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60" r:id="rId4"/>
    <p:sldId id="262" r:id="rId5"/>
    <p:sldId id="273" r:id="rId6"/>
    <p:sldId id="274" r:id="rId7"/>
    <p:sldId id="275" r:id="rId8"/>
    <p:sldId id="276"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474FC-8F35-4E63-A532-7E0F8B24FF9B}"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54198-F911-4636-AE7D-C886FE471777}" type="slidenum">
              <a:rPr lang="en-GB" smtClean="0"/>
              <a:t>‹#›</a:t>
            </a:fld>
            <a:endParaRPr lang="en-GB"/>
          </a:p>
        </p:txBody>
      </p:sp>
    </p:spTree>
    <p:extLst>
      <p:ext uri="{BB962C8B-B14F-4D97-AF65-F5344CB8AC3E}">
        <p14:creationId xmlns:p14="http://schemas.microsoft.com/office/powerpoint/2010/main" val="850487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95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49B4484-20DB-4CEB-932A-4085E3A52998}"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65117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05494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1378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897775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9836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684787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803354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02957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78376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9B4484-20DB-4CEB-932A-4085E3A52998}"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268604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B4484-20DB-4CEB-932A-4085E3A5299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69262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9B4484-20DB-4CEB-932A-4085E3A52998}"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13255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9B4484-20DB-4CEB-932A-4085E3A52998}"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7814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B4484-20DB-4CEB-932A-4085E3A52998}"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334380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95944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9B4484-20DB-4CEB-932A-4085E3A52998}"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99BF3-D600-4097-99DA-61FA12D95F30}" type="slidenum">
              <a:rPr lang="en-US" smtClean="0"/>
              <a:t>‹#›</a:t>
            </a:fld>
            <a:endParaRPr lang="en-US"/>
          </a:p>
        </p:txBody>
      </p:sp>
    </p:spTree>
    <p:extLst>
      <p:ext uri="{BB962C8B-B14F-4D97-AF65-F5344CB8AC3E}">
        <p14:creationId xmlns:p14="http://schemas.microsoft.com/office/powerpoint/2010/main" val="185615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49B4484-20DB-4CEB-932A-4085E3A52998}" type="datetimeFigureOut">
              <a:rPr lang="en-US" smtClean="0"/>
              <a:t>2/21/2023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5899BF3-D600-4097-99DA-61FA12D95F30}" type="slidenum">
              <a:rPr lang="en-US" smtClean="0"/>
              <a:t>‹#›</a:t>
            </a:fld>
            <a:endParaRPr lang="en-US"/>
          </a:p>
        </p:txBody>
      </p:sp>
    </p:spTree>
    <p:extLst>
      <p:ext uri="{BB962C8B-B14F-4D97-AF65-F5344CB8AC3E}">
        <p14:creationId xmlns:p14="http://schemas.microsoft.com/office/powerpoint/2010/main" val="23943609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 name="Group 54">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6" name="Straight Connector 55">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 name="Rectangle 61">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26F5-C5DB-4082-A1C3-7811253DD058}"/>
              </a:ext>
            </a:extLst>
          </p:cNvPr>
          <p:cNvSpPr>
            <a:spLocks noGrp="1"/>
          </p:cNvSpPr>
          <p:nvPr>
            <p:ph type="ctrTitle"/>
          </p:nvPr>
        </p:nvSpPr>
        <p:spPr>
          <a:xfrm>
            <a:off x="6084114" y="4487332"/>
            <a:ext cx="4205003" cy="1507067"/>
          </a:xfrm>
        </p:spPr>
        <p:txBody>
          <a:bodyPr vert="horz" lIns="91440" tIns="45720" rIns="91440" bIns="45720" rtlCol="0" anchor="ctr">
            <a:normAutofit/>
          </a:bodyPr>
          <a:lstStyle/>
          <a:p>
            <a:r>
              <a:rPr lang="en-US" sz="3200">
                <a:solidFill>
                  <a:srgbClr val="FFFFFF"/>
                </a:solidFill>
              </a:rPr>
              <a:t>Smart Home Project</a:t>
            </a:r>
          </a:p>
        </p:txBody>
      </p:sp>
      <p:pic>
        <p:nvPicPr>
          <p:cNvPr id="33" name="Graphic 32" descr="House">
            <a:extLst>
              <a:ext uri="{FF2B5EF4-FFF2-40B4-BE49-F238E27FC236}">
                <a16:creationId xmlns:a16="http://schemas.microsoft.com/office/drawing/2014/main" id="{BC5592CB-7E5E-9559-E1B1-F23CA91822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51" y="875199"/>
            <a:ext cx="4887466" cy="4887466"/>
          </a:xfrm>
          <a:prstGeom prst="rect">
            <a:avLst/>
          </a:prstGeom>
          <a:effectLst>
            <a:innerShdw blurRad="57150" dist="38100" dir="14460000">
              <a:prstClr val="black">
                <a:alpha val="70000"/>
              </a:prstClr>
            </a:innerShdw>
          </a:effectLst>
        </p:spPr>
      </p:pic>
      <p:sp>
        <p:nvSpPr>
          <p:cNvPr id="3" name="Subtitle 2">
            <a:extLst>
              <a:ext uri="{FF2B5EF4-FFF2-40B4-BE49-F238E27FC236}">
                <a16:creationId xmlns:a16="http://schemas.microsoft.com/office/drawing/2014/main" id="{C673C83B-3E6A-4894-8150-4FFBC688B4DF}"/>
              </a:ext>
            </a:extLst>
          </p:cNvPr>
          <p:cNvSpPr>
            <a:spLocks noGrp="1"/>
          </p:cNvSpPr>
          <p:nvPr>
            <p:ph type="subTitle" idx="1"/>
          </p:nvPr>
        </p:nvSpPr>
        <p:spPr>
          <a:xfrm>
            <a:off x="6095998" y="685800"/>
            <a:ext cx="4819653" cy="3615267"/>
          </a:xfrm>
        </p:spPr>
        <p:txBody>
          <a:bodyPr vert="horz" lIns="91440" tIns="45720" rIns="91440" bIns="45720" rtlCol="0" anchor="ctr">
            <a:normAutofit/>
          </a:bodyPr>
          <a:lstStyle/>
          <a:p>
            <a:pPr>
              <a:buFont typeface="Wingdings 3" panose="05040102010807070707" pitchFamily="18" charset="2"/>
              <a:buChar char=""/>
            </a:pPr>
            <a:r>
              <a:rPr lang="en-US" sz="1800">
                <a:solidFill>
                  <a:srgbClr val="0F496F"/>
                </a:solidFill>
              </a:rPr>
              <a:t>Members:</a:t>
            </a:r>
          </a:p>
          <a:p>
            <a:pPr>
              <a:buFont typeface="Wingdings 3" panose="05040102010807070707" pitchFamily="18" charset="2"/>
              <a:buChar char=""/>
            </a:pPr>
            <a:r>
              <a:rPr lang="en-US" sz="1800">
                <a:solidFill>
                  <a:srgbClr val="0F496F"/>
                </a:solidFill>
              </a:rPr>
              <a:t>Fathy Mostafa Fathy</a:t>
            </a:r>
          </a:p>
          <a:p>
            <a:pPr>
              <a:buFont typeface="Wingdings 3" panose="05040102010807070707" pitchFamily="18" charset="2"/>
              <a:buChar char=""/>
            </a:pPr>
            <a:r>
              <a:rPr lang="en-US" sz="1800">
                <a:solidFill>
                  <a:srgbClr val="0F496F"/>
                </a:solidFill>
              </a:rPr>
              <a:t>Mahmoud Ahmed Mahmoud</a:t>
            </a:r>
          </a:p>
          <a:p>
            <a:pPr>
              <a:buFont typeface="Wingdings 3" panose="05040102010807070707" pitchFamily="18" charset="2"/>
              <a:buChar char=""/>
            </a:pPr>
            <a:r>
              <a:rPr lang="en-US" sz="1800">
                <a:solidFill>
                  <a:srgbClr val="0F496F"/>
                </a:solidFill>
              </a:rPr>
              <a:t>Yousef Tarek Mohamed</a:t>
            </a:r>
          </a:p>
          <a:p>
            <a:pPr>
              <a:buFont typeface="Wingdings 3" panose="05040102010807070707" pitchFamily="18" charset="2"/>
              <a:buChar char=""/>
            </a:pPr>
            <a:r>
              <a:rPr lang="en-US" sz="1800">
                <a:solidFill>
                  <a:srgbClr val="0F496F"/>
                </a:solidFill>
              </a:rPr>
              <a:t>Mahmoud Ahmed Abdelhamid</a:t>
            </a:r>
          </a:p>
          <a:p>
            <a:pPr>
              <a:buFont typeface="Wingdings 3" panose="05040102010807070707" pitchFamily="18" charset="2"/>
              <a:buChar char=""/>
            </a:pPr>
            <a:r>
              <a:rPr lang="en-US" sz="1800">
                <a:solidFill>
                  <a:srgbClr val="0F496F"/>
                </a:solidFill>
              </a:rPr>
              <a:t>Yousef  Ahmed Abdel hakim</a:t>
            </a:r>
          </a:p>
          <a:p>
            <a:pPr>
              <a:buFont typeface="Wingdings 3" panose="05040102010807070707" pitchFamily="18" charset="2"/>
              <a:buChar char=""/>
            </a:pPr>
            <a:r>
              <a:rPr lang="en-US" sz="1800">
                <a:solidFill>
                  <a:srgbClr val="0F496F"/>
                </a:solidFill>
              </a:rPr>
              <a:t>Amr Ahmed Reda</a:t>
            </a:r>
          </a:p>
          <a:p>
            <a:pPr>
              <a:buFont typeface="Wingdings 3" panose="05040102010807070707" pitchFamily="18" charset="2"/>
              <a:buChar char=""/>
            </a:pPr>
            <a:endParaRPr lang="en-US" sz="1800">
              <a:solidFill>
                <a:srgbClr val="0F496F"/>
              </a:solidFill>
            </a:endParaRPr>
          </a:p>
          <a:p>
            <a:pPr indent="-228600">
              <a:buFont typeface="Wingdings 3" panose="05040102010807070707" pitchFamily="18" charset="2"/>
              <a:buChar char=""/>
            </a:pPr>
            <a:endParaRPr lang="en-US" sz="1800">
              <a:solidFill>
                <a:srgbClr val="0F496F"/>
              </a:solidFill>
            </a:endParaRPr>
          </a:p>
        </p:txBody>
      </p:sp>
      <p:grpSp>
        <p:nvGrpSpPr>
          <p:cNvPr id="64" name="Group 63">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5" name="Straight Connector 64">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3990767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2687-7B6A-4F88-B99B-5DE63FF2A855}"/>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591F82-F4E7-41C1-B8F5-DD782B1462C7}"/>
              </a:ext>
            </a:extLst>
          </p:cNvPr>
          <p:cNvSpPr>
            <a:spLocks noGrp="1"/>
          </p:cNvSpPr>
          <p:nvPr>
            <p:ph idx="1"/>
          </p:nvPr>
        </p:nvSpPr>
        <p:spPr>
          <a:xfrm>
            <a:off x="5034579" y="2249487"/>
            <a:ext cx="6012832" cy="3541714"/>
          </a:xfrm>
        </p:spPr>
        <p:txBody>
          <a:bodyPr>
            <a:normAutofit/>
          </a:bodyPr>
          <a:lstStyle/>
          <a:p>
            <a:pPr algn="l"/>
            <a:r>
              <a:rPr lang="en-US" sz="1600" b="1" i="0" dirty="0">
                <a:effectLst/>
                <a:latin typeface="clcicgqyw0002obe2xroteu2c"/>
              </a:rPr>
              <a:t>What is a Smart Home?</a:t>
            </a:r>
          </a:p>
          <a:p>
            <a:pPr algn="l"/>
            <a:r>
              <a:rPr lang="en-US" sz="1600" b="0" i="0" dirty="0">
                <a:solidFill>
                  <a:schemeClr val="bg1"/>
                </a:solidFill>
                <a:effectLst/>
                <a:latin typeface="clcicgqyw0002obe2xroteu2c"/>
              </a:rPr>
              <a:t>A smart home is a home that is equipped with technology to remotely control and automate household systems like lighting, temperature, security and more.</a:t>
            </a:r>
          </a:p>
          <a:p>
            <a:pPr algn="l"/>
            <a:r>
              <a:rPr lang="en-US" sz="1600" b="0" i="0" dirty="0">
                <a:solidFill>
                  <a:schemeClr val="bg1"/>
                </a:solidFill>
                <a:effectLst/>
                <a:latin typeface="clcicgqyw0002obe2xroteu2c"/>
              </a:rPr>
              <a:t>The idea behind a smart home is to make life simpler and more enjoyable by having all of your devices connected and accessible from one central hub.</a:t>
            </a:r>
          </a:p>
          <a:p>
            <a:pPr marL="0" indent="0">
              <a:lnSpc>
                <a:spcPct val="110000"/>
              </a:lnSpc>
              <a:buNone/>
            </a:pPr>
            <a:r>
              <a:rPr lang="en-US" sz="1900" dirty="0">
                <a:solidFill>
                  <a:schemeClr val="bg1"/>
                </a:solidFill>
                <a:latin typeface="Times New Roman" panose="02020603050405020304" pitchFamily="18" charset="0"/>
                <a:cs typeface="Arial" panose="020B0604020202020204" pitchFamily="34" charset="0"/>
              </a:rPr>
              <a:t>These features are accessed remotely by the Admin          via their phone(s) via Bluetooth, or on-site by the users via the keypad..</a:t>
            </a:r>
            <a:endParaRPr lang="en-US" sz="1900" dirty="0">
              <a:solidFill>
                <a:schemeClr val="bg1"/>
              </a:solidFill>
            </a:endParaRPr>
          </a:p>
        </p:txBody>
      </p:sp>
      <p:pic>
        <p:nvPicPr>
          <p:cNvPr id="6" name="Picture 5" descr="A picture containing electronics&#10;&#10;Description automatically generated">
            <a:extLst>
              <a:ext uri="{FF2B5EF4-FFF2-40B4-BE49-F238E27FC236}">
                <a16:creationId xmlns:a16="http://schemas.microsoft.com/office/drawing/2014/main" id="{382D050B-2DDC-39E4-9F62-6C7D2AD2F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41" y="1336605"/>
            <a:ext cx="3957222" cy="3541714"/>
          </a:xfrm>
          <a:prstGeom prst="rect">
            <a:avLst/>
          </a:prstGeom>
        </p:spPr>
      </p:pic>
    </p:spTree>
    <p:extLst>
      <p:ext uri="{BB962C8B-B14F-4D97-AF65-F5344CB8AC3E}">
        <p14:creationId xmlns:p14="http://schemas.microsoft.com/office/powerpoint/2010/main" val="344037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D86DD-B5B1-45DA-9C3A-91C1183D9C04}"/>
              </a:ext>
            </a:extLst>
          </p:cNvPr>
          <p:cNvSpPr>
            <a:spLocks noGrp="1"/>
          </p:cNvSpPr>
          <p:nvPr>
            <p:ph type="title"/>
          </p:nvPr>
        </p:nvSpPr>
        <p:spPr>
          <a:xfrm>
            <a:off x="7532710" y="620722"/>
            <a:ext cx="3518748" cy="1142462"/>
          </a:xfrm>
        </p:spPr>
        <p:txBody>
          <a:bodyPr anchor="b">
            <a:normAutofit/>
          </a:bodyPr>
          <a:lstStyle/>
          <a:p>
            <a:pPr marL="0" lvl="0" indent="0" rtl="0">
              <a:buNone/>
            </a:pPr>
            <a:r>
              <a:rPr lang="en-US" sz="2800">
                <a:effectLst/>
                <a:latin typeface="Times New Roman" panose="02020603050405020304" pitchFamily="18" charset="0"/>
                <a:ea typeface="Calibri" panose="020F0502020204030204" pitchFamily="34" charset="0"/>
                <a:cs typeface="Times New Roman" panose="02020603050405020304" pitchFamily="18" charset="0"/>
              </a:rPr>
              <a:t>Technologies used </a:t>
            </a:r>
            <a:endParaRPr lang="en-GB" sz="28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0"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800A672A-6900-5401-C2DC-76933ADE8D91}"/>
              </a:ext>
            </a:extLst>
          </p:cNvPr>
          <p:cNvPicPr>
            <a:picLocks noChangeAspect="1"/>
          </p:cNvPicPr>
          <p:nvPr/>
        </p:nvPicPr>
        <p:blipFill rotWithShape="1">
          <a:blip r:embed="rId2">
            <a:extLst>
              <a:ext uri="{28A0092B-C50C-407E-A947-70E740481C1C}">
                <a14:useLocalDpi xmlns:a14="http://schemas.microsoft.com/office/drawing/2010/main" val="0"/>
              </a:ext>
            </a:extLst>
          </a:blip>
          <a:srcRect l="1914" r="1397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Content Placeholder 2">
            <a:extLst>
              <a:ext uri="{FF2B5EF4-FFF2-40B4-BE49-F238E27FC236}">
                <a16:creationId xmlns:a16="http://schemas.microsoft.com/office/drawing/2014/main" id="{9BBFDFA5-0E87-434E-9CD3-6C71606B2D16}"/>
              </a:ext>
            </a:extLst>
          </p:cNvPr>
          <p:cNvSpPr>
            <a:spLocks noGrp="1"/>
          </p:cNvSpPr>
          <p:nvPr>
            <p:ph idx="1"/>
          </p:nvPr>
        </p:nvSpPr>
        <p:spPr>
          <a:xfrm>
            <a:off x="7532710" y="1822449"/>
            <a:ext cx="3479419" cy="3070226"/>
          </a:xfrm>
        </p:spPr>
        <p:txBody>
          <a:bodyPr anchor="t">
            <a:normAutofit/>
          </a:bodyPr>
          <a:lstStyle/>
          <a:p>
            <a:pPr marL="0" lvl="0" indent="0" rtl="0">
              <a:buNone/>
            </a:pPr>
            <a:r>
              <a:rPr lang="en-US" sz="1400">
                <a:effectLst/>
                <a:latin typeface="Times New Roman" panose="02020603050405020304" pitchFamily="18" charset="0"/>
                <a:ea typeface="Calibri" panose="020F0502020204030204" pitchFamily="34" charset="0"/>
                <a:cs typeface="Times New Roman" panose="02020603050405020304" pitchFamily="18" charset="0"/>
              </a:rPr>
              <a:t>Software(s) Used:</a:t>
            </a:r>
            <a:r>
              <a:rPr lang="en-GB" sz="1400">
                <a:latin typeface="Times New Roman" panose="02020603050405020304" pitchFamily="18" charset="0"/>
                <a:ea typeface="Calibri" panose="020F0502020204030204" pitchFamily="34" charset="0"/>
                <a:cs typeface="Times New Roman" panose="02020603050405020304" pitchFamily="18" charset="0"/>
              </a:rPr>
              <a:t> </a:t>
            </a:r>
          </a:p>
          <a:p>
            <a:r>
              <a:rPr lang="en-US" sz="1400">
                <a:latin typeface="Times New Roman" panose="02020603050405020304" pitchFamily="18" charset="0"/>
                <a:ea typeface="Calibri" panose="020F0502020204030204" pitchFamily="34" charset="0"/>
                <a:cs typeface="Times New Roman" panose="02020603050405020304" pitchFamily="18" charset="0"/>
              </a:rPr>
              <a:t>Proteus Design Suite </a:t>
            </a:r>
            <a:endParaRPr lang="en-GB" sz="1400">
              <a:latin typeface="Times New Roman" panose="02020603050405020304" pitchFamily="18" charset="0"/>
              <a:ea typeface="Calibri" panose="020F0502020204030204" pitchFamily="34" charset="0"/>
              <a:cs typeface="Times New Roman" panose="02020603050405020304" pitchFamily="18" charset="0"/>
            </a:endParaRPr>
          </a:p>
          <a:p>
            <a:r>
              <a:rPr lang="en-US" sz="1400">
                <a:latin typeface="Times New Roman" panose="02020603050405020304" pitchFamily="18" charset="0"/>
                <a:ea typeface="Calibri" panose="020F0502020204030204" pitchFamily="34" charset="0"/>
                <a:cs typeface="Times New Roman" panose="02020603050405020304" pitchFamily="18" charset="0"/>
              </a:rPr>
              <a:t>SDK</a:t>
            </a:r>
            <a:endParaRPr lang="en-GB" sz="1400">
              <a:latin typeface="Times New Roman" panose="02020603050405020304" pitchFamily="18" charset="0"/>
              <a:ea typeface="Calibri" panose="020F0502020204030204" pitchFamily="34" charset="0"/>
              <a:cs typeface="Times New Roman" panose="02020603050405020304" pitchFamily="18" charset="0"/>
            </a:endParaRPr>
          </a:p>
          <a:p>
            <a:r>
              <a:rPr lang="en-US" sz="1400">
                <a:latin typeface="Times New Roman" panose="02020603050405020304" pitchFamily="18" charset="0"/>
                <a:ea typeface="Calibri" panose="020F0502020204030204" pitchFamily="34" charset="0"/>
                <a:cs typeface="Times New Roman" panose="02020603050405020304" pitchFamily="18" charset="0"/>
              </a:rPr>
              <a:t>Bluetooth Serial Controller(HC05)</a:t>
            </a:r>
            <a:endParaRPr lang="en-GB" sz="140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grpSp>
        <p:nvGrpSpPr>
          <p:cNvPr id="122" name="Group 121">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3" name="Straight Connector 122">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958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1AD3-C00C-43CF-BE65-BD213929F4F8}"/>
              </a:ext>
            </a:extLst>
          </p:cNvPr>
          <p:cNvSpPr>
            <a:spLocks noGrp="1"/>
          </p:cNvSpPr>
          <p:nvPr>
            <p:ph type="title"/>
          </p:nvPr>
        </p:nvSpPr>
        <p:spPr>
          <a:xfrm>
            <a:off x="8194878" y="1065955"/>
            <a:ext cx="2851413" cy="4817318"/>
          </a:xfrm>
        </p:spPr>
        <p:txBody>
          <a:bodyPr anchor="ctr">
            <a:normAutofit/>
          </a:bodyPr>
          <a:lstStyle/>
          <a:p>
            <a:r>
              <a:rPr lang="en-US" sz="3300">
                <a:latin typeface="Times New Roman" panose="02020603050405020304" pitchFamily="18" charset="0"/>
                <a:cs typeface="Times New Roman" panose="02020603050405020304" pitchFamily="18" charset="0"/>
              </a:rPr>
              <a:t>Design and simulation Setup</a:t>
            </a:r>
          </a:p>
        </p:txBody>
      </p:sp>
      <p:sp>
        <p:nvSpPr>
          <p:cNvPr id="3" name="Content Placeholder 2">
            <a:extLst>
              <a:ext uri="{FF2B5EF4-FFF2-40B4-BE49-F238E27FC236}">
                <a16:creationId xmlns:a16="http://schemas.microsoft.com/office/drawing/2014/main" id="{B594C07E-2594-4965-8F2E-964880D283FD}"/>
              </a:ext>
            </a:extLst>
          </p:cNvPr>
          <p:cNvSpPr>
            <a:spLocks noGrp="1"/>
          </p:cNvSpPr>
          <p:nvPr>
            <p:ph idx="1"/>
          </p:nvPr>
        </p:nvSpPr>
        <p:spPr>
          <a:xfrm>
            <a:off x="1141412" y="1065955"/>
            <a:ext cx="5749774" cy="4725246"/>
          </a:xfrm>
        </p:spPr>
        <p:txBody>
          <a:bodyPr anchor="ctr">
            <a:normAutofit/>
          </a:bodyPr>
          <a:lstStyle/>
          <a:p>
            <a:pPr marL="0" marR="0" indent="0">
              <a:lnSpc>
                <a:spcPct val="110000"/>
              </a:lnSpc>
              <a:spcBef>
                <a:spcPts val="0"/>
              </a:spcBef>
              <a:spcAft>
                <a:spcPts val="600"/>
              </a:spcAft>
              <a:buNone/>
            </a:pPr>
            <a:r>
              <a:rPr lang="en-US" sz="1300" kern="1100">
                <a:solidFill>
                  <a:schemeClr val="bg1"/>
                </a:solidFill>
                <a:effectLst/>
                <a:latin typeface="Times" panose="02020603050405020304" pitchFamily="18" charset="0"/>
                <a:ea typeface="Times New Roman" panose="02020603050405020304" pitchFamily="18" charset="0"/>
                <a:cs typeface="Times New Roman" panose="02020603050405020304" pitchFamily="18" charset="0"/>
              </a:rPr>
              <a:t>Modules: </a:t>
            </a:r>
          </a:p>
          <a:p>
            <a:pPr marL="0" marR="0" indent="0">
              <a:lnSpc>
                <a:spcPct val="110000"/>
              </a:lnSpc>
              <a:spcBef>
                <a:spcPts val="0"/>
              </a:spcBef>
              <a:spcAft>
                <a:spcPts val="600"/>
              </a:spcAft>
              <a:buNone/>
            </a:pPr>
            <a:r>
              <a:rPr lang="en-US" sz="1300" kern="1100">
                <a:solidFill>
                  <a:schemeClr val="bg1"/>
                </a:solidFill>
                <a:latin typeface="Times" panose="02020603050405020304" pitchFamily="18" charset="0"/>
                <a:ea typeface="Times New Roman" panose="02020603050405020304" pitchFamily="18" charset="0"/>
                <a:cs typeface="Times New Roman" panose="02020603050405020304" pitchFamily="18" charset="0"/>
              </a:rPr>
              <a:t>LCD: </a:t>
            </a:r>
          </a:p>
          <a:p>
            <a:pPr lvl="1">
              <a:lnSpc>
                <a:spcPct val="110000"/>
              </a:lnSpc>
              <a:spcBef>
                <a:spcPts val="0"/>
              </a:spcBef>
              <a:spcAft>
                <a:spcPts val="600"/>
              </a:spcAft>
            </a:pPr>
            <a:r>
              <a:rPr lang="en-US" sz="1300" kern="1100">
                <a:solidFill>
                  <a:schemeClr val="bg1"/>
                </a:solidFill>
                <a:latin typeface="Times" panose="02020603050405020304" pitchFamily="18" charset="0"/>
                <a:ea typeface="Times New Roman" panose="02020603050405020304" pitchFamily="18" charset="0"/>
                <a:cs typeface="Times" panose="02020603050405020304" pitchFamily="18" charset="0"/>
              </a:rPr>
              <a:t>Used as one of the key components for the login system and system control, its mostly only used by the users, it also displays the running devices in the background if it’s not used by the user</a:t>
            </a:r>
          </a:p>
          <a:p>
            <a:pPr>
              <a:lnSpc>
                <a:spcPct val="110000"/>
              </a:lnSpc>
              <a:spcBef>
                <a:spcPts val="0"/>
              </a:spcBef>
              <a:spcAft>
                <a:spcPts val="600"/>
              </a:spcAft>
            </a:pPr>
            <a:r>
              <a:rPr lang="en-US" sz="1300" kern="1100">
                <a:solidFill>
                  <a:schemeClr val="bg1"/>
                </a:solidFill>
                <a:latin typeface="Times" panose="02020603050405020304" pitchFamily="18" charset="0"/>
                <a:ea typeface="Times New Roman" panose="02020603050405020304" pitchFamily="18" charset="0"/>
                <a:cs typeface="Times New Roman" panose="02020603050405020304" pitchFamily="18" charset="0"/>
              </a:rPr>
              <a:t>Keypad: </a:t>
            </a:r>
          </a:p>
          <a:p>
            <a:pPr lvl="1">
              <a:lnSpc>
                <a:spcPct val="110000"/>
              </a:lnSpc>
              <a:spcBef>
                <a:spcPts val="0"/>
              </a:spcBef>
              <a:spcAft>
                <a:spcPts val="600"/>
              </a:spcAft>
            </a:pPr>
            <a:r>
              <a:rPr lang="en-US" sz="1300" kern="1100">
                <a:solidFill>
                  <a:schemeClr val="bg1"/>
                </a:solidFill>
                <a:latin typeface="Times" panose="02020603050405020304" pitchFamily="18" charset="0"/>
                <a:ea typeface="Times New Roman" panose="02020603050405020304" pitchFamily="18" charset="0"/>
                <a:cs typeface="Times New Roman" panose="02020603050405020304" pitchFamily="18" charset="0"/>
              </a:rPr>
              <a:t>Used by the user to both log in and interact with the system, therefore it acts as the control hub of the system.</a:t>
            </a:r>
          </a:p>
          <a:p>
            <a:pPr>
              <a:lnSpc>
                <a:spcPct val="110000"/>
              </a:lnSpc>
              <a:spcBef>
                <a:spcPts val="0"/>
              </a:spcBef>
              <a:spcAft>
                <a:spcPts val="600"/>
              </a:spcAft>
            </a:pPr>
            <a:r>
              <a:rPr lang="en-US" sz="1300" kern="1100">
                <a:solidFill>
                  <a:schemeClr val="bg1"/>
                </a:solidFill>
                <a:latin typeface="Times" panose="02020603050405020304" pitchFamily="18" charset="0"/>
                <a:ea typeface="Times New Roman" panose="02020603050405020304" pitchFamily="18" charset="0"/>
                <a:cs typeface="Times New Roman" panose="02020603050405020304" pitchFamily="18" charset="0"/>
              </a:rPr>
              <a:t>Relay: A relay is a device that responds to a small current or voltage change by activating a switches or other devices. Used to remotely switch signals or power</a:t>
            </a:r>
          </a:p>
          <a:p>
            <a:pPr>
              <a:lnSpc>
                <a:spcPct val="110000"/>
              </a:lnSpc>
              <a:spcBef>
                <a:spcPts val="0"/>
              </a:spcBef>
              <a:spcAft>
                <a:spcPts val="600"/>
              </a:spcAft>
            </a:pPr>
            <a:r>
              <a:rPr lang="en-US" sz="1300" kern="1100">
                <a:solidFill>
                  <a:schemeClr val="bg1"/>
                </a:solidFill>
                <a:latin typeface="Times" panose="02020603050405020304" pitchFamily="18" charset="0"/>
                <a:ea typeface="Times New Roman" panose="02020603050405020304" pitchFamily="18" charset="0"/>
                <a:cs typeface="Times New Roman" panose="02020603050405020304" pitchFamily="18" charset="0"/>
              </a:rPr>
              <a:t>Bluetooth: Is used for establishing a connection between the system and the admin’s phone for system access and controls.</a:t>
            </a:r>
          </a:p>
          <a:p>
            <a:pPr>
              <a:lnSpc>
                <a:spcPct val="110000"/>
              </a:lnSpc>
              <a:spcBef>
                <a:spcPts val="0"/>
              </a:spcBef>
              <a:spcAft>
                <a:spcPts val="600"/>
              </a:spcAft>
            </a:pPr>
            <a:r>
              <a:rPr lang="en-US" sz="1300" kern="1100">
                <a:solidFill>
                  <a:schemeClr val="bg1"/>
                </a:solidFill>
                <a:latin typeface="Times" panose="02020603050405020304" pitchFamily="18" charset="0"/>
                <a:ea typeface="Times New Roman" panose="02020603050405020304" pitchFamily="18" charset="0"/>
                <a:cs typeface="Times New Roman" panose="02020603050405020304" pitchFamily="18" charset="0"/>
              </a:rPr>
              <a:t>EEPROM : is used for storing data for users and admin and storing new users .</a:t>
            </a:r>
          </a:p>
          <a:p>
            <a:pPr marL="0" marR="0" indent="0">
              <a:lnSpc>
                <a:spcPct val="110000"/>
              </a:lnSpc>
              <a:spcBef>
                <a:spcPts val="0"/>
              </a:spcBef>
              <a:spcAft>
                <a:spcPts val="600"/>
              </a:spcAft>
              <a:buNone/>
            </a:pPr>
            <a:r>
              <a:rPr lang="en-US" sz="1300" kern="1100">
                <a:effectLst/>
                <a:latin typeface="Times" panose="02020603050405020304" pitchFamily="18" charset="0"/>
                <a:ea typeface="Times New Roman" panose="02020603050405020304" pitchFamily="18" charset="0"/>
                <a:cs typeface="Times New Roman" panose="02020603050405020304" pitchFamily="18" charset="0"/>
              </a:rPr>
              <a:t>      </a:t>
            </a:r>
            <a:endParaRPr lang="en-US" sz="1300" kern="11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81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33D7-AD5E-B81D-6506-2C2E60C6EDE0}"/>
              </a:ext>
            </a:extLst>
          </p:cNvPr>
          <p:cNvSpPr>
            <a:spLocks noGrp="1"/>
          </p:cNvSpPr>
          <p:nvPr>
            <p:ph type="title"/>
          </p:nvPr>
        </p:nvSpPr>
        <p:spPr>
          <a:xfrm>
            <a:off x="8199175" y="1065955"/>
            <a:ext cx="2851413" cy="4817318"/>
          </a:xfrm>
        </p:spPr>
        <p:txBody>
          <a:bodyPr anchor="ctr">
            <a:normAutofit/>
          </a:bodyPr>
          <a:lstStyle/>
          <a:p>
            <a:r>
              <a:rPr lang="en-US" sz="3300" dirty="0">
                <a:latin typeface="Times New Roman" panose="02020603050405020304" pitchFamily="18" charset="0"/>
                <a:cs typeface="Times New Roman" panose="02020603050405020304" pitchFamily="18" charset="0"/>
              </a:rPr>
              <a:t>Design and simulation setup cont.</a:t>
            </a:r>
            <a:endParaRPr lang="en-GB" sz="33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AC377-28A2-7785-7625-306BED39D29F}"/>
              </a:ext>
            </a:extLst>
          </p:cNvPr>
          <p:cNvSpPr>
            <a:spLocks noGrp="1"/>
          </p:cNvSpPr>
          <p:nvPr>
            <p:ph idx="1"/>
          </p:nvPr>
        </p:nvSpPr>
        <p:spPr>
          <a:xfrm>
            <a:off x="1141412" y="1065955"/>
            <a:ext cx="5749774" cy="4725246"/>
          </a:xfrm>
        </p:spPr>
        <p:txBody>
          <a:bodyPr anchor="ctr">
            <a:normAutofit fontScale="92500"/>
          </a:bodyPr>
          <a:lstStyle/>
          <a:p>
            <a:pPr>
              <a:lnSpc>
                <a:spcPct val="110000"/>
              </a:lnSpc>
            </a:pPr>
            <a:r>
              <a:rPr lang="en-US" sz="1700" dirty="0">
                <a:solidFill>
                  <a:schemeClr val="bg1"/>
                </a:solidFill>
                <a:latin typeface="Times New Roman" panose="02020603050405020304" pitchFamily="18" charset="0"/>
                <a:cs typeface="Times New Roman" panose="02020603050405020304" pitchFamily="18" charset="0"/>
              </a:rPr>
              <a:t>AC Controller: Is turned on/off based on the temperature sensor’s readings.</a:t>
            </a:r>
          </a:p>
          <a:p>
            <a:pPr>
              <a:lnSpc>
                <a:spcPct val="110000"/>
              </a:lnSpc>
            </a:pPr>
            <a:r>
              <a:rPr lang="en-GB" sz="1700" dirty="0">
                <a:solidFill>
                  <a:schemeClr val="bg1"/>
                </a:solidFill>
                <a:latin typeface="Times New Roman" panose="02020603050405020304" pitchFamily="18" charset="0"/>
                <a:cs typeface="Times New Roman" panose="02020603050405020304" pitchFamily="18" charset="0"/>
              </a:rPr>
              <a:t>Temperature Sensor: </a:t>
            </a:r>
            <a:r>
              <a:rPr lang="en-US" sz="1700" dirty="0">
                <a:solidFill>
                  <a:schemeClr val="bg1"/>
                </a:solidFill>
                <a:latin typeface="Times New Roman" panose="02020603050405020304" pitchFamily="18" charset="0"/>
                <a:cs typeface="Times New Roman" panose="02020603050405020304" pitchFamily="18" charset="0"/>
              </a:rPr>
              <a:t>Temperature sensor reads the ambient temperature, if the temperature is higher than 28°C, Air condition must be run “DC motor”, if the temperature becomes lower than 21°C, Air condition must be turned off “DC motor”.</a:t>
            </a:r>
            <a:endParaRPr lang="en-GB" sz="1700"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GB" sz="1700" dirty="0">
                <a:solidFill>
                  <a:schemeClr val="bg1"/>
                </a:solidFill>
                <a:latin typeface="Times New Roman" panose="02020603050405020304" pitchFamily="18" charset="0"/>
                <a:cs typeface="Times New Roman" panose="02020603050405020304" pitchFamily="18" charset="0"/>
              </a:rPr>
              <a:t>Alarm: Is a security measure that’s triggered upon multiple false login entries.</a:t>
            </a:r>
          </a:p>
          <a:p>
            <a:pPr>
              <a:lnSpc>
                <a:spcPct val="110000"/>
              </a:lnSpc>
            </a:pPr>
            <a:r>
              <a:rPr lang="en-GB" sz="1700" dirty="0">
                <a:solidFill>
                  <a:schemeClr val="bg1"/>
                </a:solidFill>
                <a:latin typeface="Times New Roman" panose="02020603050405020304" pitchFamily="18" charset="0"/>
                <a:cs typeface="Times New Roman" panose="02020603050405020304" pitchFamily="18" charset="0"/>
              </a:rPr>
              <a:t>Lamps: </a:t>
            </a:r>
            <a:r>
              <a:rPr lang="en-US" sz="1700" dirty="0">
                <a:solidFill>
                  <a:schemeClr val="bg1"/>
                </a:solidFill>
                <a:latin typeface="Times New Roman" panose="02020603050405020304" pitchFamily="18" charset="0"/>
                <a:cs typeface="Times New Roman" panose="02020603050405020304" pitchFamily="18" charset="0"/>
              </a:rPr>
              <a:t>Lamps are isolated because of high power.</a:t>
            </a:r>
            <a:endParaRPr lang="en-GB" sz="1700"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GB" sz="1700" dirty="0">
                <a:solidFill>
                  <a:schemeClr val="bg1"/>
                </a:solidFill>
                <a:latin typeface="Times New Roman" panose="02020603050405020304" pitchFamily="18" charset="0"/>
                <a:cs typeface="Times New Roman" panose="02020603050405020304" pitchFamily="18" charset="0"/>
              </a:rPr>
              <a:t>Door Controller: </a:t>
            </a:r>
            <a:r>
              <a:rPr lang="en-US" sz="1700" dirty="0">
                <a:solidFill>
                  <a:schemeClr val="bg1"/>
                </a:solidFill>
                <a:latin typeface="Times New Roman" panose="02020603050405020304" pitchFamily="18" charset="0"/>
                <a:cs typeface="Times New Roman" panose="02020603050405020304" pitchFamily="18" charset="0"/>
              </a:rPr>
              <a:t>The actuator used is a servo motor to control the opening door only in admin mode, it is controlled by command which is send by Mobile/PC “Open Close the door”.</a:t>
            </a:r>
            <a:endParaRPr lang="en-GB" sz="1700" dirty="0">
              <a:solidFill>
                <a:schemeClr val="bg1"/>
              </a:solidFill>
              <a:latin typeface="Times New Roman" panose="02020603050405020304" pitchFamily="18" charset="0"/>
              <a:cs typeface="Times New Roman" panose="02020603050405020304" pitchFamily="18" charset="0"/>
            </a:endParaRPr>
          </a:p>
          <a:p>
            <a:pPr>
              <a:lnSpc>
                <a:spcPct val="110000"/>
              </a:lnSpc>
            </a:pPr>
            <a:r>
              <a:rPr lang="en-GB" sz="1700" dirty="0">
                <a:solidFill>
                  <a:schemeClr val="bg1"/>
                </a:solidFill>
              </a:rPr>
              <a:t>Dimmer lamp :it allows to change their brightens by admin or user (pulse width modulation </a:t>
            </a:r>
            <a:r>
              <a:rPr lang="en-GB" sz="1700" dirty="0"/>
              <a:t>) </a:t>
            </a:r>
          </a:p>
        </p:txBody>
      </p:sp>
    </p:spTree>
    <p:extLst>
      <p:ext uri="{BB962C8B-B14F-4D97-AF65-F5344CB8AC3E}">
        <p14:creationId xmlns:p14="http://schemas.microsoft.com/office/powerpoint/2010/main" val="44339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3" name="Rectangle 62">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5F6F9-9445-5F23-A47D-F7462B1B4B36}"/>
              </a:ext>
            </a:extLst>
          </p:cNvPr>
          <p:cNvSpPr>
            <a:spLocks noGrp="1"/>
          </p:cNvSpPr>
          <p:nvPr>
            <p:ph type="title"/>
          </p:nvPr>
        </p:nvSpPr>
        <p:spPr>
          <a:xfrm>
            <a:off x="5116738" y="685799"/>
            <a:ext cx="6159273" cy="2971801"/>
          </a:xfrm>
        </p:spPr>
        <p:txBody>
          <a:bodyPr vert="horz" lIns="91440" tIns="45720" rIns="91440" bIns="45720" rtlCol="0" anchor="b">
            <a:normAutofit/>
          </a:bodyPr>
          <a:lstStyle/>
          <a:p>
            <a:pPr>
              <a:lnSpc>
                <a:spcPct val="90000"/>
              </a:lnSpc>
            </a:pPr>
            <a:r>
              <a:rPr lang="en-US" sz="4800" dirty="0"/>
              <a:t>      </a:t>
            </a:r>
            <a:br>
              <a:rPr lang="en-US" sz="4800" dirty="0"/>
            </a:br>
            <a:r>
              <a:rPr lang="en-US" sz="4800" dirty="0"/>
              <a:t>         Simulation </a:t>
            </a:r>
            <a:br>
              <a:rPr lang="en-US" sz="4800" dirty="0"/>
            </a:br>
            <a:br>
              <a:rPr lang="en-US" sz="4800" dirty="0"/>
            </a:br>
            <a:endParaRPr lang="en-US" sz="4800"/>
          </a:p>
        </p:txBody>
      </p:sp>
      <p:sp>
        <p:nvSpPr>
          <p:cNvPr id="3" name="Content Placeholder 2">
            <a:extLst>
              <a:ext uri="{FF2B5EF4-FFF2-40B4-BE49-F238E27FC236}">
                <a16:creationId xmlns:a16="http://schemas.microsoft.com/office/drawing/2014/main" id="{161D99B9-F0B8-3FE7-00C7-B06D46A9EC90}"/>
              </a:ext>
            </a:extLst>
          </p:cNvPr>
          <p:cNvSpPr>
            <a:spLocks noGrp="1"/>
          </p:cNvSpPr>
          <p:nvPr>
            <p:ph idx="1"/>
          </p:nvPr>
        </p:nvSpPr>
        <p:spPr>
          <a:xfrm>
            <a:off x="5115456" y="3843867"/>
            <a:ext cx="6167930" cy="1947333"/>
          </a:xfrm>
        </p:spPr>
        <p:txBody>
          <a:bodyPr vert="horz" lIns="91440" tIns="45720" rIns="91440" bIns="45720" rtlCol="0" anchor="t">
            <a:normAutofit/>
          </a:bodyPr>
          <a:lstStyle/>
          <a:p>
            <a:pPr marL="0" indent="0">
              <a:buNone/>
            </a:pPr>
            <a:r>
              <a:rPr lang="en-US" sz="2100" dirty="0"/>
              <a:t> </a:t>
            </a:r>
          </a:p>
        </p:txBody>
      </p:sp>
      <p:pic>
        <p:nvPicPr>
          <p:cNvPr id="5" name="Picture 4" descr="CPU with binary numbers and blueprint">
            <a:extLst>
              <a:ext uri="{FF2B5EF4-FFF2-40B4-BE49-F238E27FC236}">
                <a16:creationId xmlns:a16="http://schemas.microsoft.com/office/drawing/2014/main" id="{C49378B1-2409-6968-33A1-37384AEA1474}"/>
              </a:ext>
            </a:extLst>
          </p:cNvPr>
          <p:cNvPicPr>
            <a:picLocks noChangeAspect="1"/>
          </p:cNvPicPr>
          <p:nvPr/>
        </p:nvPicPr>
        <p:blipFill rotWithShape="1">
          <a:blip r:embed="rId2"/>
          <a:srcRect l="33441" r="28503"/>
          <a:stretch/>
        </p:blipFill>
        <p:spPr>
          <a:xfrm>
            <a:off x="20" y="10"/>
            <a:ext cx="4639713" cy="6857990"/>
          </a:xfrm>
          <a:prstGeom prst="rect">
            <a:avLst/>
          </a:prstGeom>
          <a:effectLst>
            <a:innerShdw blurRad="57150" dist="38100" dir="14460000">
              <a:prstClr val="black">
                <a:alpha val="70000"/>
              </a:prstClr>
            </a:innerShdw>
          </a:effectLst>
        </p:spPr>
      </p:pic>
      <p:grpSp>
        <p:nvGrpSpPr>
          <p:cNvPr id="65" name="Group 64">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6" name="Straight Connector 65">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9812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633E68-B925-44AC-A7C1-894D907EE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F6E10BB-7263-4CDD-7DB1-1F98ED471689}"/>
              </a:ext>
            </a:extLst>
          </p:cNvPr>
          <p:cNvPicPr>
            <a:picLocks noChangeAspect="1"/>
          </p:cNvPicPr>
          <p:nvPr/>
        </p:nvPicPr>
        <p:blipFill>
          <a:blip r:embed="rId2"/>
          <a:stretch>
            <a:fillRect/>
          </a:stretch>
        </p:blipFill>
        <p:spPr>
          <a:xfrm>
            <a:off x="0" y="1"/>
            <a:ext cx="12107917" cy="6858000"/>
          </a:xfrm>
          <a:prstGeom prst="rect">
            <a:avLst/>
          </a:prstGeom>
        </p:spPr>
      </p:pic>
    </p:spTree>
    <p:extLst>
      <p:ext uri="{BB962C8B-B14F-4D97-AF65-F5344CB8AC3E}">
        <p14:creationId xmlns:p14="http://schemas.microsoft.com/office/powerpoint/2010/main" val="107184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E36E3-11AC-4409-28D0-B598222A8587}"/>
              </a:ext>
            </a:extLst>
          </p:cNvPr>
          <p:cNvSpPr>
            <a:spLocks noGrp="1"/>
          </p:cNvSpPr>
          <p:nvPr>
            <p:ph type="title"/>
          </p:nvPr>
        </p:nvSpPr>
        <p:spPr>
          <a:xfrm>
            <a:off x="633548" y="314725"/>
            <a:ext cx="7543800" cy="1507067"/>
          </a:xfrm>
        </p:spPr>
        <p:txBody>
          <a:bodyPr vert="horz" lIns="91440" tIns="45720" rIns="91440" bIns="45720" rtlCol="0" anchor="ctr">
            <a:normAutofit/>
          </a:bodyPr>
          <a:lstStyle/>
          <a:p>
            <a:r>
              <a:rPr lang="en-US" dirty="0"/>
              <a:t>conclusion</a:t>
            </a:r>
          </a:p>
        </p:txBody>
      </p:sp>
      <p:sp>
        <p:nvSpPr>
          <p:cNvPr id="4" name="TextBox 3">
            <a:extLst>
              <a:ext uri="{FF2B5EF4-FFF2-40B4-BE49-F238E27FC236}">
                <a16:creationId xmlns:a16="http://schemas.microsoft.com/office/drawing/2014/main" id="{E18F5CB7-0D0D-4BD0-FDEF-759A596AD38B}"/>
              </a:ext>
            </a:extLst>
          </p:cNvPr>
          <p:cNvSpPr txBox="1"/>
          <p:nvPr/>
        </p:nvSpPr>
        <p:spPr>
          <a:xfrm>
            <a:off x="-380148" y="2196306"/>
            <a:ext cx="7493137"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endParaRPr lang="en-US" b="1" i="0" dirty="0">
              <a:solidFill>
                <a:schemeClr val="bg2">
                  <a:lumMod val="75000"/>
                </a:schemeClr>
              </a:solidFill>
            </a:endParaRPr>
          </a:p>
          <a:p>
            <a:pPr lvl="3">
              <a:spcBef>
                <a:spcPct val="20000"/>
              </a:spcBef>
              <a:spcAft>
                <a:spcPts val="600"/>
              </a:spcAft>
              <a:buClr>
                <a:schemeClr val="tx1"/>
              </a:buClr>
              <a:buSzPct val="80000"/>
              <a:buFont typeface="Wingdings 3" panose="05040102010807070707" pitchFamily="18" charset="2"/>
              <a:buChar char=""/>
            </a:pPr>
            <a:r>
              <a:rPr lang="en-US" b="0" i="0" dirty="0">
                <a:solidFill>
                  <a:schemeClr val="bg1"/>
                </a:solidFill>
              </a:rPr>
              <a:t>A smart home can make your life simpler and more enjoyable by allowing you to control your devices from one central hub. It can also save you time and money, as well as increase your security. When setting up a smart home, it is important to consider security and make sure that your devices are password protected and that your network is secure.</a:t>
            </a:r>
          </a:p>
        </p:txBody>
      </p:sp>
      <p:pic>
        <p:nvPicPr>
          <p:cNvPr id="6" name="Picture 5" descr="A midsection of a person holding a miniature house">
            <a:extLst>
              <a:ext uri="{FF2B5EF4-FFF2-40B4-BE49-F238E27FC236}">
                <a16:creationId xmlns:a16="http://schemas.microsoft.com/office/drawing/2014/main" id="{BCFA1546-0D6C-3823-8A2D-2C4B4E16DCBC}"/>
              </a:ext>
            </a:extLst>
          </p:cNvPr>
          <p:cNvPicPr>
            <a:picLocks noChangeAspect="1"/>
          </p:cNvPicPr>
          <p:nvPr/>
        </p:nvPicPr>
        <p:blipFill rotWithShape="1">
          <a:blip r:embed="rId2"/>
          <a:srcRect l="35350" r="33679" b="-1"/>
          <a:stretch/>
        </p:blipFill>
        <p:spPr>
          <a:xfrm>
            <a:off x="8820603" y="10"/>
            <a:ext cx="3371397" cy="6857990"/>
          </a:xfrm>
          <a:prstGeom prst="rect">
            <a:avLst/>
          </a:prstGeom>
          <a:effectLst>
            <a:innerShdw blurRad="57150" dist="38100" dir="14460000">
              <a:prstClr val="black">
                <a:alpha val="70000"/>
              </a:prstClr>
            </a:innerShdw>
          </a:effectLst>
        </p:spPr>
      </p:pic>
      <p:grpSp>
        <p:nvGrpSpPr>
          <p:cNvPr id="19" name="Group 18">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4398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0F04-0A3A-9B1C-182C-5F46464548F6}"/>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3771251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326</TotalTime>
  <Words>502</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Century Gothic</vt:lpstr>
      <vt:lpstr>clcicgqyw0002obe2xroteu2c</vt:lpstr>
      <vt:lpstr>Times</vt:lpstr>
      <vt:lpstr>Times New Roman</vt:lpstr>
      <vt:lpstr>Wingdings 3</vt:lpstr>
      <vt:lpstr>Slice</vt:lpstr>
      <vt:lpstr>Smart Home Project</vt:lpstr>
      <vt:lpstr>Introduction</vt:lpstr>
      <vt:lpstr>Technologies used </vt:lpstr>
      <vt:lpstr>Design and simulation Setup</vt:lpstr>
      <vt:lpstr>Design and simulation setup cont.</vt:lpstr>
      <vt:lpstr>                Simulation   </vt:lpstr>
      <vt:lpstr>PowerPoint Presentation</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&amp; Smart Home</dc:title>
  <dc:creator>Mohamed131222</dc:creator>
  <cp:lastModifiedBy>فتحى مصطفى فتحى عبدالحميد</cp:lastModifiedBy>
  <cp:revision>37</cp:revision>
  <dcterms:created xsi:type="dcterms:W3CDTF">2021-07-10T22:28:51Z</dcterms:created>
  <dcterms:modified xsi:type="dcterms:W3CDTF">2023-02-21T22:36:12Z</dcterms:modified>
</cp:coreProperties>
</file>