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63" r:id="rId7"/>
    <p:sldId id="258" r:id="rId8"/>
    <p:sldId id="260" r:id="rId9"/>
    <p:sldId id="264" r:id="rId10"/>
    <p:sldId id="265" r:id="rId11"/>
    <p:sldId id="259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E3B4525-AB17-B890-AB3C-47FD3788F962}" name="Avdovic, Lejla" initials="AL" userId="Avdovic, Lejla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95F17D-FFF9-436E-8366-C55E86C035E9}" v="1" dt="2022-12-09T07:53:32.854"/>
    <p1510:client id="{277296A1-37F5-E910-5B3A-7A1CEBB7D45B}" v="1062" dt="2022-12-08T18:07:58.522"/>
    <p1510:client id="{48641A78-2AC5-4BD1-88E5-DA45E2F19BE9}" v="450" dt="2022-12-08T16:49:18.674"/>
    <p1510:client id="{A1F7C14D-4EDB-4273-9E5D-2A2937938A68}" v="523" dt="2022-12-08T17:40:06.040"/>
    <p1510:client id="{BBDDB7E2-3DA6-4361-A0EC-2E80CEB51774}" v="31" dt="2022-12-08T15:34:29.518"/>
    <p1510:client id="{CB98053A-232D-4D43-9DB8-C210B5BBAC98}" v="1858" dt="2022-12-08T19:39:41.2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2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an Blasch" userId="91b698f49155f71e" providerId="LiveId" clId="{0395F17D-FFF9-436E-8366-C55E86C035E9}"/>
    <pc:docChg chg="undo custSel addSld delSld modSld">
      <pc:chgData name="Fabian Blasch" userId="91b698f49155f71e" providerId="LiveId" clId="{0395F17D-FFF9-436E-8366-C55E86C035E9}" dt="2022-12-09T09:46:13.262" v="162" actId="20577"/>
      <pc:docMkLst>
        <pc:docMk/>
      </pc:docMkLst>
      <pc:sldChg chg="modSp mod">
        <pc:chgData name="Fabian Blasch" userId="91b698f49155f71e" providerId="LiveId" clId="{0395F17D-FFF9-436E-8366-C55E86C035E9}" dt="2022-12-09T09:41:33.588" v="160" actId="20577"/>
        <pc:sldMkLst>
          <pc:docMk/>
          <pc:sldMk cId="2047371201" sldId="258"/>
        </pc:sldMkLst>
        <pc:spChg chg="mod">
          <ac:chgData name="Fabian Blasch" userId="91b698f49155f71e" providerId="LiveId" clId="{0395F17D-FFF9-436E-8366-C55E86C035E9}" dt="2022-12-09T09:41:33.588" v="160" actId="20577"/>
          <ac:spMkLst>
            <pc:docMk/>
            <pc:sldMk cId="2047371201" sldId="258"/>
            <ac:spMk id="3" creationId="{DEDF9EB0-5345-58C2-FDCB-40FBEE577700}"/>
          </ac:spMkLst>
        </pc:spChg>
      </pc:sldChg>
      <pc:sldChg chg="addSp delSp modSp mod">
        <pc:chgData name="Fabian Blasch" userId="91b698f49155f71e" providerId="LiveId" clId="{0395F17D-FFF9-436E-8366-C55E86C035E9}" dt="2022-12-09T09:32:31.500" v="158" actId="1076"/>
        <pc:sldMkLst>
          <pc:docMk/>
          <pc:sldMk cId="1115239791" sldId="260"/>
        </pc:sldMkLst>
        <pc:spChg chg="mod">
          <ac:chgData name="Fabian Blasch" userId="91b698f49155f71e" providerId="LiveId" clId="{0395F17D-FFF9-436E-8366-C55E86C035E9}" dt="2022-12-09T09:32:16.566" v="153" actId="14100"/>
          <ac:spMkLst>
            <pc:docMk/>
            <pc:sldMk cId="1115239791" sldId="260"/>
            <ac:spMk id="2" creationId="{2A8F8DD3-63A6-3B13-E68E-D035184C8DA5}"/>
          </ac:spMkLst>
        </pc:spChg>
        <pc:spChg chg="del mod">
          <ac:chgData name="Fabian Blasch" userId="91b698f49155f71e" providerId="LiveId" clId="{0395F17D-FFF9-436E-8366-C55E86C035E9}" dt="2022-12-09T07:55:57.502" v="24" actId="478"/>
          <ac:spMkLst>
            <pc:docMk/>
            <pc:sldMk cId="1115239791" sldId="260"/>
            <ac:spMk id="4" creationId="{20936A66-A9C2-861D-1E03-5026D8B4FC6D}"/>
          </ac:spMkLst>
        </pc:spChg>
        <pc:spChg chg="add del mod">
          <ac:chgData name="Fabian Blasch" userId="91b698f49155f71e" providerId="LiveId" clId="{0395F17D-FFF9-436E-8366-C55E86C035E9}" dt="2022-12-09T07:56:00.373" v="25" actId="478"/>
          <ac:spMkLst>
            <pc:docMk/>
            <pc:sldMk cId="1115239791" sldId="260"/>
            <ac:spMk id="5" creationId="{F05F4AA8-D00D-77DB-6AA1-F804EA400E41}"/>
          </ac:spMkLst>
        </pc:spChg>
        <pc:picChg chg="mod">
          <ac:chgData name="Fabian Blasch" userId="91b698f49155f71e" providerId="LiveId" clId="{0395F17D-FFF9-436E-8366-C55E86C035E9}" dt="2022-12-09T09:32:31.500" v="158" actId="1076"/>
          <ac:picMkLst>
            <pc:docMk/>
            <pc:sldMk cId="1115239791" sldId="260"/>
            <ac:picMk id="11" creationId="{6345C3BA-2545-BBCA-9488-2178D934252C}"/>
          </ac:picMkLst>
        </pc:picChg>
        <pc:picChg chg="mod">
          <ac:chgData name="Fabian Blasch" userId="91b698f49155f71e" providerId="LiveId" clId="{0395F17D-FFF9-436E-8366-C55E86C035E9}" dt="2022-12-09T09:32:28.418" v="157" actId="1076"/>
          <ac:picMkLst>
            <pc:docMk/>
            <pc:sldMk cId="1115239791" sldId="260"/>
            <ac:picMk id="12" creationId="{619BC511-05A2-A7B3-4AC0-81C86E09A733}"/>
          </ac:picMkLst>
        </pc:picChg>
      </pc:sldChg>
      <pc:sldChg chg="del">
        <pc:chgData name="Fabian Blasch" userId="91b698f49155f71e" providerId="LiveId" clId="{0395F17D-FFF9-436E-8366-C55E86C035E9}" dt="2022-12-09T07:56:59.567" v="30" actId="2696"/>
        <pc:sldMkLst>
          <pc:docMk/>
          <pc:sldMk cId="74645456" sldId="261"/>
        </pc:sldMkLst>
      </pc:sldChg>
      <pc:sldChg chg="del">
        <pc:chgData name="Fabian Blasch" userId="91b698f49155f71e" providerId="LiveId" clId="{0395F17D-FFF9-436E-8366-C55E86C035E9}" dt="2022-12-09T07:56:56.886" v="29" actId="2696"/>
        <pc:sldMkLst>
          <pc:docMk/>
          <pc:sldMk cId="3681023647" sldId="262"/>
        </pc:sldMkLst>
      </pc:sldChg>
      <pc:sldChg chg="modSp mod">
        <pc:chgData name="Fabian Blasch" userId="91b698f49155f71e" providerId="LiveId" clId="{0395F17D-FFF9-436E-8366-C55E86C035E9}" dt="2022-12-09T09:46:13.262" v="162" actId="20577"/>
        <pc:sldMkLst>
          <pc:docMk/>
          <pc:sldMk cId="2162715094" sldId="263"/>
        </pc:sldMkLst>
        <pc:spChg chg="mod">
          <ac:chgData name="Fabian Blasch" userId="91b698f49155f71e" providerId="LiveId" clId="{0395F17D-FFF9-436E-8366-C55E86C035E9}" dt="2022-12-09T09:46:13.262" v="162" actId="20577"/>
          <ac:spMkLst>
            <pc:docMk/>
            <pc:sldMk cId="2162715094" sldId="263"/>
            <ac:spMk id="3" creationId="{67A7A445-6663-13BF-9BCF-2A9B8FDF9221}"/>
          </ac:spMkLst>
        </pc:spChg>
      </pc:sldChg>
      <pc:sldChg chg="addSp delSp modSp mod">
        <pc:chgData name="Fabian Blasch" userId="91b698f49155f71e" providerId="LiveId" clId="{0395F17D-FFF9-436E-8366-C55E86C035E9}" dt="2022-12-09T09:32:07.576" v="152" actId="27636"/>
        <pc:sldMkLst>
          <pc:docMk/>
          <pc:sldMk cId="4798945" sldId="264"/>
        </pc:sldMkLst>
        <pc:spChg chg="mod">
          <ac:chgData name="Fabian Blasch" userId="91b698f49155f71e" providerId="LiveId" clId="{0395F17D-FFF9-436E-8366-C55E86C035E9}" dt="2022-12-09T09:32:07.576" v="152" actId="27636"/>
          <ac:spMkLst>
            <pc:docMk/>
            <pc:sldMk cId="4798945" sldId="264"/>
            <ac:spMk id="2" creationId="{2A8F8DD3-63A6-3B13-E68E-D035184C8DA5}"/>
          </ac:spMkLst>
        </pc:spChg>
        <pc:spChg chg="del mod">
          <ac:chgData name="Fabian Blasch" userId="91b698f49155f71e" providerId="LiveId" clId="{0395F17D-FFF9-436E-8366-C55E86C035E9}" dt="2022-12-09T07:54:06.217" v="15" actId="478"/>
          <ac:spMkLst>
            <pc:docMk/>
            <pc:sldMk cId="4798945" sldId="264"/>
            <ac:spMk id="4" creationId="{20936A66-A9C2-861D-1E03-5026D8B4FC6D}"/>
          </ac:spMkLst>
        </pc:spChg>
        <pc:spChg chg="add del mod">
          <ac:chgData name="Fabian Blasch" userId="91b698f49155f71e" providerId="LiveId" clId="{0395F17D-FFF9-436E-8366-C55E86C035E9}" dt="2022-12-09T07:54:09.659" v="17" actId="478"/>
          <ac:spMkLst>
            <pc:docMk/>
            <pc:sldMk cId="4798945" sldId="264"/>
            <ac:spMk id="11" creationId="{DFAEBC2F-C891-F005-B9FF-E866BED53173}"/>
          </ac:spMkLst>
        </pc:spChg>
        <pc:picChg chg="add mod">
          <ac:chgData name="Fabian Blasch" userId="91b698f49155f71e" providerId="LiveId" clId="{0395F17D-FFF9-436E-8366-C55E86C035E9}" dt="2022-12-09T07:54:47.563" v="22" actId="14100"/>
          <ac:picMkLst>
            <pc:docMk/>
            <pc:sldMk cId="4798945" sldId="264"/>
            <ac:picMk id="5" creationId="{62684574-E463-FE41-0369-56DE3186E0C5}"/>
          </ac:picMkLst>
        </pc:picChg>
        <pc:picChg chg="add mod ord">
          <ac:chgData name="Fabian Blasch" userId="91b698f49155f71e" providerId="LiveId" clId="{0395F17D-FFF9-436E-8366-C55E86C035E9}" dt="2022-12-09T07:56:19.668" v="28" actId="1076"/>
          <ac:picMkLst>
            <pc:docMk/>
            <pc:sldMk cId="4798945" sldId="264"/>
            <ac:picMk id="7" creationId="{642AF006-92B5-0515-5DCD-6EE5CF5A7973}"/>
          </ac:picMkLst>
        </pc:picChg>
        <pc:picChg chg="add mod">
          <ac:chgData name="Fabian Blasch" userId="91b698f49155f71e" providerId="LiveId" clId="{0395F17D-FFF9-436E-8366-C55E86C035E9}" dt="2022-12-09T07:54:47.563" v="22" actId="14100"/>
          <ac:picMkLst>
            <pc:docMk/>
            <pc:sldMk cId="4798945" sldId="264"/>
            <ac:picMk id="9" creationId="{5639AA58-8F5C-D526-A8D1-2F8A414529CF}"/>
          </ac:picMkLst>
        </pc:picChg>
      </pc:sldChg>
      <pc:sldChg chg="modSp new mod">
        <pc:chgData name="Fabian Blasch" userId="91b698f49155f71e" providerId="LiveId" clId="{0395F17D-FFF9-436E-8366-C55E86C035E9}" dt="2022-12-09T07:58:21.722" v="149" actId="20577"/>
        <pc:sldMkLst>
          <pc:docMk/>
          <pc:sldMk cId="3148913186" sldId="265"/>
        </pc:sldMkLst>
        <pc:spChg chg="mod">
          <ac:chgData name="Fabian Blasch" userId="91b698f49155f71e" providerId="LiveId" clId="{0395F17D-FFF9-436E-8366-C55E86C035E9}" dt="2022-12-09T07:58:21.722" v="149" actId="20577"/>
          <ac:spMkLst>
            <pc:docMk/>
            <pc:sldMk cId="3148913186" sldId="265"/>
            <ac:spMk id="2" creationId="{476D9CCD-6E09-7DBF-DE87-EFA542254A4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AF5CB-9896-40E5-B98D-48C228CD2590}" type="datetimeFigureOut">
              <a:rPr lang="de-AT" smtClean="0"/>
              <a:t>09.12.2022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91E63-305A-4BC8-BB2F-5C65240E151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7539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/>
              <a:t>Spatial</a:t>
            </a:r>
            <a:r>
              <a:rPr lang="de-AT" dirty="0"/>
              <a:t> </a:t>
            </a:r>
            <a:r>
              <a:rPr lang="de-AT" dirty="0" err="1"/>
              <a:t>autocorrelation</a:t>
            </a:r>
            <a:r>
              <a:rPr lang="de-AT" dirty="0"/>
              <a:t> of </a:t>
            </a:r>
            <a:r>
              <a:rPr lang="de-AT" dirty="0" err="1"/>
              <a:t>healthcare</a:t>
            </a:r>
            <a:r>
              <a:rPr lang="de-AT" dirty="0"/>
              <a:t>, </a:t>
            </a:r>
            <a:r>
              <a:rPr lang="de-AT" dirty="0" err="1"/>
              <a:t>spatial</a:t>
            </a:r>
            <a:r>
              <a:rPr lang="de-AT" dirty="0"/>
              <a:t> </a:t>
            </a:r>
            <a:r>
              <a:rPr lang="de-AT" dirty="0" err="1"/>
              <a:t>autocorrelation</a:t>
            </a:r>
            <a:r>
              <a:rPr lang="de-AT" dirty="0"/>
              <a:t> of </a:t>
            </a:r>
            <a:r>
              <a:rPr lang="de-AT" dirty="0" err="1"/>
              <a:t>air</a:t>
            </a:r>
            <a:r>
              <a:rPr lang="de-AT" dirty="0"/>
              <a:t> </a:t>
            </a:r>
            <a:r>
              <a:rPr lang="de-AT" dirty="0" err="1"/>
              <a:t>pollution</a:t>
            </a:r>
            <a:r>
              <a:rPr lang="de-AT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91E63-305A-4BC8-BB2F-5C65240E1513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6567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4C5A6D-F235-7D31-9328-02C6B308D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D050E98-BB69-389F-A573-BD450B485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F71B12-4AA4-B06F-74E8-28C6AFA08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5682-5D6A-47FC-87E3-D350DC45A65C}" type="datetimeFigureOut">
              <a:rPr lang="de-AT" smtClean="0"/>
              <a:t>09.12.2022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3CCE31-0347-941C-7E92-5D30D95CE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DE4D79-CDA4-1F4A-6229-A6BF00843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C8EE-8F42-4D7D-A368-E9EFA8FE63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38100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1474AF-5C57-7D92-869C-564FF8376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A0BACE0-2FD7-7146-DF85-A9B33D0368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8C0EBAE-4D37-2F3F-0165-33962CBC4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5B0A04-A6E3-4C58-1B21-58E28F73D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5682-5D6A-47FC-87E3-D350DC45A65C}" type="datetimeFigureOut">
              <a:rPr lang="de-AT" smtClean="0"/>
              <a:t>09.12.2022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A949BA0-BB20-DD38-B515-532388C23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71E77F5-24E8-CCEE-4503-36CFE4E03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C8EE-8F42-4D7D-A368-E9EFA8FE63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28804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E121AD-2CC6-DF44-D0FD-13605ABCF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4B3C417-7087-F0AF-0AC2-588039CE4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E5E84C-C593-E597-EFBB-1FEC9D1B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5682-5D6A-47FC-87E3-D350DC45A65C}" type="datetimeFigureOut">
              <a:rPr lang="de-AT" smtClean="0"/>
              <a:t>09.12.2022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9EAE80-0146-08D0-BE00-3C312E865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BC2EA7-2B4E-126D-71B2-0BC7DE3FD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C8EE-8F42-4D7D-A368-E9EFA8FE63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71612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FBC20B7-5DB6-5FE8-0B36-4043348F3D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4517552-A620-5944-08F2-11DA5BAF7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133A07-674E-0E4E-8C1D-64DE9A144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5682-5D6A-47FC-87E3-D350DC45A65C}" type="datetimeFigureOut">
              <a:rPr lang="de-AT" smtClean="0"/>
              <a:t>09.12.2022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DF9E94-76D0-6EBF-BC17-9D320643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D7FB51-F619-29FC-7718-660E57555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C8EE-8F42-4D7D-A368-E9EFA8FE63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8270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bg>
      <p:bgPr>
        <a:blipFill dpi="0" rotWithShape="1">
          <a:blip r:embed="rId2">
            <a:alphaModFix amt="9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5000"/>
                    </a14:imgEffect>
                  </a14:imgLayer>
                </a14:imgProps>
              </a:ext>
            </a:extLst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1C9D9C-8C03-0A8C-A89F-11A2C9180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39D711-1088-7D98-DF8F-ECD384B62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50D2A7-84CF-9FB5-74D0-6C23BD5EA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5682-5D6A-47FC-87E3-D350DC45A65C}" type="datetimeFigureOut">
              <a:rPr lang="de-AT" smtClean="0"/>
              <a:t>09.12.2022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62F969-FC09-BA3F-F59D-3793BE510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864E5E-028D-1A56-BC42-0144A3F59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C8EE-8F42-4D7D-A368-E9EFA8FE63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18386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 dpi="0" rotWithShape="1">
          <a:blip r:embed="rId2">
            <a:alphaModFix amt="9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5000"/>
                    </a14:imgEffect>
                  </a14:imgLayer>
                </a14:imgProps>
              </a:ext>
            </a:extLst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1C9D9C-8C03-0A8C-A89F-11A2C9180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39D711-1088-7D98-DF8F-ECD384B62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50D2A7-84CF-9FB5-74D0-6C23BD5EA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5682-5D6A-47FC-87E3-D350DC45A65C}" type="datetimeFigureOut">
              <a:rPr lang="de-AT" smtClean="0"/>
              <a:t>09.12.2022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62F969-FC09-BA3F-F59D-3793BE510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864E5E-028D-1A56-BC42-0144A3F59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C8EE-8F42-4D7D-A368-E9EFA8FE63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04420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6FB2D1-1555-9EB0-F755-77B1E3CB0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2B9B4C-7BA4-C003-5C2A-5352F9F5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D53154-8B7F-1709-3BC7-D9641BAD2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5682-5D6A-47FC-87E3-D350DC45A65C}" type="datetimeFigureOut">
              <a:rPr lang="de-AT" smtClean="0"/>
              <a:t>09.12.2022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9C46D2-2E25-2967-421E-AEA5C32B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A8605A-5876-F1C0-2C04-1B2388F25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C8EE-8F42-4D7D-A368-E9EFA8FE63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3842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56164F-100D-FEC3-3578-189034821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7B7470-2701-2E48-7D0A-E4485E6FC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AAA846-CAF7-C72D-2A5C-62010466C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74049B-AF98-92FE-EDB8-C7D861A07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5682-5D6A-47FC-87E3-D350DC45A65C}" type="datetimeFigureOut">
              <a:rPr lang="de-AT" smtClean="0"/>
              <a:t>09.12.2022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42F38D6-5A60-283A-906F-A6869F669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494E4F-FB6F-7417-4AB8-DB32D5068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C8EE-8F42-4D7D-A368-E9EFA8FE63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12353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D25539-3E97-C0CA-998F-FFFCABEA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8D7947-FF2A-70EB-AD2D-97ECBD1CE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9E26A5B-1C1A-4CD6-AA25-7D369A383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796CD91-22D7-F6D5-36C8-07D5A62638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FA5EC76-A530-D5DF-6C4E-F47A37E11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D2830AE-8FEA-9BD3-88F7-31AD4253D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5682-5D6A-47FC-87E3-D350DC45A65C}" type="datetimeFigureOut">
              <a:rPr lang="de-AT" smtClean="0"/>
              <a:t>09.12.2022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5EAE001-3EDC-5D1E-862E-A1DB6609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7244C52-F892-803C-249E-0FB96BCDF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C8EE-8F42-4D7D-A368-E9EFA8FE63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98120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40B7D1-32D5-BE43-6834-806594F8B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510F587-B6CB-9D85-6F5F-AF8D75C6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5682-5D6A-47FC-87E3-D350DC45A65C}" type="datetimeFigureOut">
              <a:rPr lang="de-AT" smtClean="0"/>
              <a:t>09.12.2022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39B8C9-D75A-1C63-14A9-EDD15525D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DA4A22F-9409-E86C-646D-F342FDDC2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C8EE-8F42-4D7D-A368-E9EFA8FE63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43054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B5525D0-CB5C-8D97-3A5D-731865BB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5682-5D6A-47FC-87E3-D350DC45A65C}" type="datetimeFigureOut">
              <a:rPr lang="de-AT" smtClean="0"/>
              <a:t>09.12.2022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7BE1772-E49D-9613-D5B7-FDBB74BB1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F178283-4F4D-A2E2-A18A-979B865BC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C8EE-8F42-4D7D-A368-E9EFA8FE63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45441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9C50A-3031-5708-B480-C9F2132BC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085F16-F393-FAAB-1730-FE32383D0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4C4CE0-9DFB-9A51-FA4B-74EA9E3C0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9F46F47-D012-9241-7521-EA6414C14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5682-5D6A-47FC-87E3-D350DC45A65C}" type="datetimeFigureOut">
              <a:rPr lang="de-AT" smtClean="0"/>
              <a:t>09.12.2022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ED1CF4D-DAEA-CD0A-2AC7-BB9ABEA5E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20EE85-EEE0-B962-635D-191FFA78D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C8EE-8F42-4D7D-A368-E9EFA8FE63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17553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CDD5558-8892-8805-9A35-D4A12FB70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5442FB-42D2-EEA0-7318-736333E5B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871C09-240B-F979-450A-48F7FF9015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95682-5D6A-47FC-87E3-D350DC45A65C}" type="datetimeFigureOut">
              <a:rPr lang="de-AT" smtClean="0"/>
              <a:t>09.12.2022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7F9DE4-5D86-E98D-4860-8769E52A64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D006E3-9DEF-88E4-ED2A-E3A3CDEAE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0C8EE-8F42-4D7D-A368-E9EFA8FE63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50579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01D121-95EC-88AF-5587-C3B880FFE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2340768"/>
            <a:ext cx="11306175" cy="1871664"/>
          </a:xfrm>
        </p:spPr>
        <p:txBody>
          <a:bodyPr>
            <a:normAutofit fontScale="90000"/>
          </a:bodyPr>
          <a:lstStyle/>
          <a:p>
            <a:pPr algn="ctr"/>
            <a:r>
              <a:rPr lang="de-AT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Price </a:t>
            </a:r>
            <a:br>
              <a:rPr lang="de-AT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AT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br>
              <a:rPr lang="de-AT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AT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 Pollution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529DBD1-BF8A-0A78-25B7-D326136B5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0361" y="3964782"/>
            <a:ext cx="6638926" cy="17097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A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A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de-A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Lejla Avdovic, Fabian Blasch, Martin Prinz and Maximilian Schachinger</a:t>
            </a:r>
          </a:p>
        </p:txBody>
      </p:sp>
    </p:spTree>
    <p:extLst>
      <p:ext uri="{BB962C8B-B14F-4D97-AF65-F5344CB8AC3E}">
        <p14:creationId xmlns:p14="http://schemas.microsoft.com/office/powerpoint/2010/main" val="3448588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03115F-AD6C-84FB-B033-8712CC46F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C953AA-F0D7-E59C-1C56-782D37E37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25" y="1253331"/>
            <a:ext cx="10915650" cy="5258594"/>
          </a:xfrm>
        </p:spPr>
        <p:txBody>
          <a:bodyPr>
            <a:normAutofit fontScale="85000" lnSpcReduction="20000"/>
          </a:bodyPr>
          <a:lstStyle/>
          <a:p>
            <a:endParaRPr lang="en-US" dirty="0">
              <a:effectLst/>
              <a:latin typeface="Times New Roman" panose="02020603050405020304" pitchFamily="18" charset="0"/>
            </a:endParaRPr>
          </a:p>
          <a:p>
            <a:r>
              <a:rPr lang="en-US" sz="2600" dirty="0">
                <a:effectLst/>
                <a:latin typeface="Times New Roman" panose="02020603050405020304" pitchFamily="18" charset="0"/>
              </a:rPr>
              <a:t>China’s industrialization led to</a:t>
            </a:r>
            <a:r>
              <a:rPr lang="en-US" sz="2600" dirty="0">
                <a:latin typeface="Times New Roman" panose="02020603050405020304" pitchFamily="18" charset="0"/>
              </a:rPr>
              <a:t> immense levels of </a:t>
            </a:r>
            <a:r>
              <a:rPr lang="en-US" sz="2600" b="1" dirty="0">
                <a:latin typeface="Times New Roman" panose="02020603050405020304" pitchFamily="18" charset="0"/>
              </a:rPr>
              <a:t>air pollution.</a:t>
            </a:r>
            <a:endParaRPr lang="en-US" sz="2600" b="1" dirty="0">
              <a:effectLst/>
              <a:latin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/>
                <a:cs typeface="Times New Roman"/>
              </a:rPr>
              <a:t>Particulate Matter </a:t>
            </a:r>
            <a:r>
              <a:rPr lang="de-AT" dirty="0">
                <a:effectLst/>
                <a:latin typeface="Times New Roman" panose="02020603050405020304" pitchFamily="18" charset="0"/>
              </a:rPr>
              <a:t>(P</a:t>
            </a:r>
            <a:r>
              <a:rPr lang="de-AT" dirty="0">
                <a:latin typeface="Times New Roman" panose="02020603050405020304" pitchFamily="18" charset="0"/>
              </a:rPr>
              <a:t>M2.5) </a:t>
            </a:r>
            <a:r>
              <a:rPr lang="en-US" dirty="0">
                <a:latin typeface="Times New Roman" panose="02020603050405020304" pitchFamily="18" charset="0"/>
              </a:rPr>
              <a:t>is</a:t>
            </a:r>
            <a:r>
              <a:rPr lang="de-AT" dirty="0">
                <a:latin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</a:rPr>
              <a:t>especially</a:t>
            </a:r>
            <a:r>
              <a:rPr lang="de-AT" dirty="0">
                <a:latin typeface="Times New Roman" panose="02020603050405020304" pitchFamily="18" charset="0"/>
              </a:rPr>
              <a:t> dangerous pollutant. </a:t>
            </a:r>
          </a:p>
          <a:p>
            <a:pPr lvl="1"/>
            <a:r>
              <a:rPr lang="en-US" dirty="0">
                <a:latin typeface="Times New Roman" panose="02020603050405020304" pitchFamily="18" charset="0"/>
              </a:rPr>
              <a:t>Rising health problems (bronchitis, asthma attacks, impaired lung function, lung cancer etc.) lead to an increase in </a:t>
            </a:r>
            <a:r>
              <a:rPr lang="en-US" b="1" dirty="0">
                <a:latin typeface="Times New Roman" panose="02020603050405020304" pitchFamily="18" charset="0"/>
              </a:rPr>
              <a:t>healthcare expenditures</a:t>
            </a:r>
            <a:r>
              <a:rPr lang="en-US" dirty="0">
                <a:latin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</a:rPr>
              <a:t>Spatial economics? </a:t>
            </a:r>
          </a:p>
          <a:p>
            <a:pPr lvl="1"/>
            <a:r>
              <a:rPr lang="en-US" dirty="0">
                <a:effectLst/>
                <a:latin typeface="Times New Roman" panose="02020603050405020304" pitchFamily="18" charset="0"/>
              </a:rPr>
              <a:t>The landscape of </a:t>
            </a:r>
            <a:r>
              <a:rPr lang="en-US" dirty="0">
                <a:latin typeface="Times New Roman" panose="02020603050405020304" pitchFamily="18" charset="0"/>
              </a:rPr>
              <a:t>C</a:t>
            </a:r>
            <a:r>
              <a:rPr lang="en-US" dirty="0">
                <a:effectLst/>
                <a:latin typeface="Times New Roman" panose="02020603050405020304" pitchFamily="18" charset="0"/>
              </a:rPr>
              <a:t>hina is very diverse: It ranges from coastal regions, to industrialized clusters, to mountainous rural areas.</a:t>
            </a:r>
          </a:p>
          <a:p>
            <a:pPr lvl="1"/>
            <a:r>
              <a:rPr lang="en-US" dirty="0">
                <a:effectLst/>
                <a:latin typeface="Times New Roman" panose="02020603050405020304" pitchFamily="18" charset="0"/>
              </a:rPr>
              <a:t>Effects of air pollution thus might vary.</a:t>
            </a:r>
          </a:p>
          <a:p>
            <a:pPr lvl="1"/>
            <a:endParaRPr lang="en-US" sz="2200" dirty="0">
              <a:effectLst/>
              <a:latin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600" i="1" dirty="0">
                <a:effectLst/>
                <a:latin typeface="Times New Roman" panose="02020603050405020304" pitchFamily="18" charset="0"/>
              </a:rPr>
              <a:t>“To what extent does air pollution and its spatial spillover effects influence health care expenditures in China?”</a:t>
            </a:r>
          </a:p>
          <a:p>
            <a:endParaRPr lang="en-US" sz="2600" dirty="0">
              <a:latin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</a:rPr>
              <a:t>Zeng, J., &amp; He, Q. (2019). Does industrial air pollution drive health care expenditures? spatial evidence from China.</a:t>
            </a:r>
          </a:p>
          <a:p>
            <a:pPr lvl="1"/>
            <a:r>
              <a:rPr lang="de-AT" dirty="0" err="1">
                <a:latin typeface="Times New Roman" panose="02020603050405020304" pitchFamily="18" charset="0"/>
              </a:rPr>
              <a:t>Results</a:t>
            </a:r>
            <a:r>
              <a:rPr lang="de-AT" dirty="0">
                <a:latin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</a:rPr>
              <a:t>Industrial air pollution has a positive spatial spillover effect on provincial health care expenditures.</a:t>
            </a:r>
            <a:endParaRPr lang="de-AT" sz="2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666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090CCF-B35C-8375-6511-CFAB56AF2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/>
                <a:cs typeface="Calibri Light"/>
              </a:rPr>
              <a:t>Critique</a:t>
            </a:r>
            <a:r>
              <a:rPr lang="de-DE" dirty="0">
                <a:latin typeface="Times New Roman"/>
                <a:cs typeface="Calibri Light"/>
              </a:rPr>
              <a:t> on </a:t>
            </a:r>
            <a:r>
              <a:rPr lang="de-DE" dirty="0" err="1">
                <a:latin typeface="Times New Roman"/>
                <a:cs typeface="Calibri Light"/>
              </a:rPr>
              <a:t>the</a:t>
            </a:r>
            <a:r>
              <a:rPr lang="de-DE" dirty="0">
                <a:latin typeface="Times New Roman"/>
                <a:cs typeface="Calibri Light"/>
              </a:rPr>
              <a:t> Reference Paper</a:t>
            </a:r>
            <a:endParaRPr lang="de-DE" dirty="0">
              <a:latin typeface="Times New Roman"/>
              <a:cs typeface="Times New Roman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A7A445-6663-13BF-9BCF-2A9B8FDF9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sz="2200" dirty="0">
                <a:solidFill>
                  <a:srgbClr val="FFC000"/>
                </a:solidFill>
                <a:latin typeface="Times New Roman"/>
                <a:cs typeface="Calibri"/>
              </a:rPr>
              <a:t>SAR and SEM </a:t>
            </a:r>
            <a:r>
              <a:rPr lang="de-DE" sz="2200" dirty="0" err="1">
                <a:solidFill>
                  <a:srgbClr val="FFC000"/>
                </a:solidFill>
                <a:latin typeface="Times New Roman"/>
                <a:cs typeface="Calibri"/>
              </a:rPr>
              <a:t>for</a:t>
            </a:r>
            <a:r>
              <a:rPr lang="de-DE" sz="2200" dirty="0">
                <a:solidFill>
                  <a:srgbClr val="FFC000"/>
                </a:solidFill>
                <a:latin typeface="Times New Roman"/>
                <a:cs typeface="Calibri"/>
              </a:rPr>
              <a:t> Panels – after </a:t>
            </a:r>
            <a:r>
              <a:rPr lang="de-DE" sz="2200" dirty="0" err="1">
                <a:solidFill>
                  <a:srgbClr val="FFC000"/>
                </a:solidFill>
                <a:latin typeface="Times New Roman"/>
                <a:cs typeface="Calibri"/>
              </a:rPr>
              <a:t>testing</a:t>
            </a:r>
            <a:r>
              <a:rPr lang="de-DE" sz="2200" dirty="0">
                <a:solidFill>
                  <a:srgbClr val="FFC000"/>
                </a:solidFill>
                <a:latin typeface="Times New Roman"/>
                <a:cs typeface="Calibri"/>
              </a:rPr>
              <a:t> SAR </a:t>
            </a:r>
            <a:r>
              <a:rPr lang="de-DE" sz="2200" dirty="0" err="1">
                <a:solidFill>
                  <a:srgbClr val="FFC000"/>
                </a:solidFill>
                <a:latin typeface="Times New Roman"/>
                <a:cs typeface="Calibri"/>
              </a:rPr>
              <a:t>fixed</a:t>
            </a:r>
            <a:r>
              <a:rPr lang="de-DE" sz="2200" dirty="0">
                <a:solidFill>
                  <a:srgbClr val="FFC000"/>
                </a:solidFill>
                <a:latin typeface="Times New Roman"/>
                <a:cs typeface="Calibri"/>
              </a:rPr>
              <a:t> </a:t>
            </a:r>
            <a:r>
              <a:rPr lang="de-DE" sz="2200" dirty="0" err="1">
                <a:solidFill>
                  <a:srgbClr val="FFC000"/>
                </a:solidFill>
                <a:latin typeface="Times New Roman"/>
                <a:cs typeface="Calibri"/>
              </a:rPr>
              <a:t>effects</a:t>
            </a:r>
            <a:endParaRPr lang="de-DE" sz="2200" dirty="0">
              <a:solidFill>
                <a:srgbClr val="FFC000"/>
              </a:solidFill>
              <a:latin typeface="Times New Roman"/>
              <a:cs typeface="Calibri"/>
            </a:endParaRPr>
          </a:p>
          <a:p>
            <a:pPr lvl="1"/>
            <a:r>
              <a:rPr lang="de-DE" sz="2000" i="1" dirty="0">
                <a:solidFill>
                  <a:srgbClr val="FFFFFF"/>
                </a:solidFill>
                <a:latin typeface="Times New Roman"/>
                <a:cs typeface="Calibri"/>
              </a:rPr>
              <a:t>Panel </a:t>
            </a:r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data</a:t>
            </a:r>
            <a:r>
              <a:rPr lang="de-DE" sz="2000" i="1" dirty="0">
                <a:solidFill>
                  <a:srgbClr val="FFFFFF"/>
                </a:solidFill>
                <a:latin typeface="Times New Roman"/>
                <a:cs typeface="Calibri"/>
              </a:rPr>
              <a:t> </a:t>
            </a:r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approach</a:t>
            </a:r>
            <a:r>
              <a:rPr lang="de-DE" sz="2000" i="1" dirty="0">
                <a:solidFill>
                  <a:srgbClr val="FFFFFF"/>
                </a:solidFill>
                <a:latin typeface="Times New Roman"/>
                <a:cs typeface="Calibri"/>
              </a:rPr>
              <a:t> – </a:t>
            </a:r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fixed</a:t>
            </a:r>
            <a:r>
              <a:rPr lang="de-DE" sz="2000" i="1" dirty="0">
                <a:solidFill>
                  <a:srgbClr val="FFFFFF"/>
                </a:solidFill>
                <a:latin typeface="Times New Roman"/>
                <a:cs typeface="Calibri"/>
              </a:rPr>
              <a:t> and </a:t>
            </a:r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random</a:t>
            </a:r>
            <a:r>
              <a:rPr lang="de-DE" sz="2000" i="1" dirty="0">
                <a:solidFill>
                  <a:srgbClr val="FFFFFF"/>
                </a:solidFill>
                <a:latin typeface="Times New Roman"/>
                <a:cs typeface="Calibri"/>
              </a:rPr>
              <a:t> </a:t>
            </a:r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effects</a:t>
            </a:r>
            <a:endParaRPr lang="de-DE" sz="2000" i="1" dirty="0">
              <a:solidFill>
                <a:srgbClr val="FFFFFF"/>
              </a:solidFill>
              <a:latin typeface="Times New Roman"/>
              <a:cs typeface="Calibri"/>
            </a:endParaRPr>
          </a:p>
          <a:p>
            <a:pPr lvl="1"/>
            <a:r>
              <a:rPr lang="de-DE" sz="2000" i="1" dirty="0">
                <a:latin typeface="Times New Roman"/>
                <a:cs typeface="Calibri"/>
              </a:rPr>
              <a:t>SLX </a:t>
            </a:r>
            <a:r>
              <a:rPr lang="de-DE" sz="2000" i="1" dirty="0" err="1">
                <a:latin typeface="Times New Roman"/>
                <a:cs typeface="Calibri"/>
              </a:rPr>
              <a:t>approach</a:t>
            </a:r>
            <a:r>
              <a:rPr lang="de-DE" sz="2000" i="1" dirty="0">
                <a:latin typeface="Times New Roman"/>
                <a:cs typeface="Calibri"/>
              </a:rPr>
              <a:t> (</a:t>
            </a:r>
            <a:r>
              <a:rPr lang="de-DE" sz="2000" i="1" dirty="0" err="1">
                <a:latin typeface="Times New Roman"/>
                <a:cs typeface="Calibri"/>
              </a:rPr>
              <a:t>or</a:t>
            </a:r>
            <a:r>
              <a:rPr lang="de-DE" sz="2000" i="1" dirty="0">
                <a:latin typeface="Times New Roman"/>
                <a:cs typeface="Calibri"/>
              </a:rPr>
              <a:t> a </a:t>
            </a:r>
            <a:r>
              <a:rPr lang="de-DE" sz="2000" i="1" dirty="0" err="1">
                <a:latin typeface="Times New Roman"/>
                <a:cs typeface="Calibri"/>
              </a:rPr>
              <a:t>variation</a:t>
            </a:r>
            <a:r>
              <a:rPr lang="de-DE" sz="2000" i="1" dirty="0">
                <a:latin typeface="Times New Roman"/>
                <a:cs typeface="Calibri"/>
              </a:rPr>
              <a:t> </a:t>
            </a:r>
            <a:r>
              <a:rPr lang="de-DE" sz="2000" i="1" dirty="0" err="1">
                <a:latin typeface="Times New Roman"/>
                <a:cs typeface="Calibri"/>
              </a:rPr>
              <a:t>of</a:t>
            </a:r>
            <a:r>
              <a:rPr lang="de-DE" sz="2000" i="1" dirty="0">
                <a:latin typeface="Times New Roman"/>
                <a:cs typeface="Calibri"/>
              </a:rPr>
              <a:t> </a:t>
            </a:r>
            <a:r>
              <a:rPr lang="de-DE" sz="2000" i="1" dirty="0" err="1">
                <a:latin typeface="Times New Roman"/>
                <a:cs typeface="Calibri"/>
              </a:rPr>
              <a:t>it</a:t>
            </a:r>
            <a:r>
              <a:rPr lang="de-DE" sz="2000" i="1" dirty="0">
                <a:latin typeface="Times New Roman"/>
                <a:cs typeface="Calibri"/>
              </a:rPr>
              <a:t>) </a:t>
            </a:r>
            <a:r>
              <a:rPr lang="de-DE" sz="2000" i="1" dirty="0" err="1">
                <a:latin typeface="Times New Roman"/>
                <a:cs typeface="Calibri"/>
              </a:rPr>
              <a:t>could</a:t>
            </a:r>
            <a:r>
              <a:rPr lang="de-DE" sz="2000" i="1" dirty="0">
                <a:latin typeface="Times New Roman"/>
                <a:cs typeface="Calibri"/>
              </a:rPr>
              <a:t> </a:t>
            </a:r>
            <a:r>
              <a:rPr lang="de-DE" sz="2000" i="1" dirty="0" err="1">
                <a:latin typeface="Times New Roman"/>
                <a:cs typeface="Calibri"/>
              </a:rPr>
              <a:t>be</a:t>
            </a:r>
            <a:r>
              <a:rPr lang="de-DE" sz="2000" i="1" dirty="0">
                <a:latin typeface="Times New Roman"/>
                <a:cs typeface="Calibri"/>
              </a:rPr>
              <a:t> </a:t>
            </a:r>
            <a:r>
              <a:rPr lang="de-DE" sz="2000" i="1" dirty="0" err="1">
                <a:latin typeface="Times New Roman"/>
                <a:cs typeface="Calibri"/>
              </a:rPr>
              <a:t>interesting</a:t>
            </a:r>
            <a:r>
              <a:rPr lang="de-DE" sz="2000" i="1" dirty="0">
                <a:latin typeface="Times New Roman"/>
                <a:cs typeface="Calibri"/>
              </a:rPr>
              <a:t> </a:t>
            </a:r>
            <a:r>
              <a:rPr lang="de-DE" sz="2000" i="1" dirty="0" err="1">
                <a:latin typeface="Times New Roman"/>
                <a:cs typeface="Calibri"/>
              </a:rPr>
              <a:t>as</a:t>
            </a:r>
            <a:r>
              <a:rPr lang="de-DE" sz="2000" i="1" dirty="0">
                <a:latin typeface="Times New Roman"/>
                <a:cs typeface="Calibri"/>
              </a:rPr>
              <a:t> </a:t>
            </a:r>
            <a:r>
              <a:rPr lang="de-DE" sz="2000" i="1" dirty="0" err="1">
                <a:latin typeface="Times New Roman"/>
                <a:cs typeface="Calibri"/>
              </a:rPr>
              <a:t>air</a:t>
            </a:r>
            <a:r>
              <a:rPr lang="de-DE" sz="2000" i="1" dirty="0">
                <a:latin typeface="Times New Roman"/>
                <a:cs typeface="Calibri"/>
              </a:rPr>
              <a:t> </a:t>
            </a:r>
            <a:r>
              <a:rPr lang="de-DE" sz="2000" i="1" dirty="0" err="1">
                <a:latin typeface="Times New Roman"/>
                <a:cs typeface="Calibri"/>
              </a:rPr>
              <a:t>pollution</a:t>
            </a:r>
            <a:r>
              <a:rPr lang="de-DE" sz="2000" i="1" dirty="0">
                <a:latin typeface="Times New Roman"/>
                <a:cs typeface="Calibri"/>
              </a:rPr>
              <a:t> </a:t>
            </a:r>
            <a:r>
              <a:rPr lang="de-DE" sz="2000" i="1" dirty="0" err="1">
                <a:latin typeface="Times New Roman"/>
                <a:cs typeface="Calibri"/>
              </a:rPr>
              <a:t>is</a:t>
            </a:r>
            <a:r>
              <a:rPr lang="de-DE" sz="2000" i="1" dirty="0">
                <a:latin typeface="Times New Roman"/>
                <a:cs typeface="Calibri"/>
              </a:rPr>
              <a:t> </a:t>
            </a:r>
            <a:r>
              <a:rPr lang="de-DE" sz="2000" i="1" dirty="0" err="1">
                <a:latin typeface="Times New Roman"/>
                <a:cs typeface="Calibri"/>
              </a:rPr>
              <a:t>likely</a:t>
            </a:r>
            <a:r>
              <a:rPr lang="de-DE" sz="2000" i="1" dirty="0">
                <a:latin typeface="Times New Roman"/>
                <a:cs typeface="Calibri"/>
              </a:rPr>
              <a:t> </a:t>
            </a:r>
            <a:r>
              <a:rPr lang="de-DE" sz="2000" i="1" dirty="0" err="1">
                <a:latin typeface="Times New Roman"/>
                <a:cs typeface="Calibri"/>
              </a:rPr>
              <a:t>to</a:t>
            </a:r>
            <a:r>
              <a:rPr lang="de-DE" sz="2000" i="1" dirty="0">
                <a:latin typeface="Times New Roman"/>
                <a:cs typeface="Calibri"/>
              </a:rPr>
              <a:t> </a:t>
            </a:r>
            <a:r>
              <a:rPr lang="de-DE" sz="2000" i="1" dirty="0" err="1">
                <a:latin typeface="Times New Roman"/>
                <a:cs typeface="Calibri"/>
              </a:rPr>
              <a:t>have</a:t>
            </a:r>
            <a:r>
              <a:rPr lang="de-DE" sz="2000" i="1" dirty="0">
                <a:latin typeface="Times New Roman"/>
                <a:cs typeface="Calibri"/>
              </a:rPr>
              <a:t> </a:t>
            </a:r>
            <a:r>
              <a:rPr lang="de-DE" sz="2000" i="1" dirty="0" err="1">
                <a:latin typeface="Times New Roman"/>
                <a:cs typeface="Calibri"/>
              </a:rPr>
              <a:t>autocorrelation</a:t>
            </a:r>
            <a:endParaRPr lang="de-DE" sz="2000" i="1" dirty="0">
              <a:latin typeface="Times New Roman"/>
              <a:cs typeface="Calibri"/>
            </a:endParaRPr>
          </a:p>
          <a:p>
            <a:r>
              <a:rPr lang="de-DE" sz="2200" dirty="0" err="1">
                <a:solidFill>
                  <a:srgbClr val="FFC000"/>
                </a:solidFill>
                <a:latin typeface="Times New Roman"/>
                <a:cs typeface="Calibri"/>
              </a:rPr>
              <a:t>Heteroskedasticity</a:t>
            </a:r>
            <a:r>
              <a:rPr lang="de-DE" sz="2200" dirty="0">
                <a:solidFill>
                  <a:srgbClr val="FFC000"/>
                </a:solidFill>
                <a:latin typeface="Times New Roman"/>
                <a:cs typeface="Calibri"/>
              </a:rPr>
              <a:t> </a:t>
            </a:r>
            <a:r>
              <a:rPr lang="de-DE" sz="2200" dirty="0" err="1">
                <a:solidFill>
                  <a:srgbClr val="FFC000"/>
                </a:solidFill>
                <a:latin typeface="Times New Roman"/>
                <a:cs typeface="Calibri"/>
              </a:rPr>
              <a:t>only</a:t>
            </a:r>
            <a:r>
              <a:rPr lang="de-DE" sz="2200" dirty="0">
                <a:solidFill>
                  <a:srgbClr val="FFC000"/>
                </a:solidFill>
                <a:latin typeface="Times New Roman"/>
                <a:cs typeface="Calibri"/>
              </a:rPr>
              <a:t> </a:t>
            </a:r>
            <a:r>
              <a:rPr lang="de-DE" sz="2200" dirty="0" err="1">
                <a:solidFill>
                  <a:srgbClr val="FFC000"/>
                </a:solidFill>
                <a:latin typeface="Times New Roman"/>
                <a:cs typeface="Calibri"/>
              </a:rPr>
              <a:t>considered</a:t>
            </a:r>
            <a:r>
              <a:rPr lang="de-DE" sz="2200" dirty="0">
                <a:solidFill>
                  <a:srgbClr val="FFC000"/>
                </a:solidFill>
                <a:latin typeface="Times New Roman"/>
                <a:cs typeface="Calibri"/>
              </a:rPr>
              <a:t> </a:t>
            </a:r>
            <a:r>
              <a:rPr lang="de-DE" sz="2200" dirty="0" err="1">
                <a:solidFill>
                  <a:srgbClr val="FFC000"/>
                </a:solidFill>
                <a:latin typeface="Times New Roman"/>
                <a:cs typeface="Calibri"/>
              </a:rPr>
              <a:t>by</a:t>
            </a:r>
            <a:r>
              <a:rPr lang="de-DE" sz="2200" dirty="0">
                <a:solidFill>
                  <a:srgbClr val="FFC000"/>
                </a:solidFill>
                <a:latin typeface="Times New Roman"/>
                <a:cs typeface="Calibri"/>
              </a:rPr>
              <a:t> </a:t>
            </a:r>
            <a:r>
              <a:rPr lang="de-DE" sz="2200" dirty="0" err="1">
                <a:solidFill>
                  <a:srgbClr val="FFC000"/>
                </a:solidFill>
                <a:latin typeface="Times New Roman"/>
                <a:cs typeface="Calibri"/>
              </a:rPr>
              <a:t>taking</a:t>
            </a:r>
            <a:r>
              <a:rPr lang="de-DE" sz="2200" dirty="0">
                <a:solidFill>
                  <a:srgbClr val="FFC000"/>
                </a:solidFill>
                <a:latin typeface="Times New Roman"/>
                <a:cs typeface="Calibri"/>
              </a:rPr>
              <a:t> </a:t>
            </a:r>
            <a:r>
              <a:rPr lang="de-DE" sz="2200" dirty="0" err="1">
                <a:solidFill>
                  <a:srgbClr val="FFC000"/>
                </a:solidFill>
                <a:latin typeface="Times New Roman"/>
                <a:cs typeface="Calibri"/>
              </a:rPr>
              <a:t>logarithms</a:t>
            </a:r>
            <a:r>
              <a:rPr lang="de-DE" sz="2200" dirty="0">
                <a:solidFill>
                  <a:srgbClr val="FFC000"/>
                </a:solidFill>
                <a:latin typeface="Times New Roman"/>
                <a:cs typeface="Calibri"/>
              </a:rPr>
              <a:t> and </a:t>
            </a:r>
            <a:r>
              <a:rPr lang="de-DE" sz="2200" dirty="0" err="1">
                <a:solidFill>
                  <a:srgbClr val="FFC000"/>
                </a:solidFill>
                <a:latin typeface="Times New Roman"/>
                <a:cs typeface="Calibri"/>
              </a:rPr>
              <a:t>deflating</a:t>
            </a:r>
            <a:r>
              <a:rPr lang="de-DE" sz="2200" dirty="0">
                <a:solidFill>
                  <a:srgbClr val="FFC000"/>
                </a:solidFill>
                <a:latin typeface="Times New Roman"/>
                <a:cs typeface="Calibri"/>
              </a:rPr>
              <a:t> </a:t>
            </a:r>
            <a:r>
              <a:rPr lang="de-DE" sz="2200" dirty="0" err="1">
                <a:solidFill>
                  <a:srgbClr val="FFC000"/>
                </a:solidFill>
                <a:latin typeface="Times New Roman"/>
                <a:cs typeface="Calibri"/>
              </a:rPr>
              <a:t>monetary</a:t>
            </a:r>
            <a:r>
              <a:rPr lang="de-DE" sz="2200" dirty="0">
                <a:solidFill>
                  <a:srgbClr val="FFC000"/>
                </a:solidFill>
                <a:latin typeface="Times New Roman"/>
                <a:cs typeface="Calibri"/>
              </a:rPr>
              <a:t> variables</a:t>
            </a:r>
          </a:p>
          <a:p>
            <a:pPr lvl="1"/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Heteroscedasticity</a:t>
            </a:r>
            <a:r>
              <a:rPr lang="de-DE" sz="2000" i="1" dirty="0">
                <a:solidFill>
                  <a:srgbClr val="FFFFFF"/>
                </a:solidFill>
                <a:latin typeface="Times New Roman"/>
                <a:cs typeface="Calibri"/>
              </a:rPr>
              <a:t> </a:t>
            </a:r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could</a:t>
            </a:r>
            <a:r>
              <a:rPr lang="de-DE" sz="2000" i="1" dirty="0">
                <a:solidFill>
                  <a:srgbClr val="FFFFFF"/>
                </a:solidFill>
                <a:latin typeface="Times New Roman"/>
                <a:cs typeface="Calibri"/>
              </a:rPr>
              <a:t> </a:t>
            </a:r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be</a:t>
            </a:r>
            <a:r>
              <a:rPr lang="de-DE" sz="2000" i="1" dirty="0">
                <a:solidFill>
                  <a:srgbClr val="FFFFFF"/>
                </a:solidFill>
                <a:latin typeface="Times New Roman"/>
                <a:cs typeface="Calibri"/>
              </a:rPr>
              <a:t> a </a:t>
            </a:r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issue</a:t>
            </a:r>
            <a:r>
              <a:rPr lang="de-DE" sz="2000" i="1" dirty="0">
                <a:solidFill>
                  <a:srgbClr val="FFFFFF"/>
                </a:solidFill>
                <a:latin typeface="Times New Roman"/>
                <a:cs typeface="Calibri"/>
              </a:rPr>
              <a:t> </a:t>
            </a:r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as</a:t>
            </a:r>
            <a:r>
              <a:rPr lang="de-DE" sz="2000" i="1" dirty="0">
                <a:solidFill>
                  <a:srgbClr val="FFFFFF"/>
                </a:solidFill>
                <a:latin typeface="Times New Roman"/>
                <a:cs typeface="Calibri"/>
              </a:rPr>
              <a:t> China </a:t>
            </a:r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has</a:t>
            </a:r>
            <a:r>
              <a:rPr lang="de-DE" sz="2000" i="1" dirty="0">
                <a:solidFill>
                  <a:srgbClr val="FFFFFF"/>
                </a:solidFill>
                <a:latin typeface="Times New Roman"/>
                <a:cs typeface="Calibri"/>
              </a:rPr>
              <a:t> </a:t>
            </a:r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very</a:t>
            </a:r>
            <a:r>
              <a:rPr lang="de-DE" sz="2000" i="1" dirty="0">
                <a:solidFill>
                  <a:srgbClr val="FFFFFF"/>
                </a:solidFill>
                <a:latin typeface="Times New Roman"/>
                <a:cs typeface="Calibri"/>
              </a:rPr>
              <a:t> divers </a:t>
            </a:r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regions</a:t>
            </a:r>
            <a:r>
              <a:rPr lang="de-DE" sz="2000" i="1" dirty="0">
                <a:solidFill>
                  <a:srgbClr val="FFFFFF"/>
                </a:solidFill>
                <a:latin typeface="Times New Roman"/>
                <a:cs typeface="Calibri"/>
              </a:rPr>
              <a:t> – will </a:t>
            </a:r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be</a:t>
            </a:r>
            <a:r>
              <a:rPr lang="de-DE" sz="2000" i="1" dirty="0">
                <a:solidFill>
                  <a:srgbClr val="FFFFFF"/>
                </a:solidFill>
                <a:latin typeface="Times New Roman"/>
                <a:cs typeface="Calibri"/>
              </a:rPr>
              <a:t> </a:t>
            </a:r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analyzed</a:t>
            </a:r>
            <a:r>
              <a:rPr lang="de-DE" sz="2000" i="1" dirty="0">
                <a:solidFill>
                  <a:srgbClr val="FFFFFF"/>
                </a:solidFill>
                <a:latin typeface="Times New Roman"/>
                <a:cs typeface="Calibri"/>
              </a:rPr>
              <a:t> and </a:t>
            </a:r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considered</a:t>
            </a:r>
            <a:r>
              <a:rPr lang="de-DE" sz="2000" i="1" dirty="0">
                <a:solidFill>
                  <a:srgbClr val="FFFFFF"/>
                </a:solidFill>
                <a:latin typeface="Times New Roman"/>
                <a:cs typeface="Calibri"/>
              </a:rPr>
              <a:t> </a:t>
            </a:r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explicitly</a:t>
            </a:r>
            <a:r>
              <a:rPr lang="de-DE" sz="2000" i="1" dirty="0">
                <a:solidFill>
                  <a:srgbClr val="FFFFFF"/>
                </a:solidFill>
                <a:latin typeface="Times New Roman"/>
                <a:cs typeface="Calibri"/>
              </a:rPr>
              <a:t> – </a:t>
            </a:r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method</a:t>
            </a:r>
            <a:r>
              <a:rPr lang="de-DE" sz="2000" i="1" dirty="0">
                <a:solidFill>
                  <a:srgbClr val="FFFFFF"/>
                </a:solidFill>
                <a:latin typeface="Times New Roman"/>
                <a:cs typeface="Calibri"/>
              </a:rPr>
              <a:t> </a:t>
            </a:r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of</a:t>
            </a:r>
            <a:r>
              <a:rPr lang="de-DE" sz="2000" i="1" dirty="0">
                <a:solidFill>
                  <a:srgbClr val="FFFFFF"/>
                </a:solidFill>
                <a:latin typeface="Times New Roman"/>
                <a:cs typeface="Calibri"/>
              </a:rPr>
              <a:t> </a:t>
            </a:r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the</a:t>
            </a:r>
            <a:r>
              <a:rPr lang="de-DE" sz="2000" i="1" dirty="0">
                <a:solidFill>
                  <a:srgbClr val="FFFFFF"/>
                </a:solidFill>
                <a:latin typeface="Times New Roman"/>
                <a:cs typeface="Calibri"/>
              </a:rPr>
              <a:t> </a:t>
            </a:r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authors</a:t>
            </a:r>
            <a:r>
              <a:rPr lang="de-DE" sz="2000" i="1" dirty="0">
                <a:solidFill>
                  <a:srgbClr val="FFFFFF"/>
                </a:solidFill>
                <a:latin typeface="Times New Roman"/>
                <a:cs typeface="Calibri"/>
              </a:rPr>
              <a:t> </a:t>
            </a:r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possibly</a:t>
            </a:r>
            <a:r>
              <a:rPr lang="de-DE" sz="2000" i="1" dirty="0">
                <a:solidFill>
                  <a:srgbClr val="FFFFFF"/>
                </a:solidFill>
                <a:latin typeface="Times New Roman"/>
                <a:cs typeface="Calibri"/>
              </a:rPr>
              <a:t> </a:t>
            </a:r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problematic</a:t>
            </a:r>
            <a:endParaRPr lang="de-DE" sz="2000" i="1" dirty="0">
              <a:solidFill>
                <a:srgbClr val="FFFFFF"/>
              </a:solidFill>
              <a:latin typeface="Times New Roman"/>
              <a:cs typeface="Calibri"/>
            </a:endParaRPr>
          </a:p>
          <a:p>
            <a:pPr lvl="1"/>
            <a:r>
              <a:rPr lang="de-DE" sz="2000" i="1" dirty="0">
                <a:solidFill>
                  <a:srgbClr val="FFFFFF"/>
                </a:solidFill>
                <a:latin typeface="Times New Roman"/>
                <a:cs typeface="Calibri"/>
              </a:rPr>
              <a:t>Inflation </a:t>
            </a:r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adjustment</a:t>
            </a:r>
            <a:r>
              <a:rPr lang="de-DE" sz="2000" i="1" dirty="0">
                <a:solidFill>
                  <a:srgbClr val="FFFFFF"/>
                </a:solidFill>
                <a:latin typeface="Times New Roman"/>
                <a:cs typeface="Calibri"/>
              </a:rPr>
              <a:t> will </a:t>
            </a:r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be</a:t>
            </a:r>
            <a:r>
              <a:rPr lang="de-DE" sz="2000" i="1" dirty="0">
                <a:solidFill>
                  <a:srgbClr val="FFFFFF"/>
                </a:solidFill>
                <a:latin typeface="Times New Roman"/>
                <a:cs typeface="Calibri"/>
              </a:rPr>
              <a:t> </a:t>
            </a:r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done</a:t>
            </a:r>
            <a:r>
              <a:rPr lang="de-DE" sz="2000" i="1" dirty="0">
                <a:solidFill>
                  <a:srgbClr val="FFFFFF"/>
                </a:solidFill>
                <a:latin typeface="Times New Roman"/>
                <a:cs typeface="Calibri"/>
              </a:rPr>
              <a:t> </a:t>
            </a:r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as</a:t>
            </a:r>
            <a:r>
              <a:rPr lang="de-DE" sz="2000" i="1" dirty="0">
                <a:solidFill>
                  <a:srgbClr val="FFFFFF"/>
                </a:solidFill>
                <a:latin typeface="Times New Roman"/>
                <a:cs typeface="Calibri"/>
              </a:rPr>
              <a:t> </a:t>
            </a:r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well</a:t>
            </a:r>
            <a:endParaRPr lang="de-DE" sz="2000" i="1" dirty="0">
              <a:solidFill>
                <a:srgbClr val="FFFFFF"/>
              </a:solidFill>
              <a:latin typeface="Times New Roman"/>
              <a:cs typeface="Calibri"/>
            </a:endParaRPr>
          </a:p>
          <a:p>
            <a:r>
              <a:rPr lang="de-DE" sz="2200" dirty="0">
                <a:solidFill>
                  <a:srgbClr val="FFC000"/>
                </a:solidFill>
                <a:latin typeface="Times New Roman"/>
                <a:cs typeface="Calibri"/>
              </a:rPr>
              <a:t>Financial </a:t>
            </a:r>
            <a:r>
              <a:rPr lang="de-DE" sz="2200" dirty="0" err="1">
                <a:solidFill>
                  <a:srgbClr val="FFC000"/>
                </a:solidFill>
                <a:latin typeface="Times New Roman"/>
                <a:cs typeface="Calibri"/>
              </a:rPr>
              <a:t>crises</a:t>
            </a:r>
            <a:r>
              <a:rPr lang="de-DE" sz="2200" dirty="0">
                <a:solidFill>
                  <a:srgbClr val="FFC000"/>
                </a:solidFill>
                <a:latin typeface="Times New Roman"/>
                <a:cs typeface="Calibri"/>
              </a:rPr>
              <a:t> not </a:t>
            </a:r>
            <a:r>
              <a:rPr lang="de-DE" sz="2200" dirty="0" err="1">
                <a:solidFill>
                  <a:srgbClr val="FFC000"/>
                </a:solidFill>
                <a:latin typeface="Times New Roman"/>
                <a:cs typeface="Calibri"/>
              </a:rPr>
              <a:t>considered</a:t>
            </a:r>
            <a:r>
              <a:rPr lang="de-DE" sz="2200" dirty="0">
                <a:solidFill>
                  <a:srgbClr val="FFC000"/>
                </a:solidFill>
                <a:latin typeface="Times New Roman"/>
                <a:cs typeface="Calibri"/>
              </a:rPr>
              <a:t> in </a:t>
            </a:r>
            <a:r>
              <a:rPr lang="de-DE" sz="2200" dirty="0" err="1">
                <a:solidFill>
                  <a:srgbClr val="FFC000"/>
                </a:solidFill>
                <a:latin typeface="Times New Roman"/>
                <a:cs typeface="Calibri"/>
              </a:rPr>
              <a:t>the</a:t>
            </a:r>
            <a:r>
              <a:rPr lang="de-DE" sz="2200" dirty="0">
                <a:solidFill>
                  <a:srgbClr val="FFC000"/>
                </a:solidFill>
                <a:latin typeface="Times New Roman"/>
                <a:cs typeface="Calibri"/>
              </a:rPr>
              <a:t> </a:t>
            </a:r>
            <a:r>
              <a:rPr lang="de-DE" sz="2200" dirty="0" err="1">
                <a:solidFill>
                  <a:srgbClr val="FFC000"/>
                </a:solidFill>
                <a:latin typeface="Times New Roman"/>
                <a:cs typeface="Calibri"/>
              </a:rPr>
              <a:t>model</a:t>
            </a:r>
            <a:r>
              <a:rPr lang="de-DE" sz="2200" dirty="0">
                <a:solidFill>
                  <a:srgbClr val="FFC000"/>
                </a:solidFill>
                <a:latin typeface="Times New Roman"/>
                <a:cs typeface="Calibri"/>
              </a:rPr>
              <a:t> (</a:t>
            </a:r>
            <a:r>
              <a:rPr lang="de-DE" sz="2200" dirty="0" err="1">
                <a:solidFill>
                  <a:srgbClr val="FFC000"/>
                </a:solidFill>
                <a:latin typeface="Times New Roman"/>
                <a:cs typeface="Calibri"/>
              </a:rPr>
              <a:t>Period</a:t>
            </a:r>
            <a:r>
              <a:rPr lang="de-DE" sz="2200" dirty="0">
                <a:solidFill>
                  <a:srgbClr val="FFC000"/>
                </a:solidFill>
                <a:latin typeface="Times New Roman"/>
                <a:cs typeface="Calibri"/>
              </a:rPr>
              <a:t>: 2002-2014)</a:t>
            </a:r>
          </a:p>
          <a:p>
            <a:endParaRPr lang="de-DE" dirty="0">
              <a:solidFill>
                <a:srgbClr val="FFC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2715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1AC62B-FA99-0582-295D-08781CB9E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DF9EB0-5345-58C2-FDCB-40FBEE577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latin typeface="Times New Roman"/>
                <a:cs typeface="Times New Roman"/>
              </a:rPr>
              <a:t>Source: National bureau of statistics of China (Online Database) 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/>
                <a:cs typeface="Times New Roman"/>
              </a:rPr>
              <a:t>Number of observations per variable: 2011-2019 and 31 Chinese Provinces</a:t>
            </a:r>
          </a:p>
          <a:p>
            <a:r>
              <a:rPr lang="en-US" sz="2200" dirty="0">
                <a:latin typeface="Times New Roman"/>
                <a:cs typeface="Times New Roman"/>
              </a:rPr>
              <a:t>Variables: </a:t>
            </a:r>
          </a:p>
          <a:p>
            <a:pPr lvl="1"/>
            <a:r>
              <a:rPr lang="en-US" sz="2000" dirty="0">
                <a:latin typeface="Times New Roman"/>
                <a:cs typeface="Times New Roman"/>
              </a:rPr>
              <a:t>Dependent variable: Local government expenditure on medical and health care (in Yuan)</a:t>
            </a:r>
          </a:p>
          <a:p>
            <a:pPr lvl="1"/>
            <a:r>
              <a:rPr lang="en-US" sz="2000" dirty="0">
                <a:latin typeface="Times New Roman"/>
                <a:cs typeface="Times New Roman"/>
              </a:rPr>
              <a:t>Independent variable: 3 types of Air Pollution (Particulate Matter, Sulfur Oxide and Nitrogen Oxides in t) </a:t>
            </a:r>
          </a:p>
          <a:p>
            <a:pPr lvl="1"/>
            <a:r>
              <a:rPr lang="en-US" sz="2000" dirty="0">
                <a:latin typeface="Times New Roman"/>
                <a:cs typeface="Times New Roman"/>
              </a:rPr>
              <a:t>Control variables: </a:t>
            </a:r>
          </a:p>
          <a:p>
            <a:pPr lvl="2"/>
            <a:r>
              <a:rPr lang="en-US" sz="1800" dirty="0">
                <a:latin typeface="Times New Roman"/>
                <a:cs typeface="Calibri" panose="020F0502020204030204"/>
              </a:rPr>
              <a:t>Socioeconomic: CPI, Gross regional product/per capita disposable income, population (and composition rural/urban), total local government expenditure</a:t>
            </a:r>
          </a:p>
          <a:p>
            <a:pPr lvl="2"/>
            <a:r>
              <a:rPr lang="en-US" sz="1800" dirty="0">
                <a:latin typeface="Times New Roman"/>
                <a:cs typeface="Calibri" panose="020F0502020204030204"/>
              </a:rPr>
              <a:t>Public Health: Number of beds in hospitals/health care institutions, number of medical personnel</a:t>
            </a:r>
          </a:p>
          <a:p>
            <a:pPr lvl="2"/>
            <a:r>
              <a:rPr lang="en-US" sz="1800" dirty="0">
                <a:latin typeface="Times New Roman"/>
                <a:cs typeface="Calibri" panose="020F0502020204030204"/>
              </a:rPr>
              <a:t>Other: forest Coverage rate, population affected by natural disasters</a:t>
            </a:r>
          </a:p>
          <a:p>
            <a:pPr lvl="1"/>
            <a:r>
              <a:rPr lang="en-US" sz="2000" dirty="0">
                <a:latin typeface="Times New Roman"/>
                <a:cs typeface="Calibri" panose="020F0502020204030204"/>
              </a:rPr>
              <a:t>Dummy variables: Fundamental changes in health care or pollution policies </a:t>
            </a:r>
          </a:p>
          <a:p>
            <a:pPr lvl="2"/>
            <a:endParaRPr lang="en-US" sz="1600" dirty="0">
              <a:latin typeface="Times New Roman"/>
              <a:cs typeface="Calibri" panose="020F0502020204030204"/>
            </a:endParaRPr>
          </a:p>
          <a:p>
            <a:pPr lvl="2"/>
            <a:endParaRPr lang="en-US" sz="1600" dirty="0">
              <a:latin typeface="Times New Roman"/>
              <a:cs typeface="Calibri" panose="020F0502020204030204"/>
            </a:endParaRPr>
          </a:p>
          <a:p>
            <a:endParaRPr lang="de-AT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47371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8F8DD3-63A6-3B13-E68E-D035184C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843533"/>
          </a:xfrm>
        </p:spPr>
        <p:txBody>
          <a:bodyPr>
            <a:normAutofit/>
          </a:bodyPr>
          <a:lstStyle/>
          <a:p>
            <a:pPr algn="ctr"/>
            <a:r>
              <a:rPr lang="de-A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Closer Look: Health Care </a:t>
            </a:r>
            <a:r>
              <a:rPr lang="de-A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Expenditure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Grafik 11" descr="Ein Bild, das Karte enthält.&#10;&#10;Beschreibung automatisch generiert.">
            <a:extLst>
              <a:ext uri="{FF2B5EF4-FFF2-40B4-BE49-F238E27FC236}">
                <a16:creationId xmlns:a16="http://schemas.microsoft.com/office/drawing/2014/main" id="{6345C3BA-2545-BBCA-9488-2178D9342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16" y="1890944"/>
            <a:ext cx="5448436" cy="3572745"/>
          </a:xfrm>
          <a:prstGeom prst="rect">
            <a:avLst/>
          </a:prstGeom>
        </p:spPr>
      </p:pic>
      <p:pic>
        <p:nvPicPr>
          <p:cNvPr id="12" name="Grafik 12" descr="Ein Bild, das Karte enthält.&#10;&#10;Beschreibung automatisch generiert.">
            <a:extLst>
              <a:ext uri="{FF2B5EF4-FFF2-40B4-BE49-F238E27FC236}">
                <a16:creationId xmlns:a16="http://schemas.microsoft.com/office/drawing/2014/main" id="{619BC511-05A2-A7B3-4AC0-81C86E09A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162" y="1890944"/>
            <a:ext cx="5407822" cy="354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239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8F8DD3-63A6-3B13-E68E-D035184C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442"/>
            <a:ext cx="10515600" cy="683735"/>
          </a:xfrm>
        </p:spPr>
        <p:txBody>
          <a:bodyPr>
            <a:normAutofit fontScale="90000"/>
          </a:bodyPr>
          <a:lstStyle/>
          <a:p>
            <a:pPr algn="ctr"/>
            <a:r>
              <a:rPr lang="de-A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Closer Look: Pollution Variables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62684574-E463-FE41-0369-56DE3186E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99" y="1389142"/>
            <a:ext cx="4313240" cy="2828352"/>
          </a:xfrm>
          <a:prstGeom prst="rect">
            <a:avLst/>
          </a:prstGeom>
        </p:spPr>
      </p:pic>
      <p:pic>
        <p:nvPicPr>
          <p:cNvPr id="9" name="Picture 8" descr="Map&#10;&#10;Description automatically generated">
            <a:extLst>
              <a:ext uri="{FF2B5EF4-FFF2-40B4-BE49-F238E27FC236}">
                <a16:creationId xmlns:a16="http://schemas.microsoft.com/office/drawing/2014/main" id="{5639AA58-8F5C-D526-A8D1-2F8A414529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562" y="1389142"/>
            <a:ext cx="4313240" cy="2828352"/>
          </a:xfrm>
          <a:prstGeom prst="rect">
            <a:avLst/>
          </a:prstGeom>
        </p:spPr>
      </p:pic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642AF006-92B5-0515-5DCD-6EE5CF5A79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380" y="3710206"/>
            <a:ext cx="4313240" cy="282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9CCD-6E09-7DBF-DE87-EFA542254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Appendix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3E947-BB68-6561-313F-5BFBEBAA8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13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73A63C-F0C4-C1A1-2EC9-473218828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Paper and Method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AC0CC4-0001-CB02-8FE5-BB5C661A5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475"/>
            <a:ext cx="10515600" cy="5105400"/>
          </a:xfrm>
        </p:spPr>
        <p:txBody>
          <a:bodyPr>
            <a:normAutofit fontScale="92500" lnSpcReduction="10000"/>
          </a:bodyPr>
          <a:lstStyle/>
          <a:p>
            <a:r>
              <a:rPr lang="de-AT" sz="1600" dirty="0"/>
              <a:t>Mention source</a:t>
            </a:r>
          </a:p>
          <a:p>
            <a:r>
              <a:rPr lang="de-AT" sz="1600" dirty="0"/>
              <a:t>Mention </a:t>
            </a:r>
            <a:r>
              <a:rPr lang="de-AT" sz="1600" dirty="0" err="1"/>
              <a:t>controls</a:t>
            </a:r>
            <a:r>
              <a:rPr lang="de-AT" sz="1600" dirty="0"/>
              <a:t>: Dummy </a:t>
            </a:r>
            <a:r>
              <a:rPr lang="de-AT" sz="1600" dirty="0" err="1"/>
              <a:t>healthreform</a:t>
            </a:r>
            <a:r>
              <a:rPr lang="de-AT" sz="1600" dirty="0"/>
              <a:t> (ganz kurz anschneiden) </a:t>
            </a:r>
          </a:p>
          <a:p>
            <a:r>
              <a:rPr lang="de-AT" sz="1600" dirty="0"/>
              <a:t>Final </a:t>
            </a:r>
            <a:r>
              <a:rPr lang="de-AT" sz="1600" dirty="0" err="1"/>
              <a:t>method</a:t>
            </a:r>
            <a:r>
              <a:rPr lang="de-AT" sz="1600" dirty="0"/>
              <a:t>, </a:t>
            </a:r>
            <a:r>
              <a:rPr lang="de-AT" sz="1600" dirty="0" err="1"/>
              <a:t>data</a:t>
            </a:r>
            <a:r>
              <a:rPr lang="de-AT" sz="1600" dirty="0"/>
              <a:t> </a:t>
            </a:r>
            <a:r>
              <a:rPr lang="de-AT" sz="1600" dirty="0" err="1"/>
              <a:t>set</a:t>
            </a:r>
            <a:r>
              <a:rPr lang="de-AT" sz="1600" dirty="0"/>
              <a:t> </a:t>
            </a:r>
            <a:r>
              <a:rPr lang="de-AT" sz="1600" dirty="0" err="1"/>
              <a:t>chosen</a:t>
            </a:r>
            <a:endParaRPr lang="de-AT" sz="1600" dirty="0"/>
          </a:p>
          <a:p>
            <a:r>
              <a:rPr lang="de-AT" dirty="0" err="1"/>
              <a:t>How</a:t>
            </a:r>
            <a:r>
              <a:rPr lang="de-AT" dirty="0"/>
              <a:t> </a:t>
            </a:r>
            <a:r>
              <a:rPr lang="de-AT" dirty="0" err="1"/>
              <a:t>many</a:t>
            </a:r>
            <a:r>
              <a:rPr lang="de-AT" dirty="0"/>
              <a:t> </a:t>
            </a:r>
            <a:r>
              <a:rPr lang="de-AT" dirty="0" err="1"/>
              <a:t>years</a:t>
            </a:r>
            <a:r>
              <a:rPr lang="de-AT" dirty="0"/>
              <a:t>? 2011-2019 wäre nicht schlecht weil wir alle Pollution Daten haben </a:t>
            </a:r>
          </a:p>
          <a:p>
            <a:r>
              <a:rPr lang="de-AT" dirty="0" err="1"/>
              <a:t>Spatial</a:t>
            </a:r>
            <a:r>
              <a:rPr lang="de-AT" dirty="0"/>
              <a:t> </a:t>
            </a:r>
            <a:r>
              <a:rPr lang="de-AT" dirty="0" err="1"/>
              <a:t>Durbin</a:t>
            </a:r>
            <a:r>
              <a:rPr lang="de-AT" dirty="0"/>
              <a:t> Error </a:t>
            </a:r>
            <a:r>
              <a:rPr lang="de-AT" dirty="0" err="1"/>
              <a:t>model</a:t>
            </a:r>
            <a:r>
              <a:rPr lang="de-AT" dirty="0"/>
              <a:t>: SLX and SEM mix </a:t>
            </a:r>
          </a:p>
          <a:p>
            <a:r>
              <a:rPr lang="de-AT" sz="2000" dirty="0" err="1"/>
              <a:t>Extentsion</a:t>
            </a:r>
            <a:r>
              <a:rPr lang="de-AT" sz="2000" dirty="0"/>
              <a:t> </a:t>
            </a:r>
            <a:r>
              <a:rPr lang="de-AT" sz="2000" dirty="0" err="1"/>
              <a:t>to</a:t>
            </a:r>
            <a:r>
              <a:rPr lang="de-AT" sz="2000" dirty="0"/>
              <a:t> </a:t>
            </a:r>
            <a:r>
              <a:rPr lang="de-AT" sz="2000" dirty="0" err="1"/>
              <a:t>the</a:t>
            </a:r>
            <a:r>
              <a:rPr lang="de-AT" sz="2000" dirty="0"/>
              <a:t> </a:t>
            </a:r>
            <a:r>
              <a:rPr lang="de-AT" sz="2000" dirty="0" err="1"/>
              <a:t>authors</a:t>
            </a:r>
            <a:r>
              <a:rPr lang="de-AT" sz="2000" dirty="0"/>
              <a:t> </a:t>
            </a:r>
            <a:r>
              <a:rPr lang="de-AT" sz="2000" dirty="0" err="1"/>
              <a:t>who</a:t>
            </a:r>
            <a:r>
              <a:rPr lang="de-AT" sz="2000" dirty="0"/>
              <a:t> just </a:t>
            </a:r>
            <a:r>
              <a:rPr lang="de-AT" sz="2000" dirty="0" err="1"/>
              <a:t>did</a:t>
            </a:r>
            <a:r>
              <a:rPr lang="de-AT" sz="2000" dirty="0"/>
              <a:t> </a:t>
            </a:r>
            <a:r>
              <a:rPr lang="de-AT" sz="2000" dirty="0" err="1"/>
              <a:t>the</a:t>
            </a:r>
            <a:r>
              <a:rPr lang="de-AT" sz="2000" dirty="0"/>
              <a:t> SAR and SEM Model (</a:t>
            </a:r>
            <a:r>
              <a:rPr lang="de-AT" sz="2000" dirty="0" err="1"/>
              <a:t>none</a:t>
            </a:r>
            <a:r>
              <a:rPr lang="de-AT" sz="2000" dirty="0"/>
              <a:t> SLX, KNN but not </a:t>
            </a:r>
            <a:r>
              <a:rPr lang="de-AT" sz="2000" dirty="0" err="1"/>
              <a:t>which</a:t>
            </a:r>
            <a:r>
              <a:rPr lang="de-AT" sz="2000" dirty="0"/>
              <a:t> n=)</a:t>
            </a:r>
          </a:p>
          <a:p>
            <a:r>
              <a:rPr lang="de-AT" sz="2000" dirty="0" err="1"/>
              <a:t>We</a:t>
            </a:r>
            <a:r>
              <a:rPr lang="de-AT" sz="2000" dirty="0"/>
              <a:t> will check </a:t>
            </a:r>
            <a:r>
              <a:rPr lang="de-AT" sz="2000" dirty="0" err="1"/>
              <a:t>for</a:t>
            </a:r>
            <a:r>
              <a:rPr lang="de-AT" sz="2000" dirty="0"/>
              <a:t> </a:t>
            </a:r>
            <a:r>
              <a:rPr lang="de-AT" sz="2000" dirty="0" err="1"/>
              <a:t>this</a:t>
            </a:r>
            <a:r>
              <a:rPr lang="de-AT" sz="2000" dirty="0"/>
              <a:t>! But </a:t>
            </a:r>
            <a:r>
              <a:rPr lang="de-AT" sz="2000" dirty="0" err="1"/>
              <a:t>we</a:t>
            </a:r>
            <a:r>
              <a:rPr lang="de-AT" sz="2000" dirty="0"/>
              <a:t> </a:t>
            </a:r>
            <a:r>
              <a:rPr lang="de-AT" sz="2000" dirty="0" err="1"/>
              <a:t>think</a:t>
            </a:r>
            <a:r>
              <a:rPr lang="de-AT" sz="2000" dirty="0"/>
              <a:t> </a:t>
            </a:r>
            <a:r>
              <a:rPr lang="de-AT" sz="2000" dirty="0" err="1"/>
              <a:t>that</a:t>
            </a:r>
            <a:r>
              <a:rPr lang="de-AT" sz="2000" dirty="0"/>
              <a:t> </a:t>
            </a:r>
            <a:r>
              <a:rPr lang="de-AT" sz="2000" dirty="0" err="1"/>
              <a:t>this</a:t>
            </a:r>
            <a:r>
              <a:rPr lang="de-AT" sz="2000" dirty="0"/>
              <a:t> </a:t>
            </a:r>
            <a:r>
              <a:rPr lang="de-AT" sz="2000" dirty="0" err="1"/>
              <a:t>is</a:t>
            </a:r>
            <a:r>
              <a:rPr lang="de-AT" sz="2000" dirty="0"/>
              <a:t> </a:t>
            </a:r>
            <a:r>
              <a:rPr lang="de-AT" sz="2000" dirty="0" err="1"/>
              <a:t>better</a:t>
            </a:r>
            <a:r>
              <a:rPr lang="de-AT" sz="2000" dirty="0"/>
              <a:t> </a:t>
            </a:r>
            <a:r>
              <a:rPr lang="de-AT" sz="2000" dirty="0" err="1"/>
              <a:t>because</a:t>
            </a:r>
            <a:r>
              <a:rPr lang="de-AT" sz="2000" dirty="0"/>
              <a:t> of </a:t>
            </a:r>
            <a:r>
              <a:rPr lang="de-AT" sz="2000" dirty="0" err="1"/>
              <a:t>blabla</a:t>
            </a:r>
            <a:endParaRPr lang="de-AT" sz="2000" dirty="0"/>
          </a:p>
          <a:p>
            <a:r>
              <a:rPr lang="de-AT" sz="2000" dirty="0" err="1"/>
              <a:t>No</a:t>
            </a:r>
            <a:r>
              <a:rPr lang="de-AT" sz="2000" dirty="0"/>
              <a:t> </a:t>
            </a:r>
            <a:r>
              <a:rPr lang="de-AT" sz="2000" dirty="0" err="1"/>
              <a:t>dummy</a:t>
            </a:r>
            <a:r>
              <a:rPr lang="de-AT" sz="2000" dirty="0"/>
              <a:t> </a:t>
            </a:r>
            <a:r>
              <a:rPr lang="de-AT" sz="2000" dirty="0" err="1"/>
              <a:t>for</a:t>
            </a:r>
            <a:r>
              <a:rPr lang="de-AT" sz="2000" dirty="0"/>
              <a:t> </a:t>
            </a:r>
            <a:r>
              <a:rPr lang="de-AT" sz="2000" dirty="0" err="1"/>
              <a:t>financial</a:t>
            </a:r>
            <a:r>
              <a:rPr lang="de-AT" sz="2000" dirty="0"/>
              <a:t> </a:t>
            </a:r>
            <a:r>
              <a:rPr lang="de-AT" sz="2000" dirty="0" err="1"/>
              <a:t>crisis</a:t>
            </a:r>
            <a:r>
              <a:rPr lang="de-AT" sz="2000" dirty="0"/>
              <a:t> </a:t>
            </a:r>
          </a:p>
          <a:p>
            <a:r>
              <a:rPr lang="de-AT" sz="2000" dirty="0"/>
              <a:t>SAR: </a:t>
            </a:r>
            <a:r>
              <a:rPr lang="de-AT" sz="2000" dirty="0" err="1"/>
              <a:t>Manskis</a:t>
            </a:r>
            <a:r>
              <a:rPr lang="de-AT" sz="2000" dirty="0"/>
              <a:t> Reflexion Problem!</a:t>
            </a:r>
          </a:p>
          <a:p>
            <a:r>
              <a:rPr lang="de-AT" sz="2000" dirty="0"/>
              <a:t>2 coole Sachen: </a:t>
            </a:r>
          </a:p>
          <a:p>
            <a:r>
              <a:rPr lang="de-AT" sz="2000" dirty="0"/>
              <a:t>Age -&gt; superwichtig für </a:t>
            </a:r>
            <a:r>
              <a:rPr lang="de-AT" sz="2000" dirty="0" err="1"/>
              <a:t>healthcare</a:t>
            </a:r>
            <a:r>
              <a:rPr lang="de-AT" sz="2000" dirty="0"/>
              <a:t> </a:t>
            </a:r>
            <a:r>
              <a:rPr lang="de-AT" sz="2000" dirty="0" err="1"/>
              <a:t>obv</a:t>
            </a:r>
            <a:r>
              <a:rPr lang="de-AT" sz="2000" dirty="0"/>
              <a:t> (</a:t>
            </a:r>
            <a:r>
              <a:rPr lang="de-AT" sz="2000" dirty="0" err="1"/>
              <a:t>socioeconomic</a:t>
            </a:r>
            <a:r>
              <a:rPr lang="de-AT" sz="2000" dirty="0"/>
              <a:t> variable </a:t>
            </a:r>
            <a:r>
              <a:rPr lang="de-AT" sz="2000" dirty="0" err="1"/>
              <a:t>evtl</a:t>
            </a:r>
            <a:r>
              <a:rPr lang="de-AT" sz="2000" dirty="0"/>
              <a:t> noch beschaffen)</a:t>
            </a:r>
          </a:p>
          <a:p>
            <a:r>
              <a:rPr lang="de-AT" sz="2000" dirty="0" err="1"/>
              <a:t>Exipenditure</a:t>
            </a:r>
            <a:r>
              <a:rPr lang="de-AT" sz="2000" dirty="0"/>
              <a:t> variable wurde Inflationsbereinigt! (VPI an Health Care </a:t>
            </a:r>
            <a:r>
              <a:rPr lang="de-AT" sz="2000" dirty="0" err="1"/>
              <a:t>vars</a:t>
            </a:r>
            <a:r>
              <a:rPr lang="de-AT" sz="2000" dirty="0"/>
              <a:t>) </a:t>
            </a:r>
          </a:p>
          <a:p>
            <a:r>
              <a:rPr lang="de-AT" sz="2000" dirty="0" err="1"/>
              <a:t>Heteroskedasticity</a:t>
            </a:r>
            <a:r>
              <a:rPr lang="de-AT" sz="2000" dirty="0"/>
              <a:t> wegen der </a:t>
            </a:r>
            <a:r>
              <a:rPr lang="de-AT" sz="2000" dirty="0" err="1"/>
              <a:t>heterogenität</a:t>
            </a:r>
            <a:r>
              <a:rPr lang="de-AT" sz="2000" dirty="0"/>
              <a:t> der </a:t>
            </a:r>
            <a:r>
              <a:rPr lang="de-AT" sz="2000" dirty="0" err="1"/>
              <a:t>regionen</a:t>
            </a:r>
            <a:r>
              <a:rPr lang="de-AT" sz="2000" dirty="0"/>
              <a:t> ein </a:t>
            </a:r>
            <a:r>
              <a:rPr lang="de-AT" sz="2000" dirty="0" err="1"/>
              <a:t>problem</a:t>
            </a:r>
            <a:r>
              <a:rPr lang="de-AT" sz="2000" dirty="0"/>
              <a:t> werden könnte </a:t>
            </a:r>
          </a:p>
          <a:p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3629649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7AAD70C24A804479948B9EB66F27A2E" ma:contentTypeVersion="7" ma:contentTypeDescription="Ein neues Dokument erstellen." ma:contentTypeScope="" ma:versionID="33589997ff861a1654f9133993d08da1">
  <xsd:schema xmlns:xsd="http://www.w3.org/2001/XMLSchema" xmlns:xs="http://www.w3.org/2001/XMLSchema" xmlns:p="http://schemas.microsoft.com/office/2006/metadata/properties" xmlns:ns3="2112690d-8fbd-4dde-b184-017736a41022" xmlns:ns4="b2c5215f-c487-40de-9387-411188aa7b9b" targetNamespace="http://schemas.microsoft.com/office/2006/metadata/properties" ma:root="true" ma:fieldsID="02d08f04d9427adaa6e87d88aaae0fbe" ns3:_="" ns4:_="">
    <xsd:import namespace="2112690d-8fbd-4dde-b184-017736a41022"/>
    <xsd:import namespace="b2c5215f-c487-40de-9387-411188aa7b9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12690d-8fbd-4dde-b184-017736a410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c5215f-c487-40de-9387-411188aa7b9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945982-6DDA-4449-AA1C-C156F8ACD906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b2c5215f-c487-40de-9387-411188aa7b9b"/>
    <ds:schemaRef ds:uri="2112690d-8fbd-4dde-b184-017736a4102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4A10801-897B-422D-9F4F-185BFA00F0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519E644-C84B-4459-8EE8-EDA73965CF06}">
  <ds:schemaRefs>
    <ds:schemaRef ds:uri="2112690d-8fbd-4dde-b184-017736a41022"/>
    <ds:schemaRef ds:uri="b2c5215f-c487-40de-9387-411188aa7b9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544</Words>
  <Application>Microsoft Office PowerPoint</Application>
  <PresentationFormat>Widescreen</PresentationFormat>
  <Paragraphs>56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</vt:lpstr>
      <vt:lpstr>The Price  of  Air Pollution</vt:lpstr>
      <vt:lpstr>Introduction</vt:lpstr>
      <vt:lpstr>Critique on the Reference Paper</vt:lpstr>
      <vt:lpstr>Data</vt:lpstr>
      <vt:lpstr>A Closer Look: Health Care Expenditure</vt:lpstr>
      <vt:lpstr>A Closer Look: Pollution Variables</vt:lpstr>
      <vt:lpstr>Appendix</vt:lpstr>
      <vt:lpstr>Reference Paper and Method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Price of Air Pollution</dc:title>
  <dc:creator>Prinz, Martin</dc:creator>
  <cp:lastModifiedBy>Fabian Blasch</cp:lastModifiedBy>
  <cp:revision>3</cp:revision>
  <dcterms:created xsi:type="dcterms:W3CDTF">2022-12-06T20:29:20Z</dcterms:created>
  <dcterms:modified xsi:type="dcterms:W3CDTF">2022-12-09T09:46:15Z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0x010100E7AAD70C24A804479948B9EB66F27A2E</vt:lpwstr>
  </property>
</Properties>
</file>