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8" r:id="rId8"/>
    <p:sldId id="260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B4525-AB17-B890-AB3C-47FD3788F962}" name="Avdovic, Lejla" initials="AL" userId="Avdovic, Lej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5F17D-FFF9-436E-8366-C55E86C035E9}" v="1" dt="2022-12-09T07:53:32.854"/>
    <p1510:client id="{277296A1-37F5-E910-5B3A-7A1CEBB7D45B}" v="1062" dt="2022-12-08T18:07:58.522"/>
    <p1510:client id="{48641A78-2AC5-4BD1-88E5-DA45E2F19BE9}" v="450" dt="2022-12-08T16:49:18.674"/>
    <p1510:client id="{A1F7C14D-4EDB-4273-9E5D-2A2937938A68}" v="523" dt="2022-12-08T17:40:06.040"/>
    <p1510:client id="{BBDDB7E2-3DA6-4361-A0EC-2E80CEB51774}" v="31" dt="2022-12-08T15:34:29.518"/>
    <p1510:client id="{CB98053A-232D-4D43-9DB8-C210B5BBAC98}" v="1858" dt="2022-12-08T19:39:4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0395F17D-FFF9-436E-8366-C55E86C035E9}"/>
    <pc:docChg chg="undo custSel addSld delSld modSld">
      <pc:chgData name="Fabian Blasch" userId="91b698f49155f71e" providerId="LiveId" clId="{0395F17D-FFF9-436E-8366-C55E86C035E9}" dt="2022-12-09T07:58:21.722" v="149" actId="20577"/>
      <pc:docMkLst>
        <pc:docMk/>
      </pc:docMkLst>
      <pc:sldChg chg="addSp delSp modSp mod">
        <pc:chgData name="Fabian Blasch" userId="91b698f49155f71e" providerId="LiveId" clId="{0395F17D-FFF9-436E-8366-C55E86C035E9}" dt="2022-12-09T07:57:40.646" v="104" actId="21"/>
        <pc:sldMkLst>
          <pc:docMk/>
          <pc:sldMk cId="1115239791" sldId="260"/>
        </pc:sldMkLst>
        <pc:spChg chg="mod">
          <ac:chgData name="Fabian Blasch" userId="91b698f49155f71e" providerId="LiveId" clId="{0395F17D-FFF9-436E-8366-C55E86C035E9}" dt="2022-12-09T07:57:40.646" v="104" actId="21"/>
          <ac:spMkLst>
            <pc:docMk/>
            <pc:sldMk cId="1115239791" sldId="260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5:57.502" v="24" actId="478"/>
          <ac:spMkLst>
            <pc:docMk/>
            <pc:sldMk cId="1115239791" sldId="260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6:00.373" v="25" actId="478"/>
          <ac:spMkLst>
            <pc:docMk/>
            <pc:sldMk cId="1115239791" sldId="260"/>
            <ac:spMk id="5" creationId="{F05F4AA8-D00D-77DB-6AA1-F804EA400E41}"/>
          </ac:spMkLst>
        </pc:spChg>
        <pc:picChg chg="mod">
          <ac:chgData name="Fabian Blasch" userId="91b698f49155f71e" providerId="LiveId" clId="{0395F17D-FFF9-436E-8366-C55E86C035E9}" dt="2022-12-09T07:56:03.785" v="26" actId="14100"/>
          <ac:picMkLst>
            <pc:docMk/>
            <pc:sldMk cId="1115239791" sldId="260"/>
            <ac:picMk id="11" creationId="{6345C3BA-2545-BBCA-9488-2178D934252C}"/>
          </ac:picMkLst>
        </pc:picChg>
        <pc:picChg chg="mod">
          <ac:chgData name="Fabian Blasch" userId="91b698f49155f71e" providerId="LiveId" clId="{0395F17D-FFF9-436E-8366-C55E86C035E9}" dt="2022-12-09T07:56:06.521" v="27" actId="14100"/>
          <ac:picMkLst>
            <pc:docMk/>
            <pc:sldMk cId="1115239791" sldId="260"/>
            <ac:picMk id="12" creationId="{619BC511-05A2-A7B3-4AC0-81C86E09A733}"/>
          </ac:picMkLst>
        </pc:picChg>
      </pc:sldChg>
      <pc:sldChg chg="del">
        <pc:chgData name="Fabian Blasch" userId="91b698f49155f71e" providerId="LiveId" clId="{0395F17D-FFF9-436E-8366-C55E86C035E9}" dt="2022-12-09T07:56:59.567" v="30" actId="2696"/>
        <pc:sldMkLst>
          <pc:docMk/>
          <pc:sldMk cId="74645456" sldId="261"/>
        </pc:sldMkLst>
      </pc:sldChg>
      <pc:sldChg chg="del">
        <pc:chgData name="Fabian Blasch" userId="91b698f49155f71e" providerId="LiveId" clId="{0395F17D-FFF9-436E-8366-C55E86C035E9}" dt="2022-12-09T07:56:56.886" v="29" actId="2696"/>
        <pc:sldMkLst>
          <pc:docMk/>
          <pc:sldMk cId="3681023647" sldId="262"/>
        </pc:sldMkLst>
      </pc:sldChg>
      <pc:sldChg chg="addSp delSp modSp mod">
        <pc:chgData name="Fabian Blasch" userId="91b698f49155f71e" providerId="LiveId" clId="{0395F17D-FFF9-436E-8366-C55E86C035E9}" dt="2022-12-09T07:57:56.811" v="134" actId="20577"/>
        <pc:sldMkLst>
          <pc:docMk/>
          <pc:sldMk cId="4798945" sldId="264"/>
        </pc:sldMkLst>
        <pc:spChg chg="mod">
          <ac:chgData name="Fabian Blasch" userId="91b698f49155f71e" providerId="LiveId" clId="{0395F17D-FFF9-436E-8366-C55E86C035E9}" dt="2022-12-09T07:57:56.811" v="134" actId="20577"/>
          <ac:spMkLst>
            <pc:docMk/>
            <pc:sldMk cId="4798945" sldId="264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4:06.217" v="15" actId="478"/>
          <ac:spMkLst>
            <pc:docMk/>
            <pc:sldMk cId="4798945" sldId="264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4:09.659" v="17" actId="478"/>
          <ac:spMkLst>
            <pc:docMk/>
            <pc:sldMk cId="4798945" sldId="264"/>
            <ac:spMk id="11" creationId="{DFAEBC2F-C891-F005-B9FF-E866BED53173}"/>
          </ac:spMkLst>
        </pc:sp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5" creationId="{62684574-E463-FE41-0369-56DE3186E0C5}"/>
          </ac:picMkLst>
        </pc:picChg>
        <pc:picChg chg="add mod ord">
          <ac:chgData name="Fabian Blasch" userId="91b698f49155f71e" providerId="LiveId" clId="{0395F17D-FFF9-436E-8366-C55E86C035E9}" dt="2022-12-09T07:56:19.668" v="28" actId="1076"/>
          <ac:picMkLst>
            <pc:docMk/>
            <pc:sldMk cId="4798945" sldId="264"/>
            <ac:picMk id="7" creationId="{642AF006-92B5-0515-5DCD-6EE5CF5A7973}"/>
          </ac:picMkLst>
        </pc:pic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9" creationId="{5639AA58-8F5C-D526-A8D1-2F8A414529CF}"/>
          </ac:picMkLst>
        </pc:picChg>
      </pc:sldChg>
      <pc:sldChg chg="modSp new mod">
        <pc:chgData name="Fabian Blasch" userId="91b698f49155f71e" providerId="LiveId" clId="{0395F17D-FFF9-436E-8366-C55E86C035E9}" dt="2022-12-09T07:58:21.722" v="149" actId="20577"/>
        <pc:sldMkLst>
          <pc:docMk/>
          <pc:sldMk cId="3148913186" sldId="265"/>
        </pc:sldMkLst>
        <pc:spChg chg="mod">
          <ac:chgData name="Fabian Blasch" userId="91b698f49155f71e" providerId="LiveId" clId="{0395F17D-FFF9-436E-8366-C55E86C035E9}" dt="2022-12-09T07:58:21.722" v="149" actId="20577"/>
          <ac:spMkLst>
            <pc:docMk/>
            <pc:sldMk cId="3148913186" sldId="265"/>
            <ac:spMk id="2" creationId="{476D9CCD-6E09-7DBF-DE87-EFA542254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F5CB-9896-40E5-B98D-48C228CD2590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1E63-305A-4BC8-BB2F-5C65240E15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5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healthcare</a:t>
            </a:r>
            <a:r>
              <a:rPr lang="de-AT" dirty="0"/>
              <a:t>, </a:t>
            </a:r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air</a:t>
            </a:r>
            <a:r>
              <a:rPr lang="de-AT" dirty="0"/>
              <a:t> </a:t>
            </a:r>
            <a:r>
              <a:rPr lang="de-AT" dirty="0" err="1"/>
              <a:t>pollution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56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3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2340768"/>
            <a:ext cx="11306175" cy="1871664"/>
          </a:xfrm>
        </p:spPr>
        <p:txBody>
          <a:bodyPr>
            <a:normAutofit fontScale="90000"/>
          </a:bodyPr>
          <a:lstStyle/>
          <a:p>
            <a:pPr algn="ctr"/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361" y="3964782"/>
            <a:ext cx="6638926" cy="1709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Lejla Avdovic, Fabian Blasch, Martin Prinz and Maximilian Schachinger</a:t>
            </a:r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53331"/>
            <a:ext cx="10915650" cy="5258594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</a:rPr>
              <a:t>China’s industrialization led to</a:t>
            </a:r>
            <a:r>
              <a:rPr lang="en-US" sz="2600" dirty="0">
                <a:latin typeface="Times New Roman" panose="02020603050405020304" pitchFamily="18" charset="0"/>
              </a:rPr>
              <a:t> immense levels of </a:t>
            </a:r>
            <a:r>
              <a:rPr lang="en-US" sz="2600" b="1" dirty="0">
                <a:latin typeface="Times New Roman" panose="02020603050405020304" pitchFamily="18" charset="0"/>
              </a:rPr>
              <a:t>air pollution.</a:t>
            </a:r>
            <a:endParaRPr lang="en-US" sz="26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Particulate Matter </a:t>
            </a:r>
            <a:r>
              <a:rPr lang="de-AT" dirty="0">
                <a:effectLst/>
                <a:latin typeface="Times New Roman" panose="02020603050405020304" pitchFamily="18" charset="0"/>
              </a:rPr>
              <a:t>(P</a:t>
            </a:r>
            <a:r>
              <a:rPr lang="de-AT" dirty="0">
                <a:latin typeface="Times New Roman" panose="02020603050405020304" pitchFamily="18" charset="0"/>
              </a:rPr>
              <a:t>M2.5) </a:t>
            </a:r>
            <a:r>
              <a:rPr lang="en-US" dirty="0">
                <a:latin typeface="Times New Roman" panose="02020603050405020304" pitchFamily="18" charset="0"/>
              </a:rPr>
              <a:t>is</a:t>
            </a:r>
            <a:r>
              <a:rPr lang="de-AT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especially</a:t>
            </a:r>
            <a:r>
              <a:rPr lang="de-AT" dirty="0">
                <a:latin typeface="Times New Roman" panose="02020603050405020304" pitchFamily="18" charset="0"/>
              </a:rPr>
              <a:t> dangerous pollutant.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Rising health problems (bronchitis, asthma attacks, impaired lung function, lung cancer etc.) lead to an increase in </a:t>
            </a:r>
            <a:r>
              <a:rPr lang="en-US" b="1" dirty="0">
                <a:latin typeface="Times New Roman" panose="02020603050405020304" pitchFamily="18" charset="0"/>
              </a:rPr>
              <a:t>healthcare expenditures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Spatial economics?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The landscape of </a:t>
            </a:r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</a:rPr>
              <a:t>hina is very diverse: It ranges from coastal regions, to industrialized clusters, to mountainous rural areas.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Effects of air pollution thus might vary.</a:t>
            </a:r>
          </a:p>
          <a:p>
            <a:pPr lvl="1"/>
            <a:endParaRPr lang="en-US" sz="2200" dirty="0"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i="1" dirty="0">
                <a:effectLst/>
                <a:latin typeface="Times New Roman" panose="02020603050405020304" pitchFamily="18" charset="0"/>
              </a:rPr>
              <a:t>“To what extent does air pollution and its spatial spillover effects influence health care expenditures in China?”</a:t>
            </a:r>
          </a:p>
          <a:p>
            <a:endParaRPr lang="en-US" sz="26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Zeng, J., &amp; He, Q. (2019). Does industrial air pollution drive health care expenditures? spatial evidence from China.</a:t>
            </a:r>
          </a:p>
          <a:p>
            <a:pPr lvl="1"/>
            <a:r>
              <a:rPr lang="de-AT" dirty="0" err="1">
                <a:latin typeface="Times New Roman" panose="02020603050405020304" pitchFamily="18" charset="0"/>
              </a:rPr>
              <a:t>Results</a:t>
            </a:r>
            <a:r>
              <a:rPr lang="de-AT" dirty="0">
                <a:latin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</a:rPr>
              <a:t>Industrial air pollution has a positive spatial spillover effect on provincial health care expenditures.</a:t>
            </a:r>
            <a:endParaRPr lang="de-AT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0CCF-B35C-8375-6511-CFAB56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/>
              </a:rPr>
              <a:t>Critique</a:t>
            </a:r>
            <a:r>
              <a:rPr lang="de-DE" dirty="0">
                <a:latin typeface="Times New Roman"/>
                <a:cs typeface="Calibri Light"/>
              </a:rPr>
              <a:t> on </a:t>
            </a:r>
            <a:r>
              <a:rPr lang="de-DE" dirty="0" err="1">
                <a:latin typeface="Times New Roman"/>
                <a:cs typeface="Calibri Light"/>
              </a:rPr>
              <a:t>the</a:t>
            </a:r>
            <a:r>
              <a:rPr lang="de-DE" dirty="0">
                <a:latin typeface="Times New Roman"/>
                <a:cs typeface="Calibri Light"/>
              </a:rPr>
              <a:t> Reference Paper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45-6663-13BF-9BCF-2A9B8FD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SAR and SEM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for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Panels – after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testing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SAR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fixed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effects</a:t>
            </a:r>
            <a:endParaRPr lang="de-DE" sz="2200" dirty="0">
              <a:solidFill>
                <a:srgbClr val="FFC000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Panel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data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approach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fixed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random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effects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latin typeface="Times New Roman"/>
                <a:cs typeface="Calibri"/>
              </a:rPr>
              <a:t>SLX </a:t>
            </a:r>
            <a:r>
              <a:rPr lang="de-DE" sz="2000" i="1" dirty="0" err="1">
                <a:latin typeface="Times New Roman"/>
                <a:cs typeface="Calibri"/>
              </a:rPr>
              <a:t>approach</a:t>
            </a:r>
            <a:r>
              <a:rPr lang="de-DE" sz="2000" i="1" dirty="0">
                <a:latin typeface="Times New Roman"/>
                <a:cs typeface="Calibri"/>
              </a:rPr>
              <a:t> (</a:t>
            </a:r>
            <a:r>
              <a:rPr lang="de-DE" sz="2000" i="1" dirty="0" err="1">
                <a:latin typeface="Times New Roman"/>
                <a:cs typeface="Calibri"/>
              </a:rPr>
              <a:t>or</a:t>
            </a:r>
            <a:r>
              <a:rPr lang="de-DE" sz="2000" i="1" dirty="0">
                <a:latin typeface="Times New Roman"/>
                <a:cs typeface="Calibri"/>
              </a:rPr>
              <a:t> a </a:t>
            </a:r>
            <a:r>
              <a:rPr lang="de-DE" sz="2000" i="1" dirty="0" err="1">
                <a:latin typeface="Times New Roman"/>
                <a:cs typeface="Calibri"/>
              </a:rPr>
              <a:t>variation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of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it</a:t>
            </a:r>
            <a:r>
              <a:rPr lang="de-DE" sz="2000" i="1" dirty="0">
                <a:latin typeface="Times New Roman"/>
                <a:cs typeface="Calibri"/>
              </a:rPr>
              <a:t>) </a:t>
            </a:r>
            <a:r>
              <a:rPr lang="de-DE" sz="2000" i="1" dirty="0" err="1">
                <a:latin typeface="Times New Roman"/>
                <a:cs typeface="Calibri"/>
              </a:rPr>
              <a:t>could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be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interesting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air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pollution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likely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to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have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autocorrelation</a:t>
            </a:r>
            <a:endParaRPr lang="de-DE" sz="2000" i="1" dirty="0">
              <a:latin typeface="Times New Roman"/>
              <a:cs typeface="Calibri"/>
            </a:endParaRPr>
          </a:p>
          <a:p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Heteroskedasticity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only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by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taking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logarithms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and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deflating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monetary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variables</a:t>
            </a:r>
          </a:p>
          <a:p>
            <a:pPr lvl="1"/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Heteroscedasticity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could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issue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China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very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divers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regions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analyzed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considered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explicitly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method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of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the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authors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possibly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problematic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Inflation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adjustment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done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well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Financial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crisis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not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in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the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model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(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Period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: 2002-2014)</a:t>
            </a:r>
          </a:p>
          <a:p>
            <a:endParaRPr lang="de-DE" dirty="0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7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Source: National bureau of statistics of China (Online Database)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Number of observations per variable: 2011-2018 and 31 Chinese Provinces</a:t>
            </a:r>
          </a:p>
          <a:p>
            <a:r>
              <a:rPr lang="en-US" sz="2200" dirty="0">
                <a:latin typeface="Times New Roman"/>
                <a:cs typeface="Times New Roman"/>
              </a:rPr>
              <a:t>Variables: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Dependent variable: Local government expenditure on medical and health care (in Yuan)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Independent variable: 3 types of Air Pollution (Particulate Matter, Sulfur Oxide and Nitrogen Oxides in t)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Control variables: 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Socioeconomic: CPI, Gross regional product/per capita disposable income, population (and composition rural/urban), total local government expenditure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Public Health: Number of beds in hospitals/health care institutions, number of medical personnel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Other: forest Coverage rate, population affected by natural disasters</a:t>
            </a:r>
          </a:p>
          <a:p>
            <a:pPr lvl="1"/>
            <a:r>
              <a:rPr lang="en-US" sz="2000" dirty="0">
                <a:latin typeface="Times New Roman"/>
                <a:cs typeface="Calibri" panose="020F0502020204030204"/>
              </a:rPr>
              <a:t>Dummy variables: Fundamental changes in health care or pollution policies </a:t>
            </a: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endParaRPr lang="de-A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069699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Health Care </a:t>
            </a:r>
            <a:r>
              <a:rPr lang="de-A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1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345C3BA-2545-BBCA-9488-2178D934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" y="1998012"/>
            <a:ext cx="5244542" cy="3439044"/>
          </a:xfrm>
          <a:prstGeom prst="rect">
            <a:avLst/>
          </a:prstGeom>
        </p:spPr>
      </p:pic>
      <p:pic>
        <p:nvPicPr>
          <p:cNvPr id="12" name="Grafik 12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19BC511-05A2-A7B3-4AC0-81C86E09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7" y="1998013"/>
            <a:ext cx="5244542" cy="34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42"/>
            <a:ext cx="10515600" cy="1069699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Pollution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2684574-E463-FE41-0369-56DE3186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9" y="1389142"/>
            <a:ext cx="4313240" cy="2828352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639AA58-8F5C-D526-A8D1-2F8A4145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2" y="1389142"/>
            <a:ext cx="4313240" cy="2828352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42AF006-92B5-0515-5DCD-6EE5CF5A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0" y="3710206"/>
            <a:ext cx="4313240" cy="28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CD-6E09-7DBF-DE87-EFA5422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E947-BB68-6561-313F-5BFBEBAA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 and Method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5105400"/>
          </a:xfrm>
        </p:spPr>
        <p:txBody>
          <a:bodyPr>
            <a:normAutofit fontScale="92500" lnSpcReduction="10000"/>
          </a:bodyPr>
          <a:lstStyle/>
          <a:p>
            <a:r>
              <a:rPr lang="de-AT" sz="1600" dirty="0"/>
              <a:t>Mention source</a:t>
            </a:r>
          </a:p>
          <a:p>
            <a:r>
              <a:rPr lang="de-AT" sz="1600" dirty="0"/>
              <a:t>Mention </a:t>
            </a:r>
            <a:r>
              <a:rPr lang="de-AT" sz="1600" dirty="0" err="1"/>
              <a:t>controls</a:t>
            </a:r>
            <a:r>
              <a:rPr lang="de-AT" sz="1600" dirty="0"/>
              <a:t>: Dummy </a:t>
            </a:r>
            <a:r>
              <a:rPr lang="de-AT" sz="1600" dirty="0" err="1"/>
              <a:t>healthreform</a:t>
            </a:r>
            <a:r>
              <a:rPr lang="de-AT" sz="1600" dirty="0"/>
              <a:t> (ganz kurz anschneiden) </a:t>
            </a:r>
          </a:p>
          <a:p>
            <a:r>
              <a:rPr lang="de-AT" sz="1600" dirty="0"/>
              <a:t>Final </a:t>
            </a:r>
            <a:r>
              <a:rPr lang="de-AT" sz="1600" dirty="0" err="1"/>
              <a:t>method</a:t>
            </a:r>
            <a:r>
              <a:rPr lang="de-AT" sz="1600" dirty="0"/>
              <a:t>, </a:t>
            </a:r>
            <a:r>
              <a:rPr lang="de-AT" sz="1600" dirty="0" err="1"/>
              <a:t>data</a:t>
            </a:r>
            <a:r>
              <a:rPr lang="de-AT" sz="1600" dirty="0"/>
              <a:t> </a:t>
            </a:r>
            <a:r>
              <a:rPr lang="de-AT" sz="1600" dirty="0" err="1"/>
              <a:t>set</a:t>
            </a:r>
            <a:r>
              <a:rPr lang="de-AT" sz="1600" dirty="0"/>
              <a:t> </a:t>
            </a:r>
            <a:r>
              <a:rPr lang="de-AT" sz="1600" dirty="0" err="1"/>
              <a:t>chosen</a:t>
            </a:r>
            <a:endParaRPr lang="de-AT" sz="1600" dirty="0"/>
          </a:p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? 2011-2019 wäre nicht schlecht weil wir alle Pollution Daten haben </a:t>
            </a:r>
          </a:p>
          <a:p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Durbin</a:t>
            </a:r>
            <a:r>
              <a:rPr lang="de-AT" dirty="0"/>
              <a:t> Error </a:t>
            </a:r>
            <a:r>
              <a:rPr lang="de-AT" dirty="0" err="1"/>
              <a:t>model</a:t>
            </a:r>
            <a:r>
              <a:rPr lang="de-AT" dirty="0"/>
              <a:t>: SLX and SEM mix </a:t>
            </a:r>
          </a:p>
          <a:p>
            <a:r>
              <a:rPr lang="de-AT" sz="2000" dirty="0" err="1"/>
              <a:t>Extentsion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authors</a:t>
            </a:r>
            <a:r>
              <a:rPr lang="de-AT" sz="2000" dirty="0"/>
              <a:t> </a:t>
            </a:r>
            <a:r>
              <a:rPr lang="de-AT" sz="2000" dirty="0" err="1"/>
              <a:t>who</a:t>
            </a:r>
            <a:r>
              <a:rPr lang="de-AT" sz="2000" dirty="0"/>
              <a:t> just </a:t>
            </a:r>
            <a:r>
              <a:rPr lang="de-AT" sz="2000" dirty="0" err="1"/>
              <a:t>did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SAR and SEM Model (</a:t>
            </a:r>
            <a:r>
              <a:rPr lang="de-AT" sz="2000" dirty="0" err="1"/>
              <a:t>none</a:t>
            </a:r>
            <a:r>
              <a:rPr lang="de-AT" sz="2000" dirty="0"/>
              <a:t> SLX, KNN but not </a:t>
            </a:r>
            <a:r>
              <a:rPr lang="de-AT" sz="2000" dirty="0" err="1"/>
              <a:t>which</a:t>
            </a:r>
            <a:r>
              <a:rPr lang="de-AT" sz="2000" dirty="0"/>
              <a:t> n=)</a:t>
            </a:r>
          </a:p>
          <a:p>
            <a:r>
              <a:rPr lang="de-AT" sz="2000" dirty="0" err="1"/>
              <a:t>We</a:t>
            </a:r>
            <a:r>
              <a:rPr lang="de-AT" sz="2000" dirty="0"/>
              <a:t> will check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this</a:t>
            </a:r>
            <a:r>
              <a:rPr lang="de-AT" sz="2000" dirty="0"/>
              <a:t>! But </a:t>
            </a:r>
            <a:r>
              <a:rPr lang="de-AT" sz="2000" dirty="0" err="1"/>
              <a:t>we</a:t>
            </a:r>
            <a:r>
              <a:rPr lang="de-AT" sz="2000" dirty="0"/>
              <a:t> </a:t>
            </a:r>
            <a:r>
              <a:rPr lang="de-AT" sz="2000" dirty="0" err="1"/>
              <a:t>think</a:t>
            </a:r>
            <a:r>
              <a:rPr lang="de-AT" sz="2000" dirty="0"/>
              <a:t> </a:t>
            </a:r>
            <a:r>
              <a:rPr lang="de-AT" sz="2000" dirty="0" err="1"/>
              <a:t>that</a:t>
            </a:r>
            <a:r>
              <a:rPr lang="de-AT" sz="2000" dirty="0"/>
              <a:t> </a:t>
            </a:r>
            <a:r>
              <a:rPr lang="de-AT" sz="2000" dirty="0" err="1"/>
              <a:t>this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better</a:t>
            </a:r>
            <a:r>
              <a:rPr lang="de-AT" sz="2000" dirty="0"/>
              <a:t> </a:t>
            </a:r>
            <a:r>
              <a:rPr lang="de-AT" sz="2000" dirty="0" err="1"/>
              <a:t>because</a:t>
            </a:r>
            <a:r>
              <a:rPr lang="de-AT" sz="2000" dirty="0"/>
              <a:t> of </a:t>
            </a:r>
            <a:r>
              <a:rPr lang="de-AT" sz="2000" dirty="0" err="1"/>
              <a:t>blabla</a:t>
            </a:r>
            <a:endParaRPr lang="de-AT" sz="2000" dirty="0"/>
          </a:p>
          <a:p>
            <a:r>
              <a:rPr lang="de-AT" sz="2000" dirty="0" err="1"/>
              <a:t>No</a:t>
            </a:r>
            <a:r>
              <a:rPr lang="de-AT" sz="2000" dirty="0"/>
              <a:t> </a:t>
            </a:r>
            <a:r>
              <a:rPr lang="de-AT" sz="2000" dirty="0" err="1"/>
              <a:t>dummy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financial</a:t>
            </a:r>
            <a:r>
              <a:rPr lang="de-AT" sz="2000" dirty="0"/>
              <a:t> </a:t>
            </a:r>
            <a:r>
              <a:rPr lang="de-AT" sz="2000" dirty="0" err="1"/>
              <a:t>crisis</a:t>
            </a:r>
            <a:r>
              <a:rPr lang="de-AT" sz="2000" dirty="0"/>
              <a:t> </a:t>
            </a:r>
          </a:p>
          <a:p>
            <a:r>
              <a:rPr lang="de-AT" sz="2000" dirty="0"/>
              <a:t>SAR: </a:t>
            </a:r>
            <a:r>
              <a:rPr lang="de-AT" sz="2000" dirty="0" err="1"/>
              <a:t>Manskis</a:t>
            </a:r>
            <a:r>
              <a:rPr lang="de-AT" sz="2000" dirty="0"/>
              <a:t> Reflexion Problem!</a:t>
            </a:r>
          </a:p>
          <a:p>
            <a:r>
              <a:rPr lang="de-AT" sz="2000" dirty="0"/>
              <a:t>2 coole Sachen: </a:t>
            </a:r>
          </a:p>
          <a:p>
            <a:r>
              <a:rPr lang="de-AT" sz="2000" dirty="0"/>
              <a:t>Age -&gt; superwichtig für </a:t>
            </a:r>
            <a:r>
              <a:rPr lang="de-AT" sz="2000" dirty="0" err="1"/>
              <a:t>healthcare</a:t>
            </a:r>
            <a:r>
              <a:rPr lang="de-AT" sz="2000" dirty="0"/>
              <a:t> </a:t>
            </a:r>
            <a:r>
              <a:rPr lang="de-AT" sz="2000" dirty="0" err="1"/>
              <a:t>obv</a:t>
            </a:r>
            <a:r>
              <a:rPr lang="de-AT" sz="2000" dirty="0"/>
              <a:t> (</a:t>
            </a:r>
            <a:r>
              <a:rPr lang="de-AT" sz="2000" dirty="0" err="1"/>
              <a:t>socioeconomic</a:t>
            </a:r>
            <a:r>
              <a:rPr lang="de-AT" sz="2000" dirty="0"/>
              <a:t> variable </a:t>
            </a:r>
            <a:r>
              <a:rPr lang="de-AT" sz="2000" dirty="0" err="1"/>
              <a:t>evtl</a:t>
            </a:r>
            <a:r>
              <a:rPr lang="de-AT" sz="2000" dirty="0"/>
              <a:t> noch beschaffen)</a:t>
            </a:r>
          </a:p>
          <a:p>
            <a:r>
              <a:rPr lang="de-AT" sz="2000" dirty="0" err="1"/>
              <a:t>Exipenditure</a:t>
            </a:r>
            <a:r>
              <a:rPr lang="de-AT" sz="2000" dirty="0"/>
              <a:t> variable wurde Inflationsbereinigt! (VPI an Health Care </a:t>
            </a:r>
            <a:r>
              <a:rPr lang="de-AT" sz="2000" dirty="0" err="1"/>
              <a:t>vars</a:t>
            </a:r>
            <a:r>
              <a:rPr lang="de-AT" sz="2000" dirty="0"/>
              <a:t>) </a:t>
            </a:r>
          </a:p>
          <a:p>
            <a:r>
              <a:rPr lang="de-AT" sz="2000" dirty="0" err="1"/>
              <a:t>Heteroskedasticity</a:t>
            </a:r>
            <a:r>
              <a:rPr lang="de-AT" sz="2000" dirty="0"/>
              <a:t> wegen der </a:t>
            </a:r>
            <a:r>
              <a:rPr lang="de-AT" sz="2000" dirty="0" err="1"/>
              <a:t>heterogenität</a:t>
            </a:r>
            <a:r>
              <a:rPr lang="de-AT" sz="2000" dirty="0"/>
              <a:t> der </a:t>
            </a:r>
            <a:r>
              <a:rPr lang="de-AT" sz="2000" dirty="0" err="1"/>
              <a:t>regionen</a:t>
            </a:r>
            <a:r>
              <a:rPr lang="de-AT" sz="2000" dirty="0"/>
              <a:t> ein </a:t>
            </a:r>
            <a:r>
              <a:rPr lang="de-AT" sz="2000" dirty="0" err="1"/>
              <a:t>problem</a:t>
            </a:r>
            <a:r>
              <a:rPr lang="de-AT" sz="2000" dirty="0"/>
              <a:t> werden könnte 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AAD70C24A804479948B9EB66F27A2E" ma:contentTypeVersion="7" ma:contentTypeDescription="Ein neues Dokument erstellen." ma:contentTypeScope="" ma:versionID="33589997ff861a1654f9133993d08da1">
  <xsd:schema xmlns:xsd="http://www.w3.org/2001/XMLSchema" xmlns:xs="http://www.w3.org/2001/XMLSchema" xmlns:p="http://schemas.microsoft.com/office/2006/metadata/properties" xmlns:ns3="2112690d-8fbd-4dde-b184-017736a41022" xmlns:ns4="b2c5215f-c487-40de-9387-411188aa7b9b" targetNamespace="http://schemas.microsoft.com/office/2006/metadata/properties" ma:root="true" ma:fieldsID="02d08f04d9427adaa6e87d88aaae0fbe" ns3:_="" ns4:_="">
    <xsd:import namespace="2112690d-8fbd-4dde-b184-017736a41022"/>
    <xsd:import namespace="b2c5215f-c487-40de-9387-411188aa7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2690d-8fbd-4dde-b184-017736a41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5215f-c487-40de-9387-411188aa7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A10801-897B-422D-9F4F-185BFA00F0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5982-6DDA-4449-AA1C-C156F8ACD90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2c5215f-c487-40de-9387-411188aa7b9b"/>
    <ds:schemaRef ds:uri="2112690d-8fbd-4dde-b184-017736a4102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19E644-C84B-4459-8EE8-EDA73965CF06}">
  <ds:schemaRefs>
    <ds:schemaRef ds:uri="2112690d-8fbd-4dde-b184-017736a41022"/>
    <ds:schemaRef ds:uri="b2c5215f-c487-40de-9387-411188aa7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544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</vt:lpstr>
      <vt:lpstr>The Price  of  Air Pollution</vt:lpstr>
      <vt:lpstr>Introduction</vt:lpstr>
      <vt:lpstr>Critique on the Reference Paper</vt:lpstr>
      <vt:lpstr>Data</vt:lpstr>
      <vt:lpstr>A Closer Look: Health Care Expenditure</vt:lpstr>
      <vt:lpstr>A Closer Look: Pollution Variables</vt:lpstr>
      <vt:lpstr>Appendix</vt:lpstr>
      <vt:lpstr>Reference Paper and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3</cp:revision>
  <dcterms:created xsi:type="dcterms:W3CDTF">2022-12-06T20:29:20Z</dcterms:created>
  <dcterms:modified xsi:type="dcterms:W3CDTF">2022-12-09T07:58:25Z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0x010100E7AAD70C24A804479948B9EB66F27A2E</vt:lpwstr>
  </property>
</Properties>
</file>