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8" r:id="rId6"/>
    <p:sldId id="267" r:id="rId7"/>
    <p:sldId id="277" r:id="rId8"/>
    <p:sldId id="265" r:id="rId9"/>
    <p:sldId id="273" r:id="rId10"/>
    <p:sldId id="274" r:id="rId11"/>
    <p:sldId id="276" r:id="rId12"/>
    <p:sldId id="263" r:id="rId13"/>
    <p:sldId id="264" r:id="rId14"/>
    <p:sldId id="259" r:id="rId15"/>
    <p:sldId id="270" r:id="rId16"/>
    <p:sldId id="269" r:id="rId17"/>
    <p:sldId id="261"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CF84B-02F8-F933-4DF6-750FAAE8CF4F}" v="690" dt="2023-02-02T17:28:21.769"/>
    <p1510:client id="{089DA128-2BC3-F79E-5CD1-CD90D3D580F1}" v="199" dt="2023-02-03T07:01:33.102"/>
    <p1510:client id="{2CE29707-DC79-28CF-CA26-1C814A15C4A9}" v="51" dt="2023-02-02T19:33:57.852"/>
    <p1510:client id="{311251B9-3348-F8F0-E314-2CE88BB0311D}" v="1422" dt="2023-02-03T02:48:38.651"/>
    <p1510:client id="{34B440C2-8163-7A07-3EDA-007601DA7FCC}" v="220" dt="2023-02-03T11:17:01.406"/>
    <p1510:client id="{45BD143B-575A-8312-7439-1C7C487C15D0}" v="45" dt="2023-02-03T10:41:41.578"/>
    <p1510:client id="{49BE2E0A-1C0F-91A7-9937-D53341BB84EC}" v="62" dt="2023-02-02T21:19:57.295"/>
    <p1510:client id="{4D4E3DE7-11A9-AB51-B6D3-1A9A2F270E8E}" v="66" dt="2023-01-31T19:23:28.818"/>
    <p1510:client id="{7F28D16E-8105-10D5-FA38-0264538B30A1}" v="101" dt="2023-02-02T21:23:16.416"/>
    <p1510:client id="{AFDF7330-C4A3-6E8D-4947-FC50D69A4501}" v="1055" dt="2023-02-02T20:45:09.046"/>
    <p1510:client id="{C8DB9EA4-B67D-A8AC-2747-59F9B666A72E}" v="11" dt="2023-02-03T11:34:30.954"/>
    <p1510:client id="{DADBC166-597D-47ED-BD82-A38B221297A8}" v="180" dt="2023-01-26T13:38:19.141"/>
    <p1510:client id="{E23C1557-CF9D-93DA-83A6-34149CFB4A3B}" v="15" dt="2023-01-31T19:54:32.424"/>
    <p1510:client id="{F0B68E8B-109B-2C0E-2F20-99398A11C859}" v="393" dt="2023-02-02T15:33:28.451"/>
    <p1510:client id="{F43D0A73-488D-E741-4DA0-26A2C8AA7107}" v="1865" dt="2023-02-02T21:54:55.498"/>
    <p1510:client id="{F85272E2-F876-9ED9-2828-BA88F850FCDF}" v="283" dt="2023-02-03T09:34:01.46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2/3/2023</a:t>
            </a:fld>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4CD77608-3819-479B-BB98-C216BA724EFE}" type="slidenum">
              <a:rPr lang="en-US" smtClean="0"/>
              <a:pPr/>
              <a:t>‹Nr.›</a:t>
            </a:fld>
            <a:endParaRPr lang="en-US" sz="1000"/>
          </a:p>
        </p:txBody>
      </p:sp>
    </p:spTree>
    <p:extLst>
      <p:ext uri="{BB962C8B-B14F-4D97-AF65-F5344CB8AC3E}">
        <p14:creationId xmlns:p14="http://schemas.microsoft.com/office/powerpoint/2010/main" val="1688678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2/3/2023</a:t>
            </a:fld>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4CD77608-3819-479B-BB98-C216BA724EFE}" type="slidenum">
              <a:rPr lang="en-US" smtClean="0"/>
              <a:pPr/>
              <a:t>‹Nr.›</a:t>
            </a:fld>
            <a:endParaRPr lang="en-US" sz="1000"/>
          </a:p>
        </p:txBody>
      </p:sp>
    </p:spTree>
    <p:extLst>
      <p:ext uri="{BB962C8B-B14F-4D97-AF65-F5344CB8AC3E}">
        <p14:creationId xmlns:p14="http://schemas.microsoft.com/office/powerpoint/2010/main" val="74564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2/3/2023</a:t>
            </a:fld>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4CD77608-3819-479B-BB98-C216BA724EFE}" type="slidenum">
              <a:rPr lang="en-US" smtClean="0"/>
              <a:pPr/>
              <a:t>‹Nr.›</a:t>
            </a:fld>
            <a:endParaRPr lang="en-US" sz="1000"/>
          </a:p>
        </p:txBody>
      </p:sp>
    </p:spTree>
    <p:extLst>
      <p:ext uri="{BB962C8B-B14F-4D97-AF65-F5344CB8AC3E}">
        <p14:creationId xmlns:p14="http://schemas.microsoft.com/office/powerpoint/2010/main" val="342338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2/3/2023</a:t>
            </a:fld>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4CD77608-3819-479B-BB98-C216BA724EFE}" type="slidenum">
              <a:rPr lang="en-US" smtClean="0"/>
              <a:pPr/>
              <a:t>‹Nr.›</a:t>
            </a:fld>
            <a:endParaRPr lang="en-US" sz="1000"/>
          </a:p>
        </p:txBody>
      </p:sp>
    </p:spTree>
    <p:extLst>
      <p:ext uri="{BB962C8B-B14F-4D97-AF65-F5344CB8AC3E}">
        <p14:creationId xmlns:p14="http://schemas.microsoft.com/office/powerpoint/2010/main" val="2717751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2/3/2023</a:t>
            </a:fld>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4CD77608-3819-479B-BB98-C216BA724EFE}" type="slidenum">
              <a:rPr lang="en-US" smtClean="0"/>
              <a:pPr/>
              <a:t>‹Nr.›</a:t>
            </a:fld>
            <a:endParaRPr lang="en-US" sz="1000"/>
          </a:p>
        </p:txBody>
      </p:sp>
    </p:spTree>
    <p:extLst>
      <p:ext uri="{BB962C8B-B14F-4D97-AF65-F5344CB8AC3E}">
        <p14:creationId xmlns:p14="http://schemas.microsoft.com/office/powerpoint/2010/main" val="413306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2/3/2023</a:t>
            </a:fld>
            <a:endParaRPr lang="en-US"/>
          </a:p>
        </p:txBody>
      </p:sp>
      <p:sp>
        <p:nvSpPr>
          <p:cNvPr id="6" name="Footer Placeholder 5"/>
          <p:cNvSpPr>
            <a:spLocks noGrp="1"/>
          </p:cNvSpPr>
          <p:nvPr>
            <p:ph type="ftr" sz="quarter" idx="11"/>
          </p:nvPr>
        </p:nvSpPr>
        <p:spPr/>
        <p:txBody>
          <a:bodyPr/>
          <a:lstStyle/>
          <a:p>
            <a:endParaRPr lang="en-US" sz="1000"/>
          </a:p>
        </p:txBody>
      </p:sp>
      <p:sp>
        <p:nvSpPr>
          <p:cNvPr id="7" name="Slide Number Placeholder 6"/>
          <p:cNvSpPr>
            <a:spLocks noGrp="1"/>
          </p:cNvSpPr>
          <p:nvPr>
            <p:ph type="sldNum" sz="quarter" idx="12"/>
          </p:nvPr>
        </p:nvSpPr>
        <p:spPr/>
        <p:txBody>
          <a:bodyPr/>
          <a:lstStyle/>
          <a:p>
            <a:fld id="{4CD77608-3819-479B-BB98-C216BA724EFE}" type="slidenum">
              <a:rPr lang="en-US" smtClean="0"/>
              <a:pPr/>
              <a:t>‹Nr.›</a:t>
            </a:fld>
            <a:endParaRPr lang="en-US" sz="1000"/>
          </a:p>
        </p:txBody>
      </p:sp>
    </p:spTree>
    <p:extLst>
      <p:ext uri="{BB962C8B-B14F-4D97-AF65-F5344CB8AC3E}">
        <p14:creationId xmlns:p14="http://schemas.microsoft.com/office/powerpoint/2010/main" val="426463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pPr algn="r"/>
            <a:fld id="{7CF0BCE0-945C-4FDF-95A1-2149B1FF5B83}" type="datetimeFigureOut">
              <a:rPr lang="en-US" smtClean="0"/>
              <a:pPr algn="r"/>
              <a:t>2/3/2023</a:t>
            </a:fld>
            <a:endParaRPr lang="en-US"/>
          </a:p>
        </p:txBody>
      </p:sp>
      <p:sp>
        <p:nvSpPr>
          <p:cNvPr id="8" name="Footer Placeholder 7"/>
          <p:cNvSpPr>
            <a:spLocks noGrp="1"/>
          </p:cNvSpPr>
          <p:nvPr>
            <p:ph type="ftr" sz="quarter" idx="11"/>
          </p:nvPr>
        </p:nvSpPr>
        <p:spPr/>
        <p:txBody>
          <a:bodyPr/>
          <a:lstStyle/>
          <a:p>
            <a:endParaRPr lang="en-US" sz="1000"/>
          </a:p>
        </p:txBody>
      </p:sp>
      <p:sp>
        <p:nvSpPr>
          <p:cNvPr id="9" name="Slide Number Placeholder 8"/>
          <p:cNvSpPr>
            <a:spLocks noGrp="1"/>
          </p:cNvSpPr>
          <p:nvPr>
            <p:ph type="sldNum" sz="quarter" idx="12"/>
          </p:nvPr>
        </p:nvSpPr>
        <p:spPr/>
        <p:txBody>
          <a:bodyPr/>
          <a:lstStyle/>
          <a:p>
            <a:fld id="{4CD77608-3819-479B-BB98-C216BA724EFE}" type="slidenum">
              <a:rPr lang="en-US" smtClean="0"/>
              <a:pPr/>
              <a:t>‹Nr.›</a:t>
            </a:fld>
            <a:endParaRPr lang="en-US" sz="1000"/>
          </a:p>
        </p:txBody>
      </p:sp>
    </p:spTree>
    <p:extLst>
      <p:ext uri="{BB962C8B-B14F-4D97-AF65-F5344CB8AC3E}">
        <p14:creationId xmlns:p14="http://schemas.microsoft.com/office/powerpoint/2010/main" val="2146573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Date Placeholder 2"/>
          <p:cNvSpPr>
            <a:spLocks noGrp="1"/>
          </p:cNvSpPr>
          <p:nvPr>
            <p:ph type="dt" sz="half" idx="10"/>
          </p:nvPr>
        </p:nvSpPr>
        <p:spPr/>
        <p:txBody>
          <a:bodyPr/>
          <a:lstStyle/>
          <a:p>
            <a:pPr algn="r"/>
            <a:fld id="{7CF0BCE0-945C-4FDF-95A1-2149B1FF5B83}" type="datetimeFigureOut">
              <a:rPr lang="en-US" smtClean="0"/>
              <a:pPr algn="r"/>
              <a:t>2/3/2023</a:t>
            </a:fld>
            <a:endParaRPr lang="en-US"/>
          </a:p>
        </p:txBody>
      </p:sp>
      <p:sp>
        <p:nvSpPr>
          <p:cNvPr id="4" name="Footer Placeholder 3"/>
          <p:cNvSpPr>
            <a:spLocks noGrp="1"/>
          </p:cNvSpPr>
          <p:nvPr>
            <p:ph type="ftr" sz="quarter" idx="11"/>
          </p:nvPr>
        </p:nvSpPr>
        <p:spPr/>
        <p:txBody>
          <a:bodyPr/>
          <a:lstStyle/>
          <a:p>
            <a:endParaRPr lang="en-US" sz="1000"/>
          </a:p>
        </p:txBody>
      </p:sp>
      <p:sp>
        <p:nvSpPr>
          <p:cNvPr id="5" name="Slide Number Placeholder 4"/>
          <p:cNvSpPr>
            <a:spLocks noGrp="1"/>
          </p:cNvSpPr>
          <p:nvPr>
            <p:ph type="sldNum" sz="quarter" idx="12"/>
          </p:nvPr>
        </p:nvSpPr>
        <p:spPr/>
        <p:txBody>
          <a:bodyPr/>
          <a:lstStyle/>
          <a:p>
            <a:fld id="{4CD77608-3819-479B-BB98-C216BA724EFE}" type="slidenum">
              <a:rPr lang="en-US" smtClean="0"/>
              <a:pPr/>
              <a:t>‹Nr.›</a:t>
            </a:fld>
            <a:endParaRPr lang="en-US" sz="1000"/>
          </a:p>
        </p:txBody>
      </p:sp>
    </p:spTree>
    <p:extLst>
      <p:ext uri="{BB962C8B-B14F-4D97-AF65-F5344CB8AC3E}">
        <p14:creationId xmlns:p14="http://schemas.microsoft.com/office/powerpoint/2010/main" val="229150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7CF0BCE0-945C-4FDF-95A1-2149B1FF5B83}" type="datetimeFigureOut">
              <a:rPr lang="en-US" smtClean="0"/>
              <a:pPr algn="r"/>
              <a:t>2/3/2023</a:t>
            </a:fld>
            <a:endParaRPr lang="en-US"/>
          </a:p>
        </p:txBody>
      </p:sp>
      <p:sp>
        <p:nvSpPr>
          <p:cNvPr id="3" name="Footer Placeholder 2"/>
          <p:cNvSpPr>
            <a:spLocks noGrp="1"/>
          </p:cNvSpPr>
          <p:nvPr>
            <p:ph type="ftr" sz="quarter" idx="11"/>
          </p:nvPr>
        </p:nvSpPr>
        <p:spPr/>
        <p:txBody>
          <a:bodyPr/>
          <a:lstStyle/>
          <a:p>
            <a:endParaRPr lang="en-US" sz="1000"/>
          </a:p>
        </p:txBody>
      </p:sp>
      <p:sp>
        <p:nvSpPr>
          <p:cNvPr id="4" name="Slide Number Placeholder 3"/>
          <p:cNvSpPr>
            <a:spLocks noGrp="1"/>
          </p:cNvSpPr>
          <p:nvPr>
            <p:ph type="sldNum" sz="quarter" idx="12"/>
          </p:nvPr>
        </p:nvSpPr>
        <p:spPr/>
        <p:txBody>
          <a:bodyPr/>
          <a:lstStyle/>
          <a:p>
            <a:fld id="{4CD77608-3819-479B-BB98-C216BA724EFE}" type="slidenum">
              <a:rPr lang="en-US" smtClean="0"/>
              <a:pPr/>
              <a:t>‹Nr.›</a:t>
            </a:fld>
            <a:endParaRPr lang="en-US" sz="1000"/>
          </a:p>
        </p:txBody>
      </p:sp>
    </p:spTree>
    <p:extLst>
      <p:ext uri="{BB962C8B-B14F-4D97-AF65-F5344CB8AC3E}">
        <p14:creationId xmlns:p14="http://schemas.microsoft.com/office/powerpoint/2010/main" val="3355552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2/3/2023</a:t>
            </a:fld>
            <a:endParaRPr lang="en-US"/>
          </a:p>
        </p:txBody>
      </p:sp>
      <p:sp>
        <p:nvSpPr>
          <p:cNvPr id="6" name="Footer Placeholder 5"/>
          <p:cNvSpPr>
            <a:spLocks noGrp="1"/>
          </p:cNvSpPr>
          <p:nvPr>
            <p:ph type="ftr" sz="quarter" idx="11"/>
          </p:nvPr>
        </p:nvSpPr>
        <p:spPr/>
        <p:txBody>
          <a:bodyPr/>
          <a:lstStyle/>
          <a:p>
            <a:endParaRPr lang="en-US" sz="1000"/>
          </a:p>
        </p:txBody>
      </p:sp>
      <p:sp>
        <p:nvSpPr>
          <p:cNvPr id="7" name="Slide Number Placeholder 6"/>
          <p:cNvSpPr>
            <a:spLocks noGrp="1"/>
          </p:cNvSpPr>
          <p:nvPr>
            <p:ph type="sldNum" sz="quarter" idx="12"/>
          </p:nvPr>
        </p:nvSpPr>
        <p:spPr/>
        <p:txBody>
          <a:bodyPr/>
          <a:lstStyle/>
          <a:p>
            <a:fld id="{4CD77608-3819-479B-BB98-C216BA724EFE}" type="slidenum">
              <a:rPr lang="en-US" smtClean="0"/>
              <a:pPr/>
              <a:t>‹Nr.›</a:t>
            </a:fld>
            <a:endParaRPr lang="en-US" sz="1000"/>
          </a:p>
        </p:txBody>
      </p:sp>
    </p:spTree>
    <p:extLst>
      <p:ext uri="{BB962C8B-B14F-4D97-AF65-F5344CB8AC3E}">
        <p14:creationId xmlns:p14="http://schemas.microsoft.com/office/powerpoint/2010/main" val="3251210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2/3/2023</a:t>
            </a:fld>
            <a:endParaRPr lang="en-US"/>
          </a:p>
        </p:txBody>
      </p:sp>
      <p:sp>
        <p:nvSpPr>
          <p:cNvPr id="6" name="Footer Placeholder 5"/>
          <p:cNvSpPr>
            <a:spLocks noGrp="1"/>
          </p:cNvSpPr>
          <p:nvPr>
            <p:ph type="ftr" sz="quarter" idx="11"/>
          </p:nvPr>
        </p:nvSpPr>
        <p:spPr/>
        <p:txBody>
          <a:bodyPr/>
          <a:lstStyle/>
          <a:p>
            <a:endParaRPr lang="en-US" sz="1000"/>
          </a:p>
        </p:txBody>
      </p:sp>
      <p:sp>
        <p:nvSpPr>
          <p:cNvPr id="7" name="Slide Number Placeholder 6"/>
          <p:cNvSpPr>
            <a:spLocks noGrp="1"/>
          </p:cNvSpPr>
          <p:nvPr>
            <p:ph type="sldNum" sz="quarter" idx="12"/>
          </p:nvPr>
        </p:nvSpPr>
        <p:spPr/>
        <p:txBody>
          <a:bodyPr/>
          <a:lstStyle/>
          <a:p>
            <a:fld id="{4CD77608-3819-479B-BB98-C216BA724EFE}" type="slidenum">
              <a:rPr lang="en-US" smtClean="0"/>
              <a:pPr/>
              <a:t>‹Nr.›</a:t>
            </a:fld>
            <a:endParaRPr lang="en-US" sz="1000"/>
          </a:p>
        </p:txBody>
      </p:sp>
    </p:spTree>
    <p:extLst>
      <p:ext uri="{BB962C8B-B14F-4D97-AF65-F5344CB8AC3E}">
        <p14:creationId xmlns:p14="http://schemas.microsoft.com/office/powerpoint/2010/main" val="3932984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7CF0BCE0-945C-4FDF-95A1-2149B1FF5B83}" type="datetimeFigureOut">
              <a:rPr lang="en-US" smtClean="0"/>
              <a:pPr algn="r"/>
              <a:t>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77608-3819-479B-BB98-C216BA724EFE}" type="slidenum">
              <a:rPr lang="en-US" smtClean="0"/>
              <a:pPr/>
              <a:t>‹Nr.›</a:t>
            </a:fld>
            <a:endParaRPr lang="en-US" sz="1000"/>
          </a:p>
        </p:txBody>
      </p:sp>
    </p:spTree>
    <p:extLst>
      <p:ext uri="{BB962C8B-B14F-4D97-AF65-F5344CB8AC3E}">
        <p14:creationId xmlns:p14="http://schemas.microsoft.com/office/powerpoint/2010/main" val="25876840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7" Type="http://schemas.openxmlformats.org/officeDocument/2006/relationships/image" Target="../media/image6.gif"/><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016/j.jce.2004.11.00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22">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1587599"/>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1712256"/>
            <a:ext cx="12188824" cy="3433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4B5BE46-9C56-6FA8-3C87-82729D4F7AFB}"/>
              </a:ext>
            </a:extLst>
          </p:cNvPr>
          <p:cNvSpPr>
            <a:spLocks noGrp="1"/>
          </p:cNvSpPr>
          <p:nvPr>
            <p:ph type="ctrTitle"/>
          </p:nvPr>
        </p:nvSpPr>
        <p:spPr>
          <a:xfrm>
            <a:off x="795338" y="1875822"/>
            <a:ext cx="10601325" cy="1857374"/>
          </a:xfrm>
        </p:spPr>
        <p:txBody>
          <a:bodyPr>
            <a:normAutofit/>
          </a:bodyPr>
          <a:lstStyle/>
          <a:p>
            <a:r>
              <a:rPr lang="en-US">
                <a:latin typeface="Avenir Next LT Pro (Überschriften)"/>
              </a:rPr>
              <a:t>The Price of Air Pollution</a:t>
            </a:r>
          </a:p>
        </p:txBody>
      </p:sp>
      <p:sp>
        <p:nvSpPr>
          <p:cNvPr id="3" name="Untertitel 2">
            <a:extLst>
              <a:ext uri="{FF2B5EF4-FFF2-40B4-BE49-F238E27FC236}">
                <a16:creationId xmlns:a16="http://schemas.microsoft.com/office/drawing/2014/main" id="{10DE0A76-E27D-8DE2-4915-2CC61B5CF6C0}"/>
              </a:ext>
            </a:extLst>
          </p:cNvPr>
          <p:cNvSpPr>
            <a:spLocks noGrp="1"/>
          </p:cNvSpPr>
          <p:nvPr>
            <p:ph type="subTitle" idx="1"/>
          </p:nvPr>
        </p:nvSpPr>
        <p:spPr>
          <a:xfrm>
            <a:off x="795338" y="3941508"/>
            <a:ext cx="10601325" cy="736980"/>
          </a:xfrm>
        </p:spPr>
        <p:txBody>
          <a:bodyPr vert="horz" lIns="91440" tIns="45720" rIns="91440" bIns="45720" rtlCol="0" anchor="t">
            <a:normAutofit/>
          </a:bodyPr>
          <a:lstStyle/>
          <a:p>
            <a:r>
              <a:rPr lang="de-AT" err="1">
                <a:latin typeface="Avenir Next LT Pro Light"/>
                <a:cs typeface="Aldhabi"/>
              </a:rPr>
              <a:t>Avdovic</a:t>
            </a:r>
            <a:r>
              <a:rPr lang="de-AT">
                <a:latin typeface="Avenir Next LT Pro Light"/>
                <a:cs typeface="Aldhabi"/>
              </a:rPr>
              <a:t> Lejla, </a:t>
            </a:r>
            <a:r>
              <a:rPr lang="de-AT" err="1">
                <a:latin typeface="Avenir Next LT Pro Light"/>
                <a:cs typeface="Aldhabi"/>
              </a:rPr>
              <a:t>Blasch</a:t>
            </a:r>
            <a:r>
              <a:rPr lang="de-AT">
                <a:latin typeface="Avenir Next LT Pro Light"/>
                <a:cs typeface="Aldhabi"/>
              </a:rPr>
              <a:t> Fabian, Prinz Martin, Schachinger Maximilian</a:t>
            </a:r>
          </a:p>
        </p:txBody>
      </p:sp>
      <p:cxnSp>
        <p:nvCxnSpPr>
          <p:cNvPr id="27" name="Straight Connector 26">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5270402"/>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54EEF01-190A-468F-A13C-CD98AC1C7D6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3998" y="5123318"/>
            <a:ext cx="9144001" cy="911681"/>
          </a:xfrm>
          <a:prstGeom prst="rect">
            <a:avLst/>
          </a:prstGeom>
          <a:noFill/>
        </p:spPr>
        <p:txBody>
          <a:bodyPr wrap="square" rtlCol="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lumMod val="85000"/>
                  <a:lumOff val="15000"/>
                </a:scheme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7198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1750109-3B91-4506-B997-0CD8E35A1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72D8D1B-59F6-4FF3-8547-9BBB6129F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fik 15" descr="Ein Bild, das Karte enthält.&#10;&#10;Beschreibung automatisch generiert.">
            <a:extLst>
              <a:ext uri="{FF2B5EF4-FFF2-40B4-BE49-F238E27FC236}">
                <a16:creationId xmlns:a16="http://schemas.microsoft.com/office/drawing/2014/main" id="{25EC7B11-648C-2AA9-EA76-2849838DB8E3}"/>
              </a:ext>
            </a:extLst>
          </p:cNvPr>
          <p:cNvPicPr>
            <a:picLocks noChangeAspect="1"/>
          </p:cNvPicPr>
          <p:nvPr/>
        </p:nvPicPr>
        <p:blipFill>
          <a:blip r:embed="rId2"/>
          <a:stretch>
            <a:fillRect/>
          </a:stretch>
        </p:blipFill>
        <p:spPr>
          <a:xfrm>
            <a:off x="547290" y="744752"/>
            <a:ext cx="3291476" cy="2160194"/>
          </a:xfrm>
          <a:prstGeom prst="rect">
            <a:avLst/>
          </a:prstGeom>
        </p:spPr>
      </p:pic>
      <p:sp>
        <p:nvSpPr>
          <p:cNvPr id="24" name="Rectangle 23">
            <a:extLst>
              <a:ext uri="{FF2B5EF4-FFF2-40B4-BE49-F238E27FC236}">
                <a16:creationId xmlns:a16="http://schemas.microsoft.com/office/drawing/2014/main" id="{2C444748-5A8D-4B53-89FE-42B455DFA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618" y="487090"/>
            <a:ext cx="3588171"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fik 11" descr="Ein Bild, das Karte enthält.&#10;&#10;Beschreibung automatisch generiert.">
            <a:extLst>
              <a:ext uri="{FF2B5EF4-FFF2-40B4-BE49-F238E27FC236}">
                <a16:creationId xmlns:a16="http://schemas.microsoft.com/office/drawing/2014/main" id="{38C254F4-31A7-EB7E-22E5-620C61813EA2}"/>
              </a:ext>
            </a:extLst>
          </p:cNvPr>
          <p:cNvPicPr>
            <a:picLocks noChangeAspect="1"/>
          </p:cNvPicPr>
          <p:nvPr/>
        </p:nvPicPr>
        <p:blipFill>
          <a:blip r:embed="rId3"/>
          <a:stretch>
            <a:fillRect/>
          </a:stretch>
        </p:blipFill>
        <p:spPr>
          <a:xfrm>
            <a:off x="4278195" y="677173"/>
            <a:ext cx="3506903" cy="2292976"/>
          </a:xfrm>
          <a:prstGeom prst="rect">
            <a:avLst/>
          </a:prstGeom>
        </p:spPr>
      </p:pic>
      <p:sp>
        <p:nvSpPr>
          <p:cNvPr id="26" name="Rectangle 25">
            <a:extLst>
              <a:ext uri="{FF2B5EF4-FFF2-40B4-BE49-F238E27FC236}">
                <a16:creationId xmlns:a16="http://schemas.microsoft.com/office/drawing/2014/main" id="{14044C96-7CFD-44DB-A579-D77B0D37C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5998" y="487090"/>
            <a:ext cx="3588174"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fik 13" descr="Ein Bild, das Karte enthält.&#10;&#10;Beschreibung automatisch generiert.">
            <a:extLst>
              <a:ext uri="{FF2B5EF4-FFF2-40B4-BE49-F238E27FC236}">
                <a16:creationId xmlns:a16="http://schemas.microsoft.com/office/drawing/2014/main" id="{CC39DCBF-EAF7-DC5C-B61A-CFB18A728F67}"/>
              </a:ext>
            </a:extLst>
          </p:cNvPr>
          <p:cNvPicPr>
            <a:picLocks noChangeAspect="1"/>
          </p:cNvPicPr>
          <p:nvPr/>
        </p:nvPicPr>
        <p:blipFill>
          <a:blip r:embed="rId4"/>
          <a:stretch>
            <a:fillRect/>
          </a:stretch>
        </p:blipFill>
        <p:spPr>
          <a:xfrm>
            <a:off x="8181814" y="677173"/>
            <a:ext cx="3488088" cy="2292976"/>
          </a:xfrm>
          <a:prstGeom prst="rect">
            <a:avLst/>
          </a:prstGeom>
        </p:spPr>
      </p:pic>
      <p:sp>
        <p:nvSpPr>
          <p:cNvPr id="28" name="Rectangle 27">
            <a:extLst>
              <a:ext uri="{FF2B5EF4-FFF2-40B4-BE49-F238E27FC236}">
                <a16:creationId xmlns:a16="http://schemas.microsoft.com/office/drawing/2014/main" id="{8FC8C21F-9484-4A71-ABFA-6C10682F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4FFA271-A10A-4AC3-8F06-E3313A197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502" y="3603670"/>
            <a:ext cx="3601167"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F9FE375-3674-4B26-B67B-30AFAF78C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618" y="3610700"/>
            <a:ext cx="3588171"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fik 10" descr="Ein Bild, das Karte enthält.&#10;&#10;Beschreibung automatisch generiert.">
            <a:extLst>
              <a:ext uri="{FF2B5EF4-FFF2-40B4-BE49-F238E27FC236}">
                <a16:creationId xmlns:a16="http://schemas.microsoft.com/office/drawing/2014/main" id="{21081A85-3C30-26BF-8F65-8332E0DA56E6}"/>
              </a:ext>
            </a:extLst>
          </p:cNvPr>
          <p:cNvPicPr>
            <a:picLocks noChangeAspect="1"/>
          </p:cNvPicPr>
          <p:nvPr/>
        </p:nvPicPr>
        <p:blipFill>
          <a:blip r:embed="rId5"/>
          <a:stretch>
            <a:fillRect/>
          </a:stretch>
        </p:blipFill>
        <p:spPr>
          <a:xfrm>
            <a:off x="4292545" y="3813890"/>
            <a:ext cx="3480739" cy="2288465"/>
          </a:xfrm>
          <a:prstGeom prst="rect">
            <a:avLst/>
          </a:prstGeom>
        </p:spPr>
      </p:pic>
      <p:pic>
        <p:nvPicPr>
          <p:cNvPr id="14" name="Grafik 14" descr="Ein Bild, das Karte enthält.&#10;&#10;Beschreibung automatisch generiert.">
            <a:extLst>
              <a:ext uri="{FF2B5EF4-FFF2-40B4-BE49-F238E27FC236}">
                <a16:creationId xmlns:a16="http://schemas.microsoft.com/office/drawing/2014/main" id="{CD853EF0-64EE-8FB3-652F-E7B128528B50}"/>
              </a:ext>
            </a:extLst>
          </p:cNvPr>
          <p:cNvPicPr>
            <a:picLocks noChangeAspect="1"/>
          </p:cNvPicPr>
          <p:nvPr/>
        </p:nvPicPr>
        <p:blipFill>
          <a:blip r:embed="rId6"/>
          <a:stretch>
            <a:fillRect/>
          </a:stretch>
        </p:blipFill>
        <p:spPr>
          <a:xfrm>
            <a:off x="543000" y="3817518"/>
            <a:ext cx="3328162" cy="2217717"/>
          </a:xfrm>
          <a:prstGeom prst="rect">
            <a:avLst/>
          </a:prstGeom>
        </p:spPr>
      </p:pic>
      <p:pic>
        <p:nvPicPr>
          <p:cNvPr id="12" name="Grafik 12" descr="Ein Bild, das Karte enthält.&#10;&#10;Beschreibung automatisch generiert.">
            <a:extLst>
              <a:ext uri="{FF2B5EF4-FFF2-40B4-BE49-F238E27FC236}">
                <a16:creationId xmlns:a16="http://schemas.microsoft.com/office/drawing/2014/main" id="{27AA3766-F967-90B4-9B04-831ACDD0E8D8}"/>
              </a:ext>
            </a:extLst>
          </p:cNvPr>
          <p:cNvPicPr>
            <a:picLocks noChangeAspect="1"/>
          </p:cNvPicPr>
          <p:nvPr/>
        </p:nvPicPr>
        <p:blipFill>
          <a:blip r:embed="rId7"/>
          <a:stretch>
            <a:fillRect/>
          </a:stretch>
        </p:blipFill>
        <p:spPr>
          <a:xfrm>
            <a:off x="8186105" y="3759034"/>
            <a:ext cx="3490646" cy="2280619"/>
          </a:xfrm>
          <a:prstGeom prst="rect">
            <a:avLst/>
          </a:prstGeom>
        </p:spPr>
      </p:pic>
    </p:spTree>
    <p:extLst>
      <p:ext uri="{BB962C8B-B14F-4D97-AF65-F5344CB8AC3E}">
        <p14:creationId xmlns:p14="http://schemas.microsoft.com/office/powerpoint/2010/main" val="1473021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70A7F6D-A600-6A71-715B-BFF245865E05}"/>
              </a:ext>
            </a:extLst>
          </p:cNvPr>
          <p:cNvSpPr>
            <a:spLocks noGrp="1"/>
          </p:cNvSpPr>
          <p:nvPr>
            <p:ph type="title"/>
          </p:nvPr>
        </p:nvSpPr>
        <p:spPr>
          <a:xfrm>
            <a:off x="838200" y="631825"/>
            <a:ext cx="10515600" cy="1325563"/>
          </a:xfrm>
        </p:spPr>
        <p:txBody>
          <a:bodyPr>
            <a:normAutofit/>
          </a:bodyPr>
          <a:lstStyle/>
          <a:p>
            <a:r>
              <a:rPr lang="en-US" sz="4200">
                <a:latin typeface="Avenir Next LT Pro Light"/>
              </a:rPr>
              <a:t>Methodology</a:t>
            </a:r>
            <a:r>
              <a:rPr lang="en-US" sz="4200"/>
              <a:t> </a:t>
            </a:r>
            <a:r>
              <a:rPr lang="en-US" sz="4200">
                <a:latin typeface="Avenir Next LT Pro Light"/>
              </a:rPr>
              <a:t>I: Model Selection  </a:t>
            </a:r>
          </a:p>
        </p:txBody>
      </p:sp>
      <p:sp>
        <p:nvSpPr>
          <p:cNvPr id="3" name="Inhaltsplatzhalter 2">
            <a:extLst>
              <a:ext uri="{FF2B5EF4-FFF2-40B4-BE49-F238E27FC236}">
                <a16:creationId xmlns:a16="http://schemas.microsoft.com/office/drawing/2014/main" id="{DC003A7C-623C-1A5F-089D-F63279F2EF52}"/>
              </a:ext>
            </a:extLst>
          </p:cNvPr>
          <p:cNvSpPr>
            <a:spLocks noGrp="1"/>
          </p:cNvSpPr>
          <p:nvPr>
            <p:ph idx="1"/>
          </p:nvPr>
        </p:nvSpPr>
        <p:spPr>
          <a:xfrm>
            <a:off x="838200" y="1685693"/>
            <a:ext cx="10515600" cy="4243469"/>
          </a:xfrm>
        </p:spPr>
        <p:txBody>
          <a:bodyPr vert="horz" lIns="91440" tIns="45720" rIns="91440" bIns="45720" rtlCol="0" anchor="t">
            <a:normAutofit/>
          </a:bodyPr>
          <a:lstStyle/>
          <a:p>
            <a:r>
              <a:rPr lang="en-US" sz="2200">
                <a:latin typeface="Avenir Next LT Pro Light"/>
              </a:rPr>
              <a:t>We ruled out spatial interaction in our dependent variable, because people may not receive state covered healthcare in a province that they do not reside in.</a:t>
            </a:r>
          </a:p>
          <a:p>
            <a:r>
              <a:rPr lang="en-US" sz="2200">
                <a:latin typeface="Avenir Next LT Pro Light"/>
              </a:rPr>
              <a:t>Our testing procedure was therefore the following</a:t>
            </a:r>
          </a:p>
          <a:p>
            <a:pPr lvl="1"/>
            <a:r>
              <a:rPr lang="en-US" sz="1800">
                <a:latin typeface="Avenir Next LT Pro Light"/>
              </a:rPr>
              <a:t>We started with the (Spatial) Hausmann Test to test for </a:t>
            </a:r>
            <a:r>
              <a:rPr lang="en-US" sz="1800" b="1">
                <a:latin typeface="Avenir Next LT Pro Light"/>
              </a:rPr>
              <a:t>Random Effects vs. Fixed</a:t>
            </a:r>
            <a:r>
              <a:rPr lang="en-US" sz="1800">
                <a:latin typeface="Avenir Next LT Pro Light"/>
              </a:rPr>
              <a:t> </a:t>
            </a:r>
            <a:r>
              <a:rPr lang="en-US" sz="1800" b="1">
                <a:latin typeface="Avenir Next LT Pro Light"/>
              </a:rPr>
              <a:t>effects </a:t>
            </a:r>
            <a:r>
              <a:rPr lang="en-US" sz="1800">
                <a:latin typeface="Avenir Next LT Pro Light"/>
              </a:rPr>
              <a:t>for which the test statistic clearly indicated that fixed effects on a province level are required. Being aware of the quite heterogenous provinces this was not particularly surprising.</a:t>
            </a:r>
          </a:p>
          <a:p>
            <a:pPr lvl="1"/>
            <a:r>
              <a:rPr lang="en-US" sz="1800">
                <a:latin typeface="Avenir Next LT Pro Light"/>
              </a:rPr>
              <a:t>Continuing with a </a:t>
            </a:r>
            <a:r>
              <a:rPr lang="en-US" sz="1800" b="1">
                <a:latin typeface="Avenir Next LT Pro Light"/>
              </a:rPr>
              <a:t>Lagrange Multiplier Test</a:t>
            </a:r>
            <a:r>
              <a:rPr lang="en-US" sz="1800">
                <a:latin typeface="Avenir Next LT Pro Light"/>
              </a:rPr>
              <a:t> (for panels) we tested for the inclusion of a spatial error. But we could not reject the H0 of an OLS model. We therefore continued by constructing a SLX-fixed effects model, where the spatial lags can be directly tested by t-tests.</a:t>
            </a:r>
            <a:endParaRPr lang="en-US" sz="1800">
              <a:latin typeface="Avenir Next LT Pro Light" panose="020B0304020202020204" pitchFamily="34" charset="0"/>
            </a:endParaRPr>
          </a:p>
          <a:p>
            <a:pPr lvl="1"/>
            <a:r>
              <a:rPr lang="en-US" sz="1800">
                <a:latin typeface="Avenir Next LT Pro Light"/>
              </a:rPr>
              <a:t>The </a:t>
            </a:r>
            <a:r>
              <a:rPr lang="en-US" sz="1800" b="1">
                <a:latin typeface="Avenir Next LT Pro Light"/>
              </a:rPr>
              <a:t>Breusch-Pagan Test</a:t>
            </a:r>
            <a:r>
              <a:rPr lang="en-US" sz="1800">
                <a:latin typeface="Avenir Next LT Pro Light"/>
              </a:rPr>
              <a:t> strongly suggested the absence of homoscedasticity and the </a:t>
            </a:r>
            <a:r>
              <a:rPr lang="en-US" sz="1800" b="1">
                <a:latin typeface="Avenir Next LT Pro Light"/>
              </a:rPr>
              <a:t>Durbin-Watson</a:t>
            </a:r>
            <a:r>
              <a:rPr lang="en-US" sz="1800">
                <a:latin typeface="Avenir Next LT Pro Light"/>
              </a:rPr>
              <a:t> test for serial correlation suggested serial correlation. To overcome this issue a robust Variance-Covariance-Matrix was employed.</a:t>
            </a:r>
          </a:p>
          <a:p>
            <a:pPr lvl="1"/>
            <a:r>
              <a:rPr lang="de-AT" sz="1800" err="1">
                <a:latin typeface="Avenir Next LT Pro Light"/>
              </a:rPr>
              <a:t>To</a:t>
            </a:r>
            <a:r>
              <a:rPr lang="de-AT" sz="1800">
                <a:latin typeface="Avenir Next LT Pro Light"/>
              </a:rPr>
              <a:t> </a:t>
            </a:r>
            <a:r>
              <a:rPr lang="de-AT" sz="1800" err="1">
                <a:latin typeface="Avenir Next LT Pro Light"/>
              </a:rPr>
              <a:t>identify</a:t>
            </a:r>
            <a:r>
              <a:rPr lang="de-AT" sz="1800">
                <a:latin typeface="Avenir Next LT Pro Light"/>
              </a:rPr>
              <a:t> </a:t>
            </a:r>
            <a:r>
              <a:rPr lang="de-AT" sz="1800" err="1">
                <a:latin typeface="Avenir Next LT Pro Light"/>
              </a:rPr>
              <a:t>the</a:t>
            </a:r>
            <a:r>
              <a:rPr lang="de-AT" sz="1800">
                <a:latin typeface="Avenir Next LT Pro Light"/>
              </a:rPr>
              <a:t> (final) </a:t>
            </a:r>
            <a:r>
              <a:rPr lang="de-AT" sz="1800" err="1">
                <a:latin typeface="Avenir Next LT Pro Light"/>
              </a:rPr>
              <a:t>model</a:t>
            </a:r>
            <a:r>
              <a:rPr lang="de-AT" sz="1800">
                <a:latin typeface="Avenir Next LT Pro Light"/>
              </a:rPr>
              <a:t> a </a:t>
            </a:r>
            <a:r>
              <a:rPr lang="de-AT" sz="1800" b="1" err="1">
                <a:latin typeface="Avenir Next LT Pro Light"/>
              </a:rPr>
              <a:t>general</a:t>
            </a:r>
            <a:r>
              <a:rPr lang="de-AT" sz="1800" b="1">
                <a:latin typeface="Avenir Next LT Pro Light"/>
              </a:rPr>
              <a:t> </a:t>
            </a:r>
            <a:r>
              <a:rPr lang="de-AT" sz="1800" b="1" err="1">
                <a:latin typeface="Avenir Next LT Pro Light"/>
              </a:rPr>
              <a:t>to</a:t>
            </a:r>
            <a:r>
              <a:rPr lang="de-AT" sz="1800" b="1">
                <a:latin typeface="Avenir Next LT Pro Light"/>
              </a:rPr>
              <a:t> </a:t>
            </a:r>
            <a:r>
              <a:rPr lang="de-AT" sz="1800" b="1" err="1">
                <a:latin typeface="Avenir Next LT Pro Light"/>
              </a:rPr>
              <a:t>specific</a:t>
            </a:r>
            <a:r>
              <a:rPr lang="de-AT" sz="1800">
                <a:latin typeface="Avenir Next LT Pro Light"/>
              </a:rPr>
              <a:t> </a:t>
            </a:r>
            <a:r>
              <a:rPr lang="de-AT" sz="1800" err="1">
                <a:latin typeface="Avenir Next LT Pro Light"/>
              </a:rPr>
              <a:t>approach</a:t>
            </a:r>
            <a:r>
              <a:rPr lang="de-AT" sz="1800">
                <a:latin typeface="Avenir Next LT Pro Light"/>
              </a:rPr>
              <a:t> was </a:t>
            </a:r>
            <a:r>
              <a:rPr lang="de-AT" sz="1800" err="1">
                <a:latin typeface="Avenir Next LT Pro Light"/>
              </a:rPr>
              <a:t>used</a:t>
            </a:r>
            <a:r>
              <a:rPr lang="de-AT" sz="1800">
                <a:latin typeface="Avenir Next LT Pro Light"/>
              </a:rPr>
              <a:t>.</a:t>
            </a:r>
          </a:p>
          <a:p>
            <a:pPr marL="0" indent="0">
              <a:buNone/>
            </a:pPr>
            <a:endParaRPr lang="de-AT" sz="2200">
              <a:latin typeface="Avenir Next LT Pro Light"/>
            </a:endParaRPr>
          </a:p>
        </p:txBody>
      </p:sp>
    </p:spTree>
    <p:extLst>
      <p:ext uri="{BB962C8B-B14F-4D97-AF65-F5344CB8AC3E}">
        <p14:creationId xmlns:p14="http://schemas.microsoft.com/office/powerpoint/2010/main" val="4015738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ED388A-AD3C-13BC-32D2-FE3CABAB1EB7}"/>
              </a:ext>
            </a:extLst>
          </p:cNvPr>
          <p:cNvSpPr>
            <a:spLocks noGrp="1"/>
          </p:cNvSpPr>
          <p:nvPr>
            <p:ph type="title"/>
          </p:nvPr>
        </p:nvSpPr>
        <p:spPr>
          <a:xfrm>
            <a:off x="838200" y="631825"/>
            <a:ext cx="10515600" cy="939860"/>
          </a:xfrm>
        </p:spPr>
        <p:txBody>
          <a:bodyPr>
            <a:normAutofit/>
          </a:bodyPr>
          <a:lstStyle/>
          <a:p>
            <a:r>
              <a:rPr lang="de-AT" sz="4200" err="1">
                <a:latin typeface="Avenir Next LT Pro Light"/>
                <a:ea typeface="+mn-ea"/>
                <a:cs typeface="Calibri" panose="020F0502020204030204"/>
              </a:rPr>
              <a:t>Methodology</a:t>
            </a:r>
            <a:r>
              <a:rPr lang="de-AT" sz="4200">
                <a:latin typeface="Avenir Next LT Pro Light"/>
                <a:ea typeface="+mn-ea"/>
                <a:cs typeface="Calibri" panose="020F0502020204030204"/>
              </a:rPr>
              <a:t> II: Variable Adjustments</a:t>
            </a:r>
            <a:endParaRPr lang="de-AT" sz="4200">
              <a:latin typeface="Avenir Next LT Pro Light" panose="020B0304020202020204" pitchFamily="34" charset="0"/>
              <a:cs typeface="Calibri"/>
            </a:endParaRPr>
          </a:p>
        </p:txBody>
      </p:sp>
      <p:sp>
        <p:nvSpPr>
          <p:cNvPr id="5" name="Textfeld 4">
            <a:extLst>
              <a:ext uri="{FF2B5EF4-FFF2-40B4-BE49-F238E27FC236}">
                <a16:creationId xmlns:a16="http://schemas.microsoft.com/office/drawing/2014/main" id="{C8FFB9EF-4928-EDD3-F327-EFADCAA86B64}"/>
              </a:ext>
            </a:extLst>
          </p:cNvPr>
          <p:cNvSpPr txBox="1"/>
          <p:nvPr/>
        </p:nvSpPr>
        <p:spPr>
          <a:xfrm>
            <a:off x="921925" y="1458147"/>
            <a:ext cx="616185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endParaRPr lang="de-DE" sz="3100">
              <a:latin typeface="Avenir Next LT Pro Light"/>
              <a:cs typeface="Calibri" panose="020F0502020204030204"/>
            </a:endParaRPr>
          </a:p>
        </p:txBody>
      </p:sp>
      <p:sp>
        <p:nvSpPr>
          <p:cNvPr id="6" name="Inhaltsplatzhalter 5">
            <a:extLst>
              <a:ext uri="{FF2B5EF4-FFF2-40B4-BE49-F238E27FC236}">
                <a16:creationId xmlns:a16="http://schemas.microsoft.com/office/drawing/2014/main" id="{CB65E7D9-B809-7772-B072-F1F76F6EEA09}"/>
              </a:ext>
            </a:extLst>
          </p:cNvPr>
          <p:cNvSpPr>
            <a:spLocks noGrp="1"/>
          </p:cNvSpPr>
          <p:nvPr>
            <p:ph idx="1"/>
          </p:nvPr>
        </p:nvSpPr>
        <p:spPr/>
        <p:txBody>
          <a:bodyPr vert="horz" lIns="91440" tIns="45720" rIns="91440" bIns="45720" rtlCol="0" anchor="t">
            <a:normAutofit/>
          </a:bodyPr>
          <a:lstStyle/>
          <a:p>
            <a:r>
              <a:rPr lang="de-DE">
                <a:latin typeface="Avenir Next LT Pro Light"/>
                <a:cs typeface="Calibri"/>
              </a:rPr>
              <a:t>Inflation Adjustment </a:t>
            </a:r>
            <a:r>
              <a:rPr lang="de-DE" err="1">
                <a:latin typeface="Avenir Next LT Pro Light"/>
                <a:cs typeface="Calibri"/>
              </a:rPr>
              <a:t>of</a:t>
            </a:r>
            <a:r>
              <a:rPr lang="de-DE">
                <a:latin typeface="Avenir Next LT Pro Light"/>
                <a:cs typeface="Calibri"/>
              </a:rPr>
              <a:t> </a:t>
            </a:r>
            <a:r>
              <a:rPr lang="de-DE" err="1">
                <a:latin typeface="Avenir Next LT Pro Light"/>
                <a:cs typeface="Calibri"/>
              </a:rPr>
              <a:t>monetary</a:t>
            </a:r>
            <a:r>
              <a:rPr lang="de-DE">
                <a:latin typeface="Avenir Next LT Pro Light"/>
                <a:cs typeface="Calibri"/>
              </a:rPr>
              <a:t> variables:</a:t>
            </a:r>
          </a:p>
          <a:p>
            <a:endParaRPr lang="de-DE">
              <a:latin typeface="Avenir Next LT Pro Light"/>
              <a:cs typeface="Calibri"/>
            </a:endParaRPr>
          </a:p>
          <a:p>
            <a:endParaRPr lang="de-DE">
              <a:latin typeface="Avenir Next LT Pro Light"/>
              <a:cs typeface="Calibri"/>
            </a:endParaRPr>
          </a:p>
          <a:p>
            <a:endParaRPr lang="de-DE">
              <a:latin typeface="Avenir Next LT Pro Light"/>
              <a:cs typeface="Calibri"/>
            </a:endParaRPr>
          </a:p>
          <a:p>
            <a:r>
              <a:rPr lang="de-DE" err="1">
                <a:latin typeface="Avenir Next LT Pro Light"/>
                <a:cs typeface="Calibri"/>
              </a:rPr>
              <a:t>Logarithmic</a:t>
            </a:r>
            <a:r>
              <a:rPr lang="de-DE">
                <a:latin typeface="Avenir Next LT Pro Light"/>
                <a:cs typeface="Calibri"/>
              </a:rPr>
              <a:t> </a:t>
            </a:r>
            <a:r>
              <a:rPr lang="de-DE" err="1">
                <a:latin typeface="Avenir Next LT Pro Light"/>
                <a:cs typeface="Calibri"/>
              </a:rPr>
              <a:t>transformation</a:t>
            </a:r>
            <a:r>
              <a:rPr lang="de-DE">
                <a:latin typeface="Avenir Next LT Pro Light"/>
                <a:cs typeface="Calibri"/>
              </a:rPr>
              <a:t> was </a:t>
            </a:r>
            <a:r>
              <a:rPr lang="de-DE" err="1">
                <a:latin typeface="Avenir Next LT Pro Light"/>
                <a:cs typeface="Calibri"/>
              </a:rPr>
              <a:t>used</a:t>
            </a:r>
            <a:r>
              <a:rPr lang="de-DE">
                <a:latin typeface="Avenir Next LT Pro Light"/>
                <a:cs typeface="Calibri"/>
              </a:rPr>
              <a:t> on all variables </a:t>
            </a:r>
            <a:r>
              <a:rPr lang="de-DE" err="1">
                <a:latin typeface="Avenir Next LT Pro Light"/>
                <a:cs typeface="Calibri"/>
              </a:rPr>
              <a:t>except</a:t>
            </a:r>
            <a:r>
              <a:rPr lang="de-DE">
                <a:latin typeface="Avenir Next LT Pro Light"/>
                <a:cs typeface="Calibri"/>
              </a:rPr>
              <a:t> </a:t>
            </a:r>
            <a:r>
              <a:rPr lang="de-DE" err="1">
                <a:latin typeface="Avenir Next LT Pro Light"/>
                <a:cs typeface="Calibri"/>
              </a:rPr>
              <a:t>share</a:t>
            </a:r>
            <a:r>
              <a:rPr lang="de-DE">
                <a:latin typeface="Avenir Next LT Pro Light"/>
                <a:cs typeface="Calibri"/>
              </a:rPr>
              <a:t> </a:t>
            </a:r>
            <a:r>
              <a:rPr lang="de-DE" err="1">
                <a:latin typeface="Avenir Next LT Pro Light"/>
                <a:cs typeface="Calibri"/>
              </a:rPr>
              <a:t>of</a:t>
            </a:r>
            <a:r>
              <a:rPr lang="de-DE">
                <a:latin typeface="Avenir Next LT Pro Light"/>
                <a:cs typeface="Calibri"/>
              </a:rPr>
              <a:t> </a:t>
            </a:r>
            <a:r>
              <a:rPr lang="de-DE" err="1">
                <a:latin typeface="Avenir Next LT Pro Light"/>
                <a:cs typeface="Calibri"/>
              </a:rPr>
              <a:t>population</a:t>
            </a:r>
            <a:r>
              <a:rPr lang="de-DE">
                <a:latin typeface="Avenir Next LT Pro Light"/>
                <a:cs typeface="Calibri"/>
              </a:rPr>
              <a:t> in a </a:t>
            </a:r>
            <a:r>
              <a:rPr lang="de-DE" err="1">
                <a:latin typeface="Avenir Next LT Pro Light"/>
                <a:cs typeface="Calibri"/>
              </a:rPr>
              <a:t>age</a:t>
            </a:r>
            <a:r>
              <a:rPr lang="de-DE">
                <a:latin typeface="Avenir Next LT Pro Light"/>
                <a:cs typeface="Calibri"/>
              </a:rPr>
              <a:t> </a:t>
            </a:r>
            <a:r>
              <a:rPr lang="de-DE" err="1">
                <a:latin typeface="Avenir Next LT Pro Light"/>
                <a:cs typeface="Calibri"/>
              </a:rPr>
              <a:t>category</a:t>
            </a:r>
            <a:r>
              <a:rPr lang="de-DE">
                <a:latin typeface="Avenir Next LT Pro Light"/>
                <a:cs typeface="Calibri"/>
              </a:rPr>
              <a:t>.</a:t>
            </a:r>
            <a:endParaRPr lang="de-DE"/>
          </a:p>
          <a:p>
            <a:pPr lvl="1"/>
            <a:endParaRPr lang="de-DE">
              <a:latin typeface="Avenir Next LT Pro Light"/>
              <a:cs typeface="Calibri"/>
            </a:endParaRPr>
          </a:p>
        </p:txBody>
      </p:sp>
      <p:pic>
        <p:nvPicPr>
          <p:cNvPr id="3" name="Grafik 3" descr="Ein Bild, das Text enthält.&#10;&#10;Beschreibung automatisch generiert.">
            <a:extLst>
              <a:ext uri="{FF2B5EF4-FFF2-40B4-BE49-F238E27FC236}">
                <a16:creationId xmlns:a16="http://schemas.microsoft.com/office/drawing/2014/main" id="{7B8FA0D0-5159-423A-1A71-301AA3EC1942}"/>
              </a:ext>
            </a:extLst>
          </p:cNvPr>
          <p:cNvPicPr>
            <a:picLocks noChangeAspect="1"/>
          </p:cNvPicPr>
          <p:nvPr/>
        </p:nvPicPr>
        <p:blipFill>
          <a:blip r:embed="rId2"/>
          <a:stretch>
            <a:fillRect/>
          </a:stretch>
        </p:blipFill>
        <p:spPr>
          <a:xfrm>
            <a:off x="4904122" y="2503069"/>
            <a:ext cx="2390441" cy="1129966"/>
          </a:xfrm>
          <a:prstGeom prst="rect">
            <a:avLst/>
          </a:prstGeom>
        </p:spPr>
      </p:pic>
    </p:spTree>
    <p:extLst>
      <p:ext uri="{BB962C8B-B14F-4D97-AF65-F5344CB8AC3E}">
        <p14:creationId xmlns:p14="http://schemas.microsoft.com/office/powerpoint/2010/main" val="878797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70A7F6D-A600-6A71-715B-BFF245865E05}"/>
              </a:ext>
            </a:extLst>
          </p:cNvPr>
          <p:cNvSpPr>
            <a:spLocks noGrp="1"/>
          </p:cNvSpPr>
          <p:nvPr>
            <p:ph type="title"/>
          </p:nvPr>
        </p:nvSpPr>
        <p:spPr>
          <a:xfrm>
            <a:off x="838200" y="631825"/>
            <a:ext cx="10515600" cy="1325563"/>
          </a:xfrm>
        </p:spPr>
        <p:txBody>
          <a:bodyPr>
            <a:normAutofit/>
          </a:bodyPr>
          <a:lstStyle/>
          <a:p>
            <a:r>
              <a:rPr lang="en-US" sz="4200">
                <a:latin typeface="Avenir Next LT Pro Light"/>
              </a:rPr>
              <a:t>Methodology</a:t>
            </a:r>
            <a:r>
              <a:rPr lang="en-US" sz="4200"/>
              <a:t> III: Problems and Limitations</a:t>
            </a:r>
          </a:p>
        </p:txBody>
      </p:sp>
      <p:sp>
        <p:nvSpPr>
          <p:cNvPr id="3" name="Inhaltsplatzhalter 2">
            <a:extLst>
              <a:ext uri="{FF2B5EF4-FFF2-40B4-BE49-F238E27FC236}">
                <a16:creationId xmlns:a16="http://schemas.microsoft.com/office/drawing/2014/main" id="{DC003A7C-623C-1A5F-089D-F63279F2EF52}"/>
              </a:ext>
            </a:extLst>
          </p:cNvPr>
          <p:cNvSpPr>
            <a:spLocks noGrp="1"/>
          </p:cNvSpPr>
          <p:nvPr>
            <p:ph idx="1"/>
          </p:nvPr>
        </p:nvSpPr>
        <p:spPr>
          <a:xfrm>
            <a:off x="838200" y="1685693"/>
            <a:ext cx="10515600" cy="4243469"/>
          </a:xfrm>
        </p:spPr>
        <p:txBody>
          <a:bodyPr vert="horz" lIns="91440" tIns="45720" rIns="91440" bIns="45720" rtlCol="0" anchor="t">
            <a:normAutofit fontScale="92500"/>
          </a:bodyPr>
          <a:lstStyle/>
          <a:p>
            <a:r>
              <a:rPr lang="en-US">
                <a:latin typeface="Avenir Next LT Pro Light"/>
              </a:rPr>
              <a:t>It is unsure how well the robust VCV could handle the problem of heteroscedasticity and serial correlation</a:t>
            </a:r>
            <a:endParaRPr lang="de-DE"/>
          </a:p>
          <a:p>
            <a:r>
              <a:rPr lang="en-US">
                <a:latin typeface="Avenir Next LT Pro Light"/>
              </a:rPr>
              <a:t>At first the idea was to report the Spatial Durbin Error Model as a robustness check. </a:t>
            </a:r>
          </a:p>
          <a:p>
            <a:pPr lvl="1"/>
            <a:r>
              <a:rPr lang="en-US">
                <a:latin typeface="Avenir Next LT Pro Light"/>
              </a:rPr>
              <a:t>Unfortunately, no test for serial correlation and heteroscedasticity is developed in R for Fixed Effects models. For Random Effects there are more option, e.g. BSJK test for serial correlation.</a:t>
            </a:r>
            <a:endParaRPr lang="en-US">
              <a:cs typeface="Calibri"/>
            </a:endParaRPr>
          </a:p>
          <a:p>
            <a:pPr lvl="2"/>
            <a:r>
              <a:rPr lang="en-US">
                <a:latin typeface="Avenir Next LT Pro Light"/>
              </a:rPr>
              <a:t>This is also the reason we used the LM-test proposed by </a:t>
            </a:r>
            <a:r>
              <a:rPr lang="en-US" err="1">
                <a:latin typeface="Avenir Next LT Pro Light"/>
              </a:rPr>
              <a:t>Anselin</a:t>
            </a:r>
            <a:r>
              <a:rPr lang="en-US">
                <a:latin typeface="Avenir Next LT Pro Light"/>
              </a:rPr>
              <a:t> for fixed effects, but neglecting the presence of heteroscedasticity and serial correlation in the test</a:t>
            </a:r>
          </a:p>
          <a:p>
            <a:pPr lvl="1"/>
            <a:r>
              <a:rPr lang="en-US">
                <a:latin typeface="Avenir Next LT Pro Light"/>
              </a:rPr>
              <a:t>Furthermore, the estimation of a spatial panel of a SDEM in R would not have allowed the correction of heteroscedasticity or serial correlation.</a:t>
            </a:r>
          </a:p>
          <a:p>
            <a:endParaRPr lang="en-US">
              <a:latin typeface="Avenir Next LT Pro Light"/>
            </a:endParaRPr>
          </a:p>
          <a:p>
            <a:pPr lvl="1"/>
            <a:endParaRPr lang="en-US">
              <a:latin typeface="Avenir Next LT Pro Light"/>
            </a:endParaRPr>
          </a:p>
        </p:txBody>
      </p:sp>
    </p:spTree>
    <p:extLst>
      <p:ext uri="{BB962C8B-B14F-4D97-AF65-F5344CB8AC3E}">
        <p14:creationId xmlns:p14="http://schemas.microsoft.com/office/powerpoint/2010/main" val="3803067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ED388A-AD3C-13BC-32D2-FE3CABAB1EB7}"/>
              </a:ext>
            </a:extLst>
          </p:cNvPr>
          <p:cNvSpPr>
            <a:spLocks noGrp="1"/>
          </p:cNvSpPr>
          <p:nvPr>
            <p:ph type="title"/>
          </p:nvPr>
        </p:nvSpPr>
        <p:spPr>
          <a:xfrm>
            <a:off x="838200" y="631825"/>
            <a:ext cx="10515600" cy="939860"/>
          </a:xfrm>
        </p:spPr>
        <p:txBody>
          <a:bodyPr>
            <a:normAutofit/>
          </a:bodyPr>
          <a:lstStyle/>
          <a:p>
            <a:r>
              <a:rPr lang="en-BZ">
                <a:latin typeface="Avenir Next LT Pro Light"/>
                <a:ea typeface="+mn-ea"/>
                <a:cs typeface="Calibri" panose="020F0502020204030204"/>
              </a:rPr>
              <a:t>First</a:t>
            </a:r>
            <a:r>
              <a:rPr lang="en-BZ">
                <a:latin typeface="Avenir Next LT Pro Light"/>
              </a:rPr>
              <a:t> Results </a:t>
            </a:r>
            <a:endParaRPr lang="en-BZ">
              <a:latin typeface="Avenir Next LT Pro Light" panose="020B0304020202020204" pitchFamily="34" charset="0"/>
            </a:endParaRPr>
          </a:p>
        </p:txBody>
      </p:sp>
      <p:sp>
        <p:nvSpPr>
          <p:cNvPr id="5" name="Textfeld 4">
            <a:extLst>
              <a:ext uri="{FF2B5EF4-FFF2-40B4-BE49-F238E27FC236}">
                <a16:creationId xmlns:a16="http://schemas.microsoft.com/office/drawing/2014/main" id="{C8FFB9EF-4928-EDD3-F327-EFADCAA86B64}"/>
              </a:ext>
            </a:extLst>
          </p:cNvPr>
          <p:cNvSpPr txBox="1"/>
          <p:nvPr/>
        </p:nvSpPr>
        <p:spPr>
          <a:xfrm>
            <a:off x="921925" y="1458147"/>
            <a:ext cx="616185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endParaRPr lang="de-DE" sz="3100">
              <a:latin typeface="Avenir Next LT Pro Light"/>
              <a:cs typeface="Calibri" panose="020F0502020204030204"/>
            </a:endParaRPr>
          </a:p>
        </p:txBody>
      </p:sp>
      <p:pic>
        <p:nvPicPr>
          <p:cNvPr id="3" name="Grafik 3">
            <a:extLst>
              <a:ext uri="{FF2B5EF4-FFF2-40B4-BE49-F238E27FC236}">
                <a16:creationId xmlns:a16="http://schemas.microsoft.com/office/drawing/2014/main" id="{4E8F6FA4-CFB7-AB11-F576-953C5453A7E9}"/>
              </a:ext>
            </a:extLst>
          </p:cNvPr>
          <p:cNvPicPr>
            <a:picLocks noGrp="1" noChangeAspect="1"/>
          </p:cNvPicPr>
          <p:nvPr>
            <p:ph idx="1"/>
          </p:nvPr>
        </p:nvPicPr>
        <p:blipFill>
          <a:blip r:embed="rId2"/>
          <a:stretch>
            <a:fillRect/>
          </a:stretch>
        </p:blipFill>
        <p:spPr>
          <a:xfrm>
            <a:off x="3401563" y="1500381"/>
            <a:ext cx="5658362" cy="4723045"/>
          </a:xfrm>
        </p:spPr>
      </p:pic>
    </p:spTree>
    <p:extLst>
      <p:ext uri="{BB962C8B-B14F-4D97-AF65-F5344CB8AC3E}">
        <p14:creationId xmlns:p14="http://schemas.microsoft.com/office/powerpoint/2010/main" val="1603072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ED388A-AD3C-13BC-32D2-FE3CABAB1EB7}"/>
              </a:ext>
            </a:extLst>
          </p:cNvPr>
          <p:cNvSpPr>
            <a:spLocks noGrp="1"/>
          </p:cNvSpPr>
          <p:nvPr>
            <p:ph type="title"/>
          </p:nvPr>
        </p:nvSpPr>
        <p:spPr>
          <a:xfrm>
            <a:off x="838200" y="631825"/>
            <a:ext cx="10515600" cy="939860"/>
          </a:xfrm>
        </p:spPr>
        <p:txBody>
          <a:bodyPr>
            <a:normAutofit/>
          </a:bodyPr>
          <a:lstStyle/>
          <a:p>
            <a:r>
              <a:rPr lang="de-AT">
                <a:latin typeface="Avenir Next LT Pro Light"/>
                <a:ea typeface="+mn-ea"/>
                <a:cs typeface="Calibri" panose="020F0502020204030204"/>
              </a:rPr>
              <a:t>Sources</a:t>
            </a:r>
            <a:endParaRPr lang="de-AT">
              <a:latin typeface="Avenir Next LT Pro Light" panose="020B0304020202020204" pitchFamily="34" charset="0"/>
            </a:endParaRPr>
          </a:p>
        </p:txBody>
      </p:sp>
      <p:sp>
        <p:nvSpPr>
          <p:cNvPr id="5" name="Textfeld 4">
            <a:extLst>
              <a:ext uri="{FF2B5EF4-FFF2-40B4-BE49-F238E27FC236}">
                <a16:creationId xmlns:a16="http://schemas.microsoft.com/office/drawing/2014/main" id="{C8FFB9EF-4928-EDD3-F327-EFADCAA86B64}"/>
              </a:ext>
            </a:extLst>
          </p:cNvPr>
          <p:cNvSpPr txBox="1"/>
          <p:nvPr/>
        </p:nvSpPr>
        <p:spPr>
          <a:xfrm>
            <a:off x="921925" y="1458147"/>
            <a:ext cx="616185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endParaRPr lang="de-DE" sz="3100">
              <a:latin typeface="Avenir Next LT Pro Light"/>
              <a:cs typeface="Calibri" panose="020F0502020204030204"/>
            </a:endParaRPr>
          </a:p>
        </p:txBody>
      </p:sp>
      <p:sp>
        <p:nvSpPr>
          <p:cNvPr id="6" name="Inhaltsplatzhalter 5">
            <a:extLst>
              <a:ext uri="{FF2B5EF4-FFF2-40B4-BE49-F238E27FC236}">
                <a16:creationId xmlns:a16="http://schemas.microsoft.com/office/drawing/2014/main" id="{CB65E7D9-B809-7772-B072-F1F76F6EEA09}"/>
              </a:ext>
            </a:extLst>
          </p:cNvPr>
          <p:cNvSpPr>
            <a:spLocks noGrp="1"/>
          </p:cNvSpPr>
          <p:nvPr>
            <p:ph idx="1"/>
          </p:nvPr>
        </p:nvSpPr>
        <p:spPr/>
        <p:txBody>
          <a:bodyPr vert="horz" lIns="91440" tIns="45720" rIns="91440" bIns="45720" rtlCol="0" anchor="t">
            <a:normAutofit/>
          </a:bodyPr>
          <a:lstStyle/>
          <a:p>
            <a:r>
              <a:rPr lang="en-US" sz="1400">
                <a:latin typeface="Avenir Next LT Pro Light"/>
                <a:ea typeface="+mn-lt"/>
                <a:cs typeface="+mn-lt"/>
              </a:rPr>
              <a:t>Hougaard, J. L., Østerdal, L. P., &amp; Yu, Y. (2011). The Chinese healthcare system. Applied Health Economics and Health Policy, 9(1), 1–13. https://doi.org/10.2165/11531800-000000000-00000</a:t>
            </a:r>
          </a:p>
          <a:p>
            <a:r>
              <a:rPr lang="en-US" sz="1400">
                <a:latin typeface="Avenir Next LT Pro Light"/>
                <a:ea typeface="+mn-lt"/>
                <a:cs typeface="+mn-lt"/>
              </a:rPr>
              <a:t>Liu, Z. (2005). Institution and inequality: The hukou system in China. Journal of Comparative Economics, 33(1), 133–157. </a:t>
            </a:r>
            <a:r>
              <a:rPr lang="en-US" sz="1400">
                <a:latin typeface="Avenir Next LT Pro Light"/>
                <a:ea typeface="+mn-lt"/>
                <a:cs typeface="+mn-lt"/>
                <a:hlinkClick r:id="rId2">
                  <a:extLst>
                    <a:ext uri="{A12FA001-AC4F-418D-AE19-62706E023703}">
                      <ahyp:hlinkClr xmlns:ahyp="http://schemas.microsoft.com/office/drawing/2018/hyperlinkcolor" val="tx"/>
                    </a:ext>
                  </a:extLst>
                </a:hlinkClick>
              </a:rPr>
              <a:t>https://doi.org/10.1016/j.jce.2004.11.001</a:t>
            </a:r>
            <a:r>
              <a:rPr lang="de-DE" sz="1400">
                <a:latin typeface="Avenir Next LT Pro Light"/>
                <a:ea typeface="+mn-lt"/>
                <a:cs typeface="+mn-lt"/>
              </a:rPr>
              <a:t> </a:t>
            </a:r>
          </a:p>
          <a:p>
            <a:r>
              <a:rPr lang="de-DE" sz="1400">
                <a:latin typeface="Avenir Next LT Pro Light"/>
              </a:rPr>
              <a:t>Nyberg, Fredrik, Per Gustavsson, Lars </a:t>
            </a:r>
            <a:r>
              <a:rPr lang="de-DE" sz="1400" err="1">
                <a:latin typeface="Avenir Next LT Pro Light"/>
              </a:rPr>
              <a:t>Järup</a:t>
            </a:r>
            <a:r>
              <a:rPr lang="de-DE" sz="1400">
                <a:latin typeface="Avenir Next LT Pro Light"/>
              </a:rPr>
              <a:t>, Tom </a:t>
            </a:r>
            <a:r>
              <a:rPr lang="de-DE" sz="1400" err="1">
                <a:latin typeface="Avenir Next LT Pro Light"/>
              </a:rPr>
              <a:t>Bellander</a:t>
            </a:r>
            <a:r>
              <a:rPr lang="de-DE" sz="1400">
                <a:latin typeface="Avenir Next LT Pro Light"/>
              </a:rPr>
              <a:t>, Niklas </a:t>
            </a:r>
            <a:r>
              <a:rPr lang="de-DE" sz="1400" err="1">
                <a:latin typeface="Avenir Next LT Pro Light"/>
              </a:rPr>
              <a:t>Berglind</a:t>
            </a:r>
            <a:r>
              <a:rPr lang="de-DE" sz="1400">
                <a:latin typeface="Avenir Next LT Pro Light"/>
              </a:rPr>
              <a:t>, Robert Jakobsson, and Göran </a:t>
            </a:r>
            <a:r>
              <a:rPr lang="de-DE" sz="1400" err="1">
                <a:latin typeface="Avenir Next LT Pro Light"/>
              </a:rPr>
              <a:t>Pershagen</a:t>
            </a:r>
            <a:r>
              <a:rPr lang="de-DE" sz="1400">
                <a:latin typeface="Avenir Next LT Pro Light"/>
              </a:rPr>
              <a:t>. “Urban Air Pollution and Lung Cancer in Stockholm.” </a:t>
            </a:r>
            <a:r>
              <a:rPr lang="de-DE" sz="1400" err="1">
                <a:latin typeface="Avenir Next LT Pro Light"/>
              </a:rPr>
              <a:t>Epidemiology</a:t>
            </a:r>
            <a:r>
              <a:rPr lang="de-DE" sz="1400">
                <a:latin typeface="Avenir Next LT Pro Light"/>
              </a:rPr>
              <a:t> 11, </a:t>
            </a:r>
            <a:r>
              <a:rPr lang="de-DE" sz="1400" err="1">
                <a:latin typeface="Avenir Next LT Pro Light"/>
              </a:rPr>
              <a:t>no</a:t>
            </a:r>
            <a:r>
              <a:rPr lang="de-DE" sz="1400">
                <a:latin typeface="Avenir Next LT Pro Light"/>
              </a:rPr>
              <a:t>. 5 (2000): 487–95. </a:t>
            </a:r>
            <a:endParaRPr lang="de-DE" sz="1400">
              <a:latin typeface="Avenir Next LT Pro Light"/>
              <a:cs typeface="Calibri" panose="020F0502020204030204"/>
            </a:endParaRPr>
          </a:p>
          <a:p>
            <a:r>
              <a:rPr lang="de-DE" sz="1400">
                <a:latin typeface="Avenir Next LT Pro Light"/>
              </a:rPr>
              <a:t>Franklin, Barry A., Robert Brook, C. Arden Pope. "Air Pollution and </a:t>
            </a:r>
            <a:r>
              <a:rPr lang="de-DE" sz="1400" err="1">
                <a:latin typeface="Avenir Next LT Pro Light"/>
              </a:rPr>
              <a:t>Cardiovascular</a:t>
            </a:r>
            <a:r>
              <a:rPr lang="de-DE" sz="1400">
                <a:latin typeface="Avenir Next LT Pro Light"/>
              </a:rPr>
              <a:t> Disease." </a:t>
            </a:r>
            <a:r>
              <a:rPr lang="de-DE" sz="1400" err="1">
                <a:latin typeface="Avenir Next LT Pro Light"/>
              </a:rPr>
              <a:t>Current</a:t>
            </a:r>
            <a:r>
              <a:rPr lang="de-DE" sz="1400">
                <a:latin typeface="Avenir Next LT Pro Light"/>
              </a:rPr>
              <a:t> Problems in </a:t>
            </a:r>
            <a:r>
              <a:rPr lang="de-DE" sz="1400" err="1">
                <a:latin typeface="Avenir Next LT Pro Light"/>
              </a:rPr>
              <a:t>Cardiology</a:t>
            </a:r>
            <a:r>
              <a:rPr lang="de-DE" sz="1400">
                <a:latin typeface="Avenir Next LT Pro Light"/>
              </a:rPr>
              <a:t> 40, </a:t>
            </a:r>
            <a:r>
              <a:rPr lang="de-DE" sz="1400" err="1">
                <a:latin typeface="Avenir Next LT Pro Light"/>
              </a:rPr>
              <a:t>no</a:t>
            </a:r>
            <a:r>
              <a:rPr lang="de-DE" sz="1400">
                <a:latin typeface="Avenir Next LT Pro Light"/>
              </a:rPr>
              <a:t>. 5 (2015): 207-238.</a:t>
            </a:r>
          </a:p>
          <a:p>
            <a:r>
              <a:rPr lang="de-DE" sz="1400">
                <a:latin typeface="Avenir Next LT Pro Light"/>
              </a:rPr>
              <a:t>Kim, </a:t>
            </a:r>
            <a:r>
              <a:rPr lang="de-DE" sz="1400" err="1">
                <a:latin typeface="Avenir Next LT Pro Light"/>
              </a:rPr>
              <a:t>Dasom</a:t>
            </a:r>
            <a:r>
              <a:rPr lang="de-DE" sz="1400">
                <a:latin typeface="Avenir Next LT Pro Light"/>
              </a:rPr>
              <a:t>, </a:t>
            </a:r>
            <a:r>
              <a:rPr lang="de-DE" sz="1400" err="1">
                <a:latin typeface="Avenir Next LT Pro Light"/>
              </a:rPr>
              <a:t>Zi</a:t>
            </a:r>
            <a:r>
              <a:rPr lang="de-DE" sz="1400">
                <a:latin typeface="Avenir Next LT Pro Light"/>
              </a:rPr>
              <a:t> Chen, Lin-Fou Zhou, </a:t>
            </a:r>
            <a:r>
              <a:rPr lang="de-DE" sz="1400" err="1">
                <a:latin typeface="Avenir Next LT Pro Light"/>
              </a:rPr>
              <a:t>Shou-Xiong</a:t>
            </a:r>
            <a:r>
              <a:rPr lang="de-DE" sz="1400">
                <a:latin typeface="Avenir Next LT Pro Light"/>
              </a:rPr>
              <a:t> Huang. "Air </a:t>
            </a:r>
            <a:r>
              <a:rPr lang="de-DE" sz="1400" err="1">
                <a:latin typeface="Avenir Next LT Pro Light"/>
              </a:rPr>
              <a:t>pollutants</a:t>
            </a:r>
            <a:r>
              <a:rPr lang="de-DE" sz="1400">
                <a:latin typeface="Avenir Next LT Pro Light"/>
              </a:rPr>
              <a:t> and </a:t>
            </a:r>
            <a:r>
              <a:rPr lang="de-DE" sz="1400" err="1">
                <a:latin typeface="Avenir Next LT Pro Light"/>
              </a:rPr>
              <a:t>early</a:t>
            </a:r>
            <a:r>
              <a:rPr lang="de-DE" sz="1400">
                <a:latin typeface="Avenir Next LT Pro Light"/>
              </a:rPr>
              <a:t> </a:t>
            </a:r>
            <a:r>
              <a:rPr lang="de-DE" sz="1400" err="1">
                <a:latin typeface="Avenir Next LT Pro Light"/>
              </a:rPr>
              <a:t>origins</a:t>
            </a:r>
            <a:r>
              <a:rPr lang="de-DE" sz="1400">
                <a:latin typeface="Avenir Next LT Pro Light"/>
              </a:rPr>
              <a:t> </a:t>
            </a:r>
            <a:r>
              <a:rPr lang="de-DE" sz="1400" err="1">
                <a:latin typeface="Avenir Next LT Pro Light"/>
              </a:rPr>
              <a:t>of</a:t>
            </a:r>
            <a:r>
              <a:rPr lang="de-DE" sz="1400">
                <a:latin typeface="Avenir Next LT Pro Light"/>
              </a:rPr>
              <a:t> </a:t>
            </a:r>
            <a:r>
              <a:rPr lang="de-DE" sz="1400" err="1">
                <a:latin typeface="Avenir Next LT Pro Light"/>
              </a:rPr>
              <a:t>respiratory</a:t>
            </a:r>
            <a:r>
              <a:rPr lang="de-DE" sz="1400">
                <a:latin typeface="Avenir Next LT Pro Light"/>
              </a:rPr>
              <a:t> </a:t>
            </a:r>
            <a:r>
              <a:rPr lang="de-DE" sz="1400" err="1">
                <a:latin typeface="Avenir Next LT Pro Light"/>
              </a:rPr>
              <a:t>diseases</a:t>
            </a:r>
            <a:r>
              <a:rPr lang="de-DE" sz="1400">
                <a:latin typeface="Avenir Next LT Pro Light"/>
              </a:rPr>
              <a:t>." </a:t>
            </a:r>
            <a:r>
              <a:rPr lang="de-DE" sz="1400" err="1">
                <a:latin typeface="Avenir Next LT Pro Light"/>
              </a:rPr>
              <a:t>Chronic</a:t>
            </a:r>
            <a:r>
              <a:rPr lang="de-DE" sz="1400">
                <a:latin typeface="Avenir Next LT Pro Light"/>
              </a:rPr>
              <a:t> </a:t>
            </a:r>
            <a:r>
              <a:rPr lang="de-DE" sz="1400" err="1">
                <a:latin typeface="Avenir Next LT Pro Light"/>
              </a:rPr>
              <a:t>Diseases</a:t>
            </a:r>
            <a:r>
              <a:rPr lang="de-DE" sz="1400">
                <a:latin typeface="Avenir Next LT Pro Light"/>
              </a:rPr>
              <a:t> and Translational Medicine 4, </a:t>
            </a:r>
            <a:r>
              <a:rPr lang="de-DE" sz="1400" err="1">
                <a:latin typeface="Avenir Next LT Pro Light"/>
              </a:rPr>
              <a:t>no</a:t>
            </a:r>
            <a:r>
              <a:rPr lang="de-DE" sz="1400">
                <a:latin typeface="Avenir Next LT Pro Light"/>
              </a:rPr>
              <a:t>. 2 (2018): 75-94.  </a:t>
            </a:r>
          </a:p>
          <a:p>
            <a:r>
              <a:rPr lang="de-DE" sz="1400" err="1">
                <a:latin typeface="Avenir Next LT Pro Light"/>
              </a:rPr>
              <a:t>Lelieveld</a:t>
            </a:r>
            <a:r>
              <a:rPr lang="de-DE" sz="1400">
                <a:latin typeface="Avenir Next LT Pro Light"/>
              </a:rPr>
              <a:t>, J.; J. S. Evans, M. </a:t>
            </a:r>
            <a:r>
              <a:rPr lang="de-DE" sz="1400" err="1">
                <a:latin typeface="Avenir Next LT Pro Light"/>
              </a:rPr>
              <a:t>Fnais</a:t>
            </a:r>
            <a:r>
              <a:rPr lang="de-DE" sz="1400">
                <a:latin typeface="Avenir Next LT Pro Light"/>
              </a:rPr>
              <a:t>, D. </a:t>
            </a:r>
            <a:r>
              <a:rPr lang="de-DE" sz="1400" err="1">
                <a:latin typeface="Avenir Next LT Pro Light"/>
              </a:rPr>
              <a:t>Giannadaki</a:t>
            </a:r>
            <a:r>
              <a:rPr lang="de-DE" sz="1400">
                <a:latin typeface="Avenir Next LT Pro Light"/>
              </a:rPr>
              <a:t>, A. </a:t>
            </a:r>
            <a:r>
              <a:rPr lang="de-DE" sz="1400" err="1">
                <a:latin typeface="Avenir Next LT Pro Light"/>
              </a:rPr>
              <a:t>Pozzer</a:t>
            </a:r>
            <a:r>
              <a:rPr lang="de-DE" sz="1400">
                <a:latin typeface="Avenir Next LT Pro Light"/>
              </a:rPr>
              <a:t>. "The </a:t>
            </a:r>
            <a:r>
              <a:rPr lang="de-DE" sz="1400" err="1">
                <a:latin typeface="Avenir Next LT Pro Light"/>
              </a:rPr>
              <a:t>contribution</a:t>
            </a:r>
            <a:r>
              <a:rPr lang="de-DE" sz="1400">
                <a:latin typeface="Avenir Next LT Pro Light"/>
              </a:rPr>
              <a:t> </a:t>
            </a:r>
            <a:r>
              <a:rPr lang="de-DE" sz="1400" err="1">
                <a:latin typeface="Avenir Next LT Pro Light"/>
              </a:rPr>
              <a:t>of</a:t>
            </a:r>
            <a:r>
              <a:rPr lang="de-DE" sz="1400">
                <a:latin typeface="Avenir Next LT Pro Light"/>
              </a:rPr>
              <a:t> </a:t>
            </a:r>
            <a:r>
              <a:rPr lang="de-DE" sz="1400" err="1">
                <a:latin typeface="Avenir Next LT Pro Light"/>
              </a:rPr>
              <a:t>outdoor</a:t>
            </a:r>
            <a:r>
              <a:rPr lang="de-DE" sz="1400">
                <a:latin typeface="Avenir Next LT Pro Light"/>
              </a:rPr>
              <a:t> </a:t>
            </a:r>
            <a:r>
              <a:rPr lang="de-DE" sz="1400" err="1">
                <a:latin typeface="Avenir Next LT Pro Light"/>
              </a:rPr>
              <a:t>air</a:t>
            </a:r>
            <a:r>
              <a:rPr lang="de-DE" sz="1400">
                <a:latin typeface="Avenir Next LT Pro Light"/>
              </a:rPr>
              <a:t> </a:t>
            </a:r>
            <a:r>
              <a:rPr lang="de-DE" sz="1400" err="1">
                <a:latin typeface="Avenir Next LT Pro Light"/>
              </a:rPr>
              <a:t>pollution</a:t>
            </a:r>
            <a:r>
              <a:rPr lang="de-DE" sz="1400">
                <a:latin typeface="Avenir Next LT Pro Light"/>
              </a:rPr>
              <a:t> </a:t>
            </a:r>
            <a:r>
              <a:rPr lang="de-DE" sz="1400" err="1">
                <a:latin typeface="Avenir Next LT Pro Light"/>
              </a:rPr>
              <a:t>sources</a:t>
            </a:r>
            <a:r>
              <a:rPr lang="de-DE" sz="1400">
                <a:latin typeface="Avenir Next LT Pro Light"/>
              </a:rPr>
              <a:t> </a:t>
            </a:r>
            <a:r>
              <a:rPr lang="de-DE" sz="1400" err="1">
                <a:latin typeface="Avenir Next LT Pro Light"/>
              </a:rPr>
              <a:t>to</a:t>
            </a:r>
            <a:r>
              <a:rPr lang="de-DE" sz="1400">
                <a:latin typeface="Avenir Next LT Pro Light"/>
              </a:rPr>
              <a:t> </a:t>
            </a:r>
            <a:r>
              <a:rPr lang="de-DE" sz="1400" err="1">
                <a:latin typeface="Avenir Next LT Pro Light"/>
              </a:rPr>
              <a:t>premature</a:t>
            </a:r>
            <a:r>
              <a:rPr lang="de-DE" sz="1400">
                <a:latin typeface="Avenir Next LT Pro Light"/>
              </a:rPr>
              <a:t> </a:t>
            </a:r>
            <a:r>
              <a:rPr lang="de-DE" sz="1400" err="1">
                <a:latin typeface="Avenir Next LT Pro Light"/>
              </a:rPr>
              <a:t>mortality</a:t>
            </a:r>
            <a:r>
              <a:rPr lang="de-DE" sz="1400">
                <a:latin typeface="Avenir Next LT Pro Light"/>
              </a:rPr>
              <a:t> on a global </a:t>
            </a:r>
            <a:r>
              <a:rPr lang="de-DE" sz="1400" err="1">
                <a:latin typeface="Avenir Next LT Pro Light"/>
              </a:rPr>
              <a:t>scale</a:t>
            </a:r>
            <a:r>
              <a:rPr lang="de-DE" sz="1400">
                <a:latin typeface="Avenir Next LT Pro Light"/>
              </a:rPr>
              <a:t>." Nature 525 (2015): 367-371. </a:t>
            </a:r>
            <a:endParaRPr lang="de-DE"/>
          </a:p>
          <a:p>
            <a:endParaRPr lang="de-DE" sz="1400">
              <a:latin typeface="Avenir Next LT Pro Light"/>
              <a:ea typeface="+mn-lt"/>
              <a:cs typeface="+mn-lt"/>
            </a:endParaRPr>
          </a:p>
          <a:p>
            <a:endParaRPr lang="de-DE" sz="1400">
              <a:latin typeface="Avenir Next LT Pro Light"/>
              <a:ea typeface="+mn-lt"/>
              <a:cs typeface="+mn-lt"/>
            </a:endParaRPr>
          </a:p>
          <a:p>
            <a:endParaRPr lang="de-DE" sz="1400">
              <a:latin typeface="Avenir Next LT Pro Light"/>
              <a:ea typeface="+mn-lt"/>
              <a:cs typeface="+mn-lt"/>
            </a:endParaRPr>
          </a:p>
          <a:p>
            <a:endParaRPr lang="de-DE" sz="1400">
              <a:ea typeface="+mn-lt"/>
              <a:cs typeface="+mn-lt"/>
            </a:endParaRPr>
          </a:p>
        </p:txBody>
      </p:sp>
    </p:spTree>
    <p:extLst>
      <p:ext uri="{BB962C8B-B14F-4D97-AF65-F5344CB8AC3E}">
        <p14:creationId xmlns:p14="http://schemas.microsoft.com/office/powerpoint/2010/main" val="4213031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09E1DE8-426A-2304-35E6-1DBF4558E3B4}"/>
              </a:ext>
            </a:extLst>
          </p:cNvPr>
          <p:cNvSpPr>
            <a:spLocks noGrp="1"/>
          </p:cNvSpPr>
          <p:nvPr>
            <p:ph type="title"/>
          </p:nvPr>
        </p:nvSpPr>
        <p:spPr>
          <a:xfrm>
            <a:off x="838200" y="631825"/>
            <a:ext cx="10515600" cy="1325563"/>
          </a:xfrm>
        </p:spPr>
        <p:txBody>
          <a:bodyPr>
            <a:normAutofit/>
          </a:bodyPr>
          <a:lstStyle/>
          <a:p>
            <a:r>
              <a:rPr lang="de-AT" err="1">
                <a:latin typeface="Avenir Next LT Pro Light" panose="020B0304020202020204" pitchFamily="34" charset="0"/>
              </a:rPr>
              <a:t>Overview</a:t>
            </a:r>
          </a:p>
        </p:txBody>
      </p:sp>
      <p:sp>
        <p:nvSpPr>
          <p:cNvPr id="4" name="Inhaltsplatzhalter 3">
            <a:extLst>
              <a:ext uri="{FF2B5EF4-FFF2-40B4-BE49-F238E27FC236}">
                <a16:creationId xmlns:a16="http://schemas.microsoft.com/office/drawing/2014/main" id="{369047BF-3804-A692-EAD8-AA30211D6F4A}"/>
              </a:ext>
            </a:extLst>
          </p:cNvPr>
          <p:cNvSpPr>
            <a:spLocks noGrp="1"/>
          </p:cNvSpPr>
          <p:nvPr>
            <p:ph idx="1"/>
          </p:nvPr>
        </p:nvSpPr>
        <p:spPr/>
        <p:txBody>
          <a:bodyPr vert="horz" lIns="91440" tIns="45720" rIns="91440" bIns="45720" rtlCol="0" anchor="t">
            <a:normAutofit fontScale="77500" lnSpcReduction="20000"/>
          </a:bodyPr>
          <a:lstStyle/>
          <a:p>
            <a:r>
              <a:rPr lang="de-DE" sz="4400">
                <a:latin typeface="Avenir Next LT Pro Light"/>
                <a:ea typeface="+mj-ea"/>
                <a:cs typeface="+mj-cs"/>
              </a:rPr>
              <a:t>The Chinese </a:t>
            </a:r>
            <a:r>
              <a:rPr lang="de-DE" sz="4400" err="1">
                <a:latin typeface="Avenir Next LT Pro Light"/>
                <a:ea typeface="+mj-ea"/>
                <a:cs typeface="+mj-cs"/>
              </a:rPr>
              <a:t>Healthcare</a:t>
            </a:r>
            <a:r>
              <a:rPr lang="de-DE" sz="4400">
                <a:latin typeface="Avenir Next LT Pro Light"/>
                <a:ea typeface="+mj-ea"/>
                <a:cs typeface="+mj-cs"/>
              </a:rPr>
              <a:t> </a:t>
            </a:r>
            <a:r>
              <a:rPr lang="de-DE" sz="4400" err="1">
                <a:latin typeface="Avenir Next LT Pro Light"/>
                <a:ea typeface="+mj-ea"/>
                <a:cs typeface="+mj-cs"/>
              </a:rPr>
              <a:t>system</a:t>
            </a:r>
            <a:r>
              <a:rPr lang="de-DE" sz="4400">
                <a:latin typeface="Avenir Next LT Pro Light"/>
                <a:ea typeface="+mj-ea"/>
                <a:cs typeface="+mj-cs"/>
              </a:rPr>
              <a:t> and </a:t>
            </a:r>
            <a:r>
              <a:rPr lang="de-DE" sz="4400" err="1">
                <a:latin typeface="Avenir Next LT Pro Light"/>
                <a:ea typeface="+mj-ea"/>
                <a:cs typeface="+mj-cs"/>
              </a:rPr>
              <a:t>its</a:t>
            </a:r>
            <a:r>
              <a:rPr lang="de-DE" sz="4400">
                <a:latin typeface="Avenir Next LT Pro Light"/>
                <a:ea typeface="+mj-ea"/>
                <a:cs typeface="+mj-cs"/>
              </a:rPr>
              <a:t> </a:t>
            </a:r>
            <a:r>
              <a:rPr lang="de-DE" sz="4400" err="1">
                <a:latin typeface="Avenir Next LT Pro Light"/>
                <a:ea typeface="+mj-ea"/>
                <a:cs typeface="+mj-cs"/>
              </a:rPr>
              <a:t>intricacies</a:t>
            </a:r>
            <a:endParaRPr lang="de-DE" sz="4400">
              <a:latin typeface="Avenir Next LT Pro Light"/>
              <a:ea typeface="+mj-ea"/>
              <a:cs typeface="+mj-cs"/>
            </a:endParaRPr>
          </a:p>
          <a:p>
            <a:r>
              <a:rPr lang="de-DE" sz="4400">
                <a:latin typeface="Avenir Next LT Pro Light"/>
                <a:ea typeface="+mj-ea"/>
                <a:cs typeface="+mj-cs"/>
              </a:rPr>
              <a:t>The </a:t>
            </a:r>
            <a:r>
              <a:rPr lang="de-DE" sz="4400" err="1">
                <a:latin typeface="Avenir Next LT Pro Light"/>
                <a:ea typeface="+mj-ea"/>
                <a:cs typeface="+mj-cs"/>
              </a:rPr>
              <a:t>implied</a:t>
            </a:r>
            <a:r>
              <a:rPr lang="de-DE" sz="4400">
                <a:latin typeface="Avenir Next LT Pro Light"/>
                <a:ea typeface="+mj-ea"/>
                <a:cs typeface="+mj-cs"/>
              </a:rPr>
              <a:t> </a:t>
            </a:r>
            <a:r>
              <a:rPr lang="de-DE" sz="4400" err="1">
                <a:latin typeface="Avenir Next LT Pro Light"/>
                <a:ea typeface="+mj-ea"/>
                <a:cs typeface="+mj-cs"/>
              </a:rPr>
              <a:t>relationship</a:t>
            </a:r>
            <a:r>
              <a:rPr lang="de-DE" sz="4400">
                <a:latin typeface="Avenir Next LT Pro Light"/>
                <a:ea typeface="+mj-ea"/>
                <a:cs typeface="+mj-cs"/>
              </a:rPr>
              <a:t> </a:t>
            </a:r>
            <a:r>
              <a:rPr lang="de-DE" sz="4400" err="1">
                <a:latin typeface="Avenir Next LT Pro Light"/>
                <a:ea typeface="+mj-ea"/>
                <a:cs typeface="+mj-cs"/>
              </a:rPr>
              <a:t>between</a:t>
            </a:r>
            <a:r>
              <a:rPr lang="de-DE" sz="4400">
                <a:latin typeface="Avenir Next LT Pro Light"/>
                <a:ea typeface="+mj-ea"/>
                <a:cs typeface="+mj-cs"/>
              </a:rPr>
              <a:t> Pollution and Health</a:t>
            </a:r>
          </a:p>
          <a:p>
            <a:r>
              <a:rPr lang="de-DE" sz="4400">
                <a:latin typeface="Avenir Next LT Pro Light"/>
                <a:ea typeface="+mj-ea"/>
                <a:cs typeface="+mj-cs"/>
              </a:rPr>
              <a:t>Data</a:t>
            </a:r>
          </a:p>
          <a:p>
            <a:r>
              <a:rPr lang="de-DE" sz="4400">
                <a:latin typeface="Avenir Next LT Pro Light"/>
                <a:ea typeface="+mj-ea"/>
                <a:cs typeface="+mj-cs"/>
              </a:rPr>
              <a:t>Our final W </a:t>
            </a:r>
            <a:r>
              <a:rPr lang="de-DE" sz="4400" err="1">
                <a:latin typeface="Avenir Next LT Pro Light"/>
                <a:ea typeface="+mj-ea"/>
                <a:cs typeface="+mj-cs"/>
              </a:rPr>
              <a:t>matrix</a:t>
            </a:r>
            <a:r>
              <a:rPr lang="de-DE" sz="4400">
                <a:latin typeface="Avenir Next LT Pro Light"/>
                <a:ea typeface="+mj-ea"/>
                <a:cs typeface="+mj-cs"/>
              </a:rPr>
              <a:t> and </a:t>
            </a:r>
            <a:r>
              <a:rPr lang="de-DE" sz="4400" err="1">
                <a:latin typeface="Avenir Next LT Pro Light"/>
                <a:ea typeface="+mj-ea"/>
                <a:cs typeface="+mj-cs"/>
              </a:rPr>
              <a:t>why</a:t>
            </a:r>
            <a:r>
              <a:rPr lang="de-DE" sz="4400">
                <a:latin typeface="Avenir Next LT Pro Light"/>
                <a:ea typeface="+mj-ea"/>
                <a:cs typeface="+mj-cs"/>
              </a:rPr>
              <a:t> </a:t>
            </a:r>
            <a:r>
              <a:rPr lang="de-DE" sz="4400" err="1">
                <a:latin typeface="Avenir Next LT Pro Light"/>
                <a:ea typeface="+mj-ea"/>
                <a:cs typeface="+mj-cs"/>
              </a:rPr>
              <a:t>there</a:t>
            </a:r>
            <a:r>
              <a:rPr lang="de-DE" sz="4400">
                <a:latin typeface="Avenir Next LT Pro Light"/>
                <a:ea typeface="+mj-ea"/>
                <a:cs typeface="+mj-cs"/>
              </a:rPr>
              <a:t> </a:t>
            </a:r>
            <a:r>
              <a:rPr lang="de-DE" sz="4400" err="1">
                <a:latin typeface="Avenir Next LT Pro Light"/>
                <a:ea typeface="+mj-ea"/>
                <a:cs typeface="+mj-cs"/>
              </a:rPr>
              <a:t>is</a:t>
            </a:r>
            <a:r>
              <a:rPr lang="de-DE" sz="4400">
                <a:latin typeface="Avenir Next LT Pro Light"/>
                <a:ea typeface="+mj-ea"/>
                <a:cs typeface="+mj-cs"/>
              </a:rPr>
              <a:t> </a:t>
            </a:r>
            <a:r>
              <a:rPr lang="de-DE" sz="4400" err="1">
                <a:latin typeface="Avenir Next LT Pro Light"/>
                <a:ea typeface="+mj-ea"/>
                <a:cs typeface="+mj-cs"/>
              </a:rPr>
              <a:t>no</a:t>
            </a:r>
            <a:r>
              <a:rPr lang="de-DE" sz="4400">
                <a:latin typeface="Avenir Next LT Pro Light"/>
                <a:ea typeface="+mj-ea"/>
                <a:cs typeface="+mj-cs"/>
              </a:rPr>
              <a:t> </a:t>
            </a:r>
            <a:r>
              <a:rPr lang="de-DE" sz="4400" err="1">
                <a:latin typeface="Avenir Next LT Pro Light"/>
                <a:ea typeface="+mj-ea"/>
                <a:cs typeface="+mj-cs"/>
              </a:rPr>
              <a:t>perfect</a:t>
            </a:r>
            <a:r>
              <a:rPr lang="de-DE" sz="4400">
                <a:latin typeface="Avenir Next LT Pro Light"/>
                <a:ea typeface="+mj-ea"/>
                <a:cs typeface="+mj-cs"/>
              </a:rPr>
              <a:t> W </a:t>
            </a:r>
            <a:r>
              <a:rPr lang="de-DE" sz="4400" err="1">
                <a:latin typeface="Avenir Next LT Pro Light"/>
                <a:ea typeface="+mj-ea"/>
                <a:cs typeface="+mj-cs"/>
              </a:rPr>
              <a:t>matrix</a:t>
            </a:r>
            <a:endParaRPr lang="de-DE" sz="4400">
              <a:latin typeface="Avenir Next LT Pro Light"/>
              <a:ea typeface="+mj-ea"/>
              <a:cs typeface="+mj-cs"/>
            </a:endParaRPr>
          </a:p>
          <a:p>
            <a:r>
              <a:rPr lang="de-DE" sz="4400">
                <a:latin typeface="Avenir Next LT Pro Light"/>
                <a:ea typeface="+mj-ea"/>
                <a:cs typeface="+mj-cs"/>
              </a:rPr>
              <a:t>Updated Pollution and </a:t>
            </a:r>
            <a:r>
              <a:rPr lang="de-DE" sz="4400" err="1">
                <a:latin typeface="Avenir Next LT Pro Light"/>
                <a:ea typeface="+mj-ea"/>
                <a:cs typeface="+mj-cs"/>
              </a:rPr>
              <a:t>Expenditure</a:t>
            </a:r>
            <a:r>
              <a:rPr lang="de-DE" sz="4400">
                <a:latin typeface="Avenir Next LT Pro Light"/>
                <a:ea typeface="+mj-ea"/>
                <a:cs typeface="+mj-cs"/>
              </a:rPr>
              <a:t> Maps</a:t>
            </a:r>
          </a:p>
          <a:p>
            <a:r>
              <a:rPr lang="de-DE" sz="4400" err="1">
                <a:latin typeface="Avenir Next LT Pro Light"/>
                <a:ea typeface="+mj-ea"/>
                <a:cs typeface="+mj-cs"/>
              </a:rPr>
              <a:t>Methodology</a:t>
            </a:r>
            <a:r>
              <a:rPr lang="de-DE" sz="4400">
                <a:latin typeface="Avenir Next LT Pro Light"/>
                <a:ea typeface="+mj-ea"/>
                <a:cs typeface="+mj-cs"/>
              </a:rPr>
              <a:t> </a:t>
            </a:r>
          </a:p>
          <a:p>
            <a:r>
              <a:rPr lang="de-DE" sz="4400" err="1">
                <a:latin typeface="Avenir Next LT Pro Light" panose="020B0304020202020204" pitchFamily="34" charset="0"/>
                <a:ea typeface="+mj-ea"/>
                <a:cs typeface="+mj-cs"/>
              </a:rPr>
              <a:t>Results</a:t>
            </a:r>
            <a:endParaRPr lang="de-DE" sz="4400">
              <a:latin typeface="Avenir Next LT Pro Light" panose="020B0304020202020204" pitchFamily="34" charset="0"/>
              <a:ea typeface="+mj-ea"/>
              <a:cs typeface="+mj-cs"/>
            </a:endParaRPr>
          </a:p>
          <a:p>
            <a:endParaRPr lang="de-DE">
              <a:cs typeface="Calibri"/>
            </a:endParaRPr>
          </a:p>
          <a:p>
            <a:endParaRPr lang="de-DE">
              <a:cs typeface="Calibri"/>
            </a:endParaRPr>
          </a:p>
        </p:txBody>
      </p:sp>
    </p:spTree>
    <p:extLst>
      <p:ext uri="{BB962C8B-B14F-4D97-AF65-F5344CB8AC3E}">
        <p14:creationId xmlns:p14="http://schemas.microsoft.com/office/powerpoint/2010/main" val="2776840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09E1DE8-426A-2304-35E6-1DBF4558E3B4}"/>
              </a:ext>
            </a:extLst>
          </p:cNvPr>
          <p:cNvSpPr>
            <a:spLocks noGrp="1"/>
          </p:cNvSpPr>
          <p:nvPr>
            <p:ph type="title"/>
          </p:nvPr>
        </p:nvSpPr>
        <p:spPr>
          <a:xfrm>
            <a:off x="838200" y="631825"/>
            <a:ext cx="10515600" cy="1325563"/>
          </a:xfrm>
        </p:spPr>
        <p:txBody>
          <a:bodyPr>
            <a:normAutofit/>
          </a:bodyPr>
          <a:lstStyle/>
          <a:p>
            <a:r>
              <a:rPr lang="de-AT" dirty="0">
                <a:latin typeface="Avenir Next LT Pro Light"/>
              </a:rPr>
              <a:t>The Chinese </a:t>
            </a:r>
            <a:r>
              <a:rPr lang="de-AT" dirty="0" err="1">
                <a:latin typeface="Avenir Next LT Pro Light"/>
              </a:rPr>
              <a:t>Healthcare</a:t>
            </a:r>
            <a:r>
              <a:rPr lang="de-AT" dirty="0">
                <a:latin typeface="Avenir Next LT Pro Light"/>
              </a:rPr>
              <a:t> System I</a:t>
            </a:r>
            <a:endParaRPr lang="de-AT" dirty="0">
              <a:latin typeface="Avenir Next LT Pro Light" panose="020B0304020202020204" pitchFamily="34" charset="0"/>
            </a:endParaRPr>
          </a:p>
        </p:txBody>
      </p:sp>
      <p:sp>
        <p:nvSpPr>
          <p:cNvPr id="4" name="Inhaltsplatzhalter 3">
            <a:extLst>
              <a:ext uri="{FF2B5EF4-FFF2-40B4-BE49-F238E27FC236}">
                <a16:creationId xmlns:a16="http://schemas.microsoft.com/office/drawing/2014/main" id="{369047BF-3804-A692-EAD8-AA30211D6F4A}"/>
              </a:ext>
            </a:extLst>
          </p:cNvPr>
          <p:cNvSpPr>
            <a:spLocks noGrp="1"/>
          </p:cNvSpPr>
          <p:nvPr>
            <p:ph idx="1"/>
          </p:nvPr>
        </p:nvSpPr>
        <p:spPr>
          <a:xfrm>
            <a:off x="838200" y="1825625"/>
            <a:ext cx="10515600" cy="4572563"/>
          </a:xfrm>
        </p:spPr>
        <p:txBody>
          <a:bodyPr vert="horz" lIns="91440" tIns="45720" rIns="91440" bIns="45720" rtlCol="0" anchor="t">
            <a:normAutofit fontScale="77500" lnSpcReduction="20000"/>
          </a:bodyPr>
          <a:lstStyle/>
          <a:p>
            <a:r>
              <a:rPr lang="en-BZ" sz="4400" dirty="0">
                <a:latin typeface="Avenir Next LT Pro Light"/>
                <a:ea typeface="+mj-ea"/>
                <a:cs typeface="+mj-cs"/>
              </a:rPr>
              <a:t>Early 1980s: Opening and globalization of China </a:t>
            </a:r>
          </a:p>
          <a:p>
            <a:pPr lvl="1"/>
            <a:r>
              <a:rPr lang="en-BZ" sz="4000" dirty="0">
                <a:latin typeface="Avenir Next LT Pro Light"/>
                <a:ea typeface="+mj-ea"/>
                <a:cs typeface="+mj-cs"/>
              </a:rPr>
              <a:t>From a centralized to an open market economy </a:t>
            </a:r>
          </a:p>
          <a:p>
            <a:pPr lvl="1"/>
            <a:r>
              <a:rPr lang="en-BZ" sz="4000" dirty="0">
                <a:latin typeface="Avenir Next LT Pro Light"/>
                <a:ea typeface="+mj-ea"/>
                <a:cs typeface="+mj-cs"/>
              </a:rPr>
              <a:t>Part of Chinas economic reforms: Provinces are responsible for financing and administering the healthcare system.</a:t>
            </a:r>
          </a:p>
          <a:p>
            <a:r>
              <a:rPr lang="en-BZ" sz="4400" dirty="0">
                <a:latin typeface="Avenir Next LT Pro Light"/>
                <a:ea typeface="+mj-ea"/>
                <a:cs typeface="+mj-cs"/>
              </a:rPr>
              <a:t>Hukou System </a:t>
            </a:r>
            <a:r>
              <a:rPr lang="en-BZ" sz="4100" dirty="0">
                <a:latin typeface="Avenir Next LT Pro Light"/>
                <a:ea typeface="+mj-ea"/>
                <a:cs typeface="+mj-cs"/>
              </a:rPr>
              <a:t>– Resident registration system on household level </a:t>
            </a:r>
            <a:endParaRPr lang="en-BZ" sz="4100" dirty="0">
              <a:latin typeface="Avenir Next LT Pro Light" panose="020B0304020202020204" pitchFamily="34" charset="0"/>
              <a:ea typeface="+mj-ea"/>
              <a:cs typeface="+mj-cs"/>
            </a:endParaRPr>
          </a:p>
          <a:p>
            <a:pPr lvl="1"/>
            <a:r>
              <a:rPr lang="en-BZ" sz="3600" dirty="0">
                <a:latin typeface="Avenir Next LT Pro Light"/>
                <a:ea typeface="+mj-ea"/>
                <a:cs typeface="+mj-cs"/>
              </a:rPr>
              <a:t>Access to social services are based upon the legally registered residence.</a:t>
            </a:r>
            <a:endParaRPr lang="en-BZ" sz="3600" dirty="0">
              <a:latin typeface="Avenir Next LT Pro Light" panose="020B0304020202020204" pitchFamily="34" charset="0"/>
              <a:ea typeface="+mj-ea"/>
              <a:cs typeface="+mj-cs"/>
            </a:endParaRPr>
          </a:p>
          <a:p>
            <a:pPr lvl="1"/>
            <a:r>
              <a:rPr lang="en-BZ" sz="3600" dirty="0">
                <a:latin typeface="Avenir Next LT Pro Light"/>
                <a:ea typeface="+mj-ea"/>
                <a:cs typeface="+mj-cs"/>
              </a:rPr>
              <a:t>Separation into two main groups: Urban and rural </a:t>
            </a:r>
          </a:p>
          <a:p>
            <a:pPr lvl="1"/>
            <a:r>
              <a:rPr lang="en-BZ" sz="3600" dirty="0">
                <a:latin typeface="Avenir Next LT Pro Light"/>
                <a:ea typeface="+mj-ea"/>
                <a:cs typeface="+mj-cs"/>
              </a:rPr>
              <a:t>Source of much inequality between cities and the countryside.</a:t>
            </a:r>
            <a:endParaRPr lang="en-BZ" dirty="0">
              <a:ea typeface="+mj-ea"/>
              <a:cs typeface="+mj-cs"/>
            </a:endParaRPr>
          </a:p>
          <a:p>
            <a:pPr lvl="1"/>
            <a:endParaRPr lang="de-DE" sz="4000" dirty="0">
              <a:latin typeface="Avenir Next LT Pro Light" panose="020B0304020202020204" pitchFamily="34" charset="0"/>
              <a:ea typeface="+mj-ea"/>
              <a:cs typeface="Calibri"/>
            </a:endParaRPr>
          </a:p>
          <a:p>
            <a:pPr marL="457200" lvl="1" indent="0">
              <a:buNone/>
            </a:pPr>
            <a:endParaRPr lang="de-DE" sz="4000" dirty="0">
              <a:latin typeface="Avenir Next LT Pro Light" panose="020B0304020202020204" pitchFamily="34" charset="0"/>
              <a:ea typeface="+mj-ea"/>
              <a:cs typeface="Calibri"/>
            </a:endParaRPr>
          </a:p>
          <a:p>
            <a:endParaRPr lang="de-DE" sz="4400" dirty="0">
              <a:latin typeface="Avenir Next LT Pro Light" panose="020B0304020202020204" pitchFamily="34" charset="0"/>
              <a:ea typeface="+mj-ea"/>
              <a:cs typeface="Calibri"/>
            </a:endParaRPr>
          </a:p>
          <a:p>
            <a:endParaRPr lang="de-DE" sz="4400" dirty="0">
              <a:latin typeface="Avenir Next LT Pro Light" panose="020B0304020202020204" pitchFamily="34" charset="0"/>
              <a:ea typeface="+mj-ea"/>
              <a:cs typeface="Calibri"/>
            </a:endParaRPr>
          </a:p>
          <a:p>
            <a:endParaRPr lang="de-DE" dirty="0">
              <a:latin typeface="Calibri" panose="020F0502020204030204"/>
              <a:ea typeface="+mj-ea"/>
              <a:cs typeface="Calibri"/>
            </a:endParaRPr>
          </a:p>
          <a:p>
            <a:endParaRPr lang="de-DE" dirty="0">
              <a:latin typeface="Calibri" panose="020F0502020204030204"/>
              <a:cs typeface="Calibri"/>
            </a:endParaRPr>
          </a:p>
        </p:txBody>
      </p:sp>
    </p:spTree>
    <p:extLst>
      <p:ext uri="{BB962C8B-B14F-4D97-AF65-F5344CB8AC3E}">
        <p14:creationId xmlns:p14="http://schemas.microsoft.com/office/powerpoint/2010/main" val="2696220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09E1DE8-426A-2304-35E6-1DBF4558E3B4}"/>
              </a:ext>
            </a:extLst>
          </p:cNvPr>
          <p:cNvSpPr>
            <a:spLocks noGrp="1"/>
          </p:cNvSpPr>
          <p:nvPr>
            <p:ph type="title"/>
          </p:nvPr>
        </p:nvSpPr>
        <p:spPr>
          <a:xfrm>
            <a:off x="838200" y="631825"/>
            <a:ext cx="10515600" cy="1325563"/>
          </a:xfrm>
        </p:spPr>
        <p:txBody>
          <a:bodyPr>
            <a:normAutofit/>
          </a:bodyPr>
          <a:lstStyle/>
          <a:p>
            <a:r>
              <a:rPr lang="de-AT">
                <a:latin typeface="Avenir Next LT Pro Light"/>
              </a:rPr>
              <a:t>The Chinese </a:t>
            </a:r>
            <a:r>
              <a:rPr lang="de-AT" err="1">
                <a:latin typeface="Avenir Next LT Pro Light"/>
              </a:rPr>
              <a:t>Healthcare</a:t>
            </a:r>
            <a:r>
              <a:rPr lang="de-AT">
                <a:latin typeface="Avenir Next LT Pro Light"/>
              </a:rPr>
              <a:t> System II</a:t>
            </a:r>
            <a:endParaRPr lang="de-AT">
              <a:latin typeface="Avenir Next LT Pro Light" panose="020B0304020202020204" pitchFamily="34" charset="0"/>
            </a:endParaRPr>
          </a:p>
        </p:txBody>
      </p:sp>
      <p:sp>
        <p:nvSpPr>
          <p:cNvPr id="4" name="Inhaltsplatzhalter 3">
            <a:extLst>
              <a:ext uri="{FF2B5EF4-FFF2-40B4-BE49-F238E27FC236}">
                <a16:creationId xmlns:a16="http://schemas.microsoft.com/office/drawing/2014/main" id="{369047BF-3804-A692-EAD8-AA30211D6F4A}"/>
              </a:ext>
            </a:extLst>
          </p:cNvPr>
          <p:cNvSpPr>
            <a:spLocks noGrp="1"/>
          </p:cNvSpPr>
          <p:nvPr>
            <p:ph idx="1"/>
          </p:nvPr>
        </p:nvSpPr>
        <p:spPr>
          <a:xfrm>
            <a:off x="838200" y="1825625"/>
            <a:ext cx="10515600" cy="4572563"/>
          </a:xfrm>
        </p:spPr>
        <p:txBody>
          <a:bodyPr vert="horz" lIns="91440" tIns="45720" rIns="91440" bIns="45720" rtlCol="0" anchor="t">
            <a:normAutofit/>
          </a:bodyPr>
          <a:lstStyle/>
          <a:p>
            <a:r>
              <a:rPr lang="en-BZ" sz="4400" dirty="0">
                <a:latin typeface="Avenir Next LT Pro Light"/>
                <a:ea typeface="+mj-ea"/>
                <a:cs typeface="+mj-cs"/>
              </a:rPr>
              <a:t>For example</a:t>
            </a:r>
          </a:p>
          <a:p>
            <a:pPr lvl="1"/>
            <a:r>
              <a:rPr lang="en-BZ" sz="4000" dirty="0">
                <a:latin typeface="Avenir Next LT Pro Light"/>
                <a:ea typeface="+mj-ea"/>
                <a:cs typeface="Calibri"/>
              </a:rPr>
              <a:t>Urban migrant from the countryside</a:t>
            </a:r>
            <a:endParaRPr lang="en-BZ" sz="4000" dirty="0">
              <a:latin typeface="Avenir Next LT Pro Light" panose="020B0304020202020204" pitchFamily="34" charset="0"/>
              <a:ea typeface="+mj-ea"/>
              <a:cs typeface="Calibri"/>
            </a:endParaRPr>
          </a:p>
          <a:p>
            <a:pPr lvl="1"/>
            <a:r>
              <a:rPr lang="en-BZ" sz="4000" dirty="0">
                <a:latin typeface="Avenir Next LT Pro Light"/>
                <a:ea typeface="+mj-ea"/>
                <a:cs typeface="Calibri"/>
              </a:rPr>
              <a:t>Legal residence in the countryside according to the Hukou system</a:t>
            </a:r>
            <a:endParaRPr lang="en-BZ" sz="4000" dirty="0">
              <a:latin typeface="Avenir Next LT Pro Light" panose="020B0304020202020204" pitchFamily="34" charset="0"/>
              <a:ea typeface="+mj-ea"/>
              <a:cs typeface="Calibri"/>
            </a:endParaRPr>
          </a:p>
          <a:p>
            <a:pPr lvl="1"/>
            <a:r>
              <a:rPr lang="en-BZ" sz="4000" dirty="0">
                <a:latin typeface="Avenir Next LT Pro Light"/>
                <a:ea typeface="+mj-ea"/>
                <a:cs typeface="Calibri"/>
              </a:rPr>
              <a:t>Medical treatments in the city are paid out of pocket </a:t>
            </a:r>
            <a:endParaRPr lang="en-BZ" sz="4000" dirty="0">
              <a:latin typeface="Avenir Next LT Pro Light" panose="020B0304020202020204" pitchFamily="34" charset="0"/>
              <a:ea typeface="+mj-ea"/>
              <a:cs typeface="Calibri"/>
            </a:endParaRPr>
          </a:p>
          <a:p>
            <a:pPr lvl="1"/>
            <a:endParaRPr lang="en-BZ" sz="4000" dirty="0">
              <a:latin typeface="Avenir Next LT Pro Light" panose="020B0304020202020204" pitchFamily="34" charset="0"/>
              <a:ea typeface="+mj-ea"/>
              <a:cs typeface="Calibri"/>
            </a:endParaRPr>
          </a:p>
          <a:p>
            <a:pPr lvl="1"/>
            <a:endParaRPr lang="de-DE" sz="4000" dirty="0">
              <a:latin typeface="Avenir Next LT Pro Light" panose="020B0304020202020204" pitchFamily="34" charset="0"/>
              <a:ea typeface="+mj-ea"/>
              <a:cs typeface="Calibri"/>
            </a:endParaRPr>
          </a:p>
          <a:p>
            <a:pPr marL="457200" lvl="1" indent="0">
              <a:buNone/>
            </a:pPr>
            <a:endParaRPr lang="de-DE" sz="4000" dirty="0">
              <a:latin typeface="Avenir Next LT Pro Light" panose="020B0304020202020204" pitchFamily="34" charset="0"/>
              <a:cs typeface="Calibri"/>
            </a:endParaRPr>
          </a:p>
          <a:p>
            <a:endParaRPr lang="de-DE" sz="4400" dirty="0">
              <a:latin typeface="Avenir Next LT Pro Light" panose="020B0304020202020204" pitchFamily="34" charset="0"/>
              <a:cs typeface="Calibri"/>
            </a:endParaRPr>
          </a:p>
          <a:p>
            <a:endParaRPr lang="de-DE" sz="4400" dirty="0">
              <a:latin typeface="Avenir Next LT Pro Light" panose="020B0304020202020204" pitchFamily="34" charset="0"/>
              <a:cs typeface="Calibri"/>
            </a:endParaRPr>
          </a:p>
          <a:p>
            <a:endParaRPr lang="de-DE" dirty="0">
              <a:latin typeface="Calibri" panose="020F0502020204030204"/>
              <a:cs typeface="Calibri"/>
            </a:endParaRPr>
          </a:p>
          <a:p>
            <a:endParaRPr lang="de-DE" dirty="0">
              <a:latin typeface="Calibri" panose="020F0502020204030204"/>
              <a:cs typeface="Calibri"/>
            </a:endParaRPr>
          </a:p>
        </p:txBody>
      </p:sp>
    </p:spTree>
    <p:extLst>
      <p:ext uri="{BB962C8B-B14F-4D97-AF65-F5344CB8AC3E}">
        <p14:creationId xmlns:p14="http://schemas.microsoft.com/office/powerpoint/2010/main" val="3417611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09E1DE8-426A-2304-35E6-1DBF4558E3B4}"/>
              </a:ext>
            </a:extLst>
          </p:cNvPr>
          <p:cNvSpPr>
            <a:spLocks noGrp="1"/>
          </p:cNvSpPr>
          <p:nvPr>
            <p:ph type="title"/>
          </p:nvPr>
        </p:nvSpPr>
        <p:spPr>
          <a:xfrm>
            <a:off x="838200" y="631825"/>
            <a:ext cx="10515600" cy="1325563"/>
          </a:xfrm>
        </p:spPr>
        <p:txBody>
          <a:bodyPr>
            <a:normAutofit/>
          </a:bodyPr>
          <a:lstStyle/>
          <a:p>
            <a:r>
              <a:rPr lang="en-AU">
                <a:latin typeface="Avenir Next LT Pro Light"/>
              </a:rPr>
              <a:t>The Chinese Healthcare System III </a:t>
            </a:r>
            <a:endParaRPr lang="en-AU">
              <a:latin typeface="Avenir Next LT Pro Light" panose="020B0304020202020204" pitchFamily="34" charset="0"/>
            </a:endParaRPr>
          </a:p>
        </p:txBody>
      </p:sp>
      <p:sp>
        <p:nvSpPr>
          <p:cNvPr id="4" name="Inhaltsplatzhalter 3">
            <a:extLst>
              <a:ext uri="{FF2B5EF4-FFF2-40B4-BE49-F238E27FC236}">
                <a16:creationId xmlns:a16="http://schemas.microsoft.com/office/drawing/2014/main" id="{369047BF-3804-A692-EAD8-AA30211D6F4A}"/>
              </a:ext>
            </a:extLst>
          </p:cNvPr>
          <p:cNvSpPr>
            <a:spLocks noGrp="1"/>
          </p:cNvSpPr>
          <p:nvPr>
            <p:ph idx="1"/>
          </p:nvPr>
        </p:nvSpPr>
        <p:spPr/>
        <p:txBody>
          <a:bodyPr vert="horz" lIns="91440" tIns="45720" rIns="91440" bIns="45720" rtlCol="0" anchor="t">
            <a:normAutofit/>
          </a:bodyPr>
          <a:lstStyle/>
          <a:p>
            <a:endParaRPr lang="de-DE" sz="4400">
              <a:latin typeface="Avenir Next LT Pro Light" panose="020B0304020202020204" pitchFamily="34" charset="0"/>
              <a:ea typeface="+mj-ea"/>
              <a:cs typeface="+mj-cs"/>
            </a:endParaRPr>
          </a:p>
          <a:p>
            <a:endParaRPr lang="de-DE">
              <a:cs typeface="Calibri"/>
            </a:endParaRPr>
          </a:p>
          <a:p>
            <a:endParaRPr lang="de-DE">
              <a:cs typeface="Calibri"/>
            </a:endParaRPr>
          </a:p>
        </p:txBody>
      </p:sp>
      <p:graphicFrame>
        <p:nvGraphicFramePr>
          <p:cNvPr id="3" name="Tabelle 4">
            <a:extLst>
              <a:ext uri="{FF2B5EF4-FFF2-40B4-BE49-F238E27FC236}">
                <a16:creationId xmlns:a16="http://schemas.microsoft.com/office/drawing/2014/main" id="{33633756-9E24-F7A1-9D85-A95034DB9C82}"/>
              </a:ext>
            </a:extLst>
          </p:cNvPr>
          <p:cNvGraphicFramePr>
            <a:graphicFrameLocks noGrp="1"/>
          </p:cNvGraphicFramePr>
          <p:nvPr>
            <p:extLst>
              <p:ext uri="{D42A27DB-BD31-4B8C-83A1-F6EECF244321}">
                <p14:modId xmlns:p14="http://schemas.microsoft.com/office/powerpoint/2010/main" val="3422176617"/>
              </p:ext>
            </p:extLst>
          </p:nvPr>
        </p:nvGraphicFramePr>
        <p:xfrm>
          <a:off x="603380" y="1769806"/>
          <a:ext cx="10840585" cy="4320525"/>
        </p:xfrm>
        <a:graphic>
          <a:graphicData uri="http://schemas.openxmlformats.org/drawingml/2006/table">
            <a:tbl>
              <a:tblPr firstRow="1" bandRow="1">
                <a:tableStyleId>{5C22544A-7EE6-4342-B048-85BDC9FD1C3A}</a:tableStyleId>
              </a:tblPr>
              <a:tblGrid>
                <a:gridCol w="3612759">
                  <a:extLst>
                    <a:ext uri="{9D8B030D-6E8A-4147-A177-3AD203B41FA5}">
                      <a16:colId xmlns:a16="http://schemas.microsoft.com/office/drawing/2014/main" val="264989094"/>
                    </a:ext>
                  </a:extLst>
                </a:gridCol>
                <a:gridCol w="3613913">
                  <a:extLst>
                    <a:ext uri="{9D8B030D-6E8A-4147-A177-3AD203B41FA5}">
                      <a16:colId xmlns:a16="http://schemas.microsoft.com/office/drawing/2014/main" val="3139277897"/>
                    </a:ext>
                  </a:extLst>
                </a:gridCol>
                <a:gridCol w="3613913">
                  <a:extLst>
                    <a:ext uri="{9D8B030D-6E8A-4147-A177-3AD203B41FA5}">
                      <a16:colId xmlns:a16="http://schemas.microsoft.com/office/drawing/2014/main" val="418473514"/>
                    </a:ext>
                  </a:extLst>
                </a:gridCol>
              </a:tblGrid>
              <a:tr h="921774">
                <a:tc>
                  <a:txBody>
                    <a:bodyPr/>
                    <a:lstStyle/>
                    <a:p>
                      <a:pPr algn="ctr"/>
                      <a:r>
                        <a:rPr lang="en-AU" sz="2000" b="1" kern="1200" noProof="0" dirty="0">
                          <a:solidFill>
                            <a:schemeClr val="bg1"/>
                          </a:solidFill>
                          <a:latin typeface="Avenir Next LT Pro Light"/>
                          <a:ea typeface="+mj-ea"/>
                          <a:cs typeface="+mj-cs"/>
                        </a:rPr>
                        <a:t>Residency </a:t>
                      </a:r>
                    </a:p>
                    <a:p>
                      <a:pPr lvl="0" algn="ctr">
                        <a:buNone/>
                      </a:pPr>
                      <a:r>
                        <a:rPr lang="en-AU" sz="2000" b="1" kern="1200" noProof="0" dirty="0">
                          <a:solidFill>
                            <a:schemeClr val="bg1"/>
                          </a:solidFill>
                          <a:latin typeface="Avenir Next LT Pro Light"/>
                          <a:ea typeface="+mj-ea"/>
                          <a:cs typeface="+mj-cs"/>
                        </a:rPr>
                        <a:t>and  </a:t>
                      </a:r>
                    </a:p>
                    <a:p>
                      <a:pPr lvl="0" algn="ctr">
                        <a:buNone/>
                      </a:pPr>
                      <a:r>
                        <a:rPr lang="en-AU" sz="2000" b="1" kern="1200" noProof="0" dirty="0">
                          <a:solidFill>
                            <a:schemeClr val="bg1"/>
                          </a:solidFill>
                          <a:latin typeface="Avenir Next LT Pro Light"/>
                          <a:ea typeface="+mj-ea"/>
                          <a:cs typeface="+mj-cs"/>
                        </a:rPr>
                        <a:t>Employment status</a:t>
                      </a:r>
                    </a:p>
                  </a:txBody>
                  <a:tcPr>
                    <a:lnL w="12700">
                      <a:solidFill>
                        <a:schemeClr val="tx1"/>
                      </a:solidFill>
                    </a:lnL>
                    <a:lnR w="12700">
                      <a:solidFill>
                        <a:schemeClr val="tx1"/>
                      </a:solidFill>
                    </a:lnR>
                    <a:lnT w="12700">
                      <a:solidFill>
                        <a:schemeClr val="tx1"/>
                      </a:solidFill>
                    </a:lnT>
                    <a:lnB w="12700">
                      <a:solidFill>
                        <a:schemeClr val="tx1"/>
                      </a:solidFill>
                    </a:lnB>
                    <a:solidFill>
                      <a:schemeClr val="tx1">
                        <a:lumMod val="50000"/>
                        <a:lumOff val="50000"/>
                      </a:schemeClr>
                    </a:solidFill>
                  </a:tcPr>
                </a:tc>
                <a:tc>
                  <a:txBody>
                    <a:bodyPr/>
                    <a:lstStyle/>
                    <a:p>
                      <a:pPr marL="0" algn="ctr" rtl="0" eaLnBrk="1" latinLnBrk="0" hangingPunct="1"/>
                      <a:r>
                        <a:rPr lang="en-AU" sz="2000" b="1" kern="1200" noProof="0">
                          <a:solidFill>
                            <a:schemeClr val="bg1"/>
                          </a:solidFill>
                          <a:latin typeface="Avenir Next LT Pro Light"/>
                          <a:ea typeface="+mj-ea"/>
                          <a:cs typeface="+mj-cs"/>
                        </a:rPr>
                        <a:t>Type </a:t>
                      </a:r>
                    </a:p>
                    <a:p>
                      <a:pPr marL="0" lvl="0" algn="ctr">
                        <a:buNone/>
                      </a:pPr>
                      <a:r>
                        <a:rPr lang="en-AU" sz="2000" b="1" kern="1200" noProof="0">
                          <a:solidFill>
                            <a:schemeClr val="bg1"/>
                          </a:solidFill>
                          <a:latin typeface="Avenir Next LT Pro Light"/>
                          <a:ea typeface="+mj-ea"/>
                          <a:cs typeface="+mj-cs"/>
                        </a:rPr>
                        <a:t>of </a:t>
                      </a:r>
                    </a:p>
                    <a:p>
                      <a:pPr marL="0" lvl="0" algn="ctr" defTabSz="914400">
                        <a:buNone/>
                      </a:pPr>
                      <a:r>
                        <a:rPr lang="en-AU" sz="2000" b="1" kern="1200" noProof="0">
                          <a:solidFill>
                            <a:schemeClr val="bg1"/>
                          </a:solidFill>
                          <a:latin typeface="Avenir Next LT Pro Light"/>
                          <a:ea typeface="+mj-ea"/>
                          <a:cs typeface="+mj-cs"/>
                        </a:rPr>
                        <a:t>Insurance </a:t>
                      </a:r>
                      <a:endParaRPr lang="en-AU" sz="2000" b="1" noProof="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tx1">
                        <a:lumMod val="50000"/>
                        <a:lumOff val="50000"/>
                      </a:schemeClr>
                    </a:solidFill>
                  </a:tcPr>
                </a:tc>
                <a:tc>
                  <a:txBody>
                    <a:bodyPr/>
                    <a:lstStyle/>
                    <a:p>
                      <a:pPr marL="0" lvl="0" algn="ctr" rtl="0" eaLnBrk="1" latinLnBrk="0" hangingPunct="1">
                        <a:buNone/>
                      </a:pPr>
                      <a:r>
                        <a:rPr lang="en-AU" sz="2000" b="1" kern="1200" noProof="0">
                          <a:solidFill>
                            <a:schemeClr val="bg1"/>
                          </a:solidFill>
                          <a:latin typeface="Avenir Next LT Pro Light"/>
                          <a:ea typeface="+mj-ea"/>
                          <a:cs typeface="+mj-cs"/>
                        </a:rPr>
                        <a:t>Services </a:t>
                      </a:r>
                    </a:p>
                    <a:p>
                      <a:pPr marL="0" lvl="0" algn="ctr">
                        <a:buNone/>
                      </a:pPr>
                      <a:r>
                        <a:rPr lang="en-AU" sz="2000" b="1" kern="1200" noProof="0">
                          <a:solidFill>
                            <a:schemeClr val="bg1"/>
                          </a:solidFill>
                          <a:latin typeface="Avenir Next LT Pro Light"/>
                          <a:ea typeface="+mj-ea"/>
                          <a:cs typeface="+mj-cs"/>
                        </a:rPr>
                        <a:t>provided </a:t>
                      </a:r>
                    </a:p>
                    <a:p>
                      <a:pPr marL="0" lvl="0" algn="ctr">
                        <a:buNone/>
                      </a:pPr>
                      <a:r>
                        <a:rPr lang="en-AU" sz="2000" b="1" kern="1200" noProof="0">
                          <a:solidFill>
                            <a:schemeClr val="bg1"/>
                          </a:solidFill>
                          <a:latin typeface="Avenir Next LT Pro Light"/>
                          <a:ea typeface="+mj-ea"/>
                          <a:cs typeface="+mj-cs"/>
                        </a:rPr>
                        <a:t>for...</a:t>
                      </a:r>
                    </a:p>
                  </a:txBody>
                  <a:tcPr>
                    <a:lnL w="12700">
                      <a:solidFill>
                        <a:schemeClr val="tx1"/>
                      </a:solidFill>
                    </a:lnL>
                    <a:lnR w="12700">
                      <a:solidFill>
                        <a:schemeClr val="tx1"/>
                      </a:solidFill>
                    </a:lnR>
                    <a:lnT w="12700">
                      <a:solidFill>
                        <a:schemeClr val="tx1"/>
                      </a:solidFill>
                    </a:lnT>
                    <a:lnB w="12700">
                      <a:solidFill>
                        <a:schemeClr val="tx1"/>
                      </a:solidFill>
                    </a:lnB>
                    <a:solidFill>
                      <a:schemeClr val="tx1">
                        <a:lumMod val="50000"/>
                        <a:lumOff val="50000"/>
                      </a:schemeClr>
                    </a:solidFill>
                  </a:tcPr>
                </a:tc>
                <a:extLst>
                  <a:ext uri="{0D108BD9-81ED-4DB2-BD59-A6C34878D82A}">
                    <a16:rowId xmlns:a16="http://schemas.microsoft.com/office/drawing/2014/main" val="1163664186"/>
                  </a:ext>
                </a:extLst>
              </a:tr>
              <a:tr h="1104895">
                <a:tc>
                  <a:txBody>
                    <a:bodyPr/>
                    <a:lstStyle/>
                    <a:p>
                      <a:endParaRPr lang="en-AU" sz="1600" noProof="0" dirty="0">
                        <a:solidFill>
                          <a:schemeClr val="tx1"/>
                        </a:solidFill>
                        <a:latin typeface="Avenir Next LT Pro" panose="020B0504020202020204" pitchFamily="34" charset="0"/>
                      </a:endParaRPr>
                    </a:p>
                    <a:p>
                      <a:pPr lvl="0">
                        <a:buNone/>
                      </a:pPr>
                      <a:r>
                        <a:rPr lang="en-AU" sz="1600" noProof="0" dirty="0">
                          <a:solidFill>
                            <a:schemeClr val="tx1"/>
                          </a:solidFill>
                          <a:latin typeface="Avenir Next LT Pro" panose="020B0504020202020204" pitchFamily="34" charset="0"/>
                        </a:rPr>
                        <a:t>Urban employed </a:t>
                      </a:r>
                    </a:p>
                    <a:p>
                      <a:pPr lvl="0">
                        <a:buNone/>
                      </a:pPr>
                      <a:r>
                        <a:rPr lang="en-AU" sz="1600" noProof="0" dirty="0">
                          <a:solidFill>
                            <a:schemeClr val="tx1"/>
                          </a:solidFill>
                          <a:latin typeface="Avenir Next LT Pro" panose="020B0504020202020204" pitchFamily="34" charset="0"/>
                        </a:rPr>
                        <a:t>resident </a:t>
                      </a:r>
                    </a:p>
                    <a:p>
                      <a:pPr lvl="0">
                        <a:buNone/>
                      </a:pPr>
                      <a:endParaRPr lang="en-AU" sz="1600" noProof="0" dirty="0">
                        <a:solidFill>
                          <a:schemeClr val="tx1"/>
                        </a:solidFill>
                        <a:latin typeface="Avenir Next LT Pro" panose="020B0504020202020204" pitchFamily="34" charset="0"/>
                      </a:endParaRPr>
                    </a:p>
                  </a:txBody>
                  <a:tcPr>
                    <a:lnL w="12700">
                      <a:solidFill>
                        <a:schemeClr val="tx1"/>
                      </a:solidFill>
                    </a:lnL>
                    <a:lnR w="0">
                      <a:noFill/>
                    </a:lnR>
                    <a:lnT w="12700">
                      <a:solidFill>
                        <a:schemeClr val="tx1"/>
                      </a:solidFill>
                    </a:lnT>
                    <a:lnB w="0">
                      <a:noFill/>
                    </a:lnB>
                    <a:solidFill>
                      <a:schemeClr val="bg1"/>
                    </a:solidFill>
                  </a:tcPr>
                </a:tc>
                <a:tc>
                  <a:txBody>
                    <a:bodyPr/>
                    <a:lstStyle/>
                    <a:p>
                      <a:endParaRPr lang="en-AU" sz="1600" b="1" noProof="0" dirty="0">
                        <a:latin typeface="Avenir Next LT Pro" panose="020B0504020202020204" pitchFamily="34" charset="0"/>
                      </a:endParaRPr>
                    </a:p>
                    <a:p>
                      <a:pPr lvl="0" algn="ctr">
                        <a:buNone/>
                      </a:pPr>
                      <a:r>
                        <a:rPr lang="en-AU" sz="1600" b="1" i="0" u="none" strike="noStrike" noProof="0" dirty="0">
                          <a:latin typeface="Avenir Next LT Pro" panose="020B0504020202020204" pitchFamily="34" charset="0"/>
                        </a:rPr>
                        <a:t>Urban Employee Basic Medical Insurance </a:t>
                      </a:r>
                      <a:endParaRPr lang="en-AU" sz="1600" b="1" noProof="0" dirty="0">
                        <a:latin typeface="Avenir Next LT Pro" panose="020B0504020202020204" pitchFamily="34" charset="0"/>
                      </a:endParaRPr>
                    </a:p>
                    <a:p>
                      <a:pPr lvl="0">
                        <a:buNone/>
                      </a:pPr>
                      <a:r>
                        <a:rPr lang="en-AU" sz="1600" noProof="0" dirty="0">
                          <a:latin typeface="Avenir Next LT Pro" panose="020B0504020202020204" pitchFamily="34" charset="0"/>
                        </a:rPr>
                        <a:t>Obligatory medical insurance </a:t>
                      </a:r>
                    </a:p>
                  </a:txBody>
                  <a:tcPr>
                    <a:lnL w="0">
                      <a:noFill/>
                    </a:lnL>
                    <a:lnR w="0">
                      <a:noFill/>
                    </a:lnR>
                    <a:lnT w="12700">
                      <a:solidFill>
                        <a:schemeClr val="tx1"/>
                      </a:solidFill>
                    </a:lnT>
                    <a:lnB w="0">
                      <a:noFill/>
                    </a:lnB>
                    <a:solidFill>
                      <a:schemeClr val="bg1"/>
                    </a:solidFill>
                  </a:tcPr>
                </a:tc>
                <a:tc>
                  <a:txBody>
                    <a:bodyPr/>
                    <a:lstStyle/>
                    <a:p>
                      <a:pPr lvl="0" algn="l">
                        <a:lnSpc>
                          <a:spcPct val="100000"/>
                        </a:lnSpc>
                        <a:spcBef>
                          <a:spcPts val="0"/>
                        </a:spcBef>
                        <a:spcAft>
                          <a:spcPts val="0"/>
                        </a:spcAft>
                        <a:buNone/>
                      </a:pPr>
                      <a:endParaRPr lang="en-AU" sz="1600" b="0" i="0" u="none" strike="noStrike" noProof="0">
                        <a:latin typeface="Avenir Next LT Pro" panose="020B0504020202020204" pitchFamily="34" charset="0"/>
                      </a:endParaRPr>
                    </a:p>
                    <a:p>
                      <a:pPr lvl="0" algn="l">
                        <a:lnSpc>
                          <a:spcPct val="100000"/>
                        </a:lnSpc>
                        <a:spcBef>
                          <a:spcPts val="0"/>
                        </a:spcBef>
                        <a:spcAft>
                          <a:spcPts val="0"/>
                        </a:spcAft>
                        <a:buNone/>
                      </a:pPr>
                      <a:r>
                        <a:rPr lang="en-AU" sz="1600" b="0" i="0" u="none" strike="noStrike" noProof="0">
                          <a:latin typeface="Avenir Next LT Pro" panose="020B0504020202020204" pitchFamily="34" charset="0"/>
                        </a:rPr>
                        <a:t>Stationary and </a:t>
                      </a:r>
                      <a:r>
                        <a:rPr lang="en-AU" sz="1600" b="0" i="1" u="none" strike="noStrike" noProof="0">
                          <a:latin typeface="Avenir Next LT Pro" panose="020B0504020202020204" pitchFamily="34" charset="0"/>
                        </a:rPr>
                        <a:t>ambulatory</a:t>
                      </a:r>
                      <a:r>
                        <a:rPr lang="en-AU" sz="1600" b="0" i="0" u="none" strike="noStrike" noProof="0">
                          <a:latin typeface="Avenir Next LT Pro" panose="020B0504020202020204" pitchFamily="34" charset="0"/>
                        </a:rPr>
                        <a:t> treatments are partly covered </a:t>
                      </a:r>
                      <a:endParaRPr lang="en-AU" sz="1600" noProof="0">
                        <a:latin typeface="Avenir Next LT Pro" panose="020B0504020202020204" pitchFamily="34" charset="0"/>
                      </a:endParaRPr>
                    </a:p>
                  </a:txBody>
                  <a:tcPr>
                    <a:lnL w="0">
                      <a:noFill/>
                    </a:lnL>
                    <a:lnR w="12700">
                      <a:solidFill>
                        <a:schemeClr val="tx1"/>
                      </a:solidFill>
                    </a:lnR>
                    <a:lnT w="12700">
                      <a:solidFill>
                        <a:schemeClr val="tx1"/>
                      </a:solidFill>
                    </a:lnT>
                    <a:lnB w="0">
                      <a:noFill/>
                    </a:lnB>
                    <a:solidFill>
                      <a:schemeClr val="bg1"/>
                    </a:solidFill>
                  </a:tcPr>
                </a:tc>
                <a:extLst>
                  <a:ext uri="{0D108BD9-81ED-4DB2-BD59-A6C34878D82A}">
                    <a16:rowId xmlns:a16="http://schemas.microsoft.com/office/drawing/2014/main" val="3441571702"/>
                  </a:ext>
                </a:extLst>
              </a:tr>
              <a:tr h="1104895">
                <a:tc>
                  <a:txBody>
                    <a:bodyPr/>
                    <a:lstStyle/>
                    <a:p>
                      <a:r>
                        <a:rPr lang="en-AU" sz="1600" noProof="0">
                          <a:latin typeface="Avenir Next LT Pro" panose="020B0504020202020204" pitchFamily="34" charset="0"/>
                        </a:rPr>
                        <a:t>Urban resident with no contract of employment (e. g. children, students, disabled people etc.) </a:t>
                      </a:r>
                    </a:p>
                  </a:txBody>
                  <a:tcPr>
                    <a:lnL w="12700">
                      <a:solidFill>
                        <a:schemeClr val="tx1"/>
                      </a:solidFill>
                    </a:lnL>
                    <a:lnR w="0">
                      <a:noFill/>
                    </a:lnR>
                    <a:lnT w="0">
                      <a:noFill/>
                    </a:lnT>
                    <a:lnB w="0">
                      <a:noFill/>
                    </a:lnB>
                    <a:solidFill>
                      <a:schemeClr val="bg2"/>
                    </a:solidFill>
                  </a:tcPr>
                </a:tc>
                <a:tc>
                  <a:txBody>
                    <a:bodyPr/>
                    <a:lstStyle/>
                    <a:p>
                      <a:endParaRPr lang="en-AU" sz="1600" noProof="0" dirty="0">
                        <a:latin typeface="Avenir Next LT Pro" panose="020B0504020202020204" pitchFamily="34" charset="0"/>
                      </a:endParaRPr>
                    </a:p>
                    <a:p>
                      <a:pPr lvl="0" algn="ctr">
                        <a:buNone/>
                      </a:pPr>
                      <a:r>
                        <a:rPr lang="en-AU" sz="1600" b="1" i="0" u="none" strike="noStrike" noProof="0" dirty="0">
                          <a:latin typeface="Avenir Next LT Pro" panose="020B0504020202020204" pitchFamily="34" charset="0"/>
                        </a:rPr>
                        <a:t>Urban Resident Basic Medical Insurance</a:t>
                      </a:r>
                      <a:endParaRPr lang="en-AU" sz="1600" b="1" noProof="0" dirty="0">
                        <a:latin typeface="Avenir Next LT Pro" panose="020B0504020202020204" pitchFamily="34" charset="0"/>
                      </a:endParaRPr>
                    </a:p>
                    <a:p>
                      <a:pPr lvl="0">
                        <a:buNone/>
                      </a:pPr>
                      <a:r>
                        <a:rPr lang="en-AU" sz="1600" noProof="0" dirty="0">
                          <a:latin typeface="Avenir Next LT Pro" panose="020B0504020202020204" pitchFamily="34" charset="0"/>
                        </a:rPr>
                        <a:t>Voluntary medical insurance </a:t>
                      </a:r>
                    </a:p>
                  </a:txBody>
                  <a:tcPr>
                    <a:lnL w="0">
                      <a:noFill/>
                    </a:lnL>
                    <a:lnR w="0">
                      <a:noFill/>
                    </a:lnR>
                    <a:lnT w="0">
                      <a:noFill/>
                    </a:lnT>
                    <a:lnB w="0">
                      <a:noFill/>
                    </a:lnB>
                    <a:solidFill>
                      <a:schemeClr val="bg2"/>
                    </a:solidFill>
                  </a:tcPr>
                </a:tc>
                <a:tc>
                  <a:txBody>
                    <a:bodyPr/>
                    <a:lstStyle/>
                    <a:p>
                      <a:endParaRPr lang="en-AU" sz="1600" noProof="0" dirty="0">
                        <a:latin typeface="Avenir Next LT Pro" panose="020B0504020202020204" pitchFamily="34" charset="0"/>
                      </a:endParaRPr>
                    </a:p>
                    <a:p>
                      <a:pPr lvl="0">
                        <a:buNone/>
                      </a:pPr>
                      <a:r>
                        <a:rPr lang="en-AU" sz="1600" noProof="0" dirty="0">
                          <a:latin typeface="Avenir Next LT Pro" panose="020B0504020202020204" pitchFamily="34" charset="0"/>
                        </a:rPr>
                        <a:t>Stationary treatments and treatments for </a:t>
                      </a:r>
                      <a:r>
                        <a:rPr lang="en-AU" sz="1600" i="1" noProof="0" dirty="0">
                          <a:latin typeface="Avenir Next LT Pro" panose="020B0504020202020204" pitchFamily="34" charset="0"/>
                        </a:rPr>
                        <a:t>chronical diseases </a:t>
                      </a:r>
                    </a:p>
                  </a:txBody>
                  <a:tcPr>
                    <a:lnL w="0">
                      <a:noFill/>
                    </a:lnL>
                    <a:lnR w="12700">
                      <a:solidFill>
                        <a:schemeClr val="tx1"/>
                      </a:solidFill>
                    </a:lnR>
                    <a:lnT w="0">
                      <a:noFill/>
                    </a:lnT>
                    <a:lnB w="0">
                      <a:noFill/>
                    </a:lnB>
                    <a:solidFill>
                      <a:schemeClr val="bg2"/>
                    </a:solidFill>
                  </a:tcPr>
                </a:tc>
                <a:extLst>
                  <a:ext uri="{0D108BD9-81ED-4DB2-BD59-A6C34878D82A}">
                    <a16:rowId xmlns:a16="http://schemas.microsoft.com/office/drawing/2014/main" val="519405665"/>
                  </a:ext>
                </a:extLst>
              </a:tr>
              <a:tr h="1104895">
                <a:tc>
                  <a:txBody>
                    <a:bodyPr/>
                    <a:lstStyle/>
                    <a:p>
                      <a:pPr lvl="0">
                        <a:buNone/>
                      </a:pPr>
                      <a:endParaRPr lang="en-AU" sz="1600" noProof="0">
                        <a:latin typeface="Avenir Next LT Pro" panose="020B0504020202020204" pitchFamily="34" charset="0"/>
                      </a:endParaRPr>
                    </a:p>
                    <a:p>
                      <a:pPr lvl="0">
                        <a:buNone/>
                      </a:pPr>
                      <a:r>
                        <a:rPr lang="en-AU" sz="1600" noProof="0">
                          <a:latin typeface="Avenir Next LT Pro" panose="020B0504020202020204" pitchFamily="34" charset="0"/>
                        </a:rPr>
                        <a:t>Rural residents </a:t>
                      </a:r>
                    </a:p>
                  </a:txBody>
                  <a:tcPr>
                    <a:lnL w="12700">
                      <a:solidFill>
                        <a:schemeClr val="tx1"/>
                      </a:solidFill>
                    </a:lnL>
                    <a:lnR w="0">
                      <a:noFill/>
                    </a:lnR>
                    <a:lnT w="0">
                      <a:noFill/>
                    </a:lnT>
                    <a:lnB w="12700">
                      <a:solidFill>
                        <a:schemeClr val="tx1"/>
                      </a:solidFill>
                    </a:lnB>
                    <a:solidFill>
                      <a:schemeClr val="bg1"/>
                    </a:solidFill>
                  </a:tcPr>
                </a:tc>
                <a:tc>
                  <a:txBody>
                    <a:bodyPr/>
                    <a:lstStyle/>
                    <a:p>
                      <a:pPr lvl="0" algn="ctr">
                        <a:buNone/>
                      </a:pPr>
                      <a:r>
                        <a:rPr lang="en-AU" sz="1600" b="1" noProof="0">
                          <a:latin typeface="Avenir Next LT Pro" panose="020B0504020202020204" pitchFamily="34" charset="0"/>
                        </a:rPr>
                        <a:t>The New Rural Cooperative Medical System (NRCMS)</a:t>
                      </a:r>
                    </a:p>
                    <a:p>
                      <a:pPr lvl="0">
                        <a:buNone/>
                      </a:pPr>
                      <a:r>
                        <a:rPr lang="en-AU" sz="1600" noProof="0">
                          <a:latin typeface="Avenir Next LT Pro" panose="020B0504020202020204" pitchFamily="34" charset="0"/>
                        </a:rPr>
                        <a:t>Voluntary medical insurance </a:t>
                      </a:r>
                    </a:p>
                  </a:txBody>
                  <a:tcPr>
                    <a:lnL w="0">
                      <a:noFill/>
                    </a:lnL>
                    <a:lnR w="0">
                      <a:noFill/>
                    </a:lnR>
                    <a:lnT w="0">
                      <a:noFill/>
                    </a:lnT>
                    <a:lnB w="12700">
                      <a:solidFill>
                        <a:schemeClr val="tx1"/>
                      </a:solidFill>
                    </a:lnB>
                    <a:solidFill>
                      <a:schemeClr val="bg1"/>
                    </a:solidFill>
                  </a:tcPr>
                </a:tc>
                <a:tc>
                  <a:txBody>
                    <a:bodyPr/>
                    <a:lstStyle/>
                    <a:p>
                      <a:pPr lvl="0">
                        <a:buNone/>
                      </a:pPr>
                      <a:endParaRPr lang="en-AU" sz="1600" noProof="0" dirty="0">
                        <a:latin typeface="Avenir Next LT Pro" panose="020B0504020202020204" pitchFamily="34" charset="0"/>
                      </a:endParaRPr>
                    </a:p>
                    <a:p>
                      <a:pPr lvl="0">
                        <a:buNone/>
                      </a:pPr>
                      <a:r>
                        <a:rPr lang="en-AU" sz="1600" b="0" i="0" u="none" strike="noStrike" noProof="0" dirty="0">
                          <a:latin typeface="Avenir Next LT Pro" panose="020B0504020202020204" pitchFamily="34" charset="0"/>
                        </a:rPr>
                        <a:t>Stationary treatments and treatments for </a:t>
                      </a:r>
                      <a:r>
                        <a:rPr lang="en-AU" sz="1600" b="0" i="1" u="none" strike="noStrike" noProof="0" dirty="0">
                          <a:latin typeface="Avenir Next LT Pro" panose="020B0504020202020204" pitchFamily="34" charset="0"/>
                        </a:rPr>
                        <a:t>chronical diseases </a:t>
                      </a:r>
                      <a:endParaRPr lang="en-AU" sz="1600" i="1" dirty="0">
                        <a:latin typeface="Avenir Next LT Pro" panose="020B0504020202020204" pitchFamily="34" charset="0"/>
                      </a:endParaRPr>
                    </a:p>
                  </a:txBody>
                  <a:tcPr>
                    <a:lnL w="0">
                      <a:noFill/>
                    </a:lnL>
                    <a:lnR w="12700">
                      <a:solidFill>
                        <a:schemeClr val="tx1"/>
                      </a:solidFill>
                    </a:lnR>
                    <a:lnT w="0">
                      <a:noFill/>
                    </a:lnT>
                    <a:lnB w="12700">
                      <a:solidFill>
                        <a:schemeClr val="tx1"/>
                      </a:solidFill>
                    </a:lnB>
                    <a:solidFill>
                      <a:schemeClr val="bg1"/>
                    </a:solidFill>
                  </a:tcPr>
                </a:tc>
                <a:extLst>
                  <a:ext uri="{0D108BD9-81ED-4DB2-BD59-A6C34878D82A}">
                    <a16:rowId xmlns:a16="http://schemas.microsoft.com/office/drawing/2014/main" val="3322758835"/>
                  </a:ext>
                </a:extLst>
              </a:tr>
            </a:tbl>
          </a:graphicData>
        </a:graphic>
      </p:graphicFrame>
    </p:spTree>
    <p:extLst>
      <p:ext uri="{BB962C8B-B14F-4D97-AF65-F5344CB8AC3E}">
        <p14:creationId xmlns:p14="http://schemas.microsoft.com/office/powerpoint/2010/main" val="211067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09E1DE8-426A-2304-35E6-1DBF4558E3B4}"/>
              </a:ext>
            </a:extLst>
          </p:cNvPr>
          <p:cNvSpPr>
            <a:spLocks noGrp="1"/>
          </p:cNvSpPr>
          <p:nvPr>
            <p:ph type="title"/>
          </p:nvPr>
        </p:nvSpPr>
        <p:spPr>
          <a:xfrm>
            <a:off x="838200" y="631825"/>
            <a:ext cx="10515600" cy="1325563"/>
          </a:xfrm>
        </p:spPr>
        <p:txBody>
          <a:bodyPr>
            <a:normAutofit/>
          </a:bodyPr>
          <a:lstStyle/>
          <a:p>
            <a:r>
              <a:rPr lang="de-AT">
                <a:latin typeface="Avenir Next LT Pro Light"/>
              </a:rPr>
              <a:t>Chinese Air Pollution Policy </a:t>
            </a:r>
            <a:r>
              <a:rPr lang="de-AT" err="1">
                <a:latin typeface="Avenir Next LT Pro Light"/>
              </a:rPr>
              <a:t>Changes</a:t>
            </a:r>
            <a:r>
              <a:rPr lang="de-AT">
                <a:latin typeface="Avenir Next LT Pro Light"/>
              </a:rPr>
              <a:t> 2011-2019</a:t>
            </a:r>
            <a:endParaRPr lang="de-DE" err="1"/>
          </a:p>
        </p:txBody>
      </p:sp>
      <p:sp>
        <p:nvSpPr>
          <p:cNvPr id="4" name="Inhaltsplatzhalter 3">
            <a:extLst>
              <a:ext uri="{FF2B5EF4-FFF2-40B4-BE49-F238E27FC236}">
                <a16:creationId xmlns:a16="http://schemas.microsoft.com/office/drawing/2014/main" id="{369047BF-3804-A692-EAD8-AA30211D6F4A}"/>
              </a:ext>
            </a:extLst>
          </p:cNvPr>
          <p:cNvSpPr>
            <a:spLocks noGrp="1"/>
          </p:cNvSpPr>
          <p:nvPr>
            <p:ph idx="1"/>
          </p:nvPr>
        </p:nvSpPr>
        <p:spPr>
          <a:xfrm>
            <a:off x="838200" y="2064460"/>
            <a:ext cx="10515600" cy="4112503"/>
          </a:xfrm>
        </p:spPr>
        <p:txBody>
          <a:bodyPr vert="horz" lIns="91440" tIns="45720" rIns="91440" bIns="45720" rtlCol="0" anchor="t">
            <a:normAutofit/>
          </a:bodyPr>
          <a:lstStyle/>
          <a:p>
            <a:pPr marL="228600" lvl="1" indent="0">
              <a:buNone/>
            </a:pPr>
            <a:r>
              <a:rPr lang="en-US" sz="2800">
                <a:latin typeface="Avenir Next LT Pro Light"/>
                <a:ea typeface="+mn-lt"/>
                <a:cs typeface="+mn-lt"/>
              </a:rPr>
              <a:t>Air Pollution regulations were published in: </a:t>
            </a:r>
          </a:p>
          <a:p>
            <a:pPr marL="914400" lvl="1" indent="-457200"/>
            <a:r>
              <a:rPr lang="en-US">
                <a:latin typeface="Avenir Next LT Pro Light"/>
                <a:ea typeface="+mj-ea"/>
                <a:cs typeface="Calibri"/>
              </a:rPr>
              <a:t>Air Pollution Control Action Plan (2013)</a:t>
            </a:r>
            <a:endParaRPr lang="en-US">
              <a:cs typeface="Calibri"/>
            </a:endParaRPr>
          </a:p>
          <a:p>
            <a:pPr marL="914400" lvl="1" indent="-457200"/>
            <a:r>
              <a:rPr lang="en-US">
                <a:latin typeface="Avenir Next LT Pro Light"/>
                <a:ea typeface="+mj-ea"/>
                <a:cs typeface="Calibri"/>
              </a:rPr>
              <a:t>13th 5-Year Plan (2016-2020)</a:t>
            </a:r>
            <a:endParaRPr lang="en-US">
              <a:ea typeface="+mj-ea"/>
              <a:cs typeface="Calibri"/>
            </a:endParaRPr>
          </a:p>
          <a:p>
            <a:pPr marL="914400" lvl="1" indent="-457200"/>
            <a:r>
              <a:rPr lang="en-US">
                <a:latin typeface="Avenir Next LT Pro Light"/>
                <a:ea typeface="+mj-ea"/>
                <a:cs typeface="Calibri"/>
              </a:rPr>
              <a:t>Renewal of Air Quality Standards (2016)</a:t>
            </a:r>
          </a:p>
          <a:p>
            <a:pPr marL="0" indent="0">
              <a:buNone/>
            </a:pPr>
            <a:r>
              <a:rPr lang="en-US">
                <a:latin typeface="Avenir Next LT Pro Light"/>
                <a:ea typeface="+mn-lt"/>
                <a:cs typeface="+mn-lt"/>
              </a:rPr>
              <a:t>  Content: </a:t>
            </a:r>
            <a:endParaRPr lang="en-US">
              <a:latin typeface="Avenir Next LT Pro Light" panose="020B0304020202020204" pitchFamily="34" charset="0"/>
              <a:ea typeface="+mn-lt"/>
              <a:cs typeface="+mn-lt"/>
            </a:endParaRPr>
          </a:p>
          <a:p>
            <a:pPr marL="914400" lvl="1" indent="-457200"/>
            <a:r>
              <a:rPr lang="en-US">
                <a:latin typeface="Avenir Next LT Pro Light"/>
                <a:ea typeface="+mj-ea"/>
                <a:cs typeface="Calibri"/>
              </a:rPr>
              <a:t>Specific pollutant concentration targets to reduce PM-, SO</a:t>
            </a:r>
            <a:r>
              <a:rPr lang="en-US" baseline="-25000">
                <a:latin typeface="Avenir Next LT Pro Light"/>
                <a:ea typeface="+mj-ea"/>
                <a:cs typeface="Calibri"/>
              </a:rPr>
              <a:t>2</a:t>
            </a:r>
            <a:r>
              <a:rPr lang="en-US">
                <a:latin typeface="Avenir Next LT Pro Light"/>
                <a:ea typeface="+mj-ea"/>
                <a:cs typeface="Calibri"/>
              </a:rPr>
              <a:t>-, NO-emissions</a:t>
            </a:r>
            <a:r>
              <a:rPr lang="en-US">
                <a:ea typeface="+mn-lt"/>
                <a:cs typeface="+mn-lt"/>
              </a:rPr>
              <a:t> </a:t>
            </a:r>
          </a:p>
          <a:p>
            <a:pPr marL="914400" lvl="1" indent="-457200"/>
            <a:r>
              <a:rPr lang="en-US">
                <a:latin typeface="Avenir Next LT Pro Light"/>
                <a:ea typeface="+mj-ea"/>
                <a:cs typeface="Calibri"/>
              </a:rPr>
              <a:t>Stricter emission standards for vehicles, power plants and industrial facilities and closure or upgrading of old factories</a:t>
            </a:r>
          </a:p>
          <a:p>
            <a:pPr marL="914400" lvl="1" indent="-457200"/>
            <a:endParaRPr lang="en-US">
              <a:latin typeface="Calibri" panose="020F0502020204030204"/>
              <a:cs typeface="Calibri"/>
            </a:endParaRPr>
          </a:p>
          <a:p>
            <a:pPr lvl="1" indent="-457200"/>
            <a:endParaRPr lang="de-DE">
              <a:latin typeface="Avenir Next LT Pro Light" panose="020B0304020202020204" pitchFamily="34" charset="0"/>
              <a:cs typeface="Calibri"/>
            </a:endParaRPr>
          </a:p>
          <a:p>
            <a:pPr lvl="1"/>
            <a:endParaRPr lang="de-DE" sz="4000">
              <a:latin typeface="Avenir Next LT Pro Light" panose="020B0304020202020204" pitchFamily="34" charset="0"/>
              <a:cs typeface="Calibri"/>
            </a:endParaRPr>
          </a:p>
          <a:p>
            <a:pPr marL="457200" lvl="1" indent="0">
              <a:buNone/>
            </a:pPr>
            <a:endParaRPr lang="de-DE" sz="4000">
              <a:latin typeface="Avenir Next LT Pro Light" panose="020B0304020202020204" pitchFamily="34" charset="0"/>
              <a:cs typeface="Calibri"/>
            </a:endParaRPr>
          </a:p>
          <a:p>
            <a:endParaRPr lang="de-DE" sz="4400">
              <a:latin typeface="Avenir Next LT Pro Light" panose="020B0304020202020204" pitchFamily="34" charset="0"/>
              <a:cs typeface="Calibri"/>
            </a:endParaRPr>
          </a:p>
          <a:p>
            <a:endParaRPr lang="de-DE" sz="4400">
              <a:latin typeface="Avenir Next LT Pro Light" panose="020B0304020202020204" pitchFamily="34" charset="0"/>
              <a:cs typeface="Calibri"/>
            </a:endParaRPr>
          </a:p>
          <a:p>
            <a:endParaRPr lang="de-DE">
              <a:latin typeface="Calibri" panose="020F0502020204030204"/>
              <a:cs typeface="Calibri"/>
            </a:endParaRPr>
          </a:p>
          <a:p>
            <a:endParaRPr lang="de-DE">
              <a:latin typeface="Calibri" panose="020F0502020204030204"/>
              <a:cs typeface="Calibri"/>
            </a:endParaRPr>
          </a:p>
        </p:txBody>
      </p:sp>
    </p:spTree>
    <p:extLst>
      <p:ext uri="{BB962C8B-B14F-4D97-AF65-F5344CB8AC3E}">
        <p14:creationId xmlns:p14="http://schemas.microsoft.com/office/powerpoint/2010/main" val="1681803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a:buChar char="•"/>
            </a:pPr>
            <a:endParaRPr lang="en-US">
              <a:cs typeface="Calibri" panose="020F0502020204030204"/>
            </a:endParaRPr>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09E1DE8-426A-2304-35E6-1DBF4558E3B4}"/>
              </a:ext>
            </a:extLst>
          </p:cNvPr>
          <p:cNvSpPr>
            <a:spLocks noGrp="1"/>
          </p:cNvSpPr>
          <p:nvPr>
            <p:ph type="title"/>
          </p:nvPr>
        </p:nvSpPr>
        <p:spPr>
          <a:xfrm>
            <a:off x="838200" y="631825"/>
            <a:ext cx="10515600" cy="1325563"/>
          </a:xfrm>
        </p:spPr>
        <p:txBody>
          <a:bodyPr>
            <a:normAutofit/>
          </a:bodyPr>
          <a:lstStyle/>
          <a:p>
            <a:r>
              <a:rPr lang="de-AT">
                <a:latin typeface="Avenir Next LT Pro Light"/>
              </a:rPr>
              <a:t>Air Pollution and Health</a:t>
            </a:r>
            <a:endParaRPr lang="de-DE"/>
          </a:p>
        </p:txBody>
      </p:sp>
      <p:sp>
        <p:nvSpPr>
          <p:cNvPr id="4" name="Inhaltsplatzhalter 3">
            <a:extLst>
              <a:ext uri="{FF2B5EF4-FFF2-40B4-BE49-F238E27FC236}">
                <a16:creationId xmlns:a16="http://schemas.microsoft.com/office/drawing/2014/main" id="{369047BF-3804-A692-EAD8-AA30211D6F4A}"/>
              </a:ext>
            </a:extLst>
          </p:cNvPr>
          <p:cNvSpPr>
            <a:spLocks noGrp="1"/>
          </p:cNvSpPr>
          <p:nvPr>
            <p:ph idx="1"/>
          </p:nvPr>
        </p:nvSpPr>
        <p:spPr>
          <a:xfrm>
            <a:off x="838200" y="1950729"/>
            <a:ext cx="10515600" cy="4226234"/>
          </a:xfrm>
        </p:spPr>
        <p:txBody>
          <a:bodyPr vert="horz" lIns="91440" tIns="45720" rIns="91440" bIns="45720" rtlCol="0" anchor="t">
            <a:normAutofit/>
          </a:bodyPr>
          <a:lstStyle/>
          <a:p>
            <a:pPr lvl="1" indent="-457200"/>
            <a:r>
              <a:rPr lang="en-US" sz="2800">
                <a:latin typeface="Avenir Next LT Pro Light"/>
                <a:ea typeface="+mj-ea"/>
                <a:cs typeface="Calibri"/>
              </a:rPr>
              <a:t>Between 1.6 and 4.8 million premature deaths due to outdoor Air Pollution in 2010 alone (</a:t>
            </a:r>
            <a:r>
              <a:rPr lang="en-US" sz="2800" err="1">
                <a:latin typeface="Avenir Next LT Pro Light"/>
                <a:ea typeface="+mj-ea"/>
                <a:cs typeface="Calibri"/>
              </a:rPr>
              <a:t>Lelieveld</a:t>
            </a:r>
            <a:r>
              <a:rPr lang="en-US" sz="2800">
                <a:latin typeface="Avenir Next LT Pro Light"/>
                <a:ea typeface="+mj-ea"/>
                <a:cs typeface="Calibri"/>
              </a:rPr>
              <a:t> et al. 2015)</a:t>
            </a:r>
          </a:p>
          <a:p>
            <a:pPr lvl="1" indent="-457200"/>
            <a:endParaRPr lang="en-US" sz="2800">
              <a:latin typeface="Avenir Next LT Pro Light"/>
              <a:ea typeface="+mj-ea"/>
              <a:cs typeface="Calibri"/>
            </a:endParaRPr>
          </a:p>
          <a:p>
            <a:pPr lvl="1" indent="-457200"/>
            <a:r>
              <a:rPr lang="en-US" sz="2800">
                <a:latin typeface="Avenir Next LT Pro Light"/>
                <a:ea typeface="+mj-ea"/>
                <a:cs typeface="Calibri"/>
              </a:rPr>
              <a:t>Causal inference of Air Pollution on:</a:t>
            </a:r>
            <a:endParaRPr lang="de-DE">
              <a:ea typeface="+mj-ea"/>
              <a:cs typeface="Calibri" panose="020F0502020204030204"/>
            </a:endParaRPr>
          </a:p>
          <a:p>
            <a:pPr lvl="2"/>
            <a:r>
              <a:rPr lang="en-US" sz="2400">
                <a:latin typeface="Avenir Next LT Pro Light"/>
                <a:cs typeface="Calibri"/>
              </a:rPr>
              <a:t>Cardiovascular diseases (e.g. Franklin et al., 2015)</a:t>
            </a:r>
          </a:p>
          <a:p>
            <a:pPr lvl="2"/>
            <a:r>
              <a:rPr lang="en-US" sz="2400">
                <a:latin typeface="Avenir Next LT Pro Light"/>
                <a:cs typeface="Calibri"/>
              </a:rPr>
              <a:t>Respiratory diseases (e.g. Kim et al., 2018) </a:t>
            </a:r>
          </a:p>
          <a:p>
            <a:pPr lvl="2"/>
            <a:r>
              <a:rPr lang="en-US" sz="2400">
                <a:latin typeface="Avenir Next LT Pro Light"/>
                <a:cs typeface="Calibri"/>
              </a:rPr>
              <a:t>(Lung-)Cancer (e.g. Nyberg et al., 2000) </a:t>
            </a:r>
          </a:p>
          <a:p>
            <a:pPr marL="914400" lvl="1" indent="-457200"/>
            <a:endParaRPr lang="en-US">
              <a:latin typeface="Calibri"/>
              <a:cs typeface="Calibri"/>
            </a:endParaRPr>
          </a:p>
          <a:p>
            <a:pPr marL="457200" lvl="1" indent="0">
              <a:buNone/>
            </a:pPr>
            <a:endParaRPr lang="de-DE" sz="4000">
              <a:latin typeface="Avenir Next LT Pro Light" panose="020B0304020202020204" pitchFamily="34" charset="0"/>
              <a:cs typeface="Calibri"/>
            </a:endParaRPr>
          </a:p>
          <a:p>
            <a:endParaRPr lang="de-DE" sz="4400">
              <a:latin typeface="Avenir Next LT Pro Light" panose="020B0304020202020204" pitchFamily="34" charset="0"/>
              <a:cs typeface="Calibri"/>
            </a:endParaRPr>
          </a:p>
          <a:p>
            <a:endParaRPr lang="de-DE" sz="4400">
              <a:latin typeface="Avenir Next LT Pro Light" panose="020B0304020202020204" pitchFamily="34" charset="0"/>
              <a:cs typeface="Calibri"/>
            </a:endParaRPr>
          </a:p>
          <a:p>
            <a:endParaRPr lang="de-DE">
              <a:latin typeface="Calibri" panose="020F0502020204030204"/>
              <a:cs typeface="Calibri"/>
            </a:endParaRPr>
          </a:p>
          <a:p>
            <a:endParaRPr lang="de-DE">
              <a:latin typeface="Calibri" panose="020F0502020204030204"/>
              <a:cs typeface="Calibri"/>
            </a:endParaRPr>
          </a:p>
        </p:txBody>
      </p:sp>
    </p:spTree>
    <p:extLst>
      <p:ext uri="{BB962C8B-B14F-4D97-AF65-F5344CB8AC3E}">
        <p14:creationId xmlns:p14="http://schemas.microsoft.com/office/powerpoint/2010/main" val="213569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a:buChar char="•"/>
            </a:pPr>
            <a:endParaRPr lang="en-US">
              <a:cs typeface="Calibri" panose="020F0502020204030204"/>
            </a:endParaRPr>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09E1DE8-426A-2304-35E6-1DBF4558E3B4}"/>
              </a:ext>
            </a:extLst>
          </p:cNvPr>
          <p:cNvSpPr>
            <a:spLocks noGrp="1"/>
          </p:cNvSpPr>
          <p:nvPr>
            <p:ph type="title"/>
          </p:nvPr>
        </p:nvSpPr>
        <p:spPr>
          <a:xfrm>
            <a:off x="838200" y="631825"/>
            <a:ext cx="10515600" cy="1325563"/>
          </a:xfrm>
        </p:spPr>
        <p:txBody>
          <a:bodyPr>
            <a:normAutofit/>
          </a:bodyPr>
          <a:lstStyle/>
          <a:p>
            <a:r>
              <a:rPr lang="en-AU">
                <a:latin typeface="Avenir Next LT Pro Light"/>
              </a:rPr>
              <a:t>Data and Variables</a:t>
            </a:r>
            <a:endParaRPr lang="en-AU">
              <a:cs typeface="Calibri Light"/>
            </a:endParaRPr>
          </a:p>
        </p:txBody>
      </p:sp>
      <p:sp>
        <p:nvSpPr>
          <p:cNvPr id="4" name="Inhaltsplatzhalter 3">
            <a:extLst>
              <a:ext uri="{FF2B5EF4-FFF2-40B4-BE49-F238E27FC236}">
                <a16:creationId xmlns:a16="http://schemas.microsoft.com/office/drawing/2014/main" id="{369047BF-3804-A692-EAD8-AA30211D6F4A}"/>
              </a:ext>
            </a:extLst>
          </p:cNvPr>
          <p:cNvSpPr>
            <a:spLocks noGrp="1"/>
          </p:cNvSpPr>
          <p:nvPr>
            <p:ph idx="1"/>
          </p:nvPr>
        </p:nvSpPr>
        <p:spPr>
          <a:xfrm>
            <a:off x="838200" y="1950729"/>
            <a:ext cx="10515600" cy="4226234"/>
          </a:xfrm>
        </p:spPr>
        <p:txBody>
          <a:bodyPr vert="horz" lIns="91440" tIns="45720" rIns="91440" bIns="45720" rtlCol="0" anchor="t">
            <a:normAutofit/>
          </a:bodyPr>
          <a:lstStyle/>
          <a:p>
            <a:r>
              <a:rPr lang="en-US" sz="2400">
                <a:latin typeface="Avenir Next LT Pro Light"/>
                <a:ea typeface="+mj-ea"/>
                <a:cs typeface="Calibri"/>
              </a:rPr>
              <a:t>Data</a:t>
            </a:r>
          </a:p>
          <a:p>
            <a:pPr lvl="1" indent="-457200"/>
            <a:r>
              <a:rPr lang="en-US" sz="2000">
                <a:latin typeface="Avenir Next LT Pro Light"/>
                <a:ea typeface="+mj-ea"/>
                <a:cs typeface="Calibri"/>
              </a:rPr>
              <a:t>Source: National bureau of statistics of China (Online Database) </a:t>
            </a:r>
            <a:endParaRPr lang="de-DE" sz="2000">
              <a:ea typeface="+mj-ea"/>
              <a:cs typeface="Calibri"/>
            </a:endParaRPr>
          </a:p>
          <a:p>
            <a:pPr lvl="1" indent="-457200"/>
            <a:r>
              <a:rPr lang="en-US" sz="2000">
                <a:latin typeface="Avenir Next LT Pro Light"/>
                <a:ea typeface="+mj-ea"/>
                <a:cs typeface="Calibri"/>
              </a:rPr>
              <a:t>Yearly data from 31 Chinese provinces from 2011-2019</a:t>
            </a:r>
          </a:p>
          <a:p>
            <a:r>
              <a:rPr lang="en-US" sz="2400">
                <a:latin typeface="Avenir Next LT Pro Light"/>
                <a:cs typeface="Calibri"/>
              </a:rPr>
              <a:t>Variables</a:t>
            </a:r>
            <a:r>
              <a:rPr lang="en-US" sz="1600">
                <a:latin typeface="Avenir Next LT Pro Light"/>
                <a:cs typeface="Calibri"/>
              </a:rPr>
              <a:t> </a:t>
            </a:r>
            <a:endParaRPr lang="en-US" sz="1600">
              <a:latin typeface="Avenir Next LT Pro Light" panose="020B0304020202020204" pitchFamily="34" charset="0"/>
              <a:cs typeface="Calibri"/>
            </a:endParaRPr>
          </a:p>
          <a:p>
            <a:pPr lvl="1" indent="-457200"/>
            <a:r>
              <a:rPr lang="en-US" sz="2000">
                <a:latin typeface="Avenir Next LT Pro Light"/>
                <a:cs typeface="Calibri"/>
              </a:rPr>
              <a:t>Local government expenditure on medical and health care (Yuan) - dependent variable</a:t>
            </a:r>
            <a:endParaRPr lang="en-US" sz="2000">
              <a:latin typeface="Avenir Next LT Pro Light" panose="020B0304020202020204" pitchFamily="34" charset="0"/>
              <a:cs typeface="Calibri"/>
            </a:endParaRPr>
          </a:p>
          <a:p>
            <a:pPr lvl="1" indent="-457200"/>
            <a:r>
              <a:rPr lang="en-US" sz="2000">
                <a:latin typeface="Avenir Next LT Pro Light"/>
                <a:cs typeface="Calibri"/>
              </a:rPr>
              <a:t>3 types of air pollution variables (Particulate matter, Sulfur dioxide, Nitrogen oxides) </a:t>
            </a:r>
            <a:endParaRPr lang="en-US" sz="2000">
              <a:latin typeface="Avenir Next LT Pro Light" panose="020B0304020202020204" pitchFamily="34" charset="0"/>
              <a:cs typeface="Calibri"/>
            </a:endParaRPr>
          </a:p>
          <a:p>
            <a:pPr lvl="1" indent="-457200"/>
            <a:r>
              <a:rPr lang="en-US" sz="2000">
                <a:latin typeface="Avenir Next LT Pro Light"/>
                <a:cs typeface="Calibri"/>
              </a:rPr>
              <a:t>A couple of socioeconomic and geographical control variables</a:t>
            </a:r>
            <a:endParaRPr lang="en-US" sz="2000">
              <a:latin typeface="Avenir Next LT Pro Light" panose="020B0304020202020204" pitchFamily="34" charset="0"/>
              <a:cs typeface="Calibri"/>
            </a:endParaRPr>
          </a:p>
          <a:p>
            <a:pPr lvl="2"/>
            <a:r>
              <a:rPr lang="en-US" sz="1600">
                <a:latin typeface="Avenir Next LT Pro Light"/>
                <a:cs typeface="Calibri"/>
              </a:rPr>
              <a:t>Share of Population aged 0 – 14, Share of population aged 15 – 65 and share of population older than 65</a:t>
            </a:r>
            <a:endParaRPr lang="en-US" sz="1600">
              <a:latin typeface="Avenir Next LT Pro Light" panose="020B0304020202020204" pitchFamily="34" charset="0"/>
              <a:cs typeface="Calibri"/>
            </a:endParaRPr>
          </a:p>
          <a:p>
            <a:pPr lvl="2"/>
            <a:r>
              <a:rPr lang="en-US" sz="1600">
                <a:latin typeface="Avenir Next LT Pro Light"/>
                <a:cs typeface="Calibri"/>
              </a:rPr>
              <a:t>Disposable Income per capita for rural and urban population </a:t>
            </a:r>
            <a:endParaRPr lang="en-US" sz="1600">
              <a:latin typeface="Avenir Next LT Pro Light" panose="020B0304020202020204" pitchFamily="34" charset="0"/>
              <a:cs typeface="Calibri"/>
            </a:endParaRPr>
          </a:p>
          <a:p>
            <a:pPr lvl="2"/>
            <a:r>
              <a:rPr lang="en-US" sz="1600">
                <a:latin typeface="Avenir Next LT Pro Light"/>
                <a:cs typeface="Calibri"/>
              </a:rPr>
              <a:t>Forest coverage rate</a:t>
            </a:r>
            <a:endParaRPr lang="en-US" sz="1600">
              <a:latin typeface="Avenir Next LT Pro Light" panose="020B0304020202020204" pitchFamily="34" charset="0"/>
              <a:cs typeface="Calibri"/>
            </a:endParaRPr>
          </a:p>
          <a:p>
            <a:pPr lvl="2"/>
            <a:r>
              <a:rPr lang="en-US" sz="1600">
                <a:latin typeface="Avenir Next LT Pro Light"/>
                <a:cs typeface="Calibri"/>
              </a:rPr>
              <a:t>Rural &amp; urban population </a:t>
            </a:r>
          </a:p>
          <a:p>
            <a:pPr lvl="2"/>
            <a:endParaRPr lang="en-US" sz="1600">
              <a:latin typeface="Avenir Next LT Pro Light" panose="020B0304020202020204" pitchFamily="34" charset="0"/>
              <a:cs typeface="Calibri"/>
            </a:endParaRPr>
          </a:p>
          <a:p>
            <a:pPr lvl="2"/>
            <a:endParaRPr lang="en-US" sz="1000">
              <a:latin typeface="Avenir Next LT Pro Light" panose="020B0304020202020204" pitchFamily="34" charset="0"/>
              <a:cs typeface="Calibri"/>
            </a:endParaRPr>
          </a:p>
          <a:p>
            <a:pPr marL="457200" lvl="1" indent="0">
              <a:buNone/>
            </a:pPr>
            <a:endParaRPr lang="de-DE" sz="4000">
              <a:latin typeface="Avenir Next LT Pro Light" panose="020B0304020202020204" pitchFamily="34" charset="0"/>
              <a:cs typeface="Calibri"/>
            </a:endParaRPr>
          </a:p>
          <a:p>
            <a:endParaRPr lang="de-DE" sz="4400">
              <a:latin typeface="Avenir Next LT Pro Light" panose="020B0304020202020204" pitchFamily="34" charset="0"/>
              <a:cs typeface="Calibri"/>
            </a:endParaRPr>
          </a:p>
          <a:p>
            <a:endParaRPr lang="de-DE" sz="4400">
              <a:latin typeface="Avenir Next LT Pro Light" panose="020B0304020202020204" pitchFamily="34" charset="0"/>
              <a:cs typeface="Calibri"/>
            </a:endParaRPr>
          </a:p>
          <a:p>
            <a:endParaRPr lang="de-DE">
              <a:latin typeface="Calibri" panose="020F0502020204030204"/>
              <a:cs typeface="Calibri"/>
            </a:endParaRPr>
          </a:p>
          <a:p>
            <a:endParaRPr lang="de-DE">
              <a:latin typeface="Calibri" panose="020F0502020204030204"/>
              <a:cs typeface="Calibri"/>
            </a:endParaRPr>
          </a:p>
        </p:txBody>
      </p:sp>
    </p:spTree>
    <p:extLst>
      <p:ext uri="{BB962C8B-B14F-4D97-AF65-F5344CB8AC3E}">
        <p14:creationId xmlns:p14="http://schemas.microsoft.com/office/powerpoint/2010/main" val="320804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09E1DE8-426A-2304-35E6-1DBF4558E3B4}"/>
              </a:ext>
            </a:extLst>
          </p:cNvPr>
          <p:cNvSpPr>
            <a:spLocks noGrp="1"/>
          </p:cNvSpPr>
          <p:nvPr>
            <p:ph type="title"/>
          </p:nvPr>
        </p:nvSpPr>
        <p:spPr>
          <a:xfrm>
            <a:off x="838200" y="631825"/>
            <a:ext cx="10515600" cy="1325563"/>
          </a:xfrm>
        </p:spPr>
        <p:txBody>
          <a:bodyPr>
            <a:normAutofit/>
          </a:bodyPr>
          <a:lstStyle/>
          <a:p>
            <a:r>
              <a:rPr lang="de-AT">
                <a:latin typeface="Avenir Next LT Pro Light"/>
              </a:rPr>
              <a:t>Final W Matrix</a:t>
            </a:r>
            <a:endParaRPr lang="de-AT">
              <a:latin typeface="Avenir Next LT Pro Light" panose="020B0304020202020204" pitchFamily="34" charset="0"/>
            </a:endParaRPr>
          </a:p>
        </p:txBody>
      </p:sp>
      <p:sp>
        <p:nvSpPr>
          <p:cNvPr id="4" name="Inhaltsplatzhalter 3">
            <a:extLst>
              <a:ext uri="{FF2B5EF4-FFF2-40B4-BE49-F238E27FC236}">
                <a16:creationId xmlns:a16="http://schemas.microsoft.com/office/drawing/2014/main" id="{A056C1F7-6E63-A2B8-77BF-A67A659DBE6C}"/>
              </a:ext>
            </a:extLst>
          </p:cNvPr>
          <p:cNvSpPr>
            <a:spLocks noGrp="1"/>
          </p:cNvSpPr>
          <p:nvPr>
            <p:ph idx="1"/>
          </p:nvPr>
        </p:nvSpPr>
        <p:spPr/>
        <p:txBody>
          <a:bodyPr vert="horz" lIns="91440" tIns="45720" rIns="91440" bIns="45720" rtlCol="0" anchor="t">
            <a:normAutofit/>
          </a:bodyPr>
          <a:lstStyle/>
          <a:p>
            <a:r>
              <a:rPr lang="en-AU" sz="2400">
                <a:latin typeface="Avenir Next LT Pro Light"/>
                <a:ea typeface="+mj-ea"/>
                <a:cs typeface="+mj-cs"/>
              </a:rPr>
              <a:t>We considered three different W matrixes for the spatial interaction of our pollution variables</a:t>
            </a:r>
          </a:p>
          <a:p>
            <a:pPr marL="685800" lvl="2">
              <a:spcBef>
                <a:spcPts val="1000"/>
              </a:spcBef>
            </a:pPr>
            <a:r>
              <a:rPr lang="en-AU" b="1">
                <a:latin typeface="Avenir Next LT Pro Light"/>
                <a:ea typeface="+mj-ea"/>
                <a:cs typeface="+mj-cs"/>
              </a:rPr>
              <a:t>Inverse Distance based</a:t>
            </a:r>
          </a:p>
          <a:p>
            <a:pPr marL="1143000" lvl="3">
              <a:spcBef>
                <a:spcPts val="1000"/>
              </a:spcBef>
            </a:pPr>
            <a:r>
              <a:rPr lang="en-AU" sz="1600">
                <a:latin typeface="Avenir Next LT Pro Light"/>
                <a:ea typeface="+mj-ea"/>
                <a:cs typeface="+mj-cs"/>
              </a:rPr>
              <a:t>Problematic as the distance must be measured from somewhere, i.e., usually from the centroid, which is problematic if provinces look vastly different. Additionally, depending on wind speed and other conditions it is hard to determine one maximal distance threshold</a:t>
            </a:r>
            <a:r>
              <a:rPr lang="en-AU">
                <a:latin typeface="Avenir Next LT Pro Light"/>
                <a:ea typeface="+mj-ea"/>
                <a:cs typeface="+mj-cs"/>
              </a:rPr>
              <a:t>. </a:t>
            </a:r>
          </a:p>
          <a:p>
            <a:pPr marL="685800" lvl="2">
              <a:spcBef>
                <a:spcPts val="1000"/>
              </a:spcBef>
            </a:pPr>
            <a:r>
              <a:rPr lang="en-AU" b="1">
                <a:latin typeface="Avenir Next LT Pro Light"/>
                <a:ea typeface="+mj-ea"/>
                <a:cs typeface="+mj-cs"/>
              </a:rPr>
              <a:t>KNN Based </a:t>
            </a:r>
          </a:p>
          <a:p>
            <a:pPr marL="1143000" lvl="3">
              <a:spcBef>
                <a:spcPts val="1000"/>
              </a:spcBef>
            </a:pPr>
            <a:r>
              <a:rPr lang="en-AU" sz="1600">
                <a:latin typeface="Avenir Next LT Pro Light"/>
                <a:ea typeface="+mj-ea"/>
                <a:cs typeface="+mj-cs"/>
              </a:rPr>
              <a:t>Similar problems as with Inverse Distance. </a:t>
            </a:r>
            <a:endParaRPr lang="en-AU" sz="1600">
              <a:ea typeface="+mj-ea"/>
              <a:cs typeface="Calibri" panose="020F0502020204030204"/>
            </a:endParaRPr>
          </a:p>
          <a:p>
            <a:pPr marL="685800" lvl="2">
              <a:spcBef>
                <a:spcPts val="1000"/>
              </a:spcBef>
            </a:pPr>
            <a:r>
              <a:rPr lang="en-AU" b="1">
                <a:latin typeface="Avenir Next LT Pro Light"/>
                <a:ea typeface="+mj-ea"/>
                <a:cs typeface="+mj-cs"/>
              </a:rPr>
              <a:t>Contiguity based</a:t>
            </a:r>
            <a:endParaRPr lang="en-AU" b="1">
              <a:ea typeface="+mj-ea"/>
              <a:cs typeface="Calibri"/>
            </a:endParaRPr>
          </a:p>
          <a:p>
            <a:pPr marL="1143000" lvl="3">
              <a:spcBef>
                <a:spcPts val="1000"/>
              </a:spcBef>
            </a:pPr>
            <a:r>
              <a:rPr lang="en-AU" sz="1600">
                <a:latin typeface="Avenir Next LT Pro Light"/>
                <a:ea typeface="+mj-ea"/>
                <a:cs typeface="+mj-cs"/>
              </a:rPr>
              <a:t>Allows us to model the structure better for quite heterogenous province sizes and shapes, e. g. Inner Mongolia vs. Tibet.</a:t>
            </a:r>
          </a:p>
          <a:p>
            <a:pPr marL="685800" lvl="2">
              <a:spcBef>
                <a:spcPts val="1000"/>
              </a:spcBef>
            </a:pPr>
            <a:endParaRPr lang="de-DE" sz="1800">
              <a:latin typeface="Avenir Next LT Pro Light"/>
              <a:ea typeface="+mj-ea"/>
              <a:cs typeface="+mj-cs"/>
            </a:endParaRPr>
          </a:p>
        </p:txBody>
      </p:sp>
    </p:spTree>
    <p:extLst>
      <p:ext uri="{BB962C8B-B14F-4D97-AF65-F5344CB8AC3E}">
        <p14:creationId xmlns:p14="http://schemas.microsoft.com/office/powerpoint/2010/main" val="498047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E7AAD70C24A804479948B9EB66F27A2E" ma:contentTypeVersion="8" ma:contentTypeDescription="Ein neues Dokument erstellen." ma:contentTypeScope="" ma:versionID="0aae67ababdcac2c53d10aa6b0e9446d">
  <xsd:schema xmlns:xsd="http://www.w3.org/2001/XMLSchema" xmlns:xs="http://www.w3.org/2001/XMLSchema" xmlns:p="http://schemas.microsoft.com/office/2006/metadata/properties" xmlns:ns3="2112690d-8fbd-4dde-b184-017736a41022" xmlns:ns4="b2c5215f-c487-40de-9387-411188aa7b9b" targetNamespace="http://schemas.microsoft.com/office/2006/metadata/properties" ma:root="true" ma:fieldsID="5da08438a90b54a50b810f7d0e8241a3" ns3:_="" ns4:_="">
    <xsd:import namespace="2112690d-8fbd-4dde-b184-017736a41022"/>
    <xsd:import namespace="b2c5215f-c487-40de-9387-411188aa7b9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12690d-8fbd-4dde-b184-017736a410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2c5215f-c487-40de-9387-411188aa7b9b"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SharingHintHash" ma:index="12"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2112690d-8fbd-4dde-b184-017736a41022" xsi:nil="true"/>
  </documentManagement>
</p:properties>
</file>

<file path=customXml/itemProps1.xml><?xml version="1.0" encoding="utf-8"?>
<ds:datastoreItem xmlns:ds="http://schemas.openxmlformats.org/officeDocument/2006/customXml" ds:itemID="{7BD41626-8349-40F0-BC11-DD12CC6DACCE}">
  <ds:schemaRefs>
    <ds:schemaRef ds:uri="http://schemas.microsoft.com/sharepoint/v3/contenttype/forms"/>
  </ds:schemaRefs>
</ds:datastoreItem>
</file>

<file path=customXml/itemProps2.xml><?xml version="1.0" encoding="utf-8"?>
<ds:datastoreItem xmlns:ds="http://schemas.openxmlformats.org/officeDocument/2006/customXml" ds:itemID="{9BB7A798-D535-4686-A1A2-7E23EC252DD4}">
  <ds:schemaRefs>
    <ds:schemaRef ds:uri="2112690d-8fbd-4dde-b184-017736a41022"/>
    <ds:schemaRef ds:uri="b2c5215f-c487-40de-9387-411188aa7b9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E75ED4B-A752-4871-B5F4-FA579F1AF8EE}">
  <ds:schemaRefs>
    <ds:schemaRef ds:uri="2112690d-8fbd-4dde-b184-017736a41022"/>
    <ds:schemaRef ds:uri="b2c5215f-c487-40de-9387-411188aa7b9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1184</Words>
  <Application>Microsoft Office PowerPoint</Application>
  <PresentationFormat>Breitbild</PresentationFormat>
  <Paragraphs>142</Paragraphs>
  <Slides>15</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15</vt:i4>
      </vt:variant>
    </vt:vector>
  </HeadingPairs>
  <TitlesOfParts>
    <vt:vector size="22" baseType="lpstr">
      <vt:lpstr>Arial</vt:lpstr>
      <vt:lpstr>Avenir Next LT Pro</vt:lpstr>
      <vt:lpstr>Avenir Next LT Pro (Überschriften)</vt:lpstr>
      <vt:lpstr>Avenir Next LT Pro Light</vt:lpstr>
      <vt:lpstr>Calibri</vt:lpstr>
      <vt:lpstr>Calibri Light</vt:lpstr>
      <vt:lpstr>Office Theme</vt:lpstr>
      <vt:lpstr>The Price of Air Pollution</vt:lpstr>
      <vt:lpstr>Overview</vt:lpstr>
      <vt:lpstr>The Chinese Healthcare System I</vt:lpstr>
      <vt:lpstr>The Chinese Healthcare System II</vt:lpstr>
      <vt:lpstr>The Chinese Healthcare System III </vt:lpstr>
      <vt:lpstr>Chinese Air Pollution Policy Changes 2011-2019</vt:lpstr>
      <vt:lpstr>Air Pollution and Health</vt:lpstr>
      <vt:lpstr>Data and Variables</vt:lpstr>
      <vt:lpstr>Final W Matrix</vt:lpstr>
      <vt:lpstr>PowerPoint-Präsentation</vt:lpstr>
      <vt:lpstr>Methodology I: Model Selection  </vt:lpstr>
      <vt:lpstr>Methodology II: Variable Adjustments</vt:lpstr>
      <vt:lpstr>Methodology III: Problems and Limitations</vt:lpstr>
      <vt:lpstr>First Results </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Price of Air Pollution</dc:title>
  <dc:creator>Lejla</dc:creator>
  <cp:lastModifiedBy>Prinz, Martin</cp:lastModifiedBy>
  <cp:revision>4</cp:revision>
  <dcterms:created xsi:type="dcterms:W3CDTF">2023-01-25T18:39:36Z</dcterms:created>
  <dcterms:modified xsi:type="dcterms:W3CDTF">2023-02-03T11:57:00Z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0x010100E7AAD70C24A804479948B9EB66F27A2E</vt:lpwstr>
  </property>
</Properties>
</file>