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2" r:id="rId7"/>
    <p:sldId id="260" r:id="rId8"/>
    <p:sldId id="263" r:id="rId9"/>
    <p:sldId id="268" r:id="rId10"/>
    <p:sldId id="264" r:id="rId11"/>
    <p:sldId id="26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19050"/>
            <a:ext cx="12206817" cy="6867525"/>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303616EB-7BEE-45A3-8004-D749DE0814E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26621289-F798-461D-9B7D-F2222CC50E15}"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303616EB-7BEE-45A3-8004-D749DE0814E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26621289-F798-461D-9B7D-F2222CC50E15}"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303616EB-7BEE-45A3-8004-D749DE0814E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26621289-F798-461D-9B7D-F2222CC50E15}"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303616EB-7BEE-45A3-8004-D749DE0814E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26621289-F798-461D-9B7D-F2222CC50E15}"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303616EB-7BEE-45A3-8004-D749DE0814E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26621289-F798-461D-9B7D-F2222CC50E15}"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303616EB-7BEE-45A3-8004-D749DE0814E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26621289-F798-461D-9B7D-F2222CC50E15}"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303616EB-7BEE-45A3-8004-D749DE0814E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26621289-F798-461D-9B7D-F2222CC50E15}"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303616EB-7BEE-45A3-8004-D749DE0814E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26621289-F798-461D-9B7D-F2222CC50E15}"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303616EB-7BEE-45A3-8004-D749DE0814E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26621289-F798-461D-9B7D-F2222CC50E15}"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303616EB-7BEE-45A3-8004-D749DE0814E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26621289-F798-461D-9B7D-F2222CC50E15}"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303616EB-7BEE-45A3-8004-D749DE0814E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26621289-F798-461D-9B7D-F2222CC50E15}"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8"/>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303616EB-7BEE-45A3-8004-D749DE0814E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26621289-F798-461D-9B7D-F2222CC50E15}"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rtl="0" fontAlgn="base">
        <a:spcBef>
          <a:spcPct val="0"/>
        </a:spcBef>
        <a:spcAft>
          <a:spcPct val="0"/>
        </a:spcAft>
        <a:defRPr sz="3600" kern="1200">
          <a:solidFill>
            <a:schemeClr val="bg1"/>
          </a:solidFill>
          <a:latin typeface="+mj-lt"/>
          <a:ea typeface="+mj-ea"/>
          <a:cs typeface="+mj-cs"/>
        </a:defRPr>
      </a:lvl1pPr>
      <a:lvl2pPr algn="r" rtl="0" fontAlgn="base">
        <a:spcBef>
          <a:spcPct val="0"/>
        </a:spcBef>
        <a:spcAft>
          <a:spcPct val="0"/>
        </a:spcAft>
        <a:defRPr sz="3600">
          <a:solidFill>
            <a:schemeClr val="bg1"/>
          </a:solidFill>
          <a:latin typeface="Arial" panose="020B0604020202020204" pitchFamily="34" charset="0"/>
          <a:ea typeface="SimSun" pitchFamily="2" charset="-122"/>
        </a:defRPr>
      </a:lvl2pPr>
      <a:lvl3pPr algn="r" rtl="0" fontAlgn="base">
        <a:spcBef>
          <a:spcPct val="0"/>
        </a:spcBef>
        <a:spcAft>
          <a:spcPct val="0"/>
        </a:spcAft>
        <a:defRPr sz="3600">
          <a:solidFill>
            <a:schemeClr val="bg1"/>
          </a:solidFill>
          <a:latin typeface="Arial" panose="020B0604020202020204" pitchFamily="34" charset="0"/>
          <a:ea typeface="SimSun" pitchFamily="2" charset="-122"/>
        </a:defRPr>
      </a:lvl3pPr>
      <a:lvl4pPr algn="r" rtl="0" fontAlgn="base">
        <a:spcBef>
          <a:spcPct val="0"/>
        </a:spcBef>
        <a:spcAft>
          <a:spcPct val="0"/>
        </a:spcAft>
        <a:defRPr sz="3600">
          <a:solidFill>
            <a:schemeClr val="bg1"/>
          </a:solidFill>
          <a:latin typeface="Arial" panose="020B0604020202020204" pitchFamily="34" charset="0"/>
          <a:ea typeface="SimSun" pitchFamily="2" charset="-122"/>
        </a:defRPr>
      </a:lvl4pPr>
      <a:lvl5pPr algn="r" rtl="0" fontAlgn="base">
        <a:spcBef>
          <a:spcPct val="0"/>
        </a:spcBef>
        <a:spcAft>
          <a:spcPct val="0"/>
        </a:spcAft>
        <a:defRPr sz="3600">
          <a:solidFill>
            <a:schemeClr val="bg1"/>
          </a:solidFill>
          <a:latin typeface="Arial" panose="020B0604020202020204" pitchFamily="34" charset="0"/>
          <a:ea typeface="SimSun" pitchFamily="2" charset="-122"/>
        </a:defRPr>
      </a:lvl5pPr>
      <a:lvl6pPr marL="457200" algn="r" rtl="0" fontAlgn="base">
        <a:spcBef>
          <a:spcPct val="0"/>
        </a:spcBef>
        <a:spcAft>
          <a:spcPct val="0"/>
        </a:spcAft>
        <a:defRPr sz="3600">
          <a:solidFill>
            <a:schemeClr val="bg1"/>
          </a:solidFill>
          <a:latin typeface="Arial" panose="020B0604020202020204" pitchFamily="34" charset="0"/>
          <a:ea typeface="SimSun" pitchFamily="2" charset="-122"/>
        </a:defRPr>
      </a:lvl6pPr>
      <a:lvl7pPr marL="914400" algn="r" rtl="0" fontAlgn="base">
        <a:spcBef>
          <a:spcPct val="0"/>
        </a:spcBef>
        <a:spcAft>
          <a:spcPct val="0"/>
        </a:spcAft>
        <a:defRPr sz="3600">
          <a:solidFill>
            <a:schemeClr val="bg1"/>
          </a:solidFill>
          <a:latin typeface="Arial" panose="020B0604020202020204" pitchFamily="34" charset="0"/>
          <a:ea typeface="SimSun" pitchFamily="2" charset="-122"/>
        </a:defRPr>
      </a:lvl7pPr>
      <a:lvl8pPr marL="1371600" algn="r" rtl="0" fontAlgn="base">
        <a:spcBef>
          <a:spcPct val="0"/>
        </a:spcBef>
        <a:spcAft>
          <a:spcPct val="0"/>
        </a:spcAft>
        <a:defRPr sz="3600">
          <a:solidFill>
            <a:schemeClr val="bg1"/>
          </a:solidFill>
          <a:latin typeface="Arial" panose="020B0604020202020204" pitchFamily="34" charset="0"/>
          <a:ea typeface="SimSun" pitchFamily="2" charset="-122"/>
        </a:defRPr>
      </a:lvl8pPr>
      <a:lvl9pPr marL="1828800" algn="r" rtl="0" fontAlgn="base">
        <a:spcBef>
          <a:spcPct val="0"/>
        </a:spcBef>
        <a:spcAft>
          <a:spcPct val="0"/>
        </a:spcAft>
        <a:defRPr sz="3600">
          <a:solidFill>
            <a:schemeClr val="bg1"/>
          </a:solidFill>
          <a:latin typeface="Arial" panose="020B0604020202020204" pitchFamily="34" charset="0"/>
          <a:ea typeface="SimSun"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86865" y="282575"/>
            <a:ext cx="10605135" cy="490855"/>
          </a:xfrm>
        </p:spPr>
        <p:txBody>
          <a:bodyPr/>
          <a:lstStyle/>
          <a:p>
            <a:pPr algn="ctr"/>
            <a:r>
              <a:rPr lang="en-US" sz="3200" b="1" dirty="0">
                <a:latin typeface="Times New Roman" panose="02020603050405020304" pitchFamily="18" charset="0"/>
                <a:cs typeface="Times New Roman" panose="02020603050405020304" pitchFamily="18" charset="0"/>
              </a:rPr>
              <a:t>ACADEMIC TEACHING TIMETABLE SYSTEM(ATTS)</a:t>
            </a:r>
            <a:endParaRPr lang="en-US" sz="3200" b="1"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p:txBody>
          <a:bodyPr/>
          <a:lstStyle/>
          <a:p>
            <a:pPr marL="0" indent="0" algn="ctr">
              <a:buNone/>
            </a:pPr>
            <a:r>
              <a:rPr lang="en-US" b="1" dirty="0"/>
              <a:t>Prepare by :</a:t>
            </a:r>
            <a:endParaRPr lang="en-US" b="1" dirty="0"/>
          </a:p>
          <a:p>
            <a:pPr algn="ctr"/>
            <a:endParaRPr lang="en-US" dirty="0"/>
          </a:p>
          <a:p>
            <a:pPr algn="ctr">
              <a:buFont typeface="东文宋体" charset="0"/>
              <a:buChar char="※"/>
            </a:pPr>
            <a:endParaRPr lang="en-US" b="1" dirty="0"/>
          </a:p>
          <a:p>
            <a:pPr marL="0" indent="0" algn="ctr">
              <a:buNone/>
            </a:pPr>
            <a:r>
              <a:rPr lang="en-US" b="1" dirty="0"/>
              <a:t>NDACYAYISENGA Fabrice	                         18RP01492</a:t>
            </a:r>
            <a:endParaRPr lang="en-US" b="1" dirty="0"/>
          </a:p>
          <a:p>
            <a:pPr marL="0" indent="0" algn="ctr">
              <a:buNone/>
            </a:pPr>
            <a:endParaRPr lang="en-US" b="1" dirty="0"/>
          </a:p>
          <a:p>
            <a:pPr algn="ctr"/>
            <a:endParaRPr lang="en-US" b="1" dirty="0"/>
          </a:p>
          <a:p>
            <a:pPr marL="0" indent="0">
              <a:buNone/>
            </a:pPr>
            <a:endParaRPr lang="en-US" dirty="0"/>
          </a:p>
          <a:p>
            <a:endParaRPr lang="en-US" dirty="0"/>
          </a:p>
          <a:p>
            <a:pPr lvl="5"/>
            <a:endParaRPr lang="en-US" dirty="0"/>
          </a:p>
          <a:p>
            <a:pPr marL="3657600" lvl="8" indent="0">
              <a:buNone/>
            </a:pPr>
            <a:r>
              <a:rPr lang="en-US" dirty="0"/>
              <a:t>                                       		</a:t>
            </a:r>
            <a:r>
              <a:rPr lang="en-US" b="1" dirty="0" err="1"/>
              <a:t>Tumba</a:t>
            </a:r>
            <a:r>
              <a:rPr lang="en-US" b="1" dirty="0"/>
              <a:t> December 2021</a:t>
            </a:r>
            <a:endParaRPr lang="en-US"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pPr marL="3657600" lvl="8" indent="0">
              <a:buNone/>
            </a:pPr>
            <a:r>
              <a:rPr lang="en-US" sz="3200" b="1" dirty="0">
                <a:latin typeface="Times New Roman" panose="02020603050405020304" pitchFamily="18" charset="0"/>
                <a:cs typeface="Times New Roman" panose="02020603050405020304" pitchFamily="18" charset="0"/>
              </a:rPr>
              <a:t>END</a:t>
            </a:r>
            <a:endParaRPr lang="en-US" sz="32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ATTS?</a:t>
            </a:r>
            <a:endParaRPr lang="en-US" b="1" dirty="0"/>
          </a:p>
        </p:txBody>
      </p:sp>
      <p:sp>
        <p:nvSpPr>
          <p:cNvPr id="3" name="Content Placeholder 2"/>
          <p:cNvSpPr>
            <a:spLocks noGrp="1"/>
          </p:cNvSpPr>
          <p:nvPr>
            <p:ph idx="1"/>
          </p:nvPr>
        </p:nvSpPr>
        <p:spPr>
          <a:xfrm>
            <a:off x="609600" y="1174750"/>
            <a:ext cx="10972800" cy="4953000"/>
          </a:xfrm>
        </p:spPr>
        <p:txBody>
          <a:bodyPr/>
          <a:lstStyle/>
          <a:p>
            <a:pPr marL="0" indent="0">
              <a:lnSpc>
                <a:spcPct val="150000"/>
              </a:lnSpc>
              <a:buNone/>
            </a:pPr>
            <a:r>
              <a:rPr lang="en-US" dirty="0">
                <a:latin typeface="Times New Roman" panose="02020603050405020304" pitchFamily="18" charset="0"/>
                <a:cs typeface="Times New Roman" panose="02020603050405020304" pitchFamily="18" charset="0"/>
              </a:rPr>
              <a:t>Academic Teaching Timetable system is a system structured in such way to implement the timetable where the academic service officer create academic year and fill all requirement needed in the academic. The Academic Teaching timetable system is there to facilitate the college as a whole to create the timetable. More over , the system will allow other related users such as( HOD, Lecture and student representative) to view the timetable.</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Why this research ?</a:t>
            </a:r>
            <a:endParaRPr lang="en-US" b="1" dirty="0"/>
          </a:p>
        </p:txBody>
      </p:sp>
      <p:sp>
        <p:nvSpPr>
          <p:cNvPr id="3" name="Content Placeholder 2"/>
          <p:cNvSpPr>
            <a:spLocks noGrp="1"/>
          </p:cNvSpPr>
          <p:nvPr>
            <p:ph idx="1"/>
          </p:nvPr>
        </p:nvSpPr>
        <p:spPr>
          <a:xfrm>
            <a:off x="812165" y="1024890"/>
            <a:ext cx="11038205" cy="5306695"/>
          </a:xfrm>
        </p:spPr>
        <p:txBody>
          <a:bodyPr/>
          <a:lstStyle/>
          <a:p>
            <a:pPr marL="0" indent="0">
              <a:lnSpc>
                <a:spcPct val="150000"/>
              </a:lnSpc>
              <a:buNone/>
            </a:pPr>
            <a:r>
              <a:rPr lang="en-US" dirty="0">
                <a:latin typeface="Times New Roman" panose="02020603050405020304" pitchFamily="18" charset="0"/>
                <a:cs typeface="Times New Roman" panose="02020603050405020304" pitchFamily="18" charset="0"/>
              </a:rPr>
              <a:t>In general during conduction of the research I looked aruond the college the way timetable is done, I found out that their use difficult way,  which is why there is always a change in the timetable in a vague way. furthermore for  the part of </a:t>
            </a:r>
            <a:r>
              <a:rPr lang="en-US" dirty="0">
                <a:latin typeface="Times New Roman" panose="02020603050405020304" pitchFamily="18" charset="0"/>
                <a:cs typeface="Times New Roman" panose="02020603050405020304" pitchFamily="18" charset="0"/>
                <a:sym typeface="+mn-ea"/>
              </a:rPr>
              <a:t>user </a:t>
            </a:r>
            <a:r>
              <a:rPr lang="en-US" dirty="0">
                <a:latin typeface="Times New Roman" panose="02020603050405020304" pitchFamily="18" charset="0"/>
                <a:cs typeface="Times New Roman" panose="02020603050405020304" pitchFamily="18" charset="0"/>
              </a:rPr>
              <a:t>covered  by this information weren’t given information in systematic way.</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to expect  </a:t>
            </a:r>
            <a:endParaRPr lang="en-US" b="1" dirty="0"/>
          </a:p>
        </p:txBody>
      </p:sp>
      <p:sp>
        <p:nvSpPr>
          <p:cNvPr id="3" name="Content Placeholder 2"/>
          <p:cNvSpPr>
            <a:spLocks noGrp="1"/>
          </p:cNvSpPr>
          <p:nvPr>
            <p:ph idx="1"/>
          </p:nvPr>
        </p:nvSpPr>
        <p:spPr/>
        <p:txBody>
          <a:bodyPr/>
          <a:lstStyle/>
          <a:p>
            <a:pPr>
              <a:lnSpc>
                <a:spcPct val="150000"/>
              </a:lnSpc>
              <a:buFont typeface="东文宋体" charset="0"/>
              <a:buChar char="※"/>
            </a:pPr>
            <a:r>
              <a:rPr lang="en-US" sz="2400" dirty="0">
                <a:latin typeface="Times New Roman" panose="02020603050405020304" pitchFamily="18" charset="0"/>
                <a:cs typeface="Times New Roman" panose="02020603050405020304" pitchFamily="18" charset="0"/>
              </a:rPr>
              <a:t>This system allow academic service officer be able to create the academic year and create other related requirement in the academic such as (departments, levels, courses, rooms).</a:t>
            </a:r>
            <a:endParaRPr lang="en-US" sz="2400" dirty="0">
              <a:latin typeface="Times New Roman" panose="02020603050405020304" pitchFamily="18" charset="0"/>
              <a:cs typeface="Times New Roman" panose="02020603050405020304" pitchFamily="18" charset="0"/>
            </a:endParaRPr>
          </a:p>
          <a:p>
            <a:pPr>
              <a:lnSpc>
                <a:spcPct val="150000"/>
              </a:lnSpc>
              <a:buFont typeface="东文宋体" charset="0"/>
              <a:buChar char="※"/>
            </a:pPr>
            <a:r>
              <a:rPr lang="en-US" sz="2400" dirty="0">
                <a:latin typeface="Times New Roman" panose="02020603050405020304" pitchFamily="18" charset="0"/>
                <a:cs typeface="Times New Roman" panose="02020603050405020304" pitchFamily="18" charset="0"/>
              </a:rPr>
              <a:t> The system will allow academic service officer to manage, implement and generate automatic timetable.</a:t>
            </a:r>
            <a:endParaRPr lang="en-US" sz="2400" dirty="0">
              <a:latin typeface="Times New Roman" panose="02020603050405020304" pitchFamily="18" charset="0"/>
              <a:cs typeface="Times New Roman" panose="02020603050405020304" pitchFamily="18" charset="0"/>
            </a:endParaRPr>
          </a:p>
          <a:p>
            <a:pPr>
              <a:lnSpc>
                <a:spcPct val="150000"/>
              </a:lnSpc>
              <a:buFont typeface="东文宋体" charset="0"/>
              <a:buChar char="※"/>
            </a:pPr>
            <a:r>
              <a:rPr lang="en-US" sz="2400" dirty="0">
                <a:latin typeface="Times New Roman" panose="02020603050405020304" pitchFamily="18" charset="0"/>
                <a:cs typeface="Times New Roman" panose="02020603050405020304" pitchFamily="18" charset="0"/>
              </a:rPr>
              <a:t>The head of departments is granted create lectures and student representatives and assign course to those lectures. In addtion lectures and student representatives view courses and timetable that has been implemented.</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ATTS works?</a:t>
            </a:r>
            <a:endParaRPr lang="en-US" dirty="0"/>
          </a:p>
        </p:txBody>
      </p:sp>
      <p:pic>
        <p:nvPicPr>
          <p:cNvPr id="4" name="Picture 1"/>
          <p:cNvPicPr>
            <a:picLocks noChangeAspect="1" noChangeArrowheads="1"/>
          </p:cNvPicPr>
          <p:nvPr>
            <p:ph idx="1"/>
          </p:nvPr>
        </p:nvPicPr>
        <p:blipFill>
          <a:blip r:embed="rId1"/>
          <a:stretch>
            <a:fillRect/>
          </a:stretch>
        </p:blipFill>
        <p:spPr>
          <a:xfrm>
            <a:off x="2887345" y="1174750"/>
            <a:ext cx="6416675" cy="49530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p:nvPr>
            <p:ph type="title"/>
          </p:nvPr>
        </p:nvSpPr>
        <p:spPr/>
        <p:txBody>
          <a:bodyPr/>
          <a:p>
            <a:r>
              <a:rPr lang="en-US"/>
              <a:t>Implementation for  ATTS</a:t>
            </a:r>
            <a:endParaRPr lang="en-US"/>
          </a:p>
        </p:txBody>
      </p:sp>
      <p:pic>
        <p:nvPicPr>
          <p:cNvPr id="7" name="Picture 6" descr="login"/>
          <p:cNvPicPr>
            <a:picLocks noChangeAspect="1"/>
          </p:cNvPicPr>
          <p:nvPr/>
        </p:nvPicPr>
        <p:blipFill>
          <a:blip r:embed="rId1"/>
          <a:stretch>
            <a:fillRect/>
          </a:stretch>
        </p:blipFill>
        <p:spPr>
          <a:xfrm>
            <a:off x="0" y="887730"/>
            <a:ext cx="12192000" cy="596963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 and recommendation </a:t>
            </a:r>
            <a:endParaRPr lang="en-US" b="1" dirty="0"/>
          </a:p>
        </p:txBody>
      </p:sp>
      <p:sp>
        <p:nvSpPr>
          <p:cNvPr id="3" name="Content Placeholder 2"/>
          <p:cNvSpPr>
            <a:spLocks noGrp="1"/>
          </p:cNvSpPr>
          <p:nvPr>
            <p:ph idx="1"/>
          </p:nvPr>
        </p:nvSpPr>
        <p:spPr>
          <a:xfrm>
            <a:off x="715010" y="1335405"/>
            <a:ext cx="10625455" cy="4796155"/>
          </a:xfrm>
        </p:spPr>
        <p:txBody>
          <a:bodyPr>
            <a:normAutofit lnSpcReduction="10000"/>
          </a:bodyPr>
          <a:lstStyle/>
          <a:p>
            <a:pPr marL="0" indent="0">
              <a:buNone/>
            </a:pPr>
            <a:r>
              <a:rPr lang="en-US" b="1" u="sng" dirty="0"/>
              <a:t>Conclusion</a:t>
            </a:r>
            <a:r>
              <a:rPr lang="en-US" dirty="0"/>
              <a:t> </a:t>
            </a:r>
            <a:endParaRPr lang="en-US" dirty="0"/>
          </a:p>
          <a:p>
            <a:pPr marL="0" algn="l">
              <a:lnSpc>
                <a:spcPct val="100000"/>
              </a:lnSpc>
              <a:buClrTx/>
              <a:buSzTx/>
              <a:buFontTx/>
              <a:buNone/>
            </a:pPr>
            <a:r>
              <a:rPr lang="en-US" sz="3200" dirty="0">
                <a:latin typeface="Times New Roman" panose="02020603050405020304" pitchFamily="18" charset="0"/>
                <a:cs typeface="Times New Roman" panose="02020603050405020304" pitchFamily="18" charset="0"/>
              </a:rPr>
              <a:t>The Academic Teaching Timetable system, is system that generate timetable automatically without setting hours for every course. The users who view that timetable is allowed to view according to the  academic year that has been created in time of implementation of it. Some of users view a few pages depends on role they have to the system. Such as academic role  view entire system and implement timetable.</a:t>
            </a:r>
            <a:endParaRPr lang="en-US" sz="3200" dirty="0">
              <a:latin typeface="Times New Roman" panose="02020603050405020304" pitchFamily="18" charset="0"/>
              <a:cs typeface="Times New Roman" panose="02020603050405020304" pitchFamily="18" charset="0"/>
            </a:endParaRPr>
          </a:p>
          <a:p>
            <a:pPr marL="0" algn="l">
              <a:lnSpc>
                <a:spcPct val="100000"/>
              </a:lnSpc>
              <a:buClrTx/>
              <a:buSzTx/>
              <a:buFontTx/>
              <a:buNone/>
            </a:pPr>
            <a:endParaRPr lang="en-US"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 and recommendation </a:t>
            </a:r>
            <a:endParaRPr lang="en-US" b="1" dirty="0"/>
          </a:p>
        </p:txBody>
      </p:sp>
      <p:sp>
        <p:nvSpPr>
          <p:cNvPr id="3" name="Content Placeholder 2"/>
          <p:cNvSpPr>
            <a:spLocks noGrp="1"/>
          </p:cNvSpPr>
          <p:nvPr>
            <p:ph idx="1"/>
          </p:nvPr>
        </p:nvSpPr>
        <p:spPr>
          <a:xfrm>
            <a:off x="715010" y="1335405"/>
            <a:ext cx="10625455" cy="4796155"/>
          </a:xfrm>
        </p:spPr>
        <p:txBody>
          <a:bodyPr>
            <a:normAutofit/>
          </a:bodyPr>
          <a:lstStyle/>
          <a:p>
            <a:pPr marL="0" indent="0">
              <a:buNone/>
            </a:pPr>
            <a:r>
              <a:rPr lang="en-US" sz="3500" b="1" u="sng" dirty="0"/>
              <a:t>Recommendation</a:t>
            </a:r>
            <a:endParaRPr lang="en-US" sz="3500" b="1" u="sng" dirty="0"/>
          </a:p>
          <a:p>
            <a:pPr marL="0" indent="0">
              <a:buNone/>
            </a:pPr>
            <a:r>
              <a:rPr lang="en-US" sz="3500" dirty="0">
                <a:latin typeface="Times New Roman" panose="02020603050405020304" pitchFamily="18" charset="0"/>
                <a:cs typeface="Times New Roman" panose="02020603050405020304" pitchFamily="18" charset="0"/>
              </a:rPr>
              <a:t>I would like to recommend other researchers  adding some features such as to mark every hour that has been taught on lecture. </a:t>
            </a:r>
            <a:r>
              <a:rPr lang="en-US" sz="3500" dirty="0">
                <a:latin typeface="Times New Roman" panose="02020603050405020304" pitchFamily="18" charset="0"/>
                <a:cs typeface="Times New Roman" panose="02020603050405020304" pitchFamily="18" charset="0"/>
                <a:sym typeface="+mn-ea"/>
              </a:rPr>
              <a:t>I would like to recommend other researchers  to work on implementation of exams timetable and match them with class daily according to the active academic year.</a:t>
            </a:r>
            <a:endParaRPr lang="en-US" sz="3500" dirty="0">
              <a:latin typeface="Times New Roman" panose="02020603050405020304" pitchFamily="18" charset="0"/>
              <a:cs typeface="Times New Roman" panose="02020603050405020304" pitchFamily="18" charset="0"/>
              <a:sym typeface="+mn-ea"/>
            </a:endParaRPr>
          </a:p>
          <a:p>
            <a:pPr marL="0" indent="0">
              <a:lnSpc>
                <a:spcPct val="160000"/>
              </a:lnSpc>
              <a:buNone/>
            </a:pPr>
            <a:endParaRPr lang="en-US" sz="35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pPr marL="3657600" lvl="8" indent="0">
              <a:buNone/>
            </a:pPr>
            <a:r>
              <a:rPr lang="en-US" sz="3200" b="1" dirty="0">
                <a:latin typeface="Times New Roman" panose="02020603050405020304" pitchFamily="18" charset="0"/>
                <a:cs typeface="Times New Roman" panose="02020603050405020304" pitchFamily="18" charset="0"/>
              </a:rPr>
              <a:t>Q&amp;A</a:t>
            </a:r>
            <a:endParaRPr lang="en-US" sz="3200" b="1"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Communications and Dialogues">
  <a:themeElements>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Communications and Dialogu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itchFamily="2" charset="-122"/>
          </a:defRPr>
        </a:defPPr>
      </a:lstStyle>
    </a:lnDef>
  </a:objectDefaults>
  <a:extraClrSchemeLst>
    <a:extraClrScheme>
      <a:clrScheme name="Communications and Dialogu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mmunications and Dialogu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mmunications and Dialogu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mmunications and Dialogu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mmunications and Dialogu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mmunications and Dialogu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mmunications and Dialogu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mmunications and Dialogu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mmunications and Dialogu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mmunications and Dialogu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mmunications and Dialogu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mmunications and Dialogu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0</TotalTime>
  <Words>2296</Words>
  <Application>WPS Presentation</Application>
  <PresentationFormat>Widescreen</PresentationFormat>
  <Paragraphs>53</Paragraphs>
  <Slides>10</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10</vt:i4>
      </vt:variant>
    </vt:vector>
  </HeadingPairs>
  <TitlesOfParts>
    <vt:vector size="27" baseType="lpstr">
      <vt:lpstr>Arial</vt:lpstr>
      <vt:lpstr>SimSun</vt:lpstr>
      <vt:lpstr>Wingdings</vt:lpstr>
      <vt:lpstr>Wingdings 3</vt:lpstr>
      <vt:lpstr>Webdings</vt:lpstr>
      <vt:lpstr>Arial</vt:lpstr>
      <vt:lpstr>Times New Roman</vt:lpstr>
      <vt:lpstr>OpenSymbol</vt:lpstr>
      <vt:lpstr>Century Gothic</vt:lpstr>
      <vt:lpstr>Microsoft YaHei</vt:lpstr>
      <vt:lpstr>Arial Unicode MS</vt:lpstr>
      <vt:lpstr>Calibri</vt:lpstr>
      <vt:lpstr>Wingdings</vt:lpstr>
      <vt:lpstr>Quicksand Light</vt:lpstr>
      <vt:lpstr>东文宋体</vt:lpstr>
      <vt:lpstr>Arial Narrow</vt:lpstr>
      <vt:lpstr>Communications and Dialogues</vt:lpstr>
      <vt:lpstr>SUPPORTIVE BABY CARE SYSTEM (SBCS)</vt:lpstr>
      <vt:lpstr>What is SBCS?</vt:lpstr>
      <vt:lpstr>Why this research ?</vt:lpstr>
      <vt:lpstr>What to expect in after Launch </vt:lpstr>
      <vt:lpstr>SDLC: waterfall  model</vt:lpstr>
      <vt:lpstr>Research technique</vt:lpstr>
      <vt:lpstr>Conclusion and recommendation </vt:lpstr>
      <vt:lpstr>Conclusion and recommendation </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tuyishime bertin</dc:creator>
  <cp:lastModifiedBy>ryan-fab</cp:lastModifiedBy>
  <cp:revision>17</cp:revision>
  <dcterms:created xsi:type="dcterms:W3CDTF">2021-12-15T14:42:47Z</dcterms:created>
  <dcterms:modified xsi:type="dcterms:W3CDTF">2021-12-15T14:42:47Z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1033-11.1.0.10702</vt:lpwstr>
  </property>
</Properties>
</file>