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5" r:id="rId2"/>
    <p:sldId id="301" r:id="rId3"/>
    <p:sldId id="309" r:id="rId4"/>
    <p:sldId id="311" r:id="rId5"/>
    <p:sldId id="313" r:id="rId6"/>
    <p:sldId id="308" r:id="rId7"/>
    <p:sldId id="322" r:id="rId8"/>
    <p:sldId id="302" r:id="rId9"/>
    <p:sldId id="310" r:id="rId10"/>
    <p:sldId id="314" r:id="rId11"/>
    <p:sldId id="307" r:id="rId12"/>
    <p:sldId id="323" r:id="rId13"/>
    <p:sldId id="324" r:id="rId14"/>
    <p:sldId id="325" r:id="rId15"/>
    <p:sldId id="315" r:id="rId16"/>
    <p:sldId id="330" r:id="rId17"/>
    <p:sldId id="331" r:id="rId18"/>
    <p:sldId id="304" r:id="rId19"/>
    <p:sldId id="318" r:id="rId20"/>
    <p:sldId id="320" r:id="rId21"/>
    <p:sldId id="319" r:id="rId22"/>
    <p:sldId id="312" r:id="rId23"/>
    <p:sldId id="321" r:id="rId24"/>
    <p:sldId id="328" r:id="rId25"/>
    <p:sldId id="329" r:id="rId26"/>
    <p:sldId id="333" r:id="rId27"/>
    <p:sldId id="332" r:id="rId28"/>
    <p:sldId id="334" r:id="rId29"/>
    <p:sldId id="335" r:id="rId30"/>
    <p:sldId id="303" r:id="rId31"/>
    <p:sldId id="306" r:id="rId32"/>
    <p:sldId id="317" r:id="rId33"/>
    <p:sldId id="316" r:id="rId34"/>
    <p:sldId id="327" r:id="rId35"/>
    <p:sldId id="3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24726"/>
    <a:srgbClr val="404040"/>
    <a:srgbClr val="FBECE9"/>
    <a:srgbClr val="FEFCFC"/>
    <a:srgbClr val="26438D"/>
    <a:srgbClr val="FDF6F5"/>
    <a:srgbClr val="F7D8D1"/>
    <a:srgbClr val="FF9B45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5691" autoAdjust="0"/>
  </p:normalViewPr>
  <p:slideViewPr>
    <p:cSldViewPr snapToGrid="0">
      <p:cViewPr varScale="1">
        <p:scale>
          <a:sx n="140" d="100"/>
          <a:sy n="140" d="100"/>
        </p:scale>
        <p:origin x="94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0.3mb average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7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8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5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30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5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2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1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3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3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Why 3: 12 seconds at each bitrate, so maybe 12*6= about a minute of traffic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73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Why 3: 12 seconds at each bitrate, so maybe 12*6= about a minute of traffic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1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Why 3: 12 seconds at each bitrate, so maybe 12*6= about a minute of traffic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6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951" y="262784"/>
            <a:ext cx="11682100" cy="633243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49" y="262783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476B7B-98CF-46C2-A30E-5D536C60AAA0}"/>
              </a:ext>
            </a:extLst>
          </p:cNvPr>
          <p:cNvCxnSpPr>
            <a:cxnSpLocks/>
          </p:cNvCxnSpPr>
          <p:nvPr userDrawn="1"/>
        </p:nvCxnSpPr>
        <p:spPr>
          <a:xfrm>
            <a:off x="525163" y="4498975"/>
            <a:ext cx="109000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815941-2EA4-41A6-AADD-92A184C31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577717"/>
            <a:ext cx="7048005" cy="3888177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quote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F2CC7B-161F-4646-B679-E6F9A7F75B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7251" y="4532056"/>
            <a:ext cx="4627987" cy="545273"/>
          </a:xfrm>
        </p:spPr>
        <p:txBody>
          <a:bodyPr>
            <a:noAutofit/>
          </a:bodyPr>
          <a:lstStyle>
            <a:lvl1pPr algn="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(Year)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8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cep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1" y="262784"/>
            <a:ext cx="11682101" cy="208671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412874"/>
            <a:ext cx="6876288" cy="936625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15938" y="2647950"/>
            <a:ext cx="9445752" cy="36972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tx1"/>
                </a:solidFill>
              </a:defRPr>
            </a:lvl2pPr>
            <a:lvl3pPr>
              <a:defRPr lang="en-US" sz="1400" dirty="0" smtClean="0">
                <a:solidFill>
                  <a:schemeClr val="tx1"/>
                </a:solidFill>
              </a:defRPr>
            </a:lvl3pPr>
            <a:lvl4pPr>
              <a:defRPr lang="en-US" sz="1400" dirty="0" smtClean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21207" y="1226081"/>
            <a:ext cx="10904031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412875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cep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5" y="262783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8" y="527172"/>
            <a:ext cx="1090930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4FA9F6-D5FC-4F4B-90D6-E5EA020379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938" y="1425701"/>
            <a:ext cx="10909300" cy="466712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481E8-6A80-4CD6-BE2D-FE7D24FC9D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9" y="6089251"/>
            <a:ext cx="10909299" cy="273450"/>
          </a:xfrm>
        </p:spPr>
        <p:txBody>
          <a:bodyPr>
            <a:noAutofit/>
          </a:bodyPr>
          <a:lstStyle>
            <a:lvl1pPr>
              <a:defRPr sz="800"/>
            </a:lvl1pPr>
          </a:lstStyle>
          <a:p>
            <a:pPr lvl="0"/>
            <a:r>
              <a:rPr lang="en-US" dirty="0"/>
              <a:t>Click to add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4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2919" y="260391"/>
            <a:ext cx="11683049" cy="6332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8" y="1412876"/>
            <a:ext cx="52197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21208" y="1226081"/>
            <a:ext cx="1090403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FE9701-9240-4351-8BD9-8157D90D487A}"/>
              </a:ext>
            </a:extLst>
          </p:cNvPr>
          <p:cNvSpPr txBox="1"/>
          <p:nvPr userDrawn="1"/>
        </p:nvSpPr>
        <p:spPr>
          <a:xfrm>
            <a:off x="11446255" y="6228277"/>
            <a:ext cx="4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6912C9B-0694-4F16-BD51-26004B5266D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3613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197" userDrawn="1">
          <p15:clr>
            <a:srgbClr val="F26B43"/>
          </p15:clr>
        </p15:guide>
        <p15:guide id="9" orient="horz" pos="2840" userDrawn="1">
          <p15:clr>
            <a:srgbClr val="F26B43"/>
          </p15:clr>
        </p15:guide>
        <p15:guide id="10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CA2F-067F-4CAC-9F50-59AEFCC9D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390" y="511175"/>
            <a:ext cx="9803143" cy="3692525"/>
          </a:xfrm>
        </p:spPr>
        <p:txBody>
          <a:bodyPr/>
          <a:lstStyle/>
          <a:p>
            <a:r>
              <a:rPr lang="en-GB" dirty="0"/>
              <a:t>Identifying encrypted online video streams using bitrate proﬁles</a:t>
            </a:r>
            <a:br>
              <a:rPr lang="en-GB" dirty="0"/>
            </a:br>
            <a:r>
              <a:rPr lang="en-GB" sz="1800" dirty="0"/>
              <a:t>Bachelor’s Thesis Nr. 214b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D5365-41E7-41D3-9AF4-B7F80D45CC8B}"/>
              </a:ext>
            </a:extLst>
          </p:cNvPr>
          <p:cNvSpPr txBox="1"/>
          <p:nvPr/>
        </p:nvSpPr>
        <p:spPr>
          <a:xfrm>
            <a:off x="4965061" y="4508500"/>
            <a:ext cx="646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</a:rPr>
              <a:t>Florian Moser</a:t>
            </a:r>
          </a:p>
          <a:p>
            <a:pPr algn="r"/>
            <a:r>
              <a:rPr lang="en-GB" sz="1000" dirty="0">
                <a:solidFill>
                  <a:schemeClr val="bg1"/>
                </a:solidFill>
              </a:rPr>
              <a:t>Supervised by Prof. </a:t>
            </a:r>
            <a:r>
              <a:rPr lang="en-GB" sz="1000" dirty="0" err="1">
                <a:solidFill>
                  <a:schemeClr val="bg1"/>
                </a:solidFill>
              </a:rPr>
              <a:t>Dr.</a:t>
            </a:r>
            <a:r>
              <a:rPr lang="en-GB" sz="1000" dirty="0">
                <a:solidFill>
                  <a:schemeClr val="bg1"/>
                </a:solidFill>
              </a:rPr>
              <a:t> Ankit Singla and Melissa </a:t>
            </a:r>
            <a:r>
              <a:rPr lang="en-GB" sz="1000" dirty="0" err="1">
                <a:solidFill>
                  <a:schemeClr val="bg1"/>
                </a:solidFill>
              </a:rPr>
              <a:t>Licciardello</a:t>
            </a:r>
            <a:endParaRPr lang="en-GB" sz="1000" dirty="0">
              <a:solidFill>
                <a:schemeClr val="bg1"/>
              </a:solidFill>
            </a:endParaRPr>
          </a:p>
          <a:p>
            <a:pPr algn="r"/>
            <a:endParaRPr lang="en-GB" sz="1000" dirty="0">
              <a:solidFill>
                <a:schemeClr val="bg1"/>
              </a:solidFill>
            </a:endParaRPr>
          </a:p>
          <a:p>
            <a:pPr algn="r"/>
            <a:r>
              <a:rPr lang="en-GB" sz="1000" dirty="0">
                <a:solidFill>
                  <a:schemeClr val="bg1"/>
                </a:solidFill>
              </a:rPr>
              <a:t>Systems Group</a:t>
            </a:r>
          </a:p>
          <a:p>
            <a:pPr algn="r"/>
            <a:r>
              <a:rPr lang="en-GB" sz="1000" dirty="0">
                <a:solidFill>
                  <a:schemeClr val="bg1"/>
                </a:solidFill>
              </a:rPr>
              <a:t>Department of Computer Science</a:t>
            </a:r>
          </a:p>
          <a:p>
            <a:pPr algn="r"/>
            <a:r>
              <a:rPr lang="en-GB" sz="1000" dirty="0">
                <a:solidFill>
                  <a:schemeClr val="bg1"/>
                </a:solidFill>
              </a:rPr>
              <a:t>ETH Zurich</a:t>
            </a:r>
          </a:p>
        </p:txBody>
      </p:sp>
    </p:spTree>
    <p:extLst>
      <p:ext uri="{BB962C8B-B14F-4D97-AF65-F5344CB8AC3E}">
        <p14:creationId xmlns:p14="http://schemas.microsoft.com/office/powerpoint/2010/main" val="2178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Preparation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633E7-8BCA-4E35-BCE3-7A7CC5100B0D}"/>
              </a:ext>
            </a:extLst>
          </p:cNvPr>
          <p:cNvGrpSpPr/>
          <p:nvPr/>
        </p:nvGrpSpPr>
        <p:grpSpPr>
          <a:xfrm>
            <a:off x="2896215" y="2059453"/>
            <a:ext cx="6548227" cy="4387313"/>
            <a:chOff x="2896215" y="2059453"/>
            <a:chExt cx="6548227" cy="4387313"/>
          </a:xfrm>
        </p:grpSpPr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A0B61DAB-1BBB-42B4-A418-A09FC865D813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448C86-423C-4529-B203-1A0A3C343F69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A0824A-EDF9-4CD2-B21F-8072D15FE3F2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8313A4-0739-477D-9A7E-8251B54682D6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64E7C0-2019-468B-8663-F26B8CB69C03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FA0E59-78C7-4273-8470-8931FBC11831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7F68970-1220-4FE5-B8B4-330E883C5F94}"/>
              </a:ext>
            </a:extLst>
          </p:cNvPr>
          <p:cNvSpPr txBox="1">
            <a:spLocks/>
          </p:cNvSpPr>
          <p:nvPr/>
        </p:nvSpPr>
        <p:spPr>
          <a:xfrm>
            <a:off x="521207" y="1412875"/>
            <a:ext cx="4084912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Parse HAR files</a:t>
            </a:r>
            <a:br>
              <a:rPr lang="de-CH" b="1" dirty="0"/>
            </a:br>
            <a:r>
              <a:rPr lang="de-CH" dirty="0"/>
              <a:t>extract relevant information to Sqlite database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88444"/>
      </p:ext>
    </p:extLst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Attacker Model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11</a:t>
            </a:fld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AA4DB-3284-4C81-BEBF-EFA662F94198}"/>
              </a:ext>
            </a:extLst>
          </p:cNvPr>
          <p:cNvSpPr/>
          <p:nvPr/>
        </p:nvSpPr>
        <p:spPr>
          <a:xfrm>
            <a:off x="2927442" y="1439078"/>
            <a:ext cx="2319689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Netflix Browser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47E39A-975C-454D-BEEC-9D81C2CC9D58}"/>
              </a:ext>
            </a:extLst>
          </p:cNvPr>
          <p:cNvSpPr/>
          <p:nvPr/>
        </p:nvSpPr>
        <p:spPr>
          <a:xfrm>
            <a:off x="6915084" y="1412875"/>
            <a:ext cx="2319689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The Internet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93FF5-922A-4B1A-8051-3A43552DBC8A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247131" y="1913389"/>
            <a:ext cx="1667953" cy="26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FD5FD4-7F10-4CFF-A674-C4A56CA238CB}"/>
              </a:ext>
            </a:extLst>
          </p:cNvPr>
          <p:cNvCxnSpPr>
            <a:cxnSpLocks/>
          </p:cNvCxnSpPr>
          <p:nvPr/>
        </p:nvCxnSpPr>
        <p:spPr>
          <a:xfrm>
            <a:off x="6096000" y="1939592"/>
            <a:ext cx="0" cy="146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1755C-4DC4-4F7F-A808-A67079B937F2}"/>
              </a:ext>
            </a:extLst>
          </p:cNvPr>
          <p:cNvSpPr/>
          <p:nvPr/>
        </p:nvSpPr>
        <p:spPr>
          <a:xfrm>
            <a:off x="5383649" y="3446551"/>
            <a:ext cx="1424701" cy="61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Attacker</a:t>
            </a:r>
            <a:endParaRPr lang="en-GB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19181-0458-4680-8349-6538FDF86936}"/>
              </a:ext>
            </a:extLst>
          </p:cNvPr>
          <p:cNvCxnSpPr>
            <a:cxnSpLocks/>
          </p:cNvCxnSpPr>
          <p:nvPr/>
        </p:nvCxnSpPr>
        <p:spPr>
          <a:xfrm>
            <a:off x="6093799" y="3992546"/>
            <a:ext cx="0" cy="10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3C8EB9-13FB-4884-906A-799595CF130C}"/>
              </a:ext>
            </a:extLst>
          </p:cNvPr>
          <p:cNvGrpSpPr/>
          <p:nvPr/>
        </p:nvGrpSpPr>
        <p:grpSpPr>
          <a:xfrm>
            <a:off x="5297762" y="5009115"/>
            <a:ext cx="1592074" cy="1066690"/>
            <a:chOff x="2896215" y="2059453"/>
            <a:chExt cx="6548227" cy="4387313"/>
          </a:xfrm>
        </p:grpSpPr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92B03620-12D9-4DED-AFAA-527C28BABE90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2810FF-7CBB-4500-A5CF-836E96497466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EE8C22-09E7-414E-B4D8-963AA30BF59E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57211D-C1EB-47CB-AB78-B9C098217380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D96FDD-757B-429C-B81D-D0D639D5F3C8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EB1C48-B424-4944-98D1-D0B07802C4DE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Title 3">
            <a:extLst>
              <a:ext uri="{FF2B5EF4-FFF2-40B4-BE49-F238E27FC236}">
                <a16:creationId xmlns:a16="http://schemas.microsoft.com/office/drawing/2014/main" id="{78226A5A-6376-4421-9DEB-46805540F11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Attacker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2B56C4-45CD-4420-B789-C779954FDBE7}"/>
              </a:ext>
            </a:extLst>
          </p:cNvPr>
          <p:cNvCxnSpPr>
            <a:cxnSpLocks/>
          </p:cNvCxnSpPr>
          <p:nvPr/>
        </p:nvCxnSpPr>
        <p:spPr>
          <a:xfrm flipV="1">
            <a:off x="6286670" y="1939593"/>
            <a:ext cx="0" cy="1489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FE7DDCE0-15F6-4846-8EDE-2952202022F5}"/>
              </a:ext>
            </a:extLst>
          </p:cNvPr>
          <p:cNvSpPr txBox="1">
            <a:spLocks/>
          </p:cNvSpPr>
          <p:nvPr/>
        </p:nvSpPr>
        <p:spPr>
          <a:xfrm>
            <a:off x="6261915" y="2671461"/>
            <a:ext cx="3386532" cy="113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Controls available bandwidth</a:t>
            </a:r>
            <a:endParaRPr lang="en-GB" dirty="0"/>
          </a:p>
          <a:p>
            <a:endParaRPr lang="en-GB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C76EB32C-CEF0-483F-9848-1CAB9445F935}"/>
              </a:ext>
            </a:extLst>
          </p:cNvPr>
          <p:cNvSpPr txBox="1">
            <a:spLocks/>
          </p:cNvSpPr>
          <p:nvPr/>
        </p:nvSpPr>
        <p:spPr>
          <a:xfrm>
            <a:off x="2738481" y="2646789"/>
            <a:ext cx="3386532" cy="39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listens</a:t>
            </a:r>
          </a:p>
          <a:p>
            <a:pPr algn="r"/>
            <a:endParaRPr lang="en-GB" dirty="0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93482DDB-E34E-4281-A1BC-AA122C6EC304}"/>
              </a:ext>
            </a:extLst>
          </p:cNvPr>
          <p:cNvSpPr txBox="1">
            <a:spLocks/>
          </p:cNvSpPr>
          <p:nvPr/>
        </p:nvSpPr>
        <p:spPr>
          <a:xfrm>
            <a:off x="2709468" y="4323587"/>
            <a:ext cx="3386532" cy="39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compares</a:t>
            </a: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13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Control Bandwidth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12</a:t>
            </a:fld>
            <a:endParaRPr lang="en-GB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4E4F0471-C013-40C8-B194-D5A5581047B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Control Bandwidth: Expectations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F7027-698A-462E-8AB3-1A2577FD16FD}"/>
              </a:ext>
            </a:extLst>
          </p:cNvPr>
          <p:cNvCxnSpPr>
            <a:cxnSpLocks/>
          </p:cNvCxnSpPr>
          <p:nvPr/>
        </p:nvCxnSpPr>
        <p:spPr>
          <a:xfrm>
            <a:off x="868312" y="6098750"/>
            <a:ext cx="10556926" cy="6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B4DCC2-3D3A-42E3-9894-775625076AD6}"/>
              </a:ext>
            </a:extLst>
          </p:cNvPr>
          <p:cNvSpPr txBox="1"/>
          <p:nvPr/>
        </p:nvSpPr>
        <p:spPr>
          <a:xfrm>
            <a:off x="868312" y="6105562"/>
            <a:ext cx="24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Available bandwidth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415B64-2183-41C5-9CD5-A84CD61ADDF0}"/>
              </a:ext>
            </a:extLst>
          </p:cNvPr>
          <p:cNvCxnSpPr/>
          <p:nvPr/>
        </p:nvCxnSpPr>
        <p:spPr>
          <a:xfrm flipV="1">
            <a:off x="868312" y="1412876"/>
            <a:ext cx="0" cy="4679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F72B3D-DA0C-4045-8C0B-E7A70B149967}"/>
              </a:ext>
            </a:extLst>
          </p:cNvPr>
          <p:cNvSpPr txBox="1"/>
          <p:nvPr/>
        </p:nvSpPr>
        <p:spPr>
          <a:xfrm rot="16200000">
            <a:off x="-574206" y="3369519"/>
            <a:ext cx="25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Downloaded video size</a:t>
            </a:r>
            <a:endParaRPr lang="en-GB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D87188-CD83-4472-833F-8FE88C3A5400}"/>
              </a:ext>
            </a:extLst>
          </p:cNvPr>
          <p:cNvCxnSpPr/>
          <p:nvPr/>
        </p:nvCxnSpPr>
        <p:spPr>
          <a:xfrm>
            <a:off x="1405719" y="5384042"/>
            <a:ext cx="12419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976B5A-082C-44E7-8B45-37C65B9633B9}"/>
              </a:ext>
            </a:extLst>
          </p:cNvPr>
          <p:cNvCxnSpPr>
            <a:cxnSpLocks/>
          </p:cNvCxnSpPr>
          <p:nvPr/>
        </p:nvCxnSpPr>
        <p:spPr>
          <a:xfrm>
            <a:off x="2647666" y="4508500"/>
            <a:ext cx="19038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4BB2A8-257A-42F3-8349-B2B351042FCE}"/>
              </a:ext>
            </a:extLst>
          </p:cNvPr>
          <p:cNvCxnSpPr>
            <a:cxnSpLocks/>
          </p:cNvCxnSpPr>
          <p:nvPr/>
        </p:nvCxnSpPr>
        <p:spPr>
          <a:xfrm>
            <a:off x="4676633" y="3937569"/>
            <a:ext cx="10590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554416-486C-4DAD-89C8-87B2BBAEBF40}"/>
              </a:ext>
            </a:extLst>
          </p:cNvPr>
          <p:cNvCxnSpPr>
            <a:cxnSpLocks/>
          </p:cNvCxnSpPr>
          <p:nvPr/>
        </p:nvCxnSpPr>
        <p:spPr>
          <a:xfrm>
            <a:off x="5735638" y="2490906"/>
            <a:ext cx="3237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009A16-A2FB-4E10-B355-EA023A3732F9}"/>
              </a:ext>
            </a:extLst>
          </p:cNvPr>
          <p:cNvCxnSpPr>
            <a:cxnSpLocks/>
          </p:cNvCxnSpPr>
          <p:nvPr/>
        </p:nvCxnSpPr>
        <p:spPr>
          <a:xfrm>
            <a:off x="9040670" y="1412876"/>
            <a:ext cx="23845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47C191-1D96-40E2-B02E-DD8BDA306A82}"/>
              </a:ext>
            </a:extLst>
          </p:cNvPr>
          <p:cNvSpPr txBox="1"/>
          <p:nvPr/>
        </p:nvSpPr>
        <p:spPr>
          <a:xfrm>
            <a:off x="1480782" y="3429000"/>
            <a:ext cx="9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bitrate</a:t>
            </a:r>
            <a:endParaRPr lang="en-GB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2B5021-833A-4682-AC53-A07CC4BA5FB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931159" y="3798332"/>
            <a:ext cx="37976" cy="133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A7655F-60F7-449A-A61A-2BB750829AB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931159" y="3798332"/>
            <a:ext cx="1382779" cy="56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7C7D83-4AF5-43F6-A4CB-3DBC76DC1D72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931159" y="3798332"/>
            <a:ext cx="2552131" cy="1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11B7D5-B33C-4B77-A28E-C62D7546DA84}"/>
              </a:ext>
            </a:extLst>
          </p:cNvPr>
          <p:cNvCxnSpPr>
            <a:cxnSpLocks/>
            <a:stCxn id="52" idx="2"/>
          </p:cNvCxnSpPr>
          <p:nvPr/>
        </p:nvCxnSpPr>
        <p:spPr>
          <a:xfrm flipV="1">
            <a:off x="1931159" y="2646328"/>
            <a:ext cx="4879074" cy="11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30560A-B6C3-4DA8-AD2C-4220A1CF097B}"/>
              </a:ext>
            </a:extLst>
          </p:cNvPr>
          <p:cNvCxnSpPr>
            <a:cxnSpLocks/>
            <a:stCxn id="52" idx="2"/>
          </p:cNvCxnSpPr>
          <p:nvPr/>
        </p:nvCxnSpPr>
        <p:spPr>
          <a:xfrm flipV="1">
            <a:off x="1931159" y="1561332"/>
            <a:ext cx="7731455" cy="223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Control Bandwidth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13</a:t>
            </a:fld>
            <a:endParaRPr lang="en-GB" dirty="0"/>
          </a:p>
        </p:txBody>
      </p:sp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9A81C5-CB08-43E9-AC7C-A24AA217D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26" y="1412875"/>
            <a:ext cx="6153495" cy="4994488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4FB655-DA2F-4F22-B599-15E79FB5B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53" y="1458815"/>
            <a:ext cx="6153494" cy="4962877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4E4F0471-C013-40C8-B194-D5A5581047B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Control Bandwidth: Reality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A4668-CEC1-4E85-B97B-32AE559B6A35}"/>
              </a:ext>
            </a:extLst>
          </p:cNvPr>
          <p:cNvSpPr txBox="1"/>
          <p:nvPr/>
        </p:nvSpPr>
        <p:spPr>
          <a:xfrm>
            <a:off x="9330964" y="1458815"/>
            <a:ext cx="219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Imprecise</a:t>
            </a:r>
          </a:p>
          <a:p>
            <a:r>
              <a:rPr lang="de-CH" dirty="0"/>
              <a:t>Time intensive</a:t>
            </a:r>
          </a:p>
          <a:p>
            <a:r>
              <a:rPr lang="de-CH" dirty="0"/>
              <a:t>Difficult to quantify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77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Attacker Model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14</a:t>
            </a:fld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AA4DB-3284-4C81-BEBF-EFA662F94198}"/>
              </a:ext>
            </a:extLst>
          </p:cNvPr>
          <p:cNvSpPr/>
          <p:nvPr/>
        </p:nvSpPr>
        <p:spPr>
          <a:xfrm>
            <a:off x="2927442" y="1439078"/>
            <a:ext cx="2319689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Netflix Browser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47E39A-975C-454D-BEEC-9D81C2CC9D58}"/>
              </a:ext>
            </a:extLst>
          </p:cNvPr>
          <p:cNvSpPr/>
          <p:nvPr/>
        </p:nvSpPr>
        <p:spPr>
          <a:xfrm>
            <a:off x="6915084" y="1412875"/>
            <a:ext cx="2319689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The Internet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93FF5-922A-4B1A-8051-3A43552DBC8A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247131" y="1913389"/>
            <a:ext cx="1667953" cy="26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FD5FD4-7F10-4CFF-A674-C4A56CA238CB}"/>
              </a:ext>
            </a:extLst>
          </p:cNvPr>
          <p:cNvCxnSpPr>
            <a:cxnSpLocks/>
          </p:cNvCxnSpPr>
          <p:nvPr/>
        </p:nvCxnSpPr>
        <p:spPr>
          <a:xfrm>
            <a:off x="6096000" y="1939592"/>
            <a:ext cx="0" cy="146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1755C-4DC4-4F7F-A808-A67079B937F2}"/>
              </a:ext>
            </a:extLst>
          </p:cNvPr>
          <p:cNvSpPr/>
          <p:nvPr/>
        </p:nvSpPr>
        <p:spPr>
          <a:xfrm>
            <a:off x="5383649" y="3446551"/>
            <a:ext cx="1424701" cy="61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Attacker</a:t>
            </a:r>
            <a:endParaRPr lang="en-GB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19181-0458-4680-8349-6538FDF86936}"/>
              </a:ext>
            </a:extLst>
          </p:cNvPr>
          <p:cNvCxnSpPr>
            <a:cxnSpLocks/>
          </p:cNvCxnSpPr>
          <p:nvPr/>
        </p:nvCxnSpPr>
        <p:spPr>
          <a:xfrm>
            <a:off x="6093799" y="3992546"/>
            <a:ext cx="0" cy="10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3C8EB9-13FB-4884-906A-799595CF130C}"/>
              </a:ext>
            </a:extLst>
          </p:cNvPr>
          <p:cNvGrpSpPr/>
          <p:nvPr/>
        </p:nvGrpSpPr>
        <p:grpSpPr>
          <a:xfrm>
            <a:off x="5297762" y="5009115"/>
            <a:ext cx="1592074" cy="1066690"/>
            <a:chOff x="2896215" y="2059453"/>
            <a:chExt cx="6548227" cy="4387313"/>
          </a:xfrm>
        </p:grpSpPr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92B03620-12D9-4DED-AFAA-527C28BABE90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2810FF-7CBB-4500-A5CF-836E96497466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EE8C22-09E7-414E-B4D8-963AA30BF59E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57211D-C1EB-47CB-AB78-B9C098217380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D96FDD-757B-429C-B81D-D0D639D5F3C8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EB1C48-B424-4944-98D1-D0B07802C4DE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Title 3">
            <a:extLst>
              <a:ext uri="{FF2B5EF4-FFF2-40B4-BE49-F238E27FC236}">
                <a16:creationId xmlns:a16="http://schemas.microsoft.com/office/drawing/2014/main" id="{78226A5A-6376-4421-9DEB-46805540F11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Attacker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2B56C4-45CD-4420-B789-C779954FDBE7}"/>
              </a:ext>
            </a:extLst>
          </p:cNvPr>
          <p:cNvCxnSpPr>
            <a:cxnSpLocks/>
          </p:cNvCxnSpPr>
          <p:nvPr/>
        </p:nvCxnSpPr>
        <p:spPr>
          <a:xfrm flipV="1">
            <a:off x="6286670" y="1939593"/>
            <a:ext cx="0" cy="1489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FE7DDCE0-15F6-4846-8EDE-2952202022F5}"/>
              </a:ext>
            </a:extLst>
          </p:cNvPr>
          <p:cNvSpPr txBox="1">
            <a:spLocks/>
          </p:cNvSpPr>
          <p:nvPr/>
        </p:nvSpPr>
        <p:spPr>
          <a:xfrm>
            <a:off x="6261915" y="2671461"/>
            <a:ext cx="3386532" cy="113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Controls available bandwidth</a:t>
            </a:r>
            <a:br>
              <a:rPr lang="en-GB" b="1" dirty="0"/>
            </a:br>
            <a:r>
              <a:rPr lang="en-GB" dirty="0"/>
              <a:t>to measure bitrates of video</a:t>
            </a:r>
          </a:p>
          <a:p>
            <a:endParaRPr lang="en-GB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C76EB32C-CEF0-483F-9848-1CAB9445F935}"/>
              </a:ext>
            </a:extLst>
          </p:cNvPr>
          <p:cNvSpPr txBox="1">
            <a:spLocks/>
          </p:cNvSpPr>
          <p:nvPr/>
        </p:nvSpPr>
        <p:spPr>
          <a:xfrm>
            <a:off x="2738481" y="2646789"/>
            <a:ext cx="3386532" cy="39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listens</a:t>
            </a:r>
          </a:p>
          <a:p>
            <a:pPr algn="r"/>
            <a:endParaRPr lang="en-GB" dirty="0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93482DDB-E34E-4281-A1BC-AA122C6EC304}"/>
              </a:ext>
            </a:extLst>
          </p:cNvPr>
          <p:cNvSpPr txBox="1">
            <a:spLocks/>
          </p:cNvSpPr>
          <p:nvPr/>
        </p:nvSpPr>
        <p:spPr>
          <a:xfrm>
            <a:off x="2709468" y="4323587"/>
            <a:ext cx="3386532" cy="39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compares</a:t>
            </a: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Attack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15</a:t>
            </a:fld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FD5FD4-7F10-4CFF-A674-C4A56CA238CB}"/>
              </a:ext>
            </a:extLst>
          </p:cNvPr>
          <p:cNvCxnSpPr>
            <a:cxnSpLocks/>
          </p:cNvCxnSpPr>
          <p:nvPr/>
        </p:nvCxnSpPr>
        <p:spPr>
          <a:xfrm>
            <a:off x="6096000" y="1939592"/>
            <a:ext cx="0" cy="146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1755C-4DC4-4F7F-A808-A67079B937F2}"/>
              </a:ext>
            </a:extLst>
          </p:cNvPr>
          <p:cNvSpPr/>
          <p:nvPr/>
        </p:nvSpPr>
        <p:spPr>
          <a:xfrm>
            <a:off x="5383649" y="3446551"/>
            <a:ext cx="1424701" cy="61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Attacker</a:t>
            </a:r>
            <a:endParaRPr lang="en-GB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19181-0458-4680-8349-6538FDF86936}"/>
              </a:ext>
            </a:extLst>
          </p:cNvPr>
          <p:cNvCxnSpPr>
            <a:cxnSpLocks/>
          </p:cNvCxnSpPr>
          <p:nvPr/>
        </p:nvCxnSpPr>
        <p:spPr>
          <a:xfrm>
            <a:off x="6093799" y="3992546"/>
            <a:ext cx="0" cy="10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3C8EB9-13FB-4884-906A-799595CF130C}"/>
              </a:ext>
            </a:extLst>
          </p:cNvPr>
          <p:cNvGrpSpPr/>
          <p:nvPr/>
        </p:nvGrpSpPr>
        <p:grpSpPr>
          <a:xfrm>
            <a:off x="5297762" y="5009115"/>
            <a:ext cx="1592074" cy="1066690"/>
            <a:chOff x="2896215" y="2059453"/>
            <a:chExt cx="6548227" cy="4387313"/>
          </a:xfrm>
        </p:grpSpPr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92B03620-12D9-4DED-AFAA-527C28BABE90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2810FF-7CBB-4500-A5CF-836E96497466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EE8C22-09E7-414E-B4D8-963AA30BF59E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57211D-C1EB-47CB-AB78-B9C098217380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D96FDD-757B-429C-B81D-D0D639D5F3C8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EB1C48-B424-4944-98D1-D0B07802C4DE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F279A43-EA94-43A1-9820-D68147F69E0A}"/>
              </a:ext>
            </a:extLst>
          </p:cNvPr>
          <p:cNvSpPr txBox="1">
            <a:spLocks/>
          </p:cNvSpPr>
          <p:nvPr/>
        </p:nvSpPr>
        <p:spPr>
          <a:xfrm>
            <a:off x="6993779" y="1403937"/>
            <a:ext cx="3386532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Simulate Traffic</a:t>
            </a:r>
            <a:br>
              <a:rPr lang="de-CH" b="1" dirty="0"/>
            </a:br>
            <a:r>
              <a:rPr lang="en-GB" dirty="0"/>
              <a:t>to quantify danger better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A7B0338A-8CAA-4097-A048-3F00CFD63178}"/>
              </a:ext>
            </a:extLst>
          </p:cNvPr>
          <p:cNvSpPr txBox="1">
            <a:spLocks/>
          </p:cNvSpPr>
          <p:nvPr/>
        </p:nvSpPr>
        <p:spPr>
          <a:xfrm>
            <a:off x="2738481" y="2646789"/>
            <a:ext cx="3386532" cy="39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listens</a:t>
            </a:r>
          </a:p>
          <a:p>
            <a:pPr algn="r"/>
            <a:endParaRPr lang="en-GB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6095D903-5FD4-4C74-A3EC-4EC682642FAE}"/>
              </a:ext>
            </a:extLst>
          </p:cNvPr>
          <p:cNvSpPr txBox="1">
            <a:spLocks/>
          </p:cNvSpPr>
          <p:nvPr/>
        </p:nvSpPr>
        <p:spPr>
          <a:xfrm>
            <a:off x="2709468" y="4323587"/>
            <a:ext cx="3386532" cy="39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compares</a:t>
            </a:r>
          </a:p>
          <a:p>
            <a:pPr algn="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E973EF-9208-47AF-9C62-F97CAF08AD29}"/>
              </a:ext>
            </a:extLst>
          </p:cNvPr>
          <p:cNvGrpSpPr/>
          <p:nvPr/>
        </p:nvGrpSpPr>
        <p:grpSpPr>
          <a:xfrm>
            <a:off x="5299963" y="1403937"/>
            <a:ext cx="1592074" cy="1066690"/>
            <a:chOff x="2896215" y="2059453"/>
            <a:chExt cx="6548227" cy="4387313"/>
          </a:xfrm>
        </p:grpSpPr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C6E41F5E-88E5-41D2-8BD0-32B3A19EB218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853D6-35E3-49F3-8570-CBBAD97499D0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1C90A7-94FB-47CA-86B9-0A935E314709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2F181D-16CD-490F-A5AB-B282F1F16C89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DAB78-2408-4A1D-8787-85B2F87438D7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0DFAAB-6925-4906-9C95-2F3DF647544B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62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Simulate</a:t>
            </a:r>
            <a:r>
              <a:rPr lang="de-CH" dirty="0"/>
              <a:t> </a:t>
            </a:r>
            <a:r>
              <a:rPr lang="de-CH" dirty="0" err="1"/>
              <a:t>traffic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16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Query </a:t>
            </a:r>
            <a:r>
              <a:rPr lang="de-CH" b="1" dirty="0" err="1"/>
              <a:t>database</a:t>
            </a:r>
            <a:br>
              <a:rPr lang="de-CH" b="1" dirty="0"/>
            </a:b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(s)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bitrate</a:t>
            </a:r>
            <a:r>
              <a:rPr lang="de-CH" dirty="0"/>
              <a:t> b of </a:t>
            </a:r>
            <a:r>
              <a:rPr lang="de-CH" dirty="0" err="1"/>
              <a:t>movie</a:t>
            </a:r>
            <a:r>
              <a:rPr lang="de-CH" dirty="0"/>
              <a:t> 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A524-86A7-4638-9ACF-0BBE1E52E620}"/>
              </a:ext>
            </a:extLst>
          </p:cNvPr>
          <p:cNvSpPr/>
          <p:nvPr/>
        </p:nvSpPr>
        <p:spPr>
          <a:xfrm>
            <a:off x="7215957" y="1428549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D7C46C6-1EA2-4449-965A-1E2A6B3265EB}"/>
              </a:ext>
            </a:extLst>
          </p:cNvPr>
          <p:cNvSpPr txBox="1">
            <a:spLocks/>
          </p:cNvSpPr>
          <p:nvPr/>
        </p:nvSpPr>
        <p:spPr>
          <a:xfrm>
            <a:off x="521207" y="3026210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Distort</a:t>
            </a:r>
            <a:r>
              <a:rPr lang="de-CH" b="1" dirty="0"/>
              <a:t> </a:t>
            </a:r>
            <a:r>
              <a:rPr lang="de-CH" b="1" dirty="0" err="1"/>
              <a:t>package</a:t>
            </a:r>
            <a:r>
              <a:rPr lang="de-CH" b="1" dirty="0"/>
              <a:t>(s)</a:t>
            </a:r>
            <a:br>
              <a:rPr lang="de-CH" b="1" dirty="0"/>
            </a:br>
            <a:r>
              <a:rPr lang="de-CH" dirty="0"/>
              <a:t>with a factor delta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6EE1F9-F7C3-4834-A02E-5E75C94EBEB7}"/>
              </a:ext>
            </a:extLst>
          </p:cNvPr>
          <p:cNvGrpSpPr/>
          <p:nvPr/>
        </p:nvGrpSpPr>
        <p:grpSpPr>
          <a:xfrm>
            <a:off x="7068409" y="3155939"/>
            <a:ext cx="1143802" cy="546122"/>
            <a:chOff x="5590377" y="2688094"/>
            <a:chExt cx="1143802" cy="54612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3D8FC-3EC9-46A7-A614-48EFF4654F83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8688E-EBD7-44CF-9A9B-4F685C51805A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CFF808AE-82BE-4F5F-A8CF-918F1E6D0ADA}"/>
              </a:ext>
            </a:extLst>
          </p:cNvPr>
          <p:cNvSpPr txBox="1">
            <a:spLocks/>
          </p:cNvSpPr>
          <p:nvPr/>
        </p:nvSpPr>
        <p:spPr>
          <a:xfrm>
            <a:off x="515938" y="4572167"/>
            <a:ext cx="3795477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Query database with </a:t>
            </a:r>
            <a:r>
              <a:rPr lang="de-CH" b="1" dirty="0" err="1"/>
              <a:t>distorted</a:t>
            </a:r>
            <a:r>
              <a:rPr lang="de-CH" b="1" dirty="0"/>
              <a:t> </a:t>
            </a:r>
            <a:r>
              <a:rPr lang="de-CH" b="1" dirty="0" err="1"/>
              <a:t>package</a:t>
            </a:r>
            <a:br>
              <a:rPr lang="de-CH" b="1" dirty="0"/>
            </a:br>
            <a:r>
              <a:rPr lang="de-CH" dirty="0"/>
              <a:t>with a factor delta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77C9D-3D0A-4D26-B4CD-479568212DFC}"/>
              </a:ext>
            </a:extLst>
          </p:cNvPr>
          <p:cNvSpPr/>
          <p:nvPr/>
        </p:nvSpPr>
        <p:spPr>
          <a:xfrm>
            <a:off x="7156341" y="4716297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09913-1A7F-4AE5-9D70-5669B2784866}"/>
              </a:ext>
            </a:extLst>
          </p:cNvPr>
          <p:cNvSpPr/>
          <p:nvPr/>
        </p:nvSpPr>
        <p:spPr>
          <a:xfrm>
            <a:off x="7292803" y="5135694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BE9AAB-DD16-43E5-A052-BB72C81E55C8}"/>
              </a:ext>
            </a:extLst>
          </p:cNvPr>
          <p:cNvSpPr/>
          <p:nvPr/>
        </p:nvSpPr>
        <p:spPr>
          <a:xfrm>
            <a:off x="7816174" y="4947461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BF9D7B-6992-4FBD-BEB7-1ABB7E34EDFB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>
            <a:off x="10967696" y="2026374"/>
            <a:ext cx="0" cy="12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0280E-E82A-434F-9991-301211B43DB9}"/>
              </a:ext>
            </a:extLst>
          </p:cNvPr>
          <p:cNvSpPr/>
          <p:nvPr/>
        </p:nvSpPr>
        <p:spPr>
          <a:xfrm>
            <a:off x="10593863" y="3267678"/>
            <a:ext cx="747665" cy="32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Attacker</a:t>
            </a:r>
            <a:endParaRPr lang="en-GB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BB1807-BB53-4BAB-9092-60E5BFEB006C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>
            <a:off x="10967696" y="3590322"/>
            <a:ext cx="0" cy="116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269660-F7B0-4339-88A5-A78C2FE600F1}"/>
              </a:ext>
            </a:extLst>
          </p:cNvPr>
          <p:cNvGrpSpPr/>
          <p:nvPr/>
        </p:nvGrpSpPr>
        <p:grpSpPr>
          <a:xfrm>
            <a:off x="10549946" y="4760118"/>
            <a:ext cx="835500" cy="559785"/>
            <a:chOff x="2896215" y="2059453"/>
            <a:chExt cx="6548227" cy="4387313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E58D3C24-862D-45BD-A62D-0BE9E1BE55F8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CA7006-7340-4351-A6C1-E59553B37B5B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E8B23F-AC5D-4B5A-95C9-A4DC256A03CC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B35658-CFF8-4F7A-BAB4-8E49F927BF06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8416D46-92FC-4267-B92F-331918D518AC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72D4A9-C59C-4050-ACBA-BF42A30E85BE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DD8064-69A3-47C9-A450-5151A0478C1B}"/>
              </a:ext>
            </a:extLst>
          </p:cNvPr>
          <p:cNvGrpSpPr/>
          <p:nvPr/>
        </p:nvGrpSpPr>
        <p:grpSpPr>
          <a:xfrm>
            <a:off x="10549946" y="1466589"/>
            <a:ext cx="835500" cy="559785"/>
            <a:chOff x="2896215" y="2059453"/>
            <a:chExt cx="6548227" cy="4387313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0FB2A94-F0DE-4298-8C5B-277EDEBA3EF6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525C17-33EF-43E9-AA9F-C25CC9305405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F25FCD-AFE9-4D67-81D0-6C06C467C660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B83914-29A3-420C-8EE7-7818F2499AEC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076F13-51B8-4EA8-8BD9-47872191C696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11C428-AF2E-4086-B263-A1087CB8BF7D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3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/>
      <p:bldP spid="25" grpId="0"/>
      <p:bldP spid="26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Attackers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17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different </a:t>
            </a:r>
            <a:r>
              <a:rPr lang="de-CH" dirty="0" err="1"/>
              <a:t>bitrates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3705E3-731A-43C6-83A8-F4EB29640D19}"/>
              </a:ext>
            </a:extLst>
          </p:cNvPr>
          <p:cNvSpPr txBox="1">
            <a:spLocks/>
          </p:cNvSpPr>
          <p:nvPr/>
        </p:nvSpPr>
        <p:spPr>
          <a:xfrm>
            <a:off x="6601623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Naive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bitrate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6A6251-3518-46F6-B64D-CD994549717C}"/>
              </a:ext>
            </a:extLst>
          </p:cNvPr>
          <p:cNvSpPr/>
          <p:nvPr/>
        </p:nvSpPr>
        <p:spPr>
          <a:xfrm>
            <a:off x="655879" y="25388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6CE5AA-0BDF-494C-ACC2-6BBEEDDECF90}"/>
              </a:ext>
            </a:extLst>
          </p:cNvPr>
          <p:cNvGrpSpPr/>
          <p:nvPr/>
        </p:nvGrpSpPr>
        <p:grpSpPr>
          <a:xfrm>
            <a:off x="568208" y="3684255"/>
            <a:ext cx="1143802" cy="546122"/>
            <a:chOff x="5590377" y="2688094"/>
            <a:chExt cx="1143802" cy="5461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FF9F5C-F5B8-4556-A771-209637D6A6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0A10E-0A4E-4272-A56D-18D55E40A52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1CB0C-8E4F-4934-818C-AB55BC4B3692}"/>
              </a:ext>
            </a:extLst>
          </p:cNvPr>
          <p:cNvSpPr/>
          <p:nvPr/>
        </p:nvSpPr>
        <p:spPr>
          <a:xfrm>
            <a:off x="711483" y="46887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CC483-6B79-4F01-8F01-C5768590131F}"/>
              </a:ext>
            </a:extLst>
          </p:cNvPr>
          <p:cNvSpPr/>
          <p:nvPr/>
        </p:nvSpPr>
        <p:spPr>
          <a:xfrm>
            <a:off x="847945" y="51081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A67C1C-4467-4CA6-99A5-A7C8A4DD9742}"/>
              </a:ext>
            </a:extLst>
          </p:cNvPr>
          <p:cNvSpPr/>
          <p:nvPr/>
        </p:nvSpPr>
        <p:spPr>
          <a:xfrm>
            <a:off x="1140109" y="48828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286006-0B0D-428C-8ACB-DE0C37280727}"/>
              </a:ext>
            </a:extLst>
          </p:cNvPr>
          <p:cNvSpPr/>
          <p:nvPr/>
        </p:nvSpPr>
        <p:spPr>
          <a:xfrm>
            <a:off x="2211337" y="627523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88D58F-DFFA-42AD-954D-86430CE702AF}"/>
              </a:ext>
            </a:extLst>
          </p:cNvPr>
          <p:cNvSpPr/>
          <p:nvPr/>
        </p:nvSpPr>
        <p:spPr>
          <a:xfrm>
            <a:off x="2392920" y="25388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EF2BDD-4131-4951-9938-7248F81B0757}"/>
              </a:ext>
            </a:extLst>
          </p:cNvPr>
          <p:cNvSpPr/>
          <p:nvPr/>
        </p:nvSpPr>
        <p:spPr>
          <a:xfrm>
            <a:off x="4476471" y="24213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8E69-3B47-4DC9-9E46-BD4E36368264}"/>
              </a:ext>
            </a:extLst>
          </p:cNvPr>
          <p:cNvGrpSpPr/>
          <p:nvPr/>
        </p:nvGrpSpPr>
        <p:grpSpPr>
          <a:xfrm>
            <a:off x="2304038" y="3620890"/>
            <a:ext cx="1300221" cy="684308"/>
            <a:chOff x="2401822" y="3835330"/>
            <a:chExt cx="1300221" cy="68430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441A2-8C93-4F6D-B2DA-B3B349CB12D7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8A51B5-845F-47B0-B384-3F63FBB1A168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FE4E4-25BB-4521-A441-7496E47EEA32}"/>
              </a:ext>
            </a:extLst>
          </p:cNvPr>
          <p:cNvGrpSpPr/>
          <p:nvPr/>
        </p:nvGrpSpPr>
        <p:grpSpPr>
          <a:xfrm>
            <a:off x="4423535" y="3403000"/>
            <a:ext cx="1085397" cy="935688"/>
            <a:chOff x="4485373" y="3686724"/>
            <a:chExt cx="1085397" cy="93568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063B644-2BB1-4091-8245-500C7A23614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B3685D5-1CD2-435D-AB4B-C679F964A077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C035D18-3313-48AA-92E4-66A63C69FCD7}"/>
              </a:ext>
            </a:extLst>
          </p:cNvPr>
          <p:cNvSpPr/>
          <p:nvPr/>
        </p:nvSpPr>
        <p:spPr>
          <a:xfrm>
            <a:off x="4629245" y="48168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CA3532-951C-42E7-BB1D-088794AF0BC2}"/>
              </a:ext>
            </a:extLst>
          </p:cNvPr>
          <p:cNvSpPr/>
          <p:nvPr/>
        </p:nvSpPr>
        <p:spPr>
          <a:xfrm>
            <a:off x="4994205" y="49501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6CEDF68-671F-4A9F-9BE0-B61421F9244F}"/>
              </a:ext>
            </a:extLst>
          </p:cNvPr>
          <p:cNvSpPr/>
          <p:nvPr/>
        </p:nvSpPr>
        <p:spPr>
          <a:xfrm>
            <a:off x="4621835" y="51337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B56A5-365F-4443-BE95-74B4AB91C134}"/>
              </a:ext>
            </a:extLst>
          </p:cNvPr>
          <p:cNvSpPr/>
          <p:nvPr/>
        </p:nvSpPr>
        <p:spPr>
          <a:xfrm>
            <a:off x="2395260" y="48678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46C46-8896-4AD4-AEEC-45EC9F330E78}"/>
              </a:ext>
            </a:extLst>
          </p:cNvPr>
          <p:cNvSpPr/>
          <p:nvPr/>
        </p:nvSpPr>
        <p:spPr>
          <a:xfrm>
            <a:off x="2654647" y="50719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5C503B-BAF7-487E-86F7-D1D4F8C2DB57}"/>
              </a:ext>
            </a:extLst>
          </p:cNvPr>
          <p:cNvSpPr/>
          <p:nvPr/>
        </p:nvSpPr>
        <p:spPr>
          <a:xfrm>
            <a:off x="3085737" y="51517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021D45-0898-48A6-8B0C-A50A5B43F50A}"/>
              </a:ext>
            </a:extLst>
          </p:cNvPr>
          <p:cNvSpPr/>
          <p:nvPr/>
        </p:nvSpPr>
        <p:spPr>
          <a:xfrm>
            <a:off x="3129364" y="48168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D8D34A-01A0-4398-8EF3-4D22CA79E796}"/>
              </a:ext>
            </a:extLst>
          </p:cNvPr>
          <p:cNvSpPr/>
          <p:nvPr/>
        </p:nvSpPr>
        <p:spPr>
          <a:xfrm>
            <a:off x="2901721" y="627523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51F5234-59B2-4610-AF6D-6AB53C3AF67B}"/>
              </a:ext>
            </a:extLst>
          </p:cNvPr>
          <p:cNvSpPr/>
          <p:nvPr/>
        </p:nvSpPr>
        <p:spPr>
          <a:xfrm>
            <a:off x="3604259" y="6166709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1566F-9107-450C-86F3-6CEA012D7334}"/>
              </a:ext>
            </a:extLst>
          </p:cNvPr>
          <p:cNvSpPr/>
          <p:nvPr/>
        </p:nvSpPr>
        <p:spPr>
          <a:xfrm>
            <a:off x="672540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30BA53-9652-4971-B6DA-D8BA64A0F18F}"/>
              </a:ext>
            </a:extLst>
          </p:cNvPr>
          <p:cNvSpPr/>
          <p:nvPr/>
        </p:nvSpPr>
        <p:spPr>
          <a:xfrm>
            <a:off x="8522773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01AAE0-8BE8-4659-838B-6DE83B5DDBC3}"/>
              </a:ext>
            </a:extLst>
          </p:cNvPr>
          <p:cNvSpPr/>
          <p:nvPr/>
        </p:nvSpPr>
        <p:spPr>
          <a:xfrm>
            <a:off x="1017656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532BFD-75F4-4D7E-85E6-569B61DEF20D}"/>
              </a:ext>
            </a:extLst>
          </p:cNvPr>
          <p:cNvGrpSpPr/>
          <p:nvPr/>
        </p:nvGrpSpPr>
        <p:grpSpPr>
          <a:xfrm>
            <a:off x="6581830" y="3626776"/>
            <a:ext cx="1143802" cy="546122"/>
            <a:chOff x="5590377" y="2688094"/>
            <a:chExt cx="1143802" cy="5461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B7C753-0046-4042-A895-84EDEE50A519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73E963-8F4B-4519-BFAD-88F4E51B6F5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20E5FB-1217-41D6-B893-72A3D1421711}"/>
              </a:ext>
            </a:extLst>
          </p:cNvPr>
          <p:cNvGrpSpPr/>
          <p:nvPr/>
        </p:nvGrpSpPr>
        <p:grpSpPr>
          <a:xfrm>
            <a:off x="8379197" y="3626775"/>
            <a:ext cx="1143802" cy="546122"/>
            <a:chOff x="5590377" y="2688094"/>
            <a:chExt cx="1143802" cy="5461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EF315E1-8918-4A53-A47F-AFF5FB13A48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0BBD0E-458A-494C-8A09-3094A9D4E33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6792AE-5711-411F-A54D-09140D85DF47}"/>
              </a:ext>
            </a:extLst>
          </p:cNvPr>
          <p:cNvGrpSpPr/>
          <p:nvPr/>
        </p:nvGrpSpPr>
        <p:grpSpPr>
          <a:xfrm>
            <a:off x="10032988" y="3626774"/>
            <a:ext cx="1143802" cy="546122"/>
            <a:chOff x="5590377" y="2688094"/>
            <a:chExt cx="1143802" cy="54612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A791F18-0F90-46F6-8580-457DED1B36D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A5AB09-C0F6-499E-B2FA-241FDD674014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BAF10E1-598B-44D9-99ED-28F314579E70}"/>
              </a:ext>
            </a:extLst>
          </p:cNvPr>
          <p:cNvSpPr/>
          <p:nvPr/>
        </p:nvSpPr>
        <p:spPr>
          <a:xfrm>
            <a:off x="6581830" y="479957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573C4A-54EE-4E58-B101-3A992B9167F7}"/>
              </a:ext>
            </a:extLst>
          </p:cNvPr>
          <p:cNvSpPr/>
          <p:nvPr/>
        </p:nvSpPr>
        <p:spPr>
          <a:xfrm>
            <a:off x="6718292" y="5218968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5F2DC8-7605-4048-A3DB-CF6A27D545B6}"/>
              </a:ext>
            </a:extLst>
          </p:cNvPr>
          <p:cNvSpPr/>
          <p:nvPr/>
        </p:nvSpPr>
        <p:spPr>
          <a:xfrm>
            <a:off x="7241663" y="5030735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99072-1354-4A6A-B49B-9349D841EADB}"/>
              </a:ext>
            </a:extLst>
          </p:cNvPr>
          <p:cNvSpPr/>
          <p:nvPr/>
        </p:nvSpPr>
        <p:spPr>
          <a:xfrm>
            <a:off x="8709112" y="472220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D76F62-1284-4643-AFB0-AA06D66AE8C7}"/>
              </a:ext>
            </a:extLst>
          </p:cNvPr>
          <p:cNvSpPr/>
          <p:nvPr/>
        </p:nvSpPr>
        <p:spPr>
          <a:xfrm>
            <a:off x="8611255" y="5185002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D8E2E7-2F32-448E-9253-1B20F8EABB08}"/>
              </a:ext>
            </a:extLst>
          </p:cNvPr>
          <p:cNvSpPr/>
          <p:nvPr/>
        </p:nvSpPr>
        <p:spPr>
          <a:xfrm>
            <a:off x="9295368" y="5125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7727A0-8E80-4AE5-8525-84EDA835F5A7}"/>
              </a:ext>
            </a:extLst>
          </p:cNvPr>
          <p:cNvSpPr/>
          <p:nvPr/>
        </p:nvSpPr>
        <p:spPr>
          <a:xfrm>
            <a:off x="9202211" y="4910433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C7B7C5-D196-42BD-9D0E-EDEE61F87B83}"/>
              </a:ext>
            </a:extLst>
          </p:cNvPr>
          <p:cNvSpPr/>
          <p:nvPr/>
        </p:nvSpPr>
        <p:spPr>
          <a:xfrm>
            <a:off x="10362903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500586-B3F1-4695-9622-5C5EE3E60C6D}"/>
              </a:ext>
            </a:extLst>
          </p:cNvPr>
          <p:cNvSpPr/>
          <p:nvPr/>
        </p:nvSpPr>
        <p:spPr>
          <a:xfrm>
            <a:off x="10934805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429E7E-8482-4DB1-B016-4E0F9E92732A}"/>
              </a:ext>
            </a:extLst>
          </p:cNvPr>
          <p:cNvSpPr/>
          <p:nvPr/>
        </p:nvSpPr>
        <p:spPr>
          <a:xfrm>
            <a:off x="10662244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6BAE5-58AE-4CF8-9420-CD2EF3BF99BA}"/>
              </a:ext>
            </a:extLst>
          </p:cNvPr>
          <p:cNvSpPr/>
          <p:nvPr/>
        </p:nvSpPr>
        <p:spPr>
          <a:xfrm>
            <a:off x="10209049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9225DC0-6092-45E0-8D76-DA92E93A233D}"/>
              </a:ext>
            </a:extLst>
          </p:cNvPr>
          <p:cNvSpPr/>
          <p:nvPr/>
        </p:nvSpPr>
        <p:spPr>
          <a:xfrm>
            <a:off x="9418690" y="623107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94AD7EC-8461-47FD-9FFB-977F3BF41595}"/>
              </a:ext>
            </a:extLst>
          </p:cNvPr>
          <p:cNvSpPr/>
          <p:nvPr/>
        </p:nvSpPr>
        <p:spPr>
          <a:xfrm>
            <a:off x="10040467" y="623107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6D2F77-BD8E-4972-BB73-1DD80290996B}"/>
              </a:ext>
            </a:extLst>
          </p:cNvPr>
          <p:cNvSpPr/>
          <p:nvPr/>
        </p:nvSpPr>
        <p:spPr>
          <a:xfrm>
            <a:off x="10662244" y="6231073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DE337E3-5A43-461C-A8FB-3D7F0C954AEE}"/>
              </a:ext>
            </a:extLst>
          </p:cNvPr>
          <p:cNvSpPr/>
          <p:nvPr/>
        </p:nvSpPr>
        <p:spPr>
          <a:xfrm>
            <a:off x="7203970" y="623107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5BB636-58CC-4448-8E6C-2D437D547E45}"/>
              </a:ext>
            </a:extLst>
          </p:cNvPr>
          <p:cNvSpPr/>
          <p:nvPr/>
        </p:nvSpPr>
        <p:spPr>
          <a:xfrm>
            <a:off x="7825747" y="623107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17BBFC-904D-48F3-9C6C-F9647F6070BB}"/>
              </a:ext>
            </a:extLst>
          </p:cNvPr>
          <p:cNvSpPr/>
          <p:nvPr/>
        </p:nvSpPr>
        <p:spPr>
          <a:xfrm>
            <a:off x="8447525" y="623107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74865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6" grpId="0"/>
      <p:bldP spid="47" grpId="0" animBg="1"/>
      <p:bldP spid="51" grpId="0" animBg="1"/>
      <p:bldP spid="52" grpId="0" animBg="1"/>
      <p:bldP spid="53" grpId="0" animBg="1"/>
      <p:bldP spid="54" grpId="0" animBg="1"/>
      <p:bldP spid="2" grpId="0" animBg="1"/>
      <p:bldP spid="3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59164" cy="640080"/>
          </a:xfrm>
        </p:spPr>
        <p:txBody>
          <a:bodyPr>
            <a:normAutofit/>
          </a:bodyPr>
          <a:lstStyle/>
          <a:p>
            <a:r>
              <a:rPr lang="de-CH" dirty="0" err="1"/>
              <a:t>Results</a:t>
            </a:r>
            <a:r>
              <a:rPr lang="de-CH" dirty="0"/>
              <a:t>: </a:t>
            </a:r>
            <a:r>
              <a:rPr lang="de-CH" dirty="0" err="1"/>
              <a:t>Using</a:t>
            </a:r>
            <a:r>
              <a:rPr lang="de-CH" dirty="0"/>
              <a:t> 3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segments</a:t>
            </a:r>
            <a:r>
              <a:rPr lang="de-CH" dirty="0"/>
              <a:t> per </a:t>
            </a:r>
            <a:r>
              <a:rPr lang="de-CH" dirty="0" err="1"/>
              <a:t>bitrate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18</a:t>
            </a:fld>
            <a:endParaRPr lang="en-GB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049D11E-4251-4B01-9419-4DC778345EE1}"/>
              </a:ext>
            </a:extLst>
          </p:cNvPr>
          <p:cNvSpPr txBox="1">
            <a:spLocks/>
          </p:cNvSpPr>
          <p:nvPr/>
        </p:nvSpPr>
        <p:spPr>
          <a:xfrm>
            <a:off x="6762466" y="1351306"/>
            <a:ext cx="5069170" cy="1291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x-</a:t>
            </a:r>
            <a:r>
              <a:rPr lang="de-CH" dirty="0" err="1"/>
              <a:t>axis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delta</a:t>
            </a:r>
            <a:r>
              <a:rPr lang="de-CH" dirty="0"/>
              <a:t> </a:t>
            </a:r>
            <a:r>
              <a:rPr lang="de-CH" dirty="0" err="1"/>
              <a:t>value</a:t>
            </a:r>
            <a:br>
              <a:rPr lang="de-CH" dirty="0"/>
            </a:br>
            <a:r>
              <a:rPr lang="de-CH" dirty="0"/>
              <a:t>y-</a:t>
            </a:r>
            <a:r>
              <a:rPr lang="de-CH" dirty="0" err="1"/>
              <a:t>axis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percentage</a:t>
            </a:r>
            <a:r>
              <a:rPr lang="de-CH" dirty="0"/>
              <a:t> of </a:t>
            </a:r>
            <a:r>
              <a:rPr lang="de-CH" dirty="0" err="1"/>
              <a:t>movies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collisions</a:t>
            </a:r>
            <a:endParaRPr lang="de-CH" b="1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8CD4C-232F-490E-A107-5FE3427CDB35}"/>
              </a:ext>
            </a:extLst>
          </p:cNvPr>
          <p:cNvSpPr txBox="1">
            <a:spLocks/>
          </p:cNvSpPr>
          <p:nvPr/>
        </p:nvSpPr>
        <p:spPr>
          <a:xfrm>
            <a:off x="6762466" y="3264486"/>
            <a:ext cx="5789898" cy="922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Shown:</a:t>
            </a:r>
            <a:br>
              <a:rPr lang="de-CH" dirty="0"/>
            </a:br>
            <a:r>
              <a:rPr lang="de-CH" dirty="0"/>
              <a:t>Variable bitrate encoding makes the identification of videos easier.</a:t>
            </a:r>
            <a:endParaRPr lang="de-CH" b="1" dirty="0"/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00371184-E278-4703-ADBF-F2D22D7DF1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12874"/>
            <a:ext cx="6241259" cy="4680943"/>
          </a:xfr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13F9A10-99AF-4318-BD9B-8BDE10C95679}"/>
              </a:ext>
            </a:extLst>
          </p:cNvPr>
          <p:cNvSpPr txBox="1">
            <a:spLocks/>
          </p:cNvSpPr>
          <p:nvPr/>
        </p:nvSpPr>
        <p:spPr>
          <a:xfrm>
            <a:off x="6762466" y="4447292"/>
            <a:ext cx="5789898" cy="922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Not Shown yet:</a:t>
            </a:r>
            <a:br>
              <a:rPr lang="de-CH" dirty="0"/>
            </a:br>
            <a:r>
              <a:rPr lang="de-CH" dirty="0"/>
              <a:t>Identification of videos possible using the measured bandwidth.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0252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59164" cy="640080"/>
          </a:xfrm>
        </p:spPr>
        <p:txBody>
          <a:bodyPr>
            <a:normAutofit/>
          </a:bodyPr>
          <a:lstStyle/>
          <a:p>
            <a:r>
              <a:rPr lang="de-CH" dirty="0"/>
              <a:t>How to simulate measured bandwidth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19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80BE4-F64C-4F2B-93BE-A6C9C3210438}"/>
              </a:ext>
            </a:extLst>
          </p:cNvPr>
          <p:cNvSpPr/>
          <p:nvPr/>
        </p:nvSpPr>
        <p:spPr>
          <a:xfrm>
            <a:off x="521207" y="1803379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24A9CD1-BAB9-4605-B614-F9343549DC8D}"/>
              </a:ext>
            </a:extLst>
          </p:cNvPr>
          <p:cNvSpPr txBox="1">
            <a:spLocks/>
          </p:cNvSpPr>
          <p:nvPr/>
        </p:nvSpPr>
        <p:spPr>
          <a:xfrm>
            <a:off x="2163170" y="1710450"/>
            <a:ext cx="3330054" cy="80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/ 	capture time</a:t>
            </a:r>
            <a:endParaRPr lang="de-CH" sz="2600" b="1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05464FF-9277-4070-9A27-4495AE09FFF0}"/>
              </a:ext>
            </a:extLst>
          </p:cNvPr>
          <p:cNvSpPr txBox="1">
            <a:spLocks/>
          </p:cNvSpPr>
          <p:nvPr/>
        </p:nvSpPr>
        <p:spPr>
          <a:xfrm>
            <a:off x="5407443" y="1710450"/>
            <a:ext cx="4289290" cy="80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= 	bandwidth</a:t>
            </a:r>
            <a:endParaRPr lang="de-CH" sz="2600" b="1" dirty="0"/>
          </a:p>
        </p:txBody>
      </p:sp>
    </p:spTree>
    <p:extLst>
      <p:ext uri="{BB962C8B-B14F-4D97-AF65-F5344CB8AC3E}">
        <p14:creationId xmlns:p14="http://schemas.microsoft.com/office/powerpoint/2010/main" val="99235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FAA3E-FB80-41D9-9181-68B2C9FFAF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3" y="2679057"/>
            <a:ext cx="5214431" cy="1272574"/>
          </a:xfrm>
        </p:spPr>
        <p:txBody>
          <a:bodyPr>
            <a:noAutofit/>
          </a:bodyPr>
          <a:lstStyle/>
          <a:p>
            <a:r>
              <a:rPr lang="de-CH" b="1" dirty="0"/>
              <a:t>Netflix</a:t>
            </a:r>
            <a:br>
              <a:rPr lang="de-CH" b="1" dirty="0"/>
            </a:br>
            <a:r>
              <a:rPr lang="de-CH" dirty="0"/>
              <a:t>Streaming </a:t>
            </a:r>
            <a:r>
              <a:rPr lang="de-CH" dirty="0" err="1"/>
              <a:t>provider</a:t>
            </a:r>
            <a:r>
              <a:rPr lang="de-CH" dirty="0"/>
              <a:t>  </a:t>
            </a:r>
            <a:r>
              <a:rPr lang="de-CH" dirty="0" err="1"/>
              <a:t>from</a:t>
            </a:r>
            <a:r>
              <a:rPr lang="de-CH" dirty="0"/>
              <a:t> California, USA</a:t>
            </a:r>
            <a:br>
              <a:rPr lang="de-CH" dirty="0"/>
            </a:br>
            <a:r>
              <a:rPr lang="de-CH" dirty="0"/>
              <a:t>131 </a:t>
            </a:r>
            <a:r>
              <a:rPr lang="de-CH" dirty="0" err="1"/>
              <a:t>millions</a:t>
            </a:r>
            <a:r>
              <a:rPr lang="de-CH" dirty="0"/>
              <a:t> of </a:t>
            </a:r>
            <a:r>
              <a:rPr lang="de-CH" dirty="0" err="1"/>
              <a:t>users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2" y="3936557"/>
            <a:ext cx="5214431" cy="111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DASH</a:t>
            </a:r>
            <a:br>
              <a:rPr lang="de-CH" b="1" dirty="0"/>
            </a:b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playback</a:t>
            </a:r>
            <a:r>
              <a:rPr lang="de-CH" dirty="0"/>
              <a:t> </a:t>
            </a:r>
            <a:r>
              <a:rPr lang="de-CH" dirty="0" err="1"/>
              <a:t>adapts</a:t>
            </a:r>
            <a:r>
              <a:rPr lang="de-CH" dirty="0"/>
              <a:t> to </a:t>
            </a:r>
            <a:r>
              <a:rPr lang="de-CH" dirty="0" err="1"/>
              <a:t>environement</a:t>
            </a:r>
            <a:br>
              <a:rPr lang="de-CH" dirty="0"/>
            </a:b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segments</a:t>
            </a:r>
            <a:endParaRPr lang="de-CH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92F768A-D1F2-46C9-A1F0-A3CA07A128A0}"/>
              </a:ext>
            </a:extLst>
          </p:cNvPr>
          <p:cNvSpPr txBox="1">
            <a:spLocks/>
          </p:cNvSpPr>
          <p:nvPr/>
        </p:nvSpPr>
        <p:spPr>
          <a:xfrm>
            <a:off x="521203" y="1466249"/>
            <a:ext cx="5214431" cy="964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Video </a:t>
            </a:r>
            <a:r>
              <a:rPr lang="de-CH" b="1" dirty="0" err="1"/>
              <a:t>compression</a:t>
            </a:r>
            <a:br>
              <a:rPr lang="de-CH" b="1" dirty="0"/>
            </a:br>
            <a:r>
              <a:rPr lang="en-GB" dirty="0" err="1"/>
              <a:t>ﬁlesize</a:t>
            </a:r>
            <a:r>
              <a:rPr lang="en-GB" dirty="0"/>
              <a:t> of videos depends on its content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F1AB86-A732-4986-A289-CC1A23B8EAF5}"/>
              </a:ext>
            </a:extLst>
          </p:cNvPr>
          <p:cNvSpPr/>
          <p:nvPr/>
        </p:nvSpPr>
        <p:spPr>
          <a:xfrm>
            <a:off x="4647978" y="2679057"/>
            <a:ext cx="595742" cy="23737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748A33F-5D13-4C7D-9B26-F4B27FE544A8}"/>
              </a:ext>
            </a:extLst>
          </p:cNvPr>
          <p:cNvSpPr txBox="1">
            <a:spLocks/>
          </p:cNvSpPr>
          <p:nvPr/>
        </p:nvSpPr>
        <p:spPr>
          <a:xfrm>
            <a:off x="5243720" y="3448888"/>
            <a:ext cx="3178522" cy="834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Existing</a:t>
            </a:r>
            <a:r>
              <a:rPr lang="de-CH" b="1" dirty="0"/>
              <a:t> Work</a:t>
            </a:r>
            <a:br>
              <a:rPr lang="de-CH" b="1" dirty="0"/>
            </a:b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segment</a:t>
            </a:r>
            <a:r>
              <a:rPr lang="de-CH" dirty="0"/>
              <a:t> </a:t>
            </a:r>
            <a:r>
              <a:rPr lang="de-CH" dirty="0" err="1"/>
              <a:t>sizes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48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59164" cy="640080"/>
          </a:xfrm>
        </p:spPr>
        <p:txBody>
          <a:bodyPr>
            <a:normAutofit/>
          </a:bodyPr>
          <a:lstStyle/>
          <a:p>
            <a:r>
              <a:rPr lang="de-CH" dirty="0"/>
              <a:t>How to simulate measured bandwidth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20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80BE4-F64C-4F2B-93BE-A6C9C3210438}"/>
              </a:ext>
            </a:extLst>
          </p:cNvPr>
          <p:cNvSpPr/>
          <p:nvPr/>
        </p:nvSpPr>
        <p:spPr>
          <a:xfrm>
            <a:off x="521207" y="1803379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ADBB-7729-47A2-B1E1-AA2CCEC895C3}"/>
              </a:ext>
            </a:extLst>
          </p:cNvPr>
          <p:cNvSpPr/>
          <p:nvPr/>
        </p:nvSpPr>
        <p:spPr>
          <a:xfrm>
            <a:off x="1713580" y="180337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6570C-C213-4017-85CF-A10EC8732D77}"/>
              </a:ext>
            </a:extLst>
          </p:cNvPr>
          <p:cNvSpPr/>
          <p:nvPr/>
        </p:nvSpPr>
        <p:spPr>
          <a:xfrm>
            <a:off x="2905953" y="1803379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D8BBC62-2454-4C8C-A151-1AEA72D07FA2}"/>
              </a:ext>
            </a:extLst>
          </p:cNvPr>
          <p:cNvSpPr txBox="1">
            <a:spLocks/>
          </p:cNvSpPr>
          <p:nvPr/>
        </p:nvSpPr>
        <p:spPr>
          <a:xfrm>
            <a:off x="4428699" y="1703626"/>
            <a:ext cx="3241395" cy="80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/ 	capture time</a:t>
            </a:r>
            <a:endParaRPr lang="de-CH" sz="2600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CD8B38D-7618-400F-8C7A-9D6AE37099F3}"/>
              </a:ext>
            </a:extLst>
          </p:cNvPr>
          <p:cNvSpPr txBox="1">
            <a:spLocks/>
          </p:cNvSpPr>
          <p:nvPr/>
        </p:nvSpPr>
        <p:spPr>
          <a:xfrm>
            <a:off x="7693444" y="1703626"/>
            <a:ext cx="4289290" cy="80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= 	bandwidth</a:t>
            </a:r>
            <a:endParaRPr lang="de-CH" sz="2600" b="1" dirty="0"/>
          </a:p>
        </p:txBody>
      </p:sp>
    </p:spTree>
    <p:extLst>
      <p:ext uri="{BB962C8B-B14F-4D97-AF65-F5344CB8AC3E}">
        <p14:creationId xmlns:p14="http://schemas.microsoft.com/office/powerpoint/2010/main" val="277118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59164" cy="640080"/>
          </a:xfrm>
        </p:spPr>
        <p:txBody>
          <a:bodyPr>
            <a:normAutofit/>
          </a:bodyPr>
          <a:lstStyle/>
          <a:p>
            <a:r>
              <a:rPr lang="de-CH" dirty="0"/>
              <a:t>How to simulate measured bandwidth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21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80BE4-F64C-4F2B-93BE-A6C9C3210438}"/>
              </a:ext>
            </a:extLst>
          </p:cNvPr>
          <p:cNvSpPr/>
          <p:nvPr/>
        </p:nvSpPr>
        <p:spPr>
          <a:xfrm>
            <a:off x="521207" y="1803379"/>
            <a:ext cx="3241395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3-package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7DE053B-FEFA-4E26-B254-14E7BFD843BE}"/>
              </a:ext>
            </a:extLst>
          </p:cNvPr>
          <p:cNvSpPr txBox="1">
            <a:spLocks/>
          </p:cNvSpPr>
          <p:nvPr/>
        </p:nvSpPr>
        <p:spPr>
          <a:xfrm>
            <a:off x="4428699" y="1703626"/>
            <a:ext cx="3241395" cy="80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/ 	capture time</a:t>
            </a:r>
            <a:endParaRPr lang="de-CH" sz="2600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205DA78-AD72-4DF0-9C5C-5F603B97259B}"/>
              </a:ext>
            </a:extLst>
          </p:cNvPr>
          <p:cNvSpPr txBox="1">
            <a:spLocks/>
          </p:cNvSpPr>
          <p:nvPr/>
        </p:nvSpPr>
        <p:spPr>
          <a:xfrm>
            <a:off x="7693444" y="1703626"/>
            <a:ext cx="4289290" cy="80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= 	bandwidth</a:t>
            </a:r>
            <a:endParaRPr lang="de-CH" sz="2600" b="1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D56256E-C61A-4CC1-B1EB-057A2BA7653E}"/>
              </a:ext>
            </a:extLst>
          </p:cNvPr>
          <p:cNvSpPr txBox="1">
            <a:spLocks/>
          </p:cNvSpPr>
          <p:nvPr/>
        </p:nvSpPr>
        <p:spPr>
          <a:xfrm>
            <a:off x="521207" y="3428999"/>
            <a:ext cx="5789898" cy="1079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Simulate bandwidth</a:t>
            </a:r>
            <a:br>
              <a:rPr lang="de-CH" dirty="0"/>
            </a:br>
            <a:r>
              <a:rPr lang="de-CH" dirty="0"/>
              <a:t>High aggregation factor</a:t>
            </a:r>
            <a:br>
              <a:rPr lang="de-CH" b="1" dirty="0"/>
            </a:br>
            <a:r>
              <a:rPr lang="de-CH" dirty="0"/>
              <a:t>Bitrate attacker looks at single aggregated package per bitrate</a:t>
            </a:r>
          </a:p>
        </p:txBody>
      </p:sp>
    </p:spTree>
    <p:extLst>
      <p:ext uri="{BB962C8B-B14F-4D97-AF65-F5344CB8AC3E}">
        <p14:creationId xmlns:p14="http://schemas.microsoft.com/office/powerpoint/2010/main" val="1305447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301468" cy="640080"/>
          </a:xfrm>
        </p:spPr>
        <p:txBody>
          <a:bodyPr/>
          <a:lstStyle/>
          <a:p>
            <a:r>
              <a:rPr lang="de-CH" dirty="0"/>
              <a:t>Results: Using 10-packages as bandwidth approximation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22</a:t>
            </a:fld>
            <a:endParaRPr lang="en-GB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049D11E-4251-4B01-9419-4DC778345EE1}"/>
              </a:ext>
            </a:extLst>
          </p:cNvPr>
          <p:cNvSpPr txBox="1">
            <a:spLocks/>
          </p:cNvSpPr>
          <p:nvPr/>
        </p:nvSpPr>
        <p:spPr>
          <a:xfrm>
            <a:off x="6748818" y="1419103"/>
            <a:ext cx="5069170" cy="1291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x-</a:t>
            </a:r>
            <a:r>
              <a:rPr lang="de-CH" dirty="0" err="1"/>
              <a:t>axis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delta</a:t>
            </a:r>
            <a:r>
              <a:rPr lang="de-CH" dirty="0"/>
              <a:t> </a:t>
            </a:r>
            <a:r>
              <a:rPr lang="de-CH" dirty="0" err="1"/>
              <a:t>value</a:t>
            </a:r>
            <a:br>
              <a:rPr lang="de-CH" dirty="0"/>
            </a:br>
            <a:r>
              <a:rPr lang="de-CH" dirty="0"/>
              <a:t>y-</a:t>
            </a:r>
            <a:r>
              <a:rPr lang="de-CH" dirty="0" err="1"/>
              <a:t>axis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percentage</a:t>
            </a:r>
            <a:r>
              <a:rPr lang="de-CH" dirty="0"/>
              <a:t> of </a:t>
            </a:r>
            <a:r>
              <a:rPr lang="de-CH" dirty="0" err="1"/>
              <a:t>movies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collisions</a:t>
            </a:r>
            <a:endParaRPr lang="de-CH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2F21295-780F-4022-938C-C554C60E72BA}"/>
              </a:ext>
            </a:extLst>
          </p:cNvPr>
          <p:cNvSpPr txBox="1">
            <a:spLocks/>
          </p:cNvSpPr>
          <p:nvPr/>
        </p:nvSpPr>
        <p:spPr>
          <a:xfrm>
            <a:off x="8884710" y="3992819"/>
            <a:ext cx="2496445" cy="484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b="1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06612C5-4F76-41A3-B382-50177962C0A1}"/>
              </a:ext>
            </a:extLst>
          </p:cNvPr>
          <p:cNvSpPr txBox="1">
            <a:spLocks/>
          </p:cNvSpPr>
          <p:nvPr/>
        </p:nvSpPr>
        <p:spPr>
          <a:xfrm>
            <a:off x="6846627" y="3312755"/>
            <a:ext cx="4578611" cy="1115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Shown:</a:t>
            </a:r>
            <a:br>
              <a:rPr lang="de-CH" dirty="0"/>
            </a:br>
            <a:r>
              <a:rPr lang="de-CH" dirty="0"/>
              <a:t>Variable bitrate encoding allows to identify the videos using only the measured bandwidth</a:t>
            </a:r>
            <a:endParaRPr lang="de-CH" b="1" dirty="0"/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F4479ED7-01A4-4DAF-B343-0C216FD4E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419103"/>
            <a:ext cx="6232880" cy="46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work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23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E3F705B-0FFE-4117-AA2A-C8379DE1B2D2}"/>
              </a:ext>
            </a:extLst>
          </p:cNvPr>
          <p:cNvSpPr txBox="1">
            <a:spLocks/>
          </p:cNvSpPr>
          <p:nvPr/>
        </p:nvSpPr>
        <p:spPr>
          <a:xfrm>
            <a:off x="521207" y="1412875"/>
            <a:ext cx="5069170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Collect more evidence</a:t>
            </a:r>
            <a:br>
              <a:rPr lang="de-CH" b="1" dirty="0"/>
            </a:br>
            <a:r>
              <a:rPr lang="de-CH" dirty="0"/>
              <a:t>more movies</a:t>
            </a:r>
            <a:br>
              <a:rPr lang="de-CH" dirty="0"/>
            </a:br>
            <a:r>
              <a:rPr lang="de-CH" dirty="0"/>
              <a:t>longer capture</a:t>
            </a:r>
            <a:br>
              <a:rPr lang="de-CH" dirty="0"/>
            </a:br>
            <a:r>
              <a:rPr lang="de-CH" dirty="0"/>
              <a:t>higher aggregations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8B0D958-6977-4CCE-955D-1BBE315646D6}"/>
              </a:ext>
            </a:extLst>
          </p:cNvPr>
          <p:cNvSpPr txBox="1">
            <a:spLocks/>
          </p:cNvSpPr>
          <p:nvPr/>
        </p:nvSpPr>
        <p:spPr>
          <a:xfrm>
            <a:off x="515938" y="3048520"/>
            <a:ext cx="5069170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Modify DASH</a:t>
            </a:r>
            <a:br>
              <a:rPr lang="de-CH" b="1" dirty="0"/>
            </a:br>
            <a:r>
              <a:rPr lang="de-CH" dirty="0"/>
              <a:t>request same-sized packages</a:t>
            </a:r>
            <a:br>
              <a:rPr lang="de-CH" dirty="0"/>
            </a:br>
            <a:r>
              <a:rPr lang="de-CH" dirty="0"/>
              <a:t>fix bitrates instead of resolutions</a:t>
            </a:r>
          </a:p>
        </p:txBody>
      </p:sp>
    </p:spTree>
    <p:extLst>
      <p:ext uri="{BB962C8B-B14F-4D97-AF65-F5344CB8AC3E}">
        <p14:creationId xmlns:p14="http://schemas.microsoft.com/office/powerpoint/2010/main" val="13203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24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E3F705B-0FFE-4117-AA2A-C8379DE1B2D2}"/>
              </a:ext>
            </a:extLst>
          </p:cNvPr>
          <p:cNvSpPr txBox="1">
            <a:spLocks/>
          </p:cNvSpPr>
          <p:nvPr/>
        </p:nvSpPr>
        <p:spPr>
          <a:xfrm>
            <a:off x="6456363" y="1412875"/>
            <a:ext cx="5069170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</a:t>
            </a:r>
            <a:r>
              <a:rPr lang="de-CH" b="1"/>
              <a:t>andwidth</a:t>
            </a:r>
            <a:endParaRPr lang="de-CH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8B0D958-6977-4CCE-955D-1BBE315646D6}"/>
              </a:ext>
            </a:extLst>
          </p:cNvPr>
          <p:cNvSpPr txBox="1">
            <a:spLocks/>
          </p:cNvSpPr>
          <p:nvPr/>
        </p:nvSpPr>
        <p:spPr>
          <a:xfrm>
            <a:off x="515938" y="1412875"/>
            <a:ext cx="5069170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Segment sizes</a:t>
            </a:r>
            <a:endParaRPr lang="de-CH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1D6C582-B5F5-48ED-A538-0C492B2D1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83" y="1864938"/>
            <a:ext cx="5219853" cy="3914889"/>
          </a:xfrm>
          <a:prstGeom prst="rect">
            <a:avLst/>
          </a:prstGeom>
        </p:spPr>
      </p:pic>
      <p:pic>
        <p:nvPicPr>
          <p:cNvPr id="8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DAA655E3-B6A4-4872-B978-7440C5FA9B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864938"/>
            <a:ext cx="5219853" cy="3914889"/>
          </a:xfrm>
        </p:spPr>
      </p:pic>
    </p:spTree>
    <p:extLst>
      <p:ext uri="{BB962C8B-B14F-4D97-AF65-F5344CB8AC3E}">
        <p14:creationId xmlns:p14="http://schemas.microsoft.com/office/powerpoint/2010/main" val="256691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25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E3F705B-0FFE-4117-AA2A-C8379DE1B2D2}"/>
              </a:ext>
            </a:extLst>
          </p:cNvPr>
          <p:cNvSpPr txBox="1">
            <a:spLocks/>
          </p:cNvSpPr>
          <p:nvPr/>
        </p:nvSpPr>
        <p:spPr>
          <a:xfrm>
            <a:off x="521207" y="1412875"/>
            <a:ext cx="5069170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Here </a:t>
            </a:r>
            <a:r>
              <a:rPr lang="de-CH" b="1" dirty="0" err="1"/>
              <a:t>starts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appendix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707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Package </a:t>
            </a:r>
            <a:r>
              <a:rPr lang="de-CH" dirty="0" err="1"/>
              <a:t>sizes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26</a:t>
            </a:fld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331D5FF-A2F2-41CE-9E1F-79BA71474C96}"/>
              </a:ext>
            </a:extLst>
          </p:cNvPr>
          <p:cNvSpPr txBox="1">
            <a:spLocks/>
          </p:cNvSpPr>
          <p:nvPr/>
        </p:nvSpPr>
        <p:spPr>
          <a:xfrm>
            <a:off x="7022746" y="1412875"/>
            <a:ext cx="4402492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Colors: </a:t>
            </a:r>
            <a:r>
              <a:rPr lang="de-CH" dirty="0" err="1"/>
              <a:t>bitrates</a:t>
            </a:r>
            <a:endParaRPr lang="de-CH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FDA6A8A-F0E2-4118-80C5-8D6AED4A0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1412875"/>
            <a:ext cx="6248083" cy="46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Packages per </a:t>
            </a:r>
            <a:r>
              <a:rPr lang="de-CH" dirty="0" err="1"/>
              <a:t>bitrate</a:t>
            </a:r>
            <a:r>
              <a:rPr lang="de-CH" dirty="0"/>
              <a:t> of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influence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27</a:t>
            </a:fld>
            <a:endParaRPr lang="en-GB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DAA7BB3-5C0A-4CDA-B3C8-583DAFE58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1412875"/>
            <a:ext cx="6239933" cy="467995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A7019A-21C5-4F10-B172-A6BAE8C5B0F3}"/>
              </a:ext>
            </a:extLst>
          </p:cNvPr>
          <p:cNvSpPr txBox="1">
            <a:spLocks/>
          </p:cNvSpPr>
          <p:nvPr/>
        </p:nvSpPr>
        <p:spPr>
          <a:xfrm>
            <a:off x="7022746" y="1412875"/>
            <a:ext cx="4402492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Colors: #</a:t>
            </a:r>
            <a:r>
              <a:rPr lang="de-CH" dirty="0" err="1"/>
              <a:t>packages</a:t>
            </a:r>
            <a:r>
              <a:rPr lang="de-CH" dirty="0"/>
              <a:t> per </a:t>
            </a:r>
            <a:r>
              <a:rPr lang="de-CH" dirty="0" err="1"/>
              <a:t>bitrate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856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Low </a:t>
            </a:r>
            <a:r>
              <a:rPr lang="de-CH" dirty="0" err="1"/>
              <a:t>collision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28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A7019A-21C5-4F10-B172-A6BAE8C5B0F3}"/>
              </a:ext>
            </a:extLst>
          </p:cNvPr>
          <p:cNvSpPr txBox="1">
            <a:spLocks/>
          </p:cNvSpPr>
          <p:nvPr/>
        </p:nvSpPr>
        <p:spPr>
          <a:xfrm>
            <a:off x="7022746" y="1412875"/>
            <a:ext cx="4402492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Colors: different </a:t>
            </a:r>
            <a:r>
              <a:rPr lang="de-CH" dirty="0" err="1"/>
              <a:t>delta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F05546A-CF84-4F11-AE57-2000FBB5C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412875"/>
            <a:ext cx="6239704" cy="46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9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Increasing</a:t>
            </a:r>
            <a:r>
              <a:rPr lang="de-CH" dirty="0"/>
              <a:t> </a:t>
            </a:r>
            <a:r>
              <a:rPr lang="de-CH" dirty="0" err="1"/>
              <a:t>bandwidth</a:t>
            </a:r>
            <a:r>
              <a:rPr lang="de-CH" dirty="0"/>
              <a:t> </a:t>
            </a:r>
            <a:r>
              <a:rPr lang="de-CH" dirty="0" err="1"/>
              <a:t>approximation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29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A7019A-21C5-4F10-B172-A6BAE8C5B0F3}"/>
              </a:ext>
            </a:extLst>
          </p:cNvPr>
          <p:cNvSpPr txBox="1">
            <a:spLocks/>
          </p:cNvSpPr>
          <p:nvPr/>
        </p:nvSpPr>
        <p:spPr>
          <a:xfrm>
            <a:off x="7022746" y="1412875"/>
            <a:ext cx="4402492" cy="145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Colors: different </a:t>
            </a:r>
            <a:r>
              <a:rPr lang="de-CH" dirty="0" err="1"/>
              <a:t>agregation</a:t>
            </a:r>
            <a:r>
              <a:rPr lang="de-CH" dirty="0"/>
              <a:t> </a:t>
            </a:r>
            <a:r>
              <a:rPr lang="de-CH" dirty="0" err="1"/>
              <a:t>levels</a:t>
            </a:r>
            <a:endParaRPr lang="de-CH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4DBB19F-7B20-4040-93AC-10F542F34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1412875"/>
            <a:ext cx="6239933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 </a:t>
            </a:r>
            <a:r>
              <a:rPr lang="de-CH" dirty="0" err="1"/>
              <a:t>bitrate</a:t>
            </a:r>
            <a:r>
              <a:rPr lang="de-CH" dirty="0"/>
              <a:t> </a:t>
            </a:r>
            <a:r>
              <a:rPr lang="de-CH" dirty="0" err="1"/>
              <a:t>encoding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</a:t>
            </a:fld>
            <a:endParaRPr lang="en-GB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79F3720-7B3B-4BED-BEF4-F31AFF96CAB4}"/>
              </a:ext>
            </a:extLst>
          </p:cNvPr>
          <p:cNvSpPr txBox="1">
            <a:spLocks/>
          </p:cNvSpPr>
          <p:nvPr/>
        </p:nvSpPr>
        <p:spPr>
          <a:xfrm>
            <a:off x="521201" y="1639904"/>
            <a:ext cx="5214431" cy="8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Bitrate: Bits </a:t>
            </a:r>
            <a:r>
              <a:rPr lang="de-CH" b="1" dirty="0" err="1"/>
              <a:t>available</a:t>
            </a:r>
            <a:r>
              <a:rPr lang="de-CH" b="1" dirty="0"/>
              <a:t> per time </a:t>
            </a:r>
            <a:r>
              <a:rPr lang="de-CH" b="1" dirty="0" err="1"/>
              <a:t>unit</a:t>
            </a:r>
            <a:br>
              <a:rPr lang="de-CH" b="1" dirty="0"/>
            </a:b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bitrate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quality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67E22F-1C43-4F9D-BBBD-E8151984EFB3}"/>
              </a:ext>
            </a:extLst>
          </p:cNvPr>
          <p:cNvSpPr txBox="1">
            <a:spLocks/>
          </p:cNvSpPr>
          <p:nvPr/>
        </p:nvSpPr>
        <p:spPr>
          <a:xfrm>
            <a:off x="521201" y="2444818"/>
            <a:ext cx="5214431" cy="8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Variable: Depending on the video</a:t>
            </a:r>
            <a:br>
              <a:rPr lang="de-CH" b="1" dirty="0"/>
            </a:br>
            <a:r>
              <a:rPr lang="de-CH" dirty="0"/>
              <a:t>because of the way compression works</a:t>
            </a:r>
          </a:p>
        </p:txBody>
      </p:sp>
    </p:spTree>
    <p:extLst>
      <p:ext uri="{BB962C8B-B14F-4D97-AF65-F5344CB8AC3E}">
        <p14:creationId xmlns:p14="http://schemas.microsoft.com/office/powerpoint/2010/main" val="131627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 Bitrate </a:t>
            </a:r>
            <a:r>
              <a:rPr lang="de-CH" dirty="0" err="1"/>
              <a:t>Attack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30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Query </a:t>
            </a:r>
            <a:r>
              <a:rPr lang="de-CH" b="1" dirty="0" err="1"/>
              <a:t>database</a:t>
            </a:r>
            <a:br>
              <a:rPr lang="de-CH" b="1" dirty="0"/>
            </a:br>
            <a:r>
              <a:rPr lang="de-CH" dirty="0" err="1"/>
              <a:t>get</a:t>
            </a:r>
            <a:r>
              <a:rPr lang="de-CH" dirty="0"/>
              <a:t> n </a:t>
            </a:r>
            <a:r>
              <a:rPr lang="de-CH" dirty="0" err="1"/>
              <a:t>packages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bitrate</a:t>
            </a:r>
            <a:r>
              <a:rPr lang="de-CH" dirty="0"/>
              <a:t> b of </a:t>
            </a:r>
            <a:r>
              <a:rPr lang="de-CH" dirty="0" err="1"/>
              <a:t>movie</a:t>
            </a:r>
            <a:r>
              <a:rPr lang="de-CH" dirty="0"/>
              <a:t> 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A524-86A7-4638-9ACF-0BBE1E52E620}"/>
              </a:ext>
            </a:extLst>
          </p:cNvPr>
          <p:cNvSpPr/>
          <p:nvPr/>
        </p:nvSpPr>
        <p:spPr>
          <a:xfrm>
            <a:off x="5733951" y="1480253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AA8DF-4B7B-47B1-93F5-02D38313B2D5}"/>
              </a:ext>
            </a:extLst>
          </p:cNvPr>
          <p:cNvSpPr/>
          <p:nvPr/>
        </p:nvSpPr>
        <p:spPr>
          <a:xfrm>
            <a:off x="7531320" y="1480253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FFA50-984C-40D4-89F4-F135A7AC688C}"/>
              </a:ext>
            </a:extLst>
          </p:cNvPr>
          <p:cNvSpPr/>
          <p:nvPr/>
        </p:nvSpPr>
        <p:spPr>
          <a:xfrm>
            <a:off x="9185111" y="1480253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D7C46C6-1EA2-4449-965A-1E2A6B3265EB}"/>
              </a:ext>
            </a:extLst>
          </p:cNvPr>
          <p:cNvSpPr txBox="1">
            <a:spLocks/>
          </p:cNvSpPr>
          <p:nvPr/>
        </p:nvSpPr>
        <p:spPr>
          <a:xfrm>
            <a:off x="521207" y="2493312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Distort packages</a:t>
            </a:r>
            <a:br>
              <a:rPr lang="de-CH" b="1" dirty="0"/>
            </a:br>
            <a:r>
              <a:rPr lang="de-CH" dirty="0"/>
              <a:t>with a factor delta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6EE1F9-F7C3-4834-A02E-5E75C94EBEB7}"/>
              </a:ext>
            </a:extLst>
          </p:cNvPr>
          <p:cNvGrpSpPr/>
          <p:nvPr/>
        </p:nvGrpSpPr>
        <p:grpSpPr>
          <a:xfrm>
            <a:off x="5590377" y="2493312"/>
            <a:ext cx="1143802" cy="546122"/>
            <a:chOff x="5590377" y="2688094"/>
            <a:chExt cx="1143802" cy="54612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3D8FC-3EC9-46A7-A614-48EFF4654F83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8688E-EBD7-44CF-9A9B-4F685C51805A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714F8F-C211-485F-A999-90FE368A90C8}"/>
              </a:ext>
            </a:extLst>
          </p:cNvPr>
          <p:cNvGrpSpPr/>
          <p:nvPr/>
        </p:nvGrpSpPr>
        <p:grpSpPr>
          <a:xfrm>
            <a:off x="7387744" y="2493311"/>
            <a:ext cx="1143802" cy="546122"/>
            <a:chOff x="5590377" y="2688094"/>
            <a:chExt cx="1143802" cy="5461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B980E-05AA-4D86-B6DC-FB2BDBFD025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D025E4-98B2-421A-89F5-9AC153F052D1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2E4AB-1B82-4EFE-9E3D-B509D0349548}"/>
              </a:ext>
            </a:extLst>
          </p:cNvPr>
          <p:cNvGrpSpPr/>
          <p:nvPr/>
        </p:nvGrpSpPr>
        <p:grpSpPr>
          <a:xfrm>
            <a:off x="9041535" y="2493310"/>
            <a:ext cx="1143802" cy="546122"/>
            <a:chOff x="5590377" y="2688094"/>
            <a:chExt cx="1143802" cy="5461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2317A-1240-4FC9-BDEF-2B56E9432F1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7A7EC-536E-4B19-8C23-DA3DDE45B30C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CFF808AE-82BE-4F5F-A8CF-918F1E6D0ADA}"/>
              </a:ext>
            </a:extLst>
          </p:cNvPr>
          <p:cNvSpPr txBox="1">
            <a:spLocks/>
          </p:cNvSpPr>
          <p:nvPr/>
        </p:nvSpPr>
        <p:spPr>
          <a:xfrm>
            <a:off x="516641" y="3701154"/>
            <a:ext cx="3795477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Query database with distorted packages</a:t>
            </a:r>
            <a:br>
              <a:rPr lang="de-CH" b="1" dirty="0"/>
            </a:br>
            <a:r>
              <a:rPr lang="de-CH" dirty="0"/>
              <a:t>with a factor delta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77C9D-3D0A-4D26-B4CD-479568212DFC}"/>
              </a:ext>
            </a:extLst>
          </p:cNvPr>
          <p:cNvSpPr/>
          <p:nvPr/>
        </p:nvSpPr>
        <p:spPr>
          <a:xfrm>
            <a:off x="5590377" y="389593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09913-1A7F-4AE5-9D70-5669B2784866}"/>
              </a:ext>
            </a:extLst>
          </p:cNvPr>
          <p:cNvSpPr/>
          <p:nvPr/>
        </p:nvSpPr>
        <p:spPr>
          <a:xfrm>
            <a:off x="5726839" y="431533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BE9AAB-DD16-43E5-A052-BB72C81E55C8}"/>
              </a:ext>
            </a:extLst>
          </p:cNvPr>
          <p:cNvSpPr/>
          <p:nvPr/>
        </p:nvSpPr>
        <p:spPr>
          <a:xfrm>
            <a:off x="6250210" y="4127103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7EB17-270C-44B0-A624-5073E9B39B5F}"/>
              </a:ext>
            </a:extLst>
          </p:cNvPr>
          <p:cNvSpPr/>
          <p:nvPr/>
        </p:nvSpPr>
        <p:spPr>
          <a:xfrm>
            <a:off x="7717659" y="3818568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1B8142-957A-47FA-A115-8F17E8F82E71}"/>
              </a:ext>
            </a:extLst>
          </p:cNvPr>
          <p:cNvSpPr/>
          <p:nvPr/>
        </p:nvSpPr>
        <p:spPr>
          <a:xfrm>
            <a:off x="7619802" y="4281370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345DF-D96A-47C1-BC09-D20A2DE536D5}"/>
              </a:ext>
            </a:extLst>
          </p:cNvPr>
          <p:cNvSpPr/>
          <p:nvPr/>
        </p:nvSpPr>
        <p:spPr>
          <a:xfrm>
            <a:off x="8289561" y="430797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6E849-E47F-44DD-BD6A-CE37B2E767DC}"/>
              </a:ext>
            </a:extLst>
          </p:cNvPr>
          <p:cNvSpPr/>
          <p:nvPr/>
        </p:nvSpPr>
        <p:spPr>
          <a:xfrm>
            <a:off x="8210758" y="4006801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6E2564-EE89-49E5-80BF-53910055B395}"/>
              </a:ext>
            </a:extLst>
          </p:cNvPr>
          <p:cNvSpPr/>
          <p:nvPr/>
        </p:nvSpPr>
        <p:spPr>
          <a:xfrm>
            <a:off x="9371450" y="3685716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2A0296-4CD6-4967-8724-50B6A2721A83}"/>
              </a:ext>
            </a:extLst>
          </p:cNvPr>
          <p:cNvSpPr/>
          <p:nvPr/>
        </p:nvSpPr>
        <p:spPr>
          <a:xfrm>
            <a:off x="9385588" y="448257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2CD65-AA3A-4A46-AFD0-D10B7C0F006C}"/>
              </a:ext>
            </a:extLst>
          </p:cNvPr>
          <p:cNvSpPr/>
          <p:nvPr/>
        </p:nvSpPr>
        <p:spPr>
          <a:xfrm>
            <a:off x="9670791" y="4055602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28EDD-8DBF-4160-9364-7B69AE29818F}"/>
              </a:ext>
            </a:extLst>
          </p:cNvPr>
          <p:cNvSpPr/>
          <p:nvPr/>
        </p:nvSpPr>
        <p:spPr>
          <a:xfrm>
            <a:off x="9338365" y="4208610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823913BD-C09E-4A5E-8A48-7F831D78AC66}"/>
              </a:ext>
            </a:extLst>
          </p:cNvPr>
          <p:cNvSpPr txBox="1">
            <a:spLocks/>
          </p:cNvSpPr>
          <p:nvPr/>
        </p:nvSpPr>
        <p:spPr>
          <a:xfrm>
            <a:off x="516641" y="5301338"/>
            <a:ext cx="4103485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matching</a:t>
            </a:r>
            <a:r>
              <a:rPr lang="de-CH" b="1" dirty="0"/>
              <a:t> </a:t>
            </a:r>
            <a:r>
              <a:rPr lang="de-CH" b="1" dirty="0" err="1"/>
              <a:t>movies</a:t>
            </a:r>
            <a:br>
              <a:rPr lang="de-CH" b="1" dirty="0"/>
            </a:b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queried</a:t>
            </a:r>
            <a:r>
              <a:rPr lang="de-CH" dirty="0"/>
              <a:t> </a:t>
            </a:r>
            <a:r>
              <a:rPr lang="de-CH" dirty="0" err="1"/>
              <a:t>distored</a:t>
            </a:r>
            <a:r>
              <a:rPr lang="de-CH" dirty="0"/>
              <a:t> </a:t>
            </a:r>
            <a:r>
              <a:rPr lang="de-CH" dirty="0" err="1"/>
              <a:t>package</a:t>
            </a:r>
            <a:endParaRPr lang="de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FCF684-005C-40FA-8E5D-F64191E49E39}"/>
              </a:ext>
            </a:extLst>
          </p:cNvPr>
          <p:cNvSpPr/>
          <p:nvPr/>
        </p:nvSpPr>
        <p:spPr>
          <a:xfrm>
            <a:off x="7974042" y="564004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62F1E1-AD95-4768-A790-C5EFF00336F5}"/>
              </a:ext>
            </a:extLst>
          </p:cNvPr>
          <p:cNvSpPr/>
          <p:nvPr/>
        </p:nvSpPr>
        <p:spPr>
          <a:xfrm>
            <a:off x="8595819" y="564004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72F037-541A-42A5-BDA1-82775B4E558C}"/>
              </a:ext>
            </a:extLst>
          </p:cNvPr>
          <p:cNvSpPr/>
          <p:nvPr/>
        </p:nvSpPr>
        <p:spPr>
          <a:xfrm>
            <a:off x="9217596" y="564003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95DDBF-3309-4C9A-B713-AE91E3D1BDC2}"/>
              </a:ext>
            </a:extLst>
          </p:cNvPr>
          <p:cNvSpPr/>
          <p:nvPr/>
        </p:nvSpPr>
        <p:spPr>
          <a:xfrm>
            <a:off x="5759322" y="564003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785A88-0A44-442C-98BC-52CE9845A06E}"/>
              </a:ext>
            </a:extLst>
          </p:cNvPr>
          <p:cNvSpPr/>
          <p:nvPr/>
        </p:nvSpPr>
        <p:spPr>
          <a:xfrm>
            <a:off x="6381099" y="564003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41E742-5B6B-4222-B858-11632A9B25E8}"/>
              </a:ext>
            </a:extLst>
          </p:cNvPr>
          <p:cNvSpPr/>
          <p:nvPr/>
        </p:nvSpPr>
        <p:spPr>
          <a:xfrm>
            <a:off x="7002877" y="564003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BF9D7B-6992-4FBD-BEB7-1ABB7E34ED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10982478" y="2016884"/>
            <a:ext cx="9498" cy="59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0280E-E82A-434F-9991-301211B43DB9}"/>
              </a:ext>
            </a:extLst>
          </p:cNvPr>
          <p:cNvSpPr/>
          <p:nvPr/>
        </p:nvSpPr>
        <p:spPr>
          <a:xfrm>
            <a:off x="10608645" y="2616637"/>
            <a:ext cx="747665" cy="32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Attacker</a:t>
            </a:r>
            <a:endParaRPr lang="en-GB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BB1807-BB53-4BAB-9092-60E5BFEB006C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flipH="1">
            <a:off x="10972922" y="2939281"/>
            <a:ext cx="9556" cy="96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269660-F7B0-4339-88A5-A78C2FE600F1}"/>
              </a:ext>
            </a:extLst>
          </p:cNvPr>
          <p:cNvGrpSpPr/>
          <p:nvPr/>
        </p:nvGrpSpPr>
        <p:grpSpPr>
          <a:xfrm>
            <a:off x="10555172" y="3899431"/>
            <a:ext cx="835500" cy="559785"/>
            <a:chOff x="2896215" y="2059453"/>
            <a:chExt cx="6548227" cy="4387313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E58D3C24-862D-45BD-A62D-0BE9E1BE55F8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CA7006-7340-4351-A6C1-E59553B37B5B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E8B23F-AC5D-4B5A-95C9-A4DC256A03CC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B35658-CFF8-4F7A-BAB4-8E49F927BF06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8416D46-92FC-4267-B92F-331918D518AC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72D4A9-C59C-4050-ACBA-BF42A30E85BE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DD8064-69A3-47C9-A450-5151A0478C1B}"/>
              </a:ext>
            </a:extLst>
          </p:cNvPr>
          <p:cNvGrpSpPr/>
          <p:nvPr/>
        </p:nvGrpSpPr>
        <p:grpSpPr>
          <a:xfrm>
            <a:off x="10549946" y="1466589"/>
            <a:ext cx="835500" cy="559785"/>
            <a:chOff x="2896215" y="2059453"/>
            <a:chExt cx="6548227" cy="4387313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0FB2A94-F0DE-4298-8C5B-277EDEBA3EF6}"/>
                </a:ext>
              </a:extLst>
            </p:cNvPr>
            <p:cNvSpPr/>
            <p:nvPr/>
          </p:nvSpPr>
          <p:spPr>
            <a:xfrm>
              <a:off x="2896215" y="2059453"/>
              <a:ext cx="6548227" cy="438731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525C17-33EF-43E9-AA9F-C25CC9305405}"/>
                </a:ext>
              </a:extLst>
            </p:cNvPr>
            <p:cNvSpPr/>
            <p:nvPr/>
          </p:nvSpPr>
          <p:spPr>
            <a:xfrm>
              <a:off x="4757118" y="2855910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F25FCD-AFE9-4D67-81D0-6C06C467C660}"/>
                </a:ext>
              </a:extLst>
            </p:cNvPr>
            <p:cNvSpPr/>
            <p:nvPr/>
          </p:nvSpPr>
          <p:spPr>
            <a:xfrm>
              <a:off x="4306359" y="3901429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B83914-29A3-420C-8EE7-7818F2499AEC}"/>
                </a:ext>
              </a:extLst>
            </p:cNvPr>
            <p:cNvSpPr/>
            <p:nvPr/>
          </p:nvSpPr>
          <p:spPr>
            <a:xfrm>
              <a:off x="5735638" y="5257408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076F13-51B8-4EA8-8BD9-47872191C696}"/>
                </a:ext>
              </a:extLst>
            </p:cNvPr>
            <p:cNvSpPr/>
            <p:nvPr/>
          </p:nvSpPr>
          <p:spPr>
            <a:xfrm>
              <a:off x="6301740" y="3082573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11C428-AF2E-4086-B263-A1087CB8BF7D}"/>
                </a:ext>
              </a:extLst>
            </p:cNvPr>
            <p:cNvSpPr/>
            <p:nvPr/>
          </p:nvSpPr>
          <p:spPr>
            <a:xfrm>
              <a:off x="7237598" y="4450034"/>
              <a:ext cx="1126156" cy="35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6998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25" grpId="0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Attackers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31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different </a:t>
            </a:r>
            <a:r>
              <a:rPr lang="de-CH" dirty="0" err="1"/>
              <a:t>bitrates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3705E3-731A-43C6-83A8-F4EB29640D19}"/>
              </a:ext>
            </a:extLst>
          </p:cNvPr>
          <p:cNvSpPr txBox="1">
            <a:spLocks/>
          </p:cNvSpPr>
          <p:nvPr/>
        </p:nvSpPr>
        <p:spPr>
          <a:xfrm>
            <a:off x="6601623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Naive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bitrate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6A6251-3518-46F6-B64D-CD994549717C}"/>
              </a:ext>
            </a:extLst>
          </p:cNvPr>
          <p:cNvSpPr/>
          <p:nvPr/>
        </p:nvSpPr>
        <p:spPr>
          <a:xfrm>
            <a:off x="655879" y="25388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6CE5AA-0BDF-494C-ACC2-6BBEEDDECF90}"/>
              </a:ext>
            </a:extLst>
          </p:cNvPr>
          <p:cNvGrpSpPr/>
          <p:nvPr/>
        </p:nvGrpSpPr>
        <p:grpSpPr>
          <a:xfrm>
            <a:off x="568208" y="3684255"/>
            <a:ext cx="1143802" cy="546122"/>
            <a:chOff x="5590377" y="2688094"/>
            <a:chExt cx="1143802" cy="5461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FF9F5C-F5B8-4556-A771-209637D6A6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0A10E-0A4E-4272-A56D-18D55E40A52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1CB0C-8E4F-4934-818C-AB55BC4B3692}"/>
              </a:ext>
            </a:extLst>
          </p:cNvPr>
          <p:cNvSpPr/>
          <p:nvPr/>
        </p:nvSpPr>
        <p:spPr>
          <a:xfrm>
            <a:off x="711483" y="46887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CC483-6B79-4F01-8F01-C5768590131F}"/>
              </a:ext>
            </a:extLst>
          </p:cNvPr>
          <p:cNvSpPr/>
          <p:nvPr/>
        </p:nvSpPr>
        <p:spPr>
          <a:xfrm>
            <a:off x="847945" y="51081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A67C1C-4467-4CA6-99A5-A7C8A4DD9742}"/>
              </a:ext>
            </a:extLst>
          </p:cNvPr>
          <p:cNvSpPr/>
          <p:nvPr/>
        </p:nvSpPr>
        <p:spPr>
          <a:xfrm>
            <a:off x="1140109" y="48828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286006-0B0D-428C-8ACB-DE0C37280727}"/>
              </a:ext>
            </a:extLst>
          </p:cNvPr>
          <p:cNvSpPr/>
          <p:nvPr/>
        </p:nvSpPr>
        <p:spPr>
          <a:xfrm>
            <a:off x="2211337" y="627523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88D58F-DFFA-42AD-954D-86430CE702AF}"/>
              </a:ext>
            </a:extLst>
          </p:cNvPr>
          <p:cNvSpPr/>
          <p:nvPr/>
        </p:nvSpPr>
        <p:spPr>
          <a:xfrm>
            <a:off x="2392920" y="25388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EF2BDD-4131-4951-9938-7248F81B0757}"/>
              </a:ext>
            </a:extLst>
          </p:cNvPr>
          <p:cNvSpPr/>
          <p:nvPr/>
        </p:nvSpPr>
        <p:spPr>
          <a:xfrm>
            <a:off x="4476471" y="24213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8E69-3B47-4DC9-9E46-BD4E36368264}"/>
              </a:ext>
            </a:extLst>
          </p:cNvPr>
          <p:cNvGrpSpPr/>
          <p:nvPr/>
        </p:nvGrpSpPr>
        <p:grpSpPr>
          <a:xfrm>
            <a:off x="2304038" y="3620890"/>
            <a:ext cx="1300221" cy="684308"/>
            <a:chOff x="2401822" y="3835330"/>
            <a:chExt cx="1300221" cy="68430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441A2-8C93-4F6D-B2DA-B3B349CB12D7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8A51B5-845F-47B0-B384-3F63FBB1A168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FE4E4-25BB-4521-A441-7496E47EEA32}"/>
              </a:ext>
            </a:extLst>
          </p:cNvPr>
          <p:cNvGrpSpPr/>
          <p:nvPr/>
        </p:nvGrpSpPr>
        <p:grpSpPr>
          <a:xfrm>
            <a:off x="4423535" y="3403000"/>
            <a:ext cx="1085397" cy="935688"/>
            <a:chOff x="4485373" y="3686724"/>
            <a:chExt cx="1085397" cy="93568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063B644-2BB1-4091-8245-500C7A23614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B3685D5-1CD2-435D-AB4B-C679F964A077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C035D18-3313-48AA-92E4-66A63C69FCD7}"/>
              </a:ext>
            </a:extLst>
          </p:cNvPr>
          <p:cNvSpPr/>
          <p:nvPr/>
        </p:nvSpPr>
        <p:spPr>
          <a:xfrm>
            <a:off x="4629245" y="48168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CA3532-951C-42E7-BB1D-088794AF0BC2}"/>
              </a:ext>
            </a:extLst>
          </p:cNvPr>
          <p:cNvSpPr/>
          <p:nvPr/>
        </p:nvSpPr>
        <p:spPr>
          <a:xfrm>
            <a:off x="4994205" y="49501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6CEDF68-671F-4A9F-9BE0-B61421F9244F}"/>
              </a:ext>
            </a:extLst>
          </p:cNvPr>
          <p:cNvSpPr/>
          <p:nvPr/>
        </p:nvSpPr>
        <p:spPr>
          <a:xfrm>
            <a:off x="4621835" y="51337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B56A5-365F-4443-BE95-74B4AB91C134}"/>
              </a:ext>
            </a:extLst>
          </p:cNvPr>
          <p:cNvSpPr/>
          <p:nvPr/>
        </p:nvSpPr>
        <p:spPr>
          <a:xfrm>
            <a:off x="2395260" y="48678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46C46-8896-4AD4-AEEC-45EC9F330E78}"/>
              </a:ext>
            </a:extLst>
          </p:cNvPr>
          <p:cNvSpPr/>
          <p:nvPr/>
        </p:nvSpPr>
        <p:spPr>
          <a:xfrm>
            <a:off x="2654647" y="50719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5C503B-BAF7-487E-86F7-D1D4F8C2DB57}"/>
              </a:ext>
            </a:extLst>
          </p:cNvPr>
          <p:cNvSpPr/>
          <p:nvPr/>
        </p:nvSpPr>
        <p:spPr>
          <a:xfrm>
            <a:off x="3085737" y="51517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021D45-0898-48A6-8B0C-A50A5B43F50A}"/>
              </a:ext>
            </a:extLst>
          </p:cNvPr>
          <p:cNvSpPr/>
          <p:nvPr/>
        </p:nvSpPr>
        <p:spPr>
          <a:xfrm>
            <a:off x="3129364" y="48168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D8D34A-01A0-4398-8EF3-4D22CA79E796}"/>
              </a:ext>
            </a:extLst>
          </p:cNvPr>
          <p:cNvSpPr/>
          <p:nvPr/>
        </p:nvSpPr>
        <p:spPr>
          <a:xfrm>
            <a:off x="2901721" y="627523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51F5234-59B2-4610-AF6D-6AB53C3AF67B}"/>
              </a:ext>
            </a:extLst>
          </p:cNvPr>
          <p:cNvSpPr/>
          <p:nvPr/>
        </p:nvSpPr>
        <p:spPr>
          <a:xfrm>
            <a:off x="3604259" y="6166709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1566F-9107-450C-86F3-6CEA012D7334}"/>
              </a:ext>
            </a:extLst>
          </p:cNvPr>
          <p:cNvSpPr/>
          <p:nvPr/>
        </p:nvSpPr>
        <p:spPr>
          <a:xfrm>
            <a:off x="672540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30BA53-9652-4971-B6DA-D8BA64A0F18F}"/>
              </a:ext>
            </a:extLst>
          </p:cNvPr>
          <p:cNvSpPr/>
          <p:nvPr/>
        </p:nvSpPr>
        <p:spPr>
          <a:xfrm>
            <a:off x="8522773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01AAE0-8BE8-4659-838B-6DE83B5DDBC3}"/>
              </a:ext>
            </a:extLst>
          </p:cNvPr>
          <p:cNvSpPr/>
          <p:nvPr/>
        </p:nvSpPr>
        <p:spPr>
          <a:xfrm>
            <a:off x="1017656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532BFD-75F4-4D7E-85E6-569B61DEF20D}"/>
              </a:ext>
            </a:extLst>
          </p:cNvPr>
          <p:cNvGrpSpPr/>
          <p:nvPr/>
        </p:nvGrpSpPr>
        <p:grpSpPr>
          <a:xfrm>
            <a:off x="6581830" y="3626776"/>
            <a:ext cx="1143802" cy="546122"/>
            <a:chOff x="5590377" y="2688094"/>
            <a:chExt cx="1143802" cy="5461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B7C753-0046-4042-A895-84EDEE50A519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73E963-8F4B-4519-BFAD-88F4E51B6F5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20E5FB-1217-41D6-B893-72A3D1421711}"/>
              </a:ext>
            </a:extLst>
          </p:cNvPr>
          <p:cNvGrpSpPr/>
          <p:nvPr/>
        </p:nvGrpSpPr>
        <p:grpSpPr>
          <a:xfrm>
            <a:off x="8379197" y="3626775"/>
            <a:ext cx="1143802" cy="546122"/>
            <a:chOff x="5590377" y="2688094"/>
            <a:chExt cx="1143802" cy="5461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EF315E1-8918-4A53-A47F-AFF5FB13A48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0BBD0E-458A-494C-8A09-3094A9D4E33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6792AE-5711-411F-A54D-09140D85DF47}"/>
              </a:ext>
            </a:extLst>
          </p:cNvPr>
          <p:cNvGrpSpPr/>
          <p:nvPr/>
        </p:nvGrpSpPr>
        <p:grpSpPr>
          <a:xfrm>
            <a:off x="10032988" y="3626774"/>
            <a:ext cx="1143802" cy="546122"/>
            <a:chOff x="5590377" y="2688094"/>
            <a:chExt cx="1143802" cy="54612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A791F18-0F90-46F6-8580-457DED1B36D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A5AB09-C0F6-499E-B2FA-241FDD674014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BAF10E1-598B-44D9-99ED-28F314579E70}"/>
              </a:ext>
            </a:extLst>
          </p:cNvPr>
          <p:cNvSpPr/>
          <p:nvPr/>
        </p:nvSpPr>
        <p:spPr>
          <a:xfrm>
            <a:off x="6581830" y="479957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573C4A-54EE-4E58-B101-3A992B9167F7}"/>
              </a:ext>
            </a:extLst>
          </p:cNvPr>
          <p:cNvSpPr/>
          <p:nvPr/>
        </p:nvSpPr>
        <p:spPr>
          <a:xfrm>
            <a:off x="6718292" y="5218968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5F2DC8-7605-4048-A3DB-CF6A27D545B6}"/>
              </a:ext>
            </a:extLst>
          </p:cNvPr>
          <p:cNvSpPr/>
          <p:nvPr/>
        </p:nvSpPr>
        <p:spPr>
          <a:xfrm>
            <a:off x="7241663" y="5030735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99072-1354-4A6A-B49B-9349D841EADB}"/>
              </a:ext>
            </a:extLst>
          </p:cNvPr>
          <p:cNvSpPr/>
          <p:nvPr/>
        </p:nvSpPr>
        <p:spPr>
          <a:xfrm>
            <a:off x="8709112" y="472220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D76F62-1284-4643-AFB0-AA06D66AE8C7}"/>
              </a:ext>
            </a:extLst>
          </p:cNvPr>
          <p:cNvSpPr/>
          <p:nvPr/>
        </p:nvSpPr>
        <p:spPr>
          <a:xfrm>
            <a:off x="8611255" y="5185002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D8E2E7-2F32-448E-9253-1B20F8EABB08}"/>
              </a:ext>
            </a:extLst>
          </p:cNvPr>
          <p:cNvSpPr/>
          <p:nvPr/>
        </p:nvSpPr>
        <p:spPr>
          <a:xfrm>
            <a:off x="9295368" y="5125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7727A0-8E80-4AE5-8525-84EDA835F5A7}"/>
              </a:ext>
            </a:extLst>
          </p:cNvPr>
          <p:cNvSpPr/>
          <p:nvPr/>
        </p:nvSpPr>
        <p:spPr>
          <a:xfrm>
            <a:off x="9202211" y="4910433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C7B7C5-D196-42BD-9D0E-EDEE61F87B83}"/>
              </a:ext>
            </a:extLst>
          </p:cNvPr>
          <p:cNvSpPr/>
          <p:nvPr/>
        </p:nvSpPr>
        <p:spPr>
          <a:xfrm>
            <a:off x="10362903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500586-B3F1-4695-9622-5C5EE3E60C6D}"/>
              </a:ext>
            </a:extLst>
          </p:cNvPr>
          <p:cNvSpPr/>
          <p:nvPr/>
        </p:nvSpPr>
        <p:spPr>
          <a:xfrm>
            <a:off x="10934805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429E7E-8482-4DB1-B016-4E0F9E92732A}"/>
              </a:ext>
            </a:extLst>
          </p:cNvPr>
          <p:cNvSpPr/>
          <p:nvPr/>
        </p:nvSpPr>
        <p:spPr>
          <a:xfrm>
            <a:off x="10662244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6BAE5-58AE-4CF8-9420-CD2EF3BF99BA}"/>
              </a:ext>
            </a:extLst>
          </p:cNvPr>
          <p:cNvSpPr/>
          <p:nvPr/>
        </p:nvSpPr>
        <p:spPr>
          <a:xfrm>
            <a:off x="10209049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9225DC0-6092-45E0-8D76-DA92E93A233D}"/>
              </a:ext>
            </a:extLst>
          </p:cNvPr>
          <p:cNvSpPr/>
          <p:nvPr/>
        </p:nvSpPr>
        <p:spPr>
          <a:xfrm>
            <a:off x="9418690" y="623107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94AD7EC-8461-47FD-9FFB-977F3BF41595}"/>
              </a:ext>
            </a:extLst>
          </p:cNvPr>
          <p:cNvSpPr/>
          <p:nvPr/>
        </p:nvSpPr>
        <p:spPr>
          <a:xfrm>
            <a:off x="10040467" y="623107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6D2F77-BD8E-4972-BB73-1DD80290996B}"/>
              </a:ext>
            </a:extLst>
          </p:cNvPr>
          <p:cNvSpPr/>
          <p:nvPr/>
        </p:nvSpPr>
        <p:spPr>
          <a:xfrm>
            <a:off x="10662244" y="6231073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DE337E3-5A43-461C-A8FB-3D7F0C954AEE}"/>
              </a:ext>
            </a:extLst>
          </p:cNvPr>
          <p:cNvSpPr/>
          <p:nvPr/>
        </p:nvSpPr>
        <p:spPr>
          <a:xfrm>
            <a:off x="7203970" y="623107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5BB636-58CC-4448-8E6C-2D437D547E45}"/>
              </a:ext>
            </a:extLst>
          </p:cNvPr>
          <p:cNvSpPr/>
          <p:nvPr/>
        </p:nvSpPr>
        <p:spPr>
          <a:xfrm>
            <a:off x="7825747" y="623107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17BBFC-904D-48F3-9C6C-F9647F6070BB}"/>
              </a:ext>
            </a:extLst>
          </p:cNvPr>
          <p:cNvSpPr/>
          <p:nvPr/>
        </p:nvSpPr>
        <p:spPr>
          <a:xfrm>
            <a:off x="8447525" y="623107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6093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6" grpId="0"/>
      <p:bldP spid="47" grpId="0" animBg="1"/>
      <p:bldP spid="51" grpId="0" animBg="1"/>
      <p:bldP spid="52" grpId="0" animBg="1"/>
      <p:bldP spid="53" grpId="0" animBg="1"/>
      <p:bldP spid="54" grpId="0" animBg="1"/>
      <p:bldP spid="2" grpId="0" animBg="1"/>
      <p:bldP spid="3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Attackers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32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different </a:t>
            </a:r>
            <a:r>
              <a:rPr lang="de-CH" dirty="0" err="1"/>
              <a:t>bitrates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3705E3-731A-43C6-83A8-F4EB29640D19}"/>
              </a:ext>
            </a:extLst>
          </p:cNvPr>
          <p:cNvSpPr txBox="1">
            <a:spLocks/>
          </p:cNvSpPr>
          <p:nvPr/>
        </p:nvSpPr>
        <p:spPr>
          <a:xfrm>
            <a:off x="6601623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Naive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bitrate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6A6251-3518-46F6-B64D-CD994549717C}"/>
              </a:ext>
            </a:extLst>
          </p:cNvPr>
          <p:cNvSpPr/>
          <p:nvPr/>
        </p:nvSpPr>
        <p:spPr>
          <a:xfrm>
            <a:off x="655879" y="25388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6CE5AA-0BDF-494C-ACC2-6BBEEDDECF90}"/>
              </a:ext>
            </a:extLst>
          </p:cNvPr>
          <p:cNvGrpSpPr/>
          <p:nvPr/>
        </p:nvGrpSpPr>
        <p:grpSpPr>
          <a:xfrm>
            <a:off x="568208" y="3684255"/>
            <a:ext cx="1143802" cy="546122"/>
            <a:chOff x="5590377" y="2688094"/>
            <a:chExt cx="1143802" cy="5461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FF9F5C-F5B8-4556-A771-209637D6A6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0A10E-0A4E-4272-A56D-18D55E40A52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1CB0C-8E4F-4934-818C-AB55BC4B3692}"/>
              </a:ext>
            </a:extLst>
          </p:cNvPr>
          <p:cNvSpPr/>
          <p:nvPr/>
        </p:nvSpPr>
        <p:spPr>
          <a:xfrm>
            <a:off x="711483" y="46887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CC483-6B79-4F01-8F01-C5768590131F}"/>
              </a:ext>
            </a:extLst>
          </p:cNvPr>
          <p:cNvSpPr/>
          <p:nvPr/>
        </p:nvSpPr>
        <p:spPr>
          <a:xfrm>
            <a:off x="847945" y="51081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A67C1C-4467-4CA6-99A5-A7C8A4DD9742}"/>
              </a:ext>
            </a:extLst>
          </p:cNvPr>
          <p:cNvSpPr/>
          <p:nvPr/>
        </p:nvSpPr>
        <p:spPr>
          <a:xfrm>
            <a:off x="1140109" y="48828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88D58F-DFFA-42AD-954D-86430CE702AF}"/>
              </a:ext>
            </a:extLst>
          </p:cNvPr>
          <p:cNvSpPr/>
          <p:nvPr/>
        </p:nvSpPr>
        <p:spPr>
          <a:xfrm>
            <a:off x="2392920" y="25388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EF2BDD-4131-4951-9938-7248F81B0757}"/>
              </a:ext>
            </a:extLst>
          </p:cNvPr>
          <p:cNvSpPr/>
          <p:nvPr/>
        </p:nvSpPr>
        <p:spPr>
          <a:xfrm>
            <a:off x="4476471" y="24213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8E69-3B47-4DC9-9E46-BD4E36368264}"/>
              </a:ext>
            </a:extLst>
          </p:cNvPr>
          <p:cNvGrpSpPr/>
          <p:nvPr/>
        </p:nvGrpSpPr>
        <p:grpSpPr>
          <a:xfrm>
            <a:off x="2304038" y="3620890"/>
            <a:ext cx="1300221" cy="684308"/>
            <a:chOff x="2401822" y="3835330"/>
            <a:chExt cx="1300221" cy="68430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441A2-8C93-4F6D-B2DA-B3B349CB12D7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8A51B5-845F-47B0-B384-3F63FBB1A168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FE4E4-25BB-4521-A441-7496E47EEA32}"/>
              </a:ext>
            </a:extLst>
          </p:cNvPr>
          <p:cNvGrpSpPr/>
          <p:nvPr/>
        </p:nvGrpSpPr>
        <p:grpSpPr>
          <a:xfrm>
            <a:off x="4423535" y="3403000"/>
            <a:ext cx="1085397" cy="935688"/>
            <a:chOff x="4485373" y="3686724"/>
            <a:chExt cx="1085397" cy="93568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063B644-2BB1-4091-8245-500C7A23614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B3685D5-1CD2-435D-AB4B-C679F964A077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C035D18-3313-48AA-92E4-66A63C69FCD7}"/>
              </a:ext>
            </a:extLst>
          </p:cNvPr>
          <p:cNvSpPr/>
          <p:nvPr/>
        </p:nvSpPr>
        <p:spPr>
          <a:xfrm>
            <a:off x="4629245" y="48168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CA3532-951C-42E7-BB1D-088794AF0BC2}"/>
              </a:ext>
            </a:extLst>
          </p:cNvPr>
          <p:cNvSpPr/>
          <p:nvPr/>
        </p:nvSpPr>
        <p:spPr>
          <a:xfrm>
            <a:off x="4994205" y="49501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6CEDF68-671F-4A9F-9BE0-B61421F9244F}"/>
              </a:ext>
            </a:extLst>
          </p:cNvPr>
          <p:cNvSpPr/>
          <p:nvPr/>
        </p:nvSpPr>
        <p:spPr>
          <a:xfrm>
            <a:off x="4621835" y="51337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B56A5-365F-4443-BE95-74B4AB91C134}"/>
              </a:ext>
            </a:extLst>
          </p:cNvPr>
          <p:cNvSpPr/>
          <p:nvPr/>
        </p:nvSpPr>
        <p:spPr>
          <a:xfrm>
            <a:off x="2395260" y="48678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46C46-8896-4AD4-AEEC-45EC9F330E78}"/>
              </a:ext>
            </a:extLst>
          </p:cNvPr>
          <p:cNvSpPr/>
          <p:nvPr/>
        </p:nvSpPr>
        <p:spPr>
          <a:xfrm>
            <a:off x="2654647" y="50719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5C503B-BAF7-487E-86F7-D1D4F8C2DB57}"/>
              </a:ext>
            </a:extLst>
          </p:cNvPr>
          <p:cNvSpPr/>
          <p:nvPr/>
        </p:nvSpPr>
        <p:spPr>
          <a:xfrm>
            <a:off x="3085737" y="51517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021D45-0898-48A6-8B0C-A50A5B43F50A}"/>
              </a:ext>
            </a:extLst>
          </p:cNvPr>
          <p:cNvSpPr/>
          <p:nvPr/>
        </p:nvSpPr>
        <p:spPr>
          <a:xfrm>
            <a:off x="3129364" y="48168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1566F-9107-450C-86F3-6CEA012D7334}"/>
              </a:ext>
            </a:extLst>
          </p:cNvPr>
          <p:cNvSpPr/>
          <p:nvPr/>
        </p:nvSpPr>
        <p:spPr>
          <a:xfrm>
            <a:off x="672540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30BA53-9652-4971-B6DA-D8BA64A0F18F}"/>
              </a:ext>
            </a:extLst>
          </p:cNvPr>
          <p:cNvSpPr/>
          <p:nvPr/>
        </p:nvSpPr>
        <p:spPr>
          <a:xfrm>
            <a:off x="8522773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01AAE0-8BE8-4659-838B-6DE83B5DDBC3}"/>
              </a:ext>
            </a:extLst>
          </p:cNvPr>
          <p:cNvSpPr/>
          <p:nvPr/>
        </p:nvSpPr>
        <p:spPr>
          <a:xfrm>
            <a:off x="1017656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532BFD-75F4-4D7E-85E6-569B61DEF20D}"/>
              </a:ext>
            </a:extLst>
          </p:cNvPr>
          <p:cNvGrpSpPr/>
          <p:nvPr/>
        </p:nvGrpSpPr>
        <p:grpSpPr>
          <a:xfrm>
            <a:off x="6581830" y="3626776"/>
            <a:ext cx="1143802" cy="546122"/>
            <a:chOff x="5590377" y="2688094"/>
            <a:chExt cx="1143802" cy="5461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B7C753-0046-4042-A895-84EDEE50A519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73E963-8F4B-4519-BFAD-88F4E51B6F5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20E5FB-1217-41D6-B893-72A3D1421711}"/>
              </a:ext>
            </a:extLst>
          </p:cNvPr>
          <p:cNvGrpSpPr/>
          <p:nvPr/>
        </p:nvGrpSpPr>
        <p:grpSpPr>
          <a:xfrm>
            <a:off x="8379197" y="3626775"/>
            <a:ext cx="1143802" cy="546122"/>
            <a:chOff x="5590377" y="2688094"/>
            <a:chExt cx="1143802" cy="5461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EF315E1-8918-4A53-A47F-AFF5FB13A48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0BBD0E-458A-494C-8A09-3094A9D4E33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6792AE-5711-411F-A54D-09140D85DF47}"/>
              </a:ext>
            </a:extLst>
          </p:cNvPr>
          <p:cNvGrpSpPr/>
          <p:nvPr/>
        </p:nvGrpSpPr>
        <p:grpSpPr>
          <a:xfrm>
            <a:off x="10032988" y="3626774"/>
            <a:ext cx="1143802" cy="546122"/>
            <a:chOff x="5590377" y="2688094"/>
            <a:chExt cx="1143802" cy="54612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A791F18-0F90-46F6-8580-457DED1B36D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A5AB09-C0F6-499E-B2FA-241FDD674014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BAF10E1-598B-44D9-99ED-28F314579E70}"/>
              </a:ext>
            </a:extLst>
          </p:cNvPr>
          <p:cNvSpPr/>
          <p:nvPr/>
        </p:nvSpPr>
        <p:spPr>
          <a:xfrm>
            <a:off x="6581830" y="479957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573C4A-54EE-4E58-B101-3A992B9167F7}"/>
              </a:ext>
            </a:extLst>
          </p:cNvPr>
          <p:cNvSpPr/>
          <p:nvPr/>
        </p:nvSpPr>
        <p:spPr>
          <a:xfrm>
            <a:off x="6718292" y="5218968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5F2DC8-7605-4048-A3DB-CF6A27D545B6}"/>
              </a:ext>
            </a:extLst>
          </p:cNvPr>
          <p:cNvSpPr/>
          <p:nvPr/>
        </p:nvSpPr>
        <p:spPr>
          <a:xfrm>
            <a:off x="7241663" y="5030735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99072-1354-4A6A-B49B-9349D841EADB}"/>
              </a:ext>
            </a:extLst>
          </p:cNvPr>
          <p:cNvSpPr/>
          <p:nvPr/>
        </p:nvSpPr>
        <p:spPr>
          <a:xfrm>
            <a:off x="8709112" y="472220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D76F62-1284-4643-AFB0-AA06D66AE8C7}"/>
              </a:ext>
            </a:extLst>
          </p:cNvPr>
          <p:cNvSpPr/>
          <p:nvPr/>
        </p:nvSpPr>
        <p:spPr>
          <a:xfrm>
            <a:off x="8611255" y="5185002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D8E2E7-2F32-448E-9253-1B20F8EABB08}"/>
              </a:ext>
            </a:extLst>
          </p:cNvPr>
          <p:cNvSpPr/>
          <p:nvPr/>
        </p:nvSpPr>
        <p:spPr>
          <a:xfrm>
            <a:off x="9295368" y="5125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7727A0-8E80-4AE5-8525-84EDA835F5A7}"/>
              </a:ext>
            </a:extLst>
          </p:cNvPr>
          <p:cNvSpPr/>
          <p:nvPr/>
        </p:nvSpPr>
        <p:spPr>
          <a:xfrm>
            <a:off x="9202211" y="4910433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C7B7C5-D196-42BD-9D0E-EDEE61F87B83}"/>
              </a:ext>
            </a:extLst>
          </p:cNvPr>
          <p:cNvSpPr/>
          <p:nvPr/>
        </p:nvSpPr>
        <p:spPr>
          <a:xfrm>
            <a:off x="10362903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500586-B3F1-4695-9622-5C5EE3E60C6D}"/>
              </a:ext>
            </a:extLst>
          </p:cNvPr>
          <p:cNvSpPr/>
          <p:nvPr/>
        </p:nvSpPr>
        <p:spPr>
          <a:xfrm>
            <a:off x="10934805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429E7E-8482-4DB1-B016-4E0F9E92732A}"/>
              </a:ext>
            </a:extLst>
          </p:cNvPr>
          <p:cNvSpPr/>
          <p:nvPr/>
        </p:nvSpPr>
        <p:spPr>
          <a:xfrm>
            <a:off x="10662244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6BAE5-58AE-4CF8-9420-CD2EF3BF99BA}"/>
              </a:ext>
            </a:extLst>
          </p:cNvPr>
          <p:cNvSpPr/>
          <p:nvPr/>
        </p:nvSpPr>
        <p:spPr>
          <a:xfrm>
            <a:off x="10209049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69319779"/>
      </p:ext>
    </p:extLst>
  </p:cSld>
  <p:clrMapOvr>
    <a:masterClrMapping/>
  </p:clrMapOvr>
  <p:transition advClick="0" advTm="5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33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different </a:t>
            </a:r>
            <a:r>
              <a:rPr lang="de-CH" dirty="0" err="1"/>
              <a:t>bitrates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3705E3-731A-43C6-83A8-F4EB29640D19}"/>
              </a:ext>
            </a:extLst>
          </p:cNvPr>
          <p:cNvSpPr txBox="1">
            <a:spLocks/>
          </p:cNvSpPr>
          <p:nvPr/>
        </p:nvSpPr>
        <p:spPr>
          <a:xfrm>
            <a:off x="6601623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Naive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bitrate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6A6251-3518-46F6-B64D-CD994549717C}"/>
              </a:ext>
            </a:extLst>
          </p:cNvPr>
          <p:cNvSpPr/>
          <p:nvPr/>
        </p:nvSpPr>
        <p:spPr>
          <a:xfrm>
            <a:off x="655879" y="25388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6CE5AA-0BDF-494C-ACC2-6BBEEDDECF90}"/>
              </a:ext>
            </a:extLst>
          </p:cNvPr>
          <p:cNvGrpSpPr/>
          <p:nvPr/>
        </p:nvGrpSpPr>
        <p:grpSpPr>
          <a:xfrm>
            <a:off x="568208" y="3684255"/>
            <a:ext cx="1143802" cy="546122"/>
            <a:chOff x="5590377" y="2688094"/>
            <a:chExt cx="1143802" cy="5461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FF9F5C-F5B8-4556-A771-209637D6A6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0A10E-0A4E-4272-A56D-18D55E40A52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1CB0C-8E4F-4934-818C-AB55BC4B3692}"/>
              </a:ext>
            </a:extLst>
          </p:cNvPr>
          <p:cNvSpPr/>
          <p:nvPr/>
        </p:nvSpPr>
        <p:spPr>
          <a:xfrm>
            <a:off x="711483" y="46887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CC483-6B79-4F01-8F01-C5768590131F}"/>
              </a:ext>
            </a:extLst>
          </p:cNvPr>
          <p:cNvSpPr/>
          <p:nvPr/>
        </p:nvSpPr>
        <p:spPr>
          <a:xfrm>
            <a:off x="847945" y="51081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A67C1C-4467-4CA6-99A5-A7C8A4DD9742}"/>
              </a:ext>
            </a:extLst>
          </p:cNvPr>
          <p:cNvSpPr/>
          <p:nvPr/>
        </p:nvSpPr>
        <p:spPr>
          <a:xfrm>
            <a:off x="1140109" y="48828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88D58F-DFFA-42AD-954D-86430CE702AF}"/>
              </a:ext>
            </a:extLst>
          </p:cNvPr>
          <p:cNvSpPr/>
          <p:nvPr/>
        </p:nvSpPr>
        <p:spPr>
          <a:xfrm>
            <a:off x="2392920" y="25388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EF2BDD-4131-4951-9938-7248F81B0757}"/>
              </a:ext>
            </a:extLst>
          </p:cNvPr>
          <p:cNvSpPr/>
          <p:nvPr/>
        </p:nvSpPr>
        <p:spPr>
          <a:xfrm>
            <a:off x="4476471" y="24213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8E69-3B47-4DC9-9E46-BD4E36368264}"/>
              </a:ext>
            </a:extLst>
          </p:cNvPr>
          <p:cNvGrpSpPr/>
          <p:nvPr/>
        </p:nvGrpSpPr>
        <p:grpSpPr>
          <a:xfrm>
            <a:off x="2304038" y="3620890"/>
            <a:ext cx="1300221" cy="684308"/>
            <a:chOff x="2401822" y="3835330"/>
            <a:chExt cx="1300221" cy="68430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441A2-8C93-4F6D-B2DA-B3B349CB12D7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8A51B5-845F-47B0-B384-3F63FBB1A168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FE4E4-25BB-4521-A441-7496E47EEA32}"/>
              </a:ext>
            </a:extLst>
          </p:cNvPr>
          <p:cNvGrpSpPr/>
          <p:nvPr/>
        </p:nvGrpSpPr>
        <p:grpSpPr>
          <a:xfrm>
            <a:off x="4423535" y="3403000"/>
            <a:ext cx="1085397" cy="935688"/>
            <a:chOff x="4485373" y="3686724"/>
            <a:chExt cx="1085397" cy="93568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063B644-2BB1-4091-8245-500C7A23614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B3685D5-1CD2-435D-AB4B-C679F964A077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C035D18-3313-48AA-92E4-66A63C69FCD7}"/>
              </a:ext>
            </a:extLst>
          </p:cNvPr>
          <p:cNvSpPr/>
          <p:nvPr/>
        </p:nvSpPr>
        <p:spPr>
          <a:xfrm>
            <a:off x="4629245" y="48168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CA3532-951C-42E7-BB1D-088794AF0BC2}"/>
              </a:ext>
            </a:extLst>
          </p:cNvPr>
          <p:cNvSpPr/>
          <p:nvPr/>
        </p:nvSpPr>
        <p:spPr>
          <a:xfrm>
            <a:off x="4994205" y="49501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6CEDF68-671F-4A9F-9BE0-B61421F9244F}"/>
              </a:ext>
            </a:extLst>
          </p:cNvPr>
          <p:cNvSpPr/>
          <p:nvPr/>
        </p:nvSpPr>
        <p:spPr>
          <a:xfrm>
            <a:off x="4621835" y="51337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B56A5-365F-4443-BE95-74B4AB91C134}"/>
              </a:ext>
            </a:extLst>
          </p:cNvPr>
          <p:cNvSpPr/>
          <p:nvPr/>
        </p:nvSpPr>
        <p:spPr>
          <a:xfrm>
            <a:off x="2395260" y="48678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46C46-8896-4AD4-AEEC-45EC9F330E78}"/>
              </a:ext>
            </a:extLst>
          </p:cNvPr>
          <p:cNvSpPr/>
          <p:nvPr/>
        </p:nvSpPr>
        <p:spPr>
          <a:xfrm>
            <a:off x="2654647" y="50719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5C503B-BAF7-487E-86F7-D1D4F8C2DB57}"/>
              </a:ext>
            </a:extLst>
          </p:cNvPr>
          <p:cNvSpPr/>
          <p:nvPr/>
        </p:nvSpPr>
        <p:spPr>
          <a:xfrm>
            <a:off x="3085737" y="51517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021D45-0898-48A6-8B0C-A50A5B43F50A}"/>
              </a:ext>
            </a:extLst>
          </p:cNvPr>
          <p:cNvSpPr/>
          <p:nvPr/>
        </p:nvSpPr>
        <p:spPr>
          <a:xfrm>
            <a:off x="3129364" y="48168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1566F-9107-450C-86F3-6CEA012D7334}"/>
              </a:ext>
            </a:extLst>
          </p:cNvPr>
          <p:cNvSpPr/>
          <p:nvPr/>
        </p:nvSpPr>
        <p:spPr>
          <a:xfrm>
            <a:off x="672540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30BA53-9652-4971-B6DA-D8BA64A0F18F}"/>
              </a:ext>
            </a:extLst>
          </p:cNvPr>
          <p:cNvSpPr/>
          <p:nvPr/>
        </p:nvSpPr>
        <p:spPr>
          <a:xfrm>
            <a:off x="6912638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01AAE0-8BE8-4659-838B-6DE83B5DDBC3}"/>
              </a:ext>
            </a:extLst>
          </p:cNvPr>
          <p:cNvSpPr/>
          <p:nvPr/>
        </p:nvSpPr>
        <p:spPr>
          <a:xfrm>
            <a:off x="7106313" y="261788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532BFD-75F4-4D7E-85E6-569B61DEF20D}"/>
              </a:ext>
            </a:extLst>
          </p:cNvPr>
          <p:cNvGrpSpPr/>
          <p:nvPr/>
        </p:nvGrpSpPr>
        <p:grpSpPr>
          <a:xfrm>
            <a:off x="6581830" y="3626776"/>
            <a:ext cx="1143802" cy="546122"/>
            <a:chOff x="5590377" y="2688094"/>
            <a:chExt cx="1143802" cy="5461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B7C753-0046-4042-A895-84EDEE50A519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73E963-8F4B-4519-BFAD-88F4E51B6F5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20E5FB-1217-41D6-B893-72A3D1421711}"/>
              </a:ext>
            </a:extLst>
          </p:cNvPr>
          <p:cNvGrpSpPr/>
          <p:nvPr/>
        </p:nvGrpSpPr>
        <p:grpSpPr>
          <a:xfrm>
            <a:off x="6769062" y="3626775"/>
            <a:ext cx="1143802" cy="546122"/>
            <a:chOff x="5590377" y="2688094"/>
            <a:chExt cx="1143802" cy="5461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EF315E1-8918-4A53-A47F-AFF5FB13A48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0BBD0E-458A-494C-8A09-3094A9D4E33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6792AE-5711-411F-A54D-09140D85DF47}"/>
              </a:ext>
            </a:extLst>
          </p:cNvPr>
          <p:cNvGrpSpPr/>
          <p:nvPr/>
        </p:nvGrpSpPr>
        <p:grpSpPr>
          <a:xfrm>
            <a:off x="6962737" y="3630943"/>
            <a:ext cx="1143802" cy="546122"/>
            <a:chOff x="5590377" y="2688094"/>
            <a:chExt cx="1143802" cy="54612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A791F18-0F90-46F6-8580-457DED1B36D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A5AB09-C0F6-499E-B2FA-241FDD674014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BAF10E1-598B-44D9-99ED-28F314579E70}"/>
              </a:ext>
            </a:extLst>
          </p:cNvPr>
          <p:cNvSpPr/>
          <p:nvPr/>
        </p:nvSpPr>
        <p:spPr>
          <a:xfrm>
            <a:off x="6581830" y="479957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573C4A-54EE-4E58-B101-3A992B9167F7}"/>
              </a:ext>
            </a:extLst>
          </p:cNvPr>
          <p:cNvSpPr/>
          <p:nvPr/>
        </p:nvSpPr>
        <p:spPr>
          <a:xfrm>
            <a:off x="6718292" y="5218968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5F2DC8-7605-4048-A3DB-CF6A27D545B6}"/>
              </a:ext>
            </a:extLst>
          </p:cNvPr>
          <p:cNvSpPr/>
          <p:nvPr/>
        </p:nvSpPr>
        <p:spPr>
          <a:xfrm>
            <a:off x="7241663" y="5030735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99072-1354-4A6A-B49B-9349D841EADB}"/>
              </a:ext>
            </a:extLst>
          </p:cNvPr>
          <p:cNvSpPr/>
          <p:nvPr/>
        </p:nvSpPr>
        <p:spPr>
          <a:xfrm>
            <a:off x="7098977" y="472220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D76F62-1284-4643-AFB0-AA06D66AE8C7}"/>
              </a:ext>
            </a:extLst>
          </p:cNvPr>
          <p:cNvSpPr/>
          <p:nvPr/>
        </p:nvSpPr>
        <p:spPr>
          <a:xfrm>
            <a:off x="7001120" y="5185002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D8E2E7-2F32-448E-9253-1B20F8EABB08}"/>
              </a:ext>
            </a:extLst>
          </p:cNvPr>
          <p:cNvSpPr/>
          <p:nvPr/>
        </p:nvSpPr>
        <p:spPr>
          <a:xfrm>
            <a:off x="7685233" y="5125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7727A0-8E80-4AE5-8525-84EDA835F5A7}"/>
              </a:ext>
            </a:extLst>
          </p:cNvPr>
          <p:cNvSpPr/>
          <p:nvPr/>
        </p:nvSpPr>
        <p:spPr>
          <a:xfrm>
            <a:off x="7592076" y="4910433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C7B7C5-D196-42BD-9D0E-EDEE61F87B83}"/>
              </a:ext>
            </a:extLst>
          </p:cNvPr>
          <p:cNvSpPr/>
          <p:nvPr/>
        </p:nvSpPr>
        <p:spPr>
          <a:xfrm>
            <a:off x="7292652" y="4593517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500586-B3F1-4695-9622-5C5EE3E60C6D}"/>
              </a:ext>
            </a:extLst>
          </p:cNvPr>
          <p:cNvSpPr/>
          <p:nvPr/>
        </p:nvSpPr>
        <p:spPr>
          <a:xfrm>
            <a:off x="7864554" y="5117458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429E7E-8482-4DB1-B016-4E0F9E92732A}"/>
              </a:ext>
            </a:extLst>
          </p:cNvPr>
          <p:cNvSpPr/>
          <p:nvPr/>
        </p:nvSpPr>
        <p:spPr>
          <a:xfrm>
            <a:off x="7591993" y="4963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6BAE5-58AE-4CF8-9420-CD2EF3BF99BA}"/>
              </a:ext>
            </a:extLst>
          </p:cNvPr>
          <p:cNvSpPr/>
          <p:nvPr/>
        </p:nvSpPr>
        <p:spPr>
          <a:xfrm>
            <a:off x="7138798" y="4890574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60" name="Title 3">
            <a:extLst>
              <a:ext uri="{FF2B5EF4-FFF2-40B4-BE49-F238E27FC236}">
                <a16:creationId xmlns:a16="http://schemas.microsoft.com/office/drawing/2014/main" id="{AA3C520F-D7A5-40AB-BD83-287ACE2EE08A}"/>
              </a:ext>
            </a:extLst>
          </p:cNvPr>
          <p:cNvSpPr txBox="1">
            <a:spLocks/>
          </p:cNvSpPr>
          <p:nvPr/>
        </p:nvSpPr>
        <p:spPr>
          <a:xfrm>
            <a:off x="522762" y="448897"/>
            <a:ext cx="109024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Our Attackers: Using three video segments per bitrate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D140A-C2BE-4D74-9141-A862FE20860C}"/>
              </a:ext>
            </a:extLst>
          </p:cNvPr>
          <p:cNvSpPr/>
          <p:nvPr/>
        </p:nvSpPr>
        <p:spPr>
          <a:xfrm>
            <a:off x="808279" y="26912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6AB942-8CAA-427B-9E66-4CFDEE35F624}"/>
              </a:ext>
            </a:extLst>
          </p:cNvPr>
          <p:cNvGrpSpPr/>
          <p:nvPr/>
        </p:nvGrpSpPr>
        <p:grpSpPr>
          <a:xfrm>
            <a:off x="720608" y="3836655"/>
            <a:ext cx="1143802" cy="546122"/>
            <a:chOff x="5590377" y="2688094"/>
            <a:chExt cx="1143802" cy="5461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9CFC5E-2ADE-4FC3-B6B0-017F3AD1091E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B64994-048C-4D32-AFCD-7E049E8AFC70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0DCC02B-5480-4EB7-855E-832062620BCF}"/>
              </a:ext>
            </a:extLst>
          </p:cNvPr>
          <p:cNvSpPr/>
          <p:nvPr/>
        </p:nvSpPr>
        <p:spPr>
          <a:xfrm>
            <a:off x="863883" y="48411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19716B-09CF-4748-A4BC-0327ABC08309}"/>
              </a:ext>
            </a:extLst>
          </p:cNvPr>
          <p:cNvSpPr/>
          <p:nvPr/>
        </p:nvSpPr>
        <p:spPr>
          <a:xfrm>
            <a:off x="1000345" y="52605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00EEA-67A8-4C5B-AF63-298D1988DB4E}"/>
              </a:ext>
            </a:extLst>
          </p:cNvPr>
          <p:cNvSpPr/>
          <p:nvPr/>
        </p:nvSpPr>
        <p:spPr>
          <a:xfrm>
            <a:off x="1292509" y="50352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1C0E86-ED3C-41FC-B513-2C313C3747A2}"/>
              </a:ext>
            </a:extLst>
          </p:cNvPr>
          <p:cNvSpPr/>
          <p:nvPr/>
        </p:nvSpPr>
        <p:spPr>
          <a:xfrm>
            <a:off x="960679" y="28436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4F1A93B-F541-4F62-9D2C-71022D547100}"/>
              </a:ext>
            </a:extLst>
          </p:cNvPr>
          <p:cNvGrpSpPr/>
          <p:nvPr/>
        </p:nvGrpSpPr>
        <p:grpSpPr>
          <a:xfrm>
            <a:off x="873008" y="3989055"/>
            <a:ext cx="1143802" cy="546122"/>
            <a:chOff x="5590377" y="2688094"/>
            <a:chExt cx="1143802" cy="5461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1F531B5-1D72-4478-B98F-3EE0ED58269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7031ADF-ACC4-43BB-9F50-65FD9FCE6DFA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7DD86CA-1075-465C-A9A0-C6B301D4BCA7}"/>
              </a:ext>
            </a:extLst>
          </p:cNvPr>
          <p:cNvSpPr/>
          <p:nvPr/>
        </p:nvSpPr>
        <p:spPr>
          <a:xfrm>
            <a:off x="1016283" y="49935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07576-7CA5-4DFA-AF52-8A68B78A3FDA}"/>
              </a:ext>
            </a:extLst>
          </p:cNvPr>
          <p:cNvSpPr/>
          <p:nvPr/>
        </p:nvSpPr>
        <p:spPr>
          <a:xfrm>
            <a:off x="1152745" y="54129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8FECB0-521F-450C-82CF-0543B5191E98}"/>
              </a:ext>
            </a:extLst>
          </p:cNvPr>
          <p:cNvSpPr/>
          <p:nvPr/>
        </p:nvSpPr>
        <p:spPr>
          <a:xfrm>
            <a:off x="1444909" y="51876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A11576F-E91D-439A-AC32-FDBA2B8AEB1E}"/>
              </a:ext>
            </a:extLst>
          </p:cNvPr>
          <p:cNvSpPr/>
          <p:nvPr/>
        </p:nvSpPr>
        <p:spPr>
          <a:xfrm>
            <a:off x="2545320" y="26912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332D1D-B193-4FFF-A385-52217617EAAA}"/>
              </a:ext>
            </a:extLst>
          </p:cNvPr>
          <p:cNvGrpSpPr/>
          <p:nvPr/>
        </p:nvGrpSpPr>
        <p:grpSpPr>
          <a:xfrm>
            <a:off x="2456438" y="3773290"/>
            <a:ext cx="1300221" cy="684308"/>
            <a:chOff x="2401822" y="3835330"/>
            <a:chExt cx="1300221" cy="6843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BB4E46-A84D-4995-AB48-5E1409F00C6D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F70DC4A-0F5E-473F-80DB-B0D840F673EF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8CAB162C-4B08-4E77-B235-48049D554976}"/>
              </a:ext>
            </a:extLst>
          </p:cNvPr>
          <p:cNvSpPr/>
          <p:nvPr/>
        </p:nvSpPr>
        <p:spPr>
          <a:xfrm>
            <a:off x="2547660" y="50202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92EECAA-F535-4229-AC61-2219B9892442}"/>
              </a:ext>
            </a:extLst>
          </p:cNvPr>
          <p:cNvSpPr/>
          <p:nvPr/>
        </p:nvSpPr>
        <p:spPr>
          <a:xfrm>
            <a:off x="2807047" y="52243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BC2174D-0BE1-4DFF-B598-7A2A0DF42AC0}"/>
              </a:ext>
            </a:extLst>
          </p:cNvPr>
          <p:cNvSpPr/>
          <p:nvPr/>
        </p:nvSpPr>
        <p:spPr>
          <a:xfrm>
            <a:off x="3238137" y="53041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0D5BAD-5D85-47C4-8FC1-7029FD9FD109}"/>
              </a:ext>
            </a:extLst>
          </p:cNvPr>
          <p:cNvSpPr/>
          <p:nvPr/>
        </p:nvSpPr>
        <p:spPr>
          <a:xfrm>
            <a:off x="3281764" y="49692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38A8D94-4BE7-48C7-BCE7-3121BA4EAB80}"/>
              </a:ext>
            </a:extLst>
          </p:cNvPr>
          <p:cNvSpPr/>
          <p:nvPr/>
        </p:nvSpPr>
        <p:spPr>
          <a:xfrm>
            <a:off x="2697720" y="28436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DB0CA51-D30A-42CA-A3D2-1DADC991DE3D}"/>
              </a:ext>
            </a:extLst>
          </p:cNvPr>
          <p:cNvGrpSpPr/>
          <p:nvPr/>
        </p:nvGrpSpPr>
        <p:grpSpPr>
          <a:xfrm>
            <a:off x="2608838" y="3925690"/>
            <a:ext cx="1300221" cy="684308"/>
            <a:chOff x="2401822" y="3835330"/>
            <a:chExt cx="1300221" cy="68430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C2B16A6-37D0-467C-9192-96F07DF5A660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57DA6B7-4842-49FA-89BF-295BCAA3074C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F1F97CA1-DFE2-4697-867F-C3C4CEEC36DD}"/>
              </a:ext>
            </a:extLst>
          </p:cNvPr>
          <p:cNvSpPr/>
          <p:nvPr/>
        </p:nvSpPr>
        <p:spPr>
          <a:xfrm>
            <a:off x="2700060" y="51726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2EEB05A-4FEE-4C47-AAA0-D946B384B228}"/>
              </a:ext>
            </a:extLst>
          </p:cNvPr>
          <p:cNvSpPr/>
          <p:nvPr/>
        </p:nvSpPr>
        <p:spPr>
          <a:xfrm>
            <a:off x="2959447" y="53767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32F4921-EE4B-4CA3-93F2-629F25050FB4}"/>
              </a:ext>
            </a:extLst>
          </p:cNvPr>
          <p:cNvSpPr/>
          <p:nvPr/>
        </p:nvSpPr>
        <p:spPr>
          <a:xfrm>
            <a:off x="3390537" y="54565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27C1D60-6563-4EDD-B93F-DF30D9DB8ED3}"/>
              </a:ext>
            </a:extLst>
          </p:cNvPr>
          <p:cNvSpPr/>
          <p:nvPr/>
        </p:nvSpPr>
        <p:spPr>
          <a:xfrm>
            <a:off x="3434164" y="51216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61BC97F3-0AEF-435F-9F5F-9A4CDFC1A392}"/>
              </a:ext>
            </a:extLst>
          </p:cNvPr>
          <p:cNvSpPr/>
          <p:nvPr/>
        </p:nvSpPr>
        <p:spPr>
          <a:xfrm>
            <a:off x="4628871" y="25737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E556B7-1003-4A66-9D9F-33773A805D2D}"/>
              </a:ext>
            </a:extLst>
          </p:cNvPr>
          <p:cNvGrpSpPr/>
          <p:nvPr/>
        </p:nvGrpSpPr>
        <p:grpSpPr>
          <a:xfrm>
            <a:off x="4575935" y="3555400"/>
            <a:ext cx="1085397" cy="935688"/>
            <a:chOff x="4485373" y="3686724"/>
            <a:chExt cx="1085397" cy="935688"/>
          </a:xfrm>
        </p:grpSpPr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14E01A04-058F-4DBA-BD9F-3FF389F24AB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A3C42A45-EFAC-40A8-9391-FDB665D3CA7D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3785D99E-02D3-4956-A088-92840994110B}"/>
              </a:ext>
            </a:extLst>
          </p:cNvPr>
          <p:cNvSpPr/>
          <p:nvPr/>
        </p:nvSpPr>
        <p:spPr>
          <a:xfrm>
            <a:off x="4781645" y="49692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D74B8E06-65BC-4226-A4A9-F407D0C8DCE6}"/>
              </a:ext>
            </a:extLst>
          </p:cNvPr>
          <p:cNvSpPr/>
          <p:nvPr/>
        </p:nvSpPr>
        <p:spPr>
          <a:xfrm>
            <a:off x="5146605" y="51025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6067DF78-48BD-4BED-AE1B-916BB98CB0C2}"/>
              </a:ext>
            </a:extLst>
          </p:cNvPr>
          <p:cNvSpPr/>
          <p:nvPr/>
        </p:nvSpPr>
        <p:spPr>
          <a:xfrm>
            <a:off x="4774235" y="52861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1936D342-877B-4058-83BF-4E2C0D599BE5}"/>
              </a:ext>
            </a:extLst>
          </p:cNvPr>
          <p:cNvSpPr/>
          <p:nvPr/>
        </p:nvSpPr>
        <p:spPr>
          <a:xfrm>
            <a:off x="4781271" y="27261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C520D87-DA67-452A-AC23-53EDB8F87CF7}"/>
              </a:ext>
            </a:extLst>
          </p:cNvPr>
          <p:cNvGrpSpPr/>
          <p:nvPr/>
        </p:nvGrpSpPr>
        <p:grpSpPr>
          <a:xfrm>
            <a:off x="4728335" y="3707800"/>
            <a:ext cx="1085397" cy="935688"/>
            <a:chOff x="4485373" y="3686724"/>
            <a:chExt cx="1085397" cy="935688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AFBA117-114E-4C00-A211-5A4499624610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EAAEF7D3-4ACD-4BC0-A7A2-53F8D1175C43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38C7AE9B-717B-46F7-8473-2BE532AD6C52}"/>
              </a:ext>
            </a:extLst>
          </p:cNvPr>
          <p:cNvSpPr/>
          <p:nvPr/>
        </p:nvSpPr>
        <p:spPr>
          <a:xfrm>
            <a:off x="4934045" y="51216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337CA8DF-7EC6-424B-A634-8681EE6AFAD2}"/>
              </a:ext>
            </a:extLst>
          </p:cNvPr>
          <p:cNvSpPr/>
          <p:nvPr/>
        </p:nvSpPr>
        <p:spPr>
          <a:xfrm>
            <a:off x="5299005" y="52549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797C5DFA-CD56-412A-B422-BD82431D7331}"/>
              </a:ext>
            </a:extLst>
          </p:cNvPr>
          <p:cNvSpPr/>
          <p:nvPr/>
        </p:nvSpPr>
        <p:spPr>
          <a:xfrm>
            <a:off x="4926635" y="54385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C520F-510E-4A64-B74B-E159FA083099}"/>
              </a:ext>
            </a:extLst>
          </p:cNvPr>
          <p:cNvSpPr/>
          <p:nvPr/>
        </p:nvSpPr>
        <p:spPr>
          <a:xfrm>
            <a:off x="8396766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4CD7EBC-DA97-4DB6-AABE-0D2E771EEA57}"/>
              </a:ext>
            </a:extLst>
          </p:cNvPr>
          <p:cNvSpPr/>
          <p:nvPr/>
        </p:nvSpPr>
        <p:spPr>
          <a:xfrm>
            <a:off x="8584000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368B11E-2AA0-4AE2-A4D3-FBBC8E048E04}"/>
              </a:ext>
            </a:extLst>
          </p:cNvPr>
          <p:cNvSpPr/>
          <p:nvPr/>
        </p:nvSpPr>
        <p:spPr>
          <a:xfrm>
            <a:off x="8777675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924FE51-2033-4E01-A3CE-F875758F4BB4}"/>
              </a:ext>
            </a:extLst>
          </p:cNvPr>
          <p:cNvGrpSpPr/>
          <p:nvPr/>
        </p:nvGrpSpPr>
        <p:grpSpPr>
          <a:xfrm>
            <a:off x="8253192" y="3622607"/>
            <a:ext cx="1143802" cy="546122"/>
            <a:chOff x="5590377" y="2688094"/>
            <a:chExt cx="1143802" cy="546122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67F2E26-E9DA-435B-920A-A8E2F379ED4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85AAF5-2E3A-40CE-8075-B21E7FD65F0B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B756317-D208-4924-AEC4-4EF830588677}"/>
              </a:ext>
            </a:extLst>
          </p:cNvPr>
          <p:cNvGrpSpPr/>
          <p:nvPr/>
        </p:nvGrpSpPr>
        <p:grpSpPr>
          <a:xfrm>
            <a:off x="8440424" y="3622606"/>
            <a:ext cx="1143802" cy="546122"/>
            <a:chOff x="5590377" y="2688094"/>
            <a:chExt cx="1143802" cy="54612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E28437F-C68B-4C39-B816-788339B5C5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79F9D15-E32A-43E6-8215-B099E8CD55BB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E08D917-A3DE-4192-8020-0D0B8C036F97}"/>
              </a:ext>
            </a:extLst>
          </p:cNvPr>
          <p:cNvGrpSpPr/>
          <p:nvPr/>
        </p:nvGrpSpPr>
        <p:grpSpPr>
          <a:xfrm>
            <a:off x="8634099" y="3626774"/>
            <a:ext cx="1143802" cy="546122"/>
            <a:chOff x="5590377" y="2688094"/>
            <a:chExt cx="1143802" cy="546122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ACD54CF-FFFE-4783-AABA-219B5327C982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218FC04-070F-4D78-AAF5-A56761287BB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10086E8-5FDF-4D37-A341-BE65EB637FFD}"/>
              </a:ext>
            </a:extLst>
          </p:cNvPr>
          <p:cNvSpPr/>
          <p:nvPr/>
        </p:nvSpPr>
        <p:spPr>
          <a:xfrm>
            <a:off x="8253192" y="4795402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0344749-B0EF-4A31-9B99-12CD7DFF7776}"/>
              </a:ext>
            </a:extLst>
          </p:cNvPr>
          <p:cNvSpPr/>
          <p:nvPr/>
        </p:nvSpPr>
        <p:spPr>
          <a:xfrm>
            <a:off x="8389654" y="5214799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38DC4BD-2B70-452A-9E9B-52D80AD3B322}"/>
              </a:ext>
            </a:extLst>
          </p:cNvPr>
          <p:cNvSpPr/>
          <p:nvPr/>
        </p:nvSpPr>
        <p:spPr>
          <a:xfrm>
            <a:off x="8913025" y="5026566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E446C15-F8D0-4CA3-AA0C-A827A78195E7}"/>
              </a:ext>
            </a:extLst>
          </p:cNvPr>
          <p:cNvSpPr/>
          <p:nvPr/>
        </p:nvSpPr>
        <p:spPr>
          <a:xfrm>
            <a:off x="8770339" y="4718031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D1177EB-4E30-4A58-BD56-471CD3085521}"/>
              </a:ext>
            </a:extLst>
          </p:cNvPr>
          <p:cNvSpPr/>
          <p:nvPr/>
        </p:nvSpPr>
        <p:spPr>
          <a:xfrm>
            <a:off x="8672482" y="5180833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338E077-7607-4CE9-B5DF-3B4DB4C0A8D8}"/>
              </a:ext>
            </a:extLst>
          </p:cNvPr>
          <p:cNvSpPr/>
          <p:nvPr/>
        </p:nvSpPr>
        <p:spPr>
          <a:xfrm>
            <a:off x="9356595" y="5121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B7D0D00-A947-4813-86EA-5249D9CD8172}"/>
              </a:ext>
            </a:extLst>
          </p:cNvPr>
          <p:cNvSpPr/>
          <p:nvPr/>
        </p:nvSpPr>
        <p:spPr>
          <a:xfrm>
            <a:off x="9263438" y="4906264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ACD164D-FAF1-41C9-B72F-6DCABC9A05F1}"/>
              </a:ext>
            </a:extLst>
          </p:cNvPr>
          <p:cNvSpPr/>
          <p:nvPr/>
        </p:nvSpPr>
        <p:spPr>
          <a:xfrm>
            <a:off x="8964014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4C9F1E-CE18-47A8-B552-249E0B237183}"/>
              </a:ext>
            </a:extLst>
          </p:cNvPr>
          <p:cNvSpPr/>
          <p:nvPr/>
        </p:nvSpPr>
        <p:spPr>
          <a:xfrm>
            <a:off x="9535916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FF420-EA4C-43AA-B124-49B8F2BEB403}"/>
              </a:ext>
            </a:extLst>
          </p:cNvPr>
          <p:cNvSpPr/>
          <p:nvPr/>
        </p:nvSpPr>
        <p:spPr>
          <a:xfrm>
            <a:off x="9263355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C96235-C77B-428E-84D2-872EDB80D01B}"/>
              </a:ext>
            </a:extLst>
          </p:cNvPr>
          <p:cNvSpPr/>
          <p:nvPr/>
        </p:nvSpPr>
        <p:spPr>
          <a:xfrm>
            <a:off x="8810160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A86D49F-30A6-414D-823F-4B3FF2E6C6FF}"/>
              </a:ext>
            </a:extLst>
          </p:cNvPr>
          <p:cNvSpPr/>
          <p:nvPr/>
        </p:nvSpPr>
        <p:spPr>
          <a:xfrm>
            <a:off x="10024473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407F5BE-8610-4FA3-8E28-37C063DDE57F}"/>
              </a:ext>
            </a:extLst>
          </p:cNvPr>
          <p:cNvSpPr/>
          <p:nvPr/>
        </p:nvSpPr>
        <p:spPr>
          <a:xfrm>
            <a:off x="10211707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9ABDDE9-0B71-462A-B93A-11BABC95DCC4}"/>
              </a:ext>
            </a:extLst>
          </p:cNvPr>
          <p:cNvSpPr/>
          <p:nvPr/>
        </p:nvSpPr>
        <p:spPr>
          <a:xfrm>
            <a:off x="10405382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B062D4D-F7F5-4C99-B86E-93B232C35E71}"/>
              </a:ext>
            </a:extLst>
          </p:cNvPr>
          <p:cNvGrpSpPr/>
          <p:nvPr/>
        </p:nvGrpSpPr>
        <p:grpSpPr>
          <a:xfrm>
            <a:off x="9880899" y="3622607"/>
            <a:ext cx="1143802" cy="546122"/>
            <a:chOff x="5590377" y="2688094"/>
            <a:chExt cx="1143802" cy="54612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EF75D62-B33E-424C-9A6B-6EF98EEB941F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599499B-D007-49F6-B37E-FF935790527F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D447D43-3228-4668-8E12-C1513DCF3199}"/>
              </a:ext>
            </a:extLst>
          </p:cNvPr>
          <p:cNvGrpSpPr/>
          <p:nvPr/>
        </p:nvGrpSpPr>
        <p:grpSpPr>
          <a:xfrm>
            <a:off x="10068131" y="3622606"/>
            <a:ext cx="1143802" cy="546122"/>
            <a:chOff x="5590377" y="2688094"/>
            <a:chExt cx="1143802" cy="546122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7BB4F0C-79F6-424D-8004-66FA3F50417C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E35D5C9-38C1-4BF3-A9AE-6C7EF962A772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CCAAFBB-1346-4080-B90F-9D83F2FD393E}"/>
              </a:ext>
            </a:extLst>
          </p:cNvPr>
          <p:cNvGrpSpPr/>
          <p:nvPr/>
        </p:nvGrpSpPr>
        <p:grpSpPr>
          <a:xfrm>
            <a:off x="10261806" y="3626774"/>
            <a:ext cx="1143802" cy="546122"/>
            <a:chOff x="5590377" y="2688094"/>
            <a:chExt cx="1143802" cy="546122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5D98E5F-1B4B-4F79-9E49-950BB23C5128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F73FFA0-EE58-489E-AF64-AE33EE0859AF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CE247D-42F9-4F54-8AD5-51B9423A222F}"/>
              </a:ext>
            </a:extLst>
          </p:cNvPr>
          <p:cNvSpPr/>
          <p:nvPr/>
        </p:nvSpPr>
        <p:spPr>
          <a:xfrm>
            <a:off x="9880899" y="4795402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E9337A3-85BC-41A7-AF74-1AD45066C2FE}"/>
              </a:ext>
            </a:extLst>
          </p:cNvPr>
          <p:cNvSpPr/>
          <p:nvPr/>
        </p:nvSpPr>
        <p:spPr>
          <a:xfrm>
            <a:off x="10017361" y="5214799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978EA7E-E7C3-4CAF-9192-49A916F68182}"/>
              </a:ext>
            </a:extLst>
          </p:cNvPr>
          <p:cNvSpPr/>
          <p:nvPr/>
        </p:nvSpPr>
        <p:spPr>
          <a:xfrm>
            <a:off x="10540732" y="5026566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2F9BFB1-236A-4BBA-A625-064C5F76DB2C}"/>
              </a:ext>
            </a:extLst>
          </p:cNvPr>
          <p:cNvSpPr/>
          <p:nvPr/>
        </p:nvSpPr>
        <p:spPr>
          <a:xfrm>
            <a:off x="10398046" y="4718031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A0CE6B9-7C6C-4CAE-8517-4E9F7D2C5201}"/>
              </a:ext>
            </a:extLst>
          </p:cNvPr>
          <p:cNvSpPr/>
          <p:nvPr/>
        </p:nvSpPr>
        <p:spPr>
          <a:xfrm>
            <a:off x="10300189" y="5180833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73A273-47FA-42B1-9B54-35BA827544EA}"/>
              </a:ext>
            </a:extLst>
          </p:cNvPr>
          <p:cNvSpPr/>
          <p:nvPr/>
        </p:nvSpPr>
        <p:spPr>
          <a:xfrm>
            <a:off x="10984302" y="5121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3AA1D52-BD62-4D04-8581-60B4331ACF96}"/>
              </a:ext>
            </a:extLst>
          </p:cNvPr>
          <p:cNvSpPr/>
          <p:nvPr/>
        </p:nvSpPr>
        <p:spPr>
          <a:xfrm>
            <a:off x="10891145" y="4906264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475DCF8D-3C7D-4126-BF7F-A389705F5077}"/>
              </a:ext>
            </a:extLst>
          </p:cNvPr>
          <p:cNvSpPr/>
          <p:nvPr/>
        </p:nvSpPr>
        <p:spPr>
          <a:xfrm>
            <a:off x="10591721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055FE66-E190-4274-BF3A-9F1179F4BF44}"/>
              </a:ext>
            </a:extLst>
          </p:cNvPr>
          <p:cNvSpPr/>
          <p:nvPr/>
        </p:nvSpPr>
        <p:spPr>
          <a:xfrm>
            <a:off x="11163623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9EDC158-DB9B-42AF-90C1-79CD394FB029}"/>
              </a:ext>
            </a:extLst>
          </p:cNvPr>
          <p:cNvSpPr/>
          <p:nvPr/>
        </p:nvSpPr>
        <p:spPr>
          <a:xfrm>
            <a:off x="10891062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2E32EB9-7613-494F-93C1-4449327C28ED}"/>
              </a:ext>
            </a:extLst>
          </p:cNvPr>
          <p:cNvSpPr/>
          <p:nvPr/>
        </p:nvSpPr>
        <p:spPr>
          <a:xfrm>
            <a:off x="10437867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7604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34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different </a:t>
            </a:r>
            <a:r>
              <a:rPr lang="de-CH" dirty="0" err="1"/>
              <a:t>bitrates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3705E3-731A-43C6-83A8-F4EB29640D19}"/>
              </a:ext>
            </a:extLst>
          </p:cNvPr>
          <p:cNvSpPr txBox="1">
            <a:spLocks/>
          </p:cNvSpPr>
          <p:nvPr/>
        </p:nvSpPr>
        <p:spPr>
          <a:xfrm>
            <a:off x="6601623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Naive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bitrate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6A6251-3518-46F6-B64D-CD994549717C}"/>
              </a:ext>
            </a:extLst>
          </p:cNvPr>
          <p:cNvSpPr/>
          <p:nvPr/>
        </p:nvSpPr>
        <p:spPr>
          <a:xfrm>
            <a:off x="655879" y="25388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6CE5AA-0BDF-494C-ACC2-6BBEEDDECF90}"/>
              </a:ext>
            </a:extLst>
          </p:cNvPr>
          <p:cNvGrpSpPr/>
          <p:nvPr/>
        </p:nvGrpSpPr>
        <p:grpSpPr>
          <a:xfrm>
            <a:off x="568208" y="3684255"/>
            <a:ext cx="1143802" cy="546122"/>
            <a:chOff x="5590377" y="2688094"/>
            <a:chExt cx="1143802" cy="5461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FF9F5C-F5B8-4556-A771-209637D6A6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0A10E-0A4E-4272-A56D-18D55E40A52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1CB0C-8E4F-4934-818C-AB55BC4B3692}"/>
              </a:ext>
            </a:extLst>
          </p:cNvPr>
          <p:cNvSpPr/>
          <p:nvPr/>
        </p:nvSpPr>
        <p:spPr>
          <a:xfrm>
            <a:off x="711483" y="46887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CC483-6B79-4F01-8F01-C5768590131F}"/>
              </a:ext>
            </a:extLst>
          </p:cNvPr>
          <p:cNvSpPr/>
          <p:nvPr/>
        </p:nvSpPr>
        <p:spPr>
          <a:xfrm>
            <a:off x="847945" y="51081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A67C1C-4467-4CA6-99A5-A7C8A4DD9742}"/>
              </a:ext>
            </a:extLst>
          </p:cNvPr>
          <p:cNvSpPr/>
          <p:nvPr/>
        </p:nvSpPr>
        <p:spPr>
          <a:xfrm>
            <a:off x="1140109" y="48828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88D58F-DFFA-42AD-954D-86430CE702AF}"/>
              </a:ext>
            </a:extLst>
          </p:cNvPr>
          <p:cNvSpPr/>
          <p:nvPr/>
        </p:nvSpPr>
        <p:spPr>
          <a:xfrm>
            <a:off x="2392920" y="25388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EF2BDD-4131-4951-9938-7248F81B0757}"/>
              </a:ext>
            </a:extLst>
          </p:cNvPr>
          <p:cNvSpPr/>
          <p:nvPr/>
        </p:nvSpPr>
        <p:spPr>
          <a:xfrm>
            <a:off x="4476471" y="24213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8E69-3B47-4DC9-9E46-BD4E36368264}"/>
              </a:ext>
            </a:extLst>
          </p:cNvPr>
          <p:cNvGrpSpPr/>
          <p:nvPr/>
        </p:nvGrpSpPr>
        <p:grpSpPr>
          <a:xfrm>
            <a:off x="2304038" y="3620890"/>
            <a:ext cx="1300221" cy="684308"/>
            <a:chOff x="2401822" y="3835330"/>
            <a:chExt cx="1300221" cy="68430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441A2-8C93-4F6D-B2DA-B3B349CB12D7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8A51B5-845F-47B0-B384-3F63FBB1A168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FE4E4-25BB-4521-A441-7496E47EEA32}"/>
              </a:ext>
            </a:extLst>
          </p:cNvPr>
          <p:cNvGrpSpPr/>
          <p:nvPr/>
        </p:nvGrpSpPr>
        <p:grpSpPr>
          <a:xfrm>
            <a:off x="4423535" y="3403000"/>
            <a:ext cx="1085397" cy="935688"/>
            <a:chOff x="4485373" y="3686724"/>
            <a:chExt cx="1085397" cy="93568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063B644-2BB1-4091-8245-500C7A23614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B3685D5-1CD2-435D-AB4B-C679F964A077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C035D18-3313-48AA-92E4-66A63C69FCD7}"/>
              </a:ext>
            </a:extLst>
          </p:cNvPr>
          <p:cNvSpPr/>
          <p:nvPr/>
        </p:nvSpPr>
        <p:spPr>
          <a:xfrm>
            <a:off x="4629245" y="48168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CA3532-951C-42E7-BB1D-088794AF0BC2}"/>
              </a:ext>
            </a:extLst>
          </p:cNvPr>
          <p:cNvSpPr/>
          <p:nvPr/>
        </p:nvSpPr>
        <p:spPr>
          <a:xfrm>
            <a:off x="4994205" y="49501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6CEDF68-671F-4A9F-9BE0-B61421F9244F}"/>
              </a:ext>
            </a:extLst>
          </p:cNvPr>
          <p:cNvSpPr/>
          <p:nvPr/>
        </p:nvSpPr>
        <p:spPr>
          <a:xfrm>
            <a:off x="4621835" y="51337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B56A5-365F-4443-BE95-74B4AB91C134}"/>
              </a:ext>
            </a:extLst>
          </p:cNvPr>
          <p:cNvSpPr/>
          <p:nvPr/>
        </p:nvSpPr>
        <p:spPr>
          <a:xfrm>
            <a:off x="2395260" y="48678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46C46-8896-4AD4-AEEC-45EC9F330E78}"/>
              </a:ext>
            </a:extLst>
          </p:cNvPr>
          <p:cNvSpPr/>
          <p:nvPr/>
        </p:nvSpPr>
        <p:spPr>
          <a:xfrm>
            <a:off x="2654647" y="50719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5C503B-BAF7-487E-86F7-D1D4F8C2DB57}"/>
              </a:ext>
            </a:extLst>
          </p:cNvPr>
          <p:cNvSpPr/>
          <p:nvPr/>
        </p:nvSpPr>
        <p:spPr>
          <a:xfrm>
            <a:off x="3085737" y="51517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021D45-0898-48A6-8B0C-A50A5B43F50A}"/>
              </a:ext>
            </a:extLst>
          </p:cNvPr>
          <p:cNvSpPr/>
          <p:nvPr/>
        </p:nvSpPr>
        <p:spPr>
          <a:xfrm>
            <a:off x="3129364" y="48168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1566F-9107-450C-86F3-6CEA012D7334}"/>
              </a:ext>
            </a:extLst>
          </p:cNvPr>
          <p:cNvSpPr/>
          <p:nvPr/>
        </p:nvSpPr>
        <p:spPr>
          <a:xfrm>
            <a:off x="6725404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30BA53-9652-4971-B6DA-D8BA64A0F18F}"/>
              </a:ext>
            </a:extLst>
          </p:cNvPr>
          <p:cNvSpPr/>
          <p:nvPr/>
        </p:nvSpPr>
        <p:spPr>
          <a:xfrm>
            <a:off x="6912638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01AAE0-8BE8-4659-838B-6DE83B5DDBC3}"/>
              </a:ext>
            </a:extLst>
          </p:cNvPr>
          <p:cNvSpPr/>
          <p:nvPr/>
        </p:nvSpPr>
        <p:spPr>
          <a:xfrm>
            <a:off x="7106313" y="261788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532BFD-75F4-4D7E-85E6-569B61DEF20D}"/>
              </a:ext>
            </a:extLst>
          </p:cNvPr>
          <p:cNvGrpSpPr/>
          <p:nvPr/>
        </p:nvGrpSpPr>
        <p:grpSpPr>
          <a:xfrm>
            <a:off x="6581830" y="3626776"/>
            <a:ext cx="1143802" cy="546122"/>
            <a:chOff x="5590377" y="2688094"/>
            <a:chExt cx="1143802" cy="5461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B7C753-0046-4042-A895-84EDEE50A519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73E963-8F4B-4519-BFAD-88F4E51B6F5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20E5FB-1217-41D6-B893-72A3D1421711}"/>
              </a:ext>
            </a:extLst>
          </p:cNvPr>
          <p:cNvGrpSpPr/>
          <p:nvPr/>
        </p:nvGrpSpPr>
        <p:grpSpPr>
          <a:xfrm>
            <a:off x="6769062" y="3626775"/>
            <a:ext cx="1143802" cy="546122"/>
            <a:chOff x="5590377" y="2688094"/>
            <a:chExt cx="1143802" cy="5461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EF315E1-8918-4A53-A47F-AFF5FB13A48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0BBD0E-458A-494C-8A09-3094A9D4E33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6792AE-5711-411F-A54D-09140D85DF47}"/>
              </a:ext>
            </a:extLst>
          </p:cNvPr>
          <p:cNvGrpSpPr/>
          <p:nvPr/>
        </p:nvGrpSpPr>
        <p:grpSpPr>
          <a:xfrm>
            <a:off x="6962737" y="3630943"/>
            <a:ext cx="1143802" cy="546122"/>
            <a:chOff x="5590377" y="2688094"/>
            <a:chExt cx="1143802" cy="54612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A791F18-0F90-46F6-8580-457DED1B36D5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A5AB09-C0F6-499E-B2FA-241FDD674014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BAF10E1-598B-44D9-99ED-28F314579E70}"/>
              </a:ext>
            </a:extLst>
          </p:cNvPr>
          <p:cNvSpPr/>
          <p:nvPr/>
        </p:nvSpPr>
        <p:spPr>
          <a:xfrm>
            <a:off x="6581830" y="4799571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573C4A-54EE-4E58-B101-3A992B9167F7}"/>
              </a:ext>
            </a:extLst>
          </p:cNvPr>
          <p:cNvSpPr/>
          <p:nvPr/>
        </p:nvSpPr>
        <p:spPr>
          <a:xfrm>
            <a:off x="6718292" y="5218968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5F2DC8-7605-4048-A3DB-CF6A27D545B6}"/>
              </a:ext>
            </a:extLst>
          </p:cNvPr>
          <p:cNvSpPr/>
          <p:nvPr/>
        </p:nvSpPr>
        <p:spPr>
          <a:xfrm>
            <a:off x="7241663" y="5030735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99072-1354-4A6A-B49B-9349D841EADB}"/>
              </a:ext>
            </a:extLst>
          </p:cNvPr>
          <p:cNvSpPr/>
          <p:nvPr/>
        </p:nvSpPr>
        <p:spPr>
          <a:xfrm>
            <a:off x="7098977" y="4722200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D76F62-1284-4643-AFB0-AA06D66AE8C7}"/>
              </a:ext>
            </a:extLst>
          </p:cNvPr>
          <p:cNvSpPr/>
          <p:nvPr/>
        </p:nvSpPr>
        <p:spPr>
          <a:xfrm>
            <a:off x="7001120" y="5185002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D8E2E7-2F32-448E-9253-1B20F8EABB08}"/>
              </a:ext>
            </a:extLst>
          </p:cNvPr>
          <p:cNvSpPr/>
          <p:nvPr/>
        </p:nvSpPr>
        <p:spPr>
          <a:xfrm>
            <a:off x="7685233" y="5125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7727A0-8E80-4AE5-8525-84EDA835F5A7}"/>
              </a:ext>
            </a:extLst>
          </p:cNvPr>
          <p:cNvSpPr/>
          <p:nvPr/>
        </p:nvSpPr>
        <p:spPr>
          <a:xfrm>
            <a:off x="7592076" y="4910433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C7B7C5-D196-42BD-9D0E-EDEE61F87B83}"/>
              </a:ext>
            </a:extLst>
          </p:cNvPr>
          <p:cNvSpPr/>
          <p:nvPr/>
        </p:nvSpPr>
        <p:spPr>
          <a:xfrm>
            <a:off x="7292652" y="4593517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500586-B3F1-4695-9622-5C5EE3E60C6D}"/>
              </a:ext>
            </a:extLst>
          </p:cNvPr>
          <p:cNvSpPr/>
          <p:nvPr/>
        </p:nvSpPr>
        <p:spPr>
          <a:xfrm>
            <a:off x="7864554" y="5117458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429E7E-8482-4DB1-B016-4E0F9E92732A}"/>
              </a:ext>
            </a:extLst>
          </p:cNvPr>
          <p:cNvSpPr/>
          <p:nvPr/>
        </p:nvSpPr>
        <p:spPr>
          <a:xfrm>
            <a:off x="7591993" y="4963403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6BAE5-58AE-4CF8-9420-CD2EF3BF99BA}"/>
              </a:ext>
            </a:extLst>
          </p:cNvPr>
          <p:cNvSpPr/>
          <p:nvPr/>
        </p:nvSpPr>
        <p:spPr>
          <a:xfrm>
            <a:off x="7138798" y="4890574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60" name="Title 3">
            <a:extLst>
              <a:ext uri="{FF2B5EF4-FFF2-40B4-BE49-F238E27FC236}">
                <a16:creationId xmlns:a16="http://schemas.microsoft.com/office/drawing/2014/main" id="{AA3C520F-D7A5-40AB-BD83-287ACE2EE08A}"/>
              </a:ext>
            </a:extLst>
          </p:cNvPr>
          <p:cNvSpPr txBox="1">
            <a:spLocks/>
          </p:cNvSpPr>
          <p:nvPr/>
        </p:nvSpPr>
        <p:spPr>
          <a:xfrm>
            <a:off x="522762" y="448897"/>
            <a:ext cx="109024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Our Attackers: Using three video segments per bitrate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D140A-C2BE-4D74-9141-A862FE20860C}"/>
              </a:ext>
            </a:extLst>
          </p:cNvPr>
          <p:cNvSpPr/>
          <p:nvPr/>
        </p:nvSpPr>
        <p:spPr>
          <a:xfrm>
            <a:off x="808279" y="26912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6AB942-8CAA-427B-9E66-4CFDEE35F624}"/>
              </a:ext>
            </a:extLst>
          </p:cNvPr>
          <p:cNvGrpSpPr/>
          <p:nvPr/>
        </p:nvGrpSpPr>
        <p:grpSpPr>
          <a:xfrm>
            <a:off x="720608" y="3836655"/>
            <a:ext cx="1143802" cy="546122"/>
            <a:chOff x="5590377" y="2688094"/>
            <a:chExt cx="1143802" cy="5461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9CFC5E-2ADE-4FC3-B6B0-017F3AD1091E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B64994-048C-4D32-AFCD-7E049E8AFC70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0DCC02B-5480-4EB7-855E-832062620BCF}"/>
              </a:ext>
            </a:extLst>
          </p:cNvPr>
          <p:cNvSpPr/>
          <p:nvPr/>
        </p:nvSpPr>
        <p:spPr>
          <a:xfrm>
            <a:off x="863883" y="48411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19716B-09CF-4748-A4BC-0327ABC08309}"/>
              </a:ext>
            </a:extLst>
          </p:cNvPr>
          <p:cNvSpPr/>
          <p:nvPr/>
        </p:nvSpPr>
        <p:spPr>
          <a:xfrm>
            <a:off x="1000345" y="52605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00EEA-67A8-4C5B-AF63-298D1988DB4E}"/>
              </a:ext>
            </a:extLst>
          </p:cNvPr>
          <p:cNvSpPr/>
          <p:nvPr/>
        </p:nvSpPr>
        <p:spPr>
          <a:xfrm>
            <a:off x="1292509" y="50352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1C0E86-ED3C-41FC-B513-2C313C3747A2}"/>
              </a:ext>
            </a:extLst>
          </p:cNvPr>
          <p:cNvSpPr/>
          <p:nvPr/>
        </p:nvSpPr>
        <p:spPr>
          <a:xfrm>
            <a:off x="960679" y="2843696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4F1A93B-F541-4F62-9D2C-71022D547100}"/>
              </a:ext>
            </a:extLst>
          </p:cNvPr>
          <p:cNvGrpSpPr/>
          <p:nvPr/>
        </p:nvGrpSpPr>
        <p:grpSpPr>
          <a:xfrm>
            <a:off x="873008" y="3989055"/>
            <a:ext cx="1143802" cy="546122"/>
            <a:chOff x="5590377" y="2688094"/>
            <a:chExt cx="1143802" cy="5461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1F531B5-1D72-4478-B98F-3EE0ED58269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7031ADF-ACC4-43BB-9F50-65FD9FCE6DFA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7DD86CA-1075-465C-A9A0-C6B301D4BCA7}"/>
              </a:ext>
            </a:extLst>
          </p:cNvPr>
          <p:cNvSpPr/>
          <p:nvPr/>
        </p:nvSpPr>
        <p:spPr>
          <a:xfrm>
            <a:off x="1016283" y="4993509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07576-7CA5-4DFA-AF52-8A68B78A3FDA}"/>
              </a:ext>
            </a:extLst>
          </p:cNvPr>
          <p:cNvSpPr/>
          <p:nvPr/>
        </p:nvSpPr>
        <p:spPr>
          <a:xfrm>
            <a:off x="1152745" y="5412906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8FECB0-521F-450C-82CF-0543B5191E98}"/>
              </a:ext>
            </a:extLst>
          </p:cNvPr>
          <p:cNvSpPr/>
          <p:nvPr/>
        </p:nvSpPr>
        <p:spPr>
          <a:xfrm>
            <a:off x="1444909" y="5187694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A11576F-E91D-439A-AC32-FDBA2B8AEB1E}"/>
              </a:ext>
            </a:extLst>
          </p:cNvPr>
          <p:cNvSpPr/>
          <p:nvPr/>
        </p:nvSpPr>
        <p:spPr>
          <a:xfrm>
            <a:off x="2545320" y="26912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332D1D-B193-4FFF-A385-52217617EAAA}"/>
              </a:ext>
            </a:extLst>
          </p:cNvPr>
          <p:cNvGrpSpPr/>
          <p:nvPr/>
        </p:nvGrpSpPr>
        <p:grpSpPr>
          <a:xfrm>
            <a:off x="2456438" y="3773290"/>
            <a:ext cx="1300221" cy="684308"/>
            <a:chOff x="2401822" y="3835330"/>
            <a:chExt cx="1300221" cy="6843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BB4E46-A84D-4995-AB48-5E1409F00C6D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F70DC4A-0F5E-473F-80DB-B0D840F673EF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8CAB162C-4B08-4E77-B235-48049D554976}"/>
              </a:ext>
            </a:extLst>
          </p:cNvPr>
          <p:cNvSpPr/>
          <p:nvPr/>
        </p:nvSpPr>
        <p:spPr>
          <a:xfrm>
            <a:off x="2547660" y="50202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92EECAA-F535-4229-AC61-2219B9892442}"/>
              </a:ext>
            </a:extLst>
          </p:cNvPr>
          <p:cNvSpPr/>
          <p:nvPr/>
        </p:nvSpPr>
        <p:spPr>
          <a:xfrm>
            <a:off x="2807047" y="52243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BC2174D-0BE1-4DFF-B598-7A2A0DF42AC0}"/>
              </a:ext>
            </a:extLst>
          </p:cNvPr>
          <p:cNvSpPr/>
          <p:nvPr/>
        </p:nvSpPr>
        <p:spPr>
          <a:xfrm>
            <a:off x="3238137" y="53041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0D5BAD-5D85-47C4-8FC1-7029FD9FD109}"/>
              </a:ext>
            </a:extLst>
          </p:cNvPr>
          <p:cNvSpPr/>
          <p:nvPr/>
        </p:nvSpPr>
        <p:spPr>
          <a:xfrm>
            <a:off x="3281764" y="49692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38A8D94-4BE7-48C7-BCE7-3121BA4EAB80}"/>
              </a:ext>
            </a:extLst>
          </p:cNvPr>
          <p:cNvSpPr/>
          <p:nvPr/>
        </p:nvSpPr>
        <p:spPr>
          <a:xfrm>
            <a:off x="2697720" y="2843696"/>
            <a:ext cx="1010653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DB0CA51-D30A-42CA-A3D2-1DADC991DE3D}"/>
              </a:ext>
            </a:extLst>
          </p:cNvPr>
          <p:cNvGrpSpPr/>
          <p:nvPr/>
        </p:nvGrpSpPr>
        <p:grpSpPr>
          <a:xfrm>
            <a:off x="2608838" y="3925690"/>
            <a:ext cx="1300221" cy="684308"/>
            <a:chOff x="2401822" y="3835330"/>
            <a:chExt cx="1300221" cy="68430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C2B16A6-37D0-467C-9192-96F07DF5A660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57DA6B7-4842-49FA-89BF-295BCAA3074C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F1F97CA1-DFE2-4697-867F-C3C4CEEC36DD}"/>
              </a:ext>
            </a:extLst>
          </p:cNvPr>
          <p:cNvSpPr/>
          <p:nvPr/>
        </p:nvSpPr>
        <p:spPr>
          <a:xfrm>
            <a:off x="2700060" y="5172622"/>
            <a:ext cx="586233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2EEB05A-4FEE-4C47-AAA0-D946B384B228}"/>
              </a:ext>
            </a:extLst>
          </p:cNvPr>
          <p:cNvSpPr/>
          <p:nvPr/>
        </p:nvSpPr>
        <p:spPr>
          <a:xfrm>
            <a:off x="2959447" y="5376733"/>
            <a:ext cx="586233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32F4921-EE4B-4CA3-93F2-629F25050FB4}"/>
              </a:ext>
            </a:extLst>
          </p:cNvPr>
          <p:cNvSpPr/>
          <p:nvPr/>
        </p:nvSpPr>
        <p:spPr>
          <a:xfrm>
            <a:off x="3390537" y="5456519"/>
            <a:ext cx="586233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27C1D60-6563-4EDD-B93F-DF30D9DB8ED3}"/>
              </a:ext>
            </a:extLst>
          </p:cNvPr>
          <p:cNvSpPr/>
          <p:nvPr/>
        </p:nvSpPr>
        <p:spPr>
          <a:xfrm>
            <a:off x="3434164" y="5121668"/>
            <a:ext cx="58623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61BC97F3-0AEF-435F-9F5F-9A4CDFC1A392}"/>
              </a:ext>
            </a:extLst>
          </p:cNvPr>
          <p:cNvSpPr/>
          <p:nvPr/>
        </p:nvSpPr>
        <p:spPr>
          <a:xfrm>
            <a:off x="4628871" y="25737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E556B7-1003-4A66-9D9F-33773A805D2D}"/>
              </a:ext>
            </a:extLst>
          </p:cNvPr>
          <p:cNvGrpSpPr/>
          <p:nvPr/>
        </p:nvGrpSpPr>
        <p:grpSpPr>
          <a:xfrm>
            <a:off x="4575935" y="3555400"/>
            <a:ext cx="1085397" cy="935688"/>
            <a:chOff x="4485373" y="3686724"/>
            <a:chExt cx="1085397" cy="935688"/>
          </a:xfrm>
        </p:grpSpPr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14E01A04-058F-4DBA-BD9F-3FF389F24AB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A3C42A45-EFAC-40A8-9391-FDB665D3CA7D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3785D99E-02D3-4956-A088-92840994110B}"/>
              </a:ext>
            </a:extLst>
          </p:cNvPr>
          <p:cNvSpPr/>
          <p:nvPr/>
        </p:nvSpPr>
        <p:spPr>
          <a:xfrm>
            <a:off x="4781645" y="49692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D74B8E06-65BC-4226-A4A9-F407D0C8DCE6}"/>
              </a:ext>
            </a:extLst>
          </p:cNvPr>
          <p:cNvSpPr/>
          <p:nvPr/>
        </p:nvSpPr>
        <p:spPr>
          <a:xfrm>
            <a:off x="5146605" y="51025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6067DF78-48BD-4BED-AE1B-916BB98CB0C2}"/>
              </a:ext>
            </a:extLst>
          </p:cNvPr>
          <p:cNvSpPr/>
          <p:nvPr/>
        </p:nvSpPr>
        <p:spPr>
          <a:xfrm>
            <a:off x="4774235" y="52861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1936D342-877B-4058-83BF-4E2C0D599BE5}"/>
              </a:ext>
            </a:extLst>
          </p:cNvPr>
          <p:cNvSpPr/>
          <p:nvPr/>
        </p:nvSpPr>
        <p:spPr>
          <a:xfrm>
            <a:off x="4781271" y="2726147"/>
            <a:ext cx="856649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C520D87-DA67-452A-AC23-53EDB8F87CF7}"/>
              </a:ext>
            </a:extLst>
          </p:cNvPr>
          <p:cNvGrpSpPr/>
          <p:nvPr/>
        </p:nvGrpSpPr>
        <p:grpSpPr>
          <a:xfrm>
            <a:off x="4728335" y="3707800"/>
            <a:ext cx="1085397" cy="935688"/>
            <a:chOff x="4485373" y="3686724"/>
            <a:chExt cx="1085397" cy="935688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AFBA117-114E-4C00-A211-5A4499624610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EAAEF7D3-4ACD-4BC0-A7A2-53F8D1175C43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38C7AE9B-717B-46F7-8473-2BE532AD6C52}"/>
              </a:ext>
            </a:extLst>
          </p:cNvPr>
          <p:cNvSpPr/>
          <p:nvPr/>
        </p:nvSpPr>
        <p:spPr>
          <a:xfrm>
            <a:off x="4934045" y="5121668"/>
            <a:ext cx="46772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337CA8DF-7EC6-424B-A634-8681EE6AFAD2}"/>
              </a:ext>
            </a:extLst>
          </p:cNvPr>
          <p:cNvSpPr/>
          <p:nvPr/>
        </p:nvSpPr>
        <p:spPr>
          <a:xfrm>
            <a:off x="5299005" y="5254913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797C5DFA-CD56-412A-B422-BD82431D7331}"/>
              </a:ext>
            </a:extLst>
          </p:cNvPr>
          <p:cNvSpPr/>
          <p:nvPr/>
        </p:nvSpPr>
        <p:spPr>
          <a:xfrm>
            <a:off x="4926635" y="5438576"/>
            <a:ext cx="46772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C520F-510E-4A64-B74B-E159FA083099}"/>
              </a:ext>
            </a:extLst>
          </p:cNvPr>
          <p:cNvSpPr/>
          <p:nvPr/>
        </p:nvSpPr>
        <p:spPr>
          <a:xfrm>
            <a:off x="8396766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4CD7EBC-DA97-4DB6-AABE-0D2E771EEA57}"/>
              </a:ext>
            </a:extLst>
          </p:cNvPr>
          <p:cNvSpPr/>
          <p:nvPr/>
        </p:nvSpPr>
        <p:spPr>
          <a:xfrm>
            <a:off x="8584000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368B11E-2AA0-4AE2-A4D3-FBBC8E048E04}"/>
              </a:ext>
            </a:extLst>
          </p:cNvPr>
          <p:cNvSpPr/>
          <p:nvPr/>
        </p:nvSpPr>
        <p:spPr>
          <a:xfrm>
            <a:off x="8777675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924FE51-2033-4E01-A3CE-F875758F4BB4}"/>
              </a:ext>
            </a:extLst>
          </p:cNvPr>
          <p:cNvGrpSpPr/>
          <p:nvPr/>
        </p:nvGrpSpPr>
        <p:grpSpPr>
          <a:xfrm>
            <a:off x="8253192" y="3622607"/>
            <a:ext cx="1143802" cy="546122"/>
            <a:chOff x="5590377" y="2688094"/>
            <a:chExt cx="1143802" cy="546122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67F2E26-E9DA-435B-920A-A8E2F379ED4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85AAF5-2E3A-40CE-8075-B21E7FD65F0B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B756317-D208-4924-AEC4-4EF830588677}"/>
              </a:ext>
            </a:extLst>
          </p:cNvPr>
          <p:cNvGrpSpPr/>
          <p:nvPr/>
        </p:nvGrpSpPr>
        <p:grpSpPr>
          <a:xfrm>
            <a:off x="8440424" y="3622606"/>
            <a:ext cx="1143802" cy="546122"/>
            <a:chOff x="5590377" y="2688094"/>
            <a:chExt cx="1143802" cy="54612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E28437F-C68B-4C39-B816-788339B5C5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79F9D15-E32A-43E6-8215-B099E8CD55BB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E08D917-A3DE-4192-8020-0D0B8C036F97}"/>
              </a:ext>
            </a:extLst>
          </p:cNvPr>
          <p:cNvGrpSpPr/>
          <p:nvPr/>
        </p:nvGrpSpPr>
        <p:grpSpPr>
          <a:xfrm>
            <a:off x="8634099" y="3626774"/>
            <a:ext cx="1143802" cy="546122"/>
            <a:chOff x="5590377" y="2688094"/>
            <a:chExt cx="1143802" cy="546122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ACD54CF-FFFE-4783-AABA-219B5327C982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218FC04-070F-4D78-AAF5-A56761287BB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10086E8-5FDF-4D37-A341-BE65EB637FFD}"/>
              </a:ext>
            </a:extLst>
          </p:cNvPr>
          <p:cNvSpPr/>
          <p:nvPr/>
        </p:nvSpPr>
        <p:spPr>
          <a:xfrm>
            <a:off x="8253192" y="4795402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0344749-B0EF-4A31-9B99-12CD7DFF7776}"/>
              </a:ext>
            </a:extLst>
          </p:cNvPr>
          <p:cNvSpPr/>
          <p:nvPr/>
        </p:nvSpPr>
        <p:spPr>
          <a:xfrm>
            <a:off x="8389654" y="5214799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38DC4BD-2B70-452A-9E9B-52D80AD3B322}"/>
              </a:ext>
            </a:extLst>
          </p:cNvPr>
          <p:cNvSpPr/>
          <p:nvPr/>
        </p:nvSpPr>
        <p:spPr>
          <a:xfrm>
            <a:off x="8913025" y="5026566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E446C15-F8D0-4CA3-AA0C-A827A78195E7}"/>
              </a:ext>
            </a:extLst>
          </p:cNvPr>
          <p:cNvSpPr/>
          <p:nvPr/>
        </p:nvSpPr>
        <p:spPr>
          <a:xfrm>
            <a:off x="8770339" y="4718031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D1177EB-4E30-4A58-BD56-471CD3085521}"/>
              </a:ext>
            </a:extLst>
          </p:cNvPr>
          <p:cNvSpPr/>
          <p:nvPr/>
        </p:nvSpPr>
        <p:spPr>
          <a:xfrm>
            <a:off x="8672482" y="5180833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338E077-7607-4CE9-B5DF-3B4DB4C0A8D8}"/>
              </a:ext>
            </a:extLst>
          </p:cNvPr>
          <p:cNvSpPr/>
          <p:nvPr/>
        </p:nvSpPr>
        <p:spPr>
          <a:xfrm>
            <a:off x="9356595" y="5121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B7D0D00-A947-4813-86EA-5249D9CD8172}"/>
              </a:ext>
            </a:extLst>
          </p:cNvPr>
          <p:cNvSpPr/>
          <p:nvPr/>
        </p:nvSpPr>
        <p:spPr>
          <a:xfrm>
            <a:off x="9263438" y="4906264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ACD164D-FAF1-41C9-B72F-6DCABC9A05F1}"/>
              </a:ext>
            </a:extLst>
          </p:cNvPr>
          <p:cNvSpPr/>
          <p:nvPr/>
        </p:nvSpPr>
        <p:spPr>
          <a:xfrm>
            <a:off x="8964014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4C9F1E-CE18-47A8-B552-249E0B237183}"/>
              </a:ext>
            </a:extLst>
          </p:cNvPr>
          <p:cNvSpPr/>
          <p:nvPr/>
        </p:nvSpPr>
        <p:spPr>
          <a:xfrm>
            <a:off x="9535916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FF420-EA4C-43AA-B124-49B8F2BEB403}"/>
              </a:ext>
            </a:extLst>
          </p:cNvPr>
          <p:cNvSpPr/>
          <p:nvPr/>
        </p:nvSpPr>
        <p:spPr>
          <a:xfrm>
            <a:off x="9263355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C96235-C77B-428E-84D2-872EDB80D01B}"/>
              </a:ext>
            </a:extLst>
          </p:cNvPr>
          <p:cNvSpPr/>
          <p:nvPr/>
        </p:nvSpPr>
        <p:spPr>
          <a:xfrm>
            <a:off x="8810160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A86D49F-30A6-414D-823F-4B3FF2E6C6FF}"/>
              </a:ext>
            </a:extLst>
          </p:cNvPr>
          <p:cNvSpPr/>
          <p:nvPr/>
        </p:nvSpPr>
        <p:spPr>
          <a:xfrm>
            <a:off x="10024473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407F5BE-8610-4FA3-8E28-37C063DDE57F}"/>
              </a:ext>
            </a:extLst>
          </p:cNvPr>
          <p:cNvSpPr/>
          <p:nvPr/>
        </p:nvSpPr>
        <p:spPr>
          <a:xfrm>
            <a:off x="10211707" y="2609548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9ABDDE9-0B71-462A-B93A-11BABC95DCC4}"/>
              </a:ext>
            </a:extLst>
          </p:cNvPr>
          <p:cNvSpPr/>
          <p:nvPr/>
        </p:nvSpPr>
        <p:spPr>
          <a:xfrm>
            <a:off x="10405382" y="2613717"/>
            <a:ext cx="856649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p3</a:t>
            </a:r>
            <a:endParaRPr lang="en-GB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B062D4D-F7F5-4C99-B86E-93B232C35E71}"/>
              </a:ext>
            </a:extLst>
          </p:cNvPr>
          <p:cNvGrpSpPr/>
          <p:nvPr/>
        </p:nvGrpSpPr>
        <p:grpSpPr>
          <a:xfrm>
            <a:off x="9880899" y="3622607"/>
            <a:ext cx="1143802" cy="546122"/>
            <a:chOff x="5590377" y="2688094"/>
            <a:chExt cx="1143802" cy="54612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EF75D62-B33E-424C-9A6B-6EF98EEB941F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599499B-D007-49F6-B37E-FF935790527F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D447D43-3228-4668-8E12-C1513DCF3199}"/>
              </a:ext>
            </a:extLst>
          </p:cNvPr>
          <p:cNvGrpSpPr/>
          <p:nvPr/>
        </p:nvGrpSpPr>
        <p:grpSpPr>
          <a:xfrm>
            <a:off x="10068131" y="3622606"/>
            <a:ext cx="1143802" cy="546122"/>
            <a:chOff x="5590377" y="2688094"/>
            <a:chExt cx="1143802" cy="546122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7BB4F0C-79F6-424D-8004-66FA3F50417C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E35D5C9-38C1-4BF3-A9AE-6C7EF962A772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CCAAFBB-1346-4080-B90F-9D83F2FD393E}"/>
              </a:ext>
            </a:extLst>
          </p:cNvPr>
          <p:cNvGrpSpPr/>
          <p:nvPr/>
        </p:nvGrpSpPr>
        <p:grpSpPr>
          <a:xfrm>
            <a:off x="10261806" y="3626774"/>
            <a:ext cx="1143802" cy="546122"/>
            <a:chOff x="5590377" y="2688094"/>
            <a:chExt cx="1143802" cy="546122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5D98E5F-1B4B-4F79-9E49-950BB23C5128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F73FFA0-EE58-489E-AF64-AE33EE0859AF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p3</a:t>
              </a:r>
              <a:endParaRPr lang="en-GB" dirty="0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CE247D-42F9-4F54-8AD5-51B9423A222F}"/>
              </a:ext>
            </a:extLst>
          </p:cNvPr>
          <p:cNvSpPr/>
          <p:nvPr/>
        </p:nvSpPr>
        <p:spPr>
          <a:xfrm>
            <a:off x="9880899" y="4795402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E9337A3-85BC-41A7-AF74-1AD45066C2FE}"/>
              </a:ext>
            </a:extLst>
          </p:cNvPr>
          <p:cNvSpPr/>
          <p:nvPr/>
        </p:nvSpPr>
        <p:spPr>
          <a:xfrm>
            <a:off x="10017361" y="5214799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978EA7E-E7C3-4CAF-9192-49A916F68182}"/>
              </a:ext>
            </a:extLst>
          </p:cNvPr>
          <p:cNvSpPr/>
          <p:nvPr/>
        </p:nvSpPr>
        <p:spPr>
          <a:xfrm>
            <a:off x="10540732" y="5026566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2F9BFB1-236A-4BBA-A625-064C5F76DB2C}"/>
              </a:ext>
            </a:extLst>
          </p:cNvPr>
          <p:cNvSpPr/>
          <p:nvPr/>
        </p:nvSpPr>
        <p:spPr>
          <a:xfrm>
            <a:off x="10398046" y="4718031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A0CE6B9-7C6C-4CAE-8517-4E9F7D2C5201}"/>
              </a:ext>
            </a:extLst>
          </p:cNvPr>
          <p:cNvSpPr/>
          <p:nvPr/>
        </p:nvSpPr>
        <p:spPr>
          <a:xfrm>
            <a:off x="10300189" y="5180833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73A273-47FA-42B1-9B54-35BA827544EA}"/>
              </a:ext>
            </a:extLst>
          </p:cNvPr>
          <p:cNvSpPr/>
          <p:nvPr/>
        </p:nvSpPr>
        <p:spPr>
          <a:xfrm>
            <a:off x="10984302" y="5121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3AA1D52-BD62-4D04-8581-60B4331ACF96}"/>
              </a:ext>
            </a:extLst>
          </p:cNvPr>
          <p:cNvSpPr/>
          <p:nvPr/>
        </p:nvSpPr>
        <p:spPr>
          <a:xfrm>
            <a:off x="10891145" y="4906264"/>
            <a:ext cx="483969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475DCF8D-3C7D-4126-BF7F-A389705F5077}"/>
              </a:ext>
            </a:extLst>
          </p:cNvPr>
          <p:cNvSpPr/>
          <p:nvPr/>
        </p:nvSpPr>
        <p:spPr>
          <a:xfrm>
            <a:off x="10591721" y="4589348"/>
            <a:ext cx="483969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055FE66-E190-4274-BF3A-9F1179F4BF44}"/>
              </a:ext>
            </a:extLst>
          </p:cNvPr>
          <p:cNvSpPr/>
          <p:nvPr/>
        </p:nvSpPr>
        <p:spPr>
          <a:xfrm>
            <a:off x="11163623" y="5113289"/>
            <a:ext cx="48396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9EDC158-DB9B-42AF-90C1-79CD394FB029}"/>
              </a:ext>
            </a:extLst>
          </p:cNvPr>
          <p:cNvSpPr/>
          <p:nvPr/>
        </p:nvSpPr>
        <p:spPr>
          <a:xfrm>
            <a:off x="10891062" y="4959234"/>
            <a:ext cx="48396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2E32EB9-7613-494F-93C1-4449327C28ED}"/>
              </a:ext>
            </a:extLst>
          </p:cNvPr>
          <p:cNvSpPr/>
          <p:nvPr/>
        </p:nvSpPr>
        <p:spPr>
          <a:xfrm>
            <a:off x="10437867" y="4886405"/>
            <a:ext cx="48396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4334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35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different </a:t>
            </a:r>
            <a:r>
              <a:rPr lang="de-CH" dirty="0" err="1"/>
              <a:t>bitrates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3705E3-731A-43C6-83A8-F4EB29640D19}"/>
              </a:ext>
            </a:extLst>
          </p:cNvPr>
          <p:cNvSpPr txBox="1">
            <a:spLocks/>
          </p:cNvSpPr>
          <p:nvPr/>
        </p:nvSpPr>
        <p:spPr>
          <a:xfrm>
            <a:off x="6601623" y="1480253"/>
            <a:ext cx="5069170" cy="93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Naive </a:t>
            </a:r>
            <a:r>
              <a:rPr lang="de-CH" b="1" dirty="0" err="1"/>
              <a:t>attacker</a:t>
            </a:r>
            <a:br>
              <a:rPr lang="de-CH" b="1" dirty="0"/>
            </a:br>
            <a:r>
              <a:rPr lang="de-CH" dirty="0" err="1"/>
              <a:t>queries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bitrate</a:t>
            </a:r>
            <a:r>
              <a:rPr lang="de-CH" dirty="0"/>
              <a:t> of a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6A6251-3518-46F6-B64D-CD994549717C}"/>
              </a:ext>
            </a:extLst>
          </p:cNvPr>
          <p:cNvSpPr/>
          <p:nvPr/>
        </p:nvSpPr>
        <p:spPr>
          <a:xfrm>
            <a:off x="655879" y="2538896"/>
            <a:ext cx="1109562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6CE5AA-0BDF-494C-ACC2-6BBEEDDECF90}"/>
              </a:ext>
            </a:extLst>
          </p:cNvPr>
          <p:cNvGrpSpPr/>
          <p:nvPr/>
        </p:nvGrpSpPr>
        <p:grpSpPr>
          <a:xfrm>
            <a:off x="568208" y="3684255"/>
            <a:ext cx="1582734" cy="546122"/>
            <a:chOff x="5590377" y="2688094"/>
            <a:chExt cx="1143802" cy="5461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FF9F5C-F5B8-4556-A771-209637D6A6AA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0A10E-0A4E-4272-A56D-18D55E40A525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1CB0C-8E4F-4934-818C-AB55BC4B3692}"/>
              </a:ext>
            </a:extLst>
          </p:cNvPr>
          <p:cNvSpPr/>
          <p:nvPr/>
        </p:nvSpPr>
        <p:spPr>
          <a:xfrm>
            <a:off x="711483" y="4688709"/>
            <a:ext cx="690059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CC483-6B79-4F01-8F01-C5768590131F}"/>
              </a:ext>
            </a:extLst>
          </p:cNvPr>
          <p:cNvSpPr/>
          <p:nvPr/>
        </p:nvSpPr>
        <p:spPr>
          <a:xfrm>
            <a:off x="847945" y="5108106"/>
            <a:ext cx="690059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A67C1C-4467-4CA6-99A5-A7C8A4DD9742}"/>
              </a:ext>
            </a:extLst>
          </p:cNvPr>
          <p:cNvSpPr/>
          <p:nvPr/>
        </p:nvSpPr>
        <p:spPr>
          <a:xfrm>
            <a:off x="1140109" y="4882894"/>
            <a:ext cx="690059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88D58F-DFFA-42AD-954D-86430CE702AF}"/>
              </a:ext>
            </a:extLst>
          </p:cNvPr>
          <p:cNvSpPr/>
          <p:nvPr/>
        </p:nvSpPr>
        <p:spPr>
          <a:xfrm>
            <a:off x="2392920" y="2538896"/>
            <a:ext cx="1211339" cy="53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p2</a:t>
            </a:r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EF2BDD-4131-4951-9938-7248F81B0757}"/>
              </a:ext>
            </a:extLst>
          </p:cNvPr>
          <p:cNvSpPr/>
          <p:nvPr/>
        </p:nvSpPr>
        <p:spPr>
          <a:xfrm>
            <a:off x="4476471" y="2421347"/>
            <a:ext cx="1137860" cy="7384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p3</a:t>
            </a:r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8E69-3B47-4DC9-9E46-BD4E36368264}"/>
              </a:ext>
            </a:extLst>
          </p:cNvPr>
          <p:cNvGrpSpPr/>
          <p:nvPr/>
        </p:nvGrpSpPr>
        <p:grpSpPr>
          <a:xfrm>
            <a:off x="2304038" y="3620890"/>
            <a:ext cx="1582734" cy="684308"/>
            <a:chOff x="2401822" y="3835330"/>
            <a:chExt cx="1300221" cy="68430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441A2-8C93-4F6D-B2DA-B3B349CB12D7}"/>
                </a:ext>
              </a:extLst>
            </p:cNvPr>
            <p:cNvSpPr/>
            <p:nvPr/>
          </p:nvSpPr>
          <p:spPr>
            <a:xfrm>
              <a:off x="2401822" y="3835330"/>
              <a:ext cx="1300221" cy="6843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8A51B5-845F-47B0-B384-3F63FBB1A168}"/>
                </a:ext>
              </a:extLst>
            </p:cNvPr>
            <p:cNvSpPr/>
            <p:nvPr/>
          </p:nvSpPr>
          <p:spPr>
            <a:xfrm>
              <a:off x="2545399" y="3911530"/>
              <a:ext cx="1010653" cy="531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p2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FE4E4-25BB-4521-A441-7496E47EEA32}"/>
              </a:ext>
            </a:extLst>
          </p:cNvPr>
          <p:cNvGrpSpPr/>
          <p:nvPr/>
        </p:nvGrpSpPr>
        <p:grpSpPr>
          <a:xfrm>
            <a:off x="4423535" y="3403000"/>
            <a:ext cx="1441699" cy="935688"/>
            <a:chOff x="4485373" y="3686724"/>
            <a:chExt cx="1085397" cy="93568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063B644-2BB1-4091-8245-500C7A236149}"/>
                </a:ext>
              </a:extLst>
            </p:cNvPr>
            <p:cNvSpPr/>
            <p:nvPr/>
          </p:nvSpPr>
          <p:spPr>
            <a:xfrm>
              <a:off x="4485373" y="3686724"/>
              <a:ext cx="1085397" cy="9356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B3685D5-1CD2-435D-AB4B-C679F964A077}"/>
                </a:ext>
              </a:extLst>
            </p:cNvPr>
            <p:cNvSpPr/>
            <p:nvPr/>
          </p:nvSpPr>
          <p:spPr>
            <a:xfrm>
              <a:off x="4599746" y="3883921"/>
              <a:ext cx="856649" cy="738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p3</a:t>
              </a:r>
              <a:endParaRPr lang="en-GB" sz="1600" dirty="0"/>
            </a:p>
          </p:txBody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C035D18-3313-48AA-92E4-66A63C69FCD7}"/>
              </a:ext>
            </a:extLst>
          </p:cNvPr>
          <p:cNvSpPr/>
          <p:nvPr/>
        </p:nvSpPr>
        <p:spPr>
          <a:xfrm>
            <a:off x="4629245" y="4816868"/>
            <a:ext cx="661116" cy="4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CA3532-951C-42E7-BB1D-088794AF0BC2}"/>
              </a:ext>
            </a:extLst>
          </p:cNvPr>
          <p:cNvSpPr/>
          <p:nvPr/>
        </p:nvSpPr>
        <p:spPr>
          <a:xfrm>
            <a:off x="4994205" y="4950113"/>
            <a:ext cx="66111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6CEDF68-671F-4A9F-9BE0-B61421F9244F}"/>
              </a:ext>
            </a:extLst>
          </p:cNvPr>
          <p:cNvSpPr/>
          <p:nvPr/>
        </p:nvSpPr>
        <p:spPr>
          <a:xfrm>
            <a:off x="4621835" y="5133776"/>
            <a:ext cx="661116" cy="40321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" dirty="0"/>
              <a:t>p3</a:t>
            </a:r>
            <a:endParaRPr lang="en-GB" sz="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B56A5-365F-4443-BE95-74B4AB91C134}"/>
              </a:ext>
            </a:extLst>
          </p:cNvPr>
          <p:cNvSpPr/>
          <p:nvPr/>
        </p:nvSpPr>
        <p:spPr>
          <a:xfrm>
            <a:off x="2395260" y="4867822"/>
            <a:ext cx="709518" cy="30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46C46-8896-4AD4-AEEC-45EC9F330E78}"/>
              </a:ext>
            </a:extLst>
          </p:cNvPr>
          <p:cNvSpPr/>
          <p:nvPr/>
        </p:nvSpPr>
        <p:spPr>
          <a:xfrm>
            <a:off x="2654647" y="5071933"/>
            <a:ext cx="753156" cy="30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5C503B-BAF7-487E-86F7-D1D4F8C2DB57}"/>
              </a:ext>
            </a:extLst>
          </p:cNvPr>
          <p:cNvSpPr/>
          <p:nvPr/>
        </p:nvSpPr>
        <p:spPr>
          <a:xfrm>
            <a:off x="3085737" y="5151719"/>
            <a:ext cx="753156" cy="30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021D45-0898-48A6-8B0C-A50A5B43F50A}"/>
              </a:ext>
            </a:extLst>
          </p:cNvPr>
          <p:cNvSpPr/>
          <p:nvPr/>
        </p:nvSpPr>
        <p:spPr>
          <a:xfrm>
            <a:off x="3129364" y="4816868"/>
            <a:ext cx="721103" cy="308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p5</a:t>
            </a:r>
            <a:endParaRPr lang="en-GB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1566F-9107-450C-86F3-6CEA012D7334}"/>
              </a:ext>
            </a:extLst>
          </p:cNvPr>
          <p:cNvSpPr/>
          <p:nvPr/>
        </p:nvSpPr>
        <p:spPr>
          <a:xfrm>
            <a:off x="6725404" y="2613717"/>
            <a:ext cx="1137860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532BFD-75F4-4D7E-85E6-569B61DEF20D}"/>
              </a:ext>
            </a:extLst>
          </p:cNvPr>
          <p:cNvGrpSpPr/>
          <p:nvPr/>
        </p:nvGrpSpPr>
        <p:grpSpPr>
          <a:xfrm>
            <a:off x="6581830" y="3626776"/>
            <a:ext cx="1441698" cy="546122"/>
            <a:chOff x="5590377" y="2688094"/>
            <a:chExt cx="1143802" cy="5461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B7C753-0046-4042-A895-84EDEE50A519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473E963-8F4B-4519-BFAD-88F4E51B6F59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BAF10E1-598B-44D9-99ED-28F314579E70}"/>
              </a:ext>
            </a:extLst>
          </p:cNvPr>
          <p:cNvSpPr/>
          <p:nvPr/>
        </p:nvSpPr>
        <p:spPr>
          <a:xfrm>
            <a:off x="6581830" y="4799571"/>
            <a:ext cx="661116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573C4A-54EE-4E58-B101-3A992B9167F7}"/>
              </a:ext>
            </a:extLst>
          </p:cNvPr>
          <p:cNvSpPr/>
          <p:nvPr/>
        </p:nvSpPr>
        <p:spPr>
          <a:xfrm>
            <a:off x="6718292" y="5218968"/>
            <a:ext cx="661116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99072-1354-4A6A-B49B-9349D841EADB}"/>
              </a:ext>
            </a:extLst>
          </p:cNvPr>
          <p:cNvSpPr/>
          <p:nvPr/>
        </p:nvSpPr>
        <p:spPr>
          <a:xfrm>
            <a:off x="7098977" y="4722200"/>
            <a:ext cx="661116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7727A0-8E80-4AE5-8525-84EDA835F5A7}"/>
              </a:ext>
            </a:extLst>
          </p:cNvPr>
          <p:cNvSpPr/>
          <p:nvPr/>
        </p:nvSpPr>
        <p:spPr>
          <a:xfrm>
            <a:off x="7592076" y="4910433"/>
            <a:ext cx="661116" cy="30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p3</a:t>
            </a:r>
            <a:endParaRPr lang="en-GB" sz="1200" dirty="0"/>
          </a:p>
        </p:txBody>
      </p:sp>
      <p:sp>
        <p:nvSpPr>
          <p:cNvPr id="60" name="Title 3">
            <a:extLst>
              <a:ext uri="{FF2B5EF4-FFF2-40B4-BE49-F238E27FC236}">
                <a16:creationId xmlns:a16="http://schemas.microsoft.com/office/drawing/2014/main" id="{AA3C520F-D7A5-40AB-BD83-287ACE2EE08A}"/>
              </a:ext>
            </a:extLst>
          </p:cNvPr>
          <p:cNvSpPr txBox="1">
            <a:spLocks/>
          </p:cNvSpPr>
          <p:nvPr/>
        </p:nvSpPr>
        <p:spPr>
          <a:xfrm>
            <a:off x="522762" y="448897"/>
            <a:ext cx="109024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Our Attackers: Using one 10-package per bitrate</a:t>
            </a:r>
            <a:endParaRPr lang="en-GB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C520F-510E-4A64-B74B-E159FA083099}"/>
              </a:ext>
            </a:extLst>
          </p:cNvPr>
          <p:cNvSpPr/>
          <p:nvPr/>
        </p:nvSpPr>
        <p:spPr>
          <a:xfrm>
            <a:off x="8396766" y="2609548"/>
            <a:ext cx="1137860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924FE51-2033-4E01-A3CE-F875758F4BB4}"/>
              </a:ext>
            </a:extLst>
          </p:cNvPr>
          <p:cNvGrpSpPr/>
          <p:nvPr/>
        </p:nvGrpSpPr>
        <p:grpSpPr>
          <a:xfrm>
            <a:off x="8253192" y="3622607"/>
            <a:ext cx="1441698" cy="546122"/>
            <a:chOff x="5590377" y="2688094"/>
            <a:chExt cx="1143802" cy="546122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67F2E26-E9DA-435B-920A-A8E2F379ED41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85AAF5-2E3A-40CE-8075-B21E7FD65F0B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10086E8-5FDF-4D37-A341-BE65EB637FFD}"/>
              </a:ext>
            </a:extLst>
          </p:cNvPr>
          <p:cNvSpPr/>
          <p:nvPr/>
        </p:nvSpPr>
        <p:spPr>
          <a:xfrm>
            <a:off x="8253192" y="4795402"/>
            <a:ext cx="661116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0344749-B0EF-4A31-9B99-12CD7DFF7776}"/>
              </a:ext>
            </a:extLst>
          </p:cNvPr>
          <p:cNvSpPr/>
          <p:nvPr/>
        </p:nvSpPr>
        <p:spPr>
          <a:xfrm>
            <a:off x="8389654" y="5214799"/>
            <a:ext cx="661116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38DC4BD-2B70-452A-9E9B-52D80AD3B322}"/>
              </a:ext>
            </a:extLst>
          </p:cNvPr>
          <p:cNvSpPr/>
          <p:nvPr/>
        </p:nvSpPr>
        <p:spPr>
          <a:xfrm>
            <a:off x="8913025" y="5026566"/>
            <a:ext cx="661116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E446C15-F8D0-4CA3-AA0C-A827A78195E7}"/>
              </a:ext>
            </a:extLst>
          </p:cNvPr>
          <p:cNvSpPr/>
          <p:nvPr/>
        </p:nvSpPr>
        <p:spPr>
          <a:xfrm>
            <a:off x="8770339" y="4718031"/>
            <a:ext cx="661116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ACD164D-FAF1-41C9-B72F-6DCABC9A05F1}"/>
              </a:ext>
            </a:extLst>
          </p:cNvPr>
          <p:cNvSpPr/>
          <p:nvPr/>
        </p:nvSpPr>
        <p:spPr>
          <a:xfrm>
            <a:off x="8964014" y="4589348"/>
            <a:ext cx="661116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A86D49F-30A6-414D-823F-4B3FF2E6C6FF}"/>
              </a:ext>
            </a:extLst>
          </p:cNvPr>
          <p:cNvSpPr/>
          <p:nvPr/>
        </p:nvSpPr>
        <p:spPr>
          <a:xfrm>
            <a:off x="10024473" y="2609548"/>
            <a:ext cx="1137860" cy="54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p1</a:t>
            </a:r>
            <a:endParaRPr lang="en-GB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B062D4D-F7F5-4C99-B86E-93B232C35E71}"/>
              </a:ext>
            </a:extLst>
          </p:cNvPr>
          <p:cNvGrpSpPr/>
          <p:nvPr/>
        </p:nvGrpSpPr>
        <p:grpSpPr>
          <a:xfrm>
            <a:off x="9880899" y="3622607"/>
            <a:ext cx="1441698" cy="546122"/>
            <a:chOff x="5590377" y="2688094"/>
            <a:chExt cx="1143802" cy="54612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EF75D62-B33E-424C-9A6B-6EF98EEB941F}"/>
                </a:ext>
              </a:extLst>
            </p:cNvPr>
            <p:cNvSpPr/>
            <p:nvPr/>
          </p:nvSpPr>
          <p:spPr>
            <a:xfrm>
              <a:off x="5590377" y="2688095"/>
              <a:ext cx="1143802" cy="546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599499B-D007-49F6-B37E-FF935790527F}"/>
                </a:ext>
              </a:extLst>
            </p:cNvPr>
            <p:cNvSpPr/>
            <p:nvPr/>
          </p:nvSpPr>
          <p:spPr>
            <a:xfrm>
              <a:off x="5733953" y="2688094"/>
              <a:ext cx="856649" cy="546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p1</a:t>
              </a:r>
              <a:endParaRPr lang="en-GB" dirty="0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CE247D-42F9-4F54-8AD5-51B9423A222F}"/>
              </a:ext>
            </a:extLst>
          </p:cNvPr>
          <p:cNvSpPr/>
          <p:nvPr/>
        </p:nvSpPr>
        <p:spPr>
          <a:xfrm>
            <a:off x="9880899" y="4795402"/>
            <a:ext cx="661116" cy="30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E9337A3-85BC-41A7-AF74-1AD45066C2FE}"/>
              </a:ext>
            </a:extLst>
          </p:cNvPr>
          <p:cNvSpPr/>
          <p:nvPr/>
        </p:nvSpPr>
        <p:spPr>
          <a:xfrm>
            <a:off x="10017361" y="5214799"/>
            <a:ext cx="661116" cy="308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978EA7E-E7C3-4CAF-9192-49A916F68182}"/>
              </a:ext>
            </a:extLst>
          </p:cNvPr>
          <p:cNvSpPr/>
          <p:nvPr/>
        </p:nvSpPr>
        <p:spPr>
          <a:xfrm>
            <a:off x="10540732" y="5026566"/>
            <a:ext cx="661116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p6</a:t>
            </a:r>
            <a:endParaRPr lang="en-GB" sz="12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2F9BFB1-236A-4BBA-A625-064C5F76DB2C}"/>
              </a:ext>
            </a:extLst>
          </p:cNvPr>
          <p:cNvSpPr/>
          <p:nvPr/>
        </p:nvSpPr>
        <p:spPr>
          <a:xfrm>
            <a:off x="10398046" y="4718031"/>
            <a:ext cx="661116" cy="3085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p2</a:t>
            </a:r>
            <a:endParaRPr lang="en-GB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A0CE6B9-7C6C-4CAE-8517-4E9F7D2C5201}"/>
              </a:ext>
            </a:extLst>
          </p:cNvPr>
          <p:cNvSpPr/>
          <p:nvPr/>
        </p:nvSpPr>
        <p:spPr>
          <a:xfrm>
            <a:off x="10300189" y="5180833"/>
            <a:ext cx="661116" cy="308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840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 bitrate encoding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4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7" y="4106043"/>
            <a:ext cx="5214431" cy="8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Fixed </a:t>
            </a:r>
            <a:r>
              <a:rPr lang="de-CH" b="1" dirty="0" err="1"/>
              <a:t>resolution</a:t>
            </a:r>
            <a:r>
              <a:rPr lang="de-CH" b="1" dirty="0"/>
              <a:t> </a:t>
            </a:r>
            <a:r>
              <a:rPr lang="de-CH" b="1" dirty="0" err="1"/>
              <a:t>set</a:t>
            </a:r>
            <a:br>
              <a:rPr lang="de-CH" b="1" dirty="0"/>
            </a:b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end </a:t>
            </a:r>
            <a:r>
              <a:rPr lang="de-CH" dirty="0" err="1"/>
              <a:t>devices</a:t>
            </a:r>
            <a:endParaRPr lang="de-CH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79F3720-7B3B-4BED-BEF4-F31AFF96CAB4}"/>
              </a:ext>
            </a:extLst>
          </p:cNvPr>
          <p:cNvSpPr txBox="1">
            <a:spLocks/>
          </p:cNvSpPr>
          <p:nvPr/>
        </p:nvSpPr>
        <p:spPr>
          <a:xfrm>
            <a:off x="521201" y="1639904"/>
            <a:ext cx="5214431" cy="8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Bitrate: Bits </a:t>
            </a:r>
            <a:r>
              <a:rPr lang="de-CH" b="1" dirty="0" err="1"/>
              <a:t>available</a:t>
            </a:r>
            <a:r>
              <a:rPr lang="de-CH" b="1" dirty="0"/>
              <a:t> per time </a:t>
            </a:r>
            <a:r>
              <a:rPr lang="de-CH" b="1" dirty="0" err="1"/>
              <a:t>unit</a:t>
            </a:r>
            <a:br>
              <a:rPr lang="de-CH" b="1" dirty="0"/>
            </a:b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bitrate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quality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movie</a:t>
            </a:r>
            <a:endParaRPr lang="de-CH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FE4C103-B210-4C87-B156-E62D9ED065C8}"/>
              </a:ext>
            </a:extLst>
          </p:cNvPr>
          <p:cNvSpPr txBox="1">
            <a:spLocks/>
          </p:cNvSpPr>
          <p:nvPr/>
        </p:nvSpPr>
        <p:spPr>
          <a:xfrm>
            <a:off x="521201" y="1639904"/>
            <a:ext cx="5214431" cy="8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Bitrate: Bits </a:t>
            </a:r>
            <a:r>
              <a:rPr lang="de-CH" b="1" dirty="0" err="1"/>
              <a:t>available</a:t>
            </a:r>
            <a:r>
              <a:rPr lang="de-CH" b="1" dirty="0"/>
              <a:t> per time </a:t>
            </a:r>
            <a:r>
              <a:rPr lang="de-CH" b="1" dirty="0" err="1"/>
              <a:t>unit</a:t>
            </a:r>
            <a:br>
              <a:rPr lang="de-CH" b="1" dirty="0"/>
            </a:b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bitrate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quality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movie</a:t>
            </a:r>
            <a:endParaRPr lang="de-CH" dirty="0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6E75C9-CD0C-4BDA-A3D9-035B50EAC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10" y="1413704"/>
            <a:ext cx="6238828" cy="467912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89E51EAC-1C4B-425F-929F-D9806EDBFDD1}"/>
              </a:ext>
            </a:extLst>
          </p:cNvPr>
          <p:cNvSpPr txBox="1">
            <a:spLocks/>
          </p:cNvSpPr>
          <p:nvPr/>
        </p:nvSpPr>
        <p:spPr>
          <a:xfrm>
            <a:off x="521207" y="44513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Variable bitrate encoding: Netflix</a:t>
            </a:r>
            <a:endParaRPr lang="en-GB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E2F3085-64BB-4CA8-BDCE-1F6D9251A445}"/>
              </a:ext>
            </a:extLst>
          </p:cNvPr>
          <p:cNvSpPr txBox="1">
            <a:spLocks/>
          </p:cNvSpPr>
          <p:nvPr/>
        </p:nvSpPr>
        <p:spPr>
          <a:xfrm>
            <a:off x="521201" y="2444818"/>
            <a:ext cx="5214431" cy="8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Variable: Depending on the video</a:t>
            </a:r>
            <a:br>
              <a:rPr lang="de-CH" b="1" dirty="0"/>
            </a:br>
            <a:r>
              <a:rPr lang="de-CH" dirty="0"/>
              <a:t>because of the way compression works</a:t>
            </a:r>
          </a:p>
        </p:txBody>
      </p:sp>
    </p:spTree>
    <p:extLst>
      <p:ext uri="{BB962C8B-B14F-4D97-AF65-F5344CB8AC3E}">
        <p14:creationId xmlns:p14="http://schemas.microsoft.com/office/powerpoint/2010/main" val="41268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FAA3E-FB80-41D9-9181-68B2C9FFAF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3" y="2679057"/>
            <a:ext cx="5214431" cy="1272574"/>
          </a:xfrm>
        </p:spPr>
        <p:txBody>
          <a:bodyPr>
            <a:noAutofit/>
          </a:bodyPr>
          <a:lstStyle/>
          <a:p>
            <a:r>
              <a:rPr lang="de-CH" b="1" dirty="0"/>
              <a:t>Netflix</a:t>
            </a:r>
            <a:br>
              <a:rPr lang="de-CH" b="1" dirty="0"/>
            </a:br>
            <a:r>
              <a:rPr lang="de-CH" dirty="0"/>
              <a:t>Streaming </a:t>
            </a:r>
            <a:r>
              <a:rPr lang="de-CH" dirty="0" err="1"/>
              <a:t>provider</a:t>
            </a:r>
            <a:r>
              <a:rPr lang="de-CH" dirty="0"/>
              <a:t>  </a:t>
            </a:r>
            <a:r>
              <a:rPr lang="de-CH" dirty="0" err="1"/>
              <a:t>from</a:t>
            </a:r>
            <a:r>
              <a:rPr lang="de-CH" dirty="0"/>
              <a:t> California, USA</a:t>
            </a:r>
            <a:br>
              <a:rPr lang="de-CH" dirty="0"/>
            </a:br>
            <a:r>
              <a:rPr lang="de-CH" dirty="0"/>
              <a:t>131 </a:t>
            </a:r>
            <a:r>
              <a:rPr lang="de-CH" dirty="0" err="1"/>
              <a:t>millions</a:t>
            </a:r>
            <a:r>
              <a:rPr lang="de-CH" dirty="0"/>
              <a:t> of </a:t>
            </a:r>
            <a:r>
              <a:rPr lang="de-CH" dirty="0" err="1"/>
              <a:t>users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5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2" y="3936557"/>
            <a:ext cx="5214431" cy="111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DASH</a:t>
            </a:r>
            <a:br>
              <a:rPr lang="de-CH" b="1" dirty="0"/>
            </a:b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playback</a:t>
            </a:r>
            <a:r>
              <a:rPr lang="de-CH" dirty="0"/>
              <a:t> </a:t>
            </a:r>
            <a:r>
              <a:rPr lang="de-CH" dirty="0" err="1"/>
              <a:t>adapts</a:t>
            </a:r>
            <a:r>
              <a:rPr lang="de-CH" dirty="0"/>
              <a:t> to </a:t>
            </a:r>
            <a:r>
              <a:rPr lang="de-CH" dirty="0" err="1"/>
              <a:t>environement</a:t>
            </a:r>
            <a:br>
              <a:rPr lang="de-CH" dirty="0"/>
            </a:b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segments</a:t>
            </a:r>
            <a:endParaRPr lang="de-CH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92F768A-D1F2-46C9-A1F0-A3CA07A128A0}"/>
              </a:ext>
            </a:extLst>
          </p:cNvPr>
          <p:cNvSpPr txBox="1">
            <a:spLocks/>
          </p:cNvSpPr>
          <p:nvPr/>
        </p:nvSpPr>
        <p:spPr>
          <a:xfrm>
            <a:off x="521203" y="1466249"/>
            <a:ext cx="5214431" cy="964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Video </a:t>
            </a:r>
            <a:r>
              <a:rPr lang="de-CH" b="1" dirty="0" err="1"/>
              <a:t>compression</a:t>
            </a:r>
            <a:br>
              <a:rPr lang="de-CH" b="1" dirty="0"/>
            </a:br>
            <a:r>
              <a:rPr lang="en-GB" dirty="0" err="1"/>
              <a:t>ﬁlesize</a:t>
            </a:r>
            <a:r>
              <a:rPr lang="en-GB" dirty="0"/>
              <a:t> of videos depends on its content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F1AB86-A732-4986-A289-CC1A23B8EAF5}"/>
              </a:ext>
            </a:extLst>
          </p:cNvPr>
          <p:cNvSpPr/>
          <p:nvPr/>
        </p:nvSpPr>
        <p:spPr>
          <a:xfrm>
            <a:off x="4647978" y="2679057"/>
            <a:ext cx="595742" cy="23737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748A33F-5D13-4C7D-9B26-F4B27FE544A8}"/>
              </a:ext>
            </a:extLst>
          </p:cNvPr>
          <p:cNvSpPr txBox="1">
            <a:spLocks/>
          </p:cNvSpPr>
          <p:nvPr/>
        </p:nvSpPr>
        <p:spPr>
          <a:xfrm>
            <a:off x="5243720" y="3448888"/>
            <a:ext cx="3178522" cy="834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Existing</a:t>
            </a:r>
            <a:r>
              <a:rPr lang="de-CH" b="1" dirty="0"/>
              <a:t> Work</a:t>
            </a:r>
            <a:br>
              <a:rPr lang="de-CH" b="1" dirty="0"/>
            </a:b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segment</a:t>
            </a:r>
            <a:r>
              <a:rPr lang="de-CH" dirty="0"/>
              <a:t> </a:t>
            </a:r>
            <a:r>
              <a:rPr lang="de-CH" dirty="0" err="1"/>
              <a:t>sizes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5A2C3A8-C739-4AC8-85E6-99FCC2770895}"/>
              </a:ext>
            </a:extLst>
          </p:cNvPr>
          <p:cNvSpPr txBox="1">
            <a:spLocks/>
          </p:cNvSpPr>
          <p:nvPr/>
        </p:nvSpPr>
        <p:spPr>
          <a:xfrm>
            <a:off x="521202" y="5540502"/>
            <a:ext cx="5214431" cy="964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Variable </a:t>
            </a:r>
            <a:r>
              <a:rPr lang="de-CH" b="1" dirty="0" err="1"/>
              <a:t>bitrate</a:t>
            </a:r>
            <a:r>
              <a:rPr lang="de-CH" b="1" dirty="0"/>
              <a:t> </a:t>
            </a:r>
            <a:r>
              <a:rPr lang="de-CH" b="1" dirty="0" err="1"/>
              <a:t>encoding</a:t>
            </a:r>
            <a:br>
              <a:rPr lang="de-CH" b="1" dirty="0"/>
            </a:br>
            <a:r>
              <a:rPr lang="en-GB" dirty="0"/>
              <a:t>adapt compression to the speciﬁc video</a:t>
            </a:r>
          </a:p>
        </p:txBody>
      </p:sp>
    </p:spTree>
    <p:extLst>
      <p:ext uri="{BB962C8B-B14F-4D97-AF65-F5344CB8AC3E}">
        <p14:creationId xmlns:p14="http://schemas.microsoft.com/office/powerpoint/2010/main" val="28765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FAA3E-FB80-41D9-9181-68B2C9FFAF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3" y="2679057"/>
            <a:ext cx="5214431" cy="1272574"/>
          </a:xfrm>
        </p:spPr>
        <p:txBody>
          <a:bodyPr>
            <a:noAutofit/>
          </a:bodyPr>
          <a:lstStyle/>
          <a:p>
            <a:r>
              <a:rPr lang="de-CH" b="1" dirty="0"/>
              <a:t>Netflix</a:t>
            </a:r>
            <a:br>
              <a:rPr lang="de-CH" b="1" dirty="0"/>
            </a:br>
            <a:r>
              <a:rPr lang="de-CH" dirty="0"/>
              <a:t>Streaming </a:t>
            </a:r>
            <a:r>
              <a:rPr lang="de-CH" dirty="0" err="1"/>
              <a:t>provider</a:t>
            </a:r>
            <a:r>
              <a:rPr lang="de-CH" dirty="0"/>
              <a:t>  </a:t>
            </a:r>
            <a:r>
              <a:rPr lang="de-CH" dirty="0" err="1"/>
              <a:t>from</a:t>
            </a:r>
            <a:r>
              <a:rPr lang="de-CH" dirty="0"/>
              <a:t> California, USA</a:t>
            </a:r>
            <a:br>
              <a:rPr lang="de-CH" dirty="0"/>
            </a:br>
            <a:r>
              <a:rPr lang="de-CH" dirty="0"/>
              <a:t>131 </a:t>
            </a:r>
            <a:r>
              <a:rPr lang="de-CH" dirty="0" err="1"/>
              <a:t>millions</a:t>
            </a:r>
            <a:r>
              <a:rPr lang="de-CH" dirty="0"/>
              <a:t> of </a:t>
            </a:r>
            <a:r>
              <a:rPr lang="de-CH" dirty="0" err="1"/>
              <a:t>users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75FB10-F67B-474C-83D2-37632EE586C3}"/>
              </a:ext>
            </a:extLst>
          </p:cNvPr>
          <p:cNvSpPr txBox="1">
            <a:spLocks/>
          </p:cNvSpPr>
          <p:nvPr/>
        </p:nvSpPr>
        <p:spPr>
          <a:xfrm>
            <a:off x="521202" y="3936557"/>
            <a:ext cx="5214431" cy="111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DASH</a:t>
            </a:r>
            <a:br>
              <a:rPr lang="de-CH" b="1" dirty="0"/>
            </a:b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playback</a:t>
            </a:r>
            <a:r>
              <a:rPr lang="de-CH" dirty="0"/>
              <a:t> </a:t>
            </a:r>
            <a:r>
              <a:rPr lang="de-CH" dirty="0" err="1"/>
              <a:t>adapts</a:t>
            </a:r>
            <a:r>
              <a:rPr lang="de-CH" dirty="0"/>
              <a:t> to </a:t>
            </a:r>
            <a:r>
              <a:rPr lang="de-CH" dirty="0" err="1"/>
              <a:t>environement</a:t>
            </a:r>
            <a:br>
              <a:rPr lang="de-CH" dirty="0"/>
            </a:b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segments</a:t>
            </a:r>
            <a:endParaRPr lang="de-CH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92F768A-D1F2-46C9-A1F0-A3CA07A128A0}"/>
              </a:ext>
            </a:extLst>
          </p:cNvPr>
          <p:cNvSpPr txBox="1">
            <a:spLocks/>
          </p:cNvSpPr>
          <p:nvPr/>
        </p:nvSpPr>
        <p:spPr>
          <a:xfrm>
            <a:off x="521203" y="1466249"/>
            <a:ext cx="5214431" cy="964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Video </a:t>
            </a:r>
            <a:r>
              <a:rPr lang="de-CH" b="1" dirty="0" err="1"/>
              <a:t>compression</a:t>
            </a:r>
            <a:br>
              <a:rPr lang="de-CH" b="1" dirty="0"/>
            </a:br>
            <a:r>
              <a:rPr lang="en-GB" dirty="0" err="1"/>
              <a:t>ﬁlesize</a:t>
            </a:r>
            <a:r>
              <a:rPr lang="en-GB" dirty="0"/>
              <a:t> of videos depends on its content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731CB0-F65D-4593-A7D6-CCAC70BFB904}"/>
              </a:ext>
            </a:extLst>
          </p:cNvPr>
          <p:cNvSpPr txBox="1">
            <a:spLocks/>
          </p:cNvSpPr>
          <p:nvPr/>
        </p:nvSpPr>
        <p:spPr>
          <a:xfrm>
            <a:off x="521202" y="5540502"/>
            <a:ext cx="5214431" cy="964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Variable </a:t>
            </a:r>
            <a:r>
              <a:rPr lang="de-CH" b="1" dirty="0" err="1"/>
              <a:t>bitrate</a:t>
            </a:r>
            <a:r>
              <a:rPr lang="de-CH" b="1" dirty="0"/>
              <a:t> </a:t>
            </a:r>
            <a:r>
              <a:rPr lang="de-CH" b="1" dirty="0" err="1"/>
              <a:t>encoding</a:t>
            </a:r>
            <a:br>
              <a:rPr lang="de-CH" b="1" dirty="0"/>
            </a:br>
            <a:r>
              <a:rPr lang="en-GB" dirty="0"/>
              <a:t>adapt compression to the speciﬁc video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F1AB86-A732-4986-A289-CC1A23B8EAF5}"/>
              </a:ext>
            </a:extLst>
          </p:cNvPr>
          <p:cNvSpPr/>
          <p:nvPr/>
        </p:nvSpPr>
        <p:spPr>
          <a:xfrm>
            <a:off x="4647978" y="2679057"/>
            <a:ext cx="595742" cy="35579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748A33F-5D13-4C7D-9B26-F4B27FE544A8}"/>
              </a:ext>
            </a:extLst>
          </p:cNvPr>
          <p:cNvSpPr txBox="1">
            <a:spLocks/>
          </p:cNvSpPr>
          <p:nvPr/>
        </p:nvSpPr>
        <p:spPr>
          <a:xfrm>
            <a:off x="5359021" y="4077638"/>
            <a:ext cx="3178522" cy="834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Our</a:t>
            </a:r>
            <a:r>
              <a:rPr lang="de-CH" b="1" dirty="0"/>
              <a:t> Work</a:t>
            </a:r>
            <a:br>
              <a:rPr lang="de-CH" b="1" dirty="0"/>
            </a:b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bitrates</a:t>
            </a:r>
            <a:endParaRPr lang="de-CH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96FD38B-9D4B-4410-95C0-8B4C230CCF3E}"/>
              </a:ext>
            </a:extLst>
          </p:cNvPr>
          <p:cNvSpPr txBox="1">
            <a:spLocks/>
          </p:cNvSpPr>
          <p:nvPr/>
        </p:nvSpPr>
        <p:spPr>
          <a:xfrm>
            <a:off x="7724507" y="5295796"/>
            <a:ext cx="4029627" cy="834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Solely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measured</a:t>
            </a:r>
            <a:r>
              <a:rPr lang="de-CH" b="1" dirty="0"/>
              <a:t> </a:t>
            </a:r>
            <a:r>
              <a:rPr lang="de-CH" b="1" dirty="0" err="1"/>
              <a:t>bandwidth</a:t>
            </a:r>
            <a:r>
              <a:rPr lang="de-CH" b="1" dirty="0"/>
              <a:t> is </a:t>
            </a:r>
            <a:r>
              <a:rPr lang="de-CH" b="1" dirty="0" err="1"/>
              <a:t>enough</a:t>
            </a:r>
            <a:r>
              <a:rPr lang="de-CH" b="1" dirty="0"/>
              <a:t> to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video</a:t>
            </a:r>
            <a:r>
              <a:rPr lang="de-CH" b="1" dirty="0"/>
              <a:t>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51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7</a:t>
            </a:fld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96FD38B-9D4B-4410-95C0-8B4C230CCF3E}"/>
              </a:ext>
            </a:extLst>
          </p:cNvPr>
          <p:cNvSpPr txBox="1">
            <a:spLocks/>
          </p:cNvSpPr>
          <p:nvPr/>
        </p:nvSpPr>
        <p:spPr>
          <a:xfrm>
            <a:off x="515938" y="1412875"/>
            <a:ext cx="5816623" cy="1343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200" b="1" dirty="0"/>
              <a:t>Solely the measured bandwidth is enough to determine the video!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E750D41-6DE5-43DF-9527-7CF5D95E360F}"/>
              </a:ext>
            </a:extLst>
          </p:cNvPr>
          <p:cNvSpPr txBox="1">
            <a:spLocks/>
          </p:cNvSpPr>
          <p:nvPr/>
        </p:nvSpPr>
        <p:spPr>
          <a:xfrm>
            <a:off x="515938" y="2409533"/>
            <a:ext cx="8413109" cy="1343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600" b="1" dirty="0"/>
              <a:t>= its easy!</a:t>
            </a:r>
            <a:endParaRPr lang="en-GB" sz="360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C80DBB7-44F3-4293-A625-F7CFD35EF5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4508500"/>
            <a:ext cx="5214431" cy="1272574"/>
          </a:xfrm>
        </p:spPr>
        <p:txBody>
          <a:bodyPr>
            <a:noAutofit/>
          </a:bodyPr>
          <a:lstStyle/>
          <a:p>
            <a:r>
              <a:rPr lang="de-CH" b="1" dirty="0"/>
              <a:t>Privacy implications</a:t>
            </a:r>
            <a:br>
              <a:rPr lang="de-CH" b="1" dirty="0"/>
            </a:br>
            <a:r>
              <a:rPr lang="de-CH" dirty="0"/>
              <a:t>Mass-Surveillance of users</a:t>
            </a:r>
            <a:br>
              <a:rPr lang="de-CH" dirty="0"/>
            </a:br>
            <a:r>
              <a:rPr lang="de-CH" dirty="0"/>
              <a:t>ISP-distrimination based on video streaming habits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681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Capture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FAA3E-FB80-41D9-9181-68B2C9FFAF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12875"/>
            <a:ext cx="4118171" cy="926064"/>
          </a:xfrm>
        </p:spPr>
        <p:txBody>
          <a:bodyPr>
            <a:noAutofit/>
          </a:bodyPr>
          <a:lstStyle/>
          <a:p>
            <a:r>
              <a:rPr lang="de-CH" b="1" dirty="0" err="1"/>
              <a:t>Modified</a:t>
            </a:r>
            <a:r>
              <a:rPr lang="de-CH" b="1" dirty="0"/>
              <a:t> </a:t>
            </a:r>
            <a:r>
              <a:rPr lang="de-CH" b="1" dirty="0" err="1"/>
              <a:t>netflix</a:t>
            </a:r>
            <a:r>
              <a:rPr lang="de-CH" b="1" dirty="0"/>
              <a:t> </a:t>
            </a:r>
            <a:r>
              <a:rPr lang="de-CH" b="1" dirty="0" err="1"/>
              <a:t>player</a:t>
            </a:r>
            <a:br>
              <a:rPr lang="de-CH" b="1" dirty="0"/>
            </a:b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enforce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bitrate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E02A31D-6D4A-43FC-B9B5-47695CD68FCF}"/>
              </a:ext>
            </a:extLst>
          </p:cNvPr>
          <p:cNvSpPr txBox="1">
            <a:spLocks/>
          </p:cNvSpPr>
          <p:nvPr/>
        </p:nvSpPr>
        <p:spPr>
          <a:xfrm>
            <a:off x="521205" y="2581771"/>
            <a:ext cx="5214431" cy="92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Chrome, </a:t>
            </a:r>
            <a:r>
              <a:rPr lang="de-CH" b="1" dirty="0" err="1"/>
              <a:t>Selenium</a:t>
            </a:r>
            <a:r>
              <a:rPr lang="de-CH" b="1" dirty="0"/>
              <a:t>, </a:t>
            </a:r>
            <a:r>
              <a:rPr lang="de-CH" b="1" dirty="0" err="1"/>
              <a:t>BrowserMob</a:t>
            </a:r>
            <a:r>
              <a:rPr lang="de-CH" b="1" dirty="0"/>
              <a:t> Proxy,  HAR </a:t>
            </a:r>
            <a:r>
              <a:rPr lang="de-CH" b="1" dirty="0" err="1"/>
              <a:t>files</a:t>
            </a:r>
            <a:br>
              <a:rPr lang="de-CH" b="1" dirty="0"/>
            </a:br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netflix</a:t>
            </a:r>
            <a:r>
              <a:rPr lang="de-CH" dirty="0"/>
              <a:t> </a:t>
            </a:r>
            <a:r>
              <a:rPr lang="de-CH" dirty="0" err="1"/>
              <a:t>traffic</a:t>
            </a:r>
            <a:r>
              <a:rPr lang="de-CH" dirty="0"/>
              <a:t> </a:t>
            </a:r>
            <a:r>
              <a:rPr lang="de-CH" dirty="0" err="1"/>
              <a:t>capture</a:t>
            </a:r>
            <a:r>
              <a:rPr lang="de-CH" dirty="0"/>
              <a:t> at different </a:t>
            </a:r>
            <a:r>
              <a:rPr lang="de-CH" dirty="0" err="1"/>
              <a:t>bitrates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D9D9BD-630B-410D-9D09-F4B79081D19E}"/>
              </a:ext>
            </a:extLst>
          </p:cNvPr>
          <p:cNvSpPr/>
          <p:nvPr/>
        </p:nvSpPr>
        <p:spPr>
          <a:xfrm>
            <a:off x="5218203" y="1439078"/>
            <a:ext cx="2319689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Netflix on</a:t>
            </a:r>
          </a:p>
          <a:p>
            <a:pPr algn="ctr"/>
            <a:r>
              <a:rPr lang="de-CH" dirty="0"/>
              <a:t>Chrome/</a:t>
            </a:r>
            <a:r>
              <a:rPr lang="de-CH" dirty="0" err="1"/>
              <a:t>Selenium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5DB6C-873F-46F0-B8AE-BF6BA88D719C}"/>
              </a:ext>
            </a:extLst>
          </p:cNvPr>
          <p:cNvSpPr/>
          <p:nvPr/>
        </p:nvSpPr>
        <p:spPr>
          <a:xfrm>
            <a:off x="9205845" y="1412875"/>
            <a:ext cx="2319689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The Internet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2F1B5-4B96-4A76-9EBB-0032FFFD1A42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7537892" y="1913389"/>
            <a:ext cx="1667953" cy="26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1D4F76-F95F-44B9-80C4-A80A87AE0696}"/>
              </a:ext>
            </a:extLst>
          </p:cNvPr>
          <p:cNvCxnSpPr>
            <a:cxnSpLocks/>
          </p:cNvCxnSpPr>
          <p:nvPr/>
        </p:nvCxnSpPr>
        <p:spPr>
          <a:xfrm>
            <a:off x="8370590" y="1939592"/>
            <a:ext cx="0" cy="87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C28AE-D857-4A9A-9082-071D2185C690}"/>
              </a:ext>
            </a:extLst>
          </p:cNvPr>
          <p:cNvSpPr/>
          <p:nvPr/>
        </p:nvSpPr>
        <p:spPr>
          <a:xfrm>
            <a:off x="7658239" y="2818345"/>
            <a:ext cx="1424701" cy="61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BrowserMob</a:t>
            </a:r>
            <a:r>
              <a:rPr lang="de-CH" sz="1400" dirty="0"/>
              <a:t> Proxy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338C2-DE46-4C01-8DD5-C751D6EBEFBB}"/>
              </a:ext>
            </a:extLst>
          </p:cNvPr>
          <p:cNvSpPr/>
          <p:nvPr/>
        </p:nvSpPr>
        <p:spPr>
          <a:xfrm>
            <a:off x="7279828" y="4388060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492BE-2A1E-4BEA-8861-E8E3A79085BD}"/>
              </a:ext>
            </a:extLst>
          </p:cNvPr>
          <p:cNvSpPr/>
          <p:nvPr/>
        </p:nvSpPr>
        <p:spPr>
          <a:xfrm>
            <a:off x="7247451" y="5378791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347BC-AEAB-4FB2-87C6-E7DB6ED6972F}"/>
              </a:ext>
            </a:extLst>
          </p:cNvPr>
          <p:cNvSpPr/>
          <p:nvPr/>
        </p:nvSpPr>
        <p:spPr>
          <a:xfrm>
            <a:off x="8135154" y="5610398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80C461-5496-4F7E-8A02-141D0546C71B}"/>
              </a:ext>
            </a:extLst>
          </p:cNvPr>
          <p:cNvSpPr/>
          <p:nvPr/>
        </p:nvSpPr>
        <p:spPr>
          <a:xfrm>
            <a:off x="7512306" y="4897925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A126C-2788-4C54-87D0-A0DB830DDD59}"/>
              </a:ext>
            </a:extLst>
          </p:cNvPr>
          <p:cNvSpPr/>
          <p:nvPr/>
        </p:nvSpPr>
        <p:spPr>
          <a:xfrm>
            <a:off x="8465419" y="5149958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F4D3B6-2419-4AC8-8A8C-D19F2E6655C9}"/>
              </a:ext>
            </a:extLst>
          </p:cNvPr>
          <p:cNvCxnSpPr>
            <a:cxnSpLocks/>
          </p:cNvCxnSpPr>
          <p:nvPr/>
        </p:nvCxnSpPr>
        <p:spPr>
          <a:xfrm>
            <a:off x="8381220" y="3429000"/>
            <a:ext cx="0" cy="87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2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50F6C-0D32-459A-97B2-6D3F675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Preparation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0550-B8C0-4739-83CD-C5BEAA743879}"/>
              </a:ext>
            </a:extLst>
          </p:cNvPr>
          <p:cNvSpPr txBox="1"/>
          <p:nvPr/>
        </p:nvSpPr>
        <p:spPr>
          <a:xfrm>
            <a:off x="11525534" y="6237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722D11-1F55-460C-AA80-630CD6C8F589}" type="slidenum">
              <a:rPr lang="en-GB" smtClean="0"/>
              <a:t>9</a:t>
            </a:fld>
            <a:endParaRPr lang="en-GB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A0B61DAB-1BBB-42B4-A418-A09FC865D813}"/>
              </a:ext>
            </a:extLst>
          </p:cNvPr>
          <p:cNvSpPr/>
          <p:nvPr/>
        </p:nvSpPr>
        <p:spPr>
          <a:xfrm>
            <a:off x="2896215" y="2059453"/>
            <a:ext cx="6548227" cy="438731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F254E2C-3D61-4AB6-87C0-B7B3F23EA654}"/>
              </a:ext>
            </a:extLst>
          </p:cNvPr>
          <p:cNvSpPr txBox="1">
            <a:spLocks/>
          </p:cNvSpPr>
          <p:nvPr/>
        </p:nvSpPr>
        <p:spPr>
          <a:xfrm>
            <a:off x="521207" y="1412875"/>
            <a:ext cx="4084912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Parse HAR files</a:t>
            </a:r>
            <a:br>
              <a:rPr lang="de-CH" b="1" dirty="0"/>
            </a:br>
            <a:r>
              <a:rPr lang="de-CH" dirty="0"/>
              <a:t>package (=HTTP request size) to Sqlite database</a:t>
            </a:r>
            <a:endParaRPr lang="en-GB" dirty="0"/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48C86-423C-4529-B203-1A0A3C343F69}"/>
              </a:ext>
            </a:extLst>
          </p:cNvPr>
          <p:cNvSpPr/>
          <p:nvPr/>
        </p:nvSpPr>
        <p:spPr>
          <a:xfrm>
            <a:off x="4757118" y="2855910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0824A-EDF9-4CD2-B21F-8072D15FE3F2}"/>
              </a:ext>
            </a:extLst>
          </p:cNvPr>
          <p:cNvSpPr/>
          <p:nvPr/>
        </p:nvSpPr>
        <p:spPr>
          <a:xfrm>
            <a:off x="4306359" y="3901429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313A4-0739-477D-9A7E-8251B54682D6}"/>
              </a:ext>
            </a:extLst>
          </p:cNvPr>
          <p:cNvSpPr/>
          <p:nvPr/>
        </p:nvSpPr>
        <p:spPr>
          <a:xfrm>
            <a:off x="5735638" y="5257408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64E7C0-2019-468B-8663-F26B8CB69C03}"/>
              </a:ext>
            </a:extLst>
          </p:cNvPr>
          <p:cNvSpPr/>
          <p:nvPr/>
        </p:nvSpPr>
        <p:spPr>
          <a:xfrm>
            <a:off x="6301740" y="3082573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A0E59-78C7-4273-8470-8931FBC11831}"/>
              </a:ext>
            </a:extLst>
          </p:cNvPr>
          <p:cNvSpPr/>
          <p:nvPr/>
        </p:nvSpPr>
        <p:spPr>
          <a:xfrm>
            <a:off x="7237598" y="4450034"/>
            <a:ext cx="1126156" cy="35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.har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41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 theme">
      <a:majorFont>
        <a:latin typeface="Lato Light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F6BE46CB-4654-4ABC-A3D4-FE5090A678FB}" vid="{F6413491-9C16-4081-BE6D-FA60541982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327</TotalTime>
  <Words>962</Words>
  <Application>Microsoft Office PowerPoint</Application>
  <PresentationFormat>Widescreen</PresentationFormat>
  <Paragraphs>628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Lato Light</vt:lpstr>
      <vt:lpstr>WelcomeDoc</vt:lpstr>
      <vt:lpstr>PowerPoint Presentation</vt:lpstr>
      <vt:lpstr>Background</vt:lpstr>
      <vt:lpstr>Variable bitrate encoding</vt:lpstr>
      <vt:lpstr>Variable bitrate encoding</vt:lpstr>
      <vt:lpstr>Background</vt:lpstr>
      <vt:lpstr>Background</vt:lpstr>
      <vt:lpstr>Motivation</vt:lpstr>
      <vt:lpstr>Capture</vt:lpstr>
      <vt:lpstr>Preparation</vt:lpstr>
      <vt:lpstr>Preparation</vt:lpstr>
      <vt:lpstr>Attacker Model</vt:lpstr>
      <vt:lpstr>Control Bandwidth</vt:lpstr>
      <vt:lpstr>Control Bandwidth</vt:lpstr>
      <vt:lpstr>Attacker Model</vt:lpstr>
      <vt:lpstr>Attack</vt:lpstr>
      <vt:lpstr>Simulate traffic</vt:lpstr>
      <vt:lpstr>Our Attackers</vt:lpstr>
      <vt:lpstr>Results: Using 3 video segments per bitrate</vt:lpstr>
      <vt:lpstr>How to simulate measured bandwidth</vt:lpstr>
      <vt:lpstr>How to simulate measured bandwidth</vt:lpstr>
      <vt:lpstr>How to simulate measured bandwidth</vt:lpstr>
      <vt:lpstr>Results: Using 10-packages as bandwidth approximation</vt:lpstr>
      <vt:lpstr>Further work</vt:lpstr>
      <vt:lpstr>Summary</vt:lpstr>
      <vt:lpstr>Appendix</vt:lpstr>
      <vt:lpstr>Package sizes are very different</vt:lpstr>
      <vt:lpstr>Packages per bitrate of low influence</vt:lpstr>
      <vt:lpstr>Low collision numbers</vt:lpstr>
      <vt:lpstr>Increasing bandwidth approximation</vt:lpstr>
      <vt:lpstr>Single Bitrate Attack</vt:lpstr>
      <vt:lpstr>Our Attackers</vt:lpstr>
      <vt:lpstr>Our Attackers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Moser</dc:creator>
  <cp:keywords/>
  <cp:lastModifiedBy>Florian Moser</cp:lastModifiedBy>
  <cp:revision>365</cp:revision>
  <dcterms:created xsi:type="dcterms:W3CDTF">2017-09-27T11:03:22Z</dcterms:created>
  <dcterms:modified xsi:type="dcterms:W3CDTF">2018-08-09T09:14:38Z</dcterms:modified>
  <cp:version/>
</cp:coreProperties>
</file>