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59" r:id="rId4"/>
    <p:sldId id="257"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4" d="100"/>
          <a:sy n="84" d="100"/>
        </p:scale>
        <p:origin x="63"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BD2E-EF5F-448E-B990-AA8B8ABBB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C921E6-0AD7-4C06-8F9A-3D88142EE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BFA470-DBA2-4C60-8E11-5FF4362517C5}"/>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5" name="Footer Placeholder 4">
            <a:extLst>
              <a:ext uri="{FF2B5EF4-FFF2-40B4-BE49-F238E27FC236}">
                <a16:creationId xmlns:a16="http://schemas.microsoft.com/office/drawing/2014/main" id="{EFF276AF-BE62-4F55-9C51-D6D9175198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C8BA2-2932-4DA7-A17C-6C872AA4F1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392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F7F8-8B0C-4B19-A21F-A0F5BEEA6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FCA2E-8C35-4824-AF42-8F4C6CDA68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410C9-502D-4876-9C46-466120FFDDE2}"/>
              </a:ext>
            </a:extLst>
          </p:cNvPr>
          <p:cNvSpPr>
            <a:spLocks noGrp="1"/>
          </p:cNvSpPr>
          <p:nvPr>
            <p:ph type="dt" sz="half" idx="10"/>
          </p:nvPr>
        </p:nvSpPr>
        <p:spPr/>
        <p:txBody>
          <a:bodyPr/>
          <a:lstStyle/>
          <a:p>
            <a:fld id="{55C6B4A9-1611-4792-9094-5F34BCA07E0B}" type="datetimeFigureOut">
              <a:rPr lang="en-US" smtClean="0"/>
              <a:t>5/7/2018</a:t>
            </a:fld>
            <a:endParaRPr lang="en-US" dirty="0"/>
          </a:p>
        </p:txBody>
      </p:sp>
      <p:sp>
        <p:nvSpPr>
          <p:cNvPr id="5" name="Footer Placeholder 4">
            <a:extLst>
              <a:ext uri="{FF2B5EF4-FFF2-40B4-BE49-F238E27FC236}">
                <a16:creationId xmlns:a16="http://schemas.microsoft.com/office/drawing/2014/main" id="{2A8EAC1D-6A85-4F37-8019-F110398F30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968AA-2A43-4321-8934-3129DC81D8B0}"/>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5264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DEAA98-681F-40B6-BC94-5CA1207599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4F268-ECA4-4AB6-B389-C9514514E4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26DCB-E805-4176-81B0-9D0B1BACC31A}"/>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5" name="Footer Placeholder 4">
            <a:extLst>
              <a:ext uri="{FF2B5EF4-FFF2-40B4-BE49-F238E27FC236}">
                <a16:creationId xmlns:a16="http://schemas.microsoft.com/office/drawing/2014/main" id="{C381E0EC-06D6-432C-BB34-736C3D95E4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156A92-9E94-4675-BA88-832E874421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20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C0B4-99DB-4123-9865-1709C9DF6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11875A-98B2-49A2-99AF-14AF1FD64E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E5B93-2512-4E12-94E3-CDDBCB0880DE}"/>
              </a:ext>
            </a:extLst>
          </p:cNvPr>
          <p:cNvSpPr>
            <a:spLocks noGrp="1"/>
          </p:cNvSpPr>
          <p:nvPr>
            <p:ph type="dt" sz="half" idx="10"/>
          </p:nvPr>
        </p:nvSpPr>
        <p:spPr/>
        <p:txBody>
          <a:bodyPr/>
          <a:lstStyle/>
          <a:p>
            <a:fld id="{42A54C80-263E-416B-A8E0-580EDEADCBDC}" type="datetimeFigureOut">
              <a:rPr lang="en-US" smtClean="0"/>
              <a:t>5/7/2018</a:t>
            </a:fld>
            <a:endParaRPr lang="en-US" dirty="0"/>
          </a:p>
        </p:txBody>
      </p:sp>
      <p:sp>
        <p:nvSpPr>
          <p:cNvPr id="5" name="Footer Placeholder 4">
            <a:extLst>
              <a:ext uri="{FF2B5EF4-FFF2-40B4-BE49-F238E27FC236}">
                <a16:creationId xmlns:a16="http://schemas.microsoft.com/office/drawing/2014/main" id="{305BF46E-52D7-408A-B1E6-4F1142BBE8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FBEC68-37AD-41FD-85CF-0819B04B4470}"/>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809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4F13-D2B5-4A29-81DB-CD34176BE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DEC269-79C0-4092-8179-603F1CBA9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FF833-7BEE-489F-BE9C-771FEDEDA40F}"/>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5" name="Footer Placeholder 4">
            <a:extLst>
              <a:ext uri="{FF2B5EF4-FFF2-40B4-BE49-F238E27FC236}">
                <a16:creationId xmlns:a16="http://schemas.microsoft.com/office/drawing/2014/main" id="{9F33F1D2-090A-4DD1-A738-312328424F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CD0FF7-3186-4709-8614-65A7C7CFA1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061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CD0-9B4E-4272-834E-BEFA0B0EF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10FDF-8DF8-4886-A32B-9AE45F3FB6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D7B7B-E42D-477A-835C-D93A88D3E7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CECBF2-9D2A-4A7D-850A-A0ED03F7FC39}"/>
              </a:ext>
            </a:extLst>
          </p:cNvPr>
          <p:cNvSpPr>
            <a:spLocks noGrp="1"/>
          </p:cNvSpPr>
          <p:nvPr>
            <p:ph type="dt" sz="half" idx="10"/>
          </p:nvPr>
        </p:nvSpPr>
        <p:spPr/>
        <p:txBody>
          <a:bodyPr/>
          <a:lstStyle/>
          <a:p>
            <a:fld id="{42A54C80-263E-416B-A8E0-580EDEADCBDC}" type="datetimeFigureOut">
              <a:rPr lang="en-US" smtClean="0"/>
              <a:t>5/7/2018</a:t>
            </a:fld>
            <a:endParaRPr lang="en-US" dirty="0"/>
          </a:p>
        </p:txBody>
      </p:sp>
      <p:sp>
        <p:nvSpPr>
          <p:cNvPr id="6" name="Footer Placeholder 5">
            <a:extLst>
              <a:ext uri="{FF2B5EF4-FFF2-40B4-BE49-F238E27FC236}">
                <a16:creationId xmlns:a16="http://schemas.microsoft.com/office/drawing/2014/main" id="{E26BC72C-237C-49A2-92B8-5A819A8444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0AF717-A136-43B2-806E-357A4CA18B4B}"/>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5118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BD9C-B233-4EE4-92DA-DD52B2439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E30286-9945-43CA-BED4-DD80BD0BC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91C2A7-6AE2-4AA2-A1E0-DF56ACAD4F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B101C7-1A27-4599-8B06-940F6CC2EB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244293-EFDE-4583-8356-1DD1F8F35F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0FD01-4407-4685-A740-6222EF5FA15B}"/>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8" name="Footer Placeholder 7">
            <a:extLst>
              <a:ext uri="{FF2B5EF4-FFF2-40B4-BE49-F238E27FC236}">
                <a16:creationId xmlns:a16="http://schemas.microsoft.com/office/drawing/2014/main" id="{4B760298-030B-4A8C-A6CA-2C6626816C7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F400B0-13C0-48E3-A6A1-BD47970F1A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5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5340-2414-44F3-BA54-DCA62B161C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459112-C2D3-415F-8F11-80B016F22904}"/>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4" name="Footer Placeholder 3">
            <a:extLst>
              <a:ext uri="{FF2B5EF4-FFF2-40B4-BE49-F238E27FC236}">
                <a16:creationId xmlns:a16="http://schemas.microsoft.com/office/drawing/2014/main" id="{FB81147D-9F91-4889-8C95-37691AB3AF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0D9C4E-6EEF-43CC-AF3C-64FCC80FE8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66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324E-C75B-49BB-84B5-F49D1C1F07D6}"/>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3" name="Footer Placeholder 2">
            <a:extLst>
              <a:ext uri="{FF2B5EF4-FFF2-40B4-BE49-F238E27FC236}">
                <a16:creationId xmlns:a16="http://schemas.microsoft.com/office/drawing/2014/main" id="{E9AF2572-D459-4D88-88A3-008DD710C14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D5A8B71-143C-4CA6-8E47-77457871DA3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618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34D8-C6AD-4007-BDC8-A4A248348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0250AE-9A30-4A55-8175-4DF3DDED0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EF4E01-5CA9-48B6-8C29-F5FAC42DA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7745D9-BB84-48C8-BE58-D82F92697D4E}"/>
              </a:ext>
            </a:extLst>
          </p:cNvPr>
          <p:cNvSpPr>
            <a:spLocks noGrp="1"/>
          </p:cNvSpPr>
          <p:nvPr>
            <p:ph type="dt" sz="half" idx="10"/>
          </p:nvPr>
        </p:nvSpPr>
        <p:spPr/>
        <p:txBody>
          <a:bodyPr/>
          <a:lstStyle/>
          <a:p>
            <a:fld id="{42A54C80-263E-416B-A8E0-580EDEADCBDC}" type="datetimeFigureOut">
              <a:rPr lang="en-US" smtClean="0"/>
              <a:t>5/7/2018</a:t>
            </a:fld>
            <a:endParaRPr lang="en-US" dirty="0"/>
          </a:p>
        </p:txBody>
      </p:sp>
      <p:sp>
        <p:nvSpPr>
          <p:cNvPr id="6" name="Footer Placeholder 5">
            <a:extLst>
              <a:ext uri="{FF2B5EF4-FFF2-40B4-BE49-F238E27FC236}">
                <a16:creationId xmlns:a16="http://schemas.microsoft.com/office/drawing/2014/main" id="{6AD548B0-CAD1-48FF-AB45-42C65C6B54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90AF27-989C-4EE9-9012-5EFB8C18F3BC}"/>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9612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B9FC-0E53-474B-B2A7-868F637D5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919F6-C8BD-4BC1-A9B8-5702F503B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247EAC-DA52-499A-A1CA-453384734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D5BCCE-07C8-4236-9C99-A8CD21C4325E}"/>
              </a:ext>
            </a:extLst>
          </p:cNvPr>
          <p:cNvSpPr>
            <a:spLocks noGrp="1"/>
          </p:cNvSpPr>
          <p:nvPr>
            <p:ph type="dt" sz="half" idx="10"/>
          </p:nvPr>
        </p:nvSpPr>
        <p:spPr/>
        <p:txBody>
          <a:bodyPr/>
          <a:lstStyle/>
          <a:p>
            <a:fld id="{B61BEF0D-F0BB-DE4B-95CE-6DB70DBA9567}" type="datetimeFigureOut">
              <a:rPr lang="en-US" smtClean="0"/>
              <a:pPr/>
              <a:t>5/7/2018</a:t>
            </a:fld>
            <a:endParaRPr lang="en-US" dirty="0"/>
          </a:p>
        </p:txBody>
      </p:sp>
      <p:sp>
        <p:nvSpPr>
          <p:cNvPr id="6" name="Footer Placeholder 5">
            <a:extLst>
              <a:ext uri="{FF2B5EF4-FFF2-40B4-BE49-F238E27FC236}">
                <a16:creationId xmlns:a16="http://schemas.microsoft.com/office/drawing/2014/main" id="{3080A7CF-1DA1-405B-8731-6B2ACBA2A5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3DA278-4E14-4F6E-BCDC-1752206572E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56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F8091-3317-4120-826C-80784925D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CC57-26B1-43D0-8468-79086BDA6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27187-DA94-4E0D-A259-18006F03F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5/7/2018</a:t>
            </a:fld>
            <a:endParaRPr lang="en-US" dirty="0"/>
          </a:p>
        </p:txBody>
      </p:sp>
      <p:sp>
        <p:nvSpPr>
          <p:cNvPr id="5" name="Footer Placeholder 4">
            <a:extLst>
              <a:ext uri="{FF2B5EF4-FFF2-40B4-BE49-F238E27FC236}">
                <a16:creationId xmlns:a16="http://schemas.microsoft.com/office/drawing/2014/main" id="{60B33A7A-FCC3-4F4C-95EE-A032B93A7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929D0E-E9B6-4698-B35C-4DC0FDE1F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3098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59D1-40D7-4D23-A966-4BB43AD650C0}"/>
              </a:ext>
            </a:extLst>
          </p:cNvPr>
          <p:cNvSpPr>
            <a:spLocks noGrp="1"/>
          </p:cNvSpPr>
          <p:nvPr>
            <p:ph type="ctrTitle"/>
          </p:nvPr>
        </p:nvSpPr>
        <p:spPr/>
        <p:txBody>
          <a:bodyPr/>
          <a:lstStyle/>
          <a:p>
            <a:r>
              <a:rPr lang="en-US" dirty="0"/>
              <a:t>Predicting Loan Default</a:t>
            </a:r>
          </a:p>
        </p:txBody>
      </p:sp>
      <p:sp>
        <p:nvSpPr>
          <p:cNvPr id="3" name="Subtitle 2">
            <a:extLst>
              <a:ext uri="{FF2B5EF4-FFF2-40B4-BE49-F238E27FC236}">
                <a16:creationId xmlns:a16="http://schemas.microsoft.com/office/drawing/2014/main" id="{1D121343-1FCF-444D-A5F8-F83C55E008DF}"/>
              </a:ext>
            </a:extLst>
          </p:cNvPr>
          <p:cNvSpPr>
            <a:spLocks noGrp="1"/>
          </p:cNvSpPr>
          <p:nvPr>
            <p:ph type="subTitle" idx="1"/>
          </p:nvPr>
        </p:nvSpPr>
        <p:spPr/>
        <p:txBody>
          <a:bodyPr/>
          <a:lstStyle/>
          <a:p>
            <a:r>
              <a:rPr lang="en-US" dirty="0"/>
              <a:t>Filip Bortkiewicz</a:t>
            </a:r>
          </a:p>
          <a:p>
            <a:r>
              <a:rPr lang="en-US" dirty="0"/>
              <a:t>May 8, 2018</a:t>
            </a:r>
          </a:p>
        </p:txBody>
      </p:sp>
    </p:spTree>
    <p:extLst>
      <p:ext uri="{BB962C8B-B14F-4D97-AF65-F5344CB8AC3E}">
        <p14:creationId xmlns:p14="http://schemas.microsoft.com/office/powerpoint/2010/main" val="53855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E64E-8B70-45AE-ACDA-3AA9E56CFC11}"/>
              </a:ext>
            </a:extLst>
          </p:cNvPr>
          <p:cNvSpPr>
            <a:spLocks noGrp="1"/>
          </p:cNvSpPr>
          <p:nvPr>
            <p:ph type="title"/>
          </p:nvPr>
        </p:nvSpPr>
        <p:spPr>
          <a:xfrm>
            <a:off x="266930" y="374718"/>
            <a:ext cx="11398762" cy="571993"/>
          </a:xfrm>
        </p:spPr>
        <p:txBody>
          <a:bodyPr>
            <a:noAutofit/>
          </a:bodyPr>
          <a:lstStyle/>
          <a:p>
            <a:r>
              <a:rPr lang="en-US" sz="2700" dirty="0"/>
              <a:t>Are there factors of a loan type, borrower or loan status that can highlight risks for pending default that can then be better managed or accounted?</a:t>
            </a:r>
          </a:p>
        </p:txBody>
      </p:sp>
      <p:sp>
        <p:nvSpPr>
          <p:cNvPr id="7" name="Rectangle 6">
            <a:extLst>
              <a:ext uri="{FF2B5EF4-FFF2-40B4-BE49-F238E27FC236}">
                <a16:creationId xmlns:a16="http://schemas.microsoft.com/office/drawing/2014/main" id="{7617E1A3-3E20-4AFE-9E1C-C73F2FEBA2ED}"/>
              </a:ext>
            </a:extLst>
          </p:cNvPr>
          <p:cNvSpPr/>
          <p:nvPr/>
        </p:nvSpPr>
        <p:spPr>
          <a:xfrm>
            <a:off x="566056" y="1396307"/>
            <a:ext cx="10685039" cy="2308324"/>
          </a:xfrm>
          <a:prstGeom prst="rect">
            <a:avLst/>
          </a:prstGeom>
        </p:spPr>
        <p:txBody>
          <a:bodyPr wrap="square">
            <a:spAutoFit/>
          </a:bodyPr>
          <a:lstStyle/>
          <a:p>
            <a:pPr marL="285750" indent="-285750">
              <a:buFont typeface="Arial" panose="020B0604020202020204" pitchFamily="34" charset="0"/>
              <a:buChar char="•"/>
            </a:pPr>
            <a:r>
              <a:rPr lang="en-US" dirty="0"/>
              <a:t>After cleaning, dataset from Lending Club</a:t>
            </a:r>
            <a:r>
              <a:rPr lang="en-US" baseline="30000" dirty="0"/>
              <a:t>1</a:t>
            </a:r>
            <a:r>
              <a:rPr lang="en-US" dirty="0"/>
              <a:t> includes details of 403,904 loans issued from 2012-2014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114 data fields can be grouped on details of loan (e.g., purpose, length, interest rate), borrower (e.g., employment, home ownership, income), loan status (e.g., charge off vs. fully paid vs. current, payments) and issues with loan (e.g., late payments, hardship, recoveries)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225A34A1-8D21-4BE0-9DA3-9057DCA963C2}"/>
              </a:ext>
            </a:extLst>
          </p:cNvPr>
          <p:cNvSpPr txBox="1"/>
          <p:nvPr/>
        </p:nvSpPr>
        <p:spPr>
          <a:xfrm>
            <a:off x="755374" y="5816221"/>
            <a:ext cx="3870803" cy="276999"/>
          </a:xfrm>
          <a:prstGeom prst="rect">
            <a:avLst/>
          </a:prstGeom>
          <a:noFill/>
        </p:spPr>
        <p:txBody>
          <a:bodyPr wrap="none" rtlCol="0">
            <a:spAutoFit/>
          </a:bodyPr>
          <a:lstStyle/>
          <a:p>
            <a:r>
              <a:rPr lang="en-US" sz="1200" baseline="30000" dirty="0"/>
              <a:t>1</a:t>
            </a:r>
            <a:r>
              <a:rPr lang="en-US" sz="1200" dirty="0"/>
              <a:t> </a:t>
            </a:r>
            <a:r>
              <a:rPr lang="en-US" sz="1200" dirty="0">
                <a:hlinkClick r:id="rId2"/>
              </a:rPr>
              <a:t>https://www.lendingclub.com/info/download-data.action</a:t>
            </a:r>
            <a:endParaRPr lang="en-US" sz="1200" dirty="0"/>
          </a:p>
        </p:txBody>
      </p:sp>
      <p:pic>
        <p:nvPicPr>
          <p:cNvPr id="2050" name="Picture 2" descr="Image result">
            <a:extLst>
              <a:ext uri="{FF2B5EF4-FFF2-40B4-BE49-F238E27FC236}">
                <a16:creationId xmlns:a16="http://schemas.microsoft.com/office/drawing/2014/main" id="{8B5ED586-E076-461F-8EBA-0D7C11A6A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617" y="5675335"/>
            <a:ext cx="3291840" cy="5439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59B9B51-FE38-41F9-8763-1179D282EBC7}"/>
              </a:ext>
            </a:extLst>
          </p:cNvPr>
          <p:cNvPicPr>
            <a:picLocks noChangeAspect="1"/>
          </p:cNvPicPr>
          <p:nvPr/>
        </p:nvPicPr>
        <p:blipFill>
          <a:blip r:embed="rId4"/>
          <a:stretch>
            <a:fillRect/>
          </a:stretch>
        </p:blipFill>
        <p:spPr>
          <a:xfrm>
            <a:off x="2045695" y="3316575"/>
            <a:ext cx="4297680" cy="2212980"/>
          </a:xfrm>
          <a:prstGeom prst="rect">
            <a:avLst/>
          </a:prstGeom>
        </p:spPr>
      </p:pic>
    </p:spTree>
    <p:extLst>
      <p:ext uri="{BB962C8B-B14F-4D97-AF65-F5344CB8AC3E}">
        <p14:creationId xmlns:p14="http://schemas.microsoft.com/office/powerpoint/2010/main" val="70690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E64E-8B70-45AE-ACDA-3AA9E56CFC11}"/>
              </a:ext>
            </a:extLst>
          </p:cNvPr>
          <p:cNvSpPr>
            <a:spLocks noGrp="1"/>
          </p:cNvSpPr>
          <p:nvPr>
            <p:ph type="title"/>
          </p:nvPr>
        </p:nvSpPr>
        <p:spPr>
          <a:xfrm>
            <a:off x="221494" y="475309"/>
            <a:ext cx="11398762" cy="571993"/>
          </a:xfrm>
        </p:spPr>
        <p:txBody>
          <a:bodyPr>
            <a:noAutofit/>
          </a:bodyPr>
          <a:lstStyle/>
          <a:p>
            <a:r>
              <a:rPr lang="en-US" sz="2700" dirty="0"/>
              <a:t>Loans Types: Majority of loans are for 36 months (72%); Most common purpose is for debt consolidation (60%)</a:t>
            </a:r>
          </a:p>
        </p:txBody>
      </p:sp>
      <p:pic>
        <p:nvPicPr>
          <p:cNvPr id="13" name="Picture 12">
            <a:extLst>
              <a:ext uri="{FF2B5EF4-FFF2-40B4-BE49-F238E27FC236}">
                <a16:creationId xmlns:a16="http://schemas.microsoft.com/office/drawing/2014/main" id="{A8BDE5DC-4A28-41EC-BB7C-929845205E00}"/>
              </a:ext>
            </a:extLst>
          </p:cNvPr>
          <p:cNvPicPr>
            <a:picLocks noChangeAspect="1"/>
          </p:cNvPicPr>
          <p:nvPr/>
        </p:nvPicPr>
        <p:blipFill rotWithShape="1">
          <a:blip r:embed="rId2"/>
          <a:srcRect b="45985"/>
          <a:stretch/>
        </p:blipFill>
        <p:spPr>
          <a:xfrm>
            <a:off x="1071652" y="1385808"/>
            <a:ext cx="4664645" cy="4142837"/>
          </a:xfrm>
          <a:prstGeom prst="rect">
            <a:avLst/>
          </a:prstGeom>
        </p:spPr>
      </p:pic>
      <p:grpSp>
        <p:nvGrpSpPr>
          <p:cNvPr id="17" name="Group 16">
            <a:extLst>
              <a:ext uri="{FF2B5EF4-FFF2-40B4-BE49-F238E27FC236}">
                <a16:creationId xmlns:a16="http://schemas.microsoft.com/office/drawing/2014/main" id="{A9D6FA24-8FA2-42A5-B474-FF74C9FE9275}"/>
              </a:ext>
            </a:extLst>
          </p:cNvPr>
          <p:cNvGrpSpPr>
            <a:grpSpLocks noChangeAspect="1"/>
          </p:cNvGrpSpPr>
          <p:nvPr/>
        </p:nvGrpSpPr>
        <p:grpSpPr>
          <a:xfrm>
            <a:off x="6188268" y="1385808"/>
            <a:ext cx="4664645" cy="4142837"/>
            <a:chOff x="3689904" y="1340375"/>
            <a:chExt cx="3114282" cy="2765906"/>
          </a:xfrm>
        </p:grpSpPr>
        <p:pic>
          <p:nvPicPr>
            <p:cNvPr id="15" name="Picture 14">
              <a:extLst>
                <a:ext uri="{FF2B5EF4-FFF2-40B4-BE49-F238E27FC236}">
                  <a16:creationId xmlns:a16="http://schemas.microsoft.com/office/drawing/2014/main" id="{EF0BE03F-5568-4BCA-AC4B-EE8D6A7A4B7C}"/>
                </a:ext>
              </a:extLst>
            </p:cNvPr>
            <p:cNvPicPr>
              <a:picLocks noChangeAspect="1"/>
            </p:cNvPicPr>
            <p:nvPr/>
          </p:nvPicPr>
          <p:blipFill rotWithShape="1">
            <a:blip r:embed="rId2"/>
            <a:srcRect b="92014"/>
            <a:stretch/>
          </p:blipFill>
          <p:spPr>
            <a:xfrm>
              <a:off x="3689904" y="1340375"/>
              <a:ext cx="3114282" cy="408912"/>
            </a:xfrm>
            <a:prstGeom prst="rect">
              <a:avLst/>
            </a:prstGeom>
          </p:spPr>
        </p:pic>
        <p:pic>
          <p:nvPicPr>
            <p:cNvPr id="16" name="Picture 15">
              <a:extLst>
                <a:ext uri="{FF2B5EF4-FFF2-40B4-BE49-F238E27FC236}">
                  <a16:creationId xmlns:a16="http://schemas.microsoft.com/office/drawing/2014/main" id="{71A9355C-01CB-4999-886E-DE00AAAFFAE1}"/>
                </a:ext>
              </a:extLst>
            </p:cNvPr>
            <p:cNvPicPr>
              <a:picLocks noChangeAspect="1"/>
            </p:cNvPicPr>
            <p:nvPr/>
          </p:nvPicPr>
          <p:blipFill rotWithShape="1">
            <a:blip r:embed="rId2"/>
            <a:srcRect t="54015"/>
            <a:stretch/>
          </p:blipFill>
          <p:spPr>
            <a:xfrm>
              <a:off x="3689904" y="1751547"/>
              <a:ext cx="3114282" cy="2354734"/>
            </a:xfrm>
            <a:prstGeom prst="rect">
              <a:avLst/>
            </a:prstGeom>
          </p:spPr>
        </p:pic>
      </p:grpSp>
      <p:sp>
        <p:nvSpPr>
          <p:cNvPr id="20" name="TextBox 19">
            <a:extLst>
              <a:ext uri="{FF2B5EF4-FFF2-40B4-BE49-F238E27FC236}">
                <a16:creationId xmlns:a16="http://schemas.microsoft.com/office/drawing/2014/main" id="{671825E2-9762-4EB7-A9E2-84C532F1BB62}"/>
              </a:ext>
            </a:extLst>
          </p:cNvPr>
          <p:cNvSpPr txBox="1"/>
          <p:nvPr/>
        </p:nvSpPr>
        <p:spPr>
          <a:xfrm>
            <a:off x="3203239" y="5472192"/>
            <a:ext cx="694421" cy="276999"/>
          </a:xfrm>
          <a:prstGeom prst="rect">
            <a:avLst/>
          </a:prstGeom>
          <a:noFill/>
        </p:spPr>
        <p:txBody>
          <a:bodyPr wrap="none" rtlCol="0">
            <a:spAutoFit/>
          </a:bodyPr>
          <a:lstStyle/>
          <a:p>
            <a:r>
              <a:rPr lang="en-US" sz="1200" b="1" dirty="0"/>
              <a:t>290,092</a:t>
            </a:r>
          </a:p>
        </p:txBody>
      </p:sp>
      <p:sp>
        <p:nvSpPr>
          <p:cNvPr id="21" name="TextBox 20">
            <a:extLst>
              <a:ext uri="{FF2B5EF4-FFF2-40B4-BE49-F238E27FC236}">
                <a16:creationId xmlns:a16="http://schemas.microsoft.com/office/drawing/2014/main" id="{822AEF4F-879B-4EB2-BC3B-FBAD4D6266A9}"/>
              </a:ext>
            </a:extLst>
          </p:cNvPr>
          <p:cNvSpPr txBox="1"/>
          <p:nvPr/>
        </p:nvSpPr>
        <p:spPr>
          <a:xfrm>
            <a:off x="8294342" y="5472192"/>
            <a:ext cx="697627" cy="276999"/>
          </a:xfrm>
          <a:prstGeom prst="rect">
            <a:avLst/>
          </a:prstGeom>
          <a:noFill/>
        </p:spPr>
        <p:txBody>
          <a:bodyPr wrap="none" rtlCol="0">
            <a:spAutoFit/>
          </a:bodyPr>
          <a:lstStyle/>
          <a:p>
            <a:r>
              <a:rPr lang="en-US" sz="1200" b="1" dirty="0"/>
              <a:t>113.812</a:t>
            </a:r>
          </a:p>
        </p:txBody>
      </p:sp>
      <p:sp>
        <p:nvSpPr>
          <p:cNvPr id="22" name="TextBox 21">
            <a:extLst>
              <a:ext uri="{FF2B5EF4-FFF2-40B4-BE49-F238E27FC236}">
                <a16:creationId xmlns:a16="http://schemas.microsoft.com/office/drawing/2014/main" id="{0C874FB0-0E1C-4341-8794-D299CCDCBD85}"/>
              </a:ext>
            </a:extLst>
          </p:cNvPr>
          <p:cNvSpPr txBox="1"/>
          <p:nvPr/>
        </p:nvSpPr>
        <p:spPr>
          <a:xfrm>
            <a:off x="4001332" y="5472192"/>
            <a:ext cx="617477" cy="276999"/>
          </a:xfrm>
          <a:prstGeom prst="rect">
            <a:avLst/>
          </a:prstGeom>
          <a:noFill/>
        </p:spPr>
        <p:txBody>
          <a:bodyPr wrap="none" rtlCol="0">
            <a:spAutoFit/>
          </a:bodyPr>
          <a:lstStyle/>
          <a:p>
            <a:r>
              <a:rPr lang="en-US" sz="1200" b="1" dirty="0"/>
              <a:t>12,484</a:t>
            </a:r>
          </a:p>
        </p:txBody>
      </p:sp>
      <p:sp>
        <p:nvSpPr>
          <p:cNvPr id="23" name="TextBox 22">
            <a:extLst>
              <a:ext uri="{FF2B5EF4-FFF2-40B4-BE49-F238E27FC236}">
                <a16:creationId xmlns:a16="http://schemas.microsoft.com/office/drawing/2014/main" id="{AD40D3E9-08F5-4D59-997E-1EBA9192E249}"/>
              </a:ext>
            </a:extLst>
          </p:cNvPr>
          <p:cNvSpPr txBox="1"/>
          <p:nvPr/>
        </p:nvSpPr>
        <p:spPr>
          <a:xfrm>
            <a:off x="4978206" y="5472192"/>
            <a:ext cx="461986" cy="276999"/>
          </a:xfrm>
          <a:prstGeom prst="rect">
            <a:avLst/>
          </a:prstGeom>
          <a:noFill/>
        </p:spPr>
        <p:txBody>
          <a:bodyPr wrap="none" rtlCol="0">
            <a:spAutoFit/>
          </a:bodyPr>
          <a:lstStyle/>
          <a:p>
            <a:r>
              <a:rPr lang="en-US" sz="1200" b="1" dirty="0"/>
              <a:t>12.8</a:t>
            </a:r>
          </a:p>
        </p:txBody>
      </p:sp>
      <p:sp>
        <p:nvSpPr>
          <p:cNvPr id="24" name="TextBox 23">
            <a:extLst>
              <a:ext uri="{FF2B5EF4-FFF2-40B4-BE49-F238E27FC236}">
                <a16:creationId xmlns:a16="http://schemas.microsoft.com/office/drawing/2014/main" id="{6A0404D0-BAAA-4E2E-8290-F5CDDA693B53}"/>
              </a:ext>
            </a:extLst>
          </p:cNvPr>
          <p:cNvSpPr txBox="1"/>
          <p:nvPr/>
        </p:nvSpPr>
        <p:spPr>
          <a:xfrm>
            <a:off x="9266232" y="5472192"/>
            <a:ext cx="617477" cy="276999"/>
          </a:xfrm>
          <a:prstGeom prst="rect">
            <a:avLst/>
          </a:prstGeom>
          <a:noFill/>
        </p:spPr>
        <p:txBody>
          <a:bodyPr wrap="none" rtlCol="0">
            <a:spAutoFit/>
          </a:bodyPr>
          <a:lstStyle/>
          <a:p>
            <a:r>
              <a:rPr lang="en-US" sz="1200" b="1" dirty="0"/>
              <a:t>20,274</a:t>
            </a:r>
          </a:p>
        </p:txBody>
      </p:sp>
      <p:sp>
        <p:nvSpPr>
          <p:cNvPr id="25" name="TextBox 24">
            <a:extLst>
              <a:ext uri="{FF2B5EF4-FFF2-40B4-BE49-F238E27FC236}">
                <a16:creationId xmlns:a16="http://schemas.microsoft.com/office/drawing/2014/main" id="{14436BEA-D7EB-47F7-852D-FBDFB5E9E111}"/>
              </a:ext>
            </a:extLst>
          </p:cNvPr>
          <p:cNvSpPr txBox="1"/>
          <p:nvPr/>
        </p:nvSpPr>
        <p:spPr>
          <a:xfrm>
            <a:off x="10243106" y="5472192"/>
            <a:ext cx="461986" cy="276999"/>
          </a:xfrm>
          <a:prstGeom prst="rect">
            <a:avLst/>
          </a:prstGeom>
          <a:noFill/>
        </p:spPr>
        <p:txBody>
          <a:bodyPr wrap="none" rtlCol="0">
            <a:spAutoFit/>
          </a:bodyPr>
          <a:lstStyle/>
          <a:p>
            <a:r>
              <a:rPr lang="en-US" sz="1200" b="1" dirty="0"/>
              <a:t>17.2</a:t>
            </a:r>
          </a:p>
        </p:txBody>
      </p:sp>
    </p:spTree>
    <p:extLst>
      <p:ext uri="{BB962C8B-B14F-4D97-AF65-F5344CB8AC3E}">
        <p14:creationId xmlns:p14="http://schemas.microsoft.com/office/powerpoint/2010/main" val="300493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30E-CE56-4CEB-9C54-2D53C3E4D55D}"/>
              </a:ext>
            </a:extLst>
          </p:cNvPr>
          <p:cNvSpPr>
            <a:spLocks noGrp="1"/>
          </p:cNvSpPr>
          <p:nvPr>
            <p:ph type="title"/>
          </p:nvPr>
        </p:nvSpPr>
        <p:spPr>
          <a:xfrm>
            <a:off x="318052" y="365125"/>
            <a:ext cx="11035748" cy="713981"/>
          </a:xfrm>
        </p:spPr>
        <p:txBody>
          <a:bodyPr>
            <a:noAutofit/>
          </a:bodyPr>
          <a:lstStyle/>
          <a:p>
            <a:r>
              <a:rPr lang="en-US" sz="2800" dirty="0"/>
              <a:t>Loan Types: Longer-term loans (60 months vs. 36 months) have higher average values and interest rates; Loans for Moving have highest int rate</a:t>
            </a:r>
          </a:p>
        </p:txBody>
      </p:sp>
      <p:pic>
        <p:nvPicPr>
          <p:cNvPr id="5" name="Picture 4">
            <a:extLst>
              <a:ext uri="{FF2B5EF4-FFF2-40B4-BE49-F238E27FC236}">
                <a16:creationId xmlns:a16="http://schemas.microsoft.com/office/drawing/2014/main" id="{1CF627CF-04B2-4451-B007-D50FC9930EDE}"/>
              </a:ext>
            </a:extLst>
          </p:cNvPr>
          <p:cNvPicPr>
            <a:picLocks noChangeAspect="1"/>
          </p:cNvPicPr>
          <p:nvPr/>
        </p:nvPicPr>
        <p:blipFill>
          <a:blip r:embed="rId2"/>
          <a:stretch>
            <a:fillRect/>
          </a:stretch>
        </p:blipFill>
        <p:spPr>
          <a:xfrm>
            <a:off x="369167" y="1479807"/>
            <a:ext cx="11249203" cy="2575349"/>
          </a:xfrm>
          <a:prstGeom prst="rect">
            <a:avLst/>
          </a:prstGeom>
        </p:spPr>
      </p:pic>
      <p:pic>
        <p:nvPicPr>
          <p:cNvPr id="7" name="Picture 6">
            <a:extLst>
              <a:ext uri="{FF2B5EF4-FFF2-40B4-BE49-F238E27FC236}">
                <a16:creationId xmlns:a16="http://schemas.microsoft.com/office/drawing/2014/main" id="{4CDBD43F-F238-472D-AF3B-9982E82450FB}"/>
              </a:ext>
            </a:extLst>
          </p:cNvPr>
          <p:cNvPicPr>
            <a:picLocks noChangeAspect="1"/>
          </p:cNvPicPr>
          <p:nvPr/>
        </p:nvPicPr>
        <p:blipFill>
          <a:blip r:embed="rId3"/>
          <a:stretch>
            <a:fillRect/>
          </a:stretch>
        </p:blipFill>
        <p:spPr>
          <a:xfrm>
            <a:off x="369167" y="4157392"/>
            <a:ext cx="11247120" cy="2510341"/>
          </a:xfrm>
          <a:prstGeom prst="rect">
            <a:avLst/>
          </a:prstGeom>
        </p:spPr>
      </p:pic>
      <p:cxnSp>
        <p:nvCxnSpPr>
          <p:cNvPr id="9" name="Straight Connector 8">
            <a:extLst>
              <a:ext uri="{FF2B5EF4-FFF2-40B4-BE49-F238E27FC236}">
                <a16:creationId xmlns:a16="http://schemas.microsoft.com/office/drawing/2014/main" id="{25757979-C7DA-4031-AAC5-16985FA440B5}"/>
              </a:ext>
            </a:extLst>
          </p:cNvPr>
          <p:cNvCxnSpPr>
            <a:cxnSpLocks/>
          </p:cNvCxnSpPr>
          <p:nvPr/>
        </p:nvCxnSpPr>
        <p:spPr>
          <a:xfrm>
            <a:off x="6230415" y="5259215"/>
            <a:ext cx="530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0149CEE-37A2-42AE-8CE4-23B664A76C07}"/>
              </a:ext>
            </a:extLst>
          </p:cNvPr>
          <p:cNvSpPr txBox="1"/>
          <p:nvPr/>
        </p:nvSpPr>
        <p:spPr>
          <a:xfrm>
            <a:off x="11546419" y="5128580"/>
            <a:ext cx="505267" cy="246221"/>
          </a:xfrm>
          <a:prstGeom prst="rect">
            <a:avLst/>
          </a:prstGeom>
          <a:noFill/>
        </p:spPr>
        <p:txBody>
          <a:bodyPr wrap="none" rtlCol="0">
            <a:spAutoFit/>
          </a:bodyPr>
          <a:lstStyle/>
          <a:p>
            <a:r>
              <a:rPr lang="en-US" sz="1000" dirty="0"/>
              <a:t>12.8%</a:t>
            </a:r>
          </a:p>
        </p:txBody>
      </p:sp>
      <p:cxnSp>
        <p:nvCxnSpPr>
          <p:cNvPr id="12" name="Straight Connector 11">
            <a:extLst>
              <a:ext uri="{FF2B5EF4-FFF2-40B4-BE49-F238E27FC236}">
                <a16:creationId xmlns:a16="http://schemas.microsoft.com/office/drawing/2014/main" id="{7C410ED7-B4AF-4C4D-8674-670D1F41B4DB}"/>
              </a:ext>
            </a:extLst>
          </p:cNvPr>
          <p:cNvCxnSpPr>
            <a:cxnSpLocks/>
          </p:cNvCxnSpPr>
          <p:nvPr/>
        </p:nvCxnSpPr>
        <p:spPr>
          <a:xfrm>
            <a:off x="632368" y="4810533"/>
            <a:ext cx="530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85C65D9-A9AB-4D50-BD28-B6BEB5CF8D98}"/>
              </a:ext>
            </a:extLst>
          </p:cNvPr>
          <p:cNvSpPr txBox="1"/>
          <p:nvPr/>
        </p:nvSpPr>
        <p:spPr>
          <a:xfrm>
            <a:off x="196969" y="4691258"/>
            <a:ext cx="534121" cy="246221"/>
          </a:xfrm>
          <a:prstGeom prst="rect">
            <a:avLst/>
          </a:prstGeom>
          <a:noFill/>
        </p:spPr>
        <p:txBody>
          <a:bodyPr wrap="none" rtlCol="0">
            <a:spAutoFit/>
          </a:bodyPr>
          <a:lstStyle/>
          <a:p>
            <a:r>
              <a:rPr lang="en-US" sz="1000" dirty="0"/>
              <a:t>17.2 %</a:t>
            </a:r>
          </a:p>
        </p:txBody>
      </p:sp>
      <p:cxnSp>
        <p:nvCxnSpPr>
          <p:cNvPr id="14" name="Straight Connector 13">
            <a:extLst>
              <a:ext uri="{FF2B5EF4-FFF2-40B4-BE49-F238E27FC236}">
                <a16:creationId xmlns:a16="http://schemas.microsoft.com/office/drawing/2014/main" id="{32C17E38-55E9-4945-BF59-E369A98E8D1C}"/>
              </a:ext>
            </a:extLst>
          </p:cNvPr>
          <p:cNvCxnSpPr>
            <a:cxnSpLocks/>
          </p:cNvCxnSpPr>
          <p:nvPr/>
        </p:nvCxnSpPr>
        <p:spPr>
          <a:xfrm>
            <a:off x="6230415" y="2679732"/>
            <a:ext cx="530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B086A7-B95A-432C-8564-8BC89137F15D}"/>
              </a:ext>
            </a:extLst>
          </p:cNvPr>
          <p:cNvSpPr txBox="1"/>
          <p:nvPr/>
        </p:nvSpPr>
        <p:spPr>
          <a:xfrm>
            <a:off x="11546419" y="2549097"/>
            <a:ext cx="611065" cy="246221"/>
          </a:xfrm>
          <a:prstGeom prst="rect">
            <a:avLst/>
          </a:prstGeom>
          <a:noFill/>
        </p:spPr>
        <p:txBody>
          <a:bodyPr wrap="none" rtlCol="0">
            <a:spAutoFit/>
          </a:bodyPr>
          <a:lstStyle/>
          <a:p>
            <a:r>
              <a:rPr lang="en-US" sz="1000" dirty="0"/>
              <a:t>$12,484</a:t>
            </a:r>
          </a:p>
        </p:txBody>
      </p:sp>
      <p:cxnSp>
        <p:nvCxnSpPr>
          <p:cNvPr id="16" name="Straight Connector 15">
            <a:extLst>
              <a:ext uri="{FF2B5EF4-FFF2-40B4-BE49-F238E27FC236}">
                <a16:creationId xmlns:a16="http://schemas.microsoft.com/office/drawing/2014/main" id="{F3BD62FB-32AE-4C5B-B7A6-0142EB6FE975}"/>
              </a:ext>
            </a:extLst>
          </p:cNvPr>
          <p:cNvCxnSpPr>
            <a:cxnSpLocks/>
          </p:cNvCxnSpPr>
          <p:nvPr/>
        </p:nvCxnSpPr>
        <p:spPr>
          <a:xfrm>
            <a:off x="632368" y="1845832"/>
            <a:ext cx="530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B3079A9-0D7E-4E88-978F-82F9CA21C495}"/>
              </a:ext>
            </a:extLst>
          </p:cNvPr>
          <p:cNvSpPr txBox="1"/>
          <p:nvPr/>
        </p:nvSpPr>
        <p:spPr>
          <a:xfrm>
            <a:off x="100414" y="1726557"/>
            <a:ext cx="611065" cy="246221"/>
          </a:xfrm>
          <a:prstGeom prst="rect">
            <a:avLst/>
          </a:prstGeom>
          <a:noFill/>
        </p:spPr>
        <p:txBody>
          <a:bodyPr wrap="none" rtlCol="0">
            <a:spAutoFit/>
          </a:bodyPr>
          <a:lstStyle/>
          <a:p>
            <a:r>
              <a:rPr lang="en-US" sz="1000" dirty="0"/>
              <a:t>$20,274</a:t>
            </a:r>
          </a:p>
        </p:txBody>
      </p:sp>
    </p:spTree>
    <p:extLst>
      <p:ext uri="{BB962C8B-B14F-4D97-AF65-F5344CB8AC3E}">
        <p14:creationId xmlns:p14="http://schemas.microsoft.com/office/powerpoint/2010/main" val="395356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E64E-8B70-45AE-ACDA-3AA9E56CFC11}"/>
              </a:ext>
            </a:extLst>
          </p:cNvPr>
          <p:cNvSpPr>
            <a:spLocks noGrp="1"/>
          </p:cNvSpPr>
          <p:nvPr>
            <p:ph type="title"/>
          </p:nvPr>
        </p:nvSpPr>
        <p:spPr>
          <a:xfrm>
            <a:off x="221494" y="227051"/>
            <a:ext cx="11398762" cy="571993"/>
          </a:xfrm>
        </p:spPr>
        <p:txBody>
          <a:bodyPr>
            <a:noAutofit/>
          </a:bodyPr>
          <a:lstStyle/>
          <a:p>
            <a:r>
              <a:rPr lang="en-US" sz="2700" dirty="0"/>
              <a:t>Borrower Details: Borrowers with mortgages less likely to default vs. those that rent</a:t>
            </a:r>
          </a:p>
        </p:txBody>
      </p:sp>
      <p:sp>
        <p:nvSpPr>
          <p:cNvPr id="7" name="Content Placeholder 2">
            <a:extLst>
              <a:ext uri="{FF2B5EF4-FFF2-40B4-BE49-F238E27FC236}">
                <a16:creationId xmlns:a16="http://schemas.microsoft.com/office/drawing/2014/main" id="{CC68343C-85B3-4D66-8695-079378A65E53}"/>
              </a:ext>
            </a:extLst>
          </p:cNvPr>
          <p:cNvSpPr txBox="1">
            <a:spLocks/>
          </p:cNvSpPr>
          <p:nvPr/>
        </p:nvSpPr>
        <p:spPr>
          <a:xfrm>
            <a:off x="264824" y="1244660"/>
            <a:ext cx="2375452" cy="36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Employment Length:</a:t>
            </a:r>
          </a:p>
        </p:txBody>
      </p:sp>
      <p:pic>
        <p:nvPicPr>
          <p:cNvPr id="14" name="Picture 13">
            <a:extLst>
              <a:ext uri="{FF2B5EF4-FFF2-40B4-BE49-F238E27FC236}">
                <a16:creationId xmlns:a16="http://schemas.microsoft.com/office/drawing/2014/main" id="{8C4681F1-920F-4FA8-9354-F01B7A119EDC}"/>
              </a:ext>
            </a:extLst>
          </p:cNvPr>
          <p:cNvPicPr>
            <a:picLocks noChangeAspect="1"/>
          </p:cNvPicPr>
          <p:nvPr/>
        </p:nvPicPr>
        <p:blipFill>
          <a:blip r:embed="rId2"/>
          <a:stretch>
            <a:fillRect/>
          </a:stretch>
        </p:blipFill>
        <p:spPr>
          <a:xfrm>
            <a:off x="221494" y="1610420"/>
            <a:ext cx="3900422" cy="2743200"/>
          </a:xfrm>
          <a:prstGeom prst="rect">
            <a:avLst/>
          </a:prstGeom>
        </p:spPr>
      </p:pic>
      <p:pic>
        <p:nvPicPr>
          <p:cNvPr id="5" name="Picture 4">
            <a:extLst>
              <a:ext uri="{FF2B5EF4-FFF2-40B4-BE49-F238E27FC236}">
                <a16:creationId xmlns:a16="http://schemas.microsoft.com/office/drawing/2014/main" id="{DCDB67AB-8459-4E91-A670-DD6F1333F1C1}"/>
              </a:ext>
            </a:extLst>
          </p:cNvPr>
          <p:cNvPicPr>
            <a:picLocks noChangeAspect="1"/>
          </p:cNvPicPr>
          <p:nvPr/>
        </p:nvPicPr>
        <p:blipFill>
          <a:blip r:embed="rId3"/>
          <a:stretch>
            <a:fillRect/>
          </a:stretch>
        </p:blipFill>
        <p:spPr>
          <a:xfrm>
            <a:off x="7937231" y="1563638"/>
            <a:ext cx="3961015" cy="2743200"/>
          </a:xfrm>
          <a:prstGeom prst="rect">
            <a:avLst/>
          </a:prstGeom>
        </p:spPr>
      </p:pic>
      <p:sp>
        <p:nvSpPr>
          <p:cNvPr id="12" name="Content Placeholder 2">
            <a:extLst>
              <a:ext uri="{FF2B5EF4-FFF2-40B4-BE49-F238E27FC236}">
                <a16:creationId xmlns:a16="http://schemas.microsoft.com/office/drawing/2014/main" id="{01C9EE0A-44C5-4AD6-B066-75E69B43302A}"/>
              </a:ext>
            </a:extLst>
          </p:cNvPr>
          <p:cNvSpPr txBox="1">
            <a:spLocks/>
          </p:cNvSpPr>
          <p:nvPr/>
        </p:nvSpPr>
        <p:spPr>
          <a:xfrm>
            <a:off x="8231145" y="1290096"/>
            <a:ext cx="2375452" cy="36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Home Ownership:</a:t>
            </a:r>
          </a:p>
        </p:txBody>
      </p:sp>
      <p:pic>
        <p:nvPicPr>
          <p:cNvPr id="10" name="Picture 9">
            <a:extLst>
              <a:ext uri="{FF2B5EF4-FFF2-40B4-BE49-F238E27FC236}">
                <a16:creationId xmlns:a16="http://schemas.microsoft.com/office/drawing/2014/main" id="{57FBCE27-B5AA-49DB-AEFA-4C090FC38C65}"/>
              </a:ext>
            </a:extLst>
          </p:cNvPr>
          <p:cNvPicPr>
            <a:picLocks noChangeAspect="1"/>
          </p:cNvPicPr>
          <p:nvPr/>
        </p:nvPicPr>
        <p:blipFill>
          <a:blip r:embed="rId4"/>
          <a:stretch>
            <a:fillRect/>
          </a:stretch>
        </p:blipFill>
        <p:spPr>
          <a:xfrm>
            <a:off x="4060794" y="1472976"/>
            <a:ext cx="4009292" cy="2743200"/>
          </a:xfrm>
          <a:prstGeom prst="rect">
            <a:avLst/>
          </a:prstGeom>
        </p:spPr>
      </p:pic>
      <p:sp>
        <p:nvSpPr>
          <p:cNvPr id="15" name="Content Placeholder 2">
            <a:extLst>
              <a:ext uri="{FF2B5EF4-FFF2-40B4-BE49-F238E27FC236}">
                <a16:creationId xmlns:a16="http://schemas.microsoft.com/office/drawing/2014/main" id="{CE6BA62B-E09F-430E-A19D-4C45715D0A0C}"/>
              </a:ext>
            </a:extLst>
          </p:cNvPr>
          <p:cNvSpPr txBox="1">
            <a:spLocks/>
          </p:cNvSpPr>
          <p:nvPr/>
        </p:nvSpPr>
        <p:spPr>
          <a:xfrm>
            <a:off x="4061083" y="1244660"/>
            <a:ext cx="2375452" cy="36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Annual Income:</a:t>
            </a:r>
          </a:p>
        </p:txBody>
      </p:sp>
      <p:pic>
        <p:nvPicPr>
          <p:cNvPr id="18" name="Picture 17">
            <a:extLst>
              <a:ext uri="{FF2B5EF4-FFF2-40B4-BE49-F238E27FC236}">
                <a16:creationId xmlns:a16="http://schemas.microsoft.com/office/drawing/2014/main" id="{DF53DB00-17BA-48B4-9A75-61E8CE50533A}"/>
              </a:ext>
            </a:extLst>
          </p:cNvPr>
          <p:cNvPicPr>
            <a:picLocks noChangeAspect="1"/>
          </p:cNvPicPr>
          <p:nvPr/>
        </p:nvPicPr>
        <p:blipFill>
          <a:blip r:embed="rId5"/>
          <a:stretch>
            <a:fillRect/>
          </a:stretch>
        </p:blipFill>
        <p:spPr>
          <a:xfrm>
            <a:off x="8540735" y="4495188"/>
            <a:ext cx="3079522" cy="915079"/>
          </a:xfrm>
          <a:prstGeom prst="rect">
            <a:avLst/>
          </a:prstGeom>
        </p:spPr>
      </p:pic>
      <p:pic>
        <p:nvPicPr>
          <p:cNvPr id="19" name="Picture 18">
            <a:extLst>
              <a:ext uri="{FF2B5EF4-FFF2-40B4-BE49-F238E27FC236}">
                <a16:creationId xmlns:a16="http://schemas.microsoft.com/office/drawing/2014/main" id="{3DF39B5A-EEDD-4216-A777-7B6A836BABD8}"/>
              </a:ext>
            </a:extLst>
          </p:cNvPr>
          <p:cNvPicPr>
            <a:picLocks noChangeAspect="1"/>
          </p:cNvPicPr>
          <p:nvPr/>
        </p:nvPicPr>
        <p:blipFill>
          <a:blip r:embed="rId6"/>
          <a:stretch>
            <a:fillRect/>
          </a:stretch>
        </p:blipFill>
        <p:spPr>
          <a:xfrm>
            <a:off x="418396" y="4570012"/>
            <a:ext cx="3551577" cy="915079"/>
          </a:xfrm>
          <a:prstGeom prst="rect">
            <a:avLst/>
          </a:prstGeom>
        </p:spPr>
      </p:pic>
    </p:spTree>
    <p:extLst>
      <p:ext uri="{BB962C8B-B14F-4D97-AF65-F5344CB8AC3E}">
        <p14:creationId xmlns:p14="http://schemas.microsoft.com/office/powerpoint/2010/main" val="55361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E64E-8B70-45AE-ACDA-3AA9E56CFC11}"/>
              </a:ext>
            </a:extLst>
          </p:cNvPr>
          <p:cNvSpPr>
            <a:spLocks noGrp="1"/>
          </p:cNvSpPr>
          <p:nvPr>
            <p:ph type="title"/>
          </p:nvPr>
        </p:nvSpPr>
        <p:spPr>
          <a:xfrm>
            <a:off x="221494" y="300888"/>
            <a:ext cx="11398762" cy="571993"/>
          </a:xfrm>
        </p:spPr>
        <p:txBody>
          <a:bodyPr>
            <a:noAutofit/>
          </a:bodyPr>
          <a:lstStyle/>
          <a:p>
            <a:r>
              <a:rPr lang="en-US" sz="2700" dirty="0"/>
              <a:t>Next Steps</a:t>
            </a:r>
          </a:p>
        </p:txBody>
      </p:sp>
      <p:sp>
        <p:nvSpPr>
          <p:cNvPr id="11" name="Rectangle 10">
            <a:extLst>
              <a:ext uri="{FF2B5EF4-FFF2-40B4-BE49-F238E27FC236}">
                <a16:creationId xmlns:a16="http://schemas.microsoft.com/office/drawing/2014/main" id="{A015D90E-B218-4C66-9CEC-F9FD4A6A3614}"/>
              </a:ext>
            </a:extLst>
          </p:cNvPr>
          <p:cNvSpPr/>
          <p:nvPr/>
        </p:nvSpPr>
        <p:spPr>
          <a:xfrm>
            <a:off x="566056" y="1396307"/>
            <a:ext cx="10685039" cy="2308324"/>
          </a:xfrm>
          <a:prstGeom prst="rect">
            <a:avLst/>
          </a:prstGeom>
        </p:spPr>
        <p:txBody>
          <a:bodyPr wrap="square">
            <a:spAutoFit/>
          </a:bodyPr>
          <a:lstStyle/>
          <a:p>
            <a:pPr marL="285750" indent="-285750">
              <a:buFont typeface="Arial" panose="020B0604020202020204" pitchFamily="34" charset="0"/>
              <a:buChar char="•"/>
            </a:pPr>
            <a:r>
              <a:rPr lang="en-US" dirty="0"/>
              <a:t>Data is for approved borrowers, therefore already excludes high risk loans that would be more easily identified as potential for default; Higher risk approved borrowers would also be visible in interest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model, I believe that I should:</a:t>
            </a:r>
          </a:p>
          <a:p>
            <a:pPr marL="742950" lvl="1" indent="-285750">
              <a:buFont typeface="Arial" panose="020B0604020202020204" pitchFamily="34" charset="0"/>
              <a:buChar char="•"/>
            </a:pPr>
            <a:r>
              <a:rPr lang="en-US" dirty="0"/>
              <a:t>Exclude “Current” status loans as they could still default</a:t>
            </a:r>
          </a:p>
          <a:p>
            <a:pPr marL="742950" lvl="1" indent="-285750">
              <a:buFont typeface="Arial" panose="020B0604020202020204" pitchFamily="34" charset="0"/>
              <a:buChar char="•"/>
            </a:pPr>
            <a:r>
              <a:rPr lang="en-US" dirty="0"/>
              <a:t>Exclude “Late” and “In Grace Period” status loans as they may recover</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would result in a supervised classification model, which I could in turn apply to the excluded Current data</a:t>
            </a:r>
          </a:p>
        </p:txBody>
      </p:sp>
    </p:spTree>
    <p:extLst>
      <p:ext uri="{BB962C8B-B14F-4D97-AF65-F5344CB8AC3E}">
        <p14:creationId xmlns:p14="http://schemas.microsoft.com/office/powerpoint/2010/main" val="3879985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TotalTime>
  <Words>317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Predicting Loan Default</vt:lpstr>
      <vt:lpstr>Are there factors of a loan type, borrower or loan status that can highlight risks for pending default that can then be better managed or accounted?</vt:lpstr>
      <vt:lpstr>Loans Types: Majority of loans are for 36 months (72%); Most common purpose is for debt consolidation (60%)</vt:lpstr>
      <vt:lpstr>Loan Types: Longer-term loans (60 months vs. 36 months) have higher average values and interest rates; Loans for Moving have highest int rate</vt:lpstr>
      <vt:lpstr>Borrower Details: Borrowers with mortgages less likely to default vs. those that rent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Default</dc:title>
  <dc:creator>Filip Bortkiewicz</dc:creator>
  <cp:lastModifiedBy>Filip Bortkiewicz</cp:lastModifiedBy>
  <cp:revision>17</cp:revision>
  <dcterms:created xsi:type="dcterms:W3CDTF">2018-05-08T02:10:29Z</dcterms:created>
  <dcterms:modified xsi:type="dcterms:W3CDTF">2018-05-08T06:38:35Z</dcterms:modified>
</cp:coreProperties>
</file>