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81" r:id="rId2"/>
    <p:sldId id="320" r:id="rId3"/>
    <p:sldId id="325" r:id="rId4"/>
    <p:sldId id="323" r:id="rId5"/>
    <p:sldId id="324" r:id="rId6"/>
    <p:sldId id="321" r:id="rId7"/>
    <p:sldId id="322" r:id="rId8"/>
    <p:sldId id="316" r:id="rId9"/>
    <p:sldId id="317" r:id="rId10"/>
    <p:sldId id="257" r:id="rId11"/>
    <p:sldId id="283" r:id="rId12"/>
    <p:sldId id="284" r:id="rId13"/>
    <p:sldId id="285" r:id="rId14"/>
    <p:sldId id="286" r:id="rId15"/>
    <p:sldId id="287" r:id="rId16"/>
    <p:sldId id="258" r:id="rId17"/>
    <p:sldId id="269" r:id="rId18"/>
    <p:sldId id="288" r:id="rId19"/>
    <p:sldId id="289" r:id="rId20"/>
    <p:sldId id="290" r:id="rId21"/>
    <p:sldId id="291" r:id="rId22"/>
    <p:sldId id="259" r:id="rId23"/>
    <p:sldId id="292" r:id="rId24"/>
    <p:sldId id="293" r:id="rId25"/>
    <p:sldId id="294" r:id="rId26"/>
    <p:sldId id="262" r:id="rId27"/>
    <p:sldId id="295" r:id="rId28"/>
    <p:sldId id="296" r:id="rId29"/>
    <p:sldId id="297" r:id="rId30"/>
    <p:sldId id="261" r:id="rId31"/>
    <p:sldId id="280" r:id="rId32"/>
    <p:sldId id="260" r:id="rId33"/>
    <p:sldId id="315" r:id="rId34"/>
    <p:sldId id="318" r:id="rId35"/>
    <p:sldId id="282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9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61"/>
    <a:srgbClr val="DBDBDB"/>
    <a:srgbClr val="C90E12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4632" autoAdjust="0"/>
  </p:normalViewPr>
  <p:slideViewPr>
    <p:cSldViewPr showGuides="1">
      <p:cViewPr varScale="1">
        <p:scale>
          <a:sx n="147" d="100"/>
          <a:sy n="147" d="100"/>
        </p:scale>
        <p:origin x="402" y="126"/>
      </p:cViewPr>
      <p:guideLst>
        <p:guide orient="horz" pos="19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27AF-FA15-498F-8007-5985B389A93A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8B335-65BD-4B90-965B-5BAAB908C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0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06BC-8053-4593-90C8-20D8DEC98E4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5618-0D71-48C4-AF99-57767C247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5618-0D71-48C4-AF99-57767C247C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封面"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1419622"/>
            <a:ext cx="7772400" cy="792088"/>
          </a:xfrm>
        </p:spPr>
        <p:txBody>
          <a:bodyPr anchor="ctr">
            <a:noAutofit/>
          </a:bodyPr>
          <a:lstStyle>
            <a:lvl1pPr algn="ctr">
              <a:defRPr sz="55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TW" dirty="0" err="1" smtClean="0"/>
              <a:t>ETmall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6077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rgbClr val="2D2D2D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UI Guideline</a:t>
            </a:r>
            <a:endParaRPr lang="zh-TW" alt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3" y="3219451"/>
            <a:ext cx="7632849" cy="432420"/>
          </a:xfrm>
        </p:spPr>
        <p:txBody>
          <a:bodyPr>
            <a:normAutofit/>
          </a:bodyPr>
          <a:lstStyle>
            <a:lvl1pPr algn="ctr"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TW" dirty="0" err="1" smtClean="0"/>
              <a:t>Etmall</a:t>
            </a:r>
            <a:r>
              <a:rPr lang="zh-TW" altLang="en-US" dirty="0" smtClean="0"/>
              <a:t>網站</a:t>
            </a:r>
            <a:r>
              <a:rPr lang="en-US" altLang="zh-TW" dirty="0" smtClean="0"/>
              <a:t>UI</a:t>
            </a:r>
            <a:r>
              <a:rPr lang="zh-TW" altLang="en-US" dirty="0" smtClean="0"/>
              <a:t>手冊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755576" y="2931790"/>
            <a:ext cx="7704856" cy="45719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39552" y="1597819"/>
            <a:ext cx="3888432" cy="1102519"/>
          </a:xfrm>
        </p:spPr>
        <p:txBody>
          <a:bodyPr>
            <a:noAutofit/>
          </a:bodyPr>
          <a:lstStyle>
            <a:lvl1pPr algn="l">
              <a:defRPr sz="5000" b="1"/>
            </a:lvl1pPr>
          </a:lstStyle>
          <a:p>
            <a:r>
              <a:rPr lang="zh-TW" altLang="en-US" dirty="0" smtClean="0"/>
              <a:t>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787774"/>
            <a:ext cx="6408712" cy="52119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D2D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539552" y="2571750"/>
            <a:ext cx="7920880" cy="45719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樣式應用(標題固定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 smtClean="0"/>
              <a:t>標題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6136" y="555625"/>
            <a:ext cx="2880493" cy="360363"/>
          </a:xfrm>
        </p:spPr>
        <p:txBody>
          <a:bodyPr>
            <a:noAutofit/>
          </a:bodyPr>
          <a:lstStyle>
            <a:lvl1pPr algn="r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 smtClean="0"/>
              <a:t>按一下以編輯母片文字樣</a:t>
            </a:r>
            <a:endParaRPr lang="en-US" dirty="0"/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467544" y="1203598"/>
            <a:ext cx="82089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 樣式</a:t>
            </a:r>
            <a:endParaRPr lang="en-US" sz="2000" b="1" dirty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467544" y="2891720"/>
            <a:ext cx="82089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 應用範圍</a:t>
            </a:r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35647"/>
            <a:ext cx="8219256" cy="1224135"/>
          </a:xfrm>
        </p:spPr>
        <p:txBody>
          <a:bodyPr/>
          <a:lstStyle>
            <a:lvl1pPr marL="88900" indent="-88900">
              <a:defRPr sz="1600"/>
            </a:lvl1pPr>
            <a:lvl2pPr marL="536575" indent="-79375">
              <a:defRPr sz="1600"/>
            </a:lvl2pPr>
            <a:lvl3pPr marL="984250" indent="-69850">
              <a:defRPr sz="1400"/>
            </a:lvl3pPr>
            <a:lvl4pPr marL="1431925" indent="-60325">
              <a:defRPr sz="1400"/>
            </a:lvl4pPr>
            <a:lvl5pPr marL="1879600" indent="-508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19"/>
          </p:nvPr>
        </p:nvSpPr>
        <p:spPr>
          <a:xfrm>
            <a:off x="457200" y="3291830"/>
            <a:ext cx="8219256" cy="1224135"/>
          </a:xfrm>
        </p:spPr>
        <p:txBody>
          <a:bodyPr/>
          <a:lstStyle>
            <a:lvl1pPr marL="88900" indent="-88900">
              <a:defRPr sz="1600"/>
            </a:lvl1pPr>
            <a:lvl2pPr marL="536575" indent="-79375">
              <a:defRPr sz="1600"/>
            </a:lvl2pPr>
            <a:lvl3pPr marL="984250" indent="-69850">
              <a:defRPr sz="1400"/>
            </a:lvl3pPr>
            <a:lvl4pPr marL="1431925" indent="-60325">
              <a:defRPr sz="1400"/>
            </a:lvl4pPr>
            <a:lvl5pPr marL="1879600" indent="-508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樣式應用(標題不固定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 smtClean="0"/>
              <a:t>標題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0151"/>
            <a:ext cx="8208912" cy="435495"/>
          </a:xfrm>
        </p:spPr>
        <p:txBody>
          <a:bodyPr anchor="ctr">
            <a:normAutofit/>
          </a:bodyPr>
          <a:lstStyle>
            <a:lvl1pPr marL="88900" indent="-88900">
              <a:defRPr sz="2000" b="1" spc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5963" y="555625"/>
            <a:ext cx="2880493" cy="360363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dirty="0"/>
          </a:p>
        </p:txBody>
      </p:sp>
      <p:sp>
        <p:nvSpPr>
          <p:cNvPr id="21" name="文字版面配置區 20"/>
          <p:cNvSpPr>
            <a:spLocks noGrp="1"/>
          </p:cNvSpPr>
          <p:nvPr>
            <p:ph type="body" sz="quarter" idx="15"/>
          </p:nvPr>
        </p:nvSpPr>
        <p:spPr>
          <a:xfrm>
            <a:off x="468313" y="2931790"/>
            <a:ext cx="8207375" cy="360040"/>
          </a:xfrm>
        </p:spPr>
        <p:txBody>
          <a:bodyPr anchor="ctr">
            <a:noAutofit/>
          </a:bodyPr>
          <a:lstStyle>
            <a:lvl1pPr marL="88900" indent="-88900">
              <a:defRPr sz="2000" b="1" spc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 smtClean="0"/>
              <a:t>按一下以編輯母片文字樣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19"/>
          </p:nvPr>
        </p:nvSpPr>
        <p:spPr>
          <a:xfrm>
            <a:off x="467544" y="1634010"/>
            <a:ext cx="8208912" cy="1224135"/>
          </a:xfrm>
        </p:spPr>
        <p:txBody>
          <a:bodyPr/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sz="half" idx="20"/>
          </p:nvPr>
        </p:nvSpPr>
        <p:spPr>
          <a:xfrm>
            <a:off x="467544" y="3291830"/>
            <a:ext cx="8208912" cy="1224135"/>
          </a:xfrm>
        </p:spPr>
        <p:txBody>
          <a:bodyPr>
            <a:noAutofit/>
          </a:bodyPr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橫幅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 smtClean="0"/>
              <a:t>標題</a:t>
            </a:r>
            <a:endParaRPr lang="en-US" dirty="0"/>
          </a:p>
        </p:txBody>
      </p:sp>
      <p:sp>
        <p:nvSpPr>
          <p:cNvPr id="11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5963" y="555625"/>
            <a:ext cx="2880493" cy="360363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dirty="0"/>
          </a:p>
        </p:txBody>
      </p:sp>
      <p:sp>
        <p:nvSpPr>
          <p:cNvPr id="12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 smtClean="0"/>
              <a:t>按一下以編輯母片文字樣</a:t>
            </a:r>
            <a:endParaRPr 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724128" y="1416176"/>
            <a:ext cx="3168175" cy="435495"/>
          </a:xfrm>
        </p:spPr>
        <p:txBody>
          <a:bodyPr anchor="ctr">
            <a:normAutofit/>
          </a:bodyPr>
          <a:lstStyle>
            <a:lvl1pPr marL="88900" indent="-88900">
              <a:defRPr sz="2000" b="1" spc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4" name="文字版面配置區 20"/>
          <p:cNvSpPr>
            <a:spLocks noGrp="1"/>
          </p:cNvSpPr>
          <p:nvPr>
            <p:ph type="body" sz="quarter" idx="15"/>
          </p:nvPr>
        </p:nvSpPr>
        <p:spPr>
          <a:xfrm>
            <a:off x="5724898" y="3147815"/>
            <a:ext cx="3167582" cy="360040"/>
          </a:xfrm>
        </p:spPr>
        <p:txBody>
          <a:bodyPr anchor="ctr">
            <a:noAutofit/>
          </a:bodyPr>
          <a:lstStyle>
            <a:lvl1pPr marL="88900" indent="-88900">
              <a:defRPr sz="2000" b="1" spc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dirty="0"/>
          </a:p>
        </p:txBody>
      </p:sp>
      <p:sp>
        <p:nvSpPr>
          <p:cNvPr id="15" name="內容版面配置區 2"/>
          <p:cNvSpPr>
            <a:spLocks noGrp="1"/>
          </p:cNvSpPr>
          <p:nvPr>
            <p:ph sz="half" idx="19"/>
          </p:nvPr>
        </p:nvSpPr>
        <p:spPr>
          <a:xfrm>
            <a:off x="5724128" y="1850035"/>
            <a:ext cx="3168175" cy="1224135"/>
          </a:xfrm>
        </p:spPr>
        <p:txBody>
          <a:bodyPr/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20"/>
          </p:nvPr>
        </p:nvSpPr>
        <p:spPr>
          <a:xfrm>
            <a:off x="5724128" y="3507855"/>
            <a:ext cx="3168175" cy="1224135"/>
          </a:xfrm>
        </p:spPr>
        <p:txBody>
          <a:bodyPr>
            <a:noAutofit/>
          </a:bodyPr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19256" cy="70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A44C8117-44EF-41E4-B570-C1E125DA0E54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27584" y="267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2D2D2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UI</a:t>
            </a:r>
            <a:r>
              <a:rPr lang="zh-TW" altLang="en-US" dirty="0" smtClean="0"/>
              <a:t>手冊</a:t>
            </a:r>
            <a:endParaRPr lang="en-US" dirty="0"/>
          </a:p>
        </p:txBody>
      </p:sp>
      <p:pic>
        <p:nvPicPr>
          <p:cNvPr id="1027" name="Picture 3" descr="D:\工作\#Guideline\material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598" y="1203598"/>
            <a:ext cx="3681610" cy="1386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文字</a:t>
            </a:r>
            <a:endParaRPr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主區塊標題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3707904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選單、搜尋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5"/>
          </p:nvPr>
        </p:nvSpPr>
        <p:spPr>
          <a:xfrm>
            <a:off x="468312" y="2211710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19"/>
          </p:nvPr>
        </p:nvSpPr>
        <p:spPr>
          <a:xfrm>
            <a:off x="2483768" y="1635646"/>
            <a:ext cx="540060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│新細明體     粗體     </a:t>
            </a:r>
            <a:r>
              <a:rPr lang="en-US" altLang="zh-TW" dirty="0" smtClean="0"/>
              <a:t>15pt     #FFFFFF     #555555</a:t>
            </a:r>
            <a:endParaRPr lang="en-US" dirty="0"/>
          </a:p>
        </p:txBody>
      </p:sp>
      <p:pic>
        <p:nvPicPr>
          <p:cNvPr id="14" name="圖片 13" descr="主區塊標題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635646"/>
            <a:ext cx="1809750" cy="342900"/>
          </a:xfrm>
          <a:prstGeom prst="rect">
            <a:avLst/>
          </a:prstGeom>
        </p:spPr>
      </p:pic>
      <p:pic>
        <p:nvPicPr>
          <p:cNvPr id="15" name="圖片 14" descr="主區塊標題-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176" y="3424014"/>
            <a:ext cx="1104900" cy="1524000"/>
          </a:xfrm>
          <a:prstGeom prst="rect">
            <a:avLst/>
          </a:prstGeom>
        </p:spPr>
      </p:pic>
      <p:pic>
        <p:nvPicPr>
          <p:cNvPr id="23" name="圖片 22" descr="主區塊標題-6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1368" y="3424014"/>
            <a:ext cx="1112520" cy="1264920"/>
          </a:xfrm>
          <a:prstGeom prst="rect">
            <a:avLst/>
          </a:prstGeom>
        </p:spPr>
      </p:pic>
      <p:pic>
        <p:nvPicPr>
          <p:cNvPr id="24" name="圖片 23" descr="主區塊標題-7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3424014"/>
            <a:ext cx="2720340" cy="220980"/>
          </a:xfrm>
          <a:prstGeom prst="rect">
            <a:avLst/>
          </a:prstGeom>
        </p:spPr>
      </p:pic>
      <p:sp>
        <p:nvSpPr>
          <p:cNvPr id="25" name="內容版面配置區 10"/>
          <p:cNvSpPr txBox="1">
            <a:spLocks/>
          </p:cNvSpPr>
          <p:nvPr/>
        </p:nvSpPr>
        <p:spPr>
          <a:xfrm>
            <a:off x="611560" y="2571750"/>
            <a:ext cx="165618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館首頁側邊選單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分類頁側邊選單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7" name="內容版面配置區 10"/>
          <p:cNvSpPr txBox="1">
            <a:spLocks/>
          </p:cNvSpPr>
          <p:nvPr/>
        </p:nvSpPr>
        <p:spPr>
          <a:xfrm>
            <a:off x="2195736" y="2571750"/>
            <a:ext cx="18722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搜尋結果側邊選單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8" name="內容版面配置區 10"/>
          <p:cNvSpPr txBox="1">
            <a:spLocks/>
          </p:cNvSpPr>
          <p:nvPr/>
        </p:nvSpPr>
        <p:spPr>
          <a:xfrm>
            <a:off x="3995936" y="2571750"/>
            <a:ext cx="18722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搜尋結果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訊列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35646"/>
            <a:ext cx="2628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主區塊標題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3707904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促銷、產品資訊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5"/>
          </p:nvPr>
        </p:nvSpPr>
        <p:spPr>
          <a:xfrm>
            <a:off x="468312" y="2211710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19"/>
          </p:nvPr>
        </p:nvSpPr>
        <p:spPr>
          <a:xfrm>
            <a:off x="3275856" y="1635646"/>
            <a:ext cx="540060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│新細明體     粗體     </a:t>
            </a:r>
            <a:r>
              <a:rPr lang="en-US" altLang="zh-TW" dirty="0" smtClean="0"/>
              <a:t>15pt     #333333     #FFFFFF</a:t>
            </a:r>
            <a:endParaRPr lang="en-US" dirty="0"/>
          </a:p>
        </p:txBody>
      </p:sp>
      <p:pic>
        <p:nvPicPr>
          <p:cNvPr id="27" name="圖片 26" descr="主區塊標題-8.gif"/>
          <p:cNvPicPr>
            <a:picLocks noChangeAspect="1"/>
          </p:cNvPicPr>
          <p:nvPr/>
        </p:nvPicPr>
        <p:blipFill>
          <a:blip r:embed="rId3" cstate="print"/>
          <a:srcRect b="20653"/>
          <a:stretch>
            <a:fillRect/>
          </a:stretch>
        </p:blipFill>
        <p:spPr>
          <a:xfrm>
            <a:off x="683568" y="3413680"/>
            <a:ext cx="1200150" cy="1383075"/>
          </a:xfrm>
          <a:prstGeom prst="rect">
            <a:avLst/>
          </a:prstGeom>
        </p:spPr>
      </p:pic>
      <p:pic>
        <p:nvPicPr>
          <p:cNvPr id="28" name="圖片 27" descr="主區塊標題-9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3413680"/>
            <a:ext cx="1143000" cy="885825"/>
          </a:xfrm>
          <a:prstGeom prst="rect">
            <a:avLst/>
          </a:prstGeom>
        </p:spPr>
      </p:pic>
      <p:pic>
        <p:nvPicPr>
          <p:cNvPr id="29" name="圖片 28" descr="主區塊標題-10.gif"/>
          <p:cNvPicPr>
            <a:picLocks noChangeAspect="1"/>
          </p:cNvPicPr>
          <p:nvPr/>
        </p:nvPicPr>
        <p:blipFill>
          <a:blip r:embed="rId5" cstate="print"/>
          <a:srcRect b="18527"/>
          <a:stretch>
            <a:fillRect/>
          </a:stretch>
        </p:blipFill>
        <p:spPr>
          <a:xfrm>
            <a:off x="3438525" y="3413680"/>
            <a:ext cx="1133475" cy="1583100"/>
          </a:xfrm>
          <a:prstGeom prst="rect">
            <a:avLst/>
          </a:prstGeom>
        </p:spPr>
      </p:pic>
      <p:pic>
        <p:nvPicPr>
          <p:cNvPr id="30" name="圖片 29" descr="主區塊標題-11.gif"/>
          <p:cNvPicPr>
            <a:picLocks noChangeAspect="1"/>
          </p:cNvPicPr>
          <p:nvPr/>
        </p:nvPicPr>
        <p:blipFill>
          <a:blip r:embed="rId6" cstate="print"/>
          <a:srcRect b="17661"/>
          <a:stretch>
            <a:fillRect/>
          </a:stretch>
        </p:blipFill>
        <p:spPr>
          <a:xfrm>
            <a:off x="4932040" y="3413680"/>
            <a:ext cx="1095375" cy="1678350"/>
          </a:xfrm>
          <a:prstGeom prst="rect">
            <a:avLst/>
          </a:prstGeom>
        </p:spPr>
      </p:pic>
      <p:pic>
        <p:nvPicPr>
          <p:cNvPr id="31" name="圖片 30" descr="主區塊標題-12.gif"/>
          <p:cNvPicPr>
            <a:picLocks noChangeAspect="1"/>
          </p:cNvPicPr>
          <p:nvPr/>
        </p:nvPicPr>
        <p:blipFill>
          <a:blip r:embed="rId7" cstate="print"/>
          <a:srcRect b="20211"/>
          <a:stretch>
            <a:fillRect/>
          </a:stretch>
        </p:blipFill>
        <p:spPr>
          <a:xfrm>
            <a:off x="6444208" y="3413680"/>
            <a:ext cx="1704975" cy="1421175"/>
          </a:xfrm>
          <a:prstGeom prst="rect">
            <a:avLst/>
          </a:prstGeom>
        </p:spPr>
      </p:pic>
      <p:sp>
        <p:nvSpPr>
          <p:cNvPr id="35" name="內容版面配置區 10"/>
          <p:cNvSpPr txBox="1">
            <a:spLocks/>
          </p:cNvSpPr>
          <p:nvPr/>
        </p:nvSpPr>
        <p:spPr>
          <a:xfrm>
            <a:off x="539552" y="2571750"/>
            <a:ext cx="165618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館首頁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7" name="內容版面配置區 10"/>
          <p:cNvSpPr txBox="1">
            <a:spLocks/>
          </p:cNvSpPr>
          <p:nvPr/>
        </p:nvSpPr>
        <p:spPr>
          <a:xfrm>
            <a:off x="1907704" y="2571750"/>
            <a:ext cx="129614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館首頁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8" name="內容版面配置區 10"/>
          <p:cNvSpPr txBox="1">
            <a:spLocks/>
          </p:cNvSpPr>
          <p:nvPr/>
        </p:nvSpPr>
        <p:spPr>
          <a:xfrm>
            <a:off x="3275856" y="2571750"/>
            <a:ext cx="129614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館首頁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內容版面配置區 10"/>
          <p:cNvSpPr txBox="1">
            <a:spLocks/>
          </p:cNvSpPr>
          <p:nvPr/>
        </p:nvSpPr>
        <p:spPr>
          <a:xfrm>
            <a:off x="4788024" y="2571750"/>
            <a:ext cx="129614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0" name="內容版面配置區 10"/>
          <p:cNvSpPr txBox="1">
            <a:spLocks/>
          </p:cNvSpPr>
          <p:nvPr/>
        </p:nvSpPr>
        <p:spPr>
          <a:xfrm>
            <a:off x="6372200" y="2571750"/>
            <a:ext cx="129614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側邊欄選單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副區塊標題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3707905" y="555625"/>
            <a:ext cx="1872208" cy="360363"/>
          </a:xfrm>
        </p:spPr>
        <p:txBody>
          <a:bodyPr/>
          <a:lstStyle/>
          <a:p>
            <a:r>
              <a:rPr lang="zh-TW" altLang="en-US" dirty="0" smtClean="0"/>
              <a:t>底色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5"/>
          </p:nvPr>
        </p:nvSpPr>
        <p:spPr>
          <a:xfrm>
            <a:off x="468312" y="2211710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19"/>
          </p:nvPr>
        </p:nvSpPr>
        <p:spPr>
          <a:xfrm>
            <a:off x="3347864" y="1707654"/>
            <a:ext cx="540060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│新細明體     粗體     </a:t>
            </a:r>
            <a:r>
              <a:rPr lang="en-US" altLang="zh-TW" dirty="0" smtClean="0"/>
              <a:t>15pt     #333333     #EEEEEE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35646"/>
            <a:ext cx="2514286" cy="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b="30321"/>
          <a:stretch>
            <a:fillRect/>
          </a:stretch>
        </p:blipFill>
        <p:spPr bwMode="auto">
          <a:xfrm>
            <a:off x="683568" y="3435846"/>
            <a:ext cx="2326350" cy="132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b="29378"/>
          <a:stretch>
            <a:fillRect/>
          </a:stretch>
        </p:blipFill>
        <p:spPr bwMode="auto">
          <a:xfrm>
            <a:off x="3275856" y="3435846"/>
            <a:ext cx="2326350" cy="138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b="29378"/>
          <a:stretch>
            <a:fillRect/>
          </a:stretch>
        </p:blipFill>
        <p:spPr bwMode="auto">
          <a:xfrm>
            <a:off x="6084168" y="3435846"/>
            <a:ext cx="2316190" cy="138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內容版面配置區 10"/>
          <p:cNvSpPr txBox="1">
            <a:spLocks/>
          </p:cNvSpPr>
          <p:nvPr/>
        </p:nvSpPr>
        <p:spPr>
          <a:xfrm>
            <a:off x="611560" y="2571750"/>
            <a:ext cx="16561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熱銷排行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6" name="內容版面配置區 10"/>
          <p:cNvSpPr txBox="1">
            <a:spLocks/>
          </p:cNvSpPr>
          <p:nvPr/>
        </p:nvSpPr>
        <p:spPr>
          <a:xfrm>
            <a:off x="3131840" y="2571750"/>
            <a:ext cx="288032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熱銷排行看看其他人買了什麼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產品詳細頁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7" name="內容版面配置區 10"/>
          <p:cNvSpPr txBox="1">
            <a:spLocks/>
          </p:cNvSpPr>
          <p:nvPr/>
        </p:nvSpPr>
        <p:spPr>
          <a:xfrm>
            <a:off x="5940152" y="2571750"/>
            <a:ext cx="288032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其他人也看了這些產品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分類頁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74625" marR="0" lvl="1" indent="-87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產品詳細頁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副區塊標題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3707905" y="555625"/>
            <a:ext cx="1872208" cy="360363"/>
          </a:xfrm>
        </p:spPr>
        <p:txBody>
          <a:bodyPr/>
          <a:lstStyle/>
          <a:p>
            <a:r>
              <a:rPr lang="zh-TW" altLang="en-US" dirty="0" smtClean="0"/>
              <a:t>文字不加粗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5"/>
          </p:nvPr>
        </p:nvSpPr>
        <p:spPr>
          <a:xfrm>
            <a:off x="468312" y="2211710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19"/>
          </p:nvPr>
        </p:nvSpPr>
        <p:spPr>
          <a:xfrm>
            <a:off x="3275856" y="1707654"/>
            <a:ext cx="4176464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│新細明體     粗體     </a:t>
            </a:r>
            <a:r>
              <a:rPr lang="en-US" altLang="zh-TW" dirty="0" smtClean="0"/>
              <a:t>15pt     #333333     #FFFFFF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956" y="1635646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2571751"/>
            <a:ext cx="2160240" cy="288031"/>
          </a:xfrm>
        </p:spPr>
        <p:txBody>
          <a:bodyPr/>
          <a:lstStyle/>
          <a:p>
            <a:r>
              <a:rPr lang="zh-TW" altLang="en-US" dirty="0" smtClean="0"/>
              <a:t>大分類區塊</a:t>
            </a:r>
            <a:r>
              <a:rPr lang="en-US" altLang="zh-TW" dirty="0" smtClean="0"/>
              <a:t>1</a:t>
            </a:r>
          </a:p>
        </p:txBody>
      </p:sp>
      <p:sp>
        <p:nvSpPr>
          <p:cNvPr id="28" name="內容版面配置區 9"/>
          <p:cNvSpPr txBox="1">
            <a:spLocks/>
          </p:cNvSpPr>
          <p:nvPr/>
        </p:nvSpPr>
        <p:spPr>
          <a:xfrm>
            <a:off x="3131840" y="2571751"/>
            <a:ext cx="1296144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大分類區塊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</a:t>
            </a:r>
          </a:p>
        </p:txBody>
      </p:sp>
      <p:sp>
        <p:nvSpPr>
          <p:cNvPr id="29" name="內容版面配置區 9"/>
          <p:cNvSpPr txBox="1">
            <a:spLocks/>
          </p:cNvSpPr>
          <p:nvPr/>
        </p:nvSpPr>
        <p:spPr>
          <a:xfrm>
            <a:off x="5220072" y="2571751"/>
            <a:ext cx="1296144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大分類區塊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069" y="2899983"/>
            <a:ext cx="2158731" cy="1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143" y="2894601"/>
            <a:ext cx="1608889" cy="13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6670" y="3003798"/>
            <a:ext cx="3217778" cy="118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205978"/>
            <a:ext cx="1522512" cy="709588"/>
          </a:xfrm>
        </p:spPr>
        <p:txBody>
          <a:bodyPr/>
          <a:lstStyle/>
          <a:p>
            <a:r>
              <a:rPr lang="zh-TW" altLang="en-US" dirty="0" smtClean="0"/>
              <a:t>價格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1763688" y="555625"/>
            <a:ext cx="1872208" cy="360363"/>
          </a:xfrm>
        </p:spPr>
        <p:txBody>
          <a:bodyPr/>
          <a:lstStyle/>
          <a:p>
            <a:r>
              <a:rPr lang="zh-TW" altLang="en-US" dirty="0" smtClean="0"/>
              <a:t>全網站價格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5"/>
          </p:nvPr>
        </p:nvSpPr>
        <p:spPr>
          <a:xfrm>
            <a:off x="468312" y="2716535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內容版面配置區 20"/>
          <p:cNvGraphicFramePr>
            <a:graphicFrameLocks noGrp="1"/>
          </p:cNvGraphicFramePr>
          <p:nvPr>
            <p:ph sz="half" idx="19"/>
          </p:nvPr>
        </p:nvGraphicFramePr>
        <p:xfrm>
          <a:off x="1763688" y="1491630"/>
          <a:ext cx="3671640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8072"/>
                <a:gridCol w="576064"/>
                <a:gridCol w="720080"/>
                <a:gridCol w="936104"/>
                <a:gridCol w="791320"/>
              </a:tblGrid>
              <a:tr h="12071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數字</a:t>
                      </a:r>
                      <a:endParaRPr lang="en-US" sz="1200" dirty="0"/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Arial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粗體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15px~19x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#c90e12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12071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$</a:t>
                      </a:r>
                      <a:endParaRPr lang="en-US" sz="1200" dirty="0"/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Arial</a:t>
                      </a:r>
                      <a:endParaRPr lang="en-US" sz="1200" dirty="0" smtClean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12px~13px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#c90e12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12071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間距</a:t>
                      </a:r>
                      <a:endParaRPr lang="en-US" sz="1200" dirty="0"/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2px</a:t>
                      </a:r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611560" y="177966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90E12"/>
                </a:solidFill>
                <a:latin typeface="微軟正黑體" pitchFamily="34" charset="-120"/>
                <a:ea typeface="微軟正黑體" pitchFamily="34" charset="-120"/>
              </a:rPr>
              <a:t>$</a:t>
            </a:r>
            <a:r>
              <a:rPr lang="en-US" dirty="0" smtClean="0">
                <a:solidFill>
                  <a:srgbClr val="C90E12"/>
                </a:solidFill>
                <a:latin typeface="微軟正黑體" pitchFamily="34" charset="-120"/>
                <a:ea typeface="微軟正黑體" pitchFamily="34" charset="-120"/>
              </a:rPr>
              <a:t>99,999</a:t>
            </a:r>
            <a:endParaRPr lang="en-US" dirty="0">
              <a:solidFill>
                <a:srgbClr val="C90E1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076575"/>
            <a:ext cx="2160240" cy="288031"/>
          </a:xfrm>
        </p:spPr>
        <p:txBody>
          <a:bodyPr/>
          <a:lstStyle/>
          <a:p>
            <a:r>
              <a:rPr lang="zh-TW" altLang="en-US" dirty="0" smtClean="0"/>
              <a:t>全網站</a:t>
            </a:r>
            <a:endParaRPr lang="en-US" altLang="zh-TW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28180"/>
            <a:ext cx="7108572" cy="20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頁籤</a:t>
            </a:r>
            <a:endParaRPr 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主分頁籤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白底深字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1512168" cy="288031"/>
          </a:xfrm>
        </p:spPr>
        <p:txBody>
          <a:bodyPr/>
          <a:lstStyle/>
          <a:p>
            <a:r>
              <a:rPr lang="zh-TW" altLang="en-US" dirty="0" smtClean="0"/>
              <a:t>首頁主</a:t>
            </a:r>
            <a:r>
              <a:rPr lang="en-US" altLang="zh-TW" dirty="0" smtClean="0"/>
              <a:t>Banner</a:t>
            </a:r>
            <a:endParaRPr lang="en-US" dirty="0"/>
          </a:p>
        </p:txBody>
      </p:sp>
      <p:sp>
        <p:nvSpPr>
          <p:cNvPr id="11" name="內容版面配置區 9"/>
          <p:cNvSpPr txBox="1">
            <a:spLocks/>
          </p:cNvSpPr>
          <p:nvPr/>
        </p:nvSpPr>
        <p:spPr>
          <a:xfrm>
            <a:off x="3275856" y="3291831"/>
            <a:ext cx="1800200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首頁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下方產品列表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2" name="內容版面配置區 9"/>
          <p:cNvSpPr txBox="1">
            <a:spLocks/>
          </p:cNvSpPr>
          <p:nvPr/>
        </p:nvSpPr>
        <p:spPr>
          <a:xfrm>
            <a:off x="6084168" y="3291830"/>
            <a:ext cx="1800200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產品詳細頁排行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9862"/>
            <a:ext cx="231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7100" y="3579862"/>
            <a:ext cx="2209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 b="56700"/>
          <a:stretch>
            <a:fillRect/>
          </a:stretch>
        </p:blipFill>
        <p:spPr bwMode="auto">
          <a:xfrm>
            <a:off x="6228184" y="3579862"/>
            <a:ext cx="1905000" cy="10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3" y="1635646"/>
            <a:ext cx="798671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副分頁籤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灰底深字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>
          <a:xfrm>
            <a:off x="468313" y="2865083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260475"/>
            <a:ext cx="1564445" cy="145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047" y="1851670"/>
            <a:ext cx="3900953" cy="35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153115"/>
            <a:ext cx="2160240" cy="288031"/>
          </a:xfrm>
        </p:spPr>
        <p:txBody>
          <a:bodyPr/>
          <a:lstStyle/>
          <a:p>
            <a:r>
              <a:rPr lang="zh-TW" altLang="en-US" dirty="0" smtClean="0"/>
              <a:t>大分類區塊</a:t>
            </a:r>
            <a:r>
              <a:rPr lang="en-US" altLang="zh-TW" dirty="0" smtClean="0"/>
              <a:t>1</a:t>
            </a:r>
          </a:p>
        </p:txBody>
      </p:sp>
      <p:sp>
        <p:nvSpPr>
          <p:cNvPr id="18" name="內容版面配置區 9"/>
          <p:cNvSpPr txBox="1">
            <a:spLocks/>
          </p:cNvSpPr>
          <p:nvPr/>
        </p:nvSpPr>
        <p:spPr>
          <a:xfrm>
            <a:off x="3131840" y="3153115"/>
            <a:ext cx="1296144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大分類區塊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</a:t>
            </a:r>
          </a:p>
        </p:txBody>
      </p:sp>
      <p:sp>
        <p:nvSpPr>
          <p:cNvPr id="19" name="內容版面配置區 9"/>
          <p:cNvSpPr txBox="1">
            <a:spLocks/>
          </p:cNvSpPr>
          <p:nvPr/>
        </p:nvSpPr>
        <p:spPr>
          <a:xfrm>
            <a:off x="5220072" y="3153115"/>
            <a:ext cx="1296144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大分類區塊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069" y="3481347"/>
            <a:ext cx="2158731" cy="1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1143" y="3475965"/>
            <a:ext cx="1608889" cy="13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6670" y="3585162"/>
            <a:ext cx="3217778" cy="118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副分頁籤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白底深字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1512168" cy="288031"/>
          </a:xfrm>
        </p:spPr>
        <p:txBody>
          <a:bodyPr/>
          <a:lstStyle/>
          <a:p>
            <a:r>
              <a:rPr lang="zh-TW" altLang="en-US" dirty="0" smtClean="0"/>
              <a:t>產品詳細頁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9662"/>
            <a:ext cx="5537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931790"/>
            <a:ext cx="39243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597819"/>
            <a:ext cx="4392488" cy="1117947"/>
          </a:xfrm>
        </p:spPr>
        <p:txBody>
          <a:bodyPr/>
          <a:lstStyle/>
          <a:p>
            <a:r>
              <a:rPr lang="zh-TW" altLang="en-US" dirty="0" smtClean="0"/>
              <a:t>商標規範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7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副分頁籤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底色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1512168" cy="288031"/>
          </a:xfrm>
        </p:spPr>
        <p:txBody>
          <a:bodyPr/>
          <a:lstStyle/>
          <a:p>
            <a:r>
              <a:rPr lang="zh-TW" altLang="en-US" dirty="0" smtClean="0"/>
              <a:t>產品說明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44650"/>
            <a:ext cx="51943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651870"/>
            <a:ext cx="674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副分頁籤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小尺寸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1512168" cy="288031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7654"/>
            <a:ext cx="231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b="40500"/>
          <a:stretch>
            <a:fillRect/>
          </a:stretch>
        </p:blipFill>
        <p:spPr bwMode="auto">
          <a:xfrm>
            <a:off x="1979712" y="2859782"/>
            <a:ext cx="2336800" cy="211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按鈕</a:t>
            </a:r>
            <a:endParaRPr 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026568" cy="70958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主按鈕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195736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淺灰底紅字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2160240" cy="360039"/>
          </a:xfrm>
        </p:spPr>
        <p:txBody>
          <a:bodyPr/>
          <a:lstStyle/>
          <a:p>
            <a:r>
              <a:rPr lang="zh-TW" altLang="en-US" dirty="0" smtClean="0"/>
              <a:t>各分類頁列表</a:t>
            </a:r>
            <a:endParaRPr lang="en-US" altLang="zh-TW" dirty="0" smtClean="0"/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475656" y="1635646"/>
            <a:ext cx="540060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│新細明體     粗體     </a:t>
            </a:r>
            <a:r>
              <a:rPr lang="en-US" altLang="zh-TW" dirty="0" smtClean="0"/>
              <a:t>15pt     #333333     #EEEEEE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5542"/>
            <a:ext cx="1003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內容版面配置區 11"/>
          <p:cNvSpPr txBox="1">
            <a:spLocks/>
          </p:cNvSpPr>
          <p:nvPr/>
        </p:nvSpPr>
        <p:spPr>
          <a:xfrm>
            <a:off x="1475656" y="2067694"/>
            <a:ext cx="5400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900" lvl="0" indent="-88900">
              <a:spcBef>
                <a:spcPct val="20000"/>
              </a:spcBef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│新細明體     正常     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12pt     #FFFFFF    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漸層     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border-radius:5px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63638"/>
            <a:ext cx="1003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715766"/>
            <a:ext cx="5104763" cy="210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89" y="1491631"/>
            <a:ext cx="1239365" cy="56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890664" cy="70958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次要按鈕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紅底白字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2160240" cy="864095"/>
          </a:xfrm>
        </p:spPr>
        <p:txBody>
          <a:bodyPr/>
          <a:lstStyle/>
          <a:p>
            <a:r>
              <a:rPr lang="zh-TW" altLang="en-US" dirty="0" smtClean="0"/>
              <a:t>產品詳細頁</a:t>
            </a:r>
            <a:endParaRPr lang="en-US" altLang="zh-TW" dirty="0" smtClean="0"/>
          </a:p>
          <a:p>
            <a:pPr marL="271463" lvl="1" indent="-96838"/>
            <a:r>
              <a:rPr lang="zh-TW" altLang="en-US" dirty="0" smtClean="0"/>
              <a:t>立即結帳</a:t>
            </a:r>
          </a:p>
          <a:p>
            <a:pPr marL="271463" lvl="1" indent="-96838"/>
            <a:r>
              <a:rPr lang="zh-TW" altLang="en-US" dirty="0" smtClean="0"/>
              <a:t>加入購物車細頁</a:t>
            </a:r>
            <a:endParaRPr lang="en-US" altLang="zh-TW" dirty="0" smtClean="0"/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725433" y="1635646"/>
            <a:ext cx="612068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 新細明體     正常     </a:t>
            </a:r>
            <a:r>
              <a:rPr lang="en-US" altLang="zh-TW" dirty="0" smtClean="0"/>
              <a:t>16pt     #FFFFFF    #c90e12   border-radius:5px</a:t>
            </a:r>
            <a:endParaRPr lang="en-US" dirty="0"/>
          </a:p>
        </p:txBody>
      </p:sp>
      <p:sp>
        <p:nvSpPr>
          <p:cNvPr id="12" name="內容版面配置區 11"/>
          <p:cNvSpPr txBox="1">
            <a:spLocks/>
          </p:cNvSpPr>
          <p:nvPr/>
        </p:nvSpPr>
        <p:spPr>
          <a:xfrm>
            <a:off x="1725433" y="2139702"/>
            <a:ext cx="6120680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lvl="0" indent="-88900">
              <a:spcBef>
                <a:spcPct val="20000"/>
              </a:spcBef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│ 新細明體     正常     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16pt     #111111   #c90e12  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border-radius:5px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33337"/>
            <a:ext cx="1401905" cy="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291830"/>
            <a:ext cx="24511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46" y="1995686"/>
            <a:ext cx="1269842" cy="6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846" y="1563638"/>
            <a:ext cx="1269842" cy="47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890664" cy="70958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次要按鈕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4"/>
          </p:nvPr>
        </p:nvSpPr>
        <p:spPr>
          <a:xfrm>
            <a:off x="2771800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深灰紅底白字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2160240" cy="864095"/>
          </a:xfrm>
        </p:spPr>
        <p:txBody>
          <a:bodyPr/>
          <a:lstStyle/>
          <a:p>
            <a:r>
              <a:rPr lang="zh-TW" altLang="en-US" dirty="0" smtClean="0"/>
              <a:t>產品詳細頁</a:t>
            </a:r>
            <a:endParaRPr lang="en-US" altLang="zh-TW" dirty="0" smtClean="0"/>
          </a:p>
          <a:p>
            <a:pPr marL="271463" lvl="1" indent="-96838"/>
            <a:r>
              <a:rPr lang="zh-TW" altLang="en-US" dirty="0" smtClean="0"/>
              <a:t>加入追蹤清單</a:t>
            </a:r>
            <a:endParaRPr lang="en-US" altLang="zh-TW" dirty="0" smtClean="0"/>
          </a:p>
          <a:p>
            <a:pPr marL="271463" lvl="1" indent="-96838"/>
            <a:r>
              <a:rPr lang="zh-TW" altLang="en-US" dirty="0" smtClean="0"/>
              <a:t>比較清單</a:t>
            </a:r>
            <a:endParaRPr lang="en-US" altLang="zh-TW" dirty="0" smtClean="0"/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691680" y="1635646"/>
            <a:ext cx="612068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 新細明體     正常     </a:t>
            </a:r>
            <a:r>
              <a:rPr lang="en-US" altLang="zh-TW" dirty="0" smtClean="0"/>
              <a:t>13pt     #FFFFFF     #888888     border-radius:5px</a:t>
            </a:r>
            <a:endParaRPr lang="en-US" dirty="0"/>
          </a:p>
        </p:txBody>
      </p:sp>
      <p:sp>
        <p:nvSpPr>
          <p:cNvPr id="12" name="內容版面配置區 11"/>
          <p:cNvSpPr txBox="1">
            <a:spLocks/>
          </p:cNvSpPr>
          <p:nvPr/>
        </p:nvSpPr>
        <p:spPr>
          <a:xfrm>
            <a:off x="1691680" y="2139702"/>
            <a:ext cx="6120680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lvl="0" indent="-88900">
              <a:spcBef>
                <a:spcPct val="20000"/>
              </a:spcBef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│ 新細明體     正常     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13pt     #111111    #888888     border-radius:5px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291830"/>
            <a:ext cx="24511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圖示</a:t>
            </a:r>
            <a:endParaRPr 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3250704" cy="7815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排行榜圖示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2160240" cy="864095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marL="271463" lvl="1" indent="-96838"/>
            <a:r>
              <a:rPr lang="zh-TW" altLang="en-US" dirty="0" smtClean="0"/>
              <a:t>電視</a:t>
            </a:r>
            <a:r>
              <a:rPr lang="en-US" altLang="zh-TW" dirty="0" smtClean="0"/>
              <a:t>TOP5</a:t>
            </a:r>
          </a:p>
          <a:p>
            <a:pPr marL="271463" lvl="1" indent="-96838"/>
            <a:r>
              <a:rPr lang="zh-TW" altLang="en-US" dirty="0" smtClean="0"/>
              <a:t>網路</a:t>
            </a:r>
            <a:r>
              <a:rPr lang="en-US" altLang="zh-TW" dirty="0" smtClean="0"/>
              <a:t>TOP5</a:t>
            </a:r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331640" y="1635646"/>
            <a:ext cx="612068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 </a:t>
            </a:r>
            <a:r>
              <a:rPr lang="en-US" altLang="zh-TW" dirty="0" smtClean="0"/>
              <a:t>Arial     </a:t>
            </a:r>
            <a:r>
              <a:rPr lang="zh-TW" altLang="en-US" dirty="0" smtClean="0"/>
              <a:t>粗體     </a:t>
            </a:r>
            <a:r>
              <a:rPr lang="en-US" altLang="zh-TW" dirty="0" smtClean="0"/>
              <a:t>12pt     #FFFFFF     #cc1e03 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4"/>
          </p:nvPr>
        </p:nvSpPr>
        <p:spPr>
          <a:xfrm>
            <a:off x="3347864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側邊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b="30375"/>
          <a:stretch>
            <a:fillRect/>
          </a:stretch>
        </p:blipFill>
        <p:spPr bwMode="auto">
          <a:xfrm>
            <a:off x="2051720" y="2427734"/>
            <a:ext cx="2336800" cy="247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635646"/>
            <a:ext cx="3429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3250704" cy="7815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排行榜圖示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3291831"/>
            <a:ext cx="2160240" cy="864095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marL="271463" lvl="1" indent="-96838"/>
            <a:r>
              <a:rPr lang="zh-TW" altLang="en-US" dirty="0" smtClean="0"/>
              <a:t>點閱排行</a:t>
            </a:r>
            <a:endParaRPr lang="en-US" altLang="zh-TW" dirty="0" smtClean="0"/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331640" y="1635646"/>
            <a:ext cx="612068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 </a:t>
            </a:r>
            <a:r>
              <a:rPr lang="en-US" altLang="zh-TW" dirty="0" smtClean="0"/>
              <a:t>Arial     </a:t>
            </a:r>
            <a:r>
              <a:rPr lang="zh-TW" altLang="en-US" dirty="0" smtClean="0"/>
              <a:t>粗體     </a:t>
            </a:r>
            <a:r>
              <a:rPr lang="en-US" altLang="zh-TW" dirty="0" smtClean="0"/>
              <a:t>12pt     #FFFFFF     #cc1e03 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4"/>
          </p:nvPr>
        </p:nvSpPr>
        <p:spPr>
          <a:xfrm>
            <a:off x="3347864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上方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35646"/>
            <a:ext cx="3429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 b="31154"/>
          <a:stretch>
            <a:fillRect/>
          </a:stretch>
        </p:blipFill>
        <p:spPr bwMode="auto">
          <a:xfrm>
            <a:off x="1835696" y="2571750"/>
            <a:ext cx="2108200" cy="238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7815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產品屬性圖示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5"/>
          </p:nvPr>
        </p:nvSpPr>
        <p:spPr>
          <a:xfrm>
            <a:off x="468313" y="2139702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2499743"/>
            <a:ext cx="2160240" cy="288031"/>
          </a:xfrm>
        </p:spPr>
        <p:txBody>
          <a:bodyPr/>
          <a:lstStyle/>
          <a:p>
            <a:r>
              <a:rPr lang="zh-TW" altLang="en-US" dirty="0" smtClean="0"/>
              <a:t>分類頁</a:t>
            </a:r>
            <a:endParaRPr lang="en-US" altLang="zh-TW" dirty="0" smtClean="0"/>
          </a:p>
        </p:txBody>
      </p:sp>
      <p:sp>
        <p:nvSpPr>
          <p:cNvPr id="11" name="內容版面配置區 11"/>
          <p:cNvSpPr>
            <a:spLocks noGrp="1"/>
          </p:cNvSpPr>
          <p:nvPr>
            <p:ph sz="half" idx="19"/>
          </p:nvPr>
        </p:nvSpPr>
        <p:spPr>
          <a:xfrm>
            <a:off x="1331640" y="1635646"/>
            <a:ext cx="6120680" cy="360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│ 新細明體     正常     </a:t>
            </a:r>
            <a:r>
              <a:rPr lang="en-US" altLang="zh-TW" dirty="0" smtClean="0"/>
              <a:t>12pt     #FFFFFF   #e97195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4"/>
          </p:nvPr>
        </p:nvSpPr>
        <p:spPr>
          <a:xfrm>
            <a:off x="3923928" y="555625"/>
            <a:ext cx="2880493" cy="360363"/>
          </a:xfrm>
        </p:spPr>
        <p:txBody>
          <a:bodyPr/>
          <a:lstStyle/>
          <a:p>
            <a:r>
              <a:rPr lang="zh-TW" altLang="en-US" dirty="0" smtClean="0"/>
              <a:t>粉紅底白字</a:t>
            </a:r>
            <a:endParaRPr lang="en-US" dirty="0"/>
          </a:p>
        </p:txBody>
      </p:sp>
      <p:sp>
        <p:nvSpPr>
          <p:cNvPr id="12" name="內容版面配置區 9"/>
          <p:cNvSpPr txBox="1">
            <a:spLocks/>
          </p:cNvSpPr>
          <p:nvPr/>
        </p:nvSpPr>
        <p:spPr>
          <a:xfrm>
            <a:off x="3779912" y="2499743"/>
            <a:ext cx="2160240" cy="288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產品詳細頁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82378"/>
            <a:ext cx="5715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7774"/>
            <a:ext cx="2596826" cy="20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5" y="2852474"/>
            <a:ext cx="4059469" cy="195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商標字體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中文標準字型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英文標準字型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" name="內容版面配置區 20"/>
          <p:cNvPicPr>
            <a:picLocks noGrp="1" noChangeAspect="1"/>
          </p:cNvPicPr>
          <p:nvPr>
            <p:ph sz="half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35820"/>
            <a:ext cx="2963276" cy="1223962"/>
          </a:xfrm>
        </p:spPr>
      </p:pic>
      <p:pic>
        <p:nvPicPr>
          <p:cNvPr id="22" name="內容版面配置區 21"/>
          <p:cNvPicPr>
            <a:picLocks noGrp="1" noChangeAspect="1"/>
          </p:cNvPicPr>
          <p:nvPr>
            <p:ph sz="half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63838"/>
            <a:ext cx="2141935" cy="1223963"/>
          </a:xfrm>
        </p:spPr>
      </p:pic>
    </p:spTree>
    <p:extLst>
      <p:ext uri="{BB962C8B-B14F-4D97-AF65-F5344CB8AC3E}">
        <p14:creationId xmlns:p14="http://schemas.microsoft.com/office/powerpoint/2010/main" val="1307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分頁</a:t>
            </a:r>
            <a:endParaRPr 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分頁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5"/>
          </p:nvPr>
        </p:nvSpPr>
        <p:spPr>
          <a:xfrm>
            <a:off x="468313" y="2067695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0"/>
          </p:nvPr>
        </p:nvSpPr>
        <p:spPr>
          <a:xfrm>
            <a:off x="467544" y="2427735"/>
            <a:ext cx="8208912" cy="1224135"/>
          </a:xfrm>
        </p:spPr>
        <p:txBody>
          <a:bodyPr/>
          <a:lstStyle/>
          <a:p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各類列表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067694"/>
            <a:ext cx="5893334" cy="283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889" y="1563638"/>
            <a:ext cx="7822222" cy="34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橫幅廣告</a:t>
            </a:r>
            <a:endParaRPr 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 idx="4294967295"/>
          </p:nvPr>
        </p:nvSpPr>
        <p:spPr>
          <a:xfrm>
            <a:off x="323528" y="267494"/>
            <a:ext cx="2880320" cy="11017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橫幅廣告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3478"/>
            <a:ext cx="4176464" cy="486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88023" y="195486"/>
          <a:ext cx="4104455" cy="477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864096"/>
                <a:gridCol w="792088"/>
                <a:gridCol w="1296144"/>
                <a:gridCol w="504054"/>
              </a:tblGrid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尺寸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圖檔大小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應用範圍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公板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ETmall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176x80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&lt;15KB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網站</a:t>
                      </a: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LOGO</a:t>
                      </a: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輪播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350x80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&lt;15KB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網站</a:t>
                      </a: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Header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16691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800x200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&lt;60KB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大、館首、分類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16691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750x200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&lt;60KB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任選、電視購物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300x370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&lt;60KB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大首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120x247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&lt;20KB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大首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241x124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&lt;15KB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大首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176x258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&lt;15KB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大首、主選、館首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90x270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&lt;20KB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網站跟隨選單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altLang="zh-TW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90x120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&lt;20KB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網站跟隨選單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800x50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館首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940x50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&lt;20KB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edm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180x60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產品詳細頁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400x400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Facebook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750-notes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詳細頁的活動辦法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旗艦館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998x120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&lt;30KB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館頭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610x405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&lt;70KB</a:t>
                      </a: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主</a:t>
                      </a: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Banner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產品圖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500x500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&lt;100KB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產品詳細頁大圖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1520" y="195486"/>
          <a:ext cx="8640961" cy="50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65"/>
                <a:gridCol w="1819150"/>
                <a:gridCol w="1667554"/>
                <a:gridCol w="2728725"/>
                <a:gridCol w="1061167"/>
              </a:tblGrid>
              <a:tr h="254067">
                <a:tc>
                  <a:txBody>
                    <a:bodyPr/>
                    <a:lstStyle/>
                    <a:p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尺寸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圖檔大小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應用範圍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公板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E30061"/>
                    </a:solidFill>
                  </a:tcPr>
                </a:tc>
              </a:tr>
              <a:tr h="254067"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銀行</a:t>
                      </a: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Banner</a:t>
                      </a: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公版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198x60</a:t>
                      </a: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卡友享優惠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  <p:pic>
        <p:nvPicPr>
          <p:cNvPr id="10" name="圖片 9" descr="styl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71550"/>
            <a:ext cx="2523181" cy="24328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5576" y="1563638"/>
            <a:ext cx="504056" cy="216024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15893" y="156363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latin typeface="微軟正黑體" pitchFamily="34" charset="-120"/>
                <a:ea typeface="微軟正黑體" pitchFamily="34" charset="-120"/>
              </a:rPr>
              <a:t>198x60</a:t>
            </a:r>
            <a:endParaRPr lang="en-US" sz="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176x80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&lt;15KB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大首頁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輪播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1854"/>
            <a:ext cx="223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350x80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&lt;15KB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輪播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2</a:t>
            </a:r>
            <a:r>
              <a:rPr lang="zh-TW" altLang="en-US" dirty="0" smtClean="0"/>
              <a:t>副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83718"/>
            <a:ext cx="444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800x200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667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60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724128" y="1491630"/>
            <a:ext cx="3168175" cy="435495"/>
          </a:xfrm>
        </p:spPr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5724898" y="2791221"/>
            <a:ext cx="3167582" cy="360040"/>
          </a:xfrm>
        </p:spPr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>
          <a:xfrm>
            <a:off x="5724128" y="1925489"/>
            <a:ext cx="3168352" cy="9377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大首頁</a:t>
            </a:r>
            <a:endParaRPr lang="en-US" altLang="zh-TW" dirty="0" smtClean="0"/>
          </a:p>
          <a:p>
            <a:r>
              <a:rPr lang="zh-TW" altLang="en-US" dirty="0" smtClean="0"/>
              <a:t>館首頁</a:t>
            </a:r>
            <a:endParaRPr lang="en-US" altLang="zh-TW" dirty="0" smtClean="0"/>
          </a:p>
          <a:p>
            <a:r>
              <a:rPr lang="zh-TW" altLang="en-US" dirty="0" smtClean="0"/>
              <a:t>分類頁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>
          <a:xfrm>
            <a:off x="5724128" y="3151261"/>
            <a:ext cx="3168175" cy="648071"/>
          </a:xfrm>
        </p:spPr>
        <p:txBody>
          <a:bodyPr/>
          <a:lstStyle/>
          <a:p>
            <a:r>
              <a:rPr lang="zh-TW" altLang="en-US" dirty="0" smtClean="0"/>
              <a:t>有，配合活動設計</a:t>
            </a:r>
            <a:endParaRPr lang="en-US" dirty="0"/>
          </a:p>
        </p:txBody>
      </p:sp>
      <p:sp>
        <p:nvSpPr>
          <p:cNvPr id="18" name="文字版面配置區 11"/>
          <p:cNvSpPr txBox="1">
            <a:spLocks/>
          </p:cNvSpPr>
          <p:nvPr/>
        </p:nvSpPr>
        <p:spPr>
          <a:xfrm>
            <a:off x="5724898" y="3799333"/>
            <a:ext cx="316758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備註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9" name="內容版面配置區 14"/>
          <p:cNvSpPr txBox="1">
            <a:spLocks/>
          </p:cNvSpPr>
          <p:nvPr/>
        </p:nvSpPr>
        <p:spPr>
          <a:xfrm>
            <a:off x="5724128" y="4159373"/>
            <a:ext cx="3168175" cy="64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盡量以折數、價格為主打話術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38" y="2355726"/>
            <a:ext cx="5079366" cy="126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330x372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753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&lt;15KB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大首頁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價格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可隱藏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94" y="1635646"/>
            <a:ext cx="2514286" cy="2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100x90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altLang="zh-TW" dirty="0" smtClean="0"/>
              <a:t>300x372</a:t>
            </a:r>
            <a:r>
              <a:rPr lang="zh-TW" altLang="en-US" dirty="0" smtClean="0"/>
              <a:t>斜角標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放置在</a:t>
            </a:r>
            <a:r>
              <a:rPr lang="en-US" altLang="zh-TW" dirty="0" smtClean="0"/>
              <a:t>300x372</a:t>
            </a:r>
            <a:r>
              <a:rPr lang="zh-TW" altLang="en-US" dirty="0" smtClean="0"/>
              <a:t>的右上角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折購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話術</a:t>
            </a:r>
            <a:r>
              <a:rPr lang="en-US" altLang="zh-TW" dirty="0" smtClean="0"/>
              <a:t>(4</a:t>
            </a:r>
            <a:r>
              <a:rPr lang="zh-TW" altLang="en-US" dirty="0" smtClean="0"/>
              <a:t>字內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28154"/>
            <a:ext cx="3240360" cy="361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網站應用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160x65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</a:t>
            </a:r>
            <a:r>
              <a:rPr lang="zh-TW" altLang="en-US" dirty="0"/>
              <a:t>圍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pic>
        <p:nvPicPr>
          <p:cNvPr id="20" name="內容版面配置區 19"/>
          <p:cNvPicPr>
            <a:picLocks noGrp="1" noChangeAspect="1"/>
          </p:cNvPicPr>
          <p:nvPr>
            <p:ph sz="half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35646"/>
            <a:ext cx="2633703" cy="1223962"/>
          </a:xfrm>
        </p:spPr>
      </p:pic>
      <p:pic>
        <p:nvPicPr>
          <p:cNvPr id="24" name="內容版面配置區 23"/>
          <p:cNvPicPr>
            <a:picLocks noGrp="1" noChangeAspect="1"/>
          </p:cNvPicPr>
          <p:nvPr>
            <p:ph sz="half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62187"/>
            <a:ext cx="5111845" cy="1223963"/>
          </a:xfrm>
        </p:spPr>
      </p:pic>
    </p:spTree>
    <p:extLst>
      <p:ext uri="{BB962C8B-B14F-4D97-AF65-F5344CB8AC3E}">
        <p14:creationId xmlns:p14="http://schemas.microsoft.com/office/powerpoint/2010/main" val="30451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120x247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667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&lt;15KB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724128" y="1491630"/>
            <a:ext cx="3168175" cy="435495"/>
          </a:xfrm>
        </p:spPr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5724898" y="2427734"/>
            <a:ext cx="3167582" cy="360040"/>
          </a:xfrm>
        </p:spPr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>
          <a:xfrm>
            <a:off x="5724128" y="1925489"/>
            <a:ext cx="3168352" cy="9377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大首頁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>
          <a:xfrm>
            <a:off x="5724128" y="2787774"/>
            <a:ext cx="3168175" cy="788641"/>
          </a:xfrm>
        </p:spPr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白底</a:t>
            </a:r>
            <a:endParaRPr lang="en-US" dirty="0"/>
          </a:p>
        </p:txBody>
      </p:sp>
      <p:sp>
        <p:nvSpPr>
          <p:cNvPr id="18" name="文字版面配置區 11"/>
          <p:cNvSpPr txBox="1">
            <a:spLocks/>
          </p:cNvSpPr>
          <p:nvPr/>
        </p:nvSpPr>
        <p:spPr>
          <a:xfrm>
            <a:off x="5724898" y="3799333"/>
            <a:ext cx="316758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備註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9" name="內容版面配置區 14"/>
          <p:cNvSpPr txBox="1">
            <a:spLocks/>
          </p:cNvSpPr>
          <p:nvPr/>
        </p:nvSpPr>
        <p:spPr>
          <a:xfrm>
            <a:off x="5724128" y="4159373"/>
            <a:ext cx="3168175" cy="64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一列字數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&lt;9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個中文字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824" y="1523082"/>
            <a:ext cx="1524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241x124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667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&lt;15KB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724128" y="1491630"/>
            <a:ext cx="3168175" cy="435495"/>
          </a:xfrm>
        </p:spPr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5724898" y="2427734"/>
            <a:ext cx="3167582" cy="360040"/>
          </a:xfrm>
        </p:spPr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>
          <a:xfrm>
            <a:off x="5724128" y="1925489"/>
            <a:ext cx="3168352" cy="646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大首頁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>
          <a:xfrm>
            <a:off x="5724128" y="2787774"/>
            <a:ext cx="3168175" cy="788641"/>
          </a:xfrm>
        </p:spPr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白底</a:t>
            </a:r>
            <a:endParaRPr lang="en-US" dirty="0"/>
          </a:p>
        </p:txBody>
      </p:sp>
      <p:sp>
        <p:nvSpPr>
          <p:cNvPr id="18" name="文字版面配置區 11"/>
          <p:cNvSpPr txBox="1">
            <a:spLocks/>
          </p:cNvSpPr>
          <p:nvPr/>
        </p:nvSpPr>
        <p:spPr>
          <a:xfrm>
            <a:off x="5724898" y="3799333"/>
            <a:ext cx="316758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備註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9" name="內容版面配置區 14"/>
          <p:cNvSpPr txBox="1">
            <a:spLocks/>
          </p:cNvSpPr>
          <p:nvPr/>
        </p:nvSpPr>
        <p:spPr>
          <a:xfrm>
            <a:off x="5724128" y="4159373"/>
            <a:ext cx="3168175" cy="64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主標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&lt;12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個中文字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副標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&lt;11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個中文字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83718"/>
            <a:ext cx="30607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176x258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667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20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5724128" y="1131590"/>
            <a:ext cx="3168175" cy="435495"/>
          </a:xfrm>
        </p:spPr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5724898" y="2067694"/>
            <a:ext cx="3167582" cy="410029"/>
          </a:xfrm>
        </p:spPr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>
          <a:xfrm>
            <a:off x="5724128" y="1491630"/>
            <a:ext cx="3168352" cy="6462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大首頁</a:t>
            </a:r>
            <a:endParaRPr lang="en-US" altLang="zh-TW" dirty="0" smtClean="0"/>
          </a:p>
          <a:p>
            <a:r>
              <a:rPr lang="zh-TW" altLang="en-US" dirty="0" smtClean="0"/>
              <a:t>主選單</a:t>
            </a:r>
            <a:endParaRPr lang="en-US" altLang="zh-TW" dirty="0" smtClean="0"/>
          </a:p>
          <a:p>
            <a:r>
              <a:rPr lang="zh-TW" altLang="en-US" dirty="0" smtClean="0"/>
              <a:t>館首頁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>
          <a:xfrm>
            <a:off x="5724129" y="2355727"/>
            <a:ext cx="1944215" cy="1800200"/>
          </a:xfrm>
        </p:spPr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2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en-US" altLang="zh-TW" dirty="0" smtClean="0"/>
              <a:t>2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en-US" altLang="zh-TW" dirty="0" smtClean="0"/>
              <a:t>2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en-US" altLang="zh-TW" dirty="0" smtClean="0"/>
              <a:t>1</a:t>
            </a:r>
            <a:r>
              <a:rPr lang="zh-TW" altLang="en-US" dirty="0" smtClean="0"/>
              <a:t>主</a:t>
            </a:r>
            <a:r>
              <a:rPr lang="en-US" altLang="zh-TW" dirty="0" smtClean="0"/>
              <a:t>1</a:t>
            </a:r>
            <a:r>
              <a:rPr lang="zh-TW" altLang="en-US" dirty="0" smtClean="0"/>
              <a:t>副</a:t>
            </a:r>
            <a:r>
              <a:rPr lang="en-US" altLang="zh-TW" dirty="0" smtClean="0"/>
              <a:t>1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marL="430212" lvl="1" indent="-342900">
              <a:buFont typeface="+mj-lt"/>
              <a:buAutoNum type="arabicPeriod"/>
            </a:pPr>
            <a:r>
              <a:rPr lang="zh-TW" altLang="en-US" dirty="0" smtClean="0"/>
              <a:t>服飾</a:t>
            </a:r>
            <a:r>
              <a:rPr lang="en-US" altLang="zh-TW" dirty="0" smtClean="0"/>
              <a:t>(</a:t>
            </a:r>
            <a:r>
              <a:rPr lang="zh-TW" altLang="en-US" dirty="0" smtClean="0"/>
              <a:t>特殊版型</a:t>
            </a:r>
            <a:r>
              <a:rPr lang="en-US" altLang="zh-TW" dirty="0" smtClean="0"/>
              <a:t>)</a:t>
            </a:r>
          </a:p>
        </p:txBody>
      </p:sp>
      <p:sp>
        <p:nvSpPr>
          <p:cNvPr id="18" name="文字版面配置區 11"/>
          <p:cNvSpPr txBox="1">
            <a:spLocks/>
          </p:cNvSpPr>
          <p:nvPr/>
        </p:nvSpPr>
        <p:spPr>
          <a:xfrm>
            <a:off x="5724898" y="4155926"/>
            <a:ext cx="316758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備註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9" name="內容版面配置區 14"/>
          <p:cNvSpPr txBox="1">
            <a:spLocks/>
          </p:cNvSpPr>
          <p:nvPr/>
        </p:nvSpPr>
        <p:spPr>
          <a:xfrm>
            <a:off x="5724128" y="4443958"/>
            <a:ext cx="3168175" cy="64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主標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&lt;11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個中文字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微軟正黑體" pitchFamily="34" charset="-120"/>
              <a:buChar char="-"/>
              <a:tabLst/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副標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&lt;12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個中文字</a:t>
            </a:r>
            <a:endParaRPr lang="en-US" altLang="zh-TW" sz="1400" dirty="0" smtClean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68" y="1336429"/>
            <a:ext cx="3519276" cy="361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90x270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20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網站跟隨選單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3108"/>
            <a:ext cx="914286" cy="27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90x120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10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網站跟隨選單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816" y="2199878"/>
            <a:ext cx="114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800x50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20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館首頁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30353"/>
            <a:ext cx="5079366" cy="31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940x50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20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配合行銷活動，放置在各</a:t>
            </a:r>
            <a:r>
              <a:rPr lang="en-US" altLang="zh-TW" dirty="0" err="1" smtClean="0"/>
              <a:t>edm</a:t>
            </a:r>
            <a:r>
              <a:rPr lang="zh-TW" altLang="en-US" dirty="0" smtClean="0"/>
              <a:t>上方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15766"/>
            <a:ext cx="5371429" cy="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180x60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2699792" y="555625"/>
            <a:ext cx="2880493" cy="3603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altLang="zh-TW" dirty="0" smtClean="0"/>
              <a:t>10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產品詳細頁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外框有規範圓角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內容配合活動設計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7175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750-Notes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707904" y="555625"/>
            <a:ext cx="2880493" cy="360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產品詳細頁底部活動說明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有，依檔案格式製作</a:t>
            </a:r>
            <a:endParaRPr lang="en-US" altLang="zh-TW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183" y="1754061"/>
            <a:ext cx="4761905" cy="27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400x400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707904" y="555625"/>
            <a:ext cx="2880493" cy="360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altLang="zh-TW" dirty="0" err="1" smtClean="0"/>
              <a:t>Facebook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無，配合活動設計</a:t>
            </a:r>
            <a:endParaRPr lang="en-US" altLang="zh-TW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01" y="1563638"/>
            <a:ext cx="3047619" cy="30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網站應</a:t>
            </a:r>
            <a:r>
              <a:rPr lang="zh-TW" altLang="en-US" dirty="0"/>
              <a:t>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65x81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89389"/>
            <a:ext cx="1608993" cy="1714410"/>
          </a:xfrm>
        </p:spPr>
      </p:pic>
      <p:pic>
        <p:nvPicPr>
          <p:cNvPr id="14" name="內容版面配置區 13"/>
          <p:cNvPicPr>
            <a:picLocks noGrp="1" noChangeAspect="1"/>
          </p:cNvPicPr>
          <p:nvPr>
            <p:ph sz="half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4011"/>
            <a:ext cx="5295900" cy="1228725"/>
          </a:xfrm>
        </p:spPr>
      </p:pic>
    </p:spTree>
    <p:extLst>
      <p:ext uri="{BB962C8B-B14F-4D97-AF65-F5344CB8AC3E}">
        <p14:creationId xmlns:p14="http://schemas.microsoft.com/office/powerpoint/2010/main" val="5746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998x120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753" y="555625"/>
            <a:ext cx="2880493" cy="360363"/>
          </a:xfrm>
        </p:spPr>
        <p:txBody>
          <a:bodyPr/>
          <a:lstStyle/>
          <a:p>
            <a:r>
              <a:rPr lang="en-US" altLang="zh-TW" dirty="0" smtClean="0"/>
              <a:t>&lt;30KB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旗艦館首頁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無，依各旗艦館需求</a:t>
            </a:r>
            <a:endParaRPr lang="en-US" altLang="zh-TW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97" y="2682306"/>
            <a:ext cx="5069207" cy="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610x405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753" y="555625"/>
            <a:ext cx="2880493" cy="360363"/>
          </a:xfrm>
        </p:spPr>
        <p:txBody>
          <a:bodyPr/>
          <a:lstStyle/>
          <a:p>
            <a:r>
              <a:rPr lang="en-US" altLang="zh-TW" dirty="0" smtClean="0"/>
              <a:t>&lt;70KB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旗艦館主</a:t>
            </a:r>
            <a:r>
              <a:rPr lang="en-US" altLang="zh-TW" dirty="0" smtClean="0"/>
              <a:t>Banner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無，依各旗艦館需求</a:t>
            </a:r>
            <a:endParaRPr lang="en-US" altLang="zh-TW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76" y="1735759"/>
            <a:ext cx="3969524" cy="263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500x500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3131753" y="555625"/>
            <a:ext cx="2880493" cy="360363"/>
          </a:xfrm>
        </p:spPr>
        <p:txBody>
          <a:bodyPr/>
          <a:lstStyle/>
          <a:p>
            <a:r>
              <a:rPr lang="en-US" altLang="zh-TW" dirty="0" smtClean="0"/>
              <a:t>&lt;100KB</a:t>
            </a:r>
            <a:endParaRPr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產品詳細頁的產品放大圖</a:t>
            </a:r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無，依產品內容</a:t>
            </a:r>
            <a:endParaRPr lang="en-US" altLang="zh-TW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5378"/>
            <a:ext cx="3174604" cy="317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198x60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公版規範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zh-TW" altLang="en-US" dirty="0" smtClean="0"/>
              <a:t>銀行</a:t>
            </a:r>
            <a:r>
              <a:rPr lang="en-US" altLang="zh-TW" dirty="0" smtClean="0"/>
              <a:t>Banner</a:t>
            </a:r>
            <a:r>
              <a:rPr lang="zh-TW" altLang="en-US" dirty="0" smtClean="0"/>
              <a:t>公版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zh-TW" altLang="en-US" dirty="0" smtClean="0"/>
              <a:t>下方文字限制</a:t>
            </a:r>
            <a:r>
              <a:rPr lang="en-US" altLang="zh-TW" dirty="0" smtClean="0"/>
              <a:t>16</a:t>
            </a:r>
            <a:r>
              <a:rPr lang="zh-TW" altLang="en-US" dirty="0" smtClean="0"/>
              <a:t>字內</a:t>
            </a:r>
            <a:endParaRPr lang="en-US" altLang="zh-TW" dirty="0" smtClean="0"/>
          </a:p>
          <a:p>
            <a:r>
              <a:rPr lang="zh-TW" altLang="en-US" dirty="0" smtClean="0"/>
              <a:t>左右內間距為</a:t>
            </a:r>
            <a:r>
              <a:rPr lang="en-US" altLang="zh-TW" dirty="0" smtClean="0"/>
              <a:t>4px</a:t>
            </a:r>
            <a:endParaRPr lang="en-US" dirty="0"/>
          </a:p>
        </p:txBody>
      </p:sp>
      <p:pic>
        <p:nvPicPr>
          <p:cNvPr id="11" name="圖片 10" descr="198x6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505075"/>
            <a:ext cx="1885950" cy="571500"/>
          </a:xfrm>
          <a:prstGeom prst="rect">
            <a:avLst/>
          </a:prstGeom>
          <a:effectLst>
            <a:outerShdw blurRad="101600" dir="2700000" algn="ctr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</a:t>
            </a:r>
            <a:r>
              <a:rPr lang="zh-TW" altLang="en-US" dirty="0"/>
              <a:t>部</a:t>
            </a:r>
            <a:r>
              <a:rPr lang="zh-TW" altLang="en-US" dirty="0" smtClean="0"/>
              <a:t>廣告</a:t>
            </a:r>
            <a:endParaRPr lang="zh-TW" altLang="en-US" dirty="0"/>
          </a:p>
        </p:txBody>
      </p:sp>
      <p:sp>
        <p:nvSpPr>
          <p:cNvPr id="22" name="內容版面配置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24" name="文字版面配置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dirty="0" smtClean="0"/>
              <a:t>酷比廣告</a:t>
            </a:r>
            <a:r>
              <a:rPr lang="en-US" altLang="zh-TW" dirty="0" smtClean="0"/>
              <a:t>-</a:t>
            </a:r>
            <a:r>
              <a:rPr lang="zh-TW" altLang="en-US" dirty="0" smtClean="0"/>
              <a:t>標題</a:t>
            </a:r>
            <a:endParaRPr lang="zh-TW" altLang="en-US" dirty="0"/>
          </a:p>
        </p:txBody>
      </p:sp>
      <p:pic>
        <p:nvPicPr>
          <p:cNvPr id="31" name="內容版面配置區 30"/>
          <p:cNvPicPr>
            <a:picLocks noGrp="1" noChangeAspect="1"/>
          </p:cNvPicPr>
          <p:nvPr>
            <p:ph sz="half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8" y="3364011"/>
            <a:ext cx="1920240" cy="1600200"/>
          </a:xfrm>
        </p:spPr>
      </p:pic>
      <p:sp>
        <p:nvSpPr>
          <p:cNvPr id="12" name="內容版面配置區 10"/>
          <p:cNvSpPr txBox="1">
            <a:spLocks/>
          </p:cNvSpPr>
          <p:nvPr/>
        </p:nvSpPr>
        <p:spPr>
          <a:xfrm>
            <a:off x="2699792" y="3339936"/>
            <a:ext cx="2736304" cy="146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當商標曝光版位高度低於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60px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時，商標中文字體與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LOGO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比例應放大至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6:4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，當</a:t>
            </a:r>
            <a:r>
              <a:rPr lang="zh-TW" altLang="en-US" sz="1400" dirty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商標曝光版位高度低於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20px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以下，則此中英同存之商標樣式不應出現。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8" y="1595960"/>
            <a:ext cx="3876982" cy="1223962"/>
          </a:xfrm>
        </p:spPr>
      </p:pic>
    </p:spTree>
    <p:extLst>
      <p:ext uri="{BB962C8B-B14F-4D97-AF65-F5344CB8AC3E}">
        <p14:creationId xmlns:p14="http://schemas.microsoft.com/office/powerpoint/2010/main" val="5974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外部廣告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dirty="0"/>
              <a:t>酷比廣告</a:t>
            </a:r>
            <a:r>
              <a:rPr lang="en-US" altLang="zh-TW" dirty="0"/>
              <a:t>- ICON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2" y="3292617"/>
            <a:ext cx="1428750" cy="1714500"/>
          </a:xfrm>
        </p:spPr>
      </p:pic>
      <p:sp>
        <p:nvSpPr>
          <p:cNvPr id="12" name="內容版面配置區 10"/>
          <p:cNvSpPr txBox="1">
            <a:spLocks/>
          </p:cNvSpPr>
          <p:nvPr/>
        </p:nvSpPr>
        <p:spPr>
          <a:xfrm>
            <a:off x="2699792" y="3263870"/>
            <a:ext cx="2376264" cy="146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此樣式目前僅出現於酷比聯播中，因該商標</a:t>
            </a:r>
            <a:r>
              <a:rPr lang="zh-TW" altLang="en-US" sz="1400" dirty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曝光版位高度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低於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20px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，且因中英</a:t>
            </a:r>
            <a:r>
              <a:rPr lang="zh-TW" altLang="en-US" sz="1400" dirty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同存之商標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樣式無法於此運用，故遵循該聯播網之規範，只露出</a:t>
            </a:r>
            <a:r>
              <a:rPr lang="en-US" altLang="zh-TW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”EHS”</a:t>
            </a:r>
            <a:r>
              <a:rPr lang="zh-TW" altLang="en-US" sz="1400" dirty="0" smtClean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商標。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1737"/>
            <a:ext cx="3010665" cy="1223962"/>
          </a:xfrm>
        </p:spPr>
      </p:pic>
    </p:spTree>
    <p:extLst>
      <p:ext uri="{BB962C8B-B14F-4D97-AF65-F5344CB8AC3E}">
        <p14:creationId xmlns:p14="http://schemas.microsoft.com/office/powerpoint/2010/main" val="13308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網站色調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網站色調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樣式</a:t>
            </a:r>
            <a:r>
              <a:rPr lang="en-US" altLang="zh-TW" dirty="0" smtClean="0"/>
              <a:t>(RGB)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half" idx="19"/>
          </p:nvPr>
        </p:nvSpPr>
        <p:spPr>
          <a:xfrm>
            <a:off x="683568" y="3291830"/>
            <a:ext cx="1800200" cy="28803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>主色調：</a:t>
            </a:r>
            <a:r>
              <a:rPr lang="en-US" altLang="zh-TW" dirty="0" smtClean="0"/>
              <a:t>224</a:t>
            </a:r>
            <a:r>
              <a:rPr lang="zh-TW" altLang="en-US" dirty="0" smtClean="0"/>
              <a:t>  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98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83568" y="1635646"/>
            <a:ext cx="1800200" cy="1656184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771800" y="1635646"/>
            <a:ext cx="1800200" cy="165618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4572000" y="1635646"/>
            <a:ext cx="1800200" cy="165618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內容版面配置區 8"/>
          <p:cNvSpPr>
            <a:spLocks noGrp="1"/>
          </p:cNvSpPr>
          <p:nvPr>
            <p:ph sz="half" idx="19"/>
          </p:nvPr>
        </p:nvSpPr>
        <p:spPr>
          <a:xfrm>
            <a:off x="2771800" y="3291830"/>
            <a:ext cx="1800200" cy="28803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>輔助色：</a:t>
            </a:r>
            <a:r>
              <a:rPr lang="en-US" altLang="zh-TW" dirty="0" smtClean="0"/>
              <a:t>45</a:t>
            </a:r>
            <a:r>
              <a:rPr lang="zh-TW" altLang="en-US" dirty="0" smtClean="0"/>
              <a:t>  </a:t>
            </a:r>
            <a:r>
              <a:rPr lang="en-US" altLang="zh-TW" dirty="0" smtClean="0"/>
              <a:t>45</a:t>
            </a:r>
            <a:r>
              <a:rPr lang="zh-TW" altLang="en-US" dirty="0" smtClean="0"/>
              <a:t>  </a:t>
            </a:r>
            <a:r>
              <a:rPr lang="en-US" altLang="zh-TW" dirty="0" smtClean="0"/>
              <a:t>45</a:t>
            </a:r>
            <a:endParaRPr lang="en-US" dirty="0"/>
          </a:p>
        </p:txBody>
      </p:sp>
      <p:sp>
        <p:nvSpPr>
          <p:cNvPr id="15" name="內容版面配置區 8"/>
          <p:cNvSpPr>
            <a:spLocks noGrp="1"/>
          </p:cNvSpPr>
          <p:nvPr>
            <p:ph sz="half" idx="19"/>
          </p:nvPr>
        </p:nvSpPr>
        <p:spPr>
          <a:xfrm>
            <a:off x="4572000" y="3291830"/>
            <a:ext cx="1800200" cy="28803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>輔助色：</a:t>
            </a:r>
            <a:r>
              <a:rPr lang="en-US" altLang="zh-TW" dirty="0" smtClean="0"/>
              <a:t>219</a:t>
            </a:r>
            <a:r>
              <a:rPr lang="zh-TW" altLang="en-US" dirty="0" smtClean="0"/>
              <a:t>  </a:t>
            </a:r>
            <a:r>
              <a:rPr lang="en-US" altLang="zh-TW" dirty="0" smtClean="0"/>
              <a:t>219</a:t>
            </a:r>
            <a:r>
              <a:rPr lang="zh-TW" altLang="en-US" dirty="0" smtClean="0"/>
              <a:t>  </a:t>
            </a:r>
            <a:r>
              <a:rPr lang="en-US" altLang="zh-TW" dirty="0" smtClean="0"/>
              <a:t>219</a:t>
            </a:r>
            <a:endParaRPr lang="en-US" dirty="0"/>
          </a:p>
        </p:txBody>
      </p:sp>
      <p:sp>
        <p:nvSpPr>
          <p:cNvPr id="17" name="文字版面配置區 6"/>
          <p:cNvSpPr>
            <a:spLocks noGrp="1"/>
          </p:cNvSpPr>
          <p:nvPr>
            <p:ph type="body" sz="quarter" idx="15"/>
          </p:nvPr>
        </p:nvSpPr>
        <p:spPr>
          <a:xfrm>
            <a:off x="468313" y="3723878"/>
            <a:ext cx="8207375" cy="360040"/>
          </a:xfrm>
        </p:spPr>
        <p:txBody>
          <a:bodyPr/>
          <a:lstStyle/>
          <a:p>
            <a:r>
              <a:rPr lang="zh-TW" altLang="en-US" dirty="0" smtClean="0"/>
              <a:t>應用範圍</a:t>
            </a:r>
            <a:endParaRPr lang="en-US" dirty="0"/>
          </a:p>
        </p:txBody>
      </p:sp>
      <p:sp>
        <p:nvSpPr>
          <p:cNvPr id="18" name="內容版面配置區 9"/>
          <p:cNvSpPr>
            <a:spLocks noGrp="1"/>
          </p:cNvSpPr>
          <p:nvPr>
            <p:ph sz="half" idx="20"/>
          </p:nvPr>
        </p:nvSpPr>
        <p:spPr>
          <a:xfrm>
            <a:off x="467544" y="4155926"/>
            <a:ext cx="1440160" cy="648072"/>
          </a:xfrm>
        </p:spPr>
        <p:txBody>
          <a:bodyPr/>
          <a:lstStyle/>
          <a:p>
            <a:r>
              <a:rPr lang="zh-TW" altLang="en-US" dirty="0" smtClean="0"/>
              <a:t>全網站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795886"/>
            <a:ext cx="6742858" cy="9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mall Guid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1238</Words>
  <Application>Microsoft Office PowerPoint</Application>
  <PresentationFormat>如螢幕大小 (16:9)</PresentationFormat>
  <Paragraphs>428</Paragraphs>
  <Slides>53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ETmall Guideline</vt:lpstr>
      <vt:lpstr>PowerPoint 簡報</vt:lpstr>
      <vt:lpstr>商標規範</vt:lpstr>
      <vt:lpstr>商標字體</vt:lpstr>
      <vt:lpstr>網站應用</vt:lpstr>
      <vt:lpstr>網站應用</vt:lpstr>
      <vt:lpstr>外部廣告</vt:lpstr>
      <vt:lpstr>外部廣告</vt:lpstr>
      <vt:lpstr>網站色調</vt:lpstr>
      <vt:lpstr>網站色調</vt:lpstr>
      <vt:lpstr>文字</vt:lpstr>
      <vt:lpstr>主區塊標題</vt:lpstr>
      <vt:lpstr>主區塊標題</vt:lpstr>
      <vt:lpstr>副區塊標題</vt:lpstr>
      <vt:lpstr>副區塊標題</vt:lpstr>
      <vt:lpstr>價格</vt:lpstr>
      <vt:lpstr>頁籤</vt:lpstr>
      <vt:lpstr>主分頁籤</vt:lpstr>
      <vt:lpstr>副分頁籤</vt:lpstr>
      <vt:lpstr>副分頁籤</vt:lpstr>
      <vt:lpstr>副分頁籤</vt:lpstr>
      <vt:lpstr>副分頁籤</vt:lpstr>
      <vt:lpstr>按鈕</vt:lpstr>
      <vt:lpstr>主按鈕</vt:lpstr>
      <vt:lpstr>次要按鈕</vt:lpstr>
      <vt:lpstr>次要按鈕</vt:lpstr>
      <vt:lpstr>圖示</vt:lpstr>
      <vt:lpstr>排行榜圖示</vt:lpstr>
      <vt:lpstr>排行榜圖示</vt:lpstr>
      <vt:lpstr>產品屬性圖示</vt:lpstr>
      <vt:lpstr>分頁</vt:lpstr>
      <vt:lpstr>分頁</vt:lpstr>
      <vt:lpstr>橫幅廣告</vt:lpstr>
      <vt:lpstr>橫幅廣告</vt:lpstr>
      <vt:lpstr>PowerPoint 簡報</vt:lpstr>
      <vt:lpstr>176x80</vt:lpstr>
      <vt:lpstr>350x80</vt:lpstr>
      <vt:lpstr>800x200</vt:lpstr>
      <vt:lpstr>330x372</vt:lpstr>
      <vt:lpstr>100x90</vt:lpstr>
      <vt:lpstr>120x247</vt:lpstr>
      <vt:lpstr>241x124</vt:lpstr>
      <vt:lpstr>176x258</vt:lpstr>
      <vt:lpstr>90x270</vt:lpstr>
      <vt:lpstr>90x120</vt:lpstr>
      <vt:lpstr>800x50</vt:lpstr>
      <vt:lpstr>940x50</vt:lpstr>
      <vt:lpstr>180x60</vt:lpstr>
      <vt:lpstr>750-Notes</vt:lpstr>
      <vt:lpstr>400x400</vt:lpstr>
      <vt:lpstr>998x120</vt:lpstr>
      <vt:lpstr>610x405</vt:lpstr>
      <vt:lpstr>500x500</vt:lpstr>
      <vt:lpstr>198x60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石橋</dc:creator>
  <cp:lastModifiedBy>brian.jiang</cp:lastModifiedBy>
  <cp:revision>365</cp:revision>
  <dcterms:created xsi:type="dcterms:W3CDTF">2014-12-30T09:39:21Z</dcterms:created>
  <dcterms:modified xsi:type="dcterms:W3CDTF">2015-03-19T01:34:34Z</dcterms:modified>
</cp:coreProperties>
</file>