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70" r:id="rId6"/>
    <p:sldId id="261" r:id="rId7"/>
    <p:sldId id="272" r:id="rId8"/>
    <p:sldId id="262" r:id="rId9"/>
    <p:sldId id="263" r:id="rId10"/>
    <p:sldId id="264" r:id="rId11"/>
    <p:sldId id="265" r:id="rId12"/>
    <p:sldId id="267" r:id="rId13"/>
    <p:sldId id="266" r:id="rId14"/>
    <p:sldId id="27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68" d="100"/>
          <a:sy n="68" d="100"/>
        </p:scale>
        <p:origin x="822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1/10/2019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j.gov/education" TargetMode="Externa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jspotlight.com/" TargetMode="External"/><Relationship Id="rId4" Type="http://schemas.openxmlformats.org/officeDocument/2006/relationships/hyperlink" Target="https://www.kaggl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5340" y="871538"/>
            <a:ext cx="7008574" cy="3298825"/>
          </a:xfrm>
        </p:spPr>
        <p:txBody>
          <a:bodyPr/>
          <a:lstStyle/>
          <a:p>
            <a:r>
              <a:rPr lang="en-US" dirty="0"/>
              <a:t>Factors Contributing to Graduation Rates in New Jersey Schools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EBA5F-BC85-4F68-9444-5DCDFC34DEC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17720" cy="7992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71EACD-5D2E-4728-AEAB-53C8D5AED4D2}"/>
              </a:ext>
            </a:extLst>
          </p:cNvPr>
          <p:cNvSpPr/>
          <p:nvPr/>
        </p:nvSpPr>
        <p:spPr>
          <a:xfrm>
            <a:off x="4935340" y="5410200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Rutgers Data Science Boot Camp</a:t>
            </a:r>
          </a:p>
          <a:p>
            <a:r>
              <a:rPr lang="en-US" dirty="0">
                <a:solidFill>
                  <a:schemeClr val="tx2"/>
                </a:solidFill>
              </a:rPr>
              <a:t>January 12, 2019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096340-5DB9-4F27-9D45-F76EBA282CB7}"/>
              </a:ext>
            </a:extLst>
          </p:cNvPr>
          <p:cNvSpPr txBox="1">
            <a:spLocks/>
          </p:cNvSpPr>
          <p:nvPr/>
        </p:nvSpPr>
        <p:spPr>
          <a:xfrm>
            <a:off x="4940787" y="4245768"/>
            <a:ext cx="6092824" cy="54451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55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b="0" kern="1200" cap="none" spc="0" baseline="0">
                <a:ln w="0"/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By a Sampling of Select Cities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211894-A5E2-47EC-A9E6-5FCFC19F7009}"/>
              </a:ext>
            </a:extLst>
          </p:cNvPr>
          <p:cNvSpPr/>
          <p:nvPr/>
        </p:nvSpPr>
        <p:spPr>
          <a:xfrm>
            <a:off x="1557561" y="228600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Administrator and Superintendent Salary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CF749-39A1-4C01-85C9-9B803606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16" y="914400"/>
            <a:ext cx="9449591" cy="5390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FD968C-1D47-4C69-BCA6-151C3444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4" y="109912"/>
            <a:ext cx="7702083" cy="32624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54367-FB3F-4F12-ADDB-8B26C75D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3653833"/>
            <a:ext cx="7010401" cy="3094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D02478-E3BA-4A8E-8111-E8D20E094DB2}"/>
              </a:ext>
            </a:extLst>
          </p:cNvPr>
          <p:cNvSpPr/>
          <p:nvPr/>
        </p:nvSpPr>
        <p:spPr>
          <a:xfrm>
            <a:off x="8997803" y="914400"/>
            <a:ext cx="266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Teachers’ Salary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0CCE8-0B8F-4493-8286-11AE3B6908AB}"/>
              </a:ext>
            </a:extLst>
          </p:cNvPr>
          <p:cNvSpPr/>
          <p:nvPr/>
        </p:nvSpPr>
        <p:spPr>
          <a:xfrm>
            <a:off x="760412" y="4669758"/>
            <a:ext cx="266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Teachers’ Effectiveness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2AECF-D800-4D54-955E-FE47EB68AFCE}"/>
              </a:ext>
            </a:extLst>
          </p:cNvPr>
          <p:cNvSpPr/>
          <p:nvPr/>
        </p:nvSpPr>
        <p:spPr>
          <a:xfrm>
            <a:off x="2208212" y="2286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Dropout Rate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BB8E4-F395-490B-9267-64ADAE99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68" y="990600"/>
            <a:ext cx="6990087" cy="5242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99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19C485-C473-4DA7-BCD3-F66604734139}"/>
              </a:ext>
            </a:extLst>
          </p:cNvPr>
          <p:cNvSpPr/>
          <p:nvPr/>
        </p:nvSpPr>
        <p:spPr>
          <a:xfrm>
            <a:off x="3719704" y="828823"/>
            <a:ext cx="2374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Poverty Rate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F85CE-815E-4C7C-902C-D86852AB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236695"/>
            <a:ext cx="5486400" cy="3657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45F1C6-4517-458B-9108-8745F11E83D8}"/>
              </a:ext>
            </a:extLst>
          </p:cNvPr>
          <p:cNvSpPr/>
          <p:nvPr/>
        </p:nvSpPr>
        <p:spPr>
          <a:xfrm>
            <a:off x="6353418" y="4572000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Mean Income vs Graduation Rate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40A0A-AAE1-42D6-AAE6-F783B265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3" y="3154319"/>
            <a:ext cx="5294536" cy="3349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72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30FCB1-661A-4D13-A62C-3ADA40B99F72}"/>
              </a:ext>
            </a:extLst>
          </p:cNvPr>
          <p:cNvSpPr txBox="1">
            <a:spLocks/>
          </p:cNvSpPr>
          <p:nvPr/>
        </p:nvSpPr>
        <p:spPr>
          <a:xfrm>
            <a:off x="455612" y="384602"/>
            <a:ext cx="3352800" cy="6858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DD27A-92F9-45C7-A843-A611F581451D}"/>
              </a:ext>
            </a:extLst>
          </p:cNvPr>
          <p:cNvSpPr/>
          <p:nvPr/>
        </p:nvSpPr>
        <p:spPr>
          <a:xfrm>
            <a:off x="1446212" y="1070402"/>
            <a:ext cx="982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Percentage of Contributing Factors to Schools with the Lowest Graduation Rates in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New Jersey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BD646-20E1-4EE9-90D2-3DD415C7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12" y="1973997"/>
            <a:ext cx="5943600" cy="4742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52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7" y="268668"/>
            <a:ext cx="3072103" cy="787399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308" y="1702410"/>
            <a:ext cx="3834103" cy="3555390"/>
          </a:xfrm>
        </p:spPr>
        <p:txBody>
          <a:bodyPr>
            <a:normAutofit/>
          </a:bodyPr>
          <a:lstStyle/>
          <a:p>
            <a:r>
              <a:rPr lang="en-US" dirty="0"/>
              <a:t>The Fab Five</a:t>
            </a:r>
          </a:p>
          <a:p>
            <a:pPr lvl="1"/>
            <a:r>
              <a:rPr lang="en-US" dirty="0"/>
              <a:t>Kimberly Andersen</a:t>
            </a:r>
          </a:p>
          <a:p>
            <a:pPr lvl="1"/>
            <a:r>
              <a:rPr lang="en-US" dirty="0"/>
              <a:t>Deepali </a:t>
            </a:r>
            <a:r>
              <a:rPr lang="en-US" dirty="0" err="1"/>
              <a:t>Khaparde</a:t>
            </a:r>
            <a:endParaRPr lang="en-US" dirty="0"/>
          </a:p>
          <a:p>
            <a:pPr lvl="1"/>
            <a:r>
              <a:rPr lang="en-US" dirty="0"/>
              <a:t>Adriana Kopf</a:t>
            </a:r>
          </a:p>
          <a:p>
            <a:pPr lvl="1"/>
            <a:r>
              <a:rPr lang="en-US" dirty="0"/>
              <a:t>Richa Prakash</a:t>
            </a:r>
          </a:p>
          <a:p>
            <a:pPr lvl="1"/>
            <a:r>
              <a:rPr lang="en-US" dirty="0" err="1"/>
              <a:t>Raghi</a:t>
            </a:r>
            <a:r>
              <a:rPr lang="en-US" dirty="0"/>
              <a:t> Ramachandran</a:t>
            </a:r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2D4D07-4F04-464D-914B-F964656FBF3A}"/>
              </a:ext>
            </a:extLst>
          </p:cNvPr>
          <p:cNvSpPr txBox="1">
            <a:spLocks/>
          </p:cNvSpPr>
          <p:nvPr/>
        </p:nvSpPr>
        <p:spPr>
          <a:xfrm>
            <a:off x="5693238" y="268669"/>
            <a:ext cx="5205701" cy="787399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Questions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C5A854-F3F4-45B2-94B8-90997306D53C}"/>
              </a:ext>
            </a:extLst>
          </p:cNvPr>
          <p:cNvSpPr txBox="1">
            <a:spLocks/>
          </p:cNvSpPr>
          <p:nvPr/>
        </p:nvSpPr>
        <p:spPr>
          <a:xfrm>
            <a:off x="5155909" y="1702410"/>
            <a:ext cx="3529303" cy="3175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A5A9E-0036-4637-9CD9-DEBF246703D0}"/>
              </a:ext>
            </a:extLst>
          </p:cNvPr>
          <p:cNvSpPr txBox="1">
            <a:spLocks/>
          </p:cNvSpPr>
          <p:nvPr/>
        </p:nvSpPr>
        <p:spPr>
          <a:xfrm>
            <a:off x="5153148" y="1888893"/>
            <a:ext cx="5915608" cy="182361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Contributing Factors in the Cities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Income and Poverty Rates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807F29-5DBA-44A4-A61D-60261CA261E6}"/>
              </a:ext>
            </a:extLst>
          </p:cNvPr>
          <p:cNvSpPr txBox="1">
            <a:spLocks/>
          </p:cNvSpPr>
          <p:nvPr/>
        </p:nvSpPr>
        <p:spPr>
          <a:xfrm>
            <a:off x="5155908" y="3898986"/>
            <a:ext cx="5915608" cy="2513208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Contributing Factors in the Schools</a:t>
            </a:r>
          </a:p>
          <a:p>
            <a:pPr lvl="1"/>
            <a:r>
              <a:rPr lang="en-US" dirty="0"/>
              <a:t>Teachers’ Salaries</a:t>
            </a:r>
          </a:p>
          <a:p>
            <a:pPr lvl="2"/>
            <a:r>
              <a:rPr lang="en-US" dirty="0"/>
              <a:t>Administrators’ Salaries</a:t>
            </a:r>
          </a:p>
          <a:p>
            <a:pPr lvl="2"/>
            <a:r>
              <a:rPr lang="en-US" dirty="0"/>
              <a:t>Superintendents’ Salaries</a:t>
            </a:r>
          </a:p>
          <a:p>
            <a:pPr lvl="1"/>
            <a:r>
              <a:rPr lang="en-US" dirty="0"/>
              <a:t>Teacher Effectiveness</a:t>
            </a:r>
          </a:p>
          <a:p>
            <a:pPr lvl="1"/>
            <a:r>
              <a:rPr lang="en-US" dirty="0"/>
              <a:t>Dropout Rates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399C8-DF7D-4A3E-9345-1A73BB46E5A7}"/>
              </a:ext>
            </a:extLst>
          </p:cNvPr>
          <p:cNvCxnSpPr>
            <a:cxnSpLocks/>
          </p:cNvCxnSpPr>
          <p:nvPr/>
        </p:nvCxnSpPr>
        <p:spPr>
          <a:xfrm>
            <a:off x="4897657" y="390599"/>
            <a:ext cx="53755" cy="6162601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05244CA-348D-4DA9-8C51-801B72207B9B}"/>
              </a:ext>
            </a:extLst>
          </p:cNvPr>
          <p:cNvSpPr txBox="1">
            <a:spLocks/>
          </p:cNvSpPr>
          <p:nvPr/>
        </p:nvSpPr>
        <p:spPr>
          <a:xfrm>
            <a:off x="5153148" y="1119310"/>
            <a:ext cx="5915608" cy="7695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What Contributes to Graduation Rates in New Jersey?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099" y="347699"/>
            <a:ext cx="4367503" cy="863600"/>
          </a:xfrm>
        </p:spPr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16" y="1805354"/>
            <a:ext cx="4773157" cy="3743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Data Sources: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dirty="0">
                <a:hlinkClick r:id="rId2"/>
              </a:rPr>
              <a:t>https://www.census.gov</a:t>
            </a:r>
            <a:endParaRPr lang="en-US" dirty="0"/>
          </a:p>
          <a:p>
            <a:pPr marL="426645" lvl="1" indent="0">
              <a:buNone/>
            </a:pPr>
            <a:endParaRPr lang="en-US" dirty="0"/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https://www.nj.gov/education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6645" lvl="1" indent="0"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https://www.kaggle.com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6645" lvl="1" indent="0"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https://www.njspotlight.com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2D25D9-2DE0-460F-8A7D-EFCCDFBE2437}"/>
              </a:ext>
            </a:extLst>
          </p:cNvPr>
          <p:cNvSpPr txBox="1">
            <a:spLocks/>
          </p:cNvSpPr>
          <p:nvPr/>
        </p:nvSpPr>
        <p:spPr>
          <a:xfrm>
            <a:off x="5893529" y="327074"/>
            <a:ext cx="5408851" cy="8636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Methodology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3F3AE8-CC61-461D-A16B-796D69C0DB5E}"/>
              </a:ext>
            </a:extLst>
          </p:cNvPr>
          <p:cNvSpPr txBox="1">
            <a:spLocks/>
          </p:cNvSpPr>
          <p:nvPr/>
        </p:nvSpPr>
        <p:spPr>
          <a:xfrm>
            <a:off x="6094412" y="1130105"/>
            <a:ext cx="6043903" cy="359116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Determine Cities to Use</a:t>
            </a:r>
          </a:p>
          <a:p>
            <a:pPr lvl="1"/>
            <a:r>
              <a:rPr lang="en-US" dirty="0"/>
              <a:t>To represent varying geographic location, population, demographics, and affluence level, we chose:</a:t>
            </a:r>
          </a:p>
          <a:p>
            <a:pPr lvl="2"/>
            <a:r>
              <a:rPr lang="en-US" dirty="0"/>
              <a:t>Summit</a:t>
            </a:r>
          </a:p>
          <a:p>
            <a:pPr lvl="2"/>
            <a:r>
              <a:rPr lang="en-US" dirty="0"/>
              <a:t>Hoboken</a:t>
            </a:r>
          </a:p>
          <a:p>
            <a:pPr lvl="2"/>
            <a:r>
              <a:rPr lang="en-US" dirty="0"/>
              <a:t>Princeton</a:t>
            </a:r>
          </a:p>
          <a:p>
            <a:pPr lvl="2"/>
            <a:r>
              <a:rPr lang="en-US" dirty="0"/>
              <a:t>Clifton</a:t>
            </a:r>
          </a:p>
          <a:p>
            <a:pPr lvl="2"/>
            <a:r>
              <a:rPr lang="en-US" dirty="0"/>
              <a:t>Bridgeton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119965-1FFD-43FB-8155-3EEC5DD58209}"/>
              </a:ext>
            </a:extLst>
          </p:cNvPr>
          <p:cNvSpPr txBox="1">
            <a:spLocks/>
          </p:cNvSpPr>
          <p:nvPr/>
        </p:nvSpPr>
        <p:spPr>
          <a:xfrm>
            <a:off x="6094412" y="4721274"/>
            <a:ext cx="4596103" cy="550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Data Analysis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FC4687-F214-4A46-9BA9-2AB65E955609}"/>
              </a:ext>
            </a:extLst>
          </p:cNvPr>
          <p:cNvSpPr txBox="1">
            <a:spLocks/>
          </p:cNvSpPr>
          <p:nvPr/>
        </p:nvSpPr>
        <p:spPr>
          <a:xfrm>
            <a:off x="6094411" y="5186290"/>
            <a:ext cx="4596103" cy="550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Most Reliable Data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8BE9B1-7168-4DD8-9AED-0630993EDE63}"/>
              </a:ext>
            </a:extLst>
          </p:cNvPr>
          <p:cNvSpPr txBox="1">
            <a:spLocks/>
          </p:cNvSpPr>
          <p:nvPr/>
        </p:nvSpPr>
        <p:spPr>
          <a:xfrm>
            <a:off x="6094410" y="5651306"/>
            <a:ext cx="4596103" cy="550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Clean Data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E4FCCB-6119-47B7-9327-A2713B6D83A9}"/>
              </a:ext>
            </a:extLst>
          </p:cNvPr>
          <p:cNvCxnSpPr>
            <a:cxnSpLocks/>
          </p:cNvCxnSpPr>
          <p:nvPr/>
        </p:nvCxnSpPr>
        <p:spPr>
          <a:xfrm>
            <a:off x="5492602" y="347699"/>
            <a:ext cx="53755" cy="6162601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CB43AA8-4698-48E2-8EA2-A6FC0F35872A}"/>
              </a:ext>
            </a:extLst>
          </p:cNvPr>
          <p:cNvSpPr txBox="1">
            <a:spLocks/>
          </p:cNvSpPr>
          <p:nvPr/>
        </p:nvSpPr>
        <p:spPr>
          <a:xfrm>
            <a:off x="6094410" y="6116322"/>
            <a:ext cx="4596103" cy="550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 Work!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457200"/>
            <a:ext cx="10819051" cy="1016000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D906F-F6A5-477C-8141-9CEE0872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2" y="1752600"/>
            <a:ext cx="11201400" cy="4138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745A74-815D-4DD7-8D62-9DFC51636353}"/>
              </a:ext>
            </a:extLst>
          </p:cNvPr>
          <p:cNvSpPr txBox="1">
            <a:spLocks/>
          </p:cNvSpPr>
          <p:nvPr/>
        </p:nvSpPr>
        <p:spPr>
          <a:xfrm>
            <a:off x="1117309" y="292100"/>
            <a:ext cx="10157354" cy="7874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First Chart</a:t>
            </a:r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42911F9-61CB-4A1C-A880-7C33799B9627}"/>
              </a:ext>
            </a:extLst>
          </p:cNvPr>
          <p:cNvSpPr txBox="1">
            <a:spLocks/>
          </p:cNvSpPr>
          <p:nvPr/>
        </p:nvSpPr>
        <p:spPr>
          <a:xfrm>
            <a:off x="4265612" y="1079500"/>
            <a:ext cx="5129503" cy="508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Graduation Rate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1E160-8475-4341-8CD5-97477879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866900"/>
            <a:ext cx="6648450" cy="443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92100"/>
            <a:ext cx="10157354" cy="787400"/>
          </a:xfrm>
        </p:spPr>
        <p:txBody>
          <a:bodyPr/>
          <a:lstStyle/>
          <a:p>
            <a:r>
              <a:rPr lang="en-US" dirty="0"/>
              <a:t>Our First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5816CA-772A-4BE1-A8F6-BB14C17F8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660" y="1170744"/>
            <a:ext cx="5129503" cy="50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Graduation Rate and Population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003E6-D9B3-4A9F-BD16-D80B4E30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5" y="1864945"/>
            <a:ext cx="7289151" cy="4859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E9CF-A9B9-452E-80CA-3D2289D9DA33}"/>
              </a:ext>
            </a:extLst>
          </p:cNvPr>
          <p:cNvSpPr txBox="1">
            <a:spLocks/>
          </p:cNvSpPr>
          <p:nvPr/>
        </p:nvSpPr>
        <p:spPr>
          <a:xfrm>
            <a:off x="455612" y="457200"/>
            <a:ext cx="10819051" cy="9906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Accessing the API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EBEF6-1EEB-4F3A-A2DC-B0012F07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219200"/>
            <a:ext cx="8534400" cy="5354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98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778FC4-9CB7-4599-A681-D32382CB3880}"/>
              </a:ext>
            </a:extLst>
          </p:cNvPr>
          <p:cNvSpPr txBox="1">
            <a:spLocks/>
          </p:cNvSpPr>
          <p:nvPr/>
        </p:nvSpPr>
        <p:spPr>
          <a:xfrm>
            <a:off x="2360612" y="125046"/>
            <a:ext cx="7467600" cy="508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Individual Demographics vs Graduation Rate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BF072-512E-4BDD-8022-60007994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03" y="689317"/>
            <a:ext cx="7326618" cy="6216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628A52-838D-40B7-81C9-0569CD9B66D2}"/>
              </a:ext>
            </a:extLst>
          </p:cNvPr>
          <p:cNvSpPr/>
          <p:nvPr/>
        </p:nvSpPr>
        <p:spPr>
          <a:xfrm>
            <a:off x="2970212" y="228600"/>
            <a:ext cx="6474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Combined Demographics with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03309D-787F-499E-81EA-6B367EF5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785289"/>
            <a:ext cx="10301227" cy="56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1245</TotalTime>
  <Words>234</Words>
  <Application>Microsoft Office PowerPoint</Application>
  <PresentationFormat>Custom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Class open house presentation</vt:lpstr>
      <vt:lpstr>Factors Contributing to Graduation Rates in New Jersey Schools</vt:lpstr>
      <vt:lpstr>Our Team</vt:lpstr>
      <vt:lpstr>Our Data</vt:lpstr>
      <vt:lpstr>Cleaning the Data</vt:lpstr>
      <vt:lpstr>PowerPoint Presentation</vt:lpstr>
      <vt:lpstr>Our First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Contributing to Graduation Rates in New Jersey Schools</dc:title>
  <dc:creator>Kimberly Andersen</dc:creator>
  <cp:lastModifiedBy>Kimberly Andersen</cp:lastModifiedBy>
  <cp:revision>41</cp:revision>
  <dcterms:created xsi:type="dcterms:W3CDTF">2019-01-08T23:37:48Z</dcterms:created>
  <dcterms:modified xsi:type="dcterms:W3CDTF">2019-01-11T05:07:36Z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