
<file path=[Content_Types].xml><?xml version="1.0" encoding="utf-8"?>
<Types xmlns="http://schemas.openxmlformats.org/package/2006/content-types">
  <Override PartName="/_rels/.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F5D4161B-C71D-42FC-B163-62D0639FCF1E}"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mailto:rayng2018@gmail.com" TargetMode="External"/><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1769040"/>
            <a:ext cx="9071640" cy="4384440"/>
          </a:xfrm>
          <a:prstGeom prst="rect">
            <a:avLst/>
          </a:prstGeom>
          <a:noFill/>
          <a:ln>
            <a:noFill/>
          </a:ln>
        </p:spPr>
        <p:txBody>
          <a:bodyPr lIns="0" rIns="0" tIns="0" bIns="0" anchor="ctr"/>
          <a:p>
            <a:pPr algn="ctr"/>
            <a:endParaRPr b="0" lang="en-US" sz="3200" spc="-1" strike="noStrike">
              <a:solidFill>
                <a:srgbClr val="000000"/>
              </a:solidFill>
              <a:uFill>
                <a:solidFill>
                  <a:srgbClr val="ffffff"/>
                </a:solidFill>
              </a:uFill>
              <a:latin typeface="Arial"/>
            </a:endParaRPr>
          </a:p>
        </p:txBody>
      </p:sp>
      <p:sp>
        <p:nvSpPr>
          <p:cNvPr id="40" name="TextShape 2"/>
          <p:cNvSpPr txBox="1"/>
          <p:nvPr/>
        </p:nvSpPr>
        <p:spPr>
          <a:xfrm>
            <a:off x="731520" y="1280160"/>
            <a:ext cx="8503920" cy="6386040"/>
          </a:xfrm>
          <a:prstGeom prst="rect">
            <a:avLst/>
          </a:prstGeom>
          <a:noFill/>
          <a:ln>
            <a:noFill/>
          </a:ln>
        </p:spPr>
        <p:txBody>
          <a:bodyPr lIns="90000" rIns="90000" tIns="45000" bIns="45000"/>
          <a:p>
            <a:pPr algn="r"/>
            <a:endParaRPr b="1" lang="en-US" sz="1000" spc="-1" strike="noStrike">
              <a:solidFill>
                <a:srgbClr val="000000"/>
              </a:solidFill>
              <a:uFill>
                <a:solidFill>
                  <a:srgbClr val="ffffff"/>
                </a:solidFill>
              </a:uFill>
              <a:latin typeface="Arial"/>
            </a:endParaRPr>
          </a:p>
          <a:p>
            <a:pPr algn="r"/>
            <a:endParaRPr b="1" lang="en-US" sz="1000" spc="-1" strike="noStrike">
              <a:solidFill>
                <a:srgbClr val="000000"/>
              </a:solidFill>
              <a:uFill>
                <a:solidFill>
                  <a:srgbClr val="ffffff"/>
                </a:solidFill>
              </a:uFill>
              <a:latin typeface="Arial"/>
            </a:endParaRPr>
          </a:p>
          <a:p>
            <a:pPr algn="r"/>
            <a:endParaRPr b="1" lang="en-US" sz="1000" spc="-1" strike="noStrike">
              <a:solidFill>
                <a:srgbClr val="000000"/>
              </a:solidFill>
              <a:uFill>
                <a:solidFill>
                  <a:srgbClr val="ffffff"/>
                </a:solidFill>
              </a:uFill>
              <a:latin typeface="Arial"/>
            </a:endParaRPr>
          </a:p>
          <a:p>
            <a:pPr algn="r"/>
            <a:endParaRPr b="1" lang="en-US" sz="1000" spc="-1" strike="noStrike">
              <a:solidFill>
                <a:srgbClr val="000000"/>
              </a:solidFill>
              <a:uFill>
                <a:solidFill>
                  <a:srgbClr val="ffffff"/>
                </a:solidFill>
              </a:uFill>
              <a:latin typeface="Arial"/>
            </a:endParaRPr>
          </a:p>
          <a:p>
            <a:pPr algn="r"/>
            <a:r>
              <a:rPr b="1" i="1" lang="en-US" sz="1000" spc="-1" strike="noStrike">
                <a:solidFill>
                  <a:srgbClr val="000000"/>
                </a:solidFill>
                <a:uFill>
                  <a:solidFill>
                    <a:srgbClr val="ffffff"/>
                  </a:solidFill>
                </a:uFill>
                <a:latin typeface="Arial"/>
              </a:rPr>
              <a:t>FINAL PROJECT</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rPr>
              <a:t>Team Members:</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rPr>
              <a:t>Ray Ng</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hlinkClick r:id="rId1"/>
              </a:rPr>
              <a:t>rayng2018@gmail.com</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rPr>
              <a:t>Canada</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rPr>
              <a:t>University of British Columbia</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rPr>
              <a:t>Specialization: Data Science</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rPr>
              <a:t>Rita Uzoka</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rPr>
              <a:t>rita.uzoka@yahoo.com</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rPr>
              <a:t>United Kingdom</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rPr>
              <a:t>Sheffield Hallam University</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rPr>
              <a:t>Specialization: Data Science</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rPr>
              <a:t>Fatemeh Bagheri</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rPr>
              <a:t>f.bagheri13@gmail.com</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rPr>
              <a:t>France</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rPr>
              <a:t>UniversitÃ© Jean Monnet St Etienne - UniversitÃ© de Lyon</a:t>
            </a:r>
            <a:endParaRPr b="1" lang="en-US" sz="1000" spc="-1" strike="noStrike">
              <a:solidFill>
                <a:srgbClr val="000000"/>
              </a:solidFill>
              <a:uFill>
                <a:solidFill>
                  <a:srgbClr val="ffffff"/>
                </a:solidFill>
              </a:uFill>
              <a:latin typeface="Arial"/>
            </a:endParaRPr>
          </a:p>
          <a:p>
            <a:pPr algn="r"/>
            <a:r>
              <a:rPr b="1" lang="en-US" sz="1000" spc="-1" strike="noStrike">
                <a:solidFill>
                  <a:srgbClr val="000000"/>
                </a:solidFill>
                <a:uFill>
                  <a:solidFill>
                    <a:srgbClr val="ffffff"/>
                  </a:solidFill>
                </a:uFill>
                <a:latin typeface="Arial"/>
              </a:rPr>
              <a:t>Your Specialization: Data Science</a:t>
            </a:r>
            <a:endParaRPr b="1" lang="en-US" sz="1000" spc="-1" strike="noStrike">
              <a:solidFill>
                <a:srgbClr val="000000"/>
              </a:solidFill>
              <a:uFill>
                <a:solidFill>
                  <a:srgbClr val="ffffff"/>
                </a:solidFill>
              </a:uFill>
              <a:latin typeface="Arial"/>
            </a:endParaRPr>
          </a:p>
          <a:p>
            <a:pPr algn="r"/>
            <a:endParaRPr b="1" lang="en-US" sz="10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Problem Statement</a:t>
            </a:r>
            <a:r>
              <a:rPr b="0" lang="en-US" sz="4400" spc="-1" strike="noStrike">
                <a:solidFill>
                  <a:srgbClr val="000000"/>
                </a:solidFill>
                <a:uFill>
                  <a:solidFill>
                    <a:srgbClr val="ffffff"/>
                  </a:solidFill>
                </a:uFill>
                <a:latin typeface="Arial"/>
              </a:rPr>
              <a:t>
</a:t>
            </a:r>
            <a:endParaRPr b="0" lang="en-US"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XYZ bank wants to roll out Christmas offers to their customers. But the bank  does not want to roll out the same offer to all customers, instead they want to roll out personalized offers to particular sets of customers. If they manually start understanding the category of customer then this will not be efficient and also they will not be able to uncover the hidden pattern in the data ( pattern which groups certain kinds of customer in one category). Bank approached ABC analytics company to solve their problem. Bank also shared information with ABC analytics that they don't want more than 5 groups as this will be inefficient for their campaign.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Business Understanding</a:t>
            </a:r>
            <a:r>
              <a:rPr b="0" lang="en-US" sz="4400" spc="-1" strike="noStrike">
                <a:solidFill>
                  <a:srgbClr val="000000"/>
                </a:solidFill>
                <a:uFill>
                  <a:solidFill>
                    <a:srgbClr val="ffffff"/>
                  </a:solidFill>
                </a:uFill>
                <a:latin typeface="Arial"/>
              </a:rPr>
              <a:t>
</a:t>
            </a:r>
            <a:endParaRPr b="0" lang="en-US"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ABC analytics should try to understand certain patterns in customer behaviour, which include relations between province, sex, seniority, etc. and household income. ABC must find at most five groups in which customers share common behaviors.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5040"/>
            <a:ext cx="9071640" cy="187524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Data Issues, Transformation and Cleaning</a:t>
            </a:r>
            <a:r>
              <a:rPr b="0" lang="en-US" sz="4400" spc="-1" strike="noStrike">
                <a:solidFill>
                  <a:srgbClr val="000000"/>
                </a:solidFill>
                <a:uFill>
                  <a:solidFill>
                    <a:srgbClr val="ffffff"/>
                  </a:solidFill>
                </a:uFill>
                <a:latin typeface="Arial"/>
              </a:rPr>
              <a:t>
</a:t>
            </a:r>
            <a:endParaRPr b="0" lang="en-US" sz="4400" spc="-1" strike="noStrike">
              <a:solidFill>
                <a:srgbClr val="000000"/>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We found that the issue with the original data set were: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Data Incompleteness - various columns, such as the ind_empleado (Employee index), pais_residencia (Customer's Country residence), sexo (Customer's sex) etc., have empty values (NA) in certain records.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Mitigation: Impute the missing values based on distribution in the training dataset. Depending on the context of the attribute, fill in the missing values with an appropriate value. If the variable is categorical, use the mode. If the variable is quantitative, use the median if discrete, and the mean if continuous.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Recommendation: Make input for such fields required, especially easily obtainable ones such as customer sex. If information cannot be obtained, then do not include. Alternatively, may consider removing some attributes which are not so important.</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Inconsistent data type for the same attribute (e.g. numeric values for some fields and strings for others).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Mitigation: Make data transformations to ensure consistent data types in each column. Examples: Convert selected records in strings to numeric, and remove non-numeric characters from the string.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Recommendation: Ensure that fact tables in the given database have constraints on data types. Having different data types for a given field makes it difficult to interpret results at the later stage.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Inconsistent values for the same attribute (e.g. -999999 as a value for seniority in months).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Mitigation: The seniority in months cant have a negative number. Use regular positive numbers to replace extended values into positive numbers or zero to ensure consistency across seniority in months. Or replace -999999 with NA and perform the missing data transformations as above using the median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Recommendation: Enforce a mandatory field where only positive integers are valid for this attribute.</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5040"/>
            <a:ext cx="9071640" cy="187524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Different Data Models</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endParaRPr b="0" lang="en-US" sz="4400" spc="-1" strike="noStrike">
              <a:solidFill>
                <a:srgbClr val="000000"/>
              </a:solidFill>
              <a:uFill>
                <a:solidFill>
                  <a:srgbClr val="ffffff"/>
                </a:solidFill>
              </a:uFill>
              <a:latin typeface="Arial"/>
            </a:endParaRPr>
          </a:p>
        </p:txBody>
      </p:sp>
      <p:sp>
        <p:nvSpPr>
          <p:cNvPr id="4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Model 1: unsupervised learning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model we have decided to use is based on the clustering principle. The model is called the k-means clustering, which divides the data into k clusters.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5040"/>
            <a:ext cx="9071640" cy="187524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Different Data Models</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endParaRPr b="0" lang="en-US" sz="4400" spc="-1" strike="noStrike">
              <a:solidFill>
                <a:srgbClr val="000000"/>
              </a:solidFill>
              <a:uFill>
                <a:solidFill>
                  <a:srgbClr val="ffffff"/>
                </a:solidFill>
              </a:uFill>
              <a:latin typeface="Arial"/>
            </a:endParaRPr>
          </a:p>
        </p:txBody>
      </p:sp>
      <p:sp>
        <p:nvSpPr>
          <p:cNvPr id="5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5400" spc="-1" strike="noStrike">
                <a:solidFill>
                  <a:srgbClr val="000000"/>
                </a:solidFill>
                <a:uFill>
                  <a:solidFill>
                    <a:srgbClr val="ffffff"/>
                  </a:solidFill>
                </a:uFill>
                <a:latin typeface="Arial"/>
              </a:rPr>
              <a:t>Model 1: supervised learning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5400" spc="-1" strike="noStrike">
                <a:solidFill>
                  <a:srgbClr val="000000"/>
                </a:solidFill>
                <a:uFill>
                  <a:solidFill>
                    <a:srgbClr val="ffffff"/>
                  </a:solidFill>
                </a:uFill>
                <a:latin typeface="Arial"/>
              </a:rPr>
              <a:t> </a:t>
            </a:r>
            <a:r>
              <a:rPr b="1" lang="en-US" sz="5400" spc="-1" strike="noStrike">
                <a:solidFill>
                  <a:srgbClr val="000000"/>
                </a:solidFill>
                <a:uFill>
                  <a:solidFill>
                    <a:srgbClr val="ffffff"/>
                  </a:solidFill>
                </a:uFill>
                <a:latin typeface="Arial"/>
              </a:rPr>
              <a:t>Random Forest + Bayesian  Optimization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5400" spc="-1" strike="noStrike">
                <a:solidFill>
                  <a:srgbClr val="000000"/>
                </a:solidFill>
                <a:uFill>
                  <a:solidFill>
                    <a:srgbClr val="ffffff"/>
                  </a:solidFill>
                </a:uFill>
                <a:latin typeface="Arial"/>
              </a:rPr>
              <a:t>Data should be preprocessed before modeling .The variables  included are:</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ncodpers</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ind_empleado</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pais_residencia</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sexo</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age</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ind_nuevo</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antiguedad</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indrel</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indrel_1mes</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tiprel_1mes</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indresi</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indext</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conyuemp</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canal_entrada</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indfall</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tipodom</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cod_prov</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nomprov</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ind_actividad_cliente</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renta</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ind_ahor_fin_ult1</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ind_aval_fin_ult1</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ind_cco_fin_ult1</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ind_cder_fin_ult1</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ind_cno_fin_ult1</a:t>
            </a:r>
            <a:endParaRPr b="0" lang="en-US" sz="3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5040"/>
            <a:ext cx="9071640" cy="187524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Different Data Models</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endParaRPr b="0" lang="en-US" sz="4400" spc="-1" strike="noStrike">
              <a:solidFill>
                <a:srgbClr val="000000"/>
              </a:solidFill>
              <a:uFill>
                <a:solidFill>
                  <a:srgbClr val="ffffff"/>
                </a:solidFill>
              </a:uFill>
              <a:latin typeface="Arial"/>
            </a:endParaRPr>
          </a:p>
        </p:txBody>
      </p:sp>
      <p:sp>
        <p:nvSpPr>
          <p:cNvPr id="5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5400" spc="-1" strike="noStrike">
                <a:solidFill>
                  <a:srgbClr val="000000"/>
                </a:solidFill>
                <a:uFill>
                  <a:solidFill>
                    <a:srgbClr val="ffffff"/>
                  </a:solidFill>
                </a:uFill>
                <a:latin typeface="Arial"/>
              </a:rPr>
              <a:t>Model 1: supervised </a:t>
            </a:r>
            <a:r>
              <a:rPr b="1" lang="en-US" sz="5400" spc="-1" strike="noStrike">
                <a:solidFill>
                  <a:srgbClr val="000000"/>
                </a:solidFill>
                <a:uFill>
                  <a:solidFill>
                    <a:srgbClr val="ffffff"/>
                  </a:solidFill>
                </a:uFill>
                <a:latin typeface="Arial"/>
              </a:rPr>
              <a:t>learning</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5400" spc="-1" strike="noStrike">
                <a:solidFill>
                  <a:srgbClr val="000000"/>
                </a:solidFill>
                <a:uFill>
                  <a:solidFill>
                    <a:srgbClr val="ffffff"/>
                  </a:solidFill>
                </a:uFill>
                <a:latin typeface="Arial"/>
              </a:rPr>
              <a:t> </a:t>
            </a:r>
            <a:r>
              <a:rPr b="1" lang="en-US" sz="5400" spc="-1" strike="noStrike">
                <a:solidFill>
                  <a:srgbClr val="000000"/>
                </a:solidFill>
                <a:uFill>
                  <a:solidFill>
                    <a:srgbClr val="ffffff"/>
                  </a:solidFill>
                </a:uFill>
                <a:latin typeface="Arial"/>
              </a:rPr>
              <a:t>Random Forest + </a:t>
            </a:r>
            <a:r>
              <a:rPr b="1" lang="en-US" sz="5400" spc="-1" strike="noStrike">
                <a:solidFill>
                  <a:srgbClr val="000000"/>
                </a:solidFill>
                <a:uFill>
                  <a:solidFill>
                    <a:srgbClr val="ffffff"/>
                  </a:solidFill>
                </a:uFill>
                <a:latin typeface="Arial"/>
              </a:rPr>
              <a:t>Bayesian  Optimization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5400" spc="-1" strike="noStrike">
                <a:solidFill>
                  <a:srgbClr val="000000"/>
                </a:solidFill>
                <a:uFill>
                  <a:solidFill>
                    <a:srgbClr val="ffffff"/>
                  </a:solidFill>
                </a:uFill>
                <a:latin typeface="Arial"/>
              </a:rPr>
              <a:t>Data should be </a:t>
            </a:r>
            <a:r>
              <a:rPr b="1" lang="en-US" sz="5400" spc="-1" strike="noStrike">
                <a:solidFill>
                  <a:srgbClr val="000000"/>
                </a:solidFill>
                <a:uFill>
                  <a:solidFill>
                    <a:srgbClr val="ffffff"/>
                  </a:solidFill>
                </a:uFill>
                <a:latin typeface="Arial"/>
              </a:rPr>
              <a:t>preprocessed before </a:t>
            </a:r>
            <a:r>
              <a:rPr b="1" lang="en-US" sz="5400" spc="-1" strike="noStrike">
                <a:solidFill>
                  <a:srgbClr val="000000"/>
                </a:solidFill>
                <a:uFill>
                  <a:solidFill>
                    <a:srgbClr val="ffffff"/>
                  </a:solidFill>
                </a:uFill>
                <a:latin typeface="Arial"/>
              </a:rPr>
              <a:t>modeling. The variables  </a:t>
            </a:r>
            <a:r>
              <a:rPr b="1" lang="en-US" sz="5400" spc="-1" strike="noStrike">
                <a:solidFill>
                  <a:srgbClr val="000000"/>
                </a:solidFill>
                <a:uFill>
                  <a:solidFill>
                    <a:srgbClr val="ffffff"/>
                  </a:solidFill>
                </a:uFill>
                <a:latin typeface="Arial"/>
              </a:rPr>
              <a:t>included are:</a:t>
            </a:r>
            <a:endParaRPr b="0" lang="en-US" sz="3200" spc="-1" strike="noStrike">
              <a:solidFill>
                <a:srgbClr val="000000"/>
              </a:solidFill>
              <a:uFill>
                <a:solidFill>
                  <a:srgbClr val="ffffff"/>
                </a:solidFill>
              </a:uFill>
              <a:latin typeface="Arial"/>
            </a:endParaRPr>
          </a:p>
          <a:p>
            <a:pPr algn="just">
              <a:lnSpc>
                <a:spcPct val="200000"/>
              </a:lnSpc>
            </a:pPr>
            <a:endParaRPr b="0" lang="en-GB" sz="1200" spc="-1" strike="noStrike">
              <a:solidFill>
                <a:srgbClr val="000000"/>
              </a:solidFill>
              <a:uFill>
                <a:solidFill>
                  <a:srgbClr val="ffffff"/>
                </a:solidFill>
              </a:uFill>
              <a:latin typeface="Arial"/>
            </a:endParaRPr>
          </a:p>
          <a:p>
            <a:pPr algn="just">
              <a:lnSpc>
                <a:spcPct val="200000"/>
              </a:lnSpc>
            </a:pPr>
            <a:r>
              <a:rPr b="0" lang="en-GB" sz="1200" spc="-1" strike="noStrike">
                <a:solidFill>
                  <a:srgbClr val="000000"/>
                </a:solidFill>
                <a:uFill>
                  <a:solidFill>
                    <a:srgbClr val="ffffff"/>
                  </a:solidFill>
                </a:uFill>
                <a:latin typeface="Arial"/>
              </a:rPr>
              <a:t>Random Forest is a method used for </a:t>
            </a:r>
            <a:r>
              <a:rPr b="0" lang="en-GB" sz="1200" spc="-1" strike="noStrike">
                <a:solidFill>
                  <a:srgbClr val="000000"/>
                </a:solidFill>
                <a:uFill>
                  <a:solidFill>
                    <a:srgbClr val="ffffff"/>
                  </a:solidFill>
                </a:uFill>
                <a:latin typeface="Arial"/>
              </a:rPr>
              <a:t>classification</a:t>
            </a:r>
            <a:r>
              <a:rPr b="0" lang="en-GB" sz="1200" spc="-1" strike="noStrike">
                <a:solidFill>
                  <a:srgbClr val="000000"/>
                </a:solidFill>
                <a:uFill>
                  <a:solidFill>
                    <a:srgbClr val="ffffff"/>
                  </a:solidFill>
                </a:uFill>
                <a:latin typeface="Arial"/>
              </a:rPr>
              <a:t> or regression. It builds several decision trees at training time, fed with randomly </a:t>
            </a:r>
            <a:r>
              <a:rPr b="0" lang="en-GB" sz="1200" spc="-1" strike="noStrike">
                <a:solidFill>
                  <a:srgbClr val="000000"/>
                </a:solidFill>
                <a:uFill>
                  <a:solidFill>
                    <a:srgbClr val="ffffff"/>
                  </a:solidFill>
                </a:uFill>
                <a:latin typeface="Arial"/>
              </a:rPr>
              <a:t>selected samples of the database. This step is called bootstrapping. All trees give their own output (a class for classification or a value </a:t>
            </a:r>
            <a:r>
              <a:rPr b="0" lang="en-GB" sz="1200" spc="-1" strike="noStrike">
                <a:solidFill>
                  <a:srgbClr val="000000"/>
                </a:solidFill>
                <a:uFill>
                  <a:solidFill>
                    <a:srgbClr val="ffffff"/>
                  </a:solidFill>
                </a:uFill>
                <a:latin typeface="Arial"/>
              </a:rPr>
              <a:t>for regression) based on their fed datathe data they were fed with.] Then, a vote between all the individual returns gives the final output </a:t>
            </a:r>
            <a:r>
              <a:rPr b="0" lang="en-GB" sz="1200" spc="-1" strike="noStrike">
                <a:solidFill>
                  <a:srgbClr val="000000"/>
                </a:solidFill>
                <a:uFill>
                  <a:solidFill>
                    <a:srgbClr val="ffffff"/>
                  </a:solidFill>
                </a:uFill>
                <a:latin typeface="Arial"/>
              </a:rPr>
              <a:t>as the majority or the mean. This step is called bagging. This way, Random Forests adapt decision trees such that it removes overfitting </a:t>
            </a:r>
            <a:r>
              <a:rPr b="0" lang="en-GB" sz="1200" spc="-1" strike="noStrike">
                <a:solidFill>
                  <a:srgbClr val="000000"/>
                </a:solidFill>
                <a:uFill>
                  <a:solidFill>
                    <a:srgbClr val="ffffff"/>
                  </a:solidFill>
                </a:uFill>
                <a:latin typeface="Arial"/>
              </a:rPr>
              <a:t>to the </a:t>
            </a:r>
            <a:r>
              <a:rPr b="0" lang="en-GB" sz="1200" spc="-1" strike="noStrike">
                <a:solidFill>
                  <a:srgbClr val="000000"/>
                </a:solidFill>
                <a:uFill>
                  <a:solidFill>
                    <a:srgbClr val="ffffff"/>
                  </a:solidFill>
                </a:uFill>
                <a:latin typeface="Arial"/>
                <a:ea typeface="Noto Sans CJK SC Regular"/>
              </a:rPr>
              <a:t>training set. The process is repeated several times until stabilization. This implements the principle of multiple weak learners </a:t>
            </a:r>
            <a:r>
              <a:rPr b="0" lang="en-GB" sz="1200" spc="-1" strike="noStrike">
                <a:solidFill>
                  <a:srgbClr val="000000"/>
                </a:solidFill>
                <a:uFill>
                  <a:solidFill>
                    <a:srgbClr val="ffffff"/>
                  </a:solidFill>
                </a:uFill>
                <a:latin typeface="Arial"/>
                <a:ea typeface="Noto Sans CJK SC Regular"/>
              </a:rPr>
              <a:t>being better as a group. It is unexcelled in accuracy among current algorithms. This algorithm estimates what variables are important in </a:t>
            </a:r>
            <a:r>
              <a:rPr b="0" lang="en-GB" sz="1200" spc="-1" strike="noStrike">
                <a:solidFill>
                  <a:srgbClr val="000000"/>
                </a:solidFill>
                <a:uFill>
                  <a:solidFill>
                    <a:srgbClr val="ffffff"/>
                  </a:solidFill>
                </a:uFill>
                <a:latin typeface="Arial"/>
                <a:ea typeface="Noto Sans CJK SC Regular"/>
              </a:rPr>
              <a:t>the classification. It could also generate an internal unbiased approximation of the generalization error as the forest building advances </a:t>
            </a:r>
            <a:r>
              <a:rPr b="0" lang="en-GB" sz="1200" spc="-1" strike="noStrike">
                <a:solidFill>
                  <a:srgbClr val="000000"/>
                </a:solidFill>
                <a:uFill>
                  <a:solidFill>
                    <a:srgbClr val="ffffff"/>
                  </a:solidFill>
                </a:uFill>
                <a:latin typeface="Arial"/>
                <a:ea typeface="Noto Sans CJK SC Regular"/>
              </a:rPr>
              <a:t>while effectively estimating missing data and keeps accuracy when a large proportion of the data are missing. This could help for </a:t>
            </a:r>
            <a:r>
              <a:rPr b="0" lang="en-GB" sz="1200" spc="-1" strike="noStrike">
                <a:solidFill>
                  <a:srgbClr val="000000"/>
                </a:solidFill>
                <a:uFill>
                  <a:solidFill>
                    <a:srgbClr val="ffffff"/>
                  </a:solidFill>
                </a:uFill>
                <a:latin typeface="Arial"/>
                <a:ea typeface="Noto Sans CJK SC Regular"/>
              </a:rPr>
              <a:t>balancing error in class population unbalanced data sets.  The other features of this method are: it offers an experimental method for </a:t>
            </a:r>
            <a:r>
              <a:rPr b="0" lang="en-GB" sz="1200" spc="-1" strike="noStrike">
                <a:solidFill>
                  <a:srgbClr val="000000"/>
                </a:solidFill>
                <a:uFill>
                  <a:solidFill>
                    <a:srgbClr val="ffffff"/>
                  </a:solidFill>
                </a:uFill>
                <a:latin typeface="Arial"/>
                <a:ea typeface="Noto Sans CJK SC Regular"/>
              </a:rPr>
              <a:t>finding variable interactions; it computes closeness between pairs of cases that can be used in clustering, locating outliers; prototypes </a:t>
            </a:r>
            <a:r>
              <a:rPr b="0" lang="en-GB" sz="1200" spc="-1" strike="noStrike">
                <a:solidFill>
                  <a:srgbClr val="000000"/>
                </a:solidFill>
                <a:uFill>
                  <a:solidFill>
                    <a:srgbClr val="ffffff"/>
                  </a:solidFill>
                </a:uFill>
                <a:latin typeface="Arial"/>
                <a:ea typeface="Noto Sans CJK SC Regular"/>
              </a:rPr>
              <a:t>are computed that give information about the correlation between the variables and the classification; the capacities mentioned above </a:t>
            </a:r>
            <a:r>
              <a:rPr b="0" lang="en-GB" sz="1200" spc="-1" strike="noStrike">
                <a:solidFill>
                  <a:srgbClr val="000000"/>
                </a:solidFill>
                <a:uFill>
                  <a:solidFill>
                    <a:srgbClr val="ffffff"/>
                  </a:solidFill>
                </a:uFill>
                <a:latin typeface="Arial"/>
                <a:ea typeface="Noto Sans CJK SC Regular"/>
              </a:rPr>
              <a:t>is also usable for unlabelled data, that leads to unsupervised clustering, data views and outliers detection.</a:t>
            </a:r>
            <a:endParaRPr b="0" lang="en-GB" sz="1200" spc="-1" strike="noStrike">
              <a:solidFill>
                <a:srgbClr val="000000"/>
              </a:solidFill>
              <a:uFill>
                <a:solidFill>
                  <a:srgbClr val="ffffff"/>
                </a:solidFill>
              </a:uFill>
              <a:latin typeface="Arial"/>
            </a:endParaRPr>
          </a:p>
          <a:p>
            <a:pPr algn="just">
              <a:lnSpc>
                <a:spcPct val="200000"/>
              </a:lnSpc>
            </a:pPr>
            <a:endParaRPr b="0" lang="en-GB" sz="1200" spc="-1" strike="noStrike">
              <a:solidFill>
                <a:srgbClr val="000000"/>
              </a:solidFill>
              <a:uFill>
                <a:solidFill>
                  <a:srgbClr val="ffffff"/>
                </a:solidFill>
              </a:uFill>
              <a:latin typeface="Arial"/>
            </a:endParaRPr>
          </a:p>
          <a:p>
            <a:pPr algn="just">
              <a:lnSpc>
                <a:spcPct val="200000"/>
              </a:lnSpc>
            </a:pPr>
            <a:endParaRPr b="0" lang="en-GB" sz="1200" spc="-1" strike="noStrike">
              <a:solidFill>
                <a:srgbClr val="000000"/>
              </a:solidFill>
              <a:uFill>
                <a:solidFill>
                  <a:srgbClr val="ffffff"/>
                </a:solidFill>
              </a:uFill>
              <a:latin typeface="Arial"/>
            </a:endParaRPr>
          </a:p>
          <a:p>
            <a:pPr marL="406440" indent="-406440" algn="just">
              <a:lnSpc>
                <a:spcPct val="200000"/>
              </a:lnSpc>
            </a:pPr>
            <a:endParaRPr b="0" lang="en-GB" sz="1200" spc="-1" strike="noStrike">
              <a:solidFill>
                <a:srgbClr val="000000"/>
              </a:solidFill>
              <a:uFill>
                <a:solidFill>
                  <a:srgbClr val="ffffff"/>
                </a:solidFill>
              </a:uFill>
              <a:latin typeface="Arial"/>
            </a:endParaRPr>
          </a:p>
          <a:p>
            <a:pPr marL="406440" indent="-406440" algn="just">
              <a:lnSpc>
                <a:spcPct val="200000"/>
              </a:lnSpc>
            </a:pPr>
            <a:endParaRPr b="0" lang="en-GB" sz="1200" spc="-1" strike="noStrike">
              <a:solidFill>
                <a:srgbClr val="000000"/>
              </a:solidFill>
              <a:uFill>
                <a:solidFill>
                  <a:srgbClr val="ffffff"/>
                </a:solidFill>
              </a:uFill>
              <a:latin typeface="Arial"/>
            </a:endParaRPr>
          </a:p>
          <a:p>
            <a:endParaRPr b="0" lang="en-US" sz="3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2022-08-26T22:04:22Z</dcterms:created>
  <dc:creator/>
  <dc:description/>
  <dc:language>en-US</dc:language>
  <cp:lastModifiedBy/>
  <dcterms:modified xsi:type="dcterms:W3CDTF">2022-08-26T22:22:56Z</dcterms:modified>
  <cp:revision>4</cp:revision>
  <dc:subject/>
  <dc:title/>
</cp:coreProperties>
</file>