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91" d="100"/>
          <a:sy n="91" d="100"/>
        </p:scale>
        <p:origin x="33"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33910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Customer Segmentation</a:t>
            </a:r>
          </a:p>
          <a:p>
            <a:endParaRPr lang="en-US" sz="4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Share of customers by province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7BD9DAD0-D1FA-9A36-E134-C480CF1457A8}"/>
              </a:ext>
            </a:extLst>
          </p:cNvPr>
          <p:cNvSpPr>
            <a:spLocks noGrp="1"/>
          </p:cNvSpPr>
          <p:nvPr>
            <p:ph type="subTitle" idx="1"/>
          </p:nvPr>
        </p:nvSpPr>
        <p:spPr/>
        <p:txBody>
          <a:bodyPr/>
          <a:lstStyle/>
          <a:p>
            <a:endParaRPr lang="en-CA"/>
          </a:p>
        </p:txBody>
      </p:sp>
      <p:pic>
        <p:nvPicPr>
          <p:cNvPr id="8" name="Google Shape;110;p21">
            <a:extLst>
              <a:ext uri="{FF2B5EF4-FFF2-40B4-BE49-F238E27FC236}">
                <a16:creationId xmlns:a16="http://schemas.microsoft.com/office/drawing/2014/main" id="{40F8C7C5-C805-D9EB-97DD-33756043447A}"/>
              </a:ext>
            </a:extLst>
          </p:cNvPr>
          <p:cNvPicPr preferRelativeResize="0"/>
          <p:nvPr/>
        </p:nvPicPr>
        <p:blipFill>
          <a:blip r:embed="rId3">
            <a:alphaModFix/>
          </a:blip>
          <a:stretch>
            <a:fillRect/>
          </a:stretch>
        </p:blipFill>
        <p:spPr>
          <a:xfrm>
            <a:off x="2069144" y="1600200"/>
            <a:ext cx="8053708" cy="4870174"/>
          </a:xfrm>
          <a:prstGeom prst="rect">
            <a:avLst/>
          </a:prstGeom>
          <a:noFill/>
          <a:ln>
            <a:noFill/>
          </a:ln>
        </p:spPr>
      </p:pic>
    </p:spTree>
    <p:extLst>
      <p:ext uri="{BB962C8B-B14F-4D97-AF65-F5344CB8AC3E}">
        <p14:creationId xmlns:p14="http://schemas.microsoft.com/office/powerpoint/2010/main" val="344380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Share of customers by province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F8ED1FDA-0935-DFD7-4F1D-C52A3EC263CC}"/>
              </a:ext>
            </a:extLst>
          </p:cNvPr>
          <p:cNvSpPr>
            <a:spLocks noGrp="1"/>
          </p:cNvSpPr>
          <p:nvPr>
            <p:ph type="subTitle" idx="1"/>
          </p:nvPr>
        </p:nvSpPr>
        <p:spPr/>
        <p:txBody>
          <a:bodyPr/>
          <a:lstStyle/>
          <a:p>
            <a:endParaRPr lang="en-CA"/>
          </a:p>
        </p:txBody>
      </p:sp>
      <p:pic>
        <p:nvPicPr>
          <p:cNvPr id="8" name="Google Shape;116;p22">
            <a:extLst>
              <a:ext uri="{FF2B5EF4-FFF2-40B4-BE49-F238E27FC236}">
                <a16:creationId xmlns:a16="http://schemas.microsoft.com/office/drawing/2014/main" id="{D6B52930-FF57-BB42-6CB8-C3A79C8F0679}"/>
              </a:ext>
            </a:extLst>
          </p:cNvPr>
          <p:cNvPicPr preferRelativeResize="0"/>
          <p:nvPr/>
        </p:nvPicPr>
        <p:blipFill>
          <a:blip r:embed="rId3">
            <a:alphaModFix/>
          </a:blip>
          <a:stretch>
            <a:fillRect/>
          </a:stretch>
        </p:blipFill>
        <p:spPr>
          <a:xfrm>
            <a:off x="1045936" y="1309257"/>
            <a:ext cx="10100127" cy="4890602"/>
          </a:xfrm>
          <a:prstGeom prst="rect">
            <a:avLst/>
          </a:prstGeom>
          <a:noFill/>
          <a:ln>
            <a:noFill/>
          </a:ln>
        </p:spPr>
      </p:pic>
    </p:spTree>
    <p:extLst>
      <p:ext uri="{BB962C8B-B14F-4D97-AF65-F5344CB8AC3E}">
        <p14:creationId xmlns:p14="http://schemas.microsoft.com/office/powerpoint/2010/main" val="174852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Average household income by province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35111D8-0A48-0AC8-533A-A270A7D76C12}"/>
              </a:ext>
            </a:extLst>
          </p:cNvPr>
          <p:cNvSpPr>
            <a:spLocks noGrp="1"/>
          </p:cNvSpPr>
          <p:nvPr>
            <p:ph type="subTitle" idx="1"/>
          </p:nvPr>
        </p:nvSpPr>
        <p:spPr/>
        <p:txBody>
          <a:bodyPr/>
          <a:lstStyle/>
          <a:p>
            <a:endParaRPr lang="en-CA"/>
          </a:p>
        </p:txBody>
      </p:sp>
      <p:pic>
        <p:nvPicPr>
          <p:cNvPr id="8" name="Google Shape;123;p23">
            <a:extLst>
              <a:ext uri="{FF2B5EF4-FFF2-40B4-BE49-F238E27FC236}">
                <a16:creationId xmlns:a16="http://schemas.microsoft.com/office/drawing/2014/main" id="{6DC863AC-82F9-2E74-E1BD-E681207BCD07}"/>
              </a:ext>
            </a:extLst>
          </p:cNvPr>
          <p:cNvPicPr preferRelativeResize="0"/>
          <p:nvPr/>
        </p:nvPicPr>
        <p:blipFill>
          <a:blip r:embed="rId3">
            <a:alphaModFix/>
          </a:blip>
          <a:stretch>
            <a:fillRect/>
          </a:stretch>
        </p:blipFill>
        <p:spPr>
          <a:xfrm>
            <a:off x="1576552" y="1309257"/>
            <a:ext cx="8963073" cy="5404930"/>
          </a:xfrm>
          <a:prstGeom prst="rect">
            <a:avLst/>
          </a:prstGeom>
          <a:noFill/>
          <a:ln>
            <a:noFill/>
          </a:ln>
        </p:spPr>
      </p:pic>
    </p:spTree>
    <p:extLst>
      <p:ext uri="{BB962C8B-B14F-4D97-AF65-F5344CB8AC3E}">
        <p14:creationId xmlns:p14="http://schemas.microsoft.com/office/powerpoint/2010/main" val="42665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Autofit/>
          </a:bodyPr>
          <a:lstStyle/>
          <a:p>
            <a:pPr algn="l"/>
            <a:r>
              <a:rPr lang="en-US" sz="4400" b="1" dirty="0">
                <a:solidFill>
                  <a:srgbClr val="FF6600"/>
                </a:solidFill>
              </a:rPr>
              <a:t>Monthly and Annual Trends in Customer Registration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61630" y="-2036741"/>
            <a:ext cx="4683978" cy="11750041"/>
          </a:xfrm>
        </p:spPr>
        <p:txBody>
          <a:bodyPr vert="vert270">
            <a:normAutofit/>
          </a:bodyPr>
          <a:lstStyle/>
          <a:p>
            <a:pPr algn="l"/>
            <a:r>
              <a:rPr lang="en-US" dirty="0">
                <a:solidFill>
                  <a:srgbClr val="FF6600"/>
                </a:solidFill>
              </a:rPr>
              <a:t>Number of customer registrations by year and by month. Note that the period after 2011 has more registrations compared to before.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Google Shape;130;p24">
            <a:extLst>
              <a:ext uri="{FF2B5EF4-FFF2-40B4-BE49-F238E27FC236}">
                <a16:creationId xmlns:a16="http://schemas.microsoft.com/office/drawing/2014/main" id="{B46A0C82-1397-144B-58E8-46084C9CFC5B}"/>
              </a:ext>
            </a:extLst>
          </p:cNvPr>
          <p:cNvPicPr preferRelativeResize="0"/>
          <p:nvPr/>
        </p:nvPicPr>
        <p:blipFill>
          <a:blip r:embed="rId3">
            <a:alphaModFix/>
          </a:blip>
          <a:stretch>
            <a:fillRect/>
          </a:stretch>
        </p:blipFill>
        <p:spPr>
          <a:xfrm>
            <a:off x="915620" y="2701913"/>
            <a:ext cx="4620012" cy="3068341"/>
          </a:xfrm>
          <a:prstGeom prst="rect">
            <a:avLst/>
          </a:prstGeom>
          <a:noFill/>
          <a:ln>
            <a:noFill/>
          </a:ln>
        </p:spPr>
      </p:pic>
      <p:pic>
        <p:nvPicPr>
          <p:cNvPr id="8" name="Google Shape;131;p24">
            <a:extLst>
              <a:ext uri="{FF2B5EF4-FFF2-40B4-BE49-F238E27FC236}">
                <a16:creationId xmlns:a16="http://schemas.microsoft.com/office/drawing/2014/main" id="{8FF435C6-B892-B6EF-DD9B-949044769785}"/>
              </a:ext>
            </a:extLst>
          </p:cNvPr>
          <p:cNvPicPr preferRelativeResize="0"/>
          <p:nvPr/>
        </p:nvPicPr>
        <p:blipFill>
          <a:blip r:embed="rId4">
            <a:alphaModFix/>
          </a:blip>
          <a:stretch>
            <a:fillRect/>
          </a:stretch>
        </p:blipFill>
        <p:spPr>
          <a:xfrm>
            <a:off x="6095998" y="2701913"/>
            <a:ext cx="4515011" cy="3068341"/>
          </a:xfrm>
          <a:prstGeom prst="rect">
            <a:avLst/>
          </a:prstGeom>
          <a:noFill/>
          <a:ln>
            <a:noFill/>
          </a:ln>
        </p:spPr>
      </p:pic>
    </p:spTree>
    <p:extLst>
      <p:ext uri="{BB962C8B-B14F-4D97-AF65-F5344CB8AC3E}">
        <p14:creationId xmlns:p14="http://schemas.microsoft.com/office/powerpoint/2010/main" val="199538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Customers Sex Category Distribution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61630" y="-2036741"/>
            <a:ext cx="4683978" cy="11750041"/>
          </a:xfrm>
        </p:spPr>
        <p:txBody>
          <a:bodyPr vert="vert270">
            <a:normAutofit/>
          </a:bodyPr>
          <a:lstStyle/>
          <a:p>
            <a:pPr algn="l"/>
            <a:r>
              <a:rPr lang="en-US" dirty="0">
                <a:solidFill>
                  <a:srgbClr val="FF6600"/>
                </a:solidFill>
              </a:rPr>
              <a:t>Most of the customers belong to the sex category “V”.</a:t>
            </a:r>
          </a:p>
          <a:p>
            <a:pPr marL="342900" indent="-342900" algn="l">
              <a:buFont typeface="Arial" panose="020B0604020202020204" pitchFamily="34" charset="0"/>
              <a:buChar char="•"/>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Google Shape;138;p25">
            <a:extLst>
              <a:ext uri="{FF2B5EF4-FFF2-40B4-BE49-F238E27FC236}">
                <a16:creationId xmlns:a16="http://schemas.microsoft.com/office/drawing/2014/main" id="{E521F70E-9D7A-B535-58CD-0F373ED42615}"/>
              </a:ext>
            </a:extLst>
          </p:cNvPr>
          <p:cNvPicPr preferRelativeResize="0"/>
          <p:nvPr/>
        </p:nvPicPr>
        <p:blipFill>
          <a:blip r:embed="rId3">
            <a:alphaModFix/>
          </a:blip>
          <a:stretch>
            <a:fillRect/>
          </a:stretch>
        </p:blipFill>
        <p:spPr>
          <a:xfrm>
            <a:off x="-1647761" y="2178743"/>
            <a:ext cx="11193517" cy="4182144"/>
          </a:xfrm>
          <a:prstGeom prst="rect">
            <a:avLst/>
          </a:prstGeom>
          <a:noFill/>
          <a:ln>
            <a:noFill/>
          </a:ln>
        </p:spPr>
      </p:pic>
    </p:spTree>
    <p:extLst>
      <p:ext uri="{BB962C8B-B14F-4D97-AF65-F5344CB8AC3E}">
        <p14:creationId xmlns:p14="http://schemas.microsoft.com/office/powerpoint/2010/main" val="234787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Customers Age Distribution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40CE4AC-AFE1-ED45-2576-A620BA363CAC}"/>
              </a:ext>
            </a:extLst>
          </p:cNvPr>
          <p:cNvSpPr>
            <a:spLocks noGrp="1"/>
          </p:cNvSpPr>
          <p:nvPr>
            <p:ph type="subTitle" idx="1"/>
          </p:nvPr>
        </p:nvSpPr>
        <p:spPr/>
        <p:txBody>
          <a:bodyPr/>
          <a:lstStyle/>
          <a:p>
            <a:endParaRPr lang="en-CA"/>
          </a:p>
        </p:txBody>
      </p:sp>
      <p:pic>
        <p:nvPicPr>
          <p:cNvPr id="8" name="Google Shape;145;p26">
            <a:extLst>
              <a:ext uri="{FF2B5EF4-FFF2-40B4-BE49-F238E27FC236}">
                <a16:creationId xmlns:a16="http://schemas.microsoft.com/office/drawing/2014/main" id="{2F9C999B-1775-8549-9DC3-4937A7AB0BCF}"/>
              </a:ext>
            </a:extLst>
          </p:cNvPr>
          <p:cNvPicPr preferRelativeResize="0"/>
          <p:nvPr/>
        </p:nvPicPr>
        <p:blipFill>
          <a:blip r:embed="rId3">
            <a:alphaModFix/>
          </a:blip>
          <a:stretch>
            <a:fillRect/>
          </a:stretch>
        </p:blipFill>
        <p:spPr>
          <a:xfrm>
            <a:off x="486809" y="1383852"/>
            <a:ext cx="11218377" cy="4817251"/>
          </a:xfrm>
          <a:prstGeom prst="rect">
            <a:avLst/>
          </a:prstGeom>
          <a:noFill/>
          <a:ln>
            <a:noFill/>
          </a:ln>
        </p:spPr>
      </p:pic>
    </p:spTree>
    <p:extLst>
      <p:ext uri="{BB962C8B-B14F-4D97-AF65-F5344CB8AC3E}">
        <p14:creationId xmlns:p14="http://schemas.microsoft.com/office/powerpoint/2010/main" val="325400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61630" y="-2036741"/>
            <a:ext cx="4683978" cy="11750041"/>
          </a:xfrm>
        </p:spPr>
        <p:txBody>
          <a:bodyPr vert="vert270">
            <a:normAutofit lnSpcReduction="10000"/>
          </a:bodyPr>
          <a:lstStyle/>
          <a:p>
            <a:pPr marL="342900" indent="-342900" algn="l">
              <a:buFont typeface="Arial" panose="020B0604020202020204" pitchFamily="34" charset="0"/>
              <a:buChar char="•"/>
            </a:pPr>
            <a:r>
              <a:rPr lang="en-US" dirty="0">
                <a:solidFill>
                  <a:srgbClr val="FF6600"/>
                </a:solidFill>
              </a:rPr>
              <a:t>We recommend to create a customer segment specially for the Madrid province residents and separately for residents outside Madrid, considering that they make up the largest group of customers and have a higher household income than other provinces.</a:t>
            </a:r>
          </a:p>
          <a:p>
            <a:pPr marL="342900" indent="-342900" algn="l">
              <a:buFont typeface="Arial" panose="020B0604020202020204" pitchFamily="34" charset="0"/>
              <a:buChar char="•"/>
            </a:pPr>
            <a:r>
              <a:rPr lang="en-US" dirty="0">
                <a:solidFill>
                  <a:srgbClr val="FF6600"/>
                </a:solidFill>
              </a:rPr>
              <a:t>Another segment would be for customers who have registered from 2011, as the customers from those years represent a relatively large portion of customers compared to those from previous years.</a:t>
            </a:r>
          </a:p>
          <a:p>
            <a:pPr marL="342900" indent="-342900" algn="l">
              <a:buFont typeface="Arial" panose="020B0604020202020204" pitchFamily="34" charset="0"/>
              <a:buChar char="•"/>
            </a:pPr>
            <a:r>
              <a:rPr lang="en-US" dirty="0">
                <a:solidFill>
                  <a:srgbClr val="FF6600"/>
                </a:solidFill>
              </a:rPr>
              <a:t>A sex category segment for customers will be appropriate as well. (Not sure if this is very appropriate - is this discrimination? I </a:t>
            </a:r>
            <a:r>
              <a:rPr lang="en-US" dirty="0" err="1">
                <a:solidFill>
                  <a:srgbClr val="FF6600"/>
                </a:solidFill>
              </a:rPr>
              <a:t>dont</a:t>
            </a:r>
            <a:r>
              <a:rPr lang="en-US" dirty="0">
                <a:solidFill>
                  <a:srgbClr val="FF6600"/>
                </a:solidFill>
              </a:rPr>
              <a:t> think its discrimination because we have a separate column that specifies the sex of all the </a:t>
            </a:r>
            <a:r>
              <a:rPr lang="en-US" dirty="0" err="1">
                <a:solidFill>
                  <a:srgbClr val="FF6600"/>
                </a:solidFill>
              </a:rPr>
              <a:t>customers,this</a:t>
            </a:r>
            <a:r>
              <a:rPr lang="en-US" dirty="0">
                <a:solidFill>
                  <a:srgbClr val="FF6600"/>
                </a:solidFill>
              </a:rPr>
              <a:t> is necessary because one </a:t>
            </a:r>
            <a:r>
              <a:rPr lang="en-US" dirty="0" err="1">
                <a:solidFill>
                  <a:srgbClr val="FF6600"/>
                </a:solidFill>
              </a:rPr>
              <a:t>wouldnt</a:t>
            </a:r>
            <a:r>
              <a:rPr lang="en-US" dirty="0">
                <a:solidFill>
                  <a:srgbClr val="FF6600"/>
                </a:solidFill>
              </a:rPr>
              <a:t> want </a:t>
            </a:r>
            <a:r>
              <a:rPr lang="en-US" dirty="0" err="1">
                <a:solidFill>
                  <a:srgbClr val="FF6600"/>
                </a:solidFill>
              </a:rPr>
              <a:t>christmas</a:t>
            </a:r>
            <a:r>
              <a:rPr lang="en-US" dirty="0">
                <a:solidFill>
                  <a:srgbClr val="FF6600"/>
                </a:solidFill>
              </a:rPr>
              <a:t> package designed for sex “v” to be going to Sex “h” remember it is a personalized </a:t>
            </a:r>
            <a:r>
              <a:rPr lang="en-US" dirty="0" err="1">
                <a:solidFill>
                  <a:srgbClr val="FF6600"/>
                </a:solidFill>
              </a:rPr>
              <a:t>christmas</a:t>
            </a:r>
            <a:r>
              <a:rPr lang="en-US" dirty="0">
                <a:solidFill>
                  <a:srgbClr val="FF6600"/>
                </a:solidFill>
              </a:rPr>
              <a:t> package ,I think the company should have </a:t>
            </a:r>
            <a:r>
              <a:rPr lang="en-US" dirty="0" err="1">
                <a:solidFill>
                  <a:srgbClr val="FF6600"/>
                </a:solidFill>
              </a:rPr>
              <a:t>alot</a:t>
            </a:r>
            <a:r>
              <a:rPr lang="en-US" dirty="0">
                <a:solidFill>
                  <a:srgbClr val="FF6600"/>
                </a:solidFill>
              </a:rPr>
              <a:t> of varieties for future purposes as well.)</a:t>
            </a:r>
          </a:p>
          <a:p>
            <a:pPr marL="342900" indent="-342900" algn="l">
              <a:buFont typeface="Arial" panose="020B0604020202020204" pitchFamily="34" charset="0"/>
              <a:buChar char="•"/>
            </a:pPr>
            <a:r>
              <a:rPr lang="en-US" dirty="0">
                <a:solidFill>
                  <a:srgbClr val="FF6600"/>
                </a:solidFill>
              </a:rPr>
              <a:t>Customer Demographic Segment: a segment for customers and their respective province.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5845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a:solidFill>
                  <a:srgbClr val="FF6600"/>
                </a:solidFill>
              </a:rPr>
              <a:t>Team Introduction</a:t>
            </a:r>
            <a:endParaRPr lang="en-US" sz="2800" dirty="0">
              <a:solidFill>
                <a:srgbClr val="FF6600"/>
              </a:solidFill>
            </a:endParaRPr>
          </a:p>
          <a:p>
            <a:pPr algn="just"/>
            <a:r>
              <a:rPr lang="en-US" sz="2800" dirty="0">
                <a:solidFill>
                  <a:srgbClr val="FF6600"/>
                </a:solidFill>
              </a:rPr>
              <a:t>         Problem Statement</a:t>
            </a:r>
          </a:p>
          <a:p>
            <a:pPr algn="just"/>
            <a:r>
              <a:rPr lang="en-US" sz="2800" dirty="0">
                <a:solidFill>
                  <a:srgbClr val="FF6600"/>
                </a:solidFill>
              </a:rPr>
              <a:t>         EDA Analysis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Team Members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61630" y="-2036741"/>
            <a:ext cx="4683978" cy="11750041"/>
          </a:xfrm>
        </p:spPr>
        <p:txBody>
          <a:bodyPr vert="vert270">
            <a:normAutofit fontScale="92500" lnSpcReduction="20000"/>
          </a:bodyPr>
          <a:lstStyle/>
          <a:p>
            <a:pPr marL="342900" indent="-342900" algn="l">
              <a:buFont typeface="Arial" panose="020B0604020202020204" pitchFamily="34" charset="0"/>
              <a:buChar char="•"/>
            </a:pPr>
            <a:r>
              <a:rPr lang="en-US" dirty="0">
                <a:solidFill>
                  <a:srgbClr val="FF6600"/>
                </a:solidFill>
              </a:rPr>
              <a:t>Ray Ng</a:t>
            </a:r>
          </a:p>
          <a:p>
            <a:pPr marL="800100" lvl="1" indent="-342900" algn="l">
              <a:buFont typeface="Arial" panose="020B0604020202020204" pitchFamily="34" charset="0"/>
              <a:buChar char="•"/>
            </a:pPr>
            <a:r>
              <a:rPr lang="en-US" dirty="0">
                <a:solidFill>
                  <a:srgbClr val="FF6600"/>
                </a:solidFill>
              </a:rPr>
              <a:t>rayng2018@gmail.com</a:t>
            </a:r>
          </a:p>
          <a:p>
            <a:pPr marL="800100" lvl="1" indent="-342900" algn="l">
              <a:buFont typeface="Arial" panose="020B0604020202020204" pitchFamily="34" charset="0"/>
              <a:buChar char="•"/>
            </a:pPr>
            <a:r>
              <a:rPr lang="en-US" dirty="0">
                <a:solidFill>
                  <a:srgbClr val="FF6600"/>
                </a:solidFill>
              </a:rPr>
              <a:t>Canada</a:t>
            </a:r>
          </a:p>
          <a:p>
            <a:pPr marL="800100" lvl="1" indent="-342900" algn="l">
              <a:buFont typeface="Arial" panose="020B0604020202020204" pitchFamily="34" charset="0"/>
              <a:buChar char="•"/>
            </a:pPr>
            <a:r>
              <a:rPr lang="en-US" dirty="0">
                <a:solidFill>
                  <a:srgbClr val="FF6600"/>
                </a:solidFill>
              </a:rPr>
              <a:t>University of British Columbia</a:t>
            </a:r>
          </a:p>
          <a:p>
            <a:pPr marL="800100" lvl="1" indent="-342900" algn="l">
              <a:buFont typeface="Arial" panose="020B0604020202020204" pitchFamily="34" charset="0"/>
              <a:buChar char="•"/>
            </a:pPr>
            <a:r>
              <a:rPr lang="en-US" dirty="0">
                <a:solidFill>
                  <a:srgbClr val="FF6600"/>
                </a:solidFill>
              </a:rPr>
              <a:t>Specialization: Data Science</a:t>
            </a:r>
          </a:p>
          <a:p>
            <a:pPr marL="342900" indent="-342900" algn="l">
              <a:buFont typeface="Arial" panose="020B0604020202020204" pitchFamily="34" charset="0"/>
              <a:buChar char="•"/>
            </a:pPr>
            <a:r>
              <a:rPr lang="en-US" dirty="0">
                <a:solidFill>
                  <a:srgbClr val="FF6600"/>
                </a:solidFill>
              </a:rPr>
              <a:t>Rita </a:t>
            </a:r>
            <a:r>
              <a:rPr lang="en-US" dirty="0" err="1">
                <a:solidFill>
                  <a:srgbClr val="FF6600"/>
                </a:solidFill>
              </a:rPr>
              <a:t>Uzoka</a:t>
            </a:r>
            <a:endParaRPr lang="en-US" dirty="0">
              <a:solidFill>
                <a:srgbClr val="FF6600"/>
              </a:solidFill>
            </a:endParaRPr>
          </a:p>
          <a:p>
            <a:pPr marL="800100" lvl="1" indent="-342900" algn="l">
              <a:buFont typeface="Arial" panose="020B0604020202020204" pitchFamily="34" charset="0"/>
              <a:buChar char="•"/>
            </a:pPr>
            <a:r>
              <a:rPr lang="en-US" dirty="0">
                <a:solidFill>
                  <a:srgbClr val="FF6600"/>
                </a:solidFill>
              </a:rPr>
              <a:t>rita.uzoka@yahoo.com</a:t>
            </a:r>
          </a:p>
          <a:p>
            <a:pPr marL="800100" lvl="1" indent="-342900" algn="l">
              <a:buFont typeface="Arial" panose="020B0604020202020204" pitchFamily="34" charset="0"/>
              <a:buChar char="•"/>
            </a:pPr>
            <a:r>
              <a:rPr lang="en-US" dirty="0">
                <a:solidFill>
                  <a:srgbClr val="FF6600"/>
                </a:solidFill>
              </a:rPr>
              <a:t>United Kingdom</a:t>
            </a:r>
          </a:p>
          <a:p>
            <a:pPr marL="800100" lvl="1" indent="-342900" algn="l">
              <a:buFont typeface="Arial" panose="020B0604020202020204" pitchFamily="34" charset="0"/>
              <a:buChar char="•"/>
            </a:pPr>
            <a:r>
              <a:rPr lang="en-US" dirty="0">
                <a:solidFill>
                  <a:srgbClr val="FF6600"/>
                </a:solidFill>
              </a:rPr>
              <a:t>Sheffield Hallam University</a:t>
            </a:r>
          </a:p>
          <a:p>
            <a:pPr marL="800100" lvl="1" indent="-342900" algn="l">
              <a:buFont typeface="Arial" panose="020B0604020202020204" pitchFamily="34" charset="0"/>
              <a:buChar char="•"/>
            </a:pPr>
            <a:r>
              <a:rPr lang="en-US" dirty="0">
                <a:solidFill>
                  <a:srgbClr val="FF6600"/>
                </a:solidFill>
              </a:rPr>
              <a:t>Specialization: Data Science</a:t>
            </a:r>
          </a:p>
          <a:p>
            <a:pPr marL="342900" indent="-342900" algn="l">
              <a:buFont typeface="Arial" panose="020B0604020202020204" pitchFamily="34" charset="0"/>
              <a:buChar char="•"/>
            </a:pPr>
            <a:r>
              <a:rPr lang="en-US" dirty="0">
                <a:solidFill>
                  <a:srgbClr val="FF6600"/>
                </a:solidFill>
              </a:rPr>
              <a:t>Fatemeh Bagheri</a:t>
            </a:r>
          </a:p>
          <a:p>
            <a:pPr marL="800100" lvl="1" indent="-342900" algn="l">
              <a:buFont typeface="Arial" panose="020B0604020202020204" pitchFamily="34" charset="0"/>
              <a:buChar char="•"/>
            </a:pPr>
            <a:r>
              <a:rPr lang="en-US" dirty="0">
                <a:solidFill>
                  <a:srgbClr val="FF6600"/>
                </a:solidFill>
              </a:rPr>
              <a:t>f.bagheri13@gmail.com</a:t>
            </a:r>
          </a:p>
          <a:p>
            <a:pPr marL="800100" lvl="1" indent="-342900" algn="l">
              <a:buFont typeface="Arial" panose="020B0604020202020204" pitchFamily="34" charset="0"/>
              <a:buChar char="•"/>
            </a:pPr>
            <a:r>
              <a:rPr lang="en-US" dirty="0">
                <a:solidFill>
                  <a:srgbClr val="FF6600"/>
                </a:solidFill>
              </a:rPr>
              <a:t>France</a:t>
            </a:r>
          </a:p>
          <a:p>
            <a:pPr marL="800100" lvl="1" indent="-342900" algn="l">
              <a:buFont typeface="Arial" panose="020B0604020202020204" pitchFamily="34" charset="0"/>
              <a:buChar char="•"/>
            </a:pPr>
            <a:r>
              <a:rPr lang="en-US" dirty="0">
                <a:solidFill>
                  <a:srgbClr val="FF6600"/>
                </a:solidFill>
              </a:rPr>
              <a:t>Université Jean Monnet St Etienne - Université de Lyon</a:t>
            </a:r>
          </a:p>
          <a:p>
            <a:pPr marL="800100" lvl="1" indent="-342900" algn="l">
              <a:buFont typeface="Arial" panose="020B0604020202020204" pitchFamily="34" charset="0"/>
              <a:buChar char="•"/>
            </a:pPr>
            <a:r>
              <a:rPr lang="en-US" dirty="0">
                <a:solidFill>
                  <a:srgbClr val="FF6600"/>
                </a:solidFill>
              </a:rPr>
              <a:t>Your Specialization: Data Science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46862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Problem</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61630" y="-2036741"/>
            <a:ext cx="4683978" cy="11750041"/>
          </a:xfrm>
        </p:spPr>
        <p:txBody>
          <a:bodyPr vert="vert270">
            <a:normAutofit/>
          </a:bodyPr>
          <a:lstStyle/>
          <a:p>
            <a:pPr algn="l"/>
            <a:r>
              <a:rPr lang="en-US" b="1" dirty="0">
                <a:solidFill>
                  <a:srgbClr val="FF6600"/>
                </a:solidFill>
              </a:rPr>
              <a:t>Customer Segmentation</a:t>
            </a:r>
          </a:p>
          <a:p>
            <a:pPr algn="l"/>
            <a:r>
              <a:rPr lang="en-US" dirty="0">
                <a:solidFill>
                  <a:srgbClr val="FF6600"/>
                </a:solidFill>
              </a:rPr>
              <a:t>XYZ bank wants to roll out Christmas offers to their customers. But the bank  does not want to roll out the same offer to all customers, instead they want to roll out personalized offers to particular sets of customers. If they manually start understanding the category of customer then this will not be efficient and also they will not be able to uncover the hidden pattern in the data ( pattern which groups certain kinds of customer in one category). Bank approached ABC analytics company to solve their problem. Bank also shared information with ABC analytics that they don't want more than 5 groups as this will be inefficient for their campaign.</a:t>
            </a:r>
          </a:p>
          <a:p>
            <a:pPr marL="342900" indent="-342900" algn="l">
              <a:buFont typeface="Arial" panose="020B0604020202020204" pitchFamily="34" charset="0"/>
              <a:buChar char="•"/>
            </a:pP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77016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Autofit/>
          </a:bodyPr>
          <a:lstStyle/>
          <a:p>
            <a:pPr algn="l"/>
            <a:r>
              <a:rPr lang="en-US" sz="4000" b="1" dirty="0">
                <a:solidFill>
                  <a:srgbClr val="FF6600"/>
                </a:solidFill>
              </a:rPr>
              <a:t>What kind of data does each column hold in the raw data?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61630" y="-2036741"/>
            <a:ext cx="4683978" cy="11750041"/>
          </a:xfrm>
        </p:spPr>
        <p:txBody>
          <a:bodyPr vert="vert270">
            <a:normAutofit/>
          </a:bodyPr>
          <a:lstStyle/>
          <a:p>
            <a:pPr algn="l"/>
            <a:r>
              <a:rPr lang="en-US" dirty="0">
                <a:solidFill>
                  <a:srgbClr val="FF6600"/>
                </a:solidFill>
              </a:rPr>
              <a:t>Unnamed: 0: [     0      1      2 ... 999997 999998 999999]</a:t>
            </a:r>
          </a:p>
          <a:p>
            <a:pPr algn="l"/>
            <a:r>
              <a:rPr lang="en-US" dirty="0" err="1">
                <a:solidFill>
                  <a:srgbClr val="FF6600"/>
                </a:solidFill>
              </a:rPr>
              <a:t>fecha_dato</a:t>
            </a:r>
            <a:r>
              <a:rPr lang="en-US" dirty="0">
                <a:solidFill>
                  <a:srgbClr val="FF6600"/>
                </a:solidFill>
              </a:rPr>
              <a:t>: ['2015-01-28' '2015-02-28']</a:t>
            </a:r>
          </a:p>
          <a:p>
            <a:pPr algn="l"/>
            <a:r>
              <a:rPr lang="en-US" dirty="0" err="1">
                <a:solidFill>
                  <a:srgbClr val="FF6600"/>
                </a:solidFill>
              </a:rPr>
              <a:t>ncodpers</a:t>
            </a:r>
            <a:r>
              <a:rPr lang="en-US" dirty="0">
                <a:solidFill>
                  <a:srgbClr val="FF6600"/>
                </a:solidFill>
              </a:rPr>
              <a:t>: [1375586 1050611 1050612 ... 1149999 1150908 1183305]</a:t>
            </a:r>
          </a:p>
          <a:p>
            <a:pPr algn="l"/>
            <a:r>
              <a:rPr lang="en-US" dirty="0" err="1">
                <a:solidFill>
                  <a:srgbClr val="FF6600"/>
                </a:solidFill>
              </a:rPr>
              <a:t>ind_empleado</a:t>
            </a:r>
            <a:r>
              <a:rPr lang="en-US" dirty="0">
                <a:solidFill>
                  <a:srgbClr val="FF6600"/>
                </a:solidFill>
              </a:rPr>
              <a:t>: ['N' nan 'A' 'B' 'F' 'S']</a:t>
            </a:r>
          </a:p>
          <a:p>
            <a:pPr algn="l"/>
            <a:r>
              <a:rPr lang="en-US" dirty="0" err="1">
                <a:solidFill>
                  <a:srgbClr val="FF6600"/>
                </a:solidFill>
              </a:rPr>
              <a:t>pais_residencia</a:t>
            </a:r>
            <a:r>
              <a:rPr lang="en-US" dirty="0">
                <a:solidFill>
                  <a:srgbClr val="FF6600"/>
                </a:solidFill>
              </a:rPr>
              <a:t>: ['ES' nan 'CA' 'CH' 'CL' 'IE' 'AT' 'NL' 'FR' 'GB' 'DE' 'DO' 'BE' 'AR' 'VE'</a:t>
            </a:r>
          </a:p>
          <a:p>
            <a:pPr algn="l"/>
            <a:r>
              <a:rPr lang="en-US" dirty="0">
                <a:solidFill>
                  <a:srgbClr val="FF6600"/>
                </a:solidFill>
              </a:rPr>
              <a:t> 'US' 'MX' 'BR' 'IT' 'EC' 'PE' 'CO' 'HN' 'FI' 'SE' 'AL' 'PT' 'MZ' 'CN'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9505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fontScale="90000"/>
          </a:bodyPr>
          <a:lstStyle/>
          <a:p>
            <a:pPr algn="l"/>
            <a:r>
              <a:rPr lang="en-US" b="1" dirty="0">
                <a:solidFill>
                  <a:srgbClr val="FF6600"/>
                </a:solidFill>
              </a:rPr>
              <a:t>How many NA are in each column?</a:t>
            </a:r>
            <a:br>
              <a:rPr lang="en-US" b="1"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761630" y="-2036741"/>
            <a:ext cx="4683978" cy="11750041"/>
          </a:xfrm>
        </p:spPr>
        <p:txBody>
          <a:bodyPr vert="vert270">
            <a:normAutofit fontScale="85000" lnSpcReduction="20000"/>
          </a:bodyPr>
          <a:lstStyle/>
          <a:p>
            <a:pPr algn="l"/>
            <a:r>
              <a:rPr lang="en-US" dirty="0">
                <a:solidFill>
                  <a:srgbClr val="FF6600"/>
                </a:solidFill>
              </a:rPr>
              <a:t>Unnamed: 0: 0</a:t>
            </a:r>
          </a:p>
          <a:p>
            <a:pPr algn="l"/>
            <a:r>
              <a:rPr lang="en-US" dirty="0" err="1">
                <a:solidFill>
                  <a:srgbClr val="FF6600"/>
                </a:solidFill>
              </a:rPr>
              <a:t>fecha_dato</a:t>
            </a:r>
            <a:r>
              <a:rPr lang="en-US" dirty="0">
                <a:solidFill>
                  <a:srgbClr val="FF6600"/>
                </a:solidFill>
              </a:rPr>
              <a:t>: 0</a:t>
            </a:r>
          </a:p>
          <a:p>
            <a:pPr algn="l"/>
            <a:r>
              <a:rPr lang="en-US" dirty="0" err="1">
                <a:solidFill>
                  <a:srgbClr val="FF6600"/>
                </a:solidFill>
              </a:rPr>
              <a:t>ncodpers</a:t>
            </a:r>
            <a:r>
              <a:rPr lang="en-US" dirty="0">
                <a:solidFill>
                  <a:srgbClr val="FF6600"/>
                </a:solidFill>
              </a:rPr>
              <a:t>: 0</a:t>
            </a:r>
          </a:p>
          <a:p>
            <a:pPr algn="l"/>
            <a:r>
              <a:rPr lang="en-US" dirty="0" err="1">
                <a:solidFill>
                  <a:srgbClr val="FF6600"/>
                </a:solidFill>
              </a:rPr>
              <a:t>ind_empleado</a:t>
            </a:r>
            <a:r>
              <a:rPr lang="en-US" dirty="0">
                <a:solidFill>
                  <a:srgbClr val="FF6600"/>
                </a:solidFill>
              </a:rPr>
              <a:t>: 10782</a:t>
            </a:r>
          </a:p>
          <a:p>
            <a:pPr algn="l"/>
            <a:r>
              <a:rPr lang="en-US" dirty="0" err="1">
                <a:solidFill>
                  <a:srgbClr val="FF6600"/>
                </a:solidFill>
              </a:rPr>
              <a:t>pais_residencia</a:t>
            </a:r>
            <a:r>
              <a:rPr lang="en-US" dirty="0">
                <a:solidFill>
                  <a:srgbClr val="FF6600"/>
                </a:solidFill>
              </a:rPr>
              <a:t>: 10782</a:t>
            </a:r>
          </a:p>
          <a:p>
            <a:pPr algn="l"/>
            <a:r>
              <a:rPr lang="en-US" dirty="0" err="1">
                <a:solidFill>
                  <a:srgbClr val="FF6600"/>
                </a:solidFill>
              </a:rPr>
              <a:t>sexo</a:t>
            </a:r>
            <a:r>
              <a:rPr lang="en-US" dirty="0">
                <a:solidFill>
                  <a:srgbClr val="FF6600"/>
                </a:solidFill>
              </a:rPr>
              <a:t>: 10786</a:t>
            </a:r>
          </a:p>
          <a:p>
            <a:pPr algn="l"/>
            <a:r>
              <a:rPr lang="en-US" dirty="0">
                <a:solidFill>
                  <a:srgbClr val="FF6600"/>
                </a:solidFill>
              </a:rPr>
              <a:t>age: 10782</a:t>
            </a:r>
          </a:p>
          <a:p>
            <a:pPr algn="l"/>
            <a:r>
              <a:rPr lang="en-US" dirty="0" err="1">
                <a:solidFill>
                  <a:srgbClr val="FF6600"/>
                </a:solidFill>
              </a:rPr>
              <a:t>fecha_alta</a:t>
            </a:r>
            <a:r>
              <a:rPr lang="en-US" dirty="0">
                <a:solidFill>
                  <a:srgbClr val="FF6600"/>
                </a:solidFill>
              </a:rPr>
              <a:t>: 10782</a:t>
            </a:r>
          </a:p>
          <a:p>
            <a:pPr algn="l"/>
            <a:r>
              <a:rPr lang="en-US" dirty="0" err="1">
                <a:solidFill>
                  <a:srgbClr val="FF6600"/>
                </a:solidFill>
              </a:rPr>
              <a:t>ind_nuevo</a:t>
            </a:r>
            <a:r>
              <a:rPr lang="en-US" dirty="0">
                <a:solidFill>
                  <a:srgbClr val="FF6600"/>
                </a:solidFill>
              </a:rPr>
              <a:t>: 10782</a:t>
            </a:r>
          </a:p>
          <a:p>
            <a:pPr algn="l"/>
            <a:r>
              <a:rPr lang="en-US" dirty="0" err="1">
                <a:solidFill>
                  <a:srgbClr val="FF6600"/>
                </a:solidFill>
              </a:rPr>
              <a:t>antiguedad</a:t>
            </a:r>
            <a:r>
              <a:rPr lang="en-US" dirty="0">
                <a:solidFill>
                  <a:srgbClr val="FF6600"/>
                </a:solidFill>
              </a:rPr>
              <a:t>: 10782</a:t>
            </a:r>
          </a:p>
          <a:p>
            <a:pPr algn="l"/>
            <a:r>
              <a:rPr lang="en-US" dirty="0" err="1">
                <a:solidFill>
                  <a:srgbClr val="FF6600"/>
                </a:solidFill>
              </a:rPr>
              <a:t>indrel</a:t>
            </a:r>
            <a:r>
              <a:rPr lang="en-US" dirty="0">
                <a:solidFill>
                  <a:srgbClr val="FF6600"/>
                </a:solidFill>
              </a:rPr>
              <a:t>: 10782</a:t>
            </a:r>
          </a:p>
          <a:p>
            <a:pPr algn="l"/>
            <a:r>
              <a:rPr lang="en-US" dirty="0">
                <a:solidFill>
                  <a:srgbClr val="FF6600"/>
                </a:solidFill>
              </a:rPr>
              <a:t>ult_fec_cli_1t: 998899</a:t>
            </a:r>
          </a:p>
          <a:p>
            <a:pPr algn="l"/>
            <a:r>
              <a:rPr lang="en-US" dirty="0">
                <a:solidFill>
                  <a:srgbClr val="FF6600"/>
                </a:solidFill>
              </a:rPr>
              <a:t>indrel_1mes: 10782</a:t>
            </a:r>
          </a:p>
          <a:p>
            <a:pPr algn="l"/>
            <a:endParaRPr lang="en-US" dirty="0">
              <a:solidFill>
                <a:srgbClr val="FF6600"/>
              </a:solidFill>
            </a:endParaRPr>
          </a:p>
          <a:p>
            <a:pPr algn="l"/>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3701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fontScale="90000"/>
          </a:bodyPr>
          <a:lstStyle/>
          <a:p>
            <a:pPr algn="l"/>
            <a:r>
              <a:rPr lang="en-US" b="1" dirty="0">
                <a:solidFill>
                  <a:srgbClr val="FF6600"/>
                </a:solidFill>
              </a:rPr>
              <a:t>Table 1 – some rows which have many NA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E66D1321-7653-C8EC-C291-76065DCE96FC}"/>
              </a:ext>
            </a:extLst>
          </p:cNvPr>
          <p:cNvSpPr>
            <a:spLocks noGrp="1"/>
          </p:cNvSpPr>
          <p:nvPr>
            <p:ph type="subTitle" idx="1"/>
          </p:nvPr>
        </p:nvSpPr>
        <p:spPr/>
        <p:txBody>
          <a:bodyPr/>
          <a:lstStyle/>
          <a:p>
            <a:endParaRPr lang="en-CA"/>
          </a:p>
        </p:txBody>
      </p:sp>
      <p:graphicFrame>
        <p:nvGraphicFramePr>
          <p:cNvPr id="8" name="Google Shape;84;p18">
            <a:extLst>
              <a:ext uri="{FF2B5EF4-FFF2-40B4-BE49-F238E27FC236}">
                <a16:creationId xmlns:a16="http://schemas.microsoft.com/office/drawing/2014/main" id="{E1EDEB4E-DA2A-0BED-2A73-946C065C6EDE}"/>
              </a:ext>
            </a:extLst>
          </p:cNvPr>
          <p:cNvGraphicFramePr/>
          <p:nvPr>
            <p:extLst>
              <p:ext uri="{D42A27DB-BD31-4B8C-83A1-F6EECF244321}">
                <p14:modId xmlns:p14="http://schemas.microsoft.com/office/powerpoint/2010/main" val="1432781930"/>
              </p:ext>
            </p:extLst>
          </p:nvPr>
        </p:nvGraphicFramePr>
        <p:xfrm>
          <a:off x="101513" y="1409565"/>
          <a:ext cx="11972721" cy="3957339"/>
        </p:xfrm>
        <a:graphic>
          <a:graphicData uri="http://schemas.openxmlformats.org/drawingml/2006/table">
            <a:tbl>
              <a:tblPr>
                <a:solidFill>
                  <a:srgbClr val="FFFFFF"/>
                </a:solidFill>
              </a:tblPr>
              <a:tblGrid>
                <a:gridCol w="420874">
                  <a:extLst>
                    <a:ext uri="{9D8B030D-6E8A-4147-A177-3AD203B41FA5}">
                      <a16:colId xmlns:a16="http://schemas.microsoft.com/office/drawing/2014/main" val="20000"/>
                    </a:ext>
                  </a:extLst>
                </a:gridCol>
                <a:gridCol w="420874">
                  <a:extLst>
                    <a:ext uri="{9D8B030D-6E8A-4147-A177-3AD203B41FA5}">
                      <a16:colId xmlns:a16="http://schemas.microsoft.com/office/drawing/2014/main" val="20001"/>
                    </a:ext>
                  </a:extLst>
                </a:gridCol>
                <a:gridCol w="425528">
                  <a:extLst>
                    <a:ext uri="{9D8B030D-6E8A-4147-A177-3AD203B41FA5}">
                      <a16:colId xmlns:a16="http://schemas.microsoft.com/office/drawing/2014/main" val="20002"/>
                    </a:ext>
                  </a:extLst>
                </a:gridCol>
                <a:gridCol w="420874">
                  <a:extLst>
                    <a:ext uri="{9D8B030D-6E8A-4147-A177-3AD203B41FA5}">
                      <a16:colId xmlns:a16="http://schemas.microsoft.com/office/drawing/2014/main" val="20003"/>
                    </a:ext>
                  </a:extLst>
                </a:gridCol>
                <a:gridCol w="523716">
                  <a:extLst>
                    <a:ext uri="{9D8B030D-6E8A-4147-A177-3AD203B41FA5}">
                      <a16:colId xmlns:a16="http://schemas.microsoft.com/office/drawing/2014/main" val="20004"/>
                    </a:ext>
                  </a:extLst>
                </a:gridCol>
                <a:gridCol w="578284">
                  <a:extLst>
                    <a:ext uri="{9D8B030D-6E8A-4147-A177-3AD203B41FA5}">
                      <a16:colId xmlns:a16="http://schemas.microsoft.com/office/drawing/2014/main" val="20005"/>
                    </a:ext>
                  </a:extLst>
                </a:gridCol>
                <a:gridCol w="420874">
                  <a:extLst>
                    <a:ext uri="{9D8B030D-6E8A-4147-A177-3AD203B41FA5}">
                      <a16:colId xmlns:a16="http://schemas.microsoft.com/office/drawing/2014/main" val="20006"/>
                    </a:ext>
                  </a:extLst>
                </a:gridCol>
                <a:gridCol w="420874">
                  <a:extLst>
                    <a:ext uri="{9D8B030D-6E8A-4147-A177-3AD203B41FA5}">
                      <a16:colId xmlns:a16="http://schemas.microsoft.com/office/drawing/2014/main" val="20007"/>
                    </a:ext>
                  </a:extLst>
                </a:gridCol>
                <a:gridCol w="420874">
                  <a:extLst>
                    <a:ext uri="{9D8B030D-6E8A-4147-A177-3AD203B41FA5}">
                      <a16:colId xmlns:a16="http://schemas.microsoft.com/office/drawing/2014/main" val="20008"/>
                    </a:ext>
                  </a:extLst>
                </a:gridCol>
                <a:gridCol w="420874">
                  <a:extLst>
                    <a:ext uri="{9D8B030D-6E8A-4147-A177-3AD203B41FA5}">
                      <a16:colId xmlns:a16="http://schemas.microsoft.com/office/drawing/2014/main" val="20009"/>
                    </a:ext>
                  </a:extLst>
                </a:gridCol>
                <a:gridCol w="425528">
                  <a:extLst>
                    <a:ext uri="{9D8B030D-6E8A-4147-A177-3AD203B41FA5}">
                      <a16:colId xmlns:a16="http://schemas.microsoft.com/office/drawing/2014/main" val="20010"/>
                    </a:ext>
                  </a:extLst>
                </a:gridCol>
                <a:gridCol w="420874">
                  <a:extLst>
                    <a:ext uri="{9D8B030D-6E8A-4147-A177-3AD203B41FA5}">
                      <a16:colId xmlns:a16="http://schemas.microsoft.com/office/drawing/2014/main" val="20011"/>
                    </a:ext>
                  </a:extLst>
                </a:gridCol>
                <a:gridCol w="589197">
                  <a:extLst>
                    <a:ext uri="{9D8B030D-6E8A-4147-A177-3AD203B41FA5}">
                      <a16:colId xmlns:a16="http://schemas.microsoft.com/office/drawing/2014/main" val="20012"/>
                    </a:ext>
                  </a:extLst>
                </a:gridCol>
                <a:gridCol w="621938">
                  <a:extLst>
                    <a:ext uri="{9D8B030D-6E8A-4147-A177-3AD203B41FA5}">
                      <a16:colId xmlns:a16="http://schemas.microsoft.com/office/drawing/2014/main" val="20013"/>
                    </a:ext>
                  </a:extLst>
                </a:gridCol>
                <a:gridCol w="621938">
                  <a:extLst>
                    <a:ext uri="{9D8B030D-6E8A-4147-A177-3AD203B41FA5}">
                      <a16:colId xmlns:a16="http://schemas.microsoft.com/office/drawing/2014/main" val="20014"/>
                    </a:ext>
                  </a:extLst>
                </a:gridCol>
                <a:gridCol w="621938">
                  <a:extLst>
                    <a:ext uri="{9D8B030D-6E8A-4147-A177-3AD203B41FA5}">
                      <a16:colId xmlns:a16="http://schemas.microsoft.com/office/drawing/2014/main" val="20015"/>
                    </a:ext>
                  </a:extLst>
                </a:gridCol>
                <a:gridCol w="851089">
                  <a:extLst>
                    <a:ext uri="{9D8B030D-6E8A-4147-A177-3AD203B41FA5}">
                      <a16:colId xmlns:a16="http://schemas.microsoft.com/office/drawing/2014/main" val="20016"/>
                    </a:ext>
                  </a:extLst>
                </a:gridCol>
                <a:gridCol w="420874">
                  <a:extLst>
                    <a:ext uri="{9D8B030D-6E8A-4147-A177-3AD203B41FA5}">
                      <a16:colId xmlns:a16="http://schemas.microsoft.com/office/drawing/2014/main" val="20017"/>
                    </a:ext>
                  </a:extLst>
                </a:gridCol>
                <a:gridCol w="578284">
                  <a:extLst>
                    <a:ext uri="{9D8B030D-6E8A-4147-A177-3AD203B41FA5}">
                      <a16:colId xmlns:a16="http://schemas.microsoft.com/office/drawing/2014/main" val="20018"/>
                    </a:ext>
                  </a:extLst>
                </a:gridCol>
                <a:gridCol w="600111">
                  <a:extLst>
                    <a:ext uri="{9D8B030D-6E8A-4147-A177-3AD203B41FA5}">
                      <a16:colId xmlns:a16="http://schemas.microsoft.com/office/drawing/2014/main" val="20019"/>
                    </a:ext>
                  </a:extLst>
                </a:gridCol>
                <a:gridCol w="698299">
                  <a:extLst>
                    <a:ext uri="{9D8B030D-6E8A-4147-A177-3AD203B41FA5}">
                      <a16:colId xmlns:a16="http://schemas.microsoft.com/office/drawing/2014/main" val="20020"/>
                    </a:ext>
                  </a:extLst>
                </a:gridCol>
                <a:gridCol w="1049005">
                  <a:extLst>
                    <a:ext uri="{9D8B030D-6E8A-4147-A177-3AD203B41FA5}">
                      <a16:colId xmlns:a16="http://schemas.microsoft.com/office/drawing/2014/main" val="20021"/>
                    </a:ext>
                  </a:extLst>
                </a:gridCol>
              </a:tblGrid>
              <a:tr h="754167">
                <a:tc>
                  <a:txBody>
                    <a:bodyPr/>
                    <a:lstStyle/>
                    <a:p>
                      <a:pPr marL="0" lvl="0" indent="0" algn="l" rtl="0">
                        <a:spcBef>
                          <a:spcPts val="0"/>
                        </a:spcBef>
                        <a:spcAft>
                          <a:spcPts val="0"/>
                        </a:spcAft>
                        <a:buNone/>
                      </a:pPr>
                      <a:endParaRPr sz="1200" dirty="0"/>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Unnamed: 0</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fecha_dato</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ncodpers</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ind_empleado</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pais_residencia</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sexo</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age</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fecha_alta</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ind_nuevo</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antiguedad</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dirty="0">
                          <a:highlight>
                            <a:srgbClr val="FFFFFF"/>
                          </a:highlight>
                        </a:rPr>
                        <a:t>...</a:t>
                      </a:r>
                      <a:endParaRPr sz="700" b="1" dirty="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ind_hip_fin_ult1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ind_plan_fin_ult1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ind_pres_fin_ult1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ind_reca_fin_ult1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ind_tjcr_fin_ult1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ind_valo_fin_ult1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ind_viv_fin_ult1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ind_nomina_ult1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ind_nom_pens_ult1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900"/>
                        </a:spcAft>
                        <a:buNone/>
                      </a:pPr>
                      <a:r>
                        <a:rPr lang="en-CA" sz="700" b="1">
                          <a:highlight>
                            <a:srgbClr val="FFFFFF"/>
                          </a:highlight>
                        </a:rPr>
                        <a:t>ind_recibo_ult1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33862">
                <a:tc>
                  <a:txBody>
                    <a:bodyPr/>
                    <a:lstStyle/>
                    <a:p>
                      <a:pPr marL="0" lvl="0" indent="0" algn="r" rtl="0">
                        <a:lnSpc>
                          <a:spcPct val="115000"/>
                        </a:lnSpc>
                        <a:spcBef>
                          <a:spcPts val="0"/>
                        </a:spcBef>
                        <a:spcAft>
                          <a:spcPts val="900"/>
                        </a:spcAft>
                        <a:buNone/>
                      </a:pPr>
                      <a:r>
                        <a:rPr lang="en-CA" sz="700" b="1">
                          <a:highlight>
                            <a:srgbClr val="FFFFFF"/>
                          </a:highlight>
                        </a:rPr>
                        <a:t>261</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261</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1050741</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3862">
                <a:tc>
                  <a:txBody>
                    <a:bodyPr/>
                    <a:lstStyle/>
                    <a:p>
                      <a:pPr marL="0" lvl="0" indent="0" algn="r" rtl="0">
                        <a:lnSpc>
                          <a:spcPct val="115000"/>
                        </a:lnSpc>
                        <a:spcBef>
                          <a:spcPts val="0"/>
                        </a:spcBef>
                        <a:spcAft>
                          <a:spcPts val="900"/>
                        </a:spcAft>
                        <a:buNone/>
                      </a:pPr>
                      <a:r>
                        <a:rPr lang="en-CA" sz="700" b="1">
                          <a:highlight>
                            <a:srgbClr val="FFFFFF"/>
                          </a:highlight>
                        </a:rPr>
                        <a:t>1029</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1029</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1051017</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33862">
                <a:tc>
                  <a:txBody>
                    <a:bodyPr/>
                    <a:lstStyle/>
                    <a:p>
                      <a:pPr marL="0" lvl="0" indent="0" algn="r" rtl="0">
                        <a:lnSpc>
                          <a:spcPct val="115000"/>
                        </a:lnSpc>
                        <a:spcBef>
                          <a:spcPts val="0"/>
                        </a:spcBef>
                        <a:spcAft>
                          <a:spcPts val="900"/>
                        </a:spcAft>
                        <a:buNone/>
                      </a:pPr>
                      <a:r>
                        <a:rPr lang="en-CA" sz="700" b="1">
                          <a:highlight>
                            <a:srgbClr val="FFFFFF"/>
                          </a:highlight>
                        </a:rPr>
                        <a:t>1063</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1063</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1051064</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3862">
                <a:tc>
                  <a:txBody>
                    <a:bodyPr/>
                    <a:lstStyle/>
                    <a:p>
                      <a:pPr marL="0" lvl="0" indent="0" algn="r" rtl="0">
                        <a:lnSpc>
                          <a:spcPct val="115000"/>
                        </a:lnSpc>
                        <a:spcBef>
                          <a:spcPts val="0"/>
                        </a:spcBef>
                        <a:spcAft>
                          <a:spcPts val="900"/>
                        </a:spcAft>
                        <a:buNone/>
                      </a:pPr>
                      <a:r>
                        <a:rPr lang="en-CA" sz="700" b="1">
                          <a:highlight>
                            <a:srgbClr val="FFFFFF"/>
                          </a:highlight>
                        </a:rPr>
                        <a:t>1154</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1154</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1051387</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3862">
                <a:tc>
                  <a:txBody>
                    <a:bodyPr/>
                    <a:lstStyle/>
                    <a:p>
                      <a:pPr marL="0" lvl="0" indent="0" algn="r" rtl="0">
                        <a:lnSpc>
                          <a:spcPct val="115000"/>
                        </a:lnSpc>
                        <a:spcBef>
                          <a:spcPts val="0"/>
                        </a:spcBef>
                        <a:spcAft>
                          <a:spcPts val="900"/>
                        </a:spcAft>
                        <a:buNone/>
                      </a:pPr>
                      <a:r>
                        <a:rPr lang="en-CA" sz="700" b="1">
                          <a:highlight>
                            <a:srgbClr val="FFFFFF"/>
                          </a:highlight>
                        </a:rPr>
                        <a:t>1779</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1779</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2015-01-28</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1048660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NaN</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0</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33862">
                <a:tc>
                  <a:txBody>
                    <a:bodyPr/>
                    <a:lstStyle/>
                    <a:p>
                      <a:pPr marL="0" lvl="0" indent="0" algn="r" rtl="0">
                        <a:lnSpc>
                          <a:spcPct val="115000"/>
                        </a:lnSpc>
                        <a:spcBef>
                          <a:spcPts val="0"/>
                        </a:spcBef>
                        <a:spcAft>
                          <a:spcPts val="900"/>
                        </a:spcAft>
                        <a:buNone/>
                      </a:pPr>
                      <a:r>
                        <a:rPr lang="en-CA" sz="700" b="1">
                          <a:highlight>
                            <a:srgbClr val="FFFFFF"/>
                          </a:highlight>
                        </a:rPr>
                        <a:t>...</a:t>
                      </a:r>
                      <a:endParaRPr sz="700" b="1">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a:highlight>
                            <a:srgbClr val="FFFFFF"/>
                          </a:highlight>
                        </a:rPr>
                        <a:t>...</a:t>
                      </a:r>
                      <a:endParaRPr sz="70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900"/>
                        </a:spcAft>
                        <a:buNone/>
                      </a:pPr>
                      <a:r>
                        <a:rPr lang="en-CA" sz="700" dirty="0">
                          <a:highlight>
                            <a:srgbClr val="FFFFFF"/>
                          </a:highlight>
                        </a:rPr>
                        <a:t>...</a:t>
                      </a:r>
                      <a:endParaRPr sz="700" dirty="0">
                        <a:highlight>
                          <a:srgbClr val="FFFFFF"/>
                        </a:highlight>
                      </a:endParaRPr>
                    </a:p>
                  </a:txBody>
                  <a:tcPr marL="57150" marR="57150" marT="57150" marB="571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776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Correlation of selected variables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990CAD47-4B8B-05DD-389A-A1B9F792FA14}"/>
              </a:ext>
            </a:extLst>
          </p:cNvPr>
          <p:cNvSpPr>
            <a:spLocks noGrp="1"/>
          </p:cNvSpPr>
          <p:nvPr>
            <p:ph type="subTitle" idx="1"/>
          </p:nvPr>
        </p:nvSpPr>
        <p:spPr/>
        <p:txBody>
          <a:bodyPr/>
          <a:lstStyle/>
          <a:p>
            <a:endParaRPr lang="en-CA"/>
          </a:p>
        </p:txBody>
      </p:sp>
      <p:graphicFrame>
        <p:nvGraphicFramePr>
          <p:cNvPr id="8" name="Google Shape;93;p19">
            <a:extLst>
              <a:ext uri="{FF2B5EF4-FFF2-40B4-BE49-F238E27FC236}">
                <a16:creationId xmlns:a16="http://schemas.microsoft.com/office/drawing/2014/main" id="{64EF0AA4-2FD0-8F06-9487-F2A765F346C0}"/>
              </a:ext>
            </a:extLst>
          </p:cNvPr>
          <p:cNvGraphicFramePr/>
          <p:nvPr>
            <p:extLst>
              <p:ext uri="{D42A27DB-BD31-4B8C-83A1-F6EECF244321}">
                <p14:modId xmlns:p14="http://schemas.microsoft.com/office/powerpoint/2010/main" val="2615988685"/>
              </p:ext>
            </p:extLst>
          </p:nvPr>
        </p:nvGraphicFramePr>
        <p:xfrm>
          <a:off x="116618" y="1391545"/>
          <a:ext cx="11869296" cy="7161925"/>
        </p:xfrm>
        <a:graphic>
          <a:graphicData uri="http://schemas.openxmlformats.org/drawingml/2006/table">
            <a:tbl>
              <a:tblPr>
                <a:solidFill>
                  <a:srgbClr val="FFFFFF"/>
                </a:solidFill>
              </a:tblPr>
              <a:tblGrid>
                <a:gridCol w="750812">
                  <a:extLst>
                    <a:ext uri="{9D8B030D-6E8A-4147-A177-3AD203B41FA5}">
                      <a16:colId xmlns:a16="http://schemas.microsoft.com/office/drawing/2014/main" val="20000"/>
                    </a:ext>
                  </a:extLst>
                </a:gridCol>
                <a:gridCol w="393235">
                  <a:extLst>
                    <a:ext uri="{9D8B030D-6E8A-4147-A177-3AD203B41FA5}">
                      <a16:colId xmlns:a16="http://schemas.microsoft.com/office/drawing/2014/main" val="20001"/>
                    </a:ext>
                  </a:extLst>
                </a:gridCol>
                <a:gridCol w="393235">
                  <a:extLst>
                    <a:ext uri="{9D8B030D-6E8A-4147-A177-3AD203B41FA5}">
                      <a16:colId xmlns:a16="http://schemas.microsoft.com/office/drawing/2014/main" val="20002"/>
                    </a:ext>
                  </a:extLst>
                </a:gridCol>
                <a:gridCol w="405183">
                  <a:extLst>
                    <a:ext uri="{9D8B030D-6E8A-4147-A177-3AD203B41FA5}">
                      <a16:colId xmlns:a16="http://schemas.microsoft.com/office/drawing/2014/main" val="20003"/>
                    </a:ext>
                  </a:extLst>
                </a:gridCol>
                <a:gridCol w="393235">
                  <a:extLst>
                    <a:ext uri="{9D8B030D-6E8A-4147-A177-3AD203B41FA5}">
                      <a16:colId xmlns:a16="http://schemas.microsoft.com/office/drawing/2014/main" val="20004"/>
                    </a:ext>
                  </a:extLst>
                </a:gridCol>
                <a:gridCol w="464769">
                  <a:extLst>
                    <a:ext uri="{9D8B030D-6E8A-4147-A177-3AD203B41FA5}">
                      <a16:colId xmlns:a16="http://schemas.microsoft.com/office/drawing/2014/main" val="20005"/>
                    </a:ext>
                  </a:extLst>
                </a:gridCol>
                <a:gridCol w="393235">
                  <a:extLst>
                    <a:ext uri="{9D8B030D-6E8A-4147-A177-3AD203B41FA5}">
                      <a16:colId xmlns:a16="http://schemas.microsoft.com/office/drawing/2014/main" val="20006"/>
                    </a:ext>
                  </a:extLst>
                </a:gridCol>
                <a:gridCol w="393235">
                  <a:extLst>
                    <a:ext uri="{9D8B030D-6E8A-4147-A177-3AD203B41FA5}">
                      <a16:colId xmlns:a16="http://schemas.microsoft.com/office/drawing/2014/main" val="20007"/>
                    </a:ext>
                  </a:extLst>
                </a:gridCol>
                <a:gridCol w="750781">
                  <a:extLst>
                    <a:ext uri="{9D8B030D-6E8A-4147-A177-3AD203B41FA5}">
                      <a16:colId xmlns:a16="http://schemas.microsoft.com/office/drawing/2014/main" val="20008"/>
                    </a:ext>
                  </a:extLst>
                </a:gridCol>
                <a:gridCol w="393235">
                  <a:extLst>
                    <a:ext uri="{9D8B030D-6E8A-4147-A177-3AD203B41FA5}">
                      <a16:colId xmlns:a16="http://schemas.microsoft.com/office/drawing/2014/main" val="20009"/>
                    </a:ext>
                  </a:extLst>
                </a:gridCol>
                <a:gridCol w="631609">
                  <a:extLst>
                    <a:ext uri="{9D8B030D-6E8A-4147-A177-3AD203B41FA5}">
                      <a16:colId xmlns:a16="http://schemas.microsoft.com/office/drawing/2014/main" val="20010"/>
                    </a:ext>
                  </a:extLst>
                </a:gridCol>
                <a:gridCol w="393235">
                  <a:extLst>
                    <a:ext uri="{9D8B030D-6E8A-4147-A177-3AD203B41FA5}">
                      <a16:colId xmlns:a16="http://schemas.microsoft.com/office/drawing/2014/main" val="20011"/>
                    </a:ext>
                  </a:extLst>
                </a:gridCol>
                <a:gridCol w="583940">
                  <a:extLst>
                    <a:ext uri="{9D8B030D-6E8A-4147-A177-3AD203B41FA5}">
                      <a16:colId xmlns:a16="http://schemas.microsoft.com/office/drawing/2014/main" val="20012"/>
                    </a:ext>
                  </a:extLst>
                </a:gridCol>
                <a:gridCol w="619692">
                  <a:extLst>
                    <a:ext uri="{9D8B030D-6E8A-4147-A177-3AD203B41FA5}">
                      <a16:colId xmlns:a16="http://schemas.microsoft.com/office/drawing/2014/main" val="20013"/>
                    </a:ext>
                  </a:extLst>
                </a:gridCol>
                <a:gridCol w="619692">
                  <a:extLst>
                    <a:ext uri="{9D8B030D-6E8A-4147-A177-3AD203B41FA5}">
                      <a16:colId xmlns:a16="http://schemas.microsoft.com/office/drawing/2014/main" val="20014"/>
                    </a:ext>
                  </a:extLst>
                </a:gridCol>
                <a:gridCol w="619692">
                  <a:extLst>
                    <a:ext uri="{9D8B030D-6E8A-4147-A177-3AD203B41FA5}">
                      <a16:colId xmlns:a16="http://schemas.microsoft.com/office/drawing/2014/main" val="20015"/>
                    </a:ext>
                  </a:extLst>
                </a:gridCol>
                <a:gridCol w="595857">
                  <a:extLst>
                    <a:ext uri="{9D8B030D-6E8A-4147-A177-3AD203B41FA5}">
                      <a16:colId xmlns:a16="http://schemas.microsoft.com/office/drawing/2014/main" val="20016"/>
                    </a:ext>
                  </a:extLst>
                </a:gridCol>
                <a:gridCol w="619692">
                  <a:extLst>
                    <a:ext uri="{9D8B030D-6E8A-4147-A177-3AD203B41FA5}">
                      <a16:colId xmlns:a16="http://schemas.microsoft.com/office/drawing/2014/main" val="20017"/>
                    </a:ext>
                  </a:extLst>
                </a:gridCol>
                <a:gridCol w="583940">
                  <a:extLst>
                    <a:ext uri="{9D8B030D-6E8A-4147-A177-3AD203B41FA5}">
                      <a16:colId xmlns:a16="http://schemas.microsoft.com/office/drawing/2014/main" val="20018"/>
                    </a:ext>
                  </a:extLst>
                </a:gridCol>
                <a:gridCol w="595857">
                  <a:extLst>
                    <a:ext uri="{9D8B030D-6E8A-4147-A177-3AD203B41FA5}">
                      <a16:colId xmlns:a16="http://schemas.microsoft.com/office/drawing/2014/main" val="20019"/>
                    </a:ext>
                  </a:extLst>
                </a:gridCol>
                <a:gridCol w="703112">
                  <a:extLst>
                    <a:ext uri="{9D8B030D-6E8A-4147-A177-3AD203B41FA5}">
                      <a16:colId xmlns:a16="http://schemas.microsoft.com/office/drawing/2014/main" val="20020"/>
                    </a:ext>
                  </a:extLst>
                </a:gridCol>
                <a:gridCol w="572023">
                  <a:extLst>
                    <a:ext uri="{9D8B030D-6E8A-4147-A177-3AD203B41FA5}">
                      <a16:colId xmlns:a16="http://schemas.microsoft.com/office/drawing/2014/main" val="20021"/>
                    </a:ext>
                  </a:extLst>
                </a:gridCol>
              </a:tblGrid>
              <a:tr h="883300">
                <a:tc>
                  <a:txBody>
                    <a:bodyPr/>
                    <a:lstStyle/>
                    <a:p>
                      <a:pPr marL="0" lvl="0" indent="0" algn="l" rtl="0">
                        <a:spcBef>
                          <a:spcPts val="0"/>
                        </a:spcBef>
                        <a:spcAft>
                          <a:spcPts val="0"/>
                        </a:spcAft>
                        <a:buNone/>
                      </a:pPr>
                      <a:endParaRPr dirty="0"/>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Unnamed: 0</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ncodpers</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ind_nuevo</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indrel</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indrel_1mes</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tipodom</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cod_prov</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ind_actividad_cliente</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renta</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ind_ahor_fin_ult1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ind_hip_fin_ult1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ind_plan_fin_ult1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ind_pres_fin_ult1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ind_reca_fin_ult1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ind_tjcr_fin_ult1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ind_valo_fin_ult1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ind_viv_fin_ult1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ind_nomina_ult1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ind_nom_pens_ult1</a:t>
                      </a:r>
                      <a:endParaRPr sz="900" b="1">
                        <a:highlight>
                          <a:srgbClr val="FFFFFF"/>
                        </a:highlight>
                      </a:endParaRPr>
                    </a:p>
                  </a:txBody>
                  <a:tcPr marL="57150" marR="57150" marT="57150" marB="57150" anchor="ctr"/>
                </a:tc>
                <a:tc>
                  <a:txBody>
                    <a:bodyPr/>
                    <a:lstStyle/>
                    <a:p>
                      <a:pPr marL="0" lvl="0" indent="0" algn="r" rtl="0">
                        <a:lnSpc>
                          <a:spcPct val="115000"/>
                        </a:lnSpc>
                        <a:spcBef>
                          <a:spcPts val="0"/>
                        </a:spcBef>
                        <a:spcAft>
                          <a:spcPts val="900"/>
                        </a:spcAft>
                        <a:buNone/>
                      </a:pPr>
                      <a:r>
                        <a:rPr lang="en-CA" sz="900" b="1">
                          <a:highlight>
                            <a:srgbClr val="FFFFFF"/>
                          </a:highlight>
                        </a:rPr>
                        <a:t>ind_recibo_ult1</a:t>
                      </a:r>
                      <a:endParaRPr sz="900" b="1">
                        <a:highlight>
                          <a:srgbClr val="FFFFFF"/>
                        </a:highlight>
                      </a:endParaRPr>
                    </a:p>
                  </a:txBody>
                  <a:tcPr marL="57150" marR="57150" marT="57150" marB="57150" anchor="ctr"/>
                </a:tc>
                <a:extLst>
                  <a:ext uri="{0D108BD9-81ED-4DB2-BD59-A6C34878D82A}">
                    <a16:rowId xmlns:a16="http://schemas.microsoft.com/office/drawing/2014/main" val="10000"/>
                  </a:ext>
                </a:extLst>
              </a:tr>
              <a:tr h="745550">
                <a:tc>
                  <a:txBody>
                    <a:bodyPr/>
                    <a:lstStyle/>
                    <a:p>
                      <a:pPr marL="0" lvl="0" indent="0" algn="r" rtl="0">
                        <a:lnSpc>
                          <a:spcPct val="115000"/>
                        </a:lnSpc>
                        <a:spcBef>
                          <a:spcPts val="0"/>
                        </a:spcBef>
                        <a:spcAft>
                          <a:spcPts val="900"/>
                        </a:spcAft>
                        <a:buNone/>
                      </a:pPr>
                      <a:r>
                        <a:rPr lang="en-CA" sz="900" b="1">
                          <a:highlight>
                            <a:srgbClr val="FFFFFF"/>
                          </a:highlight>
                        </a:rPr>
                        <a:t>Unnamed: 0</a:t>
                      </a:r>
                      <a:endParaRPr sz="900" b="1">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-0.447119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0.008312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-0.007374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-0.000538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0.035614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0.116265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0.044528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0.005893</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0.043927</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0.048669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0.029035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0.092628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0.082870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0.077629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0.035114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0.069204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0.074190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0.080595</a:t>
                      </a:r>
                      <a:endParaRPr sz="900">
                        <a:highlight>
                          <a:srgbClr val="FFFFFF"/>
                        </a:highlight>
                      </a:endParaRPr>
                    </a:p>
                  </a:txBody>
                  <a:tcPr marL="57150" marR="57150" marT="57150" marB="57150" anchor="ctr"/>
                </a:tc>
                <a:extLst>
                  <a:ext uri="{0D108BD9-81ED-4DB2-BD59-A6C34878D82A}">
                    <a16:rowId xmlns:a16="http://schemas.microsoft.com/office/drawing/2014/main" val="10001"/>
                  </a:ext>
                </a:extLst>
              </a:tr>
              <a:tr h="745550">
                <a:tc>
                  <a:txBody>
                    <a:bodyPr/>
                    <a:lstStyle/>
                    <a:p>
                      <a:pPr marL="0" lvl="0" indent="0" algn="r" rtl="0">
                        <a:lnSpc>
                          <a:spcPct val="115000"/>
                        </a:lnSpc>
                        <a:spcBef>
                          <a:spcPts val="0"/>
                        </a:spcBef>
                        <a:spcAft>
                          <a:spcPts val="900"/>
                        </a:spcAft>
                        <a:buNone/>
                      </a:pPr>
                      <a:r>
                        <a:rPr lang="en-CA" sz="900" b="1">
                          <a:highlight>
                            <a:srgbClr val="FFFFFF"/>
                          </a:highlight>
                        </a:rPr>
                        <a:t>ncodpers</a:t>
                      </a:r>
                      <a:endParaRPr sz="900" b="1">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-0.447119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0.002898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0.011554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0.001253</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-0.040761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-0.187022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-0.088417</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-0.013469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-0.100045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-0.125874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-0.027066</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-0.189129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-0.190208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-0.177782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-0.073552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-0.138254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-0.152622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-0.163071</a:t>
                      </a:r>
                      <a:endParaRPr sz="900">
                        <a:highlight>
                          <a:srgbClr val="FFFFFF"/>
                        </a:highlight>
                      </a:endParaRPr>
                    </a:p>
                  </a:txBody>
                  <a:tcPr marL="57150" marR="57150" marT="57150" marB="57150" anchor="ctr"/>
                </a:tc>
                <a:extLst>
                  <a:ext uri="{0D108BD9-81ED-4DB2-BD59-A6C34878D82A}">
                    <a16:rowId xmlns:a16="http://schemas.microsoft.com/office/drawing/2014/main" val="10002"/>
                  </a:ext>
                </a:extLst>
              </a:tr>
              <a:tr h="745550">
                <a:tc>
                  <a:txBody>
                    <a:bodyPr/>
                    <a:lstStyle/>
                    <a:p>
                      <a:pPr marL="0" lvl="0" indent="0" algn="r" rtl="0">
                        <a:lnSpc>
                          <a:spcPct val="115000"/>
                        </a:lnSpc>
                        <a:spcBef>
                          <a:spcPts val="0"/>
                        </a:spcBef>
                        <a:spcAft>
                          <a:spcPts val="900"/>
                        </a:spcAft>
                        <a:buNone/>
                      </a:pPr>
                      <a:r>
                        <a:rPr lang="en-CA" sz="900" b="1">
                          <a:highlight>
                            <a:srgbClr val="FFFFFF"/>
                          </a:highlight>
                        </a:rPr>
                        <a:t>ind_nuevo</a:t>
                      </a:r>
                      <a:endParaRPr sz="900" b="1">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0.008312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0.002898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0.026681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0.268051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-0.000279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0.008165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-0.000986</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-0.000296</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-0.002224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-0.002701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-0.001432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-0.003034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-0.004998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-0.004265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-0.001789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-0.004081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-0.004497</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-0.005767</a:t>
                      </a:r>
                      <a:endParaRPr sz="900">
                        <a:highlight>
                          <a:srgbClr val="FFFFFF"/>
                        </a:highlight>
                      </a:endParaRPr>
                    </a:p>
                  </a:txBody>
                  <a:tcPr marL="57150" marR="57150" marT="57150" marB="57150" anchor="ctr"/>
                </a:tc>
                <a:extLst>
                  <a:ext uri="{0D108BD9-81ED-4DB2-BD59-A6C34878D82A}">
                    <a16:rowId xmlns:a16="http://schemas.microsoft.com/office/drawing/2014/main" val="10003"/>
                  </a:ext>
                </a:extLst>
              </a:tr>
              <a:tr h="745550">
                <a:tc>
                  <a:txBody>
                    <a:bodyPr/>
                    <a:lstStyle/>
                    <a:p>
                      <a:pPr marL="0" lvl="0" indent="0" algn="r" rtl="0">
                        <a:lnSpc>
                          <a:spcPct val="115000"/>
                        </a:lnSpc>
                        <a:spcBef>
                          <a:spcPts val="0"/>
                        </a:spcBef>
                        <a:spcAft>
                          <a:spcPts val="900"/>
                        </a:spcAft>
                        <a:buNone/>
                      </a:pPr>
                      <a:r>
                        <a:rPr lang="en-CA" sz="900" b="1">
                          <a:highlight>
                            <a:srgbClr val="FFFFFF"/>
                          </a:highlight>
                        </a:rPr>
                        <a:t>indrel</a:t>
                      </a:r>
                      <a:endParaRPr sz="900" b="1">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-0.007374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0.011554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0.026681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0.004462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0.001728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-0.030518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-0.000745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-0.000447</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-0.002745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-0.003067</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-0.001219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-0.005014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-0.005641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-0.003062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-0.002699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-0.005771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-0.005919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-0.005887</a:t>
                      </a:r>
                      <a:endParaRPr sz="900">
                        <a:highlight>
                          <a:srgbClr val="FFFFFF"/>
                        </a:highlight>
                      </a:endParaRPr>
                    </a:p>
                  </a:txBody>
                  <a:tcPr marL="57150" marR="57150" marT="57150" marB="57150" anchor="ctr"/>
                </a:tc>
                <a:extLst>
                  <a:ext uri="{0D108BD9-81ED-4DB2-BD59-A6C34878D82A}">
                    <a16:rowId xmlns:a16="http://schemas.microsoft.com/office/drawing/2014/main" val="10004"/>
                  </a:ext>
                </a:extLst>
              </a:tr>
              <a:tr h="745550">
                <a:tc>
                  <a:txBody>
                    <a:bodyPr/>
                    <a:lstStyle/>
                    <a:p>
                      <a:pPr marL="0" lvl="0" indent="0" algn="r" rtl="0">
                        <a:lnSpc>
                          <a:spcPct val="115000"/>
                        </a:lnSpc>
                        <a:spcBef>
                          <a:spcPts val="0"/>
                        </a:spcBef>
                        <a:spcAft>
                          <a:spcPts val="900"/>
                        </a:spcAft>
                        <a:buNone/>
                      </a:pPr>
                      <a:r>
                        <a:rPr lang="en-CA" sz="900" b="1">
                          <a:highlight>
                            <a:srgbClr val="FFFFFF"/>
                          </a:highlight>
                        </a:rPr>
                        <a:t>indrel_1mes</a:t>
                      </a:r>
                      <a:endParaRPr sz="900" b="1">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-0.000538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0.001253</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0.268051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0.004462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1.000000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-0.000779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-0.000859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0.000615</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-0.000088</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-0.000659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-0.000800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-0.000424</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-0.001801</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-0.001127</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-0.001333</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-0.000530</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-0.000162</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-0.000319</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-0.000852</a:t>
                      </a:r>
                      <a:endParaRPr sz="900">
                        <a:highlight>
                          <a:srgbClr val="FFFFFF"/>
                        </a:highlight>
                      </a:endParaRPr>
                    </a:p>
                  </a:txBody>
                  <a:tcPr marL="57150" marR="57150" marT="57150" marB="57150" anchor="ctr"/>
                </a:tc>
                <a:extLst>
                  <a:ext uri="{0D108BD9-81ED-4DB2-BD59-A6C34878D82A}">
                    <a16:rowId xmlns:a16="http://schemas.microsoft.com/office/drawing/2014/main" val="10005"/>
                  </a:ext>
                </a:extLst>
              </a:tr>
              <a:tr h="607775">
                <a:tc>
                  <a:txBody>
                    <a:bodyPr/>
                    <a:lstStyle/>
                    <a:p>
                      <a:pPr marL="0" lvl="0" indent="0" algn="r" rtl="0">
                        <a:lnSpc>
                          <a:spcPct val="115000"/>
                        </a:lnSpc>
                        <a:spcBef>
                          <a:spcPts val="0"/>
                        </a:spcBef>
                        <a:spcAft>
                          <a:spcPts val="900"/>
                        </a:spcAft>
                        <a:buNone/>
                      </a:pPr>
                      <a:r>
                        <a:rPr lang="en-CA" sz="900" b="1">
                          <a:highlight>
                            <a:srgbClr val="FFFFFF"/>
                          </a:highlight>
                        </a:rPr>
                        <a:t>tipodom</a:t>
                      </a:r>
                      <a:endParaRPr sz="900" b="1">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tc>
                  <a:txBody>
                    <a:bodyPr/>
                    <a:lstStyle/>
                    <a:p>
                      <a:pPr marL="0" lvl="0" indent="0" algn="l" rtl="0">
                        <a:lnSpc>
                          <a:spcPct val="115000"/>
                        </a:lnSpc>
                        <a:spcBef>
                          <a:spcPts val="0"/>
                        </a:spcBef>
                        <a:spcAft>
                          <a:spcPts val="900"/>
                        </a:spcAft>
                        <a:buNone/>
                      </a:pPr>
                      <a:r>
                        <a:rPr lang="en-CA" sz="900">
                          <a:highlight>
                            <a:srgbClr val="FFFFFF"/>
                          </a:highlight>
                        </a:rPr>
                        <a:t>NaN</a:t>
                      </a:r>
                      <a:endParaRPr sz="900">
                        <a:highlight>
                          <a:srgbClr val="FFFFFF"/>
                        </a:highlight>
                      </a:endParaRPr>
                    </a:p>
                  </a:txBody>
                  <a:tcPr marL="57150" marR="57150" marT="57150" marB="57150" anchor="ctr"/>
                </a:tc>
                <a:extLst>
                  <a:ext uri="{0D108BD9-81ED-4DB2-BD59-A6C34878D82A}">
                    <a16:rowId xmlns:a16="http://schemas.microsoft.com/office/drawing/2014/main" val="10006"/>
                  </a:ext>
                </a:extLst>
              </a:tr>
              <a:tr h="278775">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extLst>
                  <a:ext uri="{0D108BD9-81ED-4DB2-BD59-A6C34878D82A}">
                    <a16:rowId xmlns:a16="http://schemas.microsoft.com/office/drawing/2014/main" val="10007"/>
                  </a:ext>
                </a:extLst>
              </a:tr>
              <a:tr h="278775">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extLst>
                  <a:ext uri="{0D108BD9-81ED-4DB2-BD59-A6C34878D82A}">
                    <a16:rowId xmlns:a16="http://schemas.microsoft.com/office/drawing/2014/main" val="10008"/>
                  </a:ext>
                </a:extLst>
              </a:tr>
              <a:tr h="278775">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extLst>
                  <a:ext uri="{0D108BD9-81ED-4DB2-BD59-A6C34878D82A}">
                    <a16:rowId xmlns:a16="http://schemas.microsoft.com/office/drawing/2014/main" val="10009"/>
                  </a:ext>
                </a:extLst>
              </a:tr>
              <a:tr h="278775">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extLst>
                  <a:ext uri="{0D108BD9-81ED-4DB2-BD59-A6C34878D82A}">
                    <a16:rowId xmlns:a16="http://schemas.microsoft.com/office/drawing/2014/main" val="10010"/>
                  </a:ext>
                </a:extLst>
              </a:tr>
              <a:tr h="278775">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a:p>
                  </a:txBody>
                  <a:tcPr marL="57150" marR="57150" marT="57150" marB="57150" anchor="ctr"/>
                </a:tc>
                <a:tc>
                  <a:txBody>
                    <a:bodyPr/>
                    <a:lstStyle/>
                    <a:p>
                      <a:pPr marL="0" lvl="0" indent="0" algn="l" rtl="0">
                        <a:spcBef>
                          <a:spcPts val="0"/>
                        </a:spcBef>
                        <a:spcAft>
                          <a:spcPts val="0"/>
                        </a:spcAft>
                        <a:buNone/>
                      </a:pPr>
                      <a:endParaRPr dirty="0"/>
                    </a:p>
                  </a:txBody>
                  <a:tcPr marL="57150" marR="57150" marT="57150" marB="5715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65791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41371" y="-5441371"/>
            <a:ext cx="1309255" cy="12192001"/>
          </a:xfrm>
          <a:solidFill>
            <a:srgbClr val="3B3B3B"/>
          </a:solidFill>
        </p:spPr>
        <p:txBody>
          <a:bodyPr vert="vert270" anchor="t" anchorCtr="0">
            <a:normAutofit/>
          </a:bodyPr>
          <a:lstStyle/>
          <a:p>
            <a:pPr algn="l"/>
            <a:r>
              <a:rPr lang="en-US" b="1" dirty="0">
                <a:solidFill>
                  <a:srgbClr val="FF6600"/>
                </a:solidFill>
              </a:rPr>
              <a:t>Outliers in numerical data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E8FA2A57-3E3B-4DC3-879C-F6C9574F9DA4}"/>
              </a:ext>
            </a:extLst>
          </p:cNvPr>
          <p:cNvSpPr>
            <a:spLocks noGrp="1"/>
          </p:cNvSpPr>
          <p:nvPr>
            <p:ph type="subTitle" idx="1"/>
          </p:nvPr>
        </p:nvSpPr>
        <p:spPr/>
        <p:txBody>
          <a:bodyPr/>
          <a:lstStyle/>
          <a:p>
            <a:endParaRPr lang="en-CA"/>
          </a:p>
        </p:txBody>
      </p:sp>
      <p:pic>
        <p:nvPicPr>
          <p:cNvPr id="8" name="Google Shape;103;p20">
            <a:extLst>
              <a:ext uri="{FF2B5EF4-FFF2-40B4-BE49-F238E27FC236}">
                <a16:creationId xmlns:a16="http://schemas.microsoft.com/office/drawing/2014/main" id="{D362745C-7000-9A85-4C82-ED6CA284AA70}"/>
              </a:ext>
            </a:extLst>
          </p:cNvPr>
          <p:cNvPicPr preferRelativeResize="0"/>
          <p:nvPr/>
        </p:nvPicPr>
        <p:blipFill>
          <a:blip r:embed="rId3">
            <a:alphaModFix/>
          </a:blip>
          <a:stretch>
            <a:fillRect/>
          </a:stretch>
        </p:blipFill>
        <p:spPr>
          <a:xfrm>
            <a:off x="1389010" y="1511947"/>
            <a:ext cx="8921638" cy="4683842"/>
          </a:xfrm>
          <a:prstGeom prst="rect">
            <a:avLst/>
          </a:prstGeom>
          <a:noFill/>
          <a:ln>
            <a:noFill/>
          </a:ln>
        </p:spPr>
      </p:pic>
    </p:spTree>
    <p:extLst>
      <p:ext uri="{BB962C8B-B14F-4D97-AF65-F5344CB8AC3E}">
        <p14:creationId xmlns:p14="http://schemas.microsoft.com/office/powerpoint/2010/main" val="724096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Presentation_Week 3</Template>
  <TotalTime>27</TotalTime>
  <Words>1169</Words>
  <Application>Microsoft Office PowerPoint</Application>
  <PresentationFormat>Widescreen</PresentationFormat>
  <Paragraphs>374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Agenda</vt:lpstr>
      <vt:lpstr>Team Members</vt:lpstr>
      <vt:lpstr>Problem</vt:lpstr>
      <vt:lpstr>What kind of data does each column hold in the raw data?</vt:lpstr>
      <vt:lpstr>How many NA are in each column? </vt:lpstr>
      <vt:lpstr>Table 1 – some rows which have many NA</vt:lpstr>
      <vt:lpstr>Correlation of selected variables</vt:lpstr>
      <vt:lpstr>Outliers in numerical data</vt:lpstr>
      <vt:lpstr>Share of customers by province</vt:lpstr>
      <vt:lpstr>Share of customers by province</vt:lpstr>
      <vt:lpstr>Average household income by province</vt:lpstr>
      <vt:lpstr>Monthly and Annual Trends in Customer Registration</vt:lpstr>
      <vt:lpstr>Customers Sex Category Distribution</vt:lpstr>
      <vt:lpstr>Customers Age Distribution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 Ng</dc:creator>
  <cp:lastModifiedBy>Ray Ng</cp:lastModifiedBy>
  <cp:revision>1</cp:revision>
  <dcterms:created xsi:type="dcterms:W3CDTF">2022-09-14T18:04:08Z</dcterms:created>
  <dcterms:modified xsi:type="dcterms:W3CDTF">2022-09-14T18:31:50Z</dcterms:modified>
</cp:coreProperties>
</file>