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797E53-7C0A-436F-8EB8-5A4F8FED2502}">
  <a:tblStyle styleId="{CB797E53-7C0A-436F-8EB8-5A4F8FED250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4a6ffb65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4a6ffb65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51e8e83b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51e8e83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5663cff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5663cff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4a6ffb6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4a6ffb6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4a6ffb65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4a6ffb65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5663cff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5663cff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51e8e8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51e8e8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51e8e83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51e8e83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4732a0f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4732a0f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4732a0f4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4732a0f4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4732a0f4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4732a0f4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4dfa618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4dfa618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4dfa618b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4dfa618b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51e8e83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51e8e83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t>Exploratory Data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a:t>Customer Segmentation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Share of customers by province</a:t>
            </a:r>
            <a:endParaRPr/>
          </a:p>
        </p:txBody>
      </p:sp>
      <p:pic>
        <p:nvPicPr>
          <p:cNvPr id="116" name="Google Shape;116;p22"/>
          <p:cNvPicPr preferRelativeResize="0"/>
          <p:nvPr/>
        </p:nvPicPr>
        <p:blipFill>
          <a:blip r:embed="rId3">
            <a:alphaModFix/>
          </a:blip>
          <a:stretch>
            <a:fillRect/>
          </a:stretch>
        </p:blipFill>
        <p:spPr>
          <a:xfrm>
            <a:off x="462500" y="1017725"/>
            <a:ext cx="8520600" cy="4125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Average household income by province</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1104900" y="962013"/>
            <a:ext cx="6934200" cy="418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Monthly and Annual Trends in Customer Registration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Number of customer registrations by year and by month. Note that the period after 2011 has more registrations compared to before.</a:t>
            </a:r>
            <a:endParaRPr/>
          </a:p>
        </p:txBody>
      </p:sp>
      <p:pic>
        <p:nvPicPr>
          <p:cNvPr id="130" name="Google Shape;130;p24"/>
          <p:cNvPicPr preferRelativeResize="0"/>
          <p:nvPr/>
        </p:nvPicPr>
        <p:blipFill>
          <a:blip r:embed="rId3">
            <a:alphaModFix/>
          </a:blip>
          <a:stretch>
            <a:fillRect/>
          </a:stretch>
        </p:blipFill>
        <p:spPr>
          <a:xfrm>
            <a:off x="572425" y="1843975"/>
            <a:ext cx="3771900" cy="2505075"/>
          </a:xfrm>
          <a:prstGeom prst="rect">
            <a:avLst/>
          </a:prstGeom>
          <a:noFill/>
          <a:ln>
            <a:noFill/>
          </a:ln>
        </p:spPr>
      </p:pic>
      <p:pic>
        <p:nvPicPr>
          <p:cNvPr id="131" name="Google Shape;131;p24"/>
          <p:cNvPicPr preferRelativeResize="0"/>
          <p:nvPr/>
        </p:nvPicPr>
        <p:blipFill>
          <a:blip r:embed="rId4">
            <a:alphaModFix/>
          </a:blip>
          <a:stretch>
            <a:fillRect/>
          </a:stretch>
        </p:blipFill>
        <p:spPr>
          <a:xfrm>
            <a:off x="4670238" y="1843975"/>
            <a:ext cx="3686175" cy="250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Customers Sex Category Distribution</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Most of the customers belong to the sex category “V”.</a:t>
            </a:r>
            <a:endParaRPr/>
          </a:p>
        </p:txBody>
      </p:sp>
      <p:pic>
        <p:nvPicPr>
          <p:cNvPr id="138" name="Google Shape;138;p25"/>
          <p:cNvPicPr preferRelativeResize="0"/>
          <p:nvPr/>
        </p:nvPicPr>
        <p:blipFill>
          <a:blip r:embed="rId3">
            <a:alphaModFix/>
          </a:blip>
          <a:stretch>
            <a:fillRect/>
          </a:stretch>
        </p:blipFill>
        <p:spPr>
          <a:xfrm>
            <a:off x="0" y="1649175"/>
            <a:ext cx="9144001"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Customers Age Distribution</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t>.</a:t>
            </a:r>
            <a:endParaRPr/>
          </a:p>
        </p:txBody>
      </p:sp>
      <p:pic>
        <p:nvPicPr>
          <p:cNvPr id="145" name="Google Shape;145;p26"/>
          <p:cNvPicPr preferRelativeResize="0"/>
          <p:nvPr/>
        </p:nvPicPr>
        <p:blipFill>
          <a:blip r:embed="rId3">
            <a:alphaModFix/>
          </a:blip>
          <a:stretch>
            <a:fillRect/>
          </a:stretch>
        </p:blipFill>
        <p:spPr>
          <a:xfrm>
            <a:off x="0" y="1152475"/>
            <a:ext cx="9144001" cy="3926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Recommendation</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CA"/>
              <a:t>We recommend to create a customer segment specially for the Madrid province residents and separately for </a:t>
            </a:r>
            <a:r>
              <a:rPr lang="en-CA"/>
              <a:t>residents</a:t>
            </a:r>
            <a:r>
              <a:rPr lang="en-CA"/>
              <a:t> outside Madrid, considering that they make up the largest group of customers and have a higher household income than other provinces.</a:t>
            </a:r>
            <a:endParaRPr/>
          </a:p>
          <a:p>
            <a:pPr indent="-325755" lvl="0" marL="457200" rtl="0" algn="l">
              <a:spcBef>
                <a:spcPts val="0"/>
              </a:spcBef>
              <a:spcAft>
                <a:spcPts val="0"/>
              </a:spcAft>
              <a:buSzPct val="100000"/>
              <a:buChar char="●"/>
            </a:pPr>
            <a:r>
              <a:rPr lang="en-CA"/>
              <a:t>Another segment would be for customers who have registered from 2011, as the customers from those years represent a relatively large portion of customers compared to those from previous years.</a:t>
            </a:r>
            <a:endParaRPr/>
          </a:p>
          <a:p>
            <a:pPr indent="-325755" lvl="0" marL="457200" rtl="0" algn="l">
              <a:spcBef>
                <a:spcPts val="0"/>
              </a:spcBef>
              <a:spcAft>
                <a:spcPts val="0"/>
              </a:spcAft>
              <a:buSzPct val="100000"/>
              <a:buChar char="●"/>
            </a:pPr>
            <a:r>
              <a:rPr lang="en-CA"/>
              <a:t>A sex category segment for customers will be appropriate as well. (Not sure if this is very appropriate - is this discrimination? I dont think its discrimination because we have a separate column that specifies the sex of all the customers,this is necessary because one wouldnt want christmas package designed for sex “v” to be going to Sex “h” remember it is a personalized christmas package ,I think the company should have alot of varieties for future purposes as well.)</a:t>
            </a:r>
            <a:endParaRPr/>
          </a:p>
          <a:p>
            <a:pPr indent="-325755" lvl="0" marL="457200" rtl="0" algn="l">
              <a:spcBef>
                <a:spcPts val="0"/>
              </a:spcBef>
              <a:spcAft>
                <a:spcPts val="0"/>
              </a:spcAft>
              <a:buSzPct val="100000"/>
              <a:buChar char="●"/>
            </a:pPr>
            <a:r>
              <a:rPr lang="en-CA"/>
              <a:t>Customer Demographic Segment: a segment for customers and </a:t>
            </a:r>
            <a:r>
              <a:rPr lang="en-CA"/>
              <a:t>their respective province.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Team Members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CA"/>
              <a:t>Ray Ng</a:t>
            </a:r>
            <a:endParaRPr/>
          </a:p>
          <a:p>
            <a:pPr indent="-317500" lvl="1" marL="914400" rtl="0" algn="l">
              <a:spcBef>
                <a:spcPts val="0"/>
              </a:spcBef>
              <a:spcAft>
                <a:spcPts val="0"/>
              </a:spcAft>
              <a:buSzPts val="1400"/>
              <a:buChar char="○"/>
            </a:pPr>
            <a:r>
              <a:rPr lang="en-CA"/>
              <a:t>rayng2018@gmail.com</a:t>
            </a:r>
            <a:endParaRPr/>
          </a:p>
          <a:p>
            <a:pPr indent="-317500" lvl="1" marL="914400" rtl="0" algn="l">
              <a:spcBef>
                <a:spcPts val="0"/>
              </a:spcBef>
              <a:spcAft>
                <a:spcPts val="0"/>
              </a:spcAft>
              <a:buSzPts val="1400"/>
              <a:buChar char="○"/>
            </a:pPr>
            <a:r>
              <a:rPr lang="en-CA"/>
              <a:t>Canada</a:t>
            </a:r>
            <a:endParaRPr/>
          </a:p>
          <a:p>
            <a:pPr indent="-317500" lvl="1" marL="914400" rtl="0" algn="l">
              <a:spcBef>
                <a:spcPts val="0"/>
              </a:spcBef>
              <a:spcAft>
                <a:spcPts val="0"/>
              </a:spcAft>
              <a:buSzPts val="1400"/>
              <a:buChar char="○"/>
            </a:pPr>
            <a:r>
              <a:rPr lang="en-CA"/>
              <a:t>University of British Columbia</a:t>
            </a:r>
            <a:endParaRPr/>
          </a:p>
          <a:p>
            <a:pPr indent="-317500" lvl="1" marL="914400" rtl="0" algn="l">
              <a:spcBef>
                <a:spcPts val="0"/>
              </a:spcBef>
              <a:spcAft>
                <a:spcPts val="0"/>
              </a:spcAft>
              <a:buSzPts val="1400"/>
              <a:buChar char="○"/>
            </a:pPr>
            <a:r>
              <a:rPr lang="en-CA"/>
              <a:t>Specialization: Data Science</a:t>
            </a:r>
            <a:endParaRPr/>
          </a:p>
          <a:p>
            <a:pPr indent="-342900" lvl="0" marL="457200" rtl="0" algn="l">
              <a:spcBef>
                <a:spcPts val="0"/>
              </a:spcBef>
              <a:spcAft>
                <a:spcPts val="0"/>
              </a:spcAft>
              <a:buSzPts val="1800"/>
              <a:buChar char="●"/>
            </a:pPr>
            <a:r>
              <a:rPr lang="en-CA"/>
              <a:t>Rita Uzoka</a:t>
            </a:r>
            <a:endParaRPr/>
          </a:p>
          <a:p>
            <a:pPr indent="-317500" lvl="1" marL="914400" rtl="0" algn="l">
              <a:spcBef>
                <a:spcPts val="0"/>
              </a:spcBef>
              <a:spcAft>
                <a:spcPts val="0"/>
              </a:spcAft>
              <a:buSzPts val="1400"/>
              <a:buChar char="○"/>
            </a:pPr>
            <a:r>
              <a:rPr lang="en-CA"/>
              <a:t>rita.uzoka@yahoo.com</a:t>
            </a:r>
            <a:endParaRPr/>
          </a:p>
          <a:p>
            <a:pPr indent="-317500" lvl="1" marL="914400" rtl="0" algn="l">
              <a:spcBef>
                <a:spcPts val="0"/>
              </a:spcBef>
              <a:spcAft>
                <a:spcPts val="0"/>
              </a:spcAft>
              <a:buSzPts val="1400"/>
              <a:buChar char="○"/>
            </a:pPr>
            <a:r>
              <a:rPr lang="en-CA"/>
              <a:t>United Kingdom</a:t>
            </a:r>
            <a:endParaRPr/>
          </a:p>
          <a:p>
            <a:pPr indent="-317500" lvl="1" marL="914400" rtl="0" algn="l">
              <a:spcBef>
                <a:spcPts val="0"/>
              </a:spcBef>
              <a:spcAft>
                <a:spcPts val="0"/>
              </a:spcAft>
              <a:buSzPts val="1400"/>
              <a:buChar char="○"/>
            </a:pPr>
            <a:r>
              <a:rPr lang="en-CA"/>
              <a:t>Sheffield Hallam University</a:t>
            </a:r>
            <a:endParaRPr/>
          </a:p>
          <a:p>
            <a:pPr indent="-317500" lvl="1" marL="914400" rtl="0" algn="l">
              <a:spcBef>
                <a:spcPts val="0"/>
              </a:spcBef>
              <a:spcAft>
                <a:spcPts val="0"/>
              </a:spcAft>
              <a:buSzPts val="1400"/>
              <a:buChar char="○"/>
            </a:pPr>
            <a:r>
              <a:rPr lang="en-CA"/>
              <a:t>Specialization: Data Science</a:t>
            </a:r>
            <a:endParaRPr/>
          </a:p>
          <a:p>
            <a:pPr indent="-342900" lvl="0" marL="457200" rtl="0" algn="l">
              <a:spcBef>
                <a:spcPts val="0"/>
              </a:spcBef>
              <a:spcAft>
                <a:spcPts val="0"/>
              </a:spcAft>
              <a:buSzPts val="1800"/>
              <a:buChar char="●"/>
            </a:pPr>
            <a:r>
              <a:rPr lang="en-CA"/>
              <a:t>Fatemeh Bagheri</a:t>
            </a:r>
            <a:endParaRPr/>
          </a:p>
          <a:p>
            <a:pPr indent="-317500" lvl="1" marL="914400" rtl="0" algn="l">
              <a:spcBef>
                <a:spcPts val="0"/>
              </a:spcBef>
              <a:spcAft>
                <a:spcPts val="0"/>
              </a:spcAft>
              <a:buSzPts val="1400"/>
              <a:buChar char="○"/>
            </a:pPr>
            <a:r>
              <a:rPr lang="en-CA"/>
              <a:t>f.bagheri13@gmail.com</a:t>
            </a:r>
            <a:endParaRPr/>
          </a:p>
          <a:p>
            <a:pPr indent="-317500" lvl="1" marL="914400" rtl="0" algn="l">
              <a:spcBef>
                <a:spcPts val="0"/>
              </a:spcBef>
              <a:spcAft>
                <a:spcPts val="0"/>
              </a:spcAft>
              <a:buSzPts val="1400"/>
              <a:buChar char="○"/>
            </a:pPr>
            <a:r>
              <a:rPr lang="en-CA"/>
              <a:t>France</a:t>
            </a:r>
            <a:endParaRPr/>
          </a:p>
          <a:p>
            <a:pPr indent="-317500" lvl="1" marL="914400" rtl="0" algn="l">
              <a:spcBef>
                <a:spcPts val="0"/>
              </a:spcBef>
              <a:spcAft>
                <a:spcPts val="0"/>
              </a:spcAft>
              <a:buSzPts val="1400"/>
              <a:buChar char="○"/>
            </a:pPr>
            <a:r>
              <a:rPr lang="en-CA"/>
              <a:t>Université Jean Monnet St Etienne - Université de Lyon</a:t>
            </a:r>
            <a:endParaRPr/>
          </a:p>
          <a:p>
            <a:pPr indent="-317500" lvl="1" marL="914400" rtl="0" algn="l">
              <a:spcBef>
                <a:spcPts val="0"/>
              </a:spcBef>
              <a:spcAft>
                <a:spcPts val="0"/>
              </a:spcAft>
              <a:buSzPts val="1400"/>
              <a:buChar char="○"/>
            </a:pPr>
            <a:r>
              <a:rPr lang="en-CA"/>
              <a:t>Your Specialization: Data 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Problem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CA"/>
              <a:t>Customer Segmentation</a:t>
            </a:r>
            <a:endParaRPr b="1"/>
          </a:p>
          <a:p>
            <a:pPr indent="0" lvl="0" marL="0" rtl="0" algn="l">
              <a:spcBef>
                <a:spcPts val="1200"/>
              </a:spcBef>
              <a:spcAft>
                <a:spcPts val="1200"/>
              </a:spcAft>
              <a:buNone/>
            </a:pPr>
            <a:r>
              <a:rPr lang="en-CA"/>
              <a:t>XYZ bank wants to roll out Christmas offers to their customers. But the bank  does not want to roll out the same offer to all customers, instead they want to roll out personalized offers to particular sets of customers. If they manually start understanding the category of customer then this will not be efficient and also they will not be able to uncover the hidden pattern in the data ( pattern which groups certain kinds of customer in one category). Bank approached ABC analytics company to solve their problem. Bank also shared information with ABC analytics that they don't want more than 5 groups as this will be inefficient for their campaign.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What kind of data does each column hold in the raw 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100">
                <a:solidFill>
                  <a:schemeClr val="dk1"/>
                </a:solidFill>
                <a:highlight>
                  <a:srgbClr val="FFFFFF"/>
                </a:highlight>
              </a:rPr>
              <a:t>Unnamed: 0: [     0      1      2 ... 999997 999998 999999]</a:t>
            </a:r>
            <a:endParaRPr sz="1100">
              <a:solidFill>
                <a:schemeClr val="dk1"/>
              </a:solidFill>
              <a:highlight>
                <a:srgbClr val="FFFFFF"/>
              </a:highlight>
            </a:endParaRPr>
          </a:p>
          <a:p>
            <a:pPr indent="0" lvl="0" marL="0" rtl="0" algn="l">
              <a:spcBef>
                <a:spcPts val="1200"/>
              </a:spcBef>
              <a:spcAft>
                <a:spcPts val="0"/>
              </a:spcAft>
              <a:buNone/>
            </a:pPr>
            <a:r>
              <a:rPr lang="en-CA" sz="1100">
                <a:solidFill>
                  <a:schemeClr val="dk1"/>
                </a:solidFill>
                <a:highlight>
                  <a:srgbClr val="FFFFFF"/>
                </a:highlight>
              </a:rPr>
              <a:t>fecha_dato: ['2015-01-28' '2015-02-28']</a:t>
            </a:r>
            <a:endParaRPr sz="1100">
              <a:solidFill>
                <a:schemeClr val="dk1"/>
              </a:solidFill>
              <a:highlight>
                <a:srgbClr val="FFFFFF"/>
              </a:highlight>
            </a:endParaRPr>
          </a:p>
          <a:p>
            <a:pPr indent="0" lvl="0" marL="0" rtl="0" algn="l">
              <a:spcBef>
                <a:spcPts val="1200"/>
              </a:spcBef>
              <a:spcAft>
                <a:spcPts val="0"/>
              </a:spcAft>
              <a:buNone/>
            </a:pPr>
            <a:r>
              <a:rPr lang="en-CA" sz="1100">
                <a:solidFill>
                  <a:schemeClr val="dk1"/>
                </a:solidFill>
                <a:highlight>
                  <a:srgbClr val="FFFFFF"/>
                </a:highlight>
              </a:rPr>
              <a:t>ncodpers: [1375586 1050611 1050612 ... 1149999 1150908 1183305]</a:t>
            </a:r>
            <a:endParaRPr sz="1100">
              <a:solidFill>
                <a:schemeClr val="dk1"/>
              </a:solidFill>
              <a:highlight>
                <a:srgbClr val="FFFFFF"/>
              </a:highlight>
            </a:endParaRPr>
          </a:p>
          <a:p>
            <a:pPr indent="0" lvl="0" marL="0" rtl="0" algn="l">
              <a:spcBef>
                <a:spcPts val="1200"/>
              </a:spcBef>
              <a:spcAft>
                <a:spcPts val="0"/>
              </a:spcAft>
              <a:buNone/>
            </a:pPr>
            <a:r>
              <a:rPr lang="en-CA" sz="1100">
                <a:solidFill>
                  <a:schemeClr val="dk1"/>
                </a:solidFill>
                <a:highlight>
                  <a:srgbClr val="FFFFFF"/>
                </a:highlight>
              </a:rPr>
              <a:t>ind_empleado: ['N' nan 'A' 'B' 'F' 'S']</a:t>
            </a:r>
            <a:endParaRPr sz="1100">
              <a:solidFill>
                <a:schemeClr val="dk1"/>
              </a:solidFill>
              <a:highlight>
                <a:srgbClr val="FFFFFF"/>
              </a:highlight>
            </a:endParaRPr>
          </a:p>
          <a:p>
            <a:pPr indent="0" lvl="0" marL="0" rtl="0" algn="l">
              <a:spcBef>
                <a:spcPts val="1200"/>
              </a:spcBef>
              <a:spcAft>
                <a:spcPts val="0"/>
              </a:spcAft>
              <a:buNone/>
            </a:pPr>
            <a:r>
              <a:rPr lang="en-CA" sz="1100">
                <a:solidFill>
                  <a:schemeClr val="dk1"/>
                </a:solidFill>
                <a:highlight>
                  <a:srgbClr val="FFFFFF"/>
                </a:highlight>
              </a:rPr>
              <a:t>pais_residencia: ['ES' nan 'CA' 'CH' 'CL' 'IE' 'AT' 'NL' 'FR' 'GB' 'DE' 'DO' 'BE' 'AR' 'VE'</a:t>
            </a:r>
            <a:endParaRPr sz="1100">
              <a:solidFill>
                <a:schemeClr val="dk1"/>
              </a:solidFill>
              <a:highlight>
                <a:srgbClr val="FFFFFF"/>
              </a:highlight>
            </a:endParaRPr>
          </a:p>
          <a:p>
            <a:pPr indent="0" lvl="0" marL="0" rtl="0" algn="l">
              <a:spcBef>
                <a:spcPts val="1200"/>
              </a:spcBef>
              <a:spcAft>
                <a:spcPts val="0"/>
              </a:spcAft>
              <a:buNone/>
            </a:pPr>
            <a:r>
              <a:rPr lang="en-CA" sz="1100">
                <a:solidFill>
                  <a:schemeClr val="dk1"/>
                </a:solidFill>
                <a:highlight>
                  <a:srgbClr val="FFFFFF"/>
                </a:highlight>
              </a:rPr>
              <a:t> 'US' 'MX' 'BR' 'IT' 'EC' 'PE' 'CO' 'HN' 'FI' 'SE' 'AL' 'PT' 'MZ' 'CN'</a:t>
            </a:r>
            <a:endParaRPr sz="1100">
              <a:solidFill>
                <a:schemeClr val="dk1"/>
              </a:solidFill>
              <a:highlight>
                <a:srgbClr val="FFFFFF"/>
              </a:highlight>
            </a:endParaRPr>
          </a:p>
          <a:p>
            <a:pPr indent="0" lvl="0" marL="0" rtl="0" algn="l">
              <a:spcBef>
                <a:spcPts val="1200"/>
              </a:spcBef>
              <a:spcAft>
                <a:spcPts val="0"/>
              </a:spcAft>
              <a:buNone/>
            </a:pPr>
            <a:r>
              <a:t/>
            </a:r>
            <a:endParaRPr sz="1100">
              <a:solidFill>
                <a:schemeClr val="dk1"/>
              </a:solidFill>
              <a:highlight>
                <a:srgbClr val="FFFFFF"/>
              </a:highlight>
            </a:endParaRPr>
          </a:p>
          <a:p>
            <a:pPr indent="0" lvl="0" marL="0" rtl="0" algn="l">
              <a:spcBef>
                <a:spcPts val="1200"/>
              </a:spcBef>
              <a:spcAft>
                <a:spcPts val="0"/>
              </a:spcAft>
              <a:buNone/>
            </a:pPr>
            <a:r>
              <a:t/>
            </a:r>
            <a:endParaRPr sz="1100">
              <a:solidFill>
                <a:schemeClr val="dk1"/>
              </a:solidFill>
              <a:highlight>
                <a:srgbClr val="FFFFFF"/>
              </a:highlight>
            </a:endParaRPr>
          </a:p>
          <a:p>
            <a:pPr indent="0" lvl="0" marL="0" rtl="0" algn="l">
              <a:spcBef>
                <a:spcPts val="1200"/>
              </a:spcBef>
              <a:spcAft>
                <a:spcPts val="1200"/>
              </a:spcAft>
              <a:buNone/>
            </a:pPr>
            <a:r>
              <a:rPr lang="en-CA" sz="1100">
                <a:solidFill>
                  <a:schemeClr val="dk1"/>
                </a:solidFill>
                <a:highlight>
                  <a:srgbClr val="FFFFFF"/>
                </a:highlight>
              </a:rPr>
              <a:t> </a:t>
            </a:r>
            <a:endParaRPr sz="11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CA" sz="2720"/>
              <a:t>How many NA are in each column?</a:t>
            </a:r>
            <a:endParaRPr sz="2720"/>
          </a:p>
          <a:p>
            <a:pPr indent="0" lvl="0" marL="0" rtl="0" algn="l">
              <a:spcBef>
                <a:spcPts val="0"/>
              </a:spcBef>
              <a:spcAft>
                <a:spcPts val="0"/>
              </a:spcAft>
              <a:buClr>
                <a:schemeClr val="dk1"/>
              </a:buClr>
              <a:buSzPts val="990"/>
              <a:buFont typeface="Arial"/>
              <a:buNone/>
            </a:pPr>
            <a:r>
              <a:t/>
            </a:r>
            <a:endParaRPr sz="2720"/>
          </a:p>
          <a:p>
            <a:pPr indent="0" lvl="0" marL="0" rtl="0" algn="l">
              <a:spcBef>
                <a:spcPts val="0"/>
              </a:spcBef>
              <a:spcAft>
                <a:spcPts val="0"/>
              </a:spcAft>
              <a:buSzPts val="990"/>
              <a:buNone/>
            </a:pPr>
            <a:r>
              <a:t/>
            </a:r>
            <a:endParaRPr sz="272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CA" sz="805">
                <a:solidFill>
                  <a:schemeClr val="dk1"/>
                </a:solidFill>
                <a:highlight>
                  <a:srgbClr val="FFFFFF"/>
                </a:highlight>
              </a:rPr>
              <a:t>Unnamed: 0: 0</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fecha_dato: 0</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ncodpers: 0</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ind_empleado: 10782</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pais_residencia: 10782</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sexo: 10786</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age: 10782</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fecha_alta: 10782</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ind_nuevo: 10782</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antiguedad: 10782</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indrel: 10782</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ult_fec_cli_1t: 998899</a:t>
            </a:r>
            <a:endParaRPr sz="805">
              <a:solidFill>
                <a:schemeClr val="dk1"/>
              </a:solidFill>
              <a:highlight>
                <a:srgbClr val="FFFFFF"/>
              </a:highlight>
            </a:endParaRPr>
          </a:p>
          <a:p>
            <a:pPr indent="0" lvl="0" marL="0" rtl="0" algn="l">
              <a:lnSpc>
                <a:spcPct val="95000"/>
              </a:lnSpc>
              <a:spcBef>
                <a:spcPts val="1200"/>
              </a:spcBef>
              <a:spcAft>
                <a:spcPts val="0"/>
              </a:spcAft>
              <a:buSzPts val="605"/>
              <a:buNone/>
            </a:pPr>
            <a:r>
              <a:rPr lang="en-CA" sz="805">
                <a:solidFill>
                  <a:schemeClr val="dk1"/>
                </a:solidFill>
                <a:highlight>
                  <a:srgbClr val="FFFFFF"/>
                </a:highlight>
              </a:rPr>
              <a:t>indrel_1mes: 10782</a:t>
            </a:r>
            <a:endParaRPr sz="805">
              <a:solidFill>
                <a:schemeClr val="dk1"/>
              </a:solidFill>
              <a:highlight>
                <a:srgbClr val="FFFFFF"/>
              </a:highlight>
            </a:endParaRPr>
          </a:p>
          <a:p>
            <a:pPr indent="0" lvl="0" marL="0" rtl="0" algn="l">
              <a:lnSpc>
                <a:spcPct val="95000"/>
              </a:lnSpc>
              <a:spcBef>
                <a:spcPts val="1200"/>
              </a:spcBef>
              <a:spcAft>
                <a:spcPts val="1200"/>
              </a:spcAft>
              <a:buSzPts val="605"/>
              <a:buNone/>
            </a:pPr>
            <a:r>
              <a:t/>
            </a:r>
            <a:endParaRPr sz="805">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graphicFrame>
        <p:nvGraphicFramePr>
          <p:cNvPr id="84" name="Google Shape;84;p18"/>
          <p:cNvGraphicFramePr/>
          <p:nvPr/>
        </p:nvGraphicFramePr>
        <p:xfrm>
          <a:off x="101513" y="1010800"/>
          <a:ext cx="3000000" cy="3000000"/>
        </p:xfrm>
        <a:graphic>
          <a:graphicData uri="http://schemas.openxmlformats.org/drawingml/2006/table">
            <a:tbl>
              <a:tblPr>
                <a:solidFill>
                  <a:srgbClr val="FFFFFF"/>
                </a:solidFill>
                <a:tableStyleId>{CB797E53-7C0A-436F-8EB8-5A4F8FED2502}</a:tableStyleId>
              </a:tblPr>
              <a:tblGrid>
                <a:gridCol w="314300"/>
                <a:gridCol w="314300"/>
                <a:gridCol w="317775"/>
                <a:gridCol w="314300"/>
                <a:gridCol w="391100"/>
                <a:gridCol w="431850"/>
                <a:gridCol w="314300"/>
                <a:gridCol w="314300"/>
                <a:gridCol w="314300"/>
                <a:gridCol w="314300"/>
                <a:gridCol w="317775"/>
                <a:gridCol w="314300"/>
                <a:gridCol w="440000"/>
                <a:gridCol w="464450"/>
                <a:gridCol w="464450"/>
                <a:gridCol w="464450"/>
                <a:gridCol w="635575"/>
                <a:gridCol w="314300"/>
                <a:gridCol w="431850"/>
                <a:gridCol w="448150"/>
                <a:gridCol w="521475"/>
                <a:gridCol w="783375"/>
              </a:tblGrid>
              <a:tr h="720175">
                <a:tc>
                  <a:txBody>
                    <a:bodyPr/>
                    <a:lstStyle/>
                    <a:p>
                      <a:pPr indent="0" lvl="0" marL="0" rtl="0" algn="l">
                        <a:spcBef>
                          <a:spcPts val="0"/>
                        </a:spcBef>
                        <a:spcAft>
                          <a:spcPts val="0"/>
                        </a:spcAft>
                        <a:buNone/>
                      </a:pPr>
                      <a:r>
                        <a:t/>
                      </a:r>
                      <a:endParaRPr sz="1200"/>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Unnamed: 0</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fecha_dato</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ncodpers</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ind_empleado</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pais_residencia</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sexo</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age</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fecha_alta</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ind_nuevo</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antiguedad</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ind_hip_fin_ult1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ind_plan_fin_ult1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ind_pres_fin_ult1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ind_reca_fin_ult1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ind_tjcr_fin_ult1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ind_valo_fin_ult1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ind_viv_fin_ult1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ind_nomina_ult1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ind_nom_pens_ult1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900"/>
                        </a:spcAft>
                        <a:buNone/>
                      </a:pPr>
                      <a:r>
                        <a:rPr b="1" lang="en-CA" sz="700">
                          <a:highlight>
                            <a:srgbClr val="FFFFFF"/>
                          </a:highlight>
                        </a:rPr>
                        <a:t>ind_recibo_ult1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9800">
                <a:tc>
                  <a:txBody>
                    <a:bodyPr/>
                    <a:lstStyle/>
                    <a:p>
                      <a:pPr indent="0" lvl="0" marL="0" rtl="0" algn="r">
                        <a:lnSpc>
                          <a:spcPct val="115000"/>
                        </a:lnSpc>
                        <a:spcBef>
                          <a:spcPts val="0"/>
                        </a:spcBef>
                        <a:spcAft>
                          <a:spcPts val="900"/>
                        </a:spcAft>
                        <a:buNone/>
                      </a:pPr>
                      <a:r>
                        <a:rPr b="1" lang="en-CA" sz="700">
                          <a:highlight>
                            <a:srgbClr val="FFFFFF"/>
                          </a:highlight>
                        </a:rPr>
                        <a:t>261</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261</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1050741</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9800">
                <a:tc>
                  <a:txBody>
                    <a:bodyPr/>
                    <a:lstStyle/>
                    <a:p>
                      <a:pPr indent="0" lvl="0" marL="0" rtl="0" algn="r">
                        <a:lnSpc>
                          <a:spcPct val="115000"/>
                        </a:lnSpc>
                        <a:spcBef>
                          <a:spcPts val="0"/>
                        </a:spcBef>
                        <a:spcAft>
                          <a:spcPts val="900"/>
                        </a:spcAft>
                        <a:buNone/>
                      </a:pPr>
                      <a:r>
                        <a:rPr b="1" lang="en-CA" sz="700">
                          <a:highlight>
                            <a:srgbClr val="FFFFFF"/>
                          </a:highlight>
                        </a:rPr>
                        <a:t>1029</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1029</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1051017</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9800">
                <a:tc>
                  <a:txBody>
                    <a:bodyPr/>
                    <a:lstStyle/>
                    <a:p>
                      <a:pPr indent="0" lvl="0" marL="0" rtl="0" algn="r">
                        <a:lnSpc>
                          <a:spcPct val="115000"/>
                        </a:lnSpc>
                        <a:spcBef>
                          <a:spcPts val="0"/>
                        </a:spcBef>
                        <a:spcAft>
                          <a:spcPts val="900"/>
                        </a:spcAft>
                        <a:buNone/>
                      </a:pPr>
                      <a:r>
                        <a:rPr b="1" lang="en-CA" sz="700">
                          <a:highlight>
                            <a:srgbClr val="FFFFFF"/>
                          </a:highlight>
                        </a:rPr>
                        <a:t>1063</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1063</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1051064</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9800">
                <a:tc>
                  <a:txBody>
                    <a:bodyPr/>
                    <a:lstStyle/>
                    <a:p>
                      <a:pPr indent="0" lvl="0" marL="0" rtl="0" algn="r">
                        <a:lnSpc>
                          <a:spcPct val="115000"/>
                        </a:lnSpc>
                        <a:spcBef>
                          <a:spcPts val="0"/>
                        </a:spcBef>
                        <a:spcAft>
                          <a:spcPts val="900"/>
                        </a:spcAft>
                        <a:buNone/>
                      </a:pPr>
                      <a:r>
                        <a:rPr b="1" lang="en-CA" sz="700">
                          <a:highlight>
                            <a:srgbClr val="FFFFFF"/>
                          </a:highlight>
                        </a:rPr>
                        <a:t>1154</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1154</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1051387</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9800">
                <a:tc>
                  <a:txBody>
                    <a:bodyPr/>
                    <a:lstStyle/>
                    <a:p>
                      <a:pPr indent="0" lvl="0" marL="0" rtl="0" algn="r">
                        <a:lnSpc>
                          <a:spcPct val="115000"/>
                        </a:lnSpc>
                        <a:spcBef>
                          <a:spcPts val="0"/>
                        </a:spcBef>
                        <a:spcAft>
                          <a:spcPts val="900"/>
                        </a:spcAft>
                        <a:buNone/>
                      </a:pPr>
                      <a:r>
                        <a:rPr b="1" lang="en-CA" sz="700">
                          <a:highlight>
                            <a:srgbClr val="FFFFFF"/>
                          </a:highlight>
                        </a:rPr>
                        <a:t>1779</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1779</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1048660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NaN</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0</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9800">
                <a:tc>
                  <a:txBody>
                    <a:bodyPr/>
                    <a:lstStyle/>
                    <a:p>
                      <a:pPr indent="0" lvl="0" marL="0" rtl="0" algn="r">
                        <a:lnSpc>
                          <a:spcPct val="115000"/>
                        </a:lnSpc>
                        <a:spcBef>
                          <a:spcPts val="0"/>
                        </a:spcBef>
                        <a:spcAft>
                          <a:spcPts val="900"/>
                        </a:spcAft>
                        <a:buNone/>
                      </a:pPr>
                      <a:r>
                        <a:rPr b="1" lang="en-CA" sz="700">
                          <a:highlight>
                            <a:srgbClr val="FFFFFF"/>
                          </a:highlight>
                        </a:rPr>
                        <a:t>...</a:t>
                      </a:r>
                      <a:endParaRPr b="1"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900"/>
                        </a:spcAft>
                        <a:buNone/>
                      </a:pPr>
                      <a:r>
                        <a:rPr lang="en-CA" sz="700">
                          <a:highlight>
                            <a:srgbClr val="FFFFFF"/>
                          </a:highlight>
                        </a:rPr>
                        <a:t>...</a:t>
                      </a:r>
                      <a:endParaRPr sz="700">
                        <a:highlight>
                          <a:srgbClr val="FFFFFF"/>
                        </a:highlight>
                      </a:endParaRPr>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5" name="Google Shape;85;p1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100"/>
              </a:spcAft>
              <a:buNone/>
            </a:pPr>
            <a:r>
              <a:rPr lang="en-CA" sz="850">
                <a:highlight>
                  <a:srgbClr val="FFFFFF"/>
                </a:highlight>
              </a:rPr>
              <a:t>10782 rows × 48 columns</a:t>
            </a:r>
            <a:endParaRPr sz="850">
              <a:highlight>
                <a:srgbClr val="FFFFFF"/>
              </a:highlight>
            </a:endParaRPr>
          </a:p>
        </p:txBody>
      </p:sp>
      <p:sp>
        <p:nvSpPr>
          <p:cNvPr id="86" name="Google Shape;86;p18"/>
          <p:cNvSpPr txBox="1"/>
          <p:nvPr>
            <p:ph type="ctrTitle"/>
          </p:nvPr>
        </p:nvSpPr>
        <p:spPr>
          <a:xfrm>
            <a:off x="178550" y="71875"/>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CA" sz="2580"/>
              <a:t>Table 1</a:t>
            </a:r>
            <a:endParaRPr sz="228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2" name="Google Shape;92;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graphicFrame>
        <p:nvGraphicFramePr>
          <p:cNvPr id="93" name="Google Shape;93;p19"/>
          <p:cNvGraphicFramePr/>
          <p:nvPr/>
        </p:nvGraphicFramePr>
        <p:xfrm>
          <a:off x="54275" y="986300"/>
          <a:ext cx="3000000" cy="3000000"/>
        </p:xfrm>
        <a:graphic>
          <a:graphicData uri="http://schemas.openxmlformats.org/drawingml/2006/table">
            <a:tbl>
              <a:tblPr>
                <a:solidFill>
                  <a:srgbClr val="FFFFFF"/>
                </a:solidFill>
                <a:tableStyleId>{CB797E53-7C0A-436F-8EB8-5A4F8FED2502}</a:tableStyleId>
              </a:tblPr>
              <a:tblGrid>
                <a:gridCol w="600100"/>
                <a:gridCol w="314300"/>
                <a:gridCol w="314300"/>
                <a:gridCol w="323850"/>
                <a:gridCol w="314300"/>
                <a:gridCol w="371475"/>
                <a:gridCol w="314300"/>
                <a:gridCol w="314300"/>
                <a:gridCol w="600075"/>
                <a:gridCol w="314300"/>
                <a:gridCol w="504825"/>
                <a:gridCol w="314300"/>
                <a:gridCol w="466725"/>
                <a:gridCol w="495300"/>
                <a:gridCol w="495300"/>
                <a:gridCol w="495300"/>
                <a:gridCol w="476250"/>
                <a:gridCol w="495300"/>
                <a:gridCol w="466725"/>
                <a:gridCol w="476250"/>
                <a:gridCol w="561975"/>
                <a:gridCol w="457200"/>
              </a:tblGrid>
              <a:tr h="883300">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Unnamed: 0</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ncodpers</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ind_nuevo</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indrel</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indrel_1mes</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tipodom</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cod_prov</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ind_actividad_cliente</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renta</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ind_ahor_fin_ult1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ind_hip_fin_ult1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ind_plan_fin_ult1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ind_pres_fin_ult1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ind_reca_fin_ult1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ind_tjcr_fin_ult1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ind_valo_fin_ult1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ind_viv_fin_ult1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ind_nomina_ult1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ind_nom_pens_ult1</a:t>
                      </a:r>
                      <a:endParaRPr b="1" sz="900">
                        <a:highlight>
                          <a:srgbClr val="FFFFFF"/>
                        </a:highlight>
                      </a:endParaRPr>
                    </a:p>
                  </a:txBody>
                  <a:tcPr marT="57150" marB="57150" marR="57150" marL="57150" anchor="ctr"/>
                </a:tc>
                <a:tc>
                  <a:txBody>
                    <a:bodyPr/>
                    <a:lstStyle/>
                    <a:p>
                      <a:pPr indent="0" lvl="0" marL="0" rtl="0" algn="r">
                        <a:lnSpc>
                          <a:spcPct val="115000"/>
                        </a:lnSpc>
                        <a:spcBef>
                          <a:spcPts val="0"/>
                        </a:spcBef>
                        <a:spcAft>
                          <a:spcPts val="900"/>
                        </a:spcAft>
                        <a:buNone/>
                      </a:pPr>
                      <a:r>
                        <a:rPr b="1" lang="en-CA" sz="900">
                          <a:highlight>
                            <a:srgbClr val="FFFFFF"/>
                          </a:highlight>
                        </a:rPr>
                        <a:t>ind_recibo_ult1</a:t>
                      </a:r>
                      <a:endParaRPr b="1" sz="900">
                        <a:highlight>
                          <a:srgbClr val="FFFFFF"/>
                        </a:highlight>
                      </a:endParaRPr>
                    </a:p>
                  </a:txBody>
                  <a:tcPr marT="57150" marB="57150" marR="57150" marL="57150" anchor="ctr"/>
                </a:tc>
              </a:tr>
              <a:tr h="745550">
                <a:tc>
                  <a:txBody>
                    <a:bodyPr/>
                    <a:lstStyle/>
                    <a:p>
                      <a:pPr indent="0" lvl="0" marL="0" rtl="0" algn="r">
                        <a:lnSpc>
                          <a:spcPct val="115000"/>
                        </a:lnSpc>
                        <a:spcBef>
                          <a:spcPts val="0"/>
                        </a:spcBef>
                        <a:spcAft>
                          <a:spcPts val="900"/>
                        </a:spcAft>
                        <a:buNone/>
                      </a:pPr>
                      <a:r>
                        <a:rPr b="1" lang="en-CA" sz="900">
                          <a:highlight>
                            <a:srgbClr val="FFFFFF"/>
                          </a:highlight>
                        </a:rPr>
                        <a:t>Unnamed: 0</a:t>
                      </a:r>
                      <a:endParaRPr b="1"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-0.447119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0.008312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-0.007374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-0.000538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0.035614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0.116265</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0.044528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0.005893</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0.043927</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0.048669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0.029035</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0.092628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0.082870</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0.077629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0.035114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0.069204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0.074190</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0.080595</a:t>
                      </a:r>
                      <a:endParaRPr sz="900">
                        <a:highlight>
                          <a:srgbClr val="FFFFFF"/>
                        </a:highlight>
                      </a:endParaRPr>
                    </a:p>
                  </a:txBody>
                  <a:tcPr marT="57150" marB="57150" marR="57150" marL="57150" anchor="ctr"/>
                </a:tc>
              </a:tr>
              <a:tr h="745550">
                <a:tc>
                  <a:txBody>
                    <a:bodyPr/>
                    <a:lstStyle/>
                    <a:p>
                      <a:pPr indent="0" lvl="0" marL="0" rtl="0" algn="r">
                        <a:lnSpc>
                          <a:spcPct val="115000"/>
                        </a:lnSpc>
                        <a:spcBef>
                          <a:spcPts val="0"/>
                        </a:spcBef>
                        <a:spcAft>
                          <a:spcPts val="900"/>
                        </a:spcAft>
                        <a:buNone/>
                      </a:pPr>
                      <a:r>
                        <a:rPr b="1" lang="en-CA" sz="900">
                          <a:highlight>
                            <a:srgbClr val="FFFFFF"/>
                          </a:highlight>
                        </a:rPr>
                        <a:t>ncodpers</a:t>
                      </a:r>
                      <a:endParaRPr b="1"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-0.447119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0.002898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0.011554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0.001253</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-0.040761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-0.187022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-0.088417</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-0.013469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-0.100045</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-0.125874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-0.027066</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-0.189129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-0.190208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-0.177782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-0.073552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-0.138254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-0.152622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-0.163071</a:t>
                      </a:r>
                      <a:endParaRPr sz="900">
                        <a:highlight>
                          <a:srgbClr val="FFFFFF"/>
                        </a:highlight>
                      </a:endParaRPr>
                    </a:p>
                  </a:txBody>
                  <a:tcPr marT="57150" marB="57150" marR="57150" marL="57150" anchor="ctr"/>
                </a:tc>
              </a:tr>
              <a:tr h="745550">
                <a:tc>
                  <a:txBody>
                    <a:bodyPr/>
                    <a:lstStyle/>
                    <a:p>
                      <a:pPr indent="0" lvl="0" marL="0" rtl="0" algn="r">
                        <a:lnSpc>
                          <a:spcPct val="115000"/>
                        </a:lnSpc>
                        <a:spcBef>
                          <a:spcPts val="0"/>
                        </a:spcBef>
                        <a:spcAft>
                          <a:spcPts val="900"/>
                        </a:spcAft>
                        <a:buNone/>
                      </a:pPr>
                      <a:r>
                        <a:rPr b="1" lang="en-CA" sz="900">
                          <a:highlight>
                            <a:srgbClr val="FFFFFF"/>
                          </a:highlight>
                        </a:rPr>
                        <a:t>ind_nuevo</a:t>
                      </a:r>
                      <a:endParaRPr b="1"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0.008312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0.002898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0.026681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0.268051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-0.000279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0.008165</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-0.000986</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-0.000296</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-0.002224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-0.002701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-0.001432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-0.003034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-0.004998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-0.004265</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-0.001789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-0.004081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-0.004497</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-0.005767</a:t>
                      </a:r>
                      <a:endParaRPr sz="900">
                        <a:highlight>
                          <a:srgbClr val="FFFFFF"/>
                        </a:highlight>
                      </a:endParaRPr>
                    </a:p>
                  </a:txBody>
                  <a:tcPr marT="57150" marB="57150" marR="57150" marL="57150" anchor="ctr"/>
                </a:tc>
              </a:tr>
              <a:tr h="745550">
                <a:tc>
                  <a:txBody>
                    <a:bodyPr/>
                    <a:lstStyle/>
                    <a:p>
                      <a:pPr indent="0" lvl="0" marL="0" rtl="0" algn="r">
                        <a:lnSpc>
                          <a:spcPct val="115000"/>
                        </a:lnSpc>
                        <a:spcBef>
                          <a:spcPts val="0"/>
                        </a:spcBef>
                        <a:spcAft>
                          <a:spcPts val="900"/>
                        </a:spcAft>
                        <a:buNone/>
                      </a:pPr>
                      <a:r>
                        <a:rPr b="1" lang="en-CA" sz="900">
                          <a:highlight>
                            <a:srgbClr val="FFFFFF"/>
                          </a:highlight>
                        </a:rPr>
                        <a:t>indrel</a:t>
                      </a:r>
                      <a:endParaRPr b="1"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-0.007374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0.011554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0.026681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0.004462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0.001728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-0.030518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-0.000745</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-0.000447</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-0.002745</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-0.003067</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-0.001219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-0.005014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-0.005641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-0.003062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-0.002699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-0.005771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-0.005919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-0.005887</a:t>
                      </a:r>
                      <a:endParaRPr sz="900">
                        <a:highlight>
                          <a:srgbClr val="FFFFFF"/>
                        </a:highlight>
                      </a:endParaRPr>
                    </a:p>
                  </a:txBody>
                  <a:tcPr marT="57150" marB="57150" marR="57150" marL="57150" anchor="ctr"/>
                </a:tc>
              </a:tr>
              <a:tr h="745550">
                <a:tc>
                  <a:txBody>
                    <a:bodyPr/>
                    <a:lstStyle/>
                    <a:p>
                      <a:pPr indent="0" lvl="0" marL="0" rtl="0" algn="r">
                        <a:lnSpc>
                          <a:spcPct val="115000"/>
                        </a:lnSpc>
                        <a:spcBef>
                          <a:spcPts val="0"/>
                        </a:spcBef>
                        <a:spcAft>
                          <a:spcPts val="900"/>
                        </a:spcAft>
                        <a:buNone/>
                      </a:pPr>
                      <a:r>
                        <a:rPr b="1" lang="en-CA" sz="900">
                          <a:highlight>
                            <a:srgbClr val="FFFFFF"/>
                          </a:highlight>
                        </a:rPr>
                        <a:t>indrel_1mes</a:t>
                      </a:r>
                      <a:endParaRPr b="1"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-0.000538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0.001253</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0.268051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0.004462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-0.000779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-0.000859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0.000615</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-0.000088</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-0.000659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-0.000800</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-0.000424</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-0.001801</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-0.001127</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-0.001333</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-0.000530</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-0.000162</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-0.000319</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-0.000852</a:t>
                      </a:r>
                      <a:endParaRPr sz="900">
                        <a:highlight>
                          <a:srgbClr val="FFFFFF"/>
                        </a:highlight>
                      </a:endParaRPr>
                    </a:p>
                  </a:txBody>
                  <a:tcPr marT="57150" marB="57150" marR="57150" marL="57150" anchor="ctr"/>
                </a:tc>
              </a:tr>
              <a:tr h="607775">
                <a:tc>
                  <a:txBody>
                    <a:bodyPr/>
                    <a:lstStyle/>
                    <a:p>
                      <a:pPr indent="0" lvl="0" marL="0" rtl="0" algn="r">
                        <a:lnSpc>
                          <a:spcPct val="115000"/>
                        </a:lnSpc>
                        <a:spcBef>
                          <a:spcPts val="0"/>
                        </a:spcBef>
                        <a:spcAft>
                          <a:spcPts val="900"/>
                        </a:spcAft>
                        <a:buNone/>
                      </a:pPr>
                      <a:r>
                        <a:rPr b="1" lang="en-CA" sz="900">
                          <a:highlight>
                            <a:srgbClr val="FFFFFF"/>
                          </a:highlight>
                        </a:rPr>
                        <a:t>tipodom</a:t>
                      </a:r>
                      <a:endParaRPr b="1"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c>
                  <a:txBody>
                    <a:bodyPr/>
                    <a:lstStyle/>
                    <a:p>
                      <a:pPr indent="0" lvl="0" marL="0" rtl="0" algn="l">
                        <a:lnSpc>
                          <a:spcPct val="115000"/>
                        </a:lnSpc>
                        <a:spcBef>
                          <a:spcPts val="0"/>
                        </a:spcBef>
                        <a:spcAft>
                          <a:spcPts val="900"/>
                        </a:spcAft>
                        <a:buNone/>
                      </a:pPr>
                      <a:r>
                        <a:rPr lang="en-CA" sz="900">
                          <a:highlight>
                            <a:srgbClr val="FFFFFF"/>
                          </a:highlight>
                        </a:rPr>
                        <a:t>NaN</a:t>
                      </a:r>
                      <a:endParaRPr sz="900">
                        <a:highlight>
                          <a:srgbClr val="FFFFFF"/>
                        </a:highlight>
                      </a:endParaRPr>
                    </a:p>
                  </a:txBody>
                  <a:tcPr marT="57150" marB="57150" marR="57150" marL="57150" anchor="ctr"/>
                </a:tc>
              </a:tr>
              <a:tr h="278775">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r>
              <a:tr h="278775">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r>
              <a:tr h="278775">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r>
              <a:tr h="278775">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r>
              <a:tr h="278775">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c>
                  <a:txBody>
                    <a:bodyPr/>
                    <a:lstStyle/>
                    <a:p>
                      <a:pPr indent="0" lvl="0" marL="0" rtl="0" algn="l">
                        <a:spcBef>
                          <a:spcPts val="0"/>
                        </a:spcBef>
                        <a:spcAft>
                          <a:spcPts val="0"/>
                        </a:spcAft>
                        <a:buNone/>
                      </a:pPr>
                      <a:r>
                        <a:t/>
                      </a:r>
                      <a:endParaRPr/>
                    </a:p>
                  </a:txBody>
                  <a:tcPr marT="57150" marB="57150" marR="57150" marL="57150" anchor="ctr"/>
                </a:tc>
              </a:tr>
            </a:tbl>
          </a:graphicData>
        </a:graphic>
      </p:graphicFrame>
      <p:sp>
        <p:nvSpPr>
          <p:cNvPr id="94" name="Google Shape;94;p19"/>
          <p:cNvSpPr txBox="1"/>
          <p:nvPr/>
        </p:nvSpPr>
        <p:spPr>
          <a:xfrm>
            <a:off x="311700" y="-666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100"/>
              </a:spcAft>
              <a:buNone/>
            </a:pPr>
            <a:r>
              <a:t/>
            </a:r>
            <a:endParaRPr sz="650">
              <a:highlight>
                <a:srgbClr val="FFFFFF"/>
              </a:highlight>
            </a:endParaRPr>
          </a:p>
        </p:txBody>
      </p:sp>
      <p:sp>
        <p:nvSpPr>
          <p:cNvPr id="95" name="Google Shape;95;p19"/>
          <p:cNvSpPr txBox="1"/>
          <p:nvPr/>
        </p:nvSpPr>
        <p:spPr>
          <a:xfrm>
            <a:off x="1072150" y="399425"/>
            <a:ext cx="303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t>Correlation</a:t>
            </a:r>
            <a:r>
              <a:rPr b="1" lang="en-CA"/>
              <a:t> of </a:t>
            </a:r>
            <a:r>
              <a:rPr b="1" lang="en-CA"/>
              <a:t>variables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01" name="Google Shape;101;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2" name="Google Shape;102;p20"/>
          <p:cNvSpPr txBox="1"/>
          <p:nvPr/>
        </p:nvSpPr>
        <p:spPr>
          <a:xfrm>
            <a:off x="0" y="0"/>
            <a:ext cx="514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t>CHECKING FOR OUTLIERS IN  (2)NUMERICAL DATA</a:t>
            </a:r>
            <a:endParaRPr b="1"/>
          </a:p>
          <a:p>
            <a:pPr indent="0" lvl="0" marL="0" rtl="0" algn="l">
              <a:spcBef>
                <a:spcPts val="0"/>
              </a:spcBef>
              <a:spcAft>
                <a:spcPts val="0"/>
              </a:spcAft>
              <a:buNone/>
            </a:pPr>
            <a:r>
              <a:t/>
            </a:r>
            <a:endParaRPr b="1"/>
          </a:p>
        </p:txBody>
      </p:sp>
      <p:pic>
        <p:nvPicPr>
          <p:cNvPr id="103" name="Google Shape;103;p20"/>
          <p:cNvPicPr preferRelativeResize="0"/>
          <p:nvPr/>
        </p:nvPicPr>
        <p:blipFill>
          <a:blip r:embed="rId3">
            <a:alphaModFix/>
          </a:blip>
          <a:stretch>
            <a:fillRect/>
          </a:stretch>
        </p:blipFill>
        <p:spPr>
          <a:xfrm>
            <a:off x="311700" y="994075"/>
            <a:ext cx="7823599" cy="4107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Share of customers by province</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1747188" y="1152482"/>
            <a:ext cx="5649631"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