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yYGVI13MsFyf+FWEVRDCE1X45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94c899b38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494c899b38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94c899b38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494c899b38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94c899b38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494c899b38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87710e64c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487710e64c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87710e64c_0_4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487710e64c_0_4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8"/>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9"/>
          <p:cNvSpPr txBox="1"/>
          <p:nvPr>
            <p:ph idx="4"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0"/>
          <p:cNvSpPr txBox="1"/>
          <p:nvPr>
            <p:ph idx="2"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55" name="Google Shape;55;p20"/>
          <p:cNvPicPr preferRelativeResize="0"/>
          <p:nvPr/>
        </p:nvPicPr>
        <p:blipFill rotWithShape="1">
          <a:blip r:embed="rId2">
            <a:alphaModFix/>
          </a:blip>
          <a:srcRect b="0" l="0" r="0" t="0"/>
          <a:stretch/>
        </p:blipFill>
        <p:spPr>
          <a:xfrm>
            <a:off x="2292120" y="1768680"/>
            <a:ext cx="5495040" cy="4384440"/>
          </a:xfrm>
          <a:prstGeom prst="rect">
            <a:avLst/>
          </a:prstGeom>
          <a:noFill/>
          <a:ln>
            <a:noFill/>
          </a:ln>
        </p:spPr>
      </p:pic>
      <p:pic>
        <p:nvPicPr>
          <p:cNvPr id="56" name="Google Shape;56;p20"/>
          <p:cNvPicPr preferRelativeResize="0"/>
          <p:nvPr/>
        </p:nvPicPr>
        <p:blipFill rotWithShape="1">
          <a:blip r:embed="rId2">
            <a:alphaModFix/>
          </a:blip>
          <a:srcRect b="0" l="0" r="0" t="0"/>
          <a:stretch/>
        </p:blipFill>
        <p:spPr>
          <a:xfrm>
            <a:off x="2292120" y="1768680"/>
            <a:ext cx="5495040" cy="43844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2"/>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4"/>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5"/>
          <p:cNvSpPr txBox="1"/>
          <p:nvPr>
            <p:ph idx="2"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5"/>
          <p:cNvSpPr txBox="1"/>
          <p:nvPr>
            <p:ph idx="3"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6"/>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6"/>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7"/>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7"/>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8"/>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8"/>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8"/>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8"/>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nvSpPr>
        <p:spPr>
          <a:xfrm>
            <a:off x="504000" y="1769040"/>
            <a:ext cx="907164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62" name="Google Shape;62;p1"/>
          <p:cNvSpPr txBox="1"/>
          <p:nvPr/>
        </p:nvSpPr>
        <p:spPr>
          <a:xfrm>
            <a:off x="718170" y="480185"/>
            <a:ext cx="8503800" cy="63861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u="none" cap="none" strike="noStrike">
                <a:solidFill>
                  <a:srgbClr val="000000"/>
                </a:solidFill>
                <a:latin typeface="Arial"/>
                <a:ea typeface="Arial"/>
                <a:cs typeface="Arial"/>
                <a:sym typeface="Arial"/>
              </a:rPr>
              <a:t>FINAL PROJECT</a:t>
            </a:r>
            <a:endParaRPr b="1" i="0" sz="2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1" lang="en-US" sz="2400"/>
              <a:t>Team Members:</a:t>
            </a:r>
            <a:endParaRPr b="1" sz="2400"/>
          </a:p>
          <a:p>
            <a:pPr indent="0" lvl="0" marL="0" marR="0" rtl="0" algn="l">
              <a:spcBef>
                <a:spcPts val="0"/>
              </a:spcBef>
              <a:spcAft>
                <a:spcPts val="0"/>
              </a:spcAft>
              <a:buNone/>
            </a:pPr>
            <a:r>
              <a:rPr lang="en-US" sz="2400"/>
              <a:t>Ray Ng</a:t>
            </a:r>
            <a:endParaRPr sz="2400"/>
          </a:p>
          <a:p>
            <a:pPr indent="0" lvl="0" marL="0" marR="0" rtl="0" algn="l">
              <a:spcBef>
                <a:spcPts val="0"/>
              </a:spcBef>
              <a:spcAft>
                <a:spcPts val="0"/>
              </a:spcAft>
              <a:buNone/>
            </a:pPr>
            <a:r>
              <a:rPr lang="en-US" sz="2400"/>
              <a:t>rayng2018@gmail.com</a:t>
            </a:r>
            <a:endParaRPr sz="2400"/>
          </a:p>
          <a:p>
            <a:pPr indent="0" lvl="0" marL="0" marR="0" rtl="0" algn="l">
              <a:spcBef>
                <a:spcPts val="0"/>
              </a:spcBef>
              <a:spcAft>
                <a:spcPts val="0"/>
              </a:spcAft>
              <a:buNone/>
            </a:pPr>
            <a:r>
              <a:rPr lang="en-US" sz="2400"/>
              <a:t>Canada</a:t>
            </a:r>
            <a:endParaRPr sz="2400"/>
          </a:p>
          <a:p>
            <a:pPr indent="0" lvl="0" marL="0" marR="0" rtl="0" algn="l">
              <a:spcBef>
                <a:spcPts val="0"/>
              </a:spcBef>
              <a:spcAft>
                <a:spcPts val="0"/>
              </a:spcAft>
              <a:buNone/>
            </a:pPr>
            <a:r>
              <a:rPr lang="en-US" sz="2400"/>
              <a:t>University of British Columbia</a:t>
            </a:r>
            <a:endParaRPr sz="2400"/>
          </a:p>
          <a:p>
            <a:pPr indent="0" lvl="0" marL="0" marR="0" rtl="0" algn="l">
              <a:spcBef>
                <a:spcPts val="0"/>
              </a:spcBef>
              <a:spcAft>
                <a:spcPts val="0"/>
              </a:spcAft>
              <a:buNone/>
            </a:pPr>
            <a:r>
              <a:rPr lang="en-US" sz="2400"/>
              <a:t>Specialization: Data Science</a:t>
            </a:r>
            <a:endParaRPr sz="2400"/>
          </a:p>
          <a:p>
            <a:pPr indent="0" lvl="0" marL="0" marR="0" rtl="0" algn="l">
              <a:spcBef>
                <a:spcPts val="0"/>
              </a:spcBef>
              <a:spcAft>
                <a:spcPts val="0"/>
              </a:spcAft>
              <a:buNone/>
            </a:pPr>
            <a:r>
              <a:rPr lang="en-US" sz="2400"/>
              <a:t>Rita Uzoka</a:t>
            </a:r>
            <a:endParaRPr sz="2400"/>
          </a:p>
          <a:p>
            <a:pPr indent="0" lvl="0" marL="0" marR="0" rtl="0" algn="l">
              <a:spcBef>
                <a:spcPts val="0"/>
              </a:spcBef>
              <a:spcAft>
                <a:spcPts val="0"/>
              </a:spcAft>
              <a:buNone/>
            </a:pPr>
            <a:r>
              <a:rPr lang="en-US" sz="2400"/>
              <a:t>rita.uzoka@yahoo.com</a:t>
            </a:r>
            <a:endParaRPr sz="2400"/>
          </a:p>
          <a:p>
            <a:pPr indent="0" lvl="0" marL="0" marR="0" rtl="0" algn="l">
              <a:spcBef>
                <a:spcPts val="0"/>
              </a:spcBef>
              <a:spcAft>
                <a:spcPts val="0"/>
              </a:spcAft>
              <a:buNone/>
            </a:pPr>
            <a:r>
              <a:rPr lang="en-US" sz="2400"/>
              <a:t>United Kingdom</a:t>
            </a:r>
            <a:endParaRPr sz="2400"/>
          </a:p>
          <a:p>
            <a:pPr indent="0" lvl="0" marL="0" marR="0" rtl="0" algn="l">
              <a:spcBef>
                <a:spcPts val="0"/>
              </a:spcBef>
              <a:spcAft>
                <a:spcPts val="0"/>
              </a:spcAft>
              <a:buNone/>
            </a:pPr>
            <a:r>
              <a:rPr lang="en-US" sz="2400"/>
              <a:t>Sheffield Hallam University</a:t>
            </a:r>
            <a:endParaRPr sz="2400"/>
          </a:p>
          <a:p>
            <a:pPr indent="0" lvl="0" marL="0" marR="0" rtl="0" algn="l">
              <a:spcBef>
                <a:spcPts val="0"/>
              </a:spcBef>
              <a:spcAft>
                <a:spcPts val="0"/>
              </a:spcAft>
              <a:buNone/>
            </a:pPr>
            <a:r>
              <a:rPr lang="en-US" sz="2400"/>
              <a:t>Specialization: Data Science</a:t>
            </a:r>
            <a:endParaRPr sz="2400"/>
          </a:p>
          <a:p>
            <a:pPr indent="0" lvl="0" marL="0" marR="0" rtl="0" algn="l">
              <a:spcBef>
                <a:spcPts val="0"/>
              </a:spcBef>
              <a:spcAft>
                <a:spcPts val="0"/>
              </a:spcAft>
              <a:buNone/>
            </a:pPr>
            <a:r>
              <a:rPr lang="en-US" sz="2400"/>
              <a:t>Fatemeh Bagheri</a:t>
            </a:r>
            <a:endParaRPr sz="2400"/>
          </a:p>
          <a:p>
            <a:pPr indent="0" lvl="0" marL="0" marR="0" rtl="0" algn="l">
              <a:spcBef>
                <a:spcPts val="0"/>
              </a:spcBef>
              <a:spcAft>
                <a:spcPts val="0"/>
              </a:spcAft>
              <a:buNone/>
            </a:pPr>
            <a:r>
              <a:rPr lang="en-US" sz="2400"/>
              <a:t>f.bagheri13@gmail.com</a:t>
            </a:r>
            <a:endParaRPr sz="2400"/>
          </a:p>
          <a:p>
            <a:pPr indent="0" lvl="0" marL="0" marR="0" rtl="0" algn="l">
              <a:spcBef>
                <a:spcPts val="0"/>
              </a:spcBef>
              <a:spcAft>
                <a:spcPts val="0"/>
              </a:spcAft>
              <a:buNone/>
            </a:pPr>
            <a:r>
              <a:rPr lang="en-US" sz="2400"/>
              <a:t>France</a:t>
            </a:r>
            <a:endParaRPr sz="2400"/>
          </a:p>
          <a:p>
            <a:pPr indent="0" lvl="0" marL="0" marR="0" rtl="0" algn="l">
              <a:spcBef>
                <a:spcPts val="0"/>
              </a:spcBef>
              <a:spcAft>
                <a:spcPts val="0"/>
              </a:spcAft>
              <a:buNone/>
            </a:pPr>
            <a:r>
              <a:rPr lang="en-US" sz="2400"/>
              <a:t>Université Jean Monnet St Etienne - Université de Lyon</a:t>
            </a:r>
            <a:endParaRPr sz="2400"/>
          </a:p>
          <a:p>
            <a:pPr indent="0" lvl="0" marL="0" marR="0" rtl="0" algn="l">
              <a:spcBef>
                <a:spcPts val="0"/>
              </a:spcBef>
              <a:spcAft>
                <a:spcPts val="0"/>
              </a:spcAft>
              <a:buNone/>
            </a:pPr>
            <a:r>
              <a:rPr lang="en-US" sz="2400"/>
              <a:t>Your Specialization: Data Science</a:t>
            </a:r>
            <a:endParaRPr sz="2400"/>
          </a:p>
          <a:p>
            <a:pPr indent="0" lvl="0" marL="0" marR="0" rtl="0" algn="l">
              <a:spcBef>
                <a:spcPts val="0"/>
              </a:spcBef>
              <a:spcAft>
                <a:spcPts val="0"/>
              </a:spcAft>
              <a:buNone/>
            </a:pPr>
            <a:r>
              <a:t/>
            </a:r>
            <a:endParaRPr b="1" sz="2400"/>
          </a:p>
          <a:p>
            <a:pPr indent="0" lvl="0" marL="0" marR="0" rtl="0" algn="l">
              <a:spcBef>
                <a:spcPts val="0"/>
              </a:spcBef>
              <a:spcAft>
                <a:spcPts val="0"/>
              </a:spcAft>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494c899b38_0_0"/>
          <p:cNvSpPr txBox="1"/>
          <p:nvPr/>
        </p:nvSpPr>
        <p:spPr>
          <a:xfrm>
            <a:off x="504000" y="-5040"/>
            <a:ext cx="9071700" cy="1875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00"/>
                </a:solidFill>
                <a:latin typeface="Arial"/>
                <a:ea typeface="Arial"/>
                <a:cs typeface="Arial"/>
                <a:sym typeface="Arial"/>
              </a:rPr>
              <a:t>Different Data Models</a:t>
            </a:r>
            <a:br>
              <a:rPr b="0" lang="en-US" sz="4400" strike="noStrike">
                <a:solidFill>
                  <a:srgbClr val="000000"/>
                </a:solidFill>
                <a:latin typeface="Arial"/>
                <a:ea typeface="Arial"/>
                <a:cs typeface="Arial"/>
                <a:sym typeface="Arial"/>
              </a:rPr>
            </a:br>
            <a:br>
              <a:rPr b="0" lang="en-US" sz="4400" strike="noStrike">
                <a:solidFill>
                  <a:srgbClr val="000000"/>
                </a:solidFill>
                <a:latin typeface="Arial"/>
                <a:ea typeface="Arial"/>
                <a:cs typeface="Arial"/>
                <a:sym typeface="Arial"/>
              </a:rPr>
            </a:br>
            <a:endParaRPr b="0" sz="4400" strike="noStrike">
              <a:solidFill>
                <a:srgbClr val="000000"/>
              </a:solidFill>
              <a:latin typeface="Arial"/>
              <a:ea typeface="Arial"/>
              <a:cs typeface="Arial"/>
              <a:sym typeface="Arial"/>
            </a:endParaRPr>
          </a:p>
        </p:txBody>
      </p:sp>
      <p:sp>
        <p:nvSpPr>
          <p:cNvPr id="116" name="Google Shape;116;g1494c899b38_0_0"/>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2400" strike="noStrike">
                <a:solidFill>
                  <a:srgbClr val="000000"/>
                </a:solidFill>
                <a:latin typeface="Arial"/>
                <a:ea typeface="Arial"/>
                <a:cs typeface="Arial"/>
                <a:sym typeface="Arial"/>
              </a:rPr>
              <a:t>Model </a:t>
            </a:r>
            <a:r>
              <a:rPr b="1" lang="en-US" sz="2400"/>
              <a:t>2</a:t>
            </a:r>
            <a:r>
              <a:rPr b="1" lang="en-US" sz="2400" strike="noStrike">
                <a:solidFill>
                  <a:srgbClr val="000000"/>
                </a:solidFill>
                <a:latin typeface="Arial"/>
                <a:ea typeface="Arial"/>
                <a:cs typeface="Arial"/>
                <a:sym typeface="Arial"/>
              </a:rPr>
              <a:t>: </a:t>
            </a:r>
            <a:r>
              <a:rPr b="1" lang="en-US" sz="2400"/>
              <a:t>The clustering principle</a:t>
            </a:r>
            <a:endParaRPr b="0" sz="2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2400"/>
              <a:t>k-means clustering divides the data into k clusters, which are centered on k different means. The data is categorized according to which of the means is closest. An alternative method is to use </a:t>
            </a:r>
            <a:r>
              <a:rPr b="1" lang="en-US" sz="2400"/>
              <a:t>agglomerative clustering</a:t>
            </a:r>
            <a:r>
              <a:rPr lang="en-US" sz="2400"/>
              <a:t>, but computation-wise this method is much more intensive.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494c899b38_0_10"/>
          <p:cNvSpPr txBox="1"/>
          <p:nvPr/>
        </p:nvSpPr>
        <p:spPr>
          <a:xfrm>
            <a:off x="504000" y="-5040"/>
            <a:ext cx="9071700" cy="1875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Results</a:t>
            </a:r>
            <a:endParaRPr b="0" sz="4400" strike="noStrike">
              <a:solidFill>
                <a:srgbClr val="000000"/>
              </a:solidFill>
              <a:latin typeface="Arial"/>
              <a:ea typeface="Arial"/>
              <a:cs typeface="Arial"/>
              <a:sym typeface="Arial"/>
            </a:endParaRPr>
          </a:p>
        </p:txBody>
      </p:sp>
      <p:sp>
        <p:nvSpPr>
          <p:cNvPr id="122" name="Google Shape;122;g1494c899b38_0_10"/>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2400">
                <a:solidFill>
                  <a:schemeClr val="dk1"/>
                </a:solidFill>
              </a:rPr>
              <a:t>One way to cluster the customers is to do it based on the age and household income. The customers could be segmented by:</a:t>
            </a:r>
            <a:endParaRPr sz="2400">
              <a:solidFill>
                <a:schemeClr val="dk1"/>
              </a:solidFill>
            </a:endParaRPr>
          </a:p>
          <a:p>
            <a:pPr indent="-322094" lvl="0" marL="431999" rtl="0" algn="l">
              <a:spcBef>
                <a:spcPts val="0"/>
              </a:spcBef>
              <a:spcAft>
                <a:spcPts val="0"/>
              </a:spcAft>
              <a:buClr>
                <a:schemeClr val="dk1"/>
              </a:buClr>
              <a:buSzPts val="2400"/>
              <a:buFont typeface="Noto Sans Symbols"/>
              <a:buChar char="⮚"/>
            </a:pPr>
            <a:r>
              <a:rPr lang="en-US" sz="2400">
                <a:solidFill>
                  <a:schemeClr val="dk1"/>
                </a:solidFill>
              </a:rPr>
              <a:t>High-income (above $250,000) customers</a:t>
            </a:r>
            <a:endParaRPr sz="2400">
              <a:solidFill>
                <a:schemeClr val="dk1"/>
              </a:solidFill>
            </a:endParaRPr>
          </a:p>
          <a:p>
            <a:pPr indent="-322094" lvl="0" marL="431999" rtl="0" algn="l">
              <a:spcBef>
                <a:spcPts val="0"/>
              </a:spcBef>
              <a:spcAft>
                <a:spcPts val="0"/>
              </a:spcAft>
              <a:buClr>
                <a:schemeClr val="dk1"/>
              </a:buClr>
              <a:buSzPts val="2400"/>
              <a:buFont typeface="Noto Sans Symbols"/>
              <a:buChar char="⮚"/>
            </a:pPr>
            <a:r>
              <a:rPr lang="en-US" sz="2400">
                <a:solidFill>
                  <a:schemeClr val="dk1"/>
                </a:solidFill>
              </a:rPr>
              <a:t>Old age (above 60) customers with household income not exceeding $250,000</a:t>
            </a:r>
            <a:endParaRPr sz="2400">
              <a:solidFill>
                <a:schemeClr val="dk1"/>
              </a:solidFill>
            </a:endParaRPr>
          </a:p>
          <a:p>
            <a:pPr indent="-322094" lvl="0" marL="431999" rtl="0" algn="l">
              <a:spcBef>
                <a:spcPts val="0"/>
              </a:spcBef>
              <a:spcAft>
                <a:spcPts val="0"/>
              </a:spcAft>
              <a:buClr>
                <a:schemeClr val="dk1"/>
              </a:buClr>
              <a:buSzPts val="2400"/>
              <a:buFont typeface="Noto Sans Symbols"/>
              <a:buChar char="⮚"/>
            </a:pPr>
            <a:r>
              <a:rPr lang="en-US" sz="2400">
                <a:solidFill>
                  <a:schemeClr val="dk1"/>
                </a:solidFill>
              </a:rPr>
              <a:t>Low income (under $70,000) customers with age not exceeding 60</a:t>
            </a:r>
            <a:endParaRPr sz="2400">
              <a:solidFill>
                <a:schemeClr val="dk1"/>
              </a:solidFill>
            </a:endParaRPr>
          </a:p>
          <a:p>
            <a:pPr indent="-322094" lvl="0" marL="431999" rtl="0" algn="l">
              <a:spcBef>
                <a:spcPts val="0"/>
              </a:spcBef>
              <a:spcAft>
                <a:spcPts val="0"/>
              </a:spcAft>
              <a:buClr>
                <a:schemeClr val="dk1"/>
              </a:buClr>
              <a:buSzPts val="2400"/>
              <a:buFont typeface="Noto Sans Symbols"/>
              <a:buChar char="⮚"/>
            </a:pPr>
            <a:r>
              <a:rPr lang="en-US" sz="2400">
                <a:solidFill>
                  <a:schemeClr val="dk1"/>
                </a:solidFill>
              </a:rPr>
              <a:t>Other middle aged (35-60) customers</a:t>
            </a:r>
            <a:endParaRPr sz="2400">
              <a:solidFill>
                <a:schemeClr val="dk1"/>
              </a:solidFill>
            </a:endParaRPr>
          </a:p>
          <a:p>
            <a:pPr indent="-322094" lvl="0" marL="431999" rtl="0" algn="l">
              <a:spcBef>
                <a:spcPts val="0"/>
              </a:spcBef>
              <a:spcAft>
                <a:spcPts val="0"/>
              </a:spcAft>
              <a:buClr>
                <a:schemeClr val="dk1"/>
              </a:buClr>
              <a:buSzPts val="2400"/>
              <a:buFont typeface="Noto Sans Symbols"/>
              <a:buChar char="⮚"/>
            </a:pPr>
            <a:r>
              <a:rPr lang="en-US" sz="2400">
                <a:solidFill>
                  <a:schemeClr val="dk1"/>
                </a:solidFill>
              </a:rPr>
              <a:t>Other young (under 35) customers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494c899b38_0_20"/>
          <p:cNvSpPr txBox="1"/>
          <p:nvPr/>
        </p:nvSpPr>
        <p:spPr>
          <a:xfrm>
            <a:off x="504000" y="-5040"/>
            <a:ext cx="9071700" cy="1875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Results</a:t>
            </a:r>
            <a:endParaRPr b="0" sz="4400" strike="noStrike">
              <a:solidFill>
                <a:srgbClr val="000000"/>
              </a:solidFill>
              <a:latin typeface="Arial"/>
              <a:ea typeface="Arial"/>
              <a:cs typeface="Arial"/>
              <a:sym typeface="Arial"/>
            </a:endParaRPr>
          </a:p>
        </p:txBody>
      </p:sp>
      <p:sp>
        <p:nvSpPr>
          <p:cNvPr id="128" name="Google Shape;128;g1494c899b38_0_20"/>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2400">
                <a:solidFill>
                  <a:schemeClr val="dk1"/>
                </a:solidFill>
              </a:rPr>
              <a:t>Another clustering scheme is to extract the seniority and household income into five groups: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Customers with lower income (under $100,000) and less seniority (under 96 months)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Customers with lower income (under $100,000) and more seniority (over 96 months)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Customers with medium income (between $100,000 and $250,000) and less seniority (under 96 months)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Customers with medium income (between $100,000 and $250,000) and more seniority (over 96 months)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Customers with higher income (over $250,000)</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Problem Statement</a:t>
            </a: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68" name="Google Shape;68;p2"/>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600" u="none" cap="none" strike="noStrike">
                <a:solidFill>
                  <a:srgbClr val="000000"/>
                </a:solidFill>
                <a:latin typeface="Arial"/>
                <a:ea typeface="Arial"/>
                <a:cs typeface="Arial"/>
                <a:sym typeface="Arial"/>
              </a:rPr>
              <a:t>XYZ bank wants to roll out Christmas offers to their customers. But the bank  does not want to roll out the same offer to all customers, instead they want to roll out personalized offers to particular sets of customers. If they manually start understanding the category of customer then this will not be efficient and also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Business Understanding</a:t>
            </a: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74" name="Google Shape;74;p3"/>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3200" u="none" cap="none" strike="noStrike">
                <a:solidFill>
                  <a:srgbClr val="000000"/>
                </a:solidFill>
                <a:latin typeface="Arial"/>
                <a:ea typeface="Arial"/>
                <a:cs typeface="Arial"/>
                <a:sym typeface="Arial"/>
              </a:rPr>
              <a:t>ABC analytics should try to understand certain patterns in customer behaviour, which include relations between province, sex, seniority, etc. and household income. ABC must find at most five groups in which customers share common behaviors.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Data Issues, Transformation and Cleaning</a:t>
            </a: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80" name="Google Shape;80;p4"/>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2200" u="none" cap="none" strike="noStrike">
                <a:solidFill>
                  <a:srgbClr val="000000"/>
                </a:solidFill>
                <a:latin typeface="Arial"/>
                <a:ea typeface="Arial"/>
                <a:cs typeface="Arial"/>
                <a:sym typeface="Arial"/>
              </a:rPr>
              <a:t>We found that the issue with the original data set were:</a:t>
            </a:r>
            <a:endParaRPr b="0" i="0" sz="2200" u="none" cap="none" strike="noStrike">
              <a:solidFill>
                <a:srgbClr val="000000"/>
              </a:solidFill>
              <a:latin typeface="Arial"/>
              <a:ea typeface="Arial"/>
              <a:cs typeface="Arial"/>
              <a:sym typeface="Arial"/>
            </a:endParaRPr>
          </a:p>
          <a:p>
            <a:pPr indent="-260499" lvl="0" marL="432000" marR="0" rtl="0" algn="l">
              <a:spcBef>
                <a:spcPts val="0"/>
              </a:spcBef>
              <a:spcAft>
                <a:spcPts val="0"/>
              </a:spcAft>
              <a:buClr>
                <a:srgbClr val="000000"/>
              </a:buClr>
              <a:buSzPts val="440"/>
              <a:buFont typeface="Noto Sans Symbols"/>
              <a:buChar char="⮚"/>
            </a:pPr>
            <a:r>
              <a:rPr b="1" i="0" lang="en-US" sz="2200" u="none" cap="none" strike="noStrike">
                <a:solidFill>
                  <a:srgbClr val="000000"/>
                </a:solidFill>
              </a:rPr>
              <a:t>Data Incompleteness</a:t>
            </a:r>
            <a:r>
              <a:rPr b="0" i="0" lang="en-US" sz="2200" u="none" cap="none" strike="noStrike">
                <a:solidFill>
                  <a:srgbClr val="000000"/>
                </a:solidFill>
                <a:latin typeface="Arial"/>
                <a:ea typeface="Arial"/>
                <a:cs typeface="Arial"/>
                <a:sym typeface="Arial"/>
              </a:rPr>
              <a:t> - various columns, such as the ind_empleado (Employee index), pais_residencia (Customer's Country residence), sexo (Customer's sex) etc., have empty values (NA) in certain records.</a:t>
            </a:r>
            <a:endParaRPr b="0" i="0" sz="2200" u="none" cap="none" strike="noStrike">
              <a:solidFill>
                <a:srgbClr val="000000"/>
              </a:solidFill>
              <a:latin typeface="Arial"/>
              <a:ea typeface="Arial"/>
              <a:cs typeface="Arial"/>
              <a:sym typeface="Arial"/>
            </a:endParaRPr>
          </a:p>
          <a:p>
            <a:pPr indent="-260499" lvl="0" marL="432000" marR="0" rtl="0" algn="l">
              <a:spcBef>
                <a:spcPts val="0"/>
              </a:spcBef>
              <a:spcAft>
                <a:spcPts val="0"/>
              </a:spcAft>
              <a:buClr>
                <a:srgbClr val="000000"/>
              </a:buClr>
              <a:buSzPts val="440"/>
              <a:buFont typeface="Noto Sans Symbols"/>
              <a:buChar char="⮚"/>
            </a:pPr>
            <a:r>
              <a:rPr b="0" i="0" lang="en-US" sz="2200" u="none" cap="none" strike="noStrike">
                <a:solidFill>
                  <a:srgbClr val="000000"/>
                </a:solidFill>
                <a:latin typeface="Arial"/>
                <a:ea typeface="Arial"/>
                <a:cs typeface="Arial"/>
                <a:sym typeface="Arial"/>
              </a:rPr>
              <a:t>Mitigation: Impute the missing values based on distribution in the training dataset. Depending on the context of the attribute, fill in the missing values with an appropriate value. If the variable is categorical, use the mode. If the variable is quantitative, use the median if discrete, and the mean if continuous.</a:t>
            </a:r>
            <a:endParaRPr b="0" i="0" sz="2200" u="none" cap="none" strike="noStrike">
              <a:solidFill>
                <a:srgbClr val="000000"/>
              </a:solidFill>
              <a:latin typeface="Arial"/>
              <a:ea typeface="Arial"/>
              <a:cs typeface="Arial"/>
              <a:sym typeface="Arial"/>
            </a:endParaRPr>
          </a:p>
          <a:p>
            <a:pPr indent="-260499" lvl="0" marL="432000" marR="0" rtl="0" algn="l">
              <a:spcBef>
                <a:spcPts val="0"/>
              </a:spcBef>
              <a:spcAft>
                <a:spcPts val="0"/>
              </a:spcAft>
              <a:buClr>
                <a:srgbClr val="000000"/>
              </a:buClr>
              <a:buSzPts val="440"/>
              <a:buFont typeface="Noto Sans Symbols"/>
              <a:buChar char="⮚"/>
            </a:pPr>
            <a:r>
              <a:rPr b="0" i="0" lang="en-US" sz="2200" u="none" cap="none" strike="noStrike">
                <a:solidFill>
                  <a:srgbClr val="000000"/>
                </a:solidFill>
                <a:latin typeface="Arial"/>
                <a:ea typeface="Arial"/>
                <a:cs typeface="Arial"/>
                <a:sym typeface="Arial"/>
              </a:rPr>
              <a:t>Recommendation: Make input for such fields required, especially easily obtainable ones such as customer sex. If information cannot be obtained, then do not include. Alternatively, may consider removing some attributes which are not so important.</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487710e64c_0_5"/>
          <p:cNvSpPr txBox="1"/>
          <p:nvPr/>
        </p:nvSpPr>
        <p:spPr>
          <a:xfrm>
            <a:off x="504000" y="-5040"/>
            <a:ext cx="9071700" cy="1875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Data Issues, Transformation and Cleaning</a:t>
            </a: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86" name="Google Shape;86;g1487710e64c_0_5"/>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260499" lvl="0" marL="431999" marR="0" rtl="0" algn="l">
              <a:spcBef>
                <a:spcPts val="0"/>
              </a:spcBef>
              <a:spcAft>
                <a:spcPts val="0"/>
              </a:spcAft>
              <a:buClr>
                <a:srgbClr val="000000"/>
              </a:buClr>
              <a:buSzPts val="440"/>
              <a:buFont typeface="Noto Sans Symbols"/>
              <a:buChar char="⮚"/>
            </a:pPr>
            <a:r>
              <a:rPr b="1" i="0" lang="en-US" sz="2200" u="none" cap="none" strike="noStrike">
                <a:solidFill>
                  <a:srgbClr val="000000"/>
                </a:solidFill>
              </a:rPr>
              <a:t>Inconsistent data type for the same attribute</a:t>
            </a:r>
            <a:r>
              <a:rPr b="0" i="0" lang="en-US" sz="2200" u="none" cap="none" strike="noStrike">
                <a:solidFill>
                  <a:srgbClr val="000000"/>
                </a:solidFill>
                <a:latin typeface="Arial"/>
                <a:ea typeface="Arial"/>
                <a:cs typeface="Arial"/>
                <a:sym typeface="Arial"/>
              </a:rPr>
              <a:t> (e.g. numeric values for some fields and strings for others).</a:t>
            </a:r>
            <a:endParaRPr b="0" i="0" sz="2200" u="none" cap="none" strike="noStrike">
              <a:solidFill>
                <a:srgbClr val="000000"/>
              </a:solidFill>
              <a:latin typeface="Arial"/>
              <a:ea typeface="Arial"/>
              <a:cs typeface="Arial"/>
              <a:sym typeface="Arial"/>
            </a:endParaRPr>
          </a:p>
          <a:p>
            <a:pPr indent="-260499" lvl="0" marL="431999" marR="0" rtl="0" algn="l">
              <a:spcBef>
                <a:spcPts val="0"/>
              </a:spcBef>
              <a:spcAft>
                <a:spcPts val="0"/>
              </a:spcAft>
              <a:buClr>
                <a:srgbClr val="000000"/>
              </a:buClr>
              <a:buSzPts val="440"/>
              <a:buFont typeface="Noto Sans Symbols"/>
              <a:buChar char="⮚"/>
            </a:pPr>
            <a:r>
              <a:rPr b="0" i="0" lang="en-US" sz="2200" u="none" cap="none" strike="noStrike">
                <a:solidFill>
                  <a:srgbClr val="000000"/>
                </a:solidFill>
                <a:latin typeface="Arial"/>
                <a:ea typeface="Arial"/>
                <a:cs typeface="Arial"/>
                <a:sym typeface="Arial"/>
              </a:rPr>
              <a:t>Mitigation: Make data transformations to ensure consistent data types in each column. Examples: Convert selected records in strings to numeric, and remove non-numeric characters from the string.</a:t>
            </a:r>
            <a:endParaRPr b="0" i="0" sz="2200" u="none" cap="none" strike="noStrike">
              <a:solidFill>
                <a:srgbClr val="000000"/>
              </a:solidFill>
              <a:latin typeface="Arial"/>
              <a:ea typeface="Arial"/>
              <a:cs typeface="Arial"/>
              <a:sym typeface="Arial"/>
            </a:endParaRPr>
          </a:p>
          <a:p>
            <a:pPr indent="-260499" lvl="0" marL="431999" marR="0" rtl="0" algn="l">
              <a:spcBef>
                <a:spcPts val="0"/>
              </a:spcBef>
              <a:spcAft>
                <a:spcPts val="0"/>
              </a:spcAft>
              <a:buClr>
                <a:srgbClr val="000000"/>
              </a:buClr>
              <a:buSzPts val="440"/>
              <a:buFont typeface="Noto Sans Symbols"/>
              <a:buChar char="⮚"/>
            </a:pPr>
            <a:r>
              <a:rPr b="0" i="0" lang="en-US" sz="2200" u="none" cap="none" strike="noStrike">
                <a:solidFill>
                  <a:srgbClr val="000000"/>
                </a:solidFill>
                <a:latin typeface="Arial"/>
                <a:ea typeface="Arial"/>
                <a:cs typeface="Arial"/>
                <a:sym typeface="Arial"/>
              </a:rPr>
              <a:t>Recommendation: Ensure that fact tables in the given database have constraints on data types. Having different data types for a given field makes it difficult to interpret results at the later stage.</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487710e64c_0_45"/>
          <p:cNvSpPr txBox="1"/>
          <p:nvPr/>
        </p:nvSpPr>
        <p:spPr>
          <a:xfrm>
            <a:off x="504000" y="-5040"/>
            <a:ext cx="9071700" cy="18753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Data Issues, Transformation and Cleaning</a:t>
            </a: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92" name="Google Shape;92;g1487710e64c_0_45"/>
          <p:cNvSpPr txBox="1"/>
          <p:nvPr/>
        </p:nvSpPr>
        <p:spPr>
          <a:xfrm>
            <a:off x="504000" y="1769040"/>
            <a:ext cx="9071700" cy="4384500"/>
          </a:xfrm>
          <a:prstGeom prst="rect">
            <a:avLst/>
          </a:prstGeom>
          <a:noFill/>
          <a:ln>
            <a:noFill/>
          </a:ln>
        </p:spPr>
        <p:txBody>
          <a:bodyPr anchorCtr="0" anchor="t" bIns="0" lIns="0" spcFirstLastPara="1" rIns="0" wrap="square" tIns="0">
            <a:noAutofit/>
          </a:bodyPr>
          <a:lstStyle/>
          <a:p>
            <a:pPr indent="-256540" lvl="0" marL="457200" rtl="0" algn="l">
              <a:spcBef>
                <a:spcPts val="0"/>
              </a:spcBef>
              <a:spcAft>
                <a:spcPts val="0"/>
              </a:spcAft>
              <a:buClr>
                <a:schemeClr val="dk1"/>
              </a:buClr>
              <a:buSzPts val="440"/>
              <a:buFont typeface="Noto Sans Symbols"/>
              <a:buChar char="⮚"/>
            </a:pPr>
            <a:r>
              <a:rPr b="1" lang="en-US" sz="2200">
                <a:solidFill>
                  <a:schemeClr val="dk1"/>
                </a:solidFill>
              </a:rPr>
              <a:t>Inconsistent values for the same attribute</a:t>
            </a:r>
            <a:r>
              <a:rPr lang="en-US" sz="2200">
                <a:solidFill>
                  <a:schemeClr val="dk1"/>
                </a:solidFill>
              </a:rPr>
              <a:t> (e.g. -999999 as a value for seniority in months).</a:t>
            </a:r>
            <a:endParaRPr sz="2200">
              <a:solidFill>
                <a:schemeClr val="dk1"/>
              </a:solidFill>
            </a:endParaRPr>
          </a:p>
          <a:p>
            <a:pPr indent="-256540" lvl="0" marL="457200" rtl="0" algn="l">
              <a:spcBef>
                <a:spcPts val="0"/>
              </a:spcBef>
              <a:spcAft>
                <a:spcPts val="0"/>
              </a:spcAft>
              <a:buClr>
                <a:schemeClr val="dk1"/>
              </a:buClr>
              <a:buSzPts val="440"/>
              <a:buFont typeface="Noto Sans Symbols"/>
              <a:buChar char="⮚"/>
            </a:pPr>
            <a:r>
              <a:rPr lang="en-US" sz="2200">
                <a:solidFill>
                  <a:schemeClr val="dk1"/>
                </a:solidFill>
              </a:rPr>
              <a:t>Mitigation: The seniority in months cant have a negative number. Use regular positive numbers to replace extended values into positive numbers or zero to ensure consistency across seniority in months. Or replace -999999 with NA and perform the missing data transformations as above using the median</a:t>
            </a:r>
            <a:endParaRPr sz="2200">
              <a:solidFill>
                <a:schemeClr val="dk1"/>
              </a:solidFill>
            </a:endParaRPr>
          </a:p>
          <a:p>
            <a:pPr indent="-260499" lvl="0" marL="431999" marR="0" rtl="0" algn="l">
              <a:spcBef>
                <a:spcPts val="0"/>
              </a:spcBef>
              <a:spcAft>
                <a:spcPts val="0"/>
              </a:spcAft>
              <a:buClr>
                <a:srgbClr val="000000"/>
              </a:buClr>
              <a:buSzPts val="440"/>
              <a:buFont typeface="Noto Sans Symbols"/>
              <a:buChar char="⮚"/>
            </a:pPr>
            <a:r>
              <a:rPr lang="en-US" sz="2200">
                <a:solidFill>
                  <a:schemeClr val="dk1"/>
                </a:solidFill>
              </a:rPr>
              <a:t>Recommendation: Enforce a mandatory field where only positive integers are valid for this attribute.</a:t>
            </a:r>
            <a:r>
              <a:rPr b="0" i="0" lang="en-US" sz="2200" u="none" cap="none" strike="noStrike">
                <a:solidFill>
                  <a:srgbClr val="000000"/>
                </a:solidFill>
                <a:latin typeface="Arial"/>
                <a:ea typeface="Arial"/>
                <a:cs typeface="Arial"/>
                <a:sym typeface="Arial"/>
              </a:rPr>
              <a:t>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Different Data Models</a:t>
            </a:r>
            <a:br>
              <a:rPr b="0" i="0" lang="en-US" sz="4400" u="none" cap="none" strike="noStrike">
                <a:solidFill>
                  <a:srgbClr val="000000"/>
                </a:solidFill>
                <a:latin typeface="Arial"/>
                <a:ea typeface="Arial"/>
                <a:cs typeface="Arial"/>
                <a:sym typeface="Arial"/>
              </a:rPr>
            </a:b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98" name="Google Shape;98;p5"/>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Model 1: unsupervised learning</a:t>
            </a:r>
            <a:endParaRPr b="0" i="0" sz="3200" u="none" cap="none" strike="noStrike">
              <a:solidFill>
                <a:srgbClr val="000000"/>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The model we have decided to use is based on the clustering principle. The model is called the k-means clustering, which divides the data into k clusters.</a:t>
            </a:r>
            <a:endParaRPr b="0" i="0" sz="3200" u="none" cap="none" strike="noStrike">
              <a:solidFill>
                <a:srgbClr val="000000"/>
              </a:solidFill>
              <a:latin typeface="Arial"/>
              <a:ea typeface="Arial"/>
              <a:cs typeface="Arial"/>
              <a:sym typeface="Arial"/>
            </a:endParaRPr>
          </a:p>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00"/>
                </a:solidFill>
                <a:latin typeface="Arial"/>
                <a:ea typeface="Arial"/>
                <a:cs typeface="Arial"/>
                <a:sym typeface="Arial"/>
              </a:rPr>
              <a:t>Different Data Models</a:t>
            </a:r>
            <a:br>
              <a:rPr b="0" i="0" lang="en-US" sz="4400" u="none" cap="none" strike="noStrike">
                <a:solidFill>
                  <a:srgbClr val="000000"/>
                </a:solidFill>
                <a:latin typeface="Arial"/>
                <a:ea typeface="Arial"/>
                <a:cs typeface="Arial"/>
                <a:sym typeface="Arial"/>
              </a:rPr>
            </a:br>
            <a:br>
              <a:rPr b="0" i="0" lang="en-US" sz="4400" u="none" cap="none" strike="noStrike">
                <a:solidFill>
                  <a:srgbClr val="000000"/>
                </a:solidFill>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104" name="Google Shape;104;p6"/>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2095" lvl="0" marL="43200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Model 1: supervised learning</a:t>
            </a:r>
            <a:endParaRPr b="0" i="0" sz="2400" u="none" cap="none" strike="noStrike">
              <a:solidFill>
                <a:srgbClr val="000000"/>
              </a:solidFill>
              <a:latin typeface="Arial"/>
              <a:ea typeface="Arial"/>
              <a:cs typeface="Arial"/>
              <a:sym typeface="Arial"/>
            </a:endParaRPr>
          </a:p>
          <a:p>
            <a:pPr indent="-322095" lvl="0" marL="43200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 Random Forest + Bayesian  Optimization</a:t>
            </a:r>
            <a:endParaRPr b="0" i="0" sz="2400" u="none" cap="none" strike="noStrike">
              <a:solidFill>
                <a:srgbClr val="000000"/>
              </a:solidFill>
              <a:latin typeface="Arial"/>
              <a:ea typeface="Arial"/>
              <a:cs typeface="Arial"/>
              <a:sym typeface="Arial"/>
            </a:endParaRPr>
          </a:p>
          <a:p>
            <a:pPr indent="-322095" lvl="0" marL="43200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Data should be preprocessed before modeling .The variables  included are:</a:t>
            </a:r>
            <a:endParaRPr b="0" i="0" sz="2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rgbClr val="000000"/>
                </a:solidFill>
                <a:latin typeface="Arial"/>
                <a:ea typeface="Arial"/>
                <a:cs typeface="Arial"/>
                <a:sym typeface="Arial"/>
              </a:rPr>
              <a:t>ncodpers</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ind_empleado</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pais_residencia</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sexo</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age</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ind_nuevo</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antiguedad</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indrel</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indrel_1mes</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tiprel_1mes</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indresi</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indext</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conyuemp</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canal_entrada</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indfall</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tipodom</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cod_prov</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nomprov</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ind_actividad_cliente</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renta</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ind_ahor_fin_ult1</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ind_aval_fin_ult1</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ind_cco_fin_ult1</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ind_cder_fin_ult1</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2400" strike="noStrike">
                <a:solidFill>
                  <a:srgbClr val="000000"/>
                </a:solidFill>
                <a:latin typeface="Arial"/>
                <a:ea typeface="Arial"/>
                <a:cs typeface="Arial"/>
                <a:sym typeface="Arial"/>
              </a:rPr>
              <a:t>ind_cno_fin_ult1</a:t>
            </a:r>
            <a:endParaRPr b="0" sz="24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24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nvSpPr>
        <p:spPr>
          <a:xfrm>
            <a:off x="504000" y="-5040"/>
            <a:ext cx="9071640" cy="18752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00"/>
                </a:solidFill>
                <a:latin typeface="Arial"/>
                <a:ea typeface="Arial"/>
                <a:cs typeface="Arial"/>
                <a:sym typeface="Arial"/>
              </a:rPr>
              <a:t>Different Data Models</a:t>
            </a:r>
            <a:br>
              <a:rPr b="0" lang="en-US" sz="4400" strike="noStrike">
                <a:solidFill>
                  <a:srgbClr val="000000"/>
                </a:solidFill>
                <a:latin typeface="Arial"/>
                <a:ea typeface="Arial"/>
                <a:cs typeface="Arial"/>
                <a:sym typeface="Arial"/>
              </a:rPr>
            </a:br>
            <a:br>
              <a:rPr b="0" lang="en-US" sz="4400" strike="noStrike">
                <a:solidFill>
                  <a:srgbClr val="000000"/>
                </a:solidFill>
                <a:latin typeface="Arial"/>
                <a:ea typeface="Arial"/>
                <a:cs typeface="Arial"/>
                <a:sym typeface="Arial"/>
              </a:rPr>
            </a:br>
            <a:endParaRPr b="0" sz="4400" strike="noStrike">
              <a:solidFill>
                <a:srgbClr val="000000"/>
              </a:solidFill>
              <a:latin typeface="Arial"/>
              <a:ea typeface="Arial"/>
              <a:cs typeface="Arial"/>
              <a:sym typeface="Arial"/>
            </a:endParaRPr>
          </a:p>
        </p:txBody>
      </p:sp>
      <p:sp>
        <p:nvSpPr>
          <p:cNvPr id="110" name="Google Shape;110;p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322095" lvl="0" marL="43200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Model 1: supervised learning</a:t>
            </a:r>
            <a:endParaRPr b="0" sz="2400" strike="noStrike">
              <a:solidFill>
                <a:srgbClr val="000000"/>
              </a:solidFill>
              <a:latin typeface="Arial"/>
              <a:ea typeface="Arial"/>
              <a:cs typeface="Arial"/>
              <a:sym typeface="Arial"/>
            </a:endParaRPr>
          </a:p>
          <a:p>
            <a:pPr indent="-322095" lvl="0" marL="43200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 Random Forest + Bayesian  Optimization</a:t>
            </a:r>
            <a:endParaRPr b="0" sz="2400" strike="noStrike">
              <a:solidFill>
                <a:srgbClr val="000000"/>
              </a:solidFill>
              <a:latin typeface="Arial"/>
              <a:ea typeface="Arial"/>
              <a:cs typeface="Arial"/>
              <a:sym typeface="Arial"/>
            </a:endParaRPr>
          </a:p>
          <a:p>
            <a:pPr indent="-322095" lvl="0" marL="432000" marR="0" rtl="0" algn="l">
              <a:lnSpc>
                <a:spcPct val="100000"/>
              </a:lnSpc>
              <a:spcBef>
                <a:spcPts val="0"/>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Data should be preprocessed before modeling. The variables  included are:</a:t>
            </a:r>
            <a:endParaRPr b="0" sz="24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lang="en-US" sz="2400" strike="noStrike">
                <a:solidFill>
                  <a:srgbClr val="000000"/>
                </a:solidFill>
                <a:latin typeface="Arial"/>
                <a:ea typeface="Arial"/>
                <a:cs typeface="Arial"/>
                <a:sym typeface="Arial"/>
              </a:rPr>
              <a:t>Random Forest is a method used for classification or regression. It builds several decision trees at training time, fed with randomly selected samples of the database. This step is called bootstrapping. All trees give their own output (a class for classification or a value for regression) based on their fed datathe data they were fed with.] Then, a vote between all the individual returns gives the final output as the majority or the mean. This step is called bagging. This way, Random Forests adapt decision trees such that it removes overfitting to the training set. The process is repeated several times until stabilization. This implements the principle of multiple weak learners being better as a group. It is unexcelled in accuracy among current algorithms. This algorithm estimates what variables are important in the classification. It could also generate an internal unbiased approximation of the generalization error as the forest building advances while effectively estimating missing data and keeps accuracy when a large proportion of the data are missing. This could help for balancing error in class population unbalanced data sets.  The other features of this method are: it offers an experimental method for finding variable interactions; it computes closeness between pairs of cases that can be used in clustering, locating outliers; prototypes are computed that give information about the correlation between the variables and the classification; the capacities mentioned above is also usable for unlabelled data, that leads to unsupervised clustering, data views and outliers detection.</a:t>
            </a:r>
            <a:endParaRPr b="0" sz="24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406440" lvl="0" marL="406440" marR="0" rtl="0" algn="just">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406440" lvl="0" marL="406440" marR="0" rtl="0" algn="just">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24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2022-08-26T22:04:22Z</dcterms:created>
</cp:coreProperties>
</file>