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3C417D-E66B-4E40-827F-674A854AE891}">
  <a:tblStyle styleId="{AD3C417D-E66B-4E40-827F-674A854AE891}" styleName="Table_0">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48fb0a26ee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148fb0a26ee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488400394e_0_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1488400394e_0_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488400394e_0_1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85" name="Google Shape;85;g1488400394e_0_1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488400394e_0_2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91" name="Google Shape;91;g1488400394e_0_2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488400394e_0_2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97" name="Google Shape;97;g1488400394e_0_2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488400394e_0_3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488400394e_0_3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 type="subTitle"/>
          </p:nvPr>
        </p:nvSpPr>
        <p:spPr>
          <a:xfrm>
            <a:off x="504000" y="1769040"/>
            <a:ext cx="9071640" cy="43844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504000" y="1769040"/>
            <a:ext cx="907164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504000" y="4059360"/>
            <a:ext cx="907164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50400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515268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504000" y="405936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5152680" y="405936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504000" y="176904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3571200" y="176904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6638040" y="176904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504000" y="405936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3571200" y="405936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6638040" y="405936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4" name="Shape 14"/>
        <p:cNvGrpSpPr/>
        <p:nvPr/>
      </p:nvGrpSpPr>
      <p:grpSpPr>
        <a:xfrm>
          <a:off x="0" y="0"/>
          <a:ext cx="0" cy="0"/>
          <a:chOff x="0" y="0"/>
          <a:chExt cx="0" cy="0"/>
        </a:xfrm>
      </p:grpSpPr>
      <p:sp>
        <p:nvSpPr>
          <p:cNvPr id="15" name="Google Shape;15;p3"/>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 type="body"/>
          </p:nvPr>
        </p:nvSpPr>
        <p:spPr>
          <a:xfrm>
            <a:off x="504000" y="1769040"/>
            <a:ext cx="9071640" cy="4384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504000" y="1769040"/>
            <a:ext cx="4426920" cy="4384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5"/>
          <p:cNvSpPr txBox="1"/>
          <p:nvPr>
            <p:ph idx="2" type="body"/>
          </p:nvPr>
        </p:nvSpPr>
        <p:spPr>
          <a:xfrm>
            <a:off x="5152680" y="1769040"/>
            <a:ext cx="4426920" cy="4384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504000" y="301320"/>
            <a:ext cx="9071640" cy="5851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50400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5152680" y="1769040"/>
            <a:ext cx="4426920" cy="4384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504000" y="405936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504000" y="1769040"/>
            <a:ext cx="4426920" cy="4384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515268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5152680" y="405936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50400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515268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504000" y="4059360"/>
            <a:ext cx="907164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
        <p:nvSpPr>
          <p:cNvPr id="6" name="Google Shape;6;p1"/>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504000" y="1769040"/>
            <a:ext cx="9071640" cy="43844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1"/>
          <p:cNvSpPr txBox="1"/>
          <p:nvPr>
            <p:ph idx="10" type="dt"/>
          </p:nvPr>
        </p:nvSpPr>
        <p:spPr>
          <a:xfrm>
            <a:off x="504000" y="6887160"/>
            <a:ext cx="234828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1" type="ftr"/>
          </p:nvPr>
        </p:nvSpPr>
        <p:spPr>
          <a:xfrm>
            <a:off x="3447360" y="6887160"/>
            <a:ext cx="319500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7227360" y="688716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Times New Roman"/>
                <a:ea typeface="Times New Roman"/>
                <a:cs typeface="Times New Roman"/>
                <a:sym typeface="Times New Roman"/>
              </a:defRPr>
            </a:lvl1pPr>
            <a:lvl2pPr indent="0" lvl="1" marL="0" marR="0" rtl="0" algn="r">
              <a:spcBef>
                <a:spcPts val="0"/>
              </a:spcBef>
              <a:buNone/>
              <a:defRPr b="0" i="0" sz="1400" u="none" cap="none" strike="noStrike">
                <a:latin typeface="Times New Roman"/>
                <a:ea typeface="Times New Roman"/>
                <a:cs typeface="Times New Roman"/>
                <a:sym typeface="Times New Roman"/>
              </a:defRPr>
            </a:lvl2pPr>
            <a:lvl3pPr indent="0" lvl="2" marL="0" marR="0" rtl="0" algn="r">
              <a:spcBef>
                <a:spcPts val="0"/>
              </a:spcBef>
              <a:buNone/>
              <a:defRPr b="0" i="0" sz="1400" u="none" cap="none" strike="noStrike">
                <a:latin typeface="Times New Roman"/>
                <a:ea typeface="Times New Roman"/>
                <a:cs typeface="Times New Roman"/>
                <a:sym typeface="Times New Roman"/>
              </a:defRPr>
            </a:lvl3pPr>
            <a:lvl4pPr indent="0" lvl="3" marL="0" marR="0" rtl="0" algn="r">
              <a:spcBef>
                <a:spcPts val="0"/>
              </a:spcBef>
              <a:buNone/>
              <a:defRPr b="0" i="0" sz="1400" u="none" cap="none" strike="noStrike">
                <a:latin typeface="Times New Roman"/>
                <a:ea typeface="Times New Roman"/>
                <a:cs typeface="Times New Roman"/>
                <a:sym typeface="Times New Roman"/>
              </a:defRPr>
            </a:lvl4pPr>
            <a:lvl5pPr indent="0" lvl="4" marL="0" marR="0" rtl="0" algn="r">
              <a:spcBef>
                <a:spcPts val="0"/>
              </a:spcBef>
              <a:buNone/>
              <a:defRPr b="0" i="0" sz="1400" u="none" cap="none" strike="noStrike">
                <a:latin typeface="Times New Roman"/>
                <a:ea typeface="Times New Roman"/>
                <a:cs typeface="Times New Roman"/>
                <a:sym typeface="Times New Roman"/>
              </a:defRPr>
            </a:lvl5pPr>
            <a:lvl6pPr indent="0" lvl="5" marL="0" marR="0" rtl="0" algn="r">
              <a:spcBef>
                <a:spcPts val="0"/>
              </a:spcBef>
              <a:buNone/>
              <a:defRPr b="0" i="0" sz="1400" u="none" cap="none" strike="noStrike">
                <a:latin typeface="Times New Roman"/>
                <a:ea typeface="Times New Roman"/>
                <a:cs typeface="Times New Roman"/>
                <a:sym typeface="Times New Roman"/>
              </a:defRPr>
            </a:lvl6pPr>
            <a:lvl7pPr indent="0" lvl="6" marL="0" marR="0" rtl="0" algn="r">
              <a:spcBef>
                <a:spcPts val="0"/>
              </a:spcBef>
              <a:buNone/>
              <a:defRPr b="0" i="0" sz="1400" u="none" cap="none" strike="noStrike">
                <a:latin typeface="Times New Roman"/>
                <a:ea typeface="Times New Roman"/>
                <a:cs typeface="Times New Roman"/>
                <a:sym typeface="Times New Roman"/>
              </a:defRPr>
            </a:lvl7pPr>
            <a:lvl8pPr indent="0" lvl="7" marL="0" marR="0" rtl="0" algn="r">
              <a:spcBef>
                <a:spcPts val="0"/>
              </a:spcBef>
              <a:buNone/>
              <a:defRPr b="0" i="0" sz="1400" u="none" cap="none" strike="noStrike">
                <a:latin typeface="Times New Roman"/>
                <a:ea typeface="Times New Roman"/>
                <a:cs typeface="Times New Roman"/>
                <a:sym typeface="Times New Roman"/>
              </a:defRPr>
            </a:lvl8pPr>
            <a:lvl9pPr indent="0" lvl="8" marL="0" marR="0" rtl="0" algn="r">
              <a:spcBef>
                <a:spcPts val="0"/>
              </a:spcBef>
              <a:buNone/>
              <a:defRPr b="0" i="0" sz="1400" u="none" cap="none"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nvSpPr>
        <p:spPr>
          <a:xfrm>
            <a:off x="504000" y="1769040"/>
            <a:ext cx="9071640" cy="4384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3200" u="none" cap="none" strike="noStrike">
              <a:latin typeface="Arial"/>
              <a:ea typeface="Arial"/>
              <a:cs typeface="Arial"/>
              <a:sym typeface="Arial"/>
            </a:endParaRPr>
          </a:p>
        </p:txBody>
      </p:sp>
      <p:sp>
        <p:nvSpPr>
          <p:cNvPr id="64" name="Google Shape;64;p14"/>
          <p:cNvSpPr txBox="1"/>
          <p:nvPr/>
        </p:nvSpPr>
        <p:spPr>
          <a:xfrm>
            <a:off x="652895" y="460160"/>
            <a:ext cx="8503800" cy="6386100"/>
          </a:xfrm>
          <a:prstGeom prst="rect">
            <a:avLst/>
          </a:prstGeom>
          <a:noFill/>
          <a:ln>
            <a:noFill/>
          </a:ln>
        </p:spPr>
        <p:txBody>
          <a:bodyPr anchorCtr="0" anchor="t" bIns="45000" lIns="90000" spcFirstLastPara="1" rIns="90000" wrap="square" tIns="45000">
            <a:noAutofit/>
          </a:bodyPr>
          <a:lstStyle/>
          <a:p>
            <a:pPr indent="0" lvl="0" marL="0" marR="0" rtl="0" algn="l">
              <a:spcBef>
                <a:spcPts val="2183"/>
              </a:spcBef>
              <a:spcAft>
                <a:spcPts val="0"/>
              </a:spcAft>
              <a:buNone/>
            </a:pPr>
            <a:r>
              <a:t/>
            </a:r>
            <a:endParaRPr b="0" i="0" sz="1800" u="none" cap="none" strike="noStrike">
              <a:latin typeface="Arial"/>
              <a:ea typeface="Arial"/>
              <a:cs typeface="Arial"/>
              <a:sym typeface="Arial"/>
            </a:endParaRPr>
          </a:p>
          <a:p>
            <a:pPr indent="0" lvl="0" marL="0" marR="0" rtl="0" algn="ctr">
              <a:spcBef>
                <a:spcPts val="2183"/>
              </a:spcBef>
              <a:spcAft>
                <a:spcPts val="0"/>
              </a:spcAft>
              <a:buNone/>
            </a:pPr>
            <a:r>
              <a:rPr b="1" i="1" lang="en-US" sz="1800" u="none" cap="none" strike="noStrike">
                <a:latin typeface="Arial"/>
                <a:ea typeface="Arial"/>
                <a:cs typeface="Arial"/>
                <a:sym typeface="Arial"/>
              </a:rPr>
              <a:t>FINAL PROJECT</a:t>
            </a:r>
            <a:endParaRPr b="0" i="0" sz="1800" u="none" cap="none" strike="noStrike">
              <a:latin typeface="Arial"/>
              <a:ea typeface="Arial"/>
              <a:cs typeface="Arial"/>
              <a:sym typeface="Arial"/>
            </a:endParaRPr>
          </a:p>
          <a:p>
            <a:pPr indent="0" lvl="0" marL="0" marR="0" rtl="0" algn="ctr">
              <a:spcBef>
                <a:spcPts val="2183"/>
              </a:spcBef>
              <a:spcAft>
                <a:spcPts val="0"/>
              </a:spcAft>
              <a:buNone/>
            </a:pPr>
            <a:r>
              <a:rPr b="1" i="0" lang="en-US" sz="1000" u="none" cap="none" strike="noStrike">
                <a:latin typeface="Arial"/>
                <a:ea typeface="Arial"/>
                <a:cs typeface="Arial"/>
                <a:sym typeface="Arial"/>
              </a:rPr>
              <a:t>Ray Ng</a:t>
            </a:r>
            <a:endParaRPr b="0" i="0" sz="1000" u="none" cap="none" strike="noStrike">
              <a:latin typeface="Arial"/>
              <a:ea typeface="Arial"/>
              <a:cs typeface="Arial"/>
              <a:sym typeface="Arial"/>
            </a:endParaRPr>
          </a:p>
          <a:p>
            <a:pPr indent="0" lvl="0" marL="0" marR="0" rtl="0" algn="ctr">
              <a:spcBef>
                <a:spcPts val="2183"/>
              </a:spcBef>
              <a:spcAft>
                <a:spcPts val="0"/>
              </a:spcAft>
              <a:buNone/>
            </a:pPr>
            <a:r>
              <a:rPr b="1" i="0" lang="en-US" sz="1000" u="none" cap="none" strike="noStrike">
                <a:latin typeface="Arial"/>
                <a:ea typeface="Arial"/>
                <a:cs typeface="Arial"/>
                <a:sym typeface="Arial"/>
              </a:rPr>
              <a:t>University of British Columbia</a:t>
            </a:r>
            <a:endParaRPr b="0" i="0" sz="1000" u="none" cap="none" strike="noStrike">
              <a:latin typeface="Arial"/>
              <a:ea typeface="Arial"/>
              <a:cs typeface="Arial"/>
              <a:sym typeface="Arial"/>
            </a:endParaRPr>
          </a:p>
          <a:p>
            <a:pPr indent="0" lvl="0" marL="0" marR="0" rtl="0" algn="ctr">
              <a:spcBef>
                <a:spcPts val="2183"/>
              </a:spcBef>
              <a:spcAft>
                <a:spcPts val="0"/>
              </a:spcAft>
              <a:buNone/>
            </a:pPr>
            <a:r>
              <a:rPr b="1" i="0" lang="en-US" sz="1000" u="none" cap="none" strike="noStrike">
                <a:latin typeface="Arial"/>
                <a:ea typeface="Arial"/>
                <a:cs typeface="Arial"/>
                <a:sym typeface="Arial"/>
              </a:rPr>
              <a:t>Rita Uzoka</a:t>
            </a:r>
            <a:endParaRPr b="0" i="0" sz="1000" u="none" cap="none" strike="noStrike">
              <a:latin typeface="Arial"/>
              <a:ea typeface="Arial"/>
              <a:cs typeface="Arial"/>
              <a:sym typeface="Arial"/>
            </a:endParaRPr>
          </a:p>
          <a:p>
            <a:pPr indent="0" lvl="0" marL="0" marR="0" rtl="0" algn="ctr">
              <a:spcBef>
                <a:spcPts val="2183"/>
              </a:spcBef>
              <a:spcAft>
                <a:spcPts val="0"/>
              </a:spcAft>
              <a:buNone/>
            </a:pPr>
            <a:r>
              <a:rPr b="1" i="0" lang="en-US" sz="1000" u="none" cap="none" strike="noStrike">
                <a:latin typeface="Arial"/>
                <a:ea typeface="Arial"/>
                <a:cs typeface="Arial"/>
                <a:sym typeface="Arial"/>
              </a:rPr>
              <a:t>rita.uzoka@ahoo.com</a:t>
            </a:r>
            <a:endParaRPr b="0" i="0" sz="1000" u="none" cap="none" strike="noStrike">
              <a:latin typeface="Arial"/>
              <a:ea typeface="Arial"/>
              <a:cs typeface="Arial"/>
              <a:sym typeface="Arial"/>
            </a:endParaRPr>
          </a:p>
          <a:p>
            <a:pPr indent="0" lvl="0" marL="0" marR="0" rtl="0" algn="ctr">
              <a:spcBef>
                <a:spcPts val="2183"/>
              </a:spcBef>
              <a:spcAft>
                <a:spcPts val="0"/>
              </a:spcAft>
              <a:buNone/>
            </a:pPr>
            <a:r>
              <a:rPr b="1" i="0" lang="en-US" sz="1000" u="none" cap="none" strike="noStrike">
                <a:latin typeface="Arial"/>
                <a:ea typeface="Arial"/>
                <a:cs typeface="Arial"/>
                <a:sym typeface="Arial"/>
              </a:rPr>
              <a:t>Sheffield Hallam University</a:t>
            </a:r>
            <a:endParaRPr b="0" i="0" sz="1000" u="none" cap="none" strike="noStrike">
              <a:latin typeface="Arial"/>
              <a:ea typeface="Arial"/>
              <a:cs typeface="Arial"/>
              <a:sym typeface="Arial"/>
            </a:endParaRPr>
          </a:p>
          <a:p>
            <a:pPr indent="0" lvl="0" marL="0" marR="0" rtl="0" algn="ctr">
              <a:spcBef>
                <a:spcPts val="2183"/>
              </a:spcBef>
              <a:spcAft>
                <a:spcPts val="0"/>
              </a:spcAft>
              <a:buNone/>
            </a:pPr>
            <a:r>
              <a:rPr b="1" i="0" lang="en-US" sz="1000" u="none" cap="none" strike="noStrike">
                <a:latin typeface="Arial"/>
                <a:ea typeface="Arial"/>
                <a:cs typeface="Arial"/>
                <a:sym typeface="Arial"/>
              </a:rPr>
              <a:t>Fatemeh Bagheri</a:t>
            </a:r>
            <a:endParaRPr b="0" i="0" sz="1000" u="none" cap="none" strike="noStrike">
              <a:latin typeface="Arial"/>
              <a:ea typeface="Arial"/>
              <a:cs typeface="Arial"/>
              <a:sym typeface="Arial"/>
            </a:endParaRPr>
          </a:p>
          <a:p>
            <a:pPr indent="0" lvl="0" marL="0" marR="0" rtl="0" algn="ctr">
              <a:spcBef>
                <a:spcPts val="2183"/>
              </a:spcBef>
              <a:spcAft>
                <a:spcPts val="0"/>
              </a:spcAft>
              <a:buNone/>
            </a:pPr>
            <a:r>
              <a:rPr b="1" i="0" lang="en-US" sz="1000" u="none" cap="none" strike="noStrike">
                <a:latin typeface="Arial"/>
                <a:ea typeface="Arial"/>
                <a:cs typeface="Arial"/>
                <a:sym typeface="Arial"/>
              </a:rPr>
              <a:t>UniversitÃ© Jean Monnet St Etienne - UniversitÃ© de Lyon</a:t>
            </a:r>
            <a:endParaRPr b="0" i="0" sz="1000" u="none" cap="none" strike="noStrike">
              <a:latin typeface="Arial"/>
              <a:ea typeface="Arial"/>
              <a:cs typeface="Arial"/>
              <a:sym typeface="Arial"/>
            </a:endParaRPr>
          </a:p>
          <a:p>
            <a:pPr indent="0" lvl="0" marL="0" marR="0" rtl="0" algn="ctr">
              <a:spcBef>
                <a:spcPts val="2183"/>
              </a:spcBef>
              <a:spcAft>
                <a:spcPts val="0"/>
              </a:spcAft>
              <a:buNone/>
            </a:pPr>
            <a:r>
              <a:t/>
            </a:r>
            <a:endParaRPr b="0" i="0" sz="10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nvSpPr>
        <p:spPr>
          <a:xfrm>
            <a:off x="247175" y="1050525"/>
            <a:ext cx="9681300" cy="5769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4400"/>
              <a:t>EDA-</a:t>
            </a:r>
            <a:r>
              <a:rPr b="0" i="0" lang="en-US" sz="4400" u="none" cap="none" strike="noStrike">
                <a:latin typeface="Arial"/>
                <a:ea typeface="Arial"/>
                <a:cs typeface="Arial"/>
                <a:sym typeface="Arial"/>
              </a:rPr>
              <a:t>Data Issues, Transformation and Cleaning</a:t>
            </a:r>
            <a:br>
              <a:rPr b="0" i="0" lang="en-US" sz="1800" u="none" cap="none" strike="noStrike"/>
            </a:br>
            <a:endParaRPr b="0" i="0" sz="4400" u="none" cap="none" strike="noStrike">
              <a:latin typeface="Arial"/>
              <a:ea typeface="Arial"/>
              <a:cs typeface="Arial"/>
              <a:sym typeface="Arial"/>
            </a:endParaRPr>
          </a:p>
        </p:txBody>
      </p:sp>
      <p:sp>
        <p:nvSpPr>
          <p:cNvPr id="120" name="Google Shape;120;p23"/>
          <p:cNvSpPr txBox="1"/>
          <p:nvPr/>
        </p:nvSpPr>
        <p:spPr>
          <a:xfrm>
            <a:off x="504000" y="1769040"/>
            <a:ext cx="9071700" cy="4384500"/>
          </a:xfrm>
          <a:prstGeom prst="rect">
            <a:avLst/>
          </a:prstGeom>
          <a:noFill/>
          <a:ln>
            <a:noFill/>
          </a:ln>
        </p:spPr>
        <p:txBody>
          <a:bodyPr anchorCtr="0" anchor="t" bIns="0" lIns="0" spcFirstLastPara="1" rIns="0" wrap="square" tIns="0">
            <a:noAutofit/>
          </a:bodyPr>
          <a:lstStyle/>
          <a:p>
            <a:pPr indent="-241449" lvl="0" marL="431999" marR="0" rtl="0" algn="l">
              <a:spcBef>
                <a:spcPts val="1417"/>
              </a:spcBef>
              <a:spcAft>
                <a:spcPts val="0"/>
              </a:spcAft>
              <a:buClr>
                <a:srgbClr val="000000"/>
              </a:buClr>
              <a:buSzPts val="140"/>
              <a:buFont typeface="Noto Sans Symbols"/>
              <a:buChar char="⮚"/>
            </a:pPr>
            <a:r>
              <a:t/>
            </a:r>
            <a:endParaRPr b="0" i="0" sz="1900" u="none" cap="none" strike="noStrike">
              <a:latin typeface="Arial"/>
              <a:ea typeface="Arial"/>
              <a:cs typeface="Arial"/>
              <a:sym typeface="Arial"/>
            </a:endParaRPr>
          </a:p>
          <a:p>
            <a:pPr indent="-241449" lvl="0" marL="431999" marR="0" rtl="0" algn="l">
              <a:spcBef>
                <a:spcPts val="1417"/>
              </a:spcBef>
              <a:spcAft>
                <a:spcPts val="0"/>
              </a:spcAft>
              <a:buClr>
                <a:srgbClr val="000000"/>
              </a:buClr>
              <a:buSzPts val="140"/>
              <a:buFont typeface="Noto Sans Symbols"/>
              <a:buChar char="⮚"/>
            </a:pPr>
            <a:r>
              <a:rPr b="0" i="0" lang="en-US" sz="1900" u="none" cap="none" strike="noStrike">
                <a:latin typeface="Arial"/>
                <a:ea typeface="Arial"/>
                <a:cs typeface="Arial"/>
                <a:sym typeface="Arial"/>
              </a:rPr>
              <a:t>Mitigation: Make data transformations to ensure consistent data types in each column. Examples: Convert selected records in strings to numeric, and remove non-numeric characters from the string.</a:t>
            </a:r>
            <a:endParaRPr b="0" i="0" sz="1900" u="none" cap="none" strike="noStrike">
              <a:latin typeface="Arial"/>
              <a:ea typeface="Arial"/>
              <a:cs typeface="Arial"/>
              <a:sym typeface="Arial"/>
            </a:endParaRPr>
          </a:p>
          <a:p>
            <a:pPr indent="-241449" lvl="0" marL="431999" marR="0" rtl="0" algn="l">
              <a:spcBef>
                <a:spcPts val="1417"/>
              </a:spcBef>
              <a:spcAft>
                <a:spcPts val="0"/>
              </a:spcAft>
              <a:buClr>
                <a:srgbClr val="000000"/>
              </a:buClr>
              <a:buSzPts val="140"/>
              <a:buFont typeface="Noto Sans Symbols"/>
              <a:buChar char="⮚"/>
            </a:pPr>
            <a:r>
              <a:rPr b="0" i="0" lang="en-US" sz="1900" u="none" cap="none" strike="noStrike">
                <a:latin typeface="Arial"/>
                <a:ea typeface="Arial"/>
                <a:cs typeface="Arial"/>
                <a:sym typeface="Arial"/>
              </a:rPr>
              <a:t>Recommendation: Ensure that fact tables in the given database have constraints on data types. Having different data types for a given field makes it difficult to interpret results at the later stage.</a:t>
            </a:r>
            <a:endParaRPr b="0" i="0" sz="1900" u="none" cap="none" strike="noStrike">
              <a:latin typeface="Arial"/>
              <a:ea typeface="Arial"/>
              <a:cs typeface="Arial"/>
              <a:sym typeface="Arial"/>
            </a:endParaRPr>
          </a:p>
          <a:p>
            <a:pPr indent="-241449" lvl="0" marL="431999" marR="0" rtl="0" algn="l">
              <a:spcBef>
                <a:spcPts val="1417"/>
              </a:spcBef>
              <a:spcAft>
                <a:spcPts val="0"/>
              </a:spcAft>
              <a:buClr>
                <a:srgbClr val="000000"/>
              </a:buClr>
              <a:buSzPts val="140"/>
              <a:buFont typeface="Noto Sans Symbols"/>
              <a:buChar char="⮚"/>
            </a:pPr>
            <a:r>
              <a:rPr b="0" i="0" lang="en-US" sz="1900" u="none" cap="none" strike="noStrike">
                <a:latin typeface="Arial"/>
                <a:ea typeface="Arial"/>
                <a:cs typeface="Arial"/>
                <a:sym typeface="Arial"/>
              </a:rPr>
              <a:t>Inconsistent values for the same attribute (e.g. -999999 as a value for seniority in months).</a:t>
            </a:r>
            <a:endParaRPr b="0" i="0" sz="1900" u="none" cap="none" strike="noStrike">
              <a:latin typeface="Arial"/>
              <a:ea typeface="Arial"/>
              <a:cs typeface="Arial"/>
              <a:sym typeface="Arial"/>
            </a:endParaRPr>
          </a:p>
          <a:p>
            <a:pPr indent="-241449" lvl="0" marL="431999" marR="0" rtl="0" algn="l">
              <a:spcBef>
                <a:spcPts val="1417"/>
              </a:spcBef>
              <a:spcAft>
                <a:spcPts val="0"/>
              </a:spcAft>
              <a:buClr>
                <a:srgbClr val="000000"/>
              </a:buClr>
              <a:buSzPts val="140"/>
              <a:buFont typeface="Noto Sans Symbols"/>
              <a:buChar char="⮚"/>
            </a:pPr>
            <a:r>
              <a:rPr b="0" i="0" lang="en-US" sz="1900" u="none" cap="none" strike="noStrike">
                <a:latin typeface="Arial"/>
                <a:ea typeface="Arial"/>
                <a:cs typeface="Arial"/>
                <a:sym typeface="Arial"/>
              </a:rPr>
              <a:t>Mitigation: The seniority in months cant have a negative number. Use regular positive numbers to replace extended values into positive numbers or zero to ensure consistency across seniority in months. Or replace -999999 with NA and perform the missing data transformations as above using the median</a:t>
            </a:r>
            <a:endParaRPr b="0" i="0" sz="1900" u="none" cap="none" strike="noStrike">
              <a:latin typeface="Arial"/>
              <a:ea typeface="Arial"/>
              <a:cs typeface="Arial"/>
              <a:sym typeface="Arial"/>
            </a:endParaRPr>
          </a:p>
          <a:p>
            <a:pPr indent="-241449" lvl="0" marL="431999" marR="0" rtl="0" algn="l">
              <a:spcBef>
                <a:spcPts val="1417"/>
              </a:spcBef>
              <a:spcAft>
                <a:spcPts val="0"/>
              </a:spcAft>
              <a:buClr>
                <a:srgbClr val="000000"/>
              </a:buClr>
              <a:buSzPts val="140"/>
              <a:buFont typeface="Noto Sans Symbols"/>
              <a:buChar char="⮚"/>
            </a:pPr>
            <a:r>
              <a:rPr b="0" i="0" lang="en-US" sz="1900" u="none" cap="none" strike="noStrike">
                <a:latin typeface="Arial"/>
                <a:ea typeface="Arial"/>
                <a:cs typeface="Arial"/>
                <a:sym typeface="Arial"/>
              </a:rPr>
              <a:t>Recommendation: Enforce a mandatory field where only positive integers are valid for this attribute.</a:t>
            </a:r>
            <a:endParaRPr b="0" i="0" sz="1900" u="none" cap="none" strike="noStrike">
              <a:latin typeface="Arial"/>
              <a:ea typeface="Arial"/>
              <a:cs typeface="Arial"/>
              <a:sym typeface="Arial"/>
            </a:endParaRPr>
          </a:p>
          <a:p>
            <a:pPr indent="-241449" lvl="0" marL="431999" marR="0" rtl="0" algn="l">
              <a:spcBef>
                <a:spcPts val="1417"/>
              </a:spcBef>
              <a:spcAft>
                <a:spcPts val="0"/>
              </a:spcAft>
              <a:buClr>
                <a:srgbClr val="000000"/>
              </a:buClr>
              <a:buSzPts val="140"/>
              <a:buFont typeface="Noto Sans Symbols"/>
              <a:buChar char="⮚"/>
            </a:pPr>
            <a:r>
              <a:rPr b="0" i="0" lang="en-US" sz="1900" u="none" cap="none" strike="noStrike">
                <a:latin typeface="Arial"/>
                <a:ea typeface="Arial"/>
                <a:cs typeface="Arial"/>
                <a:sym typeface="Arial"/>
              </a:rPr>
              <a:t> </a:t>
            </a:r>
            <a:endParaRPr b="0" i="0" sz="1900" u="none" cap="none" strike="noStrike">
              <a:latin typeface="Arial"/>
              <a:ea typeface="Arial"/>
              <a:cs typeface="Arial"/>
              <a:sym typeface="Arial"/>
            </a:endParaRPr>
          </a:p>
          <a:p>
            <a:pPr indent="-241449" lvl="0" marL="431999" marR="0" rtl="0" algn="l">
              <a:spcBef>
                <a:spcPts val="1417"/>
              </a:spcBef>
              <a:spcAft>
                <a:spcPts val="0"/>
              </a:spcAft>
              <a:buClr>
                <a:srgbClr val="000000"/>
              </a:buClr>
              <a:buSzPts val="140"/>
              <a:buFont typeface="Noto Sans Symbols"/>
              <a:buChar char="⮚"/>
            </a:pPr>
            <a:r>
              <a:rPr b="0" i="0" lang="en-US" sz="1900" u="none" cap="none" strike="noStrike">
                <a:latin typeface="Arial"/>
                <a:ea typeface="Arial"/>
                <a:cs typeface="Arial"/>
                <a:sym typeface="Arial"/>
              </a:rPr>
              <a:t> </a:t>
            </a:r>
            <a:endParaRPr b="0" i="0" sz="19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nvSpPr>
        <p:spPr>
          <a:xfrm>
            <a:off x="504000" y="535575"/>
            <a:ext cx="9071700" cy="12333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4400"/>
              <a:t> IMPLEMENTATION-</a:t>
            </a:r>
            <a:r>
              <a:rPr b="0" i="0" lang="en-US" sz="4400" u="none" cap="none" strike="noStrike">
                <a:latin typeface="Arial"/>
                <a:ea typeface="Arial"/>
                <a:cs typeface="Arial"/>
                <a:sym typeface="Arial"/>
              </a:rPr>
              <a:t>Different Data Models</a:t>
            </a:r>
            <a:br>
              <a:rPr b="0" i="0" lang="en-US" sz="1800" u="none" cap="none" strike="noStrike"/>
            </a:br>
            <a:br>
              <a:rPr b="0" i="0" lang="en-US" sz="1800" u="none" cap="none" strike="noStrike"/>
            </a:br>
            <a:endParaRPr b="0" i="0" sz="4400" u="none" cap="none" strike="noStrike">
              <a:latin typeface="Arial"/>
              <a:ea typeface="Arial"/>
              <a:cs typeface="Arial"/>
              <a:sym typeface="Arial"/>
            </a:endParaRPr>
          </a:p>
        </p:txBody>
      </p:sp>
      <p:sp>
        <p:nvSpPr>
          <p:cNvPr id="126" name="Google Shape;126;p24"/>
          <p:cNvSpPr txBox="1"/>
          <p:nvPr/>
        </p:nvSpPr>
        <p:spPr>
          <a:xfrm>
            <a:off x="504000" y="1769040"/>
            <a:ext cx="9071640" cy="4384440"/>
          </a:xfrm>
          <a:prstGeom prst="rect">
            <a:avLst/>
          </a:prstGeom>
          <a:noFill/>
          <a:ln>
            <a:noFill/>
          </a:ln>
        </p:spPr>
        <p:txBody>
          <a:bodyPr anchorCtr="0" anchor="t" bIns="0" lIns="0" spcFirstLastPara="1" rIns="0" wrap="square" tIns="0">
            <a:normAutofit fontScale="85000" lnSpcReduction="20000"/>
          </a:bodyPr>
          <a:lstStyle/>
          <a:p>
            <a:pPr indent="-277898" lvl="0" marL="432000" marR="0" rtl="0" algn="l">
              <a:spcBef>
                <a:spcPts val="0"/>
              </a:spcBef>
              <a:spcAft>
                <a:spcPts val="0"/>
              </a:spcAft>
              <a:buClr>
                <a:srgbClr val="000000"/>
              </a:buClr>
              <a:buSzPct val="32307"/>
              <a:buFont typeface="Noto Sans Symbols"/>
              <a:buChar char="⮚"/>
            </a:pPr>
            <a:r>
              <a:rPr b="0" i="0" lang="en-US" sz="2600" u="none" cap="none" strike="noStrike">
                <a:latin typeface="Arial"/>
                <a:ea typeface="Arial"/>
                <a:cs typeface="Arial"/>
                <a:sym typeface="Arial"/>
              </a:rPr>
              <a:t>Model 1: unsupervised learning</a:t>
            </a:r>
            <a:endParaRPr b="0" i="0" sz="2600" u="none" cap="none" strike="noStrike">
              <a:latin typeface="Arial"/>
              <a:ea typeface="Arial"/>
              <a:cs typeface="Arial"/>
              <a:sym typeface="Arial"/>
            </a:endParaRPr>
          </a:p>
          <a:p>
            <a:pPr indent="-277898" lvl="0" marL="432000" marR="0" rtl="0" algn="l">
              <a:spcBef>
                <a:spcPts val="1417"/>
              </a:spcBef>
              <a:spcAft>
                <a:spcPts val="0"/>
              </a:spcAft>
              <a:buClr>
                <a:srgbClr val="000000"/>
              </a:buClr>
              <a:buSzPct val="32307"/>
              <a:buFont typeface="Noto Sans Symbols"/>
              <a:buChar char="⮚"/>
            </a:pPr>
            <a:r>
              <a:rPr b="0" i="0" lang="en-US" sz="2600" u="none" cap="none" strike="noStrike">
                <a:latin typeface="Arial"/>
                <a:ea typeface="Arial"/>
                <a:cs typeface="Arial"/>
                <a:sym typeface="Arial"/>
              </a:rPr>
              <a:t>The model we have decided to use is based on the clustering principle. The model is called the k-means clustering, which divides the data into k clusters.</a:t>
            </a:r>
            <a:endParaRPr b="0" i="0" sz="2600" u="none" cap="none" strike="noStrike">
              <a:latin typeface="Arial"/>
              <a:ea typeface="Arial"/>
              <a:cs typeface="Arial"/>
              <a:sym typeface="Arial"/>
            </a:endParaRPr>
          </a:p>
          <a:p>
            <a:pPr indent="-277898" lvl="0" marL="431999" marR="0" rtl="0" algn="l">
              <a:spcBef>
                <a:spcPts val="1417"/>
              </a:spcBef>
              <a:spcAft>
                <a:spcPts val="0"/>
              </a:spcAft>
              <a:buClr>
                <a:srgbClr val="000000"/>
              </a:buClr>
              <a:buSzPct val="32307"/>
              <a:buFont typeface="Noto Sans Symbols"/>
              <a:buChar char="⮚"/>
            </a:pPr>
            <a:r>
              <a:rPr b="0" i="0" lang="en-US" sz="2600" u="none" cap="none" strike="noStrike">
                <a:latin typeface="Arial"/>
                <a:ea typeface="Arial"/>
                <a:cs typeface="Arial"/>
                <a:sym typeface="Arial"/>
              </a:rPr>
              <a:t> </a:t>
            </a:r>
            <a:r>
              <a:rPr b="1" lang="en-US" sz="1200">
                <a:solidFill>
                  <a:schemeClr val="dk1"/>
                </a:solidFill>
                <a:latin typeface="Times New Roman"/>
                <a:ea typeface="Times New Roman"/>
                <a:cs typeface="Times New Roman"/>
                <a:sym typeface="Times New Roman"/>
              </a:rPr>
              <a:t>Results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200">
                <a:solidFill>
                  <a:schemeClr val="dk1"/>
                </a:solidFill>
                <a:latin typeface="Times New Roman"/>
                <a:ea typeface="Times New Roman"/>
                <a:cs typeface="Times New Roman"/>
                <a:sym typeface="Times New Roman"/>
              </a:rPr>
              <a:t>One way to cluster the customers is to do it based on the age and household income. The customers could be segmented by:</a:t>
            </a:r>
            <a:endParaRPr sz="1200">
              <a:solidFill>
                <a:schemeClr val="dk1"/>
              </a:solidFill>
              <a:latin typeface="Times New Roman"/>
              <a:ea typeface="Times New Roman"/>
              <a:cs typeface="Times New Roman"/>
              <a:sym typeface="Times New Roman"/>
            </a:endParaRPr>
          </a:p>
          <a:p>
            <a:pPr indent="-293370" lvl="0" marL="457200" rtl="0" algn="l">
              <a:lnSpc>
                <a:spcPct val="115000"/>
              </a:lnSpc>
              <a:spcBef>
                <a:spcPts val="0"/>
              </a:spcBef>
              <a:spcAft>
                <a:spcPts val="0"/>
              </a:spcAft>
              <a:buClr>
                <a:schemeClr val="dk1"/>
              </a:buClr>
              <a:buSzPct val="100000"/>
              <a:buFont typeface="Times New Roman"/>
              <a:buChar char="●"/>
            </a:pPr>
            <a:r>
              <a:rPr lang="en-US" sz="1200">
                <a:solidFill>
                  <a:schemeClr val="dk1"/>
                </a:solidFill>
                <a:latin typeface="Times New Roman"/>
                <a:ea typeface="Times New Roman"/>
                <a:cs typeface="Times New Roman"/>
                <a:sym typeface="Times New Roman"/>
              </a:rPr>
              <a:t>High-income (above $250,000) customers</a:t>
            </a:r>
            <a:endParaRPr sz="1200">
              <a:solidFill>
                <a:schemeClr val="dk1"/>
              </a:solidFill>
              <a:latin typeface="Times New Roman"/>
              <a:ea typeface="Times New Roman"/>
              <a:cs typeface="Times New Roman"/>
              <a:sym typeface="Times New Roman"/>
            </a:endParaRPr>
          </a:p>
          <a:p>
            <a:pPr indent="-293370" lvl="0" marL="457200" rtl="0" algn="l">
              <a:lnSpc>
                <a:spcPct val="115000"/>
              </a:lnSpc>
              <a:spcBef>
                <a:spcPts val="0"/>
              </a:spcBef>
              <a:spcAft>
                <a:spcPts val="0"/>
              </a:spcAft>
              <a:buClr>
                <a:schemeClr val="dk1"/>
              </a:buClr>
              <a:buSzPct val="100000"/>
              <a:buFont typeface="Times New Roman"/>
              <a:buChar char="●"/>
            </a:pPr>
            <a:r>
              <a:rPr lang="en-US" sz="1200">
                <a:solidFill>
                  <a:schemeClr val="dk1"/>
                </a:solidFill>
                <a:latin typeface="Times New Roman"/>
                <a:ea typeface="Times New Roman"/>
                <a:cs typeface="Times New Roman"/>
                <a:sym typeface="Times New Roman"/>
              </a:rPr>
              <a:t>Old age (above 60) customers with household income not exceeding $250,000</a:t>
            </a:r>
            <a:endParaRPr sz="1200">
              <a:solidFill>
                <a:schemeClr val="dk1"/>
              </a:solidFill>
              <a:latin typeface="Times New Roman"/>
              <a:ea typeface="Times New Roman"/>
              <a:cs typeface="Times New Roman"/>
              <a:sym typeface="Times New Roman"/>
            </a:endParaRPr>
          </a:p>
          <a:p>
            <a:pPr indent="-293370" lvl="0" marL="457200" rtl="0" algn="l">
              <a:lnSpc>
                <a:spcPct val="115000"/>
              </a:lnSpc>
              <a:spcBef>
                <a:spcPts val="0"/>
              </a:spcBef>
              <a:spcAft>
                <a:spcPts val="0"/>
              </a:spcAft>
              <a:buClr>
                <a:schemeClr val="dk1"/>
              </a:buClr>
              <a:buSzPct val="100000"/>
              <a:buFont typeface="Times New Roman"/>
              <a:buChar char="●"/>
            </a:pPr>
            <a:r>
              <a:rPr lang="en-US" sz="1200">
                <a:solidFill>
                  <a:schemeClr val="dk1"/>
                </a:solidFill>
                <a:latin typeface="Times New Roman"/>
                <a:ea typeface="Times New Roman"/>
                <a:cs typeface="Times New Roman"/>
                <a:sym typeface="Times New Roman"/>
              </a:rPr>
              <a:t>Low income (under $70,000) customers with age not exceeding 60</a:t>
            </a:r>
            <a:endParaRPr sz="1200">
              <a:solidFill>
                <a:schemeClr val="dk1"/>
              </a:solidFill>
              <a:latin typeface="Times New Roman"/>
              <a:ea typeface="Times New Roman"/>
              <a:cs typeface="Times New Roman"/>
              <a:sym typeface="Times New Roman"/>
            </a:endParaRPr>
          </a:p>
          <a:p>
            <a:pPr indent="-293370" lvl="0" marL="457200" rtl="0" algn="l">
              <a:lnSpc>
                <a:spcPct val="115000"/>
              </a:lnSpc>
              <a:spcBef>
                <a:spcPts val="0"/>
              </a:spcBef>
              <a:spcAft>
                <a:spcPts val="0"/>
              </a:spcAft>
              <a:buClr>
                <a:schemeClr val="dk1"/>
              </a:buClr>
              <a:buSzPct val="100000"/>
              <a:buFont typeface="Times New Roman"/>
              <a:buChar char="●"/>
            </a:pPr>
            <a:r>
              <a:rPr lang="en-US" sz="1200">
                <a:solidFill>
                  <a:schemeClr val="dk1"/>
                </a:solidFill>
                <a:latin typeface="Times New Roman"/>
                <a:ea typeface="Times New Roman"/>
                <a:cs typeface="Times New Roman"/>
                <a:sym typeface="Times New Roman"/>
              </a:rPr>
              <a:t>Other middle aged (35-60) customers</a:t>
            </a:r>
            <a:endParaRPr sz="1200">
              <a:solidFill>
                <a:schemeClr val="dk1"/>
              </a:solidFill>
              <a:latin typeface="Times New Roman"/>
              <a:ea typeface="Times New Roman"/>
              <a:cs typeface="Times New Roman"/>
              <a:sym typeface="Times New Roman"/>
            </a:endParaRPr>
          </a:p>
          <a:p>
            <a:pPr indent="-293370" lvl="0" marL="457200" rtl="0" algn="l">
              <a:lnSpc>
                <a:spcPct val="115000"/>
              </a:lnSpc>
              <a:spcBef>
                <a:spcPts val="0"/>
              </a:spcBef>
              <a:spcAft>
                <a:spcPts val="0"/>
              </a:spcAft>
              <a:buClr>
                <a:schemeClr val="dk1"/>
              </a:buClr>
              <a:buSzPct val="100000"/>
              <a:buFont typeface="Times New Roman"/>
              <a:buChar char="●"/>
            </a:pPr>
            <a:r>
              <a:rPr lang="en-US" sz="1200">
                <a:solidFill>
                  <a:schemeClr val="dk1"/>
                </a:solidFill>
                <a:latin typeface="Times New Roman"/>
                <a:ea typeface="Times New Roman"/>
                <a:cs typeface="Times New Roman"/>
                <a:sym typeface="Times New Roman"/>
              </a:rPr>
              <a:t>Other young (under 35) customers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200">
                <a:solidFill>
                  <a:schemeClr val="dk1"/>
                </a:solidFill>
                <a:latin typeface="Times New Roman"/>
                <a:ea typeface="Times New Roman"/>
                <a:cs typeface="Times New Roman"/>
                <a:sym typeface="Times New Roman"/>
              </a:rPr>
              <a:t>Another clustering scheme is to extract the seniority and household income into five groups:</a:t>
            </a:r>
            <a:endParaRPr sz="1200">
              <a:solidFill>
                <a:schemeClr val="dk1"/>
              </a:solidFill>
              <a:latin typeface="Times New Roman"/>
              <a:ea typeface="Times New Roman"/>
              <a:cs typeface="Times New Roman"/>
              <a:sym typeface="Times New Roman"/>
            </a:endParaRPr>
          </a:p>
          <a:p>
            <a:pPr indent="-293370" lvl="0" marL="457200" rtl="0" algn="l">
              <a:lnSpc>
                <a:spcPct val="115000"/>
              </a:lnSpc>
              <a:spcBef>
                <a:spcPts val="0"/>
              </a:spcBef>
              <a:spcAft>
                <a:spcPts val="0"/>
              </a:spcAft>
              <a:buClr>
                <a:schemeClr val="dk1"/>
              </a:buClr>
              <a:buSzPct val="100000"/>
              <a:buFont typeface="Times New Roman"/>
              <a:buChar char="●"/>
            </a:pPr>
            <a:r>
              <a:rPr lang="en-US" sz="1200">
                <a:solidFill>
                  <a:schemeClr val="dk1"/>
                </a:solidFill>
                <a:latin typeface="Times New Roman"/>
                <a:ea typeface="Times New Roman"/>
                <a:cs typeface="Times New Roman"/>
                <a:sym typeface="Times New Roman"/>
              </a:rPr>
              <a:t>Customers with lower income (under $100,000) and less seniority (under 96 months)</a:t>
            </a:r>
            <a:endParaRPr sz="1200">
              <a:solidFill>
                <a:schemeClr val="dk1"/>
              </a:solidFill>
              <a:latin typeface="Times New Roman"/>
              <a:ea typeface="Times New Roman"/>
              <a:cs typeface="Times New Roman"/>
              <a:sym typeface="Times New Roman"/>
            </a:endParaRPr>
          </a:p>
          <a:p>
            <a:pPr indent="-293370" lvl="0" marL="457200" rtl="0" algn="l">
              <a:lnSpc>
                <a:spcPct val="115000"/>
              </a:lnSpc>
              <a:spcBef>
                <a:spcPts val="0"/>
              </a:spcBef>
              <a:spcAft>
                <a:spcPts val="0"/>
              </a:spcAft>
              <a:buClr>
                <a:schemeClr val="dk1"/>
              </a:buClr>
              <a:buSzPct val="100000"/>
              <a:buFont typeface="Times New Roman"/>
              <a:buChar char="●"/>
            </a:pPr>
            <a:r>
              <a:rPr lang="en-US" sz="1200">
                <a:solidFill>
                  <a:schemeClr val="dk1"/>
                </a:solidFill>
                <a:latin typeface="Times New Roman"/>
                <a:ea typeface="Times New Roman"/>
                <a:cs typeface="Times New Roman"/>
                <a:sym typeface="Times New Roman"/>
              </a:rPr>
              <a:t>Customers with lower income (under $100,000) and more seniority (over 96 months)</a:t>
            </a:r>
            <a:endParaRPr sz="1200">
              <a:solidFill>
                <a:schemeClr val="dk1"/>
              </a:solidFill>
              <a:latin typeface="Times New Roman"/>
              <a:ea typeface="Times New Roman"/>
              <a:cs typeface="Times New Roman"/>
              <a:sym typeface="Times New Roman"/>
            </a:endParaRPr>
          </a:p>
          <a:p>
            <a:pPr indent="-293370" lvl="0" marL="457200" rtl="0" algn="l">
              <a:lnSpc>
                <a:spcPct val="115000"/>
              </a:lnSpc>
              <a:spcBef>
                <a:spcPts val="0"/>
              </a:spcBef>
              <a:spcAft>
                <a:spcPts val="0"/>
              </a:spcAft>
              <a:buClr>
                <a:schemeClr val="dk1"/>
              </a:buClr>
              <a:buSzPct val="100000"/>
              <a:buFont typeface="Times New Roman"/>
              <a:buChar char="●"/>
            </a:pPr>
            <a:r>
              <a:rPr lang="en-US" sz="1200">
                <a:solidFill>
                  <a:schemeClr val="dk1"/>
                </a:solidFill>
                <a:latin typeface="Times New Roman"/>
                <a:ea typeface="Times New Roman"/>
                <a:cs typeface="Times New Roman"/>
                <a:sym typeface="Times New Roman"/>
              </a:rPr>
              <a:t>Customers with medium income (between $100,000 and $250,000) and less seniority (under 96 months)</a:t>
            </a:r>
            <a:endParaRPr sz="1200">
              <a:solidFill>
                <a:schemeClr val="dk1"/>
              </a:solidFill>
              <a:latin typeface="Times New Roman"/>
              <a:ea typeface="Times New Roman"/>
              <a:cs typeface="Times New Roman"/>
              <a:sym typeface="Times New Roman"/>
            </a:endParaRPr>
          </a:p>
          <a:p>
            <a:pPr indent="-293370" lvl="0" marL="457200" rtl="0" algn="l">
              <a:lnSpc>
                <a:spcPct val="115000"/>
              </a:lnSpc>
              <a:spcBef>
                <a:spcPts val="0"/>
              </a:spcBef>
              <a:spcAft>
                <a:spcPts val="0"/>
              </a:spcAft>
              <a:buClr>
                <a:schemeClr val="dk1"/>
              </a:buClr>
              <a:buSzPct val="100000"/>
              <a:buFont typeface="Times New Roman"/>
              <a:buChar char="●"/>
            </a:pPr>
            <a:r>
              <a:rPr lang="en-US" sz="1200">
                <a:solidFill>
                  <a:schemeClr val="dk1"/>
                </a:solidFill>
                <a:latin typeface="Times New Roman"/>
                <a:ea typeface="Times New Roman"/>
                <a:cs typeface="Times New Roman"/>
                <a:sym typeface="Times New Roman"/>
              </a:rPr>
              <a:t>Customers with medium income (between $100,000 and $250,000) and more seniority (over 96 months)</a:t>
            </a:r>
            <a:endParaRPr sz="1200">
              <a:solidFill>
                <a:schemeClr val="dk1"/>
              </a:solidFill>
              <a:latin typeface="Times New Roman"/>
              <a:ea typeface="Times New Roman"/>
              <a:cs typeface="Times New Roman"/>
              <a:sym typeface="Times New Roman"/>
            </a:endParaRPr>
          </a:p>
          <a:p>
            <a:pPr indent="-293370" lvl="0" marL="457200" rtl="0" algn="l">
              <a:lnSpc>
                <a:spcPct val="115000"/>
              </a:lnSpc>
              <a:spcBef>
                <a:spcPts val="0"/>
              </a:spcBef>
              <a:spcAft>
                <a:spcPts val="0"/>
              </a:spcAft>
              <a:buClr>
                <a:schemeClr val="dk1"/>
              </a:buClr>
              <a:buSzPct val="100000"/>
              <a:buFont typeface="Times New Roman"/>
              <a:buChar char="●"/>
            </a:pPr>
            <a:r>
              <a:rPr lang="en-US" sz="1200">
                <a:solidFill>
                  <a:schemeClr val="dk1"/>
                </a:solidFill>
                <a:latin typeface="Times New Roman"/>
                <a:ea typeface="Times New Roman"/>
                <a:cs typeface="Times New Roman"/>
                <a:sym typeface="Times New Roman"/>
              </a:rPr>
              <a:t>Customers with higher income (over $250,000)</a:t>
            </a:r>
            <a:endParaRPr sz="1200">
              <a:solidFill>
                <a:schemeClr val="dk1"/>
              </a:solidFill>
              <a:latin typeface="Times New Roman"/>
              <a:ea typeface="Times New Roman"/>
              <a:cs typeface="Times New Roman"/>
              <a:sym typeface="Times New Roman"/>
            </a:endParaRPr>
          </a:p>
          <a:p>
            <a:pPr indent="-372895" lvl="0" marL="432000" marR="0" rtl="0" algn="l">
              <a:spcBef>
                <a:spcPts val="1417"/>
              </a:spcBef>
              <a:spcAft>
                <a:spcPts val="0"/>
              </a:spcAft>
              <a:buSzPct val="100000"/>
              <a:buChar char="⮚"/>
            </a:pPr>
            <a:r>
              <a:t/>
            </a: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nvSpPr>
        <p:spPr>
          <a:xfrm>
            <a:off x="504000" y="-5040"/>
            <a:ext cx="9071640" cy="18752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latin typeface="Arial"/>
                <a:ea typeface="Arial"/>
                <a:cs typeface="Arial"/>
                <a:sym typeface="Arial"/>
              </a:rPr>
              <a:t>Different Data Models</a:t>
            </a:r>
            <a:br>
              <a:rPr b="0" i="0" lang="en-US" sz="1800" u="none" cap="none" strike="noStrike"/>
            </a:br>
            <a:br>
              <a:rPr b="0" i="0" lang="en-US" sz="1800" u="none" cap="none" strike="noStrike"/>
            </a:br>
            <a:endParaRPr b="0" i="0" sz="4400" u="none" cap="none" strike="noStrike">
              <a:latin typeface="Arial"/>
              <a:ea typeface="Arial"/>
              <a:cs typeface="Arial"/>
              <a:sym typeface="Arial"/>
            </a:endParaRPr>
          </a:p>
        </p:txBody>
      </p:sp>
      <p:sp>
        <p:nvSpPr>
          <p:cNvPr id="132" name="Google Shape;132;p25"/>
          <p:cNvSpPr txBox="1"/>
          <p:nvPr/>
        </p:nvSpPr>
        <p:spPr>
          <a:xfrm>
            <a:off x="504000" y="1769040"/>
            <a:ext cx="9071640" cy="4384440"/>
          </a:xfrm>
          <a:prstGeom prst="rect">
            <a:avLst/>
          </a:prstGeom>
          <a:noFill/>
          <a:ln>
            <a:noFill/>
          </a:ln>
        </p:spPr>
        <p:txBody>
          <a:bodyPr anchorCtr="0" anchor="t" bIns="0" lIns="0" spcFirstLastPara="1" rIns="0" wrap="square" tIns="0">
            <a:normAutofit fontScale="25000"/>
          </a:bodyPr>
          <a:lstStyle/>
          <a:p>
            <a:pPr indent="-188732" lvl="0" marL="432000" marR="0" rtl="0" algn="l">
              <a:spcBef>
                <a:spcPts val="0"/>
              </a:spcBef>
              <a:spcAft>
                <a:spcPts val="0"/>
              </a:spcAft>
              <a:buClr>
                <a:srgbClr val="000000"/>
              </a:buClr>
              <a:buSzPct val="28763"/>
              <a:buFont typeface="Noto Sans Symbols"/>
              <a:buChar char="⮚"/>
            </a:pPr>
            <a:r>
              <a:rPr b="1" i="0" lang="en-US" sz="4169" u="none" cap="none" strike="noStrike">
                <a:latin typeface="Arial"/>
                <a:ea typeface="Arial"/>
                <a:cs typeface="Arial"/>
                <a:sym typeface="Arial"/>
              </a:rPr>
              <a:t>Model </a:t>
            </a:r>
            <a:r>
              <a:rPr b="1" lang="en-US" sz="4169"/>
              <a:t>2</a:t>
            </a:r>
            <a:r>
              <a:rPr b="1" i="0" lang="en-US" sz="4169" u="none" cap="none" strike="noStrike">
                <a:latin typeface="Arial"/>
                <a:ea typeface="Arial"/>
                <a:cs typeface="Arial"/>
                <a:sym typeface="Arial"/>
              </a:rPr>
              <a:t>: supervised learning</a:t>
            </a:r>
            <a:endParaRPr b="0" i="0" sz="4169" u="none" cap="none" strike="noStrike">
              <a:latin typeface="Arial"/>
              <a:ea typeface="Arial"/>
              <a:cs typeface="Arial"/>
              <a:sym typeface="Arial"/>
            </a:endParaRPr>
          </a:p>
          <a:p>
            <a:pPr indent="-188732" lvl="0" marL="432000" marR="0" rtl="0" algn="l">
              <a:spcBef>
                <a:spcPts val="1417"/>
              </a:spcBef>
              <a:spcAft>
                <a:spcPts val="0"/>
              </a:spcAft>
              <a:buClr>
                <a:srgbClr val="000000"/>
              </a:buClr>
              <a:buSzPct val="28763"/>
              <a:buFont typeface="Noto Sans Symbols"/>
              <a:buChar char="⮚"/>
            </a:pPr>
            <a:r>
              <a:rPr b="1" i="0" lang="en-US" sz="4169" u="none" cap="none" strike="noStrike">
                <a:latin typeface="Arial"/>
                <a:ea typeface="Arial"/>
                <a:cs typeface="Arial"/>
                <a:sym typeface="Arial"/>
              </a:rPr>
              <a:t> Random Forest + Bayesian  Optimization</a:t>
            </a:r>
            <a:endParaRPr b="0" i="0" sz="4169" u="none" cap="none" strike="noStrike">
              <a:latin typeface="Arial"/>
              <a:ea typeface="Arial"/>
              <a:cs typeface="Arial"/>
              <a:sym typeface="Arial"/>
            </a:endParaRPr>
          </a:p>
          <a:p>
            <a:pPr indent="-188732" lvl="0" marL="431999" marR="0" rtl="0" algn="l">
              <a:spcBef>
                <a:spcPts val="1417"/>
              </a:spcBef>
              <a:spcAft>
                <a:spcPts val="0"/>
              </a:spcAft>
              <a:buClr>
                <a:srgbClr val="000000"/>
              </a:buClr>
              <a:buSzPct val="28763"/>
              <a:buFont typeface="Noto Sans Symbols"/>
              <a:buChar char="⮚"/>
            </a:pPr>
            <a:r>
              <a:rPr b="1" i="0" lang="en-US" sz="4169" u="none" cap="none" strike="noStrike">
                <a:latin typeface="Arial"/>
                <a:ea typeface="Arial"/>
                <a:cs typeface="Arial"/>
                <a:sym typeface="Arial"/>
              </a:rPr>
              <a:t>Data should be preprocessed before modeling .The variables  included are:</a:t>
            </a:r>
            <a:endParaRPr b="1" i="0" sz="4169" u="none" cap="none" strike="noStrike">
              <a:latin typeface="Arial"/>
              <a:ea typeface="Arial"/>
              <a:cs typeface="Arial"/>
              <a:sym typeface="Arial"/>
            </a:endParaRPr>
          </a:p>
          <a:p>
            <a:pPr indent="0" lvl="0" marL="457200" marR="0" rtl="0" algn="l">
              <a:spcBef>
                <a:spcPts val="1417"/>
              </a:spcBef>
              <a:spcAft>
                <a:spcPts val="0"/>
              </a:spcAft>
              <a:buNone/>
            </a:pPr>
            <a:r>
              <a:t/>
            </a:r>
            <a:endParaRPr b="1" sz="4169"/>
          </a:p>
          <a:p>
            <a:pPr indent="0" lvl="0" marL="0" marR="0" rtl="0" algn="l">
              <a:spcBef>
                <a:spcPts val="0"/>
              </a:spcBef>
              <a:spcAft>
                <a:spcPts val="0"/>
              </a:spcAft>
              <a:buNone/>
            </a:pPr>
            <a:r>
              <a:rPr b="0" i="0" lang="en-US" sz="3200" u="none" cap="none" strike="noStrike">
                <a:latin typeface="Arial"/>
                <a:ea typeface="Arial"/>
                <a:cs typeface="Arial"/>
                <a:sym typeface="Arial"/>
              </a:rPr>
              <a:t>ncodpers</a:t>
            </a:r>
            <a:endParaRPr b="0" sz="3200" strike="noStrike">
              <a:latin typeface="Arial"/>
              <a:ea typeface="Arial"/>
              <a:cs typeface="Arial"/>
              <a:sym typeface="Arial"/>
            </a:endParaRPr>
          </a:p>
          <a:p>
            <a:pPr indent="0" lvl="0" marL="0" marR="0" rtl="0" algn="l">
              <a:spcBef>
                <a:spcPts val="0"/>
              </a:spcBef>
              <a:spcAft>
                <a:spcPts val="0"/>
              </a:spcAft>
              <a:buNone/>
            </a:pPr>
            <a:r>
              <a:rPr b="0" lang="en-US" sz="3200" strike="noStrike">
                <a:latin typeface="Arial"/>
                <a:ea typeface="Arial"/>
                <a:cs typeface="Arial"/>
                <a:sym typeface="Arial"/>
              </a:rPr>
              <a:t>ind_empleado</a:t>
            </a:r>
            <a:endParaRPr b="0" sz="3200" strike="noStrike">
              <a:latin typeface="Arial"/>
              <a:ea typeface="Arial"/>
              <a:cs typeface="Arial"/>
              <a:sym typeface="Arial"/>
            </a:endParaRPr>
          </a:p>
          <a:p>
            <a:pPr indent="0" lvl="0" marL="0" marR="0" rtl="0" algn="l">
              <a:spcBef>
                <a:spcPts val="0"/>
              </a:spcBef>
              <a:spcAft>
                <a:spcPts val="0"/>
              </a:spcAft>
              <a:buNone/>
            </a:pPr>
            <a:r>
              <a:rPr b="0" lang="en-US" sz="3200" strike="noStrike">
                <a:latin typeface="Arial"/>
                <a:ea typeface="Arial"/>
                <a:cs typeface="Arial"/>
                <a:sym typeface="Arial"/>
              </a:rPr>
              <a:t>pais_residencia</a:t>
            </a:r>
            <a:endParaRPr b="0" sz="3200" strike="noStrike">
              <a:latin typeface="Arial"/>
              <a:ea typeface="Arial"/>
              <a:cs typeface="Arial"/>
              <a:sym typeface="Arial"/>
            </a:endParaRPr>
          </a:p>
          <a:p>
            <a:pPr indent="0" lvl="0" marL="0" marR="0" rtl="0" algn="l">
              <a:spcBef>
                <a:spcPts val="0"/>
              </a:spcBef>
              <a:spcAft>
                <a:spcPts val="0"/>
              </a:spcAft>
              <a:buNone/>
            </a:pPr>
            <a:r>
              <a:rPr b="0" lang="en-US" sz="3200" strike="noStrike">
                <a:latin typeface="Arial"/>
                <a:ea typeface="Arial"/>
                <a:cs typeface="Arial"/>
                <a:sym typeface="Arial"/>
              </a:rPr>
              <a:t>sexo</a:t>
            </a:r>
            <a:endParaRPr b="0" sz="3200" strike="noStrike">
              <a:latin typeface="Arial"/>
              <a:ea typeface="Arial"/>
              <a:cs typeface="Arial"/>
              <a:sym typeface="Arial"/>
            </a:endParaRPr>
          </a:p>
          <a:p>
            <a:pPr indent="0" lvl="0" marL="0" marR="0" rtl="0" algn="l">
              <a:spcBef>
                <a:spcPts val="0"/>
              </a:spcBef>
              <a:spcAft>
                <a:spcPts val="0"/>
              </a:spcAft>
              <a:buNone/>
            </a:pPr>
            <a:r>
              <a:rPr b="0" lang="en-US" sz="3200" strike="noStrike">
                <a:latin typeface="Arial"/>
                <a:ea typeface="Arial"/>
                <a:cs typeface="Arial"/>
                <a:sym typeface="Arial"/>
              </a:rPr>
              <a:t>age</a:t>
            </a:r>
            <a:endParaRPr b="0" sz="3200" strike="noStrike">
              <a:latin typeface="Arial"/>
              <a:ea typeface="Arial"/>
              <a:cs typeface="Arial"/>
              <a:sym typeface="Arial"/>
            </a:endParaRPr>
          </a:p>
          <a:p>
            <a:pPr indent="0" lvl="0" marL="0" marR="0" rtl="0" algn="l">
              <a:spcBef>
                <a:spcPts val="0"/>
              </a:spcBef>
              <a:spcAft>
                <a:spcPts val="0"/>
              </a:spcAft>
              <a:buNone/>
            </a:pPr>
            <a:r>
              <a:rPr b="0" lang="en-US" sz="3200" strike="noStrike">
                <a:latin typeface="Arial"/>
                <a:ea typeface="Arial"/>
                <a:cs typeface="Arial"/>
                <a:sym typeface="Arial"/>
              </a:rPr>
              <a:t>ind_nuevo</a:t>
            </a:r>
            <a:endParaRPr b="0" sz="3200" strike="noStrike">
              <a:latin typeface="Arial"/>
              <a:ea typeface="Arial"/>
              <a:cs typeface="Arial"/>
              <a:sym typeface="Arial"/>
            </a:endParaRPr>
          </a:p>
          <a:p>
            <a:pPr indent="0" lvl="0" marL="0" marR="0" rtl="0" algn="l">
              <a:spcBef>
                <a:spcPts val="0"/>
              </a:spcBef>
              <a:spcAft>
                <a:spcPts val="0"/>
              </a:spcAft>
              <a:buNone/>
            </a:pPr>
            <a:r>
              <a:rPr b="0" lang="en-US" sz="3200" strike="noStrike">
                <a:latin typeface="Arial"/>
                <a:ea typeface="Arial"/>
                <a:cs typeface="Arial"/>
                <a:sym typeface="Arial"/>
              </a:rPr>
              <a:t>antiguedad</a:t>
            </a:r>
            <a:endParaRPr b="0" sz="3200" strike="noStrike">
              <a:latin typeface="Arial"/>
              <a:ea typeface="Arial"/>
              <a:cs typeface="Arial"/>
              <a:sym typeface="Arial"/>
            </a:endParaRPr>
          </a:p>
          <a:p>
            <a:pPr indent="0" lvl="0" marL="0" marR="0" rtl="0" algn="l">
              <a:spcBef>
                <a:spcPts val="0"/>
              </a:spcBef>
              <a:spcAft>
                <a:spcPts val="0"/>
              </a:spcAft>
              <a:buNone/>
            </a:pPr>
            <a:r>
              <a:rPr b="0" lang="en-US" sz="3200" strike="noStrike">
                <a:latin typeface="Arial"/>
                <a:ea typeface="Arial"/>
                <a:cs typeface="Arial"/>
                <a:sym typeface="Arial"/>
              </a:rPr>
              <a:t>indrel</a:t>
            </a:r>
            <a:endParaRPr b="0" sz="3200" strike="noStrike">
              <a:latin typeface="Arial"/>
              <a:ea typeface="Arial"/>
              <a:cs typeface="Arial"/>
              <a:sym typeface="Arial"/>
            </a:endParaRPr>
          </a:p>
          <a:p>
            <a:pPr indent="0" lvl="0" marL="0" marR="0" rtl="0" algn="l">
              <a:spcBef>
                <a:spcPts val="0"/>
              </a:spcBef>
              <a:spcAft>
                <a:spcPts val="0"/>
              </a:spcAft>
              <a:buNone/>
            </a:pPr>
            <a:r>
              <a:rPr b="0" lang="en-US" sz="3200" strike="noStrike">
                <a:latin typeface="Arial"/>
                <a:ea typeface="Arial"/>
                <a:cs typeface="Arial"/>
                <a:sym typeface="Arial"/>
              </a:rPr>
              <a:t>indrel_1mes</a:t>
            </a:r>
            <a:endParaRPr b="0" sz="3200" strike="noStrike">
              <a:latin typeface="Arial"/>
              <a:ea typeface="Arial"/>
              <a:cs typeface="Arial"/>
              <a:sym typeface="Arial"/>
            </a:endParaRPr>
          </a:p>
          <a:p>
            <a:pPr indent="0" lvl="0" marL="0" marR="0" rtl="0" algn="l">
              <a:spcBef>
                <a:spcPts val="0"/>
              </a:spcBef>
              <a:spcAft>
                <a:spcPts val="0"/>
              </a:spcAft>
              <a:buNone/>
            </a:pPr>
            <a:r>
              <a:rPr b="0" lang="en-US" sz="3200" strike="noStrike">
                <a:latin typeface="Arial"/>
                <a:ea typeface="Arial"/>
                <a:cs typeface="Arial"/>
                <a:sym typeface="Arial"/>
              </a:rPr>
              <a:t>tiprel_1mes</a:t>
            </a:r>
            <a:endParaRPr b="0" sz="3200" strike="noStrike">
              <a:latin typeface="Arial"/>
              <a:ea typeface="Arial"/>
              <a:cs typeface="Arial"/>
              <a:sym typeface="Arial"/>
            </a:endParaRPr>
          </a:p>
          <a:p>
            <a:pPr indent="0" lvl="0" marL="0" marR="0" rtl="0" algn="l">
              <a:spcBef>
                <a:spcPts val="0"/>
              </a:spcBef>
              <a:spcAft>
                <a:spcPts val="0"/>
              </a:spcAft>
              <a:buNone/>
            </a:pPr>
            <a:r>
              <a:rPr b="0" lang="en-US" sz="3200" strike="noStrike">
                <a:latin typeface="Arial"/>
                <a:ea typeface="Arial"/>
                <a:cs typeface="Arial"/>
                <a:sym typeface="Arial"/>
              </a:rPr>
              <a:t>indresi</a:t>
            </a:r>
            <a:endParaRPr b="0" sz="3200" strike="noStrike">
              <a:latin typeface="Arial"/>
              <a:ea typeface="Arial"/>
              <a:cs typeface="Arial"/>
              <a:sym typeface="Arial"/>
            </a:endParaRPr>
          </a:p>
          <a:p>
            <a:pPr indent="0" lvl="0" marL="0" marR="0" rtl="0" algn="l">
              <a:spcBef>
                <a:spcPts val="0"/>
              </a:spcBef>
              <a:spcAft>
                <a:spcPts val="0"/>
              </a:spcAft>
              <a:buNone/>
            </a:pPr>
            <a:r>
              <a:rPr b="0" lang="en-US" sz="3200" strike="noStrike">
                <a:latin typeface="Arial"/>
                <a:ea typeface="Arial"/>
                <a:cs typeface="Arial"/>
                <a:sym typeface="Arial"/>
              </a:rPr>
              <a:t>indext</a:t>
            </a:r>
            <a:endParaRPr b="0" sz="3200" strike="noStrike">
              <a:latin typeface="Arial"/>
              <a:ea typeface="Arial"/>
              <a:cs typeface="Arial"/>
              <a:sym typeface="Arial"/>
            </a:endParaRPr>
          </a:p>
          <a:p>
            <a:pPr indent="0" lvl="0" marL="0" marR="0" rtl="0" algn="l">
              <a:spcBef>
                <a:spcPts val="0"/>
              </a:spcBef>
              <a:spcAft>
                <a:spcPts val="0"/>
              </a:spcAft>
              <a:buNone/>
            </a:pPr>
            <a:r>
              <a:rPr b="0" lang="en-US" sz="3200" strike="noStrike">
                <a:latin typeface="Arial"/>
                <a:ea typeface="Arial"/>
                <a:cs typeface="Arial"/>
                <a:sym typeface="Arial"/>
              </a:rPr>
              <a:t>conyuemp</a:t>
            </a:r>
            <a:endParaRPr b="0" sz="3200" strike="noStrike">
              <a:latin typeface="Arial"/>
              <a:ea typeface="Arial"/>
              <a:cs typeface="Arial"/>
              <a:sym typeface="Arial"/>
            </a:endParaRPr>
          </a:p>
          <a:p>
            <a:pPr indent="0" lvl="0" marL="0" marR="0" rtl="0" algn="l">
              <a:spcBef>
                <a:spcPts val="0"/>
              </a:spcBef>
              <a:spcAft>
                <a:spcPts val="0"/>
              </a:spcAft>
              <a:buNone/>
            </a:pPr>
            <a:r>
              <a:rPr b="0" lang="en-US" sz="3200" strike="noStrike">
                <a:latin typeface="Arial"/>
                <a:ea typeface="Arial"/>
                <a:cs typeface="Arial"/>
                <a:sym typeface="Arial"/>
              </a:rPr>
              <a:t>canal_entrada</a:t>
            </a:r>
            <a:endParaRPr b="0" sz="3200" strike="noStrike">
              <a:latin typeface="Arial"/>
              <a:ea typeface="Arial"/>
              <a:cs typeface="Arial"/>
              <a:sym typeface="Arial"/>
            </a:endParaRPr>
          </a:p>
          <a:p>
            <a:pPr indent="0" lvl="0" marL="0" marR="0" rtl="0" algn="l">
              <a:spcBef>
                <a:spcPts val="0"/>
              </a:spcBef>
              <a:spcAft>
                <a:spcPts val="0"/>
              </a:spcAft>
              <a:buNone/>
            </a:pPr>
            <a:r>
              <a:rPr b="0" lang="en-US" sz="3200" strike="noStrike">
                <a:latin typeface="Arial"/>
                <a:ea typeface="Arial"/>
                <a:cs typeface="Arial"/>
                <a:sym typeface="Arial"/>
              </a:rPr>
              <a:t>indfall</a:t>
            </a:r>
            <a:endParaRPr b="0" sz="3200" strike="noStrike">
              <a:latin typeface="Arial"/>
              <a:ea typeface="Arial"/>
              <a:cs typeface="Arial"/>
              <a:sym typeface="Arial"/>
            </a:endParaRPr>
          </a:p>
          <a:p>
            <a:pPr indent="0" lvl="0" marL="0" marR="0" rtl="0" algn="l">
              <a:spcBef>
                <a:spcPts val="0"/>
              </a:spcBef>
              <a:spcAft>
                <a:spcPts val="0"/>
              </a:spcAft>
              <a:buNone/>
            </a:pPr>
            <a:r>
              <a:rPr b="0" lang="en-US" sz="3200" strike="noStrike">
                <a:latin typeface="Arial"/>
                <a:ea typeface="Arial"/>
                <a:cs typeface="Arial"/>
                <a:sym typeface="Arial"/>
              </a:rPr>
              <a:t>tipodom</a:t>
            </a:r>
            <a:endParaRPr b="0" sz="3200" strike="noStrike">
              <a:latin typeface="Arial"/>
              <a:ea typeface="Arial"/>
              <a:cs typeface="Arial"/>
              <a:sym typeface="Arial"/>
            </a:endParaRPr>
          </a:p>
          <a:p>
            <a:pPr indent="0" lvl="0" marL="0" marR="0" rtl="0" algn="l">
              <a:spcBef>
                <a:spcPts val="0"/>
              </a:spcBef>
              <a:spcAft>
                <a:spcPts val="0"/>
              </a:spcAft>
              <a:buNone/>
            </a:pPr>
            <a:r>
              <a:rPr b="0" lang="en-US" sz="3200" strike="noStrike">
                <a:latin typeface="Arial"/>
                <a:ea typeface="Arial"/>
                <a:cs typeface="Arial"/>
                <a:sym typeface="Arial"/>
              </a:rPr>
              <a:t>cod_prov</a:t>
            </a:r>
            <a:endParaRPr b="0" sz="3200" strike="noStrike">
              <a:latin typeface="Arial"/>
              <a:ea typeface="Arial"/>
              <a:cs typeface="Arial"/>
              <a:sym typeface="Arial"/>
            </a:endParaRPr>
          </a:p>
          <a:p>
            <a:pPr indent="0" lvl="0" marL="0" marR="0" rtl="0" algn="l">
              <a:spcBef>
                <a:spcPts val="0"/>
              </a:spcBef>
              <a:spcAft>
                <a:spcPts val="0"/>
              </a:spcAft>
              <a:buNone/>
            </a:pPr>
            <a:r>
              <a:rPr b="0" lang="en-US" sz="3200" strike="noStrike">
                <a:latin typeface="Arial"/>
                <a:ea typeface="Arial"/>
                <a:cs typeface="Arial"/>
                <a:sym typeface="Arial"/>
              </a:rPr>
              <a:t>nomprov</a:t>
            </a:r>
            <a:endParaRPr b="0" sz="3200" strike="noStrike">
              <a:latin typeface="Arial"/>
              <a:ea typeface="Arial"/>
              <a:cs typeface="Arial"/>
              <a:sym typeface="Arial"/>
            </a:endParaRPr>
          </a:p>
          <a:p>
            <a:pPr indent="0" lvl="0" marL="0" marR="0" rtl="0" algn="l">
              <a:spcBef>
                <a:spcPts val="0"/>
              </a:spcBef>
              <a:spcAft>
                <a:spcPts val="0"/>
              </a:spcAft>
              <a:buNone/>
            </a:pPr>
            <a:r>
              <a:rPr b="0" lang="en-US" sz="3200" strike="noStrike">
                <a:latin typeface="Arial"/>
                <a:ea typeface="Arial"/>
                <a:cs typeface="Arial"/>
                <a:sym typeface="Arial"/>
              </a:rPr>
              <a:t>ind_actividad_cliente</a:t>
            </a:r>
            <a:endParaRPr b="0" sz="3200" strike="noStrike">
              <a:latin typeface="Arial"/>
              <a:ea typeface="Arial"/>
              <a:cs typeface="Arial"/>
              <a:sym typeface="Arial"/>
            </a:endParaRPr>
          </a:p>
          <a:p>
            <a:pPr indent="0" lvl="0" marL="0" marR="0" rtl="0" algn="l">
              <a:spcBef>
                <a:spcPts val="0"/>
              </a:spcBef>
              <a:spcAft>
                <a:spcPts val="0"/>
              </a:spcAft>
              <a:buNone/>
            </a:pPr>
            <a:r>
              <a:rPr b="0" lang="en-US" sz="3200" strike="noStrike">
                <a:latin typeface="Arial"/>
                <a:ea typeface="Arial"/>
                <a:cs typeface="Arial"/>
                <a:sym typeface="Arial"/>
              </a:rPr>
              <a:t>renta</a:t>
            </a:r>
            <a:endParaRPr b="0" sz="3200" strike="noStrike">
              <a:latin typeface="Arial"/>
              <a:ea typeface="Arial"/>
              <a:cs typeface="Arial"/>
              <a:sym typeface="Arial"/>
            </a:endParaRPr>
          </a:p>
          <a:p>
            <a:pPr indent="0" lvl="0" marL="0" marR="0" rtl="0" algn="l">
              <a:spcBef>
                <a:spcPts val="0"/>
              </a:spcBef>
              <a:spcAft>
                <a:spcPts val="0"/>
              </a:spcAft>
              <a:buNone/>
            </a:pPr>
            <a:r>
              <a:rPr b="0" lang="en-US" sz="3200" strike="noStrike">
                <a:latin typeface="Arial"/>
                <a:ea typeface="Arial"/>
                <a:cs typeface="Arial"/>
                <a:sym typeface="Arial"/>
              </a:rPr>
              <a:t>ind_ahor_fin_ult1</a:t>
            </a:r>
            <a:endParaRPr b="0" sz="3200" strike="noStrike">
              <a:latin typeface="Arial"/>
              <a:ea typeface="Arial"/>
              <a:cs typeface="Arial"/>
              <a:sym typeface="Arial"/>
            </a:endParaRPr>
          </a:p>
          <a:p>
            <a:pPr indent="0" lvl="0" marL="0" marR="0" rtl="0" algn="l">
              <a:spcBef>
                <a:spcPts val="0"/>
              </a:spcBef>
              <a:spcAft>
                <a:spcPts val="0"/>
              </a:spcAft>
              <a:buNone/>
            </a:pPr>
            <a:r>
              <a:rPr b="0" lang="en-US" sz="3200" strike="noStrike">
                <a:latin typeface="Arial"/>
                <a:ea typeface="Arial"/>
                <a:cs typeface="Arial"/>
                <a:sym typeface="Arial"/>
              </a:rPr>
              <a:t>ind_aval_fin_ult1</a:t>
            </a:r>
            <a:endParaRPr b="0" sz="3200" strike="noStrike">
              <a:latin typeface="Arial"/>
              <a:ea typeface="Arial"/>
              <a:cs typeface="Arial"/>
              <a:sym typeface="Arial"/>
            </a:endParaRPr>
          </a:p>
          <a:p>
            <a:pPr indent="0" lvl="0" marL="0" marR="0" rtl="0" algn="l">
              <a:spcBef>
                <a:spcPts val="0"/>
              </a:spcBef>
              <a:spcAft>
                <a:spcPts val="0"/>
              </a:spcAft>
              <a:buNone/>
            </a:pPr>
            <a:r>
              <a:rPr b="0" lang="en-US" sz="3200" strike="noStrike">
                <a:latin typeface="Arial"/>
                <a:ea typeface="Arial"/>
                <a:cs typeface="Arial"/>
                <a:sym typeface="Arial"/>
              </a:rPr>
              <a:t>ind_cco_fin_ult1</a:t>
            </a:r>
            <a:endParaRPr b="0" sz="3200" strike="noStrike">
              <a:latin typeface="Arial"/>
              <a:ea typeface="Arial"/>
              <a:cs typeface="Arial"/>
              <a:sym typeface="Arial"/>
            </a:endParaRPr>
          </a:p>
          <a:p>
            <a:pPr indent="0" lvl="0" marL="0" marR="0" rtl="0" algn="l">
              <a:spcBef>
                <a:spcPts val="0"/>
              </a:spcBef>
              <a:spcAft>
                <a:spcPts val="0"/>
              </a:spcAft>
              <a:buNone/>
            </a:pPr>
            <a:r>
              <a:rPr b="0" lang="en-US" sz="3200" strike="noStrike">
                <a:latin typeface="Arial"/>
                <a:ea typeface="Arial"/>
                <a:cs typeface="Arial"/>
                <a:sym typeface="Arial"/>
              </a:rPr>
              <a:t>ind_cder_fin_ult1</a:t>
            </a:r>
            <a:endParaRPr b="0" sz="3200" strike="noStrike">
              <a:latin typeface="Arial"/>
              <a:ea typeface="Arial"/>
              <a:cs typeface="Arial"/>
              <a:sym typeface="Arial"/>
            </a:endParaRPr>
          </a:p>
          <a:p>
            <a:pPr indent="0" lvl="0" marL="0" marR="0" rtl="0" algn="l">
              <a:spcBef>
                <a:spcPts val="0"/>
              </a:spcBef>
              <a:spcAft>
                <a:spcPts val="0"/>
              </a:spcAft>
              <a:buNone/>
            </a:pPr>
            <a:r>
              <a:rPr b="0" lang="en-US" sz="3200" strike="noStrike">
                <a:latin typeface="Arial"/>
                <a:ea typeface="Arial"/>
                <a:cs typeface="Arial"/>
                <a:sym typeface="Arial"/>
              </a:rPr>
              <a:t>ind_cno_fin_ult1</a:t>
            </a:r>
            <a:endParaRPr b="0" sz="3200" strike="noStrike">
              <a:latin typeface="Arial"/>
              <a:ea typeface="Arial"/>
              <a:cs typeface="Arial"/>
              <a:sym typeface="Arial"/>
            </a:endParaRPr>
          </a:p>
          <a:p>
            <a:pPr indent="0" lvl="0" marL="0" marR="0" rtl="0" algn="l">
              <a:spcBef>
                <a:spcPts val="0"/>
              </a:spcBef>
              <a:spcAft>
                <a:spcPts val="0"/>
              </a:spcAft>
              <a:buNone/>
            </a:pPr>
            <a:r>
              <a:t/>
            </a:r>
            <a:endParaRPr b="0" sz="3200"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nvSpPr>
        <p:spPr>
          <a:xfrm>
            <a:off x="504000" y="-5040"/>
            <a:ext cx="9071640" cy="18752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Different Data Models</a:t>
            </a:r>
            <a:br>
              <a:rPr lang="en-US" sz="1800"/>
            </a:br>
            <a:br>
              <a:rPr lang="en-US" sz="1800"/>
            </a:br>
            <a:endParaRPr b="0" sz="4400" strike="noStrike">
              <a:latin typeface="Arial"/>
              <a:ea typeface="Arial"/>
              <a:cs typeface="Arial"/>
              <a:sym typeface="Arial"/>
            </a:endParaRPr>
          </a:p>
        </p:txBody>
      </p:sp>
      <p:sp>
        <p:nvSpPr>
          <p:cNvPr id="138" name="Google Shape;138;p26"/>
          <p:cNvSpPr txBox="1"/>
          <p:nvPr/>
        </p:nvSpPr>
        <p:spPr>
          <a:xfrm>
            <a:off x="504000" y="1769040"/>
            <a:ext cx="9071640" cy="4384440"/>
          </a:xfrm>
          <a:prstGeom prst="rect">
            <a:avLst/>
          </a:prstGeom>
          <a:noFill/>
          <a:ln>
            <a:noFill/>
          </a:ln>
        </p:spPr>
        <p:txBody>
          <a:bodyPr anchorCtr="0" anchor="t" bIns="0" lIns="0" spcFirstLastPara="1" rIns="0" wrap="square" tIns="0">
            <a:normAutofit fontScale="25000" lnSpcReduction="20000"/>
          </a:bodyPr>
          <a:lstStyle/>
          <a:p>
            <a:pPr indent="-192396" lvl="0" marL="431999" marR="0" rtl="0" algn="l">
              <a:spcBef>
                <a:spcPts val="0"/>
              </a:spcBef>
              <a:spcAft>
                <a:spcPts val="0"/>
              </a:spcAft>
              <a:buClr>
                <a:srgbClr val="000000"/>
              </a:buClr>
              <a:buSzPct val="32500"/>
              <a:buFont typeface="Noto Sans Symbols"/>
              <a:buChar char="⮚"/>
            </a:pPr>
            <a:r>
              <a:rPr b="1" lang="en-US" sz="4400" strike="noStrike">
                <a:latin typeface="Arial"/>
                <a:ea typeface="Arial"/>
                <a:cs typeface="Arial"/>
                <a:sym typeface="Arial"/>
              </a:rPr>
              <a:t>Model </a:t>
            </a:r>
            <a:r>
              <a:rPr b="1" lang="en-US" sz="4400"/>
              <a:t>2</a:t>
            </a:r>
            <a:r>
              <a:rPr b="1" lang="en-US" sz="4400" strike="noStrike">
                <a:latin typeface="Arial"/>
                <a:ea typeface="Arial"/>
                <a:cs typeface="Arial"/>
                <a:sym typeface="Arial"/>
              </a:rPr>
              <a:t>: supervised learning</a:t>
            </a:r>
            <a:endParaRPr b="0" sz="4400" strike="noStrike">
              <a:latin typeface="Arial"/>
              <a:ea typeface="Arial"/>
              <a:cs typeface="Arial"/>
              <a:sym typeface="Arial"/>
            </a:endParaRPr>
          </a:p>
          <a:p>
            <a:pPr indent="-192396" lvl="0" marL="431999" marR="0" rtl="0" algn="l">
              <a:spcBef>
                <a:spcPts val="1417"/>
              </a:spcBef>
              <a:spcAft>
                <a:spcPts val="0"/>
              </a:spcAft>
              <a:buClr>
                <a:srgbClr val="000000"/>
              </a:buClr>
              <a:buSzPct val="32500"/>
              <a:buFont typeface="Noto Sans Symbols"/>
              <a:buChar char="⮚"/>
            </a:pPr>
            <a:r>
              <a:rPr b="1" lang="en-US" sz="4400" strike="noStrike">
                <a:latin typeface="Arial"/>
                <a:ea typeface="Arial"/>
                <a:cs typeface="Arial"/>
                <a:sym typeface="Arial"/>
              </a:rPr>
              <a:t> Random Forest + Bayesian  Optimization</a:t>
            </a:r>
            <a:endParaRPr b="0" sz="4400" strike="noStrike">
              <a:latin typeface="Arial"/>
              <a:ea typeface="Arial"/>
              <a:cs typeface="Arial"/>
              <a:sym typeface="Arial"/>
            </a:endParaRPr>
          </a:p>
          <a:p>
            <a:pPr indent="-186046" lvl="0" marL="431999" marR="0" rtl="0" algn="l">
              <a:spcBef>
                <a:spcPts val="1417"/>
              </a:spcBef>
              <a:spcAft>
                <a:spcPts val="0"/>
              </a:spcAft>
              <a:buClr>
                <a:srgbClr val="000000"/>
              </a:buClr>
              <a:buSzPct val="25750"/>
              <a:buFont typeface="Noto Sans Symbols"/>
              <a:buChar char="⮚"/>
            </a:pPr>
            <a:r>
              <a:rPr b="1" lang="en-US" sz="4000" strike="noStrike">
                <a:latin typeface="Arial"/>
                <a:ea typeface="Arial"/>
                <a:cs typeface="Arial"/>
                <a:sym typeface="Arial"/>
              </a:rPr>
              <a:t>Data should be preprocessed before modeling. The variables  included are:</a:t>
            </a:r>
            <a:endParaRPr b="0" sz="4000" strike="noStrike">
              <a:latin typeface="Arial"/>
              <a:ea typeface="Arial"/>
              <a:cs typeface="Arial"/>
              <a:sym typeface="Arial"/>
            </a:endParaRPr>
          </a:p>
          <a:p>
            <a:pPr indent="0" lvl="0" marL="0" marR="0" rtl="0" algn="just">
              <a:lnSpc>
                <a:spcPct val="200000"/>
              </a:lnSpc>
              <a:spcBef>
                <a:spcPts val="1417"/>
              </a:spcBef>
              <a:spcAft>
                <a:spcPts val="0"/>
              </a:spcAft>
              <a:buNone/>
            </a:pPr>
            <a:r>
              <a:t/>
            </a:r>
            <a:endParaRPr b="0" sz="4400" strike="noStrike">
              <a:latin typeface="Arial"/>
              <a:ea typeface="Arial"/>
              <a:cs typeface="Arial"/>
              <a:sym typeface="Arial"/>
            </a:endParaRPr>
          </a:p>
          <a:p>
            <a:pPr indent="0" lvl="0" marL="0" marR="0" rtl="0" algn="just">
              <a:lnSpc>
                <a:spcPct val="200000"/>
              </a:lnSpc>
              <a:spcBef>
                <a:spcPts val="1417"/>
              </a:spcBef>
              <a:spcAft>
                <a:spcPts val="0"/>
              </a:spcAft>
              <a:buNone/>
            </a:pPr>
            <a:r>
              <a:rPr b="0" lang="en-US" sz="3115" strike="noStrike">
                <a:latin typeface="Arial"/>
                <a:ea typeface="Arial"/>
                <a:cs typeface="Arial"/>
                <a:sym typeface="Arial"/>
              </a:rPr>
              <a:t>Random Forest is a method used for classification or regression. It builds several decision trees at training time, fed with randomly selected samples of the database. This step is called bootstrapping. All trees give their own output (a class for classification or a value for regression) based on their fed datathe data they were fed with.] Then, a vote between all the individual returns gives the final output as the majority or the mean. This step is called bagging. This way, Random Forests adapt decision trees such that it removes overfitting to the training set. The process is repeated several times until stabilization. This implements the principle of multiple weak learners being better as a group. It is unexcelled in accuracy among current algorithms. This algorithm estimates what variables are important in the classification. It could also generate an internal unbiased approximation of the generalization error as the forest building advances while effectively estimating missing data and keeps accuracy when a large proportion of the data are missing. This could help for balancing error in class population unbalanced data sets.  The other features of this method are: it offers an experimental method for finding variable interactions; it computes closeness between pairs of cases that can be used in clustering, locating outliers; prototypes are computed that give information about the correlation between the variables and the classification; the capacities mentioned above is also usable for unlabelled data, that leads to unsupervised clustering, data views and outliers detection.</a:t>
            </a:r>
            <a:endParaRPr b="0" sz="3115" strike="noStrike">
              <a:latin typeface="Arial"/>
              <a:ea typeface="Arial"/>
              <a:cs typeface="Arial"/>
              <a:sym typeface="Arial"/>
            </a:endParaRPr>
          </a:p>
          <a:p>
            <a:pPr indent="0" lvl="0" marL="0" marR="0" rtl="0" algn="just">
              <a:lnSpc>
                <a:spcPct val="200000"/>
              </a:lnSpc>
              <a:spcBef>
                <a:spcPts val="1417"/>
              </a:spcBef>
              <a:spcAft>
                <a:spcPts val="0"/>
              </a:spcAft>
              <a:buNone/>
            </a:pPr>
            <a:r>
              <a:t/>
            </a:r>
            <a:endParaRPr b="0" sz="1200" strike="noStrike">
              <a:latin typeface="Arial"/>
              <a:ea typeface="Arial"/>
              <a:cs typeface="Arial"/>
              <a:sym typeface="Arial"/>
            </a:endParaRPr>
          </a:p>
          <a:p>
            <a:pPr indent="0" lvl="0" marL="0" marR="0" rtl="0" algn="just">
              <a:lnSpc>
                <a:spcPct val="200000"/>
              </a:lnSpc>
              <a:spcBef>
                <a:spcPts val="1417"/>
              </a:spcBef>
              <a:spcAft>
                <a:spcPts val="0"/>
              </a:spcAft>
              <a:buNone/>
            </a:pPr>
            <a:r>
              <a:t/>
            </a:r>
            <a:endParaRPr b="0" sz="1200" strike="noStrike">
              <a:latin typeface="Arial"/>
              <a:ea typeface="Arial"/>
              <a:cs typeface="Arial"/>
              <a:sym typeface="Arial"/>
            </a:endParaRPr>
          </a:p>
          <a:p>
            <a:pPr indent="-406440" lvl="0" marL="406440" marR="0" rtl="0" algn="just">
              <a:lnSpc>
                <a:spcPct val="200000"/>
              </a:lnSpc>
              <a:spcBef>
                <a:spcPts val="1417"/>
              </a:spcBef>
              <a:spcAft>
                <a:spcPts val="0"/>
              </a:spcAft>
              <a:buNone/>
            </a:pPr>
            <a:r>
              <a:t/>
            </a:r>
            <a:endParaRPr b="0" sz="1200" strike="noStrike">
              <a:latin typeface="Arial"/>
              <a:ea typeface="Arial"/>
              <a:cs typeface="Arial"/>
              <a:sym typeface="Arial"/>
            </a:endParaRPr>
          </a:p>
          <a:p>
            <a:pPr indent="-406440" lvl="0" marL="406440" marR="0" rtl="0" algn="just">
              <a:lnSpc>
                <a:spcPct val="200000"/>
              </a:lnSpc>
              <a:spcBef>
                <a:spcPts val="1417"/>
              </a:spcBef>
              <a:spcAft>
                <a:spcPts val="0"/>
              </a:spcAft>
              <a:buNone/>
            </a:pPr>
            <a:r>
              <a:t/>
            </a:r>
            <a:endParaRPr b="0" sz="1200" strike="noStrike">
              <a:latin typeface="Arial"/>
              <a:ea typeface="Arial"/>
              <a:cs typeface="Arial"/>
              <a:sym typeface="Arial"/>
            </a:endParaRPr>
          </a:p>
          <a:p>
            <a:pPr indent="0" lvl="0" marL="0" marR="0" rtl="0" algn="l">
              <a:spcBef>
                <a:spcPts val="0"/>
              </a:spcBef>
              <a:spcAft>
                <a:spcPts val="0"/>
              </a:spcAft>
              <a:buNone/>
            </a:pPr>
            <a:r>
              <a:t/>
            </a:r>
            <a:endParaRPr b="0" sz="1200"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sp>
        <p:nvSpPr>
          <p:cNvPr id="69" name="Google Shape;69;p15"/>
          <p:cNvSpPr txBox="1"/>
          <p:nvPr/>
        </p:nvSpPr>
        <p:spPr>
          <a:xfrm>
            <a:off x="504000" y="301325"/>
            <a:ext cx="9071700" cy="10563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4400"/>
              <a:t>Agenda</a:t>
            </a:r>
            <a:br>
              <a:rPr b="0" i="0" lang="en-US" sz="1800" u="none" cap="none" strike="noStrike"/>
            </a:br>
            <a:endParaRPr b="0" i="0" sz="4400" u="none" cap="none" strike="noStrike">
              <a:latin typeface="Arial"/>
              <a:ea typeface="Arial"/>
              <a:cs typeface="Arial"/>
              <a:sym typeface="Arial"/>
            </a:endParaRPr>
          </a:p>
        </p:txBody>
      </p:sp>
      <p:pic>
        <p:nvPicPr>
          <p:cNvPr id="70" name="Google Shape;70;p15"/>
          <p:cNvPicPr preferRelativeResize="0"/>
          <p:nvPr/>
        </p:nvPicPr>
        <p:blipFill>
          <a:blip r:embed="rId3">
            <a:alphaModFix/>
          </a:blip>
          <a:stretch>
            <a:fillRect/>
          </a:stretch>
        </p:blipFill>
        <p:spPr>
          <a:xfrm>
            <a:off x="152400" y="1510025"/>
            <a:ext cx="10208676" cy="5019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sp>
        <p:nvSpPr>
          <p:cNvPr id="75" name="Google Shape;75;p16"/>
          <p:cNvSpPr txBox="1"/>
          <p:nvPr/>
        </p:nvSpPr>
        <p:spPr>
          <a:xfrm>
            <a:off x="504000" y="1256525"/>
            <a:ext cx="9071700" cy="618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4400"/>
              <a:t>Project Description</a:t>
            </a:r>
            <a:endParaRPr sz="4400"/>
          </a:p>
          <a:p>
            <a:pPr indent="0" lvl="0" marL="0" marR="0" rtl="0" algn="ctr">
              <a:spcBef>
                <a:spcPts val="0"/>
              </a:spcBef>
              <a:spcAft>
                <a:spcPts val="0"/>
              </a:spcAft>
              <a:buNone/>
            </a:pPr>
            <a:r>
              <a:t/>
            </a:r>
            <a:endParaRPr sz="4400"/>
          </a:p>
          <a:p>
            <a:pPr indent="0" lvl="0" marL="0" marR="0" rtl="0" algn="ctr">
              <a:spcBef>
                <a:spcPts val="0"/>
              </a:spcBef>
              <a:spcAft>
                <a:spcPts val="0"/>
              </a:spcAft>
              <a:buNone/>
            </a:pPr>
            <a:r>
              <a:rPr b="0" i="0" lang="en-US" sz="4400" u="none" cap="none" strike="noStrike">
                <a:latin typeface="Arial"/>
                <a:ea typeface="Arial"/>
                <a:cs typeface="Arial"/>
                <a:sym typeface="Arial"/>
              </a:rPr>
              <a:t>Problem Statement</a:t>
            </a:r>
            <a:br>
              <a:rPr b="0" i="0" lang="en-US" sz="1800" u="none" cap="none" strike="noStrike"/>
            </a:br>
            <a:endParaRPr b="0" i="0" sz="4400" u="none" cap="none" strike="noStrike">
              <a:latin typeface="Arial"/>
              <a:ea typeface="Arial"/>
              <a:cs typeface="Arial"/>
              <a:sym typeface="Arial"/>
            </a:endParaRPr>
          </a:p>
        </p:txBody>
      </p:sp>
      <p:sp>
        <p:nvSpPr>
          <p:cNvPr id="76" name="Google Shape;76;p16"/>
          <p:cNvSpPr txBox="1"/>
          <p:nvPr/>
        </p:nvSpPr>
        <p:spPr>
          <a:xfrm>
            <a:off x="359800" y="2265850"/>
            <a:ext cx="9071700" cy="4634700"/>
          </a:xfrm>
          <a:prstGeom prst="rect">
            <a:avLst/>
          </a:prstGeom>
          <a:noFill/>
          <a:ln>
            <a:noFill/>
          </a:ln>
        </p:spPr>
        <p:txBody>
          <a:bodyPr anchorCtr="0" anchor="t" bIns="0" lIns="0" spcFirstLastPara="1" rIns="0" wrap="square" tIns="0">
            <a:normAutofit fontScale="85000" lnSpcReduction="20000"/>
          </a:bodyPr>
          <a:lstStyle/>
          <a:p>
            <a:pPr indent="-310283" lvl="0" marL="431999" marR="0" rtl="0" algn="l">
              <a:spcBef>
                <a:spcPts val="0"/>
              </a:spcBef>
              <a:spcAft>
                <a:spcPts val="0"/>
              </a:spcAft>
              <a:buClr>
                <a:srgbClr val="000000"/>
              </a:buClr>
              <a:buSzPct val="45000"/>
              <a:buFont typeface="Noto Sans Symbols"/>
              <a:buChar char="⮚"/>
            </a:pPr>
            <a:r>
              <a:rPr b="0" i="0" lang="en-US" sz="3200" u="none" cap="none" strike="noStrike">
                <a:latin typeface="Arial"/>
                <a:ea typeface="Arial"/>
                <a:cs typeface="Arial"/>
                <a:sym typeface="Arial"/>
              </a:rPr>
              <a:t>XYZ bank wants to roll out Christmas offers to their customers. But the bank  does not want to roll out the same offer to all customers, instead they want to roll out personalized offers to particular sets of customers. If they manually start understanding the category of customer then this will not be efficient and also they will not be able to uncover the hidden pattern in the data ( pattern which groups certain kinds of customer in one category). Bank approached ABC analytics company to solve their problem. Bank also shared information with ABC analytics that they don't want more than 5 groups as this will be inefficient for their campaign.</a:t>
            </a:r>
            <a:endParaRPr b="0" i="0" sz="3200" u="none" cap="none" strike="noStrike">
              <a:latin typeface="Arial"/>
              <a:ea typeface="Arial"/>
              <a:cs typeface="Arial"/>
              <a:sym typeface="Arial"/>
            </a:endParaRPr>
          </a:p>
          <a:p>
            <a:pPr indent="-310283" lvl="0" marL="431999" marR="0" rtl="0" algn="l">
              <a:spcBef>
                <a:spcPts val="1417"/>
              </a:spcBef>
              <a:spcAft>
                <a:spcPts val="0"/>
              </a:spcAft>
              <a:buClr>
                <a:srgbClr val="000000"/>
              </a:buClr>
              <a:buSzPct val="45000"/>
              <a:buFont typeface="Noto Sans Symbols"/>
              <a:buChar char="⮚"/>
            </a:pPr>
            <a:r>
              <a:rPr b="0" i="0" lang="en-US" sz="3200" u="none" cap="none" strike="noStrike">
                <a:latin typeface="Arial"/>
                <a:ea typeface="Arial"/>
                <a:cs typeface="Arial"/>
                <a:sym typeface="Arial"/>
              </a:rPr>
              <a:t> </a:t>
            </a:r>
            <a:endParaRPr b="0" i="0" sz="32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nvSpPr>
        <p:spPr>
          <a:xfrm>
            <a:off x="504000" y="2327650"/>
            <a:ext cx="9071700" cy="8856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latin typeface="Arial"/>
                <a:ea typeface="Arial"/>
                <a:cs typeface="Arial"/>
                <a:sym typeface="Arial"/>
              </a:rPr>
              <a:t>Business Understanding</a:t>
            </a:r>
            <a:br>
              <a:rPr b="0" i="0" lang="en-US" sz="1800" u="none" cap="none" strike="noStrike"/>
            </a:br>
            <a:endParaRPr b="0" i="0" sz="4400" u="none" cap="none" strike="noStrike">
              <a:latin typeface="Arial"/>
              <a:ea typeface="Arial"/>
              <a:cs typeface="Arial"/>
              <a:sym typeface="Arial"/>
            </a:endParaRPr>
          </a:p>
        </p:txBody>
      </p:sp>
      <p:sp>
        <p:nvSpPr>
          <p:cNvPr id="82" name="Google Shape;82;p17"/>
          <p:cNvSpPr txBox="1"/>
          <p:nvPr/>
        </p:nvSpPr>
        <p:spPr>
          <a:xfrm>
            <a:off x="504000" y="3213375"/>
            <a:ext cx="9071700" cy="2925000"/>
          </a:xfrm>
          <a:prstGeom prst="rect">
            <a:avLst/>
          </a:prstGeom>
          <a:noFill/>
          <a:ln>
            <a:noFill/>
          </a:ln>
        </p:spPr>
        <p:txBody>
          <a:bodyPr anchorCtr="0" anchor="t" bIns="0" lIns="0" spcFirstLastPara="1" rIns="0" wrap="square" tIns="0">
            <a:normAutofit lnSpcReduction="20000"/>
          </a:bodyPr>
          <a:lstStyle/>
          <a:p>
            <a:pPr indent="-324000" lvl="0" marL="432000" marR="0" rtl="0" algn="l">
              <a:spcBef>
                <a:spcPts val="0"/>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ABC analytics should try to understand certain patterns in customer behaviour, which include relations between province, sex, seniority, etc. and household income. ABC must find at most five groups in which customers share common behaviors.</a:t>
            </a:r>
            <a:endParaRPr b="0" i="0" sz="3200" u="none" cap="none"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 </a:t>
            </a:r>
            <a:endParaRPr b="0" i="0" sz="32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1029925" y="301325"/>
            <a:ext cx="8545800" cy="1262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    </a:t>
            </a:r>
            <a:r>
              <a:rPr lang="en-US" sz="3000"/>
              <a:t>Project Description-Dataset</a:t>
            </a:r>
            <a:endParaRPr sz="3000"/>
          </a:p>
        </p:txBody>
      </p:sp>
      <p:pic>
        <p:nvPicPr>
          <p:cNvPr id="88" name="Google Shape;88;p18"/>
          <p:cNvPicPr preferRelativeResize="0"/>
          <p:nvPr/>
        </p:nvPicPr>
        <p:blipFill>
          <a:blip r:embed="rId3">
            <a:alphaModFix/>
          </a:blip>
          <a:stretch>
            <a:fillRect/>
          </a:stretch>
        </p:blipFill>
        <p:spPr>
          <a:xfrm>
            <a:off x="504000" y="1769050"/>
            <a:ext cx="9239123" cy="3221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504000" y="301320"/>
            <a:ext cx="9071700" cy="1262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3000"/>
              <a:t>  Project Description - Details of the Dataset</a:t>
            </a:r>
            <a:endParaRPr sz="3000"/>
          </a:p>
        </p:txBody>
      </p:sp>
      <p:graphicFrame>
        <p:nvGraphicFramePr>
          <p:cNvPr id="94" name="Google Shape;94;p19"/>
          <p:cNvGraphicFramePr/>
          <p:nvPr/>
        </p:nvGraphicFramePr>
        <p:xfrm>
          <a:off x="504000" y="1983400"/>
          <a:ext cx="3000000" cy="3000000"/>
        </p:xfrm>
        <a:graphic>
          <a:graphicData uri="http://schemas.openxmlformats.org/drawingml/2006/table">
            <a:tbl>
              <a:tblPr bandRow="1">
                <a:noFill/>
                <a:tableStyleId>{AD3C417D-E66B-4E40-827F-674A854AE891}</a:tableStyleId>
              </a:tblPr>
              <a:tblGrid>
                <a:gridCol w="4317150"/>
                <a:gridCol w="4317150"/>
              </a:tblGrid>
              <a:tr h="895750">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Total number of observations</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1000000</a:t>
                      </a:r>
                      <a:endParaRPr sz="1200">
                        <a:latin typeface="Times New Roman"/>
                        <a:ea typeface="Times New Roman"/>
                        <a:cs typeface="Times New Roman"/>
                        <a:sym typeface="Times New Roman"/>
                      </a:endParaRPr>
                    </a:p>
                  </a:txBody>
                  <a:tcPr marT="0" marB="0" marR="68575" marL="68575"/>
                </a:tc>
              </a:tr>
              <a:tr h="895750">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Total number of files</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0" marB="0" marR="68575" marL="68575"/>
                </a:tc>
              </a:tr>
              <a:tr h="895750">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Total number of features</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48</a:t>
                      </a:r>
                      <a:endParaRPr sz="1200">
                        <a:latin typeface="Times New Roman"/>
                        <a:ea typeface="Times New Roman"/>
                        <a:cs typeface="Times New Roman"/>
                        <a:sym typeface="Times New Roman"/>
                      </a:endParaRPr>
                    </a:p>
                  </a:txBody>
                  <a:tcPr marT="0" marB="0" marR="68575" marL="68575"/>
                </a:tc>
              </a:tr>
              <a:tr h="895750">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Base format of the file</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.csv</a:t>
                      </a:r>
                      <a:endParaRPr sz="1200">
                        <a:latin typeface="Times New Roman"/>
                        <a:ea typeface="Times New Roman"/>
                        <a:cs typeface="Times New Roman"/>
                        <a:sym typeface="Times New Roman"/>
                      </a:endParaRPr>
                    </a:p>
                  </a:txBody>
                  <a:tcPr marT="0" marB="0" marR="68575" marL="68575"/>
                </a:tc>
              </a:tr>
              <a:tr h="895750">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Size of the data</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154 MB</a:t>
                      </a:r>
                      <a:endParaRPr sz="1200">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504000" y="301320"/>
            <a:ext cx="9071700" cy="1262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   </a:t>
            </a:r>
            <a:r>
              <a:rPr lang="en-US" sz="3000"/>
              <a:t>EDA(Exploratory Data Analysis)</a:t>
            </a:r>
            <a:endParaRPr sz="3000"/>
          </a:p>
        </p:txBody>
      </p:sp>
      <p:sp>
        <p:nvSpPr>
          <p:cNvPr id="100" name="Google Shape;100;p20"/>
          <p:cNvSpPr txBox="1"/>
          <p:nvPr>
            <p:ph idx="1" type="body"/>
          </p:nvPr>
        </p:nvSpPr>
        <p:spPr>
          <a:xfrm>
            <a:off x="504000" y="1769040"/>
            <a:ext cx="9071700" cy="43845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t/>
            </a:r>
            <a:endParaRPr/>
          </a:p>
        </p:txBody>
      </p:sp>
      <p:pic>
        <p:nvPicPr>
          <p:cNvPr id="101" name="Google Shape;101;p20"/>
          <p:cNvPicPr preferRelativeResize="0"/>
          <p:nvPr/>
        </p:nvPicPr>
        <p:blipFill>
          <a:blip r:embed="rId3">
            <a:alphaModFix/>
          </a:blip>
          <a:stretch>
            <a:fillRect/>
          </a:stretch>
        </p:blipFill>
        <p:spPr>
          <a:xfrm>
            <a:off x="391375" y="1391175"/>
            <a:ext cx="9184324" cy="56432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504000" y="301320"/>
            <a:ext cx="9071700" cy="1262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  </a:t>
            </a:r>
            <a:r>
              <a:rPr lang="en-US" sz="3000"/>
              <a:t>EDA Contd- AGE</a:t>
            </a:r>
            <a:endParaRPr sz="3000"/>
          </a:p>
        </p:txBody>
      </p:sp>
      <p:sp>
        <p:nvSpPr>
          <p:cNvPr id="107" name="Google Shape;107;p21"/>
          <p:cNvSpPr txBox="1"/>
          <p:nvPr>
            <p:ph idx="1" type="body"/>
          </p:nvPr>
        </p:nvSpPr>
        <p:spPr>
          <a:xfrm>
            <a:off x="504000" y="1769040"/>
            <a:ext cx="9071700" cy="43845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t/>
            </a:r>
            <a:endParaRPr/>
          </a:p>
        </p:txBody>
      </p:sp>
      <p:pic>
        <p:nvPicPr>
          <p:cNvPr id="108" name="Google Shape;108;p21"/>
          <p:cNvPicPr preferRelativeResize="0"/>
          <p:nvPr/>
        </p:nvPicPr>
        <p:blipFill>
          <a:blip r:embed="rId3">
            <a:alphaModFix/>
          </a:blip>
          <a:stretch>
            <a:fillRect/>
          </a:stretch>
        </p:blipFill>
        <p:spPr>
          <a:xfrm>
            <a:off x="504000" y="1563425"/>
            <a:ext cx="8827150" cy="4888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nvSpPr>
        <p:spPr>
          <a:xfrm>
            <a:off x="247175" y="1050525"/>
            <a:ext cx="9681300" cy="5769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4400"/>
              <a:t>EDA-</a:t>
            </a:r>
            <a:r>
              <a:rPr b="0" i="0" lang="en-US" sz="4400" u="none" cap="none" strike="noStrike">
                <a:latin typeface="Arial"/>
                <a:ea typeface="Arial"/>
                <a:cs typeface="Arial"/>
                <a:sym typeface="Arial"/>
              </a:rPr>
              <a:t>Data Issues, Transformation and Cleaning</a:t>
            </a:r>
            <a:br>
              <a:rPr b="0" i="0" lang="en-US" sz="1800" u="none" cap="none" strike="noStrike"/>
            </a:br>
            <a:endParaRPr b="0" i="0" sz="4400" u="none" cap="none" strike="noStrike">
              <a:latin typeface="Arial"/>
              <a:ea typeface="Arial"/>
              <a:cs typeface="Arial"/>
              <a:sym typeface="Arial"/>
            </a:endParaRPr>
          </a:p>
        </p:txBody>
      </p:sp>
      <p:sp>
        <p:nvSpPr>
          <p:cNvPr id="114" name="Google Shape;114;p22"/>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241449" lvl="0" marL="432000" marR="0" rtl="0" algn="l">
              <a:spcBef>
                <a:spcPts val="0"/>
              </a:spcBef>
              <a:spcAft>
                <a:spcPts val="0"/>
              </a:spcAft>
              <a:buClr>
                <a:srgbClr val="000000"/>
              </a:buClr>
              <a:buSzPts val="140"/>
              <a:buFont typeface="Noto Sans Symbols"/>
              <a:buChar char="⮚"/>
            </a:pPr>
            <a:r>
              <a:rPr b="0" i="0" lang="en-US" sz="1900" u="none" cap="none" strike="noStrike">
                <a:latin typeface="Arial"/>
                <a:ea typeface="Arial"/>
                <a:cs typeface="Arial"/>
                <a:sym typeface="Arial"/>
              </a:rPr>
              <a:t>We found that the issue with the original data set were:</a:t>
            </a:r>
            <a:endParaRPr b="0" i="0" sz="1900" u="none" cap="none" strike="noStrike">
              <a:latin typeface="Arial"/>
              <a:ea typeface="Arial"/>
              <a:cs typeface="Arial"/>
              <a:sym typeface="Arial"/>
            </a:endParaRPr>
          </a:p>
          <a:p>
            <a:pPr indent="-241449" lvl="0" marL="432000" marR="0" rtl="0" algn="l">
              <a:spcBef>
                <a:spcPts val="1417"/>
              </a:spcBef>
              <a:spcAft>
                <a:spcPts val="0"/>
              </a:spcAft>
              <a:buClr>
                <a:srgbClr val="000000"/>
              </a:buClr>
              <a:buSzPts val="140"/>
              <a:buFont typeface="Noto Sans Symbols"/>
              <a:buChar char="⮚"/>
            </a:pPr>
            <a:r>
              <a:rPr b="0" i="0" lang="en-US" sz="1900" u="none" cap="none" strike="noStrike">
                <a:latin typeface="Arial"/>
                <a:ea typeface="Arial"/>
                <a:cs typeface="Arial"/>
                <a:sym typeface="Arial"/>
              </a:rPr>
              <a:t>Data Incompleteness - various columns, such as the ind_empleado (Employee index), pais_residencia (Customer's Country residence), sexo (Customer's sex) etc., have empty values (NA) in certain records.</a:t>
            </a:r>
            <a:endParaRPr b="0" i="0" sz="1900" u="none" cap="none" strike="noStrike">
              <a:latin typeface="Arial"/>
              <a:ea typeface="Arial"/>
              <a:cs typeface="Arial"/>
              <a:sym typeface="Arial"/>
            </a:endParaRPr>
          </a:p>
          <a:p>
            <a:pPr indent="-241449" lvl="0" marL="432000" marR="0" rtl="0" algn="l">
              <a:spcBef>
                <a:spcPts val="1417"/>
              </a:spcBef>
              <a:spcAft>
                <a:spcPts val="0"/>
              </a:spcAft>
              <a:buClr>
                <a:srgbClr val="000000"/>
              </a:buClr>
              <a:buSzPts val="140"/>
              <a:buFont typeface="Noto Sans Symbols"/>
              <a:buChar char="⮚"/>
            </a:pPr>
            <a:r>
              <a:rPr b="0" i="0" lang="en-US" sz="1900" u="none" cap="none" strike="noStrike">
                <a:latin typeface="Arial"/>
                <a:ea typeface="Arial"/>
                <a:cs typeface="Arial"/>
                <a:sym typeface="Arial"/>
              </a:rPr>
              <a:t>Mitigation: Impute the missing values based on distribution in the training dataset. Depending on the context of the attribute, fill in the missing values with an appropriate value. If the variable is categorical, use the mode. If the variable is quantitative, use the median if discrete, and the mean if continuous.</a:t>
            </a:r>
            <a:endParaRPr b="0" i="0" sz="1900" u="none" cap="none" strike="noStrike">
              <a:latin typeface="Arial"/>
              <a:ea typeface="Arial"/>
              <a:cs typeface="Arial"/>
              <a:sym typeface="Arial"/>
            </a:endParaRPr>
          </a:p>
          <a:p>
            <a:pPr indent="-241449" lvl="0" marL="432000" marR="0" rtl="0" algn="l">
              <a:spcBef>
                <a:spcPts val="1417"/>
              </a:spcBef>
              <a:spcAft>
                <a:spcPts val="0"/>
              </a:spcAft>
              <a:buClr>
                <a:srgbClr val="000000"/>
              </a:buClr>
              <a:buSzPts val="140"/>
              <a:buFont typeface="Noto Sans Symbols"/>
              <a:buChar char="⮚"/>
            </a:pPr>
            <a:r>
              <a:rPr b="0" i="0" lang="en-US" sz="1900" u="none" cap="none" strike="noStrike">
                <a:latin typeface="Arial"/>
                <a:ea typeface="Arial"/>
                <a:cs typeface="Arial"/>
                <a:sym typeface="Arial"/>
              </a:rPr>
              <a:t>Recommendation: Make input for such fields required, especially easily obtainable ones such as customer sex. If information cannot be obtained, then do not include. Alternatively, may consider removing some attributes which are not so important.</a:t>
            </a:r>
            <a:endParaRPr b="0" i="0" sz="1900" u="none" cap="none" strike="noStrike">
              <a:latin typeface="Arial"/>
              <a:ea typeface="Arial"/>
              <a:cs typeface="Arial"/>
              <a:sym typeface="Arial"/>
            </a:endParaRPr>
          </a:p>
          <a:p>
            <a:pPr indent="-241449" lvl="0" marL="432000" marR="0" rtl="0" algn="l">
              <a:spcBef>
                <a:spcPts val="1417"/>
              </a:spcBef>
              <a:spcAft>
                <a:spcPts val="0"/>
              </a:spcAft>
              <a:buClr>
                <a:srgbClr val="000000"/>
              </a:buClr>
              <a:buSzPts val="140"/>
              <a:buFont typeface="Noto Sans Symbols"/>
              <a:buChar char="⮚"/>
            </a:pPr>
            <a:r>
              <a:t/>
            </a:r>
            <a:endParaRPr b="0" i="0" sz="19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