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Helvetica Neue"/>
      <p:regular r:id="rId20"/>
      <p:bold r:id="rId21"/>
      <p:italic r:id="rId22"/>
      <p:boldItalic r:id="rId23"/>
    </p:embeddedFont>
    <p:embeddedFont>
      <p:font typeface="Lemon"/>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24" Type="http://schemas.openxmlformats.org/officeDocument/2006/relationships/font" Target="fonts/Lemon-regular.fntdata"/><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24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a4b827817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Imaginons qu’une base de 2 données possède une table “utilisateur” et une autre table “adresse” qui contient les adresses de ces utilisateurs. Avec une jointure, il est possible d’obtenir les données de l’utilisateur et de son adresse en une seule requête.</a:t>
            </a:r>
            <a:endParaRPr/>
          </a:p>
        </p:txBody>
      </p:sp>
      <p:sp>
        <p:nvSpPr>
          <p:cNvPr id="143" name="Google Shape;143;g8a4b827817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4b827817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Imaginons qu’une base de 2 données possède une table “utilisateur” et une autre table “adresse” qui contient les adresses de ces utilisateurs. Avec une jointure, il est possible d’obtenir les données de l’utilisateur et de son adresse en une seule requête.</a:t>
            </a:r>
            <a:endParaRPr/>
          </a:p>
        </p:txBody>
      </p:sp>
      <p:sp>
        <p:nvSpPr>
          <p:cNvPr id="149" name="Google Shape;149;g8a4b827817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a4b827817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Imaginons qu’une base de 2 données possède une table “utilisateur” et une autre table “adresse” qui contient les adresses de ces utilisateurs. Avec une jointure, il est possible d’obtenir les données de l’utilisateur et de son adresse en une seule requête.</a:t>
            </a:r>
            <a:endParaRPr/>
          </a:p>
        </p:txBody>
      </p:sp>
      <p:sp>
        <p:nvSpPr>
          <p:cNvPr id="155" name="Google Shape;155;g8a4b827817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4b827817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Cette commande retourne les enregistrements lorsqu’il y a au moins une ligne dans chaque colonne qui correspond à la condition.</a:t>
            </a:r>
            <a:endParaRPr/>
          </a:p>
        </p:txBody>
      </p:sp>
      <p:sp>
        <p:nvSpPr>
          <p:cNvPr id="162" name="Google Shape;162;g8a4b827817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a4b827817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Imaginons qu’une base de 2 données possède une table “utilisateur” et une autre table “adresse” qui contient les adresses de ces utilisateurs. Avec une jointure, il est possible d’obtenir les données de l’utilisateur et de son adresse en une seule requête.</a:t>
            </a:r>
            <a:endParaRPr/>
          </a:p>
        </p:txBody>
      </p:sp>
      <p:sp>
        <p:nvSpPr>
          <p:cNvPr id="168" name="Google Shape;168;g8a4b827817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4D5156"/>
                </a:solidFill>
                <a:highlight>
                  <a:srgbClr val="FFFFFF"/>
                </a:highlight>
              </a:rPr>
              <a:t>la jointure ou appariement est l'opération permettant d’associer plusieurs tables ou vues de la base par le biais d’un lien logique de données entre les différentes tables ou vues, le lien étant vérifié par le biais d'un prédicat</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a4b827817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4D5156"/>
                </a:solidFill>
                <a:highlight>
                  <a:srgbClr val="FFFFFF"/>
                </a:highlight>
              </a:rPr>
              <a:t>la jointure ou appariement est l'opération permettant d’associer plusieurs tables ou vues de la base par le biais d’un lien logique de données entre les différentes tables ou vues, le lien étant vérifié par le biais d'un prédicat</a:t>
            </a:r>
            <a:endParaRPr/>
          </a:p>
        </p:txBody>
      </p:sp>
      <p:sp>
        <p:nvSpPr>
          <p:cNvPr id="99" name="Google Shape;99;g8a4b82781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a4b827817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4D5156"/>
                </a:solidFill>
                <a:highlight>
                  <a:srgbClr val="FFFFFF"/>
                </a:highlight>
              </a:rPr>
              <a:t>la jointure ou appariement est l'opération permettant d’associer plusieurs tables ou vues de la base par le biais d’un lien logique de données entre les différentes tables ou vues, le lien étant vérifié par le biais d'un prédicat</a:t>
            </a:r>
            <a:endParaRPr/>
          </a:p>
        </p:txBody>
      </p:sp>
      <p:sp>
        <p:nvSpPr>
          <p:cNvPr id="105" name="Google Shape;105;g8a4b82781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a4b827817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les jointures consistent à associer des lignes de 2 tables en associant l’égalité des valeurs d’une colonne d’une première table par rapport à la valeur d’une colonne d’une seconde table. </a:t>
            </a:r>
            <a:endParaRPr/>
          </a:p>
        </p:txBody>
      </p:sp>
      <p:sp>
        <p:nvSpPr>
          <p:cNvPr id="111" name="Google Shape;111;g8a4b827817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4b827817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7" name="Google Shape;117;g8a4b827817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8a4b827817_0_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a4b827817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Cette commande retourne les enregistrements lorsqu’il y a au moins une ligne dans chaque colonne qui correspond à la condition.</a:t>
            </a:r>
            <a:endParaRPr/>
          </a:p>
        </p:txBody>
      </p:sp>
      <p:sp>
        <p:nvSpPr>
          <p:cNvPr id="124" name="Google Shape;124;g8a4b827817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a4b827817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Cette commande retourne les enregistrements lorsqu’il y a au moins une ligne dans chaque colonne qui correspond à la condition.</a:t>
            </a:r>
            <a:endParaRPr/>
          </a:p>
        </p:txBody>
      </p:sp>
      <p:sp>
        <p:nvSpPr>
          <p:cNvPr id="131" name="Google Shape;131;g8a4b827817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a4b827817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373737"/>
                </a:solidFill>
                <a:highlight>
                  <a:srgbClr val="FDFDFD"/>
                </a:highlight>
                <a:latin typeface="Helvetica Neue"/>
                <a:ea typeface="Helvetica Neue"/>
                <a:cs typeface="Helvetica Neue"/>
                <a:sym typeface="Helvetica Neue"/>
              </a:rPr>
              <a:t>Imaginons qu’une base de 2 données possède une table “utilisateur” et une autre table “adresse” qui contient les adresses de ces utilisateurs. Avec une jointure, il est possible d’obtenir les données de l’utilisateur et de son adresse en une seule requête.</a:t>
            </a:r>
            <a:endParaRPr/>
          </a:p>
        </p:txBody>
      </p:sp>
      <p:sp>
        <p:nvSpPr>
          <p:cNvPr id="137" name="Google Shape;137;g8a4b827817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685800" y="241617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SQL JOIN</a:t>
            </a:r>
            <a:endParaRPr/>
          </a:p>
        </p:txBody>
      </p:sp>
      <p:sp>
        <p:nvSpPr>
          <p:cNvPr id="90" name="Google Shape;90;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JOIN</a:t>
            </a:r>
            <a:endParaRPr/>
          </a:p>
        </p:txBody>
      </p:sp>
      <p:pic>
        <p:nvPicPr>
          <p:cNvPr id="146" name="Google Shape;146;p22"/>
          <p:cNvPicPr preferRelativeResize="0"/>
          <p:nvPr/>
        </p:nvPicPr>
        <p:blipFill>
          <a:blip r:embed="rId3">
            <a:alphaModFix/>
          </a:blip>
          <a:stretch>
            <a:fillRect/>
          </a:stretch>
        </p:blipFill>
        <p:spPr>
          <a:xfrm>
            <a:off x="152400" y="2482337"/>
            <a:ext cx="8839199" cy="23780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JOIN</a:t>
            </a:r>
            <a:endParaRPr/>
          </a:p>
        </p:txBody>
      </p:sp>
      <p:pic>
        <p:nvPicPr>
          <p:cNvPr id="152" name="Google Shape;152;p23"/>
          <p:cNvPicPr preferRelativeResize="0"/>
          <p:nvPr/>
        </p:nvPicPr>
        <p:blipFill>
          <a:blip r:embed="rId3">
            <a:alphaModFix/>
          </a:blip>
          <a:stretch>
            <a:fillRect/>
          </a:stretch>
        </p:blipFill>
        <p:spPr>
          <a:xfrm>
            <a:off x="152400" y="2136287"/>
            <a:ext cx="8839199" cy="28872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JOIN</a:t>
            </a:r>
            <a:endParaRPr/>
          </a:p>
        </p:txBody>
      </p:sp>
      <p:pic>
        <p:nvPicPr>
          <p:cNvPr id="158" name="Google Shape;158;p24"/>
          <p:cNvPicPr preferRelativeResize="0"/>
          <p:nvPr/>
        </p:nvPicPr>
        <p:blipFill>
          <a:blip r:embed="rId3">
            <a:alphaModFix/>
          </a:blip>
          <a:stretch>
            <a:fillRect/>
          </a:stretch>
        </p:blipFill>
        <p:spPr>
          <a:xfrm>
            <a:off x="998999" y="4206500"/>
            <a:ext cx="7145999" cy="2334164"/>
          </a:xfrm>
          <a:prstGeom prst="rect">
            <a:avLst/>
          </a:prstGeom>
          <a:noFill/>
          <a:ln>
            <a:noFill/>
          </a:ln>
        </p:spPr>
      </p:pic>
      <p:pic>
        <p:nvPicPr>
          <p:cNvPr id="159" name="Google Shape;159;p24"/>
          <p:cNvPicPr preferRelativeResize="0"/>
          <p:nvPr/>
        </p:nvPicPr>
        <p:blipFill>
          <a:blip r:embed="rId4">
            <a:alphaModFix/>
          </a:blip>
          <a:stretch>
            <a:fillRect/>
          </a:stretch>
        </p:blipFill>
        <p:spPr>
          <a:xfrm>
            <a:off x="998988" y="1831814"/>
            <a:ext cx="7146024" cy="196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JOIN</a:t>
            </a:r>
            <a:endParaRPr/>
          </a:p>
        </p:txBody>
      </p:sp>
      <p:sp>
        <p:nvSpPr>
          <p:cNvPr id="165" name="Google Shape;165;p25"/>
          <p:cNvSpPr txBox="1"/>
          <p:nvPr>
            <p:ph idx="1" type="body"/>
          </p:nvPr>
        </p:nvSpPr>
        <p:spPr>
          <a:xfrm>
            <a:off x="457200" y="2268537"/>
            <a:ext cx="8229600" cy="385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SELECT *</a:t>
            </a:r>
            <a:endParaRPr/>
          </a:p>
          <a:p>
            <a:pPr indent="0" lvl="0" marL="0" marR="0" rtl="0" algn="l">
              <a:lnSpc>
                <a:spcPct val="100000"/>
              </a:lnSpc>
              <a:spcBef>
                <a:spcPts val="0"/>
              </a:spcBef>
              <a:spcAft>
                <a:spcPts val="0"/>
              </a:spcAft>
              <a:buNone/>
            </a:pPr>
            <a:r>
              <a:rPr lang="en-US"/>
              <a:t>FROM user</a:t>
            </a:r>
            <a:endParaRPr/>
          </a:p>
          <a:p>
            <a:pPr indent="0" lvl="0" marL="0" marR="0" rtl="0" algn="l">
              <a:lnSpc>
                <a:spcPct val="100000"/>
              </a:lnSpc>
              <a:spcBef>
                <a:spcPts val="0"/>
              </a:spcBef>
              <a:spcAft>
                <a:spcPts val="0"/>
              </a:spcAft>
              <a:buNone/>
            </a:pPr>
            <a:r>
              <a:rPr lang="en-US"/>
              <a:t>INNER JOIN order ON user.id = order.user_id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JOIN</a:t>
            </a:r>
            <a:endParaRPr/>
          </a:p>
        </p:txBody>
      </p:sp>
      <p:pic>
        <p:nvPicPr>
          <p:cNvPr id="171" name="Google Shape;171;p26"/>
          <p:cNvPicPr preferRelativeResize="0"/>
          <p:nvPr/>
        </p:nvPicPr>
        <p:blipFill>
          <a:blip r:embed="rId3">
            <a:alphaModFix/>
          </a:blip>
          <a:stretch>
            <a:fillRect/>
          </a:stretch>
        </p:blipFill>
        <p:spPr>
          <a:xfrm>
            <a:off x="152400" y="2765462"/>
            <a:ext cx="8839201" cy="2464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JOIN</a:t>
            </a:r>
            <a:endParaRPr/>
          </a:p>
        </p:txBody>
      </p:sp>
      <p:sp>
        <p:nvSpPr>
          <p:cNvPr id="96" name="Google Shape;96;p14"/>
          <p:cNvSpPr txBox="1"/>
          <p:nvPr>
            <p:ph idx="1" type="body"/>
          </p:nvPr>
        </p:nvSpPr>
        <p:spPr>
          <a:xfrm>
            <a:off x="457200" y="2268537"/>
            <a:ext cx="8229600" cy="3857625"/>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Char char="•"/>
            </a:pPr>
            <a:r>
              <a:rPr lang="en-US"/>
              <a:t>Link tables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JOIN</a:t>
            </a:r>
            <a:endParaRPr/>
          </a:p>
        </p:txBody>
      </p:sp>
      <p:sp>
        <p:nvSpPr>
          <p:cNvPr id="102" name="Google Shape;102;p15"/>
          <p:cNvSpPr txBox="1"/>
          <p:nvPr>
            <p:ph idx="1" type="body"/>
          </p:nvPr>
        </p:nvSpPr>
        <p:spPr>
          <a:xfrm>
            <a:off x="457200" y="2268537"/>
            <a:ext cx="8229600" cy="3857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Char char="•"/>
            </a:pPr>
            <a:r>
              <a:rPr lang="en-US"/>
              <a:t>Link tables</a:t>
            </a:r>
            <a:endParaRPr/>
          </a:p>
          <a:p>
            <a:pPr indent="-342900" lvl="0" marL="457200" marR="0" rtl="0" algn="l">
              <a:lnSpc>
                <a:spcPct val="100000"/>
              </a:lnSpc>
              <a:spcBef>
                <a:spcPts val="0"/>
              </a:spcBef>
              <a:spcAft>
                <a:spcPts val="0"/>
              </a:spcAft>
              <a:buSzPts val="1800"/>
              <a:buChar char="•"/>
            </a:pPr>
            <a:r>
              <a:rPr lang="en-US"/>
              <a:t>Through logical link (key)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JOIN</a:t>
            </a:r>
            <a:endParaRPr/>
          </a:p>
        </p:txBody>
      </p:sp>
      <p:sp>
        <p:nvSpPr>
          <p:cNvPr id="108" name="Google Shape;108;p16"/>
          <p:cNvSpPr txBox="1"/>
          <p:nvPr>
            <p:ph idx="1" type="body"/>
          </p:nvPr>
        </p:nvSpPr>
        <p:spPr>
          <a:xfrm>
            <a:off x="457200" y="2268537"/>
            <a:ext cx="8229600" cy="3857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Char char="•"/>
            </a:pPr>
            <a:r>
              <a:rPr lang="en-US"/>
              <a:t>Link tables</a:t>
            </a:r>
            <a:endParaRPr/>
          </a:p>
          <a:p>
            <a:pPr indent="-342900" lvl="0" marL="457200" marR="0" rtl="0" algn="l">
              <a:lnSpc>
                <a:spcPct val="100000"/>
              </a:lnSpc>
              <a:spcBef>
                <a:spcPts val="0"/>
              </a:spcBef>
              <a:spcAft>
                <a:spcPts val="0"/>
              </a:spcAft>
              <a:buSzPts val="1800"/>
              <a:buChar char="•"/>
            </a:pPr>
            <a:r>
              <a:rPr lang="en-US"/>
              <a:t>Through logical link (key)</a:t>
            </a:r>
            <a:endParaRPr/>
          </a:p>
          <a:p>
            <a:pPr indent="-342900" lvl="0" marL="457200" marR="0" rtl="0" algn="l">
              <a:lnSpc>
                <a:spcPct val="100000"/>
              </a:lnSpc>
              <a:spcBef>
                <a:spcPts val="0"/>
              </a:spcBef>
              <a:spcAft>
                <a:spcPts val="0"/>
              </a:spcAft>
              <a:buSzPts val="1800"/>
              <a:buChar char="•"/>
            </a:pPr>
            <a:r>
              <a:rPr lang="en-US"/>
              <a:t>Mostly use with FK/PK relationship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JOIN</a:t>
            </a:r>
            <a:endParaRPr/>
          </a:p>
        </p:txBody>
      </p:sp>
      <p:sp>
        <p:nvSpPr>
          <p:cNvPr id="114" name="Google Shape;114;p17"/>
          <p:cNvSpPr txBox="1"/>
          <p:nvPr>
            <p:ph idx="1" type="body"/>
          </p:nvPr>
        </p:nvSpPr>
        <p:spPr>
          <a:xfrm>
            <a:off x="457200" y="2268537"/>
            <a:ext cx="8229600" cy="385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Associate records of 2 tables by linking one attribute of the first table with one of the second table.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685800" y="2416175"/>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a:t>
            </a:r>
            <a:r>
              <a:rPr lang="en-US">
                <a:latin typeface="Lemon"/>
                <a:ea typeface="Lemon"/>
                <a:cs typeface="Lemon"/>
                <a:sym typeface="Lemon"/>
              </a:rPr>
              <a:t>JOIN</a:t>
            </a:r>
            <a:endParaRPr/>
          </a:p>
        </p:txBody>
      </p:sp>
      <p:sp>
        <p:nvSpPr>
          <p:cNvPr id="121" name="Google Shape;121;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solidFill>
                <a:srgbClr val="88888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a:t>
            </a:r>
            <a:r>
              <a:rPr lang="en-US">
                <a:latin typeface="Lemon"/>
                <a:ea typeface="Lemon"/>
                <a:cs typeface="Lemon"/>
                <a:sym typeface="Lemon"/>
              </a:rPr>
              <a:t>JOIN</a:t>
            </a:r>
            <a:endParaRPr/>
          </a:p>
        </p:txBody>
      </p:sp>
      <p:sp>
        <p:nvSpPr>
          <p:cNvPr id="127" name="Google Shape;127;p19"/>
          <p:cNvSpPr txBox="1"/>
          <p:nvPr>
            <p:ph idx="1" type="body"/>
          </p:nvPr>
        </p:nvSpPr>
        <p:spPr>
          <a:xfrm>
            <a:off x="457200" y="2268537"/>
            <a:ext cx="8229600" cy="38577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a:t>Returns records when there is at least one record matching criteria</a:t>
            </a:r>
            <a:endParaRPr/>
          </a:p>
          <a:p>
            <a:pPr indent="0" lvl="0" marL="0" marR="0" rtl="0" algn="l">
              <a:lnSpc>
                <a:spcPct val="100000"/>
              </a:lnSpc>
              <a:spcBef>
                <a:spcPts val="0"/>
              </a:spcBef>
              <a:spcAft>
                <a:spcPts val="0"/>
              </a:spcAft>
              <a:buNone/>
            </a:pPr>
            <a:r>
              <a:t/>
            </a:r>
            <a:endParaRPr/>
          </a:p>
        </p:txBody>
      </p:sp>
      <p:pic>
        <p:nvPicPr>
          <p:cNvPr id="128" name="Google Shape;128;p19"/>
          <p:cNvPicPr preferRelativeResize="0"/>
          <p:nvPr/>
        </p:nvPicPr>
        <p:blipFill>
          <a:blip r:embed="rId3">
            <a:alphaModFix/>
          </a:blip>
          <a:stretch>
            <a:fillRect/>
          </a:stretch>
        </p:blipFill>
        <p:spPr>
          <a:xfrm>
            <a:off x="2127388" y="3429009"/>
            <a:ext cx="4889225" cy="291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JOIN</a:t>
            </a:r>
            <a:endParaRPr/>
          </a:p>
        </p:txBody>
      </p:sp>
      <p:sp>
        <p:nvSpPr>
          <p:cNvPr id="134" name="Google Shape;134;p20"/>
          <p:cNvSpPr txBox="1"/>
          <p:nvPr>
            <p:ph idx="1" type="body"/>
          </p:nvPr>
        </p:nvSpPr>
        <p:spPr>
          <a:xfrm>
            <a:off x="457200" y="2268537"/>
            <a:ext cx="8229600" cy="385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SELECT *</a:t>
            </a:r>
            <a:endParaRPr/>
          </a:p>
          <a:p>
            <a:pPr indent="0" lvl="0" marL="0" marR="0" rtl="0" algn="l">
              <a:lnSpc>
                <a:spcPct val="100000"/>
              </a:lnSpc>
              <a:spcBef>
                <a:spcPts val="0"/>
              </a:spcBef>
              <a:spcAft>
                <a:spcPts val="0"/>
              </a:spcAft>
              <a:buNone/>
            </a:pPr>
            <a:r>
              <a:rPr lang="en-US"/>
              <a:t>FROM table1</a:t>
            </a:r>
            <a:endParaRPr/>
          </a:p>
          <a:p>
            <a:pPr indent="0" lvl="0" marL="0" marR="0" rtl="0" algn="l">
              <a:lnSpc>
                <a:spcPct val="100000"/>
              </a:lnSpc>
              <a:spcBef>
                <a:spcPts val="0"/>
              </a:spcBef>
              <a:spcAft>
                <a:spcPts val="0"/>
              </a:spcAft>
              <a:buNone/>
            </a:pPr>
            <a:r>
              <a:rPr lang="en-US"/>
              <a:t>INNER JOIN table2 ON table1.pk = table2.fk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Lemon"/>
              <a:buNone/>
            </a:pPr>
            <a:r>
              <a:rPr lang="en-US">
                <a:latin typeface="Lemon"/>
                <a:ea typeface="Lemon"/>
                <a:cs typeface="Lemon"/>
                <a:sym typeface="Lemon"/>
              </a:rPr>
              <a:t>INNER JOIN</a:t>
            </a:r>
            <a:endParaRPr/>
          </a:p>
        </p:txBody>
      </p:sp>
      <p:sp>
        <p:nvSpPr>
          <p:cNvPr id="140" name="Google Shape;140;p21"/>
          <p:cNvSpPr txBox="1"/>
          <p:nvPr>
            <p:ph idx="1" type="body"/>
          </p:nvPr>
        </p:nvSpPr>
        <p:spPr>
          <a:xfrm>
            <a:off x="457200" y="2268537"/>
            <a:ext cx="8229600" cy="385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Example :</a:t>
            </a:r>
            <a:endParaRPr/>
          </a:p>
          <a:p>
            <a:pPr indent="0" lvl="0" marL="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SzPts val="1800"/>
              <a:buChar char="•"/>
            </a:pPr>
            <a:r>
              <a:rPr lang="en-US"/>
              <a:t>User</a:t>
            </a:r>
            <a:endParaRPr/>
          </a:p>
          <a:p>
            <a:pPr indent="-342900" lvl="0" marL="457200" marR="0" rtl="0" algn="l">
              <a:lnSpc>
                <a:spcPct val="100000"/>
              </a:lnSpc>
              <a:spcBef>
                <a:spcPts val="0"/>
              </a:spcBef>
              <a:spcAft>
                <a:spcPts val="0"/>
              </a:spcAft>
              <a:buSzPts val="1800"/>
              <a:buChar char="•"/>
            </a:pPr>
            <a:r>
              <a:rPr lang="en-US"/>
              <a:t>Order</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