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</p:sldMasterIdLst>
  <p:sldIdLst>
    <p:sldId id="329" r:id="rId3"/>
    <p:sldId id="344" r:id="rId4"/>
    <p:sldId id="345" r:id="rId5"/>
    <p:sldId id="346" r:id="rId6"/>
    <p:sldId id="351" r:id="rId7"/>
    <p:sldId id="353" r:id="rId8"/>
    <p:sldId id="375" r:id="rId9"/>
    <p:sldId id="350" r:id="rId10"/>
    <p:sldId id="376" r:id="rId11"/>
    <p:sldId id="352" r:id="rId12"/>
    <p:sldId id="377" r:id="rId13"/>
    <p:sldId id="349" r:id="rId14"/>
    <p:sldId id="378" r:id="rId15"/>
    <p:sldId id="379" r:id="rId16"/>
    <p:sldId id="348" r:id="rId17"/>
    <p:sldId id="354" r:id="rId18"/>
    <p:sldId id="355" r:id="rId19"/>
    <p:sldId id="380" r:id="rId20"/>
    <p:sldId id="356" r:id="rId21"/>
    <p:sldId id="357" r:id="rId22"/>
    <p:sldId id="360" r:id="rId23"/>
    <p:sldId id="381" r:id="rId24"/>
    <p:sldId id="382" r:id="rId25"/>
  </p:sldIdLst>
  <p:sldSz cx="9144000" cy="5143500" type="screen16x9"/>
  <p:notesSz cx="6858000" cy="9144000"/>
  <p:defaultTextStyle>
    <a:defPPr>
      <a:defRPr lang="es-MX"/>
    </a:defPPr>
    <a:lvl1pPr marL="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E5E"/>
    <a:srgbClr val="09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9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9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3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0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6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6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64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2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5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5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54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5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1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0CB89148-F602-4053-8CF0-8E145F89BD0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07/08/2019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5003B571-1817-403F-B415-C199EBCB728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0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4022049"/>
            <a:ext cx="9144000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MX" sz="1400" b="1" spc="600" dirty="0">
                <a:solidFill>
                  <a:schemeClr val="bg1"/>
                </a:solidFill>
                <a:cs typeface="Helvetica"/>
              </a:rPr>
              <a:t>SGPM GATEWAY</a:t>
            </a:r>
            <a:endParaRPr lang="es-MX" sz="1400" spc="600" dirty="0">
              <a:solidFill>
                <a:schemeClr val="bg1"/>
              </a:solidFill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39" y="844197"/>
            <a:ext cx="2025193" cy="19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Ejmplo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getStatus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79585"/>
              </p:ext>
            </p:extLst>
          </p:nvPr>
        </p:nvGraphicFramePr>
        <p:xfrm>
          <a:off x="200025" y="870328"/>
          <a:ext cx="7200900" cy="729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158">
                  <a:extLst>
                    <a:ext uri="{9D8B030D-6E8A-4147-A177-3AD203B41FA5}">
                      <a16:colId xmlns:a16="http://schemas.microsoft.com/office/drawing/2014/main" val="84623874"/>
                    </a:ext>
                  </a:extLst>
                </a:gridCol>
                <a:gridCol w="2251201">
                  <a:extLst>
                    <a:ext uri="{9D8B030D-6E8A-4147-A177-3AD203B41FA5}">
                      <a16:colId xmlns:a16="http://schemas.microsoft.com/office/drawing/2014/main" val="1773264224"/>
                    </a:ext>
                  </a:extLst>
                </a:gridCol>
                <a:gridCol w="1766260">
                  <a:extLst>
                    <a:ext uri="{9D8B030D-6E8A-4147-A177-3AD203B41FA5}">
                      <a16:colId xmlns:a16="http://schemas.microsoft.com/office/drawing/2014/main" val="653268248"/>
                    </a:ext>
                  </a:extLst>
                </a:gridCol>
                <a:gridCol w="2250281">
                  <a:extLst>
                    <a:ext uri="{9D8B030D-6E8A-4147-A177-3AD203B41FA5}">
                      <a16:colId xmlns:a16="http://schemas.microsoft.com/office/drawing/2014/main" val="3738802447"/>
                    </a:ext>
                  </a:extLst>
                </a:gridCol>
              </a:tblGrid>
              <a:tr h="36493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77253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getStatus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getStatus</a:t>
                      </a:r>
                      <a:r>
                        <a:rPr lang="es-MX" sz="1200" u="none" strike="noStrike" dirty="0" smtClean="0">
                          <a:effectLst/>
                        </a:rPr>
                        <a:t>|[Bomba]|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Regresa el estado de las bombas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92748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FC843CC-1E24-4FCA-AF06-FCA47EEC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7" y="1938226"/>
            <a:ext cx="5366667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Ejmplo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getStatus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524F917-D2B5-44C5-AEC9-ABFE4A449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0627" y="827959"/>
            <a:ext cx="5695620" cy="39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preset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21679"/>
              </p:ext>
            </p:extLst>
          </p:nvPr>
        </p:nvGraphicFramePr>
        <p:xfrm>
          <a:off x="212724" y="771754"/>
          <a:ext cx="7207250" cy="95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981">
                  <a:extLst>
                    <a:ext uri="{9D8B030D-6E8A-4147-A177-3AD203B41FA5}">
                      <a16:colId xmlns:a16="http://schemas.microsoft.com/office/drawing/2014/main" val="770881650"/>
                    </a:ext>
                  </a:extLst>
                </a:gridCol>
                <a:gridCol w="2901380">
                  <a:extLst>
                    <a:ext uri="{9D8B030D-6E8A-4147-A177-3AD203B41FA5}">
                      <a16:colId xmlns:a16="http://schemas.microsoft.com/office/drawing/2014/main" val="2172459116"/>
                    </a:ext>
                  </a:extLst>
                </a:gridCol>
                <a:gridCol w="1123963">
                  <a:extLst>
                    <a:ext uri="{9D8B030D-6E8A-4147-A177-3AD203B41FA5}">
                      <a16:colId xmlns:a16="http://schemas.microsoft.com/office/drawing/2014/main" val="2327430145"/>
                    </a:ext>
                  </a:extLst>
                </a:gridCol>
                <a:gridCol w="2247926">
                  <a:extLst>
                    <a:ext uri="{9D8B030D-6E8A-4147-A177-3AD203B41FA5}">
                      <a16:colId xmlns:a16="http://schemas.microsoft.com/office/drawing/2014/main" val="2430938907"/>
                    </a:ext>
                  </a:extLst>
                </a:gridCol>
              </a:tblGrid>
              <a:tr h="476593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14397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preset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preset</a:t>
                      </a:r>
                      <a:r>
                        <a:rPr lang="es-MX" sz="1200" u="none" strike="noStrike" dirty="0">
                          <a:effectLst/>
                        </a:rPr>
                        <a:t>|[Bomba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[Grado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>
                          <a:effectLst/>
                        </a:rPr>
                        <a:t>|</a:t>
                      </a:r>
                      <a:r>
                        <a:rPr lang="es-MX" sz="1200" b="1" u="none" strike="noStrike" dirty="0">
                          <a:effectLst/>
                        </a:rPr>
                        <a:t>[Cantidad/Importe</a:t>
                      </a:r>
                      <a:r>
                        <a:rPr lang="es-MX" sz="1200" b="1" u="none" strike="noStrike" dirty="0" smtClean="0">
                          <a:effectLst/>
                        </a:rPr>
                        <a:t>]|</a:t>
                      </a:r>
                      <a:r>
                        <a:rPr lang="es-MX" sz="1200" b="0" u="none" strike="noStrike" dirty="0" smtClean="0">
                          <a:effectLst/>
                        </a:rPr>
                        <a:t>[</a:t>
                      </a:r>
                      <a:r>
                        <a:rPr lang="es-MX" sz="1200" b="1" u="none" strike="noStrike" dirty="0" smtClean="0">
                          <a:effectLst/>
                        </a:rPr>
                        <a:t>EMPRESA</a:t>
                      </a:r>
                      <a:r>
                        <a:rPr lang="es-MX" sz="1200" b="0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</a:t>
                      </a:r>
                      <a:r>
                        <a:rPr lang="es-MX" sz="1200" b="1" u="none" strike="noStrike" dirty="0" err="1">
                          <a:effectLst/>
                        </a:rPr>
                        <a:t>UMedida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info|1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mandar información al Dispensario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6017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8F35B1E-362F-428E-A86C-9883020F3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69" y="1945834"/>
            <a:ext cx="5366667" cy="21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preset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18B0673-4C7F-444E-88D8-E8061D560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10139" y="983810"/>
            <a:ext cx="5510245" cy="38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preset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8AB1045E-DF1A-4071-9389-37AC7CF0D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2465"/>
          <a:stretch/>
        </p:blipFill>
        <p:spPr>
          <a:xfrm>
            <a:off x="231086" y="1195561"/>
            <a:ext cx="7233202" cy="27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stop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4290"/>
              </p:ext>
            </p:extLst>
          </p:nvPr>
        </p:nvGraphicFramePr>
        <p:xfrm>
          <a:off x="209550" y="805811"/>
          <a:ext cx="7200900" cy="95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158">
                  <a:extLst>
                    <a:ext uri="{9D8B030D-6E8A-4147-A177-3AD203B41FA5}">
                      <a16:colId xmlns:a16="http://schemas.microsoft.com/office/drawing/2014/main" val="1692417181"/>
                    </a:ext>
                  </a:extLst>
                </a:gridCol>
                <a:gridCol w="2211220">
                  <a:extLst>
                    <a:ext uri="{9D8B030D-6E8A-4147-A177-3AD203B41FA5}">
                      <a16:colId xmlns:a16="http://schemas.microsoft.com/office/drawing/2014/main" val="3034710683"/>
                    </a:ext>
                  </a:extLst>
                </a:gridCol>
                <a:gridCol w="1692944">
                  <a:extLst>
                    <a:ext uri="{9D8B030D-6E8A-4147-A177-3AD203B41FA5}">
                      <a16:colId xmlns:a16="http://schemas.microsoft.com/office/drawing/2014/main" val="1242139255"/>
                    </a:ext>
                  </a:extLst>
                </a:gridCol>
                <a:gridCol w="2363578">
                  <a:extLst>
                    <a:ext uri="{9D8B030D-6E8A-4147-A177-3AD203B41FA5}">
                      <a16:colId xmlns:a16="http://schemas.microsoft.com/office/drawing/2014/main" val="158738352"/>
                    </a:ext>
                  </a:extLst>
                </a:gridCol>
              </a:tblGrid>
              <a:tr h="476593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5250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</a:rPr>
                        <a:t>stop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smtClean="0">
                          <a:effectLst/>
                        </a:rPr>
                        <a:t>stop|[Bomba]|[</a:t>
                      </a:r>
                      <a:r>
                        <a:rPr lang="es-MX" sz="1200" b="1" u="none" strike="noStrike" dirty="0" smtClean="0">
                          <a:effectLst/>
                        </a:rPr>
                        <a:t>EMPRESA</a:t>
                      </a:r>
                      <a:r>
                        <a:rPr lang="es-MX" sz="1200" b="0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info|1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cancelar un </a:t>
                      </a:r>
                      <a:r>
                        <a:rPr lang="es-MX" sz="1200" u="none" strike="noStrike" dirty="0" err="1">
                          <a:effectLst/>
                        </a:rPr>
                        <a:t>preset</a:t>
                      </a:r>
                      <a:r>
                        <a:rPr lang="es-MX" sz="1200" u="none" strike="noStrike" dirty="0">
                          <a:effectLst/>
                        </a:rPr>
                        <a:t> enviado (No Dispensado)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47396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24DDBEF-4979-4586-9429-063B21F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28" y="2074235"/>
            <a:ext cx="5357143" cy="20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Comandos ligados a Despachos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82088"/>
              </p:ext>
            </p:extLst>
          </p:nvPr>
        </p:nvGraphicFramePr>
        <p:xfrm>
          <a:off x="121156" y="1008483"/>
          <a:ext cx="7480369" cy="332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389">
                  <a:extLst>
                    <a:ext uri="{9D8B030D-6E8A-4147-A177-3AD203B41FA5}">
                      <a16:colId xmlns:a16="http://schemas.microsoft.com/office/drawing/2014/main" val="745611557"/>
                    </a:ext>
                  </a:extLst>
                </a:gridCol>
                <a:gridCol w="2152710">
                  <a:extLst>
                    <a:ext uri="{9D8B030D-6E8A-4147-A177-3AD203B41FA5}">
                      <a16:colId xmlns:a16="http://schemas.microsoft.com/office/drawing/2014/main" val="3491342065"/>
                    </a:ext>
                  </a:extLst>
                </a:gridCol>
                <a:gridCol w="2318325">
                  <a:extLst>
                    <a:ext uri="{9D8B030D-6E8A-4147-A177-3AD203B41FA5}">
                      <a16:colId xmlns:a16="http://schemas.microsoft.com/office/drawing/2014/main" val="415280050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1983471837"/>
                    </a:ext>
                  </a:extLst>
                </a:gridCol>
              </a:tblGrid>
              <a:tr h="476593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13547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setTar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setTar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NroDesp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NumTar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</a:t>
                      </a:r>
                      <a:r>
                        <a:rPr lang="es-MX" sz="1200" u="none" strike="noStrike" dirty="0" err="1">
                          <a:effectLst/>
                        </a:rPr>
                        <a:t>Msj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NroAut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TipTar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Mto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>
                          <a:effectLst/>
                        </a:rPr>
                        <a:t>[</a:t>
                      </a:r>
                      <a:r>
                        <a:rPr lang="es-MX" sz="1200" b="1" u="none" strike="noStrike" dirty="0" smtClean="0">
                          <a:effectLst/>
                        </a:rPr>
                        <a:t>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 smtClean="0">
                          <a:effectLst/>
                        </a:rPr>
                        <a:t>|[</a:t>
                      </a:r>
                      <a:r>
                        <a:rPr lang="es-MX" sz="1200" u="none" strike="noStrike" dirty="0">
                          <a:effectLst/>
                        </a:rPr>
                        <a:t>NumTar2]|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[NroAut2]|[TipTar2]|[Mto2] 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 err="1">
                          <a:effectLst/>
                        </a:rPr>
                        <a:t>setTar|OK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actualizar la información de pagos bancarios en el Despachos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57295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setCli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setCli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NroDespacho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</a:t>
                      </a:r>
                      <a:r>
                        <a:rPr lang="es-MX" sz="1200" u="none" strike="noStrike" dirty="0" err="1">
                          <a:effectLst/>
                        </a:rPr>
                        <a:t>NroTarjetaVehículo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NroCliente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NroVehículo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setCli|1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asignar un cliente a un despacho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6965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setFac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setFac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NroDespacho</a:t>
                      </a:r>
                      <a:r>
                        <a:rPr lang="es-MX" sz="1200" u="none" strike="noStrike" dirty="0">
                          <a:effectLst/>
                        </a:rPr>
                        <a:t>]|[UUID]|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</a:t>
                      </a:r>
                      <a:r>
                        <a:rPr lang="es-MX" sz="1200" u="none" strike="noStrike" dirty="0" err="1">
                          <a:effectLst/>
                        </a:rPr>
                        <a:t>RFCCliente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NroFactura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>
                          <a:effectLst/>
                        </a:rPr>
                        <a:t>[</a:t>
                      </a:r>
                      <a:r>
                        <a:rPr lang="es-MX" sz="1200" b="1" u="none" strike="noStrike" dirty="0" smtClean="0">
                          <a:effectLst/>
                        </a:rPr>
                        <a:t>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setFac|1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asignar un número UUID de factura a un despacho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74466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E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getInfoQR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getInfoQR</a:t>
                      </a:r>
                      <a:r>
                        <a:rPr lang="es-E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|[Bomba</a:t>
                      </a:r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>
                          <a:effectLst/>
                        </a:rPr>
                        <a:t>|[1]|[[</a:t>
                      </a:r>
                      <a:r>
                        <a:rPr lang="es-MX" sz="1200" u="none" strike="noStrike" dirty="0" err="1">
                          <a:effectLst/>
                        </a:rPr>
                        <a:t>NumeroDeDespacho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>
                          <a:effectLst/>
                        </a:rPr>
                        <a:t>[Grado]</a:t>
                      </a:r>
                      <a:r>
                        <a:rPr lang="es-MX" sz="1200" u="none" strike="noStrike" dirty="0">
                          <a:effectLst/>
                        </a:rPr>
                        <a:t>|[Importe]|[Nivel]|[Precio]|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[Volumen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ImporteNC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[Total]|[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TramaDeCodigoQR</a:t>
                      </a:r>
                      <a:r>
                        <a:rPr lang="es-MX" sz="1200" u="none" strike="noStrike" dirty="0">
                          <a:effectLst/>
                        </a:rPr>
                        <a:t>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u="none" strike="noStrike" dirty="0">
                          <a:effectLst/>
                        </a:rPr>
                        <a:t>Comando para obtener información mediante un código</a:t>
                      </a:r>
                      <a:r>
                        <a:rPr lang="es-MX" sz="1200" u="none" strike="noStrike" baseline="0" dirty="0">
                          <a:effectLst/>
                        </a:rPr>
                        <a:t> QR.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8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1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setTar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30650"/>
              </p:ext>
            </p:extLst>
          </p:nvPr>
        </p:nvGraphicFramePr>
        <p:xfrm>
          <a:off x="212723" y="868913"/>
          <a:ext cx="7207251" cy="104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981">
                  <a:extLst>
                    <a:ext uri="{9D8B030D-6E8A-4147-A177-3AD203B41FA5}">
                      <a16:colId xmlns:a16="http://schemas.microsoft.com/office/drawing/2014/main" val="1692417181"/>
                    </a:ext>
                  </a:extLst>
                </a:gridCol>
                <a:gridCol w="2782878">
                  <a:extLst>
                    <a:ext uri="{9D8B030D-6E8A-4147-A177-3AD203B41FA5}">
                      <a16:colId xmlns:a16="http://schemas.microsoft.com/office/drawing/2014/main" val="3034710683"/>
                    </a:ext>
                  </a:extLst>
                </a:gridCol>
                <a:gridCol w="1047118">
                  <a:extLst>
                    <a:ext uri="{9D8B030D-6E8A-4147-A177-3AD203B41FA5}">
                      <a16:colId xmlns:a16="http://schemas.microsoft.com/office/drawing/2014/main" val="1242139255"/>
                    </a:ext>
                  </a:extLst>
                </a:gridCol>
                <a:gridCol w="2443274">
                  <a:extLst>
                    <a:ext uri="{9D8B030D-6E8A-4147-A177-3AD203B41FA5}">
                      <a16:colId xmlns:a16="http://schemas.microsoft.com/office/drawing/2014/main" val="158738352"/>
                    </a:ext>
                  </a:extLst>
                </a:gridCol>
              </a:tblGrid>
              <a:tr h="380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5250"/>
                  </a:ext>
                </a:extLst>
              </a:tr>
              <a:tr h="66464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setTar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 smtClean="0">
                          <a:effectLst/>
                        </a:rPr>
                        <a:t>setTar</a:t>
                      </a:r>
                      <a:r>
                        <a:rPr lang="es-MX" sz="1200" u="none" strike="noStrike" dirty="0" smtClean="0">
                          <a:effectLst/>
                        </a:rPr>
                        <a:t>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NroDesp</a:t>
                      </a:r>
                      <a:r>
                        <a:rPr lang="es-MX" sz="1200" u="none" strike="noStrike" dirty="0" smtClean="0">
                          <a:effectLst/>
                        </a:rPr>
                        <a:t>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NumTar</a:t>
                      </a:r>
                      <a:r>
                        <a:rPr lang="es-MX" sz="1200" u="none" strike="noStrike" dirty="0" smtClean="0">
                          <a:effectLst/>
                        </a:rPr>
                        <a:t>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Msj</a:t>
                      </a:r>
                      <a:r>
                        <a:rPr lang="es-MX" sz="1200" u="none" strike="noStrike" dirty="0" smtClean="0">
                          <a:effectLst/>
                        </a:rPr>
                        <a:t>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NroAut</a:t>
                      </a:r>
                      <a:r>
                        <a:rPr lang="es-MX" sz="1200" u="none" strike="noStrike" dirty="0" smtClean="0">
                          <a:effectLst/>
                        </a:rPr>
                        <a:t>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TipTar</a:t>
                      </a:r>
                      <a:r>
                        <a:rPr lang="es-MX" sz="1200" u="none" strike="noStrike" dirty="0" smtClean="0">
                          <a:effectLst/>
                        </a:rPr>
                        <a:t>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Mto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r>
                        <a:rPr lang="es-MX" sz="1200" u="none" strike="noStrike" dirty="0" smtClean="0">
                          <a:effectLst/>
                        </a:rPr>
                        <a:t>|[NumTar2]|</a:t>
                      </a:r>
                    </a:p>
                    <a:p>
                      <a:pPr algn="l" fontAlgn="ctr"/>
                      <a:r>
                        <a:rPr lang="es-MX" sz="1200" u="none" strike="noStrike" dirty="0" smtClean="0">
                          <a:effectLst/>
                        </a:rPr>
                        <a:t>[NroAut2]|[TipTar2]|[Mto2] 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Info|OK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actualizar la información de pagos bancarios en el Despachos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47396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392D23BC-2516-4723-8C1E-F0D54B8DD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50" y="2212769"/>
            <a:ext cx="5361905" cy="20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setTar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154881A9-2784-48E6-A7F5-130B15C9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980" y="1212666"/>
            <a:ext cx="7212732" cy="23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setCli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45212"/>
              </p:ext>
            </p:extLst>
          </p:nvPr>
        </p:nvGraphicFramePr>
        <p:xfrm>
          <a:off x="203200" y="802238"/>
          <a:ext cx="7226300" cy="883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450">
                  <a:extLst>
                    <a:ext uri="{9D8B030D-6E8A-4147-A177-3AD203B41FA5}">
                      <a16:colId xmlns:a16="http://schemas.microsoft.com/office/drawing/2014/main" val="1692417181"/>
                    </a:ext>
                  </a:extLst>
                </a:gridCol>
                <a:gridCol w="2790233">
                  <a:extLst>
                    <a:ext uri="{9D8B030D-6E8A-4147-A177-3AD203B41FA5}">
                      <a16:colId xmlns:a16="http://schemas.microsoft.com/office/drawing/2014/main" val="3034710683"/>
                    </a:ext>
                  </a:extLst>
                </a:gridCol>
                <a:gridCol w="1049885">
                  <a:extLst>
                    <a:ext uri="{9D8B030D-6E8A-4147-A177-3AD203B41FA5}">
                      <a16:colId xmlns:a16="http://schemas.microsoft.com/office/drawing/2014/main" val="1242139255"/>
                    </a:ext>
                  </a:extLst>
                </a:gridCol>
                <a:gridCol w="2449732">
                  <a:extLst>
                    <a:ext uri="{9D8B030D-6E8A-4147-A177-3AD203B41FA5}">
                      <a16:colId xmlns:a16="http://schemas.microsoft.com/office/drawing/2014/main" val="158738352"/>
                    </a:ext>
                  </a:extLst>
                </a:gridCol>
              </a:tblGrid>
              <a:tr h="321722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5250"/>
                  </a:ext>
                </a:extLst>
              </a:tr>
              <a:tr h="56196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setCli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setCli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NroDespacho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NroTarjetaVehículo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NroCliente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NroVehículo</a:t>
                      </a:r>
                      <a:r>
                        <a:rPr lang="es-MX" sz="1200" u="none" strike="noStrike" dirty="0">
                          <a:effectLst/>
                        </a:rPr>
                        <a:t>]|3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setCli|1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asignar a un despacho a un Cliente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47396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03E7BB6-18D7-40FA-9E26-0EA15316B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88" y="1884202"/>
            <a:ext cx="6457637" cy="25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3013473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Conexión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34065" y="1406013"/>
            <a:ext cx="5732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 aplicación </a:t>
            </a:r>
            <a:r>
              <a:rPr lang="es-MX" sz="2000" dirty="0" err="1"/>
              <a:t>SGPMgateway</a:t>
            </a:r>
            <a:r>
              <a:rPr lang="es-MX" sz="2000" dirty="0"/>
              <a:t> obtiene la información de una bomba específica por medio de un socket. Los datos de comunicación deben ser como se mencionan a continuación: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/>
              <a:t>La IP del Host debe ser la del equipo en donde está corriendo la aplicación </a:t>
            </a:r>
            <a:r>
              <a:rPr lang="es-MX" sz="2000" dirty="0" err="1"/>
              <a:t>SGPMgateway</a:t>
            </a: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El puerto debe ser el 9770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365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setFac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01465"/>
              </p:ext>
            </p:extLst>
          </p:nvPr>
        </p:nvGraphicFramePr>
        <p:xfrm>
          <a:off x="212726" y="854286"/>
          <a:ext cx="7207250" cy="85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981">
                  <a:extLst>
                    <a:ext uri="{9D8B030D-6E8A-4147-A177-3AD203B41FA5}">
                      <a16:colId xmlns:a16="http://schemas.microsoft.com/office/drawing/2014/main" val="1692417181"/>
                    </a:ext>
                  </a:extLst>
                </a:gridCol>
                <a:gridCol w="2665609">
                  <a:extLst>
                    <a:ext uri="{9D8B030D-6E8A-4147-A177-3AD203B41FA5}">
                      <a16:colId xmlns:a16="http://schemas.microsoft.com/office/drawing/2014/main" val="3034710683"/>
                    </a:ext>
                  </a:extLst>
                </a:gridCol>
                <a:gridCol w="1053715">
                  <a:extLst>
                    <a:ext uri="{9D8B030D-6E8A-4147-A177-3AD203B41FA5}">
                      <a16:colId xmlns:a16="http://schemas.microsoft.com/office/drawing/2014/main" val="1242139255"/>
                    </a:ext>
                  </a:extLst>
                </a:gridCol>
                <a:gridCol w="2553945">
                  <a:extLst>
                    <a:ext uri="{9D8B030D-6E8A-4147-A177-3AD203B41FA5}">
                      <a16:colId xmlns:a16="http://schemas.microsoft.com/office/drawing/2014/main" val="158738352"/>
                    </a:ext>
                  </a:extLst>
                </a:gridCol>
              </a:tblGrid>
              <a:tr h="309708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5250"/>
                  </a:ext>
                </a:extLst>
              </a:tr>
              <a:tr h="540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setFac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setFact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NroDespacho</a:t>
                      </a:r>
                      <a:r>
                        <a:rPr lang="es-MX" sz="1200" u="none" strike="noStrike" dirty="0">
                          <a:effectLst/>
                        </a:rPr>
                        <a:t>]|[UUID]|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</a:t>
                      </a:r>
                      <a:r>
                        <a:rPr lang="es-MX" sz="1200" u="none" strike="noStrike" dirty="0" err="1">
                          <a:effectLst/>
                        </a:rPr>
                        <a:t>RFCCliente</a:t>
                      </a:r>
                      <a:r>
                        <a:rPr lang="es-MX" sz="1200" u="none" strike="noStrike" dirty="0">
                          <a:effectLst/>
                        </a:rPr>
                        <a:t>]|[</a:t>
                      </a:r>
                      <a:r>
                        <a:rPr lang="es-MX" sz="1200" u="none" strike="noStrike" dirty="0" err="1">
                          <a:effectLst/>
                        </a:rPr>
                        <a:t>NroFactura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setFac|1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asignar un número UUID</a:t>
                      </a:r>
                      <a:r>
                        <a:rPr lang="es-MX" sz="1200" u="none" strike="noStrike" baseline="0" dirty="0">
                          <a:effectLst/>
                        </a:rPr>
                        <a:t> de factura a un despacho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47396"/>
                  </a:ext>
                </a:extLst>
              </a:tr>
            </a:tbl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839714" y="1907333"/>
            <a:ext cx="5942085" cy="3083767"/>
            <a:chOff x="1820790" y="1840658"/>
            <a:chExt cx="10058128" cy="483755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088951A-74C0-4C5F-BECE-644EBA58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0790" y="3759161"/>
              <a:ext cx="6457143" cy="291904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A26BB45-DCA4-41F4-8D16-67C753C01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4632" y="1840658"/>
              <a:ext cx="6014286" cy="2385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22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getInfoQR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8067"/>
              </p:ext>
            </p:extLst>
          </p:nvPr>
        </p:nvGraphicFramePr>
        <p:xfrm>
          <a:off x="212726" y="854288"/>
          <a:ext cx="7207250" cy="107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981">
                  <a:extLst>
                    <a:ext uri="{9D8B030D-6E8A-4147-A177-3AD203B41FA5}">
                      <a16:colId xmlns:a16="http://schemas.microsoft.com/office/drawing/2014/main" val="1692417181"/>
                    </a:ext>
                  </a:extLst>
                </a:gridCol>
                <a:gridCol w="1730308">
                  <a:extLst>
                    <a:ext uri="{9D8B030D-6E8A-4147-A177-3AD203B41FA5}">
                      <a16:colId xmlns:a16="http://schemas.microsoft.com/office/drawing/2014/main" val="3034710683"/>
                    </a:ext>
                  </a:extLst>
                </a:gridCol>
                <a:gridCol w="2655567">
                  <a:extLst>
                    <a:ext uri="{9D8B030D-6E8A-4147-A177-3AD203B41FA5}">
                      <a16:colId xmlns:a16="http://schemas.microsoft.com/office/drawing/2014/main" val="1242139255"/>
                    </a:ext>
                  </a:extLst>
                </a:gridCol>
                <a:gridCol w="1887394">
                  <a:extLst>
                    <a:ext uri="{9D8B030D-6E8A-4147-A177-3AD203B41FA5}">
                      <a16:colId xmlns:a16="http://schemas.microsoft.com/office/drawing/2014/main" val="158738352"/>
                    </a:ext>
                  </a:extLst>
                </a:gridCol>
              </a:tblGrid>
              <a:tr h="272908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5250"/>
                  </a:ext>
                </a:extLst>
              </a:tr>
              <a:tr h="765399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getInfoQR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getInfoQR</a:t>
                      </a:r>
                      <a:r>
                        <a:rPr lang="es-MX" sz="1200" u="none" strike="noStrike" dirty="0" smtClean="0">
                          <a:effectLst/>
                        </a:rPr>
                        <a:t>|[Bomba]|</a:t>
                      </a:r>
                    </a:p>
                    <a:p>
                      <a:pPr algn="l" fontAlgn="ctr"/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 smtClean="0">
                          <a:effectLst/>
                        </a:rPr>
                        <a:t>info</a:t>
                      </a:r>
                      <a:r>
                        <a:rPr lang="es-MX" sz="1200" u="none" strike="noStrike" dirty="0" smtClean="0">
                          <a:effectLst/>
                        </a:rPr>
                        <a:t>|[1]|[[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NumeroDeDespacho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 smtClean="0">
                          <a:effectLst/>
                        </a:rPr>
                        <a:t>[Grado]</a:t>
                      </a:r>
                      <a:r>
                        <a:rPr lang="es-MX" sz="1200" u="none" strike="noStrike" dirty="0" smtClean="0">
                          <a:effectLst/>
                        </a:rPr>
                        <a:t>|[Importe]|[Nivel]|[Precio]|</a:t>
                      </a:r>
                    </a:p>
                    <a:p>
                      <a:pPr algn="l" fontAlgn="ctr"/>
                      <a:r>
                        <a:rPr lang="es-MX" sz="1200" u="none" strike="noStrike" dirty="0" smtClean="0">
                          <a:effectLst/>
                        </a:rPr>
                        <a:t>[Volumen]|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[Estado]</a:t>
                      </a:r>
                      <a:r>
                        <a:rPr lang="es-MX" sz="1200" u="none" strike="noStrike" dirty="0" smtClean="0">
                          <a:effectLst/>
                        </a:rPr>
                        <a:t>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ImporteNC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 smtClean="0">
                          <a:effectLst/>
                        </a:rPr>
                        <a:t>[Total]|[</a:t>
                      </a:r>
                      <a:r>
                        <a:rPr lang="es-MX" sz="1200" u="none" strike="noStrike" dirty="0" err="1" smtClean="0">
                          <a:effectLst/>
                        </a:rPr>
                        <a:t>TramaDeCodigoQR</a:t>
                      </a:r>
                      <a:r>
                        <a:rPr lang="es-MX" sz="1200" u="none" strike="noStrike" dirty="0" smtClean="0">
                          <a:effectLst/>
                        </a:rPr>
                        <a:t>]</a:t>
                      </a:r>
                      <a:endParaRPr lang="es-MX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obtener información mediante un código</a:t>
                      </a:r>
                      <a:r>
                        <a:rPr lang="es-MX" sz="1200" u="none" strike="noStrike" baseline="0" dirty="0">
                          <a:effectLst/>
                        </a:rPr>
                        <a:t> QR.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47396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E25EEB5A-8A60-4E7B-9CAA-E5BBD3307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6" y="1924487"/>
            <a:ext cx="6333914" cy="24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getInfoQR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7E0E827E-FCA3-4752-A059-51187F60B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755" y="959061"/>
            <a:ext cx="1040303" cy="326231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27F2244-A04D-48FA-813C-3B664603F9DA}"/>
              </a:ext>
            </a:extLst>
          </p:cNvPr>
          <p:cNvSpPr txBox="1">
            <a:spLocks/>
          </p:cNvSpPr>
          <p:nvPr/>
        </p:nvSpPr>
        <p:spPr>
          <a:xfrm>
            <a:off x="1796057" y="3513262"/>
            <a:ext cx="6231523" cy="1001841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dirty="0" smtClean="0"/>
              <a:t>|BPM006|BP ESTACIONES Y SERVICIOS ENERGETICOS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dirty="0" smtClean="0"/>
              <a:t>|05/07/2019|08:55|56.55|8.80|65.35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dirty="0" smtClean="0"/>
              <a:t>|Cy9S6vGkzYinEtFXZbju3LMn1YgIkbXc|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9347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getInfoQR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25182481-D71C-4327-A9F7-B0DB5C01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510" y="959061"/>
            <a:ext cx="7170202" cy="2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Comandos ligados a SGPM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15711"/>
              </p:ext>
            </p:extLst>
          </p:nvPr>
        </p:nvGraphicFramePr>
        <p:xfrm>
          <a:off x="121156" y="797136"/>
          <a:ext cx="7317868" cy="3151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019">
                  <a:extLst>
                    <a:ext uri="{9D8B030D-6E8A-4147-A177-3AD203B41FA5}">
                      <a16:colId xmlns:a16="http://schemas.microsoft.com/office/drawing/2014/main" val="745611557"/>
                    </a:ext>
                  </a:extLst>
                </a:gridCol>
                <a:gridCol w="1961738">
                  <a:extLst>
                    <a:ext uri="{9D8B030D-6E8A-4147-A177-3AD203B41FA5}">
                      <a16:colId xmlns:a16="http://schemas.microsoft.com/office/drawing/2014/main" val="3491342065"/>
                    </a:ext>
                  </a:extLst>
                </a:gridCol>
                <a:gridCol w="2263614">
                  <a:extLst>
                    <a:ext uri="{9D8B030D-6E8A-4147-A177-3AD203B41FA5}">
                      <a16:colId xmlns:a16="http://schemas.microsoft.com/office/drawing/2014/main" val="415280050"/>
                    </a:ext>
                  </a:extLst>
                </a:gridCol>
                <a:gridCol w="2194497">
                  <a:extLst>
                    <a:ext uri="{9D8B030D-6E8A-4147-A177-3AD203B41FA5}">
                      <a16:colId xmlns:a16="http://schemas.microsoft.com/office/drawing/2014/main" val="1983471837"/>
                    </a:ext>
                  </a:extLst>
                </a:gridCol>
              </a:tblGrid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13547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getNumB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getNumB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numeroDeBombas</a:t>
                      </a:r>
                      <a:r>
                        <a:rPr lang="es-MX" sz="1200" u="none" strike="noStrike" dirty="0">
                          <a:effectLst/>
                        </a:rPr>
                        <a:t>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Regresa la cantidad de bombas que están configuradas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38843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getInfo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getInfo</a:t>
                      </a:r>
                      <a:r>
                        <a:rPr lang="es-MX" sz="1200" u="none" strike="noStrike" dirty="0" smtClean="0">
                          <a:effectLst/>
                        </a:rPr>
                        <a:t>|[Bomba]|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>
                          <a:effectLst/>
                        </a:rPr>
                        <a:t>|[1]|[[</a:t>
                      </a:r>
                      <a:r>
                        <a:rPr lang="es-MX" sz="1200" u="none" strike="noStrike" dirty="0" err="1">
                          <a:effectLst/>
                        </a:rPr>
                        <a:t>NumeroDeDespacho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[Grado]|[Importe]|[Nivel]|[Precio]|[Volumen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ImporteNC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[Total]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smtClean="0">
                          <a:effectLst/>
                        </a:rPr>
                        <a:t>Obtiene</a:t>
                      </a:r>
                      <a:r>
                        <a:rPr lang="es-MX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s-MX" sz="1200" u="none" strike="noStrike" dirty="0" smtClean="0">
                          <a:effectLst/>
                        </a:rPr>
                        <a:t>la </a:t>
                      </a:r>
                      <a:r>
                        <a:rPr lang="es-MX" sz="1200" u="none" strike="noStrike" dirty="0">
                          <a:effectLst/>
                        </a:rPr>
                        <a:t>información del</a:t>
                      </a:r>
                      <a:r>
                        <a:rPr lang="es-MX" sz="1200" u="none" strike="noStrike" baseline="0" dirty="0">
                          <a:effectLst/>
                        </a:rPr>
                        <a:t> último despacho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24423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getStatus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getStatus</a:t>
                      </a:r>
                      <a:r>
                        <a:rPr lang="es-MX" sz="1200" u="none" strike="noStrike" dirty="0" smtClean="0">
                          <a:effectLst/>
                        </a:rPr>
                        <a:t>|[Bomba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Regresa el estado de las bombas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51400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 err="1">
                          <a:effectLst/>
                        </a:rPr>
                        <a:t>preset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preset</a:t>
                      </a:r>
                      <a:r>
                        <a:rPr lang="es-MX" sz="1200" u="none" strike="noStrike" dirty="0">
                          <a:effectLst/>
                        </a:rPr>
                        <a:t>|[Bomba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[Grado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>
                          <a:effectLst/>
                        </a:rPr>
                        <a:t>|</a:t>
                      </a:r>
                    </a:p>
                    <a:p>
                      <a:pPr algn="l" fontAlgn="ctr"/>
                      <a:r>
                        <a:rPr lang="es-MX" sz="1200" b="1" u="none" strike="noStrike" dirty="0">
                          <a:effectLst/>
                        </a:rPr>
                        <a:t>[Cantidad/Importe]</a:t>
                      </a:r>
                      <a:r>
                        <a:rPr lang="es-MX" sz="1200" u="none" strike="noStrike" dirty="0">
                          <a:effectLst/>
                        </a:rPr>
                        <a:t>|</a:t>
                      </a:r>
                    </a:p>
                    <a:p>
                      <a:pPr algn="l" fontAlgn="ctr"/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</a:t>
                      </a:r>
                      <a:r>
                        <a:rPr lang="es-MX" sz="1200" b="1" u="none" strike="noStrike" dirty="0" err="1">
                          <a:effectLst/>
                        </a:rPr>
                        <a:t>UMedida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info|1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mandar información al Dispensario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47238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s-MX" sz="1200" b="1" u="none" strike="noStrike" dirty="0">
                          <a:effectLst/>
                        </a:rPr>
                        <a:t>stop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stop</a:t>
                      </a:r>
                      <a:r>
                        <a:rPr lang="es-MX" sz="1200" u="none" strike="noStrike" dirty="0" smtClean="0">
                          <a:effectLst/>
                        </a:rPr>
                        <a:t>|[Bomba]|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info|1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Comando para cancelar un </a:t>
                      </a:r>
                      <a:r>
                        <a:rPr lang="es-MX" sz="1200" u="none" strike="noStrike" dirty="0" err="1">
                          <a:effectLst/>
                        </a:rPr>
                        <a:t>preset</a:t>
                      </a:r>
                      <a:r>
                        <a:rPr lang="es-MX" sz="1200" u="none" strike="noStrike" dirty="0">
                          <a:effectLst/>
                        </a:rPr>
                        <a:t> enviado (No Dispensado)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64796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Estado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de la Bomba 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 y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getStatus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1B61358-3D5F-46B8-9933-2C7BD7BF8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93523"/>
              </p:ext>
            </p:extLst>
          </p:nvPr>
        </p:nvGraphicFramePr>
        <p:xfrm>
          <a:off x="121156" y="1368636"/>
          <a:ext cx="7213094" cy="275839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71757">
                  <a:extLst>
                    <a:ext uri="{9D8B030D-6E8A-4147-A177-3AD203B41FA5}">
                      <a16:colId xmlns:a16="http://schemas.microsoft.com/office/drawing/2014/main" val="2175036879"/>
                    </a:ext>
                  </a:extLst>
                </a:gridCol>
                <a:gridCol w="6141337">
                  <a:extLst>
                    <a:ext uri="{9D8B030D-6E8A-4147-A177-3AD203B41FA5}">
                      <a16:colId xmlns:a16="http://schemas.microsoft.com/office/drawing/2014/main" val="1911513169"/>
                    </a:ext>
                  </a:extLst>
                </a:gridCol>
              </a:tblGrid>
              <a:tr h="4114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Valores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  <a:endParaRPr lang="es-MX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3406"/>
                  </a:ext>
                </a:extLst>
              </a:tr>
              <a:tr h="2115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Estado</a:t>
                      </a:r>
                      <a:endParaRPr lang="es-MX" sz="1400" b="1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Estado de la bomba, donde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48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SGPM_S_OFFLINE</a:t>
                      </a:r>
                      <a:r>
                        <a:rPr lang="es-MX" sz="1400" dirty="0">
                          <a:effectLst/>
                        </a:rPr>
                        <a:t>  (Fuera de Línea)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49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SGPM_S_IDLE</a:t>
                      </a:r>
                      <a:r>
                        <a:rPr lang="es-MX" sz="1400" dirty="0">
                          <a:effectLst/>
                        </a:rPr>
                        <a:t>         (En Espera)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50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SGPM_S_BUSY</a:t>
                      </a:r>
                      <a:r>
                        <a:rPr lang="es-MX" sz="1400" dirty="0">
                          <a:effectLst/>
                        </a:rPr>
                        <a:t>       (Despachando)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51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SGPM_S_USED  </a:t>
                      </a:r>
                      <a:r>
                        <a:rPr lang="es-MX" sz="1400" dirty="0">
                          <a:effectLst/>
                        </a:rPr>
                        <a:t>     (Registrando el Despacho)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53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SGPM_S_CALL</a:t>
                      </a:r>
                      <a:r>
                        <a:rPr lang="es-MX" sz="1400" dirty="0">
                          <a:effectLst/>
                        </a:rPr>
                        <a:t>        (Pide Autorización)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54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SGPM_S_CLOSE</a:t>
                      </a:r>
                      <a:r>
                        <a:rPr lang="es-MX" sz="1400" dirty="0">
                          <a:effectLst/>
                        </a:rPr>
                        <a:t>     (Bomba inhabilitada)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55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SGPM_S_ERROR</a:t>
                      </a:r>
                      <a:r>
                        <a:rPr lang="es-MX" sz="1400" dirty="0">
                          <a:effectLst/>
                        </a:rPr>
                        <a:t> 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56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SGPM_S_STOP</a:t>
                      </a:r>
                      <a:r>
                        <a:rPr lang="es-MX" sz="1400" dirty="0">
                          <a:effectLst/>
                        </a:rPr>
                        <a:t>       (Bomba detenida)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    57 </a:t>
                      </a:r>
                      <a:r>
                        <a:rPr lang="es-MX" sz="1400" dirty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b="1" dirty="0">
                          <a:effectLst/>
                        </a:rPr>
                        <a:t>SGPM_S_AUTHORIZED</a:t>
                      </a:r>
                      <a:r>
                        <a:rPr lang="es-MX" sz="1400" dirty="0">
                          <a:effectLst/>
                        </a:rPr>
                        <a:t>    (Al mandar un </a:t>
                      </a:r>
                      <a:r>
                        <a:rPr lang="es-MX" sz="1400" dirty="0" err="1">
                          <a:effectLst/>
                        </a:rPr>
                        <a:t>Preset</a:t>
                      </a:r>
                      <a:r>
                        <a:rPr lang="es-MX" sz="1400" dirty="0">
                          <a:effectLst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2942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1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Valores 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preset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8645C50-75B1-4DD1-A7EF-48E37D04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2944"/>
              </p:ext>
            </p:extLst>
          </p:nvPr>
        </p:nvGraphicFramePr>
        <p:xfrm>
          <a:off x="121156" y="959061"/>
          <a:ext cx="7194044" cy="235291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5764">
                  <a:extLst>
                    <a:ext uri="{9D8B030D-6E8A-4147-A177-3AD203B41FA5}">
                      <a16:colId xmlns:a16="http://schemas.microsoft.com/office/drawing/2014/main" val="2901891949"/>
                    </a:ext>
                  </a:extLst>
                </a:gridCol>
                <a:gridCol w="5268280">
                  <a:extLst>
                    <a:ext uri="{9D8B030D-6E8A-4147-A177-3AD203B41FA5}">
                      <a16:colId xmlns:a16="http://schemas.microsoft.com/office/drawing/2014/main" val="1254506077"/>
                    </a:ext>
                  </a:extLst>
                </a:gridCol>
              </a:tblGrid>
              <a:tr h="309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Campo</a:t>
                      </a:r>
                      <a:endParaRPr lang="es-MX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Valores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  <a:endParaRPr lang="es-MX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65716"/>
                  </a:ext>
                </a:extLst>
              </a:tr>
              <a:tr h="10118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Grado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50215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0   </a:t>
                      </a:r>
                      <a:r>
                        <a:rPr lang="es-MX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Cualquier Combustible y se tomará a </a:t>
                      </a:r>
                      <a:r>
                        <a:rPr lang="es-MX" sz="1200" dirty="0" err="1">
                          <a:effectLst/>
                        </a:rPr>
                        <a:t>UMedida</a:t>
                      </a:r>
                      <a:r>
                        <a:rPr lang="es-MX" sz="1200" dirty="0">
                          <a:effectLst/>
                        </a:rPr>
                        <a:t> siempre como 1.</a:t>
                      </a:r>
                    </a:p>
                    <a:p>
                      <a:pPr marL="899160" indent="-899160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49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PREMIUM.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50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MAGNA.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51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DIESEL.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52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DIESEL MARINO.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80097"/>
                  </a:ext>
                </a:extLst>
              </a:tr>
              <a:tr h="515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Cantidad</a:t>
                      </a:r>
                      <a:r>
                        <a:rPr lang="en-US" sz="1200" b="1" dirty="0">
                          <a:effectLst/>
                        </a:rPr>
                        <a:t>/</a:t>
                      </a:r>
                      <a:r>
                        <a:rPr lang="en-US" sz="1200" b="1" dirty="0" err="1">
                          <a:effectLst/>
                        </a:rPr>
                        <a:t>Importe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Si Grado=0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se debe mandar la cantidad de Económica.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Si Grado=(49,50,51,52)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 se debe mandar la cantidad de Litros.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8073"/>
                  </a:ext>
                </a:extLst>
              </a:tr>
              <a:tr h="515914">
                <a:tc>
                  <a:txBody>
                    <a:bodyPr/>
                    <a:lstStyle/>
                    <a:p>
                      <a:pPr marL="450215" indent="-450215" algn="l">
                        <a:spcAft>
                          <a:spcPts val="0"/>
                        </a:spcAft>
                      </a:pPr>
                      <a:r>
                        <a:rPr lang="es-MX" sz="1200" b="1" dirty="0" err="1">
                          <a:effectLst/>
                        </a:rPr>
                        <a:t>UMedida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50215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 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s-MX" sz="1200" dirty="0">
                          <a:effectLst/>
                        </a:rPr>
                        <a:t> Monto en pesos</a:t>
                      </a:r>
                    </a:p>
                    <a:p>
                      <a:pPr marL="450215" indent="-450215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0 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s-MX" sz="1200" dirty="0">
                          <a:effectLst/>
                        </a:rPr>
                        <a:t>    Litros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2253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getNumB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87309"/>
              </p:ext>
            </p:extLst>
          </p:nvPr>
        </p:nvGraphicFramePr>
        <p:xfrm>
          <a:off x="203200" y="869763"/>
          <a:ext cx="7226301" cy="95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450">
                  <a:extLst>
                    <a:ext uri="{9D8B030D-6E8A-4147-A177-3AD203B41FA5}">
                      <a16:colId xmlns:a16="http://schemas.microsoft.com/office/drawing/2014/main" val="2225587286"/>
                    </a:ext>
                  </a:extLst>
                </a:gridCol>
                <a:gridCol w="1594460">
                  <a:extLst>
                    <a:ext uri="{9D8B030D-6E8A-4147-A177-3AD203B41FA5}">
                      <a16:colId xmlns:a16="http://schemas.microsoft.com/office/drawing/2014/main" val="1690021803"/>
                    </a:ext>
                  </a:extLst>
                </a:gridCol>
                <a:gridCol w="1960240">
                  <a:extLst>
                    <a:ext uri="{9D8B030D-6E8A-4147-A177-3AD203B41FA5}">
                      <a16:colId xmlns:a16="http://schemas.microsoft.com/office/drawing/2014/main" val="2182633676"/>
                    </a:ext>
                  </a:extLst>
                </a:gridCol>
                <a:gridCol w="2735151">
                  <a:extLst>
                    <a:ext uri="{9D8B030D-6E8A-4147-A177-3AD203B41FA5}">
                      <a16:colId xmlns:a16="http://schemas.microsoft.com/office/drawing/2014/main" val="3839385"/>
                    </a:ext>
                  </a:extLst>
                </a:gridCol>
              </a:tblGrid>
              <a:tr h="476593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84163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getNumB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 err="1" smtClean="0">
                          <a:effectLst/>
                        </a:rPr>
                        <a:t>getNumB</a:t>
                      </a:r>
                      <a:r>
                        <a:rPr lang="es-MX" sz="1200" u="none" strike="noStrike" dirty="0" smtClean="0">
                          <a:effectLst/>
                        </a:rPr>
                        <a:t>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numeroDeBombas</a:t>
                      </a:r>
                      <a:r>
                        <a:rPr lang="es-MX" sz="1200" u="none" strike="noStrike" dirty="0">
                          <a:effectLst/>
                        </a:rPr>
                        <a:t>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Regresa la cantidad de bombas que están configuradas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85124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A67695AB-CC77-4879-B3EA-80DA595C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5" y="2047038"/>
            <a:ext cx="6922606" cy="2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getNumB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99736950-3CEC-40F7-82B2-1F87B540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9951" y="753273"/>
            <a:ext cx="5133823" cy="4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20677"/>
              </p:ext>
            </p:extLst>
          </p:nvPr>
        </p:nvGraphicFramePr>
        <p:xfrm>
          <a:off x="212726" y="863560"/>
          <a:ext cx="7197724" cy="1034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524">
                  <a:extLst>
                    <a:ext uri="{9D8B030D-6E8A-4147-A177-3AD203B41FA5}">
                      <a16:colId xmlns:a16="http://schemas.microsoft.com/office/drawing/2014/main" val="696331548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45410869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32301965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193168173"/>
                    </a:ext>
                  </a:extLst>
                </a:gridCol>
              </a:tblGrid>
              <a:tr h="476593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Petición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Respuesta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66802"/>
                  </a:ext>
                </a:extLst>
              </a:tr>
              <a:tr h="47659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 err="1">
                          <a:effectLst/>
                        </a:rPr>
                        <a:t>getInfo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 smtClean="0">
                          <a:effectLst/>
                        </a:rPr>
                        <a:t>getInfo</a:t>
                      </a:r>
                      <a:r>
                        <a:rPr lang="es-MX" sz="1200" u="none" strike="noStrike" dirty="0" smtClean="0">
                          <a:effectLst/>
                        </a:rPr>
                        <a:t>|[Bomba]|</a:t>
                      </a:r>
                    </a:p>
                    <a:p>
                      <a:pPr algn="l" fontAlgn="ctr"/>
                      <a:r>
                        <a:rPr lang="es-MX" sz="1200" b="1" u="none" strike="noStrike" dirty="0" smtClean="0">
                          <a:effectLst/>
                        </a:rPr>
                        <a:t>[EMPRESA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endParaRPr lang="es-MX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 err="1">
                          <a:effectLst/>
                        </a:rPr>
                        <a:t>info</a:t>
                      </a:r>
                      <a:r>
                        <a:rPr lang="es-MX" sz="1200" u="none" strike="noStrike" dirty="0">
                          <a:effectLst/>
                        </a:rPr>
                        <a:t>|[1]|[[</a:t>
                      </a:r>
                      <a:r>
                        <a:rPr lang="es-MX" sz="1200" u="none" strike="noStrike" dirty="0" err="1">
                          <a:effectLst/>
                        </a:rPr>
                        <a:t>NumeroDeDespacho</a:t>
                      </a:r>
                      <a:r>
                        <a:rPr lang="es-MX" sz="1200" u="none" strike="noStrike" dirty="0">
                          <a:effectLst/>
                        </a:rPr>
                        <a:t>]|</a:t>
                      </a:r>
                    </a:p>
                    <a:p>
                      <a:pPr algn="l" fontAlgn="ctr"/>
                      <a:r>
                        <a:rPr lang="es-MX" sz="1200" b="1" u="none" strike="noStrike" dirty="0">
                          <a:effectLst/>
                        </a:rPr>
                        <a:t>[Grado]</a:t>
                      </a:r>
                      <a:r>
                        <a:rPr lang="es-MX" sz="1200" u="none" strike="noStrike" dirty="0">
                          <a:effectLst/>
                        </a:rPr>
                        <a:t>|[Importe]|[Nivel]|[Precio]|[Volumen</a:t>
                      </a:r>
                      <a:r>
                        <a:rPr lang="es-MX" sz="1200" u="none" strike="noStrike" dirty="0" smtClean="0">
                          <a:effectLst/>
                        </a:rPr>
                        <a:t>]|</a:t>
                      </a:r>
                      <a:r>
                        <a:rPr lang="es-MX" sz="1200" b="1" u="none" strike="noStrike" dirty="0" smtClean="0">
                          <a:effectLst/>
                        </a:rPr>
                        <a:t>[Estado</a:t>
                      </a:r>
                      <a:r>
                        <a:rPr lang="es-MX" sz="1200" b="1" u="none" strike="noStrike" dirty="0">
                          <a:effectLst/>
                        </a:rPr>
                        <a:t>]</a:t>
                      </a:r>
                      <a:r>
                        <a:rPr lang="es-MX" sz="1200" u="none" strike="noStrike" dirty="0">
                          <a:effectLst/>
                        </a:rPr>
                        <a:t>|[</a:t>
                      </a:r>
                      <a:r>
                        <a:rPr lang="es-MX" sz="1200" u="none" strike="noStrike" dirty="0" err="1">
                          <a:effectLst/>
                        </a:rPr>
                        <a:t>ImporteNC</a:t>
                      </a:r>
                      <a:r>
                        <a:rPr lang="es-MX" sz="1200" u="none" strike="noStrike" dirty="0">
                          <a:effectLst/>
                        </a:rPr>
                        <a:t>]|[Total]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</a:rPr>
                        <a:t>Para obtener la información del</a:t>
                      </a:r>
                      <a:r>
                        <a:rPr lang="es-MX" sz="1200" u="none" strike="noStrike" baseline="0" dirty="0">
                          <a:effectLst/>
                        </a:rPr>
                        <a:t> último despacho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9425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F47021B-EC4E-4DCA-B2D1-2A4280E1C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07" y="2226135"/>
            <a:ext cx="537619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" y="4333396"/>
            <a:ext cx="1063493" cy="36341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1156" y="58327"/>
            <a:ext cx="7670294" cy="900734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Ejemplo: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getInfo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cs typeface="Helvetica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5F292B46-8B05-4136-BD36-7A9F1CA9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614" y="1245258"/>
            <a:ext cx="7046685" cy="23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78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815</Words>
  <Application>Microsoft Office PowerPoint</Application>
  <PresentationFormat>Presentación en pantalla (16:9)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MS PGothic</vt:lpstr>
      <vt:lpstr>Arial</vt:lpstr>
      <vt:lpstr>Calibri</vt:lpstr>
      <vt:lpstr>Helvetica</vt:lpstr>
      <vt:lpstr>Symbol</vt:lpstr>
      <vt:lpstr>Times New Roman</vt:lpstr>
      <vt:lpstr>Wingdings</vt:lpstr>
      <vt:lpstr>1_Tema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CAMBIOS EN COMPROBANTES DIGITALES POR INTERNET (CFDI) PARA GASOLINERAS</dc:title>
  <dc:creator>Juan Matias Murad</dc:creator>
  <cp:lastModifiedBy>Julio A. Hernández</cp:lastModifiedBy>
  <cp:revision>122</cp:revision>
  <dcterms:created xsi:type="dcterms:W3CDTF">2019-05-09T16:49:39Z</dcterms:created>
  <dcterms:modified xsi:type="dcterms:W3CDTF">2019-08-07T19:11:43Z</dcterms:modified>
</cp:coreProperties>
</file>