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1"/>
  </p:notesMasterIdLst>
  <p:handoutMasterIdLst>
    <p:handoutMasterId r:id="rId22"/>
  </p:handoutMasterIdLst>
  <p:sldIdLst>
    <p:sldId id="1265" r:id="rId2"/>
    <p:sldId id="1341" r:id="rId3"/>
    <p:sldId id="1241" r:id="rId4"/>
    <p:sldId id="1243" r:id="rId5"/>
    <p:sldId id="1245" r:id="rId6"/>
    <p:sldId id="1373" r:id="rId7"/>
    <p:sldId id="1366" r:id="rId8"/>
    <p:sldId id="1381" r:id="rId9"/>
    <p:sldId id="1380" r:id="rId10"/>
    <p:sldId id="1368" r:id="rId11"/>
    <p:sldId id="1369" r:id="rId12"/>
    <p:sldId id="1370" r:id="rId13"/>
    <p:sldId id="1371" r:id="rId14"/>
    <p:sldId id="1374" r:id="rId15"/>
    <p:sldId id="1351" r:id="rId16"/>
    <p:sldId id="1377" r:id="rId17"/>
    <p:sldId id="1378" r:id="rId18"/>
    <p:sldId id="1379" r:id="rId19"/>
    <p:sldId id="1247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2" autoAdjust="0"/>
    <p:restoredTop sz="82596" autoAdjust="0"/>
  </p:normalViewPr>
  <p:slideViewPr>
    <p:cSldViewPr snapToGrid="0">
      <p:cViewPr varScale="1">
        <p:scale>
          <a:sx n="106" d="100"/>
          <a:sy n="106" d="100"/>
        </p:scale>
        <p:origin x="-1794" y="-84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algn="r"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algn="r" defTabSz="930356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49B7AB4-D1DC-4C49-8997-FC16BCA01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8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t" anchorCtr="0" compatLnSpc="1">
            <a:prstTxWarp prst="textNoShape">
              <a:avLst/>
            </a:prstTxWarp>
          </a:bodyPr>
          <a:lstStyle>
            <a:lvl1pPr algn="r"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67" rIns="93141" bIns="46567" numCol="1" anchor="b" anchorCtr="0" compatLnSpc="1">
            <a:prstTxWarp prst="textNoShape">
              <a:avLst/>
            </a:prstTxWarp>
          </a:bodyPr>
          <a:lstStyle>
            <a:lvl1pPr algn="r" defTabSz="930356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188AD204-E486-472C-93F5-F552B5456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4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dirty="0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15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 txBox="1">
            <a:spLocks noGrp="1" noChangeArrowheads="1"/>
          </p:cNvSpPr>
          <p:nvPr/>
        </p:nvSpPr>
        <p:spPr bwMode="auto">
          <a:xfrm>
            <a:off x="3806746" y="8550319"/>
            <a:ext cx="2911555" cy="45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79" tIns="44886" rIns="89779" bIns="44886" anchor="b"/>
          <a:lstStyle/>
          <a:p>
            <a:pPr algn="r" defTabSz="896770" eaLnBrk="0" hangingPunct="0">
              <a:spcBef>
                <a:spcPct val="20000"/>
              </a:spcBef>
            </a:pPr>
            <a:fld id="{0A623530-D776-4DA5-B3F4-6853A33B3047}" type="slidenum">
              <a:rPr lang="en-US" sz="1300">
                <a:latin typeface="Tahoma" pitchFamily="34" charset="0"/>
              </a:rPr>
              <a:pPr algn="r" defTabSz="896770" eaLnBrk="0" hangingPunct="0">
                <a:spcBef>
                  <a:spcPct val="20000"/>
                </a:spcBef>
              </a:pPr>
              <a:t>16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8152" tIns="44076" rIns="88152" bIns="44076"/>
          <a:lstStyle/>
          <a:p>
            <a:r>
              <a:rPr lang="en-US" dirty="0" smtClean="0"/>
              <a:t>In my version,</a:t>
            </a:r>
          </a:p>
          <a:p>
            <a:endParaRPr lang="en-US" dirty="0" smtClean="0"/>
          </a:p>
          <a:p>
            <a:r>
              <a:rPr lang="en-US" dirty="0" smtClean="0"/>
              <a:t>Mult</a:t>
            </a:r>
            <a:r>
              <a:rPr lang="en-US" baseline="0" dirty="0" smtClean="0"/>
              <a:t> (or any unimplemented instruction) gets decoded to </a:t>
            </a:r>
          </a:p>
          <a:p>
            <a:endParaRPr lang="en-US" baseline="0" dirty="0" smtClean="0"/>
          </a:p>
          <a:p>
            <a:r>
              <a:rPr lang="en-US" dirty="0"/>
              <a:t>fcMULT, fcMULTU:</a:t>
            </a:r>
          </a:p>
          <a:p>
            <a:r>
              <a:rPr lang="en-US" dirty="0"/>
              <a:t>      begin</a:t>
            </a:r>
          </a:p>
          <a:p>
            <a:r>
              <a:rPr lang="en-US" dirty="0"/>
              <a:t>        dInst.iType = Unsupported;</a:t>
            </a:r>
          </a:p>
          <a:p>
            <a:r>
              <a:rPr lang="en-US" dirty="0"/>
              <a:t>	dInst.dst  = Invalid;</a:t>
            </a:r>
          </a:p>
          <a:p>
            <a:r>
              <a:rPr lang="en-US" dirty="0"/>
              <a:t>        dInst.src1 = Invalid;</a:t>
            </a:r>
          </a:p>
          <a:p>
            <a:r>
              <a:rPr lang="en-US" dirty="0"/>
              <a:t>        dInst.src2 = Invalid;</a:t>
            </a:r>
          </a:p>
          <a:p>
            <a:r>
              <a:rPr lang="en-US" dirty="0"/>
              <a:t>        dInst.imm  = Invalid;</a:t>
            </a:r>
          </a:p>
          <a:p>
            <a:r>
              <a:rPr lang="en-US" dirty="0"/>
              <a:t>        dInst.brFunc = NT;</a:t>
            </a:r>
          </a:p>
          <a:p>
            <a:r>
              <a:rPr lang="en-US" dirty="0"/>
              <a:t>      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75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For</a:t>
            </a:r>
            <a:r>
              <a:rPr lang="en-US" baseline="0" dirty="0" smtClean="0"/>
              <a:t> precise interrupt/exception, the branching out and back should be  shown as ‘in-between instructions’.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Even if I_i is a page fault, the exception is between I_i-1 and I_i, not on I_i.</a:t>
            </a: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9F016-4B75-45D8-8EAA-65CCA6C6CA8A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43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A89F9-869D-4A4A-8E32-6A85DA18EDBF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88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Exception</a:t>
            </a:r>
            <a:r>
              <a:rPr lang="en-US" baseline="0" dirty="0" smtClean="0"/>
              <a:t> instruction might need to restart (page fault) or be skipped (emulated mult).  The handler adjusts the EPC depending on the situation.  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 implemented Syscall as an exception itself (so not completed) and is skipped by the handler.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FA89E-FAC2-459D-858F-BBA16B3F54AB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60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2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26</a:t>
            </a:r>
            <a:r>
              <a:rPr lang="en-US" baseline="0" dirty="0" smtClean="0"/>
              <a:t> and 27 are temporary registers available to the kernel (specified by Application Binary Interface (ABI))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1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26</a:t>
            </a:r>
            <a:r>
              <a:rPr lang="en-US" baseline="0" dirty="0" smtClean="0"/>
              <a:t> and 27 are temporary registers available to the kernel (specified by Application Binary Interface (ABI))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1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L18-</a:t>
            </a:r>
            <a:fld id="{9CB9F958-F5B5-434D-AF34-9E135DA9C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29940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30051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 dirty="0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 dirty="0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 dirty="0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L18-</a:t>
            </a:r>
            <a:fld id="{AD42A996-D0CC-4CAC-8C80-EF04779D65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774817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Constructive Computer Architecture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Interrupts/Exceptions</a:t>
            </a: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9CB9F958-F5B5-434D-AF34-9E135DA9C3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handler- SW </a:t>
            </a:r>
            <a:r>
              <a:rPr lang="en-US" sz="3200" i="1" dirty="0" smtClean="0"/>
              <a:t>cont.</a:t>
            </a:r>
            <a:br>
              <a:rPr lang="en-US" sz="3200" i="1" dirty="0" smtClean="0"/>
            </a:br>
            <a:r>
              <a:rPr lang="en-US" sz="3200" dirty="0" smtClean="0"/>
              <a:t>Setting up and calling </a:t>
            </a:r>
            <a:r>
              <a:rPr lang="en-US" sz="3200" dirty="0" err="1" smtClean="0"/>
              <a:t>IH_Dispacher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186857" cy="53245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common_handler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# we have saved all GPRs 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C function to handle interrupt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0: cause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a1,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 a2, GPR_BASE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 pointer to all saved GPRs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# set up stack pointer for C-code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ih_dispatcher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calls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ih_dispatcher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may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have been written in 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value is the PC to resume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all GPRs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 x1, GPR_BASE;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x2, 8(x1);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x3, 12(x1); ...;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x31, 124(x1)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4(x1) # restore x1 last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finish handling 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23412" cy="1143000"/>
          </a:xfrm>
        </p:spPr>
        <p:txBody>
          <a:bodyPr/>
          <a:lstStyle/>
          <a:p>
            <a:r>
              <a:rPr lang="en-US" dirty="0" smtClean="0"/>
              <a:t>IH Dispatcher </a:t>
            </a:r>
            <a:r>
              <a:rPr lang="en-US" sz="2400" dirty="0" smtClean="0"/>
              <a:t>(in C)</a:t>
            </a:r>
            <a:br>
              <a:rPr lang="en-US" sz="2400" dirty="0" smtClean="0"/>
            </a:br>
            <a:r>
              <a:rPr lang="en-US" sz="2400" dirty="0" smtClean="0"/>
              <a:t>Dispatches to a specific handler based on “cause”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494633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ih_dispatcher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cause,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refers to GPR xi stored in stack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(cause == 0x02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// illegal instruction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illegal_ih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(cause,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0x08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 system call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syscall_ih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(cause,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// other causes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506" y="4957483"/>
            <a:ext cx="6397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Next we give examples of two interrupt Handlers: 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Software implementation of multiply instruction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System </a:t>
            </a:r>
            <a:r>
              <a:rPr lang="en-US" dirty="0">
                <a:latin typeface="Comic Sans MS" panose="030F0702030302020204" pitchFamily="66" charset="0"/>
              </a:rPr>
              <a:t>call </a:t>
            </a:r>
            <a:r>
              <a:rPr lang="en-US" dirty="0" smtClean="0">
                <a:latin typeface="Comic Sans MS" panose="030F0702030302020204" pitchFamily="66" charset="0"/>
              </a:rPr>
              <a:t>(e.g., </a:t>
            </a:r>
            <a:r>
              <a:rPr lang="en-US" dirty="0" err="1" smtClean="0">
                <a:latin typeface="Comic Sans MS" panose="030F0702030302020204" pitchFamily="66" charset="0"/>
              </a:rPr>
              <a:t>printf</a:t>
            </a:r>
            <a:r>
              <a:rPr lang="en-US" dirty="0" smtClean="0">
                <a:latin typeface="Comic Sans MS" panose="030F0702030302020204" pitchFamily="66" charset="0"/>
              </a:rPr>
              <a:t>, open, ...)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8" y="368596"/>
            <a:ext cx="7772400" cy="1143000"/>
          </a:xfrm>
        </p:spPr>
        <p:txBody>
          <a:bodyPr/>
          <a:lstStyle/>
          <a:p>
            <a:r>
              <a:rPr lang="en-US" dirty="0" smtClean="0"/>
              <a:t>SW emulation of MULT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68" y="1990058"/>
            <a:ext cx="7772400" cy="4495801"/>
          </a:xfrm>
        </p:spPr>
        <p:txBody>
          <a:bodyPr/>
          <a:lstStyle/>
          <a:p>
            <a:r>
              <a:rPr lang="en-US" sz="2000" dirty="0" smtClean="0"/>
              <a:t>With proper exception handlers we can implement unsupported instructions in SW</a:t>
            </a:r>
          </a:p>
          <a:p>
            <a:r>
              <a:rPr lang="en-US" sz="2000" dirty="0" smtClean="0"/>
              <a:t>MUL returns the low 32-bit result of rs1*rs2 into </a:t>
            </a:r>
            <a:r>
              <a:rPr lang="en-US" sz="2000" dirty="0" err="1" smtClean="0"/>
              <a:t>rd</a:t>
            </a:r>
            <a:endParaRPr lang="en-US" sz="1600" dirty="0" smtClean="0"/>
          </a:p>
          <a:p>
            <a:r>
              <a:rPr lang="en-US" sz="2000" dirty="0" smtClean="0"/>
              <a:t>MUL is decoded as an unsupported instruction and will throw an Illegal Instruction exception</a:t>
            </a:r>
          </a:p>
          <a:p>
            <a:r>
              <a:rPr lang="en-US" sz="2000" dirty="0" smtClean="0"/>
              <a:t>SW handles the exception in </a:t>
            </a:r>
            <a:r>
              <a:rPr lang="en-US" sz="2000" dirty="0" err="1" smtClean="0"/>
              <a:t>illegal_inst_ih</a:t>
            </a:r>
            <a:r>
              <a:rPr lang="en-US" sz="2000" dirty="0" smtClean="0"/>
              <a:t>() function</a:t>
            </a:r>
            <a:endParaRPr lang="en-US" sz="2000" dirty="0"/>
          </a:p>
          <a:p>
            <a:pPr lvl="1"/>
            <a:r>
              <a:rPr lang="en-US" sz="1800" dirty="0" err="1"/>
              <a:t>i</a:t>
            </a:r>
            <a:r>
              <a:rPr lang="en-US" sz="1800" dirty="0" err="1" smtClean="0"/>
              <a:t>llegal_inst_ih</a:t>
            </a:r>
            <a:r>
              <a:rPr lang="en-US" sz="1800" dirty="0" smtClean="0"/>
              <a:t>() checks the opcode and function code of MUL to call the emulated multiply function</a:t>
            </a:r>
          </a:p>
          <a:p>
            <a:r>
              <a:rPr lang="en-US" sz="2000" dirty="0" smtClean="0"/>
              <a:t>Control is resumed to </a:t>
            </a:r>
            <a:r>
              <a:rPr lang="en-US" sz="2000" dirty="0" err="1" smtClean="0"/>
              <a:t>epc</a:t>
            </a:r>
            <a:r>
              <a:rPr lang="en-US" sz="2000" dirty="0" smtClean="0"/>
              <a:t> + 4 after emulation is done </a:t>
            </a:r>
            <a:r>
              <a:rPr lang="en-US" sz="2000" dirty="0" smtClean="0"/>
              <a:t>(MRET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42746" y="1580898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mul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rd</a:t>
            </a:r>
            <a:r>
              <a:rPr lang="en-US" sz="2400" dirty="0" smtClean="0">
                <a:latin typeface="Courier New" pitchFamily="49" charset="0"/>
              </a:rPr>
              <a:t>, rs1, rs2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62925" cy="1143000"/>
          </a:xfrm>
        </p:spPr>
        <p:txBody>
          <a:bodyPr/>
          <a:lstStyle/>
          <a:p>
            <a:r>
              <a:rPr lang="en-US" dirty="0" smtClean="0"/>
              <a:t>Illegal Instruction IH (in C)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494633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illegal_inst_ih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cause,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*((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fetch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check opcode &amp; function codes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MASK_MUL) == MATCH_MUL)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is MUL, extract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rs1, rs2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7) &amp; 0x01F;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rs1 = ...;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rs2 = ...;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emulate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[rs1]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[rs2]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emulate_multiply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rs1, rs2,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+ 4; // done, resume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epc+4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abort();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as an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50" y="1499434"/>
            <a:ext cx="8422759" cy="41148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ecall</a:t>
            </a:r>
            <a:r>
              <a:rPr lang="en-US" sz="2400" dirty="0" smtClean="0"/>
              <a:t> instruction raises an exception; its meaning is derived based on conventions of the operating system</a:t>
            </a:r>
          </a:p>
          <a:p>
            <a:pPr lvl="1"/>
            <a:r>
              <a:rPr lang="en-US" sz="2000" dirty="0" smtClean="0"/>
              <a:t>Register </a:t>
            </a:r>
            <a:r>
              <a:rPr lang="en-US" sz="2000" dirty="0"/>
              <a:t>a7 contains the desired function,</a:t>
            </a:r>
          </a:p>
          <a:p>
            <a:pPr lvl="1"/>
            <a:r>
              <a:rPr lang="en-US" sz="2000" dirty="0"/>
              <a:t>register a0,a1,a2 contain the arguments,</a:t>
            </a:r>
          </a:p>
          <a:p>
            <a:pPr lvl="1"/>
            <a:r>
              <a:rPr lang="en-US" sz="2000" dirty="0"/>
              <a:t>result is returned in register </a:t>
            </a:r>
            <a:r>
              <a:rPr lang="en-US" sz="2000" dirty="0" smtClean="0"/>
              <a:t>a0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87841" y="5651310"/>
            <a:ext cx="550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Single-cycle implementation: next few slides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2041" y="4647055"/>
            <a:ext cx="467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Processor can’t function without the cooperation of the software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77" y="3953435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 – a7 are register name aliases (i.e. x10 – x17)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408894" cy="1143000"/>
          </a:xfrm>
        </p:spPr>
        <p:txBody>
          <a:bodyPr/>
          <a:lstStyle/>
          <a:p>
            <a:r>
              <a:rPr lang="en-US" sz="4000" dirty="0" err="1" smtClean="0"/>
              <a:t>Syscall</a:t>
            </a:r>
            <a:r>
              <a:rPr lang="en-US" sz="4000" dirty="0" smtClean="0"/>
              <a:t> Interrupt Handler </a:t>
            </a:r>
            <a:r>
              <a:rPr lang="en-US" sz="2400" dirty="0" smtClean="0"/>
              <a:t>(in C)</a:t>
            </a:r>
            <a:endParaRPr lang="en-US" sz="6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494633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syscall_ih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cause,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figure out the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SCALL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(stored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a7/x17)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in a0/x10, a1/x11, a2/x12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[17];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arg0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[11];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SysPrintChar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SysPrintInt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finshes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need to resume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Decode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43" name="Content Placeholder 2" descr="Rectangle: Click to edit Master text styles&#10;Second level&#10;Third level&#10;Fourth level&#10;Fifth level"/>
          <p:cNvSpPr>
            <a:spLocks/>
          </p:cNvSpPr>
          <p:nvPr/>
        </p:nvSpPr>
        <p:spPr bwMode="auto">
          <a:xfrm>
            <a:off x="528637" y="1506538"/>
            <a:ext cx="8899141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function</a:t>
            </a:r>
            <a:r>
              <a:rPr lang="en-US" sz="1800" dirty="0">
                <a:latin typeface="Courier New" pitchFamily="49" charset="0"/>
              </a:rPr>
              <a:t> DecodedInst decode(Data </a:t>
            </a:r>
            <a:r>
              <a:rPr lang="en-US" sz="1800" dirty="0" err="1" smtClean="0">
                <a:latin typeface="Courier New" pitchFamily="49" charset="0"/>
              </a:rPr>
              <a:t>inst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Status status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</a:rPr>
              <a:t>  DecodedInst dInst = ?; ...</a:t>
            </a:r>
          </a:p>
          <a:p>
            <a:pPr marL="342900" indent="-342900" eaLnBrk="0" hangingPunct="0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opSystem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marL="342900" indent="-342900" eaLnBrk="0" hangingPunct="0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case</a:t>
            </a:r>
            <a:r>
              <a:rPr lang="en-US" sz="1800" dirty="0" smtClean="0">
                <a:latin typeface="Courier New" pitchFamily="49" charset="0"/>
              </a:rPr>
              <a:t> (funct3)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...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fnPRIV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privilege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kumimoji="1" lang="en-US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dInst.iType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[31:20])</a:t>
            </a: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fn12ECALL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sys call</a:t>
            </a: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only be executed under privilege mode</a:t>
            </a: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fn12MRET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isPrivMode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(status) ?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NoPermit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default: Unsupported;</a:t>
            </a:r>
          </a:p>
          <a:p>
            <a:r>
              <a:rPr kumimoji="1"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r>
              <a:rPr kumimoji="1"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dInst.dst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Invalid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dInst.src1 </a:t>
            </a:r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Invalid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</a:p>
          <a:p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dInst.src2 </a:t>
            </a:r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Invalid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dInst.imm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Invalid; </a:t>
            </a:r>
          </a:p>
          <a:p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dInst.aluFunc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?; </a:t>
            </a:r>
            <a:r>
              <a:rPr kumimoji="1"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dInst.brFunc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NT;</a:t>
            </a:r>
          </a:p>
          <a:p>
            <a:r>
              <a:rPr kumimoji="1"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1"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800" b="1" dirty="0" err="1" smtClean="0">
                <a:latin typeface="Courier New" pitchFamily="49" charset="0"/>
              </a:rPr>
              <a:t>endcase</a:t>
            </a:r>
            <a:r>
              <a:rPr lang="en-US" sz="1800" b="1" dirty="0" smtClean="0">
                <a:latin typeface="Courier New" pitchFamily="49" charset="0"/>
              </a:rPr>
              <a:t>   end</a:t>
            </a:r>
          </a:p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...</a:t>
            </a:r>
            <a:endParaRPr lang="en-US" sz="1800" b="1" dirty="0">
              <a:latin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return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dInst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 marL="342900" indent="-342900" eaLnBrk="0" hangingPunct="0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e</a:t>
            </a:r>
            <a:r>
              <a:rPr lang="en-US" sz="1800" b="1" dirty="0" smtClean="0">
                <a:latin typeface="Courier New" pitchFamily="49" charset="0"/>
              </a:rPr>
              <a:t>ndfunction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0613" y="5761493"/>
            <a:ext cx="429409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,..., 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NoPermit,Syscall,MRet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IType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Execute code for setting CSRs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953" y="1488403"/>
            <a:ext cx="85060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eInst.iType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csrf.setStatus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statusPush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csrf.getStatus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csrf.setCause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(32’h08); // cause for System call</a:t>
            </a:r>
            <a:endParaRPr kumimoji="1"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csrf.setEpc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(pc);</a:t>
            </a:r>
          </a:p>
          <a:p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kumimoji="1"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eInst.iType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kumimoji="1"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csrf.setStatus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statusPop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csrf.getStatus</a:t>
            </a:r>
            <a:r>
              <a:rPr kumimoji="1"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1"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kumimoji="1"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PC</a:t>
            </a:r>
            <a:br>
              <a:rPr lang="en-US" dirty="0" smtClean="0"/>
            </a:br>
            <a:r>
              <a:rPr lang="en-US" sz="2400" dirty="0" smtClean="0"/>
              <a:t>single cycle implementation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7953" y="1488403"/>
            <a:ext cx="86952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1"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eInst.iType</a:t>
            </a:r>
            <a:r>
              <a:rPr kumimoji="1"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en-US" sz="2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pc &lt;= </a:t>
            </a:r>
            <a:r>
              <a:rPr kumimoji="1" lang="en-US" sz="2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csrf.getTvec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1"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eInst.iType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en-US" sz="2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 &lt;= </a:t>
            </a:r>
            <a:r>
              <a:rPr kumimoji="1" lang="en-US" sz="2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csrf.getEpc</a:t>
            </a:r>
            <a:r>
              <a:rPr kumimoji="1" 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pc &lt;= </a:t>
            </a:r>
            <a:r>
              <a:rPr kumimoji="1"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eInst.brTaken</a:t>
            </a:r>
            <a:r>
              <a:rPr kumimoji="1"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kumimoji="1"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eInst.addr</a:t>
            </a:r>
            <a:r>
              <a:rPr kumimoji="1"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pc + 4;</a:t>
            </a:r>
          </a:p>
          <a:p>
            <a:endParaRPr kumimoji="1"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6799" y="4593897"/>
            <a:ext cx="6657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 redirection is done from the last stage; speed is not a paramount concern in hardware handling of interrupts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567" name="Oval 71"/>
          <p:cNvSpPr>
            <a:spLocks noChangeArrowheads="1"/>
          </p:cNvSpPr>
          <p:nvPr/>
        </p:nvSpPr>
        <p:spPr bwMode="auto">
          <a:xfrm>
            <a:off x="7086600" y="3476625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498" name="Freeform 2"/>
          <p:cNvSpPr>
            <a:spLocks/>
          </p:cNvSpPr>
          <p:nvPr/>
        </p:nvSpPr>
        <p:spPr bwMode="auto">
          <a:xfrm>
            <a:off x="6553200" y="2181225"/>
            <a:ext cx="6858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432" y="864"/>
              </a:cxn>
            </a:cxnLst>
            <a:rect l="0" t="0" r="r" b="b"/>
            <a:pathLst>
              <a:path w="432" h="864">
                <a:moveTo>
                  <a:pt x="0" y="0"/>
                </a:moveTo>
                <a:lnTo>
                  <a:pt x="0" y="768"/>
                </a:lnTo>
                <a:lnTo>
                  <a:pt x="432" y="86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154499" name="Freeform 3"/>
          <p:cNvSpPr>
            <a:spLocks/>
          </p:cNvSpPr>
          <p:nvPr/>
        </p:nvSpPr>
        <p:spPr bwMode="auto">
          <a:xfrm>
            <a:off x="1295400" y="2181225"/>
            <a:ext cx="14478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154500" name="Line 4"/>
          <p:cNvSpPr>
            <a:spLocks noChangeShapeType="1"/>
          </p:cNvSpPr>
          <p:nvPr/>
        </p:nvSpPr>
        <p:spPr bwMode="auto">
          <a:xfrm>
            <a:off x="5105400" y="2562225"/>
            <a:ext cx="0" cy="852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545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br>
              <a:rPr lang="en-US" dirty="0" smtClean="0"/>
            </a:br>
            <a:r>
              <a:rPr lang="en-US" sz="2400" dirty="0" smtClean="0"/>
              <a:t>in pipelined machines</a:t>
            </a:r>
            <a:endParaRPr lang="en-US" sz="2400" dirty="0"/>
          </a:p>
        </p:txBody>
      </p:sp>
      <p:sp>
        <p:nvSpPr>
          <p:cNvPr id="2154502" name="Line 6"/>
          <p:cNvSpPr>
            <a:spLocks noChangeShapeType="1"/>
          </p:cNvSpPr>
          <p:nvPr/>
        </p:nvSpPr>
        <p:spPr bwMode="auto">
          <a:xfrm>
            <a:off x="5334000" y="219551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03" name="Line 7"/>
          <p:cNvSpPr>
            <a:spLocks noChangeShapeType="1"/>
          </p:cNvSpPr>
          <p:nvPr/>
        </p:nvSpPr>
        <p:spPr bwMode="auto">
          <a:xfrm>
            <a:off x="685800" y="219551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585913"/>
            <a:ext cx="304800" cy="1219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05" name="Rectangle 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2154506" name="Freeform 1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4507" name="Rectangle 11"/>
          <p:cNvSpPr>
            <a:spLocks noChangeArrowheads="1"/>
          </p:cNvSpPr>
          <p:nvPr/>
        </p:nvSpPr>
        <p:spPr bwMode="auto">
          <a:xfrm>
            <a:off x="1676400" y="1662113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800" dirty="0">
                <a:latin typeface="Verdana" pitchFamily="34" charset="0"/>
              </a:rPr>
              <a:t>Inst. Mem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43200" y="1585913"/>
            <a:ext cx="304800" cy="1219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09" name="Rectangle 1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D</a:t>
              </a:r>
            </a:p>
          </p:txBody>
        </p:sp>
        <p:sp>
          <p:nvSpPr>
            <p:cNvPr id="2154510" name="Freeform 1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4511" name="Rectangle 15"/>
          <p:cNvSpPr>
            <a:spLocks noChangeArrowheads="1"/>
          </p:cNvSpPr>
          <p:nvPr/>
        </p:nvSpPr>
        <p:spPr bwMode="auto">
          <a:xfrm>
            <a:off x="3124200" y="1662113"/>
            <a:ext cx="12192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800" dirty="0">
                <a:latin typeface="Verdana" pitchFamily="34" charset="0"/>
              </a:rPr>
              <a:t>Decode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495800" y="1585913"/>
            <a:ext cx="304800" cy="1219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13" name="Rectangle 1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E</a:t>
              </a:r>
            </a:p>
          </p:txBody>
        </p:sp>
        <p:sp>
          <p:nvSpPr>
            <p:cNvPr id="2154514" name="Freeform 1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4515" name="Freeform 19"/>
          <p:cNvSpPr>
            <a:spLocks/>
          </p:cNvSpPr>
          <p:nvPr/>
        </p:nvSpPr>
        <p:spPr bwMode="auto">
          <a:xfrm>
            <a:off x="4953000" y="1662113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67400" y="1585913"/>
            <a:ext cx="304800" cy="1219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17" name="Rectangle 2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2154518" name="Freeform 2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4519" name="Rectangle 23"/>
          <p:cNvSpPr>
            <a:spLocks noChangeArrowheads="1"/>
          </p:cNvSpPr>
          <p:nvPr/>
        </p:nvSpPr>
        <p:spPr bwMode="auto">
          <a:xfrm>
            <a:off x="7239000" y="1662113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800" dirty="0">
                <a:latin typeface="Verdana" pitchFamily="34" charset="0"/>
              </a:rPr>
              <a:t>Data Mem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305800" y="1585913"/>
            <a:ext cx="304800" cy="1219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21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Verdana" pitchFamily="34" charset="0"/>
                </a:rPr>
                <a:t>W</a:t>
              </a:r>
            </a:p>
          </p:txBody>
        </p:sp>
        <p:sp>
          <p:nvSpPr>
            <p:cNvPr id="2154522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4523" name="Line 27"/>
          <p:cNvSpPr>
            <a:spLocks noChangeShapeType="1"/>
          </p:cNvSpPr>
          <p:nvPr/>
        </p:nvSpPr>
        <p:spPr bwMode="auto">
          <a:xfrm>
            <a:off x="4800600" y="1890713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24" name="Line 28"/>
          <p:cNvSpPr>
            <a:spLocks noChangeShapeType="1"/>
          </p:cNvSpPr>
          <p:nvPr/>
        </p:nvSpPr>
        <p:spPr bwMode="auto">
          <a:xfrm>
            <a:off x="4800600" y="2652713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25" name="Text Box 29"/>
          <p:cNvSpPr txBox="1">
            <a:spLocks noChangeArrowheads="1"/>
          </p:cNvSpPr>
          <p:nvPr/>
        </p:nvSpPr>
        <p:spPr bwMode="auto">
          <a:xfrm>
            <a:off x="5005388" y="2041525"/>
            <a:ext cx="350837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latin typeface="Verdana" pitchFamily="34" charset="0"/>
              </a:rPr>
              <a:t>+</a:t>
            </a:r>
          </a:p>
        </p:txBody>
      </p:sp>
      <p:sp>
        <p:nvSpPr>
          <p:cNvPr id="2154526" name="Text Box 30"/>
          <p:cNvSpPr txBox="1">
            <a:spLocks noChangeArrowheads="1"/>
          </p:cNvSpPr>
          <p:nvPr/>
        </p:nvSpPr>
        <p:spPr bwMode="auto">
          <a:xfrm>
            <a:off x="3276600" y="2711450"/>
            <a:ext cx="12192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Illegal Opcode</a:t>
            </a:r>
          </a:p>
        </p:txBody>
      </p:sp>
      <p:sp>
        <p:nvSpPr>
          <p:cNvPr id="2154527" name="Text Box 31"/>
          <p:cNvSpPr txBox="1">
            <a:spLocks noChangeArrowheads="1"/>
          </p:cNvSpPr>
          <p:nvPr/>
        </p:nvSpPr>
        <p:spPr bwMode="auto">
          <a:xfrm>
            <a:off x="5046663" y="2803525"/>
            <a:ext cx="1201737" cy="369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Overflow</a:t>
            </a:r>
          </a:p>
        </p:txBody>
      </p:sp>
      <p:sp>
        <p:nvSpPr>
          <p:cNvPr id="2154528" name="Text Box 32"/>
          <p:cNvSpPr txBox="1">
            <a:spLocks noChangeArrowheads="1"/>
          </p:cNvSpPr>
          <p:nvPr/>
        </p:nvSpPr>
        <p:spPr bwMode="auto">
          <a:xfrm>
            <a:off x="6553200" y="2787650"/>
            <a:ext cx="18288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Data address Exceptions</a:t>
            </a:r>
          </a:p>
        </p:txBody>
      </p:sp>
      <p:sp>
        <p:nvSpPr>
          <p:cNvPr id="2154529" name="Oval 33"/>
          <p:cNvSpPr>
            <a:spLocks noChangeArrowheads="1"/>
          </p:cNvSpPr>
          <p:nvPr/>
        </p:nvSpPr>
        <p:spPr bwMode="auto">
          <a:xfrm>
            <a:off x="6248400" y="2500313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30" name="Oval 34"/>
          <p:cNvSpPr>
            <a:spLocks noChangeArrowheads="1"/>
          </p:cNvSpPr>
          <p:nvPr/>
        </p:nvSpPr>
        <p:spPr bwMode="auto">
          <a:xfrm>
            <a:off x="1066800" y="2500313"/>
            <a:ext cx="6096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31" name="Text Box 35"/>
          <p:cNvSpPr txBox="1">
            <a:spLocks noChangeArrowheads="1"/>
          </p:cNvSpPr>
          <p:nvPr/>
        </p:nvSpPr>
        <p:spPr bwMode="auto">
          <a:xfrm>
            <a:off x="1295400" y="2863850"/>
            <a:ext cx="1611313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PC address Exception</a:t>
            </a:r>
          </a:p>
        </p:txBody>
      </p:sp>
      <p:sp>
        <p:nvSpPr>
          <p:cNvPr id="2154532" name="Text Box 36"/>
          <p:cNvSpPr txBox="1">
            <a:spLocks noChangeArrowheads="1"/>
          </p:cNvSpPr>
          <p:nvPr/>
        </p:nvSpPr>
        <p:spPr bwMode="auto">
          <a:xfrm>
            <a:off x="6096000" y="4587875"/>
            <a:ext cx="18288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800" dirty="0" smtClean="0">
                <a:solidFill>
                  <a:srgbClr val="56127A"/>
                </a:solidFill>
                <a:latin typeface="Verdana" pitchFamily="34" charset="0"/>
              </a:rPr>
              <a:t>External</a:t>
            </a:r>
            <a:endParaRPr lang="en-US" sz="1800" dirty="0">
              <a:solidFill>
                <a:srgbClr val="56127A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sz="1800" dirty="0">
                <a:solidFill>
                  <a:srgbClr val="56127A"/>
                </a:solidFill>
                <a:latin typeface="Verdana" pitchFamily="34" charset="0"/>
              </a:rPr>
              <a:t>Interrupts</a:t>
            </a:r>
          </a:p>
        </p:txBody>
      </p:sp>
      <p:sp>
        <p:nvSpPr>
          <p:cNvPr id="2154533" name="Freeform 37"/>
          <p:cNvSpPr>
            <a:spLocks/>
          </p:cNvSpPr>
          <p:nvPr/>
        </p:nvSpPr>
        <p:spPr bwMode="auto">
          <a:xfrm>
            <a:off x="3276600" y="2638425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44" y="336"/>
              </a:cxn>
            </a:cxnLst>
            <a:rect l="0" t="0" r="r" b="b"/>
            <a:pathLst>
              <a:path w="144" h="336">
                <a:moveTo>
                  <a:pt x="0" y="0"/>
                </a:moveTo>
                <a:lnTo>
                  <a:pt x="0" y="240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34" name="Line 38"/>
          <p:cNvSpPr>
            <a:spLocks noChangeShapeType="1"/>
          </p:cNvSpPr>
          <p:nvPr/>
        </p:nvSpPr>
        <p:spPr bwMode="auto">
          <a:xfrm flipV="1">
            <a:off x="7086600" y="4010025"/>
            <a:ext cx="228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743200" y="32480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36" name="Rectangle 4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Ex</a:t>
              </a:r>
            </a:p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2154537" name="Freeform 4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743200" y="41624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39" name="Rectangle 43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PC</a:t>
              </a:r>
            </a:p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2154540" name="Freeform 44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4495800" y="32480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42" name="Rectangle 4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Ex</a:t>
              </a:r>
            </a:p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E</a:t>
              </a:r>
            </a:p>
          </p:txBody>
        </p:sp>
        <p:sp>
          <p:nvSpPr>
            <p:cNvPr id="2154543" name="Freeform 4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4495800" y="41624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45" name="Rectangle 49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PC</a:t>
              </a:r>
            </a:p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E</a:t>
              </a:r>
            </a:p>
          </p:txBody>
        </p:sp>
        <p:sp>
          <p:nvSpPr>
            <p:cNvPr id="2154546" name="Freeform 50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867400" y="32480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48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Ex</a:t>
              </a:r>
            </a:p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M</a:t>
              </a:r>
            </a:p>
          </p:txBody>
        </p:sp>
        <p:sp>
          <p:nvSpPr>
            <p:cNvPr id="2154549" name="Freeform 5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867400" y="41624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51" name="Rectangle 5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PC</a:t>
              </a:r>
            </a:p>
            <a:p>
              <a:pPr algn="ctr" eaLnBrk="0" hangingPunct="0"/>
              <a:r>
                <a:rPr lang="en-US" sz="1600" dirty="0">
                  <a:solidFill>
                    <a:srgbClr val="FF0000"/>
                  </a:solidFill>
                  <a:latin typeface="Verdana" pitchFamily="34" charset="0"/>
                </a:rPr>
                <a:t>M</a:t>
              </a:r>
            </a:p>
          </p:txBody>
        </p:sp>
        <p:sp>
          <p:nvSpPr>
            <p:cNvPr id="2154552" name="Freeform 5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8229600" y="32480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54" name="Rectangle 58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154555" name="Freeform 59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8229600" y="4162425"/>
            <a:ext cx="304800" cy="838200"/>
            <a:chOff x="336" y="1200"/>
            <a:chExt cx="144" cy="720"/>
          </a:xfrm>
          <a:solidFill>
            <a:srgbClr val="FFC000"/>
          </a:solidFill>
        </p:grpSpPr>
        <p:sp>
          <p:nvSpPr>
            <p:cNvPr id="2154557" name="Rectangle 61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1600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2154558" name="Freeform 62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54559" name="Line 63"/>
          <p:cNvSpPr>
            <a:spLocks noChangeShapeType="1"/>
          </p:cNvSpPr>
          <p:nvPr/>
        </p:nvSpPr>
        <p:spPr bwMode="auto">
          <a:xfrm>
            <a:off x="3048000" y="3705225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54560" name="Line 64"/>
          <p:cNvSpPr>
            <a:spLocks noChangeShapeType="1"/>
          </p:cNvSpPr>
          <p:nvPr/>
        </p:nvSpPr>
        <p:spPr bwMode="auto">
          <a:xfrm>
            <a:off x="4800600" y="3705225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54561" name="Line 65"/>
          <p:cNvSpPr>
            <a:spLocks noChangeShapeType="1"/>
          </p:cNvSpPr>
          <p:nvPr/>
        </p:nvSpPr>
        <p:spPr bwMode="auto">
          <a:xfrm>
            <a:off x="6162675" y="3714750"/>
            <a:ext cx="952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54562" name="Oval 66"/>
          <p:cNvSpPr>
            <a:spLocks noChangeArrowheads="1"/>
          </p:cNvSpPr>
          <p:nvPr/>
        </p:nvSpPr>
        <p:spPr bwMode="auto">
          <a:xfrm>
            <a:off x="3429000" y="3400425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63" name="Oval 67"/>
          <p:cNvSpPr>
            <a:spLocks noChangeArrowheads="1"/>
          </p:cNvSpPr>
          <p:nvPr/>
        </p:nvSpPr>
        <p:spPr bwMode="auto">
          <a:xfrm>
            <a:off x="4953000" y="3400425"/>
            <a:ext cx="609600" cy="53340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564" name="Text Box 68"/>
          <p:cNvSpPr txBox="1">
            <a:spLocks noChangeArrowheads="1"/>
          </p:cNvSpPr>
          <p:nvPr/>
        </p:nvSpPr>
        <p:spPr bwMode="auto">
          <a:xfrm rot="16200000">
            <a:off x="8116095" y="3510756"/>
            <a:ext cx="1020762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56127A"/>
                </a:solidFill>
                <a:latin typeface="Verdana" pitchFamily="34" charset="0"/>
              </a:rPr>
              <a:t>Cause</a:t>
            </a:r>
          </a:p>
        </p:txBody>
      </p:sp>
      <p:sp>
        <p:nvSpPr>
          <p:cNvPr id="2154565" name="Text Box 69"/>
          <p:cNvSpPr txBox="1">
            <a:spLocks noChangeArrowheads="1"/>
          </p:cNvSpPr>
          <p:nvPr/>
        </p:nvSpPr>
        <p:spPr bwMode="auto">
          <a:xfrm rot="16200000">
            <a:off x="8337551" y="4306887"/>
            <a:ext cx="57785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56127A"/>
                </a:solidFill>
                <a:latin typeface="Verdana" pitchFamily="34" charset="0"/>
              </a:rPr>
              <a:t>EPC</a:t>
            </a:r>
          </a:p>
        </p:txBody>
      </p:sp>
      <p:sp>
        <p:nvSpPr>
          <p:cNvPr id="2154566" name="Line 70"/>
          <p:cNvSpPr>
            <a:spLocks noChangeShapeType="1"/>
          </p:cNvSpPr>
          <p:nvPr/>
        </p:nvSpPr>
        <p:spPr bwMode="auto">
          <a:xfrm>
            <a:off x="8001000" y="1266825"/>
            <a:ext cx="0" cy="411480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154568" name="Freeform 72"/>
          <p:cNvSpPr>
            <a:spLocks/>
          </p:cNvSpPr>
          <p:nvPr/>
        </p:nvSpPr>
        <p:spPr bwMode="auto">
          <a:xfrm>
            <a:off x="990600" y="2181225"/>
            <a:ext cx="1752600" cy="2362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154569" name="Line 73"/>
          <p:cNvSpPr>
            <a:spLocks noChangeShapeType="1"/>
          </p:cNvSpPr>
          <p:nvPr/>
        </p:nvSpPr>
        <p:spPr bwMode="auto">
          <a:xfrm>
            <a:off x="3048000" y="4543425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54570" name="Line 74"/>
          <p:cNvSpPr>
            <a:spLocks noChangeShapeType="1"/>
          </p:cNvSpPr>
          <p:nvPr/>
        </p:nvSpPr>
        <p:spPr bwMode="auto">
          <a:xfrm>
            <a:off x="4800600" y="4543425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54571" name="Line 75"/>
          <p:cNvSpPr>
            <a:spLocks noChangeShapeType="1"/>
          </p:cNvSpPr>
          <p:nvPr/>
        </p:nvSpPr>
        <p:spPr bwMode="auto">
          <a:xfrm>
            <a:off x="6172200" y="454342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260350" y="2420939"/>
            <a:ext cx="8829675" cy="2894013"/>
            <a:chOff x="68" y="1639"/>
            <a:chExt cx="5562" cy="1823"/>
          </a:xfrm>
        </p:grpSpPr>
        <p:sp>
          <p:nvSpPr>
            <p:cNvPr id="2154573" name="Freeform 77"/>
            <p:cNvSpPr>
              <a:spLocks/>
            </p:cNvSpPr>
            <p:nvPr/>
          </p:nvSpPr>
          <p:spPr bwMode="auto">
            <a:xfrm>
              <a:off x="96" y="1639"/>
              <a:ext cx="4752" cy="1776"/>
            </a:xfrm>
            <a:custGeom>
              <a:avLst/>
              <a:gdLst>
                <a:gd name="connsiteX0" fmla="*/ 9697 w 10000"/>
                <a:gd name="connsiteY0" fmla="*/ 4878 h 10000"/>
                <a:gd name="connsiteX1" fmla="*/ 9785 w 10000"/>
                <a:gd name="connsiteY1" fmla="*/ 5062 h 10000"/>
                <a:gd name="connsiteX2" fmla="*/ 10000 w 10000"/>
                <a:gd name="connsiteY2" fmla="*/ 561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697" y="4878"/>
                  </a:moveTo>
                  <a:cubicBezTo>
                    <a:pt x="9705" y="4883"/>
                    <a:pt x="9777" y="5057"/>
                    <a:pt x="9785" y="5062"/>
                  </a:cubicBezTo>
                  <a:lnTo>
                    <a:pt x="10000" y="561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154574" name="Line 78"/>
            <p:cNvSpPr>
              <a:spLocks noChangeShapeType="1"/>
            </p:cNvSpPr>
            <p:nvPr/>
          </p:nvSpPr>
          <p:spPr bwMode="auto">
            <a:xfrm flipH="1" flipV="1">
              <a:off x="2640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154575" name="Text Box 79"/>
            <p:cNvSpPr txBox="1">
              <a:spLocks noChangeArrowheads="1"/>
            </p:cNvSpPr>
            <p:nvPr/>
          </p:nvSpPr>
          <p:spPr bwMode="auto">
            <a:xfrm>
              <a:off x="2064" y="3072"/>
              <a:ext cx="604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i="1" dirty="0">
                  <a:latin typeface="Verdana" pitchFamily="34" charset="0"/>
                </a:rPr>
                <a:t>Kill D Stage</a:t>
              </a:r>
            </a:p>
          </p:txBody>
        </p:sp>
        <p:sp>
          <p:nvSpPr>
            <p:cNvPr id="2154576" name="Line 80"/>
            <p:cNvSpPr>
              <a:spLocks noChangeShapeType="1"/>
            </p:cNvSpPr>
            <p:nvPr/>
          </p:nvSpPr>
          <p:spPr bwMode="auto">
            <a:xfrm flipH="1" flipV="1">
              <a:off x="153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154577" name="Text Box 81"/>
            <p:cNvSpPr txBox="1">
              <a:spLocks noChangeArrowheads="1"/>
            </p:cNvSpPr>
            <p:nvPr/>
          </p:nvSpPr>
          <p:spPr bwMode="auto">
            <a:xfrm>
              <a:off x="932" y="3072"/>
              <a:ext cx="604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i="1" dirty="0">
                  <a:latin typeface="Verdana" pitchFamily="34" charset="0"/>
                </a:rPr>
                <a:t>Kill F Stage</a:t>
              </a:r>
            </a:p>
          </p:txBody>
        </p:sp>
        <p:sp>
          <p:nvSpPr>
            <p:cNvPr id="2154578" name="Line 82"/>
            <p:cNvSpPr>
              <a:spLocks noChangeShapeType="1"/>
            </p:cNvSpPr>
            <p:nvPr/>
          </p:nvSpPr>
          <p:spPr bwMode="auto">
            <a:xfrm flipH="1" flipV="1">
              <a:off x="3456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154579" name="Text Box 83"/>
            <p:cNvSpPr txBox="1">
              <a:spLocks noChangeArrowheads="1"/>
            </p:cNvSpPr>
            <p:nvPr/>
          </p:nvSpPr>
          <p:spPr bwMode="auto">
            <a:xfrm>
              <a:off x="2880" y="3072"/>
              <a:ext cx="604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i="1" dirty="0">
                  <a:latin typeface="Verdana" pitchFamily="34" charset="0"/>
                </a:rPr>
                <a:t>Kill E Stage</a:t>
              </a:r>
            </a:p>
          </p:txBody>
        </p:sp>
        <p:sp>
          <p:nvSpPr>
            <p:cNvPr id="2154580" name="Text Box 84"/>
            <p:cNvSpPr txBox="1">
              <a:spLocks noChangeArrowheads="1"/>
            </p:cNvSpPr>
            <p:nvPr/>
          </p:nvSpPr>
          <p:spPr bwMode="auto">
            <a:xfrm>
              <a:off x="68" y="2936"/>
              <a:ext cx="700" cy="5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i="1" dirty="0">
                  <a:latin typeface="Verdana" pitchFamily="34" charset="0"/>
                </a:rPr>
                <a:t>Select Handler PC</a:t>
              </a:r>
            </a:p>
          </p:txBody>
        </p:sp>
        <p:sp>
          <p:nvSpPr>
            <p:cNvPr id="2154581" name="Text Box 85"/>
            <p:cNvSpPr txBox="1">
              <a:spLocks noChangeArrowheads="1"/>
            </p:cNvSpPr>
            <p:nvPr/>
          </p:nvSpPr>
          <p:spPr bwMode="auto">
            <a:xfrm>
              <a:off x="4800" y="3072"/>
              <a:ext cx="830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i="1" dirty="0">
                  <a:latin typeface="Verdana" pitchFamily="34" charset="0"/>
                </a:rPr>
                <a:t>Kill Writeback</a:t>
              </a:r>
            </a:p>
          </p:txBody>
        </p:sp>
        <p:sp>
          <p:nvSpPr>
            <p:cNvPr id="2154582" name="Freeform 86"/>
            <p:cNvSpPr>
              <a:spLocks/>
            </p:cNvSpPr>
            <p:nvPr/>
          </p:nvSpPr>
          <p:spPr bwMode="auto">
            <a:xfrm>
              <a:off x="4848" y="3078"/>
              <a:ext cx="768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768" y="336"/>
                </a:cxn>
                <a:cxn ang="0">
                  <a:pos x="768" y="0"/>
                </a:cxn>
              </a:cxnLst>
              <a:rect l="0" t="0" r="r" b="b"/>
              <a:pathLst>
                <a:path w="768" h="336">
                  <a:moveTo>
                    <a:pt x="0" y="336"/>
                  </a:moveTo>
                  <a:lnTo>
                    <a:pt x="768" y="336"/>
                  </a:lnTo>
                  <a:lnTo>
                    <a:pt x="76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54583" name="Text Box 87"/>
          <p:cNvSpPr txBox="1">
            <a:spLocks noChangeArrowheads="1"/>
          </p:cNvSpPr>
          <p:nvPr/>
        </p:nvSpPr>
        <p:spPr bwMode="auto">
          <a:xfrm>
            <a:off x="6781800" y="1038225"/>
            <a:ext cx="1284288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sz="1800" i="1" dirty="0">
                <a:latin typeface="Verdana" pitchFamily="34" charset="0"/>
              </a:rPr>
              <a:t>Commit Point</a:t>
            </a:r>
          </a:p>
        </p:txBody>
      </p:sp>
      <p:sp>
        <p:nvSpPr>
          <p:cNvPr id="91" name="Line 65"/>
          <p:cNvSpPr>
            <a:spLocks noChangeShapeType="1"/>
          </p:cNvSpPr>
          <p:nvPr/>
        </p:nvSpPr>
        <p:spPr bwMode="auto">
          <a:xfrm>
            <a:off x="7667624" y="3733800"/>
            <a:ext cx="581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19150" y="5248275"/>
            <a:ext cx="751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An instruction may cause multiple exceptions; which one should we process?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19150" y="5902464"/>
            <a:ext cx="751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When multiple instructions are causing exceptions; which one should we process first?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10225" y="555756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from the earliest stage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82114" y="6213276"/>
            <a:ext cx="3454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from the oldest instruction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22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59" y="3492796"/>
            <a:ext cx="8029354" cy="3014330"/>
          </a:xfrm>
        </p:spPr>
        <p:txBody>
          <a:bodyPr/>
          <a:lstStyle/>
          <a:p>
            <a:r>
              <a:rPr lang="en-US" sz="2000" dirty="0" smtClean="0"/>
              <a:t>Modern processors cannot function without some resident programs (“services”), which are shared by all users</a:t>
            </a:r>
          </a:p>
          <a:p>
            <a:r>
              <a:rPr lang="en-US" sz="2000" dirty="0" smtClean="0"/>
              <a:t>Usually such programs need some special registers which are not visible to the users</a:t>
            </a:r>
          </a:p>
          <a:p>
            <a:r>
              <a:rPr lang="en-US" sz="2000" dirty="0" smtClean="0"/>
              <a:t>Therefore all ISAs have extensions to deal with these special registers</a:t>
            </a:r>
          </a:p>
          <a:p>
            <a:r>
              <a:rPr lang="en-US" sz="2000" dirty="0" smtClean="0"/>
              <a:t>Furthermore, these special registers cannot be manipulated by user programs; therefore </a:t>
            </a:r>
            <a:r>
              <a:rPr lang="en-US" sz="2000" i="1" dirty="0" smtClean="0"/>
              <a:t>user/privileged mode</a:t>
            </a:r>
            <a:r>
              <a:rPr lang="en-US" sz="2000" dirty="0" smtClean="0"/>
              <a:t> is needed to use these instructions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90037" y="1435396"/>
            <a:ext cx="3370522" cy="1764622"/>
            <a:chOff x="5550195" y="2094614"/>
            <a:chExt cx="3370522" cy="1764622"/>
          </a:xfrm>
        </p:grpSpPr>
        <p:sp>
          <p:nvSpPr>
            <p:cNvPr id="11" name="TextBox 10"/>
            <p:cNvSpPr txBox="1"/>
            <p:nvPr/>
          </p:nvSpPr>
          <p:spPr>
            <a:xfrm>
              <a:off x="5550195" y="2094614"/>
              <a:ext cx="15760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18744" y="2108791"/>
              <a:ext cx="15760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1462" y="2775097"/>
              <a:ext cx="3327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Operating system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5005" y="3459126"/>
              <a:ext cx="3327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Hardware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5571460" y="2647507"/>
              <a:ext cx="1562987" cy="10633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308112" y="2651051"/>
              <a:ext cx="1562987" cy="10633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567918" y="3313815"/>
              <a:ext cx="3352799" cy="3544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2" name="Straight Connector 21"/>
          <p:cNvCxnSpPr/>
          <p:nvPr/>
        </p:nvCxnSpPr>
        <p:spPr bwMode="auto">
          <a:xfrm flipV="1">
            <a:off x="6113721" y="1754372"/>
            <a:ext cx="531628" cy="22328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53963" y="1403497"/>
            <a:ext cx="269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binary interface (ABI)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53963" y="2534092"/>
            <a:ext cx="269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Supervisor binary interface (SBI)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6081823" y="2679404"/>
            <a:ext cx="584791" cy="4253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585788" y="281541"/>
            <a:ext cx="71628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Interrupt (aka Trap)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/>
              <a:t>altering the normal flow of control</a:t>
            </a:r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552450" y="5543550"/>
            <a:ext cx="8382000" cy="10175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56127A"/>
                </a:solidFill>
                <a:latin typeface="Verdana" pitchFamily="34" charset="0"/>
              </a:rPr>
              <a:t>An </a:t>
            </a:r>
            <a:r>
              <a:rPr lang="en-US" sz="2000" i="1" dirty="0">
                <a:solidFill>
                  <a:srgbClr val="56127A"/>
                </a:solidFill>
                <a:latin typeface="Verdana" pitchFamily="34" charset="0"/>
              </a:rPr>
              <a:t>external or internal event</a:t>
            </a:r>
            <a:r>
              <a:rPr lang="en-US" sz="2000" dirty="0">
                <a:solidFill>
                  <a:srgbClr val="56127A"/>
                </a:solidFill>
                <a:latin typeface="Verdana" pitchFamily="34" charset="0"/>
              </a:rPr>
              <a:t>  that needs to be processed by another (system) program. The event is usually unexpected or rare from </a:t>
            </a:r>
            <a:r>
              <a:rPr lang="en-US" sz="2000" dirty="0" smtClean="0">
                <a:solidFill>
                  <a:srgbClr val="56127A"/>
                </a:solidFill>
                <a:latin typeface="Verdana" pitchFamily="34" charset="0"/>
              </a:rPr>
              <a:t>program’s </a:t>
            </a:r>
            <a:r>
              <a:rPr lang="en-US" sz="2000" dirty="0">
                <a:solidFill>
                  <a:srgbClr val="56127A"/>
                </a:solidFill>
                <a:latin typeface="Verdana" pitchFamily="34" charset="0"/>
              </a:rPr>
              <a:t>point of view. </a:t>
            </a:r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1204913" y="3421063"/>
            <a:ext cx="1485900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Verdana" pitchFamily="34" charset="0"/>
              </a:rPr>
              <a:t>program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70300" y="1644650"/>
            <a:ext cx="4078288" cy="3784600"/>
            <a:chOff x="3670300" y="1644650"/>
            <a:chExt cx="4078288" cy="3784600"/>
          </a:xfrm>
        </p:grpSpPr>
        <p:sp>
          <p:nvSpPr>
            <p:cNvPr id="24580" name="Freeform 2"/>
            <p:cNvSpPr>
              <a:spLocks/>
            </p:cNvSpPr>
            <p:nvPr/>
          </p:nvSpPr>
          <p:spPr bwMode="auto">
            <a:xfrm>
              <a:off x="3670300" y="3930650"/>
              <a:ext cx="1601788" cy="1498600"/>
            </a:xfrm>
            <a:custGeom>
              <a:avLst/>
              <a:gdLst>
                <a:gd name="T0" fmla="*/ 0 w 1009"/>
                <a:gd name="T1" fmla="*/ 0 h 1057"/>
                <a:gd name="T2" fmla="*/ 1693545913 w 1009"/>
                <a:gd name="T3" fmla="*/ 2122683688 h 1057"/>
                <a:gd name="T4" fmla="*/ 2147483647 w 1009"/>
                <a:gd name="T5" fmla="*/ 2122683688 h 1057"/>
                <a:gd name="T6" fmla="*/ 2147483647 w 1009"/>
                <a:gd name="T7" fmla="*/ 1640255223 h 10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9"/>
                <a:gd name="T13" fmla="*/ 0 h 1057"/>
                <a:gd name="T14" fmla="*/ 1009 w 1009"/>
                <a:gd name="T15" fmla="*/ 1057 h 10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9" h="1057">
                  <a:moveTo>
                    <a:pt x="0" y="0"/>
                  </a:moveTo>
                  <a:lnTo>
                    <a:pt x="672" y="1056"/>
                  </a:lnTo>
                  <a:lnTo>
                    <a:pt x="1008" y="1056"/>
                  </a:lnTo>
                  <a:lnTo>
                    <a:pt x="1008" y="816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4902200" y="2038350"/>
              <a:ext cx="736600" cy="736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 flipV="1">
              <a:off x="3759200" y="3155950"/>
              <a:ext cx="431800" cy="254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0" name="Rectangle 12"/>
            <p:cNvSpPr>
              <a:spLocks noChangeArrowheads="1"/>
            </p:cNvSpPr>
            <p:nvPr/>
          </p:nvSpPr>
          <p:spPr bwMode="auto">
            <a:xfrm>
              <a:off x="4976813" y="2163763"/>
              <a:ext cx="666750" cy="4587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56127A"/>
                  </a:solidFill>
                  <a:latin typeface="Verdana" pitchFamily="34" charset="0"/>
                </a:rPr>
                <a:t>HI</a:t>
              </a:r>
              <a:r>
                <a:rPr lang="en-US" baseline="-25000" dirty="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24591" name="Oval 13"/>
            <p:cNvSpPr>
              <a:spLocks noChangeArrowheads="1"/>
            </p:cNvSpPr>
            <p:nvPr/>
          </p:nvSpPr>
          <p:spPr bwMode="auto">
            <a:xfrm>
              <a:off x="4902200" y="3257550"/>
              <a:ext cx="736600" cy="736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2" name="Line 14"/>
            <p:cNvSpPr>
              <a:spLocks noChangeShapeType="1"/>
            </p:cNvSpPr>
            <p:nvPr/>
          </p:nvSpPr>
          <p:spPr bwMode="auto">
            <a:xfrm>
              <a:off x="5270500" y="2800350"/>
              <a:ext cx="0" cy="431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3" name="Oval 15"/>
            <p:cNvSpPr>
              <a:spLocks noChangeArrowheads="1"/>
            </p:cNvSpPr>
            <p:nvPr/>
          </p:nvSpPr>
          <p:spPr bwMode="auto">
            <a:xfrm>
              <a:off x="4902200" y="4476750"/>
              <a:ext cx="736600" cy="736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5" name="Freeform 17"/>
            <p:cNvSpPr>
              <a:spLocks/>
            </p:cNvSpPr>
            <p:nvPr/>
          </p:nvSpPr>
          <p:spPr bwMode="auto">
            <a:xfrm>
              <a:off x="3670300" y="1644650"/>
              <a:ext cx="1601788" cy="1677988"/>
            </a:xfrm>
            <a:custGeom>
              <a:avLst/>
              <a:gdLst>
                <a:gd name="T0" fmla="*/ 0 w 1009"/>
                <a:gd name="T1" fmla="*/ 2147483647 h 1057"/>
                <a:gd name="T2" fmla="*/ 1693545913 w 1009"/>
                <a:gd name="T3" fmla="*/ 0 h 1057"/>
                <a:gd name="T4" fmla="*/ 2147483647 w 1009"/>
                <a:gd name="T5" fmla="*/ 0 h 1057"/>
                <a:gd name="T6" fmla="*/ 2147483647 w 1009"/>
                <a:gd name="T7" fmla="*/ 604837599 h 10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9"/>
                <a:gd name="T13" fmla="*/ 0 h 1057"/>
                <a:gd name="T14" fmla="*/ 1009 w 1009"/>
                <a:gd name="T15" fmla="*/ 1057 h 10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9" h="1057">
                  <a:moveTo>
                    <a:pt x="0" y="1056"/>
                  </a:moveTo>
                  <a:lnTo>
                    <a:pt x="672" y="0"/>
                  </a:lnTo>
                  <a:lnTo>
                    <a:pt x="1008" y="0"/>
                  </a:lnTo>
                  <a:lnTo>
                    <a:pt x="1008" y="24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96" name="Line 18"/>
            <p:cNvSpPr>
              <a:spLocks noChangeShapeType="1"/>
            </p:cNvSpPr>
            <p:nvPr/>
          </p:nvSpPr>
          <p:spPr bwMode="auto">
            <a:xfrm>
              <a:off x="3835400" y="3625850"/>
              <a:ext cx="355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7" name="Line 19"/>
            <p:cNvSpPr>
              <a:spLocks noChangeShapeType="1"/>
            </p:cNvSpPr>
            <p:nvPr/>
          </p:nvSpPr>
          <p:spPr bwMode="auto">
            <a:xfrm>
              <a:off x="3759200" y="3867150"/>
              <a:ext cx="431800" cy="203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8" name="Oval 20"/>
            <p:cNvSpPr>
              <a:spLocks noChangeArrowheads="1"/>
            </p:cNvSpPr>
            <p:nvPr/>
          </p:nvSpPr>
          <p:spPr bwMode="auto">
            <a:xfrm>
              <a:off x="4292600" y="4095750"/>
              <a:ext cx="66675" cy="349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9" name="Oval 21"/>
            <p:cNvSpPr>
              <a:spLocks noChangeArrowheads="1"/>
            </p:cNvSpPr>
            <p:nvPr/>
          </p:nvSpPr>
          <p:spPr bwMode="auto">
            <a:xfrm>
              <a:off x="4475163" y="4217988"/>
              <a:ext cx="66675" cy="349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00" name="Oval 22"/>
            <p:cNvSpPr>
              <a:spLocks noChangeArrowheads="1"/>
            </p:cNvSpPr>
            <p:nvPr/>
          </p:nvSpPr>
          <p:spPr bwMode="auto">
            <a:xfrm>
              <a:off x="4292600" y="3044825"/>
              <a:ext cx="66675" cy="349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01" name="Oval 23"/>
            <p:cNvSpPr>
              <a:spLocks noChangeArrowheads="1"/>
            </p:cNvSpPr>
            <p:nvPr/>
          </p:nvSpPr>
          <p:spPr bwMode="auto">
            <a:xfrm>
              <a:off x="4475163" y="2922588"/>
              <a:ext cx="66675" cy="349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02" name="Oval 24"/>
            <p:cNvSpPr>
              <a:spLocks noChangeArrowheads="1"/>
            </p:cNvSpPr>
            <p:nvPr/>
          </p:nvSpPr>
          <p:spPr bwMode="auto">
            <a:xfrm>
              <a:off x="4305300" y="3600450"/>
              <a:ext cx="50800" cy="50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03" name="Oval 25"/>
            <p:cNvSpPr>
              <a:spLocks noChangeArrowheads="1"/>
            </p:cNvSpPr>
            <p:nvPr/>
          </p:nvSpPr>
          <p:spPr bwMode="auto">
            <a:xfrm>
              <a:off x="4457700" y="3600450"/>
              <a:ext cx="50800" cy="508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04" name="Rectangle 26"/>
            <p:cNvSpPr>
              <a:spLocks noChangeArrowheads="1"/>
            </p:cNvSpPr>
            <p:nvPr/>
          </p:nvSpPr>
          <p:spPr bwMode="auto">
            <a:xfrm>
              <a:off x="4938713" y="3395663"/>
              <a:ext cx="666750" cy="4587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56127A"/>
                  </a:solidFill>
                  <a:latin typeface="Verdana" pitchFamily="34" charset="0"/>
                </a:rPr>
                <a:t>HI</a:t>
              </a:r>
              <a:r>
                <a:rPr lang="en-US" baseline="-25000" dirty="0">
                  <a:solidFill>
                    <a:srgbClr val="56127A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24605" name="Rectangle 27"/>
            <p:cNvSpPr>
              <a:spLocks noChangeArrowheads="1"/>
            </p:cNvSpPr>
            <p:nvPr/>
          </p:nvSpPr>
          <p:spPr bwMode="auto">
            <a:xfrm>
              <a:off x="4951413" y="4614863"/>
              <a:ext cx="666750" cy="4587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56127A"/>
                  </a:solidFill>
                  <a:latin typeface="Verdana" pitchFamily="34" charset="0"/>
                </a:rPr>
                <a:t>HI</a:t>
              </a:r>
              <a:r>
                <a:rPr lang="en-US" baseline="-25000" dirty="0">
                  <a:solidFill>
                    <a:srgbClr val="56127A"/>
                  </a:solidFill>
                  <a:latin typeface="Verdana" pitchFamily="34" charset="0"/>
                </a:rPr>
                <a:t>n</a:t>
              </a:r>
            </a:p>
          </p:txBody>
        </p:sp>
        <p:grpSp>
          <p:nvGrpSpPr>
            <p:cNvPr id="2" name="Group 28"/>
            <p:cNvGrpSpPr>
              <a:grpSpLocks/>
            </p:cNvGrpSpPr>
            <p:nvPr/>
          </p:nvGrpSpPr>
          <p:grpSpPr bwMode="auto">
            <a:xfrm>
              <a:off x="5233988" y="4059238"/>
              <a:ext cx="49212" cy="328612"/>
              <a:chOff x="3297" y="2353"/>
              <a:chExt cx="31" cy="207"/>
            </a:xfrm>
            <a:solidFill>
              <a:srgbClr val="FF0000"/>
            </a:solidFill>
          </p:grpSpPr>
          <p:sp>
            <p:nvSpPr>
              <p:cNvPr id="24613" name="Oval 29"/>
              <p:cNvSpPr>
                <a:spLocks noChangeArrowheads="1"/>
              </p:cNvSpPr>
              <p:nvPr/>
            </p:nvSpPr>
            <p:spPr bwMode="auto">
              <a:xfrm>
                <a:off x="3297" y="2353"/>
                <a:ext cx="31" cy="31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614" name="Oval 30"/>
              <p:cNvSpPr>
                <a:spLocks noChangeArrowheads="1"/>
              </p:cNvSpPr>
              <p:nvPr/>
            </p:nvSpPr>
            <p:spPr bwMode="auto">
              <a:xfrm>
                <a:off x="3297" y="2441"/>
                <a:ext cx="31" cy="31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615" name="Oval 31"/>
              <p:cNvSpPr>
                <a:spLocks noChangeArrowheads="1"/>
              </p:cNvSpPr>
              <p:nvPr/>
            </p:nvSpPr>
            <p:spPr bwMode="auto">
              <a:xfrm>
                <a:off x="3297" y="2529"/>
                <a:ext cx="31" cy="31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4610" name="Rectangle 35"/>
            <p:cNvSpPr>
              <a:spLocks noChangeArrowheads="1"/>
            </p:cNvSpPr>
            <p:nvPr/>
          </p:nvSpPr>
          <p:spPr bwMode="auto">
            <a:xfrm>
              <a:off x="6119813" y="3154363"/>
              <a:ext cx="1628775" cy="8286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latin typeface="Verdana" pitchFamily="34" charset="0"/>
                </a:rPr>
                <a:t>interrupt </a:t>
              </a:r>
            </a:p>
            <a:p>
              <a:pPr eaLnBrk="0" hangingPunct="0"/>
              <a:r>
                <a:rPr lang="en-US" dirty="0">
                  <a:latin typeface="Verdana" pitchFamily="34" charset="0"/>
                </a:rPr>
                <a:t>handler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3400" y="1657350"/>
            <a:ext cx="798513" cy="3848100"/>
            <a:chOff x="3073400" y="1657350"/>
            <a:chExt cx="798513" cy="3848100"/>
          </a:xfrm>
        </p:grpSpPr>
        <p:sp>
          <p:nvSpPr>
            <p:cNvPr id="24582" name="Line 4"/>
            <p:cNvSpPr>
              <a:spLocks noChangeShapeType="1"/>
            </p:cNvSpPr>
            <p:nvPr/>
          </p:nvSpPr>
          <p:spPr bwMode="auto">
            <a:xfrm>
              <a:off x="3441700" y="1657350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3" name="Rectangle 5"/>
            <p:cNvSpPr>
              <a:spLocks noChangeArrowheads="1"/>
            </p:cNvSpPr>
            <p:nvPr/>
          </p:nvSpPr>
          <p:spPr bwMode="auto">
            <a:xfrm>
              <a:off x="3262313" y="2151063"/>
              <a:ext cx="587375" cy="4587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56127A"/>
                  </a:solidFill>
                  <a:latin typeface="Verdana" pitchFamily="34" charset="0"/>
                </a:rPr>
                <a:t>I</a:t>
              </a:r>
              <a:r>
                <a:rPr lang="en-US" baseline="-25000" dirty="0">
                  <a:solidFill>
                    <a:srgbClr val="56127A"/>
                  </a:solidFill>
                  <a:latin typeface="Verdana" pitchFamily="34" charset="0"/>
                </a:rPr>
                <a:t>i-1</a:t>
              </a:r>
            </a:p>
          </p:txBody>
        </p:sp>
        <p:sp>
          <p:nvSpPr>
            <p:cNvPr id="24584" name="Oval 6"/>
            <p:cNvSpPr>
              <a:spLocks noChangeArrowheads="1"/>
            </p:cNvSpPr>
            <p:nvPr/>
          </p:nvSpPr>
          <p:spPr bwMode="auto">
            <a:xfrm>
              <a:off x="3073400" y="3257550"/>
              <a:ext cx="736600" cy="736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441700" y="2800350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3073400" y="4476750"/>
              <a:ext cx="736600" cy="736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3441700" y="4019550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94" name="Line 16"/>
            <p:cNvSpPr>
              <a:spLocks noChangeShapeType="1"/>
            </p:cNvSpPr>
            <p:nvPr/>
          </p:nvSpPr>
          <p:spPr bwMode="auto">
            <a:xfrm>
              <a:off x="3441700" y="5238750"/>
              <a:ext cx="0" cy="266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07" name="Rectangle 32"/>
            <p:cNvSpPr>
              <a:spLocks noChangeArrowheads="1"/>
            </p:cNvSpPr>
            <p:nvPr/>
          </p:nvSpPr>
          <p:spPr bwMode="auto">
            <a:xfrm>
              <a:off x="3236913" y="3421063"/>
              <a:ext cx="365125" cy="4587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56127A"/>
                  </a:solidFill>
                  <a:latin typeface="Verdana" pitchFamily="34" charset="0"/>
                </a:rPr>
                <a:t>I</a:t>
              </a:r>
              <a:r>
                <a:rPr lang="en-US" baseline="-25000" dirty="0">
                  <a:solidFill>
                    <a:srgbClr val="56127A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24608" name="Rectangle 33"/>
            <p:cNvSpPr>
              <a:spLocks noChangeArrowheads="1"/>
            </p:cNvSpPr>
            <p:nvPr/>
          </p:nvSpPr>
          <p:spPr bwMode="auto">
            <a:xfrm>
              <a:off x="3211513" y="4640263"/>
              <a:ext cx="660400" cy="4587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56127A"/>
                  </a:solidFill>
                  <a:latin typeface="Verdana" pitchFamily="34" charset="0"/>
                </a:rPr>
                <a:t>I</a:t>
              </a:r>
              <a:r>
                <a:rPr lang="en-US" baseline="-25000" dirty="0">
                  <a:solidFill>
                    <a:srgbClr val="56127A"/>
                  </a:solidFill>
                  <a:latin typeface="Verdana" pitchFamily="34" charset="0"/>
                </a:rPr>
                <a:t>i+1</a:t>
              </a:r>
            </a:p>
          </p:txBody>
        </p:sp>
        <p:sp>
          <p:nvSpPr>
            <p:cNvPr id="24612" name="Oval 37"/>
            <p:cNvSpPr>
              <a:spLocks noChangeArrowheads="1"/>
            </p:cNvSpPr>
            <p:nvPr/>
          </p:nvSpPr>
          <p:spPr bwMode="auto">
            <a:xfrm>
              <a:off x="3073400" y="2038350"/>
              <a:ext cx="736600" cy="736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Interrupts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caused by an external event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7" y="1562100"/>
            <a:ext cx="8349992" cy="460057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External asynchronous event</a:t>
            </a:r>
          </a:p>
          <a:p>
            <a:pPr lvl="1" eaLnBrk="1" hangingPunct="1"/>
            <a:r>
              <a:rPr lang="en-US" sz="2000" dirty="0" smtClean="0"/>
              <a:t>input/output </a:t>
            </a:r>
            <a:r>
              <a:rPr lang="en-US" sz="2000" dirty="0"/>
              <a:t>device service-request/response</a:t>
            </a:r>
          </a:p>
          <a:p>
            <a:pPr lvl="1" eaLnBrk="1" hangingPunct="1"/>
            <a:r>
              <a:rPr lang="en-US" sz="2000" dirty="0"/>
              <a:t>timer expiration</a:t>
            </a:r>
          </a:p>
          <a:p>
            <a:pPr lvl="1" eaLnBrk="1" hangingPunct="1"/>
            <a:r>
              <a:rPr lang="en-US" sz="2000" dirty="0"/>
              <a:t>power disruptions, hardware </a:t>
            </a:r>
            <a:r>
              <a:rPr lang="en-US" sz="2000" dirty="0" smtClean="0"/>
              <a:t>failure</a:t>
            </a:r>
            <a:endParaRPr lang="en-US" sz="1800" i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 smtClean="0"/>
              <a:t>After the processor decides to process the interrupt </a:t>
            </a:r>
          </a:p>
          <a:p>
            <a:pPr lvl="1" eaLnBrk="1" hangingPunct="1"/>
            <a:r>
              <a:rPr lang="en-US" sz="2000" dirty="0" smtClean="0"/>
              <a:t>It stops the current program at instruction I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completing all the instructions up to I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 </a:t>
            </a:r>
            <a:r>
              <a:rPr lang="en-US" sz="2000" i="1" dirty="0"/>
              <a:t>(Precise interrupt)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It saves the PC of instruction I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in a special register</a:t>
            </a:r>
          </a:p>
          <a:p>
            <a:pPr lvl="1" eaLnBrk="1" hangingPunct="1"/>
            <a:r>
              <a:rPr lang="en-US" sz="2000" dirty="0" smtClean="0"/>
              <a:t>It disables interrupts and transfers control to a designated interrupt handler running in the privilege mode</a:t>
            </a:r>
          </a:p>
          <a:p>
            <a:pPr lvl="2" eaLnBrk="1" hangingPunct="1"/>
            <a:r>
              <a:rPr lang="en-US" sz="1600" i="1" dirty="0"/>
              <a:t>Privileged/user mode </a:t>
            </a:r>
            <a:r>
              <a:rPr lang="en-US" sz="1600" dirty="0"/>
              <a:t>to prevent user programs from causing harm to other users or OS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400" dirty="0" smtClean="0"/>
              <a:t>caused by the execution of an instruction</a:t>
            </a:r>
            <a:endParaRPr 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4" y="1533525"/>
            <a:ext cx="8162926" cy="49339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/>
              <a:t>instruction cannot be completed</a:t>
            </a:r>
            <a:endParaRPr lang="en-US" sz="2400" i="1" dirty="0"/>
          </a:p>
          <a:p>
            <a:pPr lvl="1" eaLnBrk="1" hangingPunct="1"/>
            <a:r>
              <a:rPr lang="en-US" sz="2000" dirty="0"/>
              <a:t>undefined opcode, privileged instructions</a:t>
            </a:r>
          </a:p>
          <a:p>
            <a:pPr lvl="1" eaLnBrk="1" hangingPunct="1"/>
            <a:r>
              <a:rPr lang="en-US" sz="2000" dirty="0"/>
              <a:t>arithmetic overflow, FPU exception</a:t>
            </a:r>
          </a:p>
          <a:p>
            <a:pPr lvl="1" eaLnBrk="1" hangingPunct="1"/>
            <a:r>
              <a:rPr lang="en-US" sz="2000" dirty="0"/>
              <a:t>misaligned memory access </a:t>
            </a:r>
          </a:p>
          <a:p>
            <a:pPr lvl="1" eaLnBrk="1" hangingPunct="1"/>
            <a:r>
              <a:rPr lang="en-US" sz="2000" i="1" dirty="0"/>
              <a:t>virtual memory exceptions: </a:t>
            </a:r>
            <a:r>
              <a:rPr lang="en-US" sz="2000" dirty="0"/>
              <a:t>page faults,</a:t>
            </a:r>
            <a:br>
              <a:rPr lang="en-US" sz="2000" dirty="0"/>
            </a:br>
            <a:r>
              <a:rPr lang="en-US" sz="2000" dirty="0"/>
              <a:t>            TLB misses, protection violations</a:t>
            </a:r>
          </a:p>
          <a:p>
            <a:pPr eaLnBrk="1" hangingPunct="1"/>
            <a:r>
              <a:rPr lang="en-US" sz="2400" dirty="0" smtClean="0"/>
              <a:t>System call: Deliberately </a:t>
            </a:r>
            <a:r>
              <a:rPr lang="en-US" sz="2400" dirty="0"/>
              <a:t>used by the programmer </a:t>
            </a:r>
            <a:r>
              <a:rPr lang="en-US" sz="2400" dirty="0" smtClean="0"/>
              <a:t>to invoke a kernel service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52282" y="4612660"/>
            <a:ext cx="7465568" cy="1725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sz="2000" kern="0" dirty="0"/>
              <a:t>Either the faulting condition </a:t>
            </a:r>
            <a:r>
              <a:rPr lang="en-US" sz="2000" kern="0" dirty="0" smtClean="0"/>
              <a:t>is fixed; or the </a:t>
            </a:r>
            <a:r>
              <a:rPr lang="en-US" sz="2000" kern="0" dirty="0"/>
              <a:t>instruction </a:t>
            </a:r>
            <a:r>
              <a:rPr lang="en-US" sz="2000" kern="0" dirty="0" smtClean="0"/>
              <a:t>is emulated </a:t>
            </a:r>
            <a:r>
              <a:rPr lang="en-US" sz="2000" kern="0" dirty="0"/>
              <a:t>by the exception </a:t>
            </a:r>
            <a:r>
              <a:rPr lang="en-US" sz="2000" kern="0" dirty="0" smtClean="0"/>
              <a:t>handler; </a:t>
            </a:r>
            <a:r>
              <a:rPr lang="en-US" sz="2000" kern="0" dirty="0"/>
              <a:t>or the program is </a:t>
            </a:r>
            <a:r>
              <a:rPr lang="en-US" sz="2000" kern="0" dirty="0" smtClean="0"/>
              <a:t>aborted</a:t>
            </a:r>
            <a:endParaRPr lang="en-US" sz="2000" kern="0" dirty="0"/>
          </a:p>
          <a:p>
            <a:pPr lvl="1" eaLnBrk="1" hangingPunct="1"/>
            <a:r>
              <a:rPr lang="en-US" sz="2000" kern="0" dirty="0" smtClean="0"/>
              <a:t>The pipeline must undo any partial execution and record the cause of the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Interrupt*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550157"/>
            <a:ext cx="7772400" cy="487921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 smtClean="0"/>
              <a:t>When an interrupt is caused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2000" dirty="0" smtClean="0"/>
              <a:t>Hardware saves the information about the interrupt in CSRs: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/>
              <a:t>mepc</a:t>
            </a:r>
            <a:r>
              <a:rPr lang="en-US" sz="1600" dirty="0" smtClean="0"/>
              <a:t> – exception PC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/>
              <a:t>mcause</a:t>
            </a:r>
            <a:r>
              <a:rPr lang="en-US" sz="1600" dirty="0" smtClean="0"/>
              <a:t> – cause of the exception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/>
              <a:t>mstatus.mpp</a:t>
            </a:r>
            <a:r>
              <a:rPr lang="en-US" sz="1600" dirty="0" smtClean="0"/>
              <a:t> – privilege mode of exception</a:t>
            </a:r>
          </a:p>
          <a:p>
            <a:pPr lvl="2">
              <a:spcBef>
                <a:spcPts val="300"/>
              </a:spcBef>
            </a:pPr>
            <a:r>
              <a:rPr lang="en-US" sz="1600" dirty="0" smtClean="0"/>
              <a:t>...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Processor jumps to the address of the interrupt handler (stored in the </a:t>
            </a:r>
            <a:r>
              <a:rPr lang="en-US" sz="2000" dirty="0" err="1" smtClean="0"/>
              <a:t>mtvec</a:t>
            </a:r>
            <a:r>
              <a:rPr lang="en-US" sz="2000" dirty="0" smtClean="0"/>
              <a:t> CSR) and increases the privilege level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 interrupt handler, a software program, takes over and performs the necessary action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9976" y="5907741"/>
            <a:ext cx="8849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now on, interrupts and exceptions are used interchangeably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11" y="1506382"/>
            <a:ext cx="7138225" cy="4570229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ardware transfers control to the common software interrupt handler (CH) which: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Saves all GPRs into known memory locations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Passes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000" dirty="0" smtClean="0"/>
              <a:t>, stack pointer to the IH (a C function) to handle the specific interrupt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On the return from the IH, writes the return value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Loads all GPRs from the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Execute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sz="2000" dirty="0" smtClean="0"/>
              <a:t>, which does:</a:t>
            </a:r>
          </a:p>
          <a:p>
            <a:pPr lvl="2"/>
            <a:r>
              <a:rPr lang="en-US" sz="1800" dirty="0" smtClean="0"/>
              <a:t>set pc to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 smtClean="0"/>
              <a:t>pop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mstatus</a:t>
            </a:r>
            <a:r>
              <a:rPr lang="en-US" sz="1800" dirty="0" smtClean="0"/>
              <a:t> (mode, enable) stack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lvl="1"/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393502" y="3536830"/>
            <a:ext cx="457200" cy="60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93502" y="5362754"/>
            <a:ext cx="457200" cy="60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3502" y="4454105"/>
            <a:ext cx="457200" cy="60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89628" y="4094671"/>
            <a:ext cx="623979" cy="199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CH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7366958" y="4865298"/>
            <a:ext cx="1066712" cy="533533"/>
          </a:xfrm>
          <a:custGeom>
            <a:avLst/>
            <a:gdLst>
              <a:gd name="connsiteX0" fmla="*/ 0 w 1066712"/>
              <a:gd name="connsiteY0" fmla="*/ 0 h 533533"/>
              <a:gd name="connsiteX1" fmla="*/ 707367 w 1066712"/>
              <a:gd name="connsiteY1" fmla="*/ 120770 h 533533"/>
              <a:gd name="connsiteX2" fmla="*/ 1035170 w 1066712"/>
              <a:gd name="connsiteY2" fmla="*/ 491706 h 533533"/>
              <a:gd name="connsiteX3" fmla="*/ 1035170 w 1066712"/>
              <a:gd name="connsiteY3" fmla="*/ 508959 h 53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12" h="533533">
                <a:moveTo>
                  <a:pt x="0" y="0"/>
                </a:moveTo>
                <a:cubicBezTo>
                  <a:pt x="267419" y="19409"/>
                  <a:pt x="534839" y="38819"/>
                  <a:pt x="707367" y="120770"/>
                </a:cubicBezTo>
                <a:cubicBezTo>
                  <a:pt x="879895" y="202721"/>
                  <a:pt x="980536" y="427008"/>
                  <a:pt x="1035170" y="491706"/>
                </a:cubicBezTo>
                <a:cubicBezTo>
                  <a:pt x="1089804" y="556404"/>
                  <a:pt x="1062487" y="532681"/>
                  <a:pt x="1035170" y="50895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 flipH="1" flipV="1">
            <a:off x="7217433" y="5262112"/>
            <a:ext cx="1167442" cy="655607"/>
          </a:xfrm>
          <a:custGeom>
            <a:avLst/>
            <a:gdLst>
              <a:gd name="connsiteX0" fmla="*/ 0 w 1066712"/>
              <a:gd name="connsiteY0" fmla="*/ 0 h 533533"/>
              <a:gd name="connsiteX1" fmla="*/ 707367 w 1066712"/>
              <a:gd name="connsiteY1" fmla="*/ 120770 h 533533"/>
              <a:gd name="connsiteX2" fmla="*/ 1035170 w 1066712"/>
              <a:gd name="connsiteY2" fmla="*/ 491706 h 533533"/>
              <a:gd name="connsiteX3" fmla="*/ 1035170 w 1066712"/>
              <a:gd name="connsiteY3" fmla="*/ 508959 h 53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12" h="533533">
                <a:moveTo>
                  <a:pt x="0" y="0"/>
                </a:moveTo>
                <a:cubicBezTo>
                  <a:pt x="267419" y="19409"/>
                  <a:pt x="534839" y="38819"/>
                  <a:pt x="707367" y="120770"/>
                </a:cubicBezTo>
                <a:cubicBezTo>
                  <a:pt x="879895" y="202721"/>
                  <a:pt x="980536" y="427008"/>
                  <a:pt x="1035170" y="491706"/>
                </a:cubicBezTo>
                <a:cubicBezTo>
                  <a:pt x="1089804" y="556404"/>
                  <a:pt x="1062487" y="532681"/>
                  <a:pt x="1035170" y="50895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324491" y="1768416"/>
            <a:ext cx="560717" cy="153550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8333117" y="2182483"/>
            <a:ext cx="56934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333117" y="2458525"/>
            <a:ext cx="56934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33117" y="217385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GPR</a:t>
            </a:r>
            <a:endParaRPr lang="en-US" sz="1400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7366958" y="2320506"/>
            <a:ext cx="931653" cy="2225615"/>
          </a:xfrm>
          <a:custGeom>
            <a:avLst/>
            <a:gdLst>
              <a:gd name="connsiteX0" fmla="*/ 0 w 931653"/>
              <a:gd name="connsiteY0" fmla="*/ 2225615 h 2225615"/>
              <a:gd name="connsiteX1" fmla="*/ 474453 w 931653"/>
              <a:gd name="connsiteY1" fmla="*/ 1613139 h 2225615"/>
              <a:gd name="connsiteX2" fmla="*/ 534838 w 931653"/>
              <a:gd name="connsiteY2" fmla="*/ 336430 h 2225615"/>
              <a:gd name="connsiteX3" fmla="*/ 931653 w 931653"/>
              <a:gd name="connsiteY3" fmla="*/ 0 h 222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653" h="2225615">
                <a:moveTo>
                  <a:pt x="0" y="2225615"/>
                </a:moveTo>
                <a:cubicBezTo>
                  <a:pt x="192656" y="2076809"/>
                  <a:pt x="385313" y="1928003"/>
                  <a:pt x="474453" y="1613139"/>
                </a:cubicBezTo>
                <a:cubicBezTo>
                  <a:pt x="563593" y="1298275"/>
                  <a:pt x="458638" y="605286"/>
                  <a:pt x="534838" y="336430"/>
                </a:cubicBezTo>
                <a:cubicBezTo>
                  <a:pt x="611038" y="67573"/>
                  <a:pt x="771345" y="33786"/>
                  <a:pt x="931653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7332453" y="2406770"/>
            <a:ext cx="940279" cy="3131388"/>
          </a:xfrm>
          <a:custGeom>
            <a:avLst/>
            <a:gdLst>
              <a:gd name="connsiteX0" fmla="*/ 940279 w 940279"/>
              <a:gd name="connsiteY0" fmla="*/ 0 h 3131388"/>
              <a:gd name="connsiteX1" fmla="*/ 664234 w 940279"/>
              <a:gd name="connsiteY1" fmla="*/ 301924 h 3131388"/>
              <a:gd name="connsiteX2" fmla="*/ 646981 w 940279"/>
              <a:gd name="connsiteY2" fmla="*/ 1207698 h 3131388"/>
              <a:gd name="connsiteX3" fmla="*/ 629728 w 940279"/>
              <a:gd name="connsiteY3" fmla="*/ 2639683 h 3131388"/>
              <a:gd name="connsiteX4" fmla="*/ 0 w 940279"/>
              <a:gd name="connsiteY4" fmla="*/ 3131388 h 313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279" h="3131388">
                <a:moveTo>
                  <a:pt x="940279" y="0"/>
                </a:moveTo>
                <a:cubicBezTo>
                  <a:pt x="826698" y="50320"/>
                  <a:pt x="713117" y="100641"/>
                  <a:pt x="664234" y="301924"/>
                </a:cubicBezTo>
                <a:cubicBezTo>
                  <a:pt x="615351" y="503207"/>
                  <a:pt x="652732" y="818072"/>
                  <a:pt x="646981" y="1207698"/>
                </a:cubicBezTo>
                <a:cubicBezTo>
                  <a:pt x="641230" y="1597324"/>
                  <a:pt x="737558" y="2319068"/>
                  <a:pt x="629728" y="2639683"/>
                </a:cubicBezTo>
                <a:cubicBezTo>
                  <a:pt x="521898" y="2960298"/>
                  <a:pt x="260949" y="3045843"/>
                  <a:pt x="0" y="313138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599765" y="4365811"/>
            <a:ext cx="890087" cy="466165"/>
          </a:xfrm>
          <a:custGeom>
            <a:avLst/>
            <a:gdLst>
              <a:gd name="connsiteX0" fmla="*/ 143435 w 890087"/>
              <a:gd name="connsiteY0" fmla="*/ 457200 h 466165"/>
              <a:gd name="connsiteX1" fmla="*/ 98611 w 890087"/>
              <a:gd name="connsiteY1" fmla="*/ 421341 h 466165"/>
              <a:gd name="connsiteX2" fmla="*/ 44823 w 890087"/>
              <a:gd name="connsiteY2" fmla="*/ 367553 h 466165"/>
              <a:gd name="connsiteX3" fmla="*/ 26894 w 890087"/>
              <a:gd name="connsiteY3" fmla="*/ 340659 h 466165"/>
              <a:gd name="connsiteX4" fmla="*/ 8964 w 890087"/>
              <a:gd name="connsiteY4" fmla="*/ 322730 h 466165"/>
              <a:gd name="connsiteX5" fmla="*/ 0 w 890087"/>
              <a:gd name="connsiteY5" fmla="*/ 295836 h 466165"/>
              <a:gd name="connsiteX6" fmla="*/ 8964 w 890087"/>
              <a:gd name="connsiteY6" fmla="*/ 161365 h 466165"/>
              <a:gd name="connsiteX7" fmla="*/ 44823 w 890087"/>
              <a:gd name="connsiteY7" fmla="*/ 125506 h 466165"/>
              <a:gd name="connsiteX8" fmla="*/ 89647 w 890087"/>
              <a:gd name="connsiteY8" fmla="*/ 98612 h 466165"/>
              <a:gd name="connsiteX9" fmla="*/ 116541 w 890087"/>
              <a:gd name="connsiteY9" fmla="*/ 71718 h 466165"/>
              <a:gd name="connsiteX10" fmla="*/ 143435 w 890087"/>
              <a:gd name="connsiteY10" fmla="*/ 62753 h 466165"/>
              <a:gd name="connsiteX11" fmla="*/ 170329 w 890087"/>
              <a:gd name="connsiteY11" fmla="*/ 44824 h 466165"/>
              <a:gd name="connsiteX12" fmla="*/ 206188 w 890087"/>
              <a:gd name="connsiteY12" fmla="*/ 35859 h 466165"/>
              <a:gd name="connsiteX13" fmla="*/ 277905 w 890087"/>
              <a:gd name="connsiteY13" fmla="*/ 17930 h 466165"/>
              <a:gd name="connsiteX14" fmla="*/ 385482 w 890087"/>
              <a:gd name="connsiteY14" fmla="*/ 0 h 466165"/>
              <a:gd name="connsiteX15" fmla="*/ 681317 w 890087"/>
              <a:gd name="connsiteY15" fmla="*/ 8965 h 466165"/>
              <a:gd name="connsiteX16" fmla="*/ 708211 w 890087"/>
              <a:gd name="connsiteY16" fmla="*/ 17930 h 466165"/>
              <a:gd name="connsiteX17" fmla="*/ 744070 w 890087"/>
              <a:gd name="connsiteY17" fmla="*/ 26894 h 466165"/>
              <a:gd name="connsiteX18" fmla="*/ 842682 w 890087"/>
              <a:gd name="connsiteY18" fmla="*/ 107577 h 466165"/>
              <a:gd name="connsiteX19" fmla="*/ 878541 w 890087"/>
              <a:gd name="connsiteY19" fmla="*/ 161365 h 466165"/>
              <a:gd name="connsiteX20" fmla="*/ 878541 w 890087"/>
              <a:gd name="connsiteY20" fmla="*/ 268941 h 466165"/>
              <a:gd name="connsiteX21" fmla="*/ 860611 w 890087"/>
              <a:gd name="connsiteY21" fmla="*/ 322730 h 466165"/>
              <a:gd name="connsiteX22" fmla="*/ 833717 w 890087"/>
              <a:gd name="connsiteY22" fmla="*/ 340659 h 466165"/>
              <a:gd name="connsiteX23" fmla="*/ 797858 w 890087"/>
              <a:gd name="connsiteY23" fmla="*/ 385483 h 466165"/>
              <a:gd name="connsiteX24" fmla="*/ 744070 w 890087"/>
              <a:gd name="connsiteY24" fmla="*/ 403412 h 466165"/>
              <a:gd name="connsiteX25" fmla="*/ 717176 w 890087"/>
              <a:gd name="connsiteY25" fmla="*/ 412377 h 466165"/>
              <a:gd name="connsiteX26" fmla="*/ 690282 w 890087"/>
              <a:gd name="connsiteY26" fmla="*/ 421341 h 466165"/>
              <a:gd name="connsiteX27" fmla="*/ 277905 w 890087"/>
              <a:gd name="connsiteY27" fmla="*/ 439271 h 466165"/>
              <a:gd name="connsiteX28" fmla="*/ 161364 w 890087"/>
              <a:gd name="connsiteY28" fmla="*/ 448236 h 466165"/>
              <a:gd name="connsiteX29" fmla="*/ 125505 w 890087"/>
              <a:gd name="connsiteY29" fmla="*/ 457200 h 466165"/>
              <a:gd name="connsiteX30" fmla="*/ 80682 w 890087"/>
              <a:gd name="connsiteY30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0087" h="466165">
                <a:moveTo>
                  <a:pt x="143435" y="457200"/>
                </a:moveTo>
                <a:cubicBezTo>
                  <a:pt x="128494" y="445247"/>
                  <a:pt x="112141" y="434871"/>
                  <a:pt x="98611" y="421341"/>
                </a:cubicBezTo>
                <a:cubicBezTo>
                  <a:pt x="31891" y="354622"/>
                  <a:pt x="108206" y="409810"/>
                  <a:pt x="44823" y="367553"/>
                </a:cubicBezTo>
                <a:cubicBezTo>
                  <a:pt x="38847" y="358588"/>
                  <a:pt x="33625" y="349072"/>
                  <a:pt x="26894" y="340659"/>
                </a:cubicBezTo>
                <a:cubicBezTo>
                  <a:pt x="21614" y="334059"/>
                  <a:pt x="13313" y="329978"/>
                  <a:pt x="8964" y="322730"/>
                </a:cubicBezTo>
                <a:cubicBezTo>
                  <a:pt x="4102" y="314627"/>
                  <a:pt x="2988" y="304801"/>
                  <a:pt x="0" y="295836"/>
                </a:cubicBezTo>
                <a:cubicBezTo>
                  <a:pt x="2988" y="251012"/>
                  <a:pt x="-2468" y="204809"/>
                  <a:pt x="8964" y="161365"/>
                </a:cubicBezTo>
                <a:cubicBezTo>
                  <a:pt x="13266" y="145017"/>
                  <a:pt x="32870" y="137459"/>
                  <a:pt x="44823" y="125506"/>
                </a:cubicBezTo>
                <a:cubicBezTo>
                  <a:pt x="69434" y="100896"/>
                  <a:pt x="54736" y="110249"/>
                  <a:pt x="89647" y="98612"/>
                </a:cubicBezTo>
                <a:cubicBezTo>
                  <a:pt x="98612" y="89647"/>
                  <a:pt x="105992" y="78751"/>
                  <a:pt x="116541" y="71718"/>
                </a:cubicBezTo>
                <a:cubicBezTo>
                  <a:pt x="124404" y="66476"/>
                  <a:pt x="134983" y="66979"/>
                  <a:pt x="143435" y="62753"/>
                </a:cubicBezTo>
                <a:cubicBezTo>
                  <a:pt x="153072" y="57935"/>
                  <a:pt x="160426" y="49068"/>
                  <a:pt x="170329" y="44824"/>
                </a:cubicBezTo>
                <a:cubicBezTo>
                  <a:pt x="181654" y="39971"/>
                  <a:pt x="194341" y="39244"/>
                  <a:pt x="206188" y="35859"/>
                </a:cubicBezTo>
                <a:cubicBezTo>
                  <a:pt x="250731" y="23132"/>
                  <a:pt x="218666" y="27044"/>
                  <a:pt x="277905" y="17930"/>
                </a:cubicBezTo>
                <a:cubicBezTo>
                  <a:pt x="387023" y="1143"/>
                  <a:pt x="313376" y="18027"/>
                  <a:pt x="385482" y="0"/>
                </a:cubicBezTo>
                <a:cubicBezTo>
                  <a:pt x="484094" y="2988"/>
                  <a:pt x="582812" y="3492"/>
                  <a:pt x="681317" y="8965"/>
                </a:cubicBezTo>
                <a:cubicBezTo>
                  <a:pt x="690752" y="9489"/>
                  <a:pt x="699125" y="15334"/>
                  <a:pt x="708211" y="17930"/>
                </a:cubicBezTo>
                <a:cubicBezTo>
                  <a:pt x="720058" y="21315"/>
                  <a:pt x="732117" y="23906"/>
                  <a:pt x="744070" y="26894"/>
                </a:cubicBezTo>
                <a:cubicBezTo>
                  <a:pt x="778690" y="49974"/>
                  <a:pt x="818657" y="71541"/>
                  <a:pt x="842682" y="107577"/>
                </a:cubicBezTo>
                <a:lnTo>
                  <a:pt x="878541" y="161365"/>
                </a:lnTo>
                <a:cubicBezTo>
                  <a:pt x="894314" y="208687"/>
                  <a:pt x="893553" y="193881"/>
                  <a:pt x="878541" y="268941"/>
                </a:cubicBezTo>
                <a:cubicBezTo>
                  <a:pt x="874835" y="287474"/>
                  <a:pt x="876336" y="312247"/>
                  <a:pt x="860611" y="322730"/>
                </a:cubicBezTo>
                <a:lnTo>
                  <a:pt x="833717" y="340659"/>
                </a:lnTo>
                <a:cubicBezTo>
                  <a:pt x="827382" y="350161"/>
                  <a:pt x="810633" y="379096"/>
                  <a:pt x="797858" y="385483"/>
                </a:cubicBezTo>
                <a:cubicBezTo>
                  <a:pt x="780954" y="393935"/>
                  <a:pt x="761999" y="397436"/>
                  <a:pt x="744070" y="403412"/>
                </a:cubicBezTo>
                <a:lnTo>
                  <a:pt x="717176" y="412377"/>
                </a:lnTo>
                <a:lnTo>
                  <a:pt x="690282" y="421341"/>
                </a:lnTo>
                <a:cubicBezTo>
                  <a:pt x="541446" y="470952"/>
                  <a:pt x="672956" y="430083"/>
                  <a:pt x="277905" y="439271"/>
                </a:cubicBezTo>
                <a:cubicBezTo>
                  <a:pt x="239058" y="442259"/>
                  <a:pt x="200059" y="443684"/>
                  <a:pt x="161364" y="448236"/>
                </a:cubicBezTo>
                <a:cubicBezTo>
                  <a:pt x="149128" y="449676"/>
                  <a:pt x="137532" y="454527"/>
                  <a:pt x="125505" y="457200"/>
                </a:cubicBezTo>
                <a:cubicBezTo>
                  <a:pt x="110631" y="460505"/>
                  <a:pt x="80682" y="466165"/>
                  <a:pt x="80682" y="46616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4805082"/>
            <a:ext cx="1541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new instruction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Connector 18"/>
          <p:cNvCxnSpPr>
            <a:stCxn id="4" idx="4"/>
          </p:cNvCxnSpPr>
          <p:nvPr/>
        </p:nvCxnSpPr>
        <p:spPr bwMode="auto">
          <a:xfrm flipH="1">
            <a:off x="1228165" y="4688541"/>
            <a:ext cx="1380564" cy="19722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  <p:bldP spid="24" grpId="0" animBg="1"/>
      <p:bldP spid="4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GPRs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5" y="1519517"/>
            <a:ext cx="7772400" cy="4114800"/>
          </a:xfrm>
        </p:spPr>
        <p:txBody>
          <a:bodyPr/>
          <a:lstStyle/>
          <a:p>
            <a:r>
              <a:rPr lang="en-US" sz="2400" dirty="0" smtClean="0"/>
              <a:t>Operating system manages the space where GPRs are saved and provides a pointer to the space for the current program</a:t>
            </a:r>
          </a:p>
          <a:p>
            <a:pPr lvl="1"/>
            <a:r>
              <a:rPr lang="en-US" sz="2000" dirty="0" smtClean="0"/>
              <a:t>For simplicity we’ll assume this location is fixed at GPR_BASE</a:t>
            </a:r>
          </a:p>
          <a:p>
            <a:r>
              <a:rPr lang="en-US" sz="2400" dirty="0" smtClean="0"/>
              <a:t>RISC-V’s memory instructions require the base address to be stored in a GPR</a:t>
            </a:r>
          </a:p>
          <a:p>
            <a:pPr lvl="1"/>
            <a:r>
              <a:rPr lang="en-US" sz="2000" dirty="0" smtClean="0"/>
              <a:t>Therefore before GPRs can be saved, we need to free up a GPR (say x1) by storing its value in a special scratch register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After saving the other GPRs, they are freed up</a:t>
            </a:r>
          </a:p>
          <a:p>
            <a:r>
              <a:rPr lang="en-US" sz="2400" dirty="0" smtClean="0"/>
              <a:t>Finally, x1 needs to be restored 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sz="2400" dirty="0" smtClean="0"/>
              <a:t> and saved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576918" y="4724400"/>
            <a:ext cx="1523999" cy="466165"/>
          </a:xfrm>
          <a:custGeom>
            <a:avLst/>
            <a:gdLst>
              <a:gd name="connsiteX0" fmla="*/ 143435 w 890087"/>
              <a:gd name="connsiteY0" fmla="*/ 457200 h 466165"/>
              <a:gd name="connsiteX1" fmla="*/ 98611 w 890087"/>
              <a:gd name="connsiteY1" fmla="*/ 421341 h 466165"/>
              <a:gd name="connsiteX2" fmla="*/ 44823 w 890087"/>
              <a:gd name="connsiteY2" fmla="*/ 367553 h 466165"/>
              <a:gd name="connsiteX3" fmla="*/ 26894 w 890087"/>
              <a:gd name="connsiteY3" fmla="*/ 340659 h 466165"/>
              <a:gd name="connsiteX4" fmla="*/ 8964 w 890087"/>
              <a:gd name="connsiteY4" fmla="*/ 322730 h 466165"/>
              <a:gd name="connsiteX5" fmla="*/ 0 w 890087"/>
              <a:gd name="connsiteY5" fmla="*/ 295836 h 466165"/>
              <a:gd name="connsiteX6" fmla="*/ 8964 w 890087"/>
              <a:gd name="connsiteY6" fmla="*/ 161365 h 466165"/>
              <a:gd name="connsiteX7" fmla="*/ 44823 w 890087"/>
              <a:gd name="connsiteY7" fmla="*/ 125506 h 466165"/>
              <a:gd name="connsiteX8" fmla="*/ 89647 w 890087"/>
              <a:gd name="connsiteY8" fmla="*/ 98612 h 466165"/>
              <a:gd name="connsiteX9" fmla="*/ 116541 w 890087"/>
              <a:gd name="connsiteY9" fmla="*/ 71718 h 466165"/>
              <a:gd name="connsiteX10" fmla="*/ 143435 w 890087"/>
              <a:gd name="connsiteY10" fmla="*/ 62753 h 466165"/>
              <a:gd name="connsiteX11" fmla="*/ 170329 w 890087"/>
              <a:gd name="connsiteY11" fmla="*/ 44824 h 466165"/>
              <a:gd name="connsiteX12" fmla="*/ 206188 w 890087"/>
              <a:gd name="connsiteY12" fmla="*/ 35859 h 466165"/>
              <a:gd name="connsiteX13" fmla="*/ 277905 w 890087"/>
              <a:gd name="connsiteY13" fmla="*/ 17930 h 466165"/>
              <a:gd name="connsiteX14" fmla="*/ 385482 w 890087"/>
              <a:gd name="connsiteY14" fmla="*/ 0 h 466165"/>
              <a:gd name="connsiteX15" fmla="*/ 681317 w 890087"/>
              <a:gd name="connsiteY15" fmla="*/ 8965 h 466165"/>
              <a:gd name="connsiteX16" fmla="*/ 708211 w 890087"/>
              <a:gd name="connsiteY16" fmla="*/ 17930 h 466165"/>
              <a:gd name="connsiteX17" fmla="*/ 744070 w 890087"/>
              <a:gd name="connsiteY17" fmla="*/ 26894 h 466165"/>
              <a:gd name="connsiteX18" fmla="*/ 842682 w 890087"/>
              <a:gd name="connsiteY18" fmla="*/ 107577 h 466165"/>
              <a:gd name="connsiteX19" fmla="*/ 878541 w 890087"/>
              <a:gd name="connsiteY19" fmla="*/ 161365 h 466165"/>
              <a:gd name="connsiteX20" fmla="*/ 878541 w 890087"/>
              <a:gd name="connsiteY20" fmla="*/ 268941 h 466165"/>
              <a:gd name="connsiteX21" fmla="*/ 860611 w 890087"/>
              <a:gd name="connsiteY21" fmla="*/ 322730 h 466165"/>
              <a:gd name="connsiteX22" fmla="*/ 833717 w 890087"/>
              <a:gd name="connsiteY22" fmla="*/ 340659 h 466165"/>
              <a:gd name="connsiteX23" fmla="*/ 797858 w 890087"/>
              <a:gd name="connsiteY23" fmla="*/ 385483 h 466165"/>
              <a:gd name="connsiteX24" fmla="*/ 744070 w 890087"/>
              <a:gd name="connsiteY24" fmla="*/ 403412 h 466165"/>
              <a:gd name="connsiteX25" fmla="*/ 717176 w 890087"/>
              <a:gd name="connsiteY25" fmla="*/ 412377 h 466165"/>
              <a:gd name="connsiteX26" fmla="*/ 690282 w 890087"/>
              <a:gd name="connsiteY26" fmla="*/ 421341 h 466165"/>
              <a:gd name="connsiteX27" fmla="*/ 277905 w 890087"/>
              <a:gd name="connsiteY27" fmla="*/ 439271 h 466165"/>
              <a:gd name="connsiteX28" fmla="*/ 161364 w 890087"/>
              <a:gd name="connsiteY28" fmla="*/ 448236 h 466165"/>
              <a:gd name="connsiteX29" fmla="*/ 125505 w 890087"/>
              <a:gd name="connsiteY29" fmla="*/ 457200 h 466165"/>
              <a:gd name="connsiteX30" fmla="*/ 80682 w 890087"/>
              <a:gd name="connsiteY30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0087" h="466165">
                <a:moveTo>
                  <a:pt x="143435" y="457200"/>
                </a:moveTo>
                <a:cubicBezTo>
                  <a:pt x="128494" y="445247"/>
                  <a:pt x="112141" y="434871"/>
                  <a:pt x="98611" y="421341"/>
                </a:cubicBezTo>
                <a:cubicBezTo>
                  <a:pt x="31891" y="354622"/>
                  <a:pt x="108206" y="409810"/>
                  <a:pt x="44823" y="367553"/>
                </a:cubicBezTo>
                <a:cubicBezTo>
                  <a:pt x="38847" y="358588"/>
                  <a:pt x="33625" y="349072"/>
                  <a:pt x="26894" y="340659"/>
                </a:cubicBezTo>
                <a:cubicBezTo>
                  <a:pt x="21614" y="334059"/>
                  <a:pt x="13313" y="329978"/>
                  <a:pt x="8964" y="322730"/>
                </a:cubicBezTo>
                <a:cubicBezTo>
                  <a:pt x="4102" y="314627"/>
                  <a:pt x="2988" y="304801"/>
                  <a:pt x="0" y="295836"/>
                </a:cubicBezTo>
                <a:cubicBezTo>
                  <a:pt x="2988" y="251012"/>
                  <a:pt x="-2468" y="204809"/>
                  <a:pt x="8964" y="161365"/>
                </a:cubicBezTo>
                <a:cubicBezTo>
                  <a:pt x="13266" y="145017"/>
                  <a:pt x="32870" y="137459"/>
                  <a:pt x="44823" y="125506"/>
                </a:cubicBezTo>
                <a:cubicBezTo>
                  <a:pt x="69434" y="100896"/>
                  <a:pt x="54736" y="110249"/>
                  <a:pt x="89647" y="98612"/>
                </a:cubicBezTo>
                <a:cubicBezTo>
                  <a:pt x="98612" y="89647"/>
                  <a:pt x="105992" y="78751"/>
                  <a:pt x="116541" y="71718"/>
                </a:cubicBezTo>
                <a:cubicBezTo>
                  <a:pt x="124404" y="66476"/>
                  <a:pt x="134983" y="66979"/>
                  <a:pt x="143435" y="62753"/>
                </a:cubicBezTo>
                <a:cubicBezTo>
                  <a:pt x="153072" y="57935"/>
                  <a:pt x="160426" y="49068"/>
                  <a:pt x="170329" y="44824"/>
                </a:cubicBezTo>
                <a:cubicBezTo>
                  <a:pt x="181654" y="39971"/>
                  <a:pt x="194341" y="39244"/>
                  <a:pt x="206188" y="35859"/>
                </a:cubicBezTo>
                <a:cubicBezTo>
                  <a:pt x="250731" y="23132"/>
                  <a:pt x="218666" y="27044"/>
                  <a:pt x="277905" y="17930"/>
                </a:cubicBezTo>
                <a:cubicBezTo>
                  <a:pt x="387023" y="1143"/>
                  <a:pt x="313376" y="18027"/>
                  <a:pt x="385482" y="0"/>
                </a:cubicBezTo>
                <a:cubicBezTo>
                  <a:pt x="484094" y="2988"/>
                  <a:pt x="582812" y="3492"/>
                  <a:pt x="681317" y="8965"/>
                </a:cubicBezTo>
                <a:cubicBezTo>
                  <a:pt x="690752" y="9489"/>
                  <a:pt x="699125" y="15334"/>
                  <a:pt x="708211" y="17930"/>
                </a:cubicBezTo>
                <a:cubicBezTo>
                  <a:pt x="720058" y="21315"/>
                  <a:pt x="732117" y="23906"/>
                  <a:pt x="744070" y="26894"/>
                </a:cubicBezTo>
                <a:cubicBezTo>
                  <a:pt x="778690" y="49974"/>
                  <a:pt x="818657" y="71541"/>
                  <a:pt x="842682" y="107577"/>
                </a:cubicBezTo>
                <a:lnTo>
                  <a:pt x="878541" y="161365"/>
                </a:lnTo>
                <a:cubicBezTo>
                  <a:pt x="894314" y="208687"/>
                  <a:pt x="893553" y="193881"/>
                  <a:pt x="878541" y="268941"/>
                </a:cubicBezTo>
                <a:cubicBezTo>
                  <a:pt x="874835" y="287474"/>
                  <a:pt x="876336" y="312247"/>
                  <a:pt x="860611" y="322730"/>
                </a:cubicBezTo>
                <a:lnTo>
                  <a:pt x="833717" y="340659"/>
                </a:lnTo>
                <a:cubicBezTo>
                  <a:pt x="827382" y="350161"/>
                  <a:pt x="810633" y="379096"/>
                  <a:pt x="797858" y="385483"/>
                </a:cubicBezTo>
                <a:cubicBezTo>
                  <a:pt x="780954" y="393935"/>
                  <a:pt x="761999" y="397436"/>
                  <a:pt x="744070" y="403412"/>
                </a:cubicBezTo>
                <a:lnTo>
                  <a:pt x="717176" y="412377"/>
                </a:lnTo>
                <a:lnTo>
                  <a:pt x="690282" y="421341"/>
                </a:lnTo>
                <a:cubicBezTo>
                  <a:pt x="541446" y="470952"/>
                  <a:pt x="672956" y="430083"/>
                  <a:pt x="277905" y="439271"/>
                </a:cubicBezTo>
                <a:cubicBezTo>
                  <a:pt x="239058" y="442259"/>
                  <a:pt x="200059" y="443684"/>
                  <a:pt x="161364" y="448236"/>
                </a:cubicBezTo>
                <a:cubicBezTo>
                  <a:pt x="149128" y="449676"/>
                  <a:pt x="137532" y="454527"/>
                  <a:pt x="125505" y="457200"/>
                </a:cubicBezTo>
                <a:cubicBezTo>
                  <a:pt x="110631" y="460505"/>
                  <a:pt x="80682" y="466165"/>
                  <a:pt x="80682" y="46616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471" y="4796117"/>
            <a:ext cx="119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another CSR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 bwMode="auto">
          <a:xfrm flipH="1">
            <a:off x="1013012" y="5091953"/>
            <a:ext cx="2640652" cy="10757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Interrupt Handler- SW </a:t>
            </a:r>
            <a:r>
              <a:rPr lang="en-US" sz="2400" dirty="0" smtClean="0"/>
              <a:t>(RISC-V Assembly)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032968" cy="440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common_handler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# entry point for exception 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x1 to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free up a register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x1 # write x1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pointer for storing GPRs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 x1, GPR_BASE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x2 - x31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x2, 8(x1)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x3, 12(x1)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x31, 124(x1)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registers x2 – x31 are free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original x1 (now in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x2 used as temporary register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x2, 4(x1) # x1 still points to GPR storage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L18-</a:t>
            </a:r>
            <a:fld id="{63685F6B-DF49-47D4-A73B-45DF2DFB45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52865</TotalTime>
  <Words>1829</Words>
  <Application>Microsoft Office PowerPoint</Application>
  <PresentationFormat>On-screen Show (4:3)</PresentationFormat>
  <Paragraphs>341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Blueprint</vt:lpstr>
      <vt:lpstr>PowerPoint Presentation</vt:lpstr>
      <vt:lpstr>Hardware Software Interactions</vt:lpstr>
      <vt:lpstr>Interrupt (aka Trap) altering the normal flow of control</vt:lpstr>
      <vt:lpstr>Interrupts caused by an external event</vt:lpstr>
      <vt:lpstr>Exceptions caused by the execution of an instruction</vt:lpstr>
      <vt:lpstr>Interrupt* handling </vt:lpstr>
      <vt:lpstr>Software for interrupt handling</vt:lpstr>
      <vt:lpstr>Saving GPRs</vt:lpstr>
      <vt:lpstr>Common Interrupt Handler- SW (RISC-V Assembly)</vt:lpstr>
      <vt:lpstr>Common handler- SW cont. Setting up and calling IH_Dispacher</vt:lpstr>
      <vt:lpstr>IH Dispatcher (in C) Dispatches to a specific handler based on “cause”</vt:lpstr>
      <vt:lpstr>SW emulation of MULT instruction </vt:lpstr>
      <vt:lpstr>Illegal Instruction IH (in C)</vt:lpstr>
      <vt:lpstr>System call as an instruction </vt:lpstr>
      <vt:lpstr>Syscall Interrupt Handler (in C)</vt:lpstr>
      <vt:lpstr>Decode</vt:lpstr>
      <vt:lpstr>Add Execute code for setting CSRs</vt:lpstr>
      <vt:lpstr>Redirecting PC single cycle implementation</vt:lpstr>
      <vt:lpstr>Exception Handling in pipelined machines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Arvind</cp:lastModifiedBy>
  <cp:revision>1562</cp:revision>
  <cp:lastPrinted>2012-12-11T22:30:39Z</cp:lastPrinted>
  <dcterms:created xsi:type="dcterms:W3CDTF">2003-01-21T19:25:41Z</dcterms:created>
  <dcterms:modified xsi:type="dcterms:W3CDTF">2017-11-01T16:06:01Z</dcterms:modified>
</cp:coreProperties>
</file>