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313" r:id="rId4"/>
  </p:sldMasterIdLst>
  <p:notesMasterIdLst>
    <p:notesMasterId r:id="rId32"/>
  </p:notesMasterIdLst>
  <p:handoutMasterIdLst>
    <p:handoutMasterId r:id="rId33"/>
  </p:handoutMasterIdLst>
  <p:sldIdLst>
    <p:sldId id="901" r:id="rId5"/>
    <p:sldId id="780" r:id="rId6"/>
    <p:sldId id="949" r:id="rId7"/>
    <p:sldId id="950" r:id="rId8"/>
    <p:sldId id="951" r:id="rId9"/>
    <p:sldId id="952" r:id="rId10"/>
    <p:sldId id="953" r:id="rId11"/>
    <p:sldId id="977" r:id="rId12"/>
    <p:sldId id="982" r:id="rId13"/>
    <p:sldId id="938" r:id="rId14"/>
    <p:sldId id="961" r:id="rId15"/>
    <p:sldId id="962" r:id="rId16"/>
    <p:sldId id="964" r:id="rId17"/>
    <p:sldId id="965" r:id="rId18"/>
    <p:sldId id="932" r:id="rId19"/>
    <p:sldId id="973" r:id="rId20"/>
    <p:sldId id="974" r:id="rId21"/>
    <p:sldId id="978" r:id="rId22"/>
    <p:sldId id="975" r:id="rId23"/>
    <p:sldId id="979" r:id="rId24"/>
    <p:sldId id="976" r:id="rId25"/>
    <p:sldId id="980" r:id="rId26"/>
    <p:sldId id="937" r:id="rId27"/>
    <p:sldId id="969" r:id="rId28"/>
    <p:sldId id="970" r:id="rId29"/>
    <p:sldId id="971" r:id="rId30"/>
    <p:sldId id="972" r:id="rId31"/>
  </p:sldIdLst>
  <p:sldSz cx="12436475" cy="6994525"/>
  <p:notesSz cx="6858000" cy="9144000"/>
  <p:defaultTextStyle>
    <a:defPPr>
      <a:defRPr lang="en-US"/>
    </a:defPPr>
    <a:lvl1pPr marL="0" algn="l" defTabSz="932742" rtl="0" eaLnBrk="1" latinLnBrk="0" hangingPunct="1">
      <a:defRPr sz="1836" kern="1200">
        <a:solidFill>
          <a:schemeClr val="tx1"/>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1EE159-26AD-AF4C-84F1-3D6CC0E79A74}">
          <p14:sldIdLst>
            <p14:sldId id="901"/>
            <p14:sldId id="780"/>
            <p14:sldId id="949"/>
            <p14:sldId id="950"/>
          </p14:sldIdLst>
        </p14:section>
        <p14:section name="overview" id="{E3011FCF-0D53-A94C-AD6E-3DA02B1C42C2}">
          <p14:sldIdLst>
            <p14:sldId id="951"/>
            <p14:sldId id="952"/>
            <p14:sldId id="953"/>
            <p14:sldId id="977"/>
            <p14:sldId id="982"/>
          </p14:sldIdLst>
        </p14:section>
        <p14:section name="batching support" id="{20B8071E-05DA-5F49-9776-649DF12FE79C}">
          <p14:sldIdLst>
            <p14:sldId id="938"/>
            <p14:sldId id="961"/>
            <p14:sldId id="962"/>
            <p14:sldId id="964"/>
            <p14:sldId id="965"/>
          </p14:sldIdLst>
        </p14:section>
        <p14:section name="rest" id="{32D052E9-F6FE-3447-977F-00A42A624758}">
          <p14:sldIdLst>
            <p14:sldId id="932"/>
            <p14:sldId id="973"/>
            <p14:sldId id="974"/>
            <p14:sldId id="978"/>
            <p14:sldId id="975"/>
            <p14:sldId id="979"/>
            <p14:sldId id="976"/>
            <p14:sldId id="980"/>
            <p14:sldId id="937"/>
          </p14:sldIdLst>
        </p14:section>
        <p14:section name="conclusion" id="{E0CC2DC8-15E4-5A48-8382-8A77AE268B98}">
          <p14:sldIdLst>
            <p14:sldId id="969"/>
            <p14:sldId id="970"/>
            <p14:sldId id="971"/>
            <p14:sldId id="972"/>
          </p14:sldIdLst>
        </p14:section>
      </p14:sectionLst>
    </p:ext>
    <p:ext uri="{EFAFB233-063F-42B5-8137-9DF3F51BA10A}">
      <p15:sldGuideLst xmlns:p15="http://schemas.microsoft.com/office/powerpoint/2012/main">
        <p15:guide id="3" orient="horz" pos="930" userDrawn="1">
          <p15:clr>
            <a:srgbClr val="A4A3A4"/>
          </p15:clr>
        </p15:guide>
        <p15:guide id="4" orient="horz" pos="1243" userDrawn="1">
          <p15:clr>
            <a:srgbClr val="A4A3A4"/>
          </p15:clr>
        </p15:guide>
        <p15:guide id="5" orient="horz" pos="2011" userDrawn="1">
          <p15:clr>
            <a:srgbClr val="A4A3A4"/>
          </p15:clr>
        </p15:guide>
        <p15:guide id="6" orient="horz" pos="2777" userDrawn="1">
          <p15:clr>
            <a:srgbClr val="A4A3A4"/>
          </p15:clr>
        </p15:guide>
        <p15:guide id="7" orient="horz" pos="2202" userDrawn="1">
          <p15:clr>
            <a:srgbClr val="A4A3A4"/>
          </p15:clr>
        </p15:guide>
        <p15:guide id="9" orient="horz" pos="3643" userDrawn="1">
          <p15:clr>
            <a:srgbClr val="A4A3A4"/>
          </p15:clr>
        </p15:guide>
        <p15:guide id="11" pos="1803" userDrawn="1">
          <p15:clr>
            <a:srgbClr val="A4A3A4"/>
          </p15:clr>
        </p15:guide>
        <p15:guide id="18" pos="226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42AC"/>
    <a:srgbClr val="0072C6"/>
    <a:srgbClr val="2D82FF"/>
    <a:srgbClr val="0088EE"/>
    <a:srgbClr val="D2D2D2"/>
    <a:srgbClr val="969696"/>
    <a:srgbClr val="505050"/>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9" autoAdjust="0"/>
    <p:restoredTop sz="82041" autoAdjust="0"/>
  </p:normalViewPr>
  <p:slideViewPr>
    <p:cSldViewPr snapToGrid="0">
      <p:cViewPr varScale="1">
        <p:scale>
          <a:sx n="83" d="100"/>
          <a:sy n="83" d="100"/>
        </p:scale>
        <p:origin x="48" y="466"/>
      </p:cViewPr>
      <p:guideLst>
        <p:guide orient="horz" pos="930"/>
        <p:guide orient="horz" pos="1243"/>
        <p:guide orient="horz" pos="2011"/>
        <p:guide orient="horz" pos="2777"/>
        <p:guide orient="horz" pos="2202"/>
        <p:guide orient="horz" pos="3643"/>
        <p:guide pos="1803"/>
        <p:guide pos="226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4FAACD-AAD5-49C0-B08D-5E9B05C1AE72}" type="datetime1">
              <a:rPr lang="en-US" smtClean="0"/>
              <a:t>2/9/2016</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89D23F-D3BC-441F-9CF8-EC1510957101}" type="datetime1">
              <a:rPr lang="en-US" smtClean="0"/>
              <a:t>2/9/2016</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856" algn="l" defTabSz="932742" rtl="0" eaLnBrk="1" latinLnBrk="0" hangingPunct="1">
      <a:defRPr sz="1224" kern="1200">
        <a:solidFill>
          <a:schemeClr val="tx1"/>
        </a:solidFill>
        <a:latin typeface="+mn-lt"/>
        <a:ea typeface="+mn-ea"/>
        <a:cs typeface="+mn-cs"/>
      </a:defRPr>
    </a:lvl6pPr>
    <a:lvl7pPr marL="2798226" algn="l" defTabSz="932742" rtl="0" eaLnBrk="1" latinLnBrk="0" hangingPunct="1">
      <a:defRPr sz="1224" kern="1200">
        <a:solidFill>
          <a:schemeClr val="tx1"/>
        </a:solidFill>
        <a:latin typeface="+mn-lt"/>
        <a:ea typeface="+mn-ea"/>
        <a:cs typeface="+mn-cs"/>
      </a:defRPr>
    </a:lvl7pPr>
    <a:lvl8pPr marL="3264597" algn="l" defTabSz="932742" rtl="0" eaLnBrk="1" latinLnBrk="0" hangingPunct="1">
      <a:defRPr sz="1224" kern="1200">
        <a:solidFill>
          <a:schemeClr val="tx1"/>
        </a:solidFill>
        <a:latin typeface="+mn-lt"/>
        <a:ea typeface="+mn-ea"/>
        <a:cs typeface="+mn-cs"/>
      </a:defRPr>
    </a:lvl8pPr>
    <a:lvl9pPr marL="3730969" algn="l" defTabSz="932742"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950282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964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EDB92CF1-C37C-4B0B-A2BE-8A2F4CFB3784}" type="datetime1">
              <a:rPr lang="en-US" smtClean="0"/>
              <a:t>2/9/2016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49184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6F13E82-F88B-4146-8E59-209C3A44B037}" type="datetime1">
              <a:rPr lang="en-US" smtClean="0">
                <a:solidFill>
                  <a:prstClr val="black"/>
                </a:solidFill>
              </a:rPr>
              <a:t>2/9/2016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25964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2/9/2016</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97751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support for $skip</a:t>
            </a:r>
            <a:r>
              <a:rPr lang="en-US" baseline="0" dirty="0"/>
              <a:t> and $</a:t>
            </a:r>
            <a:r>
              <a:rPr lang="en-US" baseline="0" dirty="0" err="1"/>
              <a:t>orderby</a:t>
            </a:r>
            <a:r>
              <a:rPr lang="en-US" baseline="0" dirty="0"/>
              <a:t> so paging is post-query</a:t>
            </a:r>
            <a:endParaRPr lang="en-US" dirty="0"/>
          </a:p>
        </p:txBody>
      </p:sp>
      <p:sp>
        <p:nvSpPr>
          <p:cNvPr id="4" name="Date Placeholder 3"/>
          <p:cNvSpPr>
            <a:spLocks noGrp="1"/>
          </p:cNvSpPr>
          <p:nvPr>
            <p:ph type="dt" idx="10"/>
          </p:nvPr>
        </p:nvSpPr>
        <p:spPr/>
        <p:txBody>
          <a:bodyPr/>
          <a:lstStyle/>
          <a:p>
            <a:fld id="{9F6C2A45-62A9-453C-B1A0-E9BD4232256A}" type="datetime1">
              <a:rPr lang="en-US" smtClean="0">
                <a:solidFill>
                  <a:prstClr val="black"/>
                </a:solidFill>
              </a:rPr>
              <a:pPr/>
              <a:t>2/9/2016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59274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support for $skip</a:t>
            </a:r>
            <a:r>
              <a:rPr lang="en-US" baseline="0" dirty="0"/>
              <a:t> and $</a:t>
            </a:r>
            <a:r>
              <a:rPr lang="en-US" baseline="0" dirty="0" err="1"/>
              <a:t>orderby</a:t>
            </a:r>
            <a:r>
              <a:rPr lang="en-US" baseline="0" dirty="0"/>
              <a:t> so paging is post-query</a:t>
            </a:r>
            <a:endParaRPr lang="en-US" dirty="0"/>
          </a:p>
        </p:txBody>
      </p:sp>
      <p:sp>
        <p:nvSpPr>
          <p:cNvPr id="4" name="Date Placeholder 3"/>
          <p:cNvSpPr>
            <a:spLocks noGrp="1"/>
          </p:cNvSpPr>
          <p:nvPr>
            <p:ph type="dt" idx="10"/>
          </p:nvPr>
        </p:nvSpPr>
        <p:spPr/>
        <p:txBody>
          <a:bodyPr/>
          <a:lstStyle/>
          <a:p>
            <a:fld id="{9F6C2A45-62A9-453C-B1A0-E9BD4232256A}" type="datetime1">
              <a:rPr lang="en-US" smtClean="0">
                <a:solidFill>
                  <a:prstClr val="black"/>
                </a:solidFill>
              </a:rPr>
              <a:pPr/>
              <a:t>2/9/2016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30122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D7D99DD-42F4-4C7D-84BA-06FAF998BE25}" type="datetime1">
              <a:rPr lang="en-US" smtClean="0"/>
              <a:t>2/9/2016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44400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D7D99DD-42F4-4C7D-84BA-06FAF998BE25}" type="datetime1">
              <a:rPr lang="en-US" smtClean="0"/>
              <a:t>2/9/2016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43464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D270A73-AA1E-4F28-B60A-E99C5B095E89}" type="datetime1">
              <a:rPr lang="en-US" smtClean="0">
                <a:solidFill>
                  <a:prstClr val="black"/>
                </a:solidFill>
              </a:rPr>
              <a:t>2/9/2016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4122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75268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050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0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44427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112227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617844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69219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750404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55157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664297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94126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1139016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6688698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008739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592614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09847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226674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62096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060455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6086161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623599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272285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10362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8359886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222627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905776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63412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90139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1637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4950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742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55577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2509487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50481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275083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68798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2691341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latin typeface="Segoe UI"/>
                </a:rPr>
                <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547688" y="295275"/>
            <a:ext cx="11888787" cy="917575"/>
          </a:xfrm>
        </p:spPr>
        <p:txBody>
          <a:bodyPr/>
          <a:lstStyle/>
          <a:p>
            <a:r>
              <a:rPr lang="en-US"/>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374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755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2845740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12098954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82362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25107674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23879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944778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452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71233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0591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50"/>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2723683645"/>
      </p:ext>
    </p:extLst>
  </p:cSld>
  <p:clrMap bg1="lt1" tx1="dk1" bg2="lt2" tx2="dk2" accent1="accent1" accent2="accent2" accent3="accent3" accent4="accent4" accent5="accent5" accent6="accent6" hlink="hlink" folHlink="folHlink"/>
  <p:sldLayoutIdLst>
    <p:sldLayoutId id="2147484314" r:id="rId1"/>
    <p:sldLayoutId id="2147484315" r:id="rId2"/>
    <p:sldLayoutId id="2147484316" r:id="rId3"/>
    <p:sldLayoutId id="2147484317" r:id="rId4"/>
    <p:sldLayoutId id="2147484318" r:id="rId5"/>
    <p:sldLayoutId id="2147484319" r:id="rId6"/>
    <p:sldLayoutId id="2147484320" r:id="rId7"/>
    <p:sldLayoutId id="2147484321" r:id="rId8"/>
    <p:sldLayoutId id="2147484322" r:id="rId9"/>
    <p:sldLayoutId id="2147484323" r:id="rId10"/>
    <p:sldLayoutId id="2147484324" r:id="rId11"/>
    <p:sldLayoutId id="2147484325" r:id="rId12"/>
    <p:sldLayoutId id="2147484326" r:id="rId13"/>
    <p:sldLayoutId id="2147484327" r:id="rId14"/>
    <p:sldLayoutId id="2147484328" r:id="rId15"/>
    <p:sldLayoutId id="2147484329" r:id="rId16"/>
    <p:sldLayoutId id="2147484330" r:id="rId17"/>
    <p:sldLayoutId id="2147484331" r:id="rId18"/>
    <p:sldLayoutId id="2147484332" r:id="rId19"/>
    <p:sldLayoutId id="2147484333" r:id="rId20"/>
    <p:sldLayoutId id="2147484334" r:id="rId21"/>
    <p:sldLayoutId id="2147484335" r:id="rId22"/>
    <p:sldLayoutId id="2147484336" r:id="rId23"/>
    <p:sldLayoutId id="2147484337" r:id="rId24"/>
    <p:sldLayoutId id="2147484338" r:id="rId25"/>
    <p:sldLayoutId id="2147484339" r:id="rId26"/>
    <p:sldLayoutId id="2147484340" r:id="rId27"/>
    <p:sldLayoutId id="2147484341" r:id="rId28"/>
    <p:sldLayoutId id="2147484342" r:id="rId29"/>
    <p:sldLayoutId id="2147484343" r:id="rId30"/>
    <p:sldLayoutId id="2147484344" r:id="rId31"/>
    <p:sldLayoutId id="2147484345" r:id="rId32"/>
    <p:sldLayoutId id="2147484346" r:id="rId33"/>
    <p:sldLayoutId id="2147484347" r:id="rId34"/>
    <p:sldLayoutId id="2147484348" r:id="rId35"/>
    <p:sldLayoutId id="2147484349" r:id="rId36"/>
    <p:sldLayoutId id="2147484350" r:id="rId37"/>
    <p:sldLayoutId id="2147484351" r:id="rId38"/>
    <p:sldLayoutId id="2147484352" r:id="rId39"/>
    <p:sldLayoutId id="2147484353" r:id="rId40"/>
    <p:sldLayoutId id="2147484354" r:id="rId41"/>
    <p:sldLayoutId id="2147484355" r:id="rId42"/>
    <p:sldLayoutId id="2147484356" r:id="rId43"/>
    <p:sldLayoutId id="2147484357" r:id="rId44"/>
    <p:sldLayoutId id="2147484358" r:id="rId45"/>
    <p:sldLayoutId id="2147484359" r:id="rId46"/>
    <p:sldLayoutId id="2147484360" r:id="rId47"/>
    <p:sldLayoutId id="2147484362"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20.emf"/><Relationship Id="rId4" Type="http://schemas.openxmlformats.org/officeDocument/2006/relationships/image" Target="../media/image1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development</a:t>
            </a:r>
          </a:p>
        </p:txBody>
      </p:sp>
      <p:sp>
        <p:nvSpPr>
          <p:cNvPr id="9" name="Text Placeholder 8"/>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625387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a:t>Batching with REST</a:t>
            </a:r>
          </a:p>
        </p:txBody>
      </p:sp>
      <p:sp>
        <p:nvSpPr>
          <p:cNvPr id="6" name="Text Placeholder 5"/>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135951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REST is more chatty than CSOM</a:t>
            </a:r>
          </a:p>
        </p:txBody>
      </p:sp>
      <p:sp>
        <p:nvSpPr>
          <p:cNvPr id="5" name="Content Placeholder 4"/>
          <p:cNvSpPr>
            <a:spLocks noGrp="1"/>
          </p:cNvSpPr>
          <p:nvPr>
            <p:ph type="body" sz="quarter" idx="10"/>
          </p:nvPr>
        </p:nvSpPr>
        <p:spPr>
          <a:xfrm>
            <a:off x="274638" y="1212850"/>
            <a:ext cx="11887200" cy="2308324"/>
          </a:xfrm>
        </p:spPr>
        <p:txBody>
          <a:bodyPr/>
          <a:lstStyle/>
          <a:p>
            <a:pPr>
              <a:spcBef>
                <a:spcPts val="1800"/>
              </a:spcBef>
            </a:pPr>
            <a:r>
              <a:rPr lang="en-US" dirty="0"/>
              <a:t>Each action is sent as a separate request</a:t>
            </a:r>
          </a:p>
          <a:p>
            <a:pPr>
              <a:spcBef>
                <a:spcPts val="1800"/>
              </a:spcBef>
            </a:pPr>
            <a:r>
              <a:rPr lang="en-US" dirty="0"/>
              <a:t>CSOM allows for multiple requests to be sent as one</a:t>
            </a:r>
          </a:p>
          <a:p>
            <a:pPr>
              <a:spcBef>
                <a:spcPts val="1800"/>
              </a:spcBef>
            </a:pPr>
            <a:r>
              <a:rPr lang="en-US" dirty="0"/>
              <a:t>Requests are expensive and slow your app</a:t>
            </a:r>
          </a:p>
        </p:txBody>
      </p:sp>
      <p:sp>
        <p:nvSpPr>
          <p:cNvPr id="6" name="Footer Placeholder 5"/>
          <p:cNvSpPr>
            <a:spLocks noGrp="1"/>
          </p:cNvSpPr>
          <p:nvPr>
            <p:ph type="ftr" sz="quarter" idx="11"/>
          </p:nvPr>
        </p:nvSpPr>
        <p:spPr/>
        <p:txBody>
          <a:bodyPr/>
          <a:lstStyle/>
          <a:p>
            <a:pPr>
              <a:defRPr/>
            </a:pPr>
            <a:r>
              <a:rPr lang="en-US" sz="1400" dirty="0">
                <a:gradFill>
                  <a:gsLst>
                    <a:gs pos="46903">
                      <a:schemeClr val="accent2"/>
                    </a:gs>
                    <a:gs pos="29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 </a:t>
            </a:r>
            <a:r>
              <a:rPr lang="en-US" sz="1400" dirty="0">
                <a:gradFill>
                  <a:gsLst>
                    <a:gs pos="84956">
                      <a:srgbClr val="000000"/>
                    </a:gs>
                    <a:gs pos="71000">
                      <a:srgbClr val="000000"/>
                    </a:gs>
                  </a:gsLst>
                  <a:lin ang="5400000" scaled="0"/>
                </a:gradFill>
              </a:rPr>
              <a:t>Batching with REST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376433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Batching support added to O365</a:t>
            </a:r>
          </a:p>
        </p:txBody>
      </p:sp>
      <p:sp>
        <p:nvSpPr>
          <p:cNvPr id="3" name="Content Placeholder 2"/>
          <p:cNvSpPr>
            <a:spLocks noGrp="1"/>
          </p:cNvSpPr>
          <p:nvPr>
            <p:ph type="body" sz="quarter" idx="10"/>
          </p:nvPr>
        </p:nvSpPr>
        <p:spPr>
          <a:xfrm>
            <a:off x="274638" y="1212850"/>
            <a:ext cx="11887200" cy="4662815"/>
          </a:xfrm>
        </p:spPr>
        <p:txBody>
          <a:bodyPr/>
          <a:lstStyle/>
          <a:p>
            <a:pPr>
              <a:spcBef>
                <a:spcPts val="3000"/>
              </a:spcBef>
            </a:pPr>
            <a:r>
              <a:rPr lang="en-US" sz="3600" dirty="0"/>
              <a:t>Microsoft Graph shipped with </a:t>
            </a:r>
            <a:br>
              <a:rPr lang="en-US" sz="3600" dirty="0"/>
            </a:br>
            <a:r>
              <a:rPr lang="en-US" sz="3600" dirty="0"/>
              <a:t>support for support with REST APIs</a:t>
            </a:r>
          </a:p>
          <a:p>
            <a:pPr>
              <a:spcBef>
                <a:spcPts val="3000"/>
              </a:spcBef>
            </a:pPr>
            <a:r>
              <a:rPr lang="en-US" sz="3600" dirty="0"/>
              <a:t>Batching requests with REST support </a:t>
            </a:r>
            <a:br>
              <a:rPr lang="en-US" sz="3600" dirty="0"/>
            </a:br>
            <a:r>
              <a:rPr lang="en-US" sz="3600" dirty="0"/>
              <a:t>added to SharePoint Online late 2014</a:t>
            </a:r>
          </a:p>
          <a:p>
            <a:pPr>
              <a:spcBef>
                <a:spcPts val="3000"/>
              </a:spcBef>
            </a:pPr>
            <a:r>
              <a:rPr lang="en-US" sz="3600" dirty="0"/>
              <a:t>Send multiple write &amp; read operations </a:t>
            </a:r>
            <a:br>
              <a:rPr lang="en-US" sz="3600" dirty="0"/>
            </a:br>
            <a:r>
              <a:rPr lang="en-US" sz="3600" dirty="0"/>
              <a:t>in one HTTP request</a:t>
            </a:r>
          </a:p>
          <a:p>
            <a:pPr lvl="1">
              <a:spcBef>
                <a:spcPts val="3000"/>
              </a:spcBef>
            </a:pPr>
            <a:r>
              <a:rPr lang="en-US" i="1" dirty="0"/>
              <a:t>SharePoint 2013 on-premises——not supported</a:t>
            </a:r>
          </a:p>
        </p:txBody>
      </p:sp>
      <p:sp>
        <p:nvSpPr>
          <p:cNvPr id="6" name="Footer Placeholder 5"/>
          <p:cNvSpPr>
            <a:spLocks noGrp="1"/>
          </p:cNvSpPr>
          <p:nvPr>
            <p:ph type="ftr" sz="quarter" idx="11"/>
          </p:nvPr>
        </p:nvSpPr>
        <p:spPr/>
        <p:txBody>
          <a:bodyPr/>
          <a:lstStyle/>
          <a:p>
            <a:pPr lvl="0">
              <a:defRPr/>
            </a:pPr>
            <a:r>
              <a:rPr lang="en-US" sz="1400" dirty="0">
                <a:gradFill>
                  <a:gsLst>
                    <a:gs pos="46903">
                      <a:srgbClr val="0078D7"/>
                    </a:gs>
                    <a:gs pos="29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Batching with REST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328797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Overview—Batch request</a:t>
            </a:r>
          </a:p>
        </p:txBody>
      </p:sp>
      <p:sp>
        <p:nvSpPr>
          <p:cNvPr id="9" name="Rounded Rectangle 8"/>
          <p:cNvSpPr/>
          <p:nvPr/>
        </p:nvSpPr>
        <p:spPr bwMode="auto">
          <a:xfrm>
            <a:off x="3589337" y="1476375"/>
            <a:ext cx="5257800" cy="4495800"/>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274320" numCol="1" rtlCol="0" anchor="b" anchorCtr="0" compatLnSpc="1">
            <a:prstTxWarp prst="textNoShape">
              <a:avLst/>
            </a:prstTxWarp>
          </a:bodyPr>
          <a:lstStyle/>
          <a:p>
            <a:pPr algn="ctr" defTabSz="914400" eaLnBrk="0" fontAlgn="base" hangingPunct="0">
              <a:lnSpc>
                <a:spcPct val="90000"/>
              </a:lnSpc>
              <a:spcBef>
                <a:spcPct val="0"/>
              </a:spcBef>
              <a:spcAft>
                <a:spcPct val="0"/>
              </a:spcAft>
            </a:pPr>
            <a:r>
              <a:rPr lang="en-US" sz="2400" dirty="0">
                <a:gradFill>
                  <a:gsLst>
                    <a:gs pos="77876">
                      <a:schemeClr val="bg1"/>
                    </a:gs>
                    <a:gs pos="57000">
                      <a:schemeClr val="bg1"/>
                    </a:gs>
                  </a:gsLst>
                  <a:lin ang="5400000" scaled="0"/>
                </a:gradFill>
                <a:latin typeface="Segoe UI Semibold" charset="0"/>
                <a:ea typeface="Segoe UI Semibold" charset="0"/>
                <a:cs typeface="Segoe UI Semibold" charset="0"/>
              </a:rPr>
              <a:t>BATCH REQUEST</a:t>
            </a:r>
          </a:p>
        </p:txBody>
      </p:sp>
      <p:sp>
        <p:nvSpPr>
          <p:cNvPr id="3" name="Rounded Rectangle 2"/>
          <p:cNvSpPr/>
          <p:nvPr/>
        </p:nvSpPr>
        <p:spPr bwMode="auto">
          <a:xfrm>
            <a:off x="4046537" y="2085975"/>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 HTTP POST</a:t>
            </a:r>
          </a:p>
        </p:txBody>
      </p:sp>
      <p:sp>
        <p:nvSpPr>
          <p:cNvPr id="6" name="Rounded Rectangle 5"/>
          <p:cNvSpPr/>
          <p:nvPr/>
        </p:nvSpPr>
        <p:spPr bwMode="auto">
          <a:xfrm>
            <a:off x="4046537" y="2705872"/>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 HTTP PATCH</a:t>
            </a:r>
          </a:p>
        </p:txBody>
      </p:sp>
      <p:sp>
        <p:nvSpPr>
          <p:cNvPr id="7" name="Rounded Rectangle 6"/>
          <p:cNvSpPr/>
          <p:nvPr/>
        </p:nvSpPr>
        <p:spPr bwMode="auto">
          <a:xfrm>
            <a:off x="4046537" y="3325769"/>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 HTTP DELETE</a:t>
            </a:r>
          </a:p>
        </p:txBody>
      </p:sp>
      <p:sp>
        <p:nvSpPr>
          <p:cNvPr id="8" name="Rounded Rectangle 7"/>
          <p:cNvSpPr/>
          <p:nvPr/>
        </p:nvSpPr>
        <p:spPr bwMode="auto">
          <a:xfrm>
            <a:off x="4046537" y="3945667"/>
            <a:ext cx="4343400" cy="533400"/>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55752">
                      <a:schemeClr val="tx1"/>
                    </a:gs>
                    <a:gs pos="32000">
                      <a:schemeClr val="tx1"/>
                    </a:gs>
                  </a:gsLst>
                  <a:lin ang="5400000" scaled="0"/>
                </a:gradFill>
                <a:latin typeface="Segoe UI Semibold" charset="0"/>
                <a:ea typeface="Segoe UI Semibold" charset="0"/>
                <a:cs typeface="Segoe UI Semibold" charset="0"/>
              </a:rPr>
              <a:t>HTTP GET</a:t>
            </a:r>
          </a:p>
        </p:txBody>
      </p:sp>
      <p:sp>
        <p:nvSpPr>
          <p:cNvPr id="5" name="Footer Placeholder 4"/>
          <p:cNvSpPr>
            <a:spLocks noGrp="1"/>
          </p:cNvSpPr>
          <p:nvPr>
            <p:ph type="ftr" sz="quarter" idx="10"/>
          </p:nvPr>
        </p:nvSpPr>
        <p:spPr/>
        <p:txBody>
          <a:bodyPr/>
          <a:lstStyle/>
          <a:p>
            <a:pPr lvl="0">
              <a:defRPr/>
            </a:pPr>
            <a:r>
              <a:rPr lang="en-US" sz="1400" dirty="0">
                <a:gradFill>
                  <a:gsLst>
                    <a:gs pos="46903">
                      <a:srgbClr val="0078D7"/>
                    </a:gs>
                    <a:gs pos="29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Batching with REST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78104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Overview—Batch response</a:t>
            </a:r>
          </a:p>
        </p:txBody>
      </p:sp>
      <p:sp>
        <p:nvSpPr>
          <p:cNvPr id="15" name="Rounded Rectangle 8"/>
          <p:cNvSpPr/>
          <p:nvPr/>
        </p:nvSpPr>
        <p:spPr bwMode="auto">
          <a:xfrm>
            <a:off x="3589337" y="1476375"/>
            <a:ext cx="5257800" cy="4495800"/>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274320" numCol="1" rtlCol="0" anchor="b" anchorCtr="0" compatLnSpc="1">
            <a:prstTxWarp prst="textNoShape">
              <a:avLst/>
            </a:prstTxWarp>
          </a:bodyPr>
          <a:lstStyle/>
          <a:p>
            <a:pPr algn="ctr" defTabSz="914400" eaLnBrk="0" fontAlgn="base" hangingPunct="0">
              <a:lnSpc>
                <a:spcPct val="90000"/>
              </a:lnSpc>
              <a:spcBef>
                <a:spcPct val="0"/>
              </a:spcBef>
              <a:spcAft>
                <a:spcPct val="0"/>
              </a:spcAft>
            </a:pPr>
            <a:r>
              <a:rPr lang="en-US" sz="2400" dirty="0">
                <a:gradFill>
                  <a:gsLst>
                    <a:gs pos="77876">
                      <a:schemeClr val="bg1"/>
                    </a:gs>
                    <a:gs pos="57000">
                      <a:schemeClr val="bg1"/>
                    </a:gs>
                  </a:gsLst>
                  <a:lin ang="5400000" scaled="0"/>
                </a:gradFill>
                <a:latin typeface="Segoe UI Semibold" charset="0"/>
                <a:ea typeface="Segoe UI Semibold" charset="0"/>
                <a:cs typeface="Segoe UI Semibold" charset="0"/>
              </a:rPr>
              <a:t>BATCH RESPONSE</a:t>
            </a:r>
          </a:p>
        </p:txBody>
      </p:sp>
      <p:sp>
        <p:nvSpPr>
          <p:cNvPr id="16" name="Rounded Rectangle 2"/>
          <p:cNvSpPr/>
          <p:nvPr/>
        </p:nvSpPr>
        <p:spPr bwMode="auto">
          <a:xfrm>
            <a:off x="4046537" y="2085975"/>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RESPONSE</a:t>
            </a:r>
          </a:p>
        </p:txBody>
      </p:sp>
      <p:sp>
        <p:nvSpPr>
          <p:cNvPr id="17" name="Rounded Rectangle 5"/>
          <p:cNvSpPr/>
          <p:nvPr/>
        </p:nvSpPr>
        <p:spPr bwMode="auto">
          <a:xfrm>
            <a:off x="4046537" y="2705872"/>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RESPONSE</a:t>
            </a:r>
          </a:p>
        </p:txBody>
      </p:sp>
      <p:sp>
        <p:nvSpPr>
          <p:cNvPr id="18" name="Rounded Rectangle 6"/>
          <p:cNvSpPr/>
          <p:nvPr/>
        </p:nvSpPr>
        <p:spPr bwMode="auto">
          <a:xfrm>
            <a:off x="4046537" y="3325769"/>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RESPONSE</a:t>
            </a:r>
          </a:p>
        </p:txBody>
      </p:sp>
      <p:sp>
        <p:nvSpPr>
          <p:cNvPr id="19" name="Rounded Rectangle 7"/>
          <p:cNvSpPr/>
          <p:nvPr/>
        </p:nvSpPr>
        <p:spPr bwMode="auto">
          <a:xfrm>
            <a:off x="4046537" y="3945667"/>
            <a:ext cx="4343400" cy="533400"/>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HTTP GET RESPONSE</a:t>
            </a:r>
          </a:p>
        </p:txBody>
      </p:sp>
      <p:sp>
        <p:nvSpPr>
          <p:cNvPr id="20" name="Footer Placeholder 19"/>
          <p:cNvSpPr>
            <a:spLocks noGrp="1"/>
          </p:cNvSpPr>
          <p:nvPr>
            <p:ph type="ftr" sz="quarter" idx="10"/>
          </p:nvPr>
        </p:nvSpPr>
        <p:spPr/>
        <p:txBody>
          <a:bodyPr/>
          <a:lstStyle/>
          <a:p>
            <a:pPr lvl="0">
              <a:defRPr/>
            </a:pPr>
            <a:r>
              <a:rPr lang="en-US" sz="1400" dirty="0">
                <a:gradFill>
                  <a:gsLst>
                    <a:gs pos="46903">
                      <a:srgbClr val="0078D7"/>
                    </a:gs>
                    <a:gs pos="29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 </a:t>
            </a:r>
            <a:r>
              <a:rPr lang="en-US" sz="1400" dirty="0">
                <a:gradFill>
                  <a:gsLst>
                    <a:gs pos="84956">
                      <a:srgbClr val="000000"/>
                    </a:gs>
                    <a:gs pos="71000">
                      <a:srgbClr val="000000"/>
                    </a:gs>
                  </a:gsLst>
                  <a:lin ang="5400000" scaled="0"/>
                </a:gradFill>
              </a:rPr>
              <a:t>Batching with REST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419589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103438" y="2076884"/>
            <a:ext cx="5938838" cy="1292662"/>
          </a:xfrm>
        </p:spPr>
        <p:txBody>
          <a:bodyPr/>
          <a:lstStyle/>
          <a:p>
            <a:r>
              <a:rPr lang="en-US" dirty="0" smtClean="0"/>
              <a:t>Plans/Tasks </a:t>
            </a:r>
            <a:r>
              <a:rPr lang="en-US" dirty="0"/>
              <a:t>operations </a:t>
            </a:r>
            <a:br>
              <a:rPr lang="en-US" dirty="0"/>
            </a:br>
            <a:r>
              <a:rPr lang="en-US" dirty="0"/>
              <a:t>with </a:t>
            </a:r>
            <a:r>
              <a:rPr lang="en-US" dirty="0" smtClean="0"/>
              <a:t>Microsoft Graph</a:t>
            </a:r>
            <a:endParaRPr lang="en-US" dirty="0"/>
          </a:p>
        </p:txBody>
      </p:sp>
      <p:sp>
        <p:nvSpPr>
          <p:cNvPr id="6" name="Text Placeholder 5"/>
          <p:cNvSpPr>
            <a:spLocks noGrp="1"/>
          </p:cNvSpPr>
          <p:nvPr>
            <p:ph type="body" sz="quarter" idx="12"/>
          </p:nvPr>
        </p:nvSpPr>
        <p:spPr/>
        <p:txBody>
          <a:bodyPr/>
          <a:lstStyle/>
          <a:p>
            <a:r>
              <a:rPr lang="en-US" dirty="0"/>
              <a:t>3</a:t>
            </a:r>
          </a:p>
        </p:txBody>
      </p:sp>
    </p:spTree>
    <p:extLst>
      <p:ext uri="{BB962C8B-B14F-4D97-AF65-F5344CB8AC3E}">
        <p14:creationId xmlns:p14="http://schemas.microsoft.com/office/powerpoint/2010/main" val="19749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Microsoft Graph</a:t>
            </a:r>
          </a:p>
        </p:txBody>
      </p:sp>
      <p:sp>
        <p:nvSpPr>
          <p:cNvPr id="5" name="Text Placeholder 4"/>
          <p:cNvSpPr>
            <a:spLocks noGrp="1"/>
          </p:cNvSpPr>
          <p:nvPr>
            <p:ph type="body" sz="quarter" idx="10"/>
          </p:nvPr>
        </p:nvSpPr>
        <p:spPr>
          <a:xfrm>
            <a:off x="567952" y="1488893"/>
            <a:ext cx="11374199" cy="1681807"/>
          </a:xfrm>
        </p:spPr>
        <p:txBody>
          <a:bodyPr/>
          <a:lstStyle/>
          <a:p>
            <a:r>
              <a:rPr lang="en-US" sz="1836" dirty="0"/>
              <a:t>https://</a:t>
            </a:r>
            <a:r>
              <a:rPr lang="en-US" sz="1836" dirty="0" smtClean="0"/>
              <a:t>graph.microsoft.com/beta/plans</a:t>
            </a:r>
            <a:endParaRPr lang="en-GB" sz="1836" dirty="0"/>
          </a:p>
          <a:p>
            <a:r>
              <a:rPr lang="en-US" sz="1836" dirty="0"/>
              <a:t>https://</a:t>
            </a:r>
            <a:r>
              <a:rPr lang="en-US" sz="1836" dirty="0" smtClean="0"/>
              <a:t>graph.microsoft.com/beta</a:t>
            </a:r>
            <a:r>
              <a:rPr lang="en-GB" sz="1836" dirty="0" smtClean="0"/>
              <a:t>/plans/{</a:t>
            </a:r>
            <a:r>
              <a:rPr lang="en-GB" sz="1836" dirty="0" err="1" smtClean="0"/>
              <a:t>plan_id</a:t>
            </a:r>
            <a:r>
              <a:rPr lang="en-GB" sz="1836" dirty="0" smtClean="0"/>
              <a:t>}</a:t>
            </a:r>
            <a:endParaRPr lang="en-GB" sz="1836" dirty="0"/>
          </a:p>
          <a:p>
            <a:endParaRPr lang="en-GB" sz="1836" dirty="0"/>
          </a:p>
          <a:p>
            <a:r>
              <a:rPr lang="en-US" sz="1836" dirty="0"/>
              <a:t>https://</a:t>
            </a:r>
            <a:r>
              <a:rPr lang="en-US" sz="1836" dirty="0" smtClean="0"/>
              <a:t>graph.microsoft.com/beta</a:t>
            </a:r>
            <a:r>
              <a:rPr lang="en-GB" sz="1836" dirty="0" smtClean="0"/>
              <a:t>/plans/{</a:t>
            </a:r>
            <a:r>
              <a:rPr lang="en-GB" sz="1836" dirty="0" err="1" smtClean="0"/>
              <a:t>plan_id</a:t>
            </a:r>
            <a:r>
              <a:rPr lang="en-GB" sz="1836" dirty="0" smtClean="0"/>
              <a:t>}</a:t>
            </a:r>
            <a:r>
              <a:rPr lang="en-US" sz="1836" dirty="0" smtClean="0"/>
              <a:t>/tasks</a:t>
            </a:r>
            <a:endParaRPr lang="en-US" sz="1836" dirty="0"/>
          </a:p>
          <a:p>
            <a:r>
              <a:rPr lang="en-US" sz="1836" dirty="0"/>
              <a:t>https://</a:t>
            </a:r>
            <a:r>
              <a:rPr lang="en-US" sz="1836" dirty="0" smtClean="0"/>
              <a:t>graph.microsoft.com/beta</a:t>
            </a:r>
            <a:r>
              <a:rPr lang="en-GB" sz="1836" dirty="0" smtClean="0"/>
              <a:t>/tasks</a:t>
            </a:r>
            <a:r>
              <a:rPr lang="en-US" sz="1836" dirty="0" smtClean="0"/>
              <a:t>/{</a:t>
            </a:r>
            <a:r>
              <a:rPr lang="en-US" sz="1836" dirty="0" err="1" smtClean="0"/>
              <a:t>task_id</a:t>
            </a:r>
            <a:r>
              <a:rPr lang="en-US" sz="1836" dirty="0" smtClean="0"/>
              <a:t>}</a:t>
            </a:r>
            <a:endParaRPr lang="en-US" sz="1836" dirty="0"/>
          </a:p>
        </p:txBody>
      </p:sp>
    </p:spTree>
    <p:extLst>
      <p:ext uri="{BB962C8B-B14F-4D97-AF65-F5344CB8AC3E}">
        <p14:creationId xmlns:p14="http://schemas.microsoft.com/office/powerpoint/2010/main" val="405379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Reading </a:t>
            </a:r>
            <a:r>
              <a:rPr lang="en-US" dirty="0" smtClean="0"/>
              <a:t>Plans </a:t>
            </a:r>
            <a:r>
              <a:rPr lang="en-US" dirty="0"/>
              <a:t>using REST</a:t>
            </a:r>
          </a:p>
        </p:txBody>
      </p:sp>
      <p:sp>
        <p:nvSpPr>
          <p:cNvPr id="9" name="Text Placeholder 8"/>
          <p:cNvSpPr>
            <a:spLocks noGrp="1"/>
          </p:cNvSpPr>
          <p:nvPr>
            <p:ph type="body" sz="quarter" idx="10"/>
          </p:nvPr>
        </p:nvSpPr>
        <p:spPr>
          <a:xfrm>
            <a:off x="531948" y="1204175"/>
            <a:ext cx="11370961" cy="738664"/>
          </a:xfrm>
        </p:spPr>
        <p:txBody>
          <a:bodyPr/>
          <a:lstStyle/>
          <a:p>
            <a:r>
              <a:rPr lang="en-US" sz="1800" dirty="0"/>
              <a:t>HTTP GET request to collection or entity endpoint</a:t>
            </a:r>
          </a:p>
          <a:p>
            <a:r>
              <a:rPr lang="en-US" sz="1800" dirty="0"/>
              <a:t>Microsoft Graph only returns JSON </a:t>
            </a:r>
            <a:r>
              <a:rPr lang="en-US" sz="1800" dirty="0" smtClean="0"/>
              <a:t>responses</a:t>
            </a:r>
            <a:endParaRPr lang="en-US" sz="1800" dirty="0"/>
          </a:p>
        </p:txBody>
      </p:sp>
      <p:sp>
        <p:nvSpPr>
          <p:cNvPr id="5" name="Rectangle 4"/>
          <p:cNvSpPr/>
          <p:nvPr/>
        </p:nvSpPr>
        <p:spPr>
          <a:xfrm>
            <a:off x="226032" y="1846759"/>
            <a:ext cx="12427134" cy="5078313"/>
          </a:xfrm>
          <a:prstGeom prst="rect">
            <a:avLst/>
          </a:prstGeom>
        </p:spPr>
        <p:txBody>
          <a:bodyPr wrap="square">
            <a:spAutoFit/>
          </a:bodyPr>
          <a:lstStyle/>
          <a:p>
            <a:r>
              <a:rPr lang="en-US" sz="900" dirty="0" smtClean="0">
                <a:solidFill>
                  <a:srgbClr val="0000FF"/>
                </a:solidFill>
                <a:highlight>
                  <a:srgbClr val="FFFFFF"/>
                </a:highlight>
                <a:latin typeface="Consolas" panose="020B0609020204030204" pitchFamily="49" charset="0"/>
              </a:rPr>
              <a:t>        public</a:t>
            </a:r>
            <a:r>
              <a:rPr lang="en-US" sz="900" dirty="0" smtClean="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async</a:t>
            </a:r>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Task</a:t>
            </a:r>
            <a:r>
              <a:rPr lang="en-US" sz="900" dirty="0">
                <a:solidFill>
                  <a:srgbClr val="000000"/>
                </a:solidFill>
                <a:highlight>
                  <a:srgbClr val="FFFFFF"/>
                </a:highlight>
                <a:latin typeface="Consolas" panose="020B0609020204030204" pitchFamily="49" charset="0"/>
              </a:rPr>
              <a:t>&lt;</a:t>
            </a:r>
            <a:r>
              <a:rPr lang="en-US" sz="900" dirty="0">
                <a:solidFill>
                  <a:srgbClr val="2B91AF"/>
                </a:solidFill>
                <a:highlight>
                  <a:srgbClr val="FFFFFF"/>
                </a:highlight>
                <a:latin typeface="Consolas" panose="020B0609020204030204" pitchFamily="49" charset="0"/>
              </a:rPr>
              <a:t>List</a:t>
            </a:r>
            <a:r>
              <a:rPr lang="en-US" sz="900" dirty="0">
                <a:solidFill>
                  <a:srgbClr val="000000"/>
                </a:solidFill>
                <a:highlight>
                  <a:srgbClr val="FFFFFF"/>
                </a:highlight>
                <a:latin typeface="Consolas" panose="020B0609020204030204" pitchFamily="49" charset="0"/>
              </a:rPr>
              <a:t>&lt;</a:t>
            </a:r>
            <a:r>
              <a:rPr lang="en-US" sz="900" dirty="0" err="1">
                <a:solidFill>
                  <a:srgbClr val="2B91AF"/>
                </a:solidFill>
                <a:highlight>
                  <a:srgbClr val="FFFFFF"/>
                </a:highlight>
                <a:latin typeface="Consolas" panose="020B0609020204030204" pitchFamily="49" charset="0"/>
              </a:rPr>
              <a:t>MyPlan</a:t>
            </a:r>
            <a:r>
              <a:rPr lang="en-US" sz="900" dirty="0">
                <a:solidFill>
                  <a:srgbClr val="000000"/>
                </a:solidFill>
                <a:highlight>
                  <a:srgbClr val="FFFFFF"/>
                </a:highlight>
                <a:latin typeface="Consolas" panose="020B0609020204030204" pitchFamily="49" charset="0"/>
              </a:rPr>
              <a:t>&gt;&gt; </a:t>
            </a:r>
            <a:r>
              <a:rPr lang="en-US" sz="900" dirty="0" err="1">
                <a:solidFill>
                  <a:srgbClr val="000000"/>
                </a:solidFill>
                <a:highlight>
                  <a:srgbClr val="FFFFFF"/>
                </a:highlight>
                <a:latin typeface="Consolas" panose="020B0609020204030204" pitchFamily="49" charset="0"/>
              </a:rPr>
              <a:t>GetPlans</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plansResult</a:t>
            </a:r>
            <a:r>
              <a:rPr lang="en-US" sz="900" dirty="0">
                <a:solidFill>
                  <a:srgbClr val="000000"/>
                </a:solidFill>
                <a:highlight>
                  <a:srgbClr val="FFFFFF"/>
                </a:highlight>
                <a:latin typeface="Consolas" panose="020B0609020204030204" pitchFamily="49" charset="0"/>
              </a:rPr>
              <a:t> = </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List</a:t>
            </a:r>
            <a:r>
              <a:rPr lang="en-US" sz="900" dirty="0">
                <a:solidFill>
                  <a:srgbClr val="000000"/>
                </a:solidFill>
                <a:highlight>
                  <a:srgbClr val="FFFFFF"/>
                </a:highlight>
                <a:latin typeface="Consolas" panose="020B0609020204030204" pitchFamily="49" charset="0"/>
              </a:rPr>
              <a:t>&lt;</a:t>
            </a:r>
            <a:r>
              <a:rPr lang="en-US" sz="900" dirty="0" err="1">
                <a:solidFill>
                  <a:srgbClr val="2B91AF"/>
                </a:solidFill>
                <a:highlight>
                  <a:srgbClr val="FFFFFF"/>
                </a:highlight>
                <a:latin typeface="Consolas" panose="020B0609020204030204" pitchFamily="49" charset="0"/>
              </a:rPr>
              <a:t>MyPlan</a:t>
            </a:r>
            <a:r>
              <a:rPr lang="en-US" sz="900" dirty="0">
                <a:solidFill>
                  <a:srgbClr val="000000"/>
                </a:solidFill>
                <a:highlight>
                  <a:srgbClr val="FFFFFF"/>
                </a:highlight>
                <a:latin typeface="Consolas" panose="020B0609020204030204" pitchFamily="49" charset="0"/>
              </a:rPr>
              <a:t>&gt;();</a:t>
            </a: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accessToken</a:t>
            </a:r>
            <a:r>
              <a:rPr lang="en-US" sz="900" dirty="0">
                <a:solidFill>
                  <a:srgbClr val="000000"/>
                </a:solidFill>
                <a:highlight>
                  <a:srgbClr val="FFFFFF"/>
                </a:highlight>
                <a:latin typeface="Consolas" panose="020B0609020204030204" pitchFamily="49" charset="0"/>
              </a:rPr>
              <a:t> = </a:t>
            </a:r>
            <a:r>
              <a:rPr lang="en-US" sz="900" dirty="0">
                <a:solidFill>
                  <a:srgbClr val="0000FF"/>
                </a:solidFill>
                <a:highlight>
                  <a:srgbClr val="FFFFFF"/>
                </a:highlight>
                <a:latin typeface="Consolas" panose="020B0609020204030204" pitchFamily="49" charset="0"/>
              </a:rPr>
              <a:t>await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GetGraphAccessTokenAsync</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restURL</a:t>
            </a:r>
            <a:r>
              <a:rPr lang="en-US" sz="900" dirty="0">
                <a:solidFill>
                  <a:srgbClr val="000000"/>
                </a:solidFill>
                <a:highlight>
                  <a:srgbClr val="FFFFFF"/>
                </a:highlight>
                <a:latin typeface="Consolas" panose="020B0609020204030204" pitchFamily="49" charset="0"/>
              </a:rPr>
              <a:t> = </a:t>
            </a:r>
            <a:r>
              <a:rPr lang="en-US" sz="900" dirty="0" err="1">
                <a:solidFill>
                  <a:srgbClr val="0000FF"/>
                </a:solidFill>
                <a:highlight>
                  <a:srgbClr val="FFFFFF"/>
                </a:highlight>
                <a:latin typeface="Consolas" panose="020B0609020204030204" pitchFamily="49" charset="0"/>
              </a:rPr>
              <a:t>string</a:t>
            </a:r>
            <a:r>
              <a:rPr lang="en-US" sz="900" dirty="0" err="1">
                <a:solidFill>
                  <a:srgbClr val="000000"/>
                </a:solidFill>
                <a:highlight>
                  <a:srgbClr val="FFFFFF"/>
                </a:highlight>
                <a:latin typeface="Consolas" panose="020B0609020204030204" pitchFamily="49" charset="0"/>
              </a:rPr>
              <a:t>.Format</a:t>
            </a:r>
            <a:r>
              <a:rPr lang="en-US" sz="900" dirty="0">
                <a:solidFill>
                  <a:srgbClr val="000000"/>
                </a:solidFill>
                <a:highlight>
                  <a:srgbClr val="FFFFFF"/>
                </a:highlight>
                <a:latin typeface="Consolas" panose="020B0609020204030204" pitchFamily="49" charset="0"/>
              </a:rPr>
              <a:t>(</a:t>
            </a:r>
            <a:r>
              <a:rPr lang="en-US" sz="900" dirty="0">
                <a:solidFill>
                  <a:srgbClr val="A31515"/>
                </a:solidFill>
                <a:highlight>
                  <a:srgbClr val="FFFFFF"/>
                </a:highlight>
                <a:latin typeface="Consolas" panose="020B0609020204030204" pitchFamily="49" charset="0"/>
              </a:rPr>
              <a:t>"{0}me/plans/"</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SettingsHelper</a:t>
            </a:r>
            <a:r>
              <a:rPr lang="en-US" sz="900" dirty="0" err="1">
                <a:solidFill>
                  <a:srgbClr val="000000"/>
                </a:solidFill>
                <a:highlight>
                  <a:srgbClr val="FFFFFF"/>
                </a:highlight>
                <a:latin typeface="Consolas" panose="020B0609020204030204" pitchFamily="49" charset="0"/>
              </a:rPr>
              <a:t>.GraphResourceUrl</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try</a:t>
            </a:r>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using</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HttpClient</a:t>
            </a:r>
            <a:r>
              <a:rPr lang="en-US" sz="900" dirty="0">
                <a:solidFill>
                  <a:srgbClr val="000000"/>
                </a:solidFill>
                <a:highlight>
                  <a:srgbClr val="FFFFFF"/>
                </a:highlight>
                <a:latin typeface="Consolas" panose="020B0609020204030204" pitchFamily="49" charset="0"/>
              </a:rPr>
              <a:t> client = </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HttpClient</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accept = </a:t>
            </a:r>
            <a:r>
              <a:rPr lang="en-US" sz="900" dirty="0">
                <a:solidFill>
                  <a:srgbClr val="A31515"/>
                </a:solidFill>
                <a:highlight>
                  <a:srgbClr val="FFFFFF"/>
                </a:highlight>
                <a:latin typeface="Consolas" panose="020B0609020204030204" pitchFamily="49" charset="0"/>
              </a:rPr>
              <a:t>"application/</a:t>
            </a:r>
            <a:r>
              <a:rPr lang="en-US" sz="900" dirty="0" err="1">
                <a:solidFill>
                  <a:srgbClr val="A31515"/>
                </a:solidFill>
                <a:highlight>
                  <a:srgbClr val="FFFFFF"/>
                </a:highlight>
                <a:latin typeface="Consolas" panose="020B0609020204030204" pitchFamily="49" charset="0"/>
              </a:rPr>
              <a:t>json</a:t>
            </a:r>
            <a:r>
              <a:rPr lang="en-US" sz="900" dirty="0" smtClean="0">
                <a:solidFill>
                  <a:srgbClr val="A31515"/>
                </a:solidFill>
                <a:highlight>
                  <a:srgbClr val="FFFFFF"/>
                </a:highlight>
                <a:latin typeface="Consolas" panose="020B0609020204030204" pitchFamily="49" charset="0"/>
              </a:rPr>
              <a:t>"</a:t>
            </a:r>
            <a:r>
              <a:rPr lang="en-US" sz="900" dirty="0" smtClean="0">
                <a:solidFill>
                  <a:srgbClr val="000000"/>
                </a:solidFill>
                <a:highlight>
                  <a:srgbClr val="FFFFFF"/>
                </a:highlight>
                <a:latin typeface="Consolas" panose="020B0609020204030204" pitchFamily="49" charset="0"/>
              </a:rPr>
              <a:t>;</a:t>
            </a:r>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client.DefaultRequestHeaders.Add</a:t>
            </a:r>
            <a:r>
              <a:rPr lang="en-US" sz="900" dirty="0">
                <a:solidFill>
                  <a:srgbClr val="000000"/>
                </a:solidFill>
                <a:highlight>
                  <a:srgbClr val="FFFFFF"/>
                </a:highlight>
                <a:latin typeface="Consolas" panose="020B0609020204030204" pitchFamily="49" charset="0"/>
              </a:rPr>
              <a:t>(</a:t>
            </a:r>
            <a:r>
              <a:rPr lang="en-US" sz="900" dirty="0">
                <a:solidFill>
                  <a:srgbClr val="A31515"/>
                </a:solidFill>
                <a:highlight>
                  <a:srgbClr val="FFFFFF"/>
                </a:highlight>
                <a:latin typeface="Consolas" panose="020B0609020204030204" pitchFamily="49" charset="0"/>
              </a:rPr>
              <a:t>"Accept"</a:t>
            </a:r>
            <a:r>
              <a:rPr lang="en-US" sz="900" dirty="0">
                <a:solidFill>
                  <a:srgbClr val="000000"/>
                </a:solidFill>
                <a:highlight>
                  <a:srgbClr val="FFFFFF"/>
                </a:highlight>
                <a:latin typeface="Consolas" panose="020B0609020204030204" pitchFamily="49" charset="0"/>
              </a:rPr>
              <a:t>, accept);</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client.DefaultRequestHeaders.Authorization</a:t>
            </a:r>
            <a:r>
              <a:rPr lang="en-US" sz="900" dirty="0">
                <a:solidFill>
                  <a:srgbClr val="000000"/>
                </a:solidFill>
                <a:highlight>
                  <a:srgbClr val="FFFFFF"/>
                </a:highlight>
                <a:latin typeface="Consolas" panose="020B0609020204030204" pitchFamily="49" charset="0"/>
              </a:rPr>
              <a:t> = </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AuthenticationHeaderValue</a:t>
            </a:r>
            <a:r>
              <a:rPr lang="en-US" sz="900" dirty="0">
                <a:solidFill>
                  <a:srgbClr val="000000"/>
                </a:solidFill>
                <a:highlight>
                  <a:srgbClr val="FFFFFF"/>
                </a:highlight>
                <a:latin typeface="Consolas" panose="020B0609020204030204" pitchFamily="49" charset="0"/>
              </a:rPr>
              <a:t>(</a:t>
            </a:r>
            <a:r>
              <a:rPr lang="en-US" sz="900" dirty="0">
                <a:solidFill>
                  <a:srgbClr val="A31515"/>
                </a:solidFill>
                <a:highlight>
                  <a:srgbClr val="FFFFFF"/>
                </a:highlight>
                <a:latin typeface="Consolas" panose="020B0609020204030204" pitchFamily="49" charset="0"/>
              </a:rPr>
              <a:t>"Bearer"</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accessToken</a:t>
            </a:r>
            <a:r>
              <a:rPr lang="en-US" sz="900" dirty="0">
                <a:solidFill>
                  <a:srgbClr val="000000"/>
                </a:solidFill>
                <a:highlight>
                  <a:srgbClr val="FFFFFF"/>
                </a:highlight>
                <a:latin typeface="Consolas" panose="020B0609020204030204" pitchFamily="49" charset="0"/>
              </a:rPr>
              <a:t>);</a:t>
            </a:r>
          </a:p>
          <a:p>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using</a:t>
            </a:r>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response = </a:t>
            </a:r>
            <a:r>
              <a:rPr lang="en-US" sz="900" dirty="0">
                <a:solidFill>
                  <a:srgbClr val="0000FF"/>
                </a:solidFill>
                <a:highlight>
                  <a:srgbClr val="FFFFFF"/>
                </a:highlight>
                <a:latin typeface="Consolas" panose="020B0609020204030204" pitchFamily="49" charset="0"/>
              </a:rPr>
              <a:t>await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client.GetAsync</a:t>
            </a:r>
            <a:r>
              <a:rPr lang="en-US" sz="900" dirty="0">
                <a:solidFill>
                  <a:srgbClr val="00000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restURL</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if</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response.IsSuccessStatusCode</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jsonresult</a:t>
            </a:r>
            <a:r>
              <a:rPr lang="en-US" sz="900" dirty="0">
                <a:solidFill>
                  <a:srgbClr val="000000"/>
                </a:solidFill>
                <a:highlight>
                  <a:srgbClr val="FFFFFF"/>
                </a:highlight>
                <a:latin typeface="Consolas" panose="020B0609020204030204" pitchFamily="49" charset="0"/>
              </a:rPr>
              <a:t> = </a:t>
            </a:r>
            <a:r>
              <a:rPr lang="en-US" sz="900" dirty="0" err="1">
                <a:solidFill>
                  <a:srgbClr val="2B91AF"/>
                </a:solidFill>
                <a:highlight>
                  <a:srgbClr val="FFFFFF"/>
                </a:highlight>
                <a:latin typeface="Consolas" panose="020B0609020204030204" pitchFamily="49" charset="0"/>
              </a:rPr>
              <a:t>JObject</a:t>
            </a:r>
            <a:r>
              <a:rPr lang="en-US" sz="900" dirty="0" err="1">
                <a:solidFill>
                  <a:srgbClr val="000000"/>
                </a:solidFill>
                <a:highlight>
                  <a:srgbClr val="FFFFFF"/>
                </a:highlight>
                <a:latin typeface="Consolas" panose="020B0609020204030204" pitchFamily="49" charset="0"/>
              </a:rPr>
              <a:t>.Parse</a:t>
            </a:r>
            <a:r>
              <a:rPr lang="en-US" sz="900" dirty="0">
                <a:solidFill>
                  <a:srgbClr val="000000"/>
                </a:solidFill>
                <a:highlight>
                  <a:srgbClr val="FFFFFF"/>
                </a:highlight>
                <a:latin typeface="Consolas" panose="020B0609020204030204" pitchFamily="49" charset="0"/>
              </a:rPr>
              <a:t>(</a:t>
            </a:r>
            <a:r>
              <a:rPr lang="en-US" sz="900" dirty="0">
                <a:solidFill>
                  <a:srgbClr val="0000FF"/>
                </a:solidFill>
                <a:highlight>
                  <a:srgbClr val="FFFFFF"/>
                </a:highlight>
                <a:latin typeface="Consolas" panose="020B0609020204030204" pitchFamily="49" charset="0"/>
              </a:rPr>
              <a:t>await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response.Content.ReadAsStringAsync</a:t>
            </a:r>
            <a:r>
              <a:rPr lang="en-US" sz="900" dirty="0">
                <a:solidFill>
                  <a:srgbClr val="000000"/>
                </a:solidFill>
                <a:highlight>
                  <a:srgbClr val="FFFFFF"/>
                </a:highlight>
                <a:latin typeface="Consolas" panose="020B0609020204030204" pitchFamily="49" charset="0"/>
              </a:rPr>
              <a:t>());</a:t>
            </a:r>
          </a:p>
          <a:p>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foreach</a:t>
            </a:r>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item </a:t>
            </a:r>
            <a:r>
              <a:rPr lang="en-US" sz="900" dirty="0">
                <a:solidFill>
                  <a:srgbClr val="0000FF"/>
                </a:solidFill>
                <a:highlight>
                  <a:srgbClr val="FFFFFF"/>
                </a:highlight>
                <a:latin typeface="Consolas" panose="020B0609020204030204" pitchFamily="49" charset="0"/>
              </a:rPr>
              <a:t>in</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jsonresult</a:t>
            </a:r>
            <a:r>
              <a:rPr lang="en-US" sz="900" dirty="0">
                <a:solidFill>
                  <a:srgbClr val="000000"/>
                </a:solidFill>
                <a:highlight>
                  <a:srgbClr val="FFFFFF"/>
                </a:highlight>
                <a:latin typeface="Consolas" panose="020B0609020204030204" pitchFamily="49" charset="0"/>
              </a:rPr>
              <a:t>[</a:t>
            </a:r>
            <a:r>
              <a:rPr lang="en-US" sz="900" dirty="0">
                <a:solidFill>
                  <a:srgbClr val="A31515"/>
                </a:solidFill>
                <a:highlight>
                  <a:srgbClr val="FFFFFF"/>
                </a:highlight>
                <a:latin typeface="Consolas" panose="020B0609020204030204" pitchFamily="49" charset="0"/>
              </a:rPr>
              <a:t>"value"</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plansResult.Add</a:t>
            </a:r>
            <a:r>
              <a:rPr lang="en-US" sz="900" dirty="0">
                <a:solidFill>
                  <a:srgbClr val="000000"/>
                </a:solidFill>
                <a:highlight>
                  <a:srgbClr val="FFFFFF"/>
                </a:highlight>
                <a:latin typeface="Consolas" panose="020B0609020204030204" pitchFamily="49" charset="0"/>
              </a:rPr>
              <a:t>(</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MyPlan</a:t>
            </a:r>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8000"/>
                </a:solidFill>
                <a:highlight>
                  <a:srgbClr val="FFFFFF"/>
                </a:highlight>
                <a:latin typeface="Consolas" panose="020B0609020204030204" pitchFamily="49" charset="0"/>
              </a:rPr>
              <a:t>//TO DO</a:t>
            </a:r>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catch</a:t>
            </a:r>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Exception</a:t>
            </a:r>
            <a:r>
              <a:rPr lang="en-US" sz="900" dirty="0">
                <a:solidFill>
                  <a:srgbClr val="000000"/>
                </a:solidFill>
                <a:highlight>
                  <a:srgbClr val="FFFFFF"/>
                </a:highlight>
                <a:latin typeface="Consolas" panose="020B0609020204030204" pitchFamily="49" charset="0"/>
              </a:rPr>
              <a:t> el)</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el.ToString</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smtClean="0">
                <a:solidFill>
                  <a:srgbClr val="000000"/>
                </a:solidFill>
                <a:highlight>
                  <a:srgbClr val="FFFFFF"/>
                </a:highlight>
                <a:latin typeface="Consolas" panose="020B0609020204030204" pitchFamily="49" charset="0"/>
              </a:rPr>
              <a:t>}</a:t>
            </a:r>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return</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plansResult</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endParaRPr lang="en-US" sz="900" dirty="0"/>
          </a:p>
        </p:txBody>
      </p:sp>
    </p:spTree>
    <p:extLst>
      <p:ext uri="{BB962C8B-B14F-4D97-AF65-F5344CB8AC3E}">
        <p14:creationId xmlns:p14="http://schemas.microsoft.com/office/powerpoint/2010/main" val="353145398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Reading </a:t>
            </a:r>
            <a:r>
              <a:rPr lang="en-US" dirty="0" smtClean="0"/>
              <a:t>Tasks </a:t>
            </a:r>
            <a:r>
              <a:rPr lang="en-US" dirty="0"/>
              <a:t>using REST</a:t>
            </a:r>
          </a:p>
        </p:txBody>
      </p:sp>
      <p:sp>
        <p:nvSpPr>
          <p:cNvPr id="2" name="Rectangle 1"/>
          <p:cNvSpPr/>
          <p:nvPr/>
        </p:nvSpPr>
        <p:spPr>
          <a:xfrm>
            <a:off x="107486" y="995937"/>
            <a:ext cx="12328989" cy="5909310"/>
          </a:xfrm>
          <a:prstGeom prst="rect">
            <a:avLst/>
          </a:prstGeom>
        </p:spPr>
        <p:txBody>
          <a:bodyPr wrap="square">
            <a:spAutoFit/>
          </a:bodyPr>
          <a:lstStyle/>
          <a:p>
            <a:r>
              <a:rPr lang="en-US" sz="900" dirty="0" smtClean="0">
                <a:solidFill>
                  <a:srgbClr val="0000FF"/>
                </a:solidFill>
                <a:highlight>
                  <a:srgbClr val="FFFFFF"/>
                </a:highlight>
                <a:latin typeface="Consolas" panose="020B0609020204030204" pitchFamily="49" charset="0"/>
              </a:rPr>
              <a:t>        public</a:t>
            </a:r>
            <a:r>
              <a:rPr lang="en-US" sz="900" dirty="0" smtClean="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async</a:t>
            </a:r>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Task</a:t>
            </a:r>
            <a:r>
              <a:rPr lang="en-US" sz="900" dirty="0">
                <a:solidFill>
                  <a:srgbClr val="000000"/>
                </a:solidFill>
                <a:highlight>
                  <a:srgbClr val="FFFFFF"/>
                </a:highlight>
                <a:latin typeface="Consolas" panose="020B0609020204030204" pitchFamily="49" charset="0"/>
              </a:rPr>
              <a:t>&lt;</a:t>
            </a:r>
            <a:r>
              <a:rPr lang="en-US" sz="900" dirty="0">
                <a:solidFill>
                  <a:srgbClr val="2B91AF"/>
                </a:solidFill>
                <a:highlight>
                  <a:srgbClr val="FFFFFF"/>
                </a:highlight>
                <a:latin typeface="Consolas" panose="020B0609020204030204" pitchFamily="49" charset="0"/>
              </a:rPr>
              <a:t>List</a:t>
            </a:r>
            <a:r>
              <a:rPr lang="en-US" sz="900" dirty="0">
                <a:solidFill>
                  <a:srgbClr val="000000"/>
                </a:solidFill>
                <a:highlight>
                  <a:srgbClr val="FFFFFF"/>
                </a:highlight>
                <a:latin typeface="Consolas" panose="020B0609020204030204" pitchFamily="49" charset="0"/>
              </a:rPr>
              <a:t>&lt;</a:t>
            </a:r>
            <a:r>
              <a:rPr lang="en-US" sz="900" dirty="0" err="1">
                <a:solidFill>
                  <a:srgbClr val="2B91AF"/>
                </a:solidFill>
                <a:highlight>
                  <a:srgbClr val="FFFFFF"/>
                </a:highlight>
                <a:latin typeface="Consolas" panose="020B0609020204030204" pitchFamily="49" charset="0"/>
              </a:rPr>
              <a:t>MyTask</a:t>
            </a:r>
            <a:r>
              <a:rPr lang="en-US" sz="900" dirty="0">
                <a:solidFill>
                  <a:srgbClr val="000000"/>
                </a:solidFill>
                <a:highlight>
                  <a:srgbClr val="FFFFFF"/>
                </a:highlight>
                <a:latin typeface="Consolas" panose="020B0609020204030204" pitchFamily="49" charset="0"/>
              </a:rPr>
              <a:t>&gt;&gt; </a:t>
            </a:r>
            <a:r>
              <a:rPr lang="en-US" sz="900" dirty="0" err="1">
                <a:solidFill>
                  <a:srgbClr val="000000"/>
                </a:solidFill>
                <a:highlight>
                  <a:srgbClr val="FFFFFF"/>
                </a:highlight>
                <a:latin typeface="Consolas" panose="020B0609020204030204" pitchFamily="49" charset="0"/>
              </a:rPr>
              <a:t>GetTasks</a:t>
            </a:r>
            <a:r>
              <a:rPr lang="en-US" sz="900" dirty="0">
                <a:solidFill>
                  <a:srgbClr val="000000"/>
                </a:solidFill>
                <a:highlight>
                  <a:srgbClr val="FFFFFF"/>
                </a:highlight>
                <a:latin typeface="Consolas" panose="020B0609020204030204" pitchFamily="49" charset="0"/>
              </a:rPr>
              <a:t>(</a:t>
            </a:r>
            <a:r>
              <a:rPr lang="en-US" sz="900" dirty="0">
                <a:solidFill>
                  <a:srgbClr val="0000FF"/>
                </a:solidFill>
                <a:highlight>
                  <a:srgbClr val="FFFFFF"/>
                </a:highlight>
                <a:latin typeface="Consolas" panose="020B0609020204030204" pitchFamily="49" charset="0"/>
              </a:rPr>
              <a:t>string</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planid</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tasksResult</a:t>
            </a:r>
            <a:r>
              <a:rPr lang="en-US" sz="900" dirty="0">
                <a:solidFill>
                  <a:srgbClr val="000000"/>
                </a:solidFill>
                <a:highlight>
                  <a:srgbClr val="FFFFFF"/>
                </a:highlight>
                <a:latin typeface="Consolas" panose="020B0609020204030204" pitchFamily="49" charset="0"/>
              </a:rPr>
              <a:t> = </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List</a:t>
            </a:r>
            <a:r>
              <a:rPr lang="en-US" sz="900" dirty="0">
                <a:solidFill>
                  <a:srgbClr val="000000"/>
                </a:solidFill>
                <a:highlight>
                  <a:srgbClr val="FFFFFF"/>
                </a:highlight>
                <a:latin typeface="Consolas" panose="020B0609020204030204" pitchFamily="49" charset="0"/>
              </a:rPr>
              <a:t>&lt;</a:t>
            </a:r>
            <a:r>
              <a:rPr lang="en-US" sz="900" dirty="0" err="1">
                <a:solidFill>
                  <a:srgbClr val="2B91AF"/>
                </a:solidFill>
                <a:highlight>
                  <a:srgbClr val="FFFFFF"/>
                </a:highlight>
                <a:latin typeface="Consolas" panose="020B0609020204030204" pitchFamily="49" charset="0"/>
              </a:rPr>
              <a:t>MyTask</a:t>
            </a:r>
            <a:r>
              <a:rPr lang="en-US" sz="900" dirty="0">
                <a:solidFill>
                  <a:srgbClr val="000000"/>
                </a:solidFill>
                <a:highlight>
                  <a:srgbClr val="FFFFFF"/>
                </a:highlight>
                <a:latin typeface="Consolas" panose="020B0609020204030204" pitchFamily="49" charset="0"/>
              </a:rPr>
              <a:t>&gt;();</a:t>
            </a: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accessToken</a:t>
            </a:r>
            <a:r>
              <a:rPr lang="en-US" sz="900" dirty="0">
                <a:solidFill>
                  <a:srgbClr val="000000"/>
                </a:solidFill>
                <a:highlight>
                  <a:srgbClr val="FFFFFF"/>
                </a:highlight>
                <a:latin typeface="Consolas" panose="020B0609020204030204" pitchFamily="49" charset="0"/>
              </a:rPr>
              <a:t> = </a:t>
            </a:r>
            <a:r>
              <a:rPr lang="en-US" sz="900" dirty="0">
                <a:solidFill>
                  <a:srgbClr val="0000FF"/>
                </a:solidFill>
                <a:highlight>
                  <a:srgbClr val="FFFFFF"/>
                </a:highlight>
                <a:latin typeface="Consolas" panose="020B0609020204030204" pitchFamily="49" charset="0"/>
              </a:rPr>
              <a:t>await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GetGraphAccessTokenAsync</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restURL</a:t>
            </a:r>
            <a:r>
              <a:rPr lang="en-US" sz="900" dirty="0">
                <a:solidFill>
                  <a:srgbClr val="000000"/>
                </a:solidFill>
                <a:highlight>
                  <a:srgbClr val="FFFFFF"/>
                </a:highlight>
                <a:latin typeface="Consolas" panose="020B0609020204030204" pitchFamily="49" charset="0"/>
              </a:rPr>
              <a:t> = </a:t>
            </a:r>
            <a:r>
              <a:rPr lang="en-US" sz="900" dirty="0" err="1">
                <a:solidFill>
                  <a:srgbClr val="0000FF"/>
                </a:solidFill>
                <a:highlight>
                  <a:srgbClr val="FFFFFF"/>
                </a:highlight>
                <a:latin typeface="Consolas" panose="020B0609020204030204" pitchFamily="49" charset="0"/>
              </a:rPr>
              <a:t>string</a:t>
            </a:r>
            <a:r>
              <a:rPr lang="en-US" sz="900" dirty="0" err="1">
                <a:solidFill>
                  <a:srgbClr val="000000"/>
                </a:solidFill>
                <a:highlight>
                  <a:srgbClr val="FFFFFF"/>
                </a:highlight>
                <a:latin typeface="Consolas" panose="020B0609020204030204" pitchFamily="49" charset="0"/>
              </a:rPr>
              <a:t>.Format</a:t>
            </a:r>
            <a:r>
              <a:rPr lang="en-US" sz="900" dirty="0">
                <a:solidFill>
                  <a:srgbClr val="000000"/>
                </a:solidFill>
                <a:highlight>
                  <a:srgbClr val="FFFFFF"/>
                </a:highlight>
                <a:latin typeface="Consolas" panose="020B0609020204030204" pitchFamily="49" charset="0"/>
              </a:rPr>
              <a:t>(</a:t>
            </a:r>
            <a:r>
              <a:rPr lang="en-US" sz="900" dirty="0">
                <a:solidFill>
                  <a:srgbClr val="A31515"/>
                </a:solidFill>
                <a:highlight>
                  <a:srgbClr val="FFFFFF"/>
                </a:highlight>
                <a:latin typeface="Consolas" panose="020B0609020204030204" pitchFamily="49" charset="0"/>
              </a:rPr>
              <a:t>"{0}plans/{1}/tasks"</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SettingsHelper</a:t>
            </a:r>
            <a:r>
              <a:rPr lang="en-US" sz="900" dirty="0" err="1">
                <a:solidFill>
                  <a:srgbClr val="000000"/>
                </a:solidFill>
                <a:highlight>
                  <a:srgbClr val="FFFFFF"/>
                </a:highlight>
                <a:latin typeface="Consolas" panose="020B0609020204030204" pitchFamily="49" charset="0"/>
              </a:rPr>
              <a:t>.GraphResourceUrl</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planid</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try</a:t>
            </a:r>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using</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HttpClient</a:t>
            </a:r>
            <a:r>
              <a:rPr lang="en-US" sz="900" dirty="0">
                <a:solidFill>
                  <a:srgbClr val="000000"/>
                </a:solidFill>
                <a:highlight>
                  <a:srgbClr val="FFFFFF"/>
                </a:highlight>
                <a:latin typeface="Consolas" panose="020B0609020204030204" pitchFamily="49" charset="0"/>
              </a:rPr>
              <a:t> client = </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HttpClient</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accept = </a:t>
            </a:r>
            <a:r>
              <a:rPr lang="en-US" sz="900" dirty="0">
                <a:solidFill>
                  <a:srgbClr val="A31515"/>
                </a:solidFill>
                <a:highlight>
                  <a:srgbClr val="FFFFFF"/>
                </a:highlight>
                <a:latin typeface="Consolas" panose="020B0609020204030204" pitchFamily="49" charset="0"/>
              </a:rPr>
              <a:t>"application/</a:t>
            </a:r>
            <a:r>
              <a:rPr lang="en-US" sz="900" dirty="0" err="1">
                <a:solidFill>
                  <a:srgbClr val="A31515"/>
                </a:solidFill>
                <a:highlight>
                  <a:srgbClr val="FFFFFF"/>
                </a:highlight>
                <a:latin typeface="Consolas" panose="020B0609020204030204" pitchFamily="49" charset="0"/>
              </a:rPr>
              <a:t>json</a:t>
            </a:r>
            <a:r>
              <a:rPr lang="en-US" sz="900" dirty="0">
                <a:solidFill>
                  <a:srgbClr val="A31515"/>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a:t>
            </a:r>
          </a:p>
          <a:p>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client.DefaultRequestHeaders.Add</a:t>
            </a:r>
            <a:r>
              <a:rPr lang="en-US" sz="900" dirty="0">
                <a:solidFill>
                  <a:srgbClr val="000000"/>
                </a:solidFill>
                <a:highlight>
                  <a:srgbClr val="FFFFFF"/>
                </a:highlight>
                <a:latin typeface="Consolas" panose="020B0609020204030204" pitchFamily="49" charset="0"/>
              </a:rPr>
              <a:t>(</a:t>
            </a:r>
            <a:r>
              <a:rPr lang="en-US" sz="900" dirty="0">
                <a:solidFill>
                  <a:srgbClr val="A31515"/>
                </a:solidFill>
                <a:highlight>
                  <a:srgbClr val="FFFFFF"/>
                </a:highlight>
                <a:latin typeface="Consolas" panose="020B0609020204030204" pitchFamily="49" charset="0"/>
              </a:rPr>
              <a:t>"Accept"</a:t>
            </a:r>
            <a:r>
              <a:rPr lang="en-US" sz="900" dirty="0">
                <a:solidFill>
                  <a:srgbClr val="000000"/>
                </a:solidFill>
                <a:highlight>
                  <a:srgbClr val="FFFFFF"/>
                </a:highlight>
                <a:latin typeface="Consolas" panose="020B0609020204030204" pitchFamily="49" charset="0"/>
              </a:rPr>
              <a:t>, accept);</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client.DefaultRequestHeaders.Authorization</a:t>
            </a:r>
            <a:r>
              <a:rPr lang="en-US" sz="900" dirty="0">
                <a:solidFill>
                  <a:srgbClr val="000000"/>
                </a:solidFill>
                <a:highlight>
                  <a:srgbClr val="FFFFFF"/>
                </a:highlight>
                <a:latin typeface="Consolas" panose="020B0609020204030204" pitchFamily="49" charset="0"/>
              </a:rPr>
              <a:t> = </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AuthenticationHeaderValue</a:t>
            </a:r>
            <a:r>
              <a:rPr lang="en-US" sz="900" dirty="0">
                <a:solidFill>
                  <a:srgbClr val="000000"/>
                </a:solidFill>
                <a:highlight>
                  <a:srgbClr val="FFFFFF"/>
                </a:highlight>
                <a:latin typeface="Consolas" panose="020B0609020204030204" pitchFamily="49" charset="0"/>
              </a:rPr>
              <a:t>(</a:t>
            </a:r>
            <a:r>
              <a:rPr lang="en-US" sz="900" dirty="0">
                <a:solidFill>
                  <a:srgbClr val="A31515"/>
                </a:solidFill>
                <a:highlight>
                  <a:srgbClr val="FFFFFF"/>
                </a:highlight>
                <a:latin typeface="Consolas" panose="020B0609020204030204" pitchFamily="49" charset="0"/>
              </a:rPr>
              <a:t>"Bearer"</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accessToken</a:t>
            </a:r>
            <a:r>
              <a:rPr lang="en-US" sz="900" dirty="0">
                <a:solidFill>
                  <a:srgbClr val="000000"/>
                </a:solidFill>
                <a:highlight>
                  <a:srgbClr val="FFFFFF"/>
                </a:highlight>
                <a:latin typeface="Consolas" panose="020B0609020204030204" pitchFamily="49" charset="0"/>
              </a:rPr>
              <a:t>);</a:t>
            </a:r>
          </a:p>
          <a:p>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using</a:t>
            </a:r>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response = </a:t>
            </a:r>
            <a:r>
              <a:rPr lang="en-US" sz="900" dirty="0">
                <a:solidFill>
                  <a:srgbClr val="0000FF"/>
                </a:solidFill>
                <a:highlight>
                  <a:srgbClr val="FFFFFF"/>
                </a:highlight>
                <a:latin typeface="Consolas" panose="020B0609020204030204" pitchFamily="49" charset="0"/>
              </a:rPr>
              <a:t>await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client.GetAsync</a:t>
            </a:r>
            <a:r>
              <a:rPr lang="en-US" sz="900" dirty="0">
                <a:solidFill>
                  <a:srgbClr val="00000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restURL</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if</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response.IsSuccessStatusCode</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jsonresult</a:t>
            </a:r>
            <a:r>
              <a:rPr lang="en-US" sz="900" dirty="0">
                <a:solidFill>
                  <a:srgbClr val="000000"/>
                </a:solidFill>
                <a:highlight>
                  <a:srgbClr val="FFFFFF"/>
                </a:highlight>
                <a:latin typeface="Consolas" panose="020B0609020204030204" pitchFamily="49" charset="0"/>
              </a:rPr>
              <a:t> = </a:t>
            </a:r>
            <a:r>
              <a:rPr lang="en-US" sz="900" dirty="0" err="1">
                <a:solidFill>
                  <a:srgbClr val="2B91AF"/>
                </a:solidFill>
                <a:highlight>
                  <a:srgbClr val="FFFFFF"/>
                </a:highlight>
                <a:latin typeface="Consolas" panose="020B0609020204030204" pitchFamily="49" charset="0"/>
              </a:rPr>
              <a:t>JObject</a:t>
            </a:r>
            <a:r>
              <a:rPr lang="en-US" sz="900" dirty="0" err="1">
                <a:solidFill>
                  <a:srgbClr val="000000"/>
                </a:solidFill>
                <a:highlight>
                  <a:srgbClr val="FFFFFF"/>
                </a:highlight>
                <a:latin typeface="Consolas" panose="020B0609020204030204" pitchFamily="49" charset="0"/>
              </a:rPr>
              <a:t>.Parse</a:t>
            </a:r>
            <a:r>
              <a:rPr lang="en-US" sz="900" dirty="0">
                <a:solidFill>
                  <a:srgbClr val="000000"/>
                </a:solidFill>
                <a:highlight>
                  <a:srgbClr val="FFFFFF"/>
                </a:highlight>
                <a:latin typeface="Consolas" panose="020B0609020204030204" pitchFamily="49" charset="0"/>
              </a:rPr>
              <a:t>(</a:t>
            </a:r>
            <a:r>
              <a:rPr lang="en-US" sz="900" dirty="0">
                <a:solidFill>
                  <a:srgbClr val="0000FF"/>
                </a:solidFill>
                <a:highlight>
                  <a:srgbClr val="FFFFFF"/>
                </a:highlight>
                <a:latin typeface="Consolas" panose="020B0609020204030204" pitchFamily="49" charset="0"/>
              </a:rPr>
              <a:t>await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response.Content.ReadAsStringAsync</a:t>
            </a:r>
            <a:r>
              <a:rPr lang="en-US" sz="900" dirty="0">
                <a:solidFill>
                  <a:srgbClr val="000000"/>
                </a:solidFill>
                <a:highlight>
                  <a:srgbClr val="FFFFFF"/>
                </a:highlight>
                <a:latin typeface="Consolas" panose="020B0609020204030204" pitchFamily="49" charset="0"/>
              </a:rPr>
              <a:t>());</a:t>
            </a:r>
          </a:p>
          <a:p>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foreach</a:t>
            </a:r>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item </a:t>
            </a:r>
            <a:r>
              <a:rPr lang="en-US" sz="900" dirty="0">
                <a:solidFill>
                  <a:srgbClr val="0000FF"/>
                </a:solidFill>
                <a:highlight>
                  <a:srgbClr val="FFFFFF"/>
                </a:highlight>
                <a:latin typeface="Consolas" panose="020B0609020204030204" pitchFamily="49" charset="0"/>
              </a:rPr>
              <a:t>in</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jsonresult</a:t>
            </a:r>
            <a:r>
              <a:rPr lang="en-US" sz="900" dirty="0">
                <a:solidFill>
                  <a:srgbClr val="000000"/>
                </a:solidFill>
                <a:highlight>
                  <a:srgbClr val="FFFFFF"/>
                </a:highlight>
                <a:latin typeface="Consolas" panose="020B0609020204030204" pitchFamily="49" charset="0"/>
              </a:rPr>
              <a:t>[</a:t>
            </a:r>
            <a:r>
              <a:rPr lang="en-US" sz="900" dirty="0">
                <a:solidFill>
                  <a:srgbClr val="A31515"/>
                </a:solidFill>
                <a:highlight>
                  <a:srgbClr val="FFFFFF"/>
                </a:highlight>
                <a:latin typeface="Consolas" panose="020B0609020204030204" pitchFamily="49" charset="0"/>
              </a:rPr>
              <a:t>"value"</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tasksResult.Add</a:t>
            </a:r>
            <a:r>
              <a:rPr lang="en-US" sz="900" dirty="0">
                <a:solidFill>
                  <a:srgbClr val="000000"/>
                </a:solidFill>
                <a:highlight>
                  <a:srgbClr val="FFFFFF"/>
                </a:highlight>
                <a:latin typeface="Consolas" panose="020B0609020204030204" pitchFamily="49" charset="0"/>
              </a:rPr>
              <a:t>(</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MyTask</a:t>
            </a:r>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id = item[</a:t>
            </a:r>
            <a:r>
              <a:rPr lang="en-US" sz="900" dirty="0">
                <a:solidFill>
                  <a:srgbClr val="A31515"/>
                </a:solidFill>
                <a:highlight>
                  <a:srgbClr val="FFFFFF"/>
                </a:highlight>
                <a:latin typeface="Consolas" panose="020B0609020204030204" pitchFamily="49" charset="0"/>
              </a:rPr>
              <a:t>"id"</a:t>
            </a:r>
            <a:r>
              <a:rPr lang="en-US" sz="900" dirty="0">
                <a:solidFill>
                  <a:srgbClr val="00000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ToString</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title = item[</a:t>
            </a:r>
            <a:r>
              <a:rPr lang="en-US" sz="900" dirty="0">
                <a:solidFill>
                  <a:srgbClr val="A31515"/>
                </a:solidFill>
                <a:highlight>
                  <a:srgbClr val="FFFFFF"/>
                </a:highlight>
                <a:latin typeface="Consolas" panose="020B0609020204030204" pitchFamily="49" charset="0"/>
              </a:rPr>
              <a:t>"title"</a:t>
            </a:r>
            <a:r>
              <a:rPr lang="en-US" sz="900" dirty="0">
                <a:solidFill>
                  <a:srgbClr val="00000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ToString</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percentComplete</a:t>
            </a:r>
            <a:r>
              <a:rPr lang="en-US" sz="900" dirty="0">
                <a:solidFill>
                  <a:srgbClr val="000000"/>
                </a:solidFill>
                <a:highlight>
                  <a:srgbClr val="FFFFFF"/>
                </a:highlight>
                <a:latin typeface="Consolas" panose="020B0609020204030204" pitchFamily="49" charset="0"/>
              </a:rPr>
              <a:t> = !</a:t>
            </a:r>
            <a:r>
              <a:rPr lang="en-US" sz="900" dirty="0" err="1">
                <a:solidFill>
                  <a:srgbClr val="0000FF"/>
                </a:solidFill>
                <a:highlight>
                  <a:srgbClr val="FFFFFF"/>
                </a:highlight>
                <a:latin typeface="Consolas" panose="020B0609020204030204" pitchFamily="49" charset="0"/>
              </a:rPr>
              <a:t>string</a:t>
            </a:r>
            <a:r>
              <a:rPr lang="en-US" sz="900" dirty="0" err="1">
                <a:solidFill>
                  <a:srgbClr val="000000"/>
                </a:solidFill>
                <a:highlight>
                  <a:srgbClr val="FFFFFF"/>
                </a:highlight>
                <a:latin typeface="Consolas" panose="020B0609020204030204" pitchFamily="49" charset="0"/>
              </a:rPr>
              <a:t>.IsNullOrEmpty</a:t>
            </a:r>
            <a:r>
              <a:rPr lang="en-US" sz="900" dirty="0">
                <a:solidFill>
                  <a:srgbClr val="000000"/>
                </a:solidFill>
                <a:highlight>
                  <a:srgbClr val="FFFFFF"/>
                </a:highlight>
                <a:latin typeface="Consolas" panose="020B0609020204030204" pitchFamily="49" charset="0"/>
              </a:rPr>
              <a:t>(item[</a:t>
            </a:r>
            <a:r>
              <a:rPr lang="en-US" sz="900" dirty="0">
                <a:solidFill>
                  <a:srgbClr val="A31515"/>
                </a:solidFill>
                <a:highlight>
                  <a:srgbClr val="FFFFFF"/>
                </a:highlight>
                <a:latin typeface="Consolas" panose="020B0609020204030204" pitchFamily="49" charset="0"/>
              </a:rPr>
              <a:t>"</a:t>
            </a:r>
            <a:r>
              <a:rPr lang="en-US" sz="900" dirty="0" err="1">
                <a:solidFill>
                  <a:srgbClr val="A31515"/>
                </a:solidFill>
                <a:highlight>
                  <a:srgbClr val="FFFFFF"/>
                </a:highlight>
                <a:latin typeface="Consolas" panose="020B0609020204030204" pitchFamily="49" charset="0"/>
              </a:rPr>
              <a:t>percentComplete</a:t>
            </a:r>
            <a:r>
              <a:rPr lang="en-US" sz="900" dirty="0">
                <a:solidFill>
                  <a:srgbClr val="A31515"/>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ToString</a:t>
            </a:r>
            <a:r>
              <a:rPr lang="en-US" sz="900" dirty="0">
                <a:solidFill>
                  <a:srgbClr val="000000"/>
                </a:solidFill>
                <a:highlight>
                  <a:srgbClr val="FFFFFF"/>
                </a:highlight>
                <a:latin typeface="Consolas" panose="020B0609020204030204" pitchFamily="49" charset="0"/>
              </a:rPr>
              <a:t>()) ? </a:t>
            </a:r>
            <a:r>
              <a:rPr lang="en-US" sz="900" dirty="0">
                <a:solidFill>
                  <a:srgbClr val="2B91AF"/>
                </a:solidFill>
                <a:highlight>
                  <a:srgbClr val="FFFFFF"/>
                </a:highlight>
                <a:latin typeface="Consolas" panose="020B0609020204030204" pitchFamily="49" charset="0"/>
              </a:rPr>
              <a:t>Convert</a:t>
            </a:r>
            <a:r>
              <a:rPr lang="en-US" sz="900" dirty="0">
                <a:solidFill>
                  <a:srgbClr val="000000"/>
                </a:solidFill>
                <a:highlight>
                  <a:srgbClr val="FFFFFF"/>
                </a:highlight>
                <a:latin typeface="Consolas" panose="020B0609020204030204" pitchFamily="49" charset="0"/>
              </a:rPr>
              <a:t>.ToInt32(item[</a:t>
            </a:r>
            <a:r>
              <a:rPr lang="en-US" sz="900" dirty="0">
                <a:solidFill>
                  <a:srgbClr val="A31515"/>
                </a:solidFill>
                <a:highlight>
                  <a:srgbClr val="FFFFFF"/>
                </a:highlight>
                <a:latin typeface="Consolas" panose="020B0609020204030204" pitchFamily="49" charset="0"/>
              </a:rPr>
              <a:t>"</a:t>
            </a:r>
            <a:r>
              <a:rPr lang="en-US" sz="900" dirty="0" err="1">
                <a:solidFill>
                  <a:srgbClr val="A31515"/>
                </a:solidFill>
                <a:highlight>
                  <a:srgbClr val="FFFFFF"/>
                </a:highlight>
                <a:latin typeface="Consolas" panose="020B0609020204030204" pitchFamily="49" charset="0"/>
              </a:rPr>
              <a:t>percentComplete</a:t>
            </a:r>
            <a:r>
              <a:rPr lang="en-US" sz="900" dirty="0">
                <a:solidFill>
                  <a:srgbClr val="A31515"/>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ToString</a:t>
            </a:r>
            <a:r>
              <a:rPr lang="en-US" sz="900" dirty="0">
                <a:solidFill>
                  <a:srgbClr val="000000"/>
                </a:solidFill>
                <a:highlight>
                  <a:srgbClr val="FFFFFF"/>
                </a:highlight>
                <a:latin typeface="Consolas" panose="020B0609020204030204" pitchFamily="49" charset="0"/>
              </a:rPr>
              <a:t>()) : 0,</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planId</a:t>
            </a:r>
            <a:r>
              <a:rPr lang="en-US" sz="900" dirty="0">
                <a:solidFill>
                  <a:srgbClr val="000000"/>
                </a:solidFill>
                <a:highlight>
                  <a:srgbClr val="FFFFFF"/>
                </a:highlight>
                <a:latin typeface="Consolas" panose="020B0609020204030204" pitchFamily="49" charset="0"/>
              </a:rPr>
              <a:t> = </a:t>
            </a:r>
            <a:r>
              <a:rPr lang="en-US" sz="900" dirty="0" err="1">
                <a:solidFill>
                  <a:srgbClr val="000000"/>
                </a:solidFill>
                <a:highlight>
                  <a:srgbClr val="FFFFFF"/>
                </a:highlight>
                <a:latin typeface="Consolas" panose="020B0609020204030204" pitchFamily="49" charset="0"/>
              </a:rPr>
              <a:t>planid</a:t>
            </a:r>
            <a:r>
              <a:rPr lang="en-US" sz="900" dirty="0">
                <a:solidFill>
                  <a:srgbClr val="000000"/>
                </a:solidFill>
                <a:highlight>
                  <a:srgbClr val="FFFFFF"/>
                </a:highlight>
                <a:latin typeface="Consolas" panose="020B0609020204030204" pitchFamily="49" charset="0"/>
              </a:rPr>
              <a:t>,</a:t>
            </a:r>
          </a:p>
          <a:p>
            <a:r>
              <a:rPr lang="sv-SE" sz="900" dirty="0">
                <a:solidFill>
                  <a:srgbClr val="000000"/>
                </a:solidFill>
                <a:highlight>
                  <a:srgbClr val="FFFFFF"/>
                </a:highlight>
                <a:latin typeface="Consolas" panose="020B0609020204030204" pitchFamily="49" charset="0"/>
              </a:rPr>
              <a:t>                                    Etag = !</a:t>
            </a:r>
            <a:r>
              <a:rPr lang="sv-SE" sz="900" dirty="0">
                <a:solidFill>
                  <a:srgbClr val="0000FF"/>
                </a:solidFill>
                <a:highlight>
                  <a:srgbClr val="FFFFFF"/>
                </a:highlight>
                <a:latin typeface="Consolas" panose="020B0609020204030204" pitchFamily="49" charset="0"/>
              </a:rPr>
              <a:t>string</a:t>
            </a:r>
            <a:r>
              <a:rPr lang="sv-SE" sz="900" dirty="0">
                <a:solidFill>
                  <a:srgbClr val="000000"/>
                </a:solidFill>
                <a:highlight>
                  <a:srgbClr val="FFFFFF"/>
                </a:highlight>
                <a:latin typeface="Consolas" panose="020B0609020204030204" pitchFamily="49" charset="0"/>
              </a:rPr>
              <a:t>.IsNullOrEmpty(item[</a:t>
            </a:r>
            <a:r>
              <a:rPr lang="sv-SE" sz="900" dirty="0">
                <a:solidFill>
                  <a:srgbClr val="A31515"/>
                </a:solidFill>
                <a:highlight>
                  <a:srgbClr val="FFFFFF"/>
                </a:highlight>
                <a:latin typeface="Consolas" panose="020B0609020204030204" pitchFamily="49" charset="0"/>
              </a:rPr>
              <a:t>"@odata.etag"</a:t>
            </a:r>
            <a:r>
              <a:rPr lang="sv-SE" sz="900" dirty="0">
                <a:solidFill>
                  <a:srgbClr val="000000"/>
                </a:solidFill>
                <a:highlight>
                  <a:srgbClr val="FFFFFF"/>
                </a:highlight>
                <a:latin typeface="Consolas" panose="020B0609020204030204" pitchFamily="49" charset="0"/>
              </a:rPr>
              <a:t>].ToString()) ? item[</a:t>
            </a:r>
            <a:r>
              <a:rPr lang="sv-SE" sz="900" dirty="0">
                <a:solidFill>
                  <a:srgbClr val="A31515"/>
                </a:solidFill>
                <a:highlight>
                  <a:srgbClr val="FFFFFF"/>
                </a:highlight>
                <a:latin typeface="Consolas" panose="020B0609020204030204" pitchFamily="49" charset="0"/>
              </a:rPr>
              <a:t>"@odata.etag"</a:t>
            </a:r>
            <a:r>
              <a:rPr lang="sv-SE" sz="900" dirty="0">
                <a:solidFill>
                  <a:srgbClr val="000000"/>
                </a:solidFill>
                <a:highlight>
                  <a:srgbClr val="FFFFFF"/>
                </a:highlight>
                <a:latin typeface="Consolas" panose="020B0609020204030204" pitchFamily="49" charset="0"/>
              </a:rPr>
              <a:t>].ToString() : </a:t>
            </a:r>
            <a:r>
              <a:rPr lang="sv-SE" sz="900" dirty="0">
                <a:solidFill>
                  <a:srgbClr val="A31515"/>
                </a:solidFill>
                <a:highlight>
                  <a:srgbClr val="FFFFFF"/>
                </a:highlight>
                <a:latin typeface="Consolas" panose="020B0609020204030204" pitchFamily="49" charset="0"/>
              </a:rPr>
              <a:t>""</a:t>
            </a:r>
            <a:endParaRPr lang="sv-SE"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catch</a:t>
            </a:r>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Exception</a:t>
            </a:r>
            <a:r>
              <a:rPr lang="en-US" sz="900" dirty="0">
                <a:solidFill>
                  <a:srgbClr val="000000"/>
                </a:solidFill>
                <a:highlight>
                  <a:srgbClr val="FFFFFF"/>
                </a:highlight>
                <a:latin typeface="Consolas" panose="020B0609020204030204" pitchFamily="49" charset="0"/>
              </a:rPr>
              <a:t> el)</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el.ToString</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return</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tasksResult</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endParaRPr lang="en-US" sz="900" dirty="0"/>
          </a:p>
        </p:txBody>
      </p:sp>
    </p:spTree>
    <p:extLst>
      <p:ext uri="{BB962C8B-B14F-4D97-AF65-F5344CB8AC3E}">
        <p14:creationId xmlns:p14="http://schemas.microsoft.com/office/powerpoint/2010/main" val="356642331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Adding </a:t>
            </a:r>
            <a:r>
              <a:rPr lang="en-US" dirty="0" smtClean="0"/>
              <a:t>an </a:t>
            </a:r>
            <a:r>
              <a:rPr lang="en-US" dirty="0"/>
              <a:t>new </a:t>
            </a:r>
            <a:r>
              <a:rPr lang="en-US" dirty="0" smtClean="0"/>
              <a:t>Plan</a:t>
            </a:r>
            <a:endParaRPr lang="en-US" dirty="0"/>
          </a:p>
        </p:txBody>
      </p:sp>
      <p:sp>
        <p:nvSpPr>
          <p:cNvPr id="2" name="Text Placeholder 1"/>
          <p:cNvSpPr>
            <a:spLocks noGrp="1"/>
          </p:cNvSpPr>
          <p:nvPr>
            <p:ph type="body" sz="quarter" idx="10"/>
          </p:nvPr>
        </p:nvSpPr>
        <p:spPr>
          <a:xfrm>
            <a:off x="529660" y="1139423"/>
            <a:ext cx="11601993" cy="649454"/>
          </a:xfrm>
        </p:spPr>
        <p:txBody>
          <a:bodyPr/>
          <a:lstStyle/>
          <a:p>
            <a:r>
              <a:rPr lang="en-US" sz="3264" dirty="0"/>
              <a:t>HTTP POST to collection endpoint to add an entity</a:t>
            </a:r>
          </a:p>
        </p:txBody>
      </p:sp>
      <p:sp>
        <p:nvSpPr>
          <p:cNvPr id="4" name="Slide Number Placeholder 3"/>
          <p:cNvSpPr>
            <a:spLocks noGrp="1"/>
          </p:cNvSpPr>
          <p:nvPr>
            <p:ph type="sldNum" sz="quarter" idx="12"/>
          </p:nvPr>
        </p:nvSpPr>
        <p:spPr/>
        <p:txBody>
          <a:bodyPr/>
          <a:lstStyle/>
          <a:p>
            <a:fld id="{727B4C2D-45E2-4621-8491-2995EB46A674}" type="slidenum">
              <a:rPr lang="en-US" smtClean="0">
                <a:gradFill>
                  <a:gsLst>
                    <a:gs pos="100000">
                      <a:srgbClr val="797A7D"/>
                    </a:gs>
                    <a:gs pos="0">
                      <a:srgbClr val="797A7D"/>
                    </a:gs>
                  </a:gsLst>
                  <a:lin ang="5400000" scaled="0"/>
                </a:gradFill>
              </a:rPr>
              <a:pPr/>
              <a:t>19</a:t>
            </a:fld>
            <a:endParaRPr lang="en-US" dirty="0">
              <a:gradFill>
                <a:gsLst>
                  <a:gs pos="100000">
                    <a:srgbClr val="797A7D"/>
                  </a:gs>
                  <a:gs pos="0">
                    <a:srgbClr val="797A7D"/>
                  </a:gs>
                </a:gsLst>
                <a:lin ang="5400000" scaled="0"/>
              </a:gradFill>
            </a:endParaRPr>
          </a:p>
        </p:txBody>
      </p:sp>
      <p:sp>
        <p:nvSpPr>
          <p:cNvPr id="5" name="Rectangle 4"/>
          <p:cNvSpPr/>
          <p:nvPr/>
        </p:nvSpPr>
        <p:spPr>
          <a:xfrm>
            <a:off x="147699" y="1932363"/>
            <a:ext cx="12139457" cy="4862870"/>
          </a:xfrm>
          <a:prstGeom prst="rect">
            <a:avLst/>
          </a:prstGeom>
        </p:spPr>
        <p:txBody>
          <a:bodyPr wrap="square">
            <a:spAutoFit/>
          </a:bodyPr>
          <a:lstStyle/>
          <a:p>
            <a:r>
              <a:rPr lang="en-US" sz="1000" dirty="0">
                <a:solidFill>
                  <a:srgbClr val="000000"/>
                </a:solidFill>
                <a:highlight>
                  <a:srgbClr val="FFFFFF"/>
                </a:highlight>
                <a:latin typeface="Consolas" panose="020B0609020204030204" pitchFamily="49" charset="0"/>
              </a:rPr>
              <a:t> </a:t>
            </a:r>
            <a:r>
              <a:rPr lang="en-US" sz="1000" dirty="0" smtClean="0">
                <a:solidFill>
                  <a:srgbClr val="000000"/>
                </a:solidFill>
                <a:highlight>
                  <a:srgbClr val="FFFFFF"/>
                </a:highlight>
                <a:latin typeface="Consolas" panose="020B0609020204030204" pitchFamily="49" charset="0"/>
              </a:rPr>
              <a:t>       </a:t>
            </a:r>
            <a:r>
              <a:rPr lang="en-US" sz="1000" dirty="0" smtClean="0">
                <a:solidFill>
                  <a:srgbClr val="0000FF"/>
                </a:solidFill>
                <a:highlight>
                  <a:srgbClr val="FFFFFF"/>
                </a:highlight>
                <a:latin typeface="Consolas" panose="020B0609020204030204" pitchFamily="49" charset="0"/>
              </a:rPr>
              <a:t>private</a:t>
            </a:r>
            <a:r>
              <a:rPr lang="en-US" sz="1000" dirty="0" smtClean="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async</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Task</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CreatePlan</a:t>
            </a:r>
            <a:r>
              <a:rPr lang="en-US" sz="1000" dirty="0">
                <a:solidFill>
                  <a:srgbClr val="000000"/>
                </a:solidFill>
                <a:highlight>
                  <a:srgbClr val="FFFFFF"/>
                </a:highlight>
                <a:latin typeface="Consolas" panose="020B0609020204030204" pitchFamily="49" charset="0"/>
              </a:rPr>
              <a:t>(</a:t>
            </a:r>
            <a:r>
              <a:rPr lang="en-US" sz="1000" dirty="0" err="1">
                <a:solidFill>
                  <a:srgbClr val="2B91AF"/>
                </a:solidFill>
                <a:highlight>
                  <a:srgbClr val="FFFFFF"/>
                </a:highlight>
                <a:latin typeface="Consolas" panose="020B0609020204030204" pitchFamily="49" charset="0"/>
              </a:rPr>
              <a:t>MyPlan</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myPlan</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groupId</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accessToken</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GetGraphAccessTokenAsync</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restURL</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string</a:t>
            </a:r>
            <a:r>
              <a:rPr lang="en-US" sz="1000" dirty="0" err="1">
                <a:solidFill>
                  <a:srgbClr val="000000"/>
                </a:solidFill>
                <a:highlight>
                  <a:srgbClr val="FFFFFF"/>
                </a:highlight>
                <a:latin typeface="Consolas" panose="020B0609020204030204" pitchFamily="49" charset="0"/>
              </a:rPr>
              <a:t>.Format</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"{0}plans/"</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SettingsHelper</a:t>
            </a:r>
            <a:r>
              <a:rPr lang="en-US" sz="1000" dirty="0" err="1">
                <a:solidFill>
                  <a:srgbClr val="000000"/>
                </a:solidFill>
                <a:highlight>
                  <a:srgbClr val="FFFFFF"/>
                </a:highlight>
                <a:latin typeface="Consolas" panose="020B0609020204030204" pitchFamily="49" charset="0"/>
              </a:rPr>
              <a:t>.GraphResourceUrl</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dynamic</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postPlanJSON</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JObject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postPlanJSON.title</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myPlan.title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postPlanJSON.owner</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groupId</a:t>
            </a:r>
            <a:r>
              <a:rPr lang="en-US" sz="1000" dirty="0">
                <a:solidFill>
                  <a:srgbClr val="000000"/>
                </a:solidFill>
                <a:highlight>
                  <a:srgbClr val="FFFFFF"/>
                </a:highlight>
                <a:latin typeface="Consolas" panose="020B0609020204030204" pitchFamily="49" charset="0"/>
              </a:rPr>
              <a:t>;</a:t>
            </a:r>
          </a:p>
          <a:p>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try</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HttpClient</a:t>
            </a:r>
            <a:r>
              <a:rPr lang="en-US" sz="1000" dirty="0">
                <a:solidFill>
                  <a:srgbClr val="000000"/>
                </a:solidFill>
                <a:highlight>
                  <a:srgbClr val="FFFFFF"/>
                </a:highlight>
                <a:latin typeface="Consolas" panose="020B0609020204030204" pitchFamily="49" charset="0"/>
              </a:rPr>
              <a:t> client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HttpClient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client.DefaultRequestHeaders.Accept.Add</a:t>
            </a:r>
            <a:r>
              <a:rPr lang="en-US" sz="1000" dirty="0">
                <a:solidFill>
                  <a:srgbClr val="000000"/>
                </a:solidFill>
                <a:highlight>
                  <a:srgbClr val="FFFFFF"/>
                </a:highlight>
                <a:latin typeface="Consolas" panose="020B0609020204030204" pitchFamily="49" charset="0"/>
              </a:rPr>
              <a:t>(</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MediaTypeWithQualityHeaderValue</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"application/</a:t>
            </a:r>
            <a:r>
              <a:rPr lang="en-US" sz="1000" dirty="0" err="1">
                <a:solidFill>
                  <a:srgbClr val="A31515"/>
                </a:solidFill>
                <a:highlight>
                  <a:srgbClr val="FFFFFF"/>
                </a:highlight>
                <a:latin typeface="Consolas" panose="020B0609020204030204" pitchFamily="49" charset="0"/>
              </a:rPr>
              <a:t>json</a:t>
            </a:r>
            <a:r>
              <a:rPr lang="en-US" sz="1000" dirty="0">
                <a:solidFill>
                  <a:srgbClr val="A31515"/>
                </a:solidFill>
                <a:highlight>
                  <a:srgbClr val="FFFFFF"/>
                </a:highlight>
                <a:latin typeface="Consolas" panose="020B0609020204030204" pitchFamily="49" charset="0"/>
              </a:rPr>
              <a: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client.DefaultRequestHeaders.Authorization</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AuthenticationHeaderValue</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"Bearer"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accessToken</a:t>
            </a:r>
            <a:r>
              <a:rPr lang="en-US" sz="1000" dirty="0">
                <a:solidFill>
                  <a:srgbClr val="000000"/>
                </a:solidFill>
                <a:highlight>
                  <a:srgbClr val="FFFFFF"/>
                </a:highlight>
                <a:latin typeface="Consolas" panose="020B0609020204030204" pitchFamily="49" charset="0"/>
              </a:rPr>
              <a:t>);</a:t>
            </a:r>
          </a:p>
          <a:p>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requestMessage</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HttpRequestMessage</a:t>
            </a:r>
            <a:r>
              <a:rPr lang="en-US" sz="1000" dirty="0">
                <a:solidFill>
                  <a:srgbClr val="000000"/>
                </a:solidFill>
                <a:highlight>
                  <a:srgbClr val="FFFFFF"/>
                </a:highlight>
                <a:latin typeface="Consolas" panose="020B0609020204030204" pitchFamily="49" charset="0"/>
              </a:rPr>
              <a:t>(</a:t>
            </a:r>
            <a:r>
              <a:rPr lang="en-US" sz="1000" dirty="0" err="1">
                <a:solidFill>
                  <a:srgbClr val="2B91AF"/>
                </a:solidFill>
                <a:highlight>
                  <a:srgbClr val="FFFFFF"/>
                </a:highlight>
                <a:latin typeface="Consolas" panose="020B0609020204030204" pitchFamily="49" charset="0"/>
              </a:rPr>
              <a:t>HttpMethod</a:t>
            </a:r>
            <a:r>
              <a:rPr lang="en-US" sz="1000" dirty="0" err="1">
                <a:solidFill>
                  <a:srgbClr val="000000"/>
                </a:solidFill>
                <a:highlight>
                  <a:srgbClr val="FFFFFF"/>
                </a:highlight>
                <a:latin typeface="Consolas" panose="020B0609020204030204" pitchFamily="49" charset="0"/>
              </a:rPr>
              <a:t>.Post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restURL</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requestMessage.Content</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StringContent</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postPlanJSON.ToString</a:t>
            </a:r>
            <a:r>
              <a:rPr lang="en-US" sz="1000" dirty="0">
                <a:solidFill>
                  <a:srgbClr val="000000"/>
                </a:solidFill>
                <a:highlight>
                  <a:srgbClr val="FFFFFF"/>
                </a:highlight>
                <a:latin typeface="Consolas" panose="020B0609020204030204" pitchFamily="49" charset="0"/>
              </a:rPr>
              <a:t>(), System.Text.</a:t>
            </a:r>
            <a:r>
              <a:rPr lang="en-US" sz="1000" dirty="0">
                <a:solidFill>
                  <a:srgbClr val="2B91AF"/>
                </a:solidFill>
                <a:highlight>
                  <a:srgbClr val="FFFFFF"/>
                </a:highlight>
                <a:latin typeface="Consolas" panose="020B0609020204030204" pitchFamily="49" charset="0"/>
              </a:rPr>
              <a:t>Encoding</a:t>
            </a:r>
            <a:r>
              <a:rPr lang="en-US" sz="1000" dirty="0">
                <a:solidFill>
                  <a:srgbClr val="000000"/>
                </a:solidFill>
                <a:highlight>
                  <a:srgbClr val="FFFFFF"/>
                </a:highlight>
                <a:latin typeface="Consolas" panose="020B0609020204030204" pitchFamily="49" charset="0"/>
              </a:rPr>
              <a:t>.UTF8, </a:t>
            </a:r>
            <a:r>
              <a:rPr lang="en-US" sz="1000" dirty="0">
                <a:solidFill>
                  <a:srgbClr val="A31515"/>
                </a:solidFill>
                <a:highlight>
                  <a:srgbClr val="FFFFFF"/>
                </a:highlight>
                <a:latin typeface="Consolas" panose="020B0609020204030204" pitchFamily="49" charset="0"/>
              </a:rPr>
              <a:t>"application/</a:t>
            </a:r>
            <a:r>
              <a:rPr lang="en-US" sz="1000" dirty="0" err="1">
                <a:solidFill>
                  <a:srgbClr val="A31515"/>
                </a:solidFill>
                <a:highlight>
                  <a:srgbClr val="FFFFFF"/>
                </a:highlight>
                <a:latin typeface="Consolas" panose="020B0609020204030204" pitchFamily="49" charset="0"/>
              </a:rPr>
              <a:t>json</a:t>
            </a:r>
            <a:r>
              <a:rPr lang="en-US" sz="1000" dirty="0">
                <a:solidFill>
                  <a:srgbClr val="A31515"/>
                </a:solidFill>
                <a:highlight>
                  <a:srgbClr val="FFFFFF"/>
                </a:highlight>
                <a:latin typeface="Consolas" panose="020B0609020204030204" pitchFamily="49" charset="0"/>
              </a:rPr>
              <a: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response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client.SendAsync</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requestMessage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if</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response.IsSuccessStatusCode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return</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else</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throw</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Exception</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"add plan error: "</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response.StatusCode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catch</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Exception</a:t>
            </a:r>
            <a:r>
              <a:rPr lang="en-US" sz="1000" dirty="0">
                <a:solidFill>
                  <a:srgbClr val="000000"/>
                </a:solidFill>
                <a:highlight>
                  <a:srgbClr val="FFFFFF"/>
                </a:highlight>
                <a:latin typeface="Consolas" panose="020B0609020204030204" pitchFamily="49" charset="0"/>
              </a:rPr>
              <a:t> el)</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el.ToString</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endParaRPr lang="en-US" sz="1000" dirty="0"/>
          </a:p>
        </p:txBody>
      </p:sp>
    </p:spTree>
    <p:extLst>
      <p:ext uri="{BB962C8B-B14F-4D97-AF65-F5344CB8AC3E}">
        <p14:creationId xmlns:p14="http://schemas.microsoft.com/office/powerpoint/2010/main" val="29261773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91979"/>
            <a:ext cx="11887200" cy="4173450"/>
          </a:xfrm>
        </p:spPr>
        <p:txBody>
          <a:bodyPr/>
          <a:lstStyle/>
          <a:p>
            <a:r>
              <a:rPr lang="en-US" dirty="0"/>
              <a:t>Deep dive into </a:t>
            </a:r>
            <a:br>
              <a:rPr lang="en-US" dirty="0"/>
            </a:br>
            <a:r>
              <a:rPr lang="en-US" dirty="0" smtClean="0"/>
              <a:t>Microsoft Graph  </a:t>
            </a:r>
            <a:r>
              <a:rPr lang="en-US" dirty="0"/>
              <a:t/>
            </a:r>
            <a:br>
              <a:rPr lang="en-US" dirty="0"/>
            </a:br>
            <a:r>
              <a:rPr lang="en-US" dirty="0"/>
              <a:t>for </a:t>
            </a:r>
            <a:r>
              <a:rPr lang="en-US" dirty="0" smtClean="0"/>
              <a:t>Plans </a:t>
            </a:r>
            <a:r>
              <a:rPr lang="en-US" dirty="0" smtClean="0"/>
              <a:t>and </a:t>
            </a:r>
            <a:r>
              <a:rPr lang="en-US" dirty="0" smtClean="0"/>
              <a:t/>
            </a:r>
            <a:br>
              <a:rPr lang="en-US" dirty="0" smtClean="0"/>
            </a:br>
            <a:r>
              <a:rPr lang="en-US" dirty="0" smtClean="0"/>
              <a:t>Tasks</a:t>
            </a:r>
            <a:endParaRPr lang="en-US" dirty="0"/>
          </a:p>
        </p:txBody>
      </p:sp>
      <p:pic>
        <p:nvPicPr>
          <p:cNvPr id="6" name="Picture 5"/>
          <p:cNvPicPr>
            <a:picLocks noChangeAspect="1"/>
          </p:cNvPicPr>
          <p:nvPr/>
        </p:nvPicPr>
        <p:blipFill>
          <a:blip r:embed="rId2"/>
          <a:stretch>
            <a:fillRect/>
          </a:stretch>
        </p:blipFill>
        <p:spPr>
          <a:xfrm>
            <a:off x="6286500" y="3105209"/>
            <a:ext cx="5875338" cy="3071754"/>
          </a:xfrm>
          <a:prstGeom prst="rect">
            <a:avLst/>
          </a:prstGeom>
        </p:spPr>
      </p:pic>
    </p:spTree>
    <p:extLst>
      <p:ext uri="{BB962C8B-B14F-4D97-AF65-F5344CB8AC3E}">
        <p14:creationId xmlns:p14="http://schemas.microsoft.com/office/powerpoint/2010/main" val="123398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Adding </a:t>
            </a:r>
            <a:r>
              <a:rPr lang="en-US" dirty="0" smtClean="0"/>
              <a:t>an </a:t>
            </a:r>
            <a:r>
              <a:rPr lang="en-US" dirty="0"/>
              <a:t>new </a:t>
            </a:r>
            <a:r>
              <a:rPr lang="en-US" dirty="0" smtClean="0"/>
              <a:t>Task</a:t>
            </a:r>
            <a:endParaRPr lang="en-US" dirty="0"/>
          </a:p>
        </p:txBody>
      </p:sp>
      <p:sp>
        <p:nvSpPr>
          <p:cNvPr id="2" name="Text Placeholder 1"/>
          <p:cNvSpPr>
            <a:spLocks noGrp="1"/>
          </p:cNvSpPr>
          <p:nvPr>
            <p:ph type="body" sz="quarter" idx="10"/>
          </p:nvPr>
        </p:nvSpPr>
        <p:spPr>
          <a:xfrm>
            <a:off x="529660" y="995937"/>
            <a:ext cx="11601993" cy="649454"/>
          </a:xfrm>
        </p:spPr>
        <p:txBody>
          <a:bodyPr/>
          <a:lstStyle/>
          <a:p>
            <a:r>
              <a:rPr lang="en-US" sz="3264" dirty="0"/>
              <a:t>HTTP POST to collection endpoint to add an entity</a:t>
            </a:r>
          </a:p>
        </p:txBody>
      </p:sp>
      <p:sp>
        <p:nvSpPr>
          <p:cNvPr id="4" name="Slide Number Placeholder 3"/>
          <p:cNvSpPr>
            <a:spLocks noGrp="1"/>
          </p:cNvSpPr>
          <p:nvPr>
            <p:ph type="sldNum" sz="quarter" idx="12"/>
          </p:nvPr>
        </p:nvSpPr>
        <p:spPr/>
        <p:txBody>
          <a:bodyPr/>
          <a:lstStyle/>
          <a:p>
            <a:fld id="{727B4C2D-45E2-4621-8491-2995EB46A674}" type="slidenum">
              <a:rPr lang="en-US" smtClean="0">
                <a:gradFill>
                  <a:gsLst>
                    <a:gs pos="100000">
                      <a:srgbClr val="797A7D"/>
                    </a:gs>
                    <a:gs pos="0">
                      <a:srgbClr val="797A7D"/>
                    </a:gs>
                  </a:gsLst>
                  <a:lin ang="5400000" scaled="0"/>
                </a:gradFill>
              </a:rPr>
              <a:pPr/>
              <a:t>20</a:t>
            </a:fld>
            <a:endParaRPr lang="en-US" dirty="0">
              <a:gradFill>
                <a:gsLst>
                  <a:gs pos="100000">
                    <a:srgbClr val="797A7D"/>
                  </a:gs>
                  <a:gs pos="0">
                    <a:srgbClr val="797A7D"/>
                  </a:gs>
                </a:gsLst>
                <a:lin ang="5400000" scaled="0"/>
              </a:gradFill>
            </a:endParaRPr>
          </a:p>
        </p:txBody>
      </p:sp>
      <p:sp>
        <p:nvSpPr>
          <p:cNvPr id="6" name="Rectangle 5"/>
          <p:cNvSpPr/>
          <p:nvPr/>
        </p:nvSpPr>
        <p:spPr>
          <a:xfrm>
            <a:off x="0" y="1607802"/>
            <a:ext cx="11601993" cy="5170646"/>
          </a:xfrm>
          <a:prstGeom prst="rect">
            <a:avLst/>
          </a:prstGeom>
        </p:spPr>
        <p:txBody>
          <a:bodyPr wrap="square">
            <a:spAutoFit/>
          </a:bodyPr>
          <a:lstStyle/>
          <a:p>
            <a:r>
              <a:rPr lang="en-US" sz="1000" dirty="0">
                <a:solidFill>
                  <a:srgbClr val="000000"/>
                </a:solidFill>
                <a:highlight>
                  <a:srgbClr val="FFFFFF"/>
                </a:highlight>
                <a:latin typeface="Consolas" panose="020B0609020204030204" pitchFamily="49" charset="0"/>
              </a:rPr>
              <a:t> </a:t>
            </a:r>
            <a:r>
              <a:rPr lang="en-US" sz="1000" dirty="0" smtClean="0">
                <a:solidFill>
                  <a:srgbClr val="000000"/>
                </a:solidFill>
                <a:highlight>
                  <a:srgbClr val="FFFFFF"/>
                </a:highlight>
                <a:latin typeface="Consolas" panose="020B0609020204030204" pitchFamily="49" charset="0"/>
              </a:rPr>
              <a:t>       </a:t>
            </a:r>
            <a:r>
              <a:rPr lang="en-US" sz="1000" dirty="0" smtClean="0">
                <a:solidFill>
                  <a:srgbClr val="0000FF"/>
                </a:solidFill>
                <a:highlight>
                  <a:srgbClr val="FFFFFF"/>
                </a:highlight>
                <a:latin typeface="Consolas" panose="020B0609020204030204" pitchFamily="49" charset="0"/>
              </a:rPr>
              <a:t>public</a:t>
            </a:r>
            <a:r>
              <a:rPr lang="en-US" sz="1000" dirty="0" smtClean="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async</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Task</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CreateTask</a:t>
            </a:r>
            <a:r>
              <a:rPr lang="en-US" sz="1000" dirty="0">
                <a:solidFill>
                  <a:srgbClr val="000000"/>
                </a:solidFill>
                <a:highlight>
                  <a:srgbClr val="FFFFFF"/>
                </a:highlight>
                <a:latin typeface="Consolas" panose="020B0609020204030204" pitchFamily="49" charset="0"/>
              </a:rPr>
              <a:t>(</a:t>
            </a:r>
            <a:r>
              <a:rPr lang="en-US" sz="1000" dirty="0" err="1">
                <a:solidFill>
                  <a:srgbClr val="2B91AF"/>
                </a:solidFill>
                <a:highlight>
                  <a:srgbClr val="FFFFFF"/>
                </a:highlight>
                <a:latin typeface="Consolas" panose="020B0609020204030204" pitchFamily="49" charset="0"/>
              </a:rPr>
              <a:t>MyTask</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myTask</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accessToken</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GetGraphAccessTokenAsync</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restURL</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string</a:t>
            </a:r>
            <a:r>
              <a:rPr lang="en-US" sz="1000" dirty="0" err="1">
                <a:solidFill>
                  <a:srgbClr val="000000"/>
                </a:solidFill>
                <a:highlight>
                  <a:srgbClr val="FFFFFF"/>
                </a:highlight>
                <a:latin typeface="Consolas" panose="020B0609020204030204" pitchFamily="49" charset="0"/>
              </a:rPr>
              <a:t>.Format</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"{0}/tasks"</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SettingsHelper</a:t>
            </a:r>
            <a:r>
              <a:rPr lang="en-US" sz="1000" dirty="0" err="1">
                <a:solidFill>
                  <a:srgbClr val="000000"/>
                </a:solidFill>
                <a:highlight>
                  <a:srgbClr val="FFFFFF"/>
                </a:highlight>
                <a:latin typeface="Consolas" panose="020B0609020204030204" pitchFamily="49" charset="0"/>
              </a:rPr>
              <a:t>.GraphResourceUrl</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dynamic</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postTaskJSON</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JObject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postTaskJSON.title</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myTask.title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postTaskJSON.percentComplete</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myTask.percentComplete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postTaskJSON.planId</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myTask.planId</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try</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HttpClient</a:t>
            </a:r>
            <a:r>
              <a:rPr lang="en-US" sz="1000" dirty="0">
                <a:solidFill>
                  <a:srgbClr val="000000"/>
                </a:solidFill>
                <a:highlight>
                  <a:srgbClr val="FFFFFF"/>
                </a:highlight>
                <a:latin typeface="Consolas" panose="020B0609020204030204" pitchFamily="49" charset="0"/>
              </a:rPr>
              <a:t> client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HttpClient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client.DefaultRequestHeaders.Accept.Add</a:t>
            </a:r>
            <a:r>
              <a:rPr lang="en-US" sz="1000" dirty="0">
                <a:solidFill>
                  <a:srgbClr val="000000"/>
                </a:solidFill>
                <a:highlight>
                  <a:srgbClr val="FFFFFF"/>
                </a:highlight>
                <a:latin typeface="Consolas" panose="020B0609020204030204" pitchFamily="49" charset="0"/>
              </a:rPr>
              <a:t>(</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MediaTypeWithQualityHeaderValue</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"application/</a:t>
            </a:r>
            <a:r>
              <a:rPr lang="en-US" sz="1000" dirty="0" err="1">
                <a:solidFill>
                  <a:srgbClr val="A31515"/>
                </a:solidFill>
                <a:highlight>
                  <a:srgbClr val="FFFFFF"/>
                </a:highlight>
                <a:latin typeface="Consolas" panose="020B0609020204030204" pitchFamily="49" charset="0"/>
              </a:rPr>
              <a:t>json</a:t>
            </a:r>
            <a:r>
              <a:rPr lang="en-US" sz="1000" dirty="0">
                <a:solidFill>
                  <a:srgbClr val="A31515"/>
                </a:solidFill>
                <a:highlight>
                  <a:srgbClr val="FFFFFF"/>
                </a:highlight>
                <a:latin typeface="Consolas" panose="020B0609020204030204" pitchFamily="49" charset="0"/>
              </a:rPr>
              <a: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client.DefaultRequestHeaders.Authorization</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AuthenticationHeaderValue</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"Bearer"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accessToken</a:t>
            </a:r>
            <a:r>
              <a:rPr lang="en-US" sz="1000" dirty="0">
                <a:solidFill>
                  <a:srgbClr val="000000"/>
                </a:solidFill>
                <a:highlight>
                  <a:srgbClr val="FFFFFF"/>
                </a:highlight>
                <a:latin typeface="Consolas" panose="020B0609020204030204" pitchFamily="49" charset="0"/>
              </a:rPr>
              <a:t>);</a:t>
            </a:r>
          </a:p>
          <a:p>
            <a:endParaRPr lang="en-US" sz="1000" dirty="0">
              <a:solidFill>
                <a:srgbClr val="000000"/>
              </a:solidFill>
              <a:highlight>
                <a:srgbClr val="FFFFFF"/>
              </a:highlight>
              <a:latin typeface="Consolas" panose="020B0609020204030204" pitchFamily="49" charset="0"/>
            </a:endParaRPr>
          </a:p>
          <a:p>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requestMessage</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HttpRequestMessage</a:t>
            </a:r>
            <a:r>
              <a:rPr lang="en-US" sz="1000" dirty="0">
                <a:solidFill>
                  <a:srgbClr val="000000"/>
                </a:solidFill>
                <a:highlight>
                  <a:srgbClr val="FFFFFF"/>
                </a:highlight>
                <a:latin typeface="Consolas" panose="020B0609020204030204" pitchFamily="49" charset="0"/>
              </a:rPr>
              <a:t>(</a:t>
            </a:r>
            <a:r>
              <a:rPr lang="en-US" sz="1000" dirty="0" err="1">
                <a:solidFill>
                  <a:srgbClr val="2B91AF"/>
                </a:solidFill>
                <a:highlight>
                  <a:srgbClr val="FFFFFF"/>
                </a:highlight>
                <a:latin typeface="Consolas" panose="020B0609020204030204" pitchFamily="49" charset="0"/>
              </a:rPr>
              <a:t>HttpMethod</a:t>
            </a:r>
            <a:r>
              <a:rPr lang="en-US" sz="1000" dirty="0" err="1">
                <a:solidFill>
                  <a:srgbClr val="000000"/>
                </a:solidFill>
                <a:highlight>
                  <a:srgbClr val="FFFFFF"/>
                </a:highlight>
                <a:latin typeface="Consolas" panose="020B0609020204030204" pitchFamily="49" charset="0"/>
              </a:rPr>
              <a:t>.Post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restURL</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requestMessage.Content</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StringContent</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postTaskJSON.ToString</a:t>
            </a:r>
            <a:r>
              <a:rPr lang="en-US" sz="1000" dirty="0">
                <a:solidFill>
                  <a:srgbClr val="000000"/>
                </a:solidFill>
                <a:highlight>
                  <a:srgbClr val="FFFFFF"/>
                </a:highlight>
                <a:latin typeface="Consolas" panose="020B0609020204030204" pitchFamily="49" charset="0"/>
              </a:rPr>
              <a:t>(), System.Text.</a:t>
            </a:r>
            <a:r>
              <a:rPr lang="en-US" sz="1000" dirty="0">
                <a:solidFill>
                  <a:srgbClr val="2B91AF"/>
                </a:solidFill>
                <a:highlight>
                  <a:srgbClr val="FFFFFF"/>
                </a:highlight>
                <a:latin typeface="Consolas" panose="020B0609020204030204" pitchFamily="49" charset="0"/>
              </a:rPr>
              <a:t>Encoding</a:t>
            </a:r>
            <a:r>
              <a:rPr lang="en-US" sz="1000" dirty="0">
                <a:solidFill>
                  <a:srgbClr val="000000"/>
                </a:solidFill>
                <a:highlight>
                  <a:srgbClr val="FFFFFF"/>
                </a:highlight>
                <a:latin typeface="Consolas" panose="020B0609020204030204" pitchFamily="49" charset="0"/>
              </a:rPr>
              <a:t>.UTF8, </a:t>
            </a:r>
            <a:r>
              <a:rPr lang="en-US" sz="1000" dirty="0">
                <a:solidFill>
                  <a:srgbClr val="A31515"/>
                </a:solidFill>
                <a:highlight>
                  <a:srgbClr val="FFFFFF"/>
                </a:highlight>
                <a:latin typeface="Consolas" panose="020B0609020204030204" pitchFamily="49" charset="0"/>
              </a:rPr>
              <a:t>"application/</a:t>
            </a:r>
            <a:r>
              <a:rPr lang="en-US" sz="1000" dirty="0" err="1">
                <a:solidFill>
                  <a:srgbClr val="A31515"/>
                </a:solidFill>
                <a:highlight>
                  <a:srgbClr val="FFFFFF"/>
                </a:highlight>
                <a:latin typeface="Consolas" panose="020B0609020204030204" pitchFamily="49" charset="0"/>
              </a:rPr>
              <a:t>json</a:t>
            </a:r>
            <a:r>
              <a:rPr lang="en-US" sz="1000" dirty="0">
                <a:solidFill>
                  <a:srgbClr val="A31515"/>
                </a:solidFill>
                <a:highlight>
                  <a:srgbClr val="FFFFFF"/>
                </a:highlight>
                <a:latin typeface="Consolas" panose="020B0609020204030204" pitchFamily="49" charset="0"/>
              </a:rPr>
              <a: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response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client.SendAsync</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requestMessage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if</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response.IsSuccessStatusCode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return</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else</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throw</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Exception</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"add task error: "</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response.StatusCode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catch</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Exception</a:t>
            </a:r>
            <a:r>
              <a:rPr lang="en-US" sz="1000" dirty="0">
                <a:solidFill>
                  <a:srgbClr val="000000"/>
                </a:solidFill>
                <a:highlight>
                  <a:srgbClr val="FFFFFF"/>
                </a:highlight>
                <a:latin typeface="Consolas" panose="020B0609020204030204" pitchFamily="49" charset="0"/>
              </a:rPr>
              <a:t> el)</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el.ToString</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endParaRPr lang="en-US" sz="1000" dirty="0"/>
          </a:p>
        </p:txBody>
      </p:sp>
    </p:spTree>
    <p:extLst>
      <p:ext uri="{BB962C8B-B14F-4D97-AF65-F5344CB8AC3E}">
        <p14:creationId xmlns:p14="http://schemas.microsoft.com/office/powerpoint/2010/main" val="39573653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Deleting </a:t>
            </a:r>
            <a:r>
              <a:rPr lang="en-US" dirty="0" smtClean="0"/>
              <a:t>a Plan</a:t>
            </a:r>
            <a:endParaRPr lang="en-US" dirty="0"/>
          </a:p>
        </p:txBody>
      </p:sp>
      <p:sp>
        <p:nvSpPr>
          <p:cNvPr id="2" name="Text Placeholder 1"/>
          <p:cNvSpPr>
            <a:spLocks noGrp="1"/>
          </p:cNvSpPr>
          <p:nvPr>
            <p:ph type="body" sz="quarter" idx="10"/>
          </p:nvPr>
        </p:nvSpPr>
        <p:spPr>
          <a:xfrm>
            <a:off x="529660" y="1476621"/>
            <a:ext cx="11375536" cy="4401205"/>
          </a:xfrm>
        </p:spPr>
        <p:txBody>
          <a:bodyPr/>
          <a:lstStyle/>
          <a:p>
            <a:pPr marL="0" indent="0">
              <a:buNone/>
            </a:pPr>
            <a:r>
              <a:rPr lang="en-US" sz="4000" dirty="0">
                <a:gradFill>
                  <a:gsLst>
                    <a:gs pos="1250">
                      <a:schemeClr val="tx2"/>
                    </a:gs>
                    <a:gs pos="99000">
                      <a:schemeClr val="tx2"/>
                    </a:gs>
                  </a:gsLst>
                  <a:lin ang="5400000" scaled="0"/>
                </a:gradFill>
              </a:rPr>
              <a:t>All Plans</a:t>
            </a:r>
          </a:p>
          <a:p>
            <a:pPr marL="0" indent="0">
              <a:buNone/>
            </a:pPr>
            <a:r>
              <a:rPr lang="en-US" sz="2000" dirty="0">
                <a:latin typeface="+mn-lt"/>
              </a:rPr>
              <a:t>Plans can only be deleted by their </a:t>
            </a:r>
            <a:r>
              <a:rPr lang="en-US" sz="2000" dirty="0" smtClean="0">
                <a:latin typeface="+mn-lt"/>
              </a:rPr>
              <a:t>owners</a:t>
            </a:r>
            <a:endParaRPr lang="en-US" sz="2000" dirty="0">
              <a:latin typeface="+mn-lt"/>
            </a:endParaRPr>
          </a:p>
          <a:p>
            <a:pPr marL="0" indent="0">
              <a:buNone/>
            </a:pPr>
            <a:r>
              <a:rPr lang="en-US" sz="4000" dirty="0">
                <a:gradFill>
                  <a:gsLst>
                    <a:gs pos="1250">
                      <a:schemeClr val="tx2"/>
                    </a:gs>
                    <a:gs pos="99000">
                      <a:schemeClr val="tx2"/>
                    </a:gs>
                  </a:gsLst>
                  <a:lin ang="5400000" scaled="0"/>
                </a:gradFill>
              </a:rPr>
              <a:t>Plans outside of Office 365 Groups</a:t>
            </a:r>
          </a:p>
          <a:p>
            <a:pPr marL="0" indent="0">
              <a:buNone/>
            </a:pPr>
            <a:r>
              <a:rPr lang="en-US" sz="2000" dirty="0">
                <a:latin typeface="+mn-lt"/>
              </a:rPr>
              <a:t>Authenticate with the plan owner to delete a </a:t>
            </a:r>
            <a:r>
              <a:rPr lang="en-US" sz="2000" dirty="0" smtClean="0">
                <a:latin typeface="+mn-lt"/>
              </a:rPr>
              <a:t>plan</a:t>
            </a:r>
            <a:endParaRPr lang="en-US" sz="2000" dirty="0">
              <a:latin typeface="+mn-lt"/>
            </a:endParaRPr>
          </a:p>
          <a:p>
            <a:pPr marL="0" indent="0">
              <a:buNone/>
            </a:pPr>
            <a:r>
              <a:rPr lang="en-US" sz="4000" dirty="0" smtClean="0">
                <a:gradFill>
                  <a:gsLst>
                    <a:gs pos="1250">
                      <a:schemeClr val="tx2"/>
                    </a:gs>
                    <a:gs pos="99000">
                      <a:schemeClr val="tx2"/>
                    </a:gs>
                  </a:gsLst>
                  <a:lin ang="5400000" scaled="0"/>
                </a:gradFill>
              </a:rPr>
              <a:t>Plans inside </a:t>
            </a:r>
            <a:r>
              <a:rPr lang="en-US" sz="4000" dirty="0">
                <a:gradFill>
                  <a:gsLst>
                    <a:gs pos="1250">
                      <a:schemeClr val="tx2"/>
                    </a:gs>
                    <a:gs pos="99000">
                      <a:schemeClr val="tx2"/>
                    </a:gs>
                  </a:gsLst>
                  <a:lin ang="5400000" scaled="0"/>
                </a:gradFill>
              </a:rPr>
              <a:t>of Office 365 </a:t>
            </a:r>
            <a:r>
              <a:rPr lang="en-US" sz="4000" dirty="0" smtClean="0">
                <a:gradFill>
                  <a:gsLst>
                    <a:gs pos="1250">
                      <a:schemeClr val="tx2"/>
                    </a:gs>
                    <a:gs pos="99000">
                      <a:schemeClr val="tx2"/>
                    </a:gs>
                  </a:gsLst>
                  <a:lin ang="5400000" scaled="0"/>
                </a:gradFill>
              </a:rPr>
              <a:t>Groups</a:t>
            </a:r>
            <a:endParaRPr lang="en-US" sz="4000" dirty="0">
              <a:gradFill>
                <a:gsLst>
                  <a:gs pos="1250">
                    <a:schemeClr val="tx2"/>
                  </a:gs>
                  <a:gs pos="99000">
                    <a:schemeClr val="tx2"/>
                  </a:gs>
                </a:gsLst>
                <a:lin ang="5400000" scaled="0"/>
              </a:gradFill>
            </a:endParaRPr>
          </a:p>
          <a:p>
            <a:pPr marL="0" indent="0">
              <a:buNone/>
            </a:pPr>
            <a:r>
              <a:rPr lang="en-US" sz="2000" dirty="0" smtClean="0">
                <a:latin typeface="+mn-lt"/>
              </a:rPr>
              <a:t>The plan in an Office 365 Group is created when you create an Office 365 group</a:t>
            </a:r>
          </a:p>
          <a:p>
            <a:pPr marL="0" indent="0">
              <a:buNone/>
            </a:pPr>
            <a:r>
              <a:rPr lang="en-US" sz="2000" dirty="0" smtClean="0">
                <a:latin typeface="+mn-lt"/>
              </a:rPr>
              <a:t>Plans in Office 365 Groups are owned by the Office 365 Group itself</a:t>
            </a:r>
          </a:p>
          <a:p>
            <a:pPr marL="0" indent="0">
              <a:buNone/>
            </a:pPr>
            <a:r>
              <a:rPr lang="en-US" sz="2000" dirty="0" smtClean="0">
                <a:latin typeface="+mn-lt"/>
              </a:rPr>
              <a:t>An Office 365 Group owner does not own the plans in an Office 365 Group</a:t>
            </a:r>
          </a:p>
          <a:p>
            <a:pPr marL="0" indent="0">
              <a:buNone/>
            </a:pPr>
            <a:r>
              <a:rPr lang="en-US" sz="2000" dirty="0" smtClean="0">
                <a:latin typeface="+mn-lt"/>
              </a:rPr>
              <a:t>You cannot authenticate </a:t>
            </a:r>
            <a:r>
              <a:rPr lang="en-US" sz="2000" dirty="0">
                <a:latin typeface="+mn-lt"/>
              </a:rPr>
              <a:t>as </a:t>
            </a:r>
            <a:r>
              <a:rPr lang="en-US" sz="2000" dirty="0">
                <a:latin typeface="+mn-lt"/>
              </a:rPr>
              <a:t>an Office 365 Group</a:t>
            </a:r>
            <a:r>
              <a:rPr lang="en-US" sz="2000" dirty="0">
                <a:latin typeface="+mn-lt"/>
              </a:rPr>
              <a:t>, so it is not possible to delete a plan owned by </a:t>
            </a:r>
            <a:r>
              <a:rPr lang="en-US" sz="2000" dirty="0">
                <a:latin typeface="+mn-lt"/>
              </a:rPr>
              <a:t>an Office 365 </a:t>
            </a:r>
            <a:r>
              <a:rPr lang="en-US" sz="2000" dirty="0" smtClean="0">
                <a:latin typeface="+mn-lt"/>
              </a:rPr>
              <a:t>Group</a:t>
            </a:r>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79379147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Deleting </a:t>
            </a:r>
            <a:r>
              <a:rPr lang="en-US" dirty="0" smtClean="0"/>
              <a:t>a Task</a:t>
            </a:r>
            <a:endParaRPr lang="en-US" dirty="0"/>
          </a:p>
        </p:txBody>
      </p:sp>
      <p:sp>
        <p:nvSpPr>
          <p:cNvPr id="2" name="Text Placeholder 1"/>
          <p:cNvSpPr>
            <a:spLocks noGrp="1"/>
          </p:cNvSpPr>
          <p:nvPr>
            <p:ph type="body" sz="quarter" idx="10"/>
          </p:nvPr>
        </p:nvSpPr>
        <p:spPr>
          <a:xfrm>
            <a:off x="529660" y="994003"/>
            <a:ext cx="11375536" cy="749757"/>
          </a:xfrm>
        </p:spPr>
        <p:txBody>
          <a:bodyPr/>
          <a:lstStyle/>
          <a:p>
            <a:r>
              <a:rPr lang="en-US" dirty="0"/>
              <a:t>HTTP DELETE to specific entity </a:t>
            </a:r>
            <a:r>
              <a:rPr lang="en-US" dirty="0" smtClean="0"/>
              <a:t>endpoint</a:t>
            </a:r>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
        <p:nvSpPr>
          <p:cNvPr id="5" name="Rectangle 4"/>
          <p:cNvSpPr/>
          <p:nvPr/>
        </p:nvSpPr>
        <p:spPr>
          <a:xfrm>
            <a:off x="221436" y="1756789"/>
            <a:ext cx="11517330" cy="4401205"/>
          </a:xfrm>
          <a:prstGeom prst="rect">
            <a:avLst/>
          </a:prstGeom>
        </p:spPr>
        <p:txBody>
          <a:bodyPr wrap="square">
            <a:spAutoFit/>
          </a:bodyPr>
          <a:lstStyle/>
          <a:p>
            <a:r>
              <a:rPr lang="en-US" sz="1000" dirty="0">
                <a:solidFill>
                  <a:srgbClr val="000000"/>
                </a:solidFill>
                <a:highlight>
                  <a:srgbClr val="FFFFFF"/>
                </a:highlight>
                <a:latin typeface="Consolas" panose="020B0609020204030204" pitchFamily="49" charset="0"/>
              </a:rPr>
              <a:t> </a:t>
            </a:r>
            <a:r>
              <a:rPr lang="en-US" sz="1000" dirty="0" smtClean="0">
                <a:solidFill>
                  <a:srgbClr val="000000"/>
                </a:solidFill>
                <a:highlight>
                  <a:srgbClr val="FFFFFF"/>
                </a:highlight>
                <a:latin typeface="Consolas" panose="020B0609020204030204" pitchFamily="49" charset="0"/>
              </a:rPr>
              <a:t>       </a:t>
            </a:r>
            <a:r>
              <a:rPr lang="en-US" sz="1000" dirty="0" smtClean="0">
                <a:solidFill>
                  <a:srgbClr val="0000FF"/>
                </a:solidFill>
                <a:highlight>
                  <a:srgbClr val="FFFFFF"/>
                </a:highlight>
                <a:latin typeface="Consolas" panose="020B0609020204030204" pitchFamily="49" charset="0"/>
              </a:rPr>
              <a:t>public</a:t>
            </a:r>
            <a:r>
              <a:rPr lang="en-US" sz="1000" dirty="0" smtClean="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async</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Task</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DeleteTask</a:t>
            </a:r>
            <a:r>
              <a:rPr lang="en-US" sz="1000" dirty="0">
                <a:solidFill>
                  <a:srgbClr val="000000"/>
                </a:solidFill>
                <a:highlight>
                  <a:srgbClr val="FFFFFF"/>
                </a:highlight>
                <a:latin typeface="Consolas" panose="020B0609020204030204" pitchFamily="49" charset="0"/>
              </a:rPr>
              <a:t>(</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id, </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eTag</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accessToken</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GetGraphAccessTokenAsync</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restURL</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string</a:t>
            </a:r>
            <a:r>
              <a:rPr lang="en-US" sz="1000" dirty="0" err="1">
                <a:solidFill>
                  <a:srgbClr val="000000"/>
                </a:solidFill>
                <a:highlight>
                  <a:srgbClr val="FFFFFF"/>
                </a:highlight>
                <a:latin typeface="Consolas" panose="020B0609020204030204" pitchFamily="49" charset="0"/>
              </a:rPr>
              <a:t>.Format</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"{0}tasks/{1}"</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SettingsHelper</a:t>
            </a:r>
            <a:r>
              <a:rPr lang="en-US" sz="1000" dirty="0" err="1">
                <a:solidFill>
                  <a:srgbClr val="000000"/>
                </a:solidFill>
                <a:highlight>
                  <a:srgbClr val="FFFFFF"/>
                </a:highlight>
                <a:latin typeface="Consolas" panose="020B0609020204030204" pitchFamily="49" charset="0"/>
              </a:rPr>
              <a:t>.GraphResourceUrl</a:t>
            </a:r>
            <a:r>
              <a:rPr lang="en-US" sz="1000" dirty="0">
                <a:solidFill>
                  <a:srgbClr val="000000"/>
                </a:solidFill>
                <a:highlight>
                  <a:srgbClr val="FFFFFF"/>
                </a:highlight>
                <a:latin typeface="Consolas" panose="020B0609020204030204" pitchFamily="49" charset="0"/>
              </a:rPr>
              <a:t>, id);</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try</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HttpClient</a:t>
            </a:r>
            <a:r>
              <a:rPr lang="en-US" sz="1000" dirty="0">
                <a:solidFill>
                  <a:srgbClr val="000000"/>
                </a:solidFill>
                <a:highlight>
                  <a:srgbClr val="FFFFFF"/>
                </a:highlight>
                <a:latin typeface="Consolas" panose="020B0609020204030204" pitchFamily="49" charset="0"/>
              </a:rPr>
              <a:t> client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HttpClient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accept = </a:t>
            </a:r>
            <a:r>
              <a:rPr lang="en-US" sz="1000" dirty="0">
                <a:solidFill>
                  <a:srgbClr val="A31515"/>
                </a:solidFill>
                <a:highlight>
                  <a:srgbClr val="FFFFFF"/>
                </a:highlight>
                <a:latin typeface="Consolas" panose="020B0609020204030204" pitchFamily="49" charset="0"/>
              </a:rPr>
              <a:t>"application/</a:t>
            </a:r>
            <a:r>
              <a:rPr lang="en-US" sz="1000" dirty="0" err="1">
                <a:solidFill>
                  <a:srgbClr val="A31515"/>
                </a:solidFill>
                <a:highlight>
                  <a:srgbClr val="FFFFFF"/>
                </a:highlight>
                <a:latin typeface="Consolas" panose="020B0609020204030204" pitchFamily="49" charset="0"/>
              </a:rPr>
              <a:t>json</a:t>
            </a:r>
            <a:r>
              <a:rPr lang="en-US" sz="1000" dirty="0">
                <a:solidFill>
                  <a:srgbClr val="A31515"/>
                </a:solidFill>
                <a:highlight>
                  <a:srgbClr val="FFFFFF"/>
                </a:highlight>
                <a:latin typeface="Consolas" panose="020B0609020204030204" pitchFamily="49" charset="0"/>
              </a:rPr>
              <a:t>"</a:t>
            </a:r>
            <a:r>
              <a:rPr lang="en-US" sz="1000" dirty="0">
                <a:solidFill>
                  <a:srgbClr val="000000"/>
                </a:solidFill>
                <a:highlight>
                  <a:srgbClr val="FFFFFF"/>
                </a:highlight>
                <a:latin typeface="Consolas" panose="020B0609020204030204" pitchFamily="49" charset="0"/>
              </a:rPr>
              <a:t>;</a:t>
            </a:r>
          </a:p>
          <a:p>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client.DefaultRequestHeaders.Add</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"Accept"</a:t>
            </a:r>
            <a:r>
              <a:rPr lang="en-US" sz="1000" dirty="0">
                <a:solidFill>
                  <a:srgbClr val="000000"/>
                </a:solidFill>
                <a:highlight>
                  <a:srgbClr val="FFFFFF"/>
                </a:highlight>
                <a:latin typeface="Consolas" panose="020B0609020204030204" pitchFamily="49" charset="0"/>
              </a:rPr>
              <a:t>, accept);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client.DefaultRequestHeaders.Authorization</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AuthenticationHeaderValue</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"Bearer"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accessToken</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client.DefaultRequestHeaders.Add</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"If-Match"</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eTag</a:t>
            </a:r>
            <a:r>
              <a:rPr lang="en-US" sz="1000" dirty="0">
                <a:solidFill>
                  <a:srgbClr val="000000"/>
                </a:solidFill>
                <a:highlight>
                  <a:srgbClr val="FFFFFF"/>
                </a:highlight>
                <a:latin typeface="Consolas" panose="020B0609020204030204" pitchFamily="49" charset="0"/>
              </a:rPr>
              <a:t>);</a:t>
            </a:r>
          </a:p>
          <a:p>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response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client.DeleteAsync</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restURL</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if</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response.IsSuccessStatusCode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return</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else</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throw</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Exception</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"delete task error: "</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response.StatusCode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catch</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Exception</a:t>
            </a:r>
            <a:r>
              <a:rPr lang="en-US" sz="1000" dirty="0">
                <a:solidFill>
                  <a:srgbClr val="000000"/>
                </a:solidFill>
                <a:highlight>
                  <a:srgbClr val="FFFFFF"/>
                </a:highlight>
                <a:latin typeface="Consolas" panose="020B0609020204030204" pitchFamily="49" charset="0"/>
              </a:rPr>
              <a:t> el)</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el.ToString</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endParaRPr lang="en-US" sz="1000" dirty="0"/>
          </a:p>
        </p:txBody>
      </p:sp>
    </p:spTree>
    <p:extLst>
      <p:ext uri="{BB962C8B-B14F-4D97-AF65-F5344CB8AC3E}">
        <p14:creationId xmlns:p14="http://schemas.microsoft.com/office/powerpoint/2010/main" val="18468735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1209973"/>
            <a:ext cx="10056812" cy="1846659"/>
          </a:xfrm>
        </p:spPr>
        <p:txBody>
          <a:bodyPr/>
          <a:lstStyle/>
          <a:p>
            <a:r>
              <a:rPr lang="en-US" sz="6000" dirty="0" smtClean="0"/>
              <a:t>Plans/Tasks </a:t>
            </a:r>
            <a:r>
              <a:rPr lang="en-US" sz="6000" dirty="0"/>
              <a:t>operations using </a:t>
            </a:r>
            <a:br>
              <a:rPr lang="en-US" sz="6000" dirty="0"/>
            </a:br>
            <a:r>
              <a:rPr lang="en-US" sz="6000" dirty="0"/>
              <a:t>the </a:t>
            </a:r>
            <a:r>
              <a:rPr lang="en-US" sz="6000" dirty="0" smtClean="0"/>
              <a:t>Microsoft Graph</a:t>
            </a:r>
            <a:endParaRPr lang="en-US" sz="6000" dirty="0"/>
          </a:p>
        </p:txBody>
      </p:sp>
      <p:sp>
        <p:nvSpPr>
          <p:cNvPr id="2" name="Text Placeholder 1"/>
          <p:cNvSpPr>
            <a:spLocks noGrp="1"/>
          </p:cNvSpPr>
          <p:nvPr>
            <p:ph type="body" sz="quarter" idx="12"/>
          </p:nvPr>
        </p:nvSpPr>
        <p:spPr/>
        <p:txBody>
          <a:bodyPr/>
          <a:lstStyle/>
          <a:p>
            <a:r>
              <a:rPr lang="en-US"/>
              <a:t>demo</a:t>
            </a:r>
            <a:endParaRPr lang="en-US" dirty="0"/>
          </a:p>
        </p:txBody>
      </p:sp>
      <p:grpSp>
        <p:nvGrpSpPr>
          <p:cNvPr id="7" name="Group 6"/>
          <p:cNvGrpSpPr/>
          <p:nvPr/>
        </p:nvGrpSpPr>
        <p:grpSpPr>
          <a:xfrm>
            <a:off x="8001000" y="3169195"/>
            <a:ext cx="3978275" cy="3345905"/>
            <a:chOff x="8443913" y="4611688"/>
            <a:chExt cx="2676525" cy="2251075"/>
          </a:xfrm>
        </p:grpSpPr>
        <p:sp>
          <p:nvSpPr>
            <p:cNvPr id="8" name="Freeform 7"/>
            <p:cNvSpPr>
              <a:spLocks/>
            </p:cNvSpPr>
            <p:nvPr/>
          </p:nvSpPr>
          <p:spPr bwMode="auto">
            <a:xfrm>
              <a:off x="9709150" y="4840288"/>
              <a:ext cx="454025" cy="573088"/>
            </a:xfrm>
            <a:custGeom>
              <a:avLst/>
              <a:gdLst>
                <a:gd name="T0" fmla="*/ 0 w 103"/>
                <a:gd name="T1" fmla="*/ 57 h 130"/>
                <a:gd name="T2" fmla="*/ 5 w 103"/>
                <a:gd name="T3" fmla="*/ 28 h 130"/>
                <a:gd name="T4" fmla="*/ 8 w 103"/>
                <a:gd name="T5" fmla="*/ 14 h 130"/>
                <a:gd name="T6" fmla="*/ 24 w 103"/>
                <a:gd name="T7" fmla="*/ 0 h 130"/>
                <a:gd name="T8" fmla="*/ 60 w 103"/>
                <a:gd name="T9" fmla="*/ 0 h 130"/>
                <a:gd name="T10" fmla="*/ 60 w 103"/>
                <a:gd name="T11" fmla="*/ 0 h 130"/>
                <a:gd name="T12" fmla="*/ 67 w 103"/>
                <a:gd name="T13" fmla="*/ 0 h 130"/>
                <a:gd name="T14" fmla="*/ 81 w 103"/>
                <a:gd name="T15" fmla="*/ 14 h 130"/>
                <a:gd name="T16" fmla="*/ 81 w 103"/>
                <a:gd name="T17" fmla="*/ 28 h 130"/>
                <a:gd name="T18" fmla="*/ 85 w 103"/>
                <a:gd name="T19" fmla="*/ 29 h 130"/>
                <a:gd name="T20" fmla="*/ 92 w 103"/>
                <a:gd name="T21" fmla="*/ 30 h 130"/>
                <a:gd name="T22" fmla="*/ 92 w 103"/>
                <a:gd name="T23" fmla="*/ 31 h 130"/>
                <a:gd name="T24" fmla="*/ 96 w 103"/>
                <a:gd name="T25" fmla="*/ 31 h 130"/>
                <a:gd name="T26" fmla="*/ 102 w 103"/>
                <a:gd name="T27" fmla="*/ 41 h 130"/>
                <a:gd name="T28" fmla="*/ 96 w 103"/>
                <a:gd name="T29" fmla="*/ 56 h 130"/>
                <a:gd name="T30" fmla="*/ 88 w 103"/>
                <a:gd name="T31" fmla="*/ 58 h 130"/>
                <a:gd name="T32" fmla="*/ 88 w 103"/>
                <a:gd name="T33" fmla="*/ 99 h 130"/>
                <a:gd name="T34" fmla="*/ 88 w 103"/>
                <a:gd name="T35" fmla="*/ 130 h 130"/>
                <a:gd name="T36" fmla="*/ 38 w 103"/>
                <a:gd name="T37" fmla="*/ 130 h 130"/>
                <a:gd name="T38" fmla="*/ 38 w 103"/>
                <a:gd name="T39" fmla="*/ 99 h 130"/>
                <a:gd name="T40" fmla="*/ 24 w 103"/>
                <a:gd name="T41" fmla="*/ 99 h 130"/>
                <a:gd name="T42" fmla="*/ 9 w 103"/>
                <a:gd name="T43" fmla="*/ 85 h 130"/>
                <a:gd name="T44" fmla="*/ 9 w 103"/>
                <a:gd name="T45" fmla="*/ 66 h 130"/>
                <a:gd name="T46" fmla="*/ 9 w 103"/>
                <a:gd name="T47" fmla="*/ 63 h 130"/>
                <a:gd name="T48" fmla="*/ 5 w 103"/>
                <a:gd name="T49" fmla="*/ 63 h 130"/>
                <a:gd name="T50" fmla="*/ 1 w 103"/>
                <a:gd name="T51" fmla="*/ 61 h 130"/>
                <a:gd name="T52" fmla="*/ 0 w 103"/>
                <a:gd name="T5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130">
                  <a:moveTo>
                    <a:pt x="0" y="57"/>
                  </a:moveTo>
                  <a:cubicBezTo>
                    <a:pt x="1" y="47"/>
                    <a:pt x="3" y="36"/>
                    <a:pt x="5" y="28"/>
                  </a:cubicBezTo>
                  <a:cubicBezTo>
                    <a:pt x="6" y="26"/>
                    <a:pt x="7" y="16"/>
                    <a:pt x="8" y="14"/>
                  </a:cubicBezTo>
                  <a:cubicBezTo>
                    <a:pt x="10" y="6"/>
                    <a:pt x="15" y="0"/>
                    <a:pt x="24" y="0"/>
                  </a:cubicBezTo>
                  <a:cubicBezTo>
                    <a:pt x="60" y="0"/>
                    <a:pt x="60" y="0"/>
                    <a:pt x="60" y="0"/>
                  </a:cubicBezTo>
                  <a:cubicBezTo>
                    <a:pt x="60" y="0"/>
                    <a:pt x="60" y="0"/>
                    <a:pt x="60" y="0"/>
                  </a:cubicBezTo>
                  <a:cubicBezTo>
                    <a:pt x="67" y="0"/>
                    <a:pt x="67" y="0"/>
                    <a:pt x="67" y="0"/>
                  </a:cubicBezTo>
                  <a:cubicBezTo>
                    <a:pt x="75" y="0"/>
                    <a:pt x="81" y="6"/>
                    <a:pt x="81" y="14"/>
                  </a:cubicBezTo>
                  <a:cubicBezTo>
                    <a:pt x="81" y="28"/>
                    <a:pt x="81" y="28"/>
                    <a:pt x="81" y="28"/>
                  </a:cubicBezTo>
                  <a:cubicBezTo>
                    <a:pt x="83" y="28"/>
                    <a:pt x="84" y="28"/>
                    <a:pt x="85" y="29"/>
                  </a:cubicBezTo>
                  <a:cubicBezTo>
                    <a:pt x="92" y="30"/>
                    <a:pt x="92" y="30"/>
                    <a:pt x="92" y="30"/>
                  </a:cubicBezTo>
                  <a:cubicBezTo>
                    <a:pt x="92" y="31"/>
                    <a:pt x="92" y="31"/>
                    <a:pt x="92" y="31"/>
                  </a:cubicBezTo>
                  <a:cubicBezTo>
                    <a:pt x="92" y="31"/>
                    <a:pt x="93" y="31"/>
                    <a:pt x="96" y="31"/>
                  </a:cubicBezTo>
                  <a:cubicBezTo>
                    <a:pt x="99" y="32"/>
                    <a:pt x="103" y="34"/>
                    <a:pt x="102" y="41"/>
                  </a:cubicBezTo>
                  <a:cubicBezTo>
                    <a:pt x="102" y="48"/>
                    <a:pt x="100" y="52"/>
                    <a:pt x="96" y="56"/>
                  </a:cubicBezTo>
                  <a:cubicBezTo>
                    <a:pt x="93" y="59"/>
                    <a:pt x="89" y="59"/>
                    <a:pt x="88" y="58"/>
                  </a:cubicBezTo>
                  <a:cubicBezTo>
                    <a:pt x="88" y="99"/>
                    <a:pt x="88" y="99"/>
                    <a:pt x="88" y="99"/>
                  </a:cubicBezTo>
                  <a:cubicBezTo>
                    <a:pt x="88" y="130"/>
                    <a:pt x="88" y="130"/>
                    <a:pt x="88" y="130"/>
                  </a:cubicBezTo>
                  <a:cubicBezTo>
                    <a:pt x="38" y="130"/>
                    <a:pt x="38" y="130"/>
                    <a:pt x="38" y="130"/>
                  </a:cubicBezTo>
                  <a:cubicBezTo>
                    <a:pt x="38" y="99"/>
                    <a:pt x="38" y="99"/>
                    <a:pt x="38" y="99"/>
                  </a:cubicBezTo>
                  <a:cubicBezTo>
                    <a:pt x="24" y="99"/>
                    <a:pt x="24" y="99"/>
                    <a:pt x="24" y="99"/>
                  </a:cubicBezTo>
                  <a:cubicBezTo>
                    <a:pt x="16" y="99"/>
                    <a:pt x="9" y="93"/>
                    <a:pt x="9" y="85"/>
                  </a:cubicBezTo>
                  <a:cubicBezTo>
                    <a:pt x="9" y="66"/>
                    <a:pt x="9" y="66"/>
                    <a:pt x="9" y="66"/>
                  </a:cubicBezTo>
                  <a:cubicBezTo>
                    <a:pt x="9" y="63"/>
                    <a:pt x="9" y="63"/>
                    <a:pt x="9" y="63"/>
                  </a:cubicBezTo>
                  <a:cubicBezTo>
                    <a:pt x="5" y="63"/>
                    <a:pt x="5" y="63"/>
                    <a:pt x="5" y="63"/>
                  </a:cubicBezTo>
                  <a:cubicBezTo>
                    <a:pt x="4" y="63"/>
                    <a:pt x="2" y="62"/>
                    <a:pt x="1" y="61"/>
                  </a:cubicBezTo>
                  <a:cubicBezTo>
                    <a:pt x="0" y="60"/>
                    <a:pt x="0" y="58"/>
                    <a:pt x="0" y="57"/>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Rectangle 8"/>
            <p:cNvSpPr>
              <a:spLocks noChangeArrowheads="1"/>
            </p:cNvSpPr>
            <p:nvPr/>
          </p:nvSpPr>
          <p:spPr bwMode="auto">
            <a:xfrm>
              <a:off x="9731375" y="4800600"/>
              <a:ext cx="260350" cy="166688"/>
            </a:xfrm>
            <a:prstGeom prst="rect">
              <a:avLst/>
            </a:prstGeom>
            <a:solidFill>
              <a:srgbClr val="F5B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9"/>
            <p:cNvSpPr>
              <a:spLocks/>
            </p:cNvSpPr>
            <p:nvPr/>
          </p:nvSpPr>
          <p:spPr bwMode="auto">
            <a:xfrm>
              <a:off x="9723438" y="4611688"/>
              <a:ext cx="431800" cy="409575"/>
            </a:xfrm>
            <a:custGeom>
              <a:avLst/>
              <a:gdLst>
                <a:gd name="T0" fmla="*/ 2 w 98"/>
                <a:gd name="T1" fmla="*/ 40 h 93"/>
                <a:gd name="T2" fmla="*/ 14 w 98"/>
                <a:gd name="T3" fmla="*/ 28 h 93"/>
                <a:gd name="T4" fmla="*/ 29 w 98"/>
                <a:gd name="T5" fmla="*/ 22 h 93"/>
                <a:gd name="T6" fmla="*/ 36 w 98"/>
                <a:gd name="T7" fmla="*/ 16 h 93"/>
                <a:gd name="T8" fmla="*/ 40 w 98"/>
                <a:gd name="T9" fmla="*/ 14 h 93"/>
                <a:gd name="T10" fmla="*/ 43 w 98"/>
                <a:gd name="T11" fmla="*/ 20 h 93"/>
                <a:gd name="T12" fmla="*/ 48 w 98"/>
                <a:gd name="T13" fmla="*/ 16 h 93"/>
                <a:gd name="T14" fmla="*/ 51 w 98"/>
                <a:gd name="T15" fmla="*/ 9 h 93"/>
                <a:gd name="T16" fmla="*/ 55 w 98"/>
                <a:gd name="T17" fmla="*/ 15 h 93"/>
                <a:gd name="T18" fmla="*/ 60 w 98"/>
                <a:gd name="T19" fmla="*/ 17 h 93"/>
                <a:gd name="T20" fmla="*/ 70 w 98"/>
                <a:gd name="T21" fmla="*/ 6 h 93"/>
                <a:gd name="T22" fmla="*/ 81 w 98"/>
                <a:gd name="T23" fmla="*/ 12 h 93"/>
                <a:gd name="T24" fmla="*/ 84 w 98"/>
                <a:gd name="T25" fmla="*/ 35 h 93"/>
                <a:gd name="T26" fmla="*/ 87 w 98"/>
                <a:gd name="T27" fmla="*/ 39 h 93"/>
                <a:gd name="T28" fmla="*/ 92 w 98"/>
                <a:gd name="T29" fmla="*/ 34 h 93"/>
                <a:gd name="T30" fmla="*/ 96 w 98"/>
                <a:gd name="T31" fmla="*/ 34 h 93"/>
                <a:gd name="T32" fmla="*/ 98 w 98"/>
                <a:gd name="T33" fmla="*/ 37 h 93"/>
                <a:gd name="T34" fmla="*/ 95 w 98"/>
                <a:gd name="T35" fmla="*/ 52 h 93"/>
                <a:gd name="T36" fmla="*/ 93 w 98"/>
                <a:gd name="T37" fmla="*/ 57 h 93"/>
                <a:gd name="T38" fmla="*/ 95 w 98"/>
                <a:gd name="T39" fmla="*/ 71 h 93"/>
                <a:gd name="T40" fmla="*/ 94 w 98"/>
                <a:gd name="T41" fmla="*/ 83 h 93"/>
                <a:gd name="T42" fmla="*/ 81 w 98"/>
                <a:gd name="T43" fmla="*/ 87 h 93"/>
                <a:gd name="T44" fmla="*/ 78 w 98"/>
                <a:gd name="T45" fmla="*/ 93 h 93"/>
                <a:gd name="T46" fmla="*/ 72 w 98"/>
                <a:gd name="T47" fmla="*/ 59 h 93"/>
                <a:gd name="T48" fmla="*/ 45 w 98"/>
                <a:gd name="T49" fmla="*/ 53 h 93"/>
                <a:gd name="T50" fmla="*/ 19 w 98"/>
                <a:gd name="T51" fmla="*/ 45 h 93"/>
                <a:gd name="T52" fmla="*/ 17 w 98"/>
                <a:gd name="T53" fmla="*/ 45 h 93"/>
                <a:gd name="T54" fmla="*/ 15 w 98"/>
                <a:gd name="T55" fmla="*/ 45 h 93"/>
                <a:gd name="T56" fmla="*/ 14 w 98"/>
                <a:gd name="T57" fmla="*/ 46 h 93"/>
                <a:gd name="T58" fmla="*/ 14 w 98"/>
                <a:gd name="T59" fmla="*/ 46 h 93"/>
                <a:gd name="T60" fmla="*/ 13 w 98"/>
                <a:gd name="T61" fmla="*/ 46 h 93"/>
                <a:gd name="T62" fmla="*/ 13 w 98"/>
                <a:gd name="T63" fmla="*/ 46 h 93"/>
                <a:gd name="T64" fmla="*/ 2 w 98"/>
                <a:gd name="T65" fmla="*/ 62 h 93"/>
                <a:gd name="T66" fmla="*/ 2 w 98"/>
                <a:gd name="T6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93">
                  <a:moveTo>
                    <a:pt x="2" y="40"/>
                  </a:moveTo>
                  <a:cubicBezTo>
                    <a:pt x="4" y="34"/>
                    <a:pt x="9" y="30"/>
                    <a:pt x="14" y="28"/>
                  </a:cubicBezTo>
                  <a:cubicBezTo>
                    <a:pt x="19" y="24"/>
                    <a:pt x="25" y="23"/>
                    <a:pt x="29" y="22"/>
                  </a:cubicBezTo>
                  <a:cubicBezTo>
                    <a:pt x="35" y="21"/>
                    <a:pt x="35" y="21"/>
                    <a:pt x="36" y="16"/>
                  </a:cubicBezTo>
                  <a:cubicBezTo>
                    <a:pt x="37" y="10"/>
                    <a:pt x="39" y="12"/>
                    <a:pt x="40" y="14"/>
                  </a:cubicBezTo>
                  <a:cubicBezTo>
                    <a:pt x="41" y="16"/>
                    <a:pt x="41" y="20"/>
                    <a:pt x="43" y="20"/>
                  </a:cubicBezTo>
                  <a:cubicBezTo>
                    <a:pt x="44" y="20"/>
                    <a:pt x="46" y="19"/>
                    <a:pt x="48" y="16"/>
                  </a:cubicBezTo>
                  <a:cubicBezTo>
                    <a:pt x="50" y="13"/>
                    <a:pt x="50" y="9"/>
                    <a:pt x="51" y="9"/>
                  </a:cubicBezTo>
                  <a:cubicBezTo>
                    <a:pt x="53" y="10"/>
                    <a:pt x="54" y="12"/>
                    <a:pt x="55" y="15"/>
                  </a:cubicBezTo>
                  <a:cubicBezTo>
                    <a:pt x="55" y="18"/>
                    <a:pt x="56" y="19"/>
                    <a:pt x="60" y="17"/>
                  </a:cubicBezTo>
                  <a:cubicBezTo>
                    <a:pt x="64" y="15"/>
                    <a:pt x="67" y="11"/>
                    <a:pt x="70" y="6"/>
                  </a:cubicBezTo>
                  <a:cubicBezTo>
                    <a:pt x="73" y="0"/>
                    <a:pt x="76" y="2"/>
                    <a:pt x="81" y="12"/>
                  </a:cubicBezTo>
                  <a:cubicBezTo>
                    <a:pt x="87" y="22"/>
                    <a:pt x="85" y="32"/>
                    <a:pt x="84" y="35"/>
                  </a:cubicBezTo>
                  <a:cubicBezTo>
                    <a:pt x="84" y="38"/>
                    <a:pt x="85" y="39"/>
                    <a:pt x="87" y="39"/>
                  </a:cubicBezTo>
                  <a:cubicBezTo>
                    <a:pt x="89" y="38"/>
                    <a:pt x="90" y="36"/>
                    <a:pt x="92" y="34"/>
                  </a:cubicBezTo>
                  <a:cubicBezTo>
                    <a:pt x="93" y="34"/>
                    <a:pt x="95" y="33"/>
                    <a:pt x="96" y="34"/>
                  </a:cubicBezTo>
                  <a:cubicBezTo>
                    <a:pt x="97" y="35"/>
                    <a:pt x="98" y="36"/>
                    <a:pt x="98" y="37"/>
                  </a:cubicBezTo>
                  <a:cubicBezTo>
                    <a:pt x="97" y="43"/>
                    <a:pt x="96" y="49"/>
                    <a:pt x="95" y="52"/>
                  </a:cubicBezTo>
                  <a:cubicBezTo>
                    <a:pt x="94" y="54"/>
                    <a:pt x="94" y="56"/>
                    <a:pt x="93" y="57"/>
                  </a:cubicBezTo>
                  <a:cubicBezTo>
                    <a:pt x="95" y="61"/>
                    <a:pt x="95" y="66"/>
                    <a:pt x="95" y="71"/>
                  </a:cubicBezTo>
                  <a:cubicBezTo>
                    <a:pt x="95" y="76"/>
                    <a:pt x="95" y="80"/>
                    <a:pt x="94" y="83"/>
                  </a:cubicBezTo>
                  <a:cubicBezTo>
                    <a:pt x="94" y="83"/>
                    <a:pt x="85" y="82"/>
                    <a:pt x="81" y="87"/>
                  </a:cubicBezTo>
                  <a:cubicBezTo>
                    <a:pt x="79" y="90"/>
                    <a:pt x="78" y="93"/>
                    <a:pt x="78" y="93"/>
                  </a:cubicBezTo>
                  <a:cubicBezTo>
                    <a:pt x="72" y="59"/>
                    <a:pt x="72" y="59"/>
                    <a:pt x="72" y="59"/>
                  </a:cubicBezTo>
                  <a:cubicBezTo>
                    <a:pt x="72" y="59"/>
                    <a:pt x="61" y="60"/>
                    <a:pt x="45" y="53"/>
                  </a:cubicBezTo>
                  <a:cubicBezTo>
                    <a:pt x="33" y="48"/>
                    <a:pt x="25" y="46"/>
                    <a:pt x="19" y="45"/>
                  </a:cubicBezTo>
                  <a:cubicBezTo>
                    <a:pt x="18" y="45"/>
                    <a:pt x="18" y="45"/>
                    <a:pt x="17" y="45"/>
                  </a:cubicBezTo>
                  <a:cubicBezTo>
                    <a:pt x="16" y="45"/>
                    <a:pt x="15" y="45"/>
                    <a:pt x="15" y="45"/>
                  </a:cubicBezTo>
                  <a:cubicBezTo>
                    <a:pt x="14" y="45"/>
                    <a:pt x="14" y="45"/>
                    <a:pt x="14" y="46"/>
                  </a:cubicBezTo>
                  <a:cubicBezTo>
                    <a:pt x="14" y="46"/>
                    <a:pt x="14" y="46"/>
                    <a:pt x="14" y="46"/>
                  </a:cubicBezTo>
                  <a:cubicBezTo>
                    <a:pt x="14" y="46"/>
                    <a:pt x="14" y="46"/>
                    <a:pt x="13" y="46"/>
                  </a:cubicBezTo>
                  <a:cubicBezTo>
                    <a:pt x="13" y="46"/>
                    <a:pt x="13" y="46"/>
                    <a:pt x="13" y="46"/>
                  </a:cubicBezTo>
                  <a:cubicBezTo>
                    <a:pt x="8" y="48"/>
                    <a:pt x="3" y="54"/>
                    <a:pt x="2" y="62"/>
                  </a:cubicBezTo>
                  <a:cubicBezTo>
                    <a:pt x="0" y="54"/>
                    <a:pt x="1" y="45"/>
                    <a:pt x="2" y="4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Oval 10"/>
            <p:cNvSpPr>
              <a:spLocks noChangeArrowheads="1"/>
            </p:cNvSpPr>
            <p:nvPr/>
          </p:nvSpPr>
          <p:spPr bwMode="auto">
            <a:xfrm>
              <a:off x="9899650" y="5073650"/>
              <a:ext cx="39687" cy="34925"/>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Oval 11"/>
            <p:cNvSpPr>
              <a:spLocks noChangeArrowheads="1"/>
            </p:cNvSpPr>
            <p:nvPr/>
          </p:nvSpPr>
          <p:spPr bwMode="auto">
            <a:xfrm>
              <a:off x="9802813" y="4976813"/>
              <a:ext cx="52387" cy="52388"/>
            </a:xfrm>
            <a:prstGeom prst="ellipse">
              <a:avLst/>
            </a:prstGeom>
            <a:solidFill>
              <a:srgbClr val="5289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Oval 12"/>
            <p:cNvSpPr>
              <a:spLocks noChangeArrowheads="1"/>
            </p:cNvSpPr>
            <p:nvPr/>
          </p:nvSpPr>
          <p:spPr bwMode="auto">
            <a:xfrm>
              <a:off x="9810750" y="4984750"/>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3"/>
            <p:cNvSpPr>
              <a:spLocks/>
            </p:cNvSpPr>
            <p:nvPr/>
          </p:nvSpPr>
          <p:spPr bwMode="auto">
            <a:xfrm>
              <a:off x="10066338" y="5064125"/>
              <a:ext cx="31750" cy="53975"/>
            </a:xfrm>
            <a:custGeom>
              <a:avLst/>
              <a:gdLst>
                <a:gd name="T0" fmla="*/ 0 w 7"/>
                <a:gd name="T1" fmla="*/ 0 h 12"/>
                <a:gd name="T2" fmla="*/ 2 w 7"/>
                <a:gd name="T3" fmla="*/ 4 h 12"/>
                <a:gd name="T4" fmla="*/ 7 w 7"/>
                <a:gd name="T5" fmla="*/ 7 h 12"/>
                <a:gd name="T6" fmla="*/ 7 w 7"/>
                <a:gd name="T7" fmla="*/ 11 h 12"/>
                <a:gd name="T8" fmla="*/ 6 w 7"/>
                <a:gd name="T9" fmla="*/ 12 h 12"/>
                <a:gd name="T10" fmla="*/ 4 w 7"/>
                <a:gd name="T11" fmla="*/ 11 h 12"/>
                <a:gd name="T12" fmla="*/ 3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1"/>
                    <a:pt x="7" y="11"/>
                    <a:pt x="7" y="11"/>
                  </a:cubicBezTo>
                  <a:cubicBezTo>
                    <a:pt x="6" y="12"/>
                    <a:pt x="6" y="12"/>
                    <a:pt x="6" y="12"/>
                  </a:cubicBezTo>
                  <a:cubicBezTo>
                    <a:pt x="5" y="12"/>
                    <a:pt x="4" y="11"/>
                    <a:pt x="4" y="11"/>
                  </a:cubicBezTo>
                  <a:cubicBezTo>
                    <a:pt x="4" y="11"/>
                    <a:pt x="4" y="11"/>
                    <a:pt x="3" y="11"/>
                  </a:cubicBezTo>
                  <a:cubicBezTo>
                    <a:pt x="3" y="10"/>
                    <a:pt x="2"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Freeform 14"/>
            <p:cNvSpPr>
              <a:spLocks/>
            </p:cNvSpPr>
            <p:nvPr/>
          </p:nvSpPr>
          <p:spPr bwMode="auto">
            <a:xfrm>
              <a:off x="9793288" y="4924425"/>
              <a:ext cx="79375" cy="42863"/>
            </a:xfrm>
            <a:custGeom>
              <a:avLst/>
              <a:gdLst>
                <a:gd name="T0" fmla="*/ 15 w 18"/>
                <a:gd name="T1" fmla="*/ 4 h 10"/>
                <a:gd name="T2" fmla="*/ 4 w 18"/>
                <a:gd name="T3" fmla="*/ 0 h 10"/>
                <a:gd name="T4" fmla="*/ 0 w 18"/>
                <a:gd name="T5" fmla="*/ 1 h 10"/>
                <a:gd name="T6" fmla="*/ 0 w 18"/>
                <a:gd name="T7" fmla="*/ 1 h 10"/>
                <a:gd name="T8" fmla="*/ 3 w 18"/>
                <a:gd name="T9" fmla="*/ 5 h 10"/>
                <a:gd name="T10" fmla="*/ 13 w 18"/>
                <a:gd name="T11" fmla="*/ 9 h 10"/>
                <a:gd name="T12" fmla="*/ 17 w 18"/>
                <a:gd name="T13" fmla="*/ 8 h 10"/>
                <a:gd name="T14" fmla="*/ 17 w 18"/>
                <a:gd name="T15" fmla="*/ 8 h 10"/>
                <a:gd name="T16" fmla="*/ 15 w 18"/>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5" y="4"/>
                  </a:moveTo>
                  <a:cubicBezTo>
                    <a:pt x="4" y="0"/>
                    <a:pt x="4" y="0"/>
                    <a:pt x="4" y="0"/>
                  </a:cubicBezTo>
                  <a:cubicBezTo>
                    <a:pt x="3" y="0"/>
                    <a:pt x="1" y="0"/>
                    <a:pt x="0" y="1"/>
                  </a:cubicBezTo>
                  <a:cubicBezTo>
                    <a:pt x="0" y="1"/>
                    <a:pt x="0" y="1"/>
                    <a:pt x="0" y="1"/>
                  </a:cubicBezTo>
                  <a:cubicBezTo>
                    <a:pt x="0" y="3"/>
                    <a:pt x="1" y="4"/>
                    <a:pt x="3" y="5"/>
                  </a:cubicBezTo>
                  <a:cubicBezTo>
                    <a:pt x="13" y="9"/>
                    <a:pt x="13" y="9"/>
                    <a:pt x="13" y="9"/>
                  </a:cubicBezTo>
                  <a:cubicBezTo>
                    <a:pt x="15" y="10"/>
                    <a:pt x="17" y="9"/>
                    <a:pt x="17" y="8"/>
                  </a:cubicBezTo>
                  <a:cubicBezTo>
                    <a:pt x="17" y="8"/>
                    <a:pt x="17" y="8"/>
                    <a:pt x="17" y="8"/>
                  </a:cubicBezTo>
                  <a:cubicBezTo>
                    <a:pt x="18" y="7"/>
                    <a:pt x="17" y="5"/>
                    <a:pt x="15"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5"/>
            <p:cNvSpPr>
              <a:spLocks/>
            </p:cNvSpPr>
            <p:nvPr/>
          </p:nvSpPr>
          <p:spPr bwMode="auto">
            <a:xfrm>
              <a:off x="9625013" y="5262563"/>
              <a:ext cx="666750" cy="692150"/>
            </a:xfrm>
            <a:custGeom>
              <a:avLst/>
              <a:gdLst>
                <a:gd name="T0" fmla="*/ 18 w 151"/>
                <a:gd name="T1" fmla="*/ 13 h 157"/>
                <a:gd name="T2" fmla="*/ 45 w 151"/>
                <a:gd name="T3" fmla="*/ 0 h 157"/>
                <a:gd name="T4" fmla="*/ 62 w 151"/>
                <a:gd name="T5" fmla="*/ 31 h 157"/>
                <a:gd name="T6" fmla="*/ 90 w 151"/>
                <a:gd name="T7" fmla="*/ 30 h 157"/>
                <a:gd name="T8" fmla="*/ 107 w 151"/>
                <a:gd name="T9" fmla="*/ 2 h 157"/>
                <a:gd name="T10" fmla="*/ 142 w 151"/>
                <a:gd name="T11" fmla="*/ 20 h 157"/>
                <a:gd name="T12" fmla="*/ 150 w 151"/>
                <a:gd name="T13" fmla="*/ 49 h 157"/>
                <a:gd name="T14" fmla="*/ 150 w 151"/>
                <a:gd name="T15" fmla="*/ 157 h 157"/>
                <a:gd name="T16" fmla="*/ 0 w 151"/>
                <a:gd name="T17" fmla="*/ 157 h 157"/>
                <a:gd name="T18" fmla="*/ 0 w 151"/>
                <a:gd name="T19" fmla="*/ 49 h 157"/>
                <a:gd name="T20" fmla="*/ 18 w 151"/>
                <a:gd name="T21" fmla="*/ 1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57">
                  <a:moveTo>
                    <a:pt x="18" y="13"/>
                  </a:moveTo>
                  <a:cubicBezTo>
                    <a:pt x="29" y="6"/>
                    <a:pt x="41" y="2"/>
                    <a:pt x="45" y="0"/>
                  </a:cubicBezTo>
                  <a:cubicBezTo>
                    <a:pt x="62" y="31"/>
                    <a:pt x="62" y="31"/>
                    <a:pt x="62" y="31"/>
                  </a:cubicBezTo>
                  <a:cubicBezTo>
                    <a:pt x="90" y="30"/>
                    <a:pt x="90" y="30"/>
                    <a:pt x="90" y="30"/>
                  </a:cubicBezTo>
                  <a:cubicBezTo>
                    <a:pt x="107" y="2"/>
                    <a:pt x="107" y="2"/>
                    <a:pt x="107" y="2"/>
                  </a:cubicBezTo>
                  <a:cubicBezTo>
                    <a:pt x="118" y="7"/>
                    <a:pt x="135" y="13"/>
                    <a:pt x="142" y="20"/>
                  </a:cubicBezTo>
                  <a:cubicBezTo>
                    <a:pt x="151" y="31"/>
                    <a:pt x="150" y="49"/>
                    <a:pt x="150" y="49"/>
                  </a:cubicBezTo>
                  <a:cubicBezTo>
                    <a:pt x="150" y="157"/>
                    <a:pt x="150" y="157"/>
                    <a:pt x="150" y="157"/>
                  </a:cubicBezTo>
                  <a:cubicBezTo>
                    <a:pt x="0" y="157"/>
                    <a:pt x="0" y="157"/>
                    <a:pt x="0" y="157"/>
                  </a:cubicBezTo>
                  <a:cubicBezTo>
                    <a:pt x="0" y="49"/>
                    <a:pt x="0" y="49"/>
                    <a:pt x="0" y="49"/>
                  </a:cubicBezTo>
                  <a:cubicBezTo>
                    <a:pt x="0" y="32"/>
                    <a:pt x="5" y="20"/>
                    <a:pt x="18" y="13"/>
                  </a:cubicBez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16"/>
            <p:cNvSpPr>
              <a:spLocks noChangeArrowheads="1"/>
            </p:cNvSpPr>
            <p:nvPr/>
          </p:nvSpPr>
          <p:spPr bwMode="auto">
            <a:xfrm>
              <a:off x="9753600" y="5808663"/>
              <a:ext cx="406400" cy="119063"/>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7"/>
            <p:cNvSpPr>
              <a:spLocks/>
            </p:cNvSpPr>
            <p:nvPr/>
          </p:nvSpPr>
          <p:spPr bwMode="auto">
            <a:xfrm>
              <a:off x="9713913" y="6681788"/>
              <a:ext cx="215900" cy="119063"/>
            </a:xfrm>
            <a:custGeom>
              <a:avLst/>
              <a:gdLst>
                <a:gd name="T0" fmla="*/ 49 w 49"/>
                <a:gd name="T1" fmla="*/ 2 h 27"/>
                <a:gd name="T2" fmla="*/ 39 w 49"/>
                <a:gd name="T3" fmla="*/ 2 h 27"/>
                <a:gd name="T4" fmla="*/ 38 w 49"/>
                <a:gd name="T5" fmla="*/ 0 h 27"/>
                <a:gd name="T6" fmla="*/ 34 w 49"/>
                <a:gd name="T7" fmla="*/ 2 h 27"/>
                <a:gd name="T8" fmla="*/ 28 w 49"/>
                <a:gd name="T9" fmla="*/ 2 h 27"/>
                <a:gd name="T10" fmla="*/ 28 w 49"/>
                <a:gd name="T11" fmla="*/ 5 h 27"/>
                <a:gd name="T12" fmla="*/ 27 w 49"/>
                <a:gd name="T13" fmla="*/ 6 h 27"/>
                <a:gd name="T14" fmla="*/ 8 w 49"/>
                <a:gd name="T15" fmla="*/ 15 h 27"/>
                <a:gd name="T16" fmla="*/ 1 w 49"/>
                <a:gd name="T17" fmla="*/ 23 h 27"/>
                <a:gd name="T18" fmla="*/ 7 w 49"/>
                <a:gd name="T19" fmla="*/ 26 h 27"/>
                <a:gd name="T20" fmla="*/ 28 w 49"/>
                <a:gd name="T21" fmla="*/ 26 h 27"/>
                <a:gd name="T22" fmla="*/ 35 w 49"/>
                <a:gd name="T23" fmla="*/ 24 h 27"/>
                <a:gd name="T24" fmla="*/ 40 w 49"/>
                <a:gd name="T25" fmla="*/ 21 h 27"/>
                <a:gd name="T26" fmla="*/ 40 w 49"/>
                <a:gd name="T27" fmla="*/ 26 h 27"/>
                <a:gd name="T28" fmla="*/ 48 w 49"/>
                <a:gd name="T29" fmla="*/ 25 h 27"/>
                <a:gd name="T30" fmla="*/ 49 w 49"/>
                <a:gd name="T31" fmla="*/ 19 h 27"/>
                <a:gd name="T32" fmla="*/ 49 w 49"/>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7">
                  <a:moveTo>
                    <a:pt x="49" y="2"/>
                  </a:moveTo>
                  <a:cubicBezTo>
                    <a:pt x="39" y="2"/>
                    <a:pt x="39" y="2"/>
                    <a:pt x="39" y="2"/>
                  </a:cubicBezTo>
                  <a:cubicBezTo>
                    <a:pt x="38" y="0"/>
                    <a:pt x="38" y="0"/>
                    <a:pt x="38" y="0"/>
                  </a:cubicBezTo>
                  <a:cubicBezTo>
                    <a:pt x="38" y="0"/>
                    <a:pt x="36" y="0"/>
                    <a:pt x="34" y="2"/>
                  </a:cubicBezTo>
                  <a:cubicBezTo>
                    <a:pt x="28" y="2"/>
                    <a:pt x="28" y="2"/>
                    <a:pt x="28" y="2"/>
                  </a:cubicBezTo>
                  <a:cubicBezTo>
                    <a:pt x="28" y="5"/>
                    <a:pt x="28" y="5"/>
                    <a:pt x="28" y="5"/>
                  </a:cubicBezTo>
                  <a:cubicBezTo>
                    <a:pt x="28" y="5"/>
                    <a:pt x="27" y="5"/>
                    <a:pt x="27" y="6"/>
                  </a:cubicBezTo>
                  <a:cubicBezTo>
                    <a:pt x="22" y="9"/>
                    <a:pt x="16" y="12"/>
                    <a:pt x="8" y="15"/>
                  </a:cubicBezTo>
                  <a:cubicBezTo>
                    <a:pt x="1" y="17"/>
                    <a:pt x="0" y="19"/>
                    <a:pt x="1" y="23"/>
                  </a:cubicBezTo>
                  <a:cubicBezTo>
                    <a:pt x="2" y="26"/>
                    <a:pt x="7" y="26"/>
                    <a:pt x="7" y="26"/>
                  </a:cubicBezTo>
                  <a:cubicBezTo>
                    <a:pt x="7" y="26"/>
                    <a:pt x="24" y="26"/>
                    <a:pt x="28" y="26"/>
                  </a:cubicBezTo>
                  <a:cubicBezTo>
                    <a:pt x="32" y="26"/>
                    <a:pt x="32" y="26"/>
                    <a:pt x="35" y="24"/>
                  </a:cubicBezTo>
                  <a:cubicBezTo>
                    <a:pt x="38" y="22"/>
                    <a:pt x="40" y="21"/>
                    <a:pt x="40" y="21"/>
                  </a:cubicBezTo>
                  <a:cubicBezTo>
                    <a:pt x="40" y="26"/>
                    <a:pt x="40" y="26"/>
                    <a:pt x="40" y="26"/>
                  </a:cubicBezTo>
                  <a:cubicBezTo>
                    <a:pt x="40" y="26"/>
                    <a:pt x="46" y="27"/>
                    <a:pt x="48" y="25"/>
                  </a:cubicBezTo>
                  <a:cubicBezTo>
                    <a:pt x="49" y="24"/>
                    <a:pt x="49" y="19"/>
                    <a:pt x="49" y="19"/>
                  </a:cubicBezTo>
                  <a:lnTo>
                    <a:pt x="49"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Freeform 18"/>
            <p:cNvSpPr>
              <a:spLocks/>
            </p:cNvSpPr>
            <p:nvPr/>
          </p:nvSpPr>
          <p:spPr bwMode="auto">
            <a:xfrm>
              <a:off x="9982200" y="6681788"/>
              <a:ext cx="220662" cy="119063"/>
            </a:xfrm>
            <a:custGeom>
              <a:avLst/>
              <a:gdLst>
                <a:gd name="T0" fmla="*/ 1 w 50"/>
                <a:gd name="T1" fmla="*/ 2 h 27"/>
                <a:gd name="T2" fmla="*/ 11 w 50"/>
                <a:gd name="T3" fmla="*/ 2 h 27"/>
                <a:gd name="T4" fmla="*/ 12 w 50"/>
                <a:gd name="T5" fmla="*/ 0 h 27"/>
                <a:gd name="T6" fmla="*/ 16 w 50"/>
                <a:gd name="T7" fmla="*/ 2 h 27"/>
                <a:gd name="T8" fmla="*/ 22 w 50"/>
                <a:gd name="T9" fmla="*/ 2 h 27"/>
                <a:gd name="T10" fmla="*/ 22 w 50"/>
                <a:gd name="T11" fmla="*/ 5 h 27"/>
                <a:gd name="T12" fmla="*/ 23 w 50"/>
                <a:gd name="T13" fmla="*/ 6 h 27"/>
                <a:gd name="T14" fmla="*/ 41 w 50"/>
                <a:gd name="T15" fmla="*/ 15 h 27"/>
                <a:gd name="T16" fmla="*/ 49 w 50"/>
                <a:gd name="T17" fmla="*/ 23 h 27"/>
                <a:gd name="T18" fmla="*/ 43 w 50"/>
                <a:gd name="T19" fmla="*/ 26 h 27"/>
                <a:gd name="T20" fmla="*/ 22 w 50"/>
                <a:gd name="T21" fmla="*/ 26 h 27"/>
                <a:gd name="T22" fmla="*/ 14 w 50"/>
                <a:gd name="T23" fmla="*/ 24 h 27"/>
                <a:gd name="T24" fmla="*/ 10 w 50"/>
                <a:gd name="T25" fmla="*/ 21 h 27"/>
                <a:gd name="T26" fmla="*/ 10 w 50"/>
                <a:gd name="T27" fmla="*/ 26 h 27"/>
                <a:gd name="T28" fmla="*/ 2 w 50"/>
                <a:gd name="T29" fmla="*/ 25 h 27"/>
                <a:gd name="T30" fmla="*/ 1 w 50"/>
                <a:gd name="T31" fmla="*/ 19 h 27"/>
                <a:gd name="T32" fmla="*/ 1 w 50"/>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7">
                  <a:moveTo>
                    <a:pt x="1" y="2"/>
                  </a:moveTo>
                  <a:cubicBezTo>
                    <a:pt x="11" y="2"/>
                    <a:pt x="11" y="2"/>
                    <a:pt x="11" y="2"/>
                  </a:cubicBezTo>
                  <a:cubicBezTo>
                    <a:pt x="12" y="0"/>
                    <a:pt x="12" y="0"/>
                    <a:pt x="12" y="0"/>
                  </a:cubicBezTo>
                  <a:cubicBezTo>
                    <a:pt x="12" y="0"/>
                    <a:pt x="13" y="0"/>
                    <a:pt x="16" y="2"/>
                  </a:cubicBezTo>
                  <a:cubicBezTo>
                    <a:pt x="22" y="2"/>
                    <a:pt x="22" y="2"/>
                    <a:pt x="22" y="2"/>
                  </a:cubicBezTo>
                  <a:cubicBezTo>
                    <a:pt x="22" y="5"/>
                    <a:pt x="22" y="5"/>
                    <a:pt x="22" y="5"/>
                  </a:cubicBezTo>
                  <a:cubicBezTo>
                    <a:pt x="23" y="5"/>
                    <a:pt x="23" y="5"/>
                    <a:pt x="23" y="6"/>
                  </a:cubicBezTo>
                  <a:cubicBezTo>
                    <a:pt x="27" y="9"/>
                    <a:pt x="33" y="12"/>
                    <a:pt x="41" y="15"/>
                  </a:cubicBezTo>
                  <a:cubicBezTo>
                    <a:pt x="49" y="17"/>
                    <a:pt x="50" y="19"/>
                    <a:pt x="49" y="23"/>
                  </a:cubicBezTo>
                  <a:cubicBezTo>
                    <a:pt x="48" y="26"/>
                    <a:pt x="43" y="26"/>
                    <a:pt x="43" y="26"/>
                  </a:cubicBezTo>
                  <a:cubicBezTo>
                    <a:pt x="43" y="26"/>
                    <a:pt x="26" y="26"/>
                    <a:pt x="22" y="26"/>
                  </a:cubicBezTo>
                  <a:cubicBezTo>
                    <a:pt x="18" y="26"/>
                    <a:pt x="17" y="26"/>
                    <a:pt x="14" y="24"/>
                  </a:cubicBezTo>
                  <a:cubicBezTo>
                    <a:pt x="12" y="22"/>
                    <a:pt x="10" y="21"/>
                    <a:pt x="10" y="21"/>
                  </a:cubicBezTo>
                  <a:cubicBezTo>
                    <a:pt x="10" y="26"/>
                    <a:pt x="10" y="26"/>
                    <a:pt x="10" y="26"/>
                  </a:cubicBezTo>
                  <a:cubicBezTo>
                    <a:pt x="10" y="26"/>
                    <a:pt x="4" y="27"/>
                    <a:pt x="2" y="25"/>
                  </a:cubicBezTo>
                  <a:cubicBezTo>
                    <a:pt x="0" y="24"/>
                    <a:pt x="1" y="19"/>
                    <a:pt x="1" y="19"/>
                  </a:cubicBezTo>
                  <a:lnTo>
                    <a:pt x="1"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9"/>
            <p:cNvSpPr>
              <a:spLocks/>
            </p:cNvSpPr>
            <p:nvPr/>
          </p:nvSpPr>
          <p:spPr bwMode="auto">
            <a:xfrm>
              <a:off x="9718675" y="5813425"/>
              <a:ext cx="466725" cy="876300"/>
            </a:xfrm>
            <a:custGeom>
              <a:avLst/>
              <a:gdLst>
                <a:gd name="T0" fmla="*/ 0 w 106"/>
                <a:gd name="T1" fmla="*/ 0 h 199"/>
                <a:gd name="T2" fmla="*/ 5 w 106"/>
                <a:gd name="T3" fmla="*/ 47 h 199"/>
                <a:gd name="T4" fmla="*/ 14 w 106"/>
                <a:gd name="T5" fmla="*/ 162 h 199"/>
                <a:gd name="T6" fmla="*/ 25 w 106"/>
                <a:gd name="T7" fmla="*/ 199 h 199"/>
                <a:gd name="T8" fmla="*/ 48 w 106"/>
                <a:gd name="T9" fmla="*/ 199 h 199"/>
                <a:gd name="T10" fmla="*/ 48 w 106"/>
                <a:gd name="T11" fmla="*/ 91 h 199"/>
                <a:gd name="T12" fmla="*/ 48 w 106"/>
                <a:gd name="T13" fmla="*/ 86 h 199"/>
                <a:gd name="T14" fmla="*/ 54 w 106"/>
                <a:gd name="T15" fmla="*/ 77 h 199"/>
                <a:gd name="T16" fmla="*/ 61 w 106"/>
                <a:gd name="T17" fmla="*/ 86 h 199"/>
                <a:gd name="T18" fmla="*/ 61 w 106"/>
                <a:gd name="T19" fmla="*/ 91 h 199"/>
                <a:gd name="T20" fmla="*/ 61 w 106"/>
                <a:gd name="T21" fmla="*/ 199 h 199"/>
                <a:gd name="T22" fmla="*/ 82 w 106"/>
                <a:gd name="T23" fmla="*/ 199 h 199"/>
                <a:gd name="T24" fmla="*/ 89 w 106"/>
                <a:gd name="T25" fmla="*/ 188 h 199"/>
                <a:gd name="T26" fmla="*/ 100 w 106"/>
                <a:gd name="T27" fmla="*/ 47 h 199"/>
                <a:gd name="T28" fmla="*/ 106 w 106"/>
                <a:gd name="T29" fmla="*/ 0 h 199"/>
                <a:gd name="T30" fmla="*/ 0 w 106"/>
                <a:gd name="T3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99">
                  <a:moveTo>
                    <a:pt x="0" y="0"/>
                  </a:moveTo>
                  <a:cubicBezTo>
                    <a:pt x="5" y="47"/>
                    <a:pt x="5" y="47"/>
                    <a:pt x="5" y="47"/>
                  </a:cubicBezTo>
                  <a:cubicBezTo>
                    <a:pt x="5" y="47"/>
                    <a:pt x="12" y="140"/>
                    <a:pt x="14" y="162"/>
                  </a:cubicBezTo>
                  <a:cubicBezTo>
                    <a:pt x="16" y="184"/>
                    <a:pt x="15" y="198"/>
                    <a:pt x="25" y="199"/>
                  </a:cubicBezTo>
                  <a:cubicBezTo>
                    <a:pt x="29" y="199"/>
                    <a:pt x="37" y="199"/>
                    <a:pt x="48" y="199"/>
                  </a:cubicBezTo>
                  <a:cubicBezTo>
                    <a:pt x="48" y="91"/>
                    <a:pt x="48" y="91"/>
                    <a:pt x="48" y="91"/>
                  </a:cubicBezTo>
                  <a:cubicBezTo>
                    <a:pt x="48" y="86"/>
                    <a:pt x="48" y="86"/>
                    <a:pt x="48" y="86"/>
                  </a:cubicBezTo>
                  <a:cubicBezTo>
                    <a:pt x="48" y="81"/>
                    <a:pt x="51" y="77"/>
                    <a:pt x="54" y="77"/>
                  </a:cubicBezTo>
                  <a:cubicBezTo>
                    <a:pt x="58" y="77"/>
                    <a:pt x="61" y="81"/>
                    <a:pt x="61" y="86"/>
                  </a:cubicBezTo>
                  <a:cubicBezTo>
                    <a:pt x="61" y="91"/>
                    <a:pt x="61" y="91"/>
                    <a:pt x="61" y="91"/>
                  </a:cubicBezTo>
                  <a:cubicBezTo>
                    <a:pt x="61" y="199"/>
                    <a:pt x="61" y="199"/>
                    <a:pt x="61" y="199"/>
                  </a:cubicBezTo>
                  <a:cubicBezTo>
                    <a:pt x="69" y="199"/>
                    <a:pt x="79" y="199"/>
                    <a:pt x="82" y="199"/>
                  </a:cubicBezTo>
                  <a:cubicBezTo>
                    <a:pt x="87" y="198"/>
                    <a:pt x="88" y="197"/>
                    <a:pt x="89" y="188"/>
                  </a:cubicBezTo>
                  <a:cubicBezTo>
                    <a:pt x="100" y="47"/>
                    <a:pt x="100" y="47"/>
                    <a:pt x="100" y="47"/>
                  </a:cubicBezTo>
                  <a:cubicBezTo>
                    <a:pt x="106" y="0"/>
                    <a:pt x="106" y="0"/>
                    <a:pt x="106" y="0"/>
                  </a:cubicBezTo>
                  <a:lnTo>
                    <a:pt x="0" y="0"/>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Freeform 20"/>
            <p:cNvSpPr>
              <a:spLocks/>
            </p:cNvSpPr>
            <p:nvPr/>
          </p:nvSpPr>
          <p:spPr bwMode="auto">
            <a:xfrm>
              <a:off x="9837738" y="5284788"/>
              <a:ext cx="246062" cy="250825"/>
            </a:xfrm>
            <a:custGeom>
              <a:avLst/>
              <a:gdLst>
                <a:gd name="T0" fmla="*/ 27 w 56"/>
                <a:gd name="T1" fmla="*/ 25 h 57"/>
                <a:gd name="T2" fmla="*/ 56 w 56"/>
                <a:gd name="T3" fmla="*/ 2 h 57"/>
                <a:gd name="T4" fmla="*/ 28 w 56"/>
                <a:gd name="T5" fmla="*/ 57 h 57"/>
                <a:gd name="T6" fmla="*/ 0 w 56"/>
                <a:gd name="T7" fmla="*/ 0 h 57"/>
                <a:gd name="T8" fmla="*/ 27 w 56"/>
                <a:gd name="T9" fmla="*/ 25 h 57"/>
              </a:gdLst>
              <a:ahLst/>
              <a:cxnLst>
                <a:cxn ang="0">
                  <a:pos x="T0" y="T1"/>
                </a:cxn>
                <a:cxn ang="0">
                  <a:pos x="T2" y="T3"/>
                </a:cxn>
                <a:cxn ang="0">
                  <a:pos x="T4" y="T5"/>
                </a:cxn>
                <a:cxn ang="0">
                  <a:pos x="T6" y="T7"/>
                </a:cxn>
                <a:cxn ang="0">
                  <a:pos x="T8" y="T9"/>
                </a:cxn>
              </a:cxnLst>
              <a:rect l="0" t="0" r="r" b="b"/>
              <a:pathLst>
                <a:path w="56" h="57">
                  <a:moveTo>
                    <a:pt x="27" y="25"/>
                  </a:moveTo>
                  <a:cubicBezTo>
                    <a:pt x="35" y="25"/>
                    <a:pt x="50" y="7"/>
                    <a:pt x="56" y="2"/>
                  </a:cubicBezTo>
                  <a:cubicBezTo>
                    <a:pt x="28" y="57"/>
                    <a:pt x="28" y="57"/>
                    <a:pt x="28" y="57"/>
                  </a:cubicBezTo>
                  <a:cubicBezTo>
                    <a:pt x="0" y="0"/>
                    <a:pt x="0" y="0"/>
                    <a:pt x="0" y="0"/>
                  </a:cubicBezTo>
                  <a:cubicBezTo>
                    <a:pt x="6" y="7"/>
                    <a:pt x="19" y="25"/>
                    <a:pt x="27"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21"/>
            <p:cNvSpPr>
              <a:spLocks/>
            </p:cNvSpPr>
            <p:nvPr/>
          </p:nvSpPr>
          <p:spPr bwMode="auto">
            <a:xfrm>
              <a:off x="9625013" y="5813425"/>
              <a:ext cx="128587" cy="255588"/>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22"/>
            <p:cNvSpPr>
              <a:spLocks/>
            </p:cNvSpPr>
            <p:nvPr/>
          </p:nvSpPr>
          <p:spPr bwMode="auto">
            <a:xfrm>
              <a:off x="10160000" y="5813425"/>
              <a:ext cx="127000" cy="255588"/>
            </a:xfrm>
            <a:custGeom>
              <a:avLst/>
              <a:gdLst>
                <a:gd name="T0" fmla="*/ 0 w 29"/>
                <a:gd name="T1" fmla="*/ 0 h 58"/>
                <a:gd name="T2" fmla="*/ 0 w 29"/>
                <a:gd name="T3" fmla="*/ 44 h 58"/>
                <a:gd name="T4" fmla="*/ 14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6" y="58"/>
                    <a:pt x="14" y="58"/>
                  </a:cubicBezTo>
                  <a:cubicBezTo>
                    <a:pt x="15" y="58"/>
                    <a:pt x="15" y="58"/>
                    <a:pt x="15" y="58"/>
                  </a:cubicBezTo>
                  <a:cubicBezTo>
                    <a:pt x="22"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23"/>
            <p:cNvSpPr>
              <a:spLocks noChangeArrowheads="1"/>
            </p:cNvSpPr>
            <p:nvPr/>
          </p:nvSpPr>
          <p:spPr bwMode="auto">
            <a:xfrm>
              <a:off x="8443913" y="5954713"/>
              <a:ext cx="1270000" cy="8890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24"/>
            <p:cNvSpPr>
              <a:spLocks noChangeArrowheads="1"/>
            </p:cNvSpPr>
            <p:nvPr/>
          </p:nvSpPr>
          <p:spPr bwMode="auto">
            <a:xfrm>
              <a:off x="9272588" y="6038850"/>
              <a:ext cx="84137" cy="812446"/>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25"/>
            <p:cNvSpPr>
              <a:spLocks/>
            </p:cNvSpPr>
            <p:nvPr/>
          </p:nvSpPr>
          <p:spPr bwMode="auto">
            <a:xfrm>
              <a:off x="8443913" y="6038850"/>
              <a:ext cx="1270000" cy="812446"/>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26"/>
            <p:cNvSpPr>
              <a:spLocks noChangeArrowheads="1"/>
            </p:cNvSpPr>
            <p:nvPr/>
          </p:nvSpPr>
          <p:spPr bwMode="auto">
            <a:xfrm>
              <a:off x="9505950" y="5954713"/>
              <a:ext cx="565150" cy="88900"/>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27"/>
            <p:cNvSpPr>
              <a:spLocks/>
            </p:cNvSpPr>
            <p:nvPr/>
          </p:nvSpPr>
          <p:spPr bwMode="auto">
            <a:xfrm>
              <a:off x="9505950" y="6038850"/>
              <a:ext cx="565150" cy="812446"/>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Freeform 28"/>
            <p:cNvSpPr>
              <a:spLocks/>
            </p:cNvSpPr>
            <p:nvPr/>
          </p:nvSpPr>
          <p:spPr bwMode="auto">
            <a:xfrm>
              <a:off x="9431338" y="5880100"/>
              <a:ext cx="468312" cy="79375"/>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29"/>
            <p:cNvSpPr>
              <a:spLocks/>
            </p:cNvSpPr>
            <p:nvPr/>
          </p:nvSpPr>
          <p:spPr bwMode="auto">
            <a:xfrm>
              <a:off x="9661525" y="5870575"/>
              <a:ext cx="233362" cy="88900"/>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Oval 30"/>
            <p:cNvSpPr>
              <a:spLocks noChangeArrowheads="1"/>
            </p:cNvSpPr>
            <p:nvPr/>
          </p:nvSpPr>
          <p:spPr bwMode="auto">
            <a:xfrm>
              <a:off x="9674225" y="5892800"/>
              <a:ext cx="49212" cy="52388"/>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31"/>
            <p:cNvSpPr>
              <a:spLocks/>
            </p:cNvSpPr>
            <p:nvPr/>
          </p:nvSpPr>
          <p:spPr bwMode="auto">
            <a:xfrm>
              <a:off x="9493250" y="5413375"/>
              <a:ext cx="146050" cy="54610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32"/>
            <p:cNvSpPr>
              <a:spLocks/>
            </p:cNvSpPr>
            <p:nvPr/>
          </p:nvSpPr>
          <p:spPr bwMode="auto">
            <a:xfrm>
              <a:off x="8907463" y="5413375"/>
              <a:ext cx="682625" cy="541338"/>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33"/>
            <p:cNvSpPr>
              <a:spLocks/>
            </p:cNvSpPr>
            <p:nvPr/>
          </p:nvSpPr>
          <p:spPr bwMode="auto">
            <a:xfrm>
              <a:off x="9118600" y="5664200"/>
              <a:ext cx="260350" cy="44450"/>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34"/>
            <p:cNvSpPr>
              <a:spLocks noChangeArrowheads="1"/>
            </p:cNvSpPr>
            <p:nvPr/>
          </p:nvSpPr>
          <p:spPr bwMode="auto">
            <a:xfrm>
              <a:off x="10847388"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Rectangle 35"/>
            <p:cNvSpPr>
              <a:spLocks noChangeArrowheads="1"/>
            </p:cNvSpPr>
            <p:nvPr/>
          </p:nvSpPr>
          <p:spPr bwMode="auto">
            <a:xfrm>
              <a:off x="10467975"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36"/>
            <p:cNvSpPr>
              <a:spLocks/>
            </p:cNvSpPr>
            <p:nvPr/>
          </p:nvSpPr>
          <p:spPr bwMode="auto">
            <a:xfrm>
              <a:off x="10671175" y="6637338"/>
              <a:ext cx="225425" cy="84138"/>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37"/>
            <p:cNvSpPr>
              <a:spLocks/>
            </p:cNvSpPr>
            <p:nvPr/>
          </p:nvSpPr>
          <p:spPr bwMode="auto">
            <a:xfrm>
              <a:off x="10440988" y="6637338"/>
              <a:ext cx="230187" cy="84138"/>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Freeform 38"/>
            <p:cNvSpPr>
              <a:spLocks/>
            </p:cNvSpPr>
            <p:nvPr/>
          </p:nvSpPr>
          <p:spPr bwMode="auto">
            <a:xfrm>
              <a:off x="10666413" y="6654800"/>
              <a:ext cx="9525" cy="17463"/>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Rectangle 39"/>
            <p:cNvSpPr>
              <a:spLocks noChangeArrowheads="1"/>
            </p:cNvSpPr>
            <p:nvPr/>
          </p:nvSpPr>
          <p:spPr bwMode="auto">
            <a:xfrm>
              <a:off x="10648950" y="6483350"/>
              <a:ext cx="39687" cy="23812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Rectangle 40"/>
            <p:cNvSpPr>
              <a:spLocks noChangeArrowheads="1"/>
            </p:cNvSpPr>
            <p:nvPr/>
          </p:nvSpPr>
          <p:spPr bwMode="auto">
            <a:xfrm>
              <a:off x="10658475" y="6654800"/>
              <a:ext cx="20637" cy="1143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41"/>
            <p:cNvSpPr>
              <a:spLocks/>
            </p:cNvSpPr>
            <p:nvPr/>
          </p:nvSpPr>
          <p:spPr bwMode="auto">
            <a:xfrm>
              <a:off x="10375900" y="6434138"/>
              <a:ext cx="401637" cy="58738"/>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Freeform 42"/>
            <p:cNvSpPr>
              <a:spLocks/>
            </p:cNvSpPr>
            <p:nvPr/>
          </p:nvSpPr>
          <p:spPr bwMode="auto">
            <a:xfrm>
              <a:off x="10547350" y="6434138"/>
              <a:ext cx="401637" cy="58738"/>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Oval 43"/>
            <p:cNvSpPr>
              <a:spLocks noChangeArrowheads="1"/>
            </p:cNvSpPr>
            <p:nvPr/>
          </p:nvSpPr>
          <p:spPr bwMode="auto">
            <a:xfrm>
              <a:off x="10636250" y="6734175"/>
              <a:ext cx="69850"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Oval 44"/>
            <p:cNvSpPr>
              <a:spLocks noChangeArrowheads="1"/>
            </p:cNvSpPr>
            <p:nvPr/>
          </p:nvSpPr>
          <p:spPr bwMode="auto">
            <a:xfrm>
              <a:off x="10445750"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Oval 45"/>
            <p:cNvSpPr>
              <a:spLocks noChangeArrowheads="1"/>
            </p:cNvSpPr>
            <p:nvPr/>
          </p:nvSpPr>
          <p:spPr bwMode="auto">
            <a:xfrm>
              <a:off x="10825163"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Freeform 46"/>
            <p:cNvSpPr>
              <a:spLocks/>
            </p:cNvSpPr>
            <p:nvPr/>
          </p:nvSpPr>
          <p:spPr bwMode="auto">
            <a:xfrm>
              <a:off x="10380663" y="6135688"/>
              <a:ext cx="409575" cy="241300"/>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Freeform 47"/>
            <p:cNvSpPr>
              <a:spLocks/>
            </p:cNvSpPr>
            <p:nvPr/>
          </p:nvSpPr>
          <p:spPr bwMode="auto">
            <a:xfrm>
              <a:off x="10658475" y="5721350"/>
              <a:ext cx="369887" cy="739775"/>
            </a:xfrm>
            <a:custGeom>
              <a:avLst/>
              <a:gdLst>
                <a:gd name="T0" fmla="*/ 233 w 233"/>
                <a:gd name="T1" fmla="*/ 0 h 466"/>
                <a:gd name="T2" fmla="*/ 197 w 233"/>
                <a:gd name="T3" fmla="*/ 466 h 466"/>
                <a:gd name="T4" fmla="*/ 0 w 233"/>
                <a:gd name="T5" fmla="*/ 466 h 466"/>
                <a:gd name="T6" fmla="*/ 36 w 233"/>
                <a:gd name="T7" fmla="*/ 0 h 466"/>
                <a:gd name="T8" fmla="*/ 233 w 233"/>
                <a:gd name="T9" fmla="*/ 0 h 466"/>
              </a:gdLst>
              <a:ahLst/>
              <a:cxnLst>
                <a:cxn ang="0">
                  <a:pos x="T0" y="T1"/>
                </a:cxn>
                <a:cxn ang="0">
                  <a:pos x="T2" y="T3"/>
                </a:cxn>
                <a:cxn ang="0">
                  <a:pos x="T4" y="T5"/>
                </a:cxn>
                <a:cxn ang="0">
                  <a:pos x="T6" y="T7"/>
                </a:cxn>
                <a:cxn ang="0">
                  <a:pos x="T8" y="T9"/>
                </a:cxn>
              </a:cxnLst>
              <a:rect l="0" t="0" r="r" b="b"/>
              <a:pathLst>
                <a:path w="233" h="466">
                  <a:moveTo>
                    <a:pt x="233" y="0"/>
                  </a:moveTo>
                  <a:lnTo>
                    <a:pt x="197" y="466"/>
                  </a:lnTo>
                  <a:lnTo>
                    <a:pt x="0" y="466"/>
                  </a:lnTo>
                  <a:lnTo>
                    <a:pt x="36" y="0"/>
                  </a:lnTo>
                  <a:lnTo>
                    <a:pt x="233"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 name="Oval 48"/>
            <p:cNvSpPr>
              <a:spLocks noChangeArrowheads="1"/>
            </p:cNvSpPr>
            <p:nvPr/>
          </p:nvSpPr>
          <p:spPr bwMode="auto">
            <a:xfrm>
              <a:off x="10264775" y="6346825"/>
              <a:ext cx="115887" cy="114300"/>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0" name="Rectangle 49"/>
            <p:cNvSpPr>
              <a:spLocks noChangeArrowheads="1"/>
            </p:cNvSpPr>
            <p:nvPr/>
          </p:nvSpPr>
          <p:spPr bwMode="auto">
            <a:xfrm>
              <a:off x="10321925" y="6346825"/>
              <a:ext cx="225425" cy="114300"/>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1" name="Rectangle 50"/>
            <p:cNvSpPr>
              <a:spLocks noChangeArrowheads="1"/>
            </p:cNvSpPr>
            <p:nvPr/>
          </p:nvSpPr>
          <p:spPr bwMode="auto">
            <a:xfrm>
              <a:off x="10547350" y="6346825"/>
              <a:ext cx="458787" cy="114300"/>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Oval 51"/>
            <p:cNvSpPr>
              <a:spLocks noChangeArrowheads="1"/>
            </p:cNvSpPr>
            <p:nvPr/>
          </p:nvSpPr>
          <p:spPr bwMode="auto">
            <a:xfrm>
              <a:off x="10494963" y="6346825"/>
              <a:ext cx="109537"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Oval 52"/>
            <p:cNvSpPr>
              <a:spLocks noChangeArrowheads="1"/>
            </p:cNvSpPr>
            <p:nvPr/>
          </p:nvSpPr>
          <p:spPr bwMode="auto">
            <a:xfrm>
              <a:off x="11006138" y="5721350"/>
              <a:ext cx="114300"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Freeform 53"/>
            <p:cNvSpPr>
              <a:spLocks/>
            </p:cNvSpPr>
            <p:nvPr/>
          </p:nvSpPr>
          <p:spPr bwMode="auto">
            <a:xfrm>
              <a:off x="10948988" y="5721350"/>
              <a:ext cx="114300" cy="73977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Oval 54"/>
            <p:cNvSpPr>
              <a:spLocks noChangeArrowheads="1"/>
            </p:cNvSpPr>
            <p:nvPr/>
          </p:nvSpPr>
          <p:spPr bwMode="auto">
            <a:xfrm>
              <a:off x="10653713"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Oval 55"/>
            <p:cNvSpPr>
              <a:spLocks noChangeArrowheads="1"/>
            </p:cNvSpPr>
            <p:nvPr/>
          </p:nvSpPr>
          <p:spPr bwMode="auto">
            <a:xfrm>
              <a:off x="10463213" y="6751638"/>
              <a:ext cx="36512"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Oval 56"/>
            <p:cNvSpPr>
              <a:spLocks noChangeArrowheads="1"/>
            </p:cNvSpPr>
            <p:nvPr/>
          </p:nvSpPr>
          <p:spPr bwMode="auto">
            <a:xfrm>
              <a:off x="10842625"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Freeform 57"/>
            <p:cNvSpPr>
              <a:spLocks/>
            </p:cNvSpPr>
            <p:nvPr/>
          </p:nvSpPr>
          <p:spPr bwMode="auto">
            <a:xfrm>
              <a:off x="10009188" y="6575425"/>
              <a:ext cx="193675" cy="215900"/>
            </a:xfrm>
            <a:custGeom>
              <a:avLst/>
              <a:gdLst>
                <a:gd name="T0" fmla="*/ 33 w 44"/>
                <a:gd name="T1" fmla="*/ 0 h 49"/>
                <a:gd name="T2" fmla="*/ 34 w 44"/>
                <a:gd name="T3" fmla="*/ 35 h 49"/>
                <a:gd name="T4" fmla="*/ 6 w 44"/>
                <a:gd name="T5" fmla="*/ 38 h 49"/>
                <a:gd name="T6" fmla="*/ 3 w 44"/>
                <a:gd name="T7" fmla="*/ 37 h 49"/>
                <a:gd name="T8" fmla="*/ 0 w 44"/>
                <a:gd name="T9" fmla="*/ 41 h 49"/>
                <a:gd name="T10" fmla="*/ 2 w 44"/>
                <a:gd name="T11" fmla="*/ 44 h 49"/>
                <a:gd name="T12" fmla="*/ 8 w 44"/>
                <a:gd name="T13" fmla="*/ 48 h 49"/>
                <a:gd name="T14" fmla="*/ 37 w 44"/>
                <a:gd name="T15" fmla="*/ 47 h 49"/>
                <a:gd name="T16" fmla="*/ 44 w 44"/>
                <a:gd name="T17" fmla="*/ 42 h 49"/>
                <a:gd name="T18" fmla="*/ 44 w 44"/>
                <a:gd name="T19" fmla="*/ 0 h 49"/>
                <a:gd name="T20" fmla="*/ 33 w 4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9">
                  <a:moveTo>
                    <a:pt x="33" y="0"/>
                  </a:moveTo>
                  <a:cubicBezTo>
                    <a:pt x="34" y="35"/>
                    <a:pt x="34" y="35"/>
                    <a:pt x="34" y="35"/>
                  </a:cubicBezTo>
                  <a:cubicBezTo>
                    <a:pt x="30" y="35"/>
                    <a:pt x="14" y="35"/>
                    <a:pt x="6" y="38"/>
                  </a:cubicBezTo>
                  <a:cubicBezTo>
                    <a:pt x="5" y="37"/>
                    <a:pt x="4" y="37"/>
                    <a:pt x="3" y="37"/>
                  </a:cubicBezTo>
                  <a:cubicBezTo>
                    <a:pt x="1" y="37"/>
                    <a:pt x="0" y="39"/>
                    <a:pt x="0" y="41"/>
                  </a:cubicBezTo>
                  <a:cubicBezTo>
                    <a:pt x="0" y="42"/>
                    <a:pt x="1" y="43"/>
                    <a:pt x="2" y="44"/>
                  </a:cubicBezTo>
                  <a:cubicBezTo>
                    <a:pt x="2" y="46"/>
                    <a:pt x="5" y="48"/>
                    <a:pt x="8" y="48"/>
                  </a:cubicBezTo>
                  <a:cubicBezTo>
                    <a:pt x="11" y="48"/>
                    <a:pt x="30" y="45"/>
                    <a:pt x="37" y="47"/>
                  </a:cubicBezTo>
                  <a:cubicBezTo>
                    <a:pt x="44" y="49"/>
                    <a:pt x="44" y="42"/>
                    <a:pt x="44" y="42"/>
                  </a:cubicBezTo>
                  <a:cubicBezTo>
                    <a:pt x="44" y="0"/>
                    <a:pt x="44" y="0"/>
                    <a:pt x="44" y="0"/>
                  </a:cubicBezTo>
                  <a:lnTo>
                    <a:pt x="33"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Freeform 58"/>
            <p:cNvSpPr>
              <a:spLocks/>
            </p:cNvSpPr>
            <p:nvPr/>
          </p:nvSpPr>
          <p:spPr bwMode="auto">
            <a:xfrm>
              <a:off x="9986963" y="6704013"/>
              <a:ext cx="247650" cy="96838"/>
            </a:xfrm>
            <a:custGeom>
              <a:avLst/>
              <a:gdLst>
                <a:gd name="T0" fmla="*/ 52 w 56"/>
                <a:gd name="T1" fmla="*/ 2 h 22"/>
                <a:gd name="T2" fmla="*/ 41 w 56"/>
                <a:gd name="T3" fmla="*/ 3 h 22"/>
                <a:gd name="T4" fmla="*/ 37 w 56"/>
                <a:gd name="T5" fmla="*/ 0 h 22"/>
                <a:gd name="T6" fmla="*/ 20 w 56"/>
                <a:gd name="T7" fmla="*/ 6 h 22"/>
                <a:gd name="T8" fmla="*/ 11 w 56"/>
                <a:gd name="T9" fmla="*/ 7 h 22"/>
                <a:gd name="T10" fmla="*/ 5 w 56"/>
                <a:gd name="T11" fmla="*/ 8 h 22"/>
                <a:gd name="T12" fmla="*/ 2 w 56"/>
                <a:gd name="T13" fmla="*/ 9 h 22"/>
                <a:gd name="T14" fmla="*/ 6 w 56"/>
                <a:gd name="T15" fmla="*/ 11 h 22"/>
                <a:gd name="T16" fmla="*/ 12 w 56"/>
                <a:gd name="T17" fmla="*/ 18 h 22"/>
                <a:gd name="T18" fmla="*/ 0 w 56"/>
                <a:gd name="T19" fmla="*/ 14 h 22"/>
                <a:gd name="T20" fmla="*/ 4 w 56"/>
                <a:gd name="T21" fmla="*/ 19 h 22"/>
                <a:gd name="T22" fmla="*/ 33 w 56"/>
                <a:gd name="T23" fmla="*/ 19 h 22"/>
                <a:gd name="T24" fmla="*/ 52 w 56"/>
                <a:gd name="T25" fmla="*/ 19 h 22"/>
                <a:gd name="T26" fmla="*/ 53 w 56"/>
                <a:gd name="T27" fmla="*/ 18 h 22"/>
                <a:gd name="T28" fmla="*/ 53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7" y="5"/>
                    <a:pt x="41" y="3"/>
                  </a:cubicBezTo>
                  <a:cubicBezTo>
                    <a:pt x="39" y="3"/>
                    <a:pt x="39" y="1"/>
                    <a:pt x="37" y="0"/>
                  </a:cubicBezTo>
                  <a:cubicBezTo>
                    <a:pt x="35" y="2"/>
                    <a:pt x="25" y="4"/>
                    <a:pt x="20" y="6"/>
                  </a:cubicBezTo>
                  <a:cubicBezTo>
                    <a:pt x="17" y="6"/>
                    <a:pt x="13" y="8"/>
                    <a:pt x="11" y="7"/>
                  </a:cubicBezTo>
                  <a:cubicBezTo>
                    <a:pt x="9" y="8"/>
                    <a:pt x="7" y="8"/>
                    <a:pt x="5" y="8"/>
                  </a:cubicBezTo>
                  <a:cubicBezTo>
                    <a:pt x="4" y="8"/>
                    <a:pt x="3" y="8"/>
                    <a:pt x="2" y="9"/>
                  </a:cubicBezTo>
                  <a:cubicBezTo>
                    <a:pt x="2" y="10"/>
                    <a:pt x="3" y="10"/>
                    <a:pt x="6" y="11"/>
                  </a:cubicBezTo>
                  <a:cubicBezTo>
                    <a:pt x="11" y="13"/>
                    <a:pt x="12" y="16"/>
                    <a:pt x="12" y="18"/>
                  </a:cubicBezTo>
                  <a:cubicBezTo>
                    <a:pt x="12" y="20"/>
                    <a:pt x="4" y="18"/>
                    <a:pt x="0" y="14"/>
                  </a:cubicBezTo>
                  <a:cubicBezTo>
                    <a:pt x="0" y="16"/>
                    <a:pt x="2" y="18"/>
                    <a:pt x="4" y="19"/>
                  </a:cubicBezTo>
                  <a:cubicBezTo>
                    <a:pt x="11" y="22"/>
                    <a:pt x="33" y="19"/>
                    <a:pt x="33" y="19"/>
                  </a:cubicBezTo>
                  <a:cubicBezTo>
                    <a:pt x="52" y="19"/>
                    <a:pt x="52" y="19"/>
                    <a:pt x="52" y="19"/>
                  </a:cubicBezTo>
                  <a:cubicBezTo>
                    <a:pt x="53" y="18"/>
                    <a:pt x="53" y="18"/>
                    <a:pt x="53" y="18"/>
                  </a:cubicBezTo>
                  <a:cubicBezTo>
                    <a:pt x="53" y="17"/>
                    <a:pt x="53" y="17"/>
                    <a:pt x="53"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Freeform 59"/>
            <p:cNvSpPr>
              <a:spLocks/>
            </p:cNvSpPr>
            <p:nvPr/>
          </p:nvSpPr>
          <p:spPr bwMode="auto">
            <a:xfrm>
              <a:off x="9982200" y="6743700"/>
              <a:ext cx="58737" cy="47625"/>
            </a:xfrm>
            <a:custGeom>
              <a:avLst/>
              <a:gdLst>
                <a:gd name="T0" fmla="*/ 13 w 13"/>
                <a:gd name="T1" fmla="*/ 9 h 11"/>
                <a:gd name="T2" fmla="*/ 7 w 13"/>
                <a:gd name="T3" fmla="*/ 2 h 11"/>
                <a:gd name="T4" fmla="*/ 3 w 13"/>
                <a:gd name="T5" fmla="*/ 0 h 11"/>
                <a:gd name="T6" fmla="*/ 1 w 13"/>
                <a:gd name="T7" fmla="*/ 5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7" y="2"/>
                  </a:cubicBezTo>
                  <a:cubicBezTo>
                    <a:pt x="4" y="1"/>
                    <a:pt x="3" y="1"/>
                    <a:pt x="3" y="0"/>
                  </a:cubicBezTo>
                  <a:cubicBezTo>
                    <a:pt x="1" y="1"/>
                    <a:pt x="0" y="3"/>
                    <a:pt x="1" y="5"/>
                  </a:cubicBezTo>
                  <a:cubicBezTo>
                    <a:pt x="5"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Freeform 60"/>
            <p:cNvSpPr>
              <a:spLocks/>
            </p:cNvSpPr>
            <p:nvPr/>
          </p:nvSpPr>
          <p:spPr bwMode="auto">
            <a:xfrm>
              <a:off x="10036175" y="6686550"/>
              <a:ext cx="203200" cy="96838"/>
            </a:xfrm>
            <a:custGeom>
              <a:avLst/>
              <a:gdLst>
                <a:gd name="T0" fmla="*/ 22 w 46"/>
                <a:gd name="T1" fmla="*/ 4 h 22"/>
                <a:gd name="T2" fmla="*/ 27 w 46"/>
                <a:gd name="T3" fmla="*/ 2 h 22"/>
                <a:gd name="T4" fmla="*/ 36 w 46"/>
                <a:gd name="T5" fmla="*/ 6 h 22"/>
                <a:gd name="T6" fmla="*/ 42 w 46"/>
                <a:gd name="T7" fmla="*/ 4 h 22"/>
                <a:gd name="T8" fmla="*/ 42 w 46"/>
                <a:gd name="T9" fmla="*/ 4 h 22"/>
                <a:gd name="T10" fmla="*/ 42 w 46"/>
                <a:gd name="T11" fmla="*/ 6 h 22"/>
                <a:gd name="T12" fmla="*/ 45 w 46"/>
                <a:gd name="T13" fmla="*/ 20 h 22"/>
                <a:gd name="T14" fmla="*/ 45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2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2" y="4"/>
                  </a:moveTo>
                  <a:cubicBezTo>
                    <a:pt x="24" y="2"/>
                    <a:pt x="26" y="0"/>
                    <a:pt x="27" y="2"/>
                  </a:cubicBezTo>
                  <a:cubicBezTo>
                    <a:pt x="30" y="6"/>
                    <a:pt x="32" y="7"/>
                    <a:pt x="36" y="6"/>
                  </a:cubicBezTo>
                  <a:cubicBezTo>
                    <a:pt x="40" y="4"/>
                    <a:pt x="40" y="3"/>
                    <a:pt x="42" y="4"/>
                  </a:cubicBezTo>
                  <a:cubicBezTo>
                    <a:pt x="42" y="4"/>
                    <a:pt x="42" y="4"/>
                    <a:pt x="42" y="4"/>
                  </a:cubicBezTo>
                  <a:cubicBezTo>
                    <a:pt x="42" y="4"/>
                    <a:pt x="41" y="5"/>
                    <a:pt x="42" y="6"/>
                  </a:cubicBezTo>
                  <a:cubicBezTo>
                    <a:pt x="42" y="7"/>
                    <a:pt x="46" y="17"/>
                    <a:pt x="45" y="20"/>
                  </a:cubicBezTo>
                  <a:cubicBezTo>
                    <a:pt x="45" y="21"/>
                    <a:pt x="45" y="21"/>
                    <a:pt x="45" y="21"/>
                  </a:cubicBezTo>
                  <a:cubicBezTo>
                    <a:pt x="42" y="22"/>
                    <a:pt x="42" y="22"/>
                    <a:pt x="42" y="22"/>
                  </a:cubicBezTo>
                  <a:cubicBezTo>
                    <a:pt x="42" y="21"/>
                    <a:pt x="42" y="21"/>
                    <a:pt x="42" y="20"/>
                  </a:cubicBezTo>
                  <a:cubicBezTo>
                    <a:pt x="45" y="19"/>
                    <a:pt x="39" y="8"/>
                    <a:pt x="39" y="8"/>
                  </a:cubicBezTo>
                  <a:cubicBezTo>
                    <a:pt x="36" y="10"/>
                    <a:pt x="35" y="10"/>
                    <a:pt x="29" y="8"/>
                  </a:cubicBezTo>
                  <a:cubicBezTo>
                    <a:pt x="25" y="6"/>
                    <a:pt x="25" y="6"/>
                    <a:pt x="25" y="6"/>
                  </a:cubicBezTo>
                  <a:cubicBezTo>
                    <a:pt x="23" y="7"/>
                    <a:pt x="13" y="10"/>
                    <a:pt x="8" y="11"/>
                  </a:cubicBezTo>
                  <a:cubicBezTo>
                    <a:pt x="5" y="12"/>
                    <a:pt x="2" y="12"/>
                    <a:pt x="0" y="11"/>
                  </a:cubicBezTo>
                  <a:lnTo>
                    <a:pt x="22"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Freeform 61"/>
            <p:cNvSpPr>
              <a:spLocks/>
            </p:cNvSpPr>
            <p:nvPr/>
          </p:nvSpPr>
          <p:spPr bwMode="auto">
            <a:xfrm>
              <a:off x="10217150" y="6704013"/>
              <a:ext cx="30162" cy="74613"/>
            </a:xfrm>
            <a:custGeom>
              <a:avLst/>
              <a:gdLst>
                <a:gd name="T0" fmla="*/ 5 w 7"/>
                <a:gd name="T1" fmla="*/ 11 h 17"/>
                <a:gd name="T2" fmla="*/ 1 w 7"/>
                <a:gd name="T3" fmla="*/ 0 h 17"/>
                <a:gd name="T4" fmla="*/ 1 w 7"/>
                <a:gd name="T5" fmla="*/ 2 h 17"/>
                <a:gd name="T6" fmla="*/ 4 w 7"/>
                <a:gd name="T7" fmla="*/ 16 h 17"/>
                <a:gd name="T8" fmla="*/ 4 w 7"/>
                <a:gd name="T9" fmla="*/ 17 h 17"/>
                <a:gd name="T10" fmla="*/ 5 w 7"/>
                <a:gd name="T11" fmla="*/ 16 h 17"/>
                <a:gd name="T12" fmla="*/ 5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5" y="11"/>
                  </a:moveTo>
                  <a:cubicBezTo>
                    <a:pt x="4" y="6"/>
                    <a:pt x="2" y="0"/>
                    <a:pt x="1" y="0"/>
                  </a:cubicBezTo>
                  <a:cubicBezTo>
                    <a:pt x="1" y="0"/>
                    <a:pt x="0" y="1"/>
                    <a:pt x="1" y="2"/>
                  </a:cubicBezTo>
                  <a:cubicBezTo>
                    <a:pt x="1" y="3"/>
                    <a:pt x="5" y="13"/>
                    <a:pt x="4" y="16"/>
                  </a:cubicBezTo>
                  <a:cubicBezTo>
                    <a:pt x="4" y="17"/>
                    <a:pt x="4" y="17"/>
                    <a:pt x="4" y="17"/>
                  </a:cubicBezTo>
                  <a:cubicBezTo>
                    <a:pt x="5" y="16"/>
                    <a:pt x="5" y="16"/>
                    <a:pt x="5" y="16"/>
                  </a:cubicBezTo>
                  <a:cubicBezTo>
                    <a:pt x="5" y="16"/>
                    <a:pt x="7"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Freeform 62"/>
            <p:cNvSpPr>
              <a:spLocks/>
            </p:cNvSpPr>
            <p:nvPr/>
          </p:nvSpPr>
          <p:spPr bwMode="auto">
            <a:xfrm>
              <a:off x="10048875" y="6729413"/>
              <a:ext cx="153987" cy="57150"/>
            </a:xfrm>
            <a:custGeom>
              <a:avLst/>
              <a:gdLst>
                <a:gd name="T0" fmla="*/ 35 w 35"/>
                <a:gd name="T1" fmla="*/ 13 h 13"/>
                <a:gd name="T2" fmla="*/ 35 w 35"/>
                <a:gd name="T3" fmla="*/ 13 h 13"/>
                <a:gd name="T4" fmla="*/ 17 w 35"/>
                <a:gd name="T5" fmla="*/ 0 h 13"/>
                <a:gd name="T6" fmla="*/ 0 w 35"/>
                <a:gd name="T7" fmla="*/ 13 h 13"/>
                <a:gd name="T8" fmla="*/ 35 w 35"/>
                <a:gd name="T9" fmla="*/ 13 h 13"/>
              </a:gdLst>
              <a:ahLst/>
              <a:cxnLst>
                <a:cxn ang="0">
                  <a:pos x="T0" y="T1"/>
                </a:cxn>
                <a:cxn ang="0">
                  <a:pos x="T2" y="T3"/>
                </a:cxn>
                <a:cxn ang="0">
                  <a:pos x="T4" y="T5"/>
                </a:cxn>
                <a:cxn ang="0">
                  <a:pos x="T6" y="T7"/>
                </a:cxn>
                <a:cxn ang="0">
                  <a:pos x="T8" y="T9"/>
                </a:cxn>
              </a:cxnLst>
              <a:rect l="0" t="0" r="r" b="b"/>
              <a:pathLst>
                <a:path w="35" h="13">
                  <a:moveTo>
                    <a:pt x="35" y="13"/>
                  </a:moveTo>
                  <a:cubicBezTo>
                    <a:pt x="35" y="13"/>
                    <a:pt x="35" y="13"/>
                    <a:pt x="35" y="13"/>
                  </a:cubicBezTo>
                  <a:cubicBezTo>
                    <a:pt x="35" y="6"/>
                    <a:pt x="27" y="0"/>
                    <a:pt x="17" y="0"/>
                  </a:cubicBezTo>
                  <a:cubicBezTo>
                    <a:pt x="8" y="1"/>
                    <a:pt x="1" y="6"/>
                    <a:pt x="0" y="13"/>
                  </a:cubicBezTo>
                  <a:cubicBezTo>
                    <a:pt x="7" y="13"/>
                    <a:pt x="26" y="13"/>
                    <a:pt x="35"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Freeform 63"/>
            <p:cNvSpPr>
              <a:spLocks/>
            </p:cNvSpPr>
            <p:nvPr/>
          </p:nvSpPr>
          <p:spPr bwMode="auto">
            <a:xfrm>
              <a:off x="10115550" y="6699250"/>
              <a:ext cx="17462" cy="12700"/>
            </a:xfrm>
            <a:custGeom>
              <a:avLst/>
              <a:gdLst>
                <a:gd name="T0" fmla="*/ 4 w 4"/>
                <a:gd name="T1" fmla="*/ 2 h 3"/>
                <a:gd name="T2" fmla="*/ 2 w 4"/>
                <a:gd name="T3" fmla="*/ 0 h 3"/>
                <a:gd name="T4" fmla="*/ 0 w 4"/>
                <a:gd name="T5" fmla="*/ 0 h 3"/>
                <a:gd name="T6" fmla="*/ 0 w 4"/>
                <a:gd name="T7" fmla="*/ 1 h 3"/>
                <a:gd name="T8" fmla="*/ 0 w 4"/>
                <a:gd name="T9" fmla="*/ 2 h 3"/>
                <a:gd name="T10" fmla="*/ 0 w 4"/>
                <a:gd name="T11" fmla="*/ 1 h 3"/>
                <a:gd name="T12" fmla="*/ 1 w 4"/>
                <a:gd name="T13" fmla="*/ 1 h 3"/>
                <a:gd name="T14" fmla="*/ 1 w 4"/>
                <a:gd name="T15" fmla="*/ 1 h 3"/>
                <a:gd name="T16" fmla="*/ 1 w 4"/>
                <a:gd name="T17" fmla="*/ 1 h 3"/>
                <a:gd name="T18" fmla="*/ 3 w 4"/>
                <a:gd name="T19" fmla="*/ 3 h 3"/>
                <a:gd name="T20" fmla="*/ 3 w 4"/>
                <a:gd name="T21" fmla="*/ 3 h 3"/>
                <a:gd name="T22" fmla="*/ 3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3" y="1"/>
                    <a:pt x="2" y="1"/>
                    <a:pt x="2" y="0"/>
                  </a:cubicBezTo>
                  <a:cubicBezTo>
                    <a:pt x="1" y="0"/>
                    <a:pt x="1" y="0"/>
                    <a:pt x="0" y="0"/>
                  </a:cubicBezTo>
                  <a:cubicBezTo>
                    <a:pt x="0" y="0"/>
                    <a:pt x="0" y="1"/>
                    <a:pt x="0" y="1"/>
                  </a:cubicBezTo>
                  <a:cubicBezTo>
                    <a:pt x="0" y="1"/>
                    <a:pt x="0" y="2"/>
                    <a:pt x="0" y="2"/>
                  </a:cubicBezTo>
                  <a:cubicBezTo>
                    <a:pt x="0" y="1"/>
                    <a:pt x="0" y="1"/>
                    <a:pt x="0" y="1"/>
                  </a:cubicBezTo>
                  <a:cubicBezTo>
                    <a:pt x="0" y="1"/>
                    <a:pt x="1" y="1"/>
                    <a:pt x="1" y="1"/>
                  </a:cubicBezTo>
                  <a:cubicBezTo>
                    <a:pt x="1" y="1"/>
                    <a:pt x="1" y="1"/>
                    <a:pt x="1" y="1"/>
                  </a:cubicBezTo>
                  <a:cubicBezTo>
                    <a:pt x="1" y="1"/>
                    <a:pt x="1" y="1"/>
                    <a:pt x="1" y="1"/>
                  </a:cubicBezTo>
                  <a:cubicBezTo>
                    <a:pt x="1" y="1"/>
                    <a:pt x="2" y="2"/>
                    <a:pt x="3" y="3"/>
                  </a:cubicBezTo>
                  <a:cubicBezTo>
                    <a:pt x="3" y="3"/>
                    <a:pt x="3" y="3"/>
                    <a:pt x="3" y="3"/>
                  </a:cubicBezTo>
                  <a:cubicBezTo>
                    <a:pt x="3" y="3"/>
                    <a:pt x="3" y="3"/>
                    <a:pt x="3"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Freeform 64"/>
            <p:cNvSpPr>
              <a:spLocks/>
            </p:cNvSpPr>
            <p:nvPr/>
          </p:nvSpPr>
          <p:spPr bwMode="auto">
            <a:xfrm>
              <a:off x="10101263" y="6704013"/>
              <a:ext cx="19050" cy="12700"/>
            </a:xfrm>
            <a:custGeom>
              <a:avLst/>
              <a:gdLst>
                <a:gd name="T0" fmla="*/ 2 w 4"/>
                <a:gd name="T1" fmla="*/ 0 h 3"/>
                <a:gd name="T2" fmla="*/ 0 w 4"/>
                <a:gd name="T3" fmla="*/ 0 h 3"/>
                <a:gd name="T4" fmla="*/ 0 w 4"/>
                <a:gd name="T5" fmla="*/ 1 h 3"/>
                <a:gd name="T6" fmla="*/ 0 w 4"/>
                <a:gd name="T7" fmla="*/ 2 h 3"/>
                <a:gd name="T8" fmla="*/ 1 w 4"/>
                <a:gd name="T9" fmla="*/ 1 h 3"/>
                <a:gd name="T10" fmla="*/ 1 w 4"/>
                <a:gd name="T11" fmla="*/ 1 h 3"/>
                <a:gd name="T12" fmla="*/ 1 w 4"/>
                <a:gd name="T13" fmla="*/ 1 h 3"/>
                <a:gd name="T14" fmla="*/ 2 w 4"/>
                <a:gd name="T15" fmla="*/ 3 h 3"/>
                <a:gd name="T16" fmla="*/ 3 w 4"/>
                <a:gd name="T17" fmla="*/ 3 h 3"/>
                <a:gd name="T18" fmla="*/ 3 w 4"/>
                <a:gd name="T19" fmla="*/ 3 h 3"/>
                <a:gd name="T20" fmla="*/ 3 w 4"/>
                <a:gd name="T21" fmla="*/ 2 h 3"/>
                <a:gd name="T22" fmla="*/ 2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2" y="0"/>
                  </a:moveTo>
                  <a:cubicBezTo>
                    <a:pt x="1" y="0"/>
                    <a:pt x="1" y="0"/>
                    <a:pt x="0" y="0"/>
                  </a:cubicBezTo>
                  <a:cubicBezTo>
                    <a:pt x="0" y="0"/>
                    <a:pt x="0" y="1"/>
                    <a:pt x="0" y="1"/>
                  </a:cubicBezTo>
                  <a:cubicBezTo>
                    <a:pt x="0" y="1"/>
                    <a:pt x="0" y="2"/>
                    <a:pt x="0" y="2"/>
                  </a:cubicBezTo>
                  <a:cubicBezTo>
                    <a:pt x="0" y="1"/>
                    <a:pt x="0" y="1"/>
                    <a:pt x="1" y="1"/>
                  </a:cubicBezTo>
                  <a:cubicBezTo>
                    <a:pt x="1" y="1"/>
                    <a:pt x="1" y="1"/>
                    <a:pt x="1" y="1"/>
                  </a:cubicBezTo>
                  <a:cubicBezTo>
                    <a:pt x="1" y="1"/>
                    <a:pt x="1" y="1"/>
                    <a:pt x="1" y="1"/>
                  </a:cubicBezTo>
                  <a:cubicBezTo>
                    <a:pt x="1" y="1"/>
                    <a:pt x="2" y="2"/>
                    <a:pt x="2" y="3"/>
                  </a:cubicBezTo>
                  <a:cubicBezTo>
                    <a:pt x="3" y="3"/>
                    <a:pt x="3" y="3"/>
                    <a:pt x="3" y="3"/>
                  </a:cubicBezTo>
                  <a:cubicBezTo>
                    <a:pt x="3" y="3"/>
                    <a:pt x="3" y="3"/>
                    <a:pt x="3" y="3"/>
                  </a:cubicBezTo>
                  <a:cubicBezTo>
                    <a:pt x="3" y="3"/>
                    <a:pt x="4" y="2"/>
                    <a:pt x="3" y="2"/>
                  </a:cubicBezTo>
                  <a:cubicBezTo>
                    <a:pt x="3" y="2"/>
                    <a:pt x="2" y="1"/>
                    <a:pt x="2"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Freeform 65"/>
            <p:cNvSpPr>
              <a:spLocks/>
            </p:cNvSpPr>
            <p:nvPr/>
          </p:nvSpPr>
          <p:spPr bwMode="auto">
            <a:xfrm>
              <a:off x="10083800" y="6708775"/>
              <a:ext cx="17462" cy="12700"/>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1" y="1"/>
                    <a:pt x="0" y="1"/>
                  </a:cubicBezTo>
                  <a:cubicBezTo>
                    <a:pt x="0" y="1"/>
                    <a:pt x="1" y="2"/>
                    <a:pt x="1" y="2"/>
                  </a:cubicBezTo>
                  <a:cubicBezTo>
                    <a:pt x="1" y="2"/>
                    <a:pt x="1" y="1"/>
                    <a:pt x="2" y="1"/>
                  </a:cubicBezTo>
                  <a:cubicBezTo>
                    <a:pt x="2" y="1"/>
                    <a:pt x="2" y="1"/>
                    <a:pt x="2" y="1"/>
                  </a:cubicBezTo>
                  <a:cubicBezTo>
                    <a:pt x="2" y="1"/>
                    <a:pt x="2" y="1"/>
                    <a:pt x="2" y="1"/>
                  </a:cubicBezTo>
                  <a:cubicBezTo>
                    <a:pt x="2" y="2"/>
                    <a:pt x="3" y="2"/>
                    <a:pt x="3" y="3"/>
                  </a:cubicBezTo>
                  <a:cubicBezTo>
                    <a:pt x="3" y="3"/>
                    <a:pt x="3" y="3"/>
                    <a:pt x="4" y="3"/>
                  </a:cubicBezTo>
                  <a:cubicBezTo>
                    <a:pt x="4" y="3"/>
                    <a:pt x="4" y="3"/>
                    <a:pt x="4" y="3"/>
                  </a:cubicBezTo>
                  <a:cubicBezTo>
                    <a:pt x="4" y="3"/>
                    <a:pt x="4" y="3"/>
                    <a:pt x="4" y="3"/>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Freeform 66"/>
            <p:cNvSpPr>
              <a:spLocks/>
            </p:cNvSpPr>
            <p:nvPr/>
          </p:nvSpPr>
          <p:spPr bwMode="auto">
            <a:xfrm>
              <a:off x="10071100" y="6711950"/>
              <a:ext cx="17462" cy="14288"/>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0" y="1"/>
                    <a:pt x="0" y="1"/>
                  </a:cubicBezTo>
                  <a:cubicBezTo>
                    <a:pt x="0" y="1"/>
                    <a:pt x="0" y="2"/>
                    <a:pt x="1" y="2"/>
                  </a:cubicBezTo>
                  <a:cubicBezTo>
                    <a:pt x="1" y="2"/>
                    <a:pt x="1" y="1"/>
                    <a:pt x="2" y="1"/>
                  </a:cubicBezTo>
                  <a:cubicBezTo>
                    <a:pt x="2" y="1"/>
                    <a:pt x="2" y="1"/>
                    <a:pt x="2" y="1"/>
                  </a:cubicBezTo>
                  <a:cubicBezTo>
                    <a:pt x="2"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Freeform 67"/>
            <p:cNvSpPr>
              <a:spLocks/>
            </p:cNvSpPr>
            <p:nvPr/>
          </p:nvSpPr>
          <p:spPr bwMode="auto">
            <a:xfrm>
              <a:off x="9982200" y="6769100"/>
              <a:ext cx="260350" cy="31750"/>
            </a:xfrm>
            <a:custGeom>
              <a:avLst/>
              <a:gdLst>
                <a:gd name="T0" fmla="*/ 19 w 59"/>
                <a:gd name="T1" fmla="*/ 6 h 7"/>
                <a:gd name="T2" fmla="*/ 0 w 59"/>
                <a:gd name="T3" fmla="*/ 0 h 7"/>
                <a:gd name="T4" fmla="*/ 1 w 59"/>
                <a:gd name="T5" fmla="*/ 1 h 7"/>
                <a:gd name="T6" fmla="*/ 19 w 59"/>
                <a:gd name="T7" fmla="*/ 7 h 7"/>
                <a:gd name="T8" fmla="*/ 57 w 59"/>
                <a:gd name="T9" fmla="*/ 6 h 7"/>
                <a:gd name="T10" fmla="*/ 59 w 59"/>
                <a:gd name="T11" fmla="*/ 5 h 7"/>
                <a:gd name="T12" fmla="*/ 58 w 59"/>
                <a:gd name="T13" fmla="*/ 5 h 7"/>
                <a:gd name="T14" fmla="*/ 19 w 59"/>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7">
                  <a:moveTo>
                    <a:pt x="19" y="6"/>
                  </a:moveTo>
                  <a:cubicBezTo>
                    <a:pt x="6" y="6"/>
                    <a:pt x="1" y="2"/>
                    <a:pt x="0" y="0"/>
                  </a:cubicBezTo>
                  <a:cubicBezTo>
                    <a:pt x="0" y="0"/>
                    <a:pt x="0" y="0"/>
                    <a:pt x="1" y="1"/>
                  </a:cubicBezTo>
                  <a:cubicBezTo>
                    <a:pt x="1" y="2"/>
                    <a:pt x="5" y="7"/>
                    <a:pt x="19" y="7"/>
                  </a:cubicBezTo>
                  <a:cubicBezTo>
                    <a:pt x="33" y="7"/>
                    <a:pt x="57" y="6"/>
                    <a:pt x="57" y="6"/>
                  </a:cubicBezTo>
                  <a:cubicBezTo>
                    <a:pt x="58" y="6"/>
                    <a:pt x="59" y="6"/>
                    <a:pt x="59" y="5"/>
                  </a:cubicBezTo>
                  <a:cubicBezTo>
                    <a:pt x="59" y="5"/>
                    <a:pt x="58" y="5"/>
                    <a:pt x="58" y="5"/>
                  </a:cubicBezTo>
                  <a:cubicBezTo>
                    <a:pt x="58"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68"/>
            <p:cNvSpPr>
              <a:spLocks/>
            </p:cNvSpPr>
            <p:nvPr/>
          </p:nvSpPr>
          <p:spPr bwMode="auto">
            <a:xfrm>
              <a:off x="9982200" y="6761163"/>
              <a:ext cx="260350" cy="34925"/>
            </a:xfrm>
            <a:custGeom>
              <a:avLst/>
              <a:gdLst>
                <a:gd name="T0" fmla="*/ 57 w 59"/>
                <a:gd name="T1" fmla="*/ 3 h 8"/>
                <a:gd name="T2" fmla="*/ 57 w 59"/>
                <a:gd name="T3" fmla="*/ 3 h 8"/>
                <a:gd name="T4" fmla="*/ 21 w 59"/>
                <a:gd name="T5" fmla="*/ 4 h 8"/>
                <a:gd name="T6" fmla="*/ 1 w 59"/>
                <a:gd name="T7" fmla="*/ 0 h 8"/>
                <a:gd name="T8" fmla="*/ 0 w 59"/>
                <a:gd name="T9" fmla="*/ 1 h 8"/>
                <a:gd name="T10" fmla="*/ 0 w 59"/>
                <a:gd name="T11" fmla="*/ 2 h 8"/>
                <a:gd name="T12" fmla="*/ 19 w 59"/>
                <a:gd name="T13" fmla="*/ 8 h 8"/>
                <a:gd name="T14" fmla="*/ 58 w 59"/>
                <a:gd name="T15" fmla="*/ 7 h 8"/>
                <a:gd name="T16" fmla="*/ 59 w 59"/>
                <a:gd name="T17" fmla="*/ 7 h 8"/>
                <a:gd name="T18" fmla="*/ 59 w 59"/>
                <a:gd name="T19" fmla="*/ 6 h 8"/>
                <a:gd name="T20" fmla="*/ 57 w 59"/>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
                  <a:moveTo>
                    <a:pt x="57" y="3"/>
                  </a:moveTo>
                  <a:cubicBezTo>
                    <a:pt x="57" y="3"/>
                    <a:pt x="57" y="3"/>
                    <a:pt x="57" y="3"/>
                  </a:cubicBezTo>
                  <a:cubicBezTo>
                    <a:pt x="57" y="3"/>
                    <a:pt x="35" y="4"/>
                    <a:pt x="21" y="4"/>
                  </a:cubicBezTo>
                  <a:cubicBezTo>
                    <a:pt x="17" y="5"/>
                    <a:pt x="5" y="5"/>
                    <a:pt x="1" y="0"/>
                  </a:cubicBezTo>
                  <a:cubicBezTo>
                    <a:pt x="0" y="0"/>
                    <a:pt x="0" y="1"/>
                    <a:pt x="0" y="1"/>
                  </a:cubicBezTo>
                  <a:cubicBezTo>
                    <a:pt x="0" y="2"/>
                    <a:pt x="0" y="2"/>
                    <a:pt x="0" y="2"/>
                  </a:cubicBezTo>
                  <a:cubicBezTo>
                    <a:pt x="1" y="4"/>
                    <a:pt x="6" y="8"/>
                    <a:pt x="19" y="8"/>
                  </a:cubicBezTo>
                  <a:cubicBezTo>
                    <a:pt x="34" y="8"/>
                    <a:pt x="58" y="7"/>
                    <a:pt x="58" y="7"/>
                  </a:cubicBezTo>
                  <a:cubicBezTo>
                    <a:pt x="58" y="7"/>
                    <a:pt x="59" y="7"/>
                    <a:pt x="59" y="7"/>
                  </a:cubicBezTo>
                  <a:cubicBezTo>
                    <a:pt x="59" y="7"/>
                    <a:pt x="59" y="6"/>
                    <a:pt x="59" y="6"/>
                  </a:cubicBezTo>
                  <a:cubicBezTo>
                    <a:pt x="59" y="4"/>
                    <a:pt x="58" y="3"/>
                    <a:pt x="57" y="3"/>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69"/>
            <p:cNvSpPr>
              <a:spLocks/>
            </p:cNvSpPr>
            <p:nvPr/>
          </p:nvSpPr>
          <p:spPr bwMode="auto">
            <a:xfrm>
              <a:off x="10123488" y="6637338"/>
              <a:ext cx="198437" cy="211138"/>
            </a:xfrm>
            <a:custGeom>
              <a:avLst/>
              <a:gdLst>
                <a:gd name="T0" fmla="*/ 34 w 45"/>
                <a:gd name="T1" fmla="*/ 0 h 48"/>
                <a:gd name="T2" fmla="*/ 34 w 45"/>
                <a:gd name="T3" fmla="*/ 34 h 48"/>
                <a:gd name="T4" fmla="*/ 6 w 45"/>
                <a:gd name="T5" fmla="*/ 37 h 48"/>
                <a:gd name="T6" fmla="*/ 4 w 45"/>
                <a:gd name="T7" fmla="*/ 36 h 48"/>
                <a:gd name="T8" fmla="*/ 0 w 45"/>
                <a:gd name="T9" fmla="*/ 40 h 48"/>
                <a:gd name="T10" fmla="*/ 2 w 45"/>
                <a:gd name="T11" fmla="*/ 43 h 48"/>
                <a:gd name="T12" fmla="*/ 9 w 45"/>
                <a:gd name="T13" fmla="*/ 47 h 48"/>
                <a:gd name="T14" fmla="*/ 37 w 45"/>
                <a:gd name="T15" fmla="*/ 46 h 48"/>
                <a:gd name="T16" fmla="*/ 45 w 45"/>
                <a:gd name="T17" fmla="*/ 42 h 48"/>
                <a:gd name="T18" fmla="*/ 45 w 45"/>
                <a:gd name="T19" fmla="*/ 0 h 48"/>
                <a:gd name="T20" fmla="*/ 34 w 45"/>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8">
                  <a:moveTo>
                    <a:pt x="34" y="0"/>
                  </a:moveTo>
                  <a:cubicBezTo>
                    <a:pt x="34" y="34"/>
                    <a:pt x="34" y="34"/>
                    <a:pt x="34" y="34"/>
                  </a:cubicBezTo>
                  <a:cubicBezTo>
                    <a:pt x="30" y="34"/>
                    <a:pt x="14" y="34"/>
                    <a:pt x="6" y="37"/>
                  </a:cubicBezTo>
                  <a:cubicBezTo>
                    <a:pt x="6" y="37"/>
                    <a:pt x="5" y="36"/>
                    <a:pt x="4" y="36"/>
                  </a:cubicBezTo>
                  <a:cubicBezTo>
                    <a:pt x="2" y="36"/>
                    <a:pt x="0" y="38"/>
                    <a:pt x="0" y="40"/>
                  </a:cubicBezTo>
                  <a:cubicBezTo>
                    <a:pt x="0" y="41"/>
                    <a:pt x="1" y="42"/>
                    <a:pt x="2" y="43"/>
                  </a:cubicBezTo>
                  <a:cubicBezTo>
                    <a:pt x="3" y="45"/>
                    <a:pt x="5" y="47"/>
                    <a:pt x="9" y="47"/>
                  </a:cubicBezTo>
                  <a:cubicBezTo>
                    <a:pt x="12" y="47"/>
                    <a:pt x="30" y="44"/>
                    <a:pt x="37" y="46"/>
                  </a:cubicBezTo>
                  <a:cubicBezTo>
                    <a:pt x="44" y="48"/>
                    <a:pt x="45" y="42"/>
                    <a:pt x="45" y="42"/>
                  </a:cubicBezTo>
                  <a:cubicBezTo>
                    <a:pt x="45" y="0"/>
                    <a:pt x="45" y="0"/>
                    <a:pt x="45" y="0"/>
                  </a:cubicBezTo>
                  <a:lnTo>
                    <a:pt x="34"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70"/>
            <p:cNvSpPr>
              <a:spLocks/>
            </p:cNvSpPr>
            <p:nvPr/>
          </p:nvSpPr>
          <p:spPr bwMode="auto">
            <a:xfrm>
              <a:off x="10101263" y="6761163"/>
              <a:ext cx="247650" cy="96838"/>
            </a:xfrm>
            <a:custGeom>
              <a:avLst/>
              <a:gdLst>
                <a:gd name="T0" fmla="*/ 52 w 56"/>
                <a:gd name="T1" fmla="*/ 2 h 22"/>
                <a:gd name="T2" fmla="*/ 42 w 56"/>
                <a:gd name="T3" fmla="*/ 3 h 22"/>
                <a:gd name="T4" fmla="*/ 38 w 56"/>
                <a:gd name="T5" fmla="*/ 0 h 22"/>
                <a:gd name="T6" fmla="*/ 21 w 56"/>
                <a:gd name="T7" fmla="*/ 6 h 22"/>
                <a:gd name="T8" fmla="*/ 12 w 56"/>
                <a:gd name="T9" fmla="*/ 7 h 22"/>
                <a:gd name="T10" fmla="*/ 5 w 56"/>
                <a:gd name="T11" fmla="*/ 8 h 22"/>
                <a:gd name="T12" fmla="*/ 2 w 56"/>
                <a:gd name="T13" fmla="*/ 9 h 22"/>
                <a:gd name="T14" fmla="*/ 6 w 56"/>
                <a:gd name="T15" fmla="*/ 11 h 22"/>
                <a:gd name="T16" fmla="*/ 13 w 56"/>
                <a:gd name="T17" fmla="*/ 18 h 22"/>
                <a:gd name="T18" fmla="*/ 0 w 56"/>
                <a:gd name="T19" fmla="*/ 15 h 22"/>
                <a:gd name="T20" fmla="*/ 5 w 56"/>
                <a:gd name="T21" fmla="*/ 19 h 22"/>
                <a:gd name="T22" fmla="*/ 33 w 56"/>
                <a:gd name="T23" fmla="*/ 19 h 22"/>
                <a:gd name="T24" fmla="*/ 52 w 56"/>
                <a:gd name="T25" fmla="*/ 19 h 22"/>
                <a:gd name="T26" fmla="*/ 54 w 56"/>
                <a:gd name="T27" fmla="*/ 18 h 22"/>
                <a:gd name="T28" fmla="*/ 54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8" y="5"/>
                    <a:pt x="42" y="3"/>
                  </a:cubicBezTo>
                  <a:cubicBezTo>
                    <a:pt x="40" y="3"/>
                    <a:pt x="39" y="2"/>
                    <a:pt x="38" y="0"/>
                  </a:cubicBezTo>
                  <a:cubicBezTo>
                    <a:pt x="36" y="2"/>
                    <a:pt x="25" y="5"/>
                    <a:pt x="21" y="6"/>
                  </a:cubicBezTo>
                  <a:cubicBezTo>
                    <a:pt x="18" y="7"/>
                    <a:pt x="14" y="8"/>
                    <a:pt x="12" y="7"/>
                  </a:cubicBezTo>
                  <a:cubicBezTo>
                    <a:pt x="10" y="8"/>
                    <a:pt x="7" y="8"/>
                    <a:pt x="5" y="8"/>
                  </a:cubicBezTo>
                  <a:cubicBezTo>
                    <a:pt x="4" y="8"/>
                    <a:pt x="3" y="9"/>
                    <a:pt x="2" y="9"/>
                  </a:cubicBezTo>
                  <a:cubicBezTo>
                    <a:pt x="3" y="10"/>
                    <a:pt x="4" y="10"/>
                    <a:pt x="6" y="11"/>
                  </a:cubicBezTo>
                  <a:cubicBezTo>
                    <a:pt x="12" y="13"/>
                    <a:pt x="13" y="16"/>
                    <a:pt x="13" y="18"/>
                  </a:cubicBezTo>
                  <a:cubicBezTo>
                    <a:pt x="13" y="20"/>
                    <a:pt x="4" y="18"/>
                    <a:pt x="0" y="15"/>
                  </a:cubicBezTo>
                  <a:cubicBezTo>
                    <a:pt x="1" y="17"/>
                    <a:pt x="2" y="18"/>
                    <a:pt x="5" y="19"/>
                  </a:cubicBezTo>
                  <a:cubicBezTo>
                    <a:pt x="12" y="22"/>
                    <a:pt x="33" y="19"/>
                    <a:pt x="33" y="19"/>
                  </a:cubicBezTo>
                  <a:cubicBezTo>
                    <a:pt x="52" y="19"/>
                    <a:pt x="52" y="19"/>
                    <a:pt x="52" y="19"/>
                  </a:cubicBezTo>
                  <a:cubicBezTo>
                    <a:pt x="54" y="18"/>
                    <a:pt x="54" y="18"/>
                    <a:pt x="54" y="18"/>
                  </a:cubicBezTo>
                  <a:cubicBezTo>
                    <a:pt x="53" y="18"/>
                    <a:pt x="53" y="17"/>
                    <a:pt x="54"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71"/>
            <p:cNvSpPr>
              <a:spLocks/>
            </p:cNvSpPr>
            <p:nvPr/>
          </p:nvSpPr>
          <p:spPr bwMode="auto">
            <a:xfrm>
              <a:off x="10101263" y="6800850"/>
              <a:ext cx="58737" cy="47625"/>
            </a:xfrm>
            <a:custGeom>
              <a:avLst/>
              <a:gdLst>
                <a:gd name="T0" fmla="*/ 13 w 13"/>
                <a:gd name="T1" fmla="*/ 9 h 11"/>
                <a:gd name="T2" fmla="*/ 6 w 13"/>
                <a:gd name="T3" fmla="*/ 2 h 11"/>
                <a:gd name="T4" fmla="*/ 2 w 13"/>
                <a:gd name="T5" fmla="*/ 0 h 11"/>
                <a:gd name="T6" fmla="*/ 0 w 13"/>
                <a:gd name="T7" fmla="*/ 6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6" y="2"/>
                  </a:cubicBezTo>
                  <a:cubicBezTo>
                    <a:pt x="4" y="1"/>
                    <a:pt x="3" y="1"/>
                    <a:pt x="2" y="0"/>
                  </a:cubicBezTo>
                  <a:cubicBezTo>
                    <a:pt x="1" y="1"/>
                    <a:pt x="0" y="3"/>
                    <a:pt x="0" y="6"/>
                  </a:cubicBezTo>
                  <a:cubicBezTo>
                    <a:pt x="4"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Freeform 72"/>
            <p:cNvSpPr>
              <a:spLocks/>
            </p:cNvSpPr>
            <p:nvPr/>
          </p:nvSpPr>
          <p:spPr bwMode="auto">
            <a:xfrm>
              <a:off x="10155238" y="6743700"/>
              <a:ext cx="203200" cy="96838"/>
            </a:xfrm>
            <a:custGeom>
              <a:avLst/>
              <a:gdLst>
                <a:gd name="T0" fmla="*/ 21 w 46"/>
                <a:gd name="T1" fmla="*/ 4 h 22"/>
                <a:gd name="T2" fmla="*/ 27 w 46"/>
                <a:gd name="T3" fmla="*/ 3 h 22"/>
                <a:gd name="T4" fmla="*/ 36 w 46"/>
                <a:gd name="T5" fmla="*/ 6 h 22"/>
                <a:gd name="T6" fmla="*/ 41 w 46"/>
                <a:gd name="T7" fmla="*/ 4 h 22"/>
                <a:gd name="T8" fmla="*/ 41 w 46"/>
                <a:gd name="T9" fmla="*/ 4 h 22"/>
                <a:gd name="T10" fmla="*/ 41 w 46"/>
                <a:gd name="T11" fmla="*/ 6 h 22"/>
                <a:gd name="T12" fmla="*/ 44 w 46"/>
                <a:gd name="T13" fmla="*/ 21 h 22"/>
                <a:gd name="T14" fmla="*/ 44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1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1" y="4"/>
                  </a:moveTo>
                  <a:cubicBezTo>
                    <a:pt x="23" y="2"/>
                    <a:pt x="25" y="0"/>
                    <a:pt x="27" y="3"/>
                  </a:cubicBezTo>
                  <a:cubicBezTo>
                    <a:pt x="30" y="6"/>
                    <a:pt x="32" y="7"/>
                    <a:pt x="36" y="6"/>
                  </a:cubicBezTo>
                  <a:cubicBezTo>
                    <a:pt x="40" y="4"/>
                    <a:pt x="40" y="3"/>
                    <a:pt x="41" y="4"/>
                  </a:cubicBezTo>
                  <a:cubicBezTo>
                    <a:pt x="41" y="4"/>
                    <a:pt x="41" y="4"/>
                    <a:pt x="41" y="4"/>
                  </a:cubicBezTo>
                  <a:cubicBezTo>
                    <a:pt x="41" y="5"/>
                    <a:pt x="41" y="6"/>
                    <a:pt x="41" y="6"/>
                  </a:cubicBezTo>
                  <a:cubicBezTo>
                    <a:pt x="42" y="8"/>
                    <a:pt x="46" y="17"/>
                    <a:pt x="44" y="21"/>
                  </a:cubicBezTo>
                  <a:cubicBezTo>
                    <a:pt x="44" y="21"/>
                    <a:pt x="44" y="21"/>
                    <a:pt x="44" y="21"/>
                  </a:cubicBezTo>
                  <a:cubicBezTo>
                    <a:pt x="42" y="22"/>
                    <a:pt x="42" y="22"/>
                    <a:pt x="42" y="22"/>
                  </a:cubicBezTo>
                  <a:cubicBezTo>
                    <a:pt x="41" y="22"/>
                    <a:pt x="41" y="21"/>
                    <a:pt x="42" y="20"/>
                  </a:cubicBezTo>
                  <a:cubicBezTo>
                    <a:pt x="44" y="19"/>
                    <a:pt x="39" y="8"/>
                    <a:pt x="39" y="8"/>
                  </a:cubicBezTo>
                  <a:cubicBezTo>
                    <a:pt x="36" y="10"/>
                    <a:pt x="34" y="10"/>
                    <a:pt x="29" y="8"/>
                  </a:cubicBezTo>
                  <a:cubicBezTo>
                    <a:pt x="25" y="6"/>
                    <a:pt x="25" y="6"/>
                    <a:pt x="25" y="6"/>
                  </a:cubicBezTo>
                  <a:cubicBezTo>
                    <a:pt x="23" y="7"/>
                    <a:pt x="12" y="10"/>
                    <a:pt x="8" y="11"/>
                  </a:cubicBezTo>
                  <a:cubicBezTo>
                    <a:pt x="5" y="12"/>
                    <a:pt x="2" y="12"/>
                    <a:pt x="0" y="11"/>
                  </a:cubicBezTo>
                  <a:lnTo>
                    <a:pt x="21"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Freeform 73"/>
            <p:cNvSpPr>
              <a:spLocks/>
            </p:cNvSpPr>
            <p:nvPr/>
          </p:nvSpPr>
          <p:spPr bwMode="auto">
            <a:xfrm>
              <a:off x="10336213" y="6761163"/>
              <a:ext cx="25400" cy="74613"/>
            </a:xfrm>
            <a:custGeom>
              <a:avLst/>
              <a:gdLst>
                <a:gd name="T0" fmla="*/ 5 w 6"/>
                <a:gd name="T1" fmla="*/ 11 h 17"/>
                <a:gd name="T2" fmla="*/ 0 w 6"/>
                <a:gd name="T3" fmla="*/ 0 h 17"/>
                <a:gd name="T4" fmla="*/ 0 w 6"/>
                <a:gd name="T5" fmla="*/ 2 h 17"/>
                <a:gd name="T6" fmla="*/ 3 w 6"/>
                <a:gd name="T7" fmla="*/ 17 h 17"/>
                <a:gd name="T8" fmla="*/ 3 w 6"/>
                <a:gd name="T9" fmla="*/ 17 h 17"/>
                <a:gd name="T10" fmla="*/ 4 w 6"/>
                <a:gd name="T11" fmla="*/ 16 h 17"/>
                <a:gd name="T12" fmla="*/ 5 w 6"/>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5" y="11"/>
                  </a:moveTo>
                  <a:cubicBezTo>
                    <a:pt x="4" y="7"/>
                    <a:pt x="2" y="0"/>
                    <a:pt x="0" y="0"/>
                  </a:cubicBezTo>
                  <a:cubicBezTo>
                    <a:pt x="0" y="1"/>
                    <a:pt x="0" y="2"/>
                    <a:pt x="0" y="2"/>
                  </a:cubicBezTo>
                  <a:cubicBezTo>
                    <a:pt x="1" y="4"/>
                    <a:pt x="5" y="13"/>
                    <a:pt x="3" y="17"/>
                  </a:cubicBezTo>
                  <a:cubicBezTo>
                    <a:pt x="3" y="17"/>
                    <a:pt x="3" y="17"/>
                    <a:pt x="3" y="17"/>
                  </a:cubicBezTo>
                  <a:cubicBezTo>
                    <a:pt x="4" y="16"/>
                    <a:pt x="4" y="16"/>
                    <a:pt x="4" y="16"/>
                  </a:cubicBezTo>
                  <a:cubicBezTo>
                    <a:pt x="4" y="16"/>
                    <a:pt x="6"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Freeform 74"/>
            <p:cNvSpPr>
              <a:spLocks/>
            </p:cNvSpPr>
            <p:nvPr/>
          </p:nvSpPr>
          <p:spPr bwMode="auto">
            <a:xfrm>
              <a:off x="10167938" y="6786563"/>
              <a:ext cx="150812" cy="58738"/>
            </a:xfrm>
            <a:custGeom>
              <a:avLst/>
              <a:gdLst>
                <a:gd name="T0" fmla="*/ 34 w 34"/>
                <a:gd name="T1" fmla="*/ 13 h 13"/>
                <a:gd name="T2" fmla="*/ 34 w 34"/>
                <a:gd name="T3" fmla="*/ 13 h 13"/>
                <a:gd name="T4" fmla="*/ 17 w 34"/>
                <a:gd name="T5" fmla="*/ 1 h 13"/>
                <a:gd name="T6" fmla="*/ 0 w 34"/>
                <a:gd name="T7" fmla="*/ 13 h 13"/>
                <a:gd name="T8" fmla="*/ 34 w 34"/>
                <a:gd name="T9" fmla="*/ 13 h 13"/>
              </a:gdLst>
              <a:ahLst/>
              <a:cxnLst>
                <a:cxn ang="0">
                  <a:pos x="T0" y="T1"/>
                </a:cxn>
                <a:cxn ang="0">
                  <a:pos x="T2" y="T3"/>
                </a:cxn>
                <a:cxn ang="0">
                  <a:pos x="T4" y="T5"/>
                </a:cxn>
                <a:cxn ang="0">
                  <a:pos x="T6" y="T7"/>
                </a:cxn>
                <a:cxn ang="0">
                  <a:pos x="T8" y="T9"/>
                </a:cxn>
              </a:cxnLst>
              <a:rect l="0" t="0" r="r" b="b"/>
              <a:pathLst>
                <a:path w="34" h="13">
                  <a:moveTo>
                    <a:pt x="34" y="13"/>
                  </a:moveTo>
                  <a:cubicBezTo>
                    <a:pt x="34" y="13"/>
                    <a:pt x="34" y="13"/>
                    <a:pt x="34" y="13"/>
                  </a:cubicBezTo>
                  <a:cubicBezTo>
                    <a:pt x="34" y="6"/>
                    <a:pt x="26" y="0"/>
                    <a:pt x="17" y="1"/>
                  </a:cubicBezTo>
                  <a:cubicBezTo>
                    <a:pt x="8" y="1"/>
                    <a:pt x="0" y="6"/>
                    <a:pt x="0" y="13"/>
                  </a:cubicBezTo>
                  <a:cubicBezTo>
                    <a:pt x="7" y="13"/>
                    <a:pt x="26" y="13"/>
                    <a:pt x="34"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75"/>
            <p:cNvSpPr>
              <a:spLocks/>
            </p:cNvSpPr>
            <p:nvPr/>
          </p:nvSpPr>
          <p:spPr bwMode="auto">
            <a:xfrm>
              <a:off x="10229850" y="6756400"/>
              <a:ext cx="17462" cy="12700"/>
            </a:xfrm>
            <a:custGeom>
              <a:avLst/>
              <a:gdLst>
                <a:gd name="T0" fmla="*/ 4 w 4"/>
                <a:gd name="T1" fmla="*/ 2 h 3"/>
                <a:gd name="T2" fmla="*/ 2 w 4"/>
                <a:gd name="T3" fmla="*/ 0 h 3"/>
                <a:gd name="T4" fmla="*/ 1 w 4"/>
                <a:gd name="T5" fmla="*/ 0 h 3"/>
                <a:gd name="T6" fmla="*/ 0 w 4"/>
                <a:gd name="T7" fmla="*/ 1 h 3"/>
                <a:gd name="T8" fmla="*/ 0 w 4"/>
                <a:gd name="T9" fmla="*/ 2 h 3"/>
                <a:gd name="T10" fmla="*/ 1 w 4"/>
                <a:gd name="T11" fmla="*/ 1 h 3"/>
                <a:gd name="T12" fmla="*/ 1 w 4"/>
                <a:gd name="T13" fmla="*/ 1 h 3"/>
                <a:gd name="T14" fmla="*/ 1 w 4"/>
                <a:gd name="T15" fmla="*/ 1 h 3"/>
                <a:gd name="T16" fmla="*/ 2 w 4"/>
                <a:gd name="T17" fmla="*/ 1 h 3"/>
                <a:gd name="T18" fmla="*/ 3 w 4"/>
                <a:gd name="T19" fmla="*/ 3 h 3"/>
                <a:gd name="T20" fmla="*/ 4 w 4"/>
                <a:gd name="T21" fmla="*/ 3 h 3"/>
                <a:gd name="T22" fmla="*/ 4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4" y="1"/>
                    <a:pt x="3" y="1"/>
                    <a:pt x="2" y="0"/>
                  </a:cubicBez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1" y="1"/>
                  </a:cubicBezTo>
                  <a:cubicBezTo>
                    <a:pt x="1" y="1"/>
                    <a:pt x="1" y="1"/>
                    <a:pt x="2" y="1"/>
                  </a:cubicBezTo>
                  <a:cubicBezTo>
                    <a:pt x="2" y="1"/>
                    <a:pt x="3" y="2"/>
                    <a:pt x="3" y="3"/>
                  </a:cubicBezTo>
                  <a:cubicBezTo>
                    <a:pt x="3" y="3"/>
                    <a:pt x="4" y="3"/>
                    <a:pt x="4" y="3"/>
                  </a:cubicBezTo>
                  <a:cubicBezTo>
                    <a:pt x="4" y="3"/>
                    <a:pt x="4" y="3"/>
                    <a:pt x="4"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76"/>
            <p:cNvSpPr>
              <a:spLocks/>
            </p:cNvSpPr>
            <p:nvPr/>
          </p:nvSpPr>
          <p:spPr bwMode="auto">
            <a:xfrm>
              <a:off x="10217150" y="6761163"/>
              <a:ext cx="17462" cy="12700"/>
            </a:xfrm>
            <a:custGeom>
              <a:avLst/>
              <a:gdLst>
                <a:gd name="T0" fmla="*/ 3 w 4"/>
                <a:gd name="T1" fmla="*/ 0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0"/>
                  </a:moveTo>
                  <a:cubicBezTo>
                    <a:pt x="2" y="0"/>
                    <a:pt x="2" y="0"/>
                    <a:pt x="1" y="0"/>
                  </a:cubicBezTo>
                  <a:cubicBezTo>
                    <a:pt x="0" y="0"/>
                    <a:pt x="0" y="1"/>
                    <a:pt x="0" y="1"/>
                  </a:cubicBezTo>
                  <a:cubicBezTo>
                    <a:pt x="0" y="1"/>
                    <a:pt x="0" y="2"/>
                    <a:pt x="0" y="2"/>
                  </a:cubicBezTo>
                  <a:cubicBezTo>
                    <a:pt x="1" y="2"/>
                    <a:pt x="1" y="1"/>
                    <a:pt x="1" y="1"/>
                  </a:cubicBezTo>
                  <a:cubicBezTo>
                    <a:pt x="1" y="1"/>
                    <a:pt x="1" y="1"/>
                    <a:pt x="1" y="1"/>
                  </a:cubicBezTo>
                  <a:cubicBezTo>
                    <a:pt x="1"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77"/>
            <p:cNvSpPr>
              <a:spLocks/>
            </p:cNvSpPr>
            <p:nvPr/>
          </p:nvSpPr>
          <p:spPr bwMode="auto">
            <a:xfrm>
              <a:off x="10202863" y="6765925"/>
              <a:ext cx="17462" cy="12700"/>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2"/>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78"/>
            <p:cNvSpPr>
              <a:spLocks/>
            </p:cNvSpPr>
            <p:nvPr/>
          </p:nvSpPr>
          <p:spPr bwMode="auto">
            <a:xfrm>
              <a:off x="10190163" y="6769100"/>
              <a:ext cx="17462" cy="14288"/>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79"/>
            <p:cNvSpPr>
              <a:spLocks/>
            </p:cNvSpPr>
            <p:nvPr/>
          </p:nvSpPr>
          <p:spPr bwMode="auto">
            <a:xfrm>
              <a:off x="10101263" y="6826250"/>
              <a:ext cx="260350" cy="36513"/>
            </a:xfrm>
            <a:custGeom>
              <a:avLst/>
              <a:gdLst>
                <a:gd name="T0" fmla="*/ 19 w 59"/>
                <a:gd name="T1" fmla="*/ 6 h 8"/>
                <a:gd name="T2" fmla="*/ 0 w 59"/>
                <a:gd name="T3" fmla="*/ 0 h 8"/>
                <a:gd name="T4" fmla="*/ 0 w 59"/>
                <a:gd name="T5" fmla="*/ 1 h 8"/>
                <a:gd name="T6" fmla="*/ 19 w 59"/>
                <a:gd name="T7" fmla="*/ 7 h 8"/>
                <a:gd name="T8" fmla="*/ 57 w 59"/>
                <a:gd name="T9" fmla="*/ 6 h 8"/>
                <a:gd name="T10" fmla="*/ 59 w 59"/>
                <a:gd name="T11" fmla="*/ 5 h 8"/>
                <a:gd name="T12" fmla="*/ 58 w 59"/>
                <a:gd name="T13" fmla="*/ 5 h 8"/>
                <a:gd name="T14" fmla="*/ 19 w 5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19" y="6"/>
                  </a:moveTo>
                  <a:cubicBezTo>
                    <a:pt x="6" y="7"/>
                    <a:pt x="1" y="2"/>
                    <a:pt x="0" y="0"/>
                  </a:cubicBezTo>
                  <a:cubicBezTo>
                    <a:pt x="0" y="0"/>
                    <a:pt x="0" y="1"/>
                    <a:pt x="0" y="1"/>
                  </a:cubicBezTo>
                  <a:cubicBezTo>
                    <a:pt x="1" y="2"/>
                    <a:pt x="5" y="8"/>
                    <a:pt x="19" y="7"/>
                  </a:cubicBezTo>
                  <a:cubicBezTo>
                    <a:pt x="33" y="7"/>
                    <a:pt x="56" y="6"/>
                    <a:pt x="57" y="6"/>
                  </a:cubicBezTo>
                  <a:cubicBezTo>
                    <a:pt x="57" y="6"/>
                    <a:pt x="58" y="6"/>
                    <a:pt x="59" y="5"/>
                  </a:cubicBezTo>
                  <a:cubicBezTo>
                    <a:pt x="58" y="5"/>
                    <a:pt x="58" y="5"/>
                    <a:pt x="58" y="5"/>
                  </a:cubicBezTo>
                  <a:cubicBezTo>
                    <a:pt x="57"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80"/>
            <p:cNvSpPr>
              <a:spLocks/>
            </p:cNvSpPr>
            <p:nvPr/>
          </p:nvSpPr>
          <p:spPr bwMode="auto">
            <a:xfrm>
              <a:off x="10101263" y="6818313"/>
              <a:ext cx="260350" cy="39688"/>
            </a:xfrm>
            <a:custGeom>
              <a:avLst/>
              <a:gdLst>
                <a:gd name="T0" fmla="*/ 57 w 59"/>
                <a:gd name="T1" fmla="*/ 4 h 9"/>
                <a:gd name="T2" fmla="*/ 56 w 59"/>
                <a:gd name="T3" fmla="*/ 4 h 9"/>
                <a:gd name="T4" fmla="*/ 21 w 59"/>
                <a:gd name="T5" fmla="*/ 4 h 9"/>
                <a:gd name="T6" fmla="*/ 0 w 59"/>
                <a:gd name="T7" fmla="*/ 0 h 9"/>
                <a:gd name="T8" fmla="*/ 0 w 59"/>
                <a:gd name="T9" fmla="*/ 1 h 9"/>
                <a:gd name="T10" fmla="*/ 0 w 59"/>
                <a:gd name="T11" fmla="*/ 2 h 9"/>
                <a:gd name="T12" fmla="*/ 19 w 59"/>
                <a:gd name="T13" fmla="*/ 8 h 9"/>
                <a:gd name="T14" fmla="*/ 58 w 59"/>
                <a:gd name="T15" fmla="*/ 7 h 9"/>
                <a:gd name="T16" fmla="*/ 59 w 59"/>
                <a:gd name="T17" fmla="*/ 7 h 9"/>
                <a:gd name="T18" fmla="*/ 59 w 59"/>
                <a:gd name="T19" fmla="*/ 6 h 9"/>
                <a:gd name="T20" fmla="*/ 57 w 59"/>
                <a:gd name="T2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9">
                  <a:moveTo>
                    <a:pt x="57" y="4"/>
                  </a:moveTo>
                  <a:cubicBezTo>
                    <a:pt x="57" y="4"/>
                    <a:pt x="56" y="4"/>
                    <a:pt x="56" y="4"/>
                  </a:cubicBezTo>
                  <a:cubicBezTo>
                    <a:pt x="56" y="4"/>
                    <a:pt x="35" y="4"/>
                    <a:pt x="21" y="4"/>
                  </a:cubicBezTo>
                  <a:cubicBezTo>
                    <a:pt x="17" y="5"/>
                    <a:pt x="5" y="5"/>
                    <a:pt x="0" y="0"/>
                  </a:cubicBezTo>
                  <a:cubicBezTo>
                    <a:pt x="0" y="0"/>
                    <a:pt x="0" y="1"/>
                    <a:pt x="0" y="1"/>
                  </a:cubicBezTo>
                  <a:cubicBezTo>
                    <a:pt x="0" y="2"/>
                    <a:pt x="0" y="2"/>
                    <a:pt x="0" y="2"/>
                  </a:cubicBezTo>
                  <a:cubicBezTo>
                    <a:pt x="1" y="4"/>
                    <a:pt x="6" y="9"/>
                    <a:pt x="19" y="8"/>
                  </a:cubicBezTo>
                  <a:cubicBezTo>
                    <a:pt x="34" y="8"/>
                    <a:pt x="57" y="7"/>
                    <a:pt x="58" y="7"/>
                  </a:cubicBezTo>
                  <a:cubicBezTo>
                    <a:pt x="58" y="7"/>
                    <a:pt x="58" y="7"/>
                    <a:pt x="59" y="7"/>
                  </a:cubicBezTo>
                  <a:cubicBezTo>
                    <a:pt x="59" y="7"/>
                    <a:pt x="59" y="6"/>
                    <a:pt x="59" y="6"/>
                  </a:cubicBezTo>
                  <a:cubicBezTo>
                    <a:pt x="59" y="5"/>
                    <a:pt x="58" y="3"/>
                    <a:pt x="57" y="4"/>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Rectangle 81"/>
            <p:cNvSpPr>
              <a:spLocks noChangeArrowheads="1"/>
            </p:cNvSpPr>
            <p:nvPr/>
          </p:nvSpPr>
          <p:spPr bwMode="auto">
            <a:xfrm>
              <a:off x="10348913" y="5729288"/>
              <a:ext cx="119062" cy="269875"/>
            </a:xfrm>
            <a:prstGeom prst="rect">
              <a:avLst/>
            </a:prstGeom>
            <a:solidFill>
              <a:srgbClr val="EC8A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82"/>
            <p:cNvSpPr>
              <a:spLocks/>
            </p:cNvSpPr>
            <p:nvPr/>
          </p:nvSpPr>
          <p:spPr bwMode="auto">
            <a:xfrm>
              <a:off x="10348913" y="5592763"/>
              <a:ext cx="119062" cy="136525"/>
            </a:xfrm>
            <a:custGeom>
              <a:avLst/>
              <a:gdLst>
                <a:gd name="T0" fmla="*/ 27 w 27"/>
                <a:gd name="T1" fmla="*/ 0 h 31"/>
                <a:gd name="T2" fmla="*/ 0 w 27"/>
                <a:gd name="T3" fmla="*/ 28 h 31"/>
                <a:gd name="T4" fmla="*/ 0 w 27"/>
                <a:gd name="T5" fmla="*/ 31 h 31"/>
                <a:gd name="T6" fmla="*/ 27 w 27"/>
                <a:gd name="T7" fmla="*/ 31 h 31"/>
                <a:gd name="T8" fmla="*/ 27 w 27"/>
                <a:gd name="T9" fmla="*/ 0 h 31"/>
              </a:gdLst>
              <a:ahLst/>
              <a:cxnLst>
                <a:cxn ang="0">
                  <a:pos x="T0" y="T1"/>
                </a:cxn>
                <a:cxn ang="0">
                  <a:pos x="T2" y="T3"/>
                </a:cxn>
                <a:cxn ang="0">
                  <a:pos x="T4" y="T5"/>
                </a:cxn>
                <a:cxn ang="0">
                  <a:pos x="T6" y="T7"/>
                </a:cxn>
                <a:cxn ang="0">
                  <a:pos x="T8" y="T9"/>
                </a:cxn>
              </a:cxnLst>
              <a:rect l="0" t="0" r="r" b="b"/>
              <a:pathLst>
                <a:path w="27" h="31">
                  <a:moveTo>
                    <a:pt x="27" y="0"/>
                  </a:moveTo>
                  <a:cubicBezTo>
                    <a:pt x="13" y="0"/>
                    <a:pt x="0" y="13"/>
                    <a:pt x="0" y="28"/>
                  </a:cubicBezTo>
                  <a:cubicBezTo>
                    <a:pt x="0" y="31"/>
                    <a:pt x="0" y="31"/>
                    <a:pt x="0" y="31"/>
                  </a:cubicBezTo>
                  <a:cubicBezTo>
                    <a:pt x="27" y="31"/>
                    <a:pt x="27" y="31"/>
                    <a:pt x="27" y="31"/>
                  </a:cubicBezTo>
                  <a:lnTo>
                    <a:pt x="27"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Rectangle 83"/>
            <p:cNvSpPr>
              <a:spLocks noChangeArrowheads="1"/>
            </p:cNvSpPr>
            <p:nvPr/>
          </p:nvSpPr>
          <p:spPr bwMode="auto">
            <a:xfrm>
              <a:off x="10331450"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84"/>
            <p:cNvSpPr>
              <a:spLocks/>
            </p:cNvSpPr>
            <p:nvPr/>
          </p:nvSpPr>
          <p:spPr bwMode="auto">
            <a:xfrm>
              <a:off x="10499725" y="5945188"/>
              <a:ext cx="241300" cy="136525"/>
            </a:xfrm>
            <a:custGeom>
              <a:avLst/>
              <a:gdLst>
                <a:gd name="T0" fmla="*/ 0 w 55"/>
                <a:gd name="T1" fmla="*/ 22 h 31"/>
                <a:gd name="T2" fmla="*/ 8 w 55"/>
                <a:gd name="T3" fmla="*/ 31 h 31"/>
                <a:gd name="T4" fmla="*/ 47 w 55"/>
                <a:gd name="T5" fmla="*/ 31 h 31"/>
                <a:gd name="T6" fmla="*/ 55 w 55"/>
                <a:gd name="T7" fmla="*/ 22 h 31"/>
                <a:gd name="T8" fmla="*/ 55 w 55"/>
                <a:gd name="T9" fmla="*/ 0 h 31"/>
                <a:gd name="T10" fmla="*/ 0 w 55"/>
                <a:gd name="T11" fmla="*/ 0 h 31"/>
                <a:gd name="T12" fmla="*/ 0 w 55"/>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55" h="31">
                  <a:moveTo>
                    <a:pt x="0" y="22"/>
                  </a:moveTo>
                  <a:cubicBezTo>
                    <a:pt x="0" y="27"/>
                    <a:pt x="3" y="31"/>
                    <a:pt x="8" y="31"/>
                  </a:cubicBezTo>
                  <a:cubicBezTo>
                    <a:pt x="47" y="31"/>
                    <a:pt x="47" y="31"/>
                    <a:pt x="47" y="31"/>
                  </a:cubicBezTo>
                  <a:cubicBezTo>
                    <a:pt x="51" y="31"/>
                    <a:pt x="55" y="27"/>
                    <a:pt x="55" y="22"/>
                  </a:cubicBezTo>
                  <a:cubicBezTo>
                    <a:pt x="55" y="0"/>
                    <a:pt x="55" y="0"/>
                    <a:pt x="55" y="0"/>
                  </a:cubicBezTo>
                  <a:cubicBezTo>
                    <a:pt x="0" y="0"/>
                    <a:pt x="0" y="0"/>
                    <a:pt x="0" y="0"/>
                  </a:cubicBezTo>
                  <a:lnTo>
                    <a:pt x="0" y="22"/>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85"/>
            <p:cNvSpPr>
              <a:spLocks/>
            </p:cNvSpPr>
            <p:nvPr/>
          </p:nvSpPr>
          <p:spPr bwMode="auto">
            <a:xfrm>
              <a:off x="10467975" y="5897563"/>
              <a:ext cx="304800"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86"/>
            <p:cNvSpPr>
              <a:spLocks/>
            </p:cNvSpPr>
            <p:nvPr/>
          </p:nvSpPr>
          <p:spPr bwMode="auto">
            <a:xfrm>
              <a:off x="10361613" y="5549900"/>
              <a:ext cx="503237" cy="439738"/>
            </a:xfrm>
            <a:custGeom>
              <a:avLst/>
              <a:gdLst>
                <a:gd name="T0" fmla="*/ 114 w 114"/>
                <a:gd name="T1" fmla="*/ 28 h 100"/>
                <a:gd name="T2" fmla="*/ 105 w 114"/>
                <a:gd name="T3" fmla="*/ 12 h 100"/>
                <a:gd name="T4" fmla="*/ 86 w 114"/>
                <a:gd name="T5" fmla="*/ 0 h 100"/>
                <a:gd name="T6" fmla="*/ 78 w 114"/>
                <a:gd name="T7" fmla="*/ 0 h 100"/>
                <a:gd name="T8" fmla="*/ 50 w 114"/>
                <a:gd name="T9" fmla="*/ 0 h 100"/>
                <a:gd name="T10" fmla="*/ 34 w 114"/>
                <a:gd name="T11" fmla="*/ 0 h 100"/>
                <a:gd name="T12" fmla="*/ 17 w 114"/>
                <a:gd name="T13" fmla="*/ 9 h 100"/>
                <a:gd name="T14" fmla="*/ 12 w 114"/>
                <a:gd name="T15" fmla="*/ 12 h 100"/>
                <a:gd name="T16" fmla="*/ 2 w 114"/>
                <a:gd name="T17" fmla="*/ 34 h 100"/>
                <a:gd name="T18" fmla="*/ 31 w 114"/>
                <a:gd name="T19" fmla="*/ 100 h 100"/>
                <a:gd name="T20" fmla="*/ 86 w 114"/>
                <a:gd name="T21" fmla="*/ 100 h 100"/>
                <a:gd name="T22" fmla="*/ 114 w 114"/>
                <a:gd name="T23" fmla="*/ 34 h 100"/>
                <a:gd name="T24" fmla="*/ 114 w 114"/>
                <a:gd name="T25"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0">
                  <a:moveTo>
                    <a:pt x="114" y="28"/>
                  </a:moveTo>
                  <a:cubicBezTo>
                    <a:pt x="114" y="22"/>
                    <a:pt x="111" y="16"/>
                    <a:pt x="105" y="12"/>
                  </a:cubicBezTo>
                  <a:cubicBezTo>
                    <a:pt x="86" y="0"/>
                    <a:pt x="86" y="0"/>
                    <a:pt x="86" y="0"/>
                  </a:cubicBezTo>
                  <a:cubicBezTo>
                    <a:pt x="78" y="0"/>
                    <a:pt x="78" y="0"/>
                    <a:pt x="78" y="0"/>
                  </a:cubicBezTo>
                  <a:cubicBezTo>
                    <a:pt x="50" y="0"/>
                    <a:pt x="50" y="0"/>
                    <a:pt x="50" y="0"/>
                  </a:cubicBezTo>
                  <a:cubicBezTo>
                    <a:pt x="34" y="0"/>
                    <a:pt x="34" y="0"/>
                    <a:pt x="34" y="0"/>
                  </a:cubicBezTo>
                  <a:cubicBezTo>
                    <a:pt x="17" y="9"/>
                    <a:pt x="17" y="9"/>
                    <a:pt x="17" y="9"/>
                  </a:cubicBezTo>
                  <a:cubicBezTo>
                    <a:pt x="12" y="12"/>
                    <a:pt x="12" y="12"/>
                    <a:pt x="12" y="12"/>
                  </a:cubicBezTo>
                  <a:cubicBezTo>
                    <a:pt x="4" y="17"/>
                    <a:pt x="0" y="25"/>
                    <a:pt x="2" y="34"/>
                  </a:cubicBezTo>
                  <a:cubicBezTo>
                    <a:pt x="31" y="100"/>
                    <a:pt x="31" y="100"/>
                    <a:pt x="31" y="100"/>
                  </a:cubicBezTo>
                  <a:cubicBezTo>
                    <a:pt x="86" y="100"/>
                    <a:pt x="86" y="100"/>
                    <a:pt x="86" y="100"/>
                  </a:cubicBezTo>
                  <a:cubicBezTo>
                    <a:pt x="114" y="34"/>
                    <a:pt x="114" y="34"/>
                    <a:pt x="114" y="34"/>
                  </a:cubicBezTo>
                  <a:cubicBezTo>
                    <a:pt x="114" y="32"/>
                    <a:pt x="114" y="30"/>
                    <a:pt x="114" y="28"/>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87"/>
            <p:cNvSpPr>
              <a:spLocks/>
            </p:cNvSpPr>
            <p:nvPr/>
          </p:nvSpPr>
          <p:spPr bwMode="auto">
            <a:xfrm>
              <a:off x="10388600" y="5721350"/>
              <a:ext cx="396875" cy="198438"/>
            </a:xfrm>
            <a:custGeom>
              <a:avLst/>
              <a:gdLst>
                <a:gd name="T0" fmla="*/ 0 w 90"/>
                <a:gd name="T1" fmla="*/ 23 h 45"/>
                <a:gd name="T2" fmla="*/ 22 w 90"/>
                <a:gd name="T3" fmla="*/ 45 h 45"/>
                <a:gd name="T4" fmla="*/ 68 w 90"/>
                <a:gd name="T5" fmla="*/ 45 h 45"/>
                <a:gd name="T6" fmla="*/ 90 w 90"/>
                <a:gd name="T7" fmla="*/ 23 h 45"/>
                <a:gd name="T8" fmla="*/ 90 w 90"/>
                <a:gd name="T9" fmla="*/ 23 h 45"/>
                <a:gd name="T10" fmla="*/ 68 w 90"/>
                <a:gd name="T11" fmla="*/ 0 h 45"/>
                <a:gd name="T12" fmla="*/ 22 w 90"/>
                <a:gd name="T13" fmla="*/ 0 h 45"/>
                <a:gd name="T14" fmla="*/ 0 w 90"/>
                <a:gd name="T15" fmla="*/ 2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45">
                  <a:moveTo>
                    <a:pt x="0" y="23"/>
                  </a:moveTo>
                  <a:cubicBezTo>
                    <a:pt x="0" y="35"/>
                    <a:pt x="10" y="45"/>
                    <a:pt x="22" y="45"/>
                  </a:cubicBezTo>
                  <a:cubicBezTo>
                    <a:pt x="68" y="45"/>
                    <a:pt x="68" y="45"/>
                    <a:pt x="68" y="45"/>
                  </a:cubicBezTo>
                  <a:cubicBezTo>
                    <a:pt x="80" y="45"/>
                    <a:pt x="90" y="35"/>
                    <a:pt x="90" y="23"/>
                  </a:cubicBezTo>
                  <a:cubicBezTo>
                    <a:pt x="90" y="23"/>
                    <a:pt x="90" y="23"/>
                    <a:pt x="90" y="23"/>
                  </a:cubicBezTo>
                  <a:cubicBezTo>
                    <a:pt x="90" y="10"/>
                    <a:pt x="80" y="0"/>
                    <a:pt x="68" y="0"/>
                  </a:cubicBezTo>
                  <a:cubicBezTo>
                    <a:pt x="22" y="0"/>
                    <a:pt x="22" y="0"/>
                    <a:pt x="22" y="0"/>
                  </a:cubicBezTo>
                  <a:cubicBezTo>
                    <a:pt x="10" y="0"/>
                    <a:pt x="0" y="10"/>
                    <a:pt x="0" y="23"/>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88"/>
            <p:cNvSpPr>
              <a:spLocks/>
            </p:cNvSpPr>
            <p:nvPr/>
          </p:nvSpPr>
          <p:spPr bwMode="auto">
            <a:xfrm>
              <a:off x="10812463" y="5592763"/>
              <a:ext cx="119062" cy="136525"/>
            </a:xfrm>
            <a:custGeom>
              <a:avLst/>
              <a:gdLst>
                <a:gd name="T0" fmla="*/ 27 w 27"/>
                <a:gd name="T1" fmla="*/ 28 h 31"/>
                <a:gd name="T2" fmla="*/ 0 w 27"/>
                <a:gd name="T3" fmla="*/ 0 h 31"/>
                <a:gd name="T4" fmla="*/ 0 w 27"/>
                <a:gd name="T5" fmla="*/ 31 h 31"/>
                <a:gd name="T6" fmla="*/ 27 w 27"/>
                <a:gd name="T7" fmla="*/ 31 h 31"/>
                <a:gd name="T8" fmla="*/ 27 w 27"/>
                <a:gd name="T9" fmla="*/ 28 h 31"/>
              </a:gdLst>
              <a:ahLst/>
              <a:cxnLst>
                <a:cxn ang="0">
                  <a:pos x="T0" y="T1"/>
                </a:cxn>
                <a:cxn ang="0">
                  <a:pos x="T2" y="T3"/>
                </a:cxn>
                <a:cxn ang="0">
                  <a:pos x="T4" y="T5"/>
                </a:cxn>
                <a:cxn ang="0">
                  <a:pos x="T6" y="T7"/>
                </a:cxn>
                <a:cxn ang="0">
                  <a:pos x="T8" y="T9"/>
                </a:cxn>
              </a:cxnLst>
              <a:rect l="0" t="0" r="r" b="b"/>
              <a:pathLst>
                <a:path w="27" h="31">
                  <a:moveTo>
                    <a:pt x="27" y="28"/>
                  </a:moveTo>
                  <a:cubicBezTo>
                    <a:pt x="27" y="13"/>
                    <a:pt x="14" y="0"/>
                    <a:pt x="0" y="0"/>
                  </a:cubicBezTo>
                  <a:cubicBezTo>
                    <a:pt x="0" y="31"/>
                    <a:pt x="0" y="31"/>
                    <a:pt x="0" y="31"/>
                  </a:cubicBezTo>
                  <a:cubicBezTo>
                    <a:pt x="27" y="31"/>
                    <a:pt x="27" y="31"/>
                    <a:pt x="27" y="31"/>
                  </a:cubicBezTo>
                  <a:lnTo>
                    <a:pt x="27" y="28"/>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89"/>
            <p:cNvSpPr>
              <a:spLocks/>
            </p:cNvSpPr>
            <p:nvPr/>
          </p:nvSpPr>
          <p:spPr bwMode="auto">
            <a:xfrm>
              <a:off x="10639425" y="4964113"/>
              <a:ext cx="314325" cy="603250"/>
            </a:xfrm>
            <a:custGeom>
              <a:avLst/>
              <a:gdLst>
                <a:gd name="T0" fmla="*/ 69 w 71"/>
                <a:gd name="T1" fmla="*/ 105 h 137"/>
                <a:gd name="T2" fmla="*/ 56 w 71"/>
                <a:gd name="T3" fmla="*/ 93 h 137"/>
                <a:gd name="T4" fmla="*/ 50 w 71"/>
                <a:gd name="T5" fmla="*/ 46 h 137"/>
                <a:gd name="T6" fmla="*/ 0 w 71"/>
                <a:gd name="T7" fmla="*/ 1 h 137"/>
                <a:gd name="T8" fmla="*/ 0 w 71"/>
                <a:gd name="T9" fmla="*/ 122 h 137"/>
                <a:gd name="T10" fmla="*/ 20 w 71"/>
                <a:gd name="T11" fmla="*/ 122 h 137"/>
                <a:gd name="T12" fmla="*/ 52 w 71"/>
                <a:gd name="T13" fmla="*/ 130 h 137"/>
                <a:gd name="T14" fmla="*/ 69 w 71"/>
                <a:gd name="T15" fmla="*/ 10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7">
                  <a:moveTo>
                    <a:pt x="69" y="105"/>
                  </a:moveTo>
                  <a:cubicBezTo>
                    <a:pt x="69" y="105"/>
                    <a:pt x="61" y="105"/>
                    <a:pt x="56" y="93"/>
                  </a:cubicBezTo>
                  <a:cubicBezTo>
                    <a:pt x="50" y="82"/>
                    <a:pt x="50" y="60"/>
                    <a:pt x="50" y="46"/>
                  </a:cubicBezTo>
                  <a:cubicBezTo>
                    <a:pt x="50" y="32"/>
                    <a:pt x="39" y="0"/>
                    <a:pt x="0" y="1"/>
                  </a:cubicBezTo>
                  <a:cubicBezTo>
                    <a:pt x="0" y="122"/>
                    <a:pt x="0" y="122"/>
                    <a:pt x="0" y="122"/>
                  </a:cubicBezTo>
                  <a:cubicBezTo>
                    <a:pt x="20" y="122"/>
                    <a:pt x="20" y="122"/>
                    <a:pt x="20" y="122"/>
                  </a:cubicBezTo>
                  <a:cubicBezTo>
                    <a:pt x="20" y="122"/>
                    <a:pt x="34" y="137"/>
                    <a:pt x="52" y="130"/>
                  </a:cubicBezTo>
                  <a:cubicBezTo>
                    <a:pt x="71" y="123"/>
                    <a:pt x="69" y="105"/>
                    <a:pt x="69" y="105"/>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90"/>
            <p:cNvSpPr>
              <a:spLocks/>
            </p:cNvSpPr>
            <p:nvPr/>
          </p:nvSpPr>
          <p:spPr bwMode="auto">
            <a:xfrm>
              <a:off x="10534650" y="5592763"/>
              <a:ext cx="188912" cy="195263"/>
            </a:xfrm>
            <a:custGeom>
              <a:avLst/>
              <a:gdLst>
                <a:gd name="T0" fmla="*/ 43 w 43"/>
                <a:gd name="T1" fmla="*/ 0 h 44"/>
                <a:gd name="T2" fmla="*/ 0 w 43"/>
                <a:gd name="T3" fmla="*/ 0 h 44"/>
                <a:gd name="T4" fmla="*/ 0 w 43"/>
                <a:gd name="T5" fmla="*/ 38 h 44"/>
                <a:gd name="T6" fmla="*/ 6 w 43"/>
                <a:gd name="T7" fmla="*/ 40 h 44"/>
                <a:gd name="T8" fmla="*/ 43 w 43"/>
                <a:gd name="T9" fmla="*/ 0 h 44"/>
              </a:gdLst>
              <a:ahLst/>
              <a:cxnLst>
                <a:cxn ang="0">
                  <a:pos x="T0" y="T1"/>
                </a:cxn>
                <a:cxn ang="0">
                  <a:pos x="T2" y="T3"/>
                </a:cxn>
                <a:cxn ang="0">
                  <a:pos x="T4" y="T5"/>
                </a:cxn>
                <a:cxn ang="0">
                  <a:pos x="T6" y="T7"/>
                </a:cxn>
                <a:cxn ang="0">
                  <a:pos x="T8" y="T9"/>
                </a:cxn>
              </a:cxnLst>
              <a:rect l="0" t="0" r="r" b="b"/>
              <a:pathLst>
                <a:path w="43" h="44">
                  <a:moveTo>
                    <a:pt x="43" y="0"/>
                  </a:moveTo>
                  <a:cubicBezTo>
                    <a:pt x="0" y="0"/>
                    <a:pt x="0" y="0"/>
                    <a:pt x="0" y="0"/>
                  </a:cubicBezTo>
                  <a:cubicBezTo>
                    <a:pt x="0" y="38"/>
                    <a:pt x="0" y="38"/>
                    <a:pt x="0" y="38"/>
                  </a:cubicBezTo>
                  <a:cubicBezTo>
                    <a:pt x="0" y="43"/>
                    <a:pt x="3" y="44"/>
                    <a:pt x="6" y="4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Freeform 91"/>
            <p:cNvSpPr>
              <a:spLocks/>
            </p:cNvSpPr>
            <p:nvPr/>
          </p:nvSpPr>
          <p:spPr bwMode="auto">
            <a:xfrm>
              <a:off x="10460038" y="5540375"/>
              <a:ext cx="96837" cy="141288"/>
            </a:xfrm>
            <a:custGeom>
              <a:avLst/>
              <a:gdLst>
                <a:gd name="T0" fmla="*/ 21 w 22"/>
                <a:gd name="T1" fmla="*/ 0 h 32"/>
                <a:gd name="T2" fmla="*/ 6 w 22"/>
                <a:gd name="T3" fmla="*/ 12 h 32"/>
                <a:gd name="T4" fmla="*/ 6 w 22"/>
                <a:gd name="T5" fmla="*/ 19 h 32"/>
                <a:gd name="T6" fmla="*/ 18 w 22"/>
                <a:gd name="T7" fmla="*/ 26 h 32"/>
                <a:gd name="T8" fmla="*/ 21 w 22"/>
                <a:gd name="T9" fmla="*/ 32 h 32"/>
                <a:gd name="T10" fmla="*/ 22 w 22"/>
                <a:gd name="T11" fmla="*/ 14 h 32"/>
                <a:gd name="T12" fmla="*/ 21 w 2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2" h="32">
                  <a:moveTo>
                    <a:pt x="21" y="0"/>
                  </a:moveTo>
                  <a:cubicBezTo>
                    <a:pt x="21" y="0"/>
                    <a:pt x="12" y="8"/>
                    <a:pt x="6" y="12"/>
                  </a:cubicBezTo>
                  <a:cubicBezTo>
                    <a:pt x="1" y="17"/>
                    <a:pt x="0" y="17"/>
                    <a:pt x="6" y="19"/>
                  </a:cubicBezTo>
                  <a:cubicBezTo>
                    <a:pt x="11" y="20"/>
                    <a:pt x="16" y="22"/>
                    <a:pt x="18" y="26"/>
                  </a:cubicBezTo>
                  <a:cubicBezTo>
                    <a:pt x="20" y="29"/>
                    <a:pt x="21" y="32"/>
                    <a:pt x="21" y="32"/>
                  </a:cubicBezTo>
                  <a:cubicBezTo>
                    <a:pt x="22" y="14"/>
                    <a:pt x="22" y="14"/>
                    <a:pt x="22" y="14"/>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Freeform 92"/>
            <p:cNvSpPr>
              <a:spLocks/>
            </p:cNvSpPr>
            <p:nvPr/>
          </p:nvSpPr>
          <p:spPr bwMode="auto">
            <a:xfrm>
              <a:off x="10353675" y="5140325"/>
              <a:ext cx="454025" cy="615950"/>
            </a:xfrm>
            <a:custGeom>
              <a:avLst/>
              <a:gdLst>
                <a:gd name="T0" fmla="*/ 96 w 103"/>
                <a:gd name="T1" fmla="*/ 31 h 140"/>
                <a:gd name="T2" fmla="*/ 92 w 103"/>
                <a:gd name="T3" fmla="*/ 31 h 140"/>
                <a:gd name="T4" fmla="*/ 88 w 103"/>
                <a:gd name="T5" fmla="*/ 33 h 140"/>
                <a:gd name="T6" fmla="*/ 88 w 103"/>
                <a:gd name="T7" fmla="*/ 0 h 140"/>
                <a:gd name="T8" fmla="*/ 18 w 103"/>
                <a:gd name="T9" fmla="*/ 0 h 140"/>
                <a:gd name="T10" fmla="*/ 5 w 103"/>
                <a:gd name="T11" fmla="*/ 13 h 140"/>
                <a:gd name="T12" fmla="*/ 5 w 103"/>
                <a:gd name="T13" fmla="*/ 37 h 140"/>
                <a:gd name="T14" fmla="*/ 4 w 103"/>
                <a:gd name="T15" fmla="*/ 48 h 140"/>
                <a:gd name="T16" fmla="*/ 1 w 103"/>
                <a:gd name="T17" fmla="*/ 57 h 140"/>
                <a:gd name="T18" fmla="*/ 2 w 103"/>
                <a:gd name="T19" fmla="*/ 60 h 140"/>
                <a:gd name="T20" fmla="*/ 9 w 103"/>
                <a:gd name="T21" fmla="*/ 63 h 140"/>
                <a:gd name="T22" fmla="*/ 16 w 103"/>
                <a:gd name="T23" fmla="*/ 79 h 140"/>
                <a:gd name="T24" fmla="*/ 31 w 103"/>
                <a:gd name="T25" fmla="*/ 93 h 140"/>
                <a:gd name="T26" fmla="*/ 45 w 103"/>
                <a:gd name="T27" fmla="*/ 93 h 140"/>
                <a:gd name="T28" fmla="*/ 45 w 103"/>
                <a:gd name="T29" fmla="*/ 140 h 140"/>
                <a:gd name="T30" fmla="*/ 88 w 103"/>
                <a:gd name="T31" fmla="*/ 93 h 140"/>
                <a:gd name="T32" fmla="*/ 88 w 103"/>
                <a:gd name="T33" fmla="*/ 58 h 140"/>
                <a:gd name="T34" fmla="*/ 96 w 103"/>
                <a:gd name="T35" fmla="*/ 56 h 140"/>
                <a:gd name="T36" fmla="*/ 102 w 103"/>
                <a:gd name="T37" fmla="*/ 41 h 140"/>
                <a:gd name="T38" fmla="*/ 96 w 103"/>
                <a:gd name="T39" fmla="*/ 3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40">
                  <a:moveTo>
                    <a:pt x="96" y="31"/>
                  </a:moveTo>
                  <a:cubicBezTo>
                    <a:pt x="93" y="31"/>
                    <a:pt x="92" y="31"/>
                    <a:pt x="92" y="31"/>
                  </a:cubicBezTo>
                  <a:cubicBezTo>
                    <a:pt x="88" y="33"/>
                    <a:pt x="88" y="33"/>
                    <a:pt x="88" y="33"/>
                  </a:cubicBezTo>
                  <a:cubicBezTo>
                    <a:pt x="88" y="0"/>
                    <a:pt x="88" y="0"/>
                    <a:pt x="88" y="0"/>
                  </a:cubicBezTo>
                  <a:cubicBezTo>
                    <a:pt x="18" y="0"/>
                    <a:pt x="18" y="0"/>
                    <a:pt x="18" y="0"/>
                  </a:cubicBezTo>
                  <a:cubicBezTo>
                    <a:pt x="11" y="0"/>
                    <a:pt x="5" y="6"/>
                    <a:pt x="5" y="13"/>
                  </a:cubicBezTo>
                  <a:cubicBezTo>
                    <a:pt x="5" y="37"/>
                    <a:pt x="5" y="37"/>
                    <a:pt x="5" y="37"/>
                  </a:cubicBezTo>
                  <a:cubicBezTo>
                    <a:pt x="5" y="37"/>
                    <a:pt x="5" y="44"/>
                    <a:pt x="4" y="48"/>
                  </a:cubicBezTo>
                  <a:cubicBezTo>
                    <a:pt x="3" y="52"/>
                    <a:pt x="1" y="57"/>
                    <a:pt x="1" y="57"/>
                  </a:cubicBezTo>
                  <a:cubicBezTo>
                    <a:pt x="0" y="58"/>
                    <a:pt x="1" y="59"/>
                    <a:pt x="2" y="60"/>
                  </a:cubicBezTo>
                  <a:cubicBezTo>
                    <a:pt x="9" y="63"/>
                    <a:pt x="9" y="63"/>
                    <a:pt x="9" y="63"/>
                  </a:cubicBezTo>
                  <a:cubicBezTo>
                    <a:pt x="16" y="79"/>
                    <a:pt x="16" y="79"/>
                    <a:pt x="16" y="79"/>
                  </a:cubicBezTo>
                  <a:cubicBezTo>
                    <a:pt x="19" y="88"/>
                    <a:pt x="23" y="93"/>
                    <a:pt x="31" y="93"/>
                  </a:cubicBezTo>
                  <a:cubicBezTo>
                    <a:pt x="45" y="93"/>
                    <a:pt x="45" y="93"/>
                    <a:pt x="45" y="93"/>
                  </a:cubicBezTo>
                  <a:cubicBezTo>
                    <a:pt x="45" y="140"/>
                    <a:pt x="45" y="140"/>
                    <a:pt x="45" y="140"/>
                  </a:cubicBezTo>
                  <a:cubicBezTo>
                    <a:pt x="88" y="93"/>
                    <a:pt x="88" y="93"/>
                    <a:pt x="88" y="93"/>
                  </a:cubicBezTo>
                  <a:cubicBezTo>
                    <a:pt x="88" y="58"/>
                    <a:pt x="88" y="58"/>
                    <a:pt x="88" y="58"/>
                  </a:cubicBezTo>
                  <a:cubicBezTo>
                    <a:pt x="89" y="59"/>
                    <a:pt x="93" y="59"/>
                    <a:pt x="96" y="56"/>
                  </a:cubicBezTo>
                  <a:cubicBezTo>
                    <a:pt x="100" y="53"/>
                    <a:pt x="102" y="48"/>
                    <a:pt x="102" y="41"/>
                  </a:cubicBezTo>
                  <a:cubicBezTo>
                    <a:pt x="103" y="35"/>
                    <a:pt x="99" y="32"/>
                    <a:pt x="96" y="3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93"/>
            <p:cNvSpPr>
              <a:spLocks/>
            </p:cNvSpPr>
            <p:nvPr/>
          </p:nvSpPr>
          <p:spPr bwMode="auto">
            <a:xfrm>
              <a:off x="10401300" y="5430838"/>
              <a:ext cx="84137" cy="44450"/>
            </a:xfrm>
            <a:custGeom>
              <a:avLst/>
              <a:gdLst>
                <a:gd name="T0" fmla="*/ 2 w 19"/>
                <a:gd name="T1" fmla="*/ 2 h 10"/>
                <a:gd name="T2" fmla="*/ 16 w 19"/>
                <a:gd name="T3" fmla="*/ 0 h 10"/>
                <a:gd name="T4" fmla="*/ 19 w 19"/>
                <a:gd name="T5" fmla="*/ 0 h 10"/>
                <a:gd name="T6" fmla="*/ 19 w 19"/>
                <a:gd name="T7" fmla="*/ 2 h 10"/>
                <a:gd name="T8" fmla="*/ 2 w 19"/>
                <a:gd name="T9" fmla="*/ 5 h 10"/>
                <a:gd name="T10" fmla="*/ 0 w 19"/>
                <a:gd name="T11" fmla="*/ 1 h 10"/>
                <a:gd name="T12" fmla="*/ 2 w 1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9" h="10">
                  <a:moveTo>
                    <a:pt x="2" y="2"/>
                  </a:moveTo>
                  <a:cubicBezTo>
                    <a:pt x="12" y="6"/>
                    <a:pt x="16" y="1"/>
                    <a:pt x="16" y="0"/>
                  </a:cubicBezTo>
                  <a:cubicBezTo>
                    <a:pt x="17" y="0"/>
                    <a:pt x="18" y="0"/>
                    <a:pt x="19" y="0"/>
                  </a:cubicBezTo>
                  <a:cubicBezTo>
                    <a:pt x="19" y="1"/>
                    <a:pt x="19" y="2"/>
                    <a:pt x="19" y="2"/>
                  </a:cubicBezTo>
                  <a:cubicBezTo>
                    <a:pt x="18" y="3"/>
                    <a:pt x="13" y="10"/>
                    <a:pt x="2" y="5"/>
                  </a:cubicBezTo>
                  <a:cubicBezTo>
                    <a:pt x="0" y="1"/>
                    <a:pt x="0" y="1"/>
                    <a:pt x="0" y="1"/>
                  </a:cubicBezTo>
                  <a:cubicBezTo>
                    <a:pt x="1" y="2"/>
                    <a:pt x="0" y="2"/>
                    <a:pt x="2"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Freeform 94"/>
            <p:cNvSpPr>
              <a:spLocks/>
            </p:cNvSpPr>
            <p:nvPr/>
          </p:nvSpPr>
          <p:spPr bwMode="auto">
            <a:xfrm>
              <a:off x="10366375" y="4967288"/>
              <a:ext cx="493712" cy="396875"/>
            </a:xfrm>
            <a:custGeom>
              <a:avLst/>
              <a:gdLst>
                <a:gd name="T0" fmla="*/ 57 w 112"/>
                <a:gd name="T1" fmla="*/ 0 h 90"/>
                <a:gd name="T2" fmla="*/ 57 w 112"/>
                <a:gd name="T3" fmla="*/ 0 h 90"/>
                <a:gd name="T4" fmla="*/ 56 w 112"/>
                <a:gd name="T5" fmla="*/ 0 h 90"/>
                <a:gd name="T6" fmla="*/ 0 w 112"/>
                <a:gd name="T7" fmla="*/ 52 h 90"/>
                <a:gd name="T8" fmla="*/ 2 w 112"/>
                <a:gd name="T9" fmla="*/ 66 h 90"/>
                <a:gd name="T10" fmla="*/ 7 w 112"/>
                <a:gd name="T11" fmla="*/ 66 h 90"/>
                <a:gd name="T12" fmla="*/ 27 w 112"/>
                <a:gd name="T13" fmla="*/ 55 h 90"/>
                <a:gd name="T14" fmla="*/ 27 w 112"/>
                <a:gd name="T15" fmla="*/ 55 h 90"/>
                <a:gd name="T16" fmla="*/ 27 w 112"/>
                <a:gd name="T17" fmla="*/ 55 h 90"/>
                <a:gd name="T18" fmla="*/ 28 w 112"/>
                <a:gd name="T19" fmla="*/ 49 h 90"/>
                <a:gd name="T20" fmla="*/ 28 w 112"/>
                <a:gd name="T21" fmla="*/ 48 h 90"/>
                <a:gd name="T22" fmla="*/ 49 w 112"/>
                <a:gd name="T23" fmla="*/ 64 h 90"/>
                <a:gd name="T24" fmla="*/ 72 w 112"/>
                <a:gd name="T25" fmla="*/ 73 h 90"/>
                <a:gd name="T26" fmla="*/ 81 w 112"/>
                <a:gd name="T27" fmla="*/ 90 h 90"/>
                <a:gd name="T28" fmla="*/ 83 w 112"/>
                <a:gd name="T29" fmla="*/ 89 h 90"/>
                <a:gd name="T30" fmla="*/ 95 w 112"/>
                <a:gd name="T31" fmla="*/ 69 h 90"/>
                <a:gd name="T32" fmla="*/ 101 w 112"/>
                <a:gd name="T33" fmla="*/ 52 h 90"/>
                <a:gd name="T34" fmla="*/ 112 w 112"/>
                <a:gd name="T35" fmla="*/ 52 h 90"/>
                <a:gd name="T36" fmla="*/ 57 w 112"/>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90">
                  <a:moveTo>
                    <a:pt x="57" y="0"/>
                  </a:moveTo>
                  <a:cubicBezTo>
                    <a:pt x="57" y="0"/>
                    <a:pt x="57" y="0"/>
                    <a:pt x="57" y="0"/>
                  </a:cubicBezTo>
                  <a:cubicBezTo>
                    <a:pt x="57" y="0"/>
                    <a:pt x="56" y="0"/>
                    <a:pt x="56" y="0"/>
                  </a:cubicBezTo>
                  <a:cubicBezTo>
                    <a:pt x="25" y="0"/>
                    <a:pt x="0" y="23"/>
                    <a:pt x="0" y="52"/>
                  </a:cubicBezTo>
                  <a:cubicBezTo>
                    <a:pt x="0" y="57"/>
                    <a:pt x="1" y="61"/>
                    <a:pt x="2" y="66"/>
                  </a:cubicBezTo>
                  <a:cubicBezTo>
                    <a:pt x="4" y="66"/>
                    <a:pt x="5" y="66"/>
                    <a:pt x="7" y="66"/>
                  </a:cubicBezTo>
                  <a:cubicBezTo>
                    <a:pt x="16" y="66"/>
                    <a:pt x="24" y="62"/>
                    <a:pt x="27" y="55"/>
                  </a:cubicBezTo>
                  <a:cubicBezTo>
                    <a:pt x="27" y="55"/>
                    <a:pt x="27" y="55"/>
                    <a:pt x="27" y="55"/>
                  </a:cubicBezTo>
                  <a:cubicBezTo>
                    <a:pt x="27" y="55"/>
                    <a:pt x="27" y="55"/>
                    <a:pt x="27" y="55"/>
                  </a:cubicBezTo>
                  <a:cubicBezTo>
                    <a:pt x="28" y="53"/>
                    <a:pt x="28" y="51"/>
                    <a:pt x="28" y="49"/>
                  </a:cubicBezTo>
                  <a:cubicBezTo>
                    <a:pt x="28" y="49"/>
                    <a:pt x="28" y="48"/>
                    <a:pt x="28" y="48"/>
                  </a:cubicBezTo>
                  <a:cubicBezTo>
                    <a:pt x="32" y="52"/>
                    <a:pt x="39" y="58"/>
                    <a:pt x="49" y="64"/>
                  </a:cubicBezTo>
                  <a:cubicBezTo>
                    <a:pt x="57" y="68"/>
                    <a:pt x="65" y="71"/>
                    <a:pt x="72" y="73"/>
                  </a:cubicBezTo>
                  <a:cubicBezTo>
                    <a:pt x="77" y="74"/>
                    <a:pt x="81" y="85"/>
                    <a:pt x="81" y="90"/>
                  </a:cubicBezTo>
                  <a:cubicBezTo>
                    <a:pt x="83" y="89"/>
                    <a:pt x="83" y="89"/>
                    <a:pt x="83" y="89"/>
                  </a:cubicBezTo>
                  <a:cubicBezTo>
                    <a:pt x="88" y="84"/>
                    <a:pt x="93" y="75"/>
                    <a:pt x="95" y="69"/>
                  </a:cubicBezTo>
                  <a:cubicBezTo>
                    <a:pt x="101" y="52"/>
                    <a:pt x="101" y="52"/>
                    <a:pt x="101" y="52"/>
                  </a:cubicBezTo>
                  <a:cubicBezTo>
                    <a:pt x="112" y="52"/>
                    <a:pt x="112" y="52"/>
                    <a:pt x="112" y="52"/>
                  </a:cubicBezTo>
                  <a:cubicBezTo>
                    <a:pt x="112" y="23"/>
                    <a:pt x="88" y="0"/>
                    <a:pt x="57" y="0"/>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Oval 95"/>
            <p:cNvSpPr>
              <a:spLocks noChangeArrowheads="1"/>
            </p:cNvSpPr>
            <p:nvPr/>
          </p:nvSpPr>
          <p:spPr bwMode="auto">
            <a:xfrm>
              <a:off x="10445750" y="5280025"/>
              <a:ext cx="53975" cy="53975"/>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Oval 96"/>
            <p:cNvSpPr>
              <a:spLocks noChangeArrowheads="1"/>
            </p:cNvSpPr>
            <p:nvPr/>
          </p:nvSpPr>
          <p:spPr bwMode="auto">
            <a:xfrm>
              <a:off x="10455275" y="5284788"/>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Freeform 97"/>
            <p:cNvSpPr>
              <a:spLocks/>
            </p:cNvSpPr>
            <p:nvPr/>
          </p:nvSpPr>
          <p:spPr bwMode="auto">
            <a:xfrm>
              <a:off x="10710863" y="5364163"/>
              <a:ext cx="30162" cy="52388"/>
            </a:xfrm>
            <a:custGeom>
              <a:avLst/>
              <a:gdLst>
                <a:gd name="T0" fmla="*/ 0 w 7"/>
                <a:gd name="T1" fmla="*/ 0 h 12"/>
                <a:gd name="T2" fmla="*/ 2 w 7"/>
                <a:gd name="T3" fmla="*/ 4 h 12"/>
                <a:gd name="T4" fmla="*/ 7 w 7"/>
                <a:gd name="T5" fmla="*/ 7 h 12"/>
                <a:gd name="T6" fmla="*/ 7 w 7"/>
                <a:gd name="T7" fmla="*/ 12 h 12"/>
                <a:gd name="T8" fmla="*/ 6 w 7"/>
                <a:gd name="T9" fmla="*/ 12 h 12"/>
                <a:gd name="T10" fmla="*/ 4 w 7"/>
                <a:gd name="T11" fmla="*/ 11 h 12"/>
                <a:gd name="T12" fmla="*/ 4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2"/>
                    <a:pt x="7" y="12"/>
                    <a:pt x="7" y="12"/>
                  </a:cubicBezTo>
                  <a:cubicBezTo>
                    <a:pt x="7" y="12"/>
                    <a:pt x="7" y="12"/>
                    <a:pt x="6" y="12"/>
                  </a:cubicBezTo>
                  <a:cubicBezTo>
                    <a:pt x="5" y="12"/>
                    <a:pt x="5" y="11"/>
                    <a:pt x="4" y="11"/>
                  </a:cubicBezTo>
                  <a:cubicBezTo>
                    <a:pt x="4" y="11"/>
                    <a:pt x="4" y="11"/>
                    <a:pt x="4" y="11"/>
                  </a:cubicBezTo>
                  <a:cubicBezTo>
                    <a:pt x="3" y="10"/>
                    <a:pt x="3"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Oval 98"/>
            <p:cNvSpPr>
              <a:spLocks noChangeArrowheads="1"/>
            </p:cNvSpPr>
            <p:nvPr/>
          </p:nvSpPr>
          <p:spPr bwMode="auto">
            <a:xfrm>
              <a:off x="10502900" y="5364163"/>
              <a:ext cx="66675" cy="66675"/>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Freeform 99"/>
            <p:cNvSpPr>
              <a:spLocks/>
            </p:cNvSpPr>
            <p:nvPr/>
          </p:nvSpPr>
          <p:spPr bwMode="auto">
            <a:xfrm>
              <a:off x="10552113" y="5549900"/>
              <a:ext cx="96837" cy="61913"/>
            </a:xfrm>
            <a:custGeom>
              <a:avLst/>
              <a:gdLst>
                <a:gd name="T0" fmla="*/ 61 w 61"/>
                <a:gd name="T1" fmla="*/ 0 h 39"/>
                <a:gd name="T2" fmla="*/ 33 w 61"/>
                <a:gd name="T3" fmla="*/ 16 h 39"/>
                <a:gd name="T4" fmla="*/ 0 w 61"/>
                <a:gd name="T5" fmla="*/ 39 h 39"/>
                <a:gd name="T6" fmla="*/ 0 w 61"/>
                <a:gd name="T7" fmla="*/ 0 h 39"/>
                <a:gd name="T8" fmla="*/ 61 w 61"/>
                <a:gd name="T9" fmla="*/ 0 h 39"/>
              </a:gdLst>
              <a:ahLst/>
              <a:cxnLst>
                <a:cxn ang="0">
                  <a:pos x="T0" y="T1"/>
                </a:cxn>
                <a:cxn ang="0">
                  <a:pos x="T2" y="T3"/>
                </a:cxn>
                <a:cxn ang="0">
                  <a:pos x="T4" y="T5"/>
                </a:cxn>
                <a:cxn ang="0">
                  <a:pos x="T6" y="T7"/>
                </a:cxn>
                <a:cxn ang="0">
                  <a:pos x="T8" y="T9"/>
                </a:cxn>
              </a:cxnLst>
              <a:rect l="0" t="0" r="r" b="b"/>
              <a:pathLst>
                <a:path w="61" h="39">
                  <a:moveTo>
                    <a:pt x="61" y="0"/>
                  </a:moveTo>
                  <a:lnTo>
                    <a:pt x="33" y="16"/>
                  </a:lnTo>
                  <a:lnTo>
                    <a:pt x="0" y="39"/>
                  </a:lnTo>
                  <a:lnTo>
                    <a:pt x="0" y="0"/>
                  </a:lnTo>
                  <a:lnTo>
                    <a:pt x="61"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Freeform 100"/>
            <p:cNvSpPr>
              <a:spLocks/>
            </p:cNvSpPr>
            <p:nvPr/>
          </p:nvSpPr>
          <p:spPr bwMode="auto">
            <a:xfrm>
              <a:off x="10604500" y="6200775"/>
              <a:ext cx="44450" cy="115888"/>
            </a:xfrm>
            <a:custGeom>
              <a:avLst/>
              <a:gdLst>
                <a:gd name="T0" fmla="*/ 10 w 10"/>
                <a:gd name="T1" fmla="*/ 5 h 26"/>
                <a:gd name="T2" fmla="*/ 10 w 10"/>
                <a:gd name="T3" fmla="*/ 22 h 26"/>
                <a:gd name="T4" fmla="*/ 5 w 10"/>
                <a:gd name="T5" fmla="*/ 26 h 26"/>
                <a:gd name="T6" fmla="*/ 0 w 10"/>
                <a:gd name="T7" fmla="*/ 22 h 26"/>
                <a:gd name="T8" fmla="*/ 0 w 10"/>
                <a:gd name="T9" fmla="*/ 5 h 26"/>
                <a:gd name="T10" fmla="*/ 5 w 10"/>
                <a:gd name="T11" fmla="*/ 0 h 26"/>
                <a:gd name="T12" fmla="*/ 10 w 10"/>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10" h="26">
                  <a:moveTo>
                    <a:pt x="10" y="5"/>
                  </a:moveTo>
                  <a:cubicBezTo>
                    <a:pt x="10" y="22"/>
                    <a:pt x="10" y="22"/>
                    <a:pt x="10" y="22"/>
                  </a:cubicBezTo>
                  <a:cubicBezTo>
                    <a:pt x="10" y="24"/>
                    <a:pt x="8" y="26"/>
                    <a:pt x="5" y="26"/>
                  </a:cubicBezTo>
                  <a:cubicBezTo>
                    <a:pt x="2" y="26"/>
                    <a:pt x="0" y="24"/>
                    <a:pt x="0" y="22"/>
                  </a:cubicBezTo>
                  <a:cubicBezTo>
                    <a:pt x="0" y="5"/>
                    <a:pt x="0" y="5"/>
                    <a:pt x="0" y="5"/>
                  </a:cubicBezTo>
                  <a:cubicBezTo>
                    <a:pt x="0" y="2"/>
                    <a:pt x="2" y="0"/>
                    <a:pt x="5" y="0"/>
                  </a:cubicBezTo>
                  <a:cubicBezTo>
                    <a:pt x="8" y="0"/>
                    <a:pt x="10" y="2"/>
                    <a:pt x="10" y="5"/>
                  </a:cubicBezTo>
                  <a:close/>
                </a:path>
              </a:pathLst>
            </a:custGeom>
            <a:solidFill>
              <a:srgbClr val="8A5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Freeform 101"/>
            <p:cNvSpPr>
              <a:spLocks/>
            </p:cNvSpPr>
            <p:nvPr/>
          </p:nvSpPr>
          <p:spPr bwMode="auto">
            <a:xfrm>
              <a:off x="10133013" y="6237288"/>
              <a:ext cx="69850" cy="330200"/>
            </a:xfrm>
            <a:custGeom>
              <a:avLst/>
              <a:gdLst>
                <a:gd name="T0" fmla="*/ 17 w 44"/>
                <a:gd name="T1" fmla="*/ 208 h 208"/>
                <a:gd name="T2" fmla="*/ 44 w 44"/>
                <a:gd name="T3" fmla="*/ 208 h 208"/>
                <a:gd name="T4" fmla="*/ 44 w 44"/>
                <a:gd name="T5" fmla="*/ 0 h 208"/>
                <a:gd name="T6" fmla="*/ 0 w 44"/>
                <a:gd name="T7" fmla="*/ 0 h 208"/>
                <a:gd name="T8" fmla="*/ 17 w 44"/>
                <a:gd name="T9" fmla="*/ 208 h 208"/>
              </a:gdLst>
              <a:ahLst/>
              <a:cxnLst>
                <a:cxn ang="0">
                  <a:pos x="T0" y="T1"/>
                </a:cxn>
                <a:cxn ang="0">
                  <a:pos x="T2" y="T3"/>
                </a:cxn>
                <a:cxn ang="0">
                  <a:pos x="T4" y="T5"/>
                </a:cxn>
                <a:cxn ang="0">
                  <a:pos x="T6" y="T7"/>
                </a:cxn>
                <a:cxn ang="0">
                  <a:pos x="T8" y="T9"/>
                </a:cxn>
              </a:cxnLst>
              <a:rect l="0" t="0" r="r" b="b"/>
              <a:pathLst>
                <a:path w="44" h="208">
                  <a:moveTo>
                    <a:pt x="17" y="208"/>
                  </a:moveTo>
                  <a:lnTo>
                    <a:pt x="44" y="208"/>
                  </a:lnTo>
                  <a:lnTo>
                    <a:pt x="44" y="0"/>
                  </a:lnTo>
                  <a:lnTo>
                    <a:pt x="0" y="0"/>
                  </a:lnTo>
                  <a:lnTo>
                    <a:pt x="17" y="208"/>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Freeform 102"/>
            <p:cNvSpPr>
              <a:spLocks/>
            </p:cNvSpPr>
            <p:nvPr/>
          </p:nvSpPr>
          <p:spPr bwMode="auto">
            <a:xfrm>
              <a:off x="10128250" y="6100763"/>
              <a:ext cx="476250" cy="171450"/>
            </a:xfrm>
            <a:custGeom>
              <a:avLst/>
              <a:gdLst>
                <a:gd name="T0" fmla="*/ 6 w 108"/>
                <a:gd name="T1" fmla="*/ 24 h 39"/>
                <a:gd name="T2" fmla="*/ 54 w 108"/>
                <a:gd name="T3" fmla="*/ 10 h 39"/>
                <a:gd name="T4" fmla="*/ 78 w 108"/>
                <a:gd name="T5" fmla="*/ 4 h 39"/>
                <a:gd name="T6" fmla="*/ 107 w 108"/>
                <a:gd name="T7" fmla="*/ 20 h 39"/>
                <a:gd name="T8" fmla="*/ 107 w 108"/>
                <a:gd name="T9" fmla="*/ 21 h 39"/>
                <a:gd name="T10" fmla="*/ 106 w 108"/>
                <a:gd name="T11" fmla="*/ 33 h 39"/>
                <a:gd name="T12" fmla="*/ 95 w 108"/>
                <a:gd name="T13" fmla="*/ 39 h 39"/>
                <a:gd name="T14" fmla="*/ 10 w 108"/>
                <a:gd name="T15" fmla="*/ 38 h 39"/>
                <a:gd name="T16" fmla="*/ 10 w 108"/>
                <a:gd name="T17" fmla="*/ 38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0"/>
                    <a:pt x="54" y="10"/>
                    <a:pt x="54" y="10"/>
                  </a:cubicBezTo>
                  <a:cubicBezTo>
                    <a:pt x="78" y="4"/>
                    <a:pt x="78" y="4"/>
                    <a:pt x="78" y="4"/>
                  </a:cubicBezTo>
                  <a:cubicBezTo>
                    <a:pt x="91" y="0"/>
                    <a:pt x="103" y="7"/>
                    <a:pt x="107" y="20"/>
                  </a:cubicBezTo>
                  <a:cubicBezTo>
                    <a:pt x="107" y="21"/>
                    <a:pt x="107" y="21"/>
                    <a:pt x="107" y="21"/>
                  </a:cubicBezTo>
                  <a:cubicBezTo>
                    <a:pt x="108" y="25"/>
                    <a:pt x="108" y="29"/>
                    <a:pt x="106" y="33"/>
                  </a:cubicBezTo>
                  <a:cubicBezTo>
                    <a:pt x="103" y="36"/>
                    <a:pt x="99" y="38"/>
                    <a:pt x="95" y="39"/>
                  </a:cubicBezTo>
                  <a:cubicBezTo>
                    <a:pt x="10" y="38"/>
                    <a:pt x="10" y="38"/>
                    <a:pt x="10" y="38"/>
                  </a:cubicBezTo>
                  <a:cubicBezTo>
                    <a:pt x="10" y="38"/>
                    <a:pt x="10" y="38"/>
                    <a:pt x="10" y="38"/>
                  </a:cubicBezTo>
                  <a:cubicBezTo>
                    <a:pt x="6" y="39"/>
                    <a:pt x="2" y="37"/>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Freeform 103"/>
            <p:cNvSpPr>
              <a:spLocks/>
            </p:cNvSpPr>
            <p:nvPr/>
          </p:nvSpPr>
          <p:spPr bwMode="auto">
            <a:xfrm>
              <a:off x="10340975" y="6073775"/>
              <a:ext cx="439737" cy="282575"/>
            </a:xfrm>
            <a:custGeom>
              <a:avLst/>
              <a:gdLst>
                <a:gd name="T0" fmla="*/ 0 w 100"/>
                <a:gd name="T1" fmla="*/ 35 h 64"/>
                <a:gd name="T2" fmla="*/ 63 w 100"/>
                <a:gd name="T3" fmla="*/ 62 h 64"/>
                <a:gd name="T4" fmla="*/ 88 w 100"/>
                <a:gd name="T5" fmla="*/ 57 h 64"/>
                <a:gd name="T6" fmla="*/ 100 w 100"/>
                <a:gd name="T7" fmla="*/ 34 h 64"/>
                <a:gd name="T8" fmla="*/ 100 w 100"/>
                <a:gd name="T9" fmla="*/ 30 h 64"/>
                <a:gd name="T10" fmla="*/ 71 w 100"/>
                <a:gd name="T11" fmla="*/ 0 h 64"/>
                <a:gd name="T12" fmla="*/ 69 w 100"/>
                <a:gd name="T13" fmla="*/ 0 h 64"/>
                <a:gd name="T14" fmla="*/ 0 w 100"/>
                <a:gd name="T15" fmla="*/ 25 h 64"/>
                <a:gd name="T16" fmla="*/ 0 w 100"/>
                <a:gd name="T17"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64">
                  <a:moveTo>
                    <a:pt x="0" y="35"/>
                  </a:moveTo>
                  <a:cubicBezTo>
                    <a:pt x="63" y="62"/>
                    <a:pt x="63" y="62"/>
                    <a:pt x="63" y="62"/>
                  </a:cubicBezTo>
                  <a:cubicBezTo>
                    <a:pt x="72" y="64"/>
                    <a:pt x="81" y="62"/>
                    <a:pt x="88" y="57"/>
                  </a:cubicBezTo>
                  <a:cubicBezTo>
                    <a:pt x="96" y="51"/>
                    <a:pt x="100" y="43"/>
                    <a:pt x="100" y="34"/>
                  </a:cubicBezTo>
                  <a:cubicBezTo>
                    <a:pt x="100" y="30"/>
                    <a:pt x="100" y="30"/>
                    <a:pt x="100" y="30"/>
                  </a:cubicBezTo>
                  <a:cubicBezTo>
                    <a:pt x="100" y="14"/>
                    <a:pt x="87" y="0"/>
                    <a:pt x="71" y="0"/>
                  </a:cubicBezTo>
                  <a:cubicBezTo>
                    <a:pt x="69" y="0"/>
                    <a:pt x="69" y="0"/>
                    <a:pt x="69" y="0"/>
                  </a:cubicBezTo>
                  <a:cubicBezTo>
                    <a:pt x="41" y="0"/>
                    <a:pt x="25" y="12"/>
                    <a:pt x="0" y="25"/>
                  </a:cubicBezTo>
                  <a:lnTo>
                    <a:pt x="0" y="35"/>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Freeform 104"/>
            <p:cNvSpPr>
              <a:spLocks/>
            </p:cNvSpPr>
            <p:nvPr/>
          </p:nvSpPr>
          <p:spPr bwMode="auto">
            <a:xfrm>
              <a:off x="10467975" y="5897563"/>
              <a:ext cx="304800" cy="242888"/>
            </a:xfrm>
            <a:custGeom>
              <a:avLst/>
              <a:gdLst>
                <a:gd name="T0" fmla="*/ 0 w 69"/>
                <a:gd name="T1" fmla="*/ 0 h 55"/>
                <a:gd name="T2" fmla="*/ 0 w 69"/>
                <a:gd name="T3" fmla="*/ 46 h 55"/>
                <a:gd name="T4" fmla="*/ 9 w 69"/>
                <a:gd name="T5" fmla="*/ 55 h 55"/>
                <a:gd name="T6" fmla="*/ 60 w 69"/>
                <a:gd name="T7" fmla="*/ 55 h 55"/>
                <a:gd name="T8" fmla="*/ 69 w 69"/>
                <a:gd name="T9" fmla="*/ 46 h 55"/>
                <a:gd name="T10" fmla="*/ 69 w 69"/>
                <a:gd name="T11" fmla="*/ 0 h 55"/>
                <a:gd name="T12" fmla="*/ 0 w 6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9" h="55">
                  <a:moveTo>
                    <a:pt x="0" y="0"/>
                  </a:moveTo>
                  <a:cubicBezTo>
                    <a:pt x="0" y="46"/>
                    <a:pt x="0" y="46"/>
                    <a:pt x="0" y="46"/>
                  </a:cubicBezTo>
                  <a:cubicBezTo>
                    <a:pt x="0" y="51"/>
                    <a:pt x="4" y="55"/>
                    <a:pt x="9" y="55"/>
                  </a:cubicBezTo>
                  <a:cubicBezTo>
                    <a:pt x="60" y="55"/>
                    <a:pt x="60" y="55"/>
                    <a:pt x="60" y="55"/>
                  </a:cubicBezTo>
                  <a:cubicBezTo>
                    <a:pt x="65" y="55"/>
                    <a:pt x="69" y="51"/>
                    <a:pt x="69" y="46"/>
                  </a:cubicBezTo>
                  <a:cubicBezTo>
                    <a:pt x="69" y="0"/>
                    <a:pt x="69" y="0"/>
                    <a:pt x="69" y="0"/>
                  </a:cubicBezTo>
                  <a:lnTo>
                    <a:pt x="0"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Rectangle 105"/>
            <p:cNvSpPr>
              <a:spLocks noChangeArrowheads="1"/>
            </p:cNvSpPr>
            <p:nvPr/>
          </p:nvSpPr>
          <p:spPr bwMode="auto">
            <a:xfrm>
              <a:off x="10812463" y="5729288"/>
              <a:ext cx="119062" cy="277813"/>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Rectangle 106"/>
            <p:cNvSpPr>
              <a:spLocks noChangeArrowheads="1"/>
            </p:cNvSpPr>
            <p:nvPr/>
          </p:nvSpPr>
          <p:spPr bwMode="auto">
            <a:xfrm>
              <a:off x="10812463"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107"/>
            <p:cNvSpPr>
              <a:spLocks/>
            </p:cNvSpPr>
            <p:nvPr/>
          </p:nvSpPr>
          <p:spPr bwMode="auto">
            <a:xfrm>
              <a:off x="10247313" y="6324600"/>
              <a:ext cx="71437" cy="247650"/>
            </a:xfrm>
            <a:custGeom>
              <a:avLst/>
              <a:gdLst>
                <a:gd name="T0" fmla="*/ 17 w 45"/>
                <a:gd name="T1" fmla="*/ 156 h 156"/>
                <a:gd name="T2" fmla="*/ 45 w 45"/>
                <a:gd name="T3" fmla="*/ 156 h 156"/>
                <a:gd name="T4" fmla="*/ 45 w 45"/>
                <a:gd name="T5" fmla="*/ 0 h 156"/>
                <a:gd name="T6" fmla="*/ 0 w 45"/>
                <a:gd name="T7" fmla="*/ 0 h 156"/>
                <a:gd name="T8" fmla="*/ 17 w 45"/>
                <a:gd name="T9" fmla="*/ 156 h 156"/>
              </a:gdLst>
              <a:ahLst/>
              <a:cxnLst>
                <a:cxn ang="0">
                  <a:pos x="T0" y="T1"/>
                </a:cxn>
                <a:cxn ang="0">
                  <a:pos x="T2" y="T3"/>
                </a:cxn>
                <a:cxn ang="0">
                  <a:pos x="T4" y="T5"/>
                </a:cxn>
                <a:cxn ang="0">
                  <a:pos x="T6" y="T7"/>
                </a:cxn>
                <a:cxn ang="0">
                  <a:pos x="T8" y="T9"/>
                </a:cxn>
              </a:cxnLst>
              <a:rect l="0" t="0" r="r" b="b"/>
              <a:pathLst>
                <a:path w="45" h="156">
                  <a:moveTo>
                    <a:pt x="17" y="156"/>
                  </a:moveTo>
                  <a:lnTo>
                    <a:pt x="45" y="156"/>
                  </a:lnTo>
                  <a:lnTo>
                    <a:pt x="45" y="0"/>
                  </a:lnTo>
                  <a:lnTo>
                    <a:pt x="0" y="0"/>
                  </a:lnTo>
                  <a:lnTo>
                    <a:pt x="17" y="15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108"/>
            <p:cNvSpPr>
              <a:spLocks/>
            </p:cNvSpPr>
            <p:nvPr/>
          </p:nvSpPr>
          <p:spPr bwMode="auto">
            <a:xfrm>
              <a:off x="10274300" y="6567488"/>
              <a:ext cx="44450" cy="119063"/>
            </a:xfrm>
            <a:custGeom>
              <a:avLst/>
              <a:gdLst>
                <a:gd name="T0" fmla="*/ 0 w 28"/>
                <a:gd name="T1" fmla="*/ 0 h 75"/>
                <a:gd name="T2" fmla="*/ 28 w 28"/>
                <a:gd name="T3" fmla="*/ 0 h 75"/>
                <a:gd name="T4" fmla="*/ 28 w 28"/>
                <a:gd name="T5" fmla="*/ 75 h 75"/>
                <a:gd name="T6" fmla="*/ 28 w 28"/>
                <a:gd name="T7" fmla="*/ 75 h 75"/>
                <a:gd name="T8" fmla="*/ 0 w 28"/>
                <a:gd name="T9" fmla="*/ 75 h 75"/>
                <a:gd name="T10" fmla="*/ 0 w 28"/>
                <a:gd name="T11" fmla="*/ 0 h 75"/>
              </a:gdLst>
              <a:ahLst/>
              <a:cxnLst>
                <a:cxn ang="0">
                  <a:pos x="T0" y="T1"/>
                </a:cxn>
                <a:cxn ang="0">
                  <a:pos x="T2" y="T3"/>
                </a:cxn>
                <a:cxn ang="0">
                  <a:pos x="T4" y="T5"/>
                </a:cxn>
                <a:cxn ang="0">
                  <a:pos x="T6" y="T7"/>
                </a:cxn>
                <a:cxn ang="0">
                  <a:pos x="T8" y="T9"/>
                </a:cxn>
                <a:cxn ang="0">
                  <a:pos x="T10" y="T11"/>
                </a:cxn>
              </a:cxnLst>
              <a:rect l="0" t="0" r="r" b="b"/>
              <a:pathLst>
                <a:path w="28" h="75">
                  <a:moveTo>
                    <a:pt x="0" y="0"/>
                  </a:moveTo>
                  <a:lnTo>
                    <a:pt x="28" y="0"/>
                  </a:lnTo>
                  <a:lnTo>
                    <a:pt x="28" y="75"/>
                  </a:lnTo>
                  <a:lnTo>
                    <a:pt x="28" y="75"/>
                  </a:lnTo>
                  <a:lnTo>
                    <a:pt x="0" y="75"/>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Rectangle 109"/>
            <p:cNvSpPr>
              <a:spLocks noChangeArrowheads="1"/>
            </p:cNvSpPr>
            <p:nvPr/>
          </p:nvSpPr>
          <p:spPr bwMode="auto">
            <a:xfrm>
              <a:off x="10261600" y="6535738"/>
              <a:ext cx="6508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110"/>
            <p:cNvSpPr>
              <a:spLocks/>
            </p:cNvSpPr>
            <p:nvPr/>
          </p:nvSpPr>
          <p:spPr bwMode="auto">
            <a:xfrm>
              <a:off x="10242550" y="6180138"/>
              <a:ext cx="476250" cy="171450"/>
            </a:xfrm>
            <a:custGeom>
              <a:avLst/>
              <a:gdLst>
                <a:gd name="T0" fmla="*/ 6 w 108"/>
                <a:gd name="T1" fmla="*/ 24 h 39"/>
                <a:gd name="T2" fmla="*/ 54 w 108"/>
                <a:gd name="T3" fmla="*/ 11 h 39"/>
                <a:gd name="T4" fmla="*/ 78 w 108"/>
                <a:gd name="T5" fmla="*/ 4 h 39"/>
                <a:gd name="T6" fmla="*/ 107 w 108"/>
                <a:gd name="T7" fmla="*/ 20 h 39"/>
                <a:gd name="T8" fmla="*/ 107 w 108"/>
                <a:gd name="T9" fmla="*/ 21 h 39"/>
                <a:gd name="T10" fmla="*/ 106 w 108"/>
                <a:gd name="T11" fmla="*/ 32 h 39"/>
                <a:gd name="T12" fmla="*/ 95 w 108"/>
                <a:gd name="T13" fmla="*/ 38 h 39"/>
                <a:gd name="T14" fmla="*/ 10 w 108"/>
                <a:gd name="T15" fmla="*/ 39 h 39"/>
                <a:gd name="T16" fmla="*/ 10 w 108"/>
                <a:gd name="T17" fmla="*/ 39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1"/>
                    <a:pt x="54" y="11"/>
                    <a:pt x="54" y="11"/>
                  </a:cubicBezTo>
                  <a:cubicBezTo>
                    <a:pt x="78" y="4"/>
                    <a:pt x="78" y="4"/>
                    <a:pt x="78" y="4"/>
                  </a:cubicBezTo>
                  <a:cubicBezTo>
                    <a:pt x="91" y="0"/>
                    <a:pt x="103" y="7"/>
                    <a:pt x="107" y="20"/>
                  </a:cubicBezTo>
                  <a:cubicBezTo>
                    <a:pt x="107" y="21"/>
                    <a:pt x="107" y="21"/>
                    <a:pt x="107" y="21"/>
                  </a:cubicBezTo>
                  <a:cubicBezTo>
                    <a:pt x="108" y="25"/>
                    <a:pt x="108" y="29"/>
                    <a:pt x="106" y="32"/>
                  </a:cubicBezTo>
                  <a:cubicBezTo>
                    <a:pt x="103" y="36"/>
                    <a:pt x="99" y="38"/>
                    <a:pt x="95" y="38"/>
                  </a:cubicBezTo>
                  <a:cubicBezTo>
                    <a:pt x="10" y="39"/>
                    <a:pt x="10" y="39"/>
                    <a:pt x="10" y="39"/>
                  </a:cubicBezTo>
                  <a:cubicBezTo>
                    <a:pt x="10" y="39"/>
                    <a:pt x="10" y="39"/>
                    <a:pt x="10" y="39"/>
                  </a:cubicBezTo>
                  <a:cubicBezTo>
                    <a:pt x="6" y="39"/>
                    <a:pt x="2" y="38"/>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2" name="Freeform 111"/>
            <p:cNvSpPr>
              <a:spLocks/>
            </p:cNvSpPr>
            <p:nvPr/>
          </p:nvSpPr>
          <p:spPr bwMode="auto">
            <a:xfrm>
              <a:off x="10155238" y="6465888"/>
              <a:ext cx="47625" cy="153988"/>
            </a:xfrm>
            <a:custGeom>
              <a:avLst/>
              <a:gdLst>
                <a:gd name="T0" fmla="*/ 0 w 30"/>
                <a:gd name="T1" fmla="*/ 0 h 97"/>
                <a:gd name="T2" fmla="*/ 30 w 30"/>
                <a:gd name="T3" fmla="*/ 0 h 97"/>
                <a:gd name="T4" fmla="*/ 30 w 30"/>
                <a:gd name="T5" fmla="*/ 97 h 97"/>
                <a:gd name="T6" fmla="*/ 30 w 30"/>
                <a:gd name="T7" fmla="*/ 97 h 97"/>
                <a:gd name="T8" fmla="*/ 0 w 30"/>
                <a:gd name="T9" fmla="*/ 97 h 97"/>
                <a:gd name="T10" fmla="*/ 0 w 30"/>
                <a:gd name="T11" fmla="*/ 0 h 97"/>
              </a:gdLst>
              <a:ahLst/>
              <a:cxnLst>
                <a:cxn ang="0">
                  <a:pos x="T0" y="T1"/>
                </a:cxn>
                <a:cxn ang="0">
                  <a:pos x="T2" y="T3"/>
                </a:cxn>
                <a:cxn ang="0">
                  <a:pos x="T4" y="T5"/>
                </a:cxn>
                <a:cxn ang="0">
                  <a:pos x="T6" y="T7"/>
                </a:cxn>
                <a:cxn ang="0">
                  <a:pos x="T8" y="T9"/>
                </a:cxn>
                <a:cxn ang="0">
                  <a:pos x="T10" y="T11"/>
                </a:cxn>
              </a:cxnLst>
              <a:rect l="0" t="0" r="r" b="b"/>
              <a:pathLst>
                <a:path w="30" h="97">
                  <a:moveTo>
                    <a:pt x="0" y="0"/>
                  </a:moveTo>
                  <a:lnTo>
                    <a:pt x="30" y="0"/>
                  </a:lnTo>
                  <a:lnTo>
                    <a:pt x="30" y="97"/>
                  </a:lnTo>
                  <a:lnTo>
                    <a:pt x="30" y="97"/>
                  </a:lnTo>
                  <a:lnTo>
                    <a:pt x="0" y="97"/>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3" name="Rectangle 112"/>
            <p:cNvSpPr>
              <a:spLocks noChangeArrowheads="1"/>
            </p:cNvSpPr>
            <p:nvPr/>
          </p:nvSpPr>
          <p:spPr bwMode="auto">
            <a:xfrm>
              <a:off x="10140950" y="6465888"/>
              <a:ext cx="7143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4" name="Freeform 113"/>
            <p:cNvSpPr>
              <a:spLocks/>
            </p:cNvSpPr>
            <p:nvPr/>
          </p:nvSpPr>
          <p:spPr bwMode="auto">
            <a:xfrm>
              <a:off x="10648950" y="5549900"/>
              <a:ext cx="109537" cy="114300"/>
            </a:xfrm>
            <a:custGeom>
              <a:avLst/>
              <a:gdLst>
                <a:gd name="T0" fmla="*/ 21 w 25"/>
                <a:gd name="T1" fmla="*/ 0 h 26"/>
                <a:gd name="T2" fmla="*/ 23 w 25"/>
                <a:gd name="T3" fmla="*/ 18 h 26"/>
                <a:gd name="T4" fmla="*/ 20 w 25"/>
                <a:gd name="T5" fmla="*/ 23 h 26"/>
                <a:gd name="T6" fmla="*/ 6 w 25"/>
                <a:gd name="T7" fmla="*/ 21 h 26"/>
                <a:gd name="T8" fmla="*/ 0 w 25"/>
                <a:gd name="T9" fmla="*/ 23 h 26"/>
                <a:gd name="T10" fmla="*/ 11 w 25"/>
                <a:gd name="T11" fmla="*/ 9 h 26"/>
                <a:gd name="T12" fmla="*/ 21 w 25"/>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21" y="0"/>
                  </a:moveTo>
                  <a:cubicBezTo>
                    <a:pt x="21" y="0"/>
                    <a:pt x="22" y="11"/>
                    <a:pt x="23" y="18"/>
                  </a:cubicBezTo>
                  <a:cubicBezTo>
                    <a:pt x="24" y="25"/>
                    <a:pt x="25" y="26"/>
                    <a:pt x="20" y="23"/>
                  </a:cubicBezTo>
                  <a:cubicBezTo>
                    <a:pt x="14" y="21"/>
                    <a:pt x="10" y="19"/>
                    <a:pt x="6" y="21"/>
                  </a:cubicBezTo>
                  <a:cubicBezTo>
                    <a:pt x="2" y="22"/>
                    <a:pt x="0" y="23"/>
                    <a:pt x="0" y="23"/>
                  </a:cubicBezTo>
                  <a:cubicBezTo>
                    <a:pt x="11" y="9"/>
                    <a:pt x="11" y="9"/>
                    <a:pt x="11" y="9"/>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5" name="Freeform 114"/>
            <p:cNvSpPr>
              <a:spLocks/>
            </p:cNvSpPr>
            <p:nvPr/>
          </p:nvSpPr>
          <p:spPr bwMode="auto">
            <a:xfrm>
              <a:off x="10534650" y="6096000"/>
              <a:ext cx="401637" cy="268288"/>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6" name="Freeform 115"/>
            <p:cNvSpPr>
              <a:spLocks/>
            </p:cNvSpPr>
            <p:nvPr/>
          </p:nvSpPr>
          <p:spPr bwMode="auto">
            <a:xfrm>
              <a:off x="9753600" y="5768975"/>
              <a:ext cx="409575" cy="128588"/>
            </a:xfrm>
            <a:custGeom>
              <a:avLst/>
              <a:gdLst>
                <a:gd name="T0" fmla="*/ 0 w 258"/>
                <a:gd name="T1" fmla="*/ 20 h 81"/>
                <a:gd name="T2" fmla="*/ 0 w 258"/>
                <a:gd name="T3" fmla="*/ 67 h 81"/>
                <a:gd name="T4" fmla="*/ 253 w 258"/>
                <a:gd name="T5" fmla="*/ 81 h 81"/>
                <a:gd name="T6" fmla="*/ 258 w 258"/>
                <a:gd name="T7" fmla="*/ 0 h 81"/>
                <a:gd name="T8" fmla="*/ 0 w 258"/>
                <a:gd name="T9" fmla="*/ 20 h 81"/>
              </a:gdLst>
              <a:ahLst/>
              <a:cxnLst>
                <a:cxn ang="0">
                  <a:pos x="T0" y="T1"/>
                </a:cxn>
                <a:cxn ang="0">
                  <a:pos x="T2" y="T3"/>
                </a:cxn>
                <a:cxn ang="0">
                  <a:pos x="T4" y="T5"/>
                </a:cxn>
                <a:cxn ang="0">
                  <a:pos x="T6" y="T7"/>
                </a:cxn>
                <a:cxn ang="0">
                  <a:pos x="T8" y="T9"/>
                </a:cxn>
              </a:cxnLst>
              <a:rect l="0" t="0" r="r" b="b"/>
              <a:pathLst>
                <a:path w="258" h="81">
                  <a:moveTo>
                    <a:pt x="0" y="20"/>
                  </a:moveTo>
                  <a:lnTo>
                    <a:pt x="0" y="67"/>
                  </a:lnTo>
                  <a:lnTo>
                    <a:pt x="253" y="81"/>
                  </a:lnTo>
                  <a:lnTo>
                    <a:pt x="258" y="0"/>
                  </a:lnTo>
                  <a:lnTo>
                    <a:pt x="0" y="20"/>
                  </a:ln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7" name="Freeform 116"/>
            <p:cNvSpPr>
              <a:spLocks/>
            </p:cNvSpPr>
            <p:nvPr/>
          </p:nvSpPr>
          <p:spPr bwMode="auto">
            <a:xfrm>
              <a:off x="10036175" y="5808663"/>
              <a:ext cx="449262" cy="247650"/>
            </a:xfrm>
            <a:custGeom>
              <a:avLst/>
              <a:gdLst>
                <a:gd name="T0" fmla="*/ 2 w 102"/>
                <a:gd name="T1" fmla="*/ 12 h 56"/>
                <a:gd name="T2" fmla="*/ 10 w 102"/>
                <a:gd name="T3" fmla="*/ 29 h 56"/>
                <a:gd name="T4" fmla="*/ 83 w 102"/>
                <a:gd name="T5" fmla="*/ 54 h 56"/>
                <a:gd name="T6" fmla="*/ 100 w 102"/>
                <a:gd name="T7" fmla="*/ 45 h 56"/>
                <a:gd name="T8" fmla="*/ 100 w 102"/>
                <a:gd name="T9" fmla="*/ 45 h 56"/>
                <a:gd name="T10" fmla="*/ 92 w 102"/>
                <a:gd name="T11" fmla="*/ 28 h 56"/>
                <a:gd name="T12" fmla="*/ 19 w 102"/>
                <a:gd name="T13" fmla="*/ 3 h 56"/>
                <a:gd name="T14" fmla="*/ 2 w 102"/>
                <a:gd name="T15" fmla="*/ 11 h 56"/>
                <a:gd name="T16" fmla="*/ 2 w 102"/>
                <a:gd name="T1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56">
                  <a:moveTo>
                    <a:pt x="2" y="12"/>
                  </a:moveTo>
                  <a:cubicBezTo>
                    <a:pt x="0" y="19"/>
                    <a:pt x="3" y="26"/>
                    <a:pt x="10" y="29"/>
                  </a:cubicBezTo>
                  <a:cubicBezTo>
                    <a:pt x="83" y="54"/>
                    <a:pt x="83" y="54"/>
                    <a:pt x="83" y="54"/>
                  </a:cubicBezTo>
                  <a:cubicBezTo>
                    <a:pt x="90" y="56"/>
                    <a:pt x="97" y="53"/>
                    <a:pt x="100" y="45"/>
                  </a:cubicBezTo>
                  <a:cubicBezTo>
                    <a:pt x="100" y="45"/>
                    <a:pt x="100" y="45"/>
                    <a:pt x="100" y="45"/>
                  </a:cubicBezTo>
                  <a:cubicBezTo>
                    <a:pt x="102" y="38"/>
                    <a:pt x="99" y="30"/>
                    <a:pt x="92" y="28"/>
                  </a:cubicBezTo>
                  <a:cubicBezTo>
                    <a:pt x="19" y="3"/>
                    <a:pt x="19" y="3"/>
                    <a:pt x="19" y="3"/>
                  </a:cubicBezTo>
                  <a:cubicBezTo>
                    <a:pt x="12" y="0"/>
                    <a:pt x="5" y="4"/>
                    <a:pt x="2" y="11"/>
                  </a:cubicBezTo>
                  <a:lnTo>
                    <a:pt x="2" y="12"/>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8" name="Rectangle 117"/>
            <p:cNvSpPr>
              <a:spLocks noChangeArrowheads="1"/>
            </p:cNvSpPr>
            <p:nvPr/>
          </p:nvSpPr>
          <p:spPr bwMode="auto">
            <a:xfrm>
              <a:off x="10145713" y="5672138"/>
              <a:ext cx="150812" cy="14605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9" name="Rectangle 118"/>
            <p:cNvSpPr>
              <a:spLocks noChangeArrowheads="1"/>
            </p:cNvSpPr>
            <p:nvPr/>
          </p:nvSpPr>
          <p:spPr bwMode="auto">
            <a:xfrm>
              <a:off x="9617075" y="5672138"/>
              <a:ext cx="146050" cy="141288"/>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0" name="Freeform 119"/>
            <p:cNvSpPr>
              <a:spLocks/>
            </p:cNvSpPr>
            <p:nvPr/>
          </p:nvSpPr>
          <p:spPr bwMode="auto">
            <a:xfrm>
              <a:off x="9837738" y="5280025"/>
              <a:ext cx="123825" cy="49213"/>
            </a:xfrm>
            <a:custGeom>
              <a:avLst/>
              <a:gdLst>
                <a:gd name="T0" fmla="*/ 0 w 78"/>
                <a:gd name="T1" fmla="*/ 3 h 31"/>
                <a:gd name="T2" fmla="*/ 25 w 78"/>
                <a:gd name="T3" fmla="*/ 31 h 31"/>
                <a:gd name="T4" fmla="*/ 78 w 78"/>
                <a:gd name="T5" fmla="*/ 0 h 31"/>
                <a:gd name="T6" fmla="*/ 0 w 78"/>
                <a:gd name="T7" fmla="*/ 3 h 31"/>
              </a:gdLst>
              <a:ahLst/>
              <a:cxnLst>
                <a:cxn ang="0">
                  <a:pos x="T0" y="T1"/>
                </a:cxn>
                <a:cxn ang="0">
                  <a:pos x="T2" y="T3"/>
                </a:cxn>
                <a:cxn ang="0">
                  <a:pos x="T4" y="T5"/>
                </a:cxn>
                <a:cxn ang="0">
                  <a:pos x="T6" y="T7"/>
                </a:cxn>
              </a:cxnLst>
              <a:rect l="0" t="0" r="r" b="b"/>
              <a:pathLst>
                <a:path w="78" h="31">
                  <a:moveTo>
                    <a:pt x="0" y="3"/>
                  </a:moveTo>
                  <a:lnTo>
                    <a:pt x="25" y="31"/>
                  </a:lnTo>
                  <a:lnTo>
                    <a:pt x="78" y="0"/>
                  </a:lnTo>
                  <a:lnTo>
                    <a:pt x="0" y="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1" name="Freeform 120"/>
            <p:cNvSpPr>
              <a:spLocks/>
            </p:cNvSpPr>
            <p:nvPr/>
          </p:nvSpPr>
          <p:spPr bwMode="auto">
            <a:xfrm>
              <a:off x="9748838" y="5078413"/>
              <a:ext cx="349250" cy="228600"/>
            </a:xfrm>
            <a:custGeom>
              <a:avLst/>
              <a:gdLst>
                <a:gd name="T0" fmla="*/ 14 w 79"/>
                <a:gd name="T1" fmla="*/ 0 h 52"/>
                <a:gd name="T2" fmla="*/ 26 w 79"/>
                <a:gd name="T3" fmla="*/ 6 h 52"/>
                <a:gd name="T4" fmla="*/ 37 w 79"/>
                <a:gd name="T5" fmla="*/ 19 h 52"/>
                <a:gd name="T6" fmla="*/ 79 w 79"/>
                <a:gd name="T7" fmla="*/ 6 h 52"/>
                <a:gd name="T8" fmla="*/ 79 w 79"/>
                <a:gd name="T9" fmla="*/ 15 h 52"/>
                <a:gd name="T10" fmla="*/ 32 w 79"/>
                <a:gd name="T11" fmla="*/ 52 h 52"/>
                <a:gd name="T12" fmla="*/ 27 w 79"/>
                <a:gd name="T13" fmla="*/ 47 h 52"/>
                <a:gd name="T14" fmla="*/ 16 w 79"/>
                <a:gd name="T15" fmla="*/ 47 h 52"/>
                <a:gd name="T16" fmla="*/ 0 w 79"/>
                <a:gd name="T17" fmla="*/ 30 h 52"/>
                <a:gd name="T18" fmla="*/ 0 w 79"/>
                <a:gd name="T19" fmla="*/ 9 h 52"/>
                <a:gd name="T20" fmla="*/ 14 w 79"/>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2">
                  <a:moveTo>
                    <a:pt x="14" y="0"/>
                  </a:moveTo>
                  <a:cubicBezTo>
                    <a:pt x="14" y="0"/>
                    <a:pt x="17" y="0"/>
                    <a:pt x="26" y="6"/>
                  </a:cubicBezTo>
                  <a:cubicBezTo>
                    <a:pt x="35" y="12"/>
                    <a:pt x="37" y="19"/>
                    <a:pt x="37" y="19"/>
                  </a:cubicBezTo>
                  <a:cubicBezTo>
                    <a:pt x="79" y="6"/>
                    <a:pt x="79" y="6"/>
                    <a:pt x="79" y="6"/>
                  </a:cubicBezTo>
                  <a:cubicBezTo>
                    <a:pt x="79" y="15"/>
                    <a:pt x="79" y="15"/>
                    <a:pt x="79" y="15"/>
                  </a:cubicBezTo>
                  <a:cubicBezTo>
                    <a:pt x="77" y="35"/>
                    <a:pt x="57" y="52"/>
                    <a:pt x="32" y="52"/>
                  </a:cubicBezTo>
                  <a:cubicBezTo>
                    <a:pt x="27" y="47"/>
                    <a:pt x="27" y="47"/>
                    <a:pt x="27" y="47"/>
                  </a:cubicBezTo>
                  <a:cubicBezTo>
                    <a:pt x="16" y="47"/>
                    <a:pt x="16" y="47"/>
                    <a:pt x="16" y="47"/>
                  </a:cubicBezTo>
                  <a:cubicBezTo>
                    <a:pt x="7" y="47"/>
                    <a:pt x="0" y="39"/>
                    <a:pt x="0" y="30"/>
                  </a:cubicBezTo>
                  <a:cubicBezTo>
                    <a:pt x="0" y="9"/>
                    <a:pt x="0" y="9"/>
                    <a:pt x="0" y="9"/>
                  </a:cubicBezTo>
                  <a:cubicBezTo>
                    <a:pt x="13" y="8"/>
                    <a:pt x="14" y="0"/>
                    <a:pt x="14" y="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2" name="Freeform 121"/>
            <p:cNvSpPr>
              <a:spLocks/>
            </p:cNvSpPr>
            <p:nvPr/>
          </p:nvSpPr>
          <p:spPr bwMode="auto">
            <a:xfrm>
              <a:off x="9748838" y="5153025"/>
              <a:ext cx="79375" cy="44450"/>
            </a:xfrm>
            <a:custGeom>
              <a:avLst/>
              <a:gdLst>
                <a:gd name="T0" fmla="*/ 17 w 18"/>
                <a:gd name="T1" fmla="*/ 1 h 10"/>
                <a:gd name="T2" fmla="*/ 15 w 18"/>
                <a:gd name="T3" fmla="*/ 1 h 10"/>
                <a:gd name="T4" fmla="*/ 0 w 18"/>
                <a:gd name="T5" fmla="*/ 3 h 10"/>
                <a:gd name="T6" fmla="*/ 0 w 18"/>
                <a:gd name="T7" fmla="*/ 6 h 10"/>
                <a:gd name="T8" fmla="*/ 17 w 18"/>
                <a:gd name="T9" fmla="*/ 3 h 10"/>
                <a:gd name="T10" fmla="*/ 17 w 18"/>
                <a:gd name="T11" fmla="*/ 1 h 10"/>
              </a:gdLst>
              <a:ahLst/>
              <a:cxnLst>
                <a:cxn ang="0">
                  <a:pos x="T0" y="T1"/>
                </a:cxn>
                <a:cxn ang="0">
                  <a:pos x="T2" y="T3"/>
                </a:cxn>
                <a:cxn ang="0">
                  <a:pos x="T4" y="T5"/>
                </a:cxn>
                <a:cxn ang="0">
                  <a:pos x="T6" y="T7"/>
                </a:cxn>
                <a:cxn ang="0">
                  <a:pos x="T8" y="T9"/>
                </a:cxn>
                <a:cxn ang="0">
                  <a:pos x="T10" y="T11"/>
                </a:cxn>
              </a:cxnLst>
              <a:rect l="0" t="0" r="r" b="b"/>
              <a:pathLst>
                <a:path w="18" h="10">
                  <a:moveTo>
                    <a:pt x="17" y="1"/>
                  </a:moveTo>
                  <a:cubicBezTo>
                    <a:pt x="16" y="0"/>
                    <a:pt x="15" y="0"/>
                    <a:pt x="15" y="1"/>
                  </a:cubicBezTo>
                  <a:cubicBezTo>
                    <a:pt x="14" y="1"/>
                    <a:pt x="9" y="6"/>
                    <a:pt x="0" y="3"/>
                  </a:cubicBezTo>
                  <a:cubicBezTo>
                    <a:pt x="0" y="6"/>
                    <a:pt x="0" y="6"/>
                    <a:pt x="0" y="6"/>
                  </a:cubicBezTo>
                  <a:cubicBezTo>
                    <a:pt x="11" y="10"/>
                    <a:pt x="17" y="3"/>
                    <a:pt x="17" y="3"/>
                  </a:cubicBezTo>
                  <a:cubicBezTo>
                    <a:pt x="18" y="2"/>
                    <a:pt x="17" y="1"/>
                    <a:pt x="17" y="1"/>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3" name="Rectangle 121"/>
            <p:cNvSpPr>
              <a:spLocks noChangeArrowheads="1"/>
            </p:cNvSpPr>
            <p:nvPr/>
          </p:nvSpPr>
          <p:spPr bwMode="auto">
            <a:xfrm>
              <a:off x="10058400" y="5937250"/>
              <a:ext cx="523875" cy="52388"/>
            </a:xfrm>
            <a:prstGeom prst="rect">
              <a:avLst/>
            </a:prstGeom>
            <a:solidFill>
              <a:srgbClr val="5253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4" name="Freeform 122"/>
            <p:cNvSpPr>
              <a:spLocks/>
            </p:cNvSpPr>
            <p:nvPr/>
          </p:nvSpPr>
          <p:spPr bwMode="auto">
            <a:xfrm>
              <a:off x="9912350" y="5672138"/>
              <a:ext cx="550862" cy="265113"/>
            </a:xfrm>
            <a:custGeom>
              <a:avLst/>
              <a:gdLst>
                <a:gd name="T0" fmla="*/ 256 w 347"/>
                <a:gd name="T1" fmla="*/ 0 h 167"/>
                <a:gd name="T2" fmla="*/ 0 w 347"/>
                <a:gd name="T3" fmla="*/ 0 h 167"/>
                <a:gd name="T4" fmla="*/ 92 w 347"/>
                <a:gd name="T5" fmla="*/ 167 h 167"/>
                <a:gd name="T6" fmla="*/ 347 w 347"/>
                <a:gd name="T7" fmla="*/ 167 h 167"/>
                <a:gd name="T8" fmla="*/ 256 w 347"/>
                <a:gd name="T9" fmla="*/ 0 h 167"/>
              </a:gdLst>
              <a:ahLst/>
              <a:cxnLst>
                <a:cxn ang="0">
                  <a:pos x="T0" y="T1"/>
                </a:cxn>
                <a:cxn ang="0">
                  <a:pos x="T2" y="T3"/>
                </a:cxn>
                <a:cxn ang="0">
                  <a:pos x="T4" y="T5"/>
                </a:cxn>
                <a:cxn ang="0">
                  <a:pos x="T6" y="T7"/>
                </a:cxn>
                <a:cxn ang="0">
                  <a:pos x="T8" y="T9"/>
                </a:cxn>
              </a:cxnLst>
              <a:rect l="0" t="0" r="r" b="b"/>
              <a:pathLst>
                <a:path w="347" h="167">
                  <a:moveTo>
                    <a:pt x="256" y="0"/>
                  </a:moveTo>
                  <a:lnTo>
                    <a:pt x="0" y="0"/>
                  </a:lnTo>
                  <a:lnTo>
                    <a:pt x="92" y="167"/>
                  </a:lnTo>
                  <a:lnTo>
                    <a:pt x="347" y="167"/>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5" name="Freeform 123"/>
            <p:cNvSpPr>
              <a:spLocks/>
            </p:cNvSpPr>
            <p:nvPr/>
          </p:nvSpPr>
          <p:spPr bwMode="auto">
            <a:xfrm>
              <a:off x="10472738" y="5937250"/>
              <a:ext cx="458787" cy="119063"/>
            </a:xfrm>
            <a:custGeom>
              <a:avLst/>
              <a:gdLst>
                <a:gd name="T0" fmla="*/ 0 w 104"/>
                <a:gd name="T1" fmla="*/ 14 h 27"/>
                <a:gd name="T2" fmla="*/ 14 w 104"/>
                <a:gd name="T3" fmla="*/ 27 h 27"/>
                <a:gd name="T4" fmla="*/ 90 w 104"/>
                <a:gd name="T5" fmla="*/ 27 h 27"/>
                <a:gd name="T6" fmla="*/ 104 w 104"/>
                <a:gd name="T7" fmla="*/ 14 h 27"/>
                <a:gd name="T8" fmla="*/ 104 w 104"/>
                <a:gd name="T9" fmla="*/ 13 h 27"/>
                <a:gd name="T10" fmla="*/ 90 w 104"/>
                <a:gd name="T11" fmla="*/ 0 h 27"/>
                <a:gd name="T12" fmla="*/ 14 w 104"/>
                <a:gd name="T13" fmla="*/ 0 h 27"/>
                <a:gd name="T14" fmla="*/ 0 w 104"/>
                <a:gd name="T15" fmla="*/ 13 h 27"/>
                <a:gd name="T16" fmla="*/ 0 w 104"/>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7">
                  <a:moveTo>
                    <a:pt x="0" y="14"/>
                  </a:moveTo>
                  <a:cubicBezTo>
                    <a:pt x="0" y="21"/>
                    <a:pt x="7" y="27"/>
                    <a:pt x="14" y="27"/>
                  </a:cubicBezTo>
                  <a:cubicBezTo>
                    <a:pt x="90" y="27"/>
                    <a:pt x="90" y="27"/>
                    <a:pt x="90" y="27"/>
                  </a:cubicBezTo>
                  <a:cubicBezTo>
                    <a:pt x="98" y="27"/>
                    <a:pt x="104" y="21"/>
                    <a:pt x="104" y="14"/>
                  </a:cubicBezTo>
                  <a:cubicBezTo>
                    <a:pt x="104" y="13"/>
                    <a:pt x="104" y="13"/>
                    <a:pt x="104" y="13"/>
                  </a:cubicBezTo>
                  <a:cubicBezTo>
                    <a:pt x="104" y="6"/>
                    <a:pt x="98" y="0"/>
                    <a:pt x="90" y="0"/>
                  </a:cubicBezTo>
                  <a:cubicBezTo>
                    <a:pt x="14" y="0"/>
                    <a:pt x="14" y="0"/>
                    <a:pt x="14" y="0"/>
                  </a:cubicBezTo>
                  <a:cubicBezTo>
                    <a:pt x="7" y="0"/>
                    <a:pt x="0" y="6"/>
                    <a:pt x="0" y="13"/>
                  </a:cubicBezTo>
                  <a:lnTo>
                    <a:pt x="0" y="1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6" name="Freeform 124"/>
            <p:cNvSpPr>
              <a:spLocks/>
            </p:cNvSpPr>
            <p:nvPr/>
          </p:nvSpPr>
          <p:spPr bwMode="auto">
            <a:xfrm>
              <a:off x="10167938" y="5761038"/>
              <a:ext cx="74612" cy="44450"/>
            </a:xfrm>
            <a:custGeom>
              <a:avLst/>
              <a:gdLst>
                <a:gd name="T0" fmla="*/ 11 w 47"/>
                <a:gd name="T1" fmla="*/ 28 h 28"/>
                <a:gd name="T2" fmla="*/ 47 w 47"/>
                <a:gd name="T3" fmla="*/ 28 h 28"/>
                <a:gd name="T4" fmla="*/ 33 w 47"/>
                <a:gd name="T5" fmla="*/ 0 h 28"/>
                <a:gd name="T6" fmla="*/ 0 w 47"/>
                <a:gd name="T7" fmla="*/ 3 h 28"/>
                <a:gd name="T8" fmla="*/ 11 w 47"/>
                <a:gd name="T9" fmla="*/ 28 h 28"/>
              </a:gdLst>
              <a:ahLst/>
              <a:cxnLst>
                <a:cxn ang="0">
                  <a:pos x="T0" y="T1"/>
                </a:cxn>
                <a:cxn ang="0">
                  <a:pos x="T2" y="T3"/>
                </a:cxn>
                <a:cxn ang="0">
                  <a:pos x="T4" y="T5"/>
                </a:cxn>
                <a:cxn ang="0">
                  <a:pos x="T6" y="T7"/>
                </a:cxn>
                <a:cxn ang="0">
                  <a:pos x="T8" y="T9"/>
                </a:cxn>
              </a:cxnLst>
              <a:rect l="0" t="0" r="r" b="b"/>
              <a:pathLst>
                <a:path w="47" h="28">
                  <a:moveTo>
                    <a:pt x="11" y="28"/>
                  </a:moveTo>
                  <a:lnTo>
                    <a:pt x="47" y="28"/>
                  </a:lnTo>
                  <a:lnTo>
                    <a:pt x="33" y="0"/>
                  </a:lnTo>
                  <a:lnTo>
                    <a:pt x="0" y="3"/>
                  </a:lnTo>
                  <a:lnTo>
                    <a:pt x="11" y="28"/>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7" name="Freeform 125"/>
            <p:cNvSpPr>
              <a:spLocks/>
            </p:cNvSpPr>
            <p:nvPr/>
          </p:nvSpPr>
          <p:spPr bwMode="auto">
            <a:xfrm>
              <a:off x="10123488" y="5768975"/>
              <a:ext cx="57150" cy="36513"/>
            </a:xfrm>
            <a:custGeom>
              <a:avLst/>
              <a:gdLst>
                <a:gd name="T0" fmla="*/ 36 w 36"/>
                <a:gd name="T1" fmla="*/ 23 h 23"/>
                <a:gd name="T2" fmla="*/ 25 w 36"/>
                <a:gd name="T3" fmla="*/ 0 h 23"/>
                <a:gd name="T4" fmla="*/ 0 w 36"/>
                <a:gd name="T5" fmla="*/ 3 h 23"/>
                <a:gd name="T6" fmla="*/ 9 w 36"/>
                <a:gd name="T7" fmla="*/ 23 h 23"/>
                <a:gd name="T8" fmla="*/ 36 w 36"/>
                <a:gd name="T9" fmla="*/ 23 h 23"/>
              </a:gdLst>
              <a:ahLst/>
              <a:cxnLst>
                <a:cxn ang="0">
                  <a:pos x="T0" y="T1"/>
                </a:cxn>
                <a:cxn ang="0">
                  <a:pos x="T2" y="T3"/>
                </a:cxn>
                <a:cxn ang="0">
                  <a:pos x="T4" y="T5"/>
                </a:cxn>
                <a:cxn ang="0">
                  <a:pos x="T6" y="T7"/>
                </a:cxn>
                <a:cxn ang="0">
                  <a:pos x="T8" y="T9"/>
                </a:cxn>
              </a:cxnLst>
              <a:rect l="0" t="0" r="r" b="b"/>
              <a:pathLst>
                <a:path w="36" h="23">
                  <a:moveTo>
                    <a:pt x="36" y="23"/>
                  </a:moveTo>
                  <a:lnTo>
                    <a:pt x="25" y="0"/>
                  </a:lnTo>
                  <a:lnTo>
                    <a:pt x="0" y="3"/>
                  </a:lnTo>
                  <a:lnTo>
                    <a:pt x="9" y="23"/>
                  </a:lnTo>
                  <a:lnTo>
                    <a:pt x="36" y="23"/>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8" name="Freeform 126"/>
            <p:cNvSpPr>
              <a:spLocks/>
            </p:cNvSpPr>
            <p:nvPr/>
          </p:nvSpPr>
          <p:spPr bwMode="auto">
            <a:xfrm>
              <a:off x="10190163" y="5808663"/>
              <a:ext cx="74612" cy="49213"/>
            </a:xfrm>
            <a:custGeom>
              <a:avLst/>
              <a:gdLst>
                <a:gd name="T0" fmla="*/ 0 w 47"/>
                <a:gd name="T1" fmla="*/ 0 h 31"/>
                <a:gd name="T2" fmla="*/ 8 w 47"/>
                <a:gd name="T3" fmla="*/ 25 h 31"/>
                <a:gd name="T4" fmla="*/ 47 w 47"/>
                <a:gd name="T5" fmla="*/ 31 h 31"/>
                <a:gd name="T6" fmla="*/ 33 w 47"/>
                <a:gd name="T7" fmla="*/ 3 h 31"/>
                <a:gd name="T8" fmla="*/ 0 w 47"/>
                <a:gd name="T9" fmla="*/ 0 h 31"/>
              </a:gdLst>
              <a:ahLst/>
              <a:cxnLst>
                <a:cxn ang="0">
                  <a:pos x="T0" y="T1"/>
                </a:cxn>
                <a:cxn ang="0">
                  <a:pos x="T2" y="T3"/>
                </a:cxn>
                <a:cxn ang="0">
                  <a:pos x="T4" y="T5"/>
                </a:cxn>
                <a:cxn ang="0">
                  <a:pos x="T6" y="T7"/>
                </a:cxn>
                <a:cxn ang="0">
                  <a:pos x="T8" y="T9"/>
                </a:cxn>
              </a:cxnLst>
              <a:rect l="0" t="0" r="r" b="b"/>
              <a:pathLst>
                <a:path w="47" h="31">
                  <a:moveTo>
                    <a:pt x="0" y="0"/>
                  </a:moveTo>
                  <a:lnTo>
                    <a:pt x="8" y="25"/>
                  </a:lnTo>
                  <a:lnTo>
                    <a:pt x="47" y="31"/>
                  </a:lnTo>
                  <a:lnTo>
                    <a:pt x="33" y="3"/>
                  </a:lnTo>
                  <a:lnTo>
                    <a:pt x="0"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9" name="Freeform 127"/>
            <p:cNvSpPr>
              <a:spLocks/>
            </p:cNvSpPr>
            <p:nvPr/>
          </p:nvSpPr>
          <p:spPr bwMode="auto">
            <a:xfrm>
              <a:off x="10140950" y="5808663"/>
              <a:ext cx="58737" cy="39688"/>
            </a:xfrm>
            <a:custGeom>
              <a:avLst/>
              <a:gdLst>
                <a:gd name="T0" fmla="*/ 25 w 37"/>
                <a:gd name="T1" fmla="*/ 0 h 25"/>
                <a:gd name="T2" fmla="*/ 0 w 37"/>
                <a:gd name="T3" fmla="*/ 0 h 25"/>
                <a:gd name="T4" fmla="*/ 9 w 37"/>
                <a:gd name="T5" fmla="*/ 23 h 25"/>
                <a:gd name="T6" fmla="*/ 37 w 37"/>
                <a:gd name="T7" fmla="*/ 25 h 25"/>
                <a:gd name="T8" fmla="*/ 25 w 37"/>
                <a:gd name="T9" fmla="*/ 0 h 25"/>
              </a:gdLst>
              <a:ahLst/>
              <a:cxnLst>
                <a:cxn ang="0">
                  <a:pos x="T0" y="T1"/>
                </a:cxn>
                <a:cxn ang="0">
                  <a:pos x="T2" y="T3"/>
                </a:cxn>
                <a:cxn ang="0">
                  <a:pos x="T4" y="T5"/>
                </a:cxn>
                <a:cxn ang="0">
                  <a:pos x="T6" y="T7"/>
                </a:cxn>
                <a:cxn ang="0">
                  <a:pos x="T8" y="T9"/>
                </a:cxn>
              </a:cxnLst>
              <a:rect l="0" t="0" r="r" b="b"/>
              <a:pathLst>
                <a:path w="37" h="25">
                  <a:moveTo>
                    <a:pt x="25" y="0"/>
                  </a:moveTo>
                  <a:lnTo>
                    <a:pt x="0" y="0"/>
                  </a:lnTo>
                  <a:lnTo>
                    <a:pt x="9" y="23"/>
                  </a:lnTo>
                  <a:lnTo>
                    <a:pt x="37" y="25"/>
                  </a:lnTo>
                  <a:lnTo>
                    <a:pt x="25"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30" name="Footer Placeholder 4"/>
          <p:cNvSpPr txBox="1">
            <a:spLocks/>
          </p:cNvSpPr>
          <p:nvPr/>
        </p:nvSpPr>
        <p:spPr>
          <a:xfrm>
            <a:off x="7964488" y="295272"/>
            <a:ext cx="4197350" cy="371475"/>
          </a:xfrm>
          <a:prstGeom prst="rect">
            <a:avLst/>
          </a:prstGeom>
        </p:spPr>
        <p:txBody>
          <a:bodyPr vert="horz" lIns="91440" tIns="45720" rIns="182880" bIns="45720" rtlCol="0" anchor="ctr"/>
          <a:lstStyle>
            <a:defPPr>
              <a:defRPr lang="en-US"/>
            </a:defPPr>
            <a:lvl1pPr marL="0" algn="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dirty="0">
                <a:gradFill>
                  <a:gsLst>
                    <a:gs pos="24779">
                      <a:schemeClr val="tx1"/>
                    </a:gs>
                    <a:gs pos="7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kumimoji="0" lang="en-US" sz="1400" b="0" i="0" u="none" strike="noStrike" kern="1200" cap="none" spc="0" normalizeH="0" baseline="0" noProof="0" dirty="0">
                <a:ln>
                  <a:noFill/>
                </a:ln>
                <a:gradFill>
                  <a:gsLst>
                    <a:gs pos="24779">
                      <a:schemeClr val="tx1"/>
                    </a:gs>
                    <a:gs pos="73000">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r>
              <a:rPr kumimoji="0" lang="en-US" sz="1400" b="0" i="0" u="none" strike="noStrike" kern="1200" cap="none" spc="0" normalizeH="0" baseline="0" noProof="0" dirty="0">
                <a:ln>
                  <a:noFill/>
                </a:ln>
                <a:gradFill>
                  <a:gsLst>
                    <a:gs pos="24779">
                      <a:schemeClr val="tx1"/>
                    </a:gs>
                    <a:gs pos="73000">
                      <a:schemeClr val="tx1"/>
                    </a:gs>
                  </a:gsLst>
                  <a:lin ang="5400000" scaled="0"/>
                </a:gradFill>
                <a:effectLst/>
                <a:uLnTx/>
                <a:uFillTx/>
                <a:latin typeface="Segoe UI"/>
                <a:ea typeface="+mn-ea"/>
                <a:cs typeface="+mn-cs"/>
              </a:rPr>
              <a:t>Exchange operations with REST</a:t>
            </a:r>
          </a:p>
          <a:p>
            <a:pPr marL="0" marR="0" lvl="0" indent="0" algn="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gradFill>
                <a:gsLst>
                  <a:gs pos="24779">
                    <a:schemeClr val="tx1"/>
                  </a:gs>
                  <a:gs pos="73000">
                    <a:schemeClr val="tx1"/>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3987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a:t>
            </a:r>
          </a:p>
        </p:txBody>
      </p:sp>
      <p:sp>
        <p:nvSpPr>
          <p:cNvPr id="5" name="Text Placeholder 4"/>
          <p:cNvSpPr>
            <a:spLocks noGrp="1"/>
          </p:cNvSpPr>
          <p:nvPr>
            <p:ph type="body" sz="quarter" idx="10"/>
          </p:nvPr>
        </p:nvSpPr>
        <p:spPr>
          <a:xfrm>
            <a:off x="274639" y="1212850"/>
            <a:ext cx="8121215" cy="2129814"/>
          </a:xfrm>
        </p:spPr>
        <p:txBody>
          <a:bodyPr vert="horz" wrap="square" lIns="146304" tIns="91440" rIns="146304" bIns="91440" rtlCol="0">
            <a:spAutoFit/>
          </a:bodyPr>
          <a:lstStyle/>
          <a:p>
            <a:pPr marL="690563">
              <a:spcBef>
                <a:spcPts val="2400"/>
              </a:spcBef>
            </a:pPr>
            <a:r>
              <a:rPr lang="en-US" sz="3200" dirty="0" smtClean="0">
                <a:gradFill>
                  <a:gsLst>
                    <a:gs pos="1250">
                      <a:schemeClr val="tx1"/>
                    </a:gs>
                    <a:gs pos="99000">
                      <a:schemeClr val="tx1"/>
                    </a:gs>
                  </a:gsLst>
                  <a:lin ang="5400000" scaled="0"/>
                </a:gradFill>
              </a:rPr>
              <a:t>Overview</a:t>
            </a:r>
          </a:p>
          <a:p>
            <a:pPr marL="690563">
              <a:spcBef>
                <a:spcPts val="2400"/>
              </a:spcBef>
            </a:pPr>
            <a:r>
              <a:rPr lang="en-US" sz="3200" dirty="0" smtClean="0">
                <a:gradFill>
                  <a:gsLst>
                    <a:gs pos="1250">
                      <a:schemeClr val="tx1"/>
                    </a:gs>
                    <a:gs pos="99000">
                      <a:schemeClr val="tx1"/>
                    </a:gs>
                  </a:gsLst>
                  <a:lin ang="5400000" scaled="0"/>
                </a:gradFill>
              </a:rPr>
              <a:t>Batching support</a:t>
            </a:r>
          </a:p>
          <a:p>
            <a:pPr marL="690563">
              <a:spcBef>
                <a:spcPts val="2400"/>
              </a:spcBef>
            </a:pPr>
            <a:r>
              <a:rPr lang="en-US" sz="3200" dirty="0" smtClean="0">
                <a:gradFill>
                  <a:gsLst>
                    <a:gs pos="1250">
                      <a:schemeClr val="tx1"/>
                    </a:gs>
                    <a:gs pos="99000">
                      <a:schemeClr val="tx1"/>
                    </a:gs>
                  </a:gsLst>
                  <a:lin ang="5400000" scaled="0"/>
                </a:gradFill>
              </a:rPr>
              <a:t>Plans/Tasks </a:t>
            </a:r>
            <a:r>
              <a:rPr lang="en-US" sz="3200" dirty="0">
                <a:gradFill>
                  <a:gsLst>
                    <a:gs pos="1250">
                      <a:schemeClr val="tx1"/>
                    </a:gs>
                    <a:gs pos="99000">
                      <a:schemeClr val="tx1"/>
                    </a:gs>
                  </a:gsLst>
                  <a:lin ang="5400000" scaled="0"/>
                </a:gradFill>
              </a:rPr>
              <a:t>operations using REST</a:t>
            </a:r>
          </a:p>
        </p:txBody>
      </p:sp>
      <p:grpSp>
        <p:nvGrpSpPr>
          <p:cNvPr id="8" name="Group 7"/>
          <p:cNvGrpSpPr/>
          <p:nvPr/>
        </p:nvGrpSpPr>
        <p:grpSpPr>
          <a:xfrm>
            <a:off x="457580" y="2091263"/>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70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25825"/>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406170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2501" y="4883288"/>
            <a:ext cx="12433974" cy="822960"/>
          </a:xfrm>
          <a:prstGeom prst="rect">
            <a:avLst/>
          </a:prstGeom>
          <a:solidFill>
            <a:schemeClr val="tx2"/>
          </a:solidFill>
        </p:spPr>
        <p:txBody>
          <a:bodyPr anchor="ctr">
            <a:noAutofit/>
          </a:bodyPr>
          <a:lstStyle/>
          <a:p>
            <a:pPr marL="0" indent="0" algn="ctr">
              <a:buNone/>
            </a:pPr>
            <a:r>
              <a:rPr lang="en-US" sz="3136" u="sng" dirty="0">
                <a:gradFill>
                  <a:gsLst>
                    <a:gs pos="36283">
                      <a:schemeClr val="bg1"/>
                    </a:gs>
                    <a:gs pos="66000">
                      <a:schemeClr val="bg1"/>
                    </a:gs>
                  </a:gsLst>
                  <a:lin ang="5400000" scaled="0"/>
                </a:gradFill>
              </a:rPr>
              <a:t>http://dev.office.com/devprogram </a:t>
            </a:r>
            <a:endParaRPr lang="en-US" sz="3136" u="sng" dirty="0">
              <a:gradFill>
                <a:gsLst>
                  <a:gs pos="36283">
                    <a:schemeClr val="bg1"/>
                  </a:gs>
                  <a:gs pos="66000">
                    <a:schemeClr val="bg1"/>
                  </a:gs>
                </a:gsLst>
                <a:lin ang="5400000" scaled="0"/>
              </a:gradFill>
              <a:hlinkClick r:id="rId3"/>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a:xfrm>
            <a:off x="274639" y="295274"/>
            <a:ext cx="11889564" cy="917575"/>
          </a:xfrm>
        </p:spPr>
        <p:txBody>
          <a:bodyPr/>
          <a:lstStyle/>
          <a:p>
            <a:r>
              <a:rPr lang="en-US" dirty="0"/>
              <a:t>Developer Program launch</a:t>
            </a: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Email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112" name="Content Placeholder 6">
            <a:hlinkClick r:id="rId3"/>
          </p:cNvPr>
          <p:cNvSpPr txBox="1">
            <a:spLocks/>
          </p:cNvSpPr>
          <p:nvPr/>
        </p:nvSpPr>
        <p:spPr>
          <a:xfrm>
            <a:off x="2501" y="4883288"/>
            <a:ext cx="12433974" cy="822960"/>
          </a:xfrm>
          <a:prstGeom prst="rect">
            <a:avLst/>
          </a:prstGeom>
          <a:no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3136" u="sng" dirty="0">
              <a:gradFill>
                <a:gsLst>
                  <a:gs pos="36283">
                    <a:schemeClr val="bg1"/>
                  </a:gs>
                  <a:gs pos="66000">
                    <a:schemeClr val="bg1"/>
                  </a:gs>
                </a:gsLst>
                <a:lin ang="5400000" scaled="0"/>
              </a:gradFill>
              <a:hlinkClick r:id="rId3"/>
            </a:endParaRPr>
          </a:p>
        </p:txBody>
      </p:sp>
    </p:spTree>
    <p:extLst>
      <p:ext uri="{BB962C8B-B14F-4D97-AF65-F5344CB8AC3E}">
        <p14:creationId xmlns:p14="http://schemas.microsoft.com/office/powerpoint/2010/main" val="169068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1000"/>
                                        <p:tgtEl>
                                          <p:spTgt spid="7">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7">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7">
                                            <p:txEl>
                                              <p:pRg st="0" end="0"/>
                                            </p:txEl>
                                          </p:spTgt>
                                        </p:tgtEl>
                                        <p:attrNameLst>
                                          <p:attrName>ppt_x</p:attrName>
                                          <p:attrName>ppt_y</p:attrName>
                                        </p:attrNameLst>
                                      </p:cBhvr>
                                      <p:rCtr x="0" y="4176"/>
                                    </p:animMotion>
                                  </p:childTnLst>
                                </p:cTn>
                              </p:par>
                            </p:childTnLst>
                          </p:cTn>
                        </p:par>
                        <p:par>
                          <p:cTn id="55" fill="hold">
                            <p:stCondLst>
                              <p:cond delay="925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112">
                                            <p:txEl>
                                              <p:pRg st="0" end="0"/>
                                            </p:txEl>
                                          </p:spTgt>
                                        </p:tgtEl>
                                        <p:attrNameLst>
                                          <p:attrName>style.visibility</p:attrName>
                                        </p:attrNameLst>
                                      </p:cBhvr>
                                      <p:to>
                                        <p:strVal val="visible"/>
                                      </p:to>
                                    </p:set>
                                    <p:animEffect transition="in" filter="fade">
                                      <p:cBhvr>
                                        <p:cTn id="58" dur="1000"/>
                                        <p:tgtEl>
                                          <p:spTgt spid="112">
                                            <p:txEl>
                                              <p:pRg st="0" end="0"/>
                                            </p:txEl>
                                          </p:spTgt>
                                        </p:tgtEl>
                                      </p:cBhvr>
                                    </p:animEffect>
                                  </p:childTnLst>
                                </p:cTn>
                              </p:par>
                              <p:par>
                                <p:cTn id="59" presetID="42" presetClass="path" presetSubtype="0" accel="50000" decel="50000" fill="hold" grpId="1" nodeType="withEffect" nodePh="1">
                                  <p:stCondLst>
                                    <p:cond delay="0"/>
                                  </p:stCondLst>
                                  <p:endCondLst>
                                    <p:cond evt="begin" delay="0">
                                      <p:tn val="59"/>
                                    </p:cond>
                                  </p:endCondLst>
                                  <p:childTnLst>
                                    <p:animMotion origin="layout" path="M 2.29512E-6 -0.08375 L 2.29512E-6 -2.37857E-6 " pathEditMode="relative" rAng="0" ptsTypes="AA">
                                      <p:cBhvr>
                                        <p:cTn id="60"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P spid="112" grpId="0" build="p"/>
      <p:bldP spid="112" grpI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a:t>Engage</a:t>
            </a:r>
            <a:endParaRPr lang="en-US" dirty="0"/>
          </a:p>
        </p:txBody>
      </p:sp>
    </p:spTree>
    <p:extLst>
      <p:ext uri="{BB962C8B-B14F-4D97-AF65-F5344CB8AC3E}">
        <p14:creationId xmlns:p14="http://schemas.microsoft.com/office/powerpoint/2010/main" val="3442574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060559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endParaRPr lang="en-US" dirty="0"/>
          </a:p>
        </p:txBody>
      </p:sp>
      <p:sp>
        <p:nvSpPr>
          <p:cNvPr id="5" name="Text Placeholder 4"/>
          <p:cNvSpPr>
            <a:spLocks noGrp="1"/>
          </p:cNvSpPr>
          <p:nvPr>
            <p:ph type="body" sz="quarter" idx="10"/>
          </p:nvPr>
        </p:nvSpPr>
        <p:spPr>
          <a:xfrm>
            <a:off x="274639" y="1212850"/>
            <a:ext cx="8121215" cy="2129814"/>
          </a:xfrm>
        </p:spPr>
        <p:txBody>
          <a:bodyPr vert="horz" wrap="square" lIns="146304" tIns="91440" rIns="146304" bIns="91440" rtlCol="0">
            <a:spAutoFit/>
          </a:bodyPr>
          <a:lstStyle/>
          <a:p>
            <a:pPr marL="690563">
              <a:spcBef>
                <a:spcPts val="2400"/>
              </a:spcBef>
            </a:pPr>
            <a:r>
              <a:rPr lang="en-US" sz="3200" dirty="0">
                <a:gradFill>
                  <a:gsLst>
                    <a:gs pos="1250">
                      <a:schemeClr val="tx1"/>
                    </a:gs>
                    <a:gs pos="99000">
                      <a:schemeClr val="tx1"/>
                    </a:gs>
                  </a:gsLst>
                  <a:lin ang="5400000" scaled="0"/>
                </a:gradFill>
              </a:rPr>
              <a:t>Overview</a:t>
            </a:r>
          </a:p>
          <a:p>
            <a:pPr marL="690563">
              <a:spcBef>
                <a:spcPts val="2400"/>
              </a:spcBef>
            </a:pPr>
            <a:r>
              <a:rPr lang="en-US" sz="3200" dirty="0" smtClean="0">
                <a:gradFill>
                  <a:gsLst>
                    <a:gs pos="1250">
                      <a:schemeClr val="tx1"/>
                    </a:gs>
                    <a:gs pos="99000">
                      <a:schemeClr val="tx1"/>
                    </a:gs>
                  </a:gsLst>
                  <a:lin ang="5400000" scaled="0"/>
                </a:gradFill>
              </a:rPr>
              <a:t>Batching </a:t>
            </a:r>
            <a:r>
              <a:rPr lang="en-US" sz="3200" dirty="0">
                <a:gradFill>
                  <a:gsLst>
                    <a:gs pos="1250">
                      <a:schemeClr val="tx1"/>
                    </a:gs>
                    <a:gs pos="99000">
                      <a:schemeClr val="tx1"/>
                    </a:gs>
                  </a:gsLst>
                  <a:lin ang="5400000" scaled="0"/>
                </a:gradFill>
              </a:rPr>
              <a:t>support</a:t>
            </a:r>
          </a:p>
          <a:p>
            <a:pPr marL="690563">
              <a:spcBef>
                <a:spcPts val="2400"/>
              </a:spcBef>
            </a:pPr>
            <a:r>
              <a:rPr lang="en-US" sz="3200" dirty="0" smtClean="0">
                <a:gradFill>
                  <a:gsLst>
                    <a:gs pos="1250">
                      <a:schemeClr val="tx1"/>
                    </a:gs>
                    <a:gs pos="99000">
                      <a:schemeClr val="tx1"/>
                    </a:gs>
                  </a:gsLst>
                  <a:lin ang="5400000" scaled="0"/>
                </a:gradFill>
              </a:rPr>
              <a:t>Plans/Tasks </a:t>
            </a:r>
            <a:r>
              <a:rPr lang="en-US" sz="3200" dirty="0">
                <a:gradFill>
                  <a:gsLst>
                    <a:gs pos="1250">
                      <a:schemeClr val="tx1"/>
                    </a:gs>
                    <a:gs pos="99000">
                      <a:schemeClr val="tx1"/>
                    </a:gs>
                  </a:gsLst>
                  <a:lin ang="5400000" scaled="0"/>
                </a:gradFill>
              </a:rPr>
              <a:t>operations using REST</a:t>
            </a:r>
          </a:p>
        </p:txBody>
      </p:sp>
      <p:grpSp>
        <p:nvGrpSpPr>
          <p:cNvPr id="8" name="Group 7"/>
          <p:cNvGrpSpPr/>
          <p:nvPr/>
        </p:nvGrpSpPr>
        <p:grpSpPr>
          <a:xfrm>
            <a:off x="457580" y="2091263"/>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70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25825"/>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4162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Developer vision</a:t>
            </a:r>
          </a:p>
        </p:txBody>
      </p:sp>
    </p:spTree>
    <p:extLst>
      <p:ext uri="{BB962C8B-B14F-4D97-AF65-F5344CB8AC3E}">
        <p14:creationId xmlns:p14="http://schemas.microsoft.com/office/powerpoint/2010/main" val="867658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Overview</a:t>
            </a:r>
          </a:p>
        </p:txBody>
      </p:sp>
      <p:sp>
        <p:nvSpPr>
          <p:cNvPr id="6" name="Text Placeholder 5"/>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66370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Graph </a:t>
            </a:r>
            <a:r>
              <a:rPr lang="en-US" dirty="0" smtClean="0"/>
              <a:t>for </a:t>
            </a:r>
            <a:r>
              <a:rPr lang="en-US" dirty="0" smtClean="0"/>
              <a:t>Plans </a:t>
            </a:r>
            <a:r>
              <a:rPr lang="en-US" dirty="0" smtClean="0"/>
              <a:t>and </a:t>
            </a:r>
            <a:r>
              <a:rPr lang="en-US" dirty="0" smtClean="0"/>
              <a:t>Tasks </a:t>
            </a:r>
            <a:endParaRPr lang="en-US" dirty="0"/>
          </a:p>
        </p:txBody>
      </p:sp>
      <p:sp>
        <p:nvSpPr>
          <p:cNvPr id="7" name="Text Placeholder 6"/>
          <p:cNvSpPr>
            <a:spLocks noGrp="1"/>
          </p:cNvSpPr>
          <p:nvPr>
            <p:ph type="body" sz="quarter" idx="10"/>
          </p:nvPr>
        </p:nvSpPr>
        <p:spPr>
          <a:xfrm>
            <a:off x="274638" y="1973263"/>
            <a:ext cx="11887200" cy="3216265"/>
          </a:xfrm>
        </p:spPr>
        <p:txBody>
          <a:bodyPr/>
          <a:lstStyle/>
          <a:p>
            <a:r>
              <a:rPr lang="en-US" sz="3600" dirty="0"/>
              <a:t>Microsoft Graph</a:t>
            </a:r>
          </a:p>
          <a:p>
            <a:pPr lvl="1"/>
            <a:r>
              <a:rPr lang="en-US" dirty="0" smtClean="0"/>
              <a:t>Plans</a:t>
            </a:r>
            <a:endParaRPr lang="en-US" dirty="0"/>
          </a:p>
          <a:p>
            <a:pPr lvl="1"/>
            <a:r>
              <a:rPr lang="en-US" dirty="0" smtClean="0"/>
              <a:t>Tasks</a:t>
            </a:r>
            <a:endParaRPr lang="en-US" dirty="0" smtClean="0"/>
          </a:p>
          <a:p>
            <a:pPr>
              <a:lnSpc>
                <a:spcPct val="150000"/>
              </a:lnSpc>
            </a:pPr>
            <a:r>
              <a:rPr lang="en-US" sz="3600" dirty="0" smtClean="0"/>
              <a:t>Microsoft Graph accessible through REST</a:t>
            </a:r>
          </a:p>
          <a:p>
            <a:pPr lvl="1"/>
            <a:r>
              <a:rPr lang="en-US" sz="1800" dirty="0" smtClean="0"/>
              <a:t>https</a:t>
            </a:r>
            <a:r>
              <a:rPr lang="en-US" sz="1800" dirty="0"/>
              <a:t>://</a:t>
            </a:r>
            <a:r>
              <a:rPr lang="en-US" sz="1800" dirty="0" smtClean="0"/>
              <a:t>graph.microsoft.com/beta/me/plans</a:t>
            </a:r>
            <a:endParaRPr lang="en-US" sz="1800" dirty="0"/>
          </a:p>
          <a:p>
            <a:pPr lvl="1"/>
            <a:r>
              <a:rPr lang="en-US" sz="1800" dirty="0" smtClean="0"/>
              <a:t>https</a:t>
            </a:r>
            <a:r>
              <a:rPr lang="en-US" sz="1800" dirty="0"/>
              <a:t>://</a:t>
            </a:r>
            <a:r>
              <a:rPr lang="en-US" sz="1800" dirty="0" smtClean="0"/>
              <a:t>graph.microsoft.com/beta/me/tasks</a:t>
            </a:r>
          </a:p>
          <a:p>
            <a:pPr lvl="1"/>
            <a:r>
              <a:rPr lang="en-US" sz="1800" dirty="0"/>
              <a:t>https://graph.microsoft.com/beta/plans</a:t>
            </a:r>
            <a:r>
              <a:rPr lang="en-US" sz="1800" dirty="0" smtClean="0"/>
              <a:t>/&lt;planId</a:t>
            </a:r>
            <a:r>
              <a:rPr lang="en-US" sz="1800" dirty="0"/>
              <a:t>&gt;/</a:t>
            </a:r>
            <a:r>
              <a:rPr lang="en-US" sz="1800" dirty="0" smtClean="0"/>
              <a:t>tasks</a:t>
            </a:r>
            <a:endParaRPr lang="en-US" sz="1800" dirty="0"/>
          </a:p>
        </p:txBody>
      </p:sp>
      <p:sp>
        <p:nvSpPr>
          <p:cNvPr id="6" name="Footer Placeholder 5"/>
          <p:cNvSpPr>
            <a:spLocks noGrp="1"/>
          </p:cNvSpPr>
          <p:nvPr>
            <p:ph type="ftr" sz="quarter" idx="11"/>
          </p:nvPr>
        </p:nvSpPr>
        <p:spPr/>
        <p:txBody>
          <a:bodyPr/>
          <a:lstStyle/>
          <a:p>
            <a:pPr>
              <a:defRPr/>
            </a:pPr>
            <a:r>
              <a:rPr lang="en-US" sz="1400" dirty="0">
                <a:gradFill>
                  <a:gsLst>
                    <a:gs pos="49558">
                      <a:schemeClr val="accent3"/>
                    </a:gs>
                    <a:gs pos="71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4956">
                      <a:schemeClr val="tx1"/>
                    </a:gs>
                    <a:gs pos="71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chemeClr val="tx1"/>
                    </a:gs>
                    <a:gs pos="71000">
                      <a:schemeClr val="tx1"/>
                    </a:gs>
                  </a:gsLst>
                  <a:lin ang="5400000" scaled="0"/>
                </a:gradFill>
              </a:rPr>
              <a:t>Overview</a:t>
            </a:r>
          </a:p>
          <a:p>
            <a:endParaRPr lang="en-US" dirty="0">
              <a:gradFill>
                <a:gsLst>
                  <a:gs pos="84956">
                    <a:schemeClr val="tx1"/>
                  </a:gs>
                  <a:gs pos="71000">
                    <a:schemeClr val="tx1"/>
                  </a:gs>
                </a:gsLst>
                <a:lin ang="5400000" scaled="0"/>
              </a:gradFill>
            </a:endParaRPr>
          </a:p>
        </p:txBody>
      </p:sp>
    </p:spTree>
    <p:extLst>
      <p:ext uri="{BB962C8B-B14F-4D97-AF65-F5344CB8AC3E}">
        <p14:creationId xmlns:p14="http://schemas.microsoft.com/office/powerpoint/2010/main" val="680117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Plans</a:t>
            </a:r>
            <a:endParaRPr lang="en-US" dirty="0"/>
          </a:p>
        </p:txBody>
      </p:sp>
      <p:sp>
        <p:nvSpPr>
          <p:cNvPr id="3" name="Text Placeholder 2"/>
          <p:cNvSpPr>
            <a:spLocks noGrp="1"/>
          </p:cNvSpPr>
          <p:nvPr>
            <p:ph type="body" sz="quarter" idx="10"/>
          </p:nvPr>
        </p:nvSpPr>
        <p:spPr>
          <a:xfrm>
            <a:off x="274638" y="1212850"/>
            <a:ext cx="11887200" cy="1754326"/>
          </a:xfrm>
        </p:spPr>
        <p:txBody>
          <a:bodyPr/>
          <a:lstStyle/>
          <a:p>
            <a:r>
              <a:rPr lang="en-US" dirty="0"/>
              <a:t>Common API </a:t>
            </a:r>
            <a:r>
              <a:rPr lang="en-US" dirty="0" smtClean="0"/>
              <a:t>operations</a:t>
            </a:r>
            <a:endParaRPr lang="en-US" dirty="0"/>
          </a:p>
          <a:p>
            <a:pPr lvl="1"/>
            <a:r>
              <a:rPr lang="en-US" dirty="0"/>
              <a:t>Getting Plans</a:t>
            </a:r>
          </a:p>
          <a:p>
            <a:pPr lvl="1"/>
            <a:r>
              <a:rPr lang="en-US" dirty="0" smtClean="0"/>
              <a:t>Creating </a:t>
            </a:r>
            <a:r>
              <a:rPr lang="en-US" dirty="0" smtClean="0"/>
              <a:t>plans</a:t>
            </a:r>
          </a:p>
          <a:p>
            <a:pPr lvl="1"/>
            <a:r>
              <a:rPr lang="en-US" dirty="0" smtClean="0"/>
              <a:t>Editing </a:t>
            </a:r>
            <a:r>
              <a:rPr lang="en-US" dirty="0" smtClean="0"/>
              <a:t>plans</a:t>
            </a:r>
            <a:endParaRPr lang="en-US" dirty="0"/>
          </a:p>
        </p:txBody>
      </p:sp>
      <p:sp>
        <p:nvSpPr>
          <p:cNvPr id="8" name="Footer Placeholder 7"/>
          <p:cNvSpPr>
            <a:spLocks noGrp="1"/>
          </p:cNvSpPr>
          <p:nvPr>
            <p:ph type="ftr" sz="quarter" idx="11"/>
          </p:nvPr>
        </p:nvSpPr>
        <p:spPr/>
        <p:txBody>
          <a:bodyPr/>
          <a:lstStyle/>
          <a:p>
            <a:pPr lvl="0">
              <a:defRPr/>
            </a:pPr>
            <a:r>
              <a:rPr lang="en-US" sz="1400" dirty="0">
                <a:gradFill>
                  <a:gsLst>
                    <a:gs pos="49558">
                      <a:srgbClr val="FF8C00"/>
                    </a:gs>
                    <a:gs pos="71000">
                      <a:srgbClr val="FF8C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Overview</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70555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sp>
        <p:nvSpPr>
          <p:cNvPr id="3" name="Text Placeholder 2"/>
          <p:cNvSpPr>
            <a:spLocks noGrp="1"/>
          </p:cNvSpPr>
          <p:nvPr>
            <p:ph type="body" sz="quarter" idx="10"/>
          </p:nvPr>
        </p:nvSpPr>
        <p:spPr>
          <a:xfrm>
            <a:off x="274638" y="1212850"/>
            <a:ext cx="11887200" cy="2092881"/>
          </a:xfrm>
        </p:spPr>
        <p:txBody>
          <a:bodyPr/>
          <a:lstStyle/>
          <a:p>
            <a:r>
              <a:rPr lang="en-US" dirty="0"/>
              <a:t>Common API </a:t>
            </a:r>
            <a:r>
              <a:rPr lang="en-US" dirty="0" smtClean="0"/>
              <a:t>operations</a:t>
            </a:r>
            <a:endParaRPr lang="en-US" dirty="0"/>
          </a:p>
          <a:p>
            <a:pPr lvl="1"/>
            <a:r>
              <a:rPr lang="en-US" dirty="0"/>
              <a:t>Getting tasks</a:t>
            </a:r>
          </a:p>
          <a:p>
            <a:pPr lvl="1"/>
            <a:r>
              <a:rPr lang="en-US" dirty="0" smtClean="0"/>
              <a:t>Creating </a:t>
            </a:r>
            <a:r>
              <a:rPr lang="en-US" dirty="0" smtClean="0"/>
              <a:t>tasks</a:t>
            </a:r>
          </a:p>
          <a:p>
            <a:pPr lvl="1"/>
            <a:r>
              <a:rPr lang="en-US" dirty="0"/>
              <a:t>Editing tasks</a:t>
            </a:r>
          </a:p>
          <a:p>
            <a:pPr lvl="1"/>
            <a:r>
              <a:rPr lang="en-US" dirty="0" smtClean="0"/>
              <a:t>Deleting tasks</a:t>
            </a:r>
            <a:endParaRPr lang="en-US" dirty="0" smtClean="0"/>
          </a:p>
        </p:txBody>
      </p:sp>
      <p:sp>
        <p:nvSpPr>
          <p:cNvPr id="8" name="Footer Placeholder 7"/>
          <p:cNvSpPr>
            <a:spLocks noGrp="1"/>
          </p:cNvSpPr>
          <p:nvPr>
            <p:ph type="ftr" sz="quarter" idx="11"/>
          </p:nvPr>
        </p:nvSpPr>
        <p:spPr/>
        <p:txBody>
          <a:bodyPr/>
          <a:lstStyle/>
          <a:p>
            <a:pPr lvl="0">
              <a:defRPr/>
            </a:pPr>
            <a:r>
              <a:rPr lang="en-US" sz="1400" dirty="0">
                <a:gradFill>
                  <a:gsLst>
                    <a:gs pos="49558">
                      <a:srgbClr val="FF8C00"/>
                    </a:gs>
                    <a:gs pos="71000">
                      <a:srgbClr val="FF8C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Overview</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206788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Plan Notes</a:t>
            </a:r>
            <a:endParaRPr lang="en-US" dirty="0"/>
          </a:p>
        </p:txBody>
      </p:sp>
      <p:sp>
        <p:nvSpPr>
          <p:cNvPr id="3" name="Text Placeholder 2"/>
          <p:cNvSpPr>
            <a:spLocks noGrp="1"/>
          </p:cNvSpPr>
          <p:nvPr>
            <p:ph type="body" sz="quarter" idx="10"/>
          </p:nvPr>
        </p:nvSpPr>
        <p:spPr>
          <a:xfrm>
            <a:off x="274638" y="1212850"/>
            <a:ext cx="11887200" cy="5109091"/>
          </a:xfrm>
        </p:spPr>
        <p:txBody>
          <a:bodyPr/>
          <a:lstStyle/>
          <a:p>
            <a:r>
              <a:rPr lang="en-US" dirty="0" smtClean="0"/>
              <a:t>When you create an Office </a:t>
            </a:r>
            <a:r>
              <a:rPr lang="en-US" dirty="0"/>
              <a:t>365 </a:t>
            </a:r>
            <a:r>
              <a:rPr lang="en-US" dirty="0" smtClean="0"/>
              <a:t>Group a plan is created automatically</a:t>
            </a:r>
          </a:p>
          <a:p>
            <a:r>
              <a:rPr lang="en-US" dirty="0" smtClean="0"/>
              <a:t>This process can take up to 48 hours to complete</a:t>
            </a:r>
          </a:p>
          <a:p>
            <a:r>
              <a:rPr lang="en-US" dirty="0" smtClean="0"/>
              <a:t>The plan in an Office 365 Group is named the same as the Office 365 Group and you cannot modify the name</a:t>
            </a:r>
          </a:p>
          <a:p>
            <a:r>
              <a:rPr lang="en-US" dirty="0" smtClean="0"/>
              <a:t>Only one plan can exist in an Office 365 Group</a:t>
            </a:r>
          </a:p>
          <a:p>
            <a:endParaRPr lang="en-US" dirty="0"/>
          </a:p>
        </p:txBody>
      </p:sp>
      <p:sp>
        <p:nvSpPr>
          <p:cNvPr id="8" name="Footer Placeholder 7"/>
          <p:cNvSpPr>
            <a:spLocks noGrp="1"/>
          </p:cNvSpPr>
          <p:nvPr>
            <p:ph type="ftr" sz="quarter" idx="11"/>
          </p:nvPr>
        </p:nvSpPr>
        <p:spPr/>
        <p:txBody>
          <a:bodyPr/>
          <a:lstStyle/>
          <a:p>
            <a:pPr lvl="0">
              <a:defRPr/>
            </a:pPr>
            <a:r>
              <a:rPr lang="en-US" sz="1400" dirty="0">
                <a:gradFill>
                  <a:gsLst>
                    <a:gs pos="49558">
                      <a:srgbClr val="FF8C00"/>
                    </a:gs>
                    <a:gs pos="71000">
                      <a:srgbClr val="FF8C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Overview</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98188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EB3434D8-B78A-45A3-84EB-DBFA7DBD90E6}" vid="{F334B0B5-2886-4F25-849F-181616462F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5fad15d0-477e-40da-a20d-40d4ca777cbd"/>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2249</Words>
  <Application>Microsoft Office PowerPoint</Application>
  <PresentationFormat>Custom</PresentationFormat>
  <Paragraphs>323</Paragraphs>
  <Slides>27</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Consolas</vt:lpstr>
      <vt:lpstr>Segoe Light</vt:lpstr>
      <vt:lpstr>Segoe UI</vt:lpstr>
      <vt:lpstr>Segoe UI Black</vt:lpstr>
      <vt:lpstr>Segoe UI Light</vt:lpstr>
      <vt:lpstr>Segoe UI Semibold</vt:lpstr>
      <vt:lpstr>Wingdings</vt:lpstr>
      <vt:lpstr>1_6-30540_Office_365_CloudRoadShow</vt:lpstr>
      <vt:lpstr>Office 365 development</vt:lpstr>
      <vt:lpstr>Deep dive into  Microsoft Graph   for Plans and  Tasks</vt:lpstr>
      <vt:lpstr>Agenda</vt:lpstr>
      <vt:lpstr>Developer vision</vt:lpstr>
      <vt:lpstr>PowerPoint Presentation</vt:lpstr>
      <vt:lpstr>Microsoft Graph for Plans and Tasks </vt:lpstr>
      <vt:lpstr>Plans</vt:lpstr>
      <vt:lpstr>Tasks</vt:lpstr>
      <vt:lpstr>General Plan Notes</vt:lpstr>
      <vt:lpstr>PowerPoint Presentation</vt:lpstr>
      <vt:lpstr>REST is more chatty than CSOM</vt:lpstr>
      <vt:lpstr>Batching support added to O365</vt:lpstr>
      <vt:lpstr>Overview—Batch request</vt:lpstr>
      <vt:lpstr>Overview—Batch response</vt:lpstr>
      <vt:lpstr>PowerPoint Presentation</vt:lpstr>
      <vt:lpstr>Microsoft Graph</vt:lpstr>
      <vt:lpstr>Reading Plans using REST</vt:lpstr>
      <vt:lpstr>Reading Tasks using REST</vt:lpstr>
      <vt:lpstr>Adding an new Plan</vt:lpstr>
      <vt:lpstr>Adding an new Task</vt:lpstr>
      <vt:lpstr>Deleting a Plan</vt:lpstr>
      <vt:lpstr>Deleting a Task</vt:lpstr>
      <vt:lpstr>Plans/Tasks operations using  the Microsoft Graph</vt:lpstr>
      <vt:lpstr>Summary </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2016-02-09T16:31:59Z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