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51"/>
  </p:notesMasterIdLst>
  <p:handoutMasterIdLst>
    <p:handoutMasterId r:id="rId52"/>
  </p:handoutMasterIdLst>
  <p:sldIdLst>
    <p:sldId id="1242" r:id="rId6"/>
    <p:sldId id="1306" r:id="rId7"/>
    <p:sldId id="1307" r:id="rId8"/>
    <p:sldId id="1308" r:id="rId9"/>
    <p:sldId id="1344" r:id="rId10"/>
    <p:sldId id="1299" r:id="rId11"/>
    <p:sldId id="1347" r:id="rId12"/>
    <p:sldId id="1348" r:id="rId13"/>
    <p:sldId id="1349" r:id="rId14"/>
    <p:sldId id="1350" r:id="rId15"/>
    <p:sldId id="1351" r:id="rId16"/>
    <p:sldId id="1352" r:id="rId17"/>
    <p:sldId id="1340" r:id="rId18"/>
    <p:sldId id="1353" r:id="rId19"/>
    <p:sldId id="1354" r:id="rId20"/>
    <p:sldId id="1355" r:id="rId21"/>
    <p:sldId id="1356" r:id="rId22"/>
    <p:sldId id="1378" r:id="rId23"/>
    <p:sldId id="1358" r:id="rId24"/>
    <p:sldId id="1341" r:id="rId25"/>
    <p:sldId id="1359" r:id="rId26"/>
    <p:sldId id="1360" r:id="rId27"/>
    <p:sldId id="1361" r:id="rId28"/>
    <p:sldId id="1342" r:id="rId29"/>
    <p:sldId id="1362" r:id="rId30"/>
    <p:sldId id="1379" r:id="rId31"/>
    <p:sldId id="1364" r:id="rId32"/>
    <p:sldId id="1365" r:id="rId33"/>
    <p:sldId id="1366" r:id="rId34"/>
    <p:sldId id="1377" r:id="rId35"/>
    <p:sldId id="1368" r:id="rId36"/>
    <p:sldId id="1369" r:id="rId37"/>
    <p:sldId id="1370" r:id="rId38"/>
    <p:sldId id="1371" r:id="rId39"/>
    <p:sldId id="1372" r:id="rId40"/>
    <p:sldId id="1373" r:id="rId41"/>
    <p:sldId id="1374" r:id="rId42"/>
    <p:sldId id="1375" r:id="rId43"/>
    <p:sldId id="1376" r:id="rId44"/>
    <p:sldId id="1343" r:id="rId45"/>
    <p:sldId id="1310" r:id="rId46"/>
    <p:sldId id="1311" r:id="rId47"/>
    <p:sldId id="1312" r:id="rId48"/>
    <p:sldId id="1313" r:id="rId49"/>
    <p:sldId id="1314" r:id="rId50"/>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 id="1344"/>
          </p14:sldIdLst>
        </p14:section>
        <p14:section name="Introduction" id="{6D5FCD36-A609-4AA3-BF6A-95D5DC1DF9DB}">
          <p14:sldIdLst>
            <p14:sldId id="1299"/>
            <p14:sldId id="1347"/>
            <p14:sldId id="1348"/>
            <p14:sldId id="1349"/>
            <p14:sldId id="1350"/>
            <p14:sldId id="1351"/>
            <p14:sldId id="1352"/>
          </p14:sldIdLst>
        </p14:section>
        <p14:section name="Themes" id="{3746F26A-A15C-4388-8C1F-CD0EF129511E}">
          <p14:sldIdLst>
            <p14:sldId id="1340"/>
            <p14:sldId id="1353"/>
            <p14:sldId id="1354"/>
            <p14:sldId id="1355"/>
            <p14:sldId id="1356"/>
            <p14:sldId id="1378"/>
            <p14:sldId id="1358"/>
          </p14:sldIdLst>
        </p14:section>
        <p14:section name="Office 365 Themes" id="{5D95C7A8-9868-4BE4-A51C-286910441C04}">
          <p14:sldIdLst>
            <p14:sldId id="1341"/>
            <p14:sldId id="1359"/>
            <p14:sldId id="1360"/>
            <p14:sldId id="1361"/>
          </p14:sldIdLst>
        </p14:section>
        <p14:section name="Alternate CSS" id="{7ADE1F9C-9728-4755-B1DD-A2D333FB9341}">
          <p14:sldIdLst>
            <p14:sldId id="1342"/>
            <p14:sldId id="1362"/>
            <p14:sldId id="1379"/>
            <p14:sldId id="1364"/>
          </p14:sldIdLst>
        </p14:section>
        <p14:section name="Branding with publishing sites" id="{6B87B3D5-6080-4447-ACB2-826257DFD113}">
          <p14:sldIdLst>
            <p14:sldId id="1365"/>
            <p14:sldId id="1366"/>
            <p14:sldId id="1377"/>
            <p14:sldId id="1368"/>
          </p14:sldIdLst>
        </p14:section>
        <p14:section name="Summary on branding options" id="{E0BA5095-6575-47BC-8B3E-42A193637D99}">
          <p14:sldIdLst>
            <p14:sldId id="1369"/>
            <p14:sldId id="1370"/>
            <p14:sldId id="1371"/>
          </p14:sldIdLst>
        </p14:section>
        <p14:section name="Updating branding on existing sites" id="{1CBF46BF-225D-4D14-8F06-ED512970AE52}">
          <p14:sldIdLst>
            <p14:sldId id="1372"/>
            <p14:sldId id="1373"/>
            <p14:sldId id="1374"/>
            <p14:sldId id="1375"/>
            <p14:sldId id="1376"/>
          </p14:sldIdLst>
        </p14:section>
        <p14:section name="Closing" id="{5F77768E-9A71-4CE9-94DE-9F02AF8FD0BB}">
          <p14:sldIdLst>
            <p14:sldId id="1343"/>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300" autoAdjust="0"/>
  </p:normalViewPr>
  <p:slideViewPr>
    <p:cSldViewPr snapToGrid="0">
      <p:cViewPr varScale="1">
        <p:scale>
          <a:sx n="83" d="100"/>
          <a:sy n="83" d="100"/>
        </p:scale>
        <p:origin x="90" y="31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GB" dirty="0"/>
              <a:t>Branding options – </a:t>
            </a:r>
            <a:r>
              <a:rPr lang="en-GB" dirty="0" smtClean="0"/>
              <a:t/>
            </a:r>
            <a:br>
              <a:rPr lang="en-GB" dirty="0" smtClean="0"/>
            </a:br>
            <a:r>
              <a:rPr lang="en-GB" dirty="0" smtClean="0"/>
              <a:t>Capability </a:t>
            </a:r>
            <a:r>
              <a:rPr lang="en-GB" dirty="0"/>
              <a:t>vs. Cost</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Customization cost</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Sheet1!$B$2:$B$5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0-A7A3-4F34-B9E8-D2481EF986A7}"/>
            </c:ext>
          </c:extLst>
        </c:ser>
        <c:ser>
          <c:idx val="1"/>
          <c:order val="1"/>
          <c:tx>
            <c:strRef>
              <c:f>Sheet1!$C$1</c:f>
              <c:strCache>
                <c:ptCount val="1"/>
                <c:pt idx="0">
                  <c:v>Maintenance cost</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Sheet1!$C$2:$C$5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1-A7A3-4F34-B9E8-D2481EF986A7}"/>
            </c:ext>
          </c:extLst>
        </c:ser>
        <c:ser>
          <c:idx val="2"/>
          <c:order val="2"/>
          <c:tx>
            <c:strRef>
              <c:f>Sheet1!$D$1</c:f>
              <c:strCache>
                <c:ptCount val="1"/>
                <c:pt idx="0">
                  <c:v>Capability</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Sheet1!$D$2:$D$5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2-A7A3-4F34-B9E8-D2481EF986A7}"/>
            </c:ext>
          </c:extLst>
        </c:ser>
        <c:dLbls>
          <c:showLegendKey val="0"/>
          <c:showVal val="0"/>
          <c:showCatName val="0"/>
          <c:showSerName val="0"/>
          <c:showPercent val="0"/>
          <c:showBubbleSize val="0"/>
        </c:dLbls>
        <c:gapWidth val="164"/>
        <c:overlap val="-22"/>
        <c:axId val="405109080"/>
        <c:axId val="405103176"/>
      </c:barChart>
      <c:catAx>
        <c:axId val="4051090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5103176"/>
        <c:crosses val="autoZero"/>
        <c:auto val="1"/>
        <c:lblAlgn val="ctr"/>
        <c:lblOffset val="100"/>
        <c:noMultiLvlLbl val="0"/>
      </c:catAx>
      <c:valAx>
        <c:axId val="405103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51090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4/17/2015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4/17/2015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Steve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331199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http://www.microsoft.com/en-us/download/confirmation.aspx?id=38182 </a:t>
            </a:r>
          </a:p>
          <a:p>
            <a:endParaRPr lang="en-US" dirty="0" smtClean="0"/>
          </a:p>
          <a:p>
            <a:r>
              <a:rPr lang="en-US" noProof="0" dirty="0" smtClean="0"/>
              <a:t>Steve</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A23227-B186-492D-B1F4-8A204A93FBF9}" type="datetime1">
              <a:rPr lang="en-US" smtClean="0"/>
              <a:t>4/17/2015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18259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7938" y="873125"/>
            <a:ext cx="3074987" cy="1730375"/>
          </a:xfrm>
        </p:spPr>
      </p:sp>
      <p:sp>
        <p:nvSpPr>
          <p:cNvPr id="3" name="Notes Placeholder 2"/>
          <p:cNvSpPr>
            <a:spLocks noGrp="1"/>
          </p:cNvSpPr>
          <p:nvPr>
            <p:ph type="body" idx="1"/>
          </p:nvPr>
        </p:nvSpPr>
        <p:spPr/>
        <p:txBody>
          <a:bodyPr/>
          <a:lstStyle/>
          <a:p>
            <a:r>
              <a:rPr lang="en-US" noProof="0" dirty="0" smtClean="0"/>
              <a:t>Steve</a:t>
            </a:r>
            <a:endParaRPr lang="en-US" dirty="0"/>
          </a:p>
        </p:txBody>
      </p:sp>
      <p:sp>
        <p:nvSpPr>
          <p:cNvPr id="4" name="Header Placeholder 3"/>
          <p:cNvSpPr>
            <a:spLocks noGrp="1"/>
          </p:cNvSpPr>
          <p:nvPr>
            <p:ph type="hdr" sz="quarter" idx="10"/>
          </p:nvPr>
        </p:nvSpPr>
        <p:spPr/>
        <p:txBody>
          <a:bodyPr/>
          <a:lstStyle/>
          <a:p>
            <a:r>
              <a:rPr lang="en-US" dirty="0" smtClean="0"/>
              <a:t>TechReady 18</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9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4/17/2015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78416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Steve</a:t>
            </a:r>
            <a:br>
              <a:rPr lang="en-US" dirty="0" smtClean="0"/>
            </a:br>
            <a:r>
              <a:rPr lang="en-US" dirty="0" smtClean="0"/>
              <a:t/>
            </a:r>
            <a:br>
              <a:rPr lang="en-US" dirty="0" smtClean="0"/>
            </a:br>
            <a:r>
              <a:rPr lang="en-US" dirty="0" smtClean="0"/>
              <a:t>App</a:t>
            </a:r>
            <a:r>
              <a:rPr lang="en-US" baseline="0" dirty="0" smtClean="0"/>
              <a:t> is started from the web by end user or process is started during provisioning</a:t>
            </a:r>
          </a:p>
          <a:p>
            <a:pPr marL="228600" indent="-228600">
              <a:buFont typeface="+mj-lt"/>
              <a:buAutoNum type="arabicPeriod"/>
            </a:pPr>
            <a:r>
              <a:rPr lang="en-US" baseline="0" dirty="0" smtClean="0"/>
              <a:t>App side has the needed theme elements and other assets for sites, which will be published</a:t>
            </a:r>
          </a:p>
          <a:p>
            <a:pPr marL="228600" indent="-228600">
              <a:buFont typeface="+mj-lt"/>
              <a:buAutoNum type="arabicPeriod"/>
            </a:pPr>
            <a:r>
              <a:rPr lang="en-US" baseline="0" dirty="0" smtClean="0"/>
              <a:t>App drives the modification of the host web by applying the needed customizations to host web</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2D3C981-D3CD-40F5-98A2-508AF5A73478}" type="datetime1">
              <a:rPr lang="en-US" smtClean="0"/>
              <a:t>4/17/2015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08476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4/17/2015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vesa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675131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vesa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38205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4/17/2015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1009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95182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Steve</a:t>
            </a:r>
            <a:br>
              <a:rPr lang="en-US" dirty="0" smtClean="0"/>
            </a:br>
            <a:r>
              <a:rPr lang="en-US" dirty="0" smtClean="0"/>
              <a:t/>
            </a:r>
            <a:br>
              <a:rPr lang="en-US" dirty="0" smtClean="0"/>
            </a:br>
            <a:r>
              <a:rPr lang="en-US" dirty="0" smtClean="0"/>
              <a:t>App</a:t>
            </a:r>
            <a:r>
              <a:rPr lang="en-US" baseline="0" dirty="0" smtClean="0"/>
              <a:t> is started from the web by end user or process is started during provisioning</a:t>
            </a:r>
          </a:p>
          <a:p>
            <a:pPr marL="228600" indent="-228600">
              <a:buFont typeface="+mj-lt"/>
              <a:buAutoNum type="arabicPeriod"/>
            </a:pPr>
            <a:r>
              <a:rPr lang="en-US" baseline="0" dirty="0" smtClean="0"/>
              <a:t>App side has the needed theme elements and other assets for sites, which will be published</a:t>
            </a:r>
          </a:p>
          <a:p>
            <a:pPr marL="228600" indent="-228600">
              <a:buFont typeface="+mj-lt"/>
              <a:buAutoNum type="arabicPeriod"/>
            </a:pPr>
            <a:r>
              <a:rPr lang="en-US" baseline="0" dirty="0" smtClean="0"/>
              <a:t>App drives the modification of the host web by applying the needed customizations to host web</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2D3C981-D3CD-40F5-98A2-508AF5A73478}" type="datetime1">
              <a:rPr lang="en-US" smtClean="0"/>
              <a:t>4/17/2015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81838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1389797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&amp; Steve</a:t>
            </a:r>
            <a:r>
              <a:rPr lang="en-US" baseline="0" dirty="0" smtClean="0"/>
              <a:t> Dialog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4/17/2015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95444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&amp; Steve</a:t>
            </a:r>
            <a:r>
              <a:rPr lang="en-US" baseline="0" dirty="0" smtClean="0"/>
              <a:t> Dialog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4/17/2015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62195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4/17/2015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19663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did you do it before with Farm Solutions </a:t>
            </a:r>
            <a:r>
              <a:rPr lang="en-US" dirty="0" smtClean="0"/>
              <a:t>?????</a:t>
            </a:r>
          </a:p>
          <a:p>
            <a:endParaRPr lang="en-US" dirty="0" smtClean="0"/>
          </a:p>
          <a:p>
            <a:r>
              <a:rPr lang="en-US" dirty="0" smtClean="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85477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Vesa </a:t>
            </a:r>
            <a:br>
              <a:rPr lang="en-US" dirty="0" smtClean="0"/>
            </a:b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1900932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4/17/2015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745364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2101046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Controlling branding, recommendations, patterns</a:t>
            </a:r>
            <a:r>
              <a:rPr lang="en-US" baseline="0" noProof="0" dirty="0" smtClean="0"/>
              <a:t> for app model</a:t>
            </a:r>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4/17/2015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4/17/2015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45</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0BCE5CA-AB70-4EA2-B0FB-CE35BEFC4753}" type="datetime1">
              <a:rPr lang="en-US" smtClean="0"/>
              <a:t>4/17/2015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6504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Great Slide to explain the methodology and thinking behind why we want to discourage these EXC</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3120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a:t>
            </a:r>
          </a:p>
          <a:p>
            <a:r>
              <a:rPr lang="en-US" dirty="0" smtClean="0"/>
              <a:t>Risk is that for sites created from the time</a:t>
            </a:r>
            <a:r>
              <a:rPr lang="en-US" baseline="0" dirty="0" smtClean="0"/>
              <a:t> WE updated the service until the time YOU updated your Templates, these sites will NOT have all of the features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9725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18736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59847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056250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96452723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17223127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07402179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219257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png"/><Relationship Id="rId7" Type="http://schemas.openxmlformats.org/officeDocument/2006/relationships/image" Target="../media/image48.emf"/><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45.png"/><Relationship Id="rId9" Type="http://schemas.openxmlformats.org/officeDocument/2006/relationships/image" Target="../media/image5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54.png"/><Relationship Id="rId7" Type="http://schemas.openxmlformats.org/officeDocument/2006/relationships/image" Target="../media/image48.emf"/><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55.png"/><Relationship Id="rId9" Type="http://schemas.openxmlformats.org/officeDocument/2006/relationships/image" Target="../media/image5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18" Type="http://schemas.openxmlformats.org/officeDocument/2006/relationships/image" Target="../media/image28.png"/><Relationship Id="rId3" Type="http://schemas.openxmlformats.org/officeDocument/2006/relationships/image" Target="../media/image15.emf"/><Relationship Id="rId7" Type="http://schemas.openxmlformats.org/officeDocument/2006/relationships/image" Target="../media/image19.png"/><Relationship Id="rId12" Type="http://schemas.openxmlformats.org/officeDocument/2006/relationships/image" Target="../media/image23.png"/><Relationship Id="rId17" Type="http://schemas.microsoft.com/office/2007/relationships/hdphoto" Target="../media/hdphoto2.wdp"/><Relationship Id="rId2" Type="http://schemas.openxmlformats.org/officeDocument/2006/relationships/image" Target="../media/image14.png"/><Relationship Id="rId16" Type="http://schemas.openxmlformats.org/officeDocument/2006/relationships/image" Target="../media/image27.png"/><Relationship Id="rId20" Type="http://schemas.openxmlformats.org/officeDocument/2006/relationships/image" Target="../media/image30.png"/><Relationship Id="rId1" Type="http://schemas.openxmlformats.org/officeDocument/2006/relationships/slideLayout" Target="../slideLayouts/slideLayout2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emf"/><Relationship Id="rId15" Type="http://schemas.openxmlformats.org/officeDocument/2006/relationships/image" Target="../media/image26.png"/><Relationship Id="rId10" Type="http://schemas.microsoft.com/office/2007/relationships/hdphoto" Target="../media/hdphoto1.wdp"/><Relationship Id="rId19" Type="http://schemas.openxmlformats.org/officeDocument/2006/relationships/image" Target="../media/image29.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5.png"/></Relationships>
</file>

<file path=ppt/slides/_rels/slide30.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51.emf"/><Relationship Id="rId7" Type="http://schemas.openxmlformats.org/officeDocument/2006/relationships/image" Target="../media/image47.emf"/><Relationship Id="rId2" Type="http://schemas.openxmlformats.org/officeDocument/2006/relationships/image" Target="../media/image50.emf"/><Relationship Id="rId1" Type="http://schemas.openxmlformats.org/officeDocument/2006/relationships/slideLayout" Target="../slideLayouts/slideLayout22.xml"/><Relationship Id="rId6" Type="http://schemas.openxmlformats.org/officeDocument/2006/relationships/image" Target="../media/image46.emf"/><Relationship Id="rId5" Type="http://schemas.openxmlformats.org/officeDocument/2006/relationships/image" Target="../media/image44.png"/><Relationship Id="rId10" Type="http://schemas.openxmlformats.org/officeDocument/2006/relationships/image" Target="../media/image45.png"/><Relationship Id="rId4" Type="http://schemas.openxmlformats.org/officeDocument/2006/relationships/image" Target="../media/image52.emf"/><Relationship Id="rId9" Type="http://schemas.openxmlformats.org/officeDocument/2006/relationships/image" Target="../media/image4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image" Target="../media/image57.WMF"/></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image" Target="../media/image51.emf"/><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50.emf"/><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emf"/><Relationship Id="rId9" Type="http://schemas.openxmlformats.org/officeDocument/2006/relationships/image" Target="../media/image67.png"/><Relationship Id="rId14" Type="http://schemas.openxmlformats.org/officeDocument/2006/relationships/image" Target="../media/image52.emf"/></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8.xml"/><Relationship Id="rId1" Type="http://schemas.openxmlformats.org/officeDocument/2006/relationships/slideLayout" Target="../slideLayouts/slideLayout2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8" Type="http://schemas.openxmlformats.org/officeDocument/2006/relationships/image" Target="../media/image74.jpeg"/><Relationship Id="rId3" Type="http://schemas.openxmlformats.org/officeDocument/2006/relationships/hyperlink" Target="http://apisandbox.msdn.microsoft.com/" TargetMode="External"/><Relationship Id="rId7"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72.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77.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76.png"/><Relationship Id="rId5" Type="http://schemas.openxmlformats.org/officeDocument/2006/relationships/image" Target="../media/image75.emf"/><Relationship Id="rId4" Type="http://schemas.openxmlformats.org/officeDocument/2006/relationships/hyperlink" Target="http://stackoverflow.com/questions/tagged/ms-offic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5.xml"/><Relationship Id="rId4"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z="6000" dirty="0"/>
              <a:t>Controlling branding in SharePoint using app model</a:t>
            </a:r>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“But I have always customized my sites with custom master, what has changed?”</a:t>
            </a:r>
            <a:endParaRPr lang="en-GB" sz="5398" dirty="0"/>
          </a:p>
        </p:txBody>
      </p:sp>
      <p:sp>
        <p:nvSpPr>
          <p:cNvPr id="4" name="TextBox 3"/>
          <p:cNvSpPr txBox="1"/>
          <p:nvPr/>
        </p:nvSpPr>
        <p:spPr>
          <a:xfrm>
            <a:off x="4526217" y="492507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Actually this similar maintenance challenge exists in on-premises </a:t>
            </a:r>
            <a:r>
              <a:rPr lang="en-US" sz="2399">
                <a:latin typeface="Segoe UI" panose="020B0502040204020203" pitchFamily="34" charset="0"/>
                <a:cs typeface="Segoe UI" panose="020B0502040204020203" pitchFamily="34" charset="0"/>
              </a:rPr>
              <a:t>and across the </a:t>
            </a:r>
            <a:r>
              <a:rPr lang="en-US" sz="2399" dirty="0">
                <a:latin typeface="Segoe UI" panose="020B0502040204020203" pitchFamily="34" charset="0"/>
                <a:cs typeface="Segoe UI" panose="020B0502040204020203" pitchFamily="34" charset="0"/>
              </a:rPr>
              <a:t>version</a:t>
            </a:r>
            <a:r>
              <a:rPr lang="en-US" sz="2399">
                <a:latin typeface="Segoe UI" panose="020B0502040204020203" pitchFamily="34" charset="0"/>
                <a:cs typeface="Segoe UI" panose="020B0502040204020203" pitchFamily="34" charset="0"/>
              </a:rPr>
              <a:t> upgrades as </a:t>
            </a:r>
            <a:r>
              <a:rPr lang="en-US" sz="2399" dirty="0">
                <a:latin typeface="Segoe UI" panose="020B0502040204020203" pitchFamily="34" charset="0"/>
                <a:cs typeface="Segoe UI" panose="020B0502040204020203" pitchFamily="34" charset="0"/>
              </a:rPr>
              <a:t>well. Concentrate on what’s truly needed. </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288840" cy="1446173"/>
          </a:xfrm>
          <a:prstGeom prst="rect">
            <a:avLst/>
          </a:prstGeom>
          <a:noFill/>
        </p:spPr>
        <p:txBody>
          <a:bodyPr wrap="none" rtlCol="0">
            <a:spAutoFit/>
          </a:bodyPr>
          <a:lstStyle/>
          <a:p>
            <a:r>
              <a:rPr lang="en-US" sz="8797" dirty="0">
                <a:latin typeface="Segoe UI" panose="020B0502040204020203" pitchFamily="34" charset="0"/>
                <a:cs typeface="Segoe UI" panose="020B0502040204020203" pitchFamily="34" charset="0"/>
              </a:rPr>
              <a:t>Nothing</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18361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“How should I get my files uploaded to the SharePoint sites? Using sandbox?”</a:t>
            </a:r>
            <a:endParaRPr lang="en-GB" sz="5398" dirty="0"/>
          </a:p>
        </p:txBody>
      </p:sp>
      <p:sp>
        <p:nvSpPr>
          <p:cNvPr id="4" name="TextBox 3"/>
          <p:cNvSpPr txBox="1"/>
          <p:nvPr/>
        </p:nvSpPr>
        <p:spPr>
          <a:xfrm>
            <a:off x="4414455" y="4685104"/>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It is recommended to upload files as part of the site provisioning process remotely using so called “remote provisioning” pattern directly using remote APIs.</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617330" cy="1200016"/>
          </a:xfrm>
          <a:prstGeom prst="rect">
            <a:avLst/>
          </a:prstGeom>
          <a:noFill/>
        </p:spPr>
        <p:txBody>
          <a:bodyPr wrap="none" rtlCol="0">
            <a:spAutoFit/>
          </a:bodyPr>
          <a:lstStyle/>
          <a:p>
            <a:r>
              <a:rPr lang="en-US" sz="7198" dirty="0">
                <a:latin typeface="Segoe UI" panose="020B0502040204020203" pitchFamily="34" charset="0"/>
                <a:cs typeface="Segoe UI" panose="020B0502040204020203" pitchFamily="34" charset="0"/>
              </a:rPr>
              <a:t>No.</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8613645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“I </a:t>
            </a:r>
            <a:r>
              <a:rPr lang="en-US" sz="5398"/>
              <a:t>have </a:t>
            </a:r>
            <a:r>
              <a:rPr lang="en-US" sz="5398" dirty="0"/>
              <a:t>an</a:t>
            </a:r>
            <a:r>
              <a:rPr lang="en-US" sz="5398"/>
              <a:t> intranet portal and I </a:t>
            </a:r>
            <a:r>
              <a:rPr lang="en-US" sz="5398" dirty="0"/>
              <a:t>need to do heavy branding customizations!”</a:t>
            </a:r>
            <a:endParaRPr lang="en-GB" sz="5398" dirty="0"/>
          </a:p>
        </p:txBody>
      </p:sp>
      <p:sp>
        <p:nvSpPr>
          <p:cNvPr id="4" name="TextBox 3"/>
          <p:cNvSpPr txBox="1"/>
          <p:nvPr/>
        </p:nvSpPr>
        <p:spPr>
          <a:xfrm>
            <a:off x="4414455" y="4685104"/>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Key point is to understand the impact </a:t>
            </a:r>
            <a:r>
              <a:rPr lang="en-US" sz="2399">
                <a:latin typeface="Segoe UI" panose="020B0502040204020203" pitchFamily="34" charset="0"/>
                <a:cs typeface="Segoe UI" panose="020B0502040204020203" pitchFamily="34" charset="0"/>
              </a:rPr>
              <a:t>of </a:t>
            </a:r>
            <a:r>
              <a:rPr lang="en-US" sz="2399" dirty="0">
                <a:latin typeface="Segoe UI" panose="020B0502040204020203" pitchFamily="34" charset="0"/>
                <a:cs typeface="Segoe UI" panose="020B0502040204020203" pitchFamily="34" charset="0"/>
              </a:rPr>
              <a:t>the</a:t>
            </a:r>
            <a:r>
              <a:rPr lang="en-US" sz="2399">
                <a:latin typeface="Segoe UI" panose="020B0502040204020203" pitchFamily="34" charset="0"/>
                <a:cs typeface="Segoe UI" panose="020B0502040204020203" pitchFamily="34" charset="0"/>
              </a:rPr>
              <a:t> chosen </a:t>
            </a:r>
            <a:r>
              <a:rPr lang="en-US" sz="2399" dirty="0">
                <a:latin typeface="Segoe UI" panose="020B0502040204020203" pitchFamily="34" charset="0"/>
                <a:cs typeface="Segoe UI" panose="020B0502040204020203" pitchFamily="34" charset="0"/>
              </a:rPr>
              <a:t>pattern. Custom master pages are completely supported, you </a:t>
            </a:r>
            <a:r>
              <a:rPr lang="en-US" sz="2399">
                <a:latin typeface="Segoe UI" panose="020B0502040204020203" pitchFamily="34" charset="0"/>
                <a:cs typeface="Segoe UI" panose="020B0502040204020203" pitchFamily="34" charset="0"/>
              </a:rPr>
              <a:t>might </a:t>
            </a:r>
            <a:r>
              <a:rPr lang="en-US" sz="2399" dirty="0">
                <a:latin typeface="Segoe UI" panose="020B0502040204020203" pitchFamily="34" charset="0"/>
                <a:cs typeface="Segoe UI" panose="020B0502040204020203" pitchFamily="34" charset="0"/>
              </a:rPr>
              <a:t>want</a:t>
            </a:r>
            <a:r>
              <a:rPr lang="en-US" sz="2399">
                <a:latin typeface="Segoe UI" panose="020B0502040204020203" pitchFamily="34" charset="0"/>
                <a:cs typeface="Segoe UI" panose="020B0502040204020203" pitchFamily="34" charset="0"/>
              </a:rPr>
              <a:t> to use </a:t>
            </a:r>
            <a:r>
              <a:rPr lang="en-US" sz="2399" dirty="0">
                <a:latin typeface="Segoe UI" panose="020B0502040204020203" pitchFamily="34" charset="0"/>
                <a:cs typeface="Segoe UI" panose="020B0502040204020203" pitchFamily="34" charset="0"/>
              </a:rPr>
              <a:t>alternative approaches if possible.</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6433868" cy="1200016"/>
          </a:xfrm>
          <a:prstGeom prst="rect">
            <a:avLst/>
          </a:prstGeom>
          <a:noFill/>
        </p:spPr>
        <p:txBody>
          <a:bodyPr wrap="none" rtlCol="0">
            <a:spAutoFit/>
          </a:bodyPr>
          <a:lstStyle/>
          <a:p>
            <a:r>
              <a:rPr lang="en-US" sz="7198" dirty="0">
                <a:latin typeface="Segoe UI" panose="020B0502040204020203" pitchFamily="34" charset="0"/>
                <a:cs typeface="Segoe UI" panose="020B0502040204020203" pitchFamily="34" charset="0"/>
              </a:rPr>
              <a:t>Absolutely fine.</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039345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Themes</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96780" cy="1975926"/>
          </a:xfrm>
        </p:spPr>
        <p:txBody>
          <a:bodyPr/>
          <a:lstStyle/>
          <a:p>
            <a:r>
              <a:rPr lang="en-US" smtClean="0"/>
              <a:t>What</a:t>
            </a:r>
          </a:p>
          <a:p>
            <a:pPr lvl="1"/>
            <a:r>
              <a:rPr lang="en-US" smtClean="0"/>
              <a:t>Provide user branding elements without introducing master page or page layout elements</a:t>
            </a:r>
          </a:p>
          <a:p>
            <a:r>
              <a:rPr lang="en-US" smtClean="0"/>
              <a:t>Why</a:t>
            </a:r>
          </a:p>
          <a:p>
            <a:pPr lvl="1"/>
            <a:r>
              <a:rPr lang="en-US" smtClean="0"/>
              <a:t>Continue using out of the box master pages, but introduce customer specific branding elements </a:t>
            </a:r>
          </a:p>
          <a:p>
            <a:r>
              <a:rPr lang="en-US" smtClean="0"/>
              <a:t>How</a:t>
            </a:r>
          </a:p>
          <a:p>
            <a:pPr lvl="1"/>
            <a:r>
              <a:rPr lang="en-US" smtClean="0"/>
              <a:t>Use theming engine for introducing color, fonts and background images for sites</a:t>
            </a:r>
            <a:endParaRPr lang="en-US" dirty="0"/>
          </a:p>
        </p:txBody>
      </p:sp>
      <p:sp>
        <p:nvSpPr>
          <p:cNvPr id="3" name="Title 2"/>
          <p:cNvSpPr>
            <a:spLocks noGrp="1"/>
          </p:cNvSpPr>
          <p:nvPr>
            <p:ph type="title"/>
          </p:nvPr>
        </p:nvSpPr>
        <p:spPr/>
        <p:txBody>
          <a:bodyPr/>
          <a:lstStyle/>
          <a:p>
            <a:r>
              <a:rPr lang="en-US" smtClean="0"/>
              <a:t>Themes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180119175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Color Palette Tool v1.00</a:t>
            </a:r>
            <a:endParaRPr lang="en-US" dirty="0"/>
          </a:p>
        </p:txBody>
      </p:sp>
      <p:sp>
        <p:nvSpPr>
          <p:cNvPr id="2" name="Text Placeholder 1"/>
          <p:cNvSpPr>
            <a:spLocks noGrp="1"/>
          </p:cNvSpPr>
          <p:nvPr>
            <p:ph type="body" sz="quarter" idx="10"/>
          </p:nvPr>
        </p:nvSpPr>
        <p:spPr>
          <a:xfrm>
            <a:off x="519112" y="1447799"/>
            <a:ext cx="3567113" cy="2043636"/>
          </a:xfrm>
        </p:spPr>
        <p:txBody>
          <a:bodyPr/>
          <a:lstStyle/>
          <a:p>
            <a:r>
              <a:rPr lang="en-US" sz="2800" dirty="0" smtClean="0"/>
              <a:t>Free downloadable tool to create custom themes based on branding requirements from Microsoft download site</a:t>
            </a:r>
          </a:p>
          <a:p>
            <a:r>
              <a:rPr lang="en-US" sz="2800" dirty="0" smtClean="0"/>
              <a:t>Can be used to create themes in matter of minutes with company colors and images</a:t>
            </a:r>
            <a:endParaRPr lang="en-US" sz="2800" dirty="0"/>
          </a:p>
        </p:txBody>
      </p:sp>
      <p:pic>
        <p:nvPicPr>
          <p:cNvPr id="4" name="Picture 3"/>
          <p:cNvPicPr>
            <a:picLocks noChangeAspect="1"/>
          </p:cNvPicPr>
          <p:nvPr/>
        </p:nvPicPr>
        <p:blipFill>
          <a:blip r:embed="rId3"/>
          <a:stretch>
            <a:fillRect/>
          </a:stretch>
        </p:blipFill>
        <p:spPr>
          <a:xfrm>
            <a:off x="4155664" y="1447799"/>
            <a:ext cx="7869600" cy="5229226"/>
          </a:xfrm>
          <a:prstGeom prst="rect">
            <a:avLst/>
          </a:prstGeom>
        </p:spPr>
      </p:pic>
    </p:spTree>
    <p:extLst>
      <p:ext uri="{BB962C8B-B14F-4D97-AF65-F5344CB8AC3E}">
        <p14:creationId xmlns:p14="http://schemas.microsoft.com/office/powerpoint/2010/main" val="363559001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Use themes rather than custom master pages</a:t>
            </a:r>
            <a:endParaRPr lang="en-US" dirty="0"/>
          </a:p>
        </p:txBody>
      </p:sp>
      <p:sp>
        <p:nvSpPr>
          <p:cNvPr id="2" name="TextBox 1"/>
          <p:cNvSpPr txBox="1"/>
          <p:nvPr/>
        </p:nvSpPr>
        <p:spPr>
          <a:xfrm>
            <a:off x="2277308" y="3703502"/>
            <a:ext cx="9780341" cy="669321"/>
          </a:xfrm>
          <a:prstGeom prst="rect">
            <a:avLst/>
          </a:prstGeom>
          <a:noFill/>
        </p:spPr>
        <p:txBody>
          <a:bodyPr wrap="none" lIns="179191" tIns="143354" rIns="179191" bIns="143354" rtlCol="0">
            <a:spAutoFit/>
          </a:bodyPr>
          <a:lstStyle/>
          <a:p>
            <a:pPr>
              <a:lnSpc>
                <a:spcPct val="90000"/>
              </a:lnSpc>
              <a:spcAft>
                <a:spcPts val="588"/>
              </a:spcAft>
            </a:pPr>
            <a:r>
              <a:rPr lang="en-US" sz="2743" dirty="0"/>
              <a:t>Themes are more future friendly than custom master pages…</a:t>
            </a:r>
          </a:p>
        </p:txBody>
      </p:sp>
      <p:sp>
        <p:nvSpPr>
          <p:cNvPr id="4" name="TextBox 3"/>
          <p:cNvSpPr txBox="1"/>
          <p:nvPr/>
        </p:nvSpPr>
        <p:spPr>
          <a:xfrm>
            <a:off x="5185568" y="4540633"/>
            <a:ext cx="5357753" cy="2542228"/>
          </a:xfrm>
          <a:prstGeom prst="rect">
            <a:avLst/>
          </a:prstGeom>
          <a:noFill/>
        </p:spPr>
        <p:txBody>
          <a:bodyPr wrap="none" lIns="179191" tIns="143354" rIns="179191" bIns="143354" rtlCol="0">
            <a:spAutoFit/>
          </a:bodyPr>
          <a:lstStyle/>
          <a:p>
            <a:pPr>
              <a:lnSpc>
                <a:spcPct val="90000"/>
              </a:lnSpc>
              <a:spcAft>
                <a:spcPts val="588"/>
              </a:spcAft>
            </a:pPr>
            <a:r>
              <a:rPr lang="en-US" sz="16263" dirty="0"/>
              <a:t>Why?</a:t>
            </a:r>
          </a:p>
        </p:txBody>
      </p:sp>
    </p:spTree>
    <p:extLst>
      <p:ext uri="{BB962C8B-B14F-4D97-AF65-F5344CB8AC3E}">
        <p14:creationId xmlns:p14="http://schemas.microsoft.com/office/powerpoint/2010/main" val="255746771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Theme vs. master page</a:t>
            </a:r>
            <a:endParaRPr lang="en-US" dirty="0"/>
          </a:p>
        </p:txBody>
      </p:sp>
      <p:sp>
        <p:nvSpPr>
          <p:cNvPr id="4" name="Text Placeholder 3"/>
          <p:cNvSpPr>
            <a:spLocks noGrp="1"/>
          </p:cNvSpPr>
          <p:nvPr>
            <p:ph type="body" sz="quarter" idx="10"/>
          </p:nvPr>
        </p:nvSpPr>
        <p:spPr>
          <a:xfrm>
            <a:off x="520700" y="1447800"/>
            <a:ext cx="5394960" cy="3767185"/>
          </a:xfrm>
        </p:spPr>
        <p:txBody>
          <a:bodyPr/>
          <a:lstStyle/>
          <a:p>
            <a:r>
              <a:rPr lang="en-US" sz="4000" dirty="0" smtClean="0">
                <a:solidFill>
                  <a:schemeClr val="tx2"/>
                </a:solidFill>
              </a:rPr>
              <a:t>Theme</a:t>
            </a:r>
          </a:p>
          <a:p>
            <a:pPr lvl="1"/>
            <a:r>
              <a:rPr lang="en-US" sz="2400" dirty="0" smtClean="0"/>
              <a:t>Can be introduce to bring color, font and background image settings</a:t>
            </a:r>
          </a:p>
          <a:p>
            <a:pPr lvl="1"/>
            <a:r>
              <a:rPr lang="en-US" sz="2400" dirty="0" smtClean="0"/>
              <a:t>Sites with themes will still use out of the box master pages, so any updates will be automatically impacted to sites</a:t>
            </a:r>
          </a:p>
          <a:p>
            <a:pPr lvl="1"/>
            <a:r>
              <a:rPr lang="en-US" sz="2400" dirty="0" smtClean="0"/>
              <a:t>Future major version upgrades don’t cause additional costs</a:t>
            </a:r>
          </a:p>
        </p:txBody>
      </p:sp>
      <p:sp>
        <p:nvSpPr>
          <p:cNvPr id="5" name="Text Placeholder 4"/>
          <p:cNvSpPr>
            <a:spLocks noGrp="1"/>
          </p:cNvSpPr>
          <p:nvPr>
            <p:ph type="body" sz="quarter" idx="11"/>
          </p:nvPr>
        </p:nvSpPr>
        <p:spPr>
          <a:xfrm>
            <a:off x="6277928" y="1447800"/>
            <a:ext cx="5394960" cy="4173450"/>
          </a:xfrm>
        </p:spPr>
        <p:txBody>
          <a:bodyPr/>
          <a:lstStyle/>
          <a:p>
            <a:r>
              <a:rPr lang="en-US" sz="4000" dirty="0" smtClean="0">
                <a:solidFill>
                  <a:schemeClr val="tx2"/>
                </a:solidFill>
              </a:rPr>
              <a:t>Custom Master Page</a:t>
            </a:r>
          </a:p>
          <a:p>
            <a:pPr lvl="1"/>
            <a:r>
              <a:rPr lang="en-US" sz="2400" dirty="0" smtClean="0"/>
              <a:t>Can introduce any level of customizations</a:t>
            </a:r>
          </a:p>
          <a:p>
            <a:pPr lvl="1"/>
            <a:r>
              <a:rPr lang="en-US" sz="2400" dirty="0" smtClean="0"/>
              <a:t>When new changes are introduced to the out of the box master, those should be copied to custom master pages as well</a:t>
            </a:r>
          </a:p>
          <a:p>
            <a:pPr lvl="2"/>
            <a:r>
              <a:rPr lang="en-US" dirty="0" smtClean="0"/>
              <a:t>Additional maintenance burden</a:t>
            </a:r>
          </a:p>
          <a:p>
            <a:pPr lvl="1"/>
            <a:r>
              <a:rPr lang="en-US" sz="2400" dirty="0" smtClean="0"/>
              <a:t>Future major version upgrades can cause additional requirements to re-create the end user experience</a:t>
            </a:r>
            <a:endParaRPr lang="en-US" sz="2400" dirty="0"/>
          </a:p>
        </p:txBody>
      </p:sp>
    </p:spTree>
    <p:extLst>
      <p:ext uri="{BB962C8B-B14F-4D97-AF65-F5344CB8AC3E}">
        <p14:creationId xmlns:p14="http://schemas.microsoft.com/office/powerpoint/2010/main" val="33519029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835944" y="1884201"/>
            <a:ext cx="3222816" cy="1493691"/>
          </a:xfrm>
          <a:prstGeom prst="rect">
            <a:avLst/>
          </a:prstGeom>
          <a:ln>
            <a:noFill/>
          </a:ln>
          <a:effectLst>
            <a:softEdge rad="12700"/>
          </a:effectLst>
        </p:spPr>
      </p:pic>
      <p:sp>
        <p:nvSpPr>
          <p:cNvPr id="211" name="Title 210"/>
          <p:cNvSpPr>
            <a:spLocks noGrp="1"/>
          </p:cNvSpPr>
          <p:nvPr>
            <p:ph type="title"/>
          </p:nvPr>
        </p:nvSpPr>
        <p:spPr/>
        <p:txBody>
          <a:bodyPr/>
          <a:lstStyle/>
          <a:p>
            <a:r>
              <a:rPr lang="en-US" sz="4703" dirty="0"/>
              <a:t>Handling themes from SP Apps</a:t>
            </a:r>
          </a:p>
        </p:txBody>
      </p:sp>
      <p:cxnSp>
        <p:nvCxnSpPr>
          <p:cNvPr id="213" name="Straight Arrow Connector 212"/>
          <p:cNvCxnSpPr/>
          <p:nvPr/>
        </p:nvCxnSpPr>
        <p:spPr>
          <a:xfrm>
            <a:off x="4185421" y="2704045"/>
            <a:ext cx="4027694" cy="9123"/>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29" name="Group 228"/>
          <p:cNvGrpSpPr/>
          <p:nvPr/>
        </p:nvGrpSpPr>
        <p:grpSpPr>
          <a:xfrm>
            <a:off x="8743925" y="4086859"/>
            <a:ext cx="1426193" cy="542826"/>
            <a:chOff x="9658449" y="5508491"/>
            <a:chExt cx="1455550" cy="553998"/>
          </a:xfrm>
        </p:grpSpPr>
        <p:sp>
          <p:nvSpPr>
            <p:cNvPr id="227"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solidFill>
                  <a:schemeClr val="bg2"/>
                </a:solidFill>
              </a:endParaRPr>
            </a:p>
          </p:txBody>
        </p:sp>
        <p:sp>
          <p:nvSpPr>
            <p:cNvPr id="228" name="TextBox 227"/>
            <p:cNvSpPr txBox="1"/>
            <p:nvPr/>
          </p:nvSpPr>
          <p:spPr>
            <a:xfrm>
              <a:off x="10170490" y="5508491"/>
              <a:ext cx="943509" cy="553998"/>
            </a:xfrm>
            <a:prstGeom prst="rect">
              <a:avLst/>
            </a:prstGeom>
            <a:noFill/>
            <a:ln>
              <a:noFill/>
            </a:ln>
          </p:spPr>
          <p:txBody>
            <a:bodyPr wrap="square" lIns="0" tIns="0" rIns="0" bIns="0" rtlCol="0">
              <a:spAutoFit/>
            </a:bodyPr>
            <a:lstStyle/>
            <a:p>
              <a:r>
                <a:rPr lang="en-US" sz="1763" spc="-52" dirty="0">
                  <a:solidFill>
                    <a:schemeClr val="bg2"/>
                  </a:solidFill>
                  <a:latin typeface="Segoe UI Light" panose="020B0502040204020203" pitchFamily="34" charset="0"/>
                  <a:cs typeface="Segoe UI Light" panose="020B0502040204020203" pitchFamily="34" charset="0"/>
                </a:rPr>
                <a:t>Theme elements</a:t>
              </a:r>
            </a:p>
          </p:txBody>
        </p:sp>
      </p:grpSp>
      <p:cxnSp>
        <p:nvCxnSpPr>
          <p:cNvPr id="232" name="Straight Arrow Connector 231"/>
          <p:cNvCxnSpPr/>
          <p:nvPr/>
        </p:nvCxnSpPr>
        <p:spPr>
          <a:xfrm flipH="1" flipV="1">
            <a:off x="5243757" y="3772348"/>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45" name="Group 244"/>
          <p:cNvGrpSpPr/>
          <p:nvPr/>
        </p:nvGrpSpPr>
        <p:grpSpPr>
          <a:xfrm>
            <a:off x="5371763" y="2347407"/>
            <a:ext cx="514267" cy="514267"/>
            <a:chOff x="492" y="17985"/>
            <a:chExt cx="524853" cy="524853"/>
          </a:xfrm>
        </p:grpSpPr>
        <p:sp>
          <p:nvSpPr>
            <p:cNvPr id="246" name="Oval 2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248" name="Group 247"/>
          <p:cNvGrpSpPr/>
          <p:nvPr/>
        </p:nvGrpSpPr>
        <p:grpSpPr>
          <a:xfrm>
            <a:off x="7151016" y="3310486"/>
            <a:ext cx="514267" cy="514267"/>
            <a:chOff x="492" y="17985"/>
            <a:chExt cx="524853" cy="524853"/>
          </a:xfrm>
        </p:grpSpPr>
        <p:sp>
          <p:nvSpPr>
            <p:cNvPr id="249" name="Oval 24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grpSp>
        <p:nvGrpSpPr>
          <p:cNvPr id="251" name="Group 250"/>
          <p:cNvGrpSpPr/>
          <p:nvPr/>
        </p:nvGrpSpPr>
        <p:grpSpPr>
          <a:xfrm>
            <a:off x="10150558" y="4313413"/>
            <a:ext cx="514267" cy="514267"/>
            <a:chOff x="492" y="17985"/>
            <a:chExt cx="524853" cy="524853"/>
          </a:xfrm>
        </p:grpSpPr>
        <p:sp>
          <p:nvSpPr>
            <p:cNvPr id="252" name="Oval 25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solidFill>
                    <a:schemeClr val="bg1"/>
                  </a:solidFill>
                </a:rPr>
                <a:t>2</a:t>
              </a:r>
            </a:p>
          </p:txBody>
        </p:sp>
      </p:grpSp>
      <p:sp>
        <p:nvSpPr>
          <p:cNvPr id="260" name="TextBox 259"/>
          <p:cNvSpPr txBox="1"/>
          <p:nvPr/>
        </p:nvSpPr>
        <p:spPr>
          <a:xfrm>
            <a:off x="6311287" y="3410463"/>
            <a:ext cx="1068042" cy="361884"/>
          </a:xfrm>
          <a:prstGeom prst="rect">
            <a:avLst/>
          </a:prstGeom>
          <a:noFill/>
        </p:spPr>
        <p:txBody>
          <a:bodyPr wrap="square" rtlCol="0">
            <a:spAutoFit/>
          </a:bodyPr>
          <a:lstStyle/>
          <a:p>
            <a:r>
              <a:rPr lang="en-US" sz="1763" b="1" i="1" dirty="0">
                <a:solidFill>
                  <a:schemeClr val="bg2"/>
                </a:solidFill>
                <a:latin typeface="Segoe UI Light" panose="020B0502040204020203" pitchFamily="34" charset="0"/>
                <a:cs typeface="Segoe UI Light" panose="020B0502040204020203" pitchFamily="34" charset="0"/>
              </a:rPr>
              <a:t>CSOM</a:t>
            </a:r>
          </a:p>
        </p:txBody>
      </p:sp>
      <p:sp>
        <p:nvSpPr>
          <p:cNvPr id="35" name="TextBox 34"/>
          <p:cNvSpPr txBox="1"/>
          <p:nvPr/>
        </p:nvSpPr>
        <p:spPr>
          <a:xfrm>
            <a:off x="5596772" y="3840688"/>
            <a:ext cx="2616343" cy="1176121"/>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Upload needed files</a:t>
            </a:r>
          </a:p>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Set theme to site</a:t>
            </a:r>
          </a:p>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(Set master page to site)</a:t>
            </a:r>
          </a:p>
        </p:txBody>
      </p:sp>
      <p:sp>
        <p:nvSpPr>
          <p:cNvPr id="36" name="TextBox 35"/>
          <p:cNvSpPr txBox="1"/>
          <p:nvPr/>
        </p:nvSpPr>
        <p:spPr>
          <a:xfrm>
            <a:off x="9144716" y="4616988"/>
            <a:ext cx="1919308" cy="934863"/>
          </a:xfrm>
          <a:prstGeom prst="rect">
            <a:avLst/>
          </a:prstGeom>
          <a:noFill/>
        </p:spPr>
        <p:txBody>
          <a:bodyPr wrap="square" rtlCol="0">
            <a:spAutoFit/>
          </a:bodyPr>
          <a:lstStyle/>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Color file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Font file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Background image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(Master page)</a:t>
            </a:r>
          </a:p>
        </p:txBody>
      </p:sp>
      <p:pic>
        <p:nvPicPr>
          <p:cNvPr id="2" name="Picture 1"/>
          <p:cNvPicPr>
            <a:picLocks noChangeAspect="1"/>
          </p:cNvPicPr>
          <p:nvPr/>
        </p:nvPicPr>
        <p:blipFill>
          <a:blip r:embed="rId4"/>
          <a:stretch>
            <a:fillRect/>
          </a:stretch>
        </p:blipFill>
        <p:spPr>
          <a:xfrm>
            <a:off x="835944" y="1884201"/>
            <a:ext cx="3222816" cy="1493691"/>
          </a:xfrm>
          <a:prstGeom prst="rect">
            <a:avLst/>
          </a:prstGeom>
        </p:spPr>
      </p:pic>
      <p:grpSp>
        <p:nvGrpSpPr>
          <p:cNvPr id="26" name="Group 25"/>
          <p:cNvGrpSpPr/>
          <p:nvPr/>
        </p:nvGrpSpPr>
        <p:grpSpPr>
          <a:xfrm>
            <a:off x="3274261" y="3031716"/>
            <a:ext cx="1883646" cy="1857358"/>
            <a:chOff x="4383758" y="2311697"/>
            <a:chExt cx="2516893" cy="2481768"/>
          </a:xfrm>
        </p:grpSpPr>
        <p:sp>
          <p:nvSpPr>
            <p:cNvPr id="27" name="Rectangle 26"/>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28" name="Group 27"/>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5"/>
              <a:stretch>
                <a:fillRect/>
              </a:stretch>
            </p:blipFill>
            <p:spPr>
              <a:xfrm>
                <a:off x="4557447" y="1902539"/>
                <a:ext cx="477423" cy="839046"/>
              </a:xfrm>
              <a:prstGeom prst="rect">
                <a:avLst/>
              </a:prstGeom>
            </p:spPr>
          </p:pic>
          <p:pic>
            <p:nvPicPr>
              <p:cNvPr id="40" name="Picture 39"/>
              <p:cNvPicPr>
                <a:picLocks noChangeAspect="1"/>
              </p:cNvPicPr>
              <p:nvPr/>
            </p:nvPicPr>
            <p:blipFill>
              <a:blip r:embed="rId5"/>
              <a:stretch>
                <a:fillRect/>
              </a:stretch>
            </p:blipFill>
            <p:spPr>
              <a:xfrm>
                <a:off x="4869643" y="1721445"/>
                <a:ext cx="477423" cy="839046"/>
              </a:xfrm>
              <a:prstGeom prst="rect">
                <a:avLst/>
              </a:prstGeom>
            </p:spPr>
          </p:pic>
          <p:pic>
            <p:nvPicPr>
              <p:cNvPr id="41" name="Picture 40"/>
              <p:cNvPicPr>
                <a:picLocks noChangeAspect="1"/>
              </p:cNvPicPr>
              <p:nvPr/>
            </p:nvPicPr>
            <p:blipFill>
              <a:blip r:embed="rId6"/>
              <a:stretch>
                <a:fillRect/>
              </a:stretch>
            </p:blipFill>
            <p:spPr>
              <a:xfrm>
                <a:off x="5153580" y="1902539"/>
                <a:ext cx="882907" cy="862815"/>
              </a:xfrm>
              <a:prstGeom prst="rect">
                <a:avLst/>
              </a:prstGeom>
            </p:spPr>
          </p:pic>
        </p:grpSp>
        <p:grpSp>
          <p:nvGrpSpPr>
            <p:cNvPr id="29" name="Group 28"/>
            <p:cNvGrpSpPr/>
            <p:nvPr/>
          </p:nvGrpSpPr>
          <p:grpSpPr>
            <a:xfrm>
              <a:off x="4880542" y="3820782"/>
              <a:ext cx="944427" cy="972683"/>
              <a:chOff x="3981885" y="2834055"/>
              <a:chExt cx="944427" cy="972683"/>
            </a:xfrm>
          </p:grpSpPr>
          <p:pic>
            <p:nvPicPr>
              <p:cNvPr id="33" name="Picture 32"/>
              <p:cNvPicPr>
                <a:picLocks noChangeAspect="1"/>
              </p:cNvPicPr>
              <p:nvPr/>
            </p:nvPicPr>
            <p:blipFill>
              <a:blip r:embed="rId5"/>
              <a:stretch>
                <a:fillRect/>
              </a:stretch>
            </p:blipFill>
            <p:spPr>
              <a:xfrm>
                <a:off x="3981885" y="2967692"/>
                <a:ext cx="477423" cy="839046"/>
              </a:xfrm>
              <a:prstGeom prst="rect">
                <a:avLst/>
              </a:prstGeom>
            </p:spPr>
          </p:pic>
          <p:pic>
            <p:nvPicPr>
              <p:cNvPr id="37" name="Picture 36"/>
              <p:cNvPicPr>
                <a:picLocks noChangeAspect="1"/>
              </p:cNvPicPr>
              <p:nvPr/>
            </p:nvPicPr>
            <p:blipFill>
              <a:blip r:embed="rId5"/>
              <a:stretch>
                <a:fillRect/>
              </a:stretch>
            </p:blipFill>
            <p:spPr>
              <a:xfrm>
                <a:off x="4269036" y="2834055"/>
                <a:ext cx="477423" cy="839046"/>
              </a:xfrm>
              <a:prstGeom prst="rect">
                <a:avLst/>
              </a:prstGeom>
            </p:spPr>
          </p:pic>
          <p:pic>
            <p:nvPicPr>
              <p:cNvPr id="38" name="Picture 37"/>
              <p:cNvPicPr>
                <a:picLocks noChangeAspect="1"/>
              </p:cNvPicPr>
              <p:nvPr/>
            </p:nvPicPr>
            <p:blipFill>
              <a:blip r:embed="rId7"/>
              <a:stretch>
                <a:fillRect/>
              </a:stretch>
            </p:blipFill>
            <p:spPr>
              <a:xfrm>
                <a:off x="4480085" y="3260431"/>
                <a:ext cx="446227" cy="456212"/>
              </a:xfrm>
              <a:prstGeom prst="rect">
                <a:avLst/>
              </a:prstGeom>
            </p:spPr>
          </p:pic>
        </p:grpSp>
        <p:grpSp>
          <p:nvGrpSpPr>
            <p:cNvPr id="30" name="Group 29"/>
            <p:cNvGrpSpPr/>
            <p:nvPr/>
          </p:nvGrpSpPr>
          <p:grpSpPr>
            <a:xfrm>
              <a:off x="4383758" y="2988031"/>
              <a:ext cx="968998" cy="971748"/>
              <a:chOff x="3601101" y="2714202"/>
              <a:chExt cx="968998" cy="971748"/>
            </a:xfrm>
          </p:grpSpPr>
          <p:pic>
            <p:nvPicPr>
              <p:cNvPr id="31" name="Picture 30"/>
              <p:cNvPicPr>
                <a:picLocks noChangeAspect="1"/>
              </p:cNvPicPr>
              <p:nvPr/>
            </p:nvPicPr>
            <p:blipFill>
              <a:blip r:embed="rId5"/>
              <a:stretch>
                <a:fillRect/>
              </a:stretch>
            </p:blipFill>
            <p:spPr>
              <a:xfrm>
                <a:off x="3601101" y="2846904"/>
                <a:ext cx="477423" cy="839046"/>
              </a:xfrm>
              <a:prstGeom prst="rect">
                <a:avLst/>
              </a:prstGeom>
            </p:spPr>
          </p:pic>
          <p:pic>
            <p:nvPicPr>
              <p:cNvPr id="32" name="Picture 31"/>
              <p:cNvPicPr>
                <a:picLocks noChangeAspect="1"/>
              </p:cNvPicPr>
              <p:nvPr/>
            </p:nvPicPr>
            <p:blipFill>
              <a:blip r:embed="rId8"/>
              <a:stretch>
                <a:fillRect/>
              </a:stretch>
            </p:blipFill>
            <p:spPr>
              <a:xfrm>
                <a:off x="3875612" y="2714202"/>
                <a:ext cx="694487" cy="898458"/>
              </a:xfrm>
              <a:prstGeom prst="rect">
                <a:avLst/>
              </a:prstGeom>
            </p:spPr>
          </p:pic>
        </p:grpSp>
      </p:grpSp>
      <p:grpSp>
        <p:nvGrpSpPr>
          <p:cNvPr id="42" name="Group 41"/>
          <p:cNvGrpSpPr/>
          <p:nvPr/>
        </p:nvGrpSpPr>
        <p:grpSpPr>
          <a:xfrm>
            <a:off x="8296619" y="2449437"/>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44" name="Group 43"/>
            <p:cNvGrpSpPr/>
            <p:nvPr/>
          </p:nvGrpSpPr>
          <p:grpSpPr>
            <a:xfrm>
              <a:off x="7482976" y="3128075"/>
              <a:ext cx="1995195" cy="1307309"/>
              <a:chOff x="4395610" y="3071229"/>
              <a:chExt cx="1995195" cy="1307309"/>
            </a:xfrm>
          </p:grpSpPr>
          <p:sp>
            <p:nvSpPr>
              <p:cNvPr id="45" name="Rectangle 44"/>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6" name="Picture 45"/>
              <p:cNvPicPr>
                <a:picLocks noChangeAspect="1"/>
              </p:cNvPicPr>
              <p:nvPr/>
            </p:nvPicPr>
            <p:blipFill>
              <a:blip r:embed="rId9"/>
              <a:stretch>
                <a:fillRect/>
              </a:stretch>
            </p:blipFill>
            <p:spPr>
              <a:xfrm>
                <a:off x="5246592" y="3476941"/>
                <a:ext cx="529349" cy="417312"/>
              </a:xfrm>
              <a:prstGeom prst="rect">
                <a:avLst/>
              </a:prstGeom>
            </p:spPr>
          </p:pic>
          <p:pic>
            <p:nvPicPr>
              <p:cNvPr id="47" name="Picture 46"/>
              <p:cNvPicPr>
                <a:picLocks noChangeAspect="1"/>
              </p:cNvPicPr>
              <p:nvPr/>
            </p:nvPicPr>
            <p:blipFill>
              <a:blip r:embed="rId9"/>
              <a:stretch>
                <a:fillRect/>
              </a:stretch>
            </p:blipFill>
            <p:spPr>
              <a:xfrm>
                <a:off x="5581574" y="3585493"/>
                <a:ext cx="556200" cy="438480"/>
              </a:xfrm>
              <a:prstGeom prst="rect">
                <a:avLst/>
              </a:prstGeom>
            </p:spPr>
          </p:pic>
          <p:pic>
            <p:nvPicPr>
              <p:cNvPr id="48" name="Picture 47"/>
              <p:cNvPicPr>
                <a:picLocks noChangeAspect="1"/>
              </p:cNvPicPr>
              <p:nvPr/>
            </p:nvPicPr>
            <p:blipFill>
              <a:blip r:embed="rId10"/>
              <a:stretch>
                <a:fillRect/>
              </a:stretch>
            </p:blipFill>
            <p:spPr>
              <a:xfrm>
                <a:off x="5970309" y="3700199"/>
                <a:ext cx="420496" cy="432326"/>
              </a:xfrm>
              <a:prstGeom prst="rect">
                <a:avLst/>
              </a:prstGeom>
            </p:spPr>
          </p:pic>
          <p:pic>
            <p:nvPicPr>
              <p:cNvPr id="49" name="Picture 48"/>
              <p:cNvPicPr>
                <a:picLocks noChangeAspect="1"/>
              </p:cNvPicPr>
              <p:nvPr/>
            </p:nvPicPr>
            <p:blipFill>
              <a:blip r:embed="rId11"/>
              <a:stretch>
                <a:fillRect/>
              </a:stretch>
            </p:blipFill>
            <p:spPr>
              <a:xfrm>
                <a:off x="4893565" y="3772769"/>
                <a:ext cx="688009" cy="605769"/>
              </a:xfrm>
              <a:prstGeom prst="rect">
                <a:avLst/>
              </a:prstGeom>
            </p:spPr>
          </p:pic>
        </p:grpSp>
      </p:grpSp>
    </p:spTree>
    <p:extLst>
      <p:ext uri="{BB962C8B-B14F-4D97-AF65-F5344CB8AC3E}">
        <p14:creationId xmlns:p14="http://schemas.microsoft.com/office/powerpoint/2010/main" val="12076645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anim calcmode="lin" valueType="num">
                                      <p:cBhvr>
                                        <p:cTn id="8" dur="1000" fill="hold"/>
                                        <p:tgtEl>
                                          <p:spTgt spid="213"/>
                                        </p:tgtEl>
                                        <p:attrNameLst>
                                          <p:attrName>ppt_x</p:attrName>
                                        </p:attrNameLst>
                                      </p:cBhvr>
                                      <p:tavLst>
                                        <p:tav tm="0">
                                          <p:val>
                                            <p:strVal val="#ppt_x"/>
                                          </p:val>
                                        </p:tav>
                                        <p:tav tm="100000">
                                          <p:val>
                                            <p:strVal val="#ppt_x"/>
                                          </p:val>
                                        </p:tav>
                                      </p:tavLst>
                                    </p:anim>
                                    <p:anim calcmode="lin" valueType="num">
                                      <p:cBhvr>
                                        <p:cTn id="9" dur="1000" fill="hold"/>
                                        <p:tgtEl>
                                          <p:spTgt spid="2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anim calcmode="lin" valueType="num">
                                      <p:cBhvr>
                                        <p:cTn id="13" dur="1000" fill="hold"/>
                                        <p:tgtEl>
                                          <p:spTgt spid="245"/>
                                        </p:tgtEl>
                                        <p:attrNameLst>
                                          <p:attrName>ppt_x</p:attrName>
                                        </p:attrNameLst>
                                      </p:cBhvr>
                                      <p:tavLst>
                                        <p:tav tm="0">
                                          <p:val>
                                            <p:strVal val="#ppt_x"/>
                                          </p:val>
                                        </p:tav>
                                        <p:tav tm="100000">
                                          <p:val>
                                            <p:strVal val="#ppt_x"/>
                                          </p:val>
                                        </p:tav>
                                      </p:tavLst>
                                    </p:anim>
                                    <p:anim calcmode="lin" valueType="num">
                                      <p:cBhvr>
                                        <p:cTn id="14" dur="1000" fill="hold"/>
                                        <p:tgtEl>
                                          <p:spTgt spid="2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1000"/>
                                        <p:tgtEl>
                                          <p:spTgt spid="229"/>
                                        </p:tgtEl>
                                      </p:cBhvr>
                                    </p:animEffect>
                                    <p:anim calcmode="lin" valueType="num">
                                      <p:cBhvr>
                                        <p:cTn id="20" dur="1000" fill="hold"/>
                                        <p:tgtEl>
                                          <p:spTgt spid="229"/>
                                        </p:tgtEl>
                                        <p:attrNameLst>
                                          <p:attrName>ppt_x</p:attrName>
                                        </p:attrNameLst>
                                      </p:cBhvr>
                                      <p:tavLst>
                                        <p:tav tm="0">
                                          <p:val>
                                            <p:strVal val="#ppt_x"/>
                                          </p:val>
                                        </p:tav>
                                        <p:tav tm="100000">
                                          <p:val>
                                            <p:strVal val="#ppt_x"/>
                                          </p:val>
                                        </p:tav>
                                      </p:tavLst>
                                    </p:anim>
                                    <p:anim calcmode="lin" valueType="num">
                                      <p:cBhvr>
                                        <p:cTn id="21" dur="1000" fill="hold"/>
                                        <p:tgtEl>
                                          <p:spTgt spid="22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1"/>
                                        </p:tgtEl>
                                        <p:attrNameLst>
                                          <p:attrName>style.visibility</p:attrName>
                                        </p:attrNameLst>
                                      </p:cBhvr>
                                      <p:to>
                                        <p:strVal val="visible"/>
                                      </p:to>
                                    </p:set>
                                    <p:animEffect transition="in" filter="fade">
                                      <p:cBhvr>
                                        <p:cTn id="24" dur="1000"/>
                                        <p:tgtEl>
                                          <p:spTgt spid="251"/>
                                        </p:tgtEl>
                                      </p:cBhvr>
                                    </p:animEffect>
                                    <p:anim calcmode="lin" valueType="num">
                                      <p:cBhvr>
                                        <p:cTn id="25" dur="1000" fill="hold"/>
                                        <p:tgtEl>
                                          <p:spTgt spid="251"/>
                                        </p:tgtEl>
                                        <p:attrNameLst>
                                          <p:attrName>ppt_x</p:attrName>
                                        </p:attrNameLst>
                                      </p:cBhvr>
                                      <p:tavLst>
                                        <p:tav tm="0">
                                          <p:val>
                                            <p:strVal val="#ppt_x"/>
                                          </p:val>
                                        </p:tav>
                                        <p:tav tm="100000">
                                          <p:val>
                                            <p:strVal val="#ppt_x"/>
                                          </p:val>
                                        </p:tav>
                                      </p:tavLst>
                                    </p:anim>
                                    <p:anim calcmode="lin" valueType="num">
                                      <p:cBhvr>
                                        <p:cTn id="26" dur="1000" fill="hold"/>
                                        <p:tgtEl>
                                          <p:spTgt spid="2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48"/>
                                        </p:tgtEl>
                                        <p:attrNameLst>
                                          <p:attrName>style.visibility</p:attrName>
                                        </p:attrNameLst>
                                      </p:cBhvr>
                                      <p:to>
                                        <p:strVal val="visible"/>
                                      </p:to>
                                    </p:set>
                                    <p:animEffect transition="in" filter="fade">
                                      <p:cBhvr>
                                        <p:cTn id="36" dur="1000"/>
                                        <p:tgtEl>
                                          <p:spTgt spid="248"/>
                                        </p:tgtEl>
                                      </p:cBhvr>
                                    </p:animEffect>
                                    <p:anim calcmode="lin" valueType="num">
                                      <p:cBhvr>
                                        <p:cTn id="37" dur="1000" fill="hold"/>
                                        <p:tgtEl>
                                          <p:spTgt spid="248"/>
                                        </p:tgtEl>
                                        <p:attrNameLst>
                                          <p:attrName>ppt_x</p:attrName>
                                        </p:attrNameLst>
                                      </p:cBhvr>
                                      <p:tavLst>
                                        <p:tav tm="0">
                                          <p:val>
                                            <p:strVal val="#ppt_x"/>
                                          </p:val>
                                        </p:tav>
                                        <p:tav tm="100000">
                                          <p:val>
                                            <p:strVal val="#ppt_x"/>
                                          </p:val>
                                        </p:tav>
                                      </p:tavLst>
                                    </p:anim>
                                    <p:anim calcmode="lin" valueType="num">
                                      <p:cBhvr>
                                        <p:cTn id="38" dur="1000" fill="hold"/>
                                        <p:tgtEl>
                                          <p:spTgt spid="24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0"/>
                                        </p:tgtEl>
                                        <p:attrNameLst>
                                          <p:attrName>style.visibility</p:attrName>
                                        </p:attrNameLst>
                                      </p:cBhvr>
                                      <p:to>
                                        <p:strVal val="visible"/>
                                      </p:to>
                                    </p:set>
                                    <p:animEffect transition="in" filter="fade">
                                      <p:cBhvr>
                                        <p:cTn id="46" dur="1000"/>
                                        <p:tgtEl>
                                          <p:spTgt spid="260"/>
                                        </p:tgtEl>
                                      </p:cBhvr>
                                    </p:animEffect>
                                    <p:anim calcmode="lin" valueType="num">
                                      <p:cBhvr>
                                        <p:cTn id="47" dur="1000" fill="hold"/>
                                        <p:tgtEl>
                                          <p:spTgt spid="260"/>
                                        </p:tgtEl>
                                        <p:attrNameLst>
                                          <p:attrName>ppt_x</p:attrName>
                                        </p:attrNameLst>
                                      </p:cBhvr>
                                      <p:tavLst>
                                        <p:tav tm="0">
                                          <p:val>
                                            <p:strVal val="#ppt_x"/>
                                          </p:val>
                                        </p:tav>
                                        <p:tav tm="100000">
                                          <p:val>
                                            <p:strVal val="#ppt_x"/>
                                          </p:val>
                                        </p:tav>
                                      </p:tavLst>
                                    </p:anim>
                                    <p:anim calcmode="lin" valueType="num">
                                      <p:cBhvr>
                                        <p:cTn id="48" dur="1000" fill="hold"/>
                                        <p:tgtEl>
                                          <p:spTgt spid="26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0"/>
                                        <p:tgtEl>
                                          <p:spTgt spid="232"/>
                                        </p:tgtEl>
                                      </p:cBhvr>
                                    </p:animEffect>
                                    <p:anim calcmode="lin" valueType="num">
                                      <p:cBhvr>
                                        <p:cTn id="52" dur="1000" fill="hold"/>
                                        <p:tgtEl>
                                          <p:spTgt spid="232"/>
                                        </p:tgtEl>
                                        <p:attrNameLst>
                                          <p:attrName>ppt_x</p:attrName>
                                        </p:attrNameLst>
                                      </p:cBhvr>
                                      <p:tavLst>
                                        <p:tav tm="0">
                                          <p:val>
                                            <p:strVal val="#ppt_x"/>
                                          </p:val>
                                        </p:tav>
                                        <p:tav tm="100000">
                                          <p:val>
                                            <p:strVal val="#ppt_x"/>
                                          </p:val>
                                        </p:tav>
                                      </p:tavLst>
                                    </p:anim>
                                    <p:anim calcmode="lin" valueType="num">
                                      <p:cBhvr>
                                        <p:cTn id="53" dur="1000" fill="hold"/>
                                        <p:tgtEl>
                                          <p:spTgt spid="232"/>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10" presetClass="entr" presetSubtype="0" fill="hold" nodeType="afterEffect">
                                  <p:stCondLst>
                                    <p:cond delay="150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par>
                          <p:cTn id="58" fill="hold">
                            <p:stCondLst>
                              <p:cond delay="3000"/>
                            </p:stCondLst>
                            <p:childTnLst>
                              <p:par>
                                <p:cTn id="59" presetID="10" presetClass="exit" presetSubtype="0" fill="hold" nodeType="afterEffect">
                                  <p:stCondLst>
                                    <p:cond delay="0"/>
                                  </p:stCondLst>
                                  <p:childTnLst>
                                    <p:animEffect transition="out" filter="fade">
                                      <p:cBhvr>
                                        <p:cTn id="60" dur="500"/>
                                        <p:tgtEl>
                                          <p:spTgt spid="34"/>
                                        </p:tgtEl>
                                      </p:cBhvr>
                                    </p:animEffect>
                                    <p:set>
                                      <p:cBhvr>
                                        <p:cTn id="61"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https://github.com/OfficeDev/PnP/tree/master/Scenarios/Branding.Themes</a:t>
            </a:r>
            <a:endParaRPr lang="en-GB" sz="2400" dirty="0">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Using themes for branding</a:t>
            </a:r>
          </a:p>
        </p:txBody>
      </p:sp>
    </p:spTree>
    <p:extLst>
      <p:ext uri="{BB962C8B-B14F-4D97-AF65-F5344CB8AC3E}">
        <p14:creationId xmlns:p14="http://schemas.microsoft.com/office/powerpoint/2010/main" val="2249501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70" name="Rectangle 69"/>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71" name="TextBox 70"/>
          <p:cNvSpPr txBox="1"/>
          <p:nvPr/>
        </p:nvSpPr>
        <p:spPr>
          <a:xfrm>
            <a:off x="1292718" y="3518149"/>
            <a:ext cx="1291507" cy="307777"/>
          </a:xfrm>
          <a:prstGeom prst="rect">
            <a:avLst/>
          </a:prstGeom>
          <a:noFill/>
        </p:spPr>
        <p:txBody>
          <a:bodyPr wrap="none" lIns="0" tIns="0" rIns="0" bIns="0" rtlCol="0">
            <a:spAutoFit/>
          </a:bodyPr>
          <a:lstStyle/>
          <a:p>
            <a:r>
              <a:rPr lang="en-US" sz="2000" spc="-70" dirty="0" smtClean="0">
                <a:solidFill>
                  <a:schemeClr val="bg1"/>
                </a:solidFill>
              </a:rPr>
              <a:t>Introduction</a:t>
            </a:r>
            <a:endParaRPr lang="en-GB" sz="2000" spc="-70" dirty="0" smtClean="0">
              <a:solidFill>
                <a:schemeClr val="bg1"/>
              </a:solidFill>
            </a:endParaRPr>
          </a:p>
        </p:txBody>
      </p:sp>
      <p:pic>
        <p:nvPicPr>
          <p:cNvPr id="72" name="Picture 71"/>
          <p:cNvPicPr>
            <a:picLocks noChangeAspect="1"/>
          </p:cNvPicPr>
          <p:nvPr/>
        </p:nvPicPr>
        <p:blipFill>
          <a:blip r:embed="rId2"/>
          <a:stretch>
            <a:fillRect/>
          </a:stretch>
        </p:blipFill>
        <p:spPr>
          <a:xfrm>
            <a:off x="755439" y="3184031"/>
            <a:ext cx="2366064" cy="330918"/>
          </a:xfrm>
          <a:prstGeom prst="rect">
            <a:avLst/>
          </a:prstGeom>
        </p:spPr>
      </p:pic>
      <p:sp>
        <p:nvSpPr>
          <p:cNvPr id="73" name="TextBox 72"/>
          <p:cNvSpPr txBox="1"/>
          <p:nvPr/>
        </p:nvSpPr>
        <p:spPr>
          <a:xfrm>
            <a:off x="3409490" y="3518149"/>
            <a:ext cx="2158220" cy="615553"/>
          </a:xfrm>
          <a:prstGeom prst="rect">
            <a:avLst/>
          </a:prstGeom>
          <a:noFill/>
        </p:spPr>
        <p:txBody>
          <a:bodyPr wrap="none" lIns="0" tIns="0" rIns="0" bIns="0" rtlCol="0">
            <a:spAutoFit/>
          </a:bodyPr>
          <a:lstStyle/>
          <a:p>
            <a:pPr algn="ctr"/>
            <a:r>
              <a:rPr lang="en-US" sz="2000" spc="-70" dirty="0" smtClean="0">
                <a:solidFill>
                  <a:schemeClr val="bg1"/>
                </a:solidFill>
              </a:rPr>
              <a:t>Themes and other </a:t>
            </a:r>
            <a:br>
              <a:rPr lang="en-US" sz="2000" spc="-70" dirty="0" smtClean="0">
                <a:solidFill>
                  <a:schemeClr val="bg1"/>
                </a:solidFill>
              </a:rPr>
            </a:br>
            <a:r>
              <a:rPr lang="en-US" sz="2000" spc="-70" dirty="0" smtClean="0">
                <a:solidFill>
                  <a:schemeClr val="bg1"/>
                </a:solidFill>
              </a:rPr>
              <a:t>branding techniques</a:t>
            </a:r>
            <a:endParaRPr lang="en-GB" sz="2000" spc="-70" dirty="0" smtClean="0">
              <a:solidFill>
                <a:schemeClr val="bg1"/>
              </a:solidFill>
            </a:endParaRPr>
          </a:p>
        </p:txBody>
      </p:sp>
      <p:sp>
        <p:nvSpPr>
          <p:cNvPr id="74" name="TextBox 73"/>
          <p:cNvSpPr txBox="1"/>
          <p:nvPr/>
        </p:nvSpPr>
        <p:spPr>
          <a:xfrm>
            <a:off x="6084307" y="3518149"/>
            <a:ext cx="2322239" cy="615553"/>
          </a:xfrm>
          <a:prstGeom prst="rect">
            <a:avLst/>
          </a:prstGeom>
          <a:noFill/>
        </p:spPr>
        <p:txBody>
          <a:bodyPr wrap="none" lIns="0" tIns="0" rIns="0" bIns="0" rtlCol="0">
            <a:spAutoFit/>
          </a:bodyPr>
          <a:lstStyle/>
          <a:p>
            <a:pPr algn="ctr"/>
            <a:r>
              <a:rPr lang="en-US" sz="2000" spc="-70" dirty="0" smtClean="0">
                <a:solidFill>
                  <a:schemeClr val="bg1"/>
                </a:solidFill>
              </a:rPr>
              <a:t>Controlling publishing</a:t>
            </a:r>
            <a:br>
              <a:rPr lang="en-US" sz="2000" spc="-70" dirty="0" smtClean="0">
                <a:solidFill>
                  <a:schemeClr val="bg1"/>
                </a:solidFill>
              </a:rPr>
            </a:br>
            <a:r>
              <a:rPr lang="en-US" sz="2000" spc="-70" dirty="0" smtClean="0">
                <a:solidFill>
                  <a:schemeClr val="bg1"/>
                </a:solidFill>
              </a:rPr>
              <a:t>capabilities</a:t>
            </a:r>
            <a:endParaRPr lang="en-GB" sz="2000" spc="-70" dirty="0" smtClean="0">
              <a:solidFill>
                <a:schemeClr val="bg1"/>
              </a:solidFill>
            </a:endParaRPr>
          </a:p>
        </p:txBody>
      </p:sp>
      <p:sp>
        <p:nvSpPr>
          <p:cNvPr id="75" name="TextBox 74"/>
          <p:cNvSpPr txBox="1"/>
          <p:nvPr/>
        </p:nvSpPr>
        <p:spPr>
          <a:xfrm>
            <a:off x="9190167" y="3518149"/>
            <a:ext cx="1901483" cy="615553"/>
          </a:xfrm>
          <a:prstGeom prst="rect">
            <a:avLst/>
          </a:prstGeom>
          <a:noFill/>
        </p:spPr>
        <p:txBody>
          <a:bodyPr wrap="none" lIns="0" tIns="0" rIns="0" bIns="0" rtlCol="0">
            <a:spAutoFit/>
          </a:bodyPr>
          <a:lstStyle/>
          <a:p>
            <a:pPr algn="ctr"/>
            <a:r>
              <a:rPr lang="en-US" sz="2000" spc="-70" dirty="0" smtClean="0">
                <a:solidFill>
                  <a:schemeClr val="bg1"/>
                </a:solidFill>
              </a:rPr>
              <a:t>Updating existing </a:t>
            </a:r>
            <a:br>
              <a:rPr lang="en-US" sz="2000" spc="-70" dirty="0" smtClean="0">
                <a:solidFill>
                  <a:schemeClr val="bg1"/>
                </a:solidFill>
              </a:rPr>
            </a:br>
            <a:r>
              <a:rPr lang="en-US" sz="2000" spc="-70" dirty="0" smtClean="0">
                <a:solidFill>
                  <a:schemeClr val="bg1"/>
                </a:solidFill>
              </a:rPr>
              <a:t>sites</a:t>
            </a:r>
            <a:endParaRPr lang="en-GB" sz="2000" spc="-70" dirty="0" smtClean="0">
              <a:solidFill>
                <a:schemeClr val="bg1"/>
              </a:solidFill>
            </a:endParaRPr>
          </a:p>
        </p:txBody>
      </p:sp>
      <p:pic>
        <p:nvPicPr>
          <p:cNvPr id="76" name="Picture 75"/>
          <p:cNvPicPr>
            <a:picLocks noChangeAspect="1"/>
          </p:cNvPicPr>
          <p:nvPr/>
        </p:nvPicPr>
        <p:blipFill>
          <a:blip r:embed="rId3"/>
          <a:stretch>
            <a:fillRect/>
          </a:stretch>
        </p:blipFill>
        <p:spPr>
          <a:xfrm>
            <a:off x="6868026" y="2594808"/>
            <a:ext cx="751979" cy="924188"/>
          </a:xfrm>
          <a:prstGeom prst="rect">
            <a:avLst/>
          </a:prstGeom>
        </p:spPr>
      </p:pic>
      <p:pic>
        <p:nvPicPr>
          <p:cNvPr id="77" name="Picture 76"/>
          <p:cNvPicPr>
            <a:picLocks noChangeAspect="1"/>
          </p:cNvPicPr>
          <p:nvPr/>
        </p:nvPicPr>
        <p:blipFill>
          <a:blip r:embed="rId4"/>
          <a:stretch>
            <a:fillRect/>
          </a:stretch>
        </p:blipFill>
        <p:spPr>
          <a:xfrm>
            <a:off x="4128200" y="2695020"/>
            <a:ext cx="720799" cy="815109"/>
          </a:xfrm>
          <a:prstGeom prst="rect">
            <a:avLst/>
          </a:prstGeom>
        </p:spPr>
      </p:pic>
      <p:grpSp>
        <p:nvGrpSpPr>
          <p:cNvPr id="78" name="Group 77"/>
          <p:cNvGrpSpPr/>
          <p:nvPr/>
        </p:nvGrpSpPr>
        <p:grpSpPr>
          <a:xfrm>
            <a:off x="9769308" y="2695020"/>
            <a:ext cx="822491" cy="914955"/>
            <a:chOff x="5589931" y="2739854"/>
            <a:chExt cx="1008963" cy="1378292"/>
          </a:xfrm>
        </p:grpSpPr>
        <p:pic>
          <p:nvPicPr>
            <p:cNvPr id="79" name="Picture 78"/>
            <p:cNvPicPr>
              <a:picLocks noChangeAspect="1"/>
            </p:cNvPicPr>
            <p:nvPr/>
          </p:nvPicPr>
          <p:blipFill>
            <a:blip r:embed="rId5"/>
            <a:stretch>
              <a:fillRect/>
            </a:stretch>
          </p:blipFill>
          <p:spPr>
            <a:xfrm>
              <a:off x="5589931" y="2739854"/>
              <a:ext cx="157519" cy="1378292"/>
            </a:xfrm>
            <a:prstGeom prst="rect">
              <a:avLst/>
            </a:prstGeom>
          </p:spPr>
        </p:pic>
        <p:pic>
          <p:nvPicPr>
            <p:cNvPr id="80" name="Picture 79"/>
            <p:cNvPicPr>
              <a:picLocks noChangeAspect="1"/>
            </p:cNvPicPr>
            <p:nvPr/>
          </p:nvPicPr>
          <p:blipFill>
            <a:blip r:embed="rId6"/>
            <a:stretch>
              <a:fillRect/>
            </a:stretch>
          </p:blipFill>
          <p:spPr>
            <a:xfrm>
              <a:off x="5867505" y="2739854"/>
              <a:ext cx="170646" cy="1247024"/>
            </a:xfrm>
            <a:prstGeom prst="rect">
              <a:avLst/>
            </a:prstGeom>
          </p:spPr>
        </p:pic>
        <p:pic>
          <p:nvPicPr>
            <p:cNvPr id="81" name="Picture 80"/>
            <p:cNvPicPr>
              <a:picLocks noChangeAspect="1"/>
            </p:cNvPicPr>
            <p:nvPr/>
          </p:nvPicPr>
          <p:blipFill>
            <a:blip r:embed="rId7"/>
            <a:stretch>
              <a:fillRect/>
            </a:stretch>
          </p:blipFill>
          <p:spPr>
            <a:xfrm>
              <a:off x="6191970" y="2739854"/>
              <a:ext cx="406924" cy="1155137"/>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1000"/>
                                        <p:tgtEl>
                                          <p:spTgt spid="72"/>
                                        </p:tgtEl>
                                      </p:cBhvr>
                                    </p:animEffect>
                                    <p:anim calcmode="lin" valueType="num">
                                      <p:cBhvr>
                                        <p:cTn id="12" dur="1000" fill="hold"/>
                                        <p:tgtEl>
                                          <p:spTgt spid="72"/>
                                        </p:tgtEl>
                                        <p:attrNameLst>
                                          <p:attrName>ppt_x</p:attrName>
                                        </p:attrNameLst>
                                      </p:cBhvr>
                                      <p:tavLst>
                                        <p:tav tm="0">
                                          <p:val>
                                            <p:strVal val="#ppt_x"/>
                                          </p:val>
                                        </p:tav>
                                        <p:tav tm="100000">
                                          <p:val>
                                            <p:strVal val="#ppt_x"/>
                                          </p:val>
                                        </p:tav>
                                      </p:tavLst>
                                    </p:anim>
                                    <p:anim calcmode="lin" valueType="num">
                                      <p:cBhvr>
                                        <p:cTn id="13" dur="1000" fill="hold"/>
                                        <p:tgtEl>
                                          <p:spTgt spid="7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1000"/>
                                        <p:tgtEl>
                                          <p:spTgt spid="71"/>
                                        </p:tgtEl>
                                      </p:cBhvr>
                                    </p:animEffect>
                                    <p:anim calcmode="lin" valueType="num">
                                      <p:cBhvr>
                                        <p:cTn id="17" dur="1000" fill="hold"/>
                                        <p:tgtEl>
                                          <p:spTgt spid="71"/>
                                        </p:tgtEl>
                                        <p:attrNameLst>
                                          <p:attrName>ppt_x</p:attrName>
                                        </p:attrNameLst>
                                      </p:cBhvr>
                                      <p:tavLst>
                                        <p:tav tm="0">
                                          <p:val>
                                            <p:strVal val="#ppt_x"/>
                                          </p:val>
                                        </p:tav>
                                        <p:tav tm="100000">
                                          <p:val>
                                            <p:strVal val="#ppt_x"/>
                                          </p:val>
                                        </p:tav>
                                      </p:tavLst>
                                    </p:anim>
                                    <p:anim calcmode="lin" valueType="num">
                                      <p:cBhvr>
                                        <p:cTn id="18" dur="1000" fill="hold"/>
                                        <p:tgtEl>
                                          <p:spTgt spid="71"/>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1000"/>
                                        <p:tgtEl>
                                          <p:spTgt spid="77"/>
                                        </p:tgtEl>
                                      </p:cBhvr>
                                    </p:animEffect>
                                    <p:anim calcmode="lin" valueType="num">
                                      <p:cBhvr>
                                        <p:cTn id="22" dur="1000" fill="hold"/>
                                        <p:tgtEl>
                                          <p:spTgt spid="77"/>
                                        </p:tgtEl>
                                        <p:attrNameLst>
                                          <p:attrName>ppt_x</p:attrName>
                                        </p:attrNameLst>
                                      </p:cBhvr>
                                      <p:tavLst>
                                        <p:tav tm="0">
                                          <p:val>
                                            <p:strVal val="#ppt_x"/>
                                          </p:val>
                                        </p:tav>
                                        <p:tav tm="100000">
                                          <p:val>
                                            <p:strVal val="#ppt_x"/>
                                          </p:val>
                                        </p:tav>
                                      </p:tavLst>
                                    </p:anim>
                                    <p:anim calcmode="lin" valueType="num">
                                      <p:cBhvr>
                                        <p:cTn id="23" dur="1000" fill="hold"/>
                                        <p:tgtEl>
                                          <p:spTgt spid="7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1000"/>
                                        <p:tgtEl>
                                          <p:spTgt spid="73"/>
                                        </p:tgtEl>
                                      </p:cBhvr>
                                    </p:animEffect>
                                    <p:anim calcmode="lin" valueType="num">
                                      <p:cBhvr>
                                        <p:cTn id="27" dur="1000" fill="hold"/>
                                        <p:tgtEl>
                                          <p:spTgt spid="73"/>
                                        </p:tgtEl>
                                        <p:attrNameLst>
                                          <p:attrName>ppt_x</p:attrName>
                                        </p:attrNameLst>
                                      </p:cBhvr>
                                      <p:tavLst>
                                        <p:tav tm="0">
                                          <p:val>
                                            <p:strVal val="#ppt_x"/>
                                          </p:val>
                                        </p:tav>
                                        <p:tav tm="100000">
                                          <p:val>
                                            <p:strVal val="#ppt_x"/>
                                          </p:val>
                                        </p:tav>
                                      </p:tavLst>
                                    </p:anim>
                                    <p:anim calcmode="lin" valueType="num">
                                      <p:cBhvr>
                                        <p:cTn id="28" dur="1000" fill="hold"/>
                                        <p:tgtEl>
                                          <p:spTgt spid="7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1000"/>
                                        <p:tgtEl>
                                          <p:spTgt spid="76"/>
                                        </p:tgtEl>
                                      </p:cBhvr>
                                    </p:animEffect>
                                    <p:anim calcmode="lin" valueType="num">
                                      <p:cBhvr>
                                        <p:cTn id="32" dur="1000" fill="hold"/>
                                        <p:tgtEl>
                                          <p:spTgt spid="76"/>
                                        </p:tgtEl>
                                        <p:attrNameLst>
                                          <p:attrName>ppt_x</p:attrName>
                                        </p:attrNameLst>
                                      </p:cBhvr>
                                      <p:tavLst>
                                        <p:tav tm="0">
                                          <p:val>
                                            <p:strVal val="#ppt_x"/>
                                          </p:val>
                                        </p:tav>
                                        <p:tav tm="100000">
                                          <p:val>
                                            <p:strVal val="#ppt_x"/>
                                          </p:val>
                                        </p:tav>
                                      </p:tavLst>
                                    </p:anim>
                                    <p:anim calcmode="lin" valueType="num">
                                      <p:cBhvr>
                                        <p:cTn id="33" dur="1000" fill="hold"/>
                                        <p:tgtEl>
                                          <p:spTgt spid="7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1000"/>
                                        <p:tgtEl>
                                          <p:spTgt spid="74"/>
                                        </p:tgtEl>
                                      </p:cBhvr>
                                    </p:animEffect>
                                    <p:anim calcmode="lin" valueType="num">
                                      <p:cBhvr>
                                        <p:cTn id="37" dur="1000" fill="hold"/>
                                        <p:tgtEl>
                                          <p:spTgt spid="74"/>
                                        </p:tgtEl>
                                        <p:attrNameLst>
                                          <p:attrName>ppt_x</p:attrName>
                                        </p:attrNameLst>
                                      </p:cBhvr>
                                      <p:tavLst>
                                        <p:tav tm="0">
                                          <p:val>
                                            <p:strVal val="#ppt_x"/>
                                          </p:val>
                                        </p:tav>
                                        <p:tav tm="100000">
                                          <p:val>
                                            <p:strVal val="#ppt_x"/>
                                          </p:val>
                                        </p:tav>
                                      </p:tavLst>
                                    </p:anim>
                                    <p:anim calcmode="lin" valueType="num">
                                      <p:cBhvr>
                                        <p:cTn id="38" dur="1000" fill="hold"/>
                                        <p:tgtEl>
                                          <p:spTgt spid="7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1000"/>
                                        <p:tgtEl>
                                          <p:spTgt spid="78"/>
                                        </p:tgtEl>
                                      </p:cBhvr>
                                    </p:animEffect>
                                    <p:anim calcmode="lin" valueType="num">
                                      <p:cBhvr>
                                        <p:cTn id="42" dur="1000" fill="hold"/>
                                        <p:tgtEl>
                                          <p:spTgt spid="78"/>
                                        </p:tgtEl>
                                        <p:attrNameLst>
                                          <p:attrName>ppt_x</p:attrName>
                                        </p:attrNameLst>
                                      </p:cBhvr>
                                      <p:tavLst>
                                        <p:tav tm="0">
                                          <p:val>
                                            <p:strVal val="#ppt_x"/>
                                          </p:val>
                                        </p:tav>
                                        <p:tav tm="100000">
                                          <p:val>
                                            <p:strVal val="#ppt_x"/>
                                          </p:val>
                                        </p:tav>
                                      </p:tavLst>
                                    </p:anim>
                                    <p:anim calcmode="lin" valueType="num">
                                      <p:cBhvr>
                                        <p:cTn id="43" dur="1000" fill="hold"/>
                                        <p:tgtEl>
                                          <p:spTgt spid="7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50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anim calcmode="lin" valueType="num">
                                      <p:cBhvr>
                                        <p:cTn id="47" dur="1000" fill="hold"/>
                                        <p:tgtEl>
                                          <p:spTgt spid="75"/>
                                        </p:tgtEl>
                                        <p:attrNameLst>
                                          <p:attrName>ppt_x</p:attrName>
                                        </p:attrNameLst>
                                      </p:cBhvr>
                                      <p:tavLst>
                                        <p:tav tm="0">
                                          <p:val>
                                            <p:strVal val="#ppt_x"/>
                                          </p:val>
                                        </p:tav>
                                        <p:tav tm="100000">
                                          <p:val>
                                            <p:strVal val="#ppt_x"/>
                                          </p:val>
                                        </p:tav>
                                      </p:tavLst>
                                    </p:anim>
                                    <p:anim calcmode="lin" valueType="num">
                                      <p:cBhvr>
                                        <p:cTn id="48"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3" grpId="0"/>
      <p:bldP spid="74" grpId="0"/>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Office 365 Themes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12537" cy="1975926"/>
          </a:xfrm>
        </p:spPr>
        <p:txBody>
          <a:bodyPr/>
          <a:lstStyle/>
          <a:p>
            <a:r>
              <a:rPr lang="en-US" dirty="0" smtClean="0"/>
              <a:t>What</a:t>
            </a:r>
          </a:p>
          <a:p>
            <a:pPr lvl="1"/>
            <a:r>
              <a:rPr lang="en-US" dirty="0" smtClean="0"/>
              <a:t>Control branding settings across different Office 365 services, but not Sites (SharePoint) </a:t>
            </a:r>
          </a:p>
          <a:p>
            <a:r>
              <a:rPr lang="en-US" dirty="0" smtClean="0"/>
              <a:t>Why</a:t>
            </a:r>
          </a:p>
          <a:p>
            <a:pPr lvl="1"/>
            <a:r>
              <a:rPr lang="en-US" dirty="0" smtClean="0"/>
              <a:t>Provide branding consistency across all services, like Yammer, Delve or OneDrive for Business</a:t>
            </a:r>
          </a:p>
          <a:p>
            <a:r>
              <a:rPr lang="en-US" dirty="0" smtClean="0"/>
              <a:t>How</a:t>
            </a:r>
          </a:p>
          <a:p>
            <a:pPr lvl="1"/>
            <a:r>
              <a:rPr lang="en-US" dirty="0" smtClean="0"/>
              <a:t>You can control company wide default branding settings from the Office 365 administration services</a:t>
            </a:r>
          </a:p>
          <a:p>
            <a:pPr lvl="1"/>
            <a:r>
              <a:rPr lang="en-US" dirty="0" smtClean="0"/>
              <a:t>SharePoint sites use Office 365 if site specific theme is not applied</a:t>
            </a:r>
          </a:p>
          <a:p>
            <a:pPr lvl="1"/>
            <a:r>
              <a:rPr lang="en-US" dirty="0" smtClean="0"/>
              <a:t>Personal theming option can be disabled by tenant administrator, if needed</a:t>
            </a:r>
            <a:endParaRPr lang="en-US" dirty="0"/>
          </a:p>
        </p:txBody>
      </p:sp>
      <p:sp>
        <p:nvSpPr>
          <p:cNvPr id="3" name="Title 2"/>
          <p:cNvSpPr>
            <a:spLocks noGrp="1"/>
          </p:cNvSpPr>
          <p:nvPr>
            <p:ph type="title"/>
          </p:nvPr>
        </p:nvSpPr>
        <p:spPr/>
        <p:txBody>
          <a:bodyPr/>
          <a:lstStyle/>
          <a:p>
            <a:r>
              <a:rPr lang="en-US" smtClean="0"/>
              <a:t>Office 365 Themes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8115847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i-FI" dirty="0" smtClean="0"/>
              <a:t>Controlling themes for Office 365</a:t>
            </a:r>
            <a:endParaRPr lang="en-GB" dirty="0"/>
          </a:p>
        </p:txBody>
      </p:sp>
      <p:pic>
        <p:nvPicPr>
          <p:cNvPr id="18" name="Picture 17"/>
          <p:cNvPicPr>
            <a:picLocks noChangeAspect="1"/>
          </p:cNvPicPr>
          <p:nvPr/>
        </p:nvPicPr>
        <p:blipFill>
          <a:blip r:embed="rId3"/>
          <a:stretch>
            <a:fillRect/>
          </a:stretch>
        </p:blipFill>
        <p:spPr>
          <a:xfrm>
            <a:off x="2936883" y="1150665"/>
            <a:ext cx="7085174" cy="5315332"/>
          </a:xfrm>
          <a:prstGeom prst="rect">
            <a:avLst/>
          </a:prstGeom>
          <a:ln>
            <a:solidFill>
              <a:schemeClr val="bg1">
                <a:lumMod val="75000"/>
              </a:schemeClr>
            </a:solidFill>
          </a:ln>
        </p:spPr>
      </p:pic>
    </p:spTree>
    <p:extLst>
      <p:ext uri="{BB962C8B-B14F-4D97-AF65-F5344CB8AC3E}">
        <p14:creationId xmlns:p14="http://schemas.microsoft.com/office/powerpoint/2010/main" val="319643387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Office 365 themes</a:t>
            </a:r>
            <a:endParaRPr lang="en-US" sz="5400" dirty="0"/>
          </a:p>
        </p:txBody>
      </p:sp>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5514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Alternate CSS</a:t>
            </a:r>
            <a:endParaRPr lang="en-US" sz="7200" dirty="0"/>
          </a:p>
        </p:txBody>
      </p:sp>
    </p:spTree>
    <p:extLst>
      <p:ext uri="{BB962C8B-B14F-4D97-AF65-F5344CB8AC3E}">
        <p14:creationId xmlns:p14="http://schemas.microsoft.com/office/powerpoint/2010/main" val="80719180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175" cy="1975926"/>
          </a:xfrm>
        </p:spPr>
        <p:txBody>
          <a:bodyPr/>
          <a:lstStyle/>
          <a:p>
            <a:r>
              <a:rPr lang="en-US" dirty="0" smtClean="0"/>
              <a:t>What</a:t>
            </a:r>
          </a:p>
          <a:p>
            <a:pPr lvl="1"/>
            <a:r>
              <a:rPr lang="en-US" dirty="0" smtClean="0"/>
              <a:t>Provide alternate CSS styling elements to the web by adding custom style elements to the page rendering process</a:t>
            </a:r>
          </a:p>
          <a:p>
            <a:r>
              <a:rPr lang="en-US" dirty="0" smtClean="0"/>
              <a:t>Why</a:t>
            </a:r>
          </a:p>
          <a:p>
            <a:pPr lvl="1"/>
            <a:r>
              <a:rPr lang="en-US" dirty="0" smtClean="0"/>
              <a:t>To provide more comprehensive changes on the page layout compared to what themes can do without introducing a custom master page</a:t>
            </a:r>
          </a:p>
          <a:p>
            <a:r>
              <a:rPr lang="en-US" dirty="0" smtClean="0"/>
              <a:t>How</a:t>
            </a:r>
          </a:p>
          <a:p>
            <a:pPr lvl="1"/>
            <a:r>
              <a:rPr lang="en-US" dirty="0" smtClean="0"/>
              <a:t>Use the </a:t>
            </a:r>
            <a:r>
              <a:rPr lang="en-US" dirty="0" err="1" smtClean="0"/>
              <a:t>AlternateCSSUrl</a:t>
            </a:r>
            <a:r>
              <a:rPr lang="en-US" dirty="0" smtClean="0"/>
              <a:t> web object property, which was introduced as new capability in the 2014 April CU for SharePoint 2013</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
        <p:nvSpPr>
          <p:cNvPr id="3" name="Title 2"/>
          <p:cNvSpPr>
            <a:spLocks noGrp="1"/>
          </p:cNvSpPr>
          <p:nvPr>
            <p:ph type="title"/>
          </p:nvPr>
        </p:nvSpPr>
        <p:spPr/>
        <p:txBody>
          <a:bodyPr/>
          <a:lstStyle/>
          <a:p>
            <a:r>
              <a:rPr lang="en-US" dirty="0" smtClean="0"/>
              <a:t>Adding alternative styling for host web</a:t>
            </a:r>
            <a:endParaRPr lang="en-US" dirty="0"/>
          </a:p>
        </p:txBody>
      </p:sp>
    </p:spTree>
    <p:extLst>
      <p:ext uri="{BB962C8B-B14F-4D97-AF65-F5344CB8AC3E}">
        <p14:creationId xmlns:p14="http://schemas.microsoft.com/office/powerpoint/2010/main" val="342495880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83565" y="1947353"/>
            <a:ext cx="3277832" cy="1925619"/>
          </a:xfrm>
          <a:prstGeom prst="rect">
            <a:avLst/>
          </a:prstGeom>
          <a:ln>
            <a:solidFill>
              <a:schemeClr val="bg1">
                <a:lumMod val="75000"/>
              </a:schemeClr>
            </a:solidFill>
          </a:ln>
        </p:spPr>
      </p:pic>
      <p:pic>
        <p:nvPicPr>
          <p:cNvPr id="3" name="Picture 2"/>
          <p:cNvPicPr>
            <a:picLocks noChangeAspect="1"/>
          </p:cNvPicPr>
          <p:nvPr/>
        </p:nvPicPr>
        <p:blipFill>
          <a:blip r:embed="rId4"/>
          <a:stretch>
            <a:fillRect/>
          </a:stretch>
        </p:blipFill>
        <p:spPr>
          <a:xfrm>
            <a:off x="885339" y="1940781"/>
            <a:ext cx="3289019" cy="1932191"/>
          </a:xfrm>
          <a:prstGeom prst="rect">
            <a:avLst/>
          </a:prstGeom>
          <a:ln>
            <a:solidFill>
              <a:schemeClr val="bg1">
                <a:lumMod val="75000"/>
              </a:schemeClr>
            </a:solidFill>
          </a:ln>
        </p:spPr>
      </p:pic>
      <p:sp>
        <p:nvSpPr>
          <p:cNvPr id="211" name="Title 210"/>
          <p:cNvSpPr>
            <a:spLocks noGrp="1"/>
          </p:cNvSpPr>
          <p:nvPr>
            <p:ph type="title"/>
          </p:nvPr>
        </p:nvSpPr>
        <p:spPr/>
        <p:txBody>
          <a:bodyPr/>
          <a:lstStyle/>
          <a:p>
            <a:r>
              <a:rPr lang="en-US" sz="4703" dirty="0"/>
              <a:t>Controlling CSS from App</a:t>
            </a:r>
          </a:p>
        </p:txBody>
      </p:sp>
      <p:cxnSp>
        <p:nvCxnSpPr>
          <p:cNvPr id="213" name="Straight Arrow Connector 212"/>
          <p:cNvCxnSpPr/>
          <p:nvPr/>
        </p:nvCxnSpPr>
        <p:spPr>
          <a:xfrm>
            <a:off x="4266757" y="2686963"/>
            <a:ext cx="3946358" cy="2620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29" name="Group 228"/>
          <p:cNvGrpSpPr/>
          <p:nvPr/>
        </p:nvGrpSpPr>
        <p:grpSpPr>
          <a:xfrm>
            <a:off x="8743926" y="4162361"/>
            <a:ext cx="1447287" cy="352741"/>
            <a:chOff x="9658449" y="5585534"/>
            <a:chExt cx="1477078" cy="360000"/>
          </a:xfrm>
        </p:grpSpPr>
        <p:sp>
          <p:nvSpPr>
            <p:cNvPr id="227"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solidFill>
                  <a:schemeClr val="bg2"/>
                </a:solidFill>
              </a:endParaRPr>
            </a:p>
          </p:txBody>
        </p:sp>
        <p:sp>
          <p:nvSpPr>
            <p:cNvPr id="228" name="TextBox 227"/>
            <p:cNvSpPr txBox="1"/>
            <p:nvPr/>
          </p:nvSpPr>
          <p:spPr>
            <a:xfrm>
              <a:off x="10192018" y="5628915"/>
              <a:ext cx="943509" cy="276877"/>
            </a:xfrm>
            <a:prstGeom prst="rect">
              <a:avLst/>
            </a:prstGeom>
            <a:noFill/>
            <a:ln>
              <a:noFill/>
            </a:ln>
          </p:spPr>
          <p:txBody>
            <a:bodyPr wrap="square" lIns="0" tIns="0" rIns="0" bIns="0" rtlCol="0">
              <a:spAutoFit/>
            </a:bodyPr>
            <a:lstStyle/>
            <a:p>
              <a:r>
                <a:rPr lang="en-US" sz="1763" spc="-52" dirty="0" smtClean="0">
                  <a:solidFill>
                    <a:schemeClr val="bg2"/>
                  </a:solidFill>
                  <a:latin typeface="Segoe UI Light" panose="020B0502040204020203" pitchFamily="34" charset="0"/>
                  <a:cs typeface="Segoe UI Light" panose="020B0502040204020203" pitchFamily="34" charset="0"/>
                </a:rPr>
                <a:t>Assets</a:t>
              </a:r>
              <a:endParaRPr lang="en-US" sz="1763" spc="-52" dirty="0">
                <a:solidFill>
                  <a:schemeClr val="bg2"/>
                </a:solidFill>
                <a:latin typeface="Segoe UI Light" panose="020B0502040204020203" pitchFamily="34" charset="0"/>
                <a:cs typeface="Segoe UI Light" panose="020B0502040204020203" pitchFamily="34" charset="0"/>
              </a:endParaRPr>
            </a:p>
          </p:txBody>
        </p:sp>
      </p:grpSp>
      <p:cxnSp>
        <p:nvCxnSpPr>
          <p:cNvPr id="232" name="Straight Arrow Connector 231"/>
          <p:cNvCxnSpPr/>
          <p:nvPr/>
        </p:nvCxnSpPr>
        <p:spPr>
          <a:xfrm flipH="1" flipV="1">
            <a:off x="5243757" y="3772348"/>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45" name="Group 244"/>
          <p:cNvGrpSpPr/>
          <p:nvPr/>
        </p:nvGrpSpPr>
        <p:grpSpPr>
          <a:xfrm>
            <a:off x="5371763" y="2347407"/>
            <a:ext cx="514267" cy="514267"/>
            <a:chOff x="492" y="17985"/>
            <a:chExt cx="524853" cy="524853"/>
          </a:xfrm>
        </p:grpSpPr>
        <p:sp>
          <p:nvSpPr>
            <p:cNvPr id="246" name="Oval 2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248" name="Group 247"/>
          <p:cNvGrpSpPr/>
          <p:nvPr/>
        </p:nvGrpSpPr>
        <p:grpSpPr>
          <a:xfrm>
            <a:off x="7151016" y="3310486"/>
            <a:ext cx="514267" cy="514267"/>
            <a:chOff x="492" y="17985"/>
            <a:chExt cx="524853" cy="524853"/>
          </a:xfrm>
        </p:grpSpPr>
        <p:sp>
          <p:nvSpPr>
            <p:cNvPr id="249" name="Oval 24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grpSp>
        <p:nvGrpSpPr>
          <p:cNvPr id="251" name="Group 250"/>
          <p:cNvGrpSpPr/>
          <p:nvPr/>
        </p:nvGrpSpPr>
        <p:grpSpPr>
          <a:xfrm>
            <a:off x="10150558" y="4313413"/>
            <a:ext cx="514267" cy="514267"/>
            <a:chOff x="492" y="17985"/>
            <a:chExt cx="524853" cy="524853"/>
          </a:xfrm>
        </p:grpSpPr>
        <p:sp>
          <p:nvSpPr>
            <p:cNvPr id="252" name="Oval 25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solidFill>
                    <a:schemeClr val="bg1"/>
                  </a:solidFill>
                </a:rPr>
                <a:t>2</a:t>
              </a:r>
            </a:p>
          </p:txBody>
        </p:sp>
      </p:grpSp>
      <p:sp>
        <p:nvSpPr>
          <p:cNvPr id="260" name="TextBox 259"/>
          <p:cNvSpPr txBox="1"/>
          <p:nvPr/>
        </p:nvSpPr>
        <p:spPr>
          <a:xfrm>
            <a:off x="5883395" y="3410463"/>
            <a:ext cx="1495934" cy="363626"/>
          </a:xfrm>
          <a:prstGeom prst="rect">
            <a:avLst/>
          </a:prstGeom>
          <a:noFill/>
        </p:spPr>
        <p:txBody>
          <a:bodyPr wrap="square" rtlCol="0">
            <a:spAutoFit/>
          </a:bodyPr>
          <a:lstStyle/>
          <a:p>
            <a:r>
              <a:rPr lang="en-US" sz="1763" b="1" i="1" dirty="0" smtClean="0">
                <a:solidFill>
                  <a:schemeClr val="bg2"/>
                </a:solidFill>
                <a:latin typeface="Segoe UI Light" panose="020B0502040204020203" pitchFamily="34" charset="0"/>
                <a:cs typeface="Segoe UI Light" panose="020B0502040204020203" pitchFamily="34" charset="0"/>
              </a:rPr>
              <a:t>CSOM/REST</a:t>
            </a:r>
            <a:endParaRPr lang="en-US" sz="1763" b="1" i="1" dirty="0">
              <a:solidFill>
                <a:schemeClr val="bg2"/>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5596772" y="3840688"/>
            <a:ext cx="2616343" cy="906210"/>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Upload CSS</a:t>
            </a:r>
          </a:p>
          <a:p>
            <a:pPr marL="279953" indent="-279953">
              <a:buFont typeface="Arial" panose="020B0604020202020204" pitchFamily="34" charset="0"/>
              <a:buChar char="•"/>
            </a:pPr>
            <a:r>
              <a:rPr lang="en-US" sz="1763" i="1" dirty="0" smtClean="0">
                <a:solidFill>
                  <a:schemeClr val="bg2"/>
                </a:solidFill>
                <a:latin typeface="Segoe UI Light" panose="020B0502040204020203" pitchFamily="34" charset="0"/>
                <a:cs typeface="Segoe UI Light" panose="020B0502040204020203" pitchFamily="34" charset="0"/>
              </a:rPr>
              <a:t>Set alternate CSS for the site</a:t>
            </a:r>
            <a:endParaRPr lang="en-US" sz="1763" i="1" dirty="0">
              <a:solidFill>
                <a:schemeClr val="bg2"/>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9144718" y="4553022"/>
            <a:ext cx="1919308" cy="514628"/>
          </a:xfrm>
          <a:prstGeom prst="rect">
            <a:avLst/>
          </a:prstGeom>
          <a:noFill/>
        </p:spPr>
        <p:txBody>
          <a:bodyPr wrap="square" rtlCol="0">
            <a:spAutoFit/>
          </a:bodyPr>
          <a:lstStyle/>
          <a:p>
            <a:pPr marL="279953" indent="-279953">
              <a:buFont typeface="Arial" panose="020B0604020202020204" pitchFamily="34" charset="0"/>
              <a:buChar char="•"/>
            </a:pPr>
            <a:r>
              <a:rPr lang="en-US" sz="1372" i="1" dirty="0" smtClean="0">
                <a:solidFill>
                  <a:schemeClr val="bg2"/>
                </a:solidFill>
                <a:latin typeface="Segoe UI Light" panose="020B0502040204020203" pitchFamily="34" charset="0"/>
                <a:cs typeface="Segoe UI Light" panose="020B0502040204020203" pitchFamily="34" charset="0"/>
              </a:rPr>
              <a:t>CSS file</a:t>
            </a:r>
          </a:p>
          <a:p>
            <a:pPr marL="279953" indent="-279953">
              <a:buFont typeface="Arial" panose="020B0604020202020204" pitchFamily="34" charset="0"/>
              <a:buChar char="•"/>
            </a:pPr>
            <a:r>
              <a:rPr lang="en-US" sz="1372" i="1" dirty="0" smtClean="0">
                <a:solidFill>
                  <a:schemeClr val="bg2"/>
                </a:solidFill>
                <a:latin typeface="Segoe UI Light" panose="020B0502040204020203" pitchFamily="34" charset="0"/>
                <a:cs typeface="Segoe UI Light" panose="020B0502040204020203" pitchFamily="34" charset="0"/>
              </a:rPr>
              <a:t>Images</a:t>
            </a:r>
            <a:endParaRPr lang="en-US" sz="1372" i="1" dirty="0">
              <a:solidFill>
                <a:schemeClr val="bg2"/>
              </a:solidFill>
              <a:latin typeface="Segoe UI Light" panose="020B0502040204020203" pitchFamily="34" charset="0"/>
              <a:cs typeface="Segoe UI Light" panose="020B0502040204020203" pitchFamily="34" charset="0"/>
            </a:endParaRPr>
          </a:p>
        </p:txBody>
      </p:sp>
      <p:grpSp>
        <p:nvGrpSpPr>
          <p:cNvPr id="26" name="Group 25"/>
          <p:cNvGrpSpPr/>
          <p:nvPr/>
        </p:nvGrpSpPr>
        <p:grpSpPr>
          <a:xfrm>
            <a:off x="3274261" y="3031716"/>
            <a:ext cx="1883646" cy="1857358"/>
            <a:chOff x="4383758" y="2311697"/>
            <a:chExt cx="2516893" cy="2481768"/>
          </a:xfrm>
        </p:grpSpPr>
        <p:sp>
          <p:nvSpPr>
            <p:cNvPr id="27" name="Rectangle 26"/>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28" name="Group 27"/>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5"/>
              <a:stretch>
                <a:fillRect/>
              </a:stretch>
            </p:blipFill>
            <p:spPr>
              <a:xfrm>
                <a:off x="4557447" y="1902539"/>
                <a:ext cx="477423" cy="839046"/>
              </a:xfrm>
              <a:prstGeom prst="rect">
                <a:avLst/>
              </a:prstGeom>
            </p:spPr>
          </p:pic>
          <p:pic>
            <p:nvPicPr>
              <p:cNvPr id="40" name="Picture 39"/>
              <p:cNvPicPr>
                <a:picLocks noChangeAspect="1"/>
              </p:cNvPicPr>
              <p:nvPr/>
            </p:nvPicPr>
            <p:blipFill>
              <a:blip r:embed="rId5"/>
              <a:stretch>
                <a:fillRect/>
              </a:stretch>
            </p:blipFill>
            <p:spPr>
              <a:xfrm>
                <a:off x="4869643" y="1721445"/>
                <a:ext cx="477423" cy="839046"/>
              </a:xfrm>
              <a:prstGeom prst="rect">
                <a:avLst/>
              </a:prstGeom>
            </p:spPr>
          </p:pic>
          <p:pic>
            <p:nvPicPr>
              <p:cNvPr id="41" name="Picture 40"/>
              <p:cNvPicPr>
                <a:picLocks noChangeAspect="1"/>
              </p:cNvPicPr>
              <p:nvPr/>
            </p:nvPicPr>
            <p:blipFill>
              <a:blip r:embed="rId6"/>
              <a:stretch>
                <a:fillRect/>
              </a:stretch>
            </p:blipFill>
            <p:spPr>
              <a:xfrm>
                <a:off x="5153580" y="1902539"/>
                <a:ext cx="882907" cy="862815"/>
              </a:xfrm>
              <a:prstGeom prst="rect">
                <a:avLst/>
              </a:prstGeom>
            </p:spPr>
          </p:pic>
        </p:grpSp>
        <p:grpSp>
          <p:nvGrpSpPr>
            <p:cNvPr id="29" name="Group 28"/>
            <p:cNvGrpSpPr/>
            <p:nvPr/>
          </p:nvGrpSpPr>
          <p:grpSpPr>
            <a:xfrm>
              <a:off x="4880542" y="3820782"/>
              <a:ext cx="944427" cy="972683"/>
              <a:chOff x="3981885" y="2834055"/>
              <a:chExt cx="944427" cy="972683"/>
            </a:xfrm>
          </p:grpSpPr>
          <p:pic>
            <p:nvPicPr>
              <p:cNvPr id="33" name="Picture 32"/>
              <p:cNvPicPr>
                <a:picLocks noChangeAspect="1"/>
              </p:cNvPicPr>
              <p:nvPr/>
            </p:nvPicPr>
            <p:blipFill>
              <a:blip r:embed="rId5"/>
              <a:stretch>
                <a:fillRect/>
              </a:stretch>
            </p:blipFill>
            <p:spPr>
              <a:xfrm>
                <a:off x="3981885" y="2967692"/>
                <a:ext cx="477423" cy="839046"/>
              </a:xfrm>
              <a:prstGeom prst="rect">
                <a:avLst/>
              </a:prstGeom>
            </p:spPr>
          </p:pic>
          <p:pic>
            <p:nvPicPr>
              <p:cNvPr id="37" name="Picture 36"/>
              <p:cNvPicPr>
                <a:picLocks noChangeAspect="1"/>
              </p:cNvPicPr>
              <p:nvPr/>
            </p:nvPicPr>
            <p:blipFill>
              <a:blip r:embed="rId5"/>
              <a:stretch>
                <a:fillRect/>
              </a:stretch>
            </p:blipFill>
            <p:spPr>
              <a:xfrm>
                <a:off x="4269036" y="2834055"/>
                <a:ext cx="477423" cy="839046"/>
              </a:xfrm>
              <a:prstGeom prst="rect">
                <a:avLst/>
              </a:prstGeom>
            </p:spPr>
          </p:pic>
          <p:pic>
            <p:nvPicPr>
              <p:cNvPr id="38" name="Picture 37"/>
              <p:cNvPicPr>
                <a:picLocks noChangeAspect="1"/>
              </p:cNvPicPr>
              <p:nvPr/>
            </p:nvPicPr>
            <p:blipFill>
              <a:blip r:embed="rId7"/>
              <a:stretch>
                <a:fillRect/>
              </a:stretch>
            </p:blipFill>
            <p:spPr>
              <a:xfrm>
                <a:off x="4480085" y="3260431"/>
                <a:ext cx="446227" cy="456212"/>
              </a:xfrm>
              <a:prstGeom prst="rect">
                <a:avLst/>
              </a:prstGeom>
            </p:spPr>
          </p:pic>
        </p:grpSp>
        <p:grpSp>
          <p:nvGrpSpPr>
            <p:cNvPr id="30" name="Group 29"/>
            <p:cNvGrpSpPr/>
            <p:nvPr/>
          </p:nvGrpSpPr>
          <p:grpSpPr>
            <a:xfrm>
              <a:off x="4383758" y="2988031"/>
              <a:ext cx="968998" cy="971748"/>
              <a:chOff x="3601101" y="2714202"/>
              <a:chExt cx="968998" cy="971748"/>
            </a:xfrm>
          </p:grpSpPr>
          <p:pic>
            <p:nvPicPr>
              <p:cNvPr id="31" name="Picture 30"/>
              <p:cNvPicPr>
                <a:picLocks noChangeAspect="1"/>
              </p:cNvPicPr>
              <p:nvPr/>
            </p:nvPicPr>
            <p:blipFill>
              <a:blip r:embed="rId5"/>
              <a:stretch>
                <a:fillRect/>
              </a:stretch>
            </p:blipFill>
            <p:spPr>
              <a:xfrm>
                <a:off x="3601101" y="2846904"/>
                <a:ext cx="477423" cy="839046"/>
              </a:xfrm>
              <a:prstGeom prst="rect">
                <a:avLst/>
              </a:prstGeom>
            </p:spPr>
          </p:pic>
          <p:pic>
            <p:nvPicPr>
              <p:cNvPr id="32" name="Picture 31"/>
              <p:cNvPicPr>
                <a:picLocks noChangeAspect="1"/>
              </p:cNvPicPr>
              <p:nvPr/>
            </p:nvPicPr>
            <p:blipFill>
              <a:blip r:embed="rId8"/>
              <a:stretch>
                <a:fillRect/>
              </a:stretch>
            </p:blipFill>
            <p:spPr>
              <a:xfrm>
                <a:off x="3875612" y="2714202"/>
                <a:ext cx="694487" cy="898458"/>
              </a:xfrm>
              <a:prstGeom prst="rect">
                <a:avLst/>
              </a:prstGeom>
            </p:spPr>
          </p:pic>
        </p:grpSp>
      </p:grpSp>
      <p:grpSp>
        <p:nvGrpSpPr>
          <p:cNvPr id="42" name="Group 41"/>
          <p:cNvGrpSpPr/>
          <p:nvPr/>
        </p:nvGrpSpPr>
        <p:grpSpPr>
          <a:xfrm>
            <a:off x="8296619" y="2449437"/>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44" name="Group 43"/>
            <p:cNvGrpSpPr/>
            <p:nvPr/>
          </p:nvGrpSpPr>
          <p:grpSpPr>
            <a:xfrm>
              <a:off x="7482976" y="3128075"/>
              <a:ext cx="1995195" cy="1307309"/>
              <a:chOff x="4395610" y="3071229"/>
              <a:chExt cx="1995195" cy="1307309"/>
            </a:xfrm>
          </p:grpSpPr>
          <p:sp>
            <p:nvSpPr>
              <p:cNvPr id="45" name="Rectangle 44"/>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6" name="Picture 45"/>
              <p:cNvPicPr>
                <a:picLocks noChangeAspect="1"/>
              </p:cNvPicPr>
              <p:nvPr/>
            </p:nvPicPr>
            <p:blipFill>
              <a:blip r:embed="rId9"/>
              <a:stretch>
                <a:fillRect/>
              </a:stretch>
            </p:blipFill>
            <p:spPr>
              <a:xfrm>
                <a:off x="5246592" y="3476941"/>
                <a:ext cx="529349" cy="417312"/>
              </a:xfrm>
              <a:prstGeom prst="rect">
                <a:avLst/>
              </a:prstGeom>
            </p:spPr>
          </p:pic>
          <p:pic>
            <p:nvPicPr>
              <p:cNvPr id="47" name="Picture 46"/>
              <p:cNvPicPr>
                <a:picLocks noChangeAspect="1"/>
              </p:cNvPicPr>
              <p:nvPr/>
            </p:nvPicPr>
            <p:blipFill>
              <a:blip r:embed="rId9"/>
              <a:stretch>
                <a:fillRect/>
              </a:stretch>
            </p:blipFill>
            <p:spPr>
              <a:xfrm>
                <a:off x="5581574" y="3585493"/>
                <a:ext cx="556200" cy="438480"/>
              </a:xfrm>
              <a:prstGeom prst="rect">
                <a:avLst/>
              </a:prstGeom>
            </p:spPr>
          </p:pic>
          <p:pic>
            <p:nvPicPr>
              <p:cNvPr id="48" name="Picture 47"/>
              <p:cNvPicPr>
                <a:picLocks noChangeAspect="1"/>
              </p:cNvPicPr>
              <p:nvPr/>
            </p:nvPicPr>
            <p:blipFill>
              <a:blip r:embed="rId10"/>
              <a:stretch>
                <a:fillRect/>
              </a:stretch>
            </p:blipFill>
            <p:spPr>
              <a:xfrm>
                <a:off x="5970309" y="3700199"/>
                <a:ext cx="420496" cy="432326"/>
              </a:xfrm>
              <a:prstGeom prst="rect">
                <a:avLst/>
              </a:prstGeom>
            </p:spPr>
          </p:pic>
          <p:pic>
            <p:nvPicPr>
              <p:cNvPr id="49" name="Picture 48"/>
              <p:cNvPicPr>
                <a:picLocks noChangeAspect="1"/>
              </p:cNvPicPr>
              <p:nvPr/>
            </p:nvPicPr>
            <p:blipFill>
              <a:blip r:embed="rId11"/>
              <a:stretch>
                <a:fillRect/>
              </a:stretch>
            </p:blipFill>
            <p:spPr>
              <a:xfrm>
                <a:off x="4893565" y="3772769"/>
                <a:ext cx="688009" cy="605769"/>
              </a:xfrm>
              <a:prstGeom prst="rect">
                <a:avLst/>
              </a:prstGeom>
            </p:spPr>
          </p:pic>
        </p:grpSp>
      </p:grpSp>
    </p:spTree>
    <p:extLst>
      <p:ext uri="{BB962C8B-B14F-4D97-AF65-F5344CB8AC3E}">
        <p14:creationId xmlns:p14="http://schemas.microsoft.com/office/powerpoint/2010/main" val="18696036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anim calcmode="lin" valueType="num">
                                      <p:cBhvr>
                                        <p:cTn id="8" dur="1000" fill="hold"/>
                                        <p:tgtEl>
                                          <p:spTgt spid="213"/>
                                        </p:tgtEl>
                                        <p:attrNameLst>
                                          <p:attrName>ppt_x</p:attrName>
                                        </p:attrNameLst>
                                      </p:cBhvr>
                                      <p:tavLst>
                                        <p:tav tm="0">
                                          <p:val>
                                            <p:strVal val="#ppt_x"/>
                                          </p:val>
                                        </p:tav>
                                        <p:tav tm="100000">
                                          <p:val>
                                            <p:strVal val="#ppt_x"/>
                                          </p:val>
                                        </p:tav>
                                      </p:tavLst>
                                    </p:anim>
                                    <p:anim calcmode="lin" valueType="num">
                                      <p:cBhvr>
                                        <p:cTn id="9" dur="1000" fill="hold"/>
                                        <p:tgtEl>
                                          <p:spTgt spid="2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anim calcmode="lin" valueType="num">
                                      <p:cBhvr>
                                        <p:cTn id="13" dur="1000" fill="hold"/>
                                        <p:tgtEl>
                                          <p:spTgt spid="245"/>
                                        </p:tgtEl>
                                        <p:attrNameLst>
                                          <p:attrName>ppt_x</p:attrName>
                                        </p:attrNameLst>
                                      </p:cBhvr>
                                      <p:tavLst>
                                        <p:tav tm="0">
                                          <p:val>
                                            <p:strVal val="#ppt_x"/>
                                          </p:val>
                                        </p:tav>
                                        <p:tav tm="100000">
                                          <p:val>
                                            <p:strVal val="#ppt_x"/>
                                          </p:val>
                                        </p:tav>
                                      </p:tavLst>
                                    </p:anim>
                                    <p:anim calcmode="lin" valueType="num">
                                      <p:cBhvr>
                                        <p:cTn id="14" dur="1000" fill="hold"/>
                                        <p:tgtEl>
                                          <p:spTgt spid="2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1000"/>
                                        <p:tgtEl>
                                          <p:spTgt spid="229"/>
                                        </p:tgtEl>
                                      </p:cBhvr>
                                    </p:animEffect>
                                    <p:anim calcmode="lin" valueType="num">
                                      <p:cBhvr>
                                        <p:cTn id="20" dur="1000" fill="hold"/>
                                        <p:tgtEl>
                                          <p:spTgt spid="229"/>
                                        </p:tgtEl>
                                        <p:attrNameLst>
                                          <p:attrName>ppt_x</p:attrName>
                                        </p:attrNameLst>
                                      </p:cBhvr>
                                      <p:tavLst>
                                        <p:tav tm="0">
                                          <p:val>
                                            <p:strVal val="#ppt_x"/>
                                          </p:val>
                                        </p:tav>
                                        <p:tav tm="100000">
                                          <p:val>
                                            <p:strVal val="#ppt_x"/>
                                          </p:val>
                                        </p:tav>
                                      </p:tavLst>
                                    </p:anim>
                                    <p:anim calcmode="lin" valueType="num">
                                      <p:cBhvr>
                                        <p:cTn id="21" dur="1000" fill="hold"/>
                                        <p:tgtEl>
                                          <p:spTgt spid="22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1"/>
                                        </p:tgtEl>
                                        <p:attrNameLst>
                                          <p:attrName>style.visibility</p:attrName>
                                        </p:attrNameLst>
                                      </p:cBhvr>
                                      <p:to>
                                        <p:strVal val="visible"/>
                                      </p:to>
                                    </p:set>
                                    <p:animEffect transition="in" filter="fade">
                                      <p:cBhvr>
                                        <p:cTn id="24" dur="1000"/>
                                        <p:tgtEl>
                                          <p:spTgt spid="251"/>
                                        </p:tgtEl>
                                      </p:cBhvr>
                                    </p:animEffect>
                                    <p:anim calcmode="lin" valueType="num">
                                      <p:cBhvr>
                                        <p:cTn id="25" dur="1000" fill="hold"/>
                                        <p:tgtEl>
                                          <p:spTgt spid="251"/>
                                        </p:tgtEl>
                                        <p:attrNameLst>
                                          <p:attrName>ppt_x</p:attrName>
                                        </p:attrNameLst>
                                      </p:cBhvr>
                                      <p:tavLst>
                                        <p:tav tm="0">
                                          <p:val>
                                            <p:strVal val="#ppt_x"/>
                                          </p:val>
                                        </p:tav>
                                        <p:tav tm="100000">
                                          <p:val>
                                            <p:strVal val="#ppt_x"/>
                                          </p:val>
                                        </p:tav>
                                      </p:tavLst>
                                    </p:anim>
                                    <p:anim calcmode="lin" valueType="num">
                                      <p:cBhvr>
                                        <p:cTn id="26" dur="1000" fill="hold"/>
                                        <p:tgtEl>
                                          <p:spTgt spid="2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48"/>
                                        </p:tgtEl>
                                        <p:attrNameLst>
                                          <p:attrName>style.visibility</p:attrName>
                                        </p:attrNameLst>
                                      </p:cBhvr>
                                      <p:to>
                                        <p:strVal val="visible"/>
                                      </p:to>
                                    </p:set>
                                    <p:animEffect transition="in" filter="fade">
                                      <p:cBhvr>
                                        <p:cTn id="36" dur="1000"/>
                                        <p:tgtEl>
                                          <p:spTgt spid="248"/>
                                        </p:tgtEl>
                                      </p:cBhvr>
                                    </p:animEffect>
                                    <p:anim calcmode="lin" valueType="num">
                                      <p:cBhvr>
                                        <p:cTn id="37" dur="1000" fill="hold"/>
                                        <p:tgtEl>
                                          <p:spTgt spid="248"/>
                                        </p:tgtEl>
                                        <p:attrNameLst>
                                          <p:attrName>ppt_x</p:attrName>
                                        </p:attrNameLst>
                                      </p:cBhvr>
                                      <p:tavLst>
                                        <p:tav tm="0">
                                          <p:val>
                                            <p:strVal val="#ppt_x"/>
                                          </p:val>
                                        </p:tav>
                                        <p:tav tm="100000">
                                          <p:val>
                                            <p:strVal val="#ppt_x"/>
                                          </p:val>
                                        </p:tav>
                                      </p:tavLst>
                                    </p:anim>
                                    <p:anim calcmode="lin" valueType="num">
                                      <p:cBhvr>
                                        <p:cTn id="38" dur="1000" fill="hold"/>
                                        <p:tgtEl>
                                          <p:spTgt spid="24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0"/>
                                        </p:tgtEl>
                                        <p:attrNameLst>
                                          <p:attrName>style.visibility</p:attrName>
                                        </p:attrNameLst>
                                      </p:cBhvr>
                                      <p:to>
                                        <p:strVal val="visible"/>
                                      </p:to>
                                    </p:set>
                                    <p:animEffect transition="in" filter="fade">
                                      <p:cBhvr>
                                        <p:cTn id="46" dur="1000"/>
                                        <p:tgtEl>
                                          <p:spTgt spid="260"/>
                                        </p:tgtEl>
                                      </p:cBhvr>
                                    </p:animEffect>
                                    <p:anim calcmode="lin" valueType="num">
                                      <p:cBhvr>
                                        <p:cTn id="47" dur="1000" fill="hold"/>
                                        <p:tgtEl>
                                          <p:spTgt spid="260"/>
                                        </p:tgtEl>
                                        <p:attrNameLst>
                                          <p:attrName>ppt_x</p:attrName>
                                        </p:attrNameLst>
                                      </p:cBhvr>
                                      <p:tavLst>
                                        <p:tav tm="0">
                                          <p:val>
                                            <p:strVal val="#ppt_x"/>
                                          </p:val>
                                        </p:tav>
                                        <p:tav tm="100000">
                                          <p:val>
                                            <p:strVal val="#ppt_x"/>
                                          </p:val>
                                        </p:tav>
                                      </p:tavLst>
                                    </p:anim>
                                    <p:anim calcmode="lin" valueType="num">
                                      <p:cBhvr>
                                        <p:cTn id="48" dur="1000" fill="hold"/>
                                        <p:tgtEl>
                                          <p:spTgt spid="26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0"/>
                                        <p:tgtEl>
                                          <p:spTgt spid="232"/>
                                        </p:tgtEl>
                                      </p:cBhvr>
                                    </p:animEffect>
                                    <p:anim calcmode="lin" valueType="num">
                                      <p:cBhvr>
                                        <p:cTn id="52" dur="1000" fill="hold"/>
                                        <p:tgtEl>
                                          <p:spTgt spid="232"/>
                                        </p:tgtEl>
                                        <p:attrNameLst>
                                          <p:attrName>ppt_x</p:attrName>
                                        </p:attrNameLst>
                                      </p:cBhvr>
                                      <p:tavLst>
                                        <p:tav tm="0">
                                          <p:val>
                                            <p:strVal val="#ppt_x"/>
                                          </p:val>
                                        </p:tav>
                                        <p:tav tm="100000">
                                          <p:val>
                                            <p:strVal val="#ppt_x"/>
                                          </p:val>
                                        </p:tav>
                                      </p:tavLst>
                                    </p:anim>
                                    <p:anim calcmode="lin" valueType="num">
                                      <p:cBhvr>
                                        <p:cTn id="53" dur="1000" fill="hold"/>
                                        <p:tgtEl>
                                          <p:spTgt spid="232"/>
                                        </p:tgtEl>
                                        <p:attrNameLst>
                                          <p:attrName>ppt_y</p:attrName>
                                        </p:attrNameLst>
                                      </p:cBhvr>
                                      <p:tavLst>
                                        <p:tav tm="0">
                                          <p:val>
                                            <p:strVal val="#ppt_y+.1"/>
                                          </p:val>
                                        </p:tav>
                                        <p:tav tm="100000">
                                          <p:val>
                                            <p:strVal val="#ppt_y"/>
                                          </p:val>
                                        </p:tav>
                                      </p:tavLst>
                                    </p:anim>
                                  </p:childTnLst>
                                </p:cTn>
                              </p:par>
                              <p:par>
                                <p:cTn id="54" presetID="10" presetClass="exit" presetSubtype="0" fill="hold" nodeType="withEffect">
                                  <p:stCondLst>
                                    <p:cond delay="2000"/>
                                  </p:stCondLst>
                                  <p:childTnLst>
                                    <p:animEffect transition="out" filter="fade">
                                      <p:cBhvr>
                                        <p:cTn id="55" dur="1000"/>
                                        <p:tgtEl>
                                          <p:spTgt spid="3"/>
                                        </p:tgtEl>
                                      </p:cBhvr>
                                    </p:animEffect>
                                    <p:set>
                                      <p:cBhvr>
                                        <p:cTn id="5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Using custom </a:t>
            </a:r>
            <a:r>
              <a:rPr lang="en-US" sz="5400" dirty="0" err="1"/>
              <a:t>css</a:t>
            </a:r>
            <a:r>
              <a:rPr lang="en-US" sz="5400" dirty="0"/>
              <a:t> and custom logo</a:t>
            </a:r>
          </a:p>
        </p:txBody>
      </p:sp>
      <p:sp>
        <p:nvSpPr>
          <p:cNvPr id="2" name="Subtitle 1"/>
          <p:cNvSpPr>
            <a:spLocks noGrp="1"/>
          </p:cNvSpPr>
          <p:nvPr>
            <p:ph type="subTitle" idx="1"/>
          </p:nvPr>
        </p:nvSpPr>
        <p:spPr/>
        <p:txBody>
          <a:bodyPr/>
          <a:lstStyle/>
          <a:p>
            <a:r>
              <a:rPr lang="en-US" sz="2000" dirty="0">
                <a:latin typeface="Segoe UI Light" panose="020B0502040204020203" pitchFamily="34" charset="0"/>
                <a:cs typeface="Segoe UI Light" panose="020B0502040204020203" pitchFamily="34" charset="0"/>
              </a:rPr>
              <a:t>https://github.com/OfficeDev/PnP/tree/master/Samples/Branding.AlternateCSSAndSiteLogo</a:t>
            </a:r>
            <a:endParaRPr lang="en-GB" sz="2000" dirty="0">
              <a:latin typeface="Segoe UI Light" panose="020B0502040204020203" pitchFamily="34" charset="0"/>
              <a:cs typeface="Segoe UI Light" panose="020B0502040204020203" pitchFamily="34" charset="0"/>
            </a:endParaRPr>
          </a:p>
          <a:p>
            <a:endParaRPr lang="en-GB" sz="2000" dirty="0"/>
          </a:p>
        </p:txBody>
      </p:sp>
    </p:spTree>
    <p:extLst>
      <p:ext uri="{BB962C8B-B14F-4D97-AF65-F5344CB8AC3E}">
        <p14:creationId xmlns:p14="http://schemas.microsoft.com/office/powerpoint/2010/main" val="21368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Branding with publishing sites</a:t>
            </a:r>
            <a:endParaRPr lang="en-GB" dirty="0"/>
          </a:p>
        </p:txBody>
      </p:sp>
    </p:spTree>
    <p:extLst>
      <p:ext uri="{BB962C8B-B14F-4D97-AF65-F5344CB8AC3E}">
        <p14:creationId xmlns:p14="http://schemas.microsoft.com/office/powerpoint/2010/main" val="30840249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Recommendations for master page</a:t>
            </a:r>
            <a:endParaRPr lang="en-GB" dirty="0"/>
          </a:p>
        </p:txBody>
      </p:sp>
      <p:sp>
        <p:nvSpPr>
          <p:cNvPr id="5" name="Content Placeholder 4"/>
          <p:cNvSpPr>
            <a:spLocks noGrp="1"/>
          </p:cNvSpPr>
          <p:nvPr>
            <p:ph type="body" sz="quarter" idx="10"/>
          </p:nvPr>
        </p:nvSpPr>
        <p:spPr/>
        <p:txBody>
          <a:bodyPr/>
          <a:lstStyle/>
          <a:p>
            <a:r>
              <a:rPr lang="en-US" dirty="0"/>
              <a:t>IF you should choose that Master Pages are right for you, AND you are ok with the ongoing potential maintenance… THEN</a:t>
            </a:r>
          </a:p>
          <a:p>
            <a:pPr lvl="1"/>
            <a:r>
              <a:rPr lang="en-US" dirty="0"/>
              <a:t>Minimize your changes compared to out of the box master pages</a:t>
            </a:r>
          </a:p>
          <a:p>
            <a:pPr lvl="2"/>
            <a:r>
              <a:rPr lang="en-US" dirty="0"/>
              <a:t>Change only what is needed in the master and combine to themes and possibly alternate CSS option for easier maintenance</a:t>
            </a:r>
          </a:p>
          <a:p>
            <a:pPr lvl="1"/>
            <a:r>
              <a:rPr lang="en-US" dirty="0"/>
              <a:t>Deploy master pages directly using remote API rather than </a:t>
            </a:r>
            <a:r>
              <a:rPr lang="en-US" dirty="0" smtClean="0"/>
              <a:t>using </a:t>
            </a:r>
            <a:r>
              <a:rPr lang="en-US" dirty="0"/>
              <a:t>sandbox solutions </a:t>
            </a:r>
          </a:p>
          <a:p>
            <a:pPr lvl="2"/>
            <a:r>
              <a:rPr lang="en-US" dirty="0"/>
              <a:t>Design packages are also Sandbox solutions</a:t>
            </a:r>
          </a:p>
          <a:p>
            <a:pPr lvl="1"/>
            <a:endParaRPr lang="en-GB" dirty="0"/>
          </a:p>
        </p:txBody>
      </p:sp>
    </p:spTree>
    <p:extLst>
      <p:ext uri="{BB962C8B-B14F-4D97-AF65-F5344CB8AC3E}">
        <p14:creationId xmlns:p14="http://schemas.microsoft.com/office/powerpoint/2010/main" val="158884758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Controlling master page and page layouts from app</a:t>
            </a:r>
            <a:endParaRPr lang="en-GB" sz="4000"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4"/>
            <a:ext cx="1779220" cy="557913"/>
            <a:chOff x="9658449" y="5585534"/>
            <a:chExt cx="1815842" cy="569397"/>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553753"/>
            </a:xfrm>
            <a:prstGeom prst="rect">
              <a:avLst/>
            </a:prstGeom>
            <a:noFill/>
            <a:ln>
              <a:noFill/>
            </a:ln>
          </p:spPr>
          <p:txBody>
            <a:bodyPr wrap="square" lIns="0" tIns="0" rIns="0" bIns="0" rtlCol="0">
              <a:spAutoFit/>
            </a:bodyPr>
            <a:lstStyle/>
            <a:p>
              <a:r>
                <a:rPr lang="en-US" sz="1763" spc="-52" dirty="0" smtClean="0">
                  <a:solidFill>
                    <a:schemeClr val="tx1">
                      <a:lumMod val="65000"/>
                      <a:lumOff val="35000"/>
                    </a:schemeClr>
                  </a:solidFill>
                  <a:latin typeface="Segoe UI Light" panose="020B0502040204020203" pitchFamily="34" charset="0"/>
                  <a:cs typeface="Segoe UI Light" panose="020B0502040204020203" pitchFamily="34" charset="0"/>
                </a:rPr>
                <a:t>Branding assets</a:t>
              </a:r>
              <a:endParaRPr lang="en-US" sz="1763" spc="-52" dirty="0">
                <a:solidFill>
                  <a:schemeClr val="tx1">
                    <a:lumMod val="65000"/>
                    <a:lumOff val="35000"/>
                  </a:schemeClr>
                </a:solidFill>
                <a:latin typeface="Segoe UI Light" panose="020B0502040204020203" pitchFamily="34" charset="0"/>
                <a:cs typeface="Segoe UI Light" panose="020B0502040204020203" pitchFamily="34" charset="0"/>
              </a:endParaRP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5352275" y="2167287"/>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992206"/>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Upload master page</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Upload page layouts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site master page using CSOM</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page layouts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allowed site templates</a:t>
            </a:r>
          </a:p>
        </p:txBody>
      </p:sp>
      <p:grpSp>
        <p:nvGrpSpPr>
          <p:cNvPr id="39" name="Group 38"/>
          <p:cNvGrpSpPr/>
          <p:nvPr/>
        </p:nvGrpSpPr>
        <p:grpSpPr>
          <a:xfrm>
            <a:off x="9805299" y="406083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pic>
        <p:nvPicPr>
          <p:cNvPr id="42" name="Picture 41"/>
          <p:cNvPicPr>
            <a:picLocks noChangeAspect="1"/>
          </p:cNvPicPr>
          <p:nvPr/>
        </p:nvPicPr>
        <p:blipFill>
          <a:blip r:embed="rId10"/>
          <a:stretch>
            <a:fillRect/>
          </a:stretch>
        </p:blipFill>
        <p:spPr>
          <a:xfrm>
            <a:off x="1171893" y="2040486"/>
            <a:ext cx="3222816" cy="1493691"/>
          </a:xfrm>
          <a:prstGeom prst="rect">
            <a:avLst/>
          </a:prstGeom>
        </p:spPr>
      </p:pic>
    </p:spTree>
    <p:extLst>
      <p:ext uri="{BB962C8B-B14F-4D97-AF65-F5344CB8AC3E}">
        <p14:creationId xmlns:p14="http://schemas.microsoft.com/office/powerpoint/2010/main" val="2558913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anim calcmode="lin" valueType="num">
                                      <p:cBhvr>
                                        <p:cTn id="37" dur="1000" fill="hold"/>
                                        <p:tgtEl>
                                          <p:spTgt spid="33"/>
                                        </p:tgtEl>
                                        <p:attrNameLst>
                                          <p:attrName>ppt_x</p:attrName>
                                        </p:attrNameLst>
                                      </p:cBhvr>
                                      <p:tavLst>
                                        <p:tav tm="0">
                                          <p:val>
                                            <p:strVal val="#ppt_x"/>
                                          </p:val>
                                        </p:tav>
                                        <p:tav tm="100000">
                                          <p:val>
                                            <p:strVal val="#ppt_x"/>
                                          </p:val>
                                        </p:tav>
                                      </p:tavLst>
                                    </p:anim>
                                    <p:anim calcmode="lin" valueType="num">
                                      <p:cBhvr>
                                        <p:cTn id="38" dur="1000" fill="hold"/>
                                        <p:tgtEl>
                                          <p:spTgt spid="3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anim calcmode="lin" valueType="num">
                                      <p:cBhvr>
                                        <p:cTn id="42" dur="1000" fill="hold"/>
                                        <p:tgtEl>
                                          <p:spTgt spid="36"/>
                                        </p:tgtEl>
                                        <p:attrNameLst>
                                          <p:attrName>ppt_x</p:attrName>
                                        </p:attrNameLst>
                                      </p:cBhvr>
                                      <p:tavLst>
                                        <p:tav tm="0">
                                          <p:val>
                                            <p:strVal val="#ppt_x"/>
                                          </p:val>
                                        </p:tav>
                                        <p:tav tm="100000">
                                          <p:val>
                                            <p:strVal val="#ppt_x"/>
                                          </p:val>
                                        </p:tav>
                                      </p:tavLst>
                                    </p:anim>
                                    <p:anim calcmode="lin" valueType="num">
                                      <p:cBhvr>
                                        <p:cTn id="43" dur="10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10" presetClass="entr" presetSubtype="0" fill="hold" nodeType="afterEffect">
                                  <p:stCondLst>
                                    <p:cond delay="10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par>
                          <p:cTn id="53" fill="hold">
                            <p:stCondLst>
                              <p:cond delay="2500"/>
                            </p:stCondLst>
                            <p:childTnLst>
                              <p:par>
                                <p:cTn id="54" presetID="10" presetClass="exit" presetSubtype="0" fill="hold" nodeType="afterEffect">
                                  <p:stCondLst>
                                    <p:cond delay="0"/>
                                  </p:stCondLst>
                                  <p:childTnLst>
                                    <p:animEffect transition="out" filter="fade">
                                      <p:cBhvr>
                                        <p:cTn id="55" dur="1000"/>
                                        <p:tgtEl>
                                          <p:spTgt spid="24"/>
                                        </p:tgtEl>
                                      </p:cBhvr>
                                    </p:animEffect>
                                    <p:set>
                                      <p:cBhvr>
                                        <p:cTn id="56" dur="1" fill="hold">
                                          <p:stCondLst>
                                            <p:cond delay="9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Branding and publishing </a:t>
            </a:r>
            <a:r>
              <a:rPr lang="en-US" sz="5400" dirty="0" smtClean="0"/>
              <a:t>sites</a:t>
            </a:r>
            <a:endParaRPr lang="en-US" sz="5400" dirty="0"/>
          </a:p>
        </p:txBody>
      </p:sp>
      <p:sp>
        <p:nvSpPr>
          <p:cNvPr id="2" name="Subtitle 1"/>
          <p:cNvSpPr>
            <a:spLocks noGrp="1"/>
          </p:cNvSpPr>
          <p:nvPr>
            <p:ph type="subTitle" idx="1"/>
          </p:nvPr>
        </p:nvSpPr>
        <p:spPr/>
        <p:txBody>
          <a:bodyPr/>
          <a:lstStyle/>
          <a:p>
            <a:r>
              <a:rPr lang="en-US" sz="2000" dirty="0">
                <a:latin typeface="Segoe UI Light" panose="020B0502040204020203" pitchFamily="34" charset="0"/>
                <a:cs typeface="Segoe UI Light" panose="020B0502040204020203" pitchFamily="34" charset="0"/>
              </a:rPr>
              <a:t>https://github.com/OfficeDev/PnP/tree/master/Scenarios/Provisioning.PublishingFeatures</a:t>
            </a:r>
          </a:p>
        </p:txBody>
      </p:sp>
    </p:spTree>
    <p:extLst>
      <p:ext uri="{BB962C8B-B14F-4D97-AF65-F5344CB8AC3E}">
        <p14:creationId xmlns:p14="http://schemas.microsoft.com/office/powerpoint/2010/main" val="32405769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80000"/>
              </a:lnSpc>
            </a:pPr>
            <a:r>
              <a:rPr lang="en-US" dirty="0">
                <a:solidFill>
                  <a:schemeClr val="bg1"/>
                </a:solidFill>
              </a:rPr>
              <a:t>Summary on branding options</a:t>
            </a:r>
          </a:p>
        </p:txBody>
      </p:sp>
    </p:spTree>
    <p:extLst>
      <p:ext uri="{BB962C8B-B14F-4D97-AF65-F5344CB8AC3E}">
        <p14:creationId xmlns:p14="http://schemas.microsoft.com/office/powerpoint/2010/main" val="68472009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53167" y="1323434"/>
            <a:ext cx="1738271" cy="2359478"/>
            <a:chOff x="1910561" y="1692190"/>
            <a:chExt cx="1095374" cy="2026721"/>
          </a:xfrm>
        </p:grpSpPr>
        <p:sp>
          <p:nvSpPr>
            <p:cNvPr id="4" name="Freeform 3"/>
            <p:cNvSpPr/>
            <p:nvPr/>
          </p:nvSpPr>
          <p:spPr>
            <a:xfrm>
              <a:off x="191056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Custom Master Page</a:t>
              </a:r>
            </a:p>
          </p:txBody>
        </p:sp>
        <p:sp>
          <p:nvSpPr>
            <p:cNvPr id="5" name="Freeform 4"/>
            <p:cNvSpPr/>
            <p:nvPr/>
          </p:nvSpPr>
          <p:spPr>
            <a:xfrm>
              <a:off x="1910561" y="2018497"/>
              <a:ext cx="1095374" cy="1700414"/>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Full control on how the site is rendered</a:t>
              </a:r>
            </a:p>
            <a:p>
              <a:pPr marL="112679" lvl="1" indent="-112679" defTabSz="399853">
                <a:lnSpc>
                  <a:spcPct val="90000"/>
                </a:lnSpc>
                <a:spcBef>
                  <a:spcPct val="0"/>
                </a:spcBef>
                <a:spcAft>
                  <a:spcPct val="15000"/>
                </a:spcAft>
                <a:buChar char="••"/>
              </a:pPr>
              <a:r>
                <a:rPr lang="en-US" sz="1176" dirty="0"/>
                <a:t>Applied to each site, except for publishing sites</a:t>
              </a:r>
            </a:p>
            <a:p>
              <a:pPr marL="112679" lvl="1" indent="-112679" defTabSz="399853">
                <a:lnSpc>
                  <a:spcPct val="90000"/>
                </a:lnSpc>
                <a:spcBef>
                  <a:spcPct val="0"/>
                </a:spcBef>
                <a:spcAft>
                  <a:spcPct val="15000"/>
                </a:spcAft>
                <a:buChar char="••"/>
              </a:pPr>
              <a:r>
                <a:rPr lang="en-US" sz="1176" dirty="0"/>
                <a:t>Any updates to </a:t>
              </a:r>
              <a:r>
                <a:rPr lang="en-US" sz="1176" dirty="0" err="1"/>
                <a:t>oob</a:t>
              </a:r>
              <a:r>
                <a:rPr lang="en-US" sz="1176" dirty="0"/>
                <a:t> master pages are not automatically reflected on the sites </a:t>
              </a:r>
            </a:p>
          </p:txBody>
        </p:sp>
      </p:grpSp>
      <p:grpSp>
        <p:nvGrpSpPr>
          <p:cNvPr id="15" name="Group 14"/>
          <p:cNvGrpSpPr/>
          <p:nvPr/>
        </p:nvGrpSpPr>
        <p:grpSpPr>
          <a:xfrm>
            <a:off x="6707163" y="1323435"/>
            <a:ext cx="1738271" cy="2359478"/>
            <a:chOff x="3159289" y="1692190"/>
            <a:chExt cx="1095374" cy="2026721"/>
          </a:xfrm>
        </p:grpSpPr>
        <p:sp>
          <p:nvSpPr>
            <p:cNvPr id="6" name="Freeform 5"/>
            <p:cNvSpPr/>
            <p:nvPr/>
          </p:nvSpPr>
          <p:spPr>
            <a:xfrm>
              <a:off x="3159289"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Alternate CSS</a:t>
              </a:r>
            </a:p>
          </p:txBody>
        </p:sp>
        <p:sp>
          <p:nvSpPr>
            <p:cNvPr id="7" name="Freeform 6"/>
            <p:cNvSpPr/>
            <p:nvPr/>
          </p:nvSpPr>
          <p:spPr>
            <a:xfrm>
              <a:off x="3159289" y="2018497"/>
              <a:ext cx="1095374" cy="1700414"/>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override whatever CSS settings</a:t>
              </a:r>
            </a:p>
            <a:p>
              <a:pPr marL="112679" lvl="1" indent="-112679" defTabSz="399853">
                <a:lnSpc>
                  <a:spcPct val="90000"/>
                </a:lnSpc>
                <a:spcBef>
                  <a:spcPct val="0"/>
                </a:spcBef>
                <a:spcAft>
                  <a:spcPct val="15000"/>
                </a:spcAft>
                <a:buChar char="••"/>
              </a:pPr>
              <a:r>
                <a:rPr lang="en-US" sz="1176" dirty="0"/>
                <a:t>Control to color, fonts and even layout settings </a:t>
              </a:r>
            </a:p>
            <a:p>
              <a:pPr marL="112679" lvl="1" indent="-112679" defTabSz="399853">
                <a:lnSpc>
                  <a:spcPct val="90000"/>
                </a:lnSpc>
                <a:spcBef>
                  <a:spcPct val="0"/>
                </a:spcBef>
                <a:spcAft>
                  <a:spcPct val="15000"/>
                </a:spcAft>
                <a:buChar char="••"/>
              </a:pPr>
              <a:r>
                <a:rPr lang="en-US" sz="1176" dirty="0"/>
                <a:t>Configuration applied to each site</a:t>
              </a:r>
            </a:p>
          </p:txBody>
        </p:sp>
      </p:grpSp>
      <p:grpSp>
        <p:nvGrpSpPr>
          <p:cNvPr id="22" name="Group 21"/>
          <p:cNvGrpSpPr/>
          <p:nvPr/>
        </p:nvGrpSpPr>
        <p:grpSpPr>
          <a:xfrm>
            <a:off x="4761159" y="1329041"/>
            <a:ext cx="1738271" cy="2353871"/>
            <a:chOff x="4408016" y="1692190"/>
            <a:chExt cx="1095374" cy="2021905"/>
          </a:xfrm>
        </p:grpSpPr>
        <p:sp>
          <p:nvSpPr>
            <p:cNvPr id="8" name="Freeform 7"/>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Theme</a:t>
              </a:r>
            </a:p>
          </p:txBody>
        </p:sp>
        <p:sp>
          <p:nvSpPr>
            <p:cNvPr id="9" name="Freeform 8"/>
            <p:cNvSpPr/>
            <p:nvPr/>
          </p:nvSpPr>
          <p:spPr>
            <a:xfrm>
              <a:off x="4408016" y="2018497"/>
              <a:ext cx="1095374" cy="169559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control branding, fonts and background image of the sites</a:t>
              </a:r>
            </a:p>
            <a:p>
              <a:pPr marL="112679" lvl="1" indent="-112679" defTabSz="399853">
                <a:lnSpc>
                  <a:spcPct val="90000"/>
                </a:lnSpc>
                <a:spcBef>
                  <a:spcPct val="0"/>
                </a:spcBef>
                <a:spcAft>
                  <a:spcPct val="15000"/>
                </a:spcAft>
                <a:buChar char="••"/>
              </a:pPr>
              <a:r>
                <a:rPr lang="en-US" sz="1176" dirty="0"/>
                <a:t>Configuration applied to each site</a:t>
              </a:r>
            </a:p>
          </p:txBody>
        </p:sp>
      </p:grpSp>
      <p:sp>
        <p:nvSpPr>
          <p:cNvPr id="17" name="TextBox 16"/>
          <p:cNvSpPr txBox="1"/>
          <p:nvPr/>
        </p:nvSpPr>
        <p:spPr>
          <a:xfrm>
            <a:off x="1155263" y="2348137"/>
            <a:ext cx="924111" cy="331813"/>
          </a:xfrm>
          <a:prstGeom prst="rect">
            <a:avLst/>
          </a:prstGeom>
          <a:noFill/>
        </p:spPr>
        <p:txBody>
          <a:bodyPr wrap="none" rtlCol="0">
            <a:spAutoFit/>
          </a:bodyPr>
          <a:lstStyle/>
          <a:p>
            <a:r>
              <a:rPr lang="en-US" sz="1568" b="1" dirty="0">
                <a:latin typeface="Segoe UI" panose="020B0502040204020203" pitchFamily="34" charset="0"/>
                <a:cs typeface="Segoe UI" panose="020B0502040204020203" pitchFamily="34" charset="0"/>
              </a:rPr>
              <a:t>Options</a:t>
            </a:r>
          </a:p>
        </p:txBody>
      </p:sp>
      <p:sp>
        <p:nvSpPr>
          <p:cNvPr id="18" name="TextBox 17"/>
          <p:cNvSpPr txBox="1"/>
          <p:nvPr/>
        </p:nvSpPr>
        <p:spPr>
          <a:xfrm>
            <a:off x="1155263" y="4685324"/>
            <a:ext cx="1114288" cy="333530"/>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Flexibility</a:t>
            </a:r>
          </a:p>
        </p:txBody>
      </p:sp>
      <p:sp>
        <p:nvSpPr>
          <p:cNvPr id="19" name="TextBox 18"/>
          <p:cNvSpPr txBox="1"/>
          <p:nvPr/>
        </p:nvSpPr>
        <p:spPr>
          <a:xfrm>
            <a:off x="1155263" y="5347740"/>
            <a:ext cx="1345460" cy="814449"/>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Cost impact (short and long term)</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3518" y="5416065"/>
            <a:ext cx="692380" cy="691694"/>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6111" y="5415379"/>
            <a:ext cx="692380" cy="69238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7940" y="5476072"/>
            <a:ext cx="693065" cy="69238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1036" y="5476415"/>
            <a:ext cx="692380" cy="691694"/>
          </a:xfrm>
          <a:prstGeom prst="rect">
            <a:avLst/>
          </a:prstGeom>
        </p:spPr>
      </p:pic>
      <p:sp>
        <p:nvSpPr>
          <p:cNvPr id="34" name="TextBox 33"/>
          <p:cNvSpPr txBox="1"/>
          <p:nvPr/>
        </p:nvSpPr>
        <p:spPr>
          <a:xfrm>
            <a:off x="1155263" y="3889510"/>
            <a:ext cx="1125849" cy="333530"/>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Support</a:t>
            </a:r>
          </a:p>
        </p:txBody>
      </p:sp>
      <p:sp>
        <p:nvSpPr>
          <p:cNvPr id="2" name="Title 1"/>
          <p:cNvSpPr>
            <a:spLocks noGrp="1"/>
          </p:cNvSpPr>
          <p:nvPr>
            <p:ph type="title"/>
          </p:nvPr>
        </p:nvSpPr>
        <p:spPr/>
        <p:txBody>
          <a:bodyPr/>
          <a:lstStyle/>
          <a:p>
            <a:r>
              <a:rPr lang="en-US" dirty="0" smtClean="0"/>
              <a:t>Branding options for SharePoint sites</a:t>
            </a:r>
            <a:endParaRPr lang="en-US" dirty="0"/>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5612" y="3841713"/>
            <a:ext cx="1356378" cy="469847"/>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6918" y="3841713"/>
            <a:ext cx="1358759" cy="470672"/>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0914" y="3841966"/>
            <a:ext cx="1358759" cy="470672"/>
          </a:xfrm>
          <a:prstGeom prst="rect">
            <a:avLst/>
          </a:prstGeom>
        </p:spPr>
      </p:pic>
      <p:sp>
        <p:nvSpPr>
          <p:cNvPr id="45" name="TextBox 44"/>
          <p:cNvSpPr txBox="1"/>
          <p:nvPr/>
        </p:nvSpPr>
        <p:spPr>
          <a:xfrm>
            <a:off x="8653167" y="4627578"/>
            <a:ext cx="1738271" cy="461545"/>
          </a:xfrm>
          <a:prstGeom prst="rect">
            <a:avLst/>
          </a:prstGeom>
          <a:solidFill>
            <a:schemeClr val="accent4"/>
          </a:solidFill>
        </p:spPr>
        <p:txBody>
          <a:bodyPr wrap="square" lIns="182832" tIns="91416" rIns="182832" bIns="91416" rtlCol="0">
            <a:spAutoFit/>
          </a:bodyPr>
          <a:lstStyle/>
          <a:p>
            <a:pPr algn="ctr">
              <a:lnSpc>
                <a:spcPct val="90000"/>
              </a:lnSpc>
              <a:spcAft>
                <a:spcPts val="600"/>
              </a:spcAft>
            </a:pPr>
            <a:r>
              <a:rPr lang="en-US" sz="1999" dirty="0">
                <a:solidFill>
                  <a:schemeClr val="bg1"/>
                </a:solidFill>
              </a:rPr>
              <a:t>Unlimited</a:t>
            </a:r>
            <a:endParaRPr lang="en-US" sz="2399" dirty="0">
              <a:solidFill>
                <a:schemeClr val="bg1"/>
              </a:solidFill>
            </a:endParaRPr>
          </a:p>
        </p:txBody>
      </p:sp>
      <p:sp>
        <p:nvSpPr>
          <p:cNvPr id="55" name="TextBox 54"/>
          <p:cNvSpPr txBox="1"/>
          <p:nvPr/>
        </p:nvSpPr>
        <p:spPr>
          <a:xfrm>
            <a:off x="6707161" y="4627578"/>
            <a:ext cx="1738271" cy="461545"/>
          </a:xfrm>
          <a:prstGeom prst="rect">
            <a:avLst/>
          </a:prstGeom>
          <a:solidFill>
            <a:srgbClr val="00B050"/>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r>
              <a:rPr lang="en-US" sz="1999" dirty="0"/>
              <a:t>Good</a:t>
            </a:r>
          </a:p>
        </p:txBody>
      </p:sp>
      <p:sp>
        <p:nvSpPr>
          <p:cNvPr id="56" name="TextBox 55"/>
          <p:cNvSpPr txBox="1"/>
          <p:nvPr/>
        </p:nvSpPr>
        <p:spPr>
          <a:xfrm>
            <a:off x="4761155" y="4627578"/>
            <a:ext cx="1738273" cy="461545"/>
          </a:xfrm>
          <a:prstGeom prst="rect">
            <a:avLst/>
          </a:prstGeom>
          <a:solidFill>
            <a:srgbClr val="92D050"/>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r>
              <a:rPr lang="en-US" sz="1999" dirty="0"/>
              <a:t>Average</a:t>
            </a:r>
          </a:p>
        </p:txBody>
      </p:sp>
      <p:sp>
        <p:nvSpPr>
          <p:cNvPr id="57" name="TextBox 56"/>
          <p:cNvSpPr txBox="1"/>
          <p:nvPr/>
        </p:nvSpPr>
        <p:spPr>
          <a:xfrm>
            <a:off x="2815155" y="4627578"/>
            <a:ext cx="1738271" cy="461545"/>
          </a:xfrm>
          <a:prstGeom prst="rect">
            <a:avLst/>
          </a:prstGeom>
          <a:solidFill>
            <a:srgbClr val="92D050">
              <a:alpha val="50000"/>
            </a:srgbClr>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a:r>
              <a:rPr lang="en-US" sz="1999" dirty="0">
                <a:solidFill>
                  <a:schemeClr val="tx1">
                    <a:lumMod val="65000"/>
                    <a:lumOff val="35000"/>
                  </a:schemeClr>
                </a:solidFill>
              </a:rPr>
              <a:t>Fair</a:t>
            </a:r>
          </a:p>
        </p:txBody>
      </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42922" y="3845932"/>
            <a:ext cx="1358759" cy="470672"/>
          </a:xfrm>
          <a:prstGeom prst="rect">
            <a:avLst/>
          </a:prstGeom>
        </p:spPr>
      </p:pic>
      <p:grpSp>
        <p:nvGrpSpPr>
          <p:cNvPr id="16" name="Group 15"/>
          <p:cNvGrpSpPr/>
          <p:nvPr/>
        </p:nvGrpSpPr>
        <p:grpSpPr>
          <a:xfrm>
            <a:off x="2945094" y="3841713"/>
            <a:ext cx="1478392" cy="525605"/>
            <a:chOff x="7729705" y="3606092"/>
            <a:chExt cx="1478777" cy="525742"/>
          </a:xfrm>
        </p:grpSpPr>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705" y="3606092"/>
              <a:ext cx="1359113" cy="470795"/>
            </a:xfrm>
            <a:prstGeom prst="rect">
              <a:avLst/>
            </a:prstGeom>
          </p:spPr>
        </p:pic>
        <p:sp>
          <p:nvSpPr>
            <p:cNvPr id="3" name="TextBox 2"/>
            <p:cNvSpPr txBox="1"/>
            <p:nvPr/>
          </p:nvSpPr>
          <p:spPr>
            <a:xfrm rot="20212867">
              <a:off x="8736878" y="3854835"/>
              <a:ext cx="471604"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only</a:t>
              </a:r>
              <a:endParaRPr lang="en-GB" sz="1200" dirty="0">
                <a:latin typeface="Segoe UI" panose="020B0502040204020203" pitchFamily="34" charset="0"/>
                <a:cs typeface="Segoe UI" panose="020B0502040204020203" pitchFamily="34" charset="0"/>
              </a:endParaRPr>
            </a:p>
          </p:txBody>
        </p:sp>
      </p:grpSp>
      <p:grpSp>
        <p:nvGrpSpPr>
          <p:cNvPr id="41" name="Group 40"/>
          <p:cNvGrpSpPr/>
          <p:nvPr/>
        </p:nvGrpSpPr>
        <p:grpSpPr>
          <a:xfrm>
            <a:off x="2815155" y="1323435"/>
            <a:ext cx="1738271" cy="2359477"/>
            <a:chOff x="4408016" y="1692190"/>
            <a:chExt cx="1095374" cy="2026720"/>
          </a:xfrm>
        </p:grpSpPr>
        <p:sp>
          <p:nvSpPr>
            <p:cNvPr id="44" name="Freeform 43"/>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Office 365 Themes</a:t>
              </a:r>
            </a:p>
          </p:txBody>
        </p:sp>
        <p:sp>
          <p:nvSpPr>
            <p:cNvPr id="46" name="Freeform 45"/>
            <p:cNvSpPr/>
            <p:nvPr/>
          </p:nvSpPr>
          <p:spPr>
            <a:xfrm>
              <a:off x="4408016" y="2018497"/>
              <a:ext cx="1095374" cy="1700413"/>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centrally control branding cross all services in the Office 365</a:t>
              </a:r>
            </a:p>
            <a:p>
              <a:pPr marL="112679" lvl="1" indent="-112679" defTabSz="399853">
                <a:lnSpc>
                  <a:spcPct val="90000"/>
                </a:lnSpc>
                <a:spcBef>
                  <a:spcPct val="0"/>
                </a:spcBef>
                <a:spcAft>
                  <a:spcPct val="15000"/>
                </a:spcAft>
                <a:buChar char="••"/>
              </a:pPr>
              <a:r>
                <a:rPr lang="en-US" sz="1176" dirty="0"/>
                <a:t>Limited settings currently</a:t>
              </a:r>
            </a:p>
            <a:p>
              <a:pPr marL="112679" lvl="1" indent="-112679" defTabSz="399853">
                <a:lnSpc>
                  <a:spcPct val="90000"/>
                </a:lnSpc>
                <a:spcBef>
                  <a:spcPct val="0"/>
                </a:spcBef>
                <a:spcAft>
                  <a:spcPct val="15000"/>
                </a:spcAft>
                <a:buChar char="••"/>
              </a:pPr>
              <a:r>
                <a:rPr lang="en-US" sz="1176" dirty="0"/>
                <a:t>Can be overridden in site level</a:t>
              </a:r>
            </a:p>
            <a:p>
              <a:pPr marL="112679" lvl="1" indent="-112679" defTabSz="399853">
                <a:lnSpc>
                  <a:spcPct val="90000"/>
                </a:lnSpc>
                <a:spcBef>
                  <a:spcPct val="0"/>
                </a:spcBef>
                <a:spcAft>
                  <a:spcPct val="15000"/>
                </a:spcAft>
                <a:buChar char="••"/>
              </a:pPr>
              <a:r>
                <a:rPr lang="en-US" sz="1176" dirty="0"/>
                <a:t>Only in Office 365, not in on-premises</a:t>
              </a:r>
            </a:p>
          </p:txBody>
        </p:sp>
      </p:grpSp>
    </p:spTree>
    <p:extLst>
      <p:ext uri="{BB962C8B-B14F-4D97-AF65-F5344CB8AC3E}">
        <p14:creationId xmlns:p14="http://schemas.microsoft.com/office/powerpoint/2010/main" val="360100225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1000"/>
                                        <p:tgtEl>
                                          <p:spTgt spid="57"/>
                                        </p:tgtEl>
                                      </p:cBhvr>
                                    </p:animEffect>
                                    <p:anim calcmode="lin" valueType="num">
                                      <p:cBhvr>
                                        <p:cTn id="13" dur="1000" fill="hold"/>
                                        <p:tgtEl>
                                          <p:spTgt spid="57"/>
                                        </p:tgtEl>
                                        <p:attrNameLst>
                                          <p:attrName>ppt_x</p:attrName>
                                        </p:attrNameLst>
                                      </p:cBhvr>
                                      <p:tavLst>
                                        <p:tav tm="0">
                                          <p:val>
                                            <p:strVal val="#ppt_x"/>
                                          </p:val>
                                        </p:tav>
                                        <p:tav tm="100000">
                                          <p:val>
                                            <p:strVal val="#ppt_x"/>
                                          </p:val>
                                        </p:tav>
                                      </p:tavLst>
                                    </p:anim>
                                    <p:anim calcmode="lin" valueType="num">
                                      <p:cBhvr>
                                        <p:cTn id="14" dur="1000" fill="hold"/>
                                        <p:tgtEl>
                                          <p:spTgt spid="5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1000"/>
                                        <p:tgtEl>
                                          <p:spTgt spid="49"/>
                                        </p:tgtEl>
                                      </p:cBhvr>
                                    </p:animEffect>
                                    <p:anim calcmode="lin" valueType="num">
                                      <p:cBhvr>
                                        <p:cTn id="40" dur="1000" fill="hold"/>
                                        <p:tgtEl>
                                          <p:spTgt spid="49"/>
                                        </p:tgtEl>
                                        <p:attrNameLst>
                                          <p:attrName>ppt_x</p:attrName>
                                        </p:attrNameLst>
                                      </p:cBhvr>
                                      <p:tavLst>
                                        <p:tav tm="0">
                                          <p:val>
                                            <p:strVal val="#ppt_x"/>
                                          </p:val>
                                        </p:tav>
                                        <p:tav tm="100000">
                                          <p:val>
                                            <p:strVal val="#ppt_x"/>
                                          </p:val>
                                        </p:tav>
                                      </p:tavLst>
                                    </p:anim>
                                    <p:anim calcmode="lin" valueType="num">
                                      <p:cBhvr>
                                        <p:cTn id="41" dur="1000" fill="hold"/>
                                        <p:tgtEl>
                                          <p:spTgt spid="4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1000"/>
                                        <p:tgtEl>
                                          <p:spTgt spid="56"/>
                                        </p:tgtEl>
                                      </p:cBhvr>
                                    </p:animEffect>
                                    <p:anim calcmode="lin" valueType="num">
                                      <p:cBhvr>
                                        <p:cTn id="45" dur="1000" fill="hold"/>
                                        <p:tgtEl>
                                          <p:spTgt spid="56"/>
                                        </p:tgtEl>
                                        <p:attrNameLst>
                                          <p:attrName>ppt_x</p:attrName>
                                        </p:attrNameLst>
                                      </p:cBhvr>
                                      <p:tavLst>
                                        <p:tav tm="0">
                                          <p:val>
                                            <p:strVal val="#ppt_x"/>
                                          </p:val>
                                        </p:tav>
                                        <p:tav tm="100000">
                                          <p:val>
                                            <p:strVal val="#ppt_x"/>
                                          </p:val>
                                        </p:tav>
                                      </p:tavLst>
                                    </p:anim>
                                    <p:anim calcmode="lin" valueType="num">
                                      <p:cBhvr>
                                        <p:cTn id="4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1000"/>
                                        <p:tgtEl>
                                          <p:spTgt spid="43"/>
                                        </p:tgtEl>
                                      </p:cBhvr>
                                    </p:animEffect>
                                    <p:anim calcmode="lin" valueType="num">
                                      <p:cBhvr>
                                        <p:cTn id="62" dur="1000" fill="hold"/>
                                        <p:tgtEl>
                                          <p:spTgt spid="43"/>
                                        </p:tgtEl>
                                        <p:attrNameLst>
                                          <p:attrName>ppt_x</p:attrName>
                                        </p:attrNameLst>
                                      </p:cBhvr>
                                      <p:tavLst>
                                        <p:tav tm="0">
                                          <p:val>
                                            <p:strVal val="#ppt_x"/>
                                          </p:val>
                                        </p:tav>
                                        <p:tav tm="100000">
                                          <p:val>
                                            <p:strVal val="#ppt_x"/>
                                          </p:val>
                                        </p:tav>
                                      </p:tavLst>
                                    </p:anim>
                                    <p:anim calcmode="lin" valueType="num">
                                      <p:cBhvr>
                                        <p:cTn id="63" dur="1000" fill="hold"/>
                                        <p:tgtEl>
                                          <p:spTgt spid="4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1000"/>
                                        <p:tgtEl>
                                          <p:spTgt spid="48"/>
                                        </p:tgtEl>
                                      </p:cBhvr>
                                    </p:animEffect>
                                    <p:anim calcmode="lin" valueType="num">
                                      <p:cBhvr>
                                        <p:cTn id="67" dur="1000" fill="hold"/>
                                        <p:tgtEl>
                                          <p:spTgt spid="48"/>
                                        </p:tgtEl>
                                        <p:attrNameLst>
                                          <p:attrName>ppt_x</p:attrName>
                                        </p:attrNameLst>
                                      </p:cBhvr>
                                      <p:tavLst>
                                        <p:tav tm="0">
                                          <p:val>
                                            <p:strVal val="#ppt_x"/>
                                          </p:val>
                                        </p:tav>
                                        <p:tav tm="100000">
                                          <p:val>
                                            <p:strVal val="#ppt_x"/>
                                          </p:val>
                                        </p:tav>
                                      </p:tavLst>
                                    </p:anim>
                                    <p:anim calcmode="lin" valueType="num">
                                      <p:cBhvr>
                                        <p:cTn id="68" dur="1000" fill="hold"/>
                                        <p:tgtEl>
                                          <p:spTgt spid="4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1000"/>
                                        <p:tgtEl>
                                          <p:spTgt spid="55"/>
                                        </p:tgtEl>
                                      </p:cBhvr>
                                    </p:animEffect>
                                    <p:anim calcmode="lin" valueType="num">
                                      <p:cBhvr>
                                        <p:cTn id="72" dur="1000" fill="hold"/>
                                        <p:tgtEl>
                                          <p:spTgt spid="55"/>
                                        </p:tgtEl>
                                        <p:attrNameLst>
                                          <p:attrName>ppt_x</p:attrName>
                                        </p:attrNameLst>
                                      </p:cBhvr>
                                      <p:tavLst>
                                        <p:tav tm="0">
                                          <p:val>
                                            <p:strVal val="#ppt_x"/>
                                          </p:val>
                                        </p:tav>
                                        <p:tav tm="100000">
                                          <p:val>
                                            <p:strVal val="#ppt_x"/>
                                          </p:val>
                                        </p:tav>
                                      </p:tavLst>
                                    </p:anim>
                                    <p:anim calcmode="lin" valueType="num">
                                      <p:cBhvr>
                                        <p:cTn id="7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1000"/>
                                        <p:tgtEl>
                                          <p:spTgt spid="21"/>
                                        </p:tgtEl>
                                      </p:cBhvr>
                                    </p:animEffect>
                                    <p:anim calcmode="lin" valueType="num">
                                      <p:cBhvr>
                                        <p:cTn id="84" dur="1000" fill="hold"/>
                                        <p:tgtEl>
                                          <p:spTgt spid="21"/>
                                        </p:tgtEl>
                                        <p:attrNameLst>
                                          <p:attrName>ppt_x</p:attrName>
                                        </p:attrNameLst>
                                      </p:cBhvr>
                                      <p:tavLst>
                                        <p:tav tm="0">
                                          <p:val>
                                            <p:strVal val="#ppt_x"/>
                                          </p:val>
                                        </p:tav>
                                        <p:tav tm="100000">
                                          <p:val>
                                            <p:strVal val="#ppt_x"/>
                                          </p:val>
                                        </p:tav>
                                      </p:tavLst>
                                    </p:anim>
                                    <p:anim calcmode="lin" valueType="num">
                                      <p:cBhvr>
                                        <p:cTn id="85" dur="10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1000"/>
                                        <p:tgtEl>
                                          <p:spTgt spid="45"/>
                                        </p:tgtEl>
                                      </p:cBhvr>
                                    </p:animEffect>
                                    <p:anim calcmode="lin" valueType="num">
                                      <p:cBhvr>
                                        <p:cTn id="89" dur="1000" fill="hold"/>
                                        <p:tgtEl>
                                          <p:spTgt spid="45"/>
                                        </p:tgtEl>
                                        <p:attrNameLst>
                                          <p:attrName>ppt_x</p:attrName>
                                        </p:attrNameLst>
                                      </p:cBhvr>
                                      <p:tavLst>
                                        <p:tav tm="0">
                                          <p:val>
                                            <p:strVal val="#ppt_x"/>
                                          </p:val>
                                        </p:tav>
                                        <p:tav tm="100000">
                                          <p:val>
                                            <p:strVal val="#ppt_x"/>
                                          </p:val>
                                        </p:tav>
                                      </p:tavLst>
                                    </p:anim>
                                    <p:anim calcmode="lin" valueType="num">
                                      <p:cBhvr>
                                        <p:cTn id="90" dur="1000" fill="hold"/>
                                        <p:tgtEl>
                                          <p:spTgt spid="4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1000"/>
                                        <p:tgtEl>
                                          <p:spTgt spid="38"/>
                                        </p:tgtEl>
                                      </p:cBhvr>
                                    </p:animEffect>
                                    <p:anim calcmode="lin" valueType="num">
                                      <p:cBhvr>
                                        <p:cTn id="94" dur="1000" fill="hold"/>
                                        <p:tgtEl>
                                          <p:spTgt spid="38"/>
                                        </p:tgtEl>
                                        <p:attrNameLst>
                                          <p:attrName>ppt_x</p:attrName>
                                        </p:attrNameLst>
                                      </p:cBhvr>
                                      <p:tavLst>
                                        <p:tav tm="0">
                                          <p:val>
                                            <p:strVal val="#ppt_x"/>
                                          </p:val>
                                        </p:tav>
                                        <p:tav tm="100000">
                                          <p:val>
                                            <p:strVal val="#ppt_x"/>
                                          </p:val>
                                        </p:tav>
                                      </p:tavLst>
                                    </p:anim>
                                    <p:anim calcmode="lin" valueType="num">
                                      <p:cBhvr>
                                        <p:cTn id="9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5" grpId="0" animBg="1"/>
      <p:bldP spid="56" grpId="0" animBg="1"/>
      <p:bldP spid="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options</a:t>
            </a:r>
            <a:endParaRPr lang="en-US" dirty="0"/>
          </a:p>
        </p:txBody>
      </p:sp>
      <p:graphicFrame>
        <p:nvGraphicFramePr>
          <p:cNvPr id="12" name="Chart 11"/>
          <p:cNvGraphicFramePr/>
          <p:nvPr>
            <p:extLst/>
          </p:nvPr>
        </p:nvGraphicFramePr>
        <p:xfrm>
          <a:off x="2077189" y="1057517"/>
          <a:ext cx="8125883" cy="54172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646663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80000"/>
              </a:lnSpc>
            </a:pPr>
            <a:r>
              <a:rPr lang="en-US" dirty="0" smtClean="0">
                <a:solidFill>
                  <a:schemeClr val="bg1"/>
                </a:solidFill>
              </a:rPr>
              <a:t>Updating branding on existing sites</a:t>
            </a:r>
            <a:endParaRPr lang="en-US" dirty="0">
              <a:solidFill>
                <a:schemeClr val="bg1"/>
              </a:solidFill>
            </a:endParaRPr>
          </a:p>
        </p:txBody>
      </p:sp>
    </p:spTree>
    <p:extLst>
      <p:ext uri="{BB962C8B-B14F-4D97-AF65-F5344CB8AC3E}">
        <p14:creationId xmlns:p14="http://schemas.microsoft.com/office/powerpoint/2010/main" val="2410949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391989" cy="1975926"/>
          </a:xfrm>
        </p:spPr>
        <p:txBody>
          <a:bodyPr/>
          <a:lstStyle/>
          <a:p>
            <a:r>
              <a:rPr lang="en-US" sz="3600" dirty="0" smtClean="0"/>
              <a:t>What</a:t>
            </a:r>
          </a:p>
          <a:p>
            <a:pPr lvl="1"/>
            <a:r>
              <a:rPr lang="en-US" sz="2000" dirty="0" smtClean="0"/>
              <a:t>Update branding and other settings in the sites after they are created based on new requirements</a:t>
            </a:r>
          </a:p>
          <a:p>
            <a:r>
              <a:rPr lang="en-US" sz="3600" dirty="0" smtClean="0"/>
              <a:t>Why</a:t>
            </a:r>
          </a:p>
          <a:p>
            <a:pPr lvl="1"/>
            <a:r>
              <a:rPr lang="en-US" sz="2000" dirty="0" smtClean="0"/>
              <a:t>It’s common that there have to be some adjustment done to the sites, that have been previously created</a:t>
            </a:r>
          </a:p>
          <a:p>
            <a:r>
              <a:rPr lang="en-US" sz="3600" dirty="0" smtClean="0"/>
              <a:t>How</a:t>
            </a:r>
          </a:p>
          <a:p>
            <a:pPr lvl="1"/>
            <a:r>
              <a:rPr lang="en-US" sz="2000" dirty="0" smtClean="0"/>
              <a:t>Provision shared static elements like images, CSS files, and JavaScript files to </a:t>
            </a:r>
            <a:r>
              <a:rPr lang="en-US" sz="2000" b="1" dirty="0" smtClean="0"/>
              <a:t>one location </a:t>
            </a:r>
            <a:r>
              <a:rPr lang="en-US" sz="2000" dirty="0" smtClean="0"/>
              <a:t>and reference them from sites as needed with relative path</a:t>
            </a:r>
          </a:p>
          <a:p>
            <a:pPr lvl="1"/>
            <a:r>
              <a:rPr lang="en-US" sz="2000" dirty="0" smtClean="0"/>
              <a:t>Elements which has to be stored in site collection level can be updated by looping through the sites and update them one by one using remote provisioning model without downtime</a:t>
            </a:r>
            <a:endParaRPr lang="en-US" sz="2000" dirty="0"/>
          </a:p>
        </p:txBody>
      </p:sp>
      <p:sp>
        <p:nvSpPr>
          <p:cNvPr id="3" name="Title 2"/>
          <p:cNvSpPr>
            <a:spLocks noGrp="1"/>
          </p:cNvSpPr>
          <p:nvPr>
            <p:ph type="title"/>
          </p:nvPr>
        </p:nvSpPr>
        <p:spPr/>
        <p:txBody>
          <a:bodyPr/>
          <a:lstStyle/>
          <a:p>
            <a:r>
              <a:rPr lang="en-US" dirty="0" smtClean="0"/>
              <a:t>Updating Branding on existing sites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0435691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smtClean="0"/>
              <a:t>“So I would have to loop through all sites and update stuff one by one?” </a:t>
            </a:r>
            <a:endParaRPr lang="en-GB" sz="5998" dirty="0"/>
          </a:p>
        </p:txBody>
      </p:sp>
      <p:sp>
        <p:nvSpPr>
          <p:cNvPr id="4" name="TextBox 3"/>
          <p:cNvSpPr txBox="1"/>
          <p:nvPr/>
        </p:nvSpPr>
        <p:spPr>
          <a:xfrm>
            <a:off x="4526216" y="4969934"/>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This can take a while with thousands of sites, but there’s no down time for doing this. You can also pinpoint specific sites to be updated first if needed.</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25882" y="3523761"/>
            <a:ext cx="2585548" cy="1861563"/>
          </a:xfrm>
          <a:prstGeom prst="rect">
            <a:avLst/>
          </a:prstGeom>
          <a:noFill/>
        </p:spPr>
        <p:txBody>
          <a:bodyPr wrap="none" rtlCol="0">
            <a:spAutoFit/>
          </a:bodyPr>
          <a:lstStyle/>
          <a:p>
            <a:r>
              <a:rPr lang="en-US" sz="11497" dirty="0">
                <a:latin typeface="Segoe UI" panose="020B0502040204020203" pitchFamily="34" charset="0"/>
                <a:cs typeface="Segoe UI" panose="020B0502040204020203" pitchFamily="34" charset="0"/>
              </a:rPr>
              <a:t>Yes.</a:t>
            </a:r>
            <a:endParaRPr lang="en-GB" sz="114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517769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0" name="Group 89"/>
          <p:cNvGrpSpPr/>
          <p:nvPr/>
        </p:nvGrpSpPr>
        <p:grpSpPr>
          <a:xfrm>
            <a:off x="6855041" y="4781699"/>
            <a:ext cx="3202706" cy="1900887"/>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1329" y="5418972"/>
            <a:ext cx="477520" cy="575700"/>
          </a:xfrm>
          <a:prstGeom prst="rect">
            <a:avLst/>
          </a:prstGeom>
        </p:spPr>
      </p:pic>
      <p:pic>
        <p:nvPicPr>
          <p:cNvPr id="92" name="Picture 91"/>
          <p:cNvPicPr>
            <a:picLocks noChangeAspect="1"/>
          </p:cNvPicPr>
          <p:nvPr/>
        </p:nvPicPr>
        <p:blipFill>
          <a:blip r:embed="rId6"/>
          <a:stretch>
            <a:fillRect/>
          </a:stretch>
        </p:blipFill>
        <p:spPr>
          <a:xfrm>
            <a:off x="9074564" y="5705717"/>
            <a:ext cx="449127" cy="57570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1488" y="1588010"/>
            <a:ext cx="3837030" cy="1782948"/>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2197" y="1948835"/>
            <a:ext cx="477520" cy="575700"/>
          </a:xfrm>
          <a:prstGeom prst="rect">
            <a:avLst/>
          </a:prstGeom>
        </p:spPr>
      </p:pic>
      <p:pic>
        <p:nvPicPr>
          <p:cNvPr id="68" name="Picture 67"/>
          <p:cNvPicPr>
            <a:picLocks noChangeAspect="1"/>
          </p:cNvPicPr>
          <p:nvPr/>
        </p:nvPicPr>
        <p:blipFill>
          <a:blip r:embed="rId6"/>
          <a:stretch>
            <a:fillRect/>
          </a:stretch>
        </p:blipFill>
        <p:spPr>
          <a:xfrm>
            <a:off x="3485432" y="2235580"/>
            <a:ext cx="449127" cy="575700"/>
          </a:xfrm>
          <a:prstGeom prst="rect">
            <a:avLst/>
          </a:prstGeom>
        </p:spPr>
      </p:pic>
      <p:pic>
        <p:nvPicPr>
          <p:cNvPr id="69" name="Picture 68"/>
          <p:cNvPicPr>
            <a:picLocks noChangeAspect="1"/>
          </p:cNvPicPr>
          <p:nvPr/>
        </p:nvPicPr>
        <p:blipFill>
          <a:blip r:embed="rId9"/>
          <a:stretch>
            <a:fillRect/>
          </a:stretch>
        </p:blipFill>
        <p:spPr>
          <a:xfrm>
            <a:off x="4174289" y="1993389"/>
            <a:ext cx="469784" cy="647662"/>
          </a:xfrm>
          <a:prstGeom prst="rect">
            <a:avLst/>
          </a:prstGeom>
        </p:spPr>
      </p:pic>
      <p:pic>
        <p:nvPicPr>
          <p:cNvPr id="70" name="Picture 69"/>
          <p:cNvPicPr>
            <a:picLocks noChangeAspect="1"/>
          </p:cNvPicPr>
          <p:nvPr/>
        </p:nvPicPr>
        <p:blipFill>
          <a:blip r:embed="rId10"/>
          <a:stretch>
            <a:fillRect/>
          </a:stretch>
        </p:blipFill>
        <p:spPr>
          <a:xfrm>
            <a:off x="4877712" y="2030465"/>
            <a:ext cx="424625" cy="647662"/>
          </a:xfrm>
          <a:prstGeom prst="rect">
            <a:avLst/>
          </a:prstGeom>
        </p:spPr>
      </p:pic>
      <p:pic>
        <p:nvPicPr>
          <p:cNvPr id="71" name="Picture 70"/>
          <p:cNvPicPr>
            <a:picLocks noChangeAspect="1"/>
          </p:cNvPicPr>
          <p:nvPr/>
        </p:nvPicPr>
        <p:blipFill>
          <a:blip r:embed="rId11"/>
          <a:stretch>
            <a:fillRect/>
          </a:stretch>
        </p:blipFill>
        <p:spPr>
          <a:xfrm>
            <a:off x="4521835" y="2317220"/>
            <a:ext cx="465223" cy="647662"/>
          </a:xfrm>
          <a:prstGeom prst="rect">
            <a:avLst/>
          </a:prstGeom>
        </p:spPr>
      </p:pic>
      <p:grpSp>
        <p:nvGrpSpPr>
          <p:cNvPr id="25" name="Group 24"/>
          <p:cNvGrpSpPr/>
          <p:nvPr/>
        </p:nvGrpSpPr>
        <p:grpSpPr>
          <a:xfrm>
            <a:off x="6821614" y="1250461"/>
            <a:ext cx="3202706" cy="1900887"/>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7904" y="1887734"/>
            <a:ext cx="477520" cy="575700"/>
          </a:xfrm>
          <a:prstGeom prst="rect">
            <a:avLst/>
          </a:prstGeom>
        </p:spPr>
      </p:pic>
      <p:pic>
        <p:nvPicPr>
          <p:cNvPr id="73" name="Picture 72"/>
          <p:cNvPicPr>
            <a:picLocks noChangeAspect="1"/>
          </p:cNvPicPr>
          <p:nvPr/>
        </p:nvPicPr>
        <p:blipFill>
          <a:blip r:embed="rId6"/>
          <a:stretch>
            <a:fillRect/>
          </a:stretch>
        </p:blipFill>
        <p:spPr>
          <a:xfrm>
            <a:off x="9041138" y="2174480"/>
            <a:ext cx="449127" cy="575700"/>
          </a:xfrm>
          <a:prstGeom prst="rect">
            <a:avLst/>
          </a:prstGeom>
        </p:spPr>
      </p:pic>
      <p:grpSp>
        <p:nvGrpSpPr>
          <p:cNvPr id="76" name="Group 75"/>
          <p:cNvGrpSpPr/>
          <p:nvPr/>
        </p:nvGrpSpPr>
        <p:grpSpPr>
          <a:xfrm>
            <a:off x="8608095" y="2911530"/>
            <a:ext cx="3202706" cy="1900887"/>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4383" y="3548803"/>
            <a:ext cx="477520" cy="575700"/>
          </a:xfrm>
          <a:prstGeom prst="rect">
            <a:avLst/>
          </a:prstGeom>
        </p:spPr>
      </p:pic>
      <p:pic>
        <p:nvPicPr>
          <p:cNvPr id="78" name="Picture 77"/>
          <p:cNvPicPr>
            <a:picLocks noChangeAspect="1"/>
          </p:cNvPicPr>
          <p:nvPr/>
        </p:nvPicPr>
        <p:blipFill>
          <a:blip r:embed="rId6"/>
          <a:stretch>
            <a:fillRect/>
          </a:stretch>
        </p:blipFill>
        <p:spPr>
          <a:xfrm>
            <a:off x="10827618" y="3835548"/>
            <a:ext cx="449127" cy="575700"/>
          </a:xfrm>
          <a:prstGeom prst="rect">
            <a:avLst/>
          </a:prstGeom>
        </p:spPr>
      </p:pic>
      <p:cxnSp>
        <p:nvCxnSpPr>
          <p:cNvPr id="109" name="Straight Arrow Connector 108"/>
          <p:cNvCxnSpPr/>
          <p:nvPr/>
        </p:nvCxnSpPr>
        <p:spPr>
          <a:xfrm flipH="1">
            <a:off x="5153515" y="2678126"/>
            <a:ext cx="1589848" cy="0"/>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516" y="2811280"/>
            <a:ext cx="3379615" cy="1512604"/>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839" y="2911531"/>
            <a:ext cx="2094407" cy="2935560"/>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526" y="2484148"/>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605" y="355849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6127" y="4418869"/>
            <a:ext cx="2784347" cy="1775931"/>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799" dirty="0">
                    <a:solidFill>
                      <a:schemeClr val="tx1">
                        <a:lumMod val="65000"/>
                        <a:lumOff val="35000"/>
                      </a:schemeClr>
                    </a:solidFill>
                    <a:ea typeface="Segoe UI" pitchFamily="34" charset="0"/>
                    <a:cs typeface="Segoe UI" pitchFamily="34" charset="0"/>
                  </a:rPr>
                  <a:t>Provider Hosted</a:t>
                </a:r>
                <a:r>
                  <a:rPr lang="en-US" sz="1799">
                    <a:solidFill>
                      <a:schemeClr val="tx1">
                        <a:lumMod val="65000"/>
                        <a:lumOff val="35000"/>
                      </a:schemeClr>
                    </a:solidFill>
                    <a:ea typeface="Segoe UI" pitchFamily="34" charset="0"/>
                    <a:cs typeface="Segoe UI" pitchFamily="34" charset="0"/>
                  </a:rPr>
                  <a:t/>
                </a:r>
                <a:br>
                  <a:rPr lang="en-US" sz="1799">
                    <a:solidFill>
                      <a:schemeClr val="tx1">
                        <a:lumMod val="65000"/>
                        <a:lumOff val="35000"/>
                      </a:schemeClr>
                    </a:solidFill>
                    <a:ea typeface="Segoe UI" pitchFamily="34" charset="0"/>
                    <a:cs typeface="Segoe UI" pitchFamily="34" charset="0"/>
                  </a:rPr>
                </a:br>
                <a:r>
                  <a:rPr lang="en-US" sz="1799">
                    <a:solidFill>
                      <a:schemeClr val="tx1">
                        <a:lumMod val="65000"/>
                        <a:lumOff val="35000"/>
                      </a:schemeClr>
                    </a:solidFill>
                    <a:ea typeface="Segoe UI" pitchFamily="34" charset="0"/>
                    <a:cs typeface="Segoe UI" pitchFamily="34" charset="0"/>
                  </a:rPr>
                  <a:t>App</a:t>
                </a:r>
                <a:endParaRPr lang="en-US" sz="1799" dirty="0">
                  <a:solidFill>
                    <a:schemeClr val="tx1">
                      <a:lumMod val="65000"/>
                      <a:lumOff val="35000"/>
                    </a:schemeClr>
                  </a:solidFill>
                  <a:ea typeface="Segoe UI" pitchFamily="34" charset="0"/>
                  <a:cs typeface="Segoe UI" pitchFamily="34" charset="0"/>
                </a:endParaRP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920" y="5175832"/>
            <a:ext cx="3018732" cy="67126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608" y="4402867"/>
            <a:ext cx="4432454" cy="5967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9491" y="3079830"/>
            <a:ext cx="2933827" cy="1732588"/>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264" y="4590929"/>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13" y="4130283"/>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430" y="398797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429" y="5381729"/>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424828001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1000"/>
                                        <p:tgtEl>
                                          <p:spTgt spid="69"/>
                                        </p:tgtEl>
                                      </p:cBhvr>
                                    </p:animEffect>
                                    <p:anim calcmode="lin" valueType="num">
                                      <p:cBhvr>
                                        <p:cTn id="18" dur="1000" fill="hold"/>
                                        <p:tgtEl>
                                          <p:spTgt spid="69"/>
                                        </p:tgtEl>
                                        <p:attrNameLst>
                                          <p:attrName>ppt_x</p:attrName>
                                        </p:attrNameLst>
                                      </p:cBhvr>
                                      <p:tavLst>
                                        <p:tav tm="0">
                                          <p:val>
                                            <p:strVal val="#ppt_x"/>
                                          </p:val>
                                        </p:tav>
                                        <p:tav tm="100000">
                                          <p:val>
                                            <p:strVal val="#ppt_x"/>
                                          </p:val>
                                        </p:tav>
                                      </p:tavLst>
                                    </p:anim>
                                    <p:anim calcmode="lin" valueType="num">
                                      <p:cBhvr>
                                        <p:cTn id="19" dur="1000" fill="hold"/>
                                        <p:tgtEl>
                                          <p:spTgt spid="6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1000"/>
                                        <p:tgtEl>
                                          <p:spTgt spid="70"/>
                                        </p:tgtEl>
                                      </p:cBhvr>
                                    </p:animEffect>
                                    <p:anim calcmode="lin" valueType="num">
                                      <p:cBhvr>
                                        <p:cTn id="28" dur="1000" fill="hold"/>
                                        <p:tgtEl>
                                          <p:spTgt spid="70"/>
                                        </p:tgtEl>
                                        <p:attrNameLst>
                                          <p:attrName>ppt_x</p:attrName>
                                        </p:attrNameLst>
                                      </p:cBhvr>
                                      <p:tavLst>
                                        <p:tav tm="0">
                                          <p:val>
                                            <p:strVal val="#ppt_x"/>
                                          </p:val>
                                        </p:tav>
                                        <p:tav tm="100000">
                                          <p:val>
                                            <p:strVal val="#ppt_x"/>
                                          </p:val>
                                        </p:tav>
                                      </p:tavLst>
                                    </p:anim>
                                    <p:anim calcmode="lin" valueType="num">
                                      <p:cBhvr>
                                        <p:cTn id="29" dur="1000" fill="hold"/>
                                        <p:tgtEl>
                                          <p:spTgt spid="7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1000"/>
                                        <p:tgtEl>
                                          <p:spTgt spid="91"/>
                                        </p:tgtEl>
                                      </p:cBhvr>
                                    </p:animEffect>
                                    <p:anim calcmode="lin" valueType="num">
                                      <p:cBhvr>
                                        <p:cTn id="33" dur="1000" fill="hold"/>
                                        <p:tgtEl>
                                          <p:spTgt spid="91"/>
                                        </p:tgtEl>
                                        <p:attrNameLst>
                                          <p:attrName>ppt_x</p:attrName>
                                        </p:attrNameLst>
                                      </p:cBhvr>
                                      <p:tavLst>
                                        <p:tav tm="0">
                                          <p:val>
                                            <p:strVal val="#ppt_x"/>
                                          </p:val>
                                        </p:tav>
                                        <p:tav tm="100000">
                                          <p:val>
                                            <p:strVal val="#ppt_x"/>
                                          </p:val>
                                        </p:tav>
                                      </p:tavLst>
                                    </p:anim>
                                    <p:anim calcmode="lin" valueType="num">
                                      <p:cBhvr>
                                        <p:cTn id="34" dur="1000" fill="hold"/>
                                        <p:tgtEl>
                                          <p:spTgt spid="9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1000"/>
                                        <p:tgtEl>
                                          <p:spTgt spid="78"/>
                                        </p:tgtEl>
                                      </p:cBhvr>
                                    </p:animEffect>
                                    <p:anim calcmode="lin" valueType="num">
                                      <p:cBhvr>
                                        <p:cTn id="43" dur="1000" fill="hold"/>
                                        <p:tgtEl>
                                          <p:spTgt spid="78"/>
                                        </p:tgtEl>
                                        <p:attrNameLst>
                                          <p:attrName>ppt_x</p:attrName>
                                        </p:attrNameLst>
                                      </p:cBhvr>
                                      <p:tavLst>
                                        <p:tav tm="0">
                                          <p:val>
                                            <p:strVal val="#ppt_x"/>
                                          </p:val>
                                        </p:tav>
                                        <p:tav tm="100000">
                                          <p:val>
                                            <p:strVal val="#ppt_x"/>
                                          </p:val>
                                        </p:tav>
                                      </p:tavLst>
                                    </p:anim>
                                    <p:anim calcmode="lin" valueType="num">
                                      <p:cBhvr>
                                        <p:cTn id="44" dur="1000" fill="hold"/>
                                        <p:tgtEl>
                                          <p:spTgt spid="7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1000"/>
                                        <p:tgtEl>
                                          <p:spTgt spid="77"/>
                                        </p:tgtEl>
                                      </p:cBhvr>
                                    </p:animEffect>
                                    <p:anim calcmode="lin" valueType="num">
                                      <p:cBhvr>
                                        <p:cTn id="48" dur="1000" fill="hold"/>
                                        <p:tgtEl>
                                          <p:spTgt spid="77"/>
                                        </p:tgtEl>
                                        <p:attrNameLst>
                                          <p:attrName>ppt_x</p:attrName>
                                        </p:attrNameLst>
                                      </p:cBhvr>
                                      <p:tavLst>
                                        <p:tav tm="0">
                                          <p:val>
                                            <p:strVal val="#ppt_x"/>
                                          </p:val>
                                        </p:tav>
                                        <p:tav tm="100000">
                                          <p:val>
                                            <p:strVal val="#ppt_x"/>
                                          </p:val>
                                        </p:tav>
                                      </p:tavLst>
                                    </p:anim>
                                    <p:anim calcmode="lin" valueType="num">
                                      <p:cBhvr>
                                        <p:cTn id="49" dur="1000" fill="hold"/>
                                        <p:tgtEl>
                                          <p:spTgt spid="7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1000"/>
                                        <p:tgtEl>
                                          <p:spTgt spid="73"/>
                                        </p:tgtEl>
                                      </p:cBhvr>
                                    </p:animEffect>
                                    <p:anim calcmode="lin" valueType="num">
                                      <p:cBhvr>
                                        <p:cTn id="53" dur="1000" fill="hold"/>
                                        <p:tgtEl>
                                          <p:spTgt spid="73"/>
                                        </p:tgtEl>
                                        <p:attrNameLst>
                                          <p:attrName>ppt_x</p:attrName>
                                        </p:attrNameLst>
                                      </p:cBhvr>
                                      <p:tavLst>
                                        <p:tav tm="0">
                                          <p:val>
                                            <p:strVal val="#ppt_x"/>
                                          </p:val>
                                        </p:tav>
                                        <p:tav tm="100000">
                                          <p:val>
                                            <p:strVal val="#ppt_x"/>
                                          </p:val>
                                        </p:tav>
                                      </p:tavLst>
                                    </p:anim>
                                    <p:anim calcmode="lin" valueType="num">
                                      <p:cBhvr>
                                        <p:cTn id="54" dur="1000" fill="hold"/>
                                        <p:tgtEl>
                                          <p:spTgt spid="7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1000"/>
                                        <p:tgtEl>
                                          <p:spTgt spid="72"/>
                                        </p:tgtEl>
                                      </p:cBhvr>
                                    </p:animEffect>
                                    <p:anim calcmode="lin" valueType="num">
                                      <p:cBhvr>
                                        <p:cTn id="58" dur="1000" fill="hold"/>
                                        <p:tgtEl>
                                          <p:spTgt spid="72"/>
                                        </p:tgtEl>
                                        <p:attrNameLst>
                                          <p:attrName>ppt_x</p:attrName>
                                        </p:attrNameLst>
                                      </p:cBhvr>
                                      <p:tavLst>
                                        <p:tav tm="0">
                                          <p:val>
                                            <p:strVal val="#ppt_x"/>
                                          </p:val>
                                        </p:tav>
                                        <p:tav tm="100000">
                                          <p:val>
                                            <p:strVal val="#ppt_x"/>
                                          </p:val>
                                        </p:tav>
                                      </p:tavLst>
                                    </p:anim>
                                    <p:anim calcmode="lin" valueType="num">
                                      <p:cBhvr>
                                        <p:cTn id="5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fade">
                                      <p:cBhvr>
                                        <p:cTn id="64" dur="1000"/>
                                        <p:tgtEl>
                                          <p:spTgt spid="113"/>
                                        </p:tgtEl>
                                      </p:cBhvr>
                                    </p:animEffect>
                                    <p:anim calcmode="lin" valueType="num">
                                      <p:cBhvr>
                                        <p:cTn id="65" dur="1000" fill="hold"/>
                                        <p:tgtEl>
                                          <p:spTgt spid="113"/>
                                        </p:tgtEl>
                                        <p:attrNameLst>
                                          <p:attrName>ppt_x</p:attrName>
                                        </p:attrNameLst>
                                      </p:cBhvr>
                                      <p:tavLst>
                                        <p:tav tm="0">
                                          <p:val>
                                            <p:strVal val="#ppt_x"/>
                                          </p:val>
                                        </p:tav>
                                        <p:tav tm="100000">
                                          <p:val>
                                            <p:strVal val="#ppt_x"/>
                                          </p:val>
                                        </p:tav>
                                      </p:tavLst>
                                    </p:anim>
                                    <p:anim calcmode="lin" valueType="num">
                                      <p:cBhvr>
                                        <p:cTn id="66" dur="1000" fill="hold"/>
                                        <p:tgtEl>
                                          <p:spTgt spid="11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Effect transition="in" filter="fade">
                                      <p:cBhvr>
                                        <p:cTn id="69" dur="1000"/>
                                        <p:tgtEl>
                                          <p:spTgt spid="116"/>
                                        </p:tgtEl>
                                      </p:cBhvr>
                                    </p:animEffect>
                                    <p:anim calcmode="lin" valueType="num">
                                      <p:cBhvr>
                                        <p:cTn id="70" dur="1000" fill="hold"/>
                                        <p:tgtEl>
                                          <p:spTgt spid="116"/>
                                        </p:tgtEl>
                                        <p:attrNameLst>
                                          <p:attrName>ppt_x</p:attrName>
                                        </p:attrNameLst>
                                      </p:cBhvr>
                                      <p:tavLst>
                                        <p:tav tm="0">
                                          <p:val>
                                            <p:strVal val="#ppt_x"/>
                                          </p:val>
                                        </p:tav>
                                        <p:tav tm="100000">
                                          <p:val>
                                            <p:strVal val="#ppt_x"/>
                                          </p:val>
                                        </p:tav>
                                      </p:tavLst>
                                    </p:anim>
                                    <p:anim calcmode="lin" valueType="num">
                                      <p:cBhvr>
                                        <p:cTn id="71" dur="1000" fill="hold"/>
                                        <p:tgtEl>
                                          <p:spTgt spid="11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09"/>
                                        </p:tgtEl>
                                        <p:attrNameLst>
                                          <p:attrName>style.visibility</p:attrName>
                                        </p:attrNameLst>
                                      </p:cBhvr>
                                      <p:to>
                                        <p:strVal val="visible"/>
                                      </p:to>
                                    </p:set>
                                    <p:animEffect transition="in" filter="fade">
                                      <p:cBhvr>
                                        <p:cTn id="74" dur="1000"/>
                                        <p:tgtEl>
                                          <p:spTgt spid="109"/>
                                        </p:tgtEl>
                                      </p:cBhvr>
                                    </p:animEffect>
                                    <p:anim calcmode="lin" valueType="num">
                                      <p:cBhvr>
                                        <p:cTn id="75" dur="1000" fill="hold"/>
                                        <p:tgtEl>
                                          <p:spTgt spid="109"/>
                                        </p:tgtEl>
                                        <p:attrNameLst>
                                          <p:attrName>ppt_x</p:attrName>
                                        </p:attrNameLst>
                                      </p:cBhvr>
                                      <p:tavLst>
                                        <p:tav tm="0">
                                          <p:val>
                                            <p:strVal val="#ppt_x"/>
                                          </p:val>
                                        </p:tav>
                                        <p:tav tm="100000">
                                          <p:val>
                                            <p:strVal val="#ppt_x"/>
                                          </p:val>
                                        </p:tav>
                                      </p:tavLst>
                                    </p:anim>
                                    <p:anim calcmode="lin" valueType="num">
                                      <p:cBhvr>
                                        <p:cTn id="76" dur="1000" fill="hold"/>
                                        <p:tgtEl>
                                          <p:spTgt spid="10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29"/>
                                        </p:tgtEl>
                                        <p:attrNameLst>
                                          <p:attrName>style.visibility</p:attrName>
                                        </p:attrNameLst>
                                      </p:cBhvr>
                                      <p:to>
                                        <p:strVal val="visible"/>
                                      </p:to>
                                    </p:set>
                                    <p:animEffect transition="in" filter="fade">
                                      <p:cBhvr>
                                        <p:cTn id="79" dur="1000"/>
                                        <p:tgtEl>
                                          <p:spTgt spid="129"/>
                                        </p:tgtEl>
                                      </p:cBhvr>
                                    </p:animEffect>
                                    <p:anim calcmode="lin" valueType="num">
                                      <p:cBhvr>
                                        <p:cTn id="80" dur="1000" fill="hold"/>
                                        <p:tgtEl>
                                          <p:spTgt spid="129"/>
                                        </p:tgtEl>
                                        <p:attrNameLst>
                                          <p:attrName>ppt_x</p:attrName>
                                        </p:attrNameLst>
                                      </p:cBhvr>
                                      <p:tavLst>
                                        <p:tav tm="0">
                                          <p:val>
                                            <p:strVal val="#ppt_x"/>
                                          </p:val>
                                        </p:tav>
                                        <p:tav tm="100000">
                                          <p:val>
                                            <p:strVal val="#ppt_x"/>
                                          </p:val>
                                        </p:tav>
                                      </p:tavLst>
                                    </p:anim>
                                    <p:anim calcmode="lin" valueType="num">
                                      <p:cBhvr>
                                        <p:cTn id="81" dur="1000" fill="hold"/>
                                        <p:tgtEl>
                                          <p:spTgt spid="1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fade">
                                      <p:cBhvr>
                                        <p:cTn id="84" dur="1000"/>
                                        <p:tgtEl>
                                          <p:spTgt spid="128"/>
                                        </p:tgtEl>
                                      </p:cBhvr>
                                    </p:animEffect>
                                    <p:anim calcmode="lin" valueType="num">
                                      <p:cBhvr>
                                        <p:cTn id="85" dur="1000" fill="hold"/>
                                        <p:tgtEl>
                                          <p:spTgt spid="128"/>
                                        </p:tgtEl>
                                        <p:attrNameLst>
                                          <p:attrName>ppt_x</p:attrName>
                                        </p:attrNameLst>
                                      </p:cBhvr>
                                      <p:tavLst>
                                        <p:tav tm="0">
                                          <p:val>
                                            <p:strVal val="#ppt_x"/>
                                          </p:val>
                                        </p:tav>
                                        <p:tav tm="100000">
                                          <p:val>
                                            <p:strVal val="#ppt_x"/>
                                          </p:val>
                                        </p:tav>
                                      </p:tavLst>
                                    </p:anim>
                                    <p:anim calcmode="lin" valueType="num">
                                      <p:cBhvr>
                                        <p:cTn id="86" dur="1000" fill="hold"/>
                                        <p:tgtEl>
                                          <p:spTgt spid="1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fade">
                                      <p:cBhvr>
                                        <p:cTn id="89" dur="1000"/>
                                        <p:tgtEl>
                                          <p:spTgt spid="85"/>
                                        </p:tgtEl>
                                      </p:cBhvr>
                                    </p:animEffect>
                                    <p:anim calcmode="lin" valueType="num">
                                      <p:cBhvr>
                                        <p:cTn id="90" dur="1000" fill="hold"/>
                                        <p:tgtEl>
                                          <p:spTgt spid="85"/>
                                        </p:tgtEl>
                                        <p:attrNameLst>
                                          <p:attrName>ppt_x</p:attrName>
                                        </p:attrNameLst>
                                      </p:cBhvr>
                                      <p:tavLst>
                                        <p:tav tm="0">
                                          <p:val>
                                            <p:strVal val="#ppt_x"/>
                                          </p:val>
                                        </p:tav>
                                        <p:tav tm="100000">
                                          <p:val>
                                            <p:strVal val="#ppt_x"/>
                                          </p:val>
                                        </p:tav>
                                      </p:tavLst>
                                    </p:anim>
                                    <p:anim calcmode="lin" valueType="num">
                                      <p:cBhvr>
                                        <p:cTn id="91"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1000"/>
                                        <p:tgtEl>
                                          <p:spTgt spid="82"/>
                                        </p:tgtEl>
                                      </p:cBhvr>
                                    </p:animEffect>
                                    <p:anim calcmode="lin" valueType="num">
                                      <p:cBhvr>
                                        <p:cTn id="102" dur="1000" fill="hold"/>
                                        <p:tgtEl>
                                          <p:spTgt spid="82"/>
                                        </p:tgtEl>
                                        <p:attrNameLst>
                                          <p:attrName>ppt_x</p:attrName>
                                        </p:attrNameLst>
                                      </p:cBhvr>
                                      <p:tavLst>
                                        <p:tav tm="0">
                                          <p:val>
                                            <p:strVal val="#ppt_x"/>
                                          </p:val>
                                        </p:tav>
                                        <p:tav tm="100000">
                                          <p:val>
                                            <p:strVal val="#ppt_x"/>
                                          </p:val>
                                        </p:tav>
                                      </p:tavLst>
                                    </p:anim>
                                    <p:anim calcmode="lin" valueType="num">
                                      <p:cBhvr>
                                        <p:cTn id="103" dur="1000" fill="hold"/>
                                        <p:tgtEl>
                                          <p:spTgt spid="82"/>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fade">
                                      <p:cBhvr>
                                        <p:cTn id="106" dur="1000"/>
                                        <p:tgtEl>
                                          <p:spTgt spid="83"/>
                                        </p:tgtEl>
                                      </p:cBhvr>
                                    </p:animEffect>
                                    <p:anim calcmode="lin" valueType="num">
                                      <p:cBhvr>
                                        <p:cTn id="107" dur="1000" fill="hold"/>
                                        <p:tgtEl>
                                          <p:spTgt spid="83"/>
                                        </p:tgtEl>
                                        <p:attrNameLst>
                                          <p:attrName>ppt_x</p:attrName>
                                        </p:attrNameLst>
                                      </p:cBhvr>
                                      <p:tavLst>
                                        <p:tav tm="0">
                                          <p:val>
                                            <p:strVal val="#ppt_x"/>
                                          </p:val>
                                        </p:tav>
                                        <p:tav tm="100000">
                                          <p:val>
                                            <p:strVal val="#ppt_x"/>
                                          </p:val>
                                        </p:tav>
                                      </p:tavLst>
                                    </p:anim>
                                    <p:anim calcmode="lin" valueType="num">
                                      <p:cBhvr>
                                        <p:cTn id="108" dur="1000" fill="hold"/>
                                        <p:tgtEl>
                                          <p:spTgt spid="8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1000"/>
                                        <p:tgtEl>
                                          <p:spTgt spid="84"/>
                                        </p:tgtEl>
                                      </p:cBhvr>
                                    </p:animEffect>
                                    <p:anim calcmode="lin" valueType="num">
                                      <p:cBhvr>
                                        <p:cTn id="112" dur="1000" fill="hold"/>
                                        <p:tgtEl>
                                          <p:spTgt spid="84"/>
                                        </p:tgtEl>
                                        <p:attrNameLst>
                                          <p:attrName>ppt_x</p:attrName>
                                        </p:attrNameLst>
                                      </p:cBhvr>
                                      <p:tavLst>
                                        <p:tav tm="0">
                                          <p:val>
                                            <p:strVal val="#ppt_x"/>
                                          </p:val>
                                        </p:tav>
                                        <p:tav tm="100000">
                                          <p:val>
                                            <p:strVal val="#ppt_x"/>
                                          </p:val>
                                        </p:tav>
                                      </p:tavLst>
                                    </p:anim>
                                    <p:anim calcmode="lin" valueType="num">
                                      <p:cBhvr>
                                        <p:cTn id="113" dur="1000" fill="hold"/>
                                        <p:tgtEl>
                                          <p:spTgt spid="8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86"/>
                                        </p:tgtEl>
                                        <p:attrNameLst>
                                          <p:attrName>style.visibility</p:attrName>
                                        </p:attrNameLst>
                                      </p:cBhvr>
                                      <p:to>
                                        <p:strVal val="visible"/>
                                      </p:to>
                                    </p:set>
                                    <p:animEffect transition="in" filter="fade">
                                      <p:cBhvr>
                                        <p:cTn id="116" dur="1000"/>
                                        <p:tgtEl>
                                          <p:spTgt spid="86"/>
                                        </p:tgtEl>
                                      </p:cBhvr>
                                    </p:animEffect>
                                    <p:anim calcmode="lin" valueType="num">
                                      <p:cBhvr>
                                        <p:cTn id="117" dur="1000" fill="hold"/>
                                        <p:tgtEl>
                                          <p:spTgt spid="86"/>
                                        </p:tgtEl>
                                        <p:attrNameLst>
                                          <p:attrName>ppt_x</p:attrName>
                                        </p:attrNameLst>
                                      </p:cBhvr>
                                      <p:tavLst>
                                        <p:tav tm="0">
                                          <p:val>
                                            <p:strVal val="#ppt_x"/>
                                          </p:val>
                                        </p:tav>
                                        <p:tav tm="100000">
                                          <p:val>
                                            <p:strVal val="#ppt_x"/>
                                          </p:val>
                                        </p:tav>
                                      </p:tavLst>
                                    </p:anim>
                                    <p:anim calcmode="lin" valueType="num">
                                      <p:cBhvr>
                                        <p:cTn id="118" dur="1000" fill="hold"/>
                                        <p:tgtEl>
                                          <p:spTgt spid="8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1000"/>
                                        <p:tgtEl>
                                          <p:spTgt spid="87"/>
                                        </p:tgtEl>
                                      </p:cBhvr>
                                    </p:animEffect>
                                    <p:anim calcmode="lin" valueType="num">
                                      <p:cBhvr>
                                        <p:cTn id="122" dur="1000" fill="hold"/>
                                        <p:tgtEl>
                                          <p:spTgt spid="87"/>
                                        </p:tgtEl>
                                        <p:attrNameLst>
                                          <p:attrName>ppt_x</p:attrName>
                                        </p:attrNameLst>
                                      </p:cBhvr>
                                      <p:tavLst>
                                        <p:tav tm="0">
                                          <p:val>
                                            <p:strVal val="#ppt_x"/>
                                          </p:val>
                                        </p:tav>
                                        <p:tav tm="100000">
                                          <p:val>
                                            <p:strVal val="#ppt_x"/>
                                          </p:val>
                                        </p:tav>
                                      </p:tavLst>
                                    </p:anim>
                                    <p:anim calcmode="lin" valueType="num">
                                      <p:cBhvr>
                                        <p:cTn id="123"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84" grpId="0"/>
      <p:bldP spid="85" grpId="0"/>
      <p:bldP spid="86" grpId="0"/>
      <p:bldP spid="87"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1" name="Title 210"/>
          <p:cNvSpPr>
            <a:spLocks noGrp="1"/>
          </p:cNvSpPr>
          <p:nvPr>
            <p:ph type="title"/>
          </p:nvPr>
        </p:nvSpPr>
        <p:spPr/>
        <p:txBody>
          <a:bodyPr>
            <a:normAutofit fontScale="90000"/>
          </a:bodyPr>
          <a:lstStyle/>
          <a:p>
            <a:r>
              <a:rPr lang="en-US" dirty="0"/>
              <a:t>Updating Branding Afterwards</a:t>
            </a:r>
            <a:br>
              <a:rPr lang="en-US" dirty="0"/>
            </a:br>
            <a:r>
              <a:rPr lang="en-US" sz="2799" dirty="0"/>
              <a:t>Reference architecture for branding management</a:t>
            </a:r>
            <a:endParaRPr lang="en-US" sz="4703" dirty="0"/>
          </a:p>
        </p:txBody>
      </p:sp>
      <p:sp>
        <p:nvSpPr>
          <p:cNvPr id="4" name="Text Placeholder 3"/>
          <p:cNvSpPr>
            <a:spLocks noGrp="1"/>
          </p:cNvSpPr>
          <p:nvPr>
            <p:ph type="body" sz="quarter" idx="10"/>
          </p:nvPr>
        </p:nvSpPr>
        <p:spPr/>
        <p:txBody>
          <a:bodyPr/>
          <a:lstStyle/>
          <a:p>
            <a:r>
              <a:rPr lang="en-US" dirty="0"/>
              <a:t>Implement branding controlling logic to a reusable component, which can be called from the app and from other </a:t>
            </a:r>
            <a:r>
              <a:rPr lang="en-US" dirty="0" smtClean="0"/>
              <a:t>solutions</a:t>
            </a:r>
            <a:endParaRPr lang="en-US" dirty="0"/>
          </a:p>
          <a:p>
            <a:pPr lvl="1"/>
            <a:r>
              <a:rPr lang="en-US" dirty="0"/>
              <a:t>Provides reusability and easy maintenance</a:t>
            </a:r>
          </a:p>
          <a:p>
            <a:pPr lvl="1"/>
            <a:r>
              <a:rPr lang="en-US" dirty="0"/>
              <a:t>Could </a:t>
            </a:r>
            <a:r>
              <a:rPr lang="en-US" dirty="0" smtClean="0"/>
              <a:t>also </a:t>
            </a:r>
            <a:r>
              <a:rPr lang="en-US" dirty="0"/>
              <a:t>be PowerShell scripts </a:t>
            </a:r>
          </a:p>
        </p:txBody>
      </p:sp>
      <p:pic>
        <p:nvPicPr>
          <p:cNvPr id="2" name="Picture 1"/>
          <p:cNvPicPr>
            <a:picLocks noChangeAspect="1"/>
          </p:cNvPicPr>
          <p:nvPr/>
        </p:nvPicPr>
        <p:blipFill>
          <a:blip r:embed="rId3"/>
          <a:stretch>
            <a:fillRect/>
          </a:stretch>
        </p:blipFill>
        <p:spPr>
          <a:xfrm>
            <a:off x="4548501" y="3092521"/>
            <a:ext cx="7409791" cy="3765479"/>
          </a:xfrm>
          <a:prstGeom prst="rect">
            <a:avLst/>
          </a:prstGeom>
        </p:spPr>
      </p:pic>
    </p:spTree>
    <p:extLst>
      <p:ext uri="{BB962C8B-B14F-4D97-AF65-F5344CB8AC3E}">
        <p14:creationId xmlns:p14="http://schemas.microsoft.com/office/powerpoint/2010/main" val="168418415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pic>
        <p:nvPicPr>
          <p:cNvPr id="18" name="Picture 17"/>
          <p:cNvPicPr>
            <a:picLocks noChangeAspect="1"/>
          </p:cNvPicPr>
          <p:nvPr/>
        </p:nvPicPr>
        <p:blipFill>
          <a:blip r:embed="rId3"/>
          <a:stretch>
            <a:fillRect/>
          </a:stretch>
        </p:blipFill>
        <p:spPr>
          <a:xfrm>
            <a:off x="1372228" y="2673085"/>
            <a:ext cx="1068941" cy="839051"/>
          </a:xfrm>
          <a:prstGeom prst="rect">
            <a:avLst/>
          </a:prstGeom>
        </p:spPr>
      </p:pic>
      <p:sp>
        <p:nvSpPr>
          <p:cNvPr id="19" name="TextBox 18"/>
          <p:cNvSpPr txBox="1"/>
          <p:nvPr/>
        </p:nvSpPr>
        <p:spPr>
          <a:xfrm>
            <a:off x="1187527" y="3524162"/>
            <a:ext cx="1438342" cy="615553"/>
          </a:xfrm>
          <a:prstGeom prst="rect">
            <a:avLst/>
          </a:prstGeom>
          <a:noFill/>
        </p:spPr>
        <p:txBody>
          <a:bodyPr wrap="none" lIns="0" tIns="0" rIns="0" bIns="0" rtlCol="0">
            <a:spAutoFit/>
          </a:bodyPr>
          <a:lstStyle/>
          <a:p>
            <a:pPr algn="ctr"/>
            <a:r>
              <a:rPr lang="en-US" sz="2000" spc="-70" dirty="0" smtClean="0">
                <a:solidFill>
                  <a:schemeClr val="bg1"/>
                </a:solidFill>
              </a:rPr>
              <a:t>Avoid custom</a:t>
            </a:r>
            <a:br>
              <a:rPr lang="en-US" sz="2000" spc="-70" dirty="0" smtClean="0">
                <a:solidFill>
                  <a:schemeClr val="bg1"/>
                </a:solidFill>
              </a:rPr>
            </a:br>
            <a:r>
              <a:rPr lang="en-US" sz="2000" spc="-70" dirty="0" smtClean="0">
                <a:solidFill>
                  <a:schemeClr val="bg1"/>
                </a:solidFill>
              </a:rPr>
              <a:t>master pages</a:t>
            </a:r>
            <a:endParaRPr lang="en-GB" sz="2000" spc="-70" dirty="0" smtClean="0">
              <a:solidFill>
                <a:schemeClr val="bg1"/>
              </a:solidFill>
            </a:endParaRPr>
          </a:p>
        </p:txBody>
      </p:sp>
      <p:sp>
        <p:nvSpPr>
          <p:cNvPr id="20" name="TextBox 19"/>
          <p:cNvSpPr txBox="1"/>
          <p:nvPr/>
        </p:nvSpPr>
        <p:spPr>
          <a:xfrm>
            <a:off x="3698322" y="3518149"/>
            <a:ext cx="1580561" cy="923330"/>
          </a:xfrm>
          <a:prstGeom prst="rect">
            <a:avLst/>
          </a:prstGeom>
          <a:noFill/>
        </p:spPr>
        <p:txBody>
          <a:bodyPr wrap="none" lIns="0" tIns="0" rIns="0" bIns="0" rtlCol="0">
            <a:spAutoFit/>
          </a:bodyPr>
          <a:lstStyle/>
          <a:p>
            <a:pPr algn="ctr"/>
            <a:r>
              <a:rPr lang="en-US" sz="2000" spc="-70" dirty="0" smtClean="0">
                <a:solidFill>
                  <a:schemeClr val="bg1"/>
                </a:solidFill>
              </a:rPr>
              <a:t>Use Office 365 </a:t>
            </a:r>
            <a:br>
              <a:rPr lang="en-US" sz="2000" spc="-70" dirty="0" smtClean="0">
                <a:solidFill>
                  <a:schemeClr val="bg1"/>
                </a:solidFill>
              </a:rPr>
            </a:br>
            <a:r>
              <a:rPr lang="en-US" sz="2000" spc="-70" dirty="0" smtClean="0">
                <a:solidFill>
                  <a:schemeClr val="bg1"/>
                </a:solidFill>
              </a:rPr>
              <a:t>themes when</a:t>
            </a:r>
            <a:br>
              <a:rPr lang="en-US" sz="2000" spc="-70" dirty="0" smtClean="0">
                <a:solidFill>
                  <a:schemeClr val="bg1"/>
                </a:solidFill>
              </a:rPr>
            </a:br>
            <a:r>
              <a:rPr lang="en-US" sz="2000" spc="-70" dirty="0" smtClean="0">
                <a:solidFill>
                  <a:schemeClr val="bg1"/>
                </a:solidFill>
              </a:rPr>
              <a:t>possible</a:t>
            </a:r>
            <a:endParaRPr lang="en-GB" sz="2000" spc="-70" dirty="0" smtClean="0">
              <a:solidFill>
                <a:schemeClr val="bg1"/>
              </a:solidFill>
            </a:endParaRPr>
          </a:p>
        </p:txBody>
      </p:sp>
      <p:sp>
        <p:nvSpPr>
          <p:cNvPr id="21" name="TextBox 20"/>
          <p:cNvSpPr txBox="1"/>
          <p:nvPr/>
        </p:nvSpPr>
        <p:spPr>
          <a:xfrm>
            <a:off x="6465088" y="3518149"/>
            <a:ext cx="1560684" cy="615553"/>
          </a:xfrm>
          <a:prstGeom prst="rect">
            <a:avLst/>
          </a:prstGeom>
          <a:noFill/>
        </p:spPr>
        <p:txBody>
          <a:bodyPr wrap="none" lIns="0" tIns="0" rIns="0" bIns="0" rtlCol="0">
            <a:spAutoFit/>
          </a:bodyPr>
          <a:lstStyle/>
          <a:p>
            <a:pPr algn="ctr"/>
            <a:r>
              <a:rPr lang="en-US" sz="2000" spc="-70" dirty="0" smtClean="0">
                <a:solidFill>
                  <a:schemeClr val="bg1"/>
                </a:solidFill>
              </a:rPr>
              <a:t>Consider using</a:t>
            </a:r>
            <a:br>
              <a:rPr lang="en-US" sz="2000" spc="-70" dirty="0" smtClean="0">
                <a:solidFill>
                  <a:schemeClr val="bg1"/>
                </a:solidFill>
              </a:rPr>
            </a:br>
            <a:r>
              <a:rPr lang="en-US" sz="2000" spc="-70" dirty="0" smtClean="0">
                <a:solidFill>
                  <a:schemeClr val="bg1"/>
                </a:solidFill>
              </a:rPr>
              <a:t>Alternate CSS</a:t>
            </a:r>
            <a:endParaRPr lang="en-GB" sz="2000" spc="-70" dirty="0" smtClean="0">
              <a:solidFill>
                <a:schemeClr val="bg1"/>
              </a:solidFill>
            </a:endParaRPr>
          </a:p>
        </p:txBody>
      </p:sp>
      <p:sp>
        <p:nvSpPr>
          <p:cNvPr id="22" name="TextBox 21"/>
          <p:cNvSpPr txBox="1"/>
          <p:nvPr/>
        </p:nvSpPr>
        <p:spPr>
          <a:xfrm>
            <a:off x="9318094" y="3518149"/>
            <a:ext cx="1645642" cy="923330"/>
          </a:xfrm>
          <a:prstGeom prst="rect">
            <a:avLst/>
          </a:prstGeom>
          <a:noFill/>
        </p:spPr>
        <p:txBody>
          <a:bodyPr wrap="none" lIns="0" tIns="0" rIns="0" bIns="0" rtlCol="0">
            <a:spAutoFit/>
          </a:bodyPr>
          <a:lstStyle/>
          <a:p>
            <a:pPr algn="ctr"/>
            <a:r>
              <a:rPr lang="en-US" sz="2000" spc="-70" dirty="0" smtClean="0">
                <a:solidFill>
                  <a:schemeClr val="bg1"/>
                </a:solidFill>
              </a:rPr>
              <a:t>Themes can be </a:t>
            </a:r>
            <a:br>
              <a:rPr lang="en-US" sz="2000" spc="-70" dirty="0" smtClean="0">
                <a:solidFill>
                  <a:schemeClr val="bg1"/>
                </a:solidFill>
              </a:rPr>
            </a:br>
            <a:r>
              <a:rPr lang="en-US" sz="2000" spc="-70" dirty="0" smtClean="0">
                <a:solidFill>
                  <a:schemeClr val="bg1"/>
                </a:solidFill>
              </a:rPr>
              <a:t>used to control </a:t>
            </a:r>
            <a:br>
              <a:rPr lang="en-US" sz="2000" spc="-70" dirty="0" smtClean="0">
                <a:solidFill>
                  <a:schemeClr val="bg1"/>
                </a:solidFill>
              </a:rPr>
            </a:br>
            <a:r>
              <a:rPr lang="en-US" sz="2000" spc="-70" dirty="0" smtClean="0">
                <a:solidFill>
                  <a:schemeClr val="bg1"/>
                </a:solidFill>
              </a:rPr>
              <a:t>color and fonts</a:t>
            </a:r>
            <a:endParaRPr lang="en-GB" sz="2000" spc="-70" dirty="0" smtClean="0">
              <a:solidFill>
                <a:schemeClr val="bg1"/>
              </a:solidFill>
            </a:endParaRPr>
          </a:p>
        </p:txBody>
      </p:sp>
      <p:pic>
        <p:nvPicPr>
          <p:cNvPr id="25" name="Picture 24"/>
          <p:cNvPicPr>
            <a:picLocks noChangeAspect="1"/>
          </p:cNvPicPr>
          <p:nvPr/>
        </p:nvPicPr>
        <p:blipFill>
          <a:blip r:embed="rId4"/>
          <a:stretch>
            <a:fillRect/>
          </a:stretch>
        </p:blipFill>
        <p:spPr>
          <a:xfrm>
            <a:off x="6642470" y="2603742"/>
            <a:ext cx="1205920" cy="920420"/>
          </a:xfrm>
          <a:prstGeom prst="rect">
            <a:avLst/>
          </a:prstGeom>
        </p:spPr>
      </p:pic>
      <p:pic>
        <p:nvPicPr>
          <p:cNvPr id="26" name="Picture 25"/>
          <p:cNvPicPr>
            <a:picLocks noChangeAspect="1"/>
          </p:cNvPicPr>
          <p:nvPr/>
        </p:nvPicPr>
        <p:blipFill>
          <a:blip r:embed="rId5"/>
          <a:stretch>
            <a:fillRect/>
          </a:stretch>
        </p:blipFill>
        <p:spPr>
          <a:xfrm>
            <a:off x="4029302" y="2603742"/>
            <a:ext cx="918600" cy="908394"/>
          </a:xfrm>
          <a:prstGeom prst="rect">
            <a:avLst/>
          </a:prstGeom>
        </p:spPr>
      </p:pic>
      <p:pic>
        <p:nvPicPr>
          <p:cNvPr id="27" name="Picture 26"/>
          <p:cNvPicPr>
            <a:picLocks noChangeAspect="1"/>
          </p:cNvPicPr>
          <p:nvPr/>
        </p:nvPicPr>
        <p:blipFill>
          <a:blip r:embed="rId6"/>
          <a:stretch>
            <a:fillRect/>
          </a:stretch>
        </p:blipFill>
        <p:spPr>
          <a:xfrm>
            <a:off x="9657501" y="2686751"/>
            <a:ext cx="966829" cy="837411"/>
          </a:xfrm>
          <a:prstGeom prst="rect">
            <a:avLst/>
          </a:prstGeom>
        </p:spPr>
      </p:pic>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0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50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1"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pic>
        <p:nvPicPr>
          <p:cNvPr id="18" name="Picture 17"/>
          <p:cNvPicPr>
            <a:picLocks noChangeAspect="1"/>
          </p:cNvPicPr>
          <p:nvPr/>
        </p:nvPicPr>
        <p:blipFill>
          <a:blip r:embed="rId3"/>
          <a:stretch>
            <a:fillRect/>
          </a:stretch>
        </p:blipFill>
        <p:spPr>
          <a:xfrm>
            <a:off x="1372228" y="2673085"/>
            <a:ext cx="1068941" cy="839051"/>
          </a:xfrm>
          <a:prstGeom prst="rect">
            <a:avLst/>
          </a:prstGeom>
        </p:spPr>
      </p:pic>
      <p:sp>
        <p:nvSpPr>
          <p:cNvPr id="19" name="TextBox 18"/>
          <p:cNvSpPr txBox="1"/>
          <p:nvPr/>
        </p:nvSpPr>
        <p:spPr>
          <a:xfrm>
            <a:off x="1187527" y="3524162"/>
            <a:ext cx="1438342" cy="615553"/>
          </a:xfrm>
          <a:prstGeom prst="rect">
            <a:avLst/>
          </a:prstGeom>
          <a:noFill/>
        </p:spPr>
        <p:txBody>
          <a:bodyPr wrap="none" lIns="0" tIns="0" rIns="0" bIns="0" rtlCol="0">
            <a:spAutoFit/>
          </a:bodyPr>
          <a:lstStyle/>
          <a:p>
            <a:pPr algn="ctr"/>
            <a:r>
              <a:rPr lang="en-US" sz="2000" spc="-70" dirty="0" smtClean="0">
                <a:solidFill>
                  <a:schemeClr val="bg1"/>
                </a:solidFill>
              </a:rPr>
              <a:t>Avoid custom</a:t>
            </a:r>
            <a:br>
              <a:rPr lang="en-US" sz="2000" spc="-70" dirty="0" smtClean="0">
                <a:solidFill>
                  <a:schemeClr val="bg1"/>
                </a:solidFill>
              </a:rPr>
            </a:br>
            <a:r>
              <a:rPr lang="en-US" sz="2000" spc="-70" dirty="0" smtClean="0">
                <a:solidFill>
                  <a:schemeClr val="bg1"/>
                </a:solidFill>
              </a:rPr>
              <a:t>master pages</a:t>
            </a:r>
            <a:endParaRPr lang="en-GB" sz="2000" spc="-70" dirty="0" smtClean="0">
              <a:solidFill>
                <a:schemeClr val="bg1"/>
              </a:solidFill>
            </a:endParaRPr>
          </a:p>
        </p:txBody>
      </p:sp>
      <p:sp>
        <p:nvSpPr>
          <p:cNvPr id="20" name="TextBox 19"/>
          <p:cNvSpPr txBox="1"/>
          <p:nvPr/>
        </p:nvSpPr>
        <p:spPr>
          <a:xfrm>
            <a:off x="3698322" y="3518149"/>
            <a:ext cx="1580561" cy="923330"/>
          </a:xfrm>
          <a:prstGeom prst="rect">
            <a:avLst/>
          </a:prstGeom>
          <a:noFill/>
        </p:spPr>
        <p:txBody>
          <a:bodyPr wrap="none" lIns="0" tIns="0" rIns="0" bIns="0" rtlCol="0">
            <a:spAutoFit/>
          </a:bodyPr>
          <a:lstStyle/>
          <a:p>
            <a:pPr algn="ctr"/>
            <a:r>
              <a:rPr lang="en-US" sz="2000" spc="-70" dirty="0" smtClean="0">
                <a:solidFill>
                  <a:schemeClr val="bg1"/>
                </a:solidFill>
              </a:rPr>
              <a:t>Use Office 365 </a:t>
            </a:r>
            <a:br>
              <a:rPr lang="en-US" sz="2000" spc="-70" dirty="0" smtClean="0">
                <a:solidFill>
                  <a:schemeClr val="bg1"/>
                </a:solidFill>
              </a:rPr>
            </a:br>
            <a:r>
              <a:rPr lang="en-US" sz="2000" spc="-70" dirty="0" smtClean="0">
                <a:solidFill>
                  <a:schemeClr val="bg1"/>
                </a:solidFill>
              </a:rPr>
              <a:t>themes when</a:t>
            </a:r>
            <a:br>
              <a:rPr lang="en-US" sz="2000" spc="-70" dirty="0" smtClean="0">
                <a:solidFill>
                  <a:schemeClr val="bg1"/>
                </a:solidFill>
              </a:rPr>
            </a:br>
            <a:r>
              <a:rPr lang="en-US" sz="2000" spc="-70" dirty="0" smtClean="0">
                <a:solidFill>
                  <a:schemeClr val="bg1"/>
                </a:solidFill>
              </a:rPr>
              <a:t>possible</a:t>
            </a:r>
            <a:endParaRPr lang="en-GB" sz="2000" spc="-70" dirty="0" smtClean="0">
              <a:solidFill>
                <a:schemeClr val="bg1"/>
              </a:solidFill>
            </a:endParaRPr>
          </a:p>
        </p:txBody>
      </p:sp>
      <p:sp>
        <p:nvSpPr>
          <p:cNvPr id="21" name="TextBox 20"/>
          <p:cNvSpPr txBox="1"/>
          <p:nvPr/>
        </p:nvSpPr>
        <p:spPr>
          <a:xfrm>
            <a:off x="6465088" y="3518149"/>
            <a:ext cx="1560684" cy="615553"/>
          </a:xfrm>
          <a:prstGeom prst="rect">
            <a:avLst/>
          </a:prstGeom>
          <a:noFill/>
        </p:spPr>
        <p:txBody>
          <a:bodyPr wrap="none" lIns="0" tIns="0" rIns="0" bIns="0" rtlCol="0">
            <a:spAutoFit/>
          </a:bodyPr>
          <a:lstStyle/>
          <a:p>
            <a:pPr algn="ctr"/>
            <a:r>
              <a:rPr lang="en-US" sz="2000" spc="-70" dirty="0" smtClean="0">
                <a:solidFill>
                  <a:schemeClr val="bg1"/>
                </a:solidFill>
              </a:rPr>
              <a:t>Consider using</a:t>
            </a:r>
            <a:br>
              <a:rPr lang="en-US" sz="2000" spc="-70" dirty="0" smtClean="0">
                <a:solidFill>
                  <a:schemeClr val="bg1"/>
                </a:solidFill>
              </a:rPr>
            </a:br>
            <a:r>
              <a:rPr lang="en-US" sz="2000" spc="-70" dirty="0" smtClean="0">
                <a:solidFill>
                  <a:schemeClr val="bg1"/>
                </a:solidFill>
              </a:rPr>
              <a:t>Alternate CSS</a:t>
            </a:r>
            <a:endParaRPr lang="en-GB" sz="2000" spc="-70" dirty="0" smtClean="0">
              <a:solidFill>
                <a:schemeClr val="bg1"/>
              </a:solidFill>
            </a:endParaRPr>
          </a:p>
        </p:txBody>
      </p:sp>
      <p:sp>
        <p:nvSpPr>
          <p:cNvPr id="22" name="TextBox 21"/>
          <p:cNvSpPr txBox="1"/>
          <p:nvPr/>
        </p:nvSpPr>
        <p:spPr>
          <a:xfrm>
            <a:off x="9318094" y="3518149"/>
            <a:ext cx="1645642" cy="923330"/>
          </a:xfrm>
          <a:prstGeom prst="rect">
            <a:avLst/>
          </a:prstGeom>
          <a:noFill/>
        </p:spPr>
        <p:txBody>
          <a:bodyPr wrap="none" lIns="0" tIns="0" rIns="0" bIns="0" rtlCol="0">
            <a:spAutoFit/>
          </a:bodyPr>
          <a:lstStyle/>
          <a:p>
            <a:pPr algn="ctr"/>
            <a:r>
              <a:rPr lang="en-US" sz="2000" spc="-70" dirty="0" smtClean="0">
                <a:solidFill>
                  <a:schemeClr val="bg1"/>
                </a:solidFill>
              </a:rPr>
              <a:t>Themes can be </a:t>
            </a:r>
            <a:br>
              <a:rPr lang="en-US" sz="2000" spc="-70" dirty="0" smtClean="0">
                <a:solidFill>
                  <a:schemeClr val="bg1"/>
                </a:solidFill>
              </a:rPr>
            </a:br>
            <a:r>
              <a:rPr lang="en-US" sz="2000" spc="-70" dirty="0" smtClean="0">
                <a:solidFill>
                  <a:schemeClr val="bg1"/>
                </a:solidFill>
              </a:rPr>
              <a:t>used to control </a:t>
            </a:r>
            <a:br>
              <a:rPr lang="en-US" sz="2000" spc="-70" dirty="0" smtClean="0">
                <a:solidFill>
                  <a:schemeClr val="bg1"/>
                </a:solidFill>
              </a:rPr>
            </a:br>
            <a:r>
              <a:rPr lang="en-US" sz="2000" spc="-70" dirty="0" smtClean="0">
                <a:solidFill>
                  <a:schemeClr val="bg1"/>
                </a:solidFill>
              </a:rPr>
              <a:t>color and fonts</a:t>
            </a:r>
            <a:endParaRPr lang="en-GB" sz="2000" spc="-70" dirty="0" smtClean="0">
              <a:solidFill>
                <a:schemeClr val="bg1"/>
              </a:solidFill>
            </a:endParaRPr>
          </a:p>
        </p:txBody>
      </p:sp>
      <p:pic>
        <p:nvPicPr>
          <p:cNvPr id="25" name="Picture 24"/>
          <p:cNvPicPr>
            <a:picLocks noChangeAspect="1"/>
          </p:cNvPicPr>
          <p:nvPr/>
        </p:nvPicPr>
        <p:blipFill>
          <a:blip r:embed="rId4"/>
          <a:stretch>
            <a:fillRect/>
          </a:stretch>
        </p:blipFill>
        <p:spPr>
          <a:xfrm>
            <a:off x="6642470" y="2603742"/>
            <a:ext cx="1205920" cy="920420"/>
          </a:xfrm>
          <a:prstGeom prst="rect">
            <a:avLst/>
          </a:prstGeom>
        </p:spPr>
      </p:pic>
      <p:pic>
        <p:nvPicPr>
          <p:cNvPr id="26" name="Picture 25"/>
          <p:cNvPicPr>
            <a:picLocks noChangeAspect="1"/>
          </p:cNvPicPr>
          <p:nvPr/>
        </p:nvPicPr>
        <p:blipFill>
          <a:blip r:embed="rId5"/>
          <a:stretch>
            <a:fillRect/>
          </a:stretch>
        </p:blipFill>
        <p:spPr>
          <a:xfrm>
            <a:off x="4029302" y="2603742"/>
            <a:ext cx="918600" cy="908394"/>
          </a:xfrm>
          <a:prstGeom prst="rect">
            <a:avLst/>
          </a:prstGeom>
        </p:spPr>
      </p:pic>
      <p:pic>
        <p:nvPicPr>
          <p:cNvPr id="27" name="Picture 26"/>
          <p:cNvPicPr>
            <a:picLocks noChangeAspect="1"/>
          </p:cNvPicPr>
          <p:nvPr/>
        </p:nvPicPr>
        <p:blipFill>
          <a:blip r:embed="rId6"/>
          <a:stretch>
            <a:fillRect/>
          </a:stretch>
        </p:blipFill>
        <p:spPr>
          <a:xfrm>
            <a:off x="9657501" y="2686751"/>
            <a:ext cx="966829" cy="837411"/>
          </a:xfrm>
          <a:prstGeom prst="rect">
            <a:avLst/>
          </a:prstGeom>
        </p:spPr>
      </p:pic>
    </p:spTree>
    <p:extLst>
      <p:ext uri="{BB962C8B-B14F-4D97-AF65-F5344CB8AC3E}">
        <p14:creationId xmlns:p14="http://schemas.microsoft.com/office/powerpoint/2010/main" val="290656405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0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50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“You do not brand Outlook or Word, why do you need to do branding on collaboration sites?”</a:t>
            </a:r>
            <a:endParaRPr lang="en-GB" sz="5398" dirty="0"/>
          </a:p>
        </p:txBody>
      </p:sp>
      <p:sp>
        <p:nvSpPr>
          <p:cNvPr id="4" name="TextBox 3"/>
          <p:cNvSpPr txBox="1"/>
          <p:nvPr/>
        </p:nvSpPr>
        <p:spPr>
          <a:xfrm>
            <a:off x="4414455" y="4545931"/>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Applying branding is absolutely supported and understandable for intranet portals, but what about collaboration sites? It is recommended to consider the cost versus gain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752302"/>
            <a:ext cx="5792065" cy="1015399"/>
          </a:xfrm>
          <a:prstGeom prst="rect">
            <a:avLst/>
          </a:prstGeom>
          <a:noFill/>
        </p:spPr>
        <p:txBody>
          <a:bodyPr wrap="none" rtlCol="0">
            <a:spAutoFit/>
          </a:bodyPr>
          <a:lstStyle/>
          <a:p>
            <a:r>
              <a:rPr lang="en-US" sz="5998" dirty="0">
                <a:latin typeface="Segoe UI" panose="020B0502040204020203" pitchFamily="34" charset="0"/>
                <a:cs typeface="Segoe UI" panose="020B0502040204020203" pitchFamily="34" charset="0"/>
              </a:rPr>
              <a:t>Good question…</a:t>
            </a:r>
            <a:endParaRPr lang="en-GB" sz="5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732910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Introduction</a:t>
            </a:r>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6710363" cy="2043636"/>
          </a:xfrm>
        </p:spPr>
        <p:txBody>
          <a:bodyPr/>
          <a:lstStyle/>
          <a:p>
            <a:r>
              <a:rPr lang="en-US" sz="3598" dirty="0"/>
              <a:t>Use themes rather than master pages</a:t>
            </a:r>
          </a:p>
          <a:p>
            <a:pPr lvl="1"/>
            <a:r>
              <a:rPr lang="en-US" sz="1998" dirty="0"/>
              <a:t>All changes to OOB master pages are provided to your sites automatically without need to modify custom code</a:t>
            </a:r>
          </a:p>
          <a:p>
            <a:pPr lvl="1"/>
            <a:endParaRPr lang="en-US" sz="1998" dirty="0"/>
          </a:p>
          <a:p>
            <a:r>
              <a:rPr lang="en-US" sz="3598" dirty="0"/>
              <a:t>Avoid feature framework element usage</a:t>
            </a:r>
          </a:p>
          <a:p>
            <a:pPr lvl="1"/>
            <a:r>
              <a:rPr lang="en-US" sz="1998" dirty="0"/>
              <a:t>Many feature framework elements will create dependency to xml files on the disk , which then cannot be removed easily (think “Content Migration”) </a:t>
            </a:r>
          </a:p>
          <a:p>
            <a:pPr lvl="1"/>
            <a:r>
              <a:rPr lang="en-US" sz="1998" dirty="0"/>
              <a:t>Sandbox solutions will also impact future cost model of the Office365 sites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7623" t="242" r="5652" b="-242"/>
          <a:stretch/>
        </p:blipFill>
        <p:spPr>
          <a:xfrm>
            <a:off x="7379445" y="1786"/>
            <a:ext cx="4807792" cy="6854429"/>
          </a:xfrm>
          <a:prstGeom prst="rect">
            <a:avLst/>
          </a:prstGeom>
        </p:spPr>
      </p:pic>
      <p:sp>
        <p:nvSpPr>
          <p:cNvPr id="2" name="Title 1"/>
          <p:cNvSpPr>
            <a:spLocks noGrp="1"/>
          </p:cNvSpPr>
          <p:nvPr>
            <p:ph type="title"/>
          </p:nvPr>
        </p:nvSpPr>
        <p:spPr/>
        <p:txBody>
          <a:bodyPr>
            <a:normAutofit/>
          </a:bodyPr>
          <a:lstStyle/>
          <a:p>
            <a:r>
              <a:rPr lang="en-US" dirty="0"/>
              <a:t>How to minimize future maintenance?</a:t>
            </a:r>
          </a:p>
        </p:txBody>
      </p:sp>
    </p:spTree>
    <p:extLst>
      <p:ext uri="{BB962C8B-B14F-4D97-AF65-F5344CB8AC3E}">
        <p14:creationId xmlns:p14="http://schemas.microsoft.com/office/powerpoint/2010/main" val="31667684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76767" y="1696640"/>
            <a:ext cx="9315780" cy="1256147"/>
          </a:xfrm>
          <a:prstGeom prst="rect">
            <a:avLst/>
          </a:prstGeom>
        </p:spPr>
      </p:pic>
      <p:pic>
        <p:nvPicPr>
          <p:cNvPr id="3" name="Picture 2"/>
          <p:cNvPicPr>
            <a:picLocks noChangeAspect="1"/>
          </p:cNvPicPr>
          <p:nvPr/>
        </p:nvPicPr>
        <p:blipFill>
          <a:blip r:embed="rId4"/>
          <a:stretch>
            <a:fillRect/>
          </a:stretch>
        </p:blipFill>
        <p:spPr>
          <a:xfrm>
            <a:off x="1577670" y="2298925"/>
            <a:ext cx="8937634" cy="1487364"/>
          </a:xfrm>
          <a:prstGeom prst="rect">
            <a:avLst/>
          </a:prstGeom>
        </p:spPr>
      </p:pic>
      <p:pic>
        <p:nvPicPr>
          <p:cNvPr id="4" name="Picture 3"/>
          <p:cNvPicPr>
            <a:picLocks noChangeAspect="1"/>
          </p:cNvPicPr>
          <p:nvPr/>
        </p:nvPicPr>
        <p:blipFill>
          <a:blip r:embed="rId5"/>
          <a:stretch>
            <a:fillRect/>
          </a:stretch>
        </p:blipFill>
        <p:spPr>
          <a:xfrm>
            <a:off x="2785682" y="2903444"/>
            <a:ext cx="8333941" cy="2925075"/>
          </a:xfrm>
          <a:prstGeom prst="rect">
            <a:avLst/>
          </a:prstGeom>
        </p:spPr>
      </p:pic>
      <p:pic>
        <p:nvPicPr>
          <p:cNvPr id="7" name="Picture 6"/>
          <p:cNvPicPr>
            <a:picLocks noChangeAspect="1"/>
          </p:cNvPicPr>
          <p:nvPr/>
        </p:nvPicPr>
        <p:blipFill>
          <a:blip r:embed="rId6"/>
          <a:stretch>
            <a:fillRect/>
          </a:stretch>
        </p:blipFill>
        <p:spPr>
          <a:xfrm>
            <a:off x="7371182" y="5107936"/>
            <a:ext cx="4565971" cy="1589531"/>
          </a:xfrm>
          <a:prstGeom prst="rect">
            <a:avLst/>
          </a:prstGeom>
        </p:spPr>
      </p:pic>
      <p:pic>
        <p:nvPicPr>
          <p:cNvPr id="8" name="Picture 7"/>
          <p:cNvPicPr>
            <a:picLocks noChangeAspect="1"/>
          </p:cNvPicPr>
          <p:nvPr/>
        </p:nvPicPr>
        <p:blipFill>
          <a:blip r:embed="rId7"/>
          <a:stretch>
            <a:fillRect/>
          </a:stretch>
        </p:blipFill>
        <p:spPr>
          <a:xfrm>
            <a:off x="2230495" y="5107935"/>
            <a:ext cx="4722157" cy="1589531"/>
          </a:xfrm>
          <a:prstGeom prst="rect">
            <a:avLst/>
          </a:prstGeom>
        </p:spPr>
      </p:pic>
      <p:sp>
        <p:nvSpPr>
          <p:cNvPr id="9" name="Title 8"/>
          <p:cNvSpPr>
            <a:spLocks noGrp="1"/>
          </p:cNvSpPr>
          <p:nvPr>
            <p:ph type="title"/>
          </p:nvPr>
        </p:nvSpPr>
        <p:spPr/>
        <p:txBody>
          <a:bodyPr/>
          <a:lstStyle/>
          <a:p>
            <a:r>
              <a:rPr lang="en-US" sz="4800" dirty="0" smtClean="0"/>
              <a:t>Example: Custom master page and case of an evolving suite bar…</a:t>
            </a:r>
            <a:br>
              <a:rPr lang="en-US" sz="4800" dirty="0" smtClean="0"/>
            </a:br>
            <a:endParaRPr lang="en-US" sz="4800" dirty="0"/>
          </a:p>
        </p:txBody>
      </p:sp>
    </p:spTree>
    <p:extLst>
      <p:ext uri="{BB962C8B-B14F-4D97-AF65-F5344CB8AC3E}">
        <p14:creationId xmlns:p14="http://schemas.microsoft.com/office/powerpoint/2010/main" val="29095574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is the challenge with custom master page?</a:t>
            </a:r>
          </a:p>
        </p:txBody>
      </p:sp>
      <p:cxnSp>
        <p:nvCxnSpPr>
          <p:cNvPr id="4" name="Straight Arrow Connector 3"/>
          <p:cNvCxnSpPr/>
          <p:nvPr/>
        </p:nvCxnSpPr>
        <p:spPr>
          <a:xfrm flipV="1">
            <a:off x="1040065" y="5388126"/>
            <a:ext cx="10273262" cy="13845"/>
          </a:xfrm>
          <a:prstGeom prst="straightConnector1">
            <a:avLst/>
          </a:prstGeom>
          <a:ln w="53975">
            <a:solidFill>
              <a:schemeClr val="bg1">
                <a:lumMod val="50000"/>
              </a:schemeClr>
            </a:solidFill>
            <a:prstDash val="dashDot"/>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138915" y="5523233"/>
            <a:ext cx="592162" cy="369012"/>
          </a:xfrm>
          <a:prstGeom prst="rect">
            <a:avLst/>
          </a:prstGeom>
          <a:noFill/>
        </p:spPr>
        <p:txBody>
          <a:bodyPr wrap="none" lIns="0" tIns="0" rIns="0" bIns="0" rtlCol="0">
            <a:spAutoFit/>
          </a:bodyPr>
          <a:lstStyle/>
          <a:p>
            <a:r>
              <a:rPr lang="en-US" sz="2399" spc="-70" dirty="0">
                <a:solidFill>
                  <a:schemeClr val="tx2"/>
                </a:solidFill>
                <a:latin typeface="+mj-lt"/>
              </a:rPr>
              <a:t>Time</a:t>
            </a:r>
          </a:p>
        </p:txBody>
      </p:sp>
      <p:cxnSp>
        <p:nvCxnSpPr>
          <p:cNvPr id="12" name="Straight Connector 11"/>
          <p:cNvCxnSpPr/>
          <p:nvPr/>
        </p:nvCxnSpPr>
        <p:spPr>
          <a:xfrm flipH="1" flipV="1">
            <a:off x="3760910" y="5523234"/>
            <a:ext cx="773483" cy="517181"/>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sp>
        <p:nvSpPr>
          <p:cNvPr id="15" name="Diamond 14"/>
          <p:cNvSpPr/>
          <p:nvPr/>
        </p:nvSpPr>
        <p:spPr bwMode="auto">
          <a:xfrm>
            <a:off x="3417644" y="5263901"/>
            <a:ext cx="343268" cy="320784"/>
          </a:xfrm>
          <a:prstGeom prst="diamond">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9" tIns="45689" rIns="45689" bIns="45689" numCol="1" spcCol="0" rtlCol="0" fromWordArt="0" anchor="ctr" anchorCtr="0" forceAA="0" compatLnSpc="1">
            <a:prstTxWarp prst="textNoShape">
              <a:avLst/>
            </a:prstTxWarp>
            <a:noAutofit/>
          </a:bodyPr>
          <a:lstStyle/>
          <a:p>
            <a:pPr algn="ctr" defTabSz="913376" fontAlgn="base">
              <a:spcBef>
                <a:spcPct val="0"/>
              </a:spcBef>
              <a:spcAft>
                <a:spcPct val="0"/>
              </a:spcAft>
            </a:pPr>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17" name="Diamond 16"/>
          <p:cNvSpPr/>
          <p:nvPr/>
        </p:nvSpPr>
        <p:spPr bwMode="auto">
          <a:xfrm>
            <a:off x="7097933" y="5263901"/>
            <a:ext cx="343268" cy="320784"/>
          </a:xfrm>
          <a:prstGeom prst="diamond">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9" tIns="45689" rIns="45689" bIns="45689" numCol="1" spcCol="0" rtlCol="0" fromWordArt="0" anchor="ctr" anchorCtr="0" forceAA="0" compatLnSpc="1">
            <a:prstTxWarp prst="textNoShape">
              <a:avLst/>
            </a:prstTxWarp>
            <a:noAutofit/>
          </a:bodyPr>
          <a:lstStyle/>
          <a:p>
            <a:pPr algn="ctr" defTabSz="913376" fontAlgn="base">
              <a:spcBef>
                <a:spcPct val="0"/>
              </a:spcBef>
              <a:spcAft>
                <a:spcPct val="0"/>
              </a:spcAft>
            </a:pPr>
            <a:endParaRPr lang="en-US" sz="2198" dirty="0">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Connector 19"/>
          <p:cNvCxnSpPr/>
          <p:nvPr/>
        </p:nvCxnSpPr>
        <p:spPr>
          <a:xfrm flipV="1">
            <a:off x="6623509" y="5584689"/>
            <a:ext cx="474422" cy="481571"/>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1853009" y="1996679"/>
            <a:ext cx="1020239" cy="434542"/>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887758" y="3854489"/>
            <a:ext cx="10273262" cy="13845"/>
          </a:xfrm>
          <a:prstGeom prst="straightConnector1">
            <a:avLst/>
          </a:prstGeom>
          <a:ln w="53975" cmpd="dbl">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907294" y="3988385"/>
            <a:ext cx="1447135" cy="369108"/>
          </a:xfrm>
          <a:prstGeom prst="rect">
            <a:avLst/>
          </a:prstGeom>
          <a:noFill/>
        </p:spPr>
        <p:txBody>
          <a:bodyPr wrap="square" lIns="0" tIns="0" rIns="0" bIns="0" rtlCol="0">
            <a:spAutoFit/>
          </a:bodyPr>
          <a:lstStyle>
            <a:defPPr>
              <a:defRPr lang="en-US"/>
            </a:defPPr>
            <a:lvl1pPr algn="r">
              <a:defRPr sz="2399" spc="-70">
                <a:latin typeface="+mj-lt"/>
              </a:defRPr>
            </a:lvl1pPr>
          </a:lstStyle>
          <a:p>
            <a:r>
              <a:rPr lang="en-US" sz="2398" dirty="0" err="1"/>
              <a:t>Oob</a:t>
            </a:r>
            <a:r>
              <a:rPr lang="en-US" sz="2398" dirty="0"/>
              <a:t> Master</a:t>
            </a:r>
          </a:p>
        </p:txBody>
      </p:sp>
      <p:sp>
        <p:nvSpPr>
          <p:cNvPr id="44" name="TextBox 43"/>
          <p:cNvSpPr txBox="1"/>
          <p:nvPr/>
        </p:nvSpPr>
        <p:spPr>
          <a:xfrm>
            <a:off x="8113609" y="3372644"/>
            <a:ext cx="3240821" cy="369108"/>
          </a:xfrm>
          <a:prstGeom prst="rect">
            <a:avLst/>
          </a:prstGeom>
          <a:noFill/>
        </p:spPr>
        <p:txBody>
          <a:bodyPr wrap="square" lIns="0" tIns="0" rIns="0" bIns="0" rtlCol="0">
            <a:spAutoFit/>
          </a:bodyPr>
          <a:lstStyle/>
          <a:p>
            <a:pPr algn="r"/>
            <a:r>
              <a:rPr lang="en-US" sz="2398" spc="-70" dirty="0">
                <a:latin typeface="+mj-lt"/>
              </a:rPr>
              <a:t>Custom Master</a:t>
            </a:r>
          </a:p>
        </p:txBody>
      </p:sp>
      <p:cxnSp>
        <p:nvCxnSpPr>
          <p:cNvPr id="100" name="Straight Connector 99"/>
          <p:cNvCxnSpPr/>
          <p:nvPr/>
        </p:nvCxnSpPr>
        <p:spPr>
          <a:xfrm flipH="1">
            <a:off x="8617076" y="1996677"/>
            <a:ext cx="1020239" cy="351480"/>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V="1">
            <a:off x="1644692" y="3348745"/>
            <a:ext cx="0" cy="824188"/>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05" name="TextBox 104"/>
          <p:cNvSpPr txBox="1"/>
          <p:nvPr/>
        </p:nvSpPr>
        <p:spPr>
          <a:xfrm>
            <a:off x="246506" y="3484023"/>
            <a:ext cx="1336659" cy="276855"/>
          </a:xfrm>
          <a:prstGeom prst="rect">
            <a:avLst/>
          </a:prstGeom>
          <a:noFill/>
        </p:spPr>
        <p:txBody>
          <a:bodyPr wrap="square" lIns="0" tIns="0" rIns="0" bIns="0" rtlCol="0">
            <a:spAutoFit/>
          </a:bodyPr>
          <a:lstStyle/>
          <a:p>
            <a:pPr algn="ctr"/>
            <a:r>
              <a:rPr lang="en-US" sz="1798" spc="-70" dirty="0">
                <a:latin typeface="+mj-lt"/>
              </a:rPr>
              <a:t>&lt;&lt; Copy &gt;&gt;</a:t>
            </a:r>
          </a:p>
        </p:txBody>
      </p:sp>
      <p:sp>
        <p:nvSpPr>
          <p:cNvPr id="13" name="TextBox 4"/>
          <p:cNvSpPr txBox="1"/>
          <p:nvPr/>
        </p:nvSpPr>
        <p:spPr>
          <a:xfrm>
            <a:off x="3852155" y="5973219"/>
            <a:ext cx="3707812"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Service updates for introducing new version of the out of the box master page with some new capabilities or bug fixes.</a:t>
            </a:r>
          </a:p>
        </p:txBody>
      </p:sp>
      <p:sp>
        <p:nvSpPr>
          <p:cNvPr id="99" name="TextBox 4"/>
          <p:cNvSpPr txBox="1"/>
          <p:nvPr/>
        </p:nvSpPr>
        <p:spPr>
          <a:xfrm>
            <a:off x="7441199" y="1318170"/>
            <a:ext cx="3998932"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Significant differences on the outcome unless custom master page been updated during the releases.</a:t>
            </a:r>
          </a:p>
        </p:txBody>
      </p:sp>
      <p:sp>
        <p:nvSpPr>
          <p:cNvPr id="28" name="TextBox 4"/>
          <p:cNvSpPr txBox="1"/>
          <p:nvPr/>
        </p:nvSpPr>
        <p:spPr>
          <a:xfrm>
            <a:off x="1040064" y="1330594"/>
            <a:ext cx="3494328"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New custom master page is created  by copying </a:t>
            </a:r>
            <a:r>
              <a:rPr lang="en-US" sz="1400" dirty="0" err="1">
                <a:solidFill>
                  <a:schemeClr val="bg1"/>
                </a:solidFill>
              </a:rPr>
              <a:t>oob</a:t>
            </a:r>
            <a:r>
              <a:rPr lang="en-US" sz="1400" dirty="0">
                <a:solidFill>
                  <a:schemeClr val="bg1"/>
                </a:solidFill>
              </a:rPr>
              <a:t> master or starting from scratch using </a:t>
            </a:r>
            <a:r>
              <a:rPr lang="en-US" sz="1400" dirty="0" err="1">
                <a:solidFill>
                  <a:schemeClr val="bg1"/>
                </a:solidFill>
              </a:rPr>
              <a:t>oob</a:t>
            </a:r>
            <a:r>
              <a:rPr lang="en-US" sz="1400" dirty="0">
                <a:solidFill>
                  <a:schemeClr val="bg1"/>
                </a:solidFill>
              </a:rPr>
              <a:t> master as the reference</a:t>
            </a:r>
          </a:p>
        </p:txBody>
      </p:sp>
      <p:grpSp>
        <p:nvGrpSpPr>
          <p:cNvPr id="5" name="Group 4"/>
          <p:cNvGrpSpPr/>
          <p:nvPr/>
        </p:nvGrpSpPr>
        <p:grpSpPr>
          <a:xfrm>
            <a:off x="1333882" y="4272163"/>
            <a:ext cx="2083759" cy="764958"/>
            <a:chOff x="1332642" y="4272381"/>
            <a:chExt cx="2084302" cy="765157"/>
          </a:xfrm>
        </p:grpSpPr>
        <p:grpSp>
          <p:nvGrpSpPr>
            <p:cNvPr id="3" name="Group 2"/>
            <p:cNvGrpSpPr/>
            <p:nvPr/>
          </p:nvGrpSpPr>
          <p:grpSpPr>
            <a:xfrm>
              <a:off x="1332642" y="4272381"/>
              <a:ext cx="2084302" cy="765157"/>
              <a:chOff x="1332642" y="4272381"/>
              <a:chExt cx="2084302" cy="765157"/>
            </a:xfrm>
          </p:grpSpPr>
          <p:grpSp>
            <p:nvGrpSpPr>
              <p:cNvPr id="80" name="Group 79"/>
              <p:cNvGrpSpPr/>
              <p:nvPr/>
            </p:nvGrpSpPr>
            <p:grpSpPr>
              <a:xfrm>
                <a:off x="1332642" y="4272381"/>
                <a:ext cx="621781" cy="765157"/>
                <a:chOff x="8228898" y="2273094"/>
                <a:chExt cx="621781" cy="765157"/>
              </a:xfrm>
            </p:grpSpPr>
            <p:pic>
              <p:nvPicPr>
                <p:cNvPr id="95" name="Picture 94"/>
                <p:cNvPicPr>
                  <a:picLocks noChangeAspect="1"/>
                </p:cNvPicPr>
                <p:nvPr/>
              </p:nvPicPr>
              <p:blipFill>
                <a:blip r:embed="rId3"/>
                <a:stretch>
                  <a:fillRect/>
                </a:stretch>
              </p:blipFill>
              <p:spPr>
                <a:xfrm>
                  <a:off x="8228898" y="2273094"/>
                  <a:ext cx="527111" cy="689388"/>
                </a:xfrm>
                <a:prstGeom prst="rect">
                  <a:avLst/>
                </a:prstGeom>
              </p:spPr>
            </p:pic>
            <p:pic>
              <p:nvPicPr>
                <p:cNvPr id="96" name="Picture 95"/>
                <p:cNvPicPr>
                  <a:picLocks noChangeAspect="1"/>
                </p:cNvPicPr>
                <p:nvPr/>
              </p:nvPicPr>
              <p:blipFill>
                <a:blip r:embed="rId3"/>
                <a:stretch>
                  <a:fillRect/>
                </a:stretch>
              </p:blipFill>
              <p:spPr>
                <a:xfrm>
                  <a:off x="8323568" y="2348863"/>
                  <a:ext cx="527111" cy="689388"/>
                </a:xfrm>
                <a:prstGeom prst="rect">
                  <a:avLst/>
                </a:prstGeom>
              </p:spPr>
            </p:pic>
            <p:sp>
              <p:nvSpPr>
                <p:cNvPr id="97" name="Right Triangle 9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01" name="TextBox 100"/>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25" name="TextBox 124"/>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26" name="Group 125"/>
          <p:cNvGrpSpPr/>
          <p:nvPr/>
        </p:nvGrpSpPr>
        <p:grpSpPr>
          <a:xfrm>
            <a:off x="4591317" y="4310037"/>
            <a:ext cx="2083759" cy="764958"/>
            <a:chOff x="1332642" y="4272381"/>
            <a:chExt cx="2084302" cy="765157"/>
          </a:xfrm>
        </p:grpSpPr>
        <p:grpSp>
          <p:nvGrpSpPr>
            <p:cNvPr id="127" name="Group 126"/>
            <p:cNvGrpSpPr/>
            <p:nvPr/>
          </p:nvGrpSpPr>
          <p:grpSpPr>
            <a:xfrm>
              <a:off x="1332642" y="4272381"/>
              <a:ext cx="2084302" cy="765157"/>
              <a:chOff x="1332642" y="4272381"/>
              <a:chExt cx="2084302" cy="765157"/>
            </a:xfrm>
          </p:grpSpPr>
          <p:grpSp>
            <p:nvGrpSpPr>
              <p:cNvPr id="129" name="Group 128"/>
              <p:cNvGrpSpPr/>
              <p:nvPr/>
            </p:nvGrpSpPr>
            <p:grpSpPr>
              <a:xfrm>
                <a:off x="1332642" y="4272381"/>
                <a:ext cx="621781" cy="765157"/>
                <a:chOff x="8228898" y="2273094"/>
                <a:chExt cx="621781" cy="765157"/>
              </a:xfrm>
            </p:grpSpPr>
            <p:pic>
              <p:nvPicPr>
                <p:cNvPr id="131" name="Picture 130"/>
                <p:cNvPicPr>
                  <a:picLocks noChangeAspect="1"/>
                </p:cNvPicPr>
                <p:nvPr/>
              </p:nvPicPr>
              <p:blipFill>
                <a:blip r:embed="rId3"/>
                <a:stretch>
                  <a:fillRect/>
                </a:stretch>
              </p:blipFill>
              <p:spPr>
                <a:xfrm>
                  <a:off x="8228898" y="2273094"/>
                  <a:ext cx="527111" cy="689388"/>
                </a:xfrm>
                <a:prstGeom prst="rect">
                  <a:avLst/>
                </a:prstGeom>
              </p:spPr>
            </p:pic>
            <p:pic>
              <p:nvPicPr>
                <p:cNvPr id="132" name="Picture 131"/>
                <p:cNvPicPr>
                  <a:picLocks noChangeAspect="1"/>
                </p:cNvPicPr>
                <p:nvPr/>
              </p:nvPicPr>
              <p:blipFill>
                <a:blip r:embed="rId3"/>
                <a:stretch>
                  <a:fillRect/>
                </a:stretch>
              </p:blipFill>
              <p:spPr>
                <a:xfrm>
                  <a:off x="8323568" y="2348863"/>
                  <a:ext cx="527111" cy="689388"/>
                </a:xfrm>
                <a:prstGeom prst="rect">
                  <a:avLst/>
                </a:prstGeom>
              </p:spPr>
            </p:pic>
            <p:sp>
              <p:nvSpPr>
                <p:cNvPr id="133" name="Right Triangle 132"/>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30" name="TextBox 129"/>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28" name="TextBox 127"/>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2.0</a:t>
              </a:r>
            </a:p>
          </p:txBody>
        </p:sp>
      </p:grpSp>
      <p:grpSp>
        <p:nvGrpSpPr>
          <p:cNvPr id="135" name="Group 134"/>
          <p:cNvGrpSpPr/>
          <p:nvPr/>
        </p:nvGrpSpPr>
        <p:grpSpPr>
          <a:xfrm>
            <a:off x="7943396" y="4302819"/>
            <a:ext cx="2083759" cy="764958"/>
            <a:chOff x="1332642" y="4272381"/>
            <a:chExt cx="2084302" cy="765157"/>
          </a:xfrm>
        </p:grpSpPr>
        <p:grpSp>
          <p:nvGrpSpPr>
            <p:cNvPr id="136" name="Group 135"/>
            <p:cNvGrpSpPr/>
            <p:nvPr/>
          </p:nvGrpSpPr>
          <p:grpSpPr>
            <a:xfrm>
              <a:off x="1332642" y="4272381"/>
              <a:ext cx="2084302" cy="765157"/>
              <a:chOff x="1332642" y="4272381"/>
              <a:chExt cx="2084302" cy="765157"/>
            </a:xfrm>
          </p:grpSpPr>
          <p:grpSp>
            <p:nvGrpSpPr>
              <p:cNvPr id="138" name="Group 137"/>
              <p:cNvGrpSpPr/>
              <p:nvPr/>
            </p:nvGrpSpPr>
            <p:grpSpPr>
              <a:xfrm>
                <a:off x="1332642" y="4272381"/>
                <a:ext cx="621781" cy="765157"/>
                <a:chOff x="8228898" y="2273094"/>
                <a:chExt cx="621781" cy="765157"/>
              </a:xfrm>
            </p:grpSpPr>
            <p:pic>
              <p:nvPicPr>
                <p:cNvPr id="140" name="Picture 139"/>
                <p:cNvPicPr>
                  <a:picLocks noChangeAspect="1"/>
                </p:cNvPicPr>
                <p:nvPr/>
              </p:nvPicPr>
              <p:blipFill>
                <a:blip r:embed="rId3"/>
                <a:stretch>
                  <a:fillRect/>
                </a:stretch>
              </p:blipFill>
              <p:spPr>
                <a:xfrm>
                  <a:off x="8228898" y="2273094"/>
                  <a:ext cx="527111" cy="689388"/>
                </a:xfrm>
                <a:prstGeom prst="rect">
                  <a:avLst/>
                </a:prstGeom>
              </p:spPr>
            </p:pic>
            <p:pic>
              <p:nvPicPr>
                <p:cNvPr id="141" name="Picture 140"/>
                <p:cNvPicPr>
                  <a:picLocks noChangeAspect="1"/>
                </p:cNvPicPr>
                <p:nvPr/>
              </p:nvPicPr>
              <p:blipFill>
                <a:blip r:embed="rId3"/>
                <a:stretch>
                  <a:fillRect/>
                </a:stretch>
              </p:blipFill>
              <p:spPr>
                <a:xfrm>
                  <a:off x="8323568" y="2348863"/>
                  <a:ext cx="527111" cy="689388"/>
                </a:xfrm>
                <a:prstGeom prst="rect">
                  <a:avLst/>
                </a:prstGeom>
              </p:spPr>
            </p:pic>
            <p:sp>
              <p:nvSpPr>
                <p:cNvPr id="142" name="Right Triangle 141"/>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43" name="TextBox 142"/>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39" name="TextBox 138"/>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37" name="TextBox 136"/>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3.0</a:t>
              </a:r>
            </a:p>
          </p:txBody>
        </p:sp>
      </p:grpSp>
      <p:grpSp>
        <p:nvGrpSpPr>
          <p:cNvPr id="144" name="Group 143"/>
          <p:cNvGrpSpPr/>
          <p:nvPr/>
        </p:nvGrpSpPr>
        <p:grpSpPr>
          <a:xfrm>
            <a:off x="1296240" y="2484102"/>
            <a:ext cx="2083759" cy="764958"/>
            <a:chOff x="1332642" y="4272381"/>
            <a:chExt cx="2084302" cy="765157"/>
          </a:xfrm>
        </p:grpSpPr>
        <p:grpSp>
          <p:nvGrpSpPr>
            <p:cNvPr id="145" name="Group 144"/>
            <p:cNvGrpSpPr/>
            <p:nvPr/>
          </p:nvGrpSpPr>
          <p:grpSpPr>
            <a:xfrm>
              <a:off x="1332642" y="4272381"/>
              <a:ext cx="2084302" cy="765157"/>
              <a:chOff x="1332642" y="4272381"/>
              <a:chExt cx="2084302" cy="765157"/>
            </a:xfrm>
          </p:grpSpPr>
          <p:grpSp>
            <p:nvGrpSpPr>
              <p:cNvPr id="147" name="Group 146"/>
              <p:cNvGrpSpPr/>
              <p:nvPr/>
            </p:nvGrpSpPr>
            <p:grpSpPr>
              <a:xfrm>
                <a:off x="1332642" y="4272381"/>
                <a:ext cx="621781" cy="765157"/>
                <a:chOff x="8228898" y="2273094"/>
                <a:chExt cx="621781" cy="765157"/>
              </a:xfrm>
            </p:grpSpPr>
            <p:pic>
              <p:nvPicPr>
                <p:cNvPr id="149" name="Picture 148"/>
                <p:cNvPicPr>
                  <a:picLocks noChangeAspect="1"/>
                </p:cNvPicPr>
                <p:nvPr/>
              </p:nvPicPr>
              <p:blipFill>
                <a:blip r:embed="rId3"/>
                <a:stretch>
                  <a:fillRect/>
                </a:stretch>
              </p:blipFill>
              <p:spPr>
                <a:xfrm>
                  <a:off x="8228898" y="2273094"/>
                  <a:ext cx="527111" cy="689388"/>
                </a:xfrm>
                <a:prstGeom prst="rect">
                  <a:avLst/>
                </a:prstGeom>
              </p:spPr>
            </p:pic>
            <p:pic>
              <p:nvPicPr>
                <p:cNvPr id="150" name="Picture 149"/>
                <p:cNvPicPr>
                  <a:picLocks noChangeAspect="1"/>
                </p:cNvPicPr>
                <p:nvPr/>
              </p:nvPicPr>
              <p:blipFill>
                <a:blip r:embed="rId3"/>
                <a:stretch>
                  <a:fillRect/>
                </a:stretch>
              </p:blipFill>
              <p:spPr>
                <a:xfrm>
                  <a:off x="8323568" y="2348863"/>
                  <a:ext cx="527111" cy="689388"/>
                </a:xfrm>
                <a:prstGeom prst="rect">
                  <a:avLst/>
                </a:prstGeom>
              </p:spPr>
            </p:pic>
            <p:sp>
              <p:nvSpPr>
                <p:cNvPr id="151" name="Right Triangle 150"/>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52" name="TextBox 151"/>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48" name="TextBox 147"/>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46" name="TextBox 145"/>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53" name="Group 152"/>
          <p:cNvGrpSpPr/>
          <p:nvPr/>
        </p:nvGrpSpPr>
        <p:grpSpPr>
          <a:xfrm>
            <a:off x="4591317" y="2528415"/>
            <a:ext cx="2083759" cy="764958"/>
            <a:chOff x="1332642" y="4272381"/>
            <a:chExt cx="2084302" cy="765157"/>
          </a:xfrm>
        </p:grpSpPr>
        <p:grpSp>
          <p:nvGrpSpPr>
            <p:cNvPr id="154" name="Group 153"/>
            <p:cNvGrpSpPr/>
            <p:nvPr/>
          </p:nvGrpSpPr>
          <p:grpSpPr>
            <a:xfrm>
              <a:off x="1332642" y="4272381"/>
              <a:ext cx="2084302" cy="765157"/>
              <a:chOff x="1332642" y="4272381"/>
              <a:chExt cx="2084302" cy="765157"/>
            </a:xfrm>
          </p:grpSpPr>
          <p:grpSp>
            <p:nvGrpSpPr>
              <p:cNvPr id="156" name="Group 155"/>
              <p:cNvGrpSpPr/>
              <p:nvPr/>
            </p:nvGrpSpPr>
            <p:grpSpPr>
              <a:xfrm>
                <a:off x="1332642" y="4272381"/>
                <a:ext cx="621781" cy="765157"/>
                <a:chOff x="8228898" y="2273094"/>
                <a:chExt cx="621781" cy="765157"/>
              </a:xfrm>
            </p:grpSpPr>
            <p:pic>
              <p:nvPicPr>
                <p:cNvPr id="158" name="Picture 157"/>
                <p:cNvPicPr>
                  <a:picLocks noChangeAspect="1"/>
                </p:cNvPicPr>
                <p:nvPr/>
              </p:nvPicPr>
              <p:blipFill>
                <a:blip r:embed="rId3"/>
                <a:stretch>
                  <a:fillRect/>
                </a:stretch>
              </p:blipFill>
              <p:spPr>
                <a:xfrm>
                  <a:off x="8228898" y="2273094"/>
                  <a:ext cx="527111" cy="689388"/>
                </a:xfrm>
                <a:prstGeom prst="rect">
                  <a:avLst/>
                </a:prstGeom>
              </p:spPr>
            </p:pic>
            <p:pic>
              <p:nvPicPr>
                <p:cNvPr id="159" name="Picture 158"/>
                <p:cNvPicPr>
                  <a:picLocks noChangeAspect="1"/>
                </p:cNvPicPr>
                <p:nvPr/>
              </p:nvPicPr>
              <p:blipFill>
                <a:blip r:embed="rId3"/>
                <a:stretch>
                  <a:fillRect/>
                </a:stretch>
              </p:blipFill>
              <p:spPr>
                <a:xfrm>
                  <a:off x="8323568" y="2348863"/>
                  <a:ext cx="527111" cy="689388"/>
                </a:xfrm>
                <a:prstGeom prst="rect">
                  <a:avLst/>
                </a:prstGeom>
              </p:spPr>
            </p:pic>
            <p:sp>
              <p:nvSpPr>
                <p:cNvPr id="160" name="Right Triangle 159"/>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61" name="TextBox 160"/>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57" name="TextBox 156"/>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55" name="TextBox 154"/>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62" name="Group 161"/>
          <p:cNvGrpSpPr/>
          <p:nvPr/>
        </p:nvGrpSpPr>
        <p:grpSpPr>
          <a:xfrm>
            <a:off x="7943396" y="2508436"/>
            <a:ext cx="2083759" cy="764958"/>
            <a:chOff x="1332642" y="4272381"/>
            <a:chExt cx="2084302" cy="765157"/>
          </a:xfrm>
        </p:grpSpPr>
        <p:grpSp>
          <p:nvGrpSpPr>
            <p:cNvPr id="163" name="Group 162"/>
            <p:cNvGrpSpPr/>
            <p:nvPr/>
          </p:nvGrpSpPr>
          <p:grpSpPr>
            <a:xfrm>
              <a:off x="1332642" y="4272381"/>
              <a:ext cx="2084302" cy="765157"/>
              <a:chOff x="1332642" y="4272381"/>
              <a:chExt cx="2084302" cy="765157"/>
            </a:xfrm>
          </p:grpSpPr>
          <p:grpSp>
            <p:nvGrpSpPr>
              <p:cNvPr id="165" name="Group 164"/>
              <p:cNvGrpSpPr/>
              <p:nvPr/>
            </p:nvGrpSpPr>
            <p:grpSpPr>
              <a:xfrm>
                <a:off x="1332642" y="4272381"/>
                <a:ext cx="621781" cy="765157"/>
                <a:chOff x="8228898" y="2273094"/>
                <a:chExt cx="621781" cy="765157"/>
              </a:xfrm>
            </p:grpSpPr>
            <p:pic>
              <p:nvPicPr>
                <p:cNvPr id="167" name="Picture 166"/>
                <p:cNvPicPr>
                  <a:picLocks noChangeAspect="1"/>
                </p:cNvPicPr>
                <p:nvPr/>
              </p:nvPicPr>
              <p:blipFill>
                <a:blip r:embed="rId3"/>
                <a:stretch>
                  <a:fillRect/>
                </a:stretch>
              </p:blipFill>
              <p:spPr>
                <a:xfrm>
                  <a:off x="8228898" y="2273094"/>
                  <a:ext cx="527111" cy="689388"/>
                </a:xfrm>
                <a:prstGeom prst="rect">
                  <a:avLst/>
                </a:prstGeom>
              </p:spPr>
            </p:pic>
            <p:pic>
              <p:nvPicPr>
                <p:cNvPr id="168" name="Picture 167"/>
                <p:cNvPicPr>
                  <a:picLocks noChangeAspect="1"/>
                </p:cNvPicPr>
                <p:nvPr/>
              </p:nvPicPr>
              <p:blipFill>
                <a:blip r:embed="rId3"/>
                <a:stretch>
                  <a:fillRect/>
                </a:stretch>
              </p:blipFill>
              <p:spPr>
                <a:xfrm>
                  <a:off x="8323568" y="2348863"/>
                  <a:ext cx="527111" cy="689388"/>
                </a:xfrm>
                <a:prstGeom prst="rect">
                  <a:avLst/>
                </a:prstGeom>
              </p:spPr>
            </p:pic>
            <p:sp>
              <p:nvSpPr>
                <p:cNvPr id="169" name="Right Triangle 168"/>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70" name="TextBox 169"/>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66" name="TextBox 165"/>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64" name="TextBox 163"/>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spTree>
    <p:extLst>
      <p:ext uri="{BB962C8B-B14F-4D97-AF65-F5344CB8AC3E}">
        <p14:creationId xmlns:p14="http://schemas.microsoft.com/office/powerpoint/2010/main" val="77887902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anim calcmode="lin" valueType="num">
                                      <p:cBhvr>
                                        <p:cTn id="8" dur="1000" fill="hold"/>
                                        <p:tgtEl>
                                          <p:spTgt spid="102"/>
                                        </p:tgtEl>
                                        <p:attrNameLst>
                                          <p:attrName>ppt_x</p:attrName>
                                        </p:attrNameLst>
                                      </p:cBhvr>
                                      <p:tavLst>
                                        <p:tav tm="0">
                                          <p:val>
                                            <p:strVal val="#ppt_x"/>
                                          </p:val>
                                        </p:tav>
                                        <p:tav tm="100000">
                                          <p:val>
                                            <p:strVal val="#ppt_x"/>
                                          </p:val>
                                        </p:tav>
                                      </p:tavLst>
                                    </p:anim>
                                    <p:anim calcmode="lin" valueType="num">
                                      <p:cBhvr>
                                        <p:cTn id="9" dur="1000" fill="hold"/>
                                        <p:tgtEl>
                                          <p:spTgt spid="10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1000"/>
                                        <p:tgtEl>
                                          <p:spTgt spid="144"/>
                                        </p:tgtEl>
                                      </p:cBhvr>
                                    </p:animEffect>
                                    <p:anim calcmode="lin" valueType="num">
                                      <p:cBhvr>
                                        <p:cTn id="13" dur="1000" fill="hold"/>
                                        <p:tgtEl>
                                          <p:spTgt spid="144"/>
                                        </p:tgtEl>
                                        <p:attrNameLst>
                                          <p:attrName>ppt_x</p:attrName>
                                        </p:attrNameLst>
                                      </p:cBhvr>
                                      <p:tavLst>
                                        <p:tav tm="0">
                                          <p:val>
                                            <p:strVal val="#ppt_x"/>
                                          </p:val>
                                        </p:tav>
                                        <p:tav tm="100000">
                                          <p:val>
                                            <p:strVal val="#ppt_x"/>
                                          </p:val>
                                        </p:tav>
                                      </p:tavLst>
                                    </p:anim>
                                    <p:anim calcmode="lin" valueType="num">
                                      <p:cBhvr>
                                        <p:cTn id="14" dur="1000" fill="hold"/>
                                        <p:tgtEl>
                                          <p:spTgt spid="1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1000"/>
                                        <p:tgtEl>
                                          <p:spTgt spid="105"/>
                                        </p:tgtEl>
                                      </p:cBhvr>
                                    </p:animEffect>
                                    <p:anim calcmode="lin" valueType="num">
                                      <p:cBhvr>
                                        <p:cTn id="18" dur="1000" fill="hold"/>
                                        <p:tgtEl>
                                          <p:spTgt spid="105"/>
                                        </p:tgtEl>
                                        <p:attrNameLst>
                                          <p:attrName>ppt_x</p:attrName>
                                        </p:attrNameLst>
                                      </p:cBhvr>
                                      <p:tavLst>
                                        <p:tav tm="0">
                                          <p:val>
                                            <p:strVal val="#ppt_x"/>
                                          </p:val>
                                        </p:tav>
                                        <p:tav tm="100000">
                                          <p:val>
                                            <p:strVal val="#ppt_x"/>
                                          </p:val>
                                        </p:tav>
                                      </p:tavLst>
                                    </p:anim>
                                    <p:anim calcmode="lin" valueType="num">
                                      <p:cBhvr>
                                        <p:cTn id="19" dur="1000" fill="hold"/>
                                        <p:tgtEl>
                                          <p:spTgt spid="10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fade">
                                      <p:cBhvr>
                                        <p:cTn id="49" dur="1000"/>
                                        <p:tgtEl>
                                          <p:spTgt spid="126"/>
                                        </p:tgtEl>
                                      </p:cBhvr>
                                    </p:animEffect>
                                    <p:anim calcmode="lin" valueType="num">
                                      <p:cBhvr>
                                        <p:cTn id="50" dur="1000" fill="hold"/>
                                        <p:tgtEl>
                                          <p:spTgt spid="126"/>
                                        </p:tgtEl>
                                        <p:attrNameLst>
                                          <p:attrName>ppt_x</p:attrName>
                                        </p:attrNameLst>
                                      </p:cBhvr>
                                      <p:tavLst>
                                        <p:tav tm="0">
                                          <p:val>
                                            <p:strVal val="#ppt_x"/>
                                          </p:val>
                                        </p:tav>
                                        <p:tav tm="100000">
                                          <p:val>
                                            <p:strVal val="#ppt_x"/>
                                          </p:val>
                                        </p:tav>
                                      </p:tavLst>
                                    </p:anim>
                                    <p:anim calcmode="lin" valueType="num">
                                      <p:cBhvr>
                                        <p:cTn id="51" dur="1000" fill="hold"/>
                                        <p:tgtEl>
                                          <p:spTgt spid="126"/>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53"/>
                                        </p:tgtEl>
                                        <p:attrNameLst>
                                          <p:attrName>style.visibility</p:attrName>
                                        </p:attrNameLst>
                                      </p:cBhvr>
                                      <p:to>
                                        <p:strVal val="visible"/>
                                      </p:to>
                                    </p:set>
                                    <p:animEffect transition="in" filter="fade">
                                      <p:cBhvr>
                                        <p:cTn id="54" dur="1000"/>
                                        <p:tgtEl>
                                          <p:spTgt spid="153"/>
                                        </p:tgtEl>
                                      </p:cBhvr>
                                    </p:animEffect>
                                    <p:anim calcmode="lin" valueType="num">
                                      <p:cBhvr>
                                        <p:cTn id="55" dur="1000" fill="hold"/>
                                        <p:tgtEl>
                                          <p:spTgt spid="153"/>
                                        </p:tgtEl>
                                        <p:attrNameLst>
                                          <p:attrName>ppt_x</p:attrName>
                                        </p:attrNameLst>
                                      </p:cBhvr>
                                      <p:tavLst>
                                        <p:tav tm="0">
                                          <p:val>
                                            <p:strVal val="#ppt_x"/>
                                          </p:val>
                                        </p:tav>
                                        <p:tav tm="100000">
                                          <p:val>
                                            <p:strVal val="#ppt_x"/>
                                          </p:val>
                                        </p:tav>
                                      </p:tavLst>
                                    </p:anim>
                                    <p:anim calcmode="lin" valueType="num">
                                      <p:cBhvr>
                                        <p:cTn id="56" dur="1000" fill="hold"/>
                                        <p:tgtEl>
                                          <p:spTgt spid="15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
                                        </p:tgtEl>
                                        <p:attrNameLst>
                                          <p:attrName>style.visibility</p:attrName>
                                        </p:attrNameLst>
                                      </p:cBhvr>
                                      <p:to>
                                        <p:strVal val="visible"/>
                                      </p:to>
                                    </p:set>
                                    <p:animEffect transition="in" filter="fade">
                                      <p:cBhvr>
                                        <p:cTn id="66" dur="1000"/>
                                        <p:tgtEl>
                                          <p:spTgt spid="135"/>
                                        </p:tgtEl>
                                      </p:cBhvr>
                                    </p:animEffect>
                                    <p:anim calcmode="lin" valueType="num">
                                      <p:cBhvr>
                                        <p:cTn id="67" dur="1000" fill="hold"/>
                                        <p:tgtEl>
                                          <p:spTgt spid="135"/>
                                        </p:tgtEl>
                                        <p:attrNameLst>
                                          <p:attrName>ppt_x</p:attrName>
                                        </p:attrNameLst>
                                      </p:cBhvr>
                                      <p:tavLst>
                                        <p:tav tm="0">
                                          <p:val>
                                            <p:strVal val="#ppt_x"/>
                                          </p:val>
                                        </p:tav>
                                        <p:tav tm="100000">
                                          <p:val>
                                            <p:strVal val="#ppt_x"/>
                                          </p:val>
                                        </p:tav>
                                      </p:tavLst>
                                    </p:anim>
                                    <p:anim calcmode="lin" valueType="num">
                                      <p:cBhvr>
                                        <p:cTn id="68" dur="1000" fill="hold"/>
                                        <p:tgtEl>
                                          <p:spTgt spid="13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animEffect transition="in" filter="fade">
                                      <p:cBhvr>
                                        <p:cTn id="71" dur="1000"/>
                                        <p:tgtEl>
                                          <p:spTgt spid="162"/>
                                        </p:tgtEl>
                                      </p:cBhvr>
                                    </p:animEffect>
                                    <p:anim calcmode="lin" valueType="num">
                                      <p:cBhvr>
                                        <p:cTn id="72" dur="1000" fill="hold"/>
                                        <p:tgtEl>
                                          <p:spTgt spid="162"/>
                                        </p:tgtEl>
                                        <p:attrNameLst>
                                          <p:attrName>ppt_x</p:attrName>
                                        </p:attrNameLst>
                                      </p:cBhvr>
                                      <p:tavLst>
                                        <p:tav tm="0">
                                          <p:val>
                                            <p:strVal val="#ppt_x"/>
                                          </p:val>
                                        </p:tav>
                                        <p:tav tm="100000">
                                          <p:val>
                                            <p:strVal val="#ppt_x"/>
                                          </p:val>
                                        </p:tav>
                                      </p:tavLst>
                                    </p:anim>
                                    <p:anim calcmode="lin" valueType="num">
                                      <p:cBhvr>
                                        <p:cTn id="73" dur="1000" fill="hold"/>
                                        <p:tgtEl>
                                          <p:spTgt spid="162"/>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1000"/>
                                        <p:tgtEl>
                                          <p:spTgt spid="100"/>
                                        </p:tgtEl>
                                      </p:cBhvr>
                                    </p:animEffect>
                                    <p:anim calcmode="lin" valueType="num">
                                      <p:cBhvr>
                                        <p:cTn id="77" dur="1000" fill="hold"/>
                                        <p:tgtEl>
                                          <p:spTgt spid="100"/>
                                        </p:tgtEl>
                                        <p:attrNameLst>
                                          <p:attrName>ppt_x</p:attrName>
                                        </p:attrNameLst>
                                      </p:cBhvr>
                                      <p:tavLst>
                                        <p:tav tm="0">
                                          <p:val>
                                            <p:strVal val="#ppt_x"/>
                                          </p:val>
                                        </p:tav>
                                        <p:tav tm="100000">
                                          <p:val>
                                            <p:strVal val="#ppt_x"/>
                                          </p:val>
                                        </p:tav>
                                      </p:tavLst>
                                    </p:anim>
                                    <p:anim calcmode="lin" valueType="num">
                                      <p:cBhvr>
                                        <p:cTn id="78" dur="1000" fill="hold"/>
                                        <p:tgtEl>
                                          <p:spTgt spid="10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fade">
                                      <p:cBhvr>
                                        <p:cTn id="81" dur="1000"/>
                                        <p:tgtEl>
                                          <p:spTgt spid="99"/>
                                        </p:tgtEl>
                                      </p:cBhvr>
                                    </p:animEffect>
                                    <p:anim calcmode="lin" valueType="num">
                                      <p:cBhvr>
                                        <p:cTn id="82" dur="1000" fill="hold"/>
                                        <p:tgtEl>
                                          <p:spTgt spid="99"/>
                                        </p:tgtEl>
                                        <p:attrNameLst>
                                          <p:attrName>ppt_x</p:attrName>
                                        </p:attrNameLst>
                                      </p:cBhvr>
                                      <p:tavLst>
                                        <p:tav tm="0">
                                          <p:val>
                                            <p:strVal val="#ppt_x"/>
                                          </p:val>
                                        </p:tav>
                                        <p:tav tm="100000">
                                          <p:val>
                                            <p:strVal val="#ppt_x"/>
                                          </p:val>
                                        </p:tav>
                                      </p:tavLst>
                                    </p:anim>
                                    <p:anim calcmode="lin" valueType="num">
                                      <p:cBhvr>
                                        <p:cTn id="83" dur="1000" fill="hold"/>
                                        <p:tgtEl>
                                          <p:spTgt spid="99"/>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1000"/>
                                        <p:tgtEl>
                                          <p:spTgt spid="20"/>
                                        </p:tgtEl>
                                      </p:cBhvr>
                                    </p:animEffect>
                                    <p:anim calcmode="lin" valueType="num">
                                      <p:cBhvr>
                                        <p:cTn id="87" dur="1000" fill="hold"/>
                                        <p:tgtEl>
                                          <p:spTgt spid="20"/>
                                        </p:tgtEl>
                                        <p:attrNameLst>
                                          <p:attrName>ppt_x</p:attrName>
                                        </p:attrNameLst>
                                      </p:cBhvr>
                                      <p:tavLst>
                                        <p:tav tm="0">
                                          <p:val>
                                            <p:strVal val="#ppt_x"/>
                                          </p:val>
                                        </p:tav>
                                        <p:tav tm="100000">
                                          <p:val>
                                            <p:strVal val="#ppt_x"/>
                                          </p:val>
                                        </p:tav>
                                      </p:tavLst>
                                    </p:anim>
                                    <p:anim calcmode="lin" valueType="num">
                                      <p:cBhvr>
                                        <p:cTn id="8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05" grpId="0"/>
      <p:bldP spid="13" grpId="0" animBg="1"/>
      <p:bldP spid="99" grpId="0" animBg="1"/>
      <p:bldP spid="28" grpId="0" animBg="1"/>
    </p:bld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3752</Words>
  <Application>Microsoft Office PowerPoint</Application>
  <PresentationFormat>Custom</PresentationFormat>
  <Paragraphs>396</Paragraphs>
  <Slides>45</Slides>
  <Notes>31</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Controlling branding in SharePoint using app model</vt:lpstr>
      <vt:lpstr>Agenda</vt:lpstr>
      <vt:lpstr>Vision</vt:lpstr>
      <vt:lpstr>Recommendations</vt:lpstr>
      <vt:lpstr>“You do not brand Outlook or Word, why do you need to do branding on collaboration sites?”</vt:lpstr>
      <vt:lpstr>Introduction</vt:lpstr>
      <vt:lpstr>How to minimize future maintenance?</vt:lpstr>
      <vt:lpstr>Example: Custom master page and case of an evolving suite bar… </vt:lpstr>
      <vt:lpstr>What is the challenge with custom master page?</vt:lpstr>
      <vt:lpstr>“But I have always customized my sites with custom master, what has changed?”</vt:lpstr>
      <vt:lpstr>“How should I get my files uploaded to the SharePoint sites? Using sandbox?”</vt:lpstr>
      <vt:lpstr>“I have an intranet portal and I need to do heavy branding customizations!”</vt:lpstr>
      <vt:lpstr>Themes</vt:lpstr>
      <vt:lpstr>Themes</vt:lpstr>
      <vt:lpstr>SharePoint Color Palette Tool v1.00</vt:lpstr>
      <vt:lpstr>Use themes rather than custom master pages</vt:lpstr>
      <vt:lpstr>Theme vs. master page</vt:lpstr>
      <vt:lpstr>Handling themes from SP Apps</vt:lpstr>
      <vt:lpstr>PowerPoint Presentation</vt:lpstr>
      <vt:lpstr>Office 365 Themes</vt:lpstr>
      <vt:lpstr>Office 365 Themes</vt:lpstr>
      <vt:lpstr>Controlling themes for Office 365</vt:lpstr>
      <vt:lpstr>PowerPoint Presentation</vt:lpstr>
      <vt:lpstr>Alternate CSS</vt:lpstr>
      <vt:lpstr>Adding alternative styling for host web</vt:lpstr>
      <vt:lpstr>Controlling CSS from App</vt:lpstr>
      <vt:lpstr>PowerPoint Presentation</vt:lpstr>
      <vt:lpstr>Branding with publishing sites</vt:lpstr>
      <vt:lpstr>Recommendations for master page</vt:lpstr>
      <vt:lpstr>Controlling master page and page layouts from app</vt:lpstr>
      <vt:lpstr>PowerPoint Presentation</vt:lpstr>
      <vt:lpstr>Summary on branding options</vt:lpstr>
      <vt:lpstr>Branding options for SharePoint sites</vt:lpstr>
      <vt:lpstr>Branding options</vt:lpstr>
      <vt:lpstr>Updating branding on existing sites</vt:lpstr>
      <vt:lpstr>Updating Branding on existing sites</vt:lpstr>
      <vt:lpstr>“So I would have to loop through all sites and update stuff one by one?” </vt:lpstr>
      <vt:lpstr>Centralized Asset Deployment</vt:lpstr>
      <vt:lpstr>Updating Branding Afterwards Reference architecture for branding management</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2015-04-17T16:38:08Z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