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23"/>
  </p:notesMasterIdLst>
  <p:handoutMasterIdLst>
    <p:handoutMasterId r:id="rId24"/>
  </p:handoutMasterIdLst>
  <p:sldIdLst>
    <p:sldId id="281" r:id="rId2"/>
    <p:sldId id="282" r:id="rId3"/>
    <p:sldId id="1606" r:id="rId4"/>
    <p:sldId id="286" r:id="rId5"/>
    <p:sldId id="318" r:id="rId6"/>
    <p:sldId id="1614" r:id="rId7"/>
    <p:sldId id="1608" r:id="rId8"/>
    <p:sldId id="1611" r:id="rId9"/>
    <p:sldId id="1615" r:id="rId10"/>
    <p:sldId id="1609" r:id="rId11"/>
    <p:sldId id="1612" r:id="rId12"/>
    <p:sldId id="1616" r:id="rId13"/>
    <p:sldId id="1617" r:id="rId14"/>
    <p:sldId id="1618" r:id="rId15"/>
    <p:sldId id="1619" r:id="rId16"/>
    <p:sldId id="1610" r:id="rId17"/>
    <p:sldId id="265" r:id="rId18"/>
    <p:sldId id="283" r:id="rId19"/>
    <p:sldId id="1613" r:id="rId20"/>
    <p:sldId id="261" r:id="rId21"/>
    <p:sldId id="260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1"/>
          </p14:sldIdLst>
        </p14:section>
        <p14:section name="Working with Tables and Charts" id="{B0BFF9A6-974F-8449-8C5B-AB69438AA832}">
          <p14:sldIdLst>
            <p14:sldId id="282"/>
            <p14:sldId id="1606"/>
            <p14:sldId id="286"/>
            <p14:sldId id="318"/>
            <p14:sldId id="1614"/>
            <p14:sldId id="1608"/>
            <p14:sldId id="1611"/>
            <p14:sldId id="1615"/>
            <p14:sldId id="1609"/>
            <p14:sldId id="1612"/>
            <p14:sldId id="1616"/>
            <p14:sldId id="1617"/>
            <p14:sldId id="1618"/>
            <p14:sldId id="1619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1613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77569" autoAdjust="0"/>
  </p:normalViewPr>
  <p:slideViewPr>
    <p:cSldViewPr snapToGrid="0">
      <p:cViewPr varScale="1">
        <p:scale>
          <a:sx n="105" d="100"/>
          <a:sy n="105" d="100"/>
        </p:scale>
        <p:origin x="11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9/17/18 3:39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9/17/18 3:39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three simple samples for applying a filter, reapplying the filter after edits and clearing filters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98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demonstrates how to sort a table by one or more fields. In this case sorting by the second column descending followed by the third column ascending</a:t>
            </a:r>
          </a:p>
          <a:p>
            <a:r>
              <a:rPr lang="en-US" dirty="0"/>
              <a:t>You can also see how to reapply a sort after edits are made and how to clear a sort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8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Charts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Microsoft Excel has become a playground for data manipulation and visualization. So it no surprise that the Excel JavaScript APIs allow developers to add and manipulate charts.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Charts exist within worksheets, but can also be accessed directly from the workbook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Charts have a number of complex relational properties that can be used to fine-tune the look of a chart. These include titles, legends, axes, series, labels, format, and much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Charts are created based on a data range and are often created in conjunction with tables.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worksheet.charts.add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function is used to create a chart, which accepts a chart type (discussed more in the next slide), a data range, and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seriesBy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(possible values include Auto, Scalar, Matrix).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770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slide shows the script for adding a chart and all the support chart types…just about every chart type imaginable is supported.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outlines the properties of a chart object in </a:t>
            </a:r>
            <a:r>
              <a:rPr lang="en-US" dirty="0" err="1"/>
              <a:t>Office.js</a:t>
            </a:r>
            <a:r>
              <a:rPr lang="en-US" dirty="0"/>
              <a:t>, notice a number of properties to determine the appearance (ex: height, width, top) and many that are used to make the chart easily referenceable such as id and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34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Relationships on the chart object make a big difference in how the chart appears. Here you can manipulate the axes, labels, legend, series, title, and more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97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sample shows how to insert a new chart and getting an existing chart based on a name.</a:t>
            </a:r>
          </a:p>
          <a:p>
            <a:r>
              <a:rPr lang="en-US" dirty="0"/>
              <a:t>The new chart is being defined as a clustered column chart, based on some table data, and asked Excel to figure out if it should be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charted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rowwise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or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columnwise</a:t>
            </a: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Below you can see how you can use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manipulate details to perfect a chart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47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manipulates tables and charts in an Excel Workbook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Table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to demonstrate table creation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Filter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demonstrate the table being filtered by category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Sort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demonstrate sorting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Chart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create a chart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Freeze Header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freeze the header row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29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113245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All Office add-ins must call </a:t>
            </a:r>
            <a:r>
              <a:rPr lang="en-US" dirty="0" err="1"/>
              <a:t>Office.initialize</a:t>
            </a:r>
            <a:r>
              <a:rPr lang="en-US" dirty="0"/>
              <a:t> when a page first loads in the add-in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using newer </a:t>
            </a:r>
            <a:r>
              <a:rPr lang="en-US" dirty="0" err="1"/>
              <a:t>Office.js</a:t>
            </a:r>
            <a:r>
              <a:rPr lang="en-US" dirty="0"/>
              <a:t> capabilities, it is important to check if the client supports those extensions. You can check this using the </a:t>
            </a:r>
            <a:r>
              <a:rPr lang="en-US" dirty="0" err="1"/>
              <a:t>requirements.isSetSupported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For Excel JavaScript APIs, you should get context using the </a:t>
            </a:r>
            <a:r>
              <a:rPr lang="en-US" dirty="0" err="1"/>
              <a:t>Excel.run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Using the context, you can load any properties you might need to work with.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context.sync</a:t>
            </a:r>
            <a:r>
              <a:rPr lang="en-US" dirty="0"/>
              <a:t> will execute a batch of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Context.sync</a:t>
            </a:r>
            <a:r>
              <a:rPr lang="en-US" dirty="0"/>
              <a:t> returns a promise that can be used to get results or a previous operation and/or perform new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is a best practice to catch and handle errors that might occur when working with the Excel APIs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manipulating a Excel workbook, it is important to understand it’s hierarchy and how that relates to the objects you will work with in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r>
              <a:rPr lang="en-US" dirty="0"/>
              <a:t>As seen in the previous slide, </a:t>
            </a:r>
            <a:r>
              <a:rPr lang="en-US" dirty="0" err="1"/>
              <a:t>Office.js</a:t>
            </a:r>
            <a:r>
              <a:rPr lang="en-US" dirty="0"/>
              <a:t> provides context to an add-in via </a:t>
            </a:r>
            <a:r>
              <a:rPr lang="en-US" dirty="0" err="1"/>
              <a:t>Excel.run</a:t>
            </a:r>
            <a:r>
              <a:rPr lang="en-US" dirty="0"/>
              <a:t>…that context contains a workbook property.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workbook 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contains worksheets, which contains a number of collections, including charts, tables,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pivotTables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, and more</a:t>
            </a:r>
            <a:r>
              <a:rPr lang="en-US" dirty="0"/>
              <a:t>.</a:t>
            </a:r>
          </a:p>
          <a:p>
            <a:r>
              <a:rPr lang="en-US" dirty="0" err="1"/>
              <a:t>Office.js</a:t>
            </a:r>
            <a:r>
              <a:rPr lang="en-US" dirty="0"/>
              <a:t> allows you to easily traverse and manipulate this hierarchy.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Many objects within a worksheet can be accessed directly from the workbook object, including tables and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pivotTables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en-US" dirty="0"/>
              <a:t>Worksheets are aware of their siblings, with abilities to </a:t>
            </a:r>
            <a:r>
              <a:rPr lang="en-US" dirty="0" err="1"/>
              <a:t>getNext</a:t>
            </a:r>
            <a:r>
              <a:rPr lang="en-US" dirty="0"/>
              <a:t> and </a:t>
            </a:r>
            <a:r>
              <a:rPr lang="en-US" dirty="0" err="1"/>
              <a:t>getPrevious</a:t>
            </a: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get the active worksheet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workbook.worksheets.getActiveWorkshee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and set the active worksheet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worksheet.activate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also offers a number of events that developers can hook into for various worksheet actions by a user including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onActivated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onDeactivated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onSelectionChanged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and more.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3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 range represents a set of one or more contiguous cells such as a cell, a row, a column, block of cells, etc.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get a range object with </a:t>
            </a:r>
            <a:r>
              <a:rPr lang="en-US" sz="900" dirty="0" err="1">
                <a:solidFill>
                  <a:srgbClr val="2F2F2F"/>
                </a:solidFill>
              </a:rPr>
              <a:t>Office.js</a:t>
            </a:r>
            <a:r>
              <a:rPr lang="en-US" sz="900" dirty="0">
                <a:solidFill>
                  <a:srgbClr val="2F2F2F"/>
                </a:solidFill>
              </a:rPr>
              <a:t> using a worksheet and address (ex: “A1:D4” represents a range from </a:t>
            </a:r>
            <a:r>
              <a:rPr lang="en-US" sz="900" dirty="0" err="1">
                <a:solidFill>
                  <a:srgbClr val="2F2F2F"/>
                </a:solidFill>
              </a:rPr>
              <a:t>topLeft</a:t>
            </a:r>
            <a:r>
              <a:rPr lang="en-US" sz="900" dirty="0">
                <a:solidFill>
                  <a:srgbClr val="2F2F2F"/>
                </a:solidFill>
              </a:rPr>
              <a:t> to </a:t>
            </a:r>
            <a:r>
              <a:rPr lang="en-US" sz="900" dirty="0" err="1">
                <a:solidFill>
                  <a:srgbClr val="2F2F2F"/>
                </a:solidFill>
              </a:rPr>
              <a:t>bottomRight</a:t>
            </a:r>
            <a:r>
              <a:rPr lang="en-US" sz="900" dirty="0">
                <a:solidFill>
                  <a:srgbClr val="2F2F2F"/>
                </a:solidFill>
              </a:rPr>
              <a:t> cells)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table is established based on a range of data.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tables.add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function accepts a data range with a flag to indicate of the table has headers or not.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Existing tables can be retrieved by name/id or iterated through.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After the table is added, headers and table rows can be added using 2D arrays.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Headers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A table created with a header flag will use the first row in the data range for its headers.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also set headers using 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getHeaderRowRange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().values property with a 2D array.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41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with ranges, worksheets, and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we are getting a range based on address in the current worksheet, again, the current worksheet is available through </a:t>
            </a:r>
            <a:r>
              <a:rPr lang="en-US" dirty="0" err="1"/>
              <a:t>context.workbook.worksheets.getActiveWorksheet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adding a table to the current worksheet based on the range and naming it the ”</a:t>
            </a:r>
            <a:r>
              <a:rPr lang="en-US" dirty="0" err="1"/>
              <a:t>ExpensesTable</a:t>
            </a:r>
            <a:r>
              <a:rPr lang="en-US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use this name to easily re-reference the table later as seen in the next code sample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setting the header row for the table using a 2D array.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freeze the header row using the </a:t>
            </a:r>
            <a:r>
              <a:rPr lang="en-US" dirty="0" err="1"/>
              <a:t>freezePanes</a:t>
            </a:r>
            <a:r>
              <a:rPr lang="en-US" dirty="0"/>
              <a:t> collection on the worksheet and call </a:t>
            </a:r>
            <a:r>
              <a:rPr lang="en-US" dirty="0" err="1"/>
              <a:t>freezeRow</a:t>
            </a:r>
            <a:r>
              <a:rPr lang="en-US" dirty="0"/>
              <a:t>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7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on this slide deletes the third row of a table. Notice we reference row three by an index of 1 because it is a zero-based index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sample updates the values of the second row in a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finally, we add a few rows to the back and front of a table. The </a:t>
            </a:r>
            <a:r>
              <a:rPr lang="en-US" dirty="0" err="1"/>
              <a:t>rows.add</a:t>
            </a:r>
            <a:r>
              <a:rPr lang="en-US" dirty="0"/>
              <a:t> function takes the row index where to insert…null or -1 means to insert at the end. Anywhere other than the end and all the rows will shift down to accept the new row(s)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4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Filtering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Any column of a table can be filtered using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Filter a column by getting the column and using the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applyValuesFilter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 function on its filter property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You can also programmatically re-apply filters and and clear filters on a table using the table functions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reapplyFilters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 and </a:t>
            </a:r>
            <a:r>
              <a:rPr lang="en-US" sz="900" dirty="0" err="1">
                <a:solidFill>
                  <a:srgbClr val="2F2F2F"/>
                </a:solidFill>
              </a:rPr>
              <a:t>clearFilters</a:t>
            </a:r>
            <a:r>
              <a:rPr lang="en-US" sz="900" dirty="0">
                <a:solidFill>
                  <a:srgbClr val="2F2F2F"/>
                </a:solidFill>
              </a:rPr>
              <a:t> respectively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Sorting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Table sorting can be applied by passing an array of </a:t>
            </a:r>
            <a:r>
              <a:rPr lang="en-US" sz="900" dirty="0" err="1">
                <a:solidFill>
                  <a:srgbClr val="2F2F2F"/>
                </a:solidFill>
              </a:rPr>
              <a:t>SortFields</a:t>
            </a:r>
            <a:r>
              <a:rPr lang="en-US" sz="900" dirty="0">
                <a:solidFill>
                  <a:srgbClr val="2F2F2F"/>
                </a:solidFill>
              </a:rPr>
              <a:t> to the </a:t>
            </a:r>
            <a:r>
              <a:rPr lang="en-US" sz="900" dirty="0" err="1">
                <a:solidFill>
                  <a:srgbClr val="2F2F2F"/>
                </a:solidFill>
              </a:rPr>
              <a:t>table.sort.apply</a:t>
            </a:r>
            <a:r>
              <a:rPr lang="en-US" sz="9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re-apply and clear table sorts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table.sort.reapply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and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table.sort.clear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respectively.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73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office.com/reference/add-ins/excel/charttitle.htm" TargetMode="External"/><Relationship Id="rId3" Type="http://schemas.openxmlformats.org/officeDocument/2006/relationships/hyperlink" Target="https://dev.office.com/reference/add-ins/excel/chartaxes.htm" TargetMode="External"/><Relationship Id="rId7" Type="http://schemas.openxmlformats.org/officeDocument/2006/relationships/hyperlink" Target="https://dev.office.com/reference/add-ins/excel/chartseriescollection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ev.office.com/reference/add-ins/excel/chartlegend.htm" TargetMode="External"/><Relationship Id="rId5" Type="http://schemas.openxmlformats.org/officeDocument/2006/relationships/hyperlink" Target="https://dev.office.com/reference/add-ins/excel/chartareaformat.htm" TargetMode="External"/><Relationship Id="rId4" Type="http://schemas.openxmlformats.org/officeDocument/2006/relationships/hyperlink" Target="https://dev.office.com/reference/add-ins/excel/chartdatalabels.htm" TargetMode="External"/><Relationship Id="rId9" Type="http://schemas.openxmlformats.org/officeDocument/2006/relationships/hyperlink" Target="https://dev.office.com/reference/add-ins/excel/worksheet.ht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reference/add-ins/excel/chart" TargetMode="External"/><Relationship Id="rId5" Type="http://schemas.openxmlformats.org/officeDocument/2006/relationships/hyperlink" Target="https://github.com/OfficeDev?utf8=%E2%9C%93&amp;q=excel" TargetMode="External"/><Relationship Id="rId4" Type="http://schemas.openxmlformats.org/officeDocument/2006/relationships/hyperlink" Target="https://dev.office.com/reference/add-ins/excel/excel-add-ins-reference-over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Tables and Charts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932920" cy="274934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Filter table on the "Category" column by values "Education" and "Groceries"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'Category'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categoryFilter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applyValuesFilter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"Education"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"Groceries"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Re-apply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reapplyFilters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Clear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clearFilters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793748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932920" cy="396198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Sort the table by the second column (at column index of 1)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third column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sortFields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ascending: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ascending: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sortFields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Re-apply sort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reapply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Clear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937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of a chart in Excel">
            <a:extLst>
              <a:ext uri="{FF2B5EF4-FFF2-40B4-BE49-F238E27FC236}">
                <a16:creationId xmlns:a16="http://schemas.microsoft.com/office/drawing/2014/main" id="{EE19E06D-E792-CD46-B1B6-DC7DA77A3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33" y="1500487"/>
            <a:ext cx="5422392" cy="377331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354250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Charts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Microsoft Excel has become a playground for data manipulation and visualization. So it no surprise that the Excel JavaScript APIs allow developers to add and manipulate charts.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Charts exist within worksheets, but can also be accessed directly from the workbook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Charts have a number of complex relational properties that can be used to fine-tune the look of a chart. These include titles, legends, axes, series, labels, format, and much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Charts are created based on a data range and are often created in conjunction with tables.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worksheet.charts.add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function is used to create a chart, which accepts a chart type (discussed more in the next slide), a data range,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seriesBy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(possible values include Auto, Scalar, Matrix).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1955376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chart types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23165"/>
          </a:xfrm>
        </p:spPr>
        <p:txBody>
          <a:bodyPr/>
          <a:lstStyle/>
          <a:p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"&lt;CHART_TYPE_BELOW /&gt;"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72D1A2E-B421-654C-85D7-93FF3ADF0A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2119" y="2879593"/>
            <a:ext cx="2055038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_3DArea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_3DAreaStacked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_3DAreaStacked100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_3DBarClustered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_3DColumnClustered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_3DLine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_3DPie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_3DPieExploded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5DA63F2-51B9-3345-8CBC-3D62A916F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7157" y="2879593"/>
            <a:ext cx="2057400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Area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AreaStacked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AreaStacked100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BarOfPie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BarStacked100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Bubble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Bubble3DEffect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ColumnClustered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ColumnStacked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ColumnStacked100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ConeBarClustered</a:t>
            </a:r>
            <a:endParaRPr lang="en-US" sz="12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5DF9C79-1B4C-4C4C-A1AB-B4FBC59990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2195" y="2879593"/>
            <a:ext cx="2057400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 err="1"/>
              <a:t>ConeBarStacked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ConeBarStacked100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ConeCol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ConeColClustered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ConeColStacked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ConeColStacked100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CylinderBarClustered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CylinderBarStacked100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CylinderCol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CylinderColStacked100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DB62AF55-4718-654E-98C7-DF6AB7853655}"/>
              </a:ext>
            </a:extLst>
          </p:cNvPr>
          <p:cNvSpPr txBox="1">
            <a:spLocks/>
          </p:cNvSpPr>
          <p:nvPr/>
        </p:nvSpPr>
        <p:spPr>
          <a:xfrm>
            <a:off x="6407233" y="2879592"/>
            <a:ext cx="20574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Doughnut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DoughnutExploded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LineMarkers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LineMarkersStacked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LineMarkersStacked100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LineStacked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Pie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PieExploded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PieOfPie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PyramidBarStacked</a:t>
            </a:r>
            <a:endParaRPr lang="en-US" sz="1200" dirty="0"/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BB968975-F279-2B41-9370-118430C4F6F0}"/>
              </a:ext>
            </a:extLst>
          </p:cNvPr>
          <p:cNvSpPr txBox="1">
            <a:spLocks/>
          </p:cNvSpPr>
          <p:nvPr/>
        </p:nvSpPr>
        <p:spPr>
          <a:xfrm>
            <a:off x="8462271" y="2879592"/>
            <a:ext cx="20574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PyramidBarStacked100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PyramidCol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PyramidColStacked100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Radar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RadarFilled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RadarMarkers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StockOHLC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StockVHLC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StockVOHLC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Surface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144F44F-E7D4-A449-A40F-4CE5C261C4EE}"/>
              </a:ext>
            </a:extLst>
          </p:cNvPr>
          <p:cNvSpPr txBox="1">
            <a:spLocks/>
          </p:cNvSpPr>
          <p:nvPr/>
        </p:nvSpPr>
        <p:spPr>
          <a:xfrm>
            <a:off x="10514947" y="2879591"/>
            <a:ext cx="2057400" cy="318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 err="1"/>
              <a:t>SurfaceTopView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SurfaceTopViewWireframe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SurfaceWireframe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XYScatterLines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XYScatterLinesNoMarkers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XYScatterSmooth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XYScatterSmoothNoMarkers</a:t>
            </a: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43724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object properties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5942B70-B565-6046-AA65-0F3892783A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74529857"/>
              </p:ext>
            </p:extLst>
          </p:nvPr>
        </p:nvGraphicFramePr>
        <p:xfrm>
          <a:off x="465138" y="1391285"/>
          <a:ext cx="1097681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784">
                  <a:extLst>
                    <a:ext uri="{9D8B030D-6E8A-4147-A177-3AD203B41FA5}">
                      <a16:colId xmlns:a16="http://schemas.microsoft.com/office/drawing/2014/main" val="2486055764"/>
                    </a:ext>
                  </a:extLst>
                </a:gridCol>
                <a:gridCol w="8498027">
                  <a:extLst>
                    <a:ext uri="{9D8B030D-6E8A-4147-A177-3AD203B41FA5}">
                      <a16:colId xmlns:a16="http://schemas.microsoft.com/office/drawing/2014/main" val="313169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chartType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type of the chart (possible values on previous slide)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height, in points, of the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unique id of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distance, in points, from the left side of the chart to the worksheet 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name of a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showAllFieldButtons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whether to display all field buttons on a PivotChart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distance, in points, from the top edge of the object to the top of row 1 (on a worksheet) or the top of the chart area (on a chart)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width, in points, of the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4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284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object relationships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F6EA8EE0-8529-7549-9953-8A9BBFA0461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05741109"/>
              </p:ext>
            </p:extLst>
          </p:nvPr>
        </p:nvGraphicFramePr>
        <p:xfrm>
          <a:off x="465137" y="1454847"/>
          <a:ext cx="115331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594">
                  <a:extLst>
                    <a:ext uri="{9D8B030D-6E8A-4147-A177-3AD203B41FA5}">
                      <a16:colId xmlns:a16="http://schemas.microsoft.com/office/drawing/2014/main" val="3673307344"/>
                    </a:ext>
                  </a:extLst>
                </a:gridCol>
                <a:gridCol w="2497873">
                  <a:extLst>
                    <a:ext uri="{9D8B030D-6E8A-4147-A177-3AD203B41FA5}">
                      <a16:colId xmlns:a16="http://schemas.microsoft.com/office/drawing/2014/main" val="1672436492"/>
                    </a:ext>
                  </a:extLst>
                </a:gridCol>
                <a:gridCol w="7381721">
                  <a:extLst>
                    <a:ext uri="{9D8B030D-6E8A-4147-A177-3AD203B41FA5}">
                      <a16:colId xmlns:a16="http://schemas.microsoft.com/office/drawing/2014/main" val="123279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bg2"/>
                          </a:solidFill>
                          <a:effectLst/>
                        </a:rPr>
                        <a:t>Relationship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282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axes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3"/>
                        </a:rPr>
                        <a:t>ChartAxes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chart axes.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1847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dataLabels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4"/>
                        </a:rPr>
                        <a:t>ChartDataLabels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the datalabels on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7300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format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5"/>
                        </a:rPr>
                        <a:t>ChartAreaFormat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Encapsulates the format properties for the chart area.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4943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legend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6"/>
                        </a:rPr>
                        <a:t>ChartLegend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the legend for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5901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series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7"/>
                        </a:rPr>
                        <a:t>ChartSeriesCollection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either a single series or collection of series in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291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title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8"/>
                        </a:rPr>
                        <a:t>ChartTitle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Represents the title of the specified chart, including the text, visibility, position and formatting of the title.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966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worksheet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rgbClr val="1570A6"/>
                          </a:solidFill>
                          <a:effectLst/>
                          <a:hlinkClick r:id="rId9"/>
                        </a:rPr>
                        <a:t>Worksheet</a:t>
                      </a:r>
                      <a:endParaRPr lang="en-US" sz="2000" dirty="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The worksheet containing the current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76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2127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790560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 clustered column chart using table data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getDataBodyRange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ColumnClustered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existing chart by name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"MyChart"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Modify chart properties such as position, titles, colors, sizes, and more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setPosition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"A15"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"F30"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"Expenses"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"right"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setSolidColor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"white"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dataLabels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dataLabels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"black"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in €"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661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Tables and charts are fundamental components of Microsoft Excel and are exposed through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Office,js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for developers.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Both tables and charts are defined using simple data ranges or 2D arrays.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exposes a number of properties to fine-tune the look and feel of tables and charts in Excel.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81670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https://docs.microsoft.com/en-us/office/dev/add-ins/excel/excel-add-ins-overview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https://dev.office.com/reference/add-ins/excel/excel-add-ins-reference-overview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https://github.com/OfficeDev?utf8=%E2%9C%93&amp;q=excel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Table and Chart objects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https://dev.office.com/reference/add-ins/excel/table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https://dev.office.com/reference/add-ins/excel/chart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49852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Anatomy of Excel Add-in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Table and headers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Filtering and sorting tables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Charts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Chart options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Working with Tables and Charts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>
            <a:extLst/>
          </p:cNvPr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.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window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display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/>
            </p:cNvPr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/>
            </p:cNvPr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8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7D7A22DA-87F5-CC4C-AC16-2DE44E25B88C}"/>
              </a:ext>
            </a:extLst>
          </p:cNvPr>
          <p:cNvSpPr/>
          <p:nvPr/>
        </p:nvSpPr>
        <p:spPr>
          <a:xfrm flipH="1">
            <a:off x="568789" y="124169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1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Initialize Office when Add-in page first loads via </a:t>
            </a:r>
            <a:r>
              <a:rPr lang="en-US" sz="1800" kern="1200" dirty="0" err="1">
                <a:solidFill>
                  <a:schemeClr val="bg2"/>
                </a:solidFill>
              </a:rPr>
              <a:t>Office.initialize</a:t>
            </a:r>
            <a:endParaRPr lang="en-US" sz="1800" kern="1200" dirty="0">
              <a:solidFill>
                <a:schemeClr val="bg2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056FD4-7D20-294D-9A50-622494C074E1}"/>
              </a:ext>
            </a:extLst>
          </p:cNvPr>
          <p:cNvSpPr/>
          <p:nvPr/>
        </p:nvSpPr>
        <p:spPr>
          <a:xfrm flipH="1">
            <a:off x="568789" y="209092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Check if client supports API version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5CB4EC2-37E3-FE42-8811-FE345390EEA7}"/>
              </a:ext>
            </a:extLst>
          </p:cNvPr>
          <p:cNvSpPr/>
          <p:nvPr/>
        </p:nvSpPr>
        <p:spPr>
          <a:xfrm flipH="1">
            <a:off x="568789" y="2940155"/>
            <a:ext cx="4180522" cy="654004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0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Get context to perform operations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53628A7-0D95-FE48-8043-5348E46B5243}"/>
              </a:ext>
            </a:extLst>
          </p:cNvPr>
          <p:cNvSpPr/>
          <p:nvPr/>
        </p:nvSpPr>
        <p:spPr>
          <a:xfrm flipH="1">
            <a:off x="568789" y="378938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Load desired properties 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FD7B513-4E74-BF43-A97F-273808CD7FBD}"/>
              </a:ext>
            </a:extLst>
          </p:cNvPr>
          <p:cNvSpPr/>
          <p:nvPr/>
        </p:nvSpPr>
        <p:spPr>
          <a:xfrm flipH="1">
            <a:off x="568789" y="463861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Sync context to execute batch operations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082FC7-37DC-C74A-B354-84F76E372EC7}"/>
              </a:ext>
            </a:extLst>
          </p:cNvPr>
          <p:cNvSpPr/>
          <p:nvPr/>
        </p:nvSpPr>
        <p:spPr>
          <a:xfrm flipH="1">
            <a:off x="568789" y="548784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Use promises to get results or perform additional operations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012796F-A6C8-1143-8D69-D427936A3296}"/>
              </a:ext>
            </a:extLst>
          </p:cNvPr>
          <p:cNvSpPr/>
          <p:nvPr/>
        </p:nvSpPr>
        <p:spPr>
          <a:xfrm flipH="1">
            <a:off x="568789" y="633707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Handle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5242560" y="1238250"/>
            <a:ext cx="7193915" cy="575627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Office.js</a:t>
            </a:r>
            <a:r>
              <a:rPr lang="en-US" dirty="0"/>
              <a:t> Add-in for Microsoft Excel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94960" y="1188720"/>
            <a:ext cx="6888480" cy="5935215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reason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requirements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isSetSupported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ExcelApi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1.7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‘Unsupported client’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Excel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run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            // Do Excel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obj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obtions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        return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then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Do more Excel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catch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267F99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"Error: 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JSON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stringify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7D7AC3-A58D-244D-AC5E-AFD998B74000}"/>
              </a:ext>
            </a:extLst>
          </p:cNvPr>
          <p:cNvGrpSpPr/>
          <p:nvPr/>
        </p:nvGrpSpPr>
        <p:grpSpPr>
          <a:xfrm>
            <a:off x="4655549" y="1238250"/>
            <a:ext cx="4526551" cy="349250"/>
            <a:chOff x="4655549" y="1238250"/>
            <a:chExt cx="4526551" cy="34925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4066EE-DD5A-1C45-AC8A-1CB33DD70528}"/>
                </a:ext>
              </a:extLst>
            </p:cNvPr>
            <p:cNvSpPr/>
            <p:nvPr/>
          </p:nvSpPr>
          <p:spPr bwMode="auto">
            <a:xfrm>
              <a:off x="5394960" y="1238250"/>
              <a:ext cx="37871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995DC5-F03D-5D46-AA2C-56081836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49" y="1409700"/>
              <a:ext cx="739411" cy="17780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17B67BC-2FC5-924B-8EDA-66EFDE15BD34}"/>
              </a:ext>
            </a:extLst>
          </p:cNvPr>
          <p:cNvGrpSpPr/>
          <p:nvPr/>
        </p:nvGrpSpPr>
        <p:grpSpPr>
          <a:xfrm>
            <a:off x="4655549" y="1629408"/>
            <a:ext cx="7460251" cy="948691"/>
            <a:chOff x="4655549" y="1629408"/>
            <a:chExt cx="7460251" cy="94869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97F0B2-9D41-104E-B683-1D7299EB94FA}"/>
                </a:ext>
              </a:extLst>
            </p:cNvPr>
            <p:cNvSpPr/>
            <p:nvPr/>
          </p:nvSpPr>
          <p:spPr bwMode="auto">
            <a:xfrm>
              <a:off x="5788659" y="1629408"/>
              <a:ext cx="6327141" cy="948691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30D6CD-666E-854E-B290-D8F549375FE5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4655549" y="2103754"/>
              <a:ext cx="1133110" cy="33774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F2C73D3-1C75-EC4B-BFAB-222740BDD4CD}"/>
              </a:ext>
            </a:extLst>
          </p:cNvPr>
          <p:cNvGrpSpPr/>
          <p:nvPr/>
        </p:nvGrpSpPr>
        <p:grpSpPr>
          <a:xfrm>
            <a:off x="4688041" y="2969256"/>
            <a:ext cx="4494059" cy="2745743"/>
            <a:chOff x="4688041" y="2969256"/>
            <a:chExt cx="4494059" cy="27457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3FD707-0264-DE49-9B86-4B27397C5149}"/>
                </a:ext>
              </a:extLst>
            </p:cNvPr>
            <p:cNvSpPr/>
            <p:nvPr/>
          </p:nvSpPr>
          <p:spPr bwMode="auto">
            <a:xfrm>
              <a:off x="6131560" y="2969256"/>
              <a:ext cx="3050540" cy="2745743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3E5DE1-61D1-4B45-B6F2-7A3EBBF64354}"/>
                </a:ext>
              </a:extLst>
            </p:cNvPr>
            <p:cNvCxnSpPr>
              <a:cxnSpLocks/>
            </p:cNvCxnSpPr>
            <p:nvPr/>
          </p:nvCxnSpPr>
          <p:spPr>
            <a:xfrm>
              <a:off x="4688041" y="3258420"/>
              <a:ext cx="1443519" cy="18328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AC4C38-C950-7E4E-8CD1-C483F68AEF9B}"/>
              </a:ext>
            </a:extLst>
          </p:cNvPr>
          <p:cNvGrpSpPr/>
          <p:nvPr/>
        </p:nvGrpSpPr>
        <p:grpSpPr>
          <a:xfrm>
            <a:off x="4655549" y="3626167"/>
            <a:ext cx="4526551" cy="500237"/>
            <a:chOff x="4655549" y="3626167"/>
            <a:chExt cx="4526551" cy="5002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870C6A-92B2-1540-BBBC-EA7321936D87}"/>
                </a:ext>
              </a:extLst>
            </p:cNvPr>
            <p:cNvSpPr/>
            <p:nvPr/>
          </p:nvSpPr>
          <p:spPr bwMode="auto">
            <a:xfrm>
              <a:off x="6499860" y="3626167"/>
              <a:ext cx="26822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29A99B3-A046-F546-BF19-E90C236F6B1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4655549" y="3800792"/>
              <a:ext cx="1844311" cy="325612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4F74B3-1CF2-3E4F-BB21-875B77E6AD21}"/>
              </a:ext>
            </a:extLst>
          </p:cNvPr>
          <p:cNvGrpSpPr/>
          <p:nvPr/>
        </p:nvGrpSpPr>
        <p:grpSpPr>
          <a:xfrm>
            <a:off x="4655549" y="3991924"/>
            <a:ext cx="3993151" cy="1002464"/>
            <a:chOff x="4655549" y="3991924"/>
            <a:chExt cx="3993151" cy="100246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2A9558-7777-9743-A9C3-27BA60F3BA15}"/>
                </a:ext>
              </a:extLst>
            </p:cNvPr>
            <p:cNvSpPr/>
            <p:nvPr/>
          </p:nvSpPr>
          <p:spPr bwMode="auto">
            <a:xfrm>
              <a:off x="6499860" y="3991924"/>
              <a:ext cx="21488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BD47C9B-388F-4046-86FA-1D5CC38C82EA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4655549" y="4166549"/>
              <a:ext cx="1844311" cy="82783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E219DD-CA1A-4143-A356-489BD0A28F27}"/>
              </a:ext>
            </a:extLst>
          </p:cNvPr>
          <p:cNvGrpSpPr/>
          <p:nvPr/>
        </p:nvGrpSpPr>
        <p:grpSpPr>
          <a:xfrm>
            <a:off x="4655549" y="4341173"/>
            <a:ext cx="4381771" cy="1516733"/>
            <a:chOff x="4655549" y="4341173"/>
            <a:chExt cx="4381771" cy="15167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F17A52-655B-F74B-BB49-FC5095BA6CB7}"/>
                </a:ext>
              </a:extLst>
            </p:cNvPr>
            <p:cNvSpPr/>
            <p:nvPr/>
          </p:nvSpPr>
          <p:spPr bwMode="auto">
            <a:xfrm>
              <a:off x="6499860" y="4341173"/>
              <a:ext cx="2537460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FD16C8-B9AF-D948-AE1B-B29E263D4D22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4655549" y="4816896"/>
              <a:ext cx="1844311" cy="10410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9C0641-09ED-5546-A133-99FABF348490}"/>
              </a:ext>
            </a:extLst>
          </p:cNvPr>
          <p:cNvGrpSpPr/>
          <p:nvPr/>
        </p:nvGrpSpPr>
        <p:grpSpPr>
          <a:xfrm>
            <a:off x="4655549" y="5712631"/>
            <a:ext cx="6301753" cy="985233"/>
            <a:chOff x="4655549" y="5712631"/>
            <a:chExt cx="6301753" cy="9852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1076E6-6FAB-3E42-A47E-66BA6831FB36}"/>
                </a:ext>
              </a:extLst>
            </p:cNvPr>
            <p:cNvSpPr/>
            <p:nvPr/>
          </p:nvSpPr>
          <p:spPr bwMode="auto">
            <a:xfrm>
              <a:off x="6131560" y="5712631"/>
              <a:ext cx="4825742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A5B69D-9239-E943-89CA-8465DD0F7A8B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655549" y="6188354"/>
              <a:ext cx="1476011" cy="5095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5048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291318" cy="382874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Hierarchy of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provides context to an Excel workbook through </a:t>
            </a:r>
            <a:r>
              <a:rPr lang="en-US" sz="1600" dirty="0" err="1">
                <a:solidFill>
                  <a:srgbClr val="2F2F2F"/>
                </a:solidFill>
              </a:rPr>
              <a:t>Excel.run</a:t>
            </a:r>
            <a:r>
              <a:rPr lang="en-US" sz="1600" dirty="0">
                <a:solidFill>
                  <a:srgbClr val="2F2F2F"/>
                </a:solidFill>
              </a:rPr>
              <a:t> and the </a:t>
            </a:r>
            <a:r>
              <a:rPr lang="en-US" sz="1600" dirty="0" err="1">
                <a:solidFill>
                  <a:srgbClr val="2F2F2F"/>
                </a:solidFill>
              </a:rPr>
              <a:t>context.workbook</a:t>
            </a:r>
            <a:r>
              <a:rPr lang="en-US" sz="1600" dirty="0">
                <a:solidFill>
                  <a:srgbClr val="2F2F2F"/>
                </a:solidFill>
              </a:rPr>
              <a:t> property. 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workbook contains worksheets, which contains a number of collections, including charts, tables,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pivotTables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Many objects within a worksheet can be accessed directly from the workbook object, including tables and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pivotTables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Worksheets are aware of their siblings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getNext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getPrevious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get the active worksheet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workbook.worksheets.getActiveWorkshee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and set the active worksheet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worksheet.activate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also offers a number of worksheet events such as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onActivated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onDeactivated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onSelectionChanged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more.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object hierarchy</a:t>
            </a:r>
          </a:p>
        </p:txBody>
      </p:sp>
      <p:sp>
        <p:nvSpPr>
          <p:cNvPr id="3" name="Rectangle 2" descr="Diagram of the object hierarchy in Excel, with a root workbook containing a collection of worksheets, each with a collections of tables, charts, and more.">
            <a:extLst>
              <a:ext uri="{FF2B5EF4-FFF2-40B4-BE49-F238E27FC236}">
                <a16:creationId xmlns:a16="http://schemas.microsoft.com/office/drawing/2014/main" id="{54F7E05E-618B-E942-AAD7-E79B457BD65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AF093-DA3F-BD4C-A515-546E6E90B2C7}"/>
              </a:ext>
            </a:extLst>
          </p:cNvPr>
          <p:cNvSpPr/>
          <p:nvPr/>
        </p:nvSpPr>
        <p:spPr bwMode="auto">
          <a:xfrm>
            <a:off x="8092440" y="2026920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0223F-6678-0A49-8DD7-5CBD637A5FD5}"/>
              </a:ext>
            </a:extLst>
          </p:cNvPr>
          <p:cNvSpPr/>
          <p:nvPr/>
        </p:nvSpPr>
        <p:spPr bwMode="auto">
          <a:xfrm>
            <a:off x="8252460" y="251013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83437-7035-9147-BF06-EFD4AC37F876}"/>
              </a:ext>
            </a:extLst>
          </p:cNvPr>
          <p:cNvSpPr txBox="1"/>
          <p:nvPr/>
        </p:nvSpPr>
        <p:spPr>
          <a:xfrm>
            <a:off x="7844155" y="1399056"/>
            <a:ext cx="16199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workbook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6EF1E-CB35-3D4A-BA56-1D384046C79F}"/>
              </a:ext>
            </a:extLst>
          </p:cNvPr>
          <p:cNvSpPr txBox="1"/>
          <p:nvPr/>
        </p:nvSpPr>
        <p:spPr>
          <a:xfrm>
            <a:off x="8092440" y="1924183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1F891-DFF2-3F45-B819-882BFBFE948E}"/>
              </a:ext>
            </a:extLst>
          </p:cNvPr>
          <p:cNvSpPr txBox="1"/>
          <p:nvPr/>
        </p:nvSpPr>
        <p:spPr>
          <a:xfrm>
            <a:off x="8277264" y="2515934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A0B92B-B01D-124E-BBE7-4EB3CC66FD53}"/>
              </a:ext>
            </a:extLst>
          </p:cNvPr>
          <p:cNvSpPr/>
          <p:nvPr/>
        </p:nvSpPr>
        <p:spPr bwMode="auto">
          <a:xfrm>
            <a:off x="8252460" y="318069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A25C47-2691-AB4B-B4C9-0FB7B7B5B792}"/>
              </a:ext>
            </a:extLst>
          </p:cNvPr>
          <p:cNvSpPr txBox="1"/>
          <p:nvPr/>
        </p:nvSpPr>
        <p:spPr>
          <a:xfrm>
            <a:off x="8277264" y="3186494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A7E85-84D2-934E-B3E1-6F7502E66489}"/>
              </a:ext>
            </a:extLst>
          </p:cNvPr>
          <p:cNvSpPr/>
          <p:nvPr/>
        </p:nvSpPr>
        <p:spPr bwMode="auto">
          <a:xfrm>
            <a:off x="8092440" y="4246437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5E4A62-40BD-9649-9EDB-F7559806651F}"/>
              </a:ext>
            </a:extLst>
          </p:cNvPr>
          <p:cNvSpPr/>
          <p:nvPr/>
        </p:nvSpPr>
        <p:spPr bwMode="auto">
          <a:xfrm>
            <a:off x="8252460" y="472965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A454B-32B0-0648-8EA9-7E7A32C7E73C}"/>
              </a:ext>
            </a:extLst>
          </p:cNvPr>
          <p:cNvSpPr txBox="1"/>
          <p:nvPr/>
        </p:nvSpPr>
        <p:spPr>
          <a:xfrm>
            <a:off x="8092440" y="4143700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E1D3A6-69CA-B448-A193-9C42220CC7AB}"/>
              </a:ext>
            </a:extLst>
          </p:cNvPr>
          <p:cNvSpPr txBox="1"/>
          <p:nvPr/>
        </p:nvSpPr>
        <p:spPr>
          <a:xfrm>
            <a:off x="8277264" y="4735451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F8F55-1FF9-794D-86EC-F555C9CE190C}"/>
              </a:ext>
            </a:extLst>
          </p:cNvPr>
          <p:cNvSpPr/>
          <p:nvPr/>
        </p:nvSpPr>
        <p:spPr bwMode="auto">
          <a:xfrm>
            <a:off x="8252460" y="540021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EEA9F-2F49-A148-A8CD-99DC53EEE183}"/>
              </a:ext>
            </a:extLst>
          </p:cNvPr>
          <p:cNvSpPr txBox="1"/>
          <p:nvPr/>
        </p:nvSpPr>
        <p:spPr>
          <a:xfrm>
            <a:off x="8277264" y="5406011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8702594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529991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 range represents a set of one or more contiguous cells such as a cell, a row, a column, block of cells, etc.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get a range object with </a:t>
            </a: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using a worksheet and address (ex: “A1:D4” represents a range from </a:t>
            </a:r>
            <a:r>
              <a:rPr lang="en-US" sz="1600" dirty="0" err="1">
                <a:solidFill>
                  <a:srgbClr val="2F2F2F"/>
                </a:solidFill>
              </a:rPr>
              <a:t>topLeft</a:t>
            </a:r>
            <a:r>
              <a:rPr lang="en-US" sz="1600" dirty="0">
                <a:solidFill>
                  <a:srgbClr val="2F2F2F"/>
                </a:solidFill>
              </a:rPr>
              <a:t> to </a:t>
            </a:r>
            <a:r>
              <a:rPr lang="en-US" sz="1600" dirty="0" err="1">
                <a:solidFill>
                  <a:srgbClr val="2F2F2F"/>
                </a:solidFill>
              </a:rPr>
              <a:t>bottomRight</a:t>
            </a:r>
            <a:r>
              <a:rPr lang="en-US" sz="1600" dirty="0">
                <a:solidFill>
                  <a:srgbClr val="2F2F2F"/>
                </a:solidFill>
              </a:rPr>
              <a:t> cells)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table is established based on a range of data.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tables.add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function accepts a data range with a flag to indicate if the table has headers or not.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Existing tables can be retrieved by name/id or iterated through.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After the table is added, headers and table rows can be added using 2D arrays.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Headers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 table created with a header flag will use the first row in the data range for its headers.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also set header values using 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getHeaderRowRange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().values property with a 2D array.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</a:t>
            </a:r>
          </a:p>
        </p:txBody>
      </p:sp>
      <p:pic>
        <p:nvPicPr>
          <p:cNvPr id="4" name="Picture 3" descr="Screen shot of a table in Excel.">
            <a:extLst>
              <a:ext uri="{FF2B5EF4-FFF2-40B4-BE49-F238E27FC236}">
                <a16:creationId xmlns:a16="http://schemas.microsoft.com/office/drawing/2014/main" id="{0549D5CF-D976-FB43-860C-F21024DB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08" y="1500487"/>
            <a:ext cx="5422317" cy="37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41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467102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range from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A1:D1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table into current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table by name (can also be performed on worksheet)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header row to table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getHeaderRowRange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"Merchant"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"Category"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Freeze header row where 1 is the count of rows at top to freeze (0 to unfreeze)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currWorksheet.freezePanes.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freezeRows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8914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 (cont.)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570592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the second row in a table (at row index of 1)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the second row in a table (at row index of 1)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"1/15/2017"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"Best For You Organics Company"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"Groceries"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"97.8"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row(s) to the end of the table (null or -1 for row index appends to end)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Phone Company"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"Communications"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"120"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row(s) to the beginning row of the table (at row index of 0)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"1/10/2017"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"Coho Vineyard"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"Restaurant"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"33"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201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353019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Filtering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Any column of a table can be filtered using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Filter a column by getting the column and using 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applyValuesFilter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function on its filter property.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You can also programmatically re-apply filters and clear filters on a table using the table functions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reapplyFilters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and </a:t>
            </a:r>
            <a:r>
              <a:rPr lang="en-US" sz="1600" dirty="0" err="1">
                <a:solidFill>
                  <a:srgbClr val="2F2F2F"/>
                </a:solidFill>
              </a:rPr>
              <a:t>clearFilters</a:t>
            </a:r>
            <a:r>
              <a:rPr lang="en-US" sz="1600" dirty="0">
                <a:solidFill>
                  <a:srgbClr val="2F2F2F"/>
                </a:solidFill>
              </a:rPr>
              <a:t> respectively.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Sorting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Table sorting can be applied by passing an array of </a:t>
            </a:r>
            <a:r>
              <a:rPr lang="en-US" sz="1600" dirty="0" err="1">
                <a:solidFill>
                  <a:srgbClr val="2F2F2F"/>
                </a:solidFill>
              </a:rPr>
              <a:t>SortFields</a:t>
            </a:r>
            <a:r>
              <a:rPr lang="en-US" sz="1600" dirty="0">
                <a:solidFill>
                  <a:srgbClr val="2F2F2F"/>
                </a:solidFill>
              </a:rPr>
              <a:t> to the </a:t>
            </a:r>
            <a:r>
              <a:rPr lang="en-US" sz="1600" dirty="0" err="1">
                <a:solidFill>
                  <a:srgbClr val="2F2F2F"/>
                </a:solidFill>
              </a:rPr>
              <a:t>table.sort.apply</a:t>
            </a:r>
            <a:r>
              <a:rPr lang="en-US" sz="16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re-apply and clear table sorts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table.sort.reapply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table.sort.clear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respectively.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tables</a:t>
            </a:r>
          </a:p>
        </p:txBody>
      </p:sp>
      <p:grpSp>
        <p:nvGrpSpPr>
          <p:cNvPr id="4" name="Group 3" descr="Screen shot of a table in Excel with sorting/filtering menus expanded.">
            <a:extLst>
              <a:ext uri="{FF2B5EF4-FFF2-40B4-BE49-F238E27FC236}">
                <a16:creationId xmlns:a16="http://schemas.microsoft.com/office/drawing/2014/main" id="{33FA015A-5AB5-BC42-9E6C-DE4F1196627B}"/>
              </a:ext>
            </a:extLst>
          </p:cNvPr>
          <p:cNvGrpSpPr/>
          <p:nvPr/>
        </p:nvGrpSpPr>
        <p:grpSpPr>
          <a:xfrm>
            <a:off x="6576007" y="1500487"/>
            <a:ext cx="5422392" cy="3773314"/>
            <a:chOff x="6576007" y="1500487"/>
            <a:chExt cx="5422392" cy="37733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213B45-58BB-894E-8422-CF9556193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6007" y="1500487"/>
              <a:ext cx="5422392" cy="377331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DED17B-3CD5-8341-AD44-C7FC6ADBE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3097" y="1672552"/>
              <a:ext cx="2044220" cy="3018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3385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3699</Words>
  <Application>Microsoft Macintosh PowerPoint</Application>
  <PresentationFormat>Custom</PresentationFormat>
  <Paragraphs>447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Consolas</vt:lpstr>
      <vt:lpstr>Menlo</vt:lpstr>
      <vt:lpstr>Segoe UI</vt:lpstr>
      <vt:lpstr>Segoe UI Light</vt:lpstr>
      <vt:lpstr>Segoe UI Semibold</vt:lpstr>
      <vt:lpstr>Segoe UI Semilight</vt:lpstr>
      <vt:lpstr>Wingdings</vt:lpstr>
      <vt:lpstr>Wingdings 2</vt:lpstr>
      <vt:lpstr>Office 365 PPT Template - 2017</vt:lpstr>
      <vt:lpstr>Building Office Add-ins for Microsoft Excel </vt:lpstr>
      <vt:lpstr>PowerPoint Presentation</vt:lpstr>
      <vt:lpstr>Office 365 Platform</vt:lpstr>
      <vt:lpstr>Anatomy of Office.js Add-in for Microsoft Excel</vt:lpstr>
      <vt:lpstr>Excel object hierarchy</vt:lpstr>
      <vt:lpstr>Tables and headers</vt:lpstr>
      <vt:lpstr>Tables and headers</vt:lpstr>
      <vt:lpstr>Tables and headers (cont.)</vt:lpstr>
      <vt:lpstr>Filtering and sorting tables</vt:lpstr>
      <vt:lpstr>Filtering tables</vt:lpstr>
      <vt:lpstr>Sorting tables</vt:lpstr>
      <vt:lpstr>Charts</vt:lpstr>
      <vt:lpstr>Valid chart types</vt:lpstr>
      <vt:lpstr>Chart object properties</vt:lpstr>
      <vt:lpstr>Chart object relationships</vt:lpstr>
      <vt:lpstr>Charts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2018-09-17T20:42:30Z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