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082" r:id="rId4"/>
    <p:sldMasterId id="2147484046" r:id="rId5"/>
  </p:sldMasterIdLst>
  <p:notesMasterIdLst>
    <p:notesMasterId r:id="rId36"/>
  </p:notesMasterIdLst>
  <p:handoutMasterIdLst>
    <p:handoutMasterId r:id="rId37"/>
  </p:handoutMasterIdLst>
  <p:sldIdLst>
    <p:sldId id="778" r:id="rId6"/>
    <p:sldId id="780" r:id="rId7"/>
    <p:sldId id="789" r:id="rId8"/>
    <p:sldId id="842" r:id="rId9"/>
    <p:sldId id="845" r:id="rId10"/>
    <p:sldId id="843" r:id="rId11"/>
    <p:sldId id="844" r:id="rId12"/>
    <p:sldId id="817" r:id="rId13"/>
    <p:sldId id="818" r:id="rId14"/>
    <p:sldId id="821" r:id="rId15"/>
    <p:sldId id="833" r:id="rId16"/>
    <p:sldId id="832" r:id="rId17"/>
    <p:sldId id="823" r:id="rId18"/>
    <p:sldId id="831" r:id="rId19"/>
    <p:sldId id="835" r:id="rId20"/>
    <p:sldId id="836" r:id="rId21"/>
    <p:sldId id="827" r:id="rId22"/>
    <p:sldId id="819" r:id="rId23"/>
    <p:sldId id="822" r:id="rId24"/>
    <p:sldId id="838" r:id="rId25"/>
    <p:sldId id="828" r:id="rId26"/>
    <p:sldId id="829" r:id="rId27"/>
    <p:sldId id="840" r:id="rId28"/>
    <p:sldId id="839" r:id="rId29"/>
    <p:sldId id="841" r:id="rId30"/>
    <p:sldId id="816" r:id="rId31"/>
    <p:sldId id="848" r:id="rId32"/>
    <p:sldId id="846" r:id="rId33"/>
    <p:sldId id="847" r:id="rId34"/>
    <p:sldId id="813" r:id="rId35"/>
  </p:sldIdLst>
  <p:sldSz cx="12188825"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42">
          <p15:clr>
            <a:srgbClr val="A4A3A4"/>
          </p15:clr>
        </p15:guide>
        <p15:guide id="2" orient="horz" pos="4176">
          <p15:clr>
            <a:srgbClr val="A4A3A4"/>
          </p15:clr>
        </p15:guide>
        <p15:guide id="3" orient="horz" pos="912">
          <p15:clr>
            <a:srgbClr val="A4A3A4"/>
          </p15:clr>
        </p15:guide>
        <p15:guide id="4" orient="horz" pos="1197">
          <p15:clr>
            <a:srgbClr val="A4A3A4"/>
          </p15:clr>
        </p15:guide>
        <p15:guide id="5" orient="horz" pos="1957">
          <p15:clr>
            <a:srgbClr val="A4A3A4"/>
          </p15:clr>
        </p15:guide>
        <p15:guide id="6" orient="horz" pos="2723">
          <p15:clr>
            <a:srgbClr val="A4A3A4"/>
          </p15:clr>
        </p15:guide>
        <p15:guide id="7" orient="horz" pos="2159">
          <p15:clr>
            <a:srgbClr val="A4A3A4"/>
          </p15:clr>
        </p15:guide>
        <p15:guide id="8" orient="horz" pos="3869">
          <p15:clr>
            <a:srgbClr val="A4A3A4"/>
          </p15:clr>
        </p15:guide>
        <p15:guide id="9" orient="horz" pos="3572">
          <p15:clr>
            <a:srgbClr val="A4A3A4"/>
          </p15:clr>
        </p15:guide>
        <p15:guide id="10" pos="128">
          <p15:clr>
            <a:srgbClr val="A4A3A4"/>
          </p15:clr>
        </p15:guide>
        <p15:guide id="11" pos="1767">
          <p15:clr>
            <a:srgbClr val="A4A3A4"/>
          </p15:clr>
        </p15:guide>
        <p15:guide id="12" pos="7548">
          <p15:clr>
            <a:srgbClr val="A4A3A4"/>
          </p15:clr>
        </p15:guide>
        <p15:guide id="13" pos="328">
          <p15:clr>
            <a:srgbClr val="A4A3A4"/>
          </p15:clr>
        </p15:guide>
        <p15:guide id="14" pos="7353">
          <p15:clr>
            <a:srgbClr val="A4A3A4"/>
          </p15:clr>
        </p15:guide>
        <p15:guide id="15" pos="613">
          <p15:clr>
            <a:srgbClr val="A4A3A4"/>
          </p15:clr>
        </p15:guide>
        <p15:guide id="16" pos="7062">
          <p15:clr>
            <a:srgbClr val="A4A3A4"/>
          </p15:clr>
        </p15:guide>
        <p15:guide id="17" pos="3837">
          <p15:clr>
            <a:srgbClr val="A4A3A4"/>
          </p15:clr>
        </p15:guide>
        <p15:guide id="18" pos="2216">
          <p15:clr>
            <a:srgbClr val="A4A3A4"/>
          </p15:clr>
        </p15:guide>
        <p15:guide id="19" pos="377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B3C00"/>
    <a:srgbClr val="0042AC"/>
    <a:srgbClr val="68217A"/>
    <a:srgbClr val="0072C6"/>
    <a:srgbClr val="2D82FF"/>
    <a:srgbClr val="0088EE"/>
    <a:srgbClr val="D2D2D2"/>
    <a:srgbClr val="969696"/>
    <a:srgbClr val="505050"/>
    <a:srgbClr val="00188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3188" autoAdjust="0"/>
  </p:normalViewPr>
  <p:slideViewPr>
    <p:cSldViewPr snapToGrid="0">
      <p:cViewPr varScale="1">
        <p:scale>
          <a:sx n="62" d="100"/>
          <a:sy n="62" d="100"/>
        </p:scale>
        <p:origin x="1368" y="48"/>
      </p:cViewPr>
      <p:guideLst>
        <p:guide orient="horz" pos="142"/>
        <p:guide orient="horz" pos="4176"/>
        <p:guide orient="horz" pos="912"/>
        <p:guide orient="horz" pos="1197"/>
        <p:guide orient="horz" pos="1957"/>
        <p:guide orient="horz" pos="2723"/>
        <p:guide orient="horz" pos="2159"/>
        <p:guide orient="horz" pos="3869"/>
        <p:guide orient="horz" pos="3572"/>
        <p:guide pos="128"/>
        <p:guide pos="1767"/>
        <p:guide pos="7548"/>
        <p:guide pos="328"/>
        <p:guide pos="7353"/>
        <p:guide pos="613"/>
        <p:guide pos="7062"/>
        <p:guide pos="3837"/>
        <p:guide pos="2216"/>
        <p:guide pos="3771"/>
      </p:guideLst>
    </p:cSldViewPr>
  </p:slideViewPr>
  <p:notesTextViewPr>
    <p:cViewPr>
      <p:scale>
        <a:sx n="100" d="100"/>
        <a:sy n="100" d="100"/>
      </p:scale>
      <p:origin x="0" y="0"/>
    </p:cViewPr>
  </p:notesTextViewPr>
  <p:sorterViewPr>
    <p:cViewPr varScale="1">
      <p:scale>
        <a:sx n="1" d="1"/>
        <a:sy n="1" d="1"/>
      </p:scale>
      <p:origin x="0" y="-7262"/>
    </p:cViewPr>
  </p:sorterViewPr>
  <p:notesViewPr>
    <p:cSldViewPr snapToGrid="0" showGuides="1">
      <p:cViewPr varScale="1">
        <p:scale>
          <a:sx n="82" d="100"/>
          <a:sy n="82" d="100"/>
        </p:scale>
        <p:origin x="-313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viewProps" Target="viewProps.xml"/><Relationship Id="rId21" Type="http://schemas.openxmlformats.org/officeDocument/2006/relationships/slide" Target="slides/slide16.xml"/><Relationship Id="rId34" Type="http://schemas.openxmlformats.org/officeDocument/2006/relationships/slide" Target="slides/slide29.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Microsoft Office</a:t>
            </a:r>
            <a:endParaRPr lang="en-US" dirty="0"/>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219B1A-AE41-483B-A766-69B9363DDA6A}" type="datetimeFigureOut">
              <a:rPr lang="en-US" smtClean="0"/>
              <a:t>1/2/2015</a:t>
            </a:fld>
            <a:endParaRPr lang="en-US"/>
          </a:p>
        </p:txBody>
      </p:sp>
      <p:sp>
        <p:nvSpPr>
          <p:cNvPr id="8" name="Footer Placeholder 7"/>
          <p:cNvSpPr>
            <a:spLocks noGrp="1"/>
          </p:cNvSpPr>
          <p:nvPr>
            <p:ph type="ftr" sz="quarter" idx="2"/>
          </p:nvPr>
        </p:nvSpPr>
        <p:spPr>
          <a:xfrm>
            <a:off x="0" y="8685212"/>
            <a:ext cx="5795010" cy="366191"/>
          </a:xfrm>
          <a:prstGeom prst="rect">
            <a:avLst/>
          </a:prstGeom>
        </p:spPr>
        <p:txBody>
          <a:bodyPr vert="horz" lIns="0" tIns="45720" rIns="91440" bIns="45720" rtlCol="0" anchor="b"/>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t>‹#›</a:t>
            </a:fld>
            <a:endParaRPr lang="en-US"/>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lide Image Placeholder 8"/>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1B1278-D92B-4AF3-A9C1-71DD298190CE}" type="datetimeFigureOut">
              <a:rPr lang="en-US" smtClean="0"/>
              <a:t>1/2/2015</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vl1pPr>
          </a:lstStyle>
          <a:p>
            <a:fld id="{B4008EB6-D09E-4580-8CD6-DDB14511944F}" type="slidenum">
              <a:rPr lang="en-US" smtClean="0"/>
              <a:t>‹#›</a:t>
            </a:fld>
            <a:endParaRPr lang="en-US" dirty="0"/>
          </a:p>
        </p:txBody>
      </p:sp>
      <p:sp>
        <p:nvSpPr>
          <p:cNvPr id="14"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Microsoft Office</a:t>
            </a:r>
            <a:endParaRPr lang="en-US" dirty="0"/>
          </a:p>
        </p:txBody>
      </p:sp>
      <p:sp>
        <p:nvSpPr>
          <p:cNvPr id="15" name="Footer Placeholder 7"/>
          <p:cNvSpPr>
            <a:spLocks noGrp="1"/>
          </p:cNvSpPr>
          <p:nvPr>
            <p:ph type="ftr" sz="quarter" idx="4"/>
          </p:nvPr>
        </p:nvSpPr>
        <p:spPr>
          <a:xfrm>
            <a:off x="0" y="8685212"/>
            <a:ext cx="5795010" cy="366191"/>
          </a:xfrm>
          <a:prstGeom prst="rect">
            <a:avLst/>
          </a:prstGeom>
        </p:spPr>
        <p:txBody>
          <a:bodyPr vert="horz" lIns="0" tIns="45720" rIns="91440" bIns="45720" rtlCol="0" anchor="b"/>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3" rtl="0" eaLnBrk="1" latinLnBrk="0" hangingPunct="1">
      <a:lnSpc>
        <a:spcPct val="90000"/>
      </a:lnSpc>
      <a:spcAft>
        <a:spcPts val="333"/>
      </a:spcAft>
      <a:defRPr sz="900" kern="1200">
        <a:solidFill>
          <a:schemeClr val="tx1"/>
        </a:solidFill>
        <a:latin typeface="Segoe UI Light"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77827E0-75C2-4762-9602-52F8A16E59DD}"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20503525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Font typeface="Arial" pitchFamily="34" charset="0"/>
              <a:buNone/>
            </a:pPr>
            <a:r>
              <a:rPr lang="en-US" dirty="0" smtClean="0"/>
              <a:t>The metadata</a:t>
            </a:r>
            <a:r>
              <a:rPr lang="en-US" baseline="0" dirty="0" smtClean="0"/>
              <a:t> manager offers full control over the management of the terms within term sets.</a:t>
            </a:r>
          </a:p>
          <a:p>
            <a:pPr marL="0" indent="0">
              <a:buFont typeface="Arial" pitchFamily="34" charset="0"/>
              <a:buNone/>
            </a:pPr>
            <a:endParaRPr lang="en-US" baseline="0" dirty="0" smtClean="0"/>
          </a:p>
          <a:p>
            <a:pPr marL="0" indent="0">
              <a:buFont typeface="Arial" pitchFamily="34" charset="0"/>
              <a:buNone/>
            </a:pPr>
            <a:r>
              <a:rPr lang="en-US" baseline="0" dirty="0" smtClean="0"/>
              <a:t>Terms and custom properties can be managed using the Browser interface or the SharePoint Object Model. The classes reside in the </a:t>
            </a:r>
            <a:r>
              <a:rPr lang="nl-BE" b="1" dirty="0" smtClean="0"/>
              <a:t>Microsoft.SharePoint.Taxonomy</a:t>
            </a:r>
            <a:r>
              <a:rPr lang="nl-BE" dirty="0" smtClean="0"/>
              <a:t> namespace of the Microsoft.SharePoint.Taxonomy.dll. The namespace</a:t>
            </a:r>
            <a:r>
              <a:rPr lang="nl-BE" baseline="0" dirty="0" smtClean="0"/>
              <a:t> holds classes like:</a:t>
            </a:r>
            <a:endParaRPr lang="nl-BE" dirty="0" smtClean="0"/>
          </a:p>
          <a:p>
            <a:pPr marL="628650" lvl="1" indent="-171450">
              <a:buFont typeface="Arial" pitchFamily="34" charset="0"/>
              <a:buChar char="•"/>
            </a:pPr>
            <a:r>
              <a:rPr lang="nl-BE" baseline="0" dirty="0" smtClean="0"/>
              <a:t>TaxonomySession</a:t>
            </a:r>
          </a:p>
          <a:p>
            <a:pPr marL="628650" lvl="1" indent="-171450">
              <a:buFont typeface="Arial" pitchFamily="34" charset="0"/>
              <a:buChar char="•"/>
            </a:pPr>
            <a:r>
              <a:rPr lang="nl-BE" baseline="0" dirty="0" smtClean="0"/>
              <a:t>TermStore</a:t>
            </a:r>
          </a:p>
          <a:p>
            <a:pPr marL="628650" lvl="1" indent="-171450">
              <a:buFont typeface="Arial" pitchFamily="34" charset="0"/>
              <a:buChar char="•"/>
            </a:pPr>
            <a:r>
              <a:rPr lang="nl-BE" baseline="0" dirty="0" smtClean="0"/>
              <a:t>Group</a:t>
            </a:r>
          </a:p>
          <a:p>
            <a:pPr marL="628650" lvl="1" indent="-171450">
              <a:buFont typeface="Arial" pitchFamily="34" charset="0"/>
              <a:buChar char="•"/>
            </a:pPr>
            <a:r>
              <a:rPr lang="nl-BE" baseline="0" dirty="0" smtClean="0"/>
              <a:t>TermSet</a:t>
            </a:r>
          </a:p>
          <a:p>
            <a:pPr marL="628650" lvl="1" indent="-171450">
              <a:buFont typeface="Arial" pitchFamily="34" charset="0"/>
              <a:buChar char="•"/>
            </a:pPr>
            <a:r>
              <a:rPr lang="nl-BE" baseline="0" dirty="0" smtClean="0"/>
              <a:t>Term</a:t>
            </a:r>
            <a:endParaRPr lang="en-US" baseline="0" dirty="0" smtClean="0"/>
          </a:p>
          <a:p>
            <a:pPr marL="0" indent="0">
              <a:buFont typeface="Arial" pitchFamily="34" charset="0"/>
              <a:buNone/>
            </a:pPr>
            <a:endParaRPr lang="en-US" baseline="0" dirty="0" smtClean="0"/>
          </a:p>
          <a:p>
            <a:pPr marL="0" indent="0">
              <a:buFont typeface="Arial" pitchFamily="34" charset="0"/>
              <a:buNone/>
            </a:pPr>
            <a:r>
              <a:rPr lang="en-US" baseline="0" dirty="0" smtClean="0"/>
              <a:t>The term set policy can be set to:</a:t>
            </a:r>
          </a:p>
          <a:p>
            <a:pPr marL="628650" lvl="1" indent="-171450">
              <a:buFont typeface="Arial" pitchFamily="34" charset="0"/>
              <a:buChar char="•"/>
            </a:pPr>
            <a:r>
              <a:rPr lang="en-US" baseline="0" dirty="0" smtClean="0"/>
              <a:t>Open – anyone can contribute to it.</a:t>
            </a:r>
          </a:p>
          <a:p>
            <a:pPr marL="628650" lvl="1" indent="-171450">
              <a:buFont typeface="Arial" pitchFamily="34" charset="0"/>
              <a:buChar char="•"/>
            </a:pPr>
            <a:r>
              <a:rPr lang="en-US" baseline="0" dirty="0" smtClean="0"/>
              <a:t>Closed – only admins can contribute to it.</a:t>
            </a:r>
            <a:endParaRPr lang="en-US" dirty="0"/>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smtClean="0"/>
              <a:t>10 - Configuring SharePoint Server 2010 Service Applications</a:t>
            </a:r>
            <a:endParaRPr lang="en-US"/>
          </a:p>
        </p:txBody>
      </p:sp>
      <p:sp>
        <p:nvSpPr>
          <p:cNvPr id="5" name="Date Placeholder 4"/>
          <p:cNvSpPr>
            <a:spLocks noGrp="1"/>
          </p:cNvSpPr>
          <p:nvPr>
            <p:ph type="dt" idx="11"/>
          </p:nvPr>
        </p:nvSpPr>
        <p:spPr>
          <a:xfrm>
            <a:off x="4143587" y="0"/>
            <a:ext cx="3169920" cy="320040"/>
          </a:xfrm>
          <a:prstGeom prst="rect">
            <a:avLst/>
          </a:prstGeom>
        </p:spPr>
        <p:txBody>
          <a:bodyPr/>
          <a:lstStyle/>
          <a:p>
            <a:r>
              <a:rPr lang="en-US" smtClean="0"/>
              <a:t>v1.3</a:t>
            </a:r>
            <a:endParaRPr lang="en-US"/>
          </a:p>
        </p:txBody>
      </p:sp>
      <p:sp>
        <p:nvSpPr>
          <p:cNvPr id="6" name="Footer Placeholder 5"/>
          <p:cNvSpPr>
            <a:spLocks noGrp="1"/>
          </p:cNvSpPr>
          <p:nvPr>
            <p:ph type="ftr" sz="quarter" idx="12"/>
          </p:nvPr>
        </p:nvSpPr>
        <p:spPr>
          <a:xfrm>
            <a:off x="0" y="9281160"/>
            <a:ext cx="4145280" cy="318374"/>
          </a:xfrm>
          <a:prstGeom prst="rect">
            <a:avLst/>
          </a:prstGeom>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r>
              <a:rPr lang="en-US" smtClean="0"/>
              <a:t>10-</a:t>
            </a:r>
            <a:fld id="{073E6628-0705-4E34-90AA-D61A964D0AFD}" type="slidenum">
              <a:rPr lang="en-US" smtClean="0"/>
              <a:pPr/>
              <a:t>18</a:t>
            </a:fld>
            <a:endParaRPr lang="en-US" dirty="0"/>
          </a:p>
        </p:txBody>
      </p:sp>
    </p:spTree>
    <p:extLst>
      <p:ext uri="{BB962C8B-B14F-4D97-AF65-F5344CB8AC3E}">
        <p14:creationId xmlns:p14="http://schemas.microsoft.com/office/powerpoint/2010/main" val="31258306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en-US" dirty="0" smtClean="0">
                <a:effectLst/>
              </a:rPr>
              <a:t>The ECM client object model is available in .NET Framework libraries (.NET Framework client and Microsoft Silverlight) and JavaScript script files. The client object model enables developers to access metadata and other ECM APIs from the client. This is especially useful in scenarios where reading content is a higher priority than administering it or authoring it, and where SharePoint Server 2013 needs to enable a cloud scenario (SharePoint Online) for a subset of functionality that is available on-premises.</a:t>
            </a:r>
          </a:p>
          <a:p>
            <a:endParaRPr lang="en-US" dirty="0"/>
          </a:p>
        </p:txBody>
      </p:sp>
    </p:spTree>
    <p:extLst>
      <p:ext uri="{BB962C8B-B14F-4D97-AF65-F5344CB8AC3E}">
        <p14:creationId xmlns:p14="http://schemas.microsoft.com/office/powerpoint/2010/main" val="4977267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B079C3B8-7366-4A44-A34B-3977080C19E7}" type="datetime1">
              <a:rPr lang="en-US" smtClean="0"/>
              <a:t>1/2/2015</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27</a:t>
            </a:fld>
            <a:endParaRPr lang="en-US" dirty="0"/>
          </a:p>
        </p:txBody>
      </p:sp>
      <p:sp>
        <p:nvSpPr>
          <p:cNvPr id="7" name="Header Placeholder 6"/>
          <p:cNvSpPr>
            <a:spLocks noGrp="1"/>
          </p:cNvSpPr>
          <p:nvPr>
            <p:ph type="hdr" sz="quarter" idx="13"/>
          </p:nvPr>
        </p:nvSpPr>
        <p:spPr/>
        <p:txBody>
          <a:bodyPr/>
          <a:lstStyle/>
          <a:p>
            <a:r>
              <a:rPr lang="en-US" smtClean="0"/>
              <a:t>Build 2014</a:t>
            </a:r>
            <a:endParaRPr lang="en-US" dirty="0"/>
          </a:p>
        </p:txBody>
      </p:sp>
    </p:spTree>
    <p:extLst>
      <p:ext uri="{BB962C8B-B14F-4D97-AF65-F5344CB8AC3E}">
        <p14:creationId xmlns:p14="http://schemas.microsoft.com/office/powerpoint/2010/main" val="7391897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B079C3B8-7366-4A44-A34B-3977080C19E7}" type="datetime1">
              <a:rPr lang="en-US" smtClean="0"/>
              <a:t>1/2/2015</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3</a:t>
            </a:fld>
            <a:endParaRPr lang="en-US" dirty="0"/>
          </a:p>
        </p:txBody>
      </p:sp>
      <p:sp>
        <p:nvSpPr>
          <p:cNvPr id="7" name="Header Placeholder 6"/>
          <p:cNvSpPr>
            <a:spLocks noGrp="1"/>
          </p:cNvSpPr>
          <p:nvPr>
            <p:ph type="hdr" sz="quarter" idx="13"/>
          </p:nvPr>
        </p:nvSpPr>
        <p:spPr/>
        <p:txBody>
          <a:bodyPr/>
          <a:lstStyle/>
          <a:p>
            <a:r>
              <a:rPr lang="en-US" smtClean="0"/>
              <a:t>Build 2014</a:t>
            </a:r>
            <a:endParaRPr lang="en-US" dirty="0"/>
          </a:p>
        </p:txBody>
      </p:sp>
    </p:spTree>
    <p:extLst>
      <p:ext uri="{BB962C8B-B14F-4D97-AF65-F5344CB8AC3E}">
        <p14:creationId xmlns:p14="http://schemas.microsoft.com/office/powerpoint/2010/main" val="18753569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Font typeface="Arial" pitchFamily="34" charset="0"/>
              <a:buNone/>
            </a:pPr>
            <a:r>
              <a:rPr lang="en-US" dirty="0" smtClean="0"/>
              <a:t>Managed Metadata service application:</a:t>
            </a:r>
          </a:p>
          <a:p>
            <a:pPr marL="628650" lvl="1" indent="-171450">
              <a:buFont typeface="Arial" pitchFamily="34" charset="0"/>
              <a:buChar char="•"/>
            </a:pPr>
            <a:r>
              <a:rPr lang="en-US" dirty="0" smtClean="0"/>
              <a:t>Admins define term store (taxonomy).</a:t>
            </a:r>
          </a:p>
          <a:p>
            <a:pPr marL="628650" lvl="1" indent="-171450">
              <a:buFont typeface="Arial" pitchFamily="34" charset="0"/>
              <a:buChar char="•"/>
            </a:pPr>
            <a:r>
              <a:rPr lang="en-US" dirty="0" smtClean="0"/>
              <a:t>Admins</a:t>
            </a:r>
            <a:r>
              <a:rPr lang="en-US" baseline="0" dirty="0" smtClean="0"/>
              <a:t> define the location of the Enterprise Content Type site collection hub.</a:t>
            </a:r>
          </a:p>
          <a:p>
            <a:pPr marL="628650" lvl="1" indent="-171450">
              <a:buFont typeface="Arial" pitchFamily="34" charset="0"/>
              <a:buChar char="•"/>
            </a:pPr>
            <a:r>
              <a:rPr lang="en-US" baseline="0" dirty="0" smtClean="0"/>
              <a:t>Metadata Manager = utility used to manage the term store.</a:t>
            </a:r>
          </a:p>
          <a:p>
            <a:pPr marL="0" lvl="0" indent="0">
              <a:buFont typeface="Arial" pitchFamily="34" charset="0"/>
              <a:buNone/>
            </a:pPr>
            <a:endParaRPr lang="en-US" baseline="0" dirty="0" smtClean="0"/>
          </a:p>
          <a:p>
            <a:pPr marL="0" lvl="0" indent="0">
              <a:buFont typeface="Arial" pitchFamily="34" charset="0"/>
              <a:buNone/>
            </a:pPr>
            <a:r>
              <a:rPr lang="en-US" baseline="0" dirty="0" smtClean="0"/>
              <a:t>Admins can import a CSV file that contains a taxonomy into a new term store.</a:t>
            </a:r>
          </a:p>
          <a:p>
            <a:pPr marL="0" lvl="0" indent="0">
              <a:buFont typeface="Arial" pitchFamily="34" charset="0"/>
              <a:buNone/>
            </a:pPr>
            <a:endParaRPr lang="en-US" baseline="0" dirty="0" smtClean="0"/>
          </a:p>
          <a:p>
            <a:pPr marL="0" lvl="0" indent="0">
              <a:buFont typeface="Arial" pitchFamily="34" charset="0"/>
              <a:buNone/>
            </a:pPr>
            <a:r>
              <a:rPr lang="en-US" baseline="0" dirty="0" smtClean="0"/>
              <a:t>SharePoint 2010 now has a Managed Metadata field type that’s bound to a term set and used in tagging of List Items.</a:t>
            </a:r>
            <a:endParaRPr lang="en-US" dirty="0"/>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smtClean="0"/>
              <a:t>10 - Configuring SharePoint Server 2010 Service Applications</a:t>
            </a:r>
            <a:endParaRPr lang="en-US"/>
          </a:p>
        </p:txBody>
      </p:sp>
      <p:sp>
        <p:nvSpPr>
          <p:cNvPr id="5" name="Date Placeholder 4"/>
          <p:cNvSpPr>
            <a:spLocks noGrp="1"/>
          </p:cNvSpPr>
          <p:nvPr>
            <p:ph type="dt" idx="11"/>
          </p:nvPr>
        </p:nvSpPr>
        <p:spPr>
          <a:xfrm>
            <a:off x="4143587" y="0"/>
            <a:ext cx="3169920" cy="320040"/>
          </a:xfrm>
          <a:prstGeom prst="rect">
            <a:avLst/>
          </a:prstGeom>
        </p:spPr>
        <p:txBody>
          <a:bodyPr/>
          <a:lstStyle/>
          <a:p>
            <a:r>
              <a:rPr lang="en-US" smtClean="0"/>
              <a:t>v1.3</a:t>
            </a:r>
            <a:endParaRPr lang="en-US"/>
          </a:p>
        </p:txBody>
      </p:sp>
      <p:sp>
        <p:nvSpPr>
          <p:cNvPr id="6" name="Footer Placeholder 5"/>
          <p:cNvSpPr>
            <a:spLocks noGrp="1"/>
          </p:cNvSpPr>
          <p:nvPr>
            <p:ph type="ftr" sz="quarter" idx="12"/>
          </p:nvPr>
        </p:nvSpPr>
        <p:spPr>
          <a:xfrm>
            <a:off x="0" y="9281160"/>
            <a:ext cx="4145280" cy="318374"/>
          </a:xfrm>
          <a:prstGeom prst="rect">
            <a:avLst/>
          </a:prstGeom>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r>
              <a:rPr lang="en-US" smtClean="0"/>
              <a:t>10-</a:t>
            </a:r>
            <a:fld id="{073E6628-0705-4E34-90AA-D61A964D0AFD}" type="slidenum">
              <a:rPr lang="en-US" smtClean="0"/>
              <a:pPr/>
              <a:t>9</a:t>
            </a:fld>
            <a:endParaRPr lang="en-US" dirty="0"/>
          </a:p>
        </p:txBody>
      </p:sp>
    </p:spTree>
    <p:extLst>
      <p:ext uri="{BB962C8B-B14F-4D97-AF65-F5344CB8AC3E}">
        <p14:creationId xmlns:p14="http://schemas.microsoft.com/office/powerpoint/2010/main" val="26346635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Term sets can</a:t>
            </a:r>
            <a:r>
              <a:rPr lang="en-US" baseline="0" dirty="0" smtClean="0"/>
              <a:t> be flat like a list of colors or hierarchical like a list of Continents &gt; Countries &gt; States &gt; Cities. Generally curated term sets are “closed” and managed centrally, but you can also create them “open” and let users add to them.</a:t>
            </a:r>
            <a:endParaRPr lang="en-US" dirty="0"/>
          </a:p>
        </p:txBody>
      </p:sp>
    </p:spTree>
    <p:extLst>
      <p:ext uri="{BB962C8B-B14F-4D97-AF65-F5344CB8AC3E}">
        <p14:creationId xmlns:p14="http://schemas.microsoft.com/office/powerpoint/2010/main" val="3575115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term store is hierarchical. Create a term group for a specific use and then create Term Sets  that contain terms and sub terms.</a:t>
            </a:r>
            <a:endParaRPr lang="en-US" dirty="0"/>
          </a:p>
        </p:txBody>
      </p:sp>
    </p:spTree>
    <p:extLst>
      <p:ext uri="{BB962C8B-B14F-4D97-AF65-F5344CB8AC3E}">
        <p14:creationId xmlns:p14="http://schemas.microsoft.com/office/powerpoint/2010/main" val="1100473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major WCM improvement</a:t>
            </a:r>
            <a:r>
              <a:rPr lang="en-US" baseline="0" dirty="0" smtClean="0"/>
              <a:t> introduced in SharePoint 2013 is the feature </a:t>
            </a:r>
            <a:r>
              <a:rPr lang="en-US" baseline="0" smtClean="0"/>
              <a:t>that enables </a:t>
            </a:r>
            <a:r>
              <a:rPr lang="en-US" baseline="0" dirty="0" smtClean="0"/>
              <a:t>the use of a Term Set for Navigation. Managed Navigation uses the tags on a WCM page to drive navigation.</a:t>
            </a:r>
            <a:endParaRPr lang="en-US" dirty="0"/>
          </a:p>
        </p:txBody>
      </p:sp>
    </p:spTree>
    <p:extLst>
      <p:ext uri="{BB962C8B-B14F-4D97-AF65-F5344CB8AC3E}">
        <p14:creationId xmlns:p14="http://schemas.microsoft.com/office/powerpoint/2010/main" val="12273619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smtClean="0">
                <a:effectLst/>
              </a:rPr>
              <a:t>Block users from using this keyword outside the context of its new Term Set destination.</a:t>
            </a:r>
            <a:endParaRPr lang="en-US" b="0" dirty="0"/>
          </a:p>
        </p:txBody>
      </p:sp>
    </p:spTree>
    <p:extLst>
      <p:ext uri="{BB962C8B-B14F-4D97-AF65-F5344CB8AC3E}">
        <p14:creationId xmlns:p14="http://schemas.microsoft.com/office/powerpoint/2010/main" val="17498624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None/>
            </a:pPr>
            <a:r>
              <a:rPr lang="en-US" dirty="0" smtClean="0"/>
              <a:t>Enterprise Content Types allow for consistent content types across</a:t>
            </a:r>
            <a:r>
              <a:rPr lang="en-US" baseline="0" dirty="0" smtClean="0"/>
              <a:t> multiple SharePoint site collections, web applications and farms</a:t>
            </a:r>
            <a:r>
              <a:rPr lang="en-US" dirty="0" smtClean="0"/>
              <a:t>.</a:t>
            </a:r>
          </a:p>
          <a:p>
            <a:pPr>
              <a:buFont typeface="Arial" pitchFamily="34" charset="0"/>
              <a:buNone/>
            </a:pPr>
            <a:endParaRPr lang="en-US" dirty="0" smtClean="0"/>
          </a:p>
          <a:p>
            <a:pPr>
              <a:buFont typeface="Arial" pitchFamily="34" charset="0"/>
              <a:buNone/>
            </a:pPr>
            <a:r>
              <a:rPr lang="en-US" dirty="0" smtClean="0"/>
              <a:t>In the Managed Metadata Service you can define a site</a:t>
            </a:r>
            <a:r>
              <a:rPr lang="en-US" baseline="0" dirty="0" smtClean="0"/>
              <a:t> collection that will serve as a central repository of content types.</a:t>
            </a:r>
          </a:p>
          <a:p>
            <a:pPr>
              <a:buFont typeface="Arial" pitchFamily="34" charset="0"/>
              <a:buNone/>
            </a:pPr>
            <a:endParaRPr lang="en-US" dirty="0" smtClean="0"/>
          </a:p>
          <a:p>
            <a:pPr>
              <a:buFont typeface="Arial" pitchFamily="34" charset="0"/>
              <a:buNone/>
            </a:pPr>
            <a:r>
              <a:rPr lang="en-US" dirty="0" smtClean="0"/>
              <a:t>Content types that are syndicated can’t be changed in the child sites, but site owners can create new content types that extend them to implement changes.</a:t>
            </a:r>
            <a:endParaRPr lang="en-US" dirty="0"/>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smtClean="0"/>
              <a:t>10 - Configuring SharePoint Server 2010 Service Applications</a:t>
            </a:r>
            <a:endParaRPr lang="en-US"/>
          </a:p>
        </p:txBody>
      </p:sp>
      <p:sp>
        <p:nvSpPr>
          <p:cNvPr id="5" name="Date Placeholder 4"/>
          <p:cNvSpPr>
            <a:spLocks noGrp="1"/>
          </p:cNvSpPr>
          <p:nvPr>
            <p:ph type="dt" idx="11"/>
          </p:nvPr>
        </p:nvSpPr>
        <p:spPr>
          <a:xfrm>
            <a:off x="4143587" y="0"/>
            <a:ext cx="3169920" cy="320040"/>
          </a:xfrm>
          <a:prstGeom prst="rect">
            <a:avLst/>
          </a:prstGeom>
        </p:spPr>
        <p:txBody>
          <a:bodyPr/>
          <a:lstStyle/>
          <a:p>
            <a:r>
              <a:rPr lang="en-US" smtClean="0"/>
              <a:t>v1.3</a:t>
            </a:r>
            <a:endParaRPr lang="en-US"/>
          </a:p>
        </p:txBody>
      </p:sp>
      <p:sp>
        <p:nvSpPr>
          <p:cNvPr id="6" name="Footer Placeholder 5"/>
          <p:cNvSpPr>
            <a:spLocks noGrp="1"/>
          </p:cNvSpPr>
          <p:nvPr>
            <p:ph type="ftr" sz="quarter" idx="12"/>
          </p:nvPr>
        </p:nvSpPr>
        <p:spPr>
          <a:xfrm>
            <a:off x="0" y="9281160"/>
            <a:ext cx="4145280" cy="318374"/>
          </a:xfrm>
          <a:prstGeom prst="rect">
            <a:avLst/>
          </a:prstGeom>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r>
              <a:rPr lang="en-US" smtClean="0"/>
              <a:t>10-</a:t>
            </a:r>
            <a:fld id="{073E6628-0705-4E34-90AA-D61A964D0AFD}" type="slidenum">
              <a:rPr lang="en-US" smtClean="0"/>
              <a:pPr/>
              <a:t>15</a:t>
            </a:fld>
            <a:endParaRPr lang="en-US" dirty="0"/>
          </a:p>
        </p:txBody>
      </p:sp>
    </p:spTree>
    <p:extLst>
      <p:ext uri="{BB962C8B-B14F-4D97-AF65-F5344CB8AC3E}">
        <p14:creationId xmlns:p14="http://schemas.microsoft.com/office/powerpoint/2010/main" val="29977352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early versions of SharePoint it was a challenge to keep content types synchronized across Site Collections. In 2010 the Managed Metadata Service was</a:t>
            </a:r>
            <a:r>
              <a:rPr lang="en-US" baseline="0" dirty="0" smtClean="0"/>
              <a:t> enhanced to Publish certain Content Types to all site collections as Enterprise Content Types. They are read only in the subscribing site collection, but can be inherited from.</a:t>
            </a:r>
            <a:endParaRPr lang="en-US" dirty="0"/>
          </a:p>
        </p:txBody>
      </p:sp>
    </p:spTree>
    <p:extLst>
      <p:ext uri="{BB962C8B-B14F-4D97-AF65-F5344CB8AC3E}">
        <p14:creationId xmlns:p14="http://schemas.microsoft.com/office/powerpoint/2010/main" val="226064599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p:spPr>
        <p:txBody>
          <a:bodyPr anchor="b" anchorCtr="0"/>
          <a:lstStyle>
            <a:lvl1pPr>
              <a:defRPr sz="7200"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15004" y="4873973"/>
            <a:ext cx="4362138" cy="2046779"/>
          </a:xfrm>
          <a:prstGeom prst="rect">
            <a:avLst/>
          </a:prstGeom>
        </p:spPr>
      </p:pic>
    </p:spTree>
    <p:extLst>
      <p:ext uri="{BB962C8B-B14F-4D97-AF65-F5344CB8AC3E}">
        <p14:creationId xmlns:p14="http://schemas.microsoft.com/office/powerpoint/2010/main" val="7715949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0"/>
            <a:ext cx="5433533" cy="1661993"/>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96721169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3857246188"/>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323755958"/>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235027995"/>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692672228"/>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5967413" y="0"/>
            <a:ext cx="622141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795969827"/>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12188825"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0" y="1358053"/>
            <a:ext cx="11152188" cy="2863073"/>
          </a:xfrm>
          <a:prstGeom prst="rect">
            <a:avLst/>
          </a:prstGeom>
        </p:spPr>
        <p:txBody>
          <a:bodyPr>
            <a:normAutofit/>
          </a:bodyPr>
          <a:lstStyle>
            <a:lvl1pPr marL="0" indent="0">
              <a:lnSpc>
                <a:spcPct val="90000"/>
              </a:lnSpc>
              <a:buNone/>
              <a:defRPr sz="64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
        <p:nvSpPr>
          <p:cNvPr id="11" name="Content Placeholder 4"/>
          <p:cNvSpPr>
            <a:spLocks noGrp="1"/>
          </p:cNvSpPr>
          <p:nvPr>
            <p:ph sz="quarter" idx="13"/>
          </p:nvPr>
        </p:nvSpPr>
        <p:spPr>
          <a:xfrm>
            <a:off x="520700" y="4343400"/>
            <a:ext cx="11152188" cy="470747"/>
          </a:xfrm>
          <a:prstGeom prst="rect">
            <a:avLst/>
          </a:prstGeom>
        </p:spPr>
        <p:txBody>
          <a:bodyPr>
            <a:normAutofit/>
          </a:bodyPr>
          <a:lstStyle>
            <a:lvl1pPr marL="0" indent="0">
              <a:lnSpc>
                <a:spcPct val="90000"/>
              </a:lnSpc>
              <a:buNone/>
              <a:defRPr sz="36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smtClean="0"/>
              <a:t>Click to edit Master text styles</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5426154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1155940"/>
            <a:ext cx="12188825"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8318" y="1447800"/>
            <a:ext cx="11152188" cy="1988237"/>
          </a:xfrm>
        </p:spPr>
        <p:txBody>
          <a:bodyPr/>
          <a:lstStyle>
            <a:lvl1pPr marL="0" indent="0">
              <a:lnSpc>
                <a:spcPct val="95000"/>
              </a:lnSpc>
              <a:buNone/>
              <a:defRPr sz="3200">
                <a:gradFill>
                  <a:gsLst>
                    <a:gs pos="1250">
                      <a:srgbClr val="000000"/>
                    </a:gs>
                    <a:gs pos="100000">
                      <a:srgbClr val="000000"/>
                    </a:gs>
                  </a:gsLst>
                  <a:lin ang="5400000" scaled="0"/>
                </a:gradFill>
                <a:latin typeface="Consolas" pitchFamily="49" charset="0"/>
                <a:cs typeface="Consolas" pitchFamily="49" charset="0"/>
              </a:defRPr>
            </a:lvl1pPr>
            <a:lvl2pPr marL="339725"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730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79851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302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p:spPr>
        <p:txBody>
          <a:bodyPr anchor="b" anchorCtr="0"/>
          <a:lstStyle>
            <a:lvl1pPr>
              <a:defRPr sz="8800" spc="-300"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065750825"/>
      </p:ext>
    </p:extLst>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0" y="228600"/>
            <a:ext cx="11152188"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2" y="1447799"/>
            <a:ext cx="11149013" cy="2043636"/>
          </a:xfrm>
          <a:prstGeom prst="rect">
            <a:avLst/>
          </a:prstGeom>
        </p:spPr>
        <p:txBody>
          <a:bodyPr/>
          <a:lstStyle>
            <a:lvl1pPr marL="342900" indent="-3429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65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40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30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6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88826"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600"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3530996961"/>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Course Tit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32265" y="2312127"/>
            <a:ext cx="11122924" cy="1933979"/>
          </a:xfrm>
          <a:prstGeom prst="rect">
            <a:avLst/>
          </a:prstGeom>
        </p:spPr>
        <p:txBody>
          <a:bodyPr anchor="ctr">
            <a:noAutofit/>
          </a:bodyPr>
          <a:lstStyle>
            <a:lvl1pPr algn="l">
              <a:lnSpc>
                <a:spcPct val="90000"/>
              </a:lnSpc>
              <a:defRPr sz="4799" spc="-150" baseline="0">
                <a:solidFill>
                  <a:schemeClr val="bg1">
                    <a:alpha val="99000"/>
                  </a:schemeClr>
                </a:solidFill>
                <a:latin typeface="Segoe UI Light" pitchFamily="34" charset="0"/>
              </a:defRPr>
            </a:lvl1pPr>
          </a:lstStyle>
          <a:p>
            <a:r>
              <a:rPr lang="en-US" dirty="0" smtClean="0"/>
              <a:t>Course Title</a:t>
            </a:r>
            <a:endParaRPr lang="en-US" dirty="0"/>
          </a:p>
        </p:txBody>
      </p:sp>
      <p:sp>
        <p:nvSpPr>
          <p:cNvPr id="6" name="Subtitle 2"/>
          <p:cNvSpPr>
            <a:spLocks noGrp="1"/>
          </p:cNvSpPr>
          <p:nvPr>
            <p:ph type="subTitle" idx="1" hasCustomPrompt="1"/>
          </p:nvPr>
        </p:nvSpPr>
        <p:spPr>
          <a:xfrm>
            <a:off x="532265" y="4735774"/>
            <a:ext cx="6147660" cy="1878780"/>
          </a:xfrm>
          <a:prstGeom prst="rect">
            <a:avLst/>
          </a:prstGeom>
        </p:spPr>
        <p:txBody>
          <a:bodyPr>
            <a:noAutofit/>
          </a:bodyPr>
          <a:lstStyle>
            <a:lvl1pPr marL="0" indent="0" algn="l">
              <a:lnSpc>
                <a:spcPct val="90000"/>
              </a:lnSpc>
              <a:spcBef>
                <a:spcPts val="0"/>
              </a:spcBef>
              <a:buNone/>
              <a:defRPr sz="2399" b="1" cap="none" baseline="0">
                <a:solidFill>
                  <a:schemeClr val="bg1">
                    <a:lumMod val="95000"/>
                    <a:alpha val="99000"/>
                  </a:schemeClr>
                </a:solidFill>
                <a:latin typeface="Segoe UI Light" pitchFamily="34" charset="0"/>
              </a:defRPr>
            </a:lvl1pPr>
            <a:lvl2pPr marL="457001" indent="0" algn="ctr">
              <a:buNone/>
              <a:defRPr>
                <a:solidFill>
                  <a:schemeClr val="tx1">
                    <a:tint val="75000"/>
                  </a:schemeClr>
                </a:solidFill>
              </a:defRPr>
            </a:lvl2pPr>
            <a:lvl3pPr marL="914001" indent="0" algn="ctr">
              <a:buNone/>
              <a:defRPr>
                <a:solidFill>
                  <a:schemeClr val="tx1">
                    <a:tint val="75000"/>
                  </a:schemeClr>
                </a:solidFill>
              </a:defRPr>
            </a:lvl3pPr>
            <a:lvl4pPr marL="1371002" indent="0" algn="ctr">
              <a:buNone/>
              <a:defRPr>
                <a:solidFill>
                  <a:schemeClr val="tx1">
                    <a:tint val="75000"/>
                  </a:schemeClr>
                </a:solidFill>
              </a:defRPr>
            </a:lvl4pPr>
            <a:lvl5pPr marL="1828003" indent="0" algn="ctr">
              <a:buNone/>
              <a:defRPr>
                <a:solidFill>
                  <a:schemeClr val="tx1">
                    <a:tint val="75000"/>
                  </a:schemeClr>
                </a:solidFill>
              </a:defRPr>
            </a:lvl5pPr>
            <a:lvl6pPr marL="2285004" indent="0" algn="ctr">
              <a:buNone/>
              <a:defRPr>
                <a:solidFill>
                  <a:schemeClr val="tx1">
                    <a:tint val="75000"/>
                  </a:schemeClr>
                </a:solidFill>
              </a:defRPr>
            </a:lvl6pPr>
            <a:lvl7pPr marL="2742003" indent="0" algn="ctr">
              <a:buNone/>
              <a:defRPr>
                <a:solidFill>
                  <a:schemeClr val="tx1">
                    <a:tint val="75000"/>
                  </a:schemeClr>
                </a:solidFill>
              </a:defRPr>
            </a:lvl7pPr>
            <a:lvl8pPr marL="3199004" indent="0" algn="ctr">
              <a:buNone/>
              <a:defRPr>
                <a:solidFill>
                  <a:schemeClr val="tx1">
                    <a:tint val="75000"/>
                  </a:schemeClr>
                </a:solidFill>
              </a:defRPr>
            </a:lvl8pPr>
            <a:lvl9pPr marL="3656005" indent="0" algn="ctr">
              <a:buNone/>
              <a:defRPr>
                <a:solidFill>
                  <a:schemeClr val="tx1">
                    <a:tint val="75000"/>
                  </a:schemeClr>
                </a:solidFill>
              </a:defRPr>
            </a:lvl9pPr>
          </a:lstStyle>
          <a:p>
            <a:r>
              <a:rPr lang="en-US" dirty="0" smtClean="0"/>
              <a:t>Subtitle</a:t>
            </a:r>
            <a:endParaRPr lang="en-US" dirty="0"/>
          </a:p>
        </p:txBody>
      </p:sp>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r="10607"/>
          <a:stretch/>
        </p:blipFill>
        <p:spPr>
          <a:xfrm>
            <a:off x="10027609" y="189731"/>
            <a:ext cx="2028214" cy="907550"/>
          </a:xfrm>
          <a:prstGeom prst="rect">
            <a:avLst/>
          </a:prstGeom>
        </p:spPr>
      </p:pic>
    </p:spTree>
    <p:extLst>
      <p:ext uri="{BB962C8B-B14F-4D97-AF65-F5344CB8AC3E}">
        <p14:creationId xmlns:p14="http://schemas.microsoft.com/office/powerpoint/2010/main" val="1425019903"/>
      </p:ext>
    </p:extLst>
  </p:cSld>
  <p:clrMapOvr>
    <a:masterClrMapping/>
  </p:clrMapOvr>
  <p:transition>
    <p:fade/>
  </p:transition>
  <p:timing>
    <p:tnLst>
      <p:par>
        <p:cTn id="1" dur="indefinite" restart="never" nodeType="tmRoot"/>
      </p:par>
    </p:tnLst>
  </p:timing>
  <p:hf hdr="0"/>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0126" y="2980724"/>
            <a:ext cx="7169534" cy="896552"/>
          </a:xfrm>
        </p:spPr>
        <p:txBody>
          <a:bodyPr vert="horz" wrap="square" lIns="182880" tIns="146304" rIns="182880" bIns="146304" rtlCol="0" anchor="ctr">
            <a:noAutofit/>
          </a:bodyPr>
          <a:lstStyle>
            <a:lvl1pPr marL="0" indent="0">
              <a:buFont typeface="Arial" panose="020B0604020202020204" pitchFamily="34" charset="0"/>
              <a:buNone/>
              <a:defRPr lang="en-US" sz="3528" kern="1200" dirty="0" smtClean="0">
                <a:gradFill>
                  <a:gsLst>
                    <a:gs pos="1299">
                      <a:schemeClr val="tx1"/>
                    </a:gs>
                    <a:gs pos="100000">
                      <a:schemeClr val="tx1"/>
                    </a:gs>
                  </a:gsLst>
                  <a:lin ang="5400000" scaled="0"/>
                </a:gradFill>
                <a:latin typeface="+mj-lt"/>
                <a:ea typeface="+mn-ea"/>
                <a:cs typeface="+mn-cs"/>
              </a:defRPr>
            </a:lvl1pPr>
          </a:lstStyle>
          <a:p>
            <a:pPr marL="0" lvl="0" indent="0" algn="l" defTabSz="895974" rtl="0" eaLnBrk="1" latinLnBrk="0" hangingPunct="1">
              <a:spcBef>
                <a:spcPct val="20000"/>
              </a:spcBef>
            </a:pPr>
            <a:r>
              <a:rPr lang="en-US" smtClean="0"/>
              <a:t>Click to edit Master text styles</a:t>
            </a:r>
          </a:p>
        </p:txBody>
      </p:sp>
      <p:sp>
        <p:nvSpPr>
          <p:cNvPr id="7" name="Picture Placeholder 12"/>
          <p:cNvSpPr>
            <a:spLocks noGrp="1"/>
          </p:cNvSpPr>
          <p:nvPr>
            <p:ph type="pic" sz="quarter" idx="16"/>
          </p:nvPr>
        </p:nvSpPr>
        <p:spPr>
          <a:xfrm>
            <a:off x="269169" y="1505896"/>
            <a:ext cx="3853623"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smtClean="0"/>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smtClean="0"/>
              <a:t>Click to edit Master title style</a:t>
            </a:r>
            <a:endParaRPr lang="en-US" dirty="0"/>
          </a:p>
        </p:txBody>
      </p:sp>
    </p:spTree>
    <p:extLst>
      <p:ext uri="{BB962C8B-B14F-4D97-AF65-F5344CB8AC3E}">
        <p14:creationId xmlns:p14="http://schemas.microsoft.com/office/powerpoint/2010/main" val="1358094224"/>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a:xfrm>
            <a:off x="269170" y="289511"/>
            <a:ext cx="11652805" cy="899665"/>
          </a:xfrm>
          <a:prstGeom prst="rect">
            <a:avLst/>
          </a:prstGeom>
        </p:spPr>
        <p:txBody>
          <a:bodyPr/>
          <a:lstStyle/>
          <a:p>
            <a:r>
              <a:rPr lang="en-US" smtClean="0"/>
              <a:t>Click to edit Master title style</a:t>
            </a:r>
            <a:endParaRPr lang="en-US" dirty="0"/>
          </a:p>
        </p:txBody>
      </p:sp>
      <p:sp>
        <p:nvSpPr>
          <p:cNvPr id="4" name="Text Placeholder 3"/>
          <p:cNvSpPr>
            <a:spLocks noGrp="1"/>
          </p:cNvSpPr>
          <p:nvPr>
            <p:ph type="body" sz="quarter" idx="11"/>
          </p:nvPr>
        </p:nvSpPr>
        <p:spPr>
          <a:xfrm>
            <a:off x="269170" y="1189176"/>
            <a:ext cx="11652805" cy="2018835"/>
          </a:xfrm>
          <a:prstGeom prst="rect">
            <a:avLst/>
          </a:prstGeom>
        </p:spPr>
        <p:txBody>
          <a:bodyPr/>
          <a:lstStyle>
            <a:lvl1pPr marL="0" indent="0">
              <a:buNone/>
              <a:defRPr/>
            </a:lvl1pPr>
            <a:lvl2pPr marL="28006" indent="0">
              <a:buNone/>
              <a:defRPr sz="1960"/>
            </a:lvl2pPr>
            <a:lvl3pPr marL="219384" indent="0">
              <a:buNone/>
              <a:defRPr sz="1960"/>
            </a:lvl3pPr>
            <a:lvl4pPr marL="466773" indent="0">
              <a:buNone/>
              <a:defRPr sz="1764"/>
            </a:lvl4pPr>
            <a:lvl5pPr marL="725053" indent="0">
              <a:buNone/>
              <a:defRPr sz="1764"/>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69901071"/>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Microsoft Slide">
    <p:bg>
      <p:bgPr>
        <a:solidFill>
          <a:srgbClr val="4668C5"/>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screen">
            <a:extLst>
              <a:ext uri="{28A0092B-C50C-407E-A947-70E740481C1C}">
                <a14:useLocalDpi xmlns:a14="http://schemas.microsoft.com/office/drawing/2010/main" val="0"/>
              </a:ext>
            </a:extLst>
          </a:blip>
          <a:srcRect l="9719"/>
          <a:stretch/>
        </p:blipFill>
        <p:spPr>
          <a:xfrm>
            <a:off x="512762" y="2922746"/>
            <a:ext cx="5767719" cy="2350013"/>
          </a:xfrm>
          <a:prstGeom prst="rect">
            <a:avLst/>
          </a:prstGeom>
        </p:spPr>
      </p:pic>
      <p:sp>
        <p:nvSpPr>
          <p:cNvPr id="9" name="Rectangle 2"/>
          <p:cNvSpPr>
            <a:spLocks noChangeArrowheads="1"/>
          </p:cNvSpPr>
          <p:nvPr userDrawn="1"/>
        </p:nvSpPr>
        <p:spPr bwMode="auto">
          <a:xfrm>
            <a:off x="530087" y="5960743"/>
            <a:ext cx="11078818" cy="751488"/>
          </a:xfrm>
          <a:prstGeom prst="rect">
            <a:avLst/>
          </a:prstGeom>
          <a:noFill/>
          <a:ln w="9525">
            <a:noFill/>
            <a:miter lim="800000"/>
            <a:headEnd/>
            <a:tailEnd/>
          </a:ln>
        </p:spPr>
        <p:txBody>
          <a:bodyPr wrap="square">
            <a:spAutoFit/>
          </a:bodyPr>
          <a:lstStyle/>
          <a:p>
            <a:pPr marL="0" lvl="1" defTabSz="913726">
              <a:defRPr/>
            </a:pPr>
            <a:r>
              <a:rPr lang="en-US" sz="1050" dirty="0">
                <a:solidFill>
                  <a:prstClr val="white">
                    <a:lumMod val="85000"/>
                  </a:prstClr>
                </a:solidFill>
                <a:latin typeface="Calibri"/>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1177811455"/>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1_Demo Slide">
    <p:bg>
      <p:bgPr>
        <a:solidFill>
          <a:srgbClr val="007233"/>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415636" y="4771506"/>
            <a:ext cx="10484896" cy="1604356"/>
          </a:xfrm>
          <a:prstGeom prst="rect">
            <a:avLst/>
          </a:prstGeom>
        </p:spPr>
        <p:txBody>
          <a:bodyPr anchor="ctr">
            <a:noAutofit/>
          </a:bodyPr>
          <a:lstStyle>
            <a:lvl1pPr marL="0" marR="0" indent="0" algn="l" defTabSz="914001" rtl="0" eaLnBrk="1" fontAlgn="auto" latinLnBrk="0" hangingPunct="1">
              <a:lnSpc>
                <a:spcPct val="90000"/>
              </a:lnSpc>
              <a:spcBef>
                <a:spcPts val="0"/>
              </a:spcBef>
              <a:spcAft>
                <a:spcPts val="0"/>
              </a:spcAft>
              <a:buClr>
                <a:srgbClr val="00DCFF"/>
              </a:buClr>
              <a:buSzPct val="90000"/>
              <a:buFont typeface="Arial" pitchFamily="34" charset="0"/>
              <a:buNone/>
              <a:tabLst/>
              <a:defRPr sz="2799" b="1" cap="all" baseline="0">
                <a:solidFill>
                  <a:schemeClr val="bg1">
                    <a:alpha val="99000"/>
                  </a:schemeClr>
                </a:solidFill>
              </a:defRPr>
            </a:lvl1pPr>
            <a:lvl2pPr marL="457001" indent="0" algn="ctr">
              <a:buNone/>
              <a:defRPr>
                <a:solidFill>
                  <a:schemeClr val="tx1">
                    <a:tint val="75000"/>
                  </a:schemeClr>
                </a:solidFill>
              </a:defRPr>
            </a:lvl2pPr>
            <a:lvl3pPr marL="914001" indent="0" algn="ctr">
              <a:buNone/>
              <a:defRPr>
                <a:solidFill>
                  <a:schemeClr val="tx1">
                    <a:tint val="75000"/>
                  </a:schemeClr>
                </a:solidFill>
              </a:defRPr>
            </a:lvl3pPr>
            <a:lvl4pPr marL="1371002" indent="0" algn="ctr">
              <a:buNone/>
              <a:defRPr>
                <a:solidFill>
                  <a:schemeClr val="tx1">
                    <a:tint val="75000"/>
                  </a:schemeClr>
                </a:solidFill>
              </a:defRPr>
            </a:lvl4pPr>
            <a:lvl5pPr marL="1828003" indent="0" algn="ctr">
              <a:buNone/>
              <a:defRPr>
                <a:solidFill>
                  <a:schemeClr val="tx1">
                    <a:tint val="75000"/>
                  </a:schemeClr>
                </a:solidFill>
              </a:defRPr>
            </a:lvl5pPr>
            <a:lvl6pPr marL="2285004" indent="0" algn="ctr">
              <a:buNone/>
              <a:defRPr>
                <a:solidFill>
                  <a:schemeClr val="tx1">
                    <a:tint val="75000"/>
                  </a:schemeClr>
                </a:solidFill>
              </a:defRPr>
            </a:lvl6pPr>
            <a:lvl7pPr marL="2742003" indent="0" algn="ctr">
              <a:buNone/>
              <a:defRPr>
                <a:solidFill>
                  <a:schemeClr val="tx1">
                    <a:tint val="75000"/>
                  </a:schemeClr>
                </a:solidFill>
              </a:defRPr>
            </a:lvl7pPr>
            <a:lvl8pPr marL="3199004" indent="0" algn="ctr">
              <a:buNone/>
              <a:defRPr>
                <a:solidFill>
                  <a:schemeClr val="tx1">
                    <a:tint val="75000"/>
                  </a:schemeClr>
                </a:solidFill>
              </a:defRPr>
            </a:lvl8pPr>
            <a:lvl9pPr marL="3656005" indent="0" algn="ctr">
              <a:buNone/>
              <a:defRPr>
                <a:solidFill>
                  <a:schemeClr val="tx1">
                    <a:tint val="75000"/>
                  </a:schemeClr>
                </a:solidFill>
              </a:defRPr>
            </a:lvl9pPr>
          </a:lstStyle>
          <a:p>
            <a:r>
              <a:rPr lang="en-US" b="0" dirty="0" smtClean="0"/>
              <a:t>{Sample Code Location e.g., Codeshow.codeplex.com} </a:t>
            </a:r>
          </a:p>
          <a:p>
            <a:r>
              <a:rPr lang="en-US" dirty="0" smtClean="0"/>
              <a:t>(</a:t>
            </a:r>
            <a:r>
              <a:rPr lang="en-US" dirty="0" err="1" smtClean="0"/>
              <a:t>dEMO</a:t>
            </a:r>
            <a:r>
              <a:rPr lang="en-US" dirty="0" smtClean="0"/>
              <a:t> NAME)</a:t>
            </a:r>
            <a:endParaRPr lang="en-US" dirty="0"/>
          </a:p>
        </p:txBody>
      </p:sp>
      <p:sp>
        <p:nvSpPr>
          <p:cNvPr id="10" name="Text Placeholder 9"/>
          <p:cNvSpPr>
            <a:spLocks noGrp="1"/>
          </p:cNvSpPr>
          <p:nvPr>
            <p:ph type="body" sz="quarter" idx="10" hasCustomPrompt="1"/>
          </p:nvPr>
        </p:nvSpPr>
        <p:spPr>
          <a:xfrm>
            <a:off x="415636" y="3117272"/>
            <a:ext cx="10720676" cy="1383983"/>
          </a:xfrm>
          <a:prstGeom prst="rect">
            <a:avLst/>
          </a:prstGeom>
        </p:spPr>
        <p:txBody>
          <a:bodyPr anchor="ctr"/>
          <a:lstStyle>
            <a:lvl1pPr algn="l">
              <a:defRPr sz="7197" baseline="0">
                <a:solidFill>
                  <a:schemeClr val="bg1">
                    <a:alpha val="99000"/>
                  </a:schemeClr>
                </a:solidFill>
                <a:latin typeface="Segoe UI Light" panose="020B0502040204020203" pitchFamily="34" charset="0"/>
                <a:cs typeface="Segoe UI Light" panose="020B0502040204020203" pitchFamily="34" charset="0"/>
              </a:defRPr>
            </a:lvl1pPr>
            <a:lvl2pPr>
              <a:defRPr sz="5997">
                <a:solidFill>
                  <a:schemeClr val="bg1">
                    <a:alpha val="99000"/>
                  </a:schemeClr>
                </a:solidFill>
                <a:latin typeface="+mj-lt"/>
              </a:defRPr>
            </a:lvl2pPr>
            <a:lvl3pPr>
              <a:defRPr sz="5997">
                <a:solidFill>
                  <a:schemeClr val="bg1">
                    <a:alpha val="99000"/>
                  </a:schemeClr>
                </a:solidFill>
                <a:latin typeface="+mj-lt"/>
              </a:defRPr>
            </a:lvl3pPr>
            <a:lvl4pPr>
              <a:defRPr sz="5997">
                <a:solidFill>
                  <a:schemeClr val="bg1">
                    <a:alpha val="99000"/>
                  </a:schemeClr>
                </a:solidFill>
                <a:latin typeface="+mj-lt"/>
              </a:defRPr>
            </a:lvl4pPr>
            <a:lvl5pPr>
              <a:defRPr sz="5997">
                <a:solidFill>
                  <a:schemeClr val="bg1">
                    <a:alpha val="99000"/>
                  </a:schemeClr>
                </a:solidFill>
                <a:latin typeface="+mj-lt"/>
              </a:defRPr>
            </a:lvl5pPr>
          </a:lstStyle>
          <a:p>
            <a:pPr lvl="0"/>
            <a:r>
              <a:rPr lang="en-US" dirty="0" smtClean="0"/>
              <a:t>demo</a:t>
            </a:r>
            <a:endParaRPr lang="en-US" dirty="0"/>
          </a:p>
        </p:txBody>
      </p:sp>
    </p:spTree>
    <p:extLst>
      <p:ext uri="{BB962C8B-B14F-4D97-AF65-F5344CB8AC3E}">
        <p14:creationId xmlns:p14="http://schemas.microsoft.com/office/powerpoint/2010/main" val="1287589018"/>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3147" y="76200"/>
            <a:ext cx="11477810" cy="838200"/>
          </a:xfrm>
        </p:spPr>
        <p:txBody>
          <a:bodyPr/>
          <a:lstStyle>
            <a:lvl1pPr>
              <a:defRPr/>
            </a:lvl1pPr>
          </a:lstStyle>
          <a:p>
            <a:r>
              <a:rPr lang="en-US" dirty="0" smtClean="0"/>
              <a:t>Slide Title</a:t>
            </a:r>
            <a:endParaRPr lang="en-US" dirty="0"/>
          </a:p>
        </p:txBody>
      </p:sp>
      <p:sp>
        <p:nvSpPr>
          <p:cNvPr id="3" name="Content Placeholder 2"/>
          <p:cNvSpPr>
            <a:spLocks noGrp="1"/>
          </p:cNvSpPr>
          <p:nvPr>
            <p:ph idx="1" hasCustomPrompt="1"/>
          </p:nvPr>
        </p:nvSpPr>
        <p:spPr>
          <a:xfrm>
            <a:off x="507868" y="1447800"/>
            <a:ext cx="11173090" cy="5181600"/>
          </a:xfrm>
        </p:spPr>
        <p:txBody>
          <a:bodyPr/>
          <a:lstStyle>
            <a:lvl1pPr marL="347663" indent="-347663">
              <a:spcBef>
                <a:spcPts val="600"/>
              </a:spcBef>
              <a:spcAft>
                <a:spcPts val="200"/>
              </a:spcAft>
              <a:buFont typeface="Arial" pitchFamily="34" charset="0"/>
              <a:buChar char="•"/>
              <a:defRPr>
                <a:latin typeface="+mn-lt"/>
              </a:defRPr>
            </a:lvl1pPr>
            <a:lvl2pPr>
              <a:spcBef>
                <a:spcPts val="300"/>
              </a:spcBef>
              <a:spcAft>
                <a:spcPts val="300"/>
              </a:spcAft>
              <a:defRPr>
                <a:latin typeface="+mn-lt"/>
              </a:defRPr>
            </a:lvl2pPr>
            <a:lvl3pPr marL="1022350" indent="-342900">
              <a:buFont typeface="Arial" pitchFamily="34" charset="0"/>
              <a:buChar char="•"/>
              <a:defRPr b="0">
                <a:latin typeface="+mn-lt"/>
              </a:defRPr>
            </a:lvl3pPr>
            <a:lvl4pPr marL="968375" indent="-285750">
              <a:buFont typeface="Arial" pitchFamily="34" charset="0"/>
              <a:buChar char="•"/>
              <a:defRPr/>
            </a:lvl4pPr>
            <a:lvl5pPr marL="965200" indent="-285750">
              <a:buFont typeface="Arial" pitchFamily="34" charset="0"/>
              <a:buChar char="•"/>
              <a:defRPr/>
            </a:lvl5pPr>
          </a:lstStyle>
          <a:p>
            <a:pPr lvl="0"/>
            <a:r>
              <a:rPr lang="en-US" dirty="0" smtClean="0"/>
              <a:t>First level</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2483295856"/>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ivider Slide Orang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2742735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ivider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125967830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ivider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58707608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00"/>
            <a:ext cx="10237786" cy="461665"/>
          </a:xfrm>
        </p:spPr>
        <p:txBody>
          <a:bodyPr>
            <a:noAutofit/>
          </a:bodyPr>
          <a:lstStyle>
            <a:lvl1pPr marL="0" indent="0" algn="l">
              <a:lnSpc>
                <a:spcPct val="90000"/>
              </a:lnSpc>
              <a:spcBef>
                <a:spcPts val="0"/>
              </a:spcBef>
              <a:buNone/>
              <a:defRPr lang="en-US" sz="3600" kern="1200" spc="-70" baseline="0" dirty="0">
                <a:gradFill>
                  <a:gsLst>
                    <a:gs pos="2083">
                      <a:schemeClr val="bg2"/>
                    </a:gs>
                    <a:gs pos="99000">
                      <a:schemeClr val="bg2"/>
                    </a:gs>
                  </a:gsLst>
                  <a:lin ang="5400000" scaled="0"/>
                </a:gradFill>
                <a:latin typeface="+mj-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38" y="2739678"/>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4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38" y="1447800"/>
            <a:ext cx="10237787" cy="914096"/>
          </a:xfrm>
        </p:spPr>
        <p:txBody>
          <a:bodyPr wrap="square" anchor="b">
            <a:noAutofit/>
          </a:bodyPr>
          <a:lstStyle>
            <a:lvl1pPr marL="0" indent="0">
              <a:buNone/>
              <a:defRPr sz="6600" spc="-150"/>
            </a:lvl1pPr>
          </a:lstStyle>
          <a:p>
            <a:pPr lvl="0"/>
            <a:r>
              <a:rPr lang="en-US" smtClean="0"/>
              <a:t>Click to edit Master text styles</a:t>
            </a:r>
          </a:p>
        </p:txBody>
      </p:sp>
    </p:spTree>
    <p:extLst>
      <p:ext uri="{BB962C8B-B14F-4D97-AF65-F5344CB8AC3E}">
        <p14:creationId xmlns:p14="http://schemas.microsoft.com/office/powerpoint/2010/main" val="26015579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ivider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16779482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Punchy Slide Orang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998230128"/>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Punchy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74874795"/>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unchy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1071124730"/>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unchy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609594423"/>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Blank Slide Orange">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46880358"/>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Blank Slide Green">
    <p:bg>
      <p:bgPr>
        <a:solidFill>
          <a:srgbClr val="00723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22985372"/>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lank Slide Blue">
    <p:bg>
      <p:bgPr>
        <a:solidFill>
          <a:srgbClr val="00188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9567518"/>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Slide Purple">
    <p:bg>
      <p:bgPr>
        <a:solidFill>
          <a:srgbClr val="68217A"/>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0010790"/>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tx2"/>
                    </a:gs>
                    <a:gs pos="0">
                      <a:schemeClr val="tx2"/>
                    </a:gs>
                  </a:gsLst>
                  <a:lin ang="5400000" scaled="0"/>
                </a:gradFill>
                <a:latin typeface="+mj-lt"/>
              </a:defRPr>
            </a:lvl1pPr>
            <a:lvl2pPr marL="0" indent="0">
              <a:buNone/>
              <a:defRPr sz="2000">
                <a:gradFill>
                  <a:gsLst>
                    <a:gs pos="100000">
                      <a:schemeClr val="bg2"/>
                    </a:gs>
                    <a:gs pos="6000">
                      <a:schemeClr val="bg2"/>
                    </a:gs>
                  </a:gsLst>
                  <a:lin ang="5400000" scaled="0"/>
                </a:gradFill>
              </a:defRPr>
            </a:lvl2pPr>
            <a:lvl3pPr marL="231775" indent="0">
              <a:buNone/>
              <a:defRPr sz="2000">
                <a:gradFill>
                  <a:gsLst>
                    <a:gs pos="100000">
                      <a:schemeClr val="bg2"/>
                    </a:gs>
                    <a:gs pos="6000">
                      <a:schemeClr val="bg2"/>
                    </a:gs>
                  </a:gsLst>
                  <a:lin ang="5400000" scaled="0"/>
                </a:gradFill>
              </a:defRPr>
            </a:lvl3pPr>
            <a:lvl4pPr marL="457200" indent="0">
              <a:buNone/>
              <a:defRPr sz="2000">
                <a:gradFill>
                  <a:gsLst>
                    <a:gs pos="100000">
                      <a:schemeClr val="bg2"/>
                    </a:gs>
                    <a:gs pos="6000">
                      <a:schemeClr val="bg2"/>
                    </a:gs>
                  </a:gsLst>
                  <a:lin ang="5400000" scaled="0"/>
                </a:gradFill>
              </a:defRPr>
            </a:lvl4pPr>
            <a:lvl5pPr marL="693738" indent="0">
              <a:buNone/>
              <a:defRPr sz="200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Tree>
    <p:extLst>
      <p:ext uri="{BB962C8B-B14F-4D97-AF65-F5344CB8AC3E}">
        <p14:creationId xmlns:p14="http://schemas.microsoft.com/office/powerpoint/2010/main" val="2174816850"/>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775" indent="0">
              <a:buNone/>
              <a:defRPr sz="2000">
                <a:gradFill>
                  <a:gsLst>
                    <a:gs pos="100000">
                      <a:schemeClr val="bg2"/>
                    </a:gs>
                    <a:gs pos="0">
                      <a:schemeClr val="bg2"/>
                    </a:gs>
                  </a:gsLst>
                  <a:lin ang="5400000" scaled="0"/>
                </a:gradFill>
              </a:defRPr>
            </a:lvl3pPr>
            <a:lvl4pPr marL="457200" indent="0">
              <a:buNone/>
              <a:defRPr sz="2000">
                <a:gradFill>
                  <a:gsLst>
                    <a:gs pos="100000">
                      <a:schemeClr val="bg2"/>
                    </a:gs>
                    <a:gs pos="0">
                      <a:schemeClr val="bg2"/>
                    </a:gs>
                  </a:gsLst>
                  <a:lin ang="5400000" scaled="0"/>
                </a:gradFill>
              </a:defRPr>
            </a:lvl4pPr>
            <a:lvl5pPr marL="693738" indent="0">
              <a:buNone/>
              <a:defRPr sz="20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414694883"/>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43636"/>
          </a:xfrm>
          <a:prstGeom prst="rect">
            <a:avLst/>
          </a:prstGeom>
        </p:spPr>
        <p:txBody>
          <a:bodyPr/>
          <a:lstStyle>
            <a:lvl1pPr marL="284163" indent="-284163">
              <a:buFont typeface="Wingdings" pitchFamily="2" charset="2"/>
              <a:buChar char=""/>
              <a:defRPr sz="4000"/>
            </a:lvl1pPr>
            <a:lvl2pPr marL="517525" indent="-233363">
              <a:buFont typeface="Wingdings" pitchFamily="2" charset="2"/>
              <a:buChar char=""/>
              <a:defRPr>
                <a:latin typeface="+mn-lt"/>
              </a:defRPr>
            </a:lvl2pPr>
            <a:lvl3pPr marL="741363" indent="-223838">
              <a:buFont typeface="Wingdings" pitchFamily="2" charset="2"/>
              <a:buChar char=""/>
              <a:tabLst/>
              <a:defRPr>
                <a:latin typeface="+mn-lt"/>
              </a:defRPr>
            </a:lvl3pPr>
            <a:lvl4pPr marL="914400" indent="-173038">
              <a:buFont typeface="Wingdings" pitchFamily="2" charset="2"/>
              <a:buChar char=""/>
              <a:defRPr>
                <a:latin typeface="+mn-lt"/>
              </a:defRPr>
            </a:lvl4pPr>
            <a:lvl5pPr marL="1087438" indent="-173038">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553196831"/>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00">
                      <a:schemeClr val="tx2"/>
                    </a:gs>
                    <a:gs pos="0">
                      <a:schemeClr val="tx2"/>
                    </a:gs>
                  </a:gsLst>
                  <a:lin ang="5400000" scaled="0"/>
                </a:gradFill>
                <a:latin typeface="+mj-lt"/>
              </a:defRPr>
            </a:lvl1pPr>
            <a:lvl2pPr marL="0" indent="0">
              <a:buNone/>
              <a:defRPr sz="2000"/>
            </a:lvl2pPr>
            <a:lvl3pPr marL="233363" indent="0">
              <a:buNone/>
              <a:defRPr sz="2000"/>
            </a:lvl3pPr>
            <a:lvl4pPr marL="457200" indent="0">
              <a:buNone/>
              <a:defRPr sz="2000"/>
            </a:lvl4pPr>
            <a:lvl5pPr marL="693738" indent="0">
              <a:buNone/>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567823360"/>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63" indent="0">
              <a:buNone/>
              <a:defRPr sz="2000">
                <a:gradFill>
                  <a:gsLst>
                    <a:gs pos="1000">
                      <a:schemeClr val="bg2"/>
                    </a:gs>
                    <a:gs pos="98000">
                      <a:schemeClr val="bg2"/>
                    </a:gs>
                  </a:gsLst>
                  <a:lin ang="5400000" scaled="0"/>
                </a:gradFill>
              </a:defRPr>
            </a:lvl3pPr>
            <a:lvl4pPr marL="457200" indent="0">
              <a:buNone/>
              <a:defRPr sz="2000">
                <a:gradFill>
                  <a:gsLst>
                    <a:gs pos="1000">
                      <a:schemeClr val="bg2"/>
                    </a:gs>
                    <a:gs pos="98000">
                      <a:schemeClr val="bg2"/>
                    </a:gs>
                  </a:gsLst>
                  <a:lin ang="5400000" scaled="0"/>
                </a:gradFill>
              </a:defRPr>
            </a:lvl4pPr>
            <a:lvl5pPr marL="693738" indent="0">
              <a:buNone/>
              <a:defRPr sz="2000">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
                      <a:schemeClr val="bg2"/>
                    </a:gs>
                    <a:gs pos="98000">
                      <a:schemeClr val="bg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000">
                      <a:schemeClr val="bg2"/>
                    </a:gs>
                    <a:gs pos="98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666843519"/>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0" y="1447800"/>
            <a:ext cx="5394960" cy="2351413"/>
          </a:xfrm>
        </p:spPr>
        <p:txBody>
          <a:bodyPr>
            <a:spAutoFit/>
          </a:bodyPr>
          <a:lstStyle>
            <a:lvl1pPr marL="292100" indent="-292100">
              <a:spcBef>
                <a:spcPts val="1200"/>
              </a:spcBef>
              <a:buClr>
                <a:schemeClr val="bg2"/>
              </a:buClr>
              <a:buSzPct val="100000"/>
              <a:buFont typeface="Wingdings" pitchFamily="2" charset="2"/>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520700" indent="-228600">
              <a:defRPr sz="2000"/>
            </a:lvl2pPr>
            <a:lvl3pPr marL="685800" indent="-165100">
              <a:tabLst/>
              <a:defRPr sz="2000"/>
            </a:lvl3pPr>
            <a:lvl4pPr marL="863600" indent="-177800">
              <a:defRPr/>
            </a:lvl4pPr>
            <a:lvl5pPr marL="1028700" indent="-165100">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7928" y="1447800"/>
            <a:ext cx="5394960" cy="2351413"/>
          </a:xfrm>
        </p:spPr>
        <p:txBody>
          <a:bodyPr>
            <a:spAutoFit/>
          </a:bodyPr>
          <a:lstStyle>
            <a:lvl1pPr marL="339725" indent="-339725">
              <a:spcBef>
                <a:spcPts val="1200"/>
              </a:spcBef>
              <a:buClr>
                <a:schemeClr val="bg2"/>
              </a:buClr>
              <a:buFont typeface="Arial" pitchFamily="34" charset="0"/>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635000" indent="-342900">
              <a:defRPr lang="en-US" sz="2000" kern="1200" spc="0" baseline="0" dirty="0" smtClean="0">
                <a:gradFill>
                  <a:gsLst>
                    <a:gs pos="1250">
                      <a:schemeClr val="bg2"/>
                    </a:gs>
                    <a:gs pos="100000">
                      <a:schemeClr val="bg2"/>
                    </a:gs>
                  </a:gsLst>
                  <a:lin ang="5400000" scaled="0"/>
                </a:gradFill>
                <a:latin typeface="+mn-lt"/>
                <a:ea typeface="+mn-ea"/>
                <a:cs typeface="+mn-cs"/>
              </a:defRPr>
            </a:lvl2pPr>
            <a:lvl3pPr marL="863600" indent="-342900">
              <a:defRPr lang="en-US" sz="2000" kern="1200" spc="0" baseline="0" dirty="0" smtClean="0">
                <a:gradFill>
                  <a:gsLst>
                    <a:gs pos="1250">
                      <a:schemeClr val="bg2"/>
                    </a:gs>
                    <a:gs pos="100000">
                      <a:schemeClr val="bg2"/>
                    </a:gs>
                  </a:gsLst>
                  <a:lin ang="5400000" scaled="0"/>
                </a:gradFill>
                <a:latin typeface="+mn-lt"/>
                <a:ea typeface="+mn-ea"/>
                <a:cs typeface="+mn-cs"/>
              </a:defRPr>
            </a:lvl3pPr>
            <a:lvl4pPr marL="1028700" indent="-342900">
              <a:defRPr lang="en-US" sz="2000" kern="1200" spc="0" baseline="0" dirty="0" smtClean="0">
                <a:gradFill>
                  <a:gsLst>
                    <a:gs pos="1250">
                      <a:schemeClr val="bg2"/>
                    </a:gs>
                    <a:gs pos="100000">
                      <a:schemeClr val="bg2"/>
                    </a:gs>
                  </a:gsLst>
                  <a:lin ang="5400000" scaled="0"/>
                </a:gradFill>
                <a:latin typeface="+mn-lt"/>
                <a:ea typeface="+mn-ea"/>
                <a:cs typeface="+mn-cs"/>
              </a:defRPr>
            </a:lvl4pPr>
            <a:lvl5pPr marL="1206500" indent="-342900">
              <a:defRPr lang="en-US" sz="2000" kern="1200" spc="0" baseline="0" dirty="0">
                <a:gradFill>
                  <a:gsLst>
                    <a:gs pos="1250">
                      <a:schemeClr val="bg2"/>
                    </a:gs>
                    <a:gs pos="100000">
                      <a:schemeClr val="bg2"/>
                    </a:gs>
                  </a:gsLst>
                  <a:lin ang="5400000" scaled="0"/>
                </a:gradFill>
                <a:latin typeface="+mn-lt"/>
                <a:ea typeface="+mn-ea"/>
                <a:cs typeface="+mn-cs"/>
              </a:defRPr>
            </a:lvl5pPr>
          </a:lstStyle>
          <a:p>
            <a:pPr marL="292100" marR="0" lvl="0"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Click to edit Master text styles</a:t>
            </a:r>
          </a:p>
          <a:p>
            <a:pPr marL="292100" marR="0" lvl="1"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Second level</a:t>
            </a:r>
          </a:p>
          <a:p>
            <a:pPr marL="292100" marR="0" lvl="2"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Third level</a:t>
            </a:r>
          </a:p>
          <a:p>
            <a:pPr marL="292100" marR="0" lvl="3"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Fourth level</a:t>
            </a:r>
          </a:p>
          <a:p>
            <a:pPr marL="292100" marR="0" lvl="4"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429362577"/>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theme" Target="../theme/theme2.xml"/><Relationship Id="rId3" Type="http://schemas.openxmlformats.org/officeDocument/2006/relationships/slideLayout" Target="../slideLayouts/slideLayout29.xml"/><Relationship Id="rId7" Type="http://schemas.openxmlformats.org/officeDocument/2006/relationships/slideLayout" Target="../slideLayouts/slideLayout33.xml"/><Relationship Id="rId12" Type="http://schemas.openxmlformats.org/officeDocument/2006/relationships/slideLayout" Target="../slideLayouts/slideLayout38.xm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5" Type="http://schemas.openxmlformats.org/officeDocument/2006/relationships/slideLayout" Target="../slideLayouts/slideLayout31.xml"/><Relationship Id="rId10" Type="http://schemas.openxmlformats.org/officeDocument/2006/relationships/slideLayout" Target="../slideLayouts/slideLayout36.xml"/><Relationship Id="rId4" Type="http://schemas.openxmlformats.org/officeDocument/2006/relationships/slideLayout" Target="../slideLayouts/slideLayout30.xml"/><Relationship Id="rId9"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520700" y="1447800"/>
            <a:ext cx="11152188"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083" r:id="rId1"/>
    <p:sldLayoutId id="2147484084" r:id="rId2"/>
    <p:sldLayoutId id="2147484085" r:id="rId3"/>
    <p:sldLayoutId id="2147484087" r:id="rId4"/>
    <p:sldLayoutId id="2147484088" r:id="rId5"/>
    <p:sldLayoutId id="2147484086" r:id="rId6"/>
    <p:sldLayoutId id="2147484090" r:id="rId7"/>
    <p:sldLayoutId id="2147484091" r:id="rId8"/>
    <p:sldLayoutId id="2147484089" r:id="rId9"/>
    <p:sldLayoutId id="2147484119" r:id="rId10"/>
    <p:sldLayoutId id="2147484116" r:id="rId11"/>
    <p:sldLayoutId id="2147484117" r:id="rId12"/>
    <p:sldLayoutId id="2147484140" r:id="rId13"/>
    <p:sldLayoutId id="2147484141" r:id="rId14"/>
    <p:sldLayoutId id="2147484142" r:id="rId15"/>
    <p:sldLayoutId id="2147484143" r:id="rId16"/>
    <p:sldLayoutId id="2147484092" r:id="rId17"/>
    <p:sldLayoutId id="2147484093" r:id="rId18"/>
    <p:sldLayoutId id="2147484094" r:id="rId19"/>
    <p:sldLayoutId id="2147484096" r:id="rId20"/>
    <p:sldLayoutId id="2147484145" r:id="rId21"/>
    <p:sldLayoutId id="2147484148" r:id="rId22"/>
    <p:sldLayoutId id="2147484150" r:id="rId23"/>
    <p:sldLayoutId id="2147484151" r:id="rId24"/>
    <p:sldLayoutId id="2147484152" r:id="rId25"/>
    <p:sldLayoutId id="2147484153" r:id="rId26"/>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80702324"/>
      </p:ext>
    </p:extLst>
  </p:cSld>
  <p:clrMap bg1="dk1" tx1="lt1" bg2="dk2" tx2="lt2" accent1="accent1" accent2="accent2" accent3="accent3" accent4="accent4" accent5="accent5" accent6="accent6" hlink="hlink" folHlink="folHlink"/>
  <p:sldLayoutIdLst>
    <p:sldLayoutId id="2147484058" r:id="rId1"/>
    <p:sldLayoutId id="2147484099" r:id="rId2"/>
    <p:sldLayoutId id="2147484100" r:id="rId3"/>
    <p:sldLayoutId id="2147484101" r:id="rId4"/>
    <p:sldLayoutId id="2147484048" r:id="rId5"/>
    <p:sldLayoutId id="2147484061" r:id="rId6"/>
    <p:sldLayoutId id="2147484062" r:id="rId7"/>
    <p:sldLayoutId id="2147484097" r:id="rId8"/>
    <p:sldLayoutId id="2147484057" r:id="rId9"/>
    <p:sldLayoutId id="2147484065" r:id="rId10"/>
    <p:sldLayoutId id="2147484066" r:id="rId11"/>
    <p:sldLayoutId id="2147484098" r:id="rId12"/>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1"/>
              </a:gs>
              <a:gs pos="100000">
                <a:schemeClr val="tx1"/>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gradFill>
            <a:gsLst>
              <a:gs pos="1250">
                <a:schemeClr val="tx1"/>
              </a:gs>
              <a:gs pos="100000">
                <a:schemeClr val="tx1"/>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tx1"/>
              </a:gs>
              <a:gs pos="100000">
                <a:schemeClr val="tx1"/>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tx1"/>
              </a:gs>
              <a:gs pos="100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6.xml"/></Relationships>
</file>

<file path=ppt/slides/_rels/slide1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5.xml"/><Relationship Id="rId1" Type="http://schemas.openxmlformats.org/officeDocument/2006/relationships/slideLayout" Target="../slideLayouts/slideLayout2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6.xml"/></Relationships>
</file>

<file path=ppt/slides/_rels/slide2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7.xml"/></Relationships>
</file>

<file path=ppt/slides/_rels/slide2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2.xml"/></Relationships>
</file>

<file path=ppt/slides/_rels/slide2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18.xml"/><Relationship Id="rId4" Type="http://schemas.openxmlformats.org/officeDocument/2006/relationships/image" Target="../media/image40.jpg"/></Relationships>
</file>

<file path=ppt/slides/_rels/slide29.xml.rels><?xml version="1.0" encoding="UTF-8" standalone="yes"?>
<Relationships xmlns="http://schemas.openxmlformats.org/package/2006/relationships"><Relationship Id="rId8" Type="http://schemas.openxmlformats.org/officeDocument/2006/relationships/hyperlink" Target="http://officespdev.uservoice.com/" TargetMode="External"/><Relationship Id="rId3" Type="http://schemas.openxmlformats.org/officeDocument/2006/relationships/hyperlink" Target="http://stackoverflow.com/questions/tagged/ms-office" TargetMode="External"/><Relationship Id="rId7" Type="http://schemas.openxmlformats.org/officeDocument/2006/relationships/hyperlink" Target="http://aka.ms/OfficeDevFeedback" TargetMode="External"/><Relationship Id="rId2" Type="http://schemas.openxmlformats.org/officeDocument/2006/relationships/hyperlink" Target="https://www.yammer.com/itpronetwork" TargetMode="External"/><Relationship Id="rId1" Type="http://schemas.openxmlformats.org/officeDocument/2006/relationships/slideLayout" Target="../slideLayouts/slideLayout23.xml"/><Relationship Id="rId6" Type="http://schemas.openxmlformats.org/officeDocument/2006/relationships/image" Target="../media/image43.png"/><Relationship Id="rId5" Type="http://schemas.openxmlformats.org/officeDocument/2006/relationships/image" Target="../media/image42.emf"/><Relationship Id="rId4" Type="http://schemas.openxmlformats.org/officeDocument/2006/relationships/image" Target="../media/image41.emf"/><Relationship Id="rId9" Type="http://schemas.openxmlformats.org/officeDocument/2006/relationships/image" Target="../media/image44.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6.png"/><Relationship Id="rId18" Type="http://schemas.openxmlformats.org/officeDocument/2006/relationships/image" Target="../media/image20.png"/><Relationship Id="rId3" Type="http://schemas.openxmlformats.org/officeDocument/2006/relationships/image" Target="../media/image7.emf"/><Relationship Id="rId7" Type="http://schemas.openxmlformats.org/officeDocument/2006/relationships/image" Target="../media/image11.png"/><Relationship Id="rId12" Type="http://schemas.openxmlformats.org/officeDocument/2006/relationships/image" Target="../media/image15.png"/><Relationship Id="rId17" Type="http://schemas.microsoft.com/office/2007/relationships/hdphoto" Target="../media/hdphoto2.wdp"/><Relationship Id="rId2" Type="http://schemas.openxmlformats.org/officeDocument/2006/relationships/image" Target="../media/image6.png"/><Relationship Id="rId16" Type="http://schemas.openxmlformats.org/officeDocument/2006/relationships/image" Target="../media/image19.png"/><Relationship Id="rId20" Type="http://schemas.openxmlformats.org/officeDocument/2006/relationships/image" Target="../media/image22.png"/><Relationship Id="rId1" Type="http://schemas.openxmlformats.org/officeDocument/2006/relationships/slideLayout" Target="../slideLayouts/slideLayout17.xml"/><Relationship Id="rId6" Type="http://schemas.openxmlformats.org/officeDocument/2006/relationships/image" Target="../media/image10.png"/><Relationship Id="rId11" Type="http://schemas.openxmlformats.org/officeDocument/2006/relationships/image" Target="../media/image14.png"/><Relationship Id="rId5" Type="http://schemas.openxmlformats.org/officeDocument/2006/relationships/image" Target="../media/image9.emf"/><Relationship Id="rId15" Type="http://schemas.openxmlformats.org/officeDocument/2006/relationships/image" Target="../media/image18.png"/><Relationship Id="rId10" Type="http://schemas.microsoft.com/office/2007/relationships/hdphoto" Target="../media/hdphoto1.wdp"/><Relationship Id="rId19" Type="http://schemas.openxmlformats.org/officeDocument/2006/relationships/image" Target="../media/image21.png"/><Relationship Id="rId4" Type="http://schemas.openxmlformats.org/officeDocument/2006/relationships/image" Target="../media/image8.png"/><Relationship Id="rId9" Type="http://schemas.openxmlformats.org/officeDocument/2006/relationships/image" Target="../media/image13.png"/><Relationship Id="rId14" Type="http://schemas.openxmlformats.org/officeDocument/2006/relationships/image" Target="../media/image17.png"/></Relationships>
</file>

<file path=ppt/slides/_rels/slide6.xml.rels><?xml version="1.0" encoding="UTF-8" standalone="yes"?>
<Relationships xmlns="http://schemas.openxmlformats.org/package/2006/relationships"><Relationship Id="rId8" Type="http://schemas.openxmlformats.org/officeDocument/2006/relationships/image" Target="../media/image29.emf"/><Relationship Id="rId3" Type="http://schemas.openxmlformats.org/officeDocument/2006/relationships/image" Target="../media/image24.emf"/><Relationship Id="rId7" Type="http://schemas.openxmlformats.org/officeDocument/2006/relationships/image" Target="../media/image28.emf"/><Relationship Id="rId12" Type="http://schemas.openxmlformats.org/officeDocument/2006/relationships/image" Target="../media/image33.emf"/><Relationship Id="rId2" Type="http://schemas.openxmlformats.org/officeDocument/2006/relationships/image" Target="../media/image23.emf"/><Relationship Id="rId1" Type="http://schemas.openxmlformats.org/officeDocument/2006/relationships/slideLayout" Target="../slideLayouts/slideLayout17.xml"/><Relationship Id="rId6" Type="http://schemas.openxmlformats.org/officeDocument/2006/relationships/image" Target="../media/image27.emf"/><Relationship Id="rId11" Type="http://schemas.openxmlformats.org/officeDocument/2006/relationships/image" Target="../media/image32.emf"/><Relationship Id="rId5" Type="http://schemas.openxmlformats.org/officeDocument/2006/relationships/image" Target="../media/image26.png"/><Relationship Id="rId10" Type="http://schemas.openxmlformats.org/officeDocument/2006/relationships/image" Target="../media/image31.emf"/><Relationship Id="rId4" Type="http://schemas.openxmlformats.org/officeDocument/2006/relationships/image" Target="../media/image25.emf"/><Relationship Id="rId9" Type="http://schemas.openxmlformats.org/officeDocument/2006/relationships/image" Target="../media/image30.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6595" dirty="0"/>
              <a:t>Office 365 Development</a:t>
            </a:r>
          </a:p>
        </p:txBody>
      </p:sp>
      <p:sp>
        <p:nvSpPr>
          <p:cNvPr id="4" name="Text Placeholder 3"/>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116628606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Term Store</a:t>
            </a:r>
            <a:endParaRPr lang="en-US" dirty="0"/>
          </a:p>
        </p:txBody>
      </p:sp>
      <p:sp>
        <p:nvSpPr>
          <p:cNvPr id="3" name="Content Placeholder 2"/>
          <p:cNvSpPr>
            <a:spLocks noGrp="1"/>
          </p:cNvSpPr>
          <p:nvPr>
            <p:ph idx="1"/>
          </p:nvPr>
        </p:nvSpPr>
        <p:spPr/>
        <p:txBody>
          <a:bodyPr/>
          <a:lstStyle/>
          <a:p>
            <a:r>
              <a:rPr lang="en-US" dirty="0" smtClean="0"/>
              <a:t>MMS built on top of term store database</a:t>
            </a:r>
          </a:p>
          <a:p>
            <a:pPr lvl="1"/>
            <a:r>
              <a:rPr lang="en-US" dirty="0" smtClean="0"/>
              <a:t>Tracks metadata used to tag items and documents</a:t>
            </a:r>
          </a:p>
          <a:p>
            <a:pPr lvl="1"/>
            <a:r>
              <a:rPr lang="en-US" dirty="0" smtClean="0"/>
              <a:t>Administrators create the metadata</a:t>
            </a:r>
          </a:p>
          <a:p>
            <a:pPr lvl="1"/>
            <a:r>
              <a:rPr lang="en-US" dirty="0" smtClean="0"/>
              <a:t>Users apply metadata by tagging items and documents</a:t>
            </a:r>
          </a:p>
          <a:p>
            <a:pPr lvl="1"/>
            <a:endParaRPr lang="en-US" dirty="0"/>
          </a:p>
          <a:p>
            <a:r>
              <a:rPr lang="en-US" dirty="0" smtClean="0"/>
              <a:t>Structure of managed metadata</a:t>
            </a:r>
          </a:p>
          <a:p>
            <a:pPr lvl="1"/>
            <a:r>
              <a:rPr lang="en-US" dirty="0" smtClean="0"/>
              <a:t>Group</a:t>
            </a:r>
          </a:p>
          <a:p>
            <a:pPr lvl="1"/>
            <a:r>
              <a:rPr lang="en-US" dirty="0" smtClean="0"/>
              <a:t>Term set</a:t>
            </a:r>
          </a:p>
          <a:p>
            <a:pPr lvl="1"/>
            <a:r>
              <a:rPr lang="en-US" dirty="0"/>
              <a:t>T</a:t>
            </a:r>
            <a:r>
              <a:rPr lang="en-US" dirty="0" smtClean="0"/>
              <a:t>erm</a:t>
            </a:r>
          </a:p>
        </p:txBody>
      </p:sp>
    </p:spTree>
    <p:extLst>
      <p:ext uri="{BB962C8B-B14F-4D97-AF65-F5344CB8AC3E}">
        <p14:creationId xmlns:p14="http://schemas.microsoft.com/office/powerpoint/2010/main" val="7380804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Term Sets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Flat</a:t>
            </a:r>
          </a:p>
          <a:p>
            <a:pPr lvl="1"/>
            <a:r>
              <a:rPr lang="en-US" dirty="0" smtClean="0"/>
              <a:t>Red</a:t>
            </a:r>
          </a:p>
          <a:p>
            <a:pPr lvl="1"/>
            <a:r>
              <a:rPr lang="en-US" dirty="0" smtClean="0"/>
              <a:t>Blue</a:t>
            </a:r>
            <a:endParaRPr lang="en-US" dirty="0"/>
          </a:p>
          <a:p>
            <a:r>
              <a:rPr lang="en-US" dirty="0"/>
              <a:t>Hierarchical</a:t>
            </a:r>
          </a:p>
          <a:p>
            <a:pPr lvl="1"/>
            <a:r>
              <a:rPr lang="en-US" dirty="0"/>
              <a:t>North </a:t>
            </a:r>
            <a:r>
              <a:rPr lang="en-US" dirty="0" smtClean="0"/>
              <a:t>America&gt;USA&gt;Texas&gt;Paris</a:t>
            </a:r>
          </a:p>
          <a:p>
            <a:pPr lvl="1"/>
            <a:r>
              <a:rPr lang="en-US" dirty="0" smtClean="0"/>
              <a:t>Europe&gt;France&gt;Paris</a:t>
            </a:r>
            <a:endParaRPr lang="en-US" dirty="0"/>
          </a:p>
          <a:p>
            <a:r>
              <a:rPr lang="en-US" dirty="0" smtClean="0"/>
              <a:t>Taxonomy</a:t>
            </a:r>
          </a:p>
          <a:p>
            <a:pPr lvl="1"/>
            <a:r>
              <a:rPr lang="en-US" dirty="0" smtClean="0"/>
              <a:t>Structured Controlled</a:t>
            </a:r>
            <a:endParaRPr lang="en-US" dirty="0"/>
          </a:p>
          <a:p>
            <a:pPr lvl="1"/>
            <a:r>
              <a:rPr lang="en-US" dirty="0"/>
              <a:t>Generally Closed</a:t>
            </a:r>
          </a:p>
          <a:p>
            <a:r>
              <a:rPr lang="en-US" dirty="0" smtClean="0"/>
              <a:t>Folksonomy</a:t>
            </a:r>
          </a:p>
          <a:p>
            <a:pPr lvl="1"/>
            <a:r>
              <a:rPr lang="en-US" dirty="0" smtClean="0"/>
              <a:t>Unstructured</a:t>
            </a:r>
            <a:endParaRPr lang="en-US" dirty="0"/>
          </a:p>
          <a:p>
            <a:pPr lvl="1"/>
            <a:r>
              <a:rPr lang="en-US" dirty="0"/>
              <a:t>Generally Open</a:t>
            </a:r>
          </a:p>
          <a:p>
            <a:endParaRPr lang="en-US" dirty="0"/>
          </a:p>
        </p:txBody>
      </p:sp>
    </p:spTree>
    <p:extLst>
      <p:ext uri="{BB962C8B-B14F-4D97-AF65-F5344CB8AC3E}">
        <p14:creationId xmlns:p14="http://schemas.microsoft.com/office/powerpoint/2010/main" val="251877070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Understanding Terms and Term Sets</a:t>
            </a:r>
            <a:endParaRPr lang="en-US" dirty="0"/>
          </a:p>
        </p:txBody>
      </p:sp>
      <p:sp>
        <p:nvSpPr>
          <p:cNvPr id="3" name="Content Placeholder 2"/>
          <p:cNvSpPr>
            <a:spLocks noGrp="1"/>
          </p:cNvSpPr>
          <p:nvPr>
            <p:ph idx="1"/>
          </p:nvPr>
        </p:nvSpPr>
        <p:spPr/>
        <p:txBody>
          <a:bodyPr>
            <a:normAutofit/>
          </a:bodyPr>
          <a:lstStyle/>
          <a:p>
            <a:r>
              <a:rPr lang="en-US" dirty="0" smtClean="0"/>
              <a:t>Term Store</a:t>
            </a:r>
          </a:p>
          <a:p>
            <a:pPr lvl="1"/>
            <a:r>
              <a:rPr lang="en-US" dirty="0" smtClean="0"/>
              <a:t>Term Group</a:t>
            </a:r>
          </a:p>
          <a:p>
            <a:pPr lvl="2"/>
            <a:r>
              <a:rPr lang="en-US" dirty="0" smtClean="0"/>
              <a:t>Term Set</a:t>
            </a:r>
          </a:p>
          <a:p>
            <a:pPr marL="1146175" lvl="4" indent="-173038"/>
            <a:r>
              <a:rPr lang="en-US" dirty="0" smtClean="0"/>
              <a:t>Term</a:t>
            </a:r>
          </a:p>
          <a:p>
            <a:pPr marL="1379538" lvl="5" indent="-174625"/>
            <a:r>
              <a:rPr lang="en-US" sz="1400" dirty="0"/>
              <a:t>Term</a:t>
            </a:r>
          </a:p>
          <a:p>
            <a:pPr marL="1146175" lvl="4" indent="-173038"/>
            <a:r>
              <a:rPr lang="en-US" dirty="0" smtClean="0"/>
              <a:t>Term</a:t>
            </a:r>
            <a:endParaRPr lang="en-US" dirty="0"/>
          </a:p>
        </p:txBody>
      </p:sp>
      <p:pic>
        <p:nvPicPr>
          <p:cNvPr id="4" name="Picture 3"/>
          <p:cNvPicPr>
            <a:picLocks noChangeAspect="1"/>
          </p:cNvPicPr>
          <p:nvPr/>
        </p:nvPicPr>
        <p:blipFill>
          <a:blip r:embed="rId3"/>
          <a:stretch>
            <a:fillRect/>
          </a:stretch>
        </p:blipFill>
        <p:spPr>
          <a:xfrm>
            <a:off x="7428270" y="1447801"/>
            <a:ext cx="2857143" cy="4742857"/>
          </a:xfrm>
          <a:prstGeom prst="rect">
            <a:avLst/>
          </a:prstGeom>
        </p:spPr>
      </p:pic>
      <p:cxnSp>
        <p:nvCxnSpPr>
          <p:cNvPr id="6" name="Straight Arrow Connector 5"/>
          <p:cNvCxnSpPr/>
          <p:nvPr/>
        </p:nvCxnSpPr>
        <p:spPr>
          <a:xfrm>
            <a:off x="4265612" y="1676400"/>
            <a:ext cx="3429000" cy="304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4418012" y="2209800"/>
            <a:ext cx="3429000" cy="685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4418012" y="2209801"/>
            <a:ext cx="3443514" cy="2470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4418012" y="2209801"/>
            <a:ext cx="3443514" cy="2470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4265613" y="2685457"/>
            <a:ext cx="3655785" cy="4680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3772485" y="2927071"/>
            <a:ext cx="4148913" cy="4441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3808770" y="3242757"/>
            <a:ext cx="4266842" cy="3571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2912050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Managed Metadata Improvements</a:t>
            </a:r>
            <a:endParaRPr lang="en-US" dirty="0"/>
          </a:p>
        </p:txBody>
      </p:sp>
      <p:sp>
        <p:nvSpPr>
          <p:cNvPr id="5" name="Content Placeholder 4"/>
          <p:cNvSpPr>
            <a:spLocks noGrp="1"/>
          </p:cNvSpPr>
          <p:nvPr>
            <p:ph idx="1"/>
          </p:nvPr>
        </p:nvSpPr>
        <p:spPr/>
        <p:txBody>
          <a:bodyPr/>
          <a:lstStyle/>
          <a:p>
            <a:r>
              <a:rPr lang="en-US" sz="2800" dirty="0" smtClean="0"/>
              <a:t>Metadata leveraged in various ways throughout SharePoint 2013</a:t>
            </a:r>
          </a:p>
          <a:p>
            <a:r>
              <a:rPr lang="en-US" sz="2800" dirty="0" smtClean="0"/>
              <a:t>New pages introduced so not everyone has to use Term Store Manager to modify taxonomies</a:t>
            </a:r>
          </a:p>
          <a:p>
            <a:pPr lvl="1"/>
            <a:r>
              <a:rPr lang="en-US" sz="1800" dirty="0" smtClean="0"/>
              <a:t>Permissions for groups</a:t>
            </a:r>
          </a:p>
          <a:p>
            <a:pPr lvl="2"/>
            <a:r>
              <a:rPr lang="en-US" sz="1800" dirty="0" smtClean="0"/>
              <a:t>SharePoint 2010 allowed read</a:t>
            </a:r>
          </a:p>
          <a:p>
            <a:pPr lvl="2"/>
            <a:r>
              <a:rPr lang="en-US" sz="1800" dirty="0" smtClean="0"/>
              <a:t>SharePoint 2013 supports read/write</a:t>
            </a:r>
          </a:p>
          <a:p>
            <a:r>
              <a:rPr lang="en-US" sz="2800" dirty="0" smtClean="0"/>
              <a:t>Numerous features based on taxonomy targeting WCM scenarios</a:t>
            </a:r>
          </a:p>
          <a:p>
            <a:r>
              <a:rPr lang="en-US" sz="2800" dirty="0" smtClean="0"/>
              <a:t>Ability to flag a term set’s “intended use”</a:t>
            </a:r>
          </a:p>
          <a:p>
            <a:r>
              <a:rPr lang="en-US" sz="2800" dirty="0" smtClean="0"/>
              <a:t>Taxonomy API exposed via CSOM</a:t>
            </a:r>
            <a:endParaRPr lang="en-US" sz="2800" dirty="0"/>
          </a:p>
        </p:txBody>
      </p:sp>
    </p:spTree>
    <p:extLst>
      <p:ext uri="{BB962C8B-B14F-4D97-AF65-F5344CB8AC3E}">
        <p14:creationId xmlns:p14="http://schemas.microsoft.com/office/powerpoint/2010/main" val="35361995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mtClean="0"/>
              <a:t>Term Store Manager Improvements</a:t>
            </a:r>
            <a:endParaRPr lang="en-US" dirty="0"/>
          </a:p>
        </p:txBody>
      </p:sp>
      <p:sp>
        <p:nvSpPr>
          <p:cNvPr id="5" name="Content Placeholder 4"/>
          <p:cNvSpPr>
            <a:spLocks noGrp="1"/>
          </p:cNvSpPr>
          <p:nvPr>
            <p:ph idx="1"/>
          </p:nvPr>
        </p:nvSpPr>
        <p:spPr/>
        <p:txBody>
          <a:bodyPr>
            <a:noAutofit/>
          </a:bodyPr>
          <a:lstStyle/>
          <a:p>
            <a:r>
              <a:rPr lang="en-US" sz="2800" dirty="0" smtClean="0"/>
              <a:t>Cross site collection term access for private groups</a:t>
            </a:r>
          </a:p>
          <a:p>
            <a:pPr lvl="1"/>
            <a:r>
              <a:rPr lang="en-US" sz="1800" dirty="0" smtClean="0"/>
              <a:t>Possibility to link different site collections to </a:t>
            </a:r>
            <a:br>
              <a:rPr lang="en-US" sz="1800" dirty="0" smtClean="0"/>
            </a:br>
            <a:r>
              <a:rPr lang="en-US" sz="1800" dirty="0" smtClean="0"/>
              <a:t>see others terms</a:t>
            </a:r>
          </a:p>
          <a:p>
            <a:r>
              <a:rPr lang="en-US" sz="2800" dirty="0" smtClean="0"/>
              <a:t>Pinning terms</a:t>
            </a:r>
          </a:p>
          <a:p>
            <a:pPr lvl="1"/>
            <a:r>
              <a:rPr lang="en-US" sz="1800" dirty="0" smtClean="0"/>
              <a:t>Read only reuse of the term in alternative </a:t>
            </a:r>
            <a:br>
              <a:rPr lang="en-US" sz="1800" dirty="0" smtClean="0"/>
            </a:br>
            <a:r>
              <a:rPr lang="en-US" sz="1800" dirty="0" smtClean="0"/>
              <a:t>location in the hierarchy</a:t>
            </a:r>
          </a:p>
          <a:p>
            <a:r>
              <a:rPr lang="en-US" sz="2800" dirty="0" smtClean="0"/>
              <a:t>UI for custom property editing</a:t>
            </a:r>
          </a:p>
          <a:p>
            <a:pPr lvl="1"/>
            <a:r>
              <a:rPr lang="en-US" sz="1800" dirty="0" smtClean="0"/>
              <a:t>Specific by location properties</a:t>
            </a:r>
          </a:p>
          <a:p>
            <a:r>
              <a:rPr lang="en-US" sz="2800" dirty="0" smtClean="0"/>
              <a:t>Indication of the term set usage for </a:t>
            </a:r>
            <a:br>
              <a:rPr lang="en-US" sz="2800" dirty="0" smtClean="0"/>
            </a:br>
            <a:r>
              <a:rPr lang="en-US" sz="2800" dirty="0" smtClean="0"/>
              <a:t>other SharePoint 2013 uses</a:t>
            </a:r>
          </a:p>
          <a:p>
            <a:r>
              <a:rPr lang="fi-FI" sz="2800" dirty="0" smtClean="0"/>
              <a:t>Additional Multilingual support </a:t>
            </a:r>
            <a:endParaRPr lang="fi-FI" sz="2800" dirty="0"/>
          </a:p>
          <a:p>
            <a:pPr lvl="1"/>
            <a:r>
              <a:rPr lang="fi-FI" sz="1800" dirty="0" smtClean="0"/>
              <a:t>Flexible LCID &amp; automated translation support</a:t>
            </a:r>
          </a:p>
          <a:p>
            <a:r>
              <a:rPr lang="fi-FI" sz="2800" dirty="0" smtClean="0"/>
              <a:t>Block users from using keywords outside of specific term set</a:t>
            </a:r>
            <a:endParaRPr lang="en-US" sz="2800" dirty="0"/>
          </a:p>
        </p:txBody>
      </p:sp>
    </p:spTree>
    <p:extLst>
      <p:ext uri="{BB962C8B-B14F-4D97-AF65-F5344CB8AC3E}">
        <p14:creationId xmlns:p14="http://schemas.microsoft.com/office/powerpoint/2010/main" val="3056011510"/>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Enterprise Content Types</a:t>
            </a:r>
            <a:endParaRPr lang="en-US" dirty="0"/>
          </a:p>
        </p:txBody>
      </p:sp>
      <p:sp>
        <p:nvSpPr>
          <p:cNvPr id="3" name="Content Placeholder 2"/>
          <p:cNvSpPr>
            <a:spLocks noGrp="1"/>
          </p:cNvSpPr>
          <p:nvPr>
            <p:ph idx="1"/>
          </p:nvPr>
        </p:nvSpPr>
        <p:spPr/>
        <p:txBody>
          <a:bodyPr>
            <a:normAutofit/>
          </a:bodyPr>
          <a:lstStyle/>
          <a:p>
            <a:r>
              <a:rPr lang="en-US" dirty="0" smtClean="0"/>
              <a:t>Content types often scoped at site level</a:t>
            </a:r>
          </a:p>
          <a:p>
            <a:pPr lvl="1"/>
            <a:r>
              <a:rPr lang="en-US" dirty="0" smtClean="0"/>
              <a:t>Cannot see the same set across site collections</a:t>
            </a:r>
          </a:p>
          <a:p>
            <a:pPr lvl="1"/>
            <a:endParaRPr lang="en-US" dirty="0" smtClean="0"/>
          </a:p>
          <a:p>
            <a:r>
              <a:rPr lang="en-US" dirty="0" smtClean="0"/>
              <a:t>MMS allows syndication of “enterprise” content types </a:t>
            </a:r>
          </a:p>
          <a:p>
            <a:pPr lvl="1"/>
            <a:r>
              <a:rPr lang="en-US" dirty="0" smtClean="0"/>
              <a:t>Define one site collection as the content type hub</a:t>
            </a:r>
          </a:p>
          <a:p>
            <a:pPr lvl="1"/>
            <a:r>
              <a:rPr lang="en-US" dirty="0" smtClean="0"/>
              <a:t>Enterprise content types are read only in sites</a:t>
            </a:r>
          </a:p>
          <a:p>
            <a:pPr lvl="1"/>
            <a:r>
              <a:rPr lang="en-US" dirty="0" smtClean="0"/>
              <a:t>Sites can have enterprise and local content types in sites</a:t>
            </a:r>
          </a:p>
          <a:p>
            <a:pPr lvl="1"/>
            <a:r>
              <a:rPr lang="en-US" dirty="0" smtClean="0"/>
              <a:t>Local content types can inherit from enterprise content types</a:t>
            </a:r>
            <a:endParaRPr lang="en-US" dirty="0"/>
          </a:p>
        </p:txBody>
      </p:sp>
    </p:spTree>
    <p:extLst>
      <p:ext uri="{BB962C8B-B14F-4D97-AF65-F5344CB8AC3E}">
        <p14:creationId xmlns:p14="http://schemas.microsoft.com/office/powerpoint/2010/main" val="40431156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Enterprise Content Types</a:t>
            </a:r>
            <a:endParaRPr lang="en-US" dirty="0"/>
          </a:p>
        </p:txBody>
      </p:sp>
      <p:sp>
        <p:nvSpPr>
          <p:cNvPr id="3" name="Content Placeholder 2"/>
          <p:cNvSpPr>
            <a:spLocks noGrp="1"/>
          </p:cNvSpPr>
          <p:nvPr>
            <p:ph idx="1"/>
          </p:nvPr>
        </p:nvSpPr>
        <p:spPr/>
        <p:txBody>
          <a:bodyPr/>
          <a:lstStyle/>
          <a:p>
            <a:r>
              <a:rPr lang="en-US" dirty="0" smtClean="0"/>
              <a:t>Central Store of Content Types</a:t>
            </a:r>
          </a:p>
          <a:p>
            <a:r>
              <a:rPr lang="en-US" dirty="0" smtClean="0"/>
              <a:t>Published to Subscribed Site Collections</a:t>
            </a:r>
          </a:p>
          <a:p>
            <a:r>
              <a:rPr lang="en-US" dirty="0" smtClean="0"/>
              <a:t>Republished when Source is Updated</a:t>
            </a:r>
          </a:p>
          <a:p>
            <a:r>
              <a:rPr lang="en-US" dirty="0" smtClean="0"/>
              <a:t>In Subscriber Site</a:t>
            </a:r>
          </a:p>
          <a:p>
            <a:pPr lvl="1"/>
            <a:r>
              <a:rPr lang="en-US" dirty="0" smtClean="0"/>
              <a:t>Cannot Edit Source Content Type</a:t>
            </a:r>
          </a:p>
          <a:p>
            <a:pPr lvl="1"/>
            <a:r>
              <a:rPr lang="en-US" dirty="0" smtClean="0"/>
              <a:t>Create New Content Types that Inherit</a:t>
            </a:r>
          </a:p>
          <a:p>
            <a:pPr lvl="1"/>
            <a:endParaRPr lang="en-US" dirty="0" smtClean="0"/>
          </a:p>
          <a:p>
            <a:pPr lvl="1"/>
            <a:endParaRPr lang="en-US" dirty="0"/>
          </a:p>
        </p:txBody>
      </p:sp>
    </p:spTree>
    <p:extLst>
      <p:ext uri="{BB962C8B-B14F-4D97-AF65-F5344CB8AC3E}">
        <p14:creationId xmlns:p14="http://schemas.microsoft.com/office/powerpoint/2010/main" val="270986531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Termsets and Terms</a:t>
            </a:r>
          </a:p>
        </p:txBody>
      </p:sp>
    </p:spTree>
    <p:extLst>
      <p:ext uri="{BB962C8B-B14F-4D97-AF65-F5344CB8AC3E}">
        <p14:creationId xmlns:p14="http://schemas.microsoft.com/office/powerpoint/2010/main" val="2757364958"/>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Metadata Manager</a:t>
            </a:r>
            <a:endParaRPr lang="en-US" dirty="0"/>
          </a:p>
        </p:txBody>
      </p:sp>
      <p:sp>
        <p:nvSpPr>
          <p:cNvPr id="3" name="Content Placeholder 2"/>
          <p:cNvSpPr>
            <a:spLocks noGrp="1"/>
          </p:cNvSpPr>
          <p:nvPr>
            <p:ph idx="1"/>
          </p:nvPr>
        </p:nvSpPr>
        <p:spPr/>
        <p:txBody>
          <a:bodyPr/>
          <a:lstStyle/>
          <a:p>
            <a:r>
              <a:rPr lang="en-US" dirty="0" smtClean="0"/>
              <a:t>Provides UI for managing term sets and terms</a:t>
            </a:r>
          </a:p>
          <a:p>
            <a:pPr lvl="1"/>
            <a:r>
              <a:rPr lang="en-US" dirty="0" smtClean="0"/>
              <a:t>Import of term sets and terms</a:t>
            </a:r>
          </a:p>
          <a:p>
            <a:pPr lvl="1"/>
            <a:r>
              <a:rPr lang="en-US" dirty="0" smtClean="0"/>
              <a:t>Manage custom properties</a:t>
            </a:r>
          </a:p>
          <a:p>
            <a:pPr lvl="1"/>
            <a:r>
              <a:rPr lang="en-US" dirty="0" smtClean="0"/>
              <a:t>Translations &amp; synonyms</a:t>
            </a:r>
          </a:p>
          <a:p>
            <a:r>
              <a:rPr lang="en-US" dirty="0" smtClean="0"/>
              <a:t>Manage term set / term languages</a:t>
            </a:r>
          </a:p>
          <a:p>
            <a:r>
              <a:rPr lang="en-US" dirty="0" smtClean="0"/>
              <a:t>Submission policy (open / closed)</a:t>
            </a:r>
          </a:p>
          <a:p>
            <a:pPr lvl="1"/>
            <a:r>
              <a:rPr lang="en-US" dirty="0" smtClean="0"/>
              <a:t>Open means users can submit terms to the term store (when adding / editing items)</a:t>
            </a:r>
          </a:p>
          <a:p>
            <a:pPr lvl="1"/>
            <a:r>
              <a:rPr lang="en-US" dirty="0" smtClean="0"/>
              <a:t>Regardless of the policy, users can always submit keywords</a:t>
            </a:r>
          </a:p>
        </p:txBody>
      </p:sp>
    </p:spTree>
    <p:extLst>
      <p:ext uri="{BB962C8B-B14F-4D97-AF65-F5344CB8AC3E}">
        <p14:creationId xmlns:p14="http://schemas.microsoft.com/office/powerpoint/2010/main" val="18516678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Creating a Taxonomy</a:t>
            </a:r>
            <a:endParaRPr lang="en-US" dirty="0"/>
          </a:p>
        </p:txBody>
      </p:sp>
      <p:sp>
        <p:nvSpPr>
          <p:cNvPr id="3" name="Content Placeholder 2"/>
          <p:cNvSpPr>
            <a:spLocks noGrp="1"/>
          </p:cNvSpPr>
          <p:nvPr>
            <p:ph idx="1"/>
          </p:nvPr>
        </p:nvSpPr>
        <p:spPr/>
        <p:txBody>
          <a:bodyPr/>
          <a:lstStyle/>
          <a:p>
            <a:r>
              <a:rPr lang="en-US" smtClean="0"/>
              <a:t>Steps to creating a taxonomy</a:t>
            </a:r>
          </a:p>
          <a:p>
            <a:pPr lvl="1"/>
            <a:r>
              <a:rPr lang="en-US" smtClean="0"/>
              <a:t>Create a new group</a:t>
            </a:r>
          </a:p>
          <a:p>
            <a:pPr lvl="1"/>
            <a:r>
              <a:rPr lang="en-US" smtClean="0"/>
              <a:t>Create a new term set</a:t>
            </a:r>
          </a:p>
          <a:p>
            <a:pPr lvl="1"/>
            <a:r>
              <a:rPr lang="en-US" smtClean="0"/>
              <a:t>Create top-level terms</a:t>
            </a:r>
          </a:p>
          <a:p>
            <a:pPr lvl="1"/>
            <a:r>
              <a:rPr lang="en-US" smtClean="0"/>
              <a:t>Create hierarchy of child terms</a:t>
            </a:r>
            <a:endParaRPr lang="en-US" dirty="0"/>
          </a:p>
        </p:txBody>
      </p:sp>
    </p:spTree>
    <p:extLst>
      <p:ext uri="{BB962C8B-B14F-4D97-AF65-F5344CB8AC3E}">
        <p14:creationId xmlns:p14="http://schemas.microsoft.com/office/powerpoint/2010/main" val="12618118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O3656-8 Developing advanced Taxonomy Scenarios in Office 365</a:t>
            </a:r>
          </a:p>
        </p:txBody>
      </p:sp>
      <p:sp>
        <p:nvSpPr>
          <p:cNvPr id="5" name="Subtitle 4"/>
          <p:cNvSpPr>
            <a:spLocks noGrp="1"/>
          </p:cNvSpPr>
          <p:nvPr>
            <p:ph type="subTitle" idx="1"/>
          </p:nvPr>
        </p:nvSpPr>
        <p:spPr>
          <a:xfrm>
            <a:off x="532265" y="4735249"/>
            <a:ext cx="7640611" cy="1878025"/>
          </a:xfrm>
        </p:spPr>
        <p:txBody>
          <a:bodyPr/>
          <a:lstStyle/>
          <a:p>
            <a:r>
              <a:rPr lang="en-US" dirty="0" smtClean="0"/>
              <a:t>Speaker</a:t>
            </a:r>
          </a:p>
          <a:p>
            <a:endParaRPr lang="en-US" dirty="0" smtClean="0"/>
          </a:p>
          <a:p>
            <a:r>
              <a:rPr lang="en-US" dirty="0" smtClean="0"/>
              <a:t>Speaker</a:t>
            </a:r>
            <a:endParaRPr lang="en-US" dirty="0"/>
          </a:p>
        </p:txBody>
      </p:sp>
    </p:spTree>
    <p:extLst>
      <p:ext uri="{BB962C8B-B14F-4D97-AF65-F5344CB8AC3E}">
        <p14:creationId xmlns:p14="http://schemas.microsoft.com/office/powerpoint/2010/main" val="1233982471"/>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Creating and using a Custom Termset</a:t>
            </a:r>
            <a:endParaRPr lang="en-US" dirty="0"/>
          </a:p>
        </p:txBody>
      </p:sp>
      <p:sp>
        <p:nvSpPr>
          <p:cNvPr id="2" name="Text Placeholder 1"/>
          <p:cNvSpPr>
            <a:spLocks noGrp="1"/>
          </p:cNvSpPr>
          <p:nvPr>
            <p:ph type="body" sz="quarter" idx="10"/>
          </p:nvPr>
        </p:nvSpPr>
        <p:spPr/>
        <p:txBody>
          <a:bodyPr/>
          <a:lstStyle/>
          <a:p>
            <a:pPr marL="0" indent="0">
              <a:buNone/>
            </a:pPr>
            <a:r>
              <a:rPr lang="en-US" dirty="0" smtClean="0"/>
              <a:t>demo</a:t>
            </a:r>
            <a:endParaRPr lang="en-US" dirty="0"/>
          </a:p>
        </p:txBody>
      </p:sp>
    </p:spTree>
    <p:extLst>
      <p:ext uri="{BB962C8B-B14F-4D97-AF65-F5344CB8AC3E}">
        <p14:creationId xmlns:p14="http://schemas.microsoft.com/office/powerpoint/2010/main" val="2116381248"/>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8000" dirty="0"/>
              <a:t>Creating Termsets Using CSOM</a:t>
            </a:r>
          </a:p>
        </p:txBody>
      </p:sp>
    </p:spTree>
    <p:extLst>
      <p:ext uri="{BB962C8B-B14F-4D97-AF65-F5344CB8AC3E}">
        <p14:creationId xmlns:p14="http://schemas.microsoft.com/office/powerpoint/2010/main" val="2091515115"/>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mtClean="0"/>
              <a:t>Managed Metadata CSOM</a:t>
            </a:r>
            <a:endParaRPr lang="en-US" dirty="0"/>
          </a:p>
        </p:txBody>
      </p:sp>
      <p:sp>
        <p:nvSpPr>
          <p:cNvPr id="6" name="Content Placeholder 5"/>
          <p:cNvSpPr>
            <a:spLocks noGrp="1"/>
          </p:cNvSpPr>
          <p:nvPr>
            <p:ph idx="1"/>
          </p:nvPr>
        </p:nvSpPr>
        <p:spPr/>
        <p:txBody>
          <a:bodyPr>
            <a:normAutofit fontScale="92500" lnSpcReduction="10000"/>
          </a:bodyPr>
          <a:lstStyle/>
          <a:p>
            <a:r>
              <a:rPr lang="en-US" sz="3200" dirty="0" smtClean="0"/>
              <a:t>SharePoint 2013 CSOM has support for taxonomy</a:t>
            </a:r>
          </a:p>
          <a:p>
            <a:r>
              <a:rPr lang="en-US" sz="3200" dirty="0" smtClean="0"/>
              <a:t>Add references to:</a:t>
            </a:r>
          </a:p>
          <a:p>
            <a:pPr lvl="1">
              <a:lnSpc>
                <a:spcPct val="160000"/>
              </a:lnSpc>
            </a:pPr>
            <a:r>
              <a:rPr lang="en-US" sz="2000" dirty="0" smtClean="0">
                <a:latin typeface="Courier New" panose="02070309020205020404" pitchFamily="49" charset="0"/>
                <a:cs typeface="Courier New" panose="02070309020205020404" pitchFamily="49" charset="0"/>
              </a:rPr>
              <a:t>Microsoft.SharePoint.Client.dll</a:t>
            </a:r>
          </a:p>
          <a:p>
            <a:pPr lvl="1">
              <a:lnSpc>
                <a:spcPct val="110000"/>
              </a:lnSpc>
            </a:pPr>
            <a:r>
              <a:rPr lang="en-US" sz="2000" dirty="0" smtClean="0">
                <a:latin typeface="Courier New" panose="02070309020205020404" pitchFamily="49" charset="0"/>
                <a:cs typeface="Courier New" panose="02070309020205020404" pitchFamily="49" charset="0"/>
              </a:rPr>
              <a:t>Microsoft.SharePoint.Client.Runtime.dll</a:t>
            </a:r>
          </a:p>
          <a:p>
            <a:pPr lvl="1">
              <a:lnSpc>
                <a:spcPct val="110000"/>
              </a:lnSpc>
            </a:pPr>
            <a:r>
              <a:rPr lang="en-US" sz="2000" dirty="0" smtClean="0">
                <a:latin typeface="Courier New" panose="02070309020205020404" pitchFamily="49" charset="0"/>
                <a:cs typeface="Courier New" panose="02070309020205020404" pitchFamily="49" charset="0"/>
              </a:rPr>
              <a:t>Microsoft.SharePoint.Client.Taxonomy.dll</a:t>
            </a:r>
          </a:p>
          <a:p>
            <a:pPr>
              <a:lnSpc>
                <a:spcPct val="160000"/>
              </a:lnSpc>
            </a:pPr>
            <a:r>
              <a:rPr lang="en-US" sz="3200" dirty="0" smtClean="0"/>
              <a:t>CSOM usage is usage very similar to server-side taxonomy API</a:t>
            </a:r>
          </a:p>
          <a:p>
            <a:pPr lvl="1"/>
            <a:r>
              <a:rPr lang="en-US" sz="2000" dirty="0" smtClean="0"/>
              <a:t>Obtain </a:t>
            </a:r>
            <a:r>
              <a:rPr lang="en-US" sz="2000" b="1" dirty="0" err="1" smtClean="0"/>
              <a:t>TaxonomySession</a:t>
            </a:r>
            <a:r>
              <a:rPr lang="en-US" sz="2000" dirty="0" smtClean="0"/>
              <a:t> reference followed by </a:t>
            </a:r>
          </a:p>
          <a:p>
            <a:pPr lvl="2"/>
            <a:r>
              <a:rPr lang="en-US" sz="2000" dirty="0" smtClean="0"/>
              <a:t>Term Store</a:t>
            </a:r>
          </a:p>
          <a:p>
            <a:pPr lvl="2"/>
            <a:r>
              <a:rPr lang="en-US" sz="2000" dirty="0" smtClean="0"/>
              <a:t>Group</a:t>
            </a:r>
          </a:p>
          <a:p>
            <a:pPr lvl="2"/>
            <a:r>
              <a:rPr lang="en-US" sz="2000" dirty="0" smtClean="0"/>
              <a:t>Term Set</a:t>
            </a:r>
          </a:p>
          <a:p>
            <a:pPr lvl="2"/>
            <a:r>
              <a:rPr lang="en-US" sz="2000" dirty="0" smtClean="0"/>
              <a:t>Terms</a:t>
            </a:r>
          </a:p>
          <a:p>
            <a:pPr lvl="1"/>
            <a:r>
              <a:rPr lang="en-US" sz="2000" dirty="0" smtClean="0"/>
              <a:t>Load objects &amp; collections as necessary</a:t>
            </a:r>
            <a:endParaRPr lang="en-US" sz="2000" dirty="0"/>
          </a:p>
        </p:txBody>
      </p:sp>
    </p:spTree>
    <p:extLst>
      <p:ext uri="{BB962C8B-B14F-4D97-AF65-F5344CB8AC3E}">
        <p14:creationId xmlns:p14="http://schemas.microsoft.com/office/powerpoint/2010/main" val="1729943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the Local Termset Groups</a:t>
            </a:r>
            <a:endParaRPr lang="en-US"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23</a:t>
            </a:fld>
            <a:endParaRPr lang="en-US" dirty="0"/>
          </a:p>
        </p:txBody>
      </p:sp>
      <p:pic>
        <p:nvPicPr>
          <p:cNvPr id="4" name="Picture 3"/>
          <p:cNvPicPr>
            <a:picLocks noChangeAspect="1"/>
          </p:cNvPicPr>
          <p:nvPr/>
        </p:nvPicPr>
        <p:blipFill>
          <a:blip r:embed="rId2"/>
          <a:stretch>
            <a:fillRect/>
          </a:stretch>
        </p:blipFill>
        <p:spPr>
          <a:xfrm>
            <a:off x="183355" y="1925902"/>
            <a:ext cx="11820525" cy="3524250"/>
          </a:xfrm>
          <a:prstGeom prst="rect">
            <a:avLst/>
          </a:prstGeom>
          <a:ln>
            <a:solidFill>
              <a:schemeClr val="bg1">
                <a:lumMod val="50000"/>
              </a:schemeClr>
            </a:solidFill>
          </a:ln>
        </p:spPr>
      </p:pic>
    </p:spTree>
    <p:extLst>
      <p:ext uri="{BB962C8B-B14F-4D97-AF65-F5344CB8AC3E}">
        <p14:creationId xmlns:p14="http://schemas.microsoft.com/office/powerpoint/2010/main" val="3451066351"/>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 Termset</a:t>
            </a:r>
            <a:endParaRPr lang="en-US"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24</a:t>
            </a:fld>
            <a:endParaRPr lang="en-US" dirty="0"/>
          </a:p>
        </p:txBody>
      </p:sp>
      <p:pic>
        <p:nvPicPr>
          <p:cNvPr id="4" name="Picture 3"/>
          <p:cNvPicPr>
            <a:picLocks noChangeAspect="1"/>
          </p:cNvPicPr>
          <p:nvPr/>
        </p:nvPicPr>
        <p:blipFill>
          <a:blip r:embed="rId2"/>
          <a:stretch>
            <a:fillRect/>
          </a:stretch>
        </p:blipFill>
        <p:spPr>
          <a:xfrm>
            <a:off x="455612" y="1428750"/>
            <a:ext cx="11277600" cy="4000500"/>
          </a:xfrm>
          <a:prstGeom prst="rect">
            <a:avLst/>
          </a:prstGeom>
          <a:ln>
            <a:solidFill>
              <a:schemeClr val="bg1">
                <a:lumMod val="50000"/>
              </a:schemeClr>
            </a:solidFill>
          </a:ln>
        </p:spPr>
      </p:pic>
    </p:spTree>
    <p:extLst>
      <p:ext uri="{BB962C8B-B14F-4D97-AF65-F5344CB8AC3E}">
        <p14:creationId xmlns:p14="http://schemas.microsoft.com/office/powerpoint/2010/main" val="1958397344"/>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Terms</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25</a:t>
            </a:fld>
            <a:endParaRPr lang="en-US" dirty="0"/>
          </a:p>
        </p:txBody>
      </p:sp>
      <p:pic>
        <p:nvPicPr>
          <p:cNvPr id="5" name="Picture 4"/>
          <p:cNvPicPr>
            <a:picLocks noChangeAspect="1"/>
          </p:cNvPicPr>
          <p:nvPr/>
        </p:nvPicPr>
        <p:blipFill>
          <a:blip r:embed="rId2"/>
          <a:stretch>
            <a:fillRect/>
          </a:stretch>
        </p:blipFill>
        <p:spPr>
          <a:xfrm>
            <a:off x="668441" y="1329518"/>
            <a:ext cx="9772650" cy="3419475"/>
          </a:xfrm>
          <a:prstGeom prst="rect">
            <a:avLst/>
          </a:prstGeom>
          <a:ln>
            <a:solidFill>
              <a:schemeClr val="bg1">
                <a:lumMod val="65000"/>
              </a:schemeClr>
            </a:solidFill>
          </a:ln>
        </p:spPr>
      </p:pic>
    </p:spTree>
    <p:extLst>
      <p:ext uri="{BB962C8B-B14F-4D97-AF65-F5344CB8AC3E}">
        <p14:creationId xmlns:p14="http://schemas.microsoft.com/office/powerpoint/2010/main" val="1334652029"/>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Creating a termset and a list that uses it using CSOM</a:t>
            </a:r>
            <a:endParaRPr lang="en-US" dirty="0"/>
          </a:p>
        </p:txBody>
      </p:sp>
      <p:sp>
        <p:nvSpPr>
          <p:cNvPr id="2" name="Text Placeholder 1"/>
          <p:cNvSpPr>
            <a:spLocks noGrp="1"/>
          </p:cNvSpPr>
          <p:nvPr>
            <p:ph type="body" sz="quarter" idx="10"/>
          </p:nvPr>
        </p:nvSpPr>
        <p:spPr/>
        <p:txBody>
          <a:bodyPr/>
          <a:lstStyle/>
          <a:p>
            <a:pPr marL="0" indent="0">
              <a:buNone/>
            </a:pPr>
            <a:r>
              <a:rPr lang="en-US" dirty="0" smtClean="0"/>
              <a:t>demo</a:t>
            </a:r>
            <a:endParaRPr lang="en-US" dirty="0"/>
          </a:p>
        </p:txBody>
      </p:sp>
    </p:spTree>
    <p:extLst>
      <p:ext uri="{BB962C8B-B14F-4D97-AF65-F5344CB8AC3E}">
        <p14:creationId xmlns:p14="http://schemas.microsoft.com/office/powerpoint/2010/main" val="148470026"/>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709495" y="1814699"/>
            <a:ext cx="7166650" cy="2880360"/>
          </a:xfrm>
        </p:spPr>
        <p:txBody>
          <a:bodyPr/>
          <a:lstStyle/>
          <a:p>
            <a:r>
              <a:rPr lang="en-US" sz="3136" dirty="0" smtClean="0"/>
              <a:t>Motivation</a:t>
            </a:r>
          </a:p>
          <a:p>
            <a:r>
              <a:rPr lang="en-US" sz="3136" dirty="0" smtClean="0"/>
              <a:t>Managed Metadata Service Architecture</a:t>
            </a:r>
          </a:p>
          <a:p>
            <a:r>
              <a:rPr lang="en-US" sz="3136" dirty="0" smtClean="0"/>
              <a:t>Creating Termsets and Terms</a:t>
            </a:r>
          </a:p>
          <a:p>
            <a:r>
              <a:rPr lang="en-US" sz="3136" dirty="0" smtClean="0"/>
              <a:t>Creating Termsets Using CSOM</a:t>
            </a:r>
            <a:endParaRPr lang="en-US" sz="3136" dirty="0"/>
          </a:p>
        </p:txBody>
      </p:sp>
      <p:pic>
        <p:nvPicPr>
          <p:cNvPr id="4" name="Picture Placeholder 3"/>
          <p:cNvPicPr>
            <a:picLocks noGrp="1" noChangeAspect="1"/>
          </p:cNvPicPr>
          <p:nvPr>
            <p:ph type="pic" sz="quarter" idx="16"/>
          </p:nvPr>
        </p:nvPicPr>
        <p:blipFill>
          <a:blip r:embed="rId3">
            <a:extLst>
              <a:ext uri="{28A0092B-C50C-407E-A947-70E740481C1C}">
                <a14:useLocalDpi xmlns:a14="http://schemas.microsoft.com/office/drawing/2010/main" val="0"/>
              </a:ext>
            </a:extLst>
          </a:blip>
          <a:stretch>
            <a:fillRect/>
          </a:stretch>
        </p:blipFill>
        <p:spPr>
          <a:xfrm>
            <a:off x="271513" y="1906106"/>
            <a:ext cx="4300003" cy="2864463"/>
          </a:xfrm>
        </p:spPr>
      </p:pic>
      <p:sp>
        <p:nvSpPr>
          <p:cNvPr id="5" name="Title 4"/>
          <p:cNvSpPr>
            <a:spLocks noGrp="1"/>
          </p:cNvSpPr>
          <p:nvPr>
            <p:ph type="title"/>
          </p:nvPr>
        </p:nvSpPr>
        <p:spPr/>
        <p:txBody>
          <a:bodyPr/>
          <a:lstStyle/>
          <a:p>
            <a:r>
              <a:rPr lang="en-US" dirty="0" smtClean="0"/>
              <a:t>Summary</a:t>
            </a:r>
            <a:r>
              <a:rPr lang="en-US" dirty="0" smtClean="0"/>
              <a:t/>
            </a:r>
            <a:br>
              <a:rPr lang="en-US" dirty="0" smtClean="0"/>
            </a:br>
            <a:endParaRPr lang="en-US" dirty="0"/>
          </a:p>
        </p:txBody>
      </p:sp>
    </p:spTree>
    <p:extLst>
      <p:ext uri="{BB962C8B-B14F-4D97-AF65-F5344CB8AC3E}">
        <p14:creationId xmlns:p14="http://schemas.microsoft.com/office/powerpoint/2010/main" val="209623715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48908" y="1117600"/>
            <a:ext cx="4157099" cy="967797"/>
          </a:xfrm>
          <a:prstGeom prst="rect">
            <a:avLst/>
          </a:prstGeom>
          <a:noFill/>
        </p:spPr>
        <p:txBody>
          <a:bodyPr wrap="none" lIns="179090" tIns="143271" rIns="179090" bIns="143271" rtlCol="0">
            <a:spAutoFit/>
          </a:bodyPr>
          <a:lstStyle/>
          <a:p>
            <a:pPr defTabSz="913561">
              <a:lnSpc>
                <a:spcPct val="90000"/>
              </a:lnSpc>
              <a:spcAft>
                <a:spcPts val="588"/>
              </a:spcAft>
            </a:pPr>
            <a:r>
              <a:rPr lang="en-US" sz="4900" dirty="0">
                <a:solidFill>
                  <a:srgbClr val="FF0000"/>
                </a:solidFill>
                <a:latin typeface="Segoe UI Light"/>
              </a:rPr>
              <a:t>dev.office.com</a:t>
            </a:r>
          </a:p>
        </p:txBody>
      </p:sp>
      <p:sp>
        <p:nvSpPr>
          <p:cNvPr id="5" name="TextBox 4"/>
          <p:cNvSpPr txBox="1"/>
          <p:nvPr/>
        </p:nvSpPr>
        <p:spPr>
          <a:xfrm>
            <a:off x="800449" y="3135614"/>
            <a:ext cx="6936014" cy="1093719"/>
          </a:xfrm>
          <a:prstGeom prst="rect">
            <a:avLst/>
          </a:prstGeom>
          <a:noFill/>
        </p:spPr>
        <p:txBody>
          <a:bodyPr wrap="square" lIns="179090" tIns="143271" rIns="179090" bIns="179090" rtlCol="0" anchor="t">
            <a:noAutofit/>
          </a:bodyPr>
          <a:lstStyle/>
          <a:p>
            <a:pPr defTabSz="566106"/>
            <a:r>
              <a:rPr lang="en-US" sz="3529" dirty="0">
                <a:solidFill>
                  <a:srgbClr val="FF0000"/>
                </a:solidFill>
                <a:latin typeface="Segoe UI Light" panose="020B0502040204020203" pitchFamily="34" charset="0"/>
                <a:cs typeface="Segoe UI Light" panose="020B0502040204020203" pitchFamily="34" charset="0"/>
              </a:rPr>
              <a:t>Explore </a:t>
            </a:r>
          </a:p>
          <a:p>
            <a:pPr defTabSz="566106"/>
            <a:r>
              <a:rPr lang="en-US" sz="2000" dirty="0">
                <a:solidFill>
                  <a:srgbClr val="FF0000"/>
                </a:solidFill>
                <a:cs typeface="Segoe UI" panose="020B0502040204020203" pitchFamily="34" charset="0"/>
              </a:rPr>
              <a:t>http</a:t>
            </a:r>
            <a:r>
              <a:rPr lang="en-US" sz="2000" dirty="0" smtClean="0">
                <a:solidFill>
                  <a:srgbClr val="FF0000"/>
                </a:solidFill>
                <a:cs typeface="Segoe UI" panose="020B0502040204020203" pitchFamily="34" charset="0"/>
              </a:rPr>
              <a:t>://</a:t>
            </a:r>
            <a:r>
              <a:rPr lang="en-US" sz="2000" dirty="0" err="1" smtClean="0">
                <a:solidFill>
                  <a:srgbClr val="FF0000"/>
                </a:solidFill>
                <a:cs typeface="Segoe UI" panose="020B0502040204020203" pitchFamily="34" charset="0"/>
              </a:rPr>
              <a:t>apisandbox.msdn.microsoft.com</a:t>
            </a:r>
            <a:endParaRPr lang="en-US" sz="2000" dirty="0">
              <a:solidFill>
                <a:srgbClr val="FF0000"/>
              </a:solidFill>
              <a:cs typeface="Segoe UI" panose="020B0502040204020203" pitchFamily="34" charset="0"/>
            </a:endParaRPr>
          </a:p>
        </p:txBody>
      </p:sp>
      <p:sp>
        <p:nvSpPr>
          <p:cNvPr id="6" name="TextBox 5"/>
          <p:cNvSpPr txBox="1"/>
          <p:nvPr/>
        </p:nvSpPr>
        <p:spPr>
          <a:xfrm>
            <a:off x="769628" y="2108955"/>
            <a:ext cx="6936014" cy="1093719"/>
          </a:xfrm>
          <a:prstGeom prst="rect">
            <a:avLst/>
          </a:prstGeom>
          <a:noFill/>
        </p:spPr>
        <p:txBody>
          <a:bodyPr wrap="square" lIns="179090" tIns="143271" rIns="179090" bIns="179090" rtlCol="0" anchor="t">
            <a:noAutofit/>
          </a:bodyPr>
          <a:lstStyle/>
          <a:p>
            <a:pPr defTabSz="566106"/>
            <a:r>
              <a:rPr lang="en-US" sz="3529" dirty="0">
                <a:solidFill>
                  <a:srgbClr val="FF0000"/>
                </a:solidFill>
                <a:latin typeface="Segoe UI Light" panose="020B0502040204020203" pitchFamily="34" charset="0"/>
                <a:cs typeface="Segoe UI Light" panose="020B0502040204020203" pitchFamily="34" charset="0"/>
              </a:rPr>
              <a:t>Sign up</a:t>
            </a:r>
          </a:p>
          <a:p>
            <a:pPr defTabSz="566106"/>
            <a:r>
              <a:rPr lang="en-US" sz="2000" dirty="0">
                <a:solidFill>
                  <a:srgbClr val="FF0000"/>
                </a:solidFill>
                <a:cs typeface="Segoe UI" panose="020B0502040204020203" pitchFamily="34" charset="0"/>
              </a:rPr>
              <a:t>http://</a:t>
            </a:r>
            <a:r>
              <a:rPr lang="en-US" sz="2000" dirty="0" err="1" smtClean="0">
                <a:solidFill>
                  <a:srgbClr val="FF0000"/>
                </a:solidFill>
                <a:cs typeface="Segoe UI" panose="020B0502040204020203" pitchFamily="34" charset="0"/>
              </a:rPr>
              <a:t>dev.office.com</a:t>
            </a:r>
            <a:r>
              <a:rPr lang="en-US" sz="2000" dirty="0" smtClean="0">
                <a:solidFill>
                  <a:srgbClr val="FF0000"/>
                </a:solidFill>
                <a:cs typeface="Segoe UI" panose="020B0502040204020203" pitchFamily="34" charset="0"/>
              </a:rPr>
              <a:t>/getting-started</a:t>
            </a:r>
            <a:endParaRPr lang="en-US" sz="2000" dirty="0">
              <a:solidFill>
                <a:srgbClr val="FF0000"/>
              </a:solidFill>
              <a:cs typeface="Segoe UI" panose="020B0502040204020203" pitchFamily="34" charset="0"/>
            </a:endParaRPr>
          </a:p>
        </p:txBody>
      </p:sp>
      <p:sp>
        <p:nvSpPr>
          <p:cNvPr id="7" name="TextBox 6"/>
          <p:cNvSpPr txBox="1"/>
          <p:nvPr/>
        </p:nvSpPr>
        <p:spPr>
          <a:xfrm>
            <a:off x="748908" y="4249147"/>
            <a:ext cx="6936014" cy="1093719"/>
          </a:xfrm>
          <a:prstGeom prst="rect">
            <a:avLst/>
          </a:prstGeom>
          <a:noFill/>
        </p:spPr>
        <p:txBody>
          <a:bodyPr wrap="square" lIns="179090" tIns="143271" rIns="179090" bIns="179090" rtlCol="0" anchor="t">
            <a:noAutofit/>
          </a:bodyPr>
          <a:lstStyle/>
          <a:p>
            <a:pPr defTabSz="566106"/>
            <a:r>
              <a:rPr lang="en-US" sz="3529" dirty="0">
                <a:solidFill>
                  <a:srgbClr val="FF0000"/>
                </a:solidFill>
                <a:latin typeface="Segoe UI Light" panose="020B0502040204020203" pitchFamily="34" charset="0"/>
                <a:cs typeface="Segoe UI Light" panose="020B0502040204020203" pitchFamily="34" charset="0"/>
              </a:rPr>
              <a:t>Get trained</a:t>
            </a:r>
            <a:br>
              <a:rPr lang="en-US" sz="3529" dirty="0">
                <a:solidFill>
                  <a:srgbClr val="FF0000"/>
                </a:solidFill>
                <a:latin typeface="Segoe UI Light" panose="020B0502040204020203" pitchFamily="34" charset="0"/>
                <a:cs typeface="Segoe UI Light" panose="020B0502040204020203" pitchFamily="34" charset="0"/>
              </a:rPr>
            </a:br>
            <a:r>
              <a:rPr lang="en-US" sz="2000" dirty="0">
                <a:solidFill>
                  <a:srgbClr val="FF0000"/>
                </a:solidFill>
                <a:cs typeface="Segoe UI" panose="020B0502040204020203" pitchFamily="34" charset="0"/>
              </a:rPr>
              <a:t>http://dev.office.com/training</a:t>
            </a:r>
          </a:p>
        </p:txBody>
      </p:sp>
      <p:grpSp>
        <p:nvGrpSpPr>
          <p:cNvPr id="9" name="Group 8"/>
          <p:cNvGrpSpPr/>
          <p:nvPr/>
        </p:nvGrpSpPr>
        <p:grpSpPr>
          <a:xfrm>
            <a:off x="7239621" y="1202109"/>
            <a:ext cx="4239452" cy="3772489"/>
            <a:chOff x="1503299" y="914400"/>
            <a:chExt cx="1685883" cy="1500188"/>
          </a:xfrm>
        </p:grpSpPr>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2626" y="961693"/>
              <a:ext cx="1605461" cy="1070307"/>
            </a:xfrm>
            <a:prstGeom prst="rect">
              <a:avLst/>
            </a:prstGeom>
          </p:spPr>
        </p:pic>
        <p:sp>
          <p:nvSpPr>
            <p:cNvPr id="11" name="Rectangle 5"/>
            <p:cNvSpPr>
              <a:spLocks noChangeArrowheads="1"/>
            </p:cNvSpPr>
            <p:nvPr/>
          </p:nvSpPr>
          <p:spPr bwMode="auto">
            <a:xfrm>
              <a:off x="1858963" y="2382838"/>
              <a:ext cx="982663" cy="31750"/>
            </a:xfrm>
            <a:prstGeom prst="rect">
              <a:avLst/>
            </a:prstGeom>
            <a:solidFill>
              <a:schemeClr val="bg1">
                <a:lumMod val="7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12" name="Freeform 11"/>
            <p:cNvSpPr>
              <a:spLocks/>
            </p:cNvSpPr>
            <p:nvPr/>
          </p:nvSpPr>
          <p:spPr bwMode="auto">
            <a:xfrm>
              <a:off x="1503299" y="914400"/>
              <a:ext cx="1685883" cy="1179513"/>
            </a:xfrm>
            <a:custGeom>
              <a:avLst/>
              <a:gdLst>
                <a:gd name="connsiteX0" fmla="*/ 82097 w 1978025"/>
                <a:gd name="connsiteY0" fmla="*/ 50800 h 1179513"/>
                <a:gd name="connsiteX1" fmla="*/ 50800 w 1978025"/>
                <a:gd name="connsiteY1" fmla="*/ 82163 h 1179513"/>
                <a:gd name="connsiteX2" fmla="*/ 50800 w 1978025"/>
                <a:gd name="connsiteY2" fmla="*/ 1054410 h 1179513"/>
                <a:gd name="connsiteX3" fmla="*/ 82097 w 1978025"/>
                <a:gd name="connsiteY3" fmla="*/ 1079500 h 1179513"/>
                <a:gd name="connsiteX4" fmla="*/ 1891075 w 1978025"/>
                <a:gd name="connsiteY4" fmla="*/ 1079500 h 1179513"/>
                <a:gd name="connsiteX5" fmla="*/ 1916113 w 1978025"/>
                <a:gd name="connsiteY5" fmla="*/ 1054410 h 1179513"/>
                <a:gd name="connsiteX6" fmla="*/ 1916113 w 1978025"/>
                <a:gd name="connsiteY6" fmla="*/ 82163 h 1179513"/>
                <a:gd name="connsiteX7" fmla="*/ 1891075 w 1978025"/>
                <a:gd name="connsiteY7" fmla="*/ 50800 h 1179513"/>
                <a:gd name="connsiteX8" fmla="*/ 82097 w 1978025"/>
                <a:gd name="connsiteY8" fmla="*/ 50800 h 1179513"/>
                <a:gd name="connsiteX9" fmla="*/ 62596 w 1978025"/>
                <a:gd name="connsiteY9" fmla="*/ 0 h 1179513"/>
                <a:gd name="connsiteX10" fmla="*/ 1915429 w 1978025"/>
                <a:gd name="connsiteY10" fmla="*/ 0 h 1179513"/>
                <a:gd name="connsiteX11" fmla="*/ 1978025 w 1978025"/>
                <a:gd name="connsiteY11" fmla="*/ 62740 h 1179513"/>
                <a:gd name="connsiteX12" fmla="*/ 1978025 w 1978025"/>
                <a:gd name="connsiteY12" fmla="*/ 1116773 h 1179513"/>
                <a:gd name="connsiteX13" fmla="*/ 1915429 w 1978025"/>
                <a:gd name="connsiteY13" fmla="*/ 1179513 h 1179513"/>
                <a:gd name="connsiteX14" fmla="*/ 62596 w 1978025"/>
                <a:gd name="connsiteY14" fmla="*/ 1179513 h 1179513"/>
                <a:gd name="connsiteX15" fmla="*/ 0 w 1978025"/>
                <a:gd name="connsiteY15" fmla="*/ 1116773 h 1179513"/>
                <a:gd name="connsiteX16" fmla="*/ 0 w 1978025"/>
                <a:gd name="connsiteY16" fmla="*/ 62740 h 1179513"/>
                <a:gd name="connsiteX17" fmla="*/ 62596 w 1978025"/>
                <a:gd name="connsiteY17" fmla="*/ 0 h 1179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78025" h="1179513">
                  <a:moveTo>
                    <a:pt x="82097" y="50800"/>
                  </a:moveTo>
                  <a:cubicBezTo>
                    <a:pt x="63319" y="50800"/>
                    <a:pt x="50800" y="63345"/>
                    <a:pt x="50800" y="82163"/>
                  </a:cubicBezTo>
                  <a:cubicBezTo>
                    <a:pt x="50800" y="82163"/>
                    <a:pt x="50800" y="82163"/>
                    <a:pt x="50800" y="1054410"/>
                  </a:cubicBezTo>
                  <a:cubicBezTo>
                    <a:pt x="50800" y="1066955"/>
                    <a:pt x="63319" y="1079500"/>
                    <a:pt x="82097" y="1079500"/>
                  </a:cubicBezTo>
                  <a:cubicBezTo>
                    <a:pt x="82097" y="1079500"/>
                    <a:pt x="82097" y="1079500"/>
                    <a:pt x="1891075" y="1079500"/>
                  </a:cubicBezTo>
                  <a:cubicBezTo>
                    <a:pt x="1903594" y="1079500"/>
                    <a:pt x="1916113" y="1066955"/>
                    <a:pt x="1916113" y="1054410"/>
                  </a:cubicBezTo>
                  <a:lnTo>
                    <a:pt x="1916113" y="82163"/>
                  </a:lnTo>
                  <a:cubicBezTo>
                    <a:pt x="1916113" y="63345"/>
                    <a:pt x="1903594" y="50800"/>
                    <a:pt x="1891075" y="50800"/>
                  </a:cubicBezTo>
                  <a:cubicBezTo>
                    <a:pt x="1891075" y="50800"/>
                    <a:pt x="1891075" y="50800"/>
                    <a:pt x="82097" y="50800"/>
                  </a:cubicBezTo>
                  <a:close/>
                  <a:moveTo>
                    <a:pt x="62596" y="0"/>
                  </a:moveTo>
                  <a:cubicBezTo>
                    <a:pt x="1915429" y="0"/>
                    <a:pt x="1915429" y="0"/>
                    <a:pt x="1915429" y="0"/>
                  </a:cubicBezTo>
                  <a:cubicBezTo>
                    <a:pt x="1946727" y="0"/>
                    <a:pt x="1978025" y="25096"/>
                    <a:pt x="1978025" y="62740"/>
                  </a:cubicBezTo>
                  <a:lnTo>
                    <a:pt x="1978025" y="1116773"/>
                  </a:lnTo>
                  <a:cubicBezTo>
                    <a:pt x="1978025" y="1154417"/>
                    <a:pt x="1946727" y="1179513"/>
                    <a:pt x="1915429" y="1179513"/>
                  </a:cubicBezTo>
                  <a:cubicBezTo>
                    <a:pt x="62596" y="1179513"/>
                    <a:pt x="62596" y="1179513"/>
                    <a:pt x="62596" y="1179513"/>
                  </a:cubicBezTo>
                  <a:cubicBezTo>
                    <a:pt x="25038" y="1179513"/>
                    <a:pt x="0" y="1154417"/>
                    <a:pt x="0" y="1116773"/>
                  </a:cubicBezTo>
                  <a:cubicBezTo>
                    <a:pt x="0" y="62740"/>
                    <a:pt x="0" y="62740"/>
                    <a:pt x="0" y="62740"/>
                  </a:cubicBezTo>
                  <a:cubicBezTo>
                    <a:pt x="0" y="25096"/>
                    <a:pt x="25038" y="0"/>
                    <a:pt x="62596" y="0"/>
                  </a:cubicBezTo>
                  <a:close/>
                </a:path>
              </a:pathLst>
            </a:custGeom>
            <a:solidFill>
              <a:srgbClr val="3C3C3C"/>
            </a:solidFill>
            <a:ln>
              <a:noFill/>
            </a:ln>
            <a:extLst/>
          </p:spPr>
          <p:txBody>
            <a:bodyPr vert="horz" wrap="square" lIns="89583" tIns="44792" rIns="89583" bIns="44792" numCol="1" anchor="t" anchorCtr="0" compatLnSpc="1">
              <a:prstTxWarp prst="textNoShape">
                <a:avLst/>
              </a:prstTxWarp>
              <a:noAutofit/>
            </a:bodyPr>
            <a:lstStyle/>
            <a:p>
              <a:pPr defTabSz="913818"/>
              <a:endParaRPr lang="en-US" sz="1763">
                <a:solidFill>
                  <a:srgbClr val="FFFFFF"/>
                </a:solidFill>
              </a:endParaRPr>
            </a:p>
          </p:txBody>
        </p:sp>
        <p:sp>
          <p:nvSpPr>
            <p:cNvPr id="13" name="Rectangle 33"/>
            <p:cNvSpPr>
              <a:spLocks noChangeArrowheads="1"/>
            </p:cNvSpPr>
            <p:nvPr/>
          </p:nvSpPr>
          <p:spPr bwMode="auto">
            <a:xfrm>
              <a:off x="2309813" y="2081213"/>
              <a:ext cx="80963" cy="320675"/>
            </a:xfrm>
            <a:prstGeom prst="rect">
              <a:avLst/>
            </a:prstGeom>
            <a:solidFill>
              <a:schemeClr val="bg1">
                <a:lumMod val="7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grpSp>
      <p:grpSp>
        <p:nvGrpSpPr>
          <p:cNvPr id="14" name="Group 13"/>
          <p:cNvGrpSpPr/>
          <p:nvPr/>
        </p:nvGrpSpPr>
        <p:grpSpPr>
          <a:xfrm>
            <a:off x="5781823" y="2768990"/>
            <a:ext cx="4032535" cy="2610798"/>
            <a:chOff x="2781859" y="2353478"/>
            <a:chExt cx="3165371" cy="2049370"/>
          </a:xfrm>
        </p:grpSpPr>
        <p:sp>
          <p:nvSpPr>
            <p:cNvPr id="15" name="Rectangle 112"/>
            <p:cNvSpPr>
              <a:spLocks noChangeArrowheads="1"/>
            </p:cNvSpPr>
            <p:nvPr/>
          </p:nvSpPr>
          <p:spPr bwMode="auto">
            <a:xfrm>
              <a:off x="3390086" y="2353478"/>
              <a:ext cx="1958500" cy="1372513"/>
            </a:xfrm>
            <a:prstGeom prst="rect">
              <a:avLst/>
            </a:prstGeom>
            <a:solidFill>
              <a:schemeClr val="bg1">
                <a:lumMod val="7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81020" y="2446693"/>
              <a:ext cx="1776632" cy="1203989"/>
            </a:xfrm>
            <a:prstGeom prst="rect">
              <a:avLst/>
            </a:prstGeom>
          </p:spPr>
        </p:pic>
        <p:sp>
          <p:nvSpPr>
            <p:cNvPr id="17" name="Freeform 113"/>
            <p:cNvSpPr>
              <a:spLocks/>
            </p:cNvSpPr>
            <p:nvPr/>
          </p:nvSpPr>
          <p:spPr bwMode="auto">
            <a:xfrm>
              <a:off x="2786564" y="3751060"/>
              <a:ext cx="3160666" cy="598516"/>
            </a:xfrm>
            <a:custGeom>
              <a:avLst/>
              <a:gdLst>
                <a:gd name="T0" fmla="*/ 1060 w 1060"/>
                <a:gd name="T1" fmla="*/ 191 h 191"/>
                <a:gd name="T2" fmla="*/ 0 w 1060"/>
                <a:gd name="T3" fmla="*/ 191 h 191"/>
                <a:gd name="T4" fmla="*/ 195 w 1060"/>
                <a:gd name="T5" fmla="*/ 0 h 191"/>
                <a:gd name="T6" fmla="*/ 865 w 1060"/>
                <a:gd name="T7" fmla="*/ 0 h 191"/>
                <a:gd name="T8" fmla="*/ 1060 w 1060"/>
                <a:gd name="T9" fmla="*/ 191 h 191"/>
              </a:gdLst>
              <a:ahLst/>
              <a:cxnLst>
                <a:cxn ang="0">
                  <a:pos x="T0" y="T1"/>
                </a:cxn>
                <a:cxn ang="0">
                  <a:pos x="T2" y="T3"/>
                </a:cxn>
                <a:cxn ang="0">
                  <a:pos x="T4" y="T5"/>
                </a:cxn>
                <a:cxn ang="0">
                  <a:pos x="T6" y="T7"/>
                </a:cxn>
                <a:cxn ang="0">
                  <a:pos x="T8" y="T9"/>
                </a:cxn>
              </a:cxnLst>
              <a:rect l="0" t="0" r="r" b="b"/>
              <a:pathLst>
                <a:path w="1060" h="191">
                  <a:moveTo>
                    <a:pt x="1060" y="191"/>
                  </a:moveTo>
                  <a:lnTo>
                    <a:pt x="0" y="191"/>
                  </a:lnTo>
                  <a:lnTo>
                    <a:pt x="195" y="0"/>
                  </a:lnTo>
                  <a:lnTo>
                    <a:pt x="865" y="0"/>
                  </a:lnTo>
                  <a:lnTo>
                    <a:pt x="1060" y="191"/>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18" name="Rectangle 114"/>
            <p:cNvSpPr>
              <a:spLocks noChangeArrowheads="1"/>
            </p:cNvSpPr>
            <p:nvPr/>
          </p:nvSpPr>
          <p:spPr bwMode="auto">
            <a:xfrm>
              <a:off x="2781859" y="4349578"/>
              <a:ext cx="3161846" cy="53270"/>
            </a:xfrm>
            <a:prstGeom prst="rect">
              <a:avLst/>
            </a:prstGeom>
            <a:solidFill>
              <a:srgbClr val="3333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19" name="Oval 115"/>
            <p:cNvSpPr>
              <a:spLocks noChangeArrowheads="1"/>
            </p:cNvSpPr>
            <p:nvPr/>
          </p:nvSpPr>
          <p:spPr bwMode="auto">
            <a:xfrm>
              <a:off x="4330166" y="2387947"/>
              <a:ext cx="40738" cy="37603"/>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20" name="Freeform 116"/>
            <p:cNvSpPr>
              <a:spLocks/>
            </p:cNvSpPr>
            <p:nvPr/>
          </p:nvSpPr>
          <p:spPr bwMode="auto">
            <a:xfrm>
              <a:off x="3985471" y="4136493"/>
              <a:ext cx="783399" cy="150413"/>
            </a:xfrm>
            <a:custGeom>
              <a:avLst/>
              <a:gdLst>
                <a:gd name="T0" fmla="*/ 240 w 250"/>
                <a:gd name="T1" fmla="*/ 0 h 48"/>
                <a:gd name="T2" fmla="*/ 10 w 250"/>
                <a:gd name="T3" fmla="*/ 0 h 48"/>
                <a:gd name="T4" fmla="*/ 0 w 250"/>
                <a:gd name="T5" fmla="*/ 48 h 48"/>
                <a:gd name="T6" fmla="*/ 250 w 250"/>
                <a:gd name="T7" fmla="*/ 48 h 48"/>
                <a:gd name="T8" fmla="*/ 240 w 250"/>
                <a:gd name="T9" fmla="*/ 0 h 48"/>
              </a:gdLst>
              <a:ahLst/>
              <a:cxnLst>
                <a:cxn ang="0">
                  <a:pos x="T0" y="T1"/>
                </a:cxn>
                <a:cxn ang="0">
                  <a:pos x="T2" y="T3"/>
                </a:cxn>
                <a:cxn ang="0">
                  <a:pos x="T4" y="T5"/>
                </a:cxn>
                <a:cxn ang="0">
                  <a:pos x="T6" y="T7"/>
                </a:cxn>
                <a:cxn ang="0">
                  <a:pos x="T8" y="T9"/>
                </a:cxn>
              </a:cxnLst>
              <a:rect l="0" t="0" r="r" b="b"/>
              <a:pathLst>
                <a:path w="250" h="48">
                  <a:moveTo>
                    <a:pt x="240" y="0"/>
                  </a:moveTo>
                  <a:lnTo>
                    <a:pt x="10" y="0"/>
                  </a:lnTo>
                  <a:lnTo>
                    <a:pt x="0" y="48"/>
                  </a:lnTo>
                  <a:lnTo>
                    <a:pt x="250" y="48"/>
                  </a:lnTo>
                  <a:lnTo>
                    <a:pt x="240" y="0"/>
                  </a:lnTo>
                  <a:close/>
                </a:path>
              </a:pathLst>
            </a:custGeom>
            <a:solidFill>
              <a:srgbClr val="98989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21" name="Freeform 117"/>
            <p:cNvSpPr>
              <a:spLocks/>
            </p:cNvSpPr>
            <p:nvPr/>
          </p:nvSpPr>
          <p:spPr bwMode="auto">
            <a:xfrm>
              <a:off x="3070461" y="3798065"/>
              <a:ext cx="2575816" cy="291423"/>
            </a:xfrm>
            <a:custGeom>
              <a:avLst/>
              <a:gdLst>
                <a:gd name="T0" fmla="*/ 732 w 822"/>
                <a:gd name="T1" fmla="*/ 0 h 93"/>
                <a:gd name="T2" fmla="*/ 87 w 822"/>
                <a:gd name="T3" fmla="*/ 0 h 93"/>
                <a:gd name="T4" fmla="*/ 0 w 822"/>
                <a:gd name="T5" fmla="*/ 93 h 93"/>
                <a:gd name="T6" fmla="*/ 822 w 822"/>
                <a:gd name="T7" fmla="*/ 93 h 93"/>
                <a:gd name="T8" fmla="*/ 732 w 822"/>
                <a:gd name="T9" fmla="*/ 0 h 93"/>
              </a:gdLst>
              <a:ahLst/>
              <a:cxnLst>
                <a:cxn ang="0">
                  <a:pos x="T0" y="T1"/>
                </a:cxn>
                <a:cxn ang="0">
                  <a:pos x="T2" y="T3"/>
                </a:cxn>
                <a:cxn ang="0">
                  <a:pos x="T4" y="T5"/>
                </a:cxn>
                <a:cxn ang="0">
                  <a:pos x="T6" y="T7"/>
                </a:cxn>
                <a:cxn ang="0">
                  <a:pos x="T8" y="T9"/>
                </a:cxn>
              </a:cxnLst>
              <a:rect l="0" t="0" r="r" b="b"/>
              <a:pathLst>
                <a:path w="822" h="93">
                  <a:moveTo>
                    <a:pt x="732" y="0"/>
                  </a:moveTo>
                  <a:lnTo>
                    <a:pt x="87" y="0"/>
                  </a:lnTo>
                  <a:lnTo>
                    <a:pt x="0" y="93"/>
                  </a:lnTo>
                  <a:lnTo>
                    <a:pt x="822" y="93"/>
                  </a:lnTo>
                  <a:lnTo>
                    <a:pt x="732" y="0"/>
                  </a:lnTo>
                  <a:close/>
                </a:path>
              </a:pathLst>
            </a:custGeom>
            <a:solidFill>
              <a:srgbClr val="98989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22" name="Rectangle 118"/>
            <p:cNvSpPr>
              <a:spLocks noChangeArrowheads="1"/>
            </p:cNvSpPr>
            <p:nvPr/>
          </p:nvSpPr>
          <p:spPr bwMode="auto">
            <a:xfrm>
              <a:off x="3137291" y="3986081"/>
              <a:ext cx="2459213" cy="15667"/>
            </a:xfrm>
            <a:prstGeom prst="rect">
              <a:avLst/>
            </a:prstGeom>
            <a:solidFill>
              <a:srgbClr val="6D6E6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23" name="Rectangle 119"/>
            <p:cNvSpPr>
              <a:spLocks noChangeArrowheads="1"/>
            </p:cNvSpPr>
            <p:nvPr/>
          </p:nvSpPr>
          <p:spPr bwMode="auto">
            <a:xfrm>
              <a:off x="3225120" y="3914007"/>
              <a:ext cx="2283555" cy="18802"/>
            </a:xfrm>
            <a:prstGeom prst="rect">
              <a:avLst/>
            </a:prstGeom>
            <a:solidFill>
              <a:srgbClr val="6D6E6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24" name="Rectangle 120"/>
            <p:cNvSpPr>
              <a:spLocks noChangeArrowheads="1"/>
            </p:cNvSpPr>
            <p:nvPr/>
          </p:nvSpPr>
          <p:spPr bwMode="auto">
            <a:xfrm>
              <a:off x="3312949" y="3845068"/>
              <a:ext cx="2107897" cy="6267"/>
            </a:xfrm>
            <a:prstGeom prst="rect">
              <a:avLst/>
            </a:prstGeom>
            <a:solidFill>
              <a:srgbClr val="6D6E6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25" name="Freeform 122"/>
            <p:cNvSpPr>
              <a:spLocks/>
            </p:cNvSpPr>
            <p:nvPr/>
          </p:nvSpPr>
          <p:spPr bwMode="auto">
            <a:xfrm>
              <a:off x="3932200" y="3995481"/>
              <a:ext cx="37603" cy="109675"/>
            </a:xfrm>
            <a:custGeom>
              <a:avLst/>
              <a:gdLst>
                <a:gd name="T0" fmla="*/ 2 w 12"/>
                <a:gd name="T1" fmla="*/ 35 h 35"/>
                <a:gd name="T2" fmla="*/ 0 w 12"/>
                <a:gd name="T3" fmla="*/ 32 h 35"/>
                <a:gd name="T4" fmla="*/ 10 w 12"/>
                <a:gd name="T5" fmla="*/ 0 h 35"/>
                <a:gd name="T6" fmla="*/ 12 w 12"/>
                <a:gd name="T7" fmla="*/ 2 h 35"/>
                <a:gd name="T8" fmla="*/ 2 w 12"/>
                <a:gd name="T9" fmla="*/ 35 h 35"/>
              </a:gdLst>
              <a:ahLst/>
              <a:cxnLst>
                <a:cxn ang="0">
                  <a:pos x="T0" y="T1"/>
                </a:cxn>
                <a:cxn ang="0">
                  <a:pos x="T2" y="T3"/>
                </a:cxn>
                <a:cxn ang="0">
                  <a:pos x="T4" y="T5"/>
                </a:cxn>
                <a:cxn ang="0">
                  <a:pos x="T6" y="T7"/>
                </a:cxn>
                <a:cxn ang="0">
                  <a:pos x="T8" y="T9"/>
                </a:cxn>
              </a:cxnLst>
              <a:rect l="0" t="0" r="r" b="b"/>
              <a:pathLst>
                <a:path w="12" h="35">
                  <a:moveTo>
                    <a:pt x="2" y="35"/>
                  </a:moveTo>
                  <a:lnTo>
                    <a:pt x="0" y="32"/>
                  </a:lnTo>
                  <a:lnTo>
                    <a:pt x="10" y="0"/>
                  </a:lnTo>
                  <a:lnTo>
                    <a:pt x="12" y="2"/>
                  </a:lnTo>
                  <a:lnTo>
                    <a:pt x="2" y="3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26" name="Freeform 124"/>
            <p:cNvSpPr>
              <a:spLocks/>
            </p:cNvSpPr>
            <p:nvPr/>
          </p:nvSpPr>
          <p:spPr bwMode="auto">
            <a:xfrm>
              <a:off x="3822524" y="3995481"/>
              <a:ext cx="53272" cy="115942"/>
            </a:xfrm>
            <a:custGeom>
              <a:avLst/>
              <a:gdLst>
                <a:gd name="T0" fmla="*/ 2 w 17"/>
                <a:gd name="T1" fmla="*/ 37 h 37"/>
                <a:gd name="T2" fmla="*/ 0 w 17"/>
                <a:gd name="T3" fmla="*/ 35 h 37"/>
                <a:gd name="T4" fmla="*/ 12 w 17"/>
                <a:gd name="T5" fmla="*/ 0 h 37"/>
                <a:gd name="T6" fmla="*/ 17 w 17"/>
                <a:gd name="T7" fmla="*/ 2 h 37"/>
                <a:gd name="T8" fmla="*/ 2 w 17"/>
                <a:gd name="T9" fmla="*/ 37 h 37"/>
              </a:gdLst>
              <a:ahLst/>
              <a:cxnLst>
                <a:cxn ang="0">
                  <a:pos x="T0" y="T1"/>
                </a:cxn>
                <a:cxn ang="0">
                  <a:pos x="T2" y="T3"/>
                </a:cxn>
                <a:cxn ang="0">
                  <a:pos x="T4" y="T5"/>
                </a:cxn>
                <a:cxn ang="0">
                  <a:pos x="T6" y="T7"/>
                </a:cxn>
                <a:cxn ang="0">
                  <a:pos x="T8" y="T9"/>
                </a:cxn>
              </a:cxnLst>
              <a:rect l="0" t="0" r="r" b="b"/>
              <a:pathLst>
                <a:path w="17" h="37">
                  <a:moveTo>
                    <a:pt x="2" y="37"/>
                  </a:moveTo>
                  <a:lnTo>
                    <a:pt x="0" y="35"/>
                  </a:lnTo>
                  <a:lnTo>
                    <a:pt x="12" y="0"/>
                  </a:lnTo>
                  <a:lnTo>
                    <a:pt x="17" y="2"/>
                  </a:lnTo>
                  <a:lnTo>
                    <a:pt x="2" y="37"/>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27" name="Freeform 125"/>
            <p:cNvSpPr>
              <a:spLocks/>
            </p:cNvSpPr>
            <p:nvPr/>
          </p:nvSpPr>
          <p:spPr bwMode="auto">
            <a:xfrm>
              <a:off x="3719116" y="3995481"/>
              <a:ext cx="56405" cy="109675"/>
            </a:xfrm>
            <a:custGeom>
              <a:avLst/>
              <a:gdLst>
                <a:gd name="T0" fmla="*/ 3 w 18"/>
                <a:gd name="T1" fmla="*/ 35 h 35"/>
                <a:gd name="T2" fmla="*/ 0 w 18"/>
                <a:gd name="T3" fmla="*/ 32 h 35"/>
                <a:gd name="T4" fmla="*/ 15 w 18"/>
                <a:gd name="T5" fmla="*/ 0 h 35"/>
                <a:gd name="T6" fmla="*/ 18 w 18"/>
                <a:gd name="T7" fmla="*/ 2 h 35"/>
                <a:gd name="T8" fmla="*/ 3 w 18"/>
                <a:gd name="T9" fmla="*/ 35 h 35"/>
              </a:gdLst>
              <a:ahLst/>
              <a:cxnLst>
                <a:cxn ang="0">
                  <a:pos x="T0" y="T1"/>
                </a:cxn>
                <a:cxn ang="0">
                  <a:pos x="T2" y="T3"/>
                </a:cxn>
                <a:cxn ang="0">
                  <a:pos x="T4" y="T5"/>
                </a:cxn>
                <a:cxn ang="0">
                  <a:pos x="T6" y="T7"/>
                </a:cxn>
                <a:cxn ang="0">
                  <a:pos x="T8" y="T9"/>
                </a:cxn>
              </a:cxnLst>
              <a:rect l="0" t="0" r="r" b="b"/>
              <a:pathLst>
                <a:path w="18" h="35">
                  <a:moveTo>
                    <a:pt x="3" y="35"/>
                  </a:moveTo>
                  <a:lnTo>
                    <a:pt x="0" y="32"/>
                  </a:lnTo>
                  <a:lnTo>
                    <a:pt x="15" y="0"/>
                  </a:lnTo>
                  <a:lnTo>
                    <a:pt x="18" y="2"/>
                  </a:lnTo>
                  <a:lnTo>
                    <a:pt x="3" y="3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28" name="Freeform 126"/>
            <p:cNvSpPr>
              <a:spLocks/>
            </p:cNvSpPr>
            <p:nvPr/>
          </p:nvSpPr>
          <p:spPr bwMode="auto">
            <a:xfrm>
              <a:off x="3603172" y="4001748"/>
              <a:ext cx="68939" cy="109675"/>
            </a:xfrm>
            <a:custGeom>
              <a:avLst/>
              <a:gdLst>
                <a:gd name="T0" fmla="*/ 5 w 22"/>
                <a:gd name="T1" fmla="*/ 35 h 35"/>
                <a:gd name="T2" fmla="*/ 0 w 22"/>
                <a:gd name="T3" fmla="*/ 33 h 35"/>
                <a:gd name="T4" fmla="*/ 20 w 22"/>
                <a:gd name="T5" fmla="*/ 0 h 35"/>
                <a:gd name="T6" fmla="*/ 22 w 22"/>
                <a:gd name="T7" fmla="*/ 3 h 35"/>
                <a:gd name="T8" fmla="*/ 5 w 22"/>
                <a:gd name="T9" fmla="*/ 35 h 35"/>
              </a:gdLst>
              <a:ahLst/>
              <a:cxnLst>
                <a:cxn ang="0">
                  <a:pos x="T0" y="T1"/>
                </a:cxn>
                <a:cxn ang="0">
                  <a:pos x="T2" y="T3"/>
                </a:cxn>
                <a:cxn ang="0">
                  <a:pos x="T4" y="T5"/>
                </a:cxn>
                <a:cxn ang="0">
                  <a:pos x="T6" y="T7"/>
                </a:cxn>
                <a:cxn ang="0">
                  <a:pos x="T8" y="T9"/>
                </a:cxn>
              </a:cxnLst>
              <a:rect l="0" t="0" r="r" b="b"/>
              <a:pathLst>
                <a:path w="22" h="35">
                  <a:moveTo>
                    <a:pt x="5" y="35"/>
                  </a:moveTo>
                  <a:lnTo>
                    <a:pt x="0" y="33"/>
                  </a:lnTo>
                  <a:lnTo>
                    <a:pt x="20" y="0"/>
                  </a:lnTo>
                  <a:lnTo>
                    <a:pt x="22" y="3"/>
                  </a:lnTo>
                  <a:lnTo>
                    <a:pt x="5" y="3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29" name="Freeform 127"/>
            <p:cNvSpPr>
              <a:spLocks/>
            </p:cNvSpPr>
            <p:nvPr/>
          </p:nvSpPr>
          <p:spPr bwMode="auto">
            <a:xfrm>
              <a:off x="3390087" y="3995481"/>
              <a:ext cx="87741" cy="115942"/>
            </a:xfrm>
            <a:custGeom>
              <a:avLst/>
              <a:gdLst>
                <a:gd name="T0" fmla="*/ 3 w 28"/>
                <a:gd name="T1" fmla="*/ 37 h 37"/>
                <a:gd name="T2" fmla="*/ 0 w 28"/>
                <a:gd name="T3" fmla="*/ 35 h 37"/>
                <a:gd name="T4" fmla="*/ 25 w 28"/>
                <a:gd name="T5" fmla="*/ 0 h 37"/>
                <a:gd name="T6" fmla="*/ 28 w 28"/>
                <a:gd name="T7" fmla="*/ 2 h 37"/>
                <a:gd name="T8" fmla="*/ 3 w 28"/>
                <a:gd name="T9" fmla="*/ 37 h 37"/>
              </a:gdLst>
              <a:ahLst/>
              <a:cxnLst>
                <a:cxn ang="0">
                  <a:pos x="T0" y="T1"/>
                </a:cxn>
                <a:cxn ang="0">
                  <a:pos x="T2" y="T3"/>
                </a:cxn>
                <a:cxn ang="0">
                  <a:pos x="T4" y="T5"/>
                </a:cxn>
                <a:cxn ang="0">
                  <a:pos x="T6" y="T7"/>
                </a:cxn>
                <a:cxn ang="0">
                  <a:pos x="T8" y="T9"/>
                </a:cxn>
              </a:cxnLst>
              <a:rect l="0" t="0" r="r" b="b"/>
              <a:pathLst>
                <a:path w="28" h="37">
                  <a:moveTo>
                    <a:pt x="3" y="37"/>
                  </a:moveTo>
                  <a:lnTo>
                    <a:pt x="0" y="35"/>
                  </a:lnTo>
                  <a:lnTo>
                    <a:pt x="25" y="0"/>
                  </a:lnTo>
                  <a:lnTo>
                    <a:pt x="28" y="2"/>
                  </a:lnTo>
                  <a:lnTo>
                    <a:pt x="3" y="37"/>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30" name="Freeform 130"/>
            <p:cNvSpPr>
              <a:spLocks/>
            </p:cNvSpPr>
            <p:nvPr/>
          </p:nvSpPr>
          <p:spPr bwMode="auto">
            <a:xfrm>
              <a:off x="5248311" y="3995481"/>
              <a:ext cx="100275" cy="131611"/>
            </a:xfrm>
            <a:custGeom>
              <a:avLst/>
              <a:gdLst>
                <a:gd name="T0" fmla="*/ 27 w 32"/>
                <a:gd name="T1" fmla="*/ 42 h 42"/>
                <a:gd name="T2" fmla="*/ 0 w 32"/>
                <a:gd name="T3" fmla="*/ 2 h 42"/>
                <a:gd name="T4" fmla="*/ 5 w 32"/>
                <a:gd name="T5" fmla="*/ 0 h 42"/>
                <a:gd name="T6" fmla="*/ 32 w 32"/>
                <a:gd name="T7" fmla="*/ 40 h 42"/>
                <a:gd name="T8" fmla="*/ 27 w 32"/>
                <a:gd name="T9" fmla="*/ 42 h 42"/>
              </a:gdLst>
              <a:ahLst/>
              <a:cxnLst>
                <a:cxn ang="0">
                  <a:pos x="T0" y="T1"/>
                </a:cxn>
                <a:cxn ang="0">
                  <a:pos x="T2" y="T3"/>
                </a:cxn>
                <a:cxn ang="0">
                  <a:pos x="T4" y="T5"/>
                </a:cxn>
                <a:cxn ang="0">
                  <a:pos x="T6" y="T7"/>
                </a:cxn>
                <a:cxn ang="0">
                  <a:pos x="T8" y="T9"/>
                </a:cxn>
              </a:cxnLst>
              <a:rect l="0" t="0" r="r" b="b"/>
              <a:pathLst>
                <a:path w="32" h="42">
                  <a:moveTo>
                    <a:pt x="27" y="42"/>
                  </a:moveTo>
                  <a:lnTo>
                    <a:pt x="0" y="2"/>
                  </a:lnTo>
                  <a:lnTo>
                    <a:pt x="5" y="0"/>
                  </a:lnTo>
                  <a:lnTo>
                    <a:pt x="32" y="40"/>
                  </a:lnTo>
                  <a:lnTo>
                    <a:pt x="27" y="42"/>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31" name="Freeform 131"/>
            <p:cNvSpPr>
              <a:spLocks/>
            </p:cNvSpPr>
            <p:nvPr/>
          </p:nvSpPr>
          <p:spPr bwMode="auto">
            <a:xfrm>
              <a:off x="5348586" y="3995481"/>
              <a:ext cx="94008" cy="109675"/>
            </a:xfrm>
            <a:custGeom>
              <a:avLst/>
              <a:gdLst>
                <a:gd name="T0" fmla="*/ 25 w 30"/>
                <a:gd name="T1" fmla="*/ 35 h 35"/>
                <a:gd name="T2" fmla="*/ 0 w 30"/>
                <a:gd name="T3" fmla="*/ 2 h 35"/>
                <a:gd name="T4" fmla="*/ 3 w 30"/>
                <a:gd name="T5" fmla="*/ 0 h 35"/>
                <a:gd name="T6" fmla="*/ 30 w 30"/>
                <a:gd name="T7" fmla="*/ 32 h 35"/>
                <a:gd name="T8" fmla="*/ 25 w 30"/>
                <a:gd name="T9" fmla="*/ 35 h 35"/>
              </a:gdLst>
              <a:ahLst/>
              <a:cxnLst>
                <a:cxn ang="0">
                  <a:pos x="T0" y="T1"/>
                </a:cxn>
                <a:cxn ang="0">
                  <a:pos x="T2" y="T3"/>
                </a:cxn>
                <a:cxn ang="0">
                  <a:pos x="T4" y="T5"/>
                </a:cxn>
                <a:cxn ang="0">
                  <a:pos x="T6" y="T7"/>
                </a:cxn>
                <a:cxn ang="0">
                  <a:pos x="T8" y="T9"/>
                </a:cxn>
              </a:cxnLst>
              <a:rect l="0" t="0" r="r" b="b"/>
              <a:pathLst>
                <a:path w="30" h="35">
                  <a:moveTo>
                    <a:pt x="25" y="35"/>
                  </a:moveTo>
                  <a:lnTo>
                    <a:pt x="0" y="2"/>
                  </a:lnTo>
                  <a:lnTo>
                    <a:pt x="3" y="0"/>
                  </a:lnTo>
                  <a:lnTo>
                    <a:pt x="30" y="32"/>
                  </a:lnTo>
                  <a:lnTo>
                    <a:pt x="25" y="3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32" name="Freeform 132"/>
            <p:cNvSpPr>
              <a:spLocks/>
            </p:cNvSpPr>
            <p:nvPr/>
          </p:nvSpPr>
          <p:spPr bwMode="auto">
            <a:xfrm>
              <a:off x="5201306" y="3914007"/>
              <a:ext cx="62672" cy="87741"/>
            </a:xfrm>
            <a:custGeom>
              <a:avLst/>
              <a:gdLst>
                <a:gd name="T0" fmla="*/ 15 w 20"/>
                <a:gd name="T1" fmla="*/ 28 h 28"/>
                <a:gd name="T2" fmla="*/ 0 w 20"/>
                <a:gd name="T3" fmla="*/ 3 h 28"/>
                <a:gd name="T4" fmla="*/ 2 w 20"/>
                <a:gd name="T5" fmla="*/ 0 h 28"/>
                <a:gd name="T6" fmla="*/ 20 w 20"/>
                <a:gd name="T7" fmla="*/ 26 h 28"/>
                <a:gd name="T8" fmla="*/ 15 w 20"/>
                <a:gd name="T9" fmla="*/ 28 h 28"/>
              </a:gdLst>
              <a:ahLst/>
              <a:cxnLst>
                <a:cxn ang="0">
                  <a:pos x="T0" y="T1"/>
                </a:cxn>
                <a:cxn ang="0">
                  <a:pos x="T2" y="T3"/>
                </a:cxn>
                <a:cxn ang="0">
                  <a:pos x="T4" y="T5"/>
                </a:cxn>
                <a:cxn ang="0">
                  <a:pos x="T6" y="T7"/>
                </a:cxn>
                <a:cxn ang="0">
                  <a:pos x="T8" y="T9"/>
                </a:cxn>
              </a:cxnLst>
              <a:rect l="0" t="0" r="r" b="b"/>
              <a:pathLst>
                <a:path w="20" h="28">
                  <a:moveTo>
                    <a:pt x="15" y="28"/>
                  </a:moveTo>
                  <a:lnTo>
                    <a:pt x="0" y="3"/>
                  </a:lnTo>
                  <a:lnTo>
                    <a:pt x="2" y="0"/>
                  </a:lnTo>
                  <a:lnTo>
                    <a:pt x="20" y="26"/>
                  </a:lnTo>
                  <a:lnTo>
                    <a:pt x="15" y="28"/>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33" name="Freeform 135"/>
            <p:cNvSpPr>
              <a:spLocks/>
            </p:cNvSpPr>
            <p:nvPr/>
          </p:nvSpPr>
          <p:spPr bwMode="auto">
            <a:xfrm>
              <a:off x="5232642" y="3845068"/>
              <a:ext cx="68939" cy="78339"/>
            </a:xfrm>
            <a:custGeom>
              <a:avLst/>
              <a:gdLst>
                <a:gd name="T0" fmla="*/ 20 w 22"/>
                <a:gd name="T1" fmla="*/ 25 h 25"/>
                <a:gd name="T2" fmla="*/ 0 w 22"/>
                <a:gd name="T3" fmla="*/ 2 h 25"/>
                <a:gd name="T4" fmla="*/ 2 w 22"/>
                <a:gd name="T5" fmla="*/ 0 h 25"/>
                <a:gd name="T6" fmla="*/ 22 w 22"/>
                <a:gd name="T7" fmla="*/ 22 h 25"/>
                <a:gd name="T8" fmla="*/ 20 w 22"/>
                <a:gd name="T9" fmla="*/ 25 h 25"/>
              </a:gdLst>
              <a:ahLst/>
              <a:cxnLst>
                <a:cxn ang="0">
                  <a:pos x="T0" y="T1"/>
                </a:cxn>
                <a:cxn ang="0">
                  <a:pos x="T2" y="T3"/>
                </a:cxn>
                <a:cxn ang="0">
                  <a:pos x="T4" y="T5"/>
                </a:cxn>
                <a:cxn ang="0">
                  <a:pos x="T6" y="T7"/>
                </a:cxn>
                <a:cxn ang="0">
                  <a:pos x="T8" y="T9"/>
                </a:cxn>
              </a:cxnLst>
              <a:rect l="0" t="0" r="r" b="b"/>
              <a:pathLst>
                <a:path w="22" h="25">
                  <a:moveTo>
                    <a:pt x="20" y="25"/>
                  </a:moveTo>
                  <a:lnTo>
                    <a:pt x="0" y="2"/>
                  </a:lnTo>
                  <a:lnTo>
                    <a:pt x="2" y="0"/>
                  </a:lnTo>
                  <a:lnTo>
                    <a:pt x="22" y="22"/>
                  </a:lnTo>
                  <a:lnTo>
                    <a:pt x="20"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34" name="Freeform 141"/>
            <p:cNvSpPr>
              <a:spLocks/>
            </p:cNvSpPr>
            <p:nvPr/>
          </p:nvSpPr>
          <p:spPr bwMode="auto">
            <a:xfrm>
              <a:off x="4496248" y="3923409"/>
              <a:ext cx="21936" cy="72072"/>
            </a:xfrm>
            <a:custGeom>
              <a:avLst/>
              <a:gdLst>
                <a:gd name="T0" fmla="*/ 5 w 7"/>
                <a:gd name="T1" fmla="*/ 23 h 23"/>
                <a:gd name="T2" fmla="*/ 0 w 7"/>
                <a:gd name="T3" fmla="*/ 0 h 23"/>
                <a:gd name="T4" fmla="*/ 5 w 7"/>
                <a:gd name="T5" fmla="*/ 0 h 23"/>
                <a:gd name="T6" fmla="*/ 7 w 7"/>
                <a:gd name="T7" fmla="*/ 23 h 23"/>
                <a:gd name="T8" fmla="*/ 5 w 7"/>
                <a:gd name="T9" fmla="*/ 23 h 23"/>
              </a:gdLst>
              <a:ahLst/>
              <a:cxnLst>
                <a:cxn ang="0">
                  <a:pos x="T0" y="T1"/>
                </a:cxn>
                <a:cxn ang="0">
                  <a:pos x="T2" y="T3"/>
                </a:cxn>
                <a:cxn ang="0">
                  <a:pos x="T4" y="T5"/>
                </a:cxn>
                <a:cxn ang="0">
                  <a:pos x="T6" y="T7"/>
                </a:cxn>
                <a:cxn ang="0">
                  <a:pos x="T8" y="T9"/>
                </a:cxn>
              </a:cxnLst>
              <a:rect l="0" t="0" r="r" b="b"/>
              <a:pathLst>
                <a:path w="7" h="23">
                  <a:moveTo>
                    <a:pt x="5" y="23"/>
                  </a:moveTo>
                  <a:lnTo>
                    <a:pt x="0" y="0"/>
                  </a:lnTo>
                  <a:lnTo>
                    <a:pt x="5" y="0"/>
                  </a:lnTo>
                  <a:lnTo>
                    <a:pt x="7" y="23"/>
                  </a:lnTo>
                  <a:lnTo>
                    <a:pt x="5" y="23"/>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35" name="Freeform 142"/>
            <p:cNvSpPr>
              <a:spLocks/>
            </p:cNvSpPr>
            <p:nvPr/>
          </p:nvSpPr>
          <p:spPr bwMode="auto">
            <a:xfrm>
              <a:off x="4408507" y="3932809"/>
              <a:ext cx="15669" cy="62672"/>
            </a:xfrm>
            <a:custGeom>
              <a:avLst/>
              <a:gdLst>
                <a:gd name="T0" fmla="*/ 0 w 5"/>
                <a:gd name="T1" fmla="*/ 20 h 20"/>
                <a:gd name="T2" fmla="*/ 0 w 5"/>
                <a:gd name="T3" fmla="*/ 0 h 20"/>
                <a:gd name="T4" fmla="*/ 3 w 5"/>
                <a:gd name="T5" fmla="*/ 0 h 20"/>
                <a:gd name="T6" fmla="*/ 5 w 5"/>
                <a:gd name="T7" fmla="*/ 20 h 20"/>
                <a:gd name="T8" fmla="*/ 0 w 5"/>
                <a:gd name="T9" fmla="*/ 20 h 20"/>
              </a:gdLst>
              <a:ahLst/>
              <a:cxnLst>
                <a:cxn ang="0">
                  <a:pos x="T0" y="T1"/>
                </a:cxn>
                <a:cxn ang="0">
                  <a:pos x="T2" y="T3"/>
                </a:cxn>
                <a:cxn ang="0">
                  <a:pos x="T4" y="T5"/>
                </a:cxn>
                <a:cxn ang="0">
                  <a:pos x="T6" y="T7"/>
                </a:cxn>
                <a:cxn ang="0">
                  <a:pos x="T8" y="T9"/>
                </a:cxn>
              </a:cxnLst>
              <a:rect l="0" t="0" r="r" b="b"/>
              <a:pathLst>
                <a:path w="5" h="20">
                  <a:moveTo>
                    <a:pt x="0" y="20"/>
                  </a:moveTo>
                  <a:lnTo>
                    <a:pt x="0" y="0"/>
                  </a:lnTo>
                  <a:lnTo>
                    <a:pt x="3" y="0"/>
                  </a:lnTo>
                  <a:lnTo>
                    <a:pt x="5" y="20"/>
                  </a:lnTo>
                  <a:lnTo>
                    <a:pt x="0" y="20"/>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36" name="Rectangle 143"/>
            <p:cNvSpPr>
              <a:spLocks noChangeArrowheads="1"/>
            </p:cNvSpPr>
            <p:nvPr/>
          </p:nvSpPr>
          <p:spPr bwMode="auto">
            <a:xfrm>
              <a:off x="4308232" y="3923409"/>
              <a:ext cx="15669" cy="72072"/>
            </a:xfrm>
            <a:prstGeom prst="rect">
              <a:avLst/>
            </a:prstGeom>
            <a:solidFill>
              <a:srgbClr val="6D6E6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37" name="Freeform 144"/>
            <p:cNvSpPr>
              <a:spLocks/>
            </p:cNvSpPr>
            <p:nvPr/>
          </p:nvSpPr>
          <p:spPr bwMode="auto">
            <a:xfrm>
              <a:off x="4204822" y="3923409"/>
              <a:ext cx="25069" cy="72072"/>
            </a:xfrm>
            <a:custGeom>
              <a:avLst/>
              <a:gdLst>
                <a:gd name="T0" fmla="*/ 5 w 8"/>
                <a:gd name="T1" fmla="*/ 23 h 23"/>
                <a:gd name="T2" fmla="*/ 0 w 8"/>
                <a:gd name="T3" fmla="*/ 23 h 23"/>
                <a:gd name="T4" fmla="*/ 3 w 8"/>
                <a:gd name="T5" fmla="*/ 0 h 23"/>
                <a:gd name="T6" fmla="*/ 8 w 8"/>
                <a:gd name="T7" fmla="*/ 0 h 23"/>
                <a:gd name="T8" fmla="*/ 5 w 8"/>
                <a:gd name="T9" fmla="*/ 23 h 23"/>
              </a:gdLst>
              <a:ahLst/>
              <a:cxnLst>
                <a:cxn ang="0">
                  <a:pos x="T0" y="T1"/>
                </a:cxn>
                <a:cxn ang="0">
                  <a:pos x="T2" y="T3"/>
                </a:cxn>
                <a:cxn ang="0">
                  <a:pos x="T4" y="T5"/>
                </a:cxn>
                <a:cxn ang="0">
                  <a:pos x="T6" y="T7"/>
                </a:cxn>
                <a:cxn ang="0">
                  <a:pos x="T8" y="T9"/>
                </a:cxn>
              </a:cxnLst>
              <a:rect l="0" t="0" r="r" b="b"/>
              <a:pathLst>
                <a:path w="8" h="23">
                  <a:moveTo>
                    <a:pt x="5" y="23"/>
                  </a:moveTo>
                  <a:lnTo>
                    <a:pt x="0" y="23"/>
                  </a:lnTo>
                  <a:lnTo>
                    <a:pt x="3" y="0"/>
                  </a:lnTo>
                  <a:lnTo>
                    <a:pt x="8" y="0"/>
                  </a:lnTo>
                  <a:lnTo>
                    <a:pt x="5" y="23"/>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38" name="Freeform 145"/>
            <p:cNvSpPr>
              <a:spLocks/>
            </p:cNvSpPr>
            <p:nvPr/>
          </p:nvSpPr>
          <p:spPr bwMode="auto">
            <a:xfrm>
              <a:off x="4110814" y="3923409"/>
              <a:ext cx="25069" cy="72072"/>
            </a:xfrm>
            <a:custGeom>
              <a:avLst/>
              <a:gdLst>
                <a:gd name="T0" fmla="*/ 3 w 8"/>
                <a:gd name="T1" fmla="*/ 23 h 23"/>
                <a:gd name="T2" fmla="*/ 0 w 8"/>
                <a:gd name="T3" fmla="*/ 23 h 23"/>
                <a:gd name="T4" fmla="*/ 5 w 8"/>
                <a:gd name="T5" fmla="*/ 0 h 23"/>
                <a:gd name="T6" fmla="*/ 8 w 8"/>
                <a:gd name="T7" fmla="*/ 0 h 23"/>
                <a:gd name="T8" fmla="*/ 3 w 8"/>
                <a:gd name="T9" fmla="*/ 23 h 23"/>
              </a:gdLst>
              <a:ahLst/>
              <a:cxnLst>
                <a:cxn ang="0">
                  <a:pos x="T0" y="T1"/>
                </a:cxn>
                <a:cxn ang="0">
                  <a:pos x="T2" y="T3"/>
                </a:cxn>
                <a:cxn ang="0">
                  <a:pos x="T4" y="T5"/>
                </a:cxn>
                <a:cxn ang="0">
                  <a:pos x="T6" y="T7"/>
                </a:cxn>
                <a:cxn ang="0">
                  <a:pos x="T8" y="T9"/>
                </a:cxn>
              </a:cxnLst>
              <a:rect l="0" t="0" r="r" b="b"/>
              <a:pathLst>
                <a:path w="8" h="23">
                  <a:moveTo>
                    <a:pt x="3" y="23"/>
                  </a:moveTo>
                  <a:lnTo>
                    <a:pt x="0" y="23"/>
                  </a:lnTo>
                  <a:lnTo>
                    <a:pt x="5" y="0"/>
                  </a:lnTo>
                  <a:lnTo>
                    <a:pt x="8" y="0"/>
                  </a:lnTo>
                  <a:lnTo>
                    <a:pt x="3" y="23"/>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39" name="Freeform 146"/>
            <p:cNvSpPr>
              <a:spLocks/>
            </p:cNvSpPr>
            <p:nvPr/>
          </p:nvSpPr>
          <p:spPr bwMode="auto">
            <a:xfrm>
              <a:off x="4010539" y="3923409"/>
              <a:ext cx="31336" cy="78339"/>
            </a:xfrm>
            <a:custGeom>
              <a:avLst/>
              <a:gdLst>
                <a:gd name="T0" fmla="*/ 5 w 10"/>
                <a:gd name="T1" fmla="*/ 25 h 25"/>
                <a:gd name="T2" fmla="*/ 0 w 10"/>
                <a:gd name="T3" fmla="*/ 23 h 25"/>
                <a:gd name="T4" fmla="*/ 7 w 10"/>
                <a:gd name="T5" fmla="*/ 0 h 25"/>
                <a:gd name="T6" fmla="*/ 10 w 10"/>
                <a:gd name="T7" fmla="*/ 0 h 25"/>
                <a:gd name="T8" fmla="*/ 5 w 10"/>
                <a:gd name="T9" fmla="*/ 25 h 25"/>
              </a:gdLst>
              <a:ahLst/>
              <a:cxnLst>
                <a:cxn ang="0">
                  <a:pos x="T0" y="T1"/>
                </a:cxn>
                <a:cxn ang="0">
                  <a:pos x="T2" y="T3"/>
                </a:cxn>
                <a:cxn ang="0">
                  <a:pos x="T4" y="T5"/>
                </a:cxn>
                <a:cxn ang="0">
                  <a:pos x="T6" y="T7"/>
                </a:cxn>
                <a:cxn ang="0">
                  <a:pos x="T8" y="T9"/>
                </a:cxn>
              </a:cxnLst>
              <a:rect l="0" t="0" r="r" b="b"/>
              <a:pathLst>
                <a:path w="10" h="25">
                  <a:moveTo>
                    <a:pt x="5" y="25"/>
                  </a:moveTo>
                  <a:lnTo>
                    <a:pt x="0" y="23"/>
                  </a:lnTo>
                  <a:lnTo>
                    <a:pt x="7" y="0"/>
                  </a:lnTo>
                  <a:lnTo>
                    <a:pt x="10" y="0"/>
                  </a:lnTo>
                  <a:lnTo>
                    <a:pt x="5"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40" name="Freeform 147"/>
            <p:cNvSpPr>
              <a:spLocks/>
            </p:cNvSpPr>
            <p:nvPr/>
          </p:nvSpPr>
          <p:spPr bwMode="auto">
            <a:xfrm>
              <a:off x="3916532" y="3923409"/>
              <a:ext cx="31336" cy="78339"/>
            </a:xfrm>
            <a:custGeom>
              <a:avLst/>
              <a:gdLst>
                <a:gd name="T0" fmla="*/ 2 w 10"/>
                <a:gd name="T1" fmla="*/ 25 h 25"/>
                <a:gd name="T2" fmla="*/ 0 w 10"/>
                <a:gd name="T3" fmla="*/ 23 h 25"/>
                <a:gd name="T4" fmla="*/ 7 w 10"/>
                <a:gd name="T5" fmla="*/ 0 h 25"/>
                <a:gd name="T6" fmla="*/ 10 w 10"/>
                <a:gd name="T7" fmla="*/ 0 h 25"/>
                <a:gd name="T8" fmla="*/ 2 w 10"/>
                <a:gd name="T9" fmla="*/ 25 h 25"/>
              </a:gdLst>
              <a:ahLst/>
              <a:cxnLst>
                <a:cxn ang="0">
                  <a:pos x="T0" y="T1"/>
                </a:cxn>
                <a:cxn ang="0">
                  <a:pos x="T2" y="T3"/>
                </a:cxn>
                <a:cxn ang="0">
                  <a:pos x="T4" y="T5"/>
                </a:cxn>
                <a:cxn ang="0">
                  <a:pos x="T6" y="T7"/>
                </a:cxn>
                <a:cxn ang="0">
                  <a:pos x="T8" y="T9"/>
                </a:cxn>
              </a:cxnLst>
              <a:rect l="0" t="0" r="r" b="b"/>
              <a:pathLst>
                <a:path w="10" h="25">
                  <a:moveTo>
                    <a:pt x="2" y="25"/>
                  </a:moveTo>
                  <a:lnTo>
                    <a:pt x="0" y="23"/>
                  </a:lnTo>
                  <a:lnTo>
                    <a:pt x="7" y="0"/>
                  </a:lnTo>
                  <a:lnTo>
                    <a:pt x="10" y="0"/>
                  </a:lnTo>
                  <a:lnTo>
                    <a:pt x="2"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41" name="Freeform 149"/>
            <p:cNvSpPr>
              <a:spLocks/>
            </p:cNvSpPr>
            <p:nvPr/>
          </p:nvSpPr>
          <p:spPr bwMode="auto">
            <a:xfrm>
              <a:off x="3813124" y="3923409"/>
              <a:ext cx="40738" cy="78339"/>
            </a:xfrm>
            <a:custGeom>
              <a:avLst/>
              <a:gdLst>
                <a:gd name="T0" fmla="*/ 3 w 13"/>
                <a:gd name="T1" fmla="*/ 25 h 25"/>
                <a:gd name="T2" fmla="*/ 0 w 13"/>
                <a:gd name="T3" fmla="*/ 23 h 25"/>
                <a:gd name="T4" fmla="*/ 10 w 13"/>
                <a:gd name="T5" fmla="*/ 0 h 25"/>
                <a:gd name="T6" fmla="*/ 13 w 13"/>
                <a:gd name="T7" fmla="*/ 0 h 25"/>
                <a:gd name="T8" fmla="*/ 3 w 13"/>
                <a:gd name="T9" fmla="*/ 25 h 25"/>
              </a:gdLst>
              <a:ahLst/>
              <a:cxnLst>
                <a:cxn ang="0">
                  <a:pos x="T0" y="T1"/>
                </a:cxn>
                <a:cxn ang="0">
                  <a:pos x="T2" y="T3"/>
                </a:cxn>
                <a:cxn ang="0">
                  <a:pos x="T4" y="T5"/>
                </a:cxn>
                <a:cxn ang="0">
                  <a:pos x="T6" y="T7"/>
                </a:cxn>
                <a:cxn ang="0">
                  <a:pos x="T8" y="T9"/>
                </a:cxn>
              </a:cxnLst>
              <a:rect l="0" t="0" r="r" b="b"/>
              <a:pathLst>
                <a:path w="13" h="25">
                  <a:moveTo>
                    <a:pt x="3" y="25"/>
                  </a:moveTo>
                  <a:lnTo>
                    <a:pt x="0" y="23"/>
                  </a:lnTo>
                  <a:lnTo>
                    <a:pt x="10" y="0"/>
                  </a:lnTo>
                  <a:lnTo>
                    <a:pt x="13" y="0"/>
                  </a:lnTo>
                  <a:lnTo>
                    <a:pt x="3"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42" name="Freeform 150"/>
            <p:cNvSpPr>
              <a:spLocks/>
            </p:cNvSpPr>
            <p:nvPr/>
          </p:nvSpPr>
          <p:spPr bwMode="auto">
            <a:xfrm>
              <a:off x="3719116" y="3923409"/>
              <a:ext cx="47005" cy="78339"/>
            </a:xfrm>
            <a:custGeom>
              <a:avLst/>
              <a:gdLst>
                <a:gd name="T0" fmla="*/ 3 w 15"/>
                <a:gd name="T1" fmla="*/ 25 h 25"/>
                <a:gd name="T2" fmla="*/ 0 w 15"/>
                <a:gd name="T3" fmla="*/ 23 h 25"/>
                <a:gd name="T4" fmla="*/ 10 w 15"/>
                <a:gd name="T5" fmla="*/ 0 h 25"/>
                <a:gd name="T6" fmla="*/ 15 w 15"/>
                <a:gd name="T7" fmla="*/ 0 h 25"/>
                <a:gd name="T8" fmla="*/ 3 w 15"/>
                <a:gd name="T9" fmla="*/ 25 h 25"/>
              </a:gdLst>
              <a:ahLst/>
              <a:cxnLst>
                <a:cxn ang="0">
                  <a:pos x="T0" y="T1"/>
                </a:cxn>
                <a:cxn ang="0">
                  <a:pos x="T2" y="T3"/>
                </a:cxn>
                <a:cxn ang="0">
                  <a:pos x="T4" y="T5"/>
                </a:cxn>
                <a:cxn ang="0">
                  <a:pos x="T6" y="T7"/>
                </a:cxn>
                <a:cxn ang="0">
                  <a:pos x="T8" y="T9"/>
                </a:cxn>
              </a:cxnLst>
              <a:rect l="0" t="0" r="r" b="b"/>
              <a:pathLst>
                <a:path w="15" h="25">
                  <a:moveTo>
                    <a:pt x="3" y="25"/>
                  </a:moveTo>
                  <a:lnTo>
                    <a:pt x="0" y="23"/>
                  </a:lnTo>
                  <a:lnTo>
                    <a:pt x="10" y="0"/>
                  </a:lnTo>
                  <a:lnTo>
                    <a:pt x="15" y="0"/>
                  </a:lnTo>
                  <a:lnTo>
                    <a:pt x="3"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43" name="Freeform 151"/>
            <p:cNvSpPr>
              <a:spLocks/>
            </p:cNvSpPr>
            <p:nvPr/>
          </p:nvSpPr>
          <p:spPr bwMode="auto">
            <a:xfrm>
              <a:off x="3618841" y="3923409"/>
              <a:ext cx="53272" cy="78339"/>
            </a:xfrm>
            <a:custGeom>
              <a:avLst/>
              <a:gdLst>
                <a:gd name="T0" fmla="*/ 2 w 17"/>
                <a:gd name="T1" fmla="*/ 25 h 25"/>
                <a:gd name="T2" fmla="*/ 0 w 17"/>
                <a:gd name="T3" fmla="*/ 23 h 25"/>
                <a:gd name="T4" fmla="*/ 12 w 17"/>
                <a:gd name="T5" fmla="*/ 0 h 25"/>
                <a:gd name="T6" fmla="*/ 17 w 17"/>
                <a:gd name="T7" fmla="*/ 0 h 25"/>
                <a:gd name="T8" fmla="*/ 2 w 17"/>
                <a:gd name="T9" fmla="*/ 25 h 25"/>
              </a:gdLst>
              <a:ahLst/>
              <a:cxnLst>
                <a:cxn ang="0">
                  <a:pos x="T0" y="T1"/>
                </a:cxn>
                <a:cxn ang="0">
                  <a:pos x="T2" y="T3"/>
                </a:cxn>
                <a:cxn ang="0">
                  <a:pos x="T4" y="T5"/>
                </a:cxn>
                <a:cxn ang="0">
                  <a:pos x="T6" y="T7"/>
                </a:cxn>
                <a:cxn ang="0">
                  <a:pos x="T8" y="T9"/>
                </a:cxn>
              </a:cxnLst>
              <a:rect l="0" t="0" r="r" b="b"/>
              <a:pathLst>
                <a:path w="17" h="25">
                  <a:moveTo>
                    <a:pt x="2" y="25"/>
                  </a:moveTo>
                  <a:lnTo>
                    <a:pt x="0" y="23"/>
                  </a:lnTo>
                  <a:lnTo>
                    <a:pt x="12" y="0"/>
                  </a:lnTo>
                  <a:lnTo>
                    <a:pt x="17" y="0"/>
                  </a:lnTo>
                  <a:lnTo>
                    <a:pt x="2"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44" name="Freeform 152"/>
            <p:cNvSpPr>
              <a:spLocks/>
            </p:cNvSpPr>
            <p:nvPr/>
          </p:nvSpPr>
          <p:spPr bwMode="auto">
            <a:xfrm>
              <a:off x="3515431" y="3914007"/>
              <a:ext cx="62672" cy="87741"/>
            </a:xfrm>
            <a:custGeom>
              <a:avLst/>
              <a:gdLst>
                <a:gd name="T0" fmla="*/ 5 w 20"/>
                <a:gd name="T1" fmla="*/ 28 h 28"/>
                <a:gd name="T2" fmla="*/ 0 w 20"/>
                <a:gd name="T3" fmla="*/ 26 h 28"/>
                <a:gd name="T4" fmla="*/ 15 w 20"/>
                <a:gd name="T5" fmla="*/ 0 h 28"/>
                <a:gd name="T6" fmla="*/ 20 w 20"/>
                <a:gd name="T7" fmla="*/ 3 h 28"/>
                <a:gd name="T8" fmla="*/ 5 w 20"/>
                <a:gd name="T9" fmla="*/ 28 h 28"/>
              </a:gdLst>
              <a:ahLst/>
              <a:cxnLst>
                <a:cxn ang="0">
                  <a:pos x="T0" y="T1"/>
                </a:cxn>
                <a:cxn ang="0">
                  <a:pos x="T2" y="T3"/>
                </a:cxn>
                <a:cxn ang="0">
                  <a:pos x="T4" y="T5"/>
                </a:cxn>
                <a:cxn ang="0">
                  <a:pos x="T6" y="T7"/>
                </a:cxn>
                <a:cxn ang="0">
                  <a:pos x="T8" y="T9"/>
                </a:cxn>
              </a:cxnLst>
              <a:rect l="0" t="0" r="r" b="b"/>
              <a:pathLst>
                <a:path w="20" h="28">
                  <a:moveTo>
                    <a:pt x="5" y="28"/>
                  </a:moveTo>
                  <a:lnTo>
                    <a:pt x="0" y="26"/>
                  </a:lnTo>
                  <a:lnTo>
                    <a:pt x="15" y="0"/>
                  </a:lnTo>
                  <a:lnTo>
                    <a:pt x="20" y="3"/>
                  </a:lnTo>
                  <a:lnTo>
                    <a:pt x="5" y="28"/>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45" name="Freeform 153"/>
            <p:cNvSpPr>
              <a:spLocks/>
            </p:cNvSpPr>
            <p:nvPr/>
          </p:nvSpPr>
          <p:spPr bwMode="auto">
            <a:xfrm>
              <a:off x="3421423" y="3914007"/>
              <a:ext cx="62672" cy="87741"/>
            </a:xfrm>
            <a:custGeom>
              <a:avLst/>
              <a:gdLst>
                <a:gd name="T0" fmla="*/ 3 w 20"/>
                <a:gd name="T1" fmla="*/ 28 h 28"/>
                <a:gd name="T2" fmla="*/ 0 w 20"/>
                <a:gd name="T3" fmla="*/ 26 h 28"/>
                <a:gd name="T4" fmla="*/ 18 w 20"/>
                <a:gd name="T5" fmla="*/ 0 h 28"/>
                <a:gd name="T6" fmla="*/ 20 w 20"/>
                <a:gd name="T7" fmla="*/ 3 h 28"/>
                <a:gd name="T8" fmla="*/ 3 w 20"/>
                <a:gd name="T9" fmla="*/ 28 h 28"/>
              </a:gdLst>
              <a:ahLst/>
              <a:cxnLst>
                <a:cxn ang="0">
                  <a:pos x="T0" y="T1"/>
                </a:cxn>
                <a:cxn ang="0">
                  <a:pos x="T2" y="T3"/>
                </a:cxn>
                <a:cxn ang="0">
                  <a:pos x="T4" y="T5"/>
                </a:cxn>
                <a:cxn ang="0">
                  <a:pos x="T6" y="T7"/>
                </a:cxn>
                <a:cxn ang="0">
                  <a:pos x="T8" y="T9"/>
                </a:cxn>
              </a:cxnLst>
              <a:rect l="0" t="0" r="r" b="b"/>
              <a:pathLst>
                <a:path w="20" h="28">
                  <a:moveTo>
                    <a:pt x="3" y="28"/>
                  </a:moveTo>
                  <a:lnTo>
                    <a:pt x="0" y="26"/>
                  </a:lnTo>
                  <a:lnTo>
                    <a:pt x="18" y="0"/>
                  </a:lnTo>
                  <a:lnTo>
                    <a:pt x="20" y="3"/>
                  </a:lnTo>
                  <a:lnTo>
                    <a:pt x="3" y="28"/>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46" name="Freeform 158"/>
            <p:cNvSpPr>
              <a:spLocks/>
            </p:cNvSpPr>
            <p:nvPr/>
          </p:nvSpPr>
          <p:spPr bwMode="auto">
            <a:xfrm>
              <a:off x="4471179" y="3845068"/>
              <a:ext cx="25069" cy="78339"/>
            </a:xfrm>
            <a:custGeom>
              <a:avLst/>
              <a:gdLst>
                <a:gd name="T0" fmla="*/ 3 w 8"/>
                <a:gd name="T1" fmla="*/ 25 h 25"/>
                <a:gd name="T2" fmla="*/ 0 w 8"/>
                <a:gd name="T3" fmla="*/ 0 h 25"/>
                <a:gd name="T4" fmla="*/ 5 w 8"/>
                <a:gd name="T5" fmla="*/ 0 h 25"/>
                <a:gd name="T6" fmla="*/ 8 w 8"/>
                <a:gd name="T7" fmla="*/ 25 h 25"/>
                <a:gd name="T8" fmla="*/ 3 w 8"/>
                <a:gd name="T9" fmla="*/ 25 h 25"/>
              </a:gdLst>
              <a:ahLst/>
              <a:cxnLst>
                <a:cxn ang="0">
                  <a:pos x="T0" y="T1"/>
                </a:cxn>
                <a:cxn ang="0">
                  <a:pos x="T2" y="T3"/>
                </a:cxn>
                <a:cxn ang="0">
                  <a:pos x="T4" y="T5"/>
                </a:cxn>
                <a:cxn ang="0">
                  <a:pos x="T6" y="T7"/>
                </a:cxn>
                <a:cxn ang="0">
                  <a:pos x="T8" y="T9"/>
                </a:cxn>
              </a:cxnLst>
              <a:rect l="0" t="0" r="r" b="b"/>
              <a:pathLst>
                <a:path w="8" h="25">
                  <a:moveTo>
                    <a:pt x="3" y="25"/>
                  </a:moveTo>
                  <a:lnTo>
                    <a:pt x="0" y="0"/>
                  </a:lnTo>
                  <a:lnTo>
                    <a:pt x="5" y="0"/>
                  </a:lnTo>
                  <a:lnTo>
                    <a:pt x="8" y="25"/>
                  </a:lnTo>
                  <a:lnTo>
                    <a:pt x="3"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47" name="Rectangle 159"/>
            <p:cNvSpPr>
              <a:spLocks noChangeArrowheads="1"/>
            </p:cNvSpPr>
            <p:nvPr/>
          </p:nvSpPr>
          <p:spPr bwMode="auto">
            <a:xfrm>
              <a:off x="4386571" y="3845068"/>
              <a:ext cx="15669" cy="78339"/>
            </a:xfrm>
            <a:prstGeom prst="rect">
              <a:avLst/>
            </a:prstGeom>
            <a:solidFill>
              <a:srgbClr val="6D6E6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48" name="Freeform 160"/>
            <p:cNvSpPr>
              <a:spLocks/>
            </p:cNvSpPr>
            <p:nvPr/>
          </p:nvSpPr>
          <p:spPr bwMode="auto">
            <a:xfrm>
              <a:off x="4292563" y="3845068"/>
              <a:ext cx="15669" cy="78339"/>
            </a:xfrm>
            <a:custGeom>
              <a:avLst/>
              <a:gdLst>
                <a:gd name="T0" fmla="*/ 5 w 5"/>
                <a:gd name="T1" fmla="*/ 25 h 25"/>
                <a:gd name="T2" fmla="*/ 0 w 5"/>
                <a:gd name="T3" fmla="*/ 25 h 25"/>
                <a:gd name="T4" fmla="*/ 2 w 5"/>
                <a:gd name="T5" fmla="*/ 0 h 25"/>
                <a:gd name="T6" fmla="*/ 5 w 5"/>
                <a:gd name="T7" fmla="*/ 0 h 25"/>
                <a:gd name="T8" fmla="*/ 5 w 5"/>
                <a:gd name="T9" fmla="*/ 25 h 25"/>
              </a:gdLst>
              <a:ahLst/>
              <a:cxnLst>
                <a:cxn ang="0">
                  <a:pos x="T0" y="T1"/>
                </a:cxn>
                <a:cxn ang="0">
                  <a:pos x="T2" y="T3"/>
                </a:cxn>
                <a:cxn ang="0">
                  <a:pos x="T4" y="T5"/>
                </a:cxn>
                <a:cxn ang="0">
                  <a:pos x="T6" y="T7"/>
                </a:cxn>
                <a:cxn ang="0">
                  <a:pos x="T8" y="T9"/>
                </a:cxn>
              </a:cxnLst>
              <a:rect l="0" t="0" r="r" b="b"/>
              <a:pathLst>
                <a:path w="5" h="25">
                  <a:moveTo>
                    <a:pt x="5" y="25"/>
                  </a:moveTo>
                  <a:lnTo>
                    <a:pt x="0" y="25"/>
                  </a:lnTo>
                  <a:lnTo>
                    <a:pt x="2" y="0"/>
                  </a:lnTo>
                  <a:lnTo>
                    <a:pt x="5" y="0"/>
                  </a:lnTo>
                  <a:lnTo>
                    <a:pt x="5"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49" name="Freeform 161"/>
            <p:cNvSpPr>
              <a:spLocks/>
            </p:cNvSpPr>
            <p:nvPr/>
          </p:nvSpPr>
          <p:spPr bwMode="auto">
            <a:xfrm>
              <a:off x="4198555" y="3845068"/>
              <a:ext cx="21936" cy="78339"/>
            </a:xfrm>
            <a:custGeom>
              <a:avLst/>
              <a:gdLst>
                <a:gd name="T0" fmla="*/ 5 w 7"/>
                <a:gd name="T1" fmla="*/ 25 h 25"/>
                <a:gd name="T2" fmla="*/ 0 w 7"/>
                <a:gd name="T3" fmla="*/ 25 h 25"/>
                <a:gd name="T4" fmla="*/ 2 w 7"/>
                <a:gd name="T5" fmla="*/ 0 h 25"/>
                <a:gd name="T6" fmla="*/ 7 w 7"/>
                <a:gd name="T7" fmla="*/ 0 h 25"/>
                <a:gd name="T8" fmla="*/ 5 w 7"/>
                <a:gd name="T9" fmla="*/ 25 h 25"/>
              </a:gdLst>
              <a:ahLst/>
              <a:cxnLst>
                <a:cxn ang="0">
                  <a:pos x="T0" y="T1"/>
                </a:cxn>
                <a:cxn ang="0">
                  <a:pos x="T2" y="T3"/>
                </a:cxn>
                <a:cxn ang="0">
                  <a:pos x="T4" y="T5"/>
                </a:cxn>
                <a:cxn ang="0">
                  <a:pos x="T6" y="T7"/>
                </a:cxn>
                <a:cxn ang="0">
                  <a:pos x="T8" y="T9"/>
                </a:cxn>
              </a:cxnLst>
              <a:rect l="0" t="0" r="r" b="b"/>
              <a:pathLst>
                <a:path w="7" h="25">
                  <a:moveTo>
                    <a:pt x="5" y="25"/>
                  </a:moveTo>
                  <a:lnTo>
                    <a:pt x="0" y="25"/>
                  </a:lnTo>
                  <a:lnTo>
                    <a:pt x="2" y="0"/>
                  </a:lnTo>
                  <a:lnTo>
                    <a:pt x="7" y="0"/>
                  </a:lnTo>
                  <a:lnTo>
                    <a:pt x="5"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50" name="Freeform 162"/>
            <p:cNvSpPr>
              <a:spLocks/>
            </p:cNvSpPr>
            <p:nvPr/>
          </p:nvSpPr>
          <p:spPr bwMode="auto">
            <a:xfrm>
              <a:off x="4104547" y="3845068"/>
              <a:ext cx="31336" cy="78339"/>
            </a:xfrm>
            <a:custGeom>
              <a:avLst/>
              <a:gdLst>
                <a:gd name="T0" fmla="*/ 5 w 10"/>
                <a:gd name="T1" fmla="*/ 25 h 25"/>
                <a:gd name="T2" fmla="*/ 0 w 10"/>
                <a:gd name="T3" fmla="*/ 25 h 25"/>
                <a:gd name="T4" fmla="*/ 5 w 10"/>
                <a:gd name="T5" fmla="*/ 0 h 25"/>
                <a:gd name="T6" fmla="*/ 10 w 10"/>
                <a:gd name="T7" fmla="*/ 2 h 25"/>
                <a:gd name="T8" fmla="*/ 5 w 10"/>
                <a:gd name="T9" fmla="*/ 25 h 25"/>
              </a:gdLst>
              <a:ahLst/>
              <a:cxnLst>
                <a:cxn ang="0">
                  <a:pos x="T0" y="T1"/>
                </a:cxn>
                <a:cxn ang="0">
                  <a:pos x="T2" y="T3"/>
                </a:cxn>
                <a:cxn ang="0">
                  <a:pos x="T4" y="T5"/>
                </a:cxn>
                <a:cxn ang="0">
                  <a:pos x="T6" y="T7"/>
                </a:cxn>
                <a:cxn ang="0">
                  <a:pos x="T8" y="T9"/>
                </a:cxn>
              </a:cxnLst>
              <a:rect l="0" t="0" r="r" b="b"/>
              <a:pathLst>
                <a:path w="10" h="25">
                  <a:moveTo>
                    <a:pt x="5" y="25"/>
                  </a:moveTo>
                  <a:lnTo>
                    <a:pt x="0" y="25"/>
                  </a:lnTo>
                  <a:lnTo>
                    <a:pt x="5" y="0"/>
                  </a:lnTo>
                  <a:lnTo>
                    <a:pt x="10" y="2"/>
                  </a:lnTo>
                  <a:lnTo>
                    <a:pt x="5"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51" name="Freeform 163"/>
            <p:cNvSpPr>
              <a:spLocks/>
            </p:cNvSpPr>
            <p:nvPr/>
          </p:nvSpPr>
          <p:spPr bwMode="auto">
            <a:xfrm>
              <a:off x="4010539" y="3845068"/>
              <a:ext cx="37603" cy="78339"/>
            </a:xfrm>
            <a:custGeom>
              <a:avLst/>
              <a:gdLst>
                <a:gd name="T0" fmla="*/ 5 w 12"/>
                <a:gd name="T1" fmla="*/ 25 h 25"/>
                <a:gd name="T2" fmla="*/ 0 w 12"/>
                <a:gd name="T3" fmla="*/ 25 h 25"/>
                <a:gd name="T4" fmla="*/ 7 w 12"/>
                <a:gd name="T5" fmla="*/ 0 h 25"/>
                <a:gd name="T6" fmla="*/ 12 w 12"/>
                <a:gd name="T7" fmla="*/ 2 h 25"/>
                <a:gd name="T8" fmla="*/ 5 w 12"/>
                <a:gd name="T9" fmla="*/ 25 h 25"/>
              </a:gdLst>
              <a:ahLst/>
              <a:cxnLst>
                <a:cxn ang="0">
                  <a:pos x="T0" y="T1"/>
                </a:cxn>
                <a:cxn ang="0">
                  <a:pos x="T2" y="T3"/>
                </a:cxn>
                <a:cxn ang="0">
                  <a:pos x="T4" y="T5"/>
                </a:cxn>
                <a:cxn ang="0">
                  <a:pos x="T6" y="T7"/>
                </a:cxn>
                <a:cxn ang="0">
                  <a:pos x="T8" y="T9"/>
                </a:cxn>
              </a:cxnLst>
              <a:rect l="0" t="0" r="r" b="b"/>
              <a:pathLst>
                <a:path w="12" h="25">
                  <a:moveTo>
                    <a:pt x="5" y="25"/>
                  </a:moveTo>
                  <a:lnTo>
                    <a:pt x="0" y="25"/>
                  </a:lnTo>
                  <a:lnTo>
                    <a:pt x="7" y="0"/>
                  </a:lnTo>
                  <a:lnTo>
                    <a:pt x="12" y="2"/>
                  </a:lnTo>
                  <a:lnTo>
                    <a:pt x="5"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52" name="Freeform 164"/>
            <p:cNvSpPr>
              <a:spLocks/>
            </p:cNvSpPr>
            <p:nvPr/>
          </p:nvSpPr>
          <p:spPr bwMode="auto">
            <a:xfrm>
              <a:off x="3916532" y="3845068"/>
              <a:ext cx="37603" cy="78339"/>
            </a:xfrm>
            <a:custGeom>
              <a:avLst/>
              <a:gdLst>
                <a:gd name="T0" fmla="*/ 5 w 12"/>
                <a:gd name="T1" fmla="*/ 25 h 25"/>
                <a:gd name="T2" fmla="*/ 0 w 12"/>
                <a:gd name="T3" fmla="*/ 25 h 25"/>
                <a:gd name="T4" fmla="*/ 10 w 12"/>
                <a:gd name="T5" fmla="*/ 0 h 25"/>
                <a:gd name="T6" fmla="*/ 12 w 12"/>
                <a:gd name="T7" fmla="*/ 2 h 25"/>
                <a:gd name="T8" fmla="*/ 5 w 12"/>
                <a:gd name="T9" fmla="*/ 25 h 25"/>
              </a:gdLst>
              <a:ahLst/>
              <a:cxnLst>
                <a:cxn ang="0">
                  <a:pos x="T0" y="T1"/>
                </a:cxn>
                <a:cxn ang="0">
                  <a:pos x="T2" y="T3"/>
                </a:cxn>
                <a:cxn ang="0">
                  <a:pos x="T4" y="T5"/>
                </a:cxn>
                <a:cxn ang="0">
                  <a:pos x="T6" y="T7"/>
                </a:cxn>
                <a:cxn ang="0">
                  <a:pos x="T8" y="T9"/>
                </a:cxn>
              </a:cxnLst>
              <a:rect l="0" t="0" r="r" b="b"/>
              <a:pathLst>
                <a:path w="12" h="25">
                  <a:moveTo>
                    <a:pt x="5" y="25"/>
                  </a:moveTo>
                  <a:lnTo>
                    <a:pt x="0" y="25"/>
                  </a:lnTo>
                  <a:lnTo>
                    <a:pt x="10" y="0"/>
                  </a:lnTo>
                  <a:lnTo>
                    <a:pt x="12" y="2"/>
                  </a:lnTo>
                  <a:lnTo>
                    <a:pt x="5"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53" name="Freeform 165"/>
            <p:cNvSpPr>
              <a:spLocks/>
            </p:cNvSpPr>
            <p:nvPr/>
          </p:nvSpPr>
          <p:spPr bwMode="auto">
            <a:xfrm>
              <a:off x="3828791" y="3845068"/>
              <a:ext cx="40738" cy="78339"/>
            </a:xfrm>
            <a:custGeom>
              <a:avLst/>
              <a:gdLst>
                <a:gd name="T0" fmla="*/ 3 w 13"/>
                <a:gd name="T1" fmla="*/ 25 h 25"/>
                <a:gd name="T2" fmla="*/ 0 w 13"/>
                <a:gd name="T3" fmla="*/ 25 h 25"/>
                <a:gd name="T4" fmla="*/ 10 w 13"/>
                <a:gd name="T5" fmla="*/ 0 h 25"/>
                <a:gd name="T6" fmla="*/ 13 w 13"/>
                <a:gd name="T7" fmla="*/ 2 h 25"/>
                <a:gd name="T8" fmla="*/ 3 w 13"/>
                <a:gd name="T9" fmla="*/ 25 h 25"/>
              </a:gdLst>
              <a:ahLst/>
              <a:cxnLst>
                <a:cxn ang="0">
                  <a:pos x="T0" y="T1"/>
                </a:cxn>
                <a:cxn ang="0">
                  <a:pos x="T2" y="T3"/>
                </a:cxn>
                <a:cxn ang="0">
                  <a:pos x="T4" y="T5"/>
                </a:cxn>
                <a:cxn ang="0">
                  <a:pos x="T6" y="T7"/>
                </a:cxn>
                <a:cxn ang="0">
                  <a:pos x="T8" y="T9"/>
                </a:cxn>
              </a:cxnLst>
              <a:rect l="0" t="0" r="r" b="b"/>
              <a:pathLst>
                <a:path w="13" h="25">
                  <a:moveTo>
                    <a:pt x="3" y="25"/>
                  </a:moveTo>
                  <a:lnTo>
                    <a:pt x="0" y="25"/>
                  </a:lnTo>
                  <a:lnTo>
                    <a:pt x="10" y="0"/>
                  </a:lnTo>
                  <a:lnTo>
                    <a:pt x="13" y="2"/>
                  </a:lnTo>
                  <a:lnTo>
                    <a:pt x="3"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54" name="Freeform 166"/>
            <p:cNvSpPr>
              <a:spLocks/>
            </p:cNvSpPr>
            <p:nvPr/>
          </p:nvSpPr>
          <p:spPr bwMode="auto">
            <a:xfrm>
              <a:off x="3546767" y="3845068"/>
              <a:ext cx="62672" cy="78339"/>
            </a:xfrm>
            <a:custGeom>
              <a:avLst/>
              <a:gdLst>
                <a:gd name="T0" fmla="*/ 5 w 20"/>
                <a:gd name="T1" fmla="*/ 25 h 25"/>
                <a:gd name="T2" fmla="*/ 0 w 20"/>
                <a:gd name="T3" fmla="*/ 22 h 25"/>
                <a:gd name="T4" fmla="*/ 18 w 20"/>
                <a:gd name="T5" fmla="*/ 0 h 25"/>
                <a:gd name="T6" fmla="*/ 20 w 20"/>
                <a:gd name="T7" fmla="*/ 2 h 25"/>
                <a:gd name="T8" fmla="*/ 5 w 20"/>
                <a:gd name="T9" fmla="*/ 25 h 25"/>
              </a:gdLst>
              <a:ahLst/>
              <a:cxnLst>
                <a:cxn ang="0">
                  <a:pos x="T0" y="T1"/>
                </a:cxn>
                <a:cxn ang="0">
                  <a:pos x="T2" y="T3"/>
                </a:cxn>
                <a:cxn ang="0">
                  <a:pos x="T4" y="T5"/>
                </a:cxn>
                <a:cxn ang="0">
                  <a:pos x="T6" y="T7"/>
                </a:cxn>
                <a:cxn ang="0">
                  <a:pos x="T8" y="T9"/>
                </a:cxn>
              </a:cxnLst>
              <a:rect l="0" t="0" r="r" b="b"/>
              <a:pathLst>
                <a:path w="20" h="25">
                  <a:moveTo>
                    <a:pt x="5" y="25"/>
                  </a:moveTo>
                  <a:lnTo>
                    <a:pt x="0" y="22"/>
                  </a:lnTo>
                  <a:lnTo>
                    <a:pt x="18" y="0"/>
                  </a:lnTo>
                  <a:lnTo>
                    <a:pt x="20" y="2"/>
                  </a:lnTo>
                  <a:lnTo>
                    <a:pt x="5"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55" name="Freeform 167"/>
            <p:cNvSpPr>
              <a:spLocks/>
            </p:cNvSpPr>
            <p:nvPr/>
          </p:nvSpPr>
          <p:spPr bwMode="auto">
            <a:xfrm>
              <a:off x="3900865" y="3782396"/>
              <a:ext cx="37603" cy="68939"/>
            </a:xfrm>
            <a:custGeom>
              <a:avLst/>
              <a:gdLst>
                <a:gd name="T0" fmla="*/ 5 w 12"/>
                <a:gd name="T1" fmla="*/ 22 h 22"/>
                <a:gd name="T2" fmla="*/ 0 w 12"/>
                <a:gd name="T3" fmla="*/ 20 h 22"/>
                <a:gd name="T4" fmla="*/ 10 w 12"/>
                <a:gd name="T5" fmla="*/ 0 h 22"/>
                <a:gd name="T6" fmla="*/ 12 w 12"/>
                <a:gd name="T7" fmla="*/ 0 h 22"/>
                <a:gd name="T8" fmla="*/ 5 w 12"/>
                <a:gd name="T9" fmla="*/ 22 h 22"/>
              </a:gdLst>
              <a:ahLst/>
              <a:cxnLst>
                <a:cxn ang="0">
                  <a:pos x="T0" y="T1"/>
                </a:cxn>
                <a:cxn ang="0">
                  <a:pos x="T2" y="T3"/>
                </a:cxn>
                <a:cxn ang="0">
                  <a:pos x="T4" y="T5"/>
                </a:cxn>
                <a:cxn ang="0">
                  <a:pos x="T6" y="T7"/>
                </a:cxn>
                <a:cxn ang="0">
                  <a:pos x="T8" y="T9"/>
                </a:cxn>
              </a:cxnLst>
              <a:rect l="0" t="0" r="r" b="b"/>
              <a:pathLst>
                <a:path w="12" h="22">
                  <a:moveTo>
                    <a:pt x="5" y="22"/>
                  </a:moveTo>
                  <a:lnTo>
                    <a:pt x="0" y="20"/>
                  </a:lnTo>
                  <a:lnTo>
                    <a:pt x="10" y="0"/>
                  </a:lnTo>
                  <a:lnTo>
                    <a:pt x="12" y="0"/>
                  </a:lnTo>
                  <a:lnTo>
                    <a:pt x="5" y="22"/>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56" name="Freeform 168"/>
            <p:cNvSpPr>
              <a:spLocks/>
            </p:cNvSpPr>
            <p:nvPr/>
          </p:nvSpPr>
          <p:spPr bwMode="auto">
            <a:xfrm>
              <a:off x="3813124" y="3782396"/>
              <a:ext cx="47005" cy="68939"/>
            </a:xfrm>
            <a:custGeom>
              <a:avLst/>
              <a:gdLst>
                <a:gd name="T0" fmla="*/ 5 w 15"/>
                <a:gd name="T1" fmla="*/ 22 h 22"/>
                <a:gd name="T2" fmla="*/ 0 w 15"/>
                <a:gd name="T3" fmla="*/ 20 h 22"/>
                <a:gd name="T4" fmla="*/ 13 w 15"/>
                <a:gd name="T5" fmla="*/ 0 h 22"/>
                <a:gd name="T6" fmla="*/ 15 w 15"/>
                <a:gd name="T7" fmla="*/ 0 h 22"/>
                <a:gd name="T8" fmla="*/ 5 w 15"/>
                <a:gd name="T9" fmla="*/ 22 h 22"/>
              </a:gdLst>
              <a:ahLst/>
              <a:cxnLst>
                <a:cxn ang="0">
                  <a:pos x="T0" y="T1"/>
                </a:cxn>
                <a:cxn ang="0">
                  <a:pos x="T2" y="T3"/>
                </a:cxn>
                <a:cxn ang="0">
                  <a:pos x="T4" y="T5"/>
                </a:cxn>
                <a:cxn ang="0">
                  <a:pos x="T6" y="T7"/>
                </a:cxn>
                <a:cxn ang="0">
                  <a:pos x="T8" y="T9"/>
                </a:cxn>
              </a:cxnLst>
              <a:rect l="0" t="0" r="r" b="b"/>
              <a:pathLst>
                <a:path w="15" h="22">
                  <a:moveTo>
                    <a:pt x="5" y="22"/>
                  </a:moveTo>
                  <a:lnTo>
                    <a:pt x="0" y="20"/>
                  </a:lnTo>
                  <a:lnTo>
                    <a:pt x="13" y="0"/>
                  </a:lnTo>
                  <a:lnTo>
                    <a:pt x="15" y="0"/>
                  </a:lnTo>
                  <a:lnTo>
                    <a:pt x="5" y="22"/>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57" name="Freeform 169"/>
            <p:cNvSpPr>
              <a:spLocks/>
            </p:cNvSpPr>
            <p:nvPr/>
          </p:nvSpPr>
          <p:spPr bwMode="auto">
            <a:xfrm>
              <a:off x="3985471" y="3782396"/>
              <a:ext cx="40738" cy="68939"/>
            </a:xfrm>
            <a:custGeom>
              <a:avLst/>
              <a:gdLst>
                <a:gd name="T0" fmla="*/ 5 w 13"/>
                <a:gd name="T1" fmla="*/ 22 h 22"/>
                <a:gd name="T2" fmla="*/ 0 w 13"/>
                <a:gd name="T3" fmla="*/ 20 h 22"/>
                <a:gd name="T4" fmla="*/ 8 w 13"/>
                <a:gd name="T5" fmla="*/ 0 h 22"/>
                <a:gd name="T6" fmla="*/ 13 w 13"/>
                <a:gd name="T7" fmla="*/ 0 h 22"/>
                <a:gd name="T8" fmla="*/ 5 w 13"/>
                <a:gd name="T9" fmla="*/ 22 h 22"/>
              </a:gdLst>
              <a:ahLst/>
              <a:cxnLst>
                <a:cxn ang="0">
                  <a:pos x="T0" y="T1"/>
                </a:cxn>
                <a:cxn ang="0">
                  <a:pos x="T2" y="T3"/>
                </a:cxn>
                <a:cxn ang="0">
                  <a:pos x="T4" y="T5"/>
                </a:cxn>
                <a:cxn ang="0">
                  <a:pos x="T6" y="T7"/>
                </a:cxn>
                <a:cxn ang="0">
                  <a:pos x="T8" y="T9"/>
                </a:cxn>
              </a:cxnLst>
              <a:rect l="0" t="0" r="r" b="b"/>
              <a:pathLst>
                <a:path w="13" h="22">
                  <a:moveTo>
                    <a:pt x="5" y="22"/>
                  </a:moveTo>
                  <a:lnTo>
                    <a:pt x="0" y="20"/>
                  </a:lnTo>
                  <a:lnTo>
                    <a:pt x="8" y="0"/>
                  </a:lnTo>
                  <a:lnTo>
                    <a:pt x="13" y="0"/>
                  </a:lnTo>
                  <a:lnTo>
                    <a:pt x="5" y="22"/>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58" name="Freeform 170"/>
            <p:cNvSpPr>
              <a:spLocks/>
            </p:cNvSpPr>
            <p:nvPr/>
          </p:nvSpPr>
          <p:spPr bwMode="auto">
            <a:xfrm>
              <a:off x="4079479" y="3788663"/>
              <a:ext cx="25069" cy="62672"/>
            </a:xfrm>
            <a:custGeom>
              <a:avLst/>
              <a:gdLst>
                <a:gd name="T0" fmla="*/ 3 w 8"/>
                <a:gd name="T1" fmla="*/ 20 h 20"/>
                <a:gd name="T2" fmla="*/ 0 w 8"/>
                <a:gd name="T3" fmla="*/ 18 h 20"/>
                <a:gd name="T4" fmla="*/ 3 w 8"/>
                <a:gd name="T5" fmla="*/ 0 h 20"/>
                <a:gd name="T6" fmla="*/ 8 w 8"/>
                <a:gd name="T7" fmla="*/ 0 h 20"/>
                <a:gd name="T8" fmla="*/ 3 w 8"/>
                <a:gd name="T9" fmla="*/ 20 h 20"/>
              </a:gdLst>
              <a:ahLst/>
              <a:cxnLst>
                <a:cxn ang="0">
                  <a:pos x="T0" y="T1"/>
                </a:cxn>
                <a:cxn ang="0">
                  <a:pos x="T2" y="T3"/>
                </a:cxn>
                <a:cxn ang="0">
                  <a:pos x="T4" y="T5"/>
                </a:cxn>
                <a:cxn ang="0">
                  <a:pos x="T6" y="T7"/>
                </a:cxn>
                <a:cxn ang="0">
                  <a:pos x="T8" y="T9"/>
                </a:cxn>
              </a:cxnLst>
              <a:rect l="0" t="0" r="r" b="b"/>
              <a:pathLst>
                <a:path w="8" h="20">
                  <a:moveTo>
                    <a:pt x="3" y="20"/>
                  </a:moveTo>
                  <a:lnTo>
                    <a:pt x="0" y="18"/>
                  </a:lnTo>
                  <a:lnTo>
                    <a:pt x="3" y="0"/>
                  </a:lnTo>
                  <a:lnTo>
                    <a:pt x="8" y="0"/>
                  </a:lnTo>
                  <a:lnTo>
                    <a:pt x="3" y="20"/>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59" name="Freeform 171"/>
            <p:cNvSpPr>
              <a:spLocks/>
            </p:cNvSpPr>
            <p:nvPr/>
          </p:nvSpPr>
          <p:spPr bwMode="auto">
            <a:xfrm>
              <a:off x="4167219" y="3782396"/>
              <a:ext cx="21936" cy="62672"/>
            </a:xfrm>
            <a:custGeom>
              <a:avLst/>
              <a:gdLst>
                <a:gd name="T0" fmla="*/ 2 w 7"/>
                <a:gd name="T1" fmla="*/ 20 h 20"/>
                <a:gd name="T2" fmla="*/ 0 w 7"/>
                <a:gd name="T3" fmla="*/ 20 h 20"/>
                <a:gd name="T4" fmla="*/ 2 w 7"/>
                <a:gd name="T5" fmla="*/ 0 h 20"/>
                <a:gd name="T6" fmla="*/ 7 w 7"/>
                <a:gd name="T7" fmla="*/ 0 h 20"/>
                <a:gd name="T8" fmla="*/ 2 w 7"/>
                <a:gd name="T9" fmla="*/ 20 h 20"/>
              </a:gdLst>
              <a:ahLst/>
              <a:cxnLst>
                <a:cxn ang="0">
                  <a:pos x="T0" y="T1"/>
                </a:cxn>
                <a:cxn ang="0">
                  <a:pos x="T2" y="T3"/>
                </a:cxn>
                <a:cxn ang="0">
                  <a:pos x="T4" y="T5"/>
                </a:cxn>
                <a:cxn ang="0">
                  <a:pos x="T6" y="T7"/>
                </a:cxn>
                <a:cxn ang="0">
                  <a:pos x="T8" y="T9"/>
                </a:cxn>
              </a:cxnLst>
              <a:rect l="0" t="0" r="r" b="b"/>
              <a:pathLst>
                <a:path w="7" h="20">
                  <a:moveTo>
                    <a:pt x="2" y="20"/>
                  </a:moveTo>
                  <a:lnTo>
                    <a:pt x="0" y="20"/>
                  </a:lnTo>
                  <a:lnTo>
                    <a:pt x="2" y="0"/>
                  </a:lnTo>
                  <a:lnTo>
                    <a:pt x="7" y="0"/>
                  </a:lnTo>
                  <a:lnTo>
                    <a:pt x="2" y="20"/>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60" name="Freeform 172"/>
            <p:cNvSpPr>
              <a:spLocks/>
            </p:cNvSpPr>
            <p:nvPr/>
          </p:nvSpPr>
          <p:spPr bwMode="auto">
            <a:xfrm>
              <a:off x="4251827" y="3788663"/>
              <a:ext cx="25069" cy="56405"/>
            </a:xfrm>
            <a:custGeom>
              <a:avLst/>
              <a:gdLst>
                <a:gd name="T0" fmla="*/ 5 w 8"/>
                <a:gd name="T1" fmla="*/ 18 h 18"/>
                <a:gd name="T2" fmla="*/ 0 w 8"/>
                <a:gd name="T3" fmla="*/ 18 h 18"/>
                <a:gd name="T4" fmla="*/ 3 w 8"/>
                <a:gd name="T5" fmla="*/ 0 h 18"/>
                <a:gd name="T6" fmla="*/ 8 w 8"/>
                <a:gd name="T7" fmla="*/ 0 h 18"/>
                <a:gd name="T8" fmla="*/ 5 w 8"/>
                <a:gd name="T9" fmla="*/ 18 h 18"/>
              </a:gdLst>
              <a:ahLst/>
              <a:cxnLst>
                <a:cxn ang="0">
                  <a:pos x="T0" y="T1"/>
                </a:cxn>
                <a:cxn ang="0">
                  <a:pos x="T2" y="T3"/>
                </a:cxn>
                <a:cxn ang="0">
                  <a:pos x="T4" y="T5"/>
                </a:cxn>
                <a:cxn ang="0">
                  <a:pos x="T6" y="T7"/>
                </a:cxn>
                <a:cxn ang="0">
                  <a:pos x="T8" y="T9"/>
                </a:cxn>
              </a:cxnLst>
              <a:rect l="0" t="0" r="r" b="b"/>
              <a:pathLst>
                <a:path w="8" h="18">
                  <a:moveTo>
                    <a:pt x="5" y="18"/>
                  </a:moveTo>
                  <a:lnTo>
                    <a:pt x="0" y="18"/>
                  </a:lnTo>
                  <a:lnTo>
                    <a:pt x="3" y="0"/>
                  </a:lnTo>
                  <a:lnTo>
                    <a:pt x="8" y="0"/>
                  </a:lnTo>
                  <a:lnTo>
                    <a:pt x="5" y="18"/>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61" name="Freeform 173"/>
            <p:cNvSpPr>
              <a:spLocks/>
            </p:cNvSpPr>
            <p:nvPr/>
          </p:nvSpPr>
          <p:spPr bwMode="auto">
            <a:xfrm>
              <a:off x="4339568" y="3788663"/>
              <a:ext cx="15669" cy="56405"/>
            </a:xfrm>
            <a:custGeom>
              <a:avLst/>
              <a:gdLst>
                <a:gd name="T0" fmla="*/ 5 w 5"/>
                <a:gd name="T1" fmla="*/ 18 h 18"/>
                <a:gd name="T2" fmla="*/ 0 w 5"/>
                <a:gd name="T3" fmla="*/ 18 h 18"/>
                <a:gd name="T4" fmla="*/ 2 w 5"/>
                <a:gd name="T5" fmla="*/ 0 h 18"/>
                <a:gd name="T6" fmla="*/ 5 w 5"/>
                <a:gd name="T7" fmla="*/ 0 h 18"/>
                <a:gd name="T8" fmla="*/ 5 w 5"/>
                <a:gd name="T9" fmla="*/ 18 h 18"/>
              </a:gdLst>
              <a:ahLst/>
              <a:cxnLst>
                <a:cxn ang="0">
                  <a:pos x="T0" y="T1"/>
                </a:cxn>
                <a:cxn ang="0">
                  <a:pos x="T2" y="T3"/>
                </a:cxn>
                <a:cxn ang="0">
                  <a:pos x="T4" y="T5"/>
                </a:cxn>
                <a:cxn ang="0">
                  <a:pos x="T6" y="T7"/>
                </a:cxn>
                <a:cxn ang="0">
                  <a:pos x="T8" y="T9"/>
                </a:cxn>
              </a:cxnLst>
              <a:rect l="0" t="0" r="r" b="b"/>
              <a:pathLst>
                <a:path w="5" h="18">
                  <a:moveTo>
                    <a:pt x="5" y="18"/>
                  </a:moveTo>
                  <a:lnTo>
                    <a:pt x="0" y="18"/>
                  </a:lnTo>
                  <a:lnTo>
                    <a:pt x="2" y="0"/>
                  </a:lnTo>
                  <a:lnTo>
                    <a:pt x="5" y="0"/>
                  </a:lnTo>
                  <a:lnTo>
                    <a:pt x="5" y="18"/>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62" name="Freeform 174"/>
            <p:cNvSpPr>
              <a:spLocks/>
            </p:cNvSpPr>
            <p:nvPr/>
          </p:nvSpPr>
          <p:spPr bwMode="auto">
            <a:xfrm>
              <a:off x="4424174" y="3788663"/>
              <a:ext cx="15669" cy="56405"/>
            </a:xfrm>
            <a:custGeom>
              <a:avLst/>
              <a:gdLst>
                <a:gd name="T0" fmla="*/ 3 w 5"/>
                <a:gd name="T1" fmla="*/ 18 h 18"/>
                <a:gd name="T2" fmla="*/ 0 w 5"/>
                <a:gd name="T3" fmla="*/ 0 h 18"/>
                <a:gd name="T4" fmla="*/ 5 w 5"/>
                <a:gd name="T5" fmla="*/ 0 h 18"/>
                <a:gd name="T6" fmla="*/ 5 w 5"/>
                <a:gd name="T7" fmla="*/ 18 h 18"/>
                <a:gd name="T8" fmla="*/ 3 w 5"/>
                <a:gd name="T9" fmla="*/ 18 h 18"/>
              </a:gdLst>
              <a:ahLst/>
              <a:cxnLst>
                <a:cxn ang="0">
                  <a:pos x="T0" y="T1"/>
                </a:cxn>
                <a:cxn ang="0">
                  <a:pos x="T2" y="T3"/>
                </a:cxn>
                <a:cxn ang="0">
                  <a:pos x="T4" y="T5"/>
                </a:cxn>
                <a:cxn ang="0">
                  <a:pos x="T6" y="T7"/>
                </a:cxn>
                <a:cxn ang="0">
                  <a:pos x="T8" y="T9"/>
                </a:cxn>
              </a:cxnLst>
              <a:rect l="0" t="0" r="r" b="b"/>
              <a:pathLst>
                <a:path w="5" h="18">
                  <a:moveTo>
                    <a:pt x="3" y="18"/>
                  </a:moveTo>
                  <a:lnTo>
                    <a:pt x="0" y="0"/>
                  </a:lnTo>
                  <a:lnTo>
                    <a:pt x="5" y="0"/>
                  </a:lnTo>
                  <a:lnTo>
                    <a:pt x="5" y="18"/>
                  </a:lnTo>
                  <a:lnTo>
                    <a:pt x="3" y="18"/>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63" name="Freeform 175"/>
            <p:cNvSpPr>
              <a:spLocks/>
            </p:cNvSpPr>
            <p:nvPr/>
          </p:nvSpPr>
          <p:spPr bwMode="auto">
            <a:xfrm>
              <a:off x="4511915" y="3782396"/>
              <a:ext cx="15669" cy="62672"/>
            </a:xfrm>
            <a:custGeom>
              <a:avLst/>
              <a:gdLst>
                <a:gd name="T0" fmla="*/ 2 w 5"/>
                <a:gd name="T1" fmla="*/ 20 h 20"/>
                <a:gd name="T2" fmla="*/ 0 w 5"/>
                <a:gd name="T3" fmla="*/ 0 h 20"/>
                <a:gd name="T4" fmla="*/ 2 w 5"/>
                <a:gd name="T5" fmla="*/ 0 h 20"/>
                <a:gd name="T6" fmla="*/ 5 w 5"/>
                <a:gd name="T7" fmla="*/ 20 h 20"/>
                <a:gd name="T8" fmla="*/ 2 w 5"/>
                <a:gd name="T9" fmla="*/ 20 h 20"/>
              </a:gdLst>
              <a:ahLst/>
              <a:cxnLst>
                <a:cxn ang="0">
                  <a:pos x="T0" y="T1"/>
                </a:cxn>
                <a:cxn ang="0">
                  <a:pos x="T2" y="T3"/>
                </a:cxn>
                <a:cxn ang="0">
                  <a:pos x="T4" y="T5"/>
                </a:cxn>
                <a:cxn ang="0">
                  <a:pos x="T6" y="T7"/>
                </a:cxn>
                <a:cxn ang="0">
                  <a:pos x="T8" y="T9"/>
                </a:cxn>
              </a:cxnLst>
              <a:rect l="0" t="0" r="r" b="b"/>
              <a:pathLst>
                <a:path w="5" h="20">
                  <a:moveTo>
                    <a:pt x="2" y="20"/>
                  </a:moveTo>
                  <a:lnTo>
                    <a:pt x="0" y="0"/>
                  </a:lnTo>
                  <a:lnTo>
                    <a:pt x="2" y="0"/>
                  </a:lnTo>
                  <a:lnTo>
                    <a:pt x="5" y="20"/>
                  </a:lnTo>
                  <a:lnTo>
                    <a:pt x="2" y="20"/>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64" name="Freeform 179"/>
            <p:cNvSpPr>
              <a:spLocks/>
            </p:cNvSpPr>
            <p:nvPr/>
          </p:nvSpPr>
          <p:spPr bwMode="auto">
            <a:xfrm>
              <a:off x="3556169" y="3782396"/>
              <a:ext cx="53272" cy="68939"/>
            </a:xfrm>
            <a:custGeom>
              <a:avLst/>
              <a:gdLst>
                <a:gd name="T0" fmla="*/ 2 w 17"/>
                <a:gd name="T1" fmla="*/ 22 h 22"/>
                <a:gd name="T2" fmla="*/ 0 w 17"/>
                <a:gd name="T3" fmla="*/ 20 h 22"/>
                <a:gd name="T4" fmla="*/ 15 w 17"/>
                <a:gd name="T5" fmla="*/ 0 h 22"/>
                <a:gd name="T6" fmla="*/ 17 w 17"/>
                <a:gd name="T7" fmla="*/ 2 h 22"/>
                <a:gd name="T8" fmla="*/ 2 w 17"/>
                <a:gd name="T9" fmla="*/ 22 h 22"/>
              </a:gdLst>
              <a:ahLst/>
              <a:cxnLst>
                <a:cxn ang="0">
                  <a:pos x="T0" y="T1"/>
                </a:cxn>
                <a:cxn ang="0">
                  <a:pos x="T2" y="T3"/>
                </a:cxn>
                <a:cxn ang="0">
                  <a:pos x="T4" y="T5"/>
                </a:cxn>
                <a:cxn ang="0">
                  <a:pos x="T6" y="T7"/>
                </a:cxn>
                <a:cxn ang="0">
                  <a:pos x="T8" y="T9"/>
                </a:cxn>
              </a:cxnLst>
              <a:rect l="0" t="0" r="r" b="b"/>
              <a:pathLst>
                <a:path w="17" h="22">
                  <a:moveTo>
                    <a:pt x="2" y="22"/>
                  </a:moveTo>
                  <a:lnTo>
                    <a:pt x="0" y="20"/>
                  </a:lnTo>
                  <a:lnTo>
                    <a:pt x="15" y="0"/>
                  </a:lnTo>
                  <a:lnTo>
                    <a:pt x="17" y="2"/>
                  </a:lnTo>
                  <a:lnTo>
                    <a:pt x="2" y="22"/>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grpSp>
      <p:grpSp>
        <p:nvGrpSpPr>
          <p:cNvPr id="65" name="Group 64"/>
          <p:cNvGrpSpPr/>
          <p:nvPr/>
        </p:nvGrpSpPr>
        <p:grpSpPr>
          <a:xfrm>
            <a:off x="10472195" y="3738762"/>
            <a:ext cx="817744" cy="1512988"/>
            <a:chOff x="4618455" y="3337427"/>
            <a:chExt cx="641895" cy="1187634"/>
          </a:xfrm>
        </p:grpSpPr>
        <p:sp>
          <p:nvSpPr>
            <p:cNvPr id="66" name="Freeform 121"/>
            <p:cNvSpPr>
              <a:spLocks/>
            </p:cNvSpPr>
            <p:nvPr/>
          </p:nvSpPr>
          <p:spPr bwMode="auto">
            <a:xfrm>
              <a:off x="4934951" y="3772996"/>
              <a:ext cx="303960" cy="363497"/>
            </a:xfrm>
            <a:custGeom>
              <a:avLst/>
              <a:gdLst>
                <a:gd name="T0" fmla="*/ 25 w 97"/>
                <a:gd name="T1" fmla="*/ 0 h 116"/>
                <a:gd name="T2" fmla="*/ 97 w 97"/>
                <a:gd name="T3" fmla="*/ 116 h 116"/>
                <a:gd name="T4" fmla="*/ 65 w 97"/>
                <a:gd name="T5" fmla="*/ 116 h 116"/>
                <a:gd name="T6" fmla="*/ 0 w 97"/>
                <a:gd name="T7" fmla="*/ 0 h 116"/>
                <a:gd name="T8" fmla="*/ 25 w 97"/>
                <a:gd name="T9" fmla="*/ 0 h 116"/>
              </a:gdLst>
              <a:ahLst/>
              <a:cxnLst>
                <a:cxn ang="0">
                  <a:pos x="T0" y="T1"/>
                </a:cxn>
                <a:cxn ang="0">
                  <a:pos x="T2" y="T3"/>
                </a:cxn>
                <a:cxn ang="0">
                  <a:pos x="T4" y="T5"/>
                </a:cxn>
                <a:cxn ang="0">
                  <a:pos x="T6" y="T7"/>
                </a:cxn>
                <a:cxn ang="0">
                  <a:pos x="T8" y="T9"/>
                </a:cxn>
              </a:cxnLst>
              <a:rect l="0" t="0" r="r" b="b"/>
              <a:pathLst>
                <a:path w="97" h="116">
                  <a:moveTo>
                    <a:pt x="25" y="0"/>
                  </a:moveTo>
                  <a:lnTo>
                    <a:pt x="97" y="116"/>
                  </a:lnTo>
                  <a:lnTo>
                    <a:pt x="65" y="116"/>
                  </a:lnTo>
                  <a:lnTo>
                    <a:pt x="0" y="0"/>
                  </a:lnTo>
                  <a:lnTo>
                    <a:pt x="25" y="0"/>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67" name="Freeform 123"/>
            <p:cNvSpPr>
              <a:spLocks/>
            </p:cNvSpPr>
            <p:nvPr/>
          </p:nvSpPr>
          <p:spPr bwMode="auto">
            <a:xfrm>
              <a:off x="4753203" y="3995481"/>
              <a:ext cx="47005" cy="100275"/>
            </a:xfrm>
            <a:custGeom>
              <a:avLst/>
              <a:gdLst>
                <a:gd name="T0" fmla="*/ 10 w 15"/>
                <a:gd name="T1" fmla="*/ 32 h 32"/>
                <a:gd name="T2" fmla="*/ 0 w 15"/>
                <a:gd name="T3" fmla="*/ 2 h 32"/>
                <a:gd name="T4" fmla="*/ 5 w 15"/>
                <a:gd name="T5" fmla="*/ 0 h 32"/>
                <a:gd name="T6" fmla="*/ 15 w 15"/>
                <a:gd name="T7" fmla="*/ 32 h 32"/>
                <a:gd name="T8" fmla="*/ 10 w 15"/>
                <a:gd name="T9" fmla="*/ 32 h 32"/>
              </a:gdLst>
              <a:ahLst/>
              <a:cxnLst>
                <a:cxn ang="0">
                  <a:pos x="T0" y="T1"/>
                </a:cxn>
                <a:cxn ang="0">
                  <a:pos x="T2" y="T3"/>
                </a:cxn>
                <a:cxn ang="0">
                  <a:pos x="T4" y="T5"/>
                </a:cxn>
                <a:cxn ang="0">
                  <a:pos x="T6" y="T7"/>
                </a:cxn>
                <a:cxn ang="0">
                  <a:pos x="T8" y="T9"/>
                </a:cxn>
              </a:cxnLst>
              <a:rect l="0" t="0" r="r" b="b"/>
              <a:pathLst>
                <a:path w="15" h="32">
                  <a:moveTo>
                    <a:pt x="10" y="32"/>
                  </a:moveTo>
                  <a:lnTo>
                    <a:pt x="0" y="2"/>
                  </a:lnTo>
                  <a:lnTo>
                    <a:pt x="5" y="0"/>
                  </a:lnTo>
                  <a:lnTo>
                    <a:pt x="15" y="32"/>
                  </a:lnTo>
                  <a:lnTo>
                    <a:pt x="10" y="32"/>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68" name="Freeform 128"/>
            <p:cNvSpPr>
              <a:spLocks/>
            </p:cNvSpPr>
            <p:nvPr/>
          </p:nvSpPr>
          <p:spPr bwMode="auto">
            <a:xfrm>
              <a:off x="4856610" y="3995481"/>
              <a:ext cx="47005" cy="100275"/>
            </a:xfrm>
            <a:custGeom>
              <a:avLst/>
              <a:gdLst>
                <a:gd name="T0" fmla="*/ 12 w 15"/>
                <a:gd name="T1" fmla="*/ 32 h 32"/>
                <a:gd name="T2" fmla="*/ 0 w 15"/>
                <a:gd name="T3" fmla="*/ 2 h 32"/>
                <a:gd name="T4" fmla="*/ 2 w 15"/>
                <a:gd name="T5" fmla="*/ 0 h 32"/>
                <a:gd name="T6" fmla="*/ 15 w 15"/>
                <a:gd name="T7" fmla="*/ 32 h 32"/>
                <a:gd name="T8" fmla="*/ 12 w 15"/>
                <a:gd name="T9" fmla="*/ 32 h 32"/>
              </a:gdLst>
              <a:ahLst/>
              <a:cxnLst>
                <a:cxn ang="0">
                  <a:pos x="T0" y="T1"/>
                </a:cxn>
                <a:cxn ang="0">
                  <a:pos x="T2" y="T3"/>
                </a:cxn>
                <a:cxn ang="0">
                  <a:pos x="T4" y="T5"/>
                </a:cxn>
                <a:cxn ang="0">
                  <a:pos x="T6" y="T7"/>
                </a:cxn>
                <a:cxn ang="0">
                  <a:pos x="T8" y="T9"/>
                </a:cxn>
              </a:cxnLst>
              <a:rect l="0" t="0" r="r" b="b"/>
              <a:pathLst>
                <a:path w="15" h="32">
                  <a:moveTo>
                    <a:pt x="12" y="32"/>
                  </a:moveTo>
                  <a:lnTo>
                    <a:pt x="0" y="2"/>
                  </a:lnTo>
                  <a:lnTo>
                    <a:pt x="2" y="0"/>
                  </a:lnTo>
                  <a:lnTo>
                    <a:pt x="15" y="32"/>
                  </a:lnTo>
                  <a:lnTo>
                    <a:pt x="12" y="32"/>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69" name="Freeform 129"/>
            <p:cNvSpPr>
              <a:spLocks/>
            </p:cNvSpPr>
            <p:nvPr/>
          </p:nvSpPr>
          <p:spPr bwMode="auto">
            <a:xfrm>
              <a:off x="4950618" y="3995481"/>
              <a:ext cx="62672" cy="100275"/>
            </a:xfrm>
            <a:custGeom>
              <a:avLst/>
              <a:gdLst>
                <a:gd name="T0" fmla="*/ 15 w 20"/>
                <a:gd name="T1" fmla="*/ 32 h 32"/>
                <a:gd name="T2" fmla="*/ 0 w 20"/>
                <a:gd name="T3" fmla="*/ 2 h 32"/>
                <a:gd name="T4" fmla="*/ 5 w 20"/>
                <a:gd name="T5" fmla="*/ 0 h 32"/>
                <a:gd name="T6" fmla="*/ 20 w 20"/>
                <a:gd name="T7" fmla="*/ 32 h 32"/>
                <a:gd name="T8" fmla="*/ 15 w 20"/>
                <a:gd name="T9" fmla="*/ 32 h 32"/>
              </a:gdLst>
              <a:ahLst/>
              <a:cxnLst>
                <a:cxn ang="0">
                  <a:pos x="T0" y="T1"/>
                </a:cxn>
                <a:cxn ang="0">
                  <a:pos x="T2" y="T3"/>
                </a:cxn>
                <a:cxn ang="0">
                  <a:pos x="T4" y="T5"/>
                </a:cxn>
                <a:cxn ang="0">
                  <a:pos x="T6" y="T7"/>
                </a:cxn>
                <a:cxn ang="0">
                  <a:pos x="T8" y="T9"/>
                </a:cxn>
              </a:cxnLst>
              <a:rect l="0" t="0" r="r" b="b"/>
              <a:pathLst>
                <a:path w="20" h="32">
                  <a:moveTo>
                    <a:pt x="15" y="32"/>
                  </a:moveTo>
                  <a:lnTo>
                    <a:pt x="0" y="2"/>
                  </a:lnTo>
                  <a:lnTo>
                    <a:pt x="5" y="0"/>
                  </a:lnTo>
                  <a:lnTo>
                    <a:pt x="20" y="32"/>
                  </a:lnTo>
                  <a:lnTo>
                    <a:pt x="15" y="32"/>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70" name="Freeform 133"/>
            <p:cNvSpPr>
              <a:spLocks/>
            </p:cNvSpPr>
            <p:nvPr/>
          </p:nvSpPr>
          <p:spPr bwMode="auto">
            <a:xfrm>
              <a:off x="5185639" y="3782396"/>
              <a:ext cx="53272" cy="68939"/>
            </a:xfrm>
            <a:custGeom>
              <a:avLst/>
              <a:gdLst>
                <a:gd name="T0" fmla="*/ 15 w 17"/>
                <a:gd name="T1" fmla="*/ 22 h 22"/>
                <a:gd name="T2" fmla="*/ 0 w 17"/>
                <a:gd name="T3" fmla="*/ 2 h 22"/>
                <a:gd name="T4" fmla="*/ 2 w 17"/>
                <a:gd name="T5" fmla="*/ 0 h 22"/>
                <a:gd name="T6" fmla="*/ 17 w 17"/>
                <a:gd name="T7" fmla="*/ 20 h 22"/>
                <a:gd name="T8" fmla="*/ 15 w 17"/>
                <a:gd name="T9" fmla="*/ 22 h 22"/>
              </a:gdLst>
              <a:ahLst/>
              <a:cxnLst>
                <a:cxn ang="0">
                  <a:pos x="T0" y="T1"/>
                </a:cxn>
                <a:cxn ang="0">
                  <a:pos x="T2" y="T3"/>
                </a:cxn>
                <a:cxn ang="0">
                  <a:pos x="T4" y="T5"/>
                </a:cxn>
                <a:cxn ang="0">
                  <a:pos x="T6" y="T7"/>
                </a:cxn>
                <a:cxn ang="0">
                  <a:pos x="T8" y="T9"/>
                </a:cxn>
              </a:cxnLst>
              <a:rect l="0" t="0" r="r" b="b"/>
              <a:pathLst>
                <a:path w="17" h="22">
                  <a:moveTo>
                    <a:pt x="15" y="22"/>
                  </a:moveTo>
                  <a:lnTo>
                    <a:pt x="0" y="2"/>
                  </a:lnTo>
                  <a:lnTo>
                    <a:pt x="2" y="0"/>
                  </a:lnTo>
                  <a:lnTo>
                    <a:pt x="17" y="20"/>
                  </a:lnTo>
                  <a:lnTo>
                    <a:pt x="15" y="22"/>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71" name="Freeform 134"/>
            <p:cNvSpPr>
              <a:spLocks/>
            </p:cNvSpPr>
            <p:nvPr/>
          </p:nvSpPr>
          <p:spPr bwMode="auto">
            <a:xfrm>
              <a:off x="5097898" y="3782396"/>
              <a:ext cx="56405" cy="68939"/>
            </a:xfrm>
            <a:custGeom>
              <a:avLst/>
              <a:gdLst>
                <a:gd name="T0" fmla="*/ 15 w 18"/>
                <a:gd name="T1" fmla="*/ 22 h 22"/>
                <a:gd name="T2" fmla="*/ 0 w 18"/>
                <a:gd name="T3" fmla="*/ 2 h 22"/>
                <a:gd name="T4" fmla="*/ 5 w 18"/>
                <a:gd name="T5" fmla="*/ 0 h 22"/>
                <a:gd name="T6" fmla="*/ 18 w 18"/>
                <a:gd name="T7" fmla="*/ 20 h 22"/>
                <a:gd name="T8" fmla="*/ 15 w 18"/>
                <a:gd name="T9" fmla="*/ 22 h 22"/>
              </a:gdLst>
              <a:ahLst/>
              <a:cxnLst>
                <a:cxn ang="0">
                  <a:pos x="T0" y="T1"/>
                </a:cxn>
                <a:cxn ang="0">
                  <a:pos x="T2" y="T3"/>
                </a:cxn>
                <a:cxn ang="0">
                  <a:pos x="T4" y="T5"/>
                </a:cxn>
                <a:cxn ang="0">
                  <a:pos x="T6" y="T7"/>
                </a:cxn>
                <a:cxn ang="0">
                  <a:pos x="T8" y="T9"/>
                </a:cxn>
              </a:cxnLst>
              <a:rect l="0" t="0" r="r" b="b"/>
              <a:pathLst>
                <a:path w="18" h="22">
                  <a:moveTo>
                    <a:pt x="15" y="22"/>
                  </a:moveTo>
                  <a:lnTo>
                    <a:pt x="0" y="2"/>
                  </a:lnTo>
                  <a:lnTo>
                    <a:pt x="5" y="0"/>
                  </a:lnTo>
                  <a:lnTo>
                    <a:pt x="18" y="20"/>
                  </a:lnTo>
                  <a:lnTo>
                    <a:pt x="15" y="22"/>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72" name="Freeform 136"/>
            <p:cNvSpPr>
              <a:spLocks/>
            </p:cNvSpPr>
            <p:nvPr/>
          </p:nvSpPr>
          <p:spPr bwMode="auto">
            <a:xfrm>
              <a:off x="4878547" y="3923409"/>
              <a:ext cx="31336" cy="72072"/>
            </a:xfrm>
            <a:custGeom>
              <a:avLst/>
              <a:gdLst>
                <a:gd name="T0" fmla="*/ 10 w 10"/>
                <a:gd name="T1" fmla="*/ 23 h 23"/>
                <a:gd name="T2" fmla="*/ 0 w 10"/>
                <a:gd name="T3" fmla="*/ 0 h 23"/>
                <a:gd name="T4" fmla="*/ 10 w 10"/>
                <a:gd name="T5" fmla="*/ 23 h 23"/>
              </a:gdLst>
              <a:ahLst/>
              <a:cxnLst>
                <a:cxn ang="0">
                  <a:pos x="T0" y="T1"/>
                </a:cxn>
                <a:cxn ang="0">
                  <a:pos x="T2" y="T3"/>
                </a:cxn>
                <a:cxn ang="0">
                  <a:pos x="T4" y="T5"/>
                </a:cxn>
              </a:cxnLst>
              <a:rect l="0" t="0" r="r" b="b"/>
              <a:pathLst>
                <a:path w="10" h="23">
                  <a:moveTo>
                    <a:pt x="10" y="23"/>
                  </a:moveTo>
                  <a:lnTo>
                    <a:pt x="0" y="0"/>
                  </a:lnTo>
                  <a:lnTo>
                    <a:pt x="10" y="23"/>
                  </a:lnTo>
                  <a:close/>
                </a:path>
              </a:pathLst>
            </a:custGeom>
            <a:solidFill>
              <a:srgbClr val="98989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73" name="Line 137"/>
            <p:cNvSpPr>
              <a:spLocks noChangeShapeType="1"/>
            </p:cNvSpPr>
            <p:nvPr/>
          </p:nvSpPr>
          <p:spPr bwMode="auto">
            <a:xfrm flipH="1" flipV="1">
              <a:off x="4878547" y="3923409"/>
              <a:ext cx="31336" cy="7207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74" name="Freeform 138"/>
            <p:cNvSpPr>
              <a:spLocks/>
            </p:cNvSpPr>
            <p:nvPr/>
          </p:nvSpPr>
          <p:spPr bwMode="auto">
            <a:xfrm>
              <a:off x="4778272" y="3923409"/>
              <a:ext cx="37603" cy="78339"/>
            </a:xfrm>
            <a:custGeom>
              <a:avLst/>
              <a:gdLst>
                <a:gd name="T0" fmla="*/ 7 w 12"/>
                <a:gd name="T1" fmla="*/ 25 h 25"/>
                <a:gd name="T2" fmla="*/ 0 w 12"/>
                <a:gd name="T3" fmla="*/ 0 h 25"/>
                <a:gd name="T4" fmla="*/ 5 w 12"/>
                <a:gd name="T5" fmla="*/ 0 h 25"/>
                <a:gd name="T6" fmla="*/ 12 w 12"/>
                <a:gd name="T7" fmla="*/ 23 h 25"/>
                <a:gd name="T8" fmla="*/ 7 w 12"/>
                <a:gd name="T9" fmla="*/ 25 h 25"/>
              </a:gdLst>
              <a:ahLst/>
              <a:cxnLst>
                <a:cxn ang="0">
                  <a:pos x="T0" y="T1"/>
                </a:cxn>
                <a:cxn ang="0">
                  <a:pos x="T2" y="T3"/>
                </a:cxn>
                <a:cxn ang="0">
                  <a:pos x="T4" y="T5"/>
                </a:cxn>
                <a:cxn ang="0">
                  <a:pos x="T6" y="T7"/>
                </a:cxn>
                <a:cxn ang="0">
                  <a:pos x="T8" y="T9"/>
                </a:cxn>
              </a:cxnLst>
              <a:rect l="0" t="0" r="r" b="b"/>
              <a:pathLst>
                <a:path w="12" h="25">
                  <a:moveTo>
                    <a:pt x="7" y="25"/>
                  </a:moveTo>
                  <a:lnTo>
                    <a:pt x="0" y="0"/>
                  </a:lnTo>
                  <a:lnTo>
                    <a:pt x="5" y="0"/>
                  </a:lnTo>
                  <a:lnTo>
                    <a:pt x="12" y="23"/>
                  </a:lnTo>
                  <a:lnTo>
                    <a:pt x="7"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75" name="Freeform 139"/>
            <p:cNvSpPr>
              <a:spLocks/>
            </p:cNvSpPr>
            <p:nvPr/>
          </p:nvSpPr>
          <p:spPr bwMode="auto">
            <a:xfrm>
              <a:off x="4684264" y="3923409"/>
              <a:ext cx="31336" cy="78339"/>
            </a:xfrm>
            <a:custGeom>
              <a:avLst/>
              <a:gdLst>
                <a:gd name="T0" fmla="*/ 7 w 10"/>
                <a:gd name="T1" fmla="*/ 25 h 25"/>
                <a:gd name="T2" fmla="*/ 0 w 10"/>
                <a:gd name="T3" fmla="*/ 0 h 25"/>
                <a:gd name="T4" fmla="*/ 5 w 10"/>
                <a:gd name="T5" fmla="*/ 0 h 25"/>
                <a:gd name="T6" fmla="*/ 10 w 10"/>
                <a:gd name="T7" fmla="*/ 23 h 25"/>
                <a:gd name="T8" fmla="*/ 7 w 10"/>
                <a:gd name="T9" fmla="*/ 25 h 25"/>
              </a:gdLst>
              <a:ahLst/>
              <a:cxnLst>
                <a:cxn ang="0">
                  <a:pos x="T0" y="T1"/>
                </a:cxn>
                <a:cxn ang="0">
                  <a:pos x="T2" y="T3"/>
                </a:cxn>
                <a:cxn ang="0">
                  <a:pos x="T4" y="T5"/>
                </a:cxn>
                <a:cxn ang="0">
                  <a:pos x="T6" y="T7"/>
                </a:cxn>
                <a:cxn ang="0">
                  <a:pos x="T8" y="T9"/>
                </a:cxn>
              </a:cxnLst>
              <a:rect l="0" t="0" r="r" b="b"/>
              <a:pathLst>
                <a:path w="10" h="25">
                  <a:moveTo>
                    <a:pt x="7" y="25"/>
                  </a:moveTo>
                  <a:lnTo>
                    <a:pt x="0" y="0"/>
                  </a:lnTo>
                  <a:lnTo>
                    <a:pt x="5" y="0"/>
                  </a:lnTo>
                  <a:lnTo>
                    <a:pt x="10" y="23"/>
                  </a:lnTo>
                  <a:lnTo>
                    <a:pt x="7"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76" name="Freeform 154"/>
            <p:cNvSpPr>
              <a:spLocks/>
            </p:cNvSpPr>
            <p:nvPr/>
          </p:nvSpPr>
          <p:spPr bwMode="auto">
            <a:xfrm>
              <a:off x="4825274" y="3845068"/>
              <a:ext cx="37603" cy="78339"/>
            </a:xfrm>
            <a:custGeom>
              <a:avLst/>
              <a:gdLst>
                <a:gd name="T0" fmla="*/ 10 w 12"/>
                <a:gd name="T1" fmla="*/ 25 h 25"/>
                <a:gd name="T2" fmla="*/ 0 w 12"/>
                <a:gd name="T3" fmla="*/ 2 h 25"/>
                <a:gd name="T4" fmla="*/ 2 w 12"/>
                <a:gd name="T5" fmla="*/ 0 h 25"/>
                <a:gd name="T6" fmla="*/ 12 w 12"/>
                <a:gd name="T7" fmla="*/ 25 h 25"/>
                <a:gd name="T8" fmla="*/ 10 w 12"/>
                <a:gd name="T9" fmla="*/ 25 h 25"/>
              </a:gdLst>
              <a:ahLst/>
              <a:cxnLst>
                <a:cxn ang="0">
                  <a:pos x="T0" y="T1"/>
                </a:cxn>
                <a:cxn ang="0">
                  <a:pos x="T2" y="T3"/>
                </a:cxn>
                <a:cxn ang="0">
                  <a:pos x="T4" y="T5"/>
                </a:cxn>
                <a:cxn ang="0">
                  <a:pos x="T6" y="T7"/>
                </a:cxn>
                <a:cxn ang="0">
                  <a:pos x="T8" y="T9"/>
                </a:cxn>
              </a:cxnLst>
              <a:rect l="0" t="0" r="r" b="b"/>
              <a:pathLst>
                <a:path w="12" h="25">
                  <a:moveTo>
                    <a:pt x="10" y="25"/>
                  </a:moveTo>
                  <a:lnTo>
                    <a:pt x="0" y="2"/>
                  </a:lnTo>
                  <a:lnTo>
                    <a:pt x="2" y="0"/>
                  </a:lnTo>
                  <a:lnTo>
                    <a:pt x="12" y="25"/>
                  </a:lnTo>
                  <a:lnTo>
                    <a:pt x="10"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77" name="Freeform 155"/>
            <p:cNvSpPr>
              <a:spLocks/>
            </p:cNvSpPr>
            <p:nvPr/>
          </p:nvSpPr>
          <p:spPr bwMode="auto">
            <a:xfrm>
              <a:off x="4737534" y="3845068"/>
              <a:ext cx="31336" cy="78339"/>
            </a:xfrm>
            <a:custGeom>
              <a:avLst/>
              <a:gdLst>
                <a:gd name="T0" fmla="*/ 8 w 10"/>
                <a:gd name="T1" fmla="*/ 25 h 25"/>
                <a:gd name="T2" fmla="*/ 0 w 10"/>
                <a:gd name="T3" fmla="*/ 2 h 25"/>
                <a:gd name="T4" fmla="*/ 3 w 10"/>
                <a:gd name="T5" fmla="*/ 0 h 25"/>
                <a:gd name="T6" fmla="*/ 10 w 10"/>
                <a:gd name="T7" fmla="*/ 25 h 25"/>
                <a:gd name="T8" fmla="*/ 8 w 10"/>
                <a:gd name="T9" fmla="*/ 25 h 25"/>
              </a:gdLst>
              <a:ahLst/>
              <a:cxnLst>
                <a:cxn ang="0">
                  <a:pos x="T0" y="T1"/>
                </a:cxn>
                <a:cxn ang="0">
                  <a:pos x="T2" y="T3"/>
                </a:cxn>
                <a:cxn ang="0">
                  <a:pos x="T4" y="T5"/>
                </a:cxn>
                <a:cxn ang="0">
                  <a:pos x="T6" y="T7"/>
                </a:cxn>
                <a:cxn ang="0">
                  <a:pos x="T8" y="T9"/>
                </a:cxn>
              </a:cxnLst>
              <a:rect l="0" t="0" r="r" b="b"/>
              <a:pathLst>
                <a:path w="10" h="25">
                  <a:moveTo>
                    <a:pt x="8" y="25"/>
                  </a:moveTo>
                  <a:lnTo>
                    <a:pt x="0" y="2"/>
                  </a:lnTo>
                  <a:lnTo>
                    <a:pt x="3" y="0"/>
                  </a:lnTo>
                  <a:lnTo>
                    <a:pt x="10" y="25"/>
                  </a:lnTo>
                  <a:lnTo>
                    <a:pt x="8"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78" name="Freeform 156"/>
            <p:cNvSpPr>
              <a:spLocks/>
            </p:cNvSpPr>
            <p:nvPr/>
          </p:nvSpPr>
          <p:spPr bwMode="auto">
            <a:xfrm>
              <a:off x="4643526" y="3845068"/>
              <a:ext cx="31336" cy="78339"/>
            </a:xfrm>
            <a:custGeom>
              <a:avLst/>
              <a:gdLst>
                <a:gd name="T0" fmla="*/ 8 w 10"/>
                <a:gd name="T1" fmla="*/ 25 h 25"/>
                <a:gd name="T2" fmla="*/ 0 w 10"/>
                <a:gd name="T3" fmla="*/ 2 h 25"/>
                <a:gd name="T4" fmla="*/ 5 w 10"/>
                <a:gd name="T5" fmla="*/ 0 h 25"/>
                <a:gd name="T6" fmla="*/ 10 w 10"/>
                <a:gd name="T7" fmla="*/ 25 h 25"/>
                <a:gd name="T8" fmla="*/ 8 w 10"/>
                <a:gd name="T9" fmla="*/ 25 h 25"/>
              </a:gdLst>
              <a:ahLst/>
              <a:cxnLst>
                <a:cxn ang="0">
                  <a:pos x="T0" y="T1"/>
                </a:cxn>
                <a:cxn ang="0">
                  <a:pos x="T2" y="T3"/>
                </a:cxn>
                <a:cxn ang="0">
                  <a:pos x="T4" y="T5"/>
                </a:cxn>
                <a:cxn ang="0">
                  <a:pos x="T6" y="T7"/>
                </a:cxn>
                <a:cxn ang="0">
                  <a:pos x="T8" y="T9"/>
                </a:cxn>
              </a:cxnLst>
              <a:rect l="0" t="0" r="r" b="b"/>
              <a:pathLst>
                <a:path w="10" h="25">
                  <a:moveTo>
                    <a:pt x="8" y="25"/>
                  </a:moveTo>
                  <a:lnTo>
                    <a:pt x="0" y="2"/>
                  </a:lnTo>
                  <a:lnTo>
                    <a:pt x="5" y="0"/>
                  </a:lnTo>
                  <a:lnTo>
                    <a:pt x="10" y="25"/>
                  </a:lnTo>
                  <a:lnTo>
                    <a:pt x="8"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79" name="Freeform 177"/>
            <p:cNvSpPr>
              <a:spLocks/>
            </p:cNvSpPr>
            <p:nvPr/>
          </p:nvSpPr>
          <p:spPr bwMode="auto">
            <a:xfrm>
              <a:off x="4674862" y="3782396"/>
              <a:ext cx="25069" cy="68939"/>
            </a:xfrm>
            <a:custGeom>
              <a:avLst/>
              <a:gdLst>
                <a:gd name="T0" fmla="*/ 5 w 8"/>
                <a:gd name="T1" fmla="*/ 22 h 22"/>
                <a:gd name="T2" fmla="*/ 0 w 8"/>
                <a:gd name="T3" fmla="*/ 2 h 22"/>
                <a:gd name="T4" fmla="*/ 3 w 8"/>
                <a:gd name="T5" fmla="*/ 0 h 22"/>
                <a:gd name="T6" fmla="*/ 8 w 8"/>
                <a:gd name="T7" fmla="*/ 20 h 22"/>
                <a:gd name="T8" fmla="*/ 5 w 8"/>
                <a:gd name="T9" fmla="*/ 22 h 22"/>
              </a:gdLst>
              <a:ahLst/>
              <a:cxnLst>
                <a:cxn ang="0">
                  <a:pos x="T0" y="T1"/>
                </a:cxn>
                <a:cxn ang="0">
                  <a:pos x="T2" y="T3"/>
                </a:cxn>
                <a:cxn ang="0">
                  <a:pos x="T4" y="T5"/>
                </a:cxn>
                <a:cxn ang="0">
                  <a:pos x="T6" y="T7"/>
                </a:cxn>
                <a:cxn ang="0">
                  <a:pos x="T8" y="T9"/>
                </a:cxn>
              </a:cxnLst>
              <a:rect l="0" t="0" r="r" b="b"/>
              <a:pathLst>
                <a:path w="8" h="22">
                  <a:moveTo>
                    <a:pt x="5" y="22"/>
                  </a:moveTo>
                  <a:lnTo>
                    <a:pt x="0" y="2"/>
                  </a:lnTo>
                  <a:lnTo>
                    <a:pt x="3" y="0"/>
                  </a:lnTo>
                  <a:lnTo>
                    <a:pt x="8" y="20"/>
                  </a:lnTo>
                  <a:lnTo>
                    <a:pt x="5" y="22"/>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80" name="Freeform 178"/>
            <p:cNvSpPr>
              <a:spLocks/>
            </p:cNvSpPr>
            <p:nvPr/>
          </p:nvSpPr>
          <p:spPr bwMode="auto">
            <a:xfrm>
              <a:off x="4753203" y="3782396"/>
              <a:ext cx="40738" cy="68939"/>
            </a:xfrm>
            <a:custGeom>
              <a:avLst/>
              <a:gdLst>
                <a:gd name="T0" fmla="*/ 8 w 13"/>
                <a:gd name="T1" fmla="*/ 22 h 22"/>
                <a:gd name="T2" fmla="*/ 0 w 13"/>
                <a:gd name="T3" fmla="*/ 0 h 22"/>
                <a:gd name="T4" fmla="*/ 3 w 13"/>
                <a:gd name="T5" fmla="*/ 0 h 22"/>
                <a:gd name="T6" fmla="*/ 13 w 13"/>
                <a:gd name="T7" fmla="*/ 20 h 22"/>
                <a:gd name="T8" fmla="*/ 8 w 13"/>
                <a:gd name="T9" fmla="*/ 22 h 22"/>
              </a:gdLst>
              <a:ahLst/>
              <a:cxnLst>
                <a:cxn ang="0">
                  <a:pos x="T0" y="T1"/>
                </a:cxn>
                <a:cxn ang="0">
                  <a:pos x="T2" y="T3"/>
                </a:cxn>
                <a:cxn ang="0">
                  <a:pos x="T4" y="T5"/>
                </a:cxn>
                <a:cxn ang="0">
                  <a:pos x="T6" y="T7"/>
                </a:cxn>
                <a:cxn ang="0">
                  <a:pos x="T8" y="T9"/>
                </a:cxn>
              </a:cxnLst>
              <a:rect l="0" t="0" r="r" b="b"/>
              <a:pathLst>
                <a:path w="13" h="22">
                  <a:moveTo>
                    <a:pt x="8" y="22"/>
                  </a:moveTo>
                  <a:lnTo>
                    <a:pt x="0" y="0"/>
                  </a:lnTo>
                  <a:lnTo>
                    <a:pt x="3" y="0"/>
                  </a:lnTo>
                  <a:lnTo>
                    <a:pt x="13" y="20"/>
                  </a:lnTo>
                  <a:lnTo>
                    <a:pt x="8" y="22"/>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81" name="Freeform 80"/>
            <p:cNvSpPr>
              <a:spLocks/>
            </p:cNvSpPr>
            <p:nvPr/>
          </p:nvSpPr>
          <p:spPr bwMode="auto">
            <a:xfrm>
              <a:off x="4618455" y="3337427"/>
              <a:ext cx="641895" cy="1187634"/>
            </a:xfrm>
            <a:custGeom>
              <a:avLst/>
              <a:gdLst>
                <a:gd name="T0" fmla="*/ 98 w 98"/>
                <a:gd name="T1" fmla="*/ 193 h 197"/>
                <a:gd name="T2" fmla="*/ 94 w 98"/>
                <a:gd name="T3" fmla="*/ 197 h 197"/>
                <a:gd name="T4" fmla="*/ 4 w 98"/>
                <a:gd name="T5" fmla="*/ 197 h 197"/>
                <a:gd name="T6" fmla="*/ 0 w 98"/>
                <a:gd name="T7" fmla="*/ 193 h 197"/>
                <a:gd name="T8" fmla="*/ 0 w 98"/>
                <a:gd name="T9" fmla="*/ 4 h 197"/>
                <a:gd name="T10" fmla="*/ 4 w 98"/>
                <a:gd name="T11" fmla="*/ 0 h 197"/>
                <a:gd name="T12" fmla="*/ 94 w 98"/>
                <a:gd name="T13" fmla="*/ 0 h 197"/>
                <a:gd name="T14" fmla="*/ 98 w 98"/>
                <a:gd name="T15" fmla="*/ 4 h 197"/>
                <a:gd name="T16" fmla="*/ 98 w 98"/>
                <a:gd name="T17" fmla="*/ 193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8" h="197">
                  <a:moveTo>
                    <a:pt x="98" y="193"/>
                  </a:moveTo>
                  <a:cubicBezTo>
                    <a:pt x="98" y="195"/>
                    <a:pt x="96" y="197"/>
                    <a:pt x="94" y="197"/>
                  </a:cubicBezTo>
                  <a:cubicBezTo>
                    <a:pt x="4" y="197"/>
                    <a:pt x="4" y="197"/>
                    <a:pt x="4" y="197"/>
                  </a:cubicBezTo>
                  <a:cubicBezTo>
                    <a:pt x="2" y="197"/>
                    <a:pt x="0" y="195"/>
                    <a:pt x="0" y="193"/>
                  </a:cubicBezTo>
                  <a:cubicBezTo>
                    <a:pt x="0" y="4"/>
                    <a:pt x="0" y="4"/>
                    <a:pt x="0" y="4"/>
                  </a:cubicBezTo>
                  <a:cubicBezTo>
                    <a:pt x="0" y="2"/>
                    <a:pt x="2" y="0"/>
                    <a:pt x="4" y="0"/>
                  </a:cubicBezTo>
                  <a:cubicBezTo>
                    <a:pt x="94" y="0"/>
                    <a:pt x="94" y="0"/>
                    <a:pt x="94" y="0"/>
                  </a:cubicBezTo>
                  <a:cubicBezTo>
                    <a:pt x="96" y="0"/>
                    <a:pt x="98" y="2"/>
                    <a:pt x="98" y="4"/>
                  </a:cubicBezTo>
                  <a:lnTo>
                    <a:pt x="98" y="193"/>
                  </a:ln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82" name="Rectangle 81"/>
            <p:cNvSpPr>
              <a:spLocks noChangeArrowheads="1"/>
            </p:cNvSpPr>
            <p:nvPr/>
          </p:nvSpPr>
          <p:spPr bwMode="auto">
            <a:xfrm>
              <a:off x="4668593" y="3572448"/>
              <a:ext cx="115944" cy="112809"/>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83" name="Rectangle 82"/>
            <p:cNvSpPr>
              <a:spLocks noChangeArrowheads="1"/>
            </p:cNvSpPr>
            <p:nvPr/>
          </p:nvSpPr>
          <p:spPr bwMode="auto">
            <a:xfrm>
              <a:off x="4797071" y="3572448"/>
              <a:ext cx="115944" cy="112809"/>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84" name="Rectangle 83"/>
            <p:cNvSpPr>
              <a:spLocks noChangeArrowheads="1"/>
            </p:cNvSpPr>
            <p:nvPr/>
          </p:nvSpPr>
          <p:spPr bwMode="auto">
            <a:xfrm>
              <a:off x="4925548" y="3572448"/>
              <a:ext cx="115944" cy="11280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85" name="Rectangle 84"/>
            <p:cNvSpPr>
              <a:spLocks noChangeArrowheads="1"/>
            </p:cNvSpPr>
            <p:nvPr/>
          </p:nvSpPr>
          <p:spPr bwMode="auto">
            <a:xfrm>
              <a:off x="5054026" y="3572448"/>
              <a:ext cx="112809" cy="112809"/>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86" name="Rectangle 85"/>
            <p:cNvSpPr>
              <a:spLocks noChangeArrowheads="1"/>
            </p:cNvSpPr>
            <p:nvPr/>
          </p:nvSpPr>
          <p:spPr bwMode="auto">
            <a:xfrm>
              <a:off x="4668593" y="3945345"/>
              <a:ext cx="244421" cy="235021"/>
            </a:xfrm>
            <a:prstGeom prst="rect">
              <a:avLst/>
            </a:prstGeom>
            <a:solidFill>
              <a:srgbClr val="73737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87" name="Rectangle 86"/>
            <p:cNvSpPr>
              <a:spLocks noChangeArrowheads="1"/>
            </p:cNvSpPr>
            <p:nvPr/>
          </p:nvSpPr>
          <p:spPr bwMode="auto">
            <a:xfrm>
              <a:off x="4668593" y="3697792"/>
              <a:ext cx="498243" cy="235021"/>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88" name="Rectangle 87"/>
            <p:cNvSpPr>
              <a:spLocks noChangeArrowheads="1"/>
            </p:cNvSpPr>
            <p:nvPr/>
          </p:nvSpPr>
          <p:spPr bwMode="auto">
            <a:xfrm>
              <a:off x="4925548" y="3945345"/>
              <a:ext cx="115944" cy="115944"/>
            </a:xfrm>
            <a:prstGeom prst="rect">
              <a:avLst/>
            </a:prstGeom>
            <a:solidFill>
              <a:srgbClr val="FDB81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89" name="Rectangle 88"/>
            <p:cNvSpPr>
              <a:spLocks noChangeArrowheads="1"/>
            </p:cNvSpPr>
            <p:nvPr/>
          </p:nvSpPr>
          <p:spPr bwMode="auto">
            <a:xfrm>
              <a:off x="5054026" y="3945345"/>
              <a:ext cx="112809" cy="115944"/>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90" name="Rectangle 89"/>
            <p:cNvSpPr>
              <a:spLocks noChangeArrowheads="1"/>
            </p:cNvSpPr>
            <p:nvPr/>
          </p:nvSpPr>
          <p:spPr bwMode="auto">
            <a:xfrm>
              <a:off x="4925548" y="4067556"/>
              <a:ext cx="115944" cy="11280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91" name="Rectangle 90"/>
            <p:cNvSpPr>
              <a:spLocks noChangeArrowheads="1"/>
            </p:cNvSpPr>
            <p:nvPr/>
          </p:nvSpPr>
          <p:spPr bwMode="auto">
            <a:xfrm>
              <a:off x="5054026" y="4067556"/>
              <a:ext cx="112809" cy="112809"/>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92" name="Rectangle 91"/>
            <p:cNvSpPr>
              <a:spLocks noChangeArrowheads="1"/>
            </p:cNvSpPr>
            <p:nvPr/>
          </p:nvSpPr>
          <p:spPr bwMode="auto">
            <a:xfrm>
              <a:off x="5054026" y="4315109"/>
              <a:ext cx="112809" cy="65807"/>
            </a:xfrm>
            <a:prstGeom prst="rect">
              <a:avLst/>
            </a:prstGeom>
            <a:solidFill>
              <a:srgbClr val="BA141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93" name="Rectangle 92"/>
            <p:cNvSpPr>
              <a:spLocks noChangeArrowheads="1"/>
            </p:cNvSpPr>
            <p:nvPr/>
          </p:nvSpPr>
          <p:spPr bwMode="auto">
            <a:xfrm>
              <a:off x="4797071" y="4302575"/>
              <a:ext cx="244421" cy="78341"/>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94" name="Rectangle 93"/>
            <p:cNvSpPr>
              <a:spLocks noChangeArrowheads="1"/>
            </p:cNvSpPr>
            <p:nvPr/>
          </p:nvSpPr>
          <p:spPr bwMode="auto">
            <a:xfrm>
              <a:off x="4668593" y="4315109"/>
              <a:ext cx="115944" cy="65807"/>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95" name="Rectangle 94"/>
            <p:cNvSpPr>
              <a:spLocks noChangeArrowheads="1"/>
            </p:cNvSpPr>
            <p:nvPr/>
          </p:nvSpPr>
          <p:spPr bwMode="auto">
            <a:xfrm>
              <a:off x="4668593" y="4192900"/>
              <a:ext cx="115944" cy="109677"/>
            </a:xfrm>
            <a:prstGeom prst="rect">
              <a:avLst/>
            </a:prstGeom>
            <a:solidFill>
              <a:srgbClr val="4BC1B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96" name="Rectangle 95"/>
            <p:cNvSpPr>
              <a:spLocks noChangeArrowheads="1"/>
            </p:cNvSpPr>
            <p:nvPr/>
          </p:nvSpPr>
          <p:spPr bwMode="auto">
            <a:xfrm>
              <a:off x="4797071" y="4192900"/>
              <a:ext cx="244421" cy="109677"/>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97" name="Rectangle 96"/>
            <p:cNvSpPr>
              <a:spLocks noChangeArrowheads="1"/>
            </p:cNvSpPr>
            <p:nvPr/>
          </p:nvSpPr>
          <p:spPr bwMode="auto">
            <a:xfrm>
              <a:off x="5054026" y="4192900"/>
              <a:ext cx="112809" cy="109677"/>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98" name="Freeform 97"/>
            <p:cNvSpPr>
              <a:spLocks/>
            </p:cNvSpPr>
            <p:nvPr/>
          </p:nvSpPr>
          <p:spPr bwMode="auto">
            <a:xfrm>
              <a:off x="4709330" y="4446720"/>
              <a:ext cx="18802" cy="28203"/>
            </a:xfrm>
            <a:custGeom>
              <a:avLst/>
              <a:gdLst>
                <a:gd name="T0" fmla="*/ 6 w 6"/>
                <a:gd name="T1" fmla="*/ 9 h 9"/>
                <a:gd name="T2" fmla="*/ 0 w 6"/>
                <a:gd name="T3" fmla="*/ 4 h 9"/>
                <a:gd name="T4" fmla="*/ 6 w 6"/>
                <a:gd name="T5" fmla="*/ 0 h 9"/>
              </a:gdLst>
              <a:ahLst/>
              <a:cxnLst>
                <a:cxn ang="0">
                  <a:pos x="T0" y="T1"/>
                </a:cxn>
                <a:cxn ang="0">
                  <a:pos x="T2" y="T3"/>
                </a:cxn>
                <a:cxn ang="0">
                  <a:pos x="T4" y="T5"/>
                </a:cxn>
              </a:cxnLst>
              <a:rect l="0" t="0" r="r" b="b"/>
              <a:pathLst>
                <a:path w="6" h="9">
                  <a:moveTo>
                    <a:pt x="6" y="9"/>
                  </a:moveTo>
                  <a:lnTo>
                    <a:pt x="0" y="4"/>
                  </a:lnTo>
                  <a:lnTo>
                    <a:pt x="6" y="0"/>
                  </a:lnTo>
                </a:path>
              </a:pathLst>
            </a:custGeom>
            <a:noFill/>
            <a:ln w="3175" cap="rnd">
              <a:solidFill>
                <a:srgbClr val="96969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99" name="Line 93"/>
            <p:cNvSpPr>
              <a:spLocks noChangeShapeType="1"/>
            </p:cNvSpPr>
            <p:nvPr/>
          </p:nvSpPr>
          <p:spPr bwMode="auto">
            <a:xfrm>
              <a:off x="4709330" y="4459255"/>
              <a:ext cx="31336" cy="0"/>
            </a:xfrm>
            <a:prstGeom prst="line">
              <a:avLst/>
            </a:prstGeom>
            <a:noFill/>
            <a:ln w="3175" cap="rnd">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100" name="Oval 99"/>
            <p:cNvSpPr>
              <a:spLocks noChangeArrowheads="1"/>
            </p:cNvSpPr>
            <p:nvPr/>
          </p:nvSpPr>
          <p:spPr bwMode="auto">
            <a:xfrm>
              <a:off x="5097896" y="4446720"/>
              <a:ext cx="25069" cy="25069"/>
            </a:xfrm>
            <a:prstGeom prst="ellipse">
              <a:avLst/>
            </a:prstGeom>
            <a:noFill/>
            <a:ln w="3175" cap="rnd">
              <a:solidFill>
                <a:srgbClr val="96969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101" name="Line 95"/>
            <p:cNvSpPr>
              <a:spLocks noChangeShapeType="1"/>
            </p:cNvSpPr>
            <p:nvPr/>
          </p:nvSpPr>
          <p:spPr bwMode="auto">
            <a:xfrm flipH="1">
              <a:off x="5091629" y="4465522"/>
              <a:ext cx="12534" cy="9402"/>
            </a:xfrm>
            <a:prstGeom prst="line">
              <a:avLst/>
            </a:prstGeom>
            <a:noFill/>
            <a:ln w="3175" cap="rnd">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102" name="Freeform 101"/>
            <p:cNvSpPr>
              <a:spLocks/>
            </p:cNvSpPr>
            <p:nvPr/>
          </p:nvSpPr>
          <p:spPr bwMode="auto">
            <a:xfrm>
              <a:off x="4913013" y="4440453"/>
              <a:ext cx="25069" cy="18802"/>
            </a:xfrm>
            <a:custGeom>
              <a:avLst/>
              <a:gdLst>
                <a:gd name="T0" fmla="*/ 0 w 8"/>
                <a:gd name="T1" fmla="*/ 6 h 6"/>
                <a:gd name="T2" fmla="*/ 8 w 8"/>
                <a:gd name="T3" fmla="*/ 6 h 6"/>
                <a:gd name="T4" fmla="*/ 8 w 8"/>
                <a:gd name="T5" fmla="*/ 0 h 6"/>
                <a:gd name="T6" fmla="*/ 0 w 8"/>
                <a:gd name="T7" fmla="*/ 2 h 6"/>
                <a:gd name="T8" fmla="*/ 0 w 8"/>
                <a:gd name="T9" fmla="*/ 6 h 6"/>
              </a:gdLst>
              <a:ahLst/>
              <a:cxnLst>
                <a:cxn ang="0">
                  <a:pos x="T0" y="T1"/>
                </a:cxn>
                <a:cxn ang="0">
                  <a:pos x="T2" y="T3"/>
                </a:cxn>
                <a:cxn ang="0">
                  <a:pos x="T4" y="T5"/>
                </a:cxn>
                <a:cxn ang="0">
                  <a:pos x="T6" y="T7"/>
                </a:cxn>
                <a:cxn ang="0">
                  <a:pos x="T8" y="T9"/>
                </a:cxn>
              </a:cxnLst>
              <a:rect l="0" t="0" r="r" b="b"/>
              <a:pathLst>
                <a:path w="8" h="6">
                  <a:moveTo>
                    <a:pt x="0" y="6"/>
                  </a:moveTo>
                  <a:lnTo>
                    <a:pt x="8" y="6"/>
                  </a:lnTo>
                  <a:lnTo>
                    <a:pt x="8" y="0"/>
                  </a:lnTo>
                  <a:lnTo>
                    <a:pt x="0" y="2"/>
                  </a:lnTo>
                  <a:lnTo>
                    <a:pt x="0" y="6"/>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103" name="Rectangle 102"/>
            <p:cNvSpPr>
              <a:spLocks noChangeArrowheads="1"/>
            </p:cNvSpPr>
            <p:nvPr/>
          </p:nvSpPr>
          <p:spPr bwMode="auto">
            <a:xfrm>
              <a:off x="4900479" y="4446720"/>
              <a:ext cx="12534" cy="12534"/>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104" name="Rectangle 103"/>
            <p:cNvSpPr>
              <a:spLocks noChangeArrowheads="1"/>
            </p:cNvSpPr>
            <p:nvPr/>
          </p:nvSpPr>
          <p:spPr bwMode="auto">
            <a:xfrm>
              <a:off x="4913013" y="4459255"/>
              <a:ext cx="25069" cy="15669"/>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105" name="Rectangle 104"/>
            <p:cNvSpPr>
              <a:spLocks noChangeArrowheads="1"/>
            </p:cNvSpPr>
            <p:nvPr/>
          </p:nvSpPr>
          <p:spPr bwMode="auto">
            <a:xfrm>
              <a:off x="4900479" y="4459255"/>
              <a:ext cx="12534" cy="15669"/>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106" name="Rectangle 105"/>
            <p:cNvSpPr>
              <a:spLocks noChangeArrowheads="1"/>
            </p:cNvSpPr>
            <p:nvPr/>
          </p:nvSpPr>
          <p:spPr bwMode="auto">
            <a:xfrm>
              <a:off x="5188770" y="4224236"/>
              <a:ext cx="37603" cy="137878"/>
            </a:xfrm>
            <a:prstGeom prst="rect">
              <a:avLst/>
            </a:prstGeom>
            <a:solidFill>
              <a:srgbClr val="3C3C3C"/>
            </a:solidFill>
            <a:ln>
              <a:noFill/>
            </a:ln>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107" name="Freeform 106"/>
            <p:cNvSpPr>
              <a:spLocks/>
            </p:cNvSpPr>
            <p:nvPr/>
          </p:nvSpPr>
          <p:spPr bwMode="auto">
            <a:xfrm>
              <a:off x="4853476" y="3396967"/>
              <a:ext cx="141013" cy="18802"/>
            </a:xfrm>
            <a:custGeom>
              <a:avLst/>
              <a:gdLst>
                <a:gd name="T0" fmla="*/ 23 w 23"/>
                <a:gd name="T1" fmla="*/ 2 h 3"/>
                <a:gd name="T2" fmla="*/ 22 w 23"/>
                <a:gd name="T3" fmla="*/ 3 h 3"/>
                <a:gd name="T4" fmla="*/ 2 w 23"/>
                <a:gd name="T5" fmla="*/ 3 h 3"/>
                <a:gd name="T6" fmla="*/ 0 w 23"/>
                <a:gd name="T7" fmla="*/ 2 h 3"/>
                <a:gd name="T8" fmla="*/ 0 w 23"/>
                <a:gd name="T9" fmla="*/ 2 h 3"/>
                <a:gd name="T10" fmla="*/ 2 w 23"/>
                <a:gd name="T11" fmla="*/ 0 h 3"/>
                <a:gd name="T12" fmla="*/ 22 w 23"/>
                <a:gd name="T13" fmla="*/ 0 h 3"/>
                <a:gd name="T14" fmla="*/ 23 w 23"/>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 h="3">
                  <a:moveTo>
                    <a:pt x="23" y="2"/>
                  </a:moveTo>
                  <a:cubicBezTo>
                    <a:pt x="23" y="3"/>
                    <a:pt x="23" y="3"/>
                    <a:pt x="22" y="3"/>
                  </a:cubicBezTo>
                  <a:cubicBezTo>
                    <a:pt x="2" y="3"/>
                    <a:pt x="2" y="3"/>
                    <a:pt x="2" y="3"/>
                  </a:cubicBezTo>
                  <a:cubicBezTo>
                    <a:pt x="1" y="3"/>
                    <a:pt x="0" y="3"/>
                    <a:pt x="0" y="2"/>
                  </a:cubicBezTo>
                  <a:cubicBezTo>
                    <a:pt x="0" y="2"/>
                    <a:pt x="0" y="2"/>
                    <a:pt x="0" y="2"/>
                  </a:cubicBezTo>
                  <a:cubicBezTo>
                    <a:pt x="0" y="1"/>
                    <a:pt x="1" y="0"/>
                    <a:pt x="2" y="0"/>
                  </a:cubicBezTo>
                  <a:cubicBezTo>
                    <a:pt x="22" y="0"/>
                    <a:pt x="22" y="0"/>
                    <a:pt x="22" y="0"/>
                  </a:cubicBezTo>
                  <a:cubicBezTo>
                    <a:pt x="23" y="0"/>
                    <a:pt x="23" y="1"/>
                    <a:pt x="23" y="2"/>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108" name="Rectangle 107"/>
            <p:cNvSpPr>
              <a:spLocks noChangeArrowheads="1"/>
            </p:cNvSpPr>
            <p:nvPr/>
          </p:nvSpPr>
          <p:spPr bwMode="auto">
            <a:xfrm>
              <a:off x="4681127" y="3487840"/>
              <a:ext cx="3135" cy="2506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109" name="Rectangle 108"/>
            <p:cNvSpPr>
              <a:spLocks noChangeArrowheads="1"/>
            </p:cNvSpPr>
            <p:nvPr/>
          </p:nvSpPr>
          <p:spPr bwMode="auto">
            <a:xfrm>
              <a:off x="4674860" y="3494107"/>
              <a:ext cx="6267" cy="1880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110" name="Rectangle 109"/>
            <p:cNvSpPr>
              <a:spLocks noChangeArrowheads="1"/>
            </p:cNvSpPr>
            <p:nvPr/>
          </p:nvSpPr>
          <p:spPr bwMode="auto">
            <a:xfrm>
              <a:off x="4668593" y="3500374"/>
              <a:ext cx="6267" cy="1253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111" name="Rectangle 110"/>
            <p:cNvSpPr>
              <a:spLocks noChangeArrowheads="1"/>
            </p:cNvSpPr>
            <p:nvPr/>
          </p:nvSpPr>
          <p:spPr bwMode="auto">
            <a:xfrm>
              <a:off x="4662325" y="3500374"/>
              <a:ext cx="6267" cy="1253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112" name="Rectangle 111"/>
            <p:cNvSpPr>
              <a:spLocks noChangeArrowheads="1"/>
            </p:cNvSpPr>
            <p:nvPr/>
          </p:nvSpPr>
          <p:spPr bwMode="auto">
            <a:xfrm>
              <a:off x="4656058" y="3506641"/>
              <a:ext cx="6267" cy="626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113" name="Rectangle 112"/>
            <p:cNvSpPr>
              <a:spLocks noChangeArrowheads="1"/>
            </p:cNvSpPr>
            <p:nvPr/>
          </p:nvSpPr>
          <p:spPr bwMode="auto">
            <a:xfrm>
              <a:off x="5085362" y="3487840"/>
              <a:ext cx="18802" cy="2506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114" name="Rectangle 113"/>
            <p:cNvSpPr>
              <a:spLocks noChangeArrowheads="1"/>
            </p:cNvSpPr>
            <p:nvPr/>
          </p:nvSpPr>
          <p:spPr bwMode="auto">
            <a:xfrm>
              <a:off x="5066560" y="3494107"/>
              <a:ext cx="6267" cy="1253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pic>
          <p:nvPicPr>
            <p:cNvPr id="115" name="Picture 114"/>
            <p:cNvPicPr>
              <a:picLocks noChangeAspect="1"/>
            </p:cNvPicPr>
            <p:nvPr/>
          </p:nvPicPr>
          <p:blipFill rotWithShape="1">
            <a:blip r:embed="rId4">
              <a:extLst>
                <a:ext uri="{28A0092B-C50C-407E-A947-70E740481C1C}">
                  <a14:useLocalDpi xmlns:a14="http://schemas.microsoft.com/office/drawing/2010/main" val="0"/>
                </a:ext>
              </a:extLst>
            </a:blip>
            <a:srcRect t="10161" b="7690"/>
            <a:stretch/>
          </p:blipFill>
          <p:spPr>
            <a:xfrm>
              <a:off x="4663119" y="3572286"/>
              <a:ext cx="558496" cy="814895"/>
            </a:xfrm>
            <a:prstGeom prst="rect">
              <a:avLst/>
            </a:prstGeom>
          </p:spPr>
        </p:pic>
      </p:grpSp>
    </p:spTree>
    <p:extLst>
      <p:ext uri="{BB962C8B-B14F-4D97-AF65-F5344CB8AC3E}">
        <p14:creationId xmlns:p14="http://schemas.microsoft.com/office/powerpoint/2010/main" val="255075847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childTnLst>
                                </p:cTn>
                              </p:par>
                              <p:par>
                                <p:cTn id="8" presetID="63" presetClass="path" presetSubtype="0" decel="100000" fill="hold" grpId="1" nodeType="withEffect">
                                  <p:stCondLst>
                                    <p:cond delay="0"/>
                                  </p:stCondLst>
                                  <p:childTnLst>
                                    <p:animMotion origin="layout" path="M -0.02409 -3.33333E-6 L 8.33333E-7 -3.33333E-6 " pathEditMode="relative" rAng="0" ptsTypes="AA">
                                      <p:cBhvr>
                                        <p:cTn id="9" dur="1000" fill="hold"/>
                                        <p:tgtEl>
                                          <p:spTgt spid="5"/>
                                        </p:tgtEl>
                                        <p:attrNameLst>
                                          <p:attrName>ppt_x</p:attrName>
                                          <p:attrName>ppt_y</p:attrName>
                                        </p:attrNameLst>
                                      </p:cBhvr>
                                      <p:rCtr x="1198" y="0"/>
                                    </p:animMotion>
                                  </p:childTnLst>
                                </p:cTn>
                              </p:par>
                              <p:par>
                                <p:cTn id="10" presetID="10" presetClass="entr" presetSubtype="0"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childTnLst>
                                </p:cTn>
                              </p:par>
                              <p:par>
                                <p:cTn id="13" presetID="63" presetClass="path" presetSubtype="0" decel="100000" fill="hold" grpId="1" nodeType="withEffect">
                                  <p:stCondLst>
                                    <p:cond delay="0"/>
                                  </p:stCondLst>
                                  <p:childTnLst>
                                    <p:animMotion origin="layout" path="M -0.02408 -4.81481E-6 L 5E-6 -4.81481E-6 " pathEditMode="relative" rAng="0" ptsTypes="AA">
                                      <p:cBhvr>
                                        <p:cTn id="14" dur="1000" fill="hold"/>
                                        <p:tgtEl>
                                          <p:spTgt spid="6"/>
                                        </p:tgtEl>
                                        <p:attrNameLst>
                                          <p:attrName>ppt_x</p:attrName>
                                          <p:attrName>ppt_y</p:attrName>
                                        </p:attrNameLst>
                                      </p:cBhvr>
                                      <p:rCtr x="1198" y="0"/>
                                    </p:animMotion>
                                  </p:childTnLst>
                                </p:cTn>
                              </p:par>
                              <p:par>
                                <p:cTn id="15" presetID="10"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1000"/>
                                        <p:tgtEl>
                                          <p:spTgt spid="7"/>
                                        </p:tgtEl>
                                      </p:cBhvr>
                                    </p:animEffect>
                                  </p:childTnLst>
                                </p:cTn>
                              </p:par>
                              <p:par>
                                <p:cTn id="18" presetID="63" presetClass="path" presetSubtype="0" decel="100000" fill="hold" grpId="1" nodeType="withEffect">
                                  <p:stCondLst>
                                    <p:cond delay="0"/>
                                  </p:stCondLst>
                                  <p:childTnLst>
                                    <p:animMotion origin="layout" path="M -0.02409 -3.33333E-6 L -2.29167E-6 -3.33333E-6 " pathEditMode="relative" rAng="0" ptsTypes="AA">
                                      <p:cBhvr>
                                        <p:cTn id="19" dur="1000" fill="hold"/>
                                        <p:tgtEl>
                                          <p:spTgt spid="7"/>
                                        </p:tgtEl>
                                        <p:attrNameLst>
                                          <p:attrName>ppt_x</p:attrName>
                                          <p:attrName>ppt_y</p:attrName>
                                        </p:attrNameLst>
                                      </p:cBhvr>
                                      <p:rCtr x="1198"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P spid="6" grpId="0"/>
      <p:bldP spid="6" grpId="1"/>
      <p:bldP spid="7" grpId="0"/>
      <p:bldP spid="7" grpId="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Feedback</a:t>
            </a:r>
            <a:endParaRPr lang="en-US" dirty="0"/>
          </a:p>
        </p:txBody>
      </p:sp>
      <p:sp>
        <p:nvSpPr>
          <p:cNvPr id="2" name="Text Placeholder 1"/>
          <p:cNvSpPr>
            <a:spLocks noGrp="1"/>
          </p:cNvSpPr>
          <p:nvPr>
            <p:ph type="body" sz="quarter" idx="11"/>
          </p:nvPr>
        </p:nvSpPr>
        <p:spPr>
          <a:xfrm>
            <a:off x="1474185" y="1233814"/>
            <a:ext cx="4677995" cy="5339165"/>
          </a:xfrm>
        </p:spPr>
        <p:txBody>
          <a:bodyPr/>
          <a:lstStyle/>
          <a:p>
            <a:pPr>
              <a:spcBef>
                <a:spcPts val="588"/>
              </a:spcBef>
              <a:spcAft>
                <a:spcPts val="588"/>
              </a:spcAft>
            </a:pPr>
            <a:r>
              <a:rPr lang="en-US" dirty="0" smtClean="0"/>
              <a:t>Office 365 Network</a:t>
            </a:r>
            <a:br>
              <a:rPr lang="en-US" dirty="0" smtClean="0"/>
            </a:br>
            <a:r>
              <a:rPr lang="en-US" sz="2400" dirty="0" smtClean="0"/>
              <a:t>Share you best practices and join conversations</a:t>
            </a:r>
            <a:r>
              <a:rPr lang="en-US" dirty="0" smtClean="0"/>
              <a:t/>
            </a:r>
            <a:br>
              <a:rPr lang="en-US" dirty="0" smtClean="0"/>
            </a:br>
            <a:r>
              <a:rPr lang="en-US" dirty="0"/>
              <a:t/>
            </a:r>
            <a:br>
              <a:rPr lang="en-US" dirty="0"/>
            </a:br>
            <a:r>
              <a:rPr lang="en-US" sz="2400" dirty="0" smtClean="0">
                <a:hlinkClick r:id="rId2"/>
              </a:rPr>
              <a:t>https</a:t>
            </a:r>
            <a:r>
              <a:rPr lang="en-US" sz="2400" dirty="0">
                <a:hlinkClick r:id="rId2"/>
              </a:rPr>
              <a:t>://</a:t>
            </a:r>
            <a:r>
              <a:rPr lang="en-US" sz="2400" dirty="0" smtClean="0">
                <a:hlinkClick r:id="rId2"/>
              </a:rPr>
              <a:t>www.yammer.com/itpronetwork</a:t>
            </a:r>
            <a:r>
              <a:rPr lang="en-US" sz="2400" dirty="0" smtClean="0"/>
              <a:t> </a:t>
            </a:r>
          </a:p>
          <a:p>
            <a:pPr>
              <a:spcBef>
                <a:spcPts val="2941"/>
              </a:spcBef>
              <a:spcAft>
                <a:spcPts val="588"/>
              </a:spcAft>
            </a:pPr>
            <a:r>
              <a:rPr lang="en-US" dirty="0" err="1" smtClean="0"/>
              <a:t>Stackoverflow</a:t>
            </a:r>
            <a:r>
              <a:rPr lang="en-US" dirty="0"/>
              <a:t/>
            </a:r>
            <a:br>
              <a:rPr lang="en-US" dirty="0"/>
            </a:br>
            <a:r>
              <a:rPr lang="en-US" sz="2400" dirty="0" smtClean="0"/>
              <a:t>Ask deep technical questions to a world-wide set of developers</a:t>
            </a:r>
          </a:p>
          <a:p>
            <a:pPr>
              <a:spcBef>
                <a:spcPts val="2941"/>
              </a:spcBef>
              <a:spcAft>
                <a:spcPts val="588"/>
              </a:spcAft>
            </a:pPr>
            <a:r>
              <a:rPr lang="en-US" sz="2400" dirty="0">
                <a:hlinkClick r:id="rId3"/>
              </a:rPr>
              <a:t>http://</a:t>
            </a:r>
            <a:r>
              <a:rPr lang="en-US" sz="2400" dirty="0" smtClean="0">
                <a:hlinkClick r:id="rId3"/>
              </a:rPr>
              <a:t>stackoverflow.com/questions/tagged/ms-office</a:t>
            </a:r>
            <a:r>
              <a:rPr lang="en-US" sz="2400" dirty="0" smtClean="0"/>
              <a:t> </a:t>
            </a:r>
            <a:endParaRPr lang="en-US" sz="2400" dirty="0"/>
          </a:p>
          <a:p>
            <a:pPr>
              <a:spcBef>
                <a:spcPts val="588"/>
              </a:spcBef>
              <a:spcAft>
                <a:spcPts val="588"/>
              </a:spcAft>
            </a:pPr>
            <a:endParaRPr lang="en-US" sz="1961" dirty="0"/>
          </a:p>
          <a:p>
            <a:pPr>
              <a:spcBef>
                <a:spcPts val="588"/>
              </a:spcBef>
              <a:spcAft>
                <a:spcPts val="588"/>
              </a:spcAft>
            </a:pPr>
            <a:endParaRPr lang="en-US" dirty="0"/>
          </a:p>
        </p:txBody>
      </p:sp>
      <p:pic>
        <p:nvPicPr>
          <p:cNvPr id="5" name="Picture 4"/>
          <p:cNvPicPr>
            <a:picLocks noChangeAspect="1"/>
          </p:cNvPicPr>
          <p:nvPr/>
        </p:nvPicPr>
        <p:blipFill>
          <a:blip r:embed="rId4"/>
          <a:stretch>
            <a:fillRect/>
          </a:stretch>
        </p:blipFill>
        <p:spPr>
          <a:xfrm>
            <a:off x="393600" y="1870918"/>
            <a:ext cx="895481" cy="750825"/>
          </a:xfrm>
          <a:prstGeom prst="rect">
            <a:avLst/>
          </a:prstGeom>
        </p:spPr>
      </p:pic>
      <p:pic>
        <p:nvPicPr>
          <p:cNvPr id="10" name="Picture 9"/>
          <p:cNvPicPr>
            <a:picLocks noChangeAspect="1"/>
          </p:cNvPicPr>
          <p:nvPr/>
        </p:nvPicPr>
        <p:blipFill>
          <a:blip r:embed="rId5"/>
          <a:stretch>
            <a:fillRect/>
          </a:stretch>
        </p:blipFill>
        <p:spPr>
          <a:xfrm>
            <a:off x="456206" y="2321966"/>
            <a:ext cx="770270" cy="980977"/>
          </a:xfrm>
          <a:prstGeom prst="rect">
            <a:avLst/>
          </a:prstGeom>
        </p:spPr>
      </p:pic>
      <p:pic>
        <p:nvPicPr>
          <p:cNvPr id="4" name="Picture 3"/>
          <p:cNvPicPr>
            <a:picLocks noChangeAspect="1"/>
          </p:cNvPicPr>
          <p:nvPr/>
        </p:nvPicPr>
        <p:blipFill rotWithShape="1">
          <a:blip r:embed="rId6"/>
          <a:srcRect r="79756"/>
          <a:stretch/>
        </p:blipFill>
        <p:spPr>
          <a:xfrm>
            <a:off x="456206" y="3637479"/>
            <a:ext cx="630577" cy="836633"/>
          </a:xfrm>
          <a:prstGeom prst="rect">
            <a:avLst/>
          </a:prstGeom>
        </p:spPr>
      </p:pic>
      <p:sp>
        <p:nvSpPr>
          <p:cNvPr id="11" name="Text Placeholder 1"/>
          <p:cNvSpPr txBox="1">
            <a:spLocks/>
          </p:cNvSpPr>
          <p:nvPr/>
        </p:nvSpPr>
        <p:spPr>
          <a:xfrm>
            <a:off x="7510830" y="1233813"/>
            <a:ext cx="4677995" cy="5339165"/>
          </a:xfrm>
          <a:prstGeom prst="rect">
            <a:avLst/>
          </a:prstGeom>
        </p:spPr>
        <p:txBody>
          <a:bodyPr vert="horz" lIns="0" tIns="0" rIns="0" bIns="0" rtlCol="0">
            <a:noAutofit/>
          </a:bodyPr>
          <a:lstStyle>
            <a:lvl1pPr marL="0" marR="0" indent="0" algn="l" defTabSz="914363" rtl="0" eaLnBrk="1" fontAlgn="auto" latinLnBrk="0" hangingPunct="1">
              <a:lnSpc>
                <a:spcPct val="90000"/>
              </a:lnSpc>
              <a:spcBef>
                <a:spcPct val="20000"/>
              </a:spcBef>
              <a:spcAft>
                <a:spcPts val="0"/>
              </a:spcAft>
              <a:buClrTx/>
              <a:buSzPct val="80000"/>
              <a:buFont typeface="Arial" pitchFamily="34" charset="0"/>
              <a:buNone/>
              <a:tabLst/>
              <a:defRPr sz="3600" kern="1200" spc="-70" baseline="0">
                <a:gradFill>
                  <a:gsLst>
                    <a:gs pos="1250">
                      <a:schemeClr val="bg2"/>
                    </a:gs>
                    <a:gs pos="100000">
                      <a:schemeClr val="bg2"/>
                    </a:gs>
                  </a:gsLst>
                  <a:lin ang="5400000" scaled="0"/>
                </a:gradFill>
                <a:latin typeface="+mj-lt"/>
                <a:ea typeface="+mn-ea"/>
                <a:cs typeface="+mn-cs"/>
              </a:defRPr>
            </a:lvl1pPr>
            <a:lvl2pPr marL="28012"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sz="1961" kern="1200" spc="0" baseline="0">
                <a:gradFill>
                  <a:gsLst>
                    <a:gs pos="1250">
                      <a:schemeClr val="bg2"/>
                    </a:gs>
                    <a:gs pos="100000">
                      <a:schemeClr val="bg2"/>
                    </a:gs>
                  </a:gsLst>
                  <a:lin ang="5400000" scaled="0"/>
                </a:gradFill>
                <a:latin typeface="+mn-lt"/>
                <a:ea typeface="+mn-ea"/>
                <a:cs typeface="+mn-cs"/>
              </a:defRPr>
            </a:lvl2pPr>
            <a:lvl3pPr marL="219428"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798513" algn="l"/>
              </a:tabLst>
              <a:defRPr sz="1961" kern="1200" spc="0" baseline="0">
                <a:gradFill>
                  <a:gsLst>
                    <a:gs pos="1250">
                      <a:schemeClr val="bg2"/>
                    </a:gs>
                    <a:gs pos="100000">
                      <a:schemeClr val="bg2"/>
                    </a:gs>
                  </a:gsLst>
                  <a:lin ang="5400000" scaled="0"/>
                </a:gradFill>
                <a:latin typeface="+mn-lt"/>
                <a:ea typeface="+mn-ea"/>
                <a:cs typeface="+mn-cs"/>
              </a:defRPr>
            </a:lvl3pPr>
            <a:lvl4pPr marL="466868"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sz="1765" kern="1200" spc="0" baseline="0">
                <a:gradFill>
                  <a:gsLst>
                    <a:gs pos="1250">
                      <a:schemeClr val="bg2"/>
                    </a:gs>
                    <a:gs pos="100000">
                      <a:schemeClr val="bg2"/>
                    </a:gs>
                  </a:gsLst>
                  <a:lin ang="5400000" scaled="0"/>
                </a:gradFill>
                <a:latin typeface="+mn-lt"/>
                <a:ea typeface="+mn-ea"/>
                <a:cs typeface="+mn-cs"/>
              </a:defRPr>
            </a:lvl4pPr>
            <a:lvl5pPr marL="725201"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1255713" algn="l"/>
              </a:tabLst>
              <a:defRPr sz="1765"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2941"/>
              </a:spcBef>
              <a:spcAft>
                <a:spcPts val="588"/>
              </a:spcAft>
            </a:pPr>
            <a:r>
              <a:rPr lang="en-US" dirty="0" err="1" smtClean="0"/>
              <a:t>UserVoice</a:t>
            </a:r>
            <a:r>
              <a:rPr lang="en-US" dirty="0" smtClean="0"/>
              <a:t/>
            </a:r>
            <a:br>
              <a:rPr lang="en-US" dirty="0" smtClean="0"/>
            </a:br>
            <a:r>
              <a:rPr lang="en-US" sz="2400" dirty="0" smtClean="0"/>
              <a:t>Provide suggestions of what you want in future versions</a:t>
            </a:r>
            <a:endParaRPr lang="en-US" sz="2400" dirty="0" smtClean="0">
              <a:latin typeface="+mn-lt"/>
            </a:endParaRPr>
          </a:p>
          <a:p>
            <a:pPr>
              <a:spcBef>
                <a:spcPts val="588"/>
              </a:spcBef>
              <a:spcAft>
                <a:spcPts val="588"/>
              </a:spcAft>
            </a:pPr>
            <a:endParaRPr lang="en-US" sz="2400" dirty="0" smtClean="0">
              <a:latin typeface="+mn-lt"/>
              <a:hlinkClick r:id="rId7"/>
            </a:endParaRPr>
          </a:p>
          <a:p>
            <a:pPr>
              <a:spcBef>
                <a:spcPts val="588"/>
              </a:spcBef>
              <a:spcAft>
                <a:spcPts val="588"/>
              </a:spcAft>
            </a:pPr>
            <a:r>
              <a:rPr lang="en-US" sz="2400" dirty="0">
                <a:latin typeface="+mn-lt"/>
                <a:hlinkClick r:id="rId8"/>
              </a:rPr>
              <a:t>http://officespdev.uservoice.com</a:t>
            </a:r>
            <a:r>
              <a:rPr lang="en-US" sz="2400" dirty="0" smtClean="0">
                <a:latin typeface="+mn-lt"/>
                <a:hlinkClick r:id="rId8"/>
              </a:rPr>
              <a:t>/</a:t>
            </a:r>
            <a:r>
              <a:rPr lang="en-US" sz="2400" dirty="0" smtClean="0">
                <a:latin typeface="+mn-lt"/>
              </a:rPr>
              <a:t> </a:t>
            </a:r>
            <a:endParaRPr lang="en-US" sz="1961" dirty="0" smtClean="0"/>
          </a:p>
          <a:p>
            <a:pPr>
              <a:spcBef>
                <a:spcPts val="588"/>
              </a:spcBef>
              <a:spcAft>
                <a:spcPts val="588"/>
              </a:spcAft>
            </a:pPr>
            <a:endParaRPr lang="en-US" dirty="0" smtClean="0"/>
          </a:p>
          <a:p>
            <a:pPr>
              <a:spcBef>
                <a:spcPts val="588"/>
              </a:spcBef>
              <a:spcAft>
                <a:spcPts val="588"/>
              </a:spcAft>
            </a:pPr>
            <a:endParaRPr lang="en-US" dirty="0"/>
          </a:p>
        </p:txBody>
      </p:sp>
      <p:pic>
        <p:nvPicPr>
          <p:cNvPr id="12" name="Picture 11"/>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274680" y="1870918"/>
            <a:ext cx="938180" cy="902095"/>
          </a:xfrm>
          <a:prstGeom prst="rect">
            <a:avLst/>
          </a:prstGeom>
        </p:spPr>
      </p:pic>
    </p:spTree>
    <p:extLst>
      <p:ext uri="{BB962C8B-B14F-4D97-AF65-F5344CB8AC3E}">
        <p14:creationId xmlns:p14="http://schemas.microsoft.com/office/powerpoint/2010/main" val="2634535284"/>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709495" y="1814699"/>
            <a:ext cx="7166650" cy="2880360"/>
          </a:xfrm>
        </p:spPr>
        <p:txBody>
          <a:bodyPr/>
          <a:lstStyle/>
          <a:p>
            <a:r>
              <a:rPr lang="en-US" sz="3136" dirty="0" smtClean="0"/>
              <a:t>Motivation</a:t>
            </a:r>
          </a:p>
          <a:p>
            <a:r>
              <a:rPr lang="en-US" sz="3136" dirty="0" smtClean="0"/>
              <a:t>Managed Metadata Service Architecture</a:t>
            </a:r>
          </a:p>
          <a:p>
            <a:r>
              <a:rPr lang="en-US" sz="3136" dirty="0" smtClean="0"/>
              <a:t>Creating Termsets and Terms</a:t>
            </a:r>
          </a:p>
          <a:p>
            <a:r>
              <a:rPr lang="en-US" sz="3136" dirty="0" smtClean="0"/>
              <a:t>Creating Termsets Using CSOM</a:t>
            </a:r>
            <a:endParaRPr lang="en-US" sz="3136" dirty="0"/>
          </a:p>
        </p:txBody>
      </p:sp>
      <p:pic>
        <p:nvPicPr>
          <p:cNvPr id="4" name="Picture Placeholder 3"/>
          <p:cNvPicPr>
            <a:picLocks noGrp="1" noChangeAspect="1"/>
          </p:cNvPicPr>
          <p:nvPr>
            <p:ph type="pic" sz="quarter" idx="16"/>
          </p:nvPr>
        </p:nvPicPr>
        <p:blipFill>
          <a:blip r:embed="rId3">
            <a:extLst>
              <a:ext uri="{28A0092B-C50C-407E-A947-70E740481C1C}">
                <a14:useLocalDpi xmlns:a14="http://schemas.microsoft.com/office/drawing/2010/main" val="0"/>
              </a:ext>
            </a:extLst>
          </a:blip>
          <a:stretch>
            <a:fillRect/>
          </a:stretch>
        </p:blipFill>
        <p:spPr>
          <a:xfrm>
            <a:off x="271513" y="1906106"/>
            <a:ext cx="4300003" cy="2864463"/>
          </a:xfrm>
        </p:spPr>
      </p:pic>
      <p:sp>
        <p:nvSpPr>
          <p:cNvPr id="5" name="Title 4"/>
          <p:cNvSpPr>
            <a:spLocks noGrp="1"/>
          </p:cNvSpPr>
          <p:nvPr>
            <p:ph type="title"/>
          </p:nvPr>
        </p:nvSpPr>
        <p:spPr/>
        <p:txBody>
          <a:bodyPr/>
          <a:lstStyle/>
          <a:p>
            <a:r>
              <a:rPr lang="en-US" dirty="0" smtClean="0"/>
              <a:t>Agenda</a:t>
            </a:r>
            <a:br>
              <a:rPr lang="en-US" dirty="0" smtClean="0"/>
            </a:br>
            <a:endParaRPr lang="en-US" dirty="0"/>
          </a:p>
        </p:txBody>
      </p:sp>
    </p:spTree>
    <p:extLst>
      <p:ext uri="{BB962C8B-B14F-4D97-AF65-F5344CB8AC3E}">
        <p14:creationId xmlns:p14="http://schemas.microsoft.com/office/powerpoint/2010/main" val="2591341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6025643"/>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a:t>
            </a:r>
            <a:endParaRPr lang="en-US" dirty="0"/>
          </a:p>
        </p:txBody>
      </p:sp>
    </p:spTree>
    <p:extLst>
      <p:ext uri="{BB962C8B-B14F-4D97-AF65-F5344CB8AC3E}">
        <p14:creationId xmlns:p14="http://schemas.microsoft.com/office/powerpoint/2010/main" val="584640032"/>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 name="Rectangle 283"/>
          <p:cNvSpPr/>
          <p:nvPr/>
        </p:nvSpPr>
        <p:spPr bwMode="auto">
          <a:xfrm>
            <a:off x="463282" y="894279"/>
            <a:ext cx="11307607" cy="2002349"/>
          </a:xfrm>
          <a:prstGeom prst="rect">
            <a:avLst/>
          </a:prstGeom>
          <a:solidFill>
            <a:srgbClr val="F2F2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defTabSz="913650" fontAlgn="base">
              <a:spcBef>
                <a:spcPct val="0"/>
              </a:spcBef>
              <a:spcAft>
                <a:spcPct val="0"/>
              </a:spcAft>
            </a:pPr>
            <a:endParaRPr lang="en-US" sz="1764" dirty="0">
              <a:gradFill>
                <a:gsLst>
                  <a:gs pos="10619">
                    <a:srgbClr val="505050"/>
                  </a:gs>
                  <a:gs pos="28000">
                    <a:srgbClr val="505050"/>
                  </a:gs>
                </a:gsLst>
                <a:lin ang="5400000" scaled="0"/>
              </a:gradFill>
            </a:endParaRPr>
          </a:p>
        </p:txBody>
      </p:sp>
      <p:pic>
        <p:nvPicPr>
          <p:cNvPr id="547" name="Picture 54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81703" y="1276109"/>
            <a:ext cx="3789186" cy="1554271"/>
          </a:xfrm>
          <a:prstGeom prst="rect">
            <a:avLst/>
          </a:prstGeom>
        </p:spPr>
      </p:pic>
      <p:sp>
        <p:nvSpPr>
          <p:cNvPr id="9" name="Title 8"/>
          <p:cNvSpPr>
            <a:spLocks noGrp="1"/>
          </p:cNvSpPr>
          <p:nvPr>
            <p:ph type="title"/>
          </p:nvPr>
        </p:nvSpPr>
        <p:spPr>
          <a:xfrm>
            <a:off x="292512" y="-1501"/>
            <a:ext cx="11652805" cy="899431"/>
          </a:xfrm>
        </p:spPr>
        <p:txBody>
          <a:bodyPr/>
          <a:lstStyle/>
          <a:p>
            <a:r>
              <a:rPr lang="en-US" dirty="0" smtClean="0"/>
              <a:t>Vision</a:t>
            </a:r>
            <a:endParaRPr lang="en-US" dirty="0"/>
          </a:p>
        </p:txBody>
      </p:sp>
      <p:grpSp>
        <p:nvGrpSpPr>
          <p:cNvPr id="357" name="Group 356"/>
          <p:cNvGrpSpPr/>
          <p:nvPr/>
        </p:nvGrpSpPr>
        <p:grpSpPr>
          <a:xfrm>
            <a:off x="286285" y="1172695"/>
            <a:ext cx="3695234" cy="1487429"/>
            <a:chOff x="292100" y="1016000"/>
            <a:chExt cx="3770313" cy="1517650"/>
          </a:xfrm>
        </p:grpSpPr>
        <p:sp>
          <p:nvSpPr>
            <p:cNvPr id="363" name="Rectangle 362"/>
            <p:cNvSpPr/>
            <p:nvPr/>
          </p:nvSpPr>
          <p:spPr bwMode="auto">
            <a:xfrm>
              <a:off x="1203489" y="1050925"/>
              <a:ext cx="1896947" cy="111330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828" fontAlgn="base">
                <a:lnSpc>
                  <a:spcPct val="90000"/>
                </a:lnSpc>
                <a:spcBef>
                  <a:spcPct val="0"/>
                </a:spcBef>
                <a:spcAft>
                  <a:spcPct val="0"/>
                </a:spcAft>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364" name="Group 363"/>
            <p:cNvGrpSpPr/>
            <p:nvPr/>
          </p:nvGrpSpPr>
          <p:grpSpPr>
            <a:xfrm>
              <a:off x="1160464" y="1016000"/>
              <a:ext cx="1978025" cy="1500188"/>
              <a:chOff x="1363663" y="914400"/>
              <a:chExt cx="1978025" cy="1500188"/>
            </a:xfrm>
          </p:grpSpPr>
          <p:sp>
            <p:nvSpPr>
              <p:cNvPr id="405" name="Rectangle 5"/>
              <p:cNvSpPr>
                <a:spLocks noChangeArrowheads="1"/>
              </p:cNvSpPr>
              <p:nvPr/>
            </p:nvSpPr>
            <p:spPr bwMode="auto">
              <a:xfrm>
                <a:off x="1858963" y="2382838"/>
                <a:ext cx="982663" cy="31750"/>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406" name="Freeform 405"/>
              <p:cNvSpPr>
                <a:spLocks/>
              </p:cNvSpPr>
              <p:nvPr/>
            </p:nvSpPr>
            <p:spPr bwMode="auto">
              <a:xfrm>
                <a:off x="1363663" y="914400"/>
                <a:ext cx="1978025" cy="1179513"/>
              </a:xfrm>
              <a:custGeom>
                <a:avLst/>
                <a:gdLst>
                  <a:gd name="connsiteX0" fmla="*/ 82097 w 1978025"/>
                  <a:gd name="connsiteY0" fmla="*/ 50800 h 1179513"/>
                  <a:gd name="connsiteX1" fmla="*/ 50800 w 1978025"/>
                  <a:gd name="connsiteY1" fmla="*/ 82163 h 1179513"/>
                  <a:gd name="connsiteX2" fmla="*/ 50800 w 1978025"/>
                  <a:gd name="connsiteY2" fmla="*/ 1054410 h 1179513"/>
                  <a:gd name="connsiteX3" fmla="*/ 82097 w 1978025"/>
                  <a:gd name="connsiteY3" fmla="*/ 1079500 h 1179513"/>
                  <a:gd name="connsiteX4" fmla="*/ 1891075 w 1978025"/>
                  <a:gd name="connsiteY4" fmla="*/ 1079500 h 1179513"/>
                  <a:gd name="connsiteX5" fmla="*/ 1916113 w 1978025"/>
                  <a:gd name="connsiteY5" fmla="*/ 1054410 h 1179513"/>
                  <a:gd name="connsiteX6" fmla="*/ 1916113 w 1978025"/>
                  <a:gd name="connsiteY6" fmla="*/ 82163 h 1179513"/>
                  <a:gd name="connsiteX7" fmla="*/ 1891075 w 1978025"/>
                  <a:gd name="connsiteY7" fmla="*/ 50800 h 1179513"/>
                  <a:gd name="connsiteX8" fmla="*/ 82097 w 1978025"/>
                  <a:gd name="connsiteY8" fmla="*/ 50800 h 1179513"/>
                  <a:gd name="connsiteX9" fmla="*/ 62596 w 1978025"/>
                  <a:gd name="connsiteY9" fmla="*/ 0 h 1179513"/>
                  <a:gd name="connsiteX10" fmla="*/ 1915429 w 1978025"/>
                  <a:gd name="connsiteY10" fmla="*/ 0 h 1179513"/>
                  <a:gd name="connsiteX11" fmla="*/ 1978025 w 1978025"/>
                  <a:gd name="connsiteY11" fmla="*/ 62740 h 1179513"/>
                  <a:gd name="connsiteX12" fmla="*/ 1978025 w 1978025"/>
                  <a:gd name="connsiteY12" fmla="*/ 1116773 h 1179513"/>
                  <a:gd name="connsiteX13" fmla="*/ 1915429 w 1978025"/>
                  <a:gd name="connsiteY13" fmla="*/ 1179513 h 1179513"/>
                  <a:gd name="connsiteX14" fmla="*/ 62596 w 1978025"/>
                  <a:gd name="connsiteY14" fmla="*/ 1179513 h 1179513"/>
                  <a:gd name="connsiteX15" fmla="*/ 0 w 1978025"/>
                  <a:gd name="connsiteY15" fmla="*/ 1116773 h 1179513"/>
                  <a:gd name="connsiteX16" fmla="*/ 0 w 1978025"/>
                  <a:gd name="connsiteY16" fmla="*/ 62740 h 1179513"/>
                  <a:gd name="connsiteX17" fmla="*/ 62596 w 1978025"/>
                  <a:gd name="connsiteY17" fmla="*/ 0 h 1179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78025" h="1179513">
                    <a:moveTo>
                      <a:pt x="82097" y="50800"/>
                    </a:moveTo>
                    <a:cubicBezTo>
                      <a:pt x="63319" y="50800"/>
                      <a:pt x="50800" y="63345"/>
                      <a:pt x="50800" y="82163"/>
                    </a:cubicBezTo>
                    <a:cubicBezTo>
                      <a:pt x="50800" y="82163"/>
                      <a:pt x="50800" y="82163"/>
                      <a:pt x="50800" y="1054410"/>
                    </a:cubicBezTo>
                    <a:cubicBezTo>
                      <a:pt x="50800" y="1066955"/>
                      <a:pt x="63319" y="1079500"/>
                      <a:pt x="82097" y="1079500"/>
                    </a:cubicBezTo>
                    <a:cubicBezTo>
                      <a:pt x="82097" y="1079500"/>
                      <a:pt x="82097" y="1079500"/>
                      <a:pt x="1891075" y="1079500"/>
                    </a:cubicBezTo>
                    <a:cubicBezTo>
                      <a:pt x="1903594" y="1079500"/>
                      <a:pt x="1916113" y="1066955"/>
                      <a:pt x="1916113" y="1054410"/>
                    </a:cubicBezTo>
                    <a:lnTo>
                      <a:pt x="1916113" y="82163"/>
                    </a:lnTo>
                    <a:cubicBezTo>
                      <a:pt x="1916113" y="63345"/>
                      <a:pt x="1903594" y="50800"/>
                      <a:pt x="1891075" y="50800"/>
                    </a:cubicBezTo>
                    <a:cubicBezTo>
                      <a:pt x="1891075" y="50800"/>
                      <a:pt x="1891075" y="50800"/>
                      <a:pt x="82097" y="50800"/>
                    </a:cubicBezTo>
                    <a:close/>
                    <a:moveTo>
                      <a:pt x="62596" y="0"/>
                    </a:moveTo>
                    <a:cubicBezTo>
                      <a:pt x="1915429" y="0"/>
                      <a:pt x="1915429" y="0"/>
                      <a:pt x="1915429" y="0"/>
                    </a:cubicBezTo>
                    <a:cubicBezTo>
                      <a:pt x="1946727" y="0"/>
                      <a:pt x="1978025" y="25096"/>
                      <a:pt x="1978025" y="62740"/>
                    </a:cubicBezTo>
                    <a:lnTo>
                      <a:pt x="1978025" y="1116773"/>
                    </a:lnTo>
                    <a:cubicBezTo>
                      <a:pt x="1978025" y="1154417"/>
                      <a:pt x="1946727" y="1179513"/>
                      <a:pt x="1915429" y="1179513"/>
                    </a:cubicBezTo>
                    <a:cubicBezTo>
                      <a:pt x="62596" y="1179513"/>
                      <a:pt x="62596" y="1179513"/>
                      <a:pt x="62596" y="1179513"/>
                    </a:cubicBezTo>
                    <a:cubicBezTo>
                      <a:pt x="25038" y="1179513"/>
                      <a:pt x="0" y="1154417"/>
                      <a:pt x="0" y="1116773"/>
                    </a:cubicBezTo>
                    <a:cubicBezTo>
                      <a:pt x="0" y="62740"/>
                      <a:pt x="0" y="62740"/>
                      <a:pt x="0" y="62740"/>
                    </a:cubicBezTo>
                    <a:cubicBezTo>
                      <a:pt x="0" y="25096"/>
                      <a:pt x="25038" y="0"/>
                      <a:pt x="62596" y="0"/>
                    </a:cubicBezTo>
                    <a:close/>
                  </a:path>
                </a:pathLst>
              </a:custGeom>
              <a:solidFill>
                <a:srgbClr val="000000"/>
              </a:solidFill>
              <a:ln>
                <a:noFill/>
              </a:ln>
              <a:extLst/>
            </p:spPr>
            <p:txBody>
              <a:bodyPr vert="horz" wrap="square" lIns="89619" tIns="44809" rIns="89619" bIns="44809" numCol="1" anchor="t" anchorCtr="0" compatLnSpc="1">
                <a:prstTxWarp prst="textNoShape">
                  <a:avLst/>
                </a:prstTxWarp>
                <a:noAutofit/>
              </a:bodyPr>
              <a:lstStyle/>
              <a:p>
                <a:pPr defTabSz="914093"/>
                <a:endParaRPr lang="en-US" sz="1764">
                  <a:solidFill>
                    <a:srgbClr val="FFFFFF"/>
                  </a:solidFill>
                </a:endParaRPr>
              </a:p>
            </p:txBody>
          </p:sp>
          <p:sp>
            <p:nvSpPr>
              <p:cNvPr id="407" name="Rectangle 33"/>
              <p:cNvSpPr>
                <a:spLocks noChangeArrowheads="1"/>
              </p:cNvSpPr>
              <p:nvPr/>
            </p:nvSpPr>
            <p:spPr bwMode="auto">
              <a:xfrm>
                <a:off x="2309813" y="2081213"/>
                <a:ext cx="80963" cy="320675"/>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grpSp>
        <p:sp>
          <p:nvSpPr>
            <p:cNvPr id="365" name="Oval 115"/>
            <p:cNvSpPr>
              <a:spLocks noChangeArrowheads="1"/>
            </p:cNvSpPr>
            <p:nvPr/>
          </p:nvSpPr>
          <p:spPr bwMode="auto">
            <a:xfrm>
              <a:off x="1422401" y="1611312"/>
              <a:ext cx="20638" cy="19050"/>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grpSp>
          <p:nvGrpSpPr>
            <p:cNvPr id="366" name="Group 365"/>
            <p:cNvGrpSpPr/>
            <p:nvPr/>
          </p:nvGrpSpPr>
          <p:grpSpPr>
            <a:xfrm>
              <a:off x="1264391" y="1121515"/>
              <a:ext cx="1751120" cy="977160"/>
              <a:chOff x="3305410" y="464807"/>
              <a:chExt cx="993287" cy="554274"/>
            </a:xfrm>
          </p:grpSpPr>
          <p:sp>
            <p:nvSpPr>
              <p:cNvPr id="393" name="Rectangle 392"/>
              <p:cNvSpPr/>
              <p:nvPr/>
            </p:nvSpPr>
            <p:spPr bwMode="auto">
              <a:xfrm>
                <a:off x="3305410" y="464807"/>
                <a:ext cx="74317" cy="74317"/>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0" rIns="179212" bIns="143370" numCol="1" spcCol="0" rtlCol="0" fromWordArt="0" anchor="t" anchorCtr="0" forceAA="0" compatLnSpc="1">
                <a:prstTxWarp prst="textNoShape">
                  <a:avLst/>
                </a:prstTxWarp>
                <a:noAutofit/>
              </a:bodyPr>
              <a:lstStyle/>
              <a:p>
                <a:pPr algn="ctr" defTabSz="913653" fontAlgn="base">
                  <a:lnSpc>
                    <a:spcPct val="90000"/>
                  </a:lnSpc>
                  <a:spcBef>
                    <a:spcPct val="0"/>
                  </a:spcBef>
                  <a:spcAft>
                    <a:spcPct val="0"/>
                  </a:spcAft>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394" name="Rectangle 393"/>
              <p:cNvSpPr/>
              <p:nvPr/>
            </p:nvSpPr>
            <p:spPr bwMode="auto">
              <a:xfrm>
                <a:off x="3392488" y="464807"/>
                <a:ext cx="906209" cy="74317"/>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0" rIns="179212" bIns="143370" numCol="1" spcCol="0" rtlCol="0" fromWordArt="0" anchor="t" anchorCtr="0" forceAA="0" compatLnSpc="1">
                <a:prstTxWarp prst="textNoShape">
                  <a:avLst/>
                </a:prstTxWarp>
                <a:noAutofit/>
              </a:bodyPr>
              <a:lstStyle/>
              <a:p>
                <a:pPr algn="ctr" defTabSz="913653" fontAlgn="base">
                  <a:lnSpc>
                    <a:spcPct val="90000"/>
                  </a:lnSpc>
                  <a:spcBef>
                    <a:spcPct val="0"/>
                  </a:spcBef>
                  <a:spcAft>
                    <a:spcPct val="0"/>
                  </a:spcAft>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395" name="Rectangle 394"/>
              <p:cNvSpPr/>
              <p:nvPr/>
            </p:nvSpPr>
            <p:spPr bwMode="auto">
              <a:xfrm>
                <a:off x="3305410" y="558053"/>
                <a:ext cx="993287" cy="461028"/>
              </a:xfrm>
              <a:prstGeom prst="rect">
                <a:avLst/>
              </a:prstGeom>
              <a:solidFill>
                <a:schemeClr val="tx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0" rIns="179212" bIns="143370" numCol="1" spcCol="0" rtlCol="0" fromWordArt="0" anchor="t" anchorCtr="0" forceAA="0" compatLnSpc="1">
                <a:prstTxWarp prst="textNoShape">
                  <a:avLst/>
                </a:prstTxWarp>
                <a:noAutofit/>
              </a:bodyPr>
              <a:lstStyle/>
              <a:p>
                <a:pPr algn="ctr" defTabSz="913653" fontAlgn="base">
                  <a:lnSpc>
                    <a:spcPct val="90000"/>
                  </a:lnSpc>
                  <a:spcBef>
                    <a:spcPct val="0"/>
                  </a:spcBef>
                  <a:spcAft>
                    <a:spcPct val="0"/>
                  </a:spcAft>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396" name="Freeform 303"/>
              <p:cNvSpPr>
                <a:spLocks noEditPoints="1"/>
              </p:cNvSpPr>
              <p:nvPr/>
            </p:nvSpPr>
            <p:spPr bwMode="auto">
              <a:xfrm>
                <a:off x="3315378" y="477061"/>
                <a:ext cx="51918" cy="49841"/>
              </a:xfrm>
              <a:custGeom>
                <a:avLst/>
                <a:gdLst>
                  <a:gd name="T0" fmla="*/ 528 w 1440"/>
                  <a:gd name="T1" fmla="*/ 191 h 1371"/>
                  <a:gd name="T2" fmla="*/ 864 w 1440"/>
                  <a:gd name="T3" fmla="*/ 526 h 1371"/>
                  <a:gd name="T4" fmla="*/ 528 w 1440"/>
                  <a:gd name="T5" fmla="*/ 861 h 1371"/>
                  <a:gd name="T6" fmla="*/ 208 w 1440"/>
                  <a:gd name="T7" fmla="*/ 526 h 1371"/>
                  <a:gd name="T8" fmla="*/ 528 w 1440"/>
                  <a:gd name="T9" fmla="*/ 191 h 1371"/>
                  <a:gd name="T10" fmla="*/ 528 w 1440"/>
                  <a:gd name="T11" fmla="*/ 0 h 1371"/>
                  <a:gd name="T12" fmla="*/ 0 w 1440"/>
                  <a:gd name="T13" fmla="*/ 526 h 1371"/>
                  <a:gd name="T14" fmla="*/ 528 w 1440"/>
                  <a:gd name="T15" fmla="*/ 1052 h 1371"/>
                  <a:gd name="T16" fmla="*/ 880 w 1440"/>
                  <a:gd name="T17" fmla="*/ 924 h 1371"/>
                  <a:gd name="T18" fmla="*/ 1280 w 1440"/>
                  <a:gd name="T19" fmla="*/ 1339 h 1371"/>
                  <a:gd name="T20" fmla="*/ 1408 w 1440"/>
                  <a:gd name="T21" fmla="*/ 1339 h 1371"/>
                  <a:gd name="T22" fmla="*/ 1408 w 1440"/>
                  <a:gd name="T23" fmla="*/ 1339 h 1371"/>
                  <a:gd name="T24" fmla="*/ 1408 w 1440"/>
                  <a:gd name="T25" fmla="*/ 1211 h 1371"/>
                  <a:gd name="T26" fmla="*/ 976 w 1440"/>
                  <a:gd name="T27" fmla="*/ 797 h 1371"/>
                  <a:gd name="T28" fmla="*/ 1056 w 1440"/>
                  <a:gd name="T29" fmla="*/ 526 h 1371"/>
                  <a:gd name="T30" fmla="*/ 528 w 1440"/>
                  <a:gd name="T31" fmla="*/ 0 h 1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40" h="1371">
                    <a:moveTo>
                      <a:pt x="528" y="191"/>
                    </a:moveTo>
                    <a:cubicBezTo>
                      <a:pt x="704" y="191"/>
                      <a:pt x="864" y="350"/>
                      <a:pt x="864" y="526"/>
                    </a:cubicBezTo>
                    <a:cubicBezTo>
                      <a:pt x="864" y="701"/>
                      <a:pt x="704" y="861"/>
                      <a:pt x="528" y="861"/>
                    </a:cubicBezTo>
                    <a:cubicBezTo>
                      <a:pt x="352" y="861"/>
                      <a:pt x="208" y="701"/>
                      <a:pt x="208" y="526"/>
                    </a:cubicBezTo>
                    <a:cubicBezTo>
                      <a:pt x="208" y="350"/>
                      <a:pt x="352" y="191"/>
                      <a:pt x="528" y="191"/>
                    </a:cubicBezTo>
                    <a:close/>
                    <a:moveTo>
                      <a:pt x="528" y="0"/>
                    </a:moveTo>
                    <a:cubicBezTo>
                      <a:pt x="240" y="0"/>
                      <a:pt x="0" y="239"/>
                      <a:pt x="0" y="526"/>
                    </a:cubicBezTo>
                    <a:cubicBezTo>
                      <a:pt x="0" y="813"/>
                      <a:pt x="240" y="1052"/>
                      <a:pt x="528" y="1052"/>
                    </a:cubicBezTo>
                    <a:cubicBezTo>
                      <a:pt x="656" y="1052"/>
                      <a:pt x="784" y="1004"/>
                      <a:pt x="880" y="924"/>
                    </a:cubicBezTo>
                    <a:cubicBezTo>
                      <a:pt x="1280" y="1339"/>
                      <a:pt x="1280" y="1339"/>
                      <a:pt x="1280" y="1339"/>
                    </a:cubicBezTo>
                    <a:cubicBezTo>
                      <a:pt x="1312" y="1371"/>
                      <a:pt x="1376" y="1371"/>
                      <a:pt x="1408" y="1339"/>
                    </a:cubicBezTo>
                    <a:cubicBezTo>
                      <a:pt x="1408" y="1339"/>
                      <a:pt x="1408" y="1339"/>
                      <a:pt x="1408" y="1339"/>
                    </a:cubicBezTo>
                    <a:cubicBezTo>
                      <a:pt x="1440" y="1307"/>
                      <a:pt x="1440" y="1243"/>
                      <a:pt x="1408" y="1211"/>
                    </a:cubicBezTo>
                    <a:cubicBezTo>
                      <a:pt x="976" y="797"/>
                      <a:pt x="976" y="797"/>
                      <a:pt x="976" y="797"/>
                    </a:cubicBezTo>
                    <a:cubicBezTo>
                      <a:pt x="1040" y="717"/>
                      <a:pt x="1056" y="621"/>
                      <a:pt x="1056" y="526"/>
                    </a:cubicBezTo>
                    <a:cubicBezTo>
                      <a:pt x="1056" y="239"/>
                      <a:pt x="816" y="0"/>
                      <a:pt x="528" y="0"/>
                    </a:cubicBezTo>
                    <a:close/>
                  </a:path>
                </a:pathLst>
              </a:custGeom>
              <a:solidFill>
                <a:schemeClr val="tx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9607" tIns="44802" rIns="89607" bIns="44802" numCol="1" anchor="t" anchorCtr="0" compatLnSpc="1">
                <a:prstTxWarp prst="textNoShape">
                  <a:avLst/>
                </a:prstTxWarp>
              </a:bodyPr>
              <a:lstStyle/>
              <a:p>
                <a:pPr defTabSz="913918"/>
                <a:endParaRPr lang="en-US" sz="1764">
                  <a:solidFill>
                    <a:srgbClr val="FFFFFF"/>
                  </a:solidFill>
                </a:endParaRPr>
              </a:p>
            </p:txBody>
          </p:sp>
          <p:cxnSp>
            <p:nvCxnSpPr>
              <p:cNvPr id="397" name="Straight Connector 396"/>
              <p:cNvCxnSpPr/>
              <p:nvPr/>
            </p:nvCxnSpPr>
            <p:spPr>
              <a:xfrm>
                <a:off x="3366983" y="625545"/>
                <a:ext cx="870140" cy="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8" name="Straight Connector 397"/>
              <p:cNvCxnSpPr/>
              <p:nvPr/>
            </p:nvCxnSpPr>
            <p:spPr>
              <a:xfrm>
                <a:off x="3366983" y="672832"/>
                <a:ext cx="870140" cy="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9" name="Straight Connector 398"/>
              <p:cNvCxnSpPr/>
              <p:nvPr/>
            </p:nvCxnSpPr>
            <p:spPr>
              <a:xfrm>
                <a:off x="3366983" y="720120"/>
                <a:ext cx="870140" cy="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0" name="Straight Connector 399"/>
              <p:cNvCxnSpPr/>
              <p:nvPr/>
            </p:nvCxnSpPr>
            <p:spPr>
              <a:xfrm>
                <a:off x="3366983" y="767407"/>
                <a:ext cx="870140" cy="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1" name="Straight Connector 400"/>
              <p:cNvCxnSpPr/>
              <p:nvPr/>
            </p:nvCxnSpPr>
            <p:spPr>
              <a:xfrm>
                <a:off x="3366983" y="814694"/>
                <a:ext cx="870140" cy="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2" name="Straight Connector 401"/>
              <p:cNvCxnSpPr/>
              <p:nvPr/>
            </p:nvCxnSpPr>
            <p:spPr>
              <a:xfrm>
                <a:off x="3366983" y="861982"/>
                <a:ext cx="870140" cy="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3" name="Straight Connector 402"/>
              <p:cNvCxnSpPr/>
              <p:nvPr/>
            </p:nvCxnSpPr>
            <p:spPr>
              <a:xfrm>
                <a:off x="3366983" y="909269"/>
                <a:ext cx="870140" cy="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4" name="Straight Connector 403"/>
              <p:cNvCxnSpPr/>
              <p:nvPr/>
            </p:nvCxnSpPr>
            <p:spPr>
              <a:xfrm>
                <a:off x="3366983" y="956558"/>
                <a:ext cx="870140" cy="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367" name="Group 366"/>
            <p:cNvGrpSpPr/>
            <p:nvPr/>
          </p:nvGrpSpPr>
          <p:grpSpPr>
            <a:xfrm>
              <a:off x="2838450" y="1767176"/>
              <a:ext cx="1223963" cy="766474"/>
              <a:chOff x="2838450" y="1767176"/>
              <a:chExt cx="1223963" cy="766474"/>
            </a:xfrm>
          </p:grpSpPr>
          <p:grpSp>
            <p:nvGrpSpPr>
              <p:cNvPr id="387" name="Group 386"/>
              <p:cNvGrpSpPr/>
              <p:nvPr/>
            </p:nvGrpSpPr>
            <p:grpSpPr>
              <a:xfrm>
                <a:off x="2838450" y="1767176"/>
                <a:ext cx="1223963" cy="766474"/>
                <a:chOff x="2439988" y="1517650"/>
                <a:chExt cx="1622425" cy="1016000"/>
              </a:xfrm>
            </p:grpSpPr>
            <p:sp>
              <p:nvSpPr>
                <p:cNvPr id="389" name="Rectangle 388"/>
                <p:cNvSpPr/>
                <p:nvPr/>
              </p:nvSpPr>
              <p:spPr bwMode="auto">
                <a:xfrm>
                  <a:off x="2501924" y="1605756"/>
                  <a:ext cx="1508101" cy="830475"/>
                </a:xfrm>
                <a:prstGeom prst="rect">
                  <a:avLst/>
                </a:prstGeom>
                <a:solidFill>
                  <a:srgbClr val="EB3C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828" fontAlgn="base">
                    <a:lnSpc>
                      <a:spcPct val="90000"/>
                    </a:lnSpc>
                    <a:spcBef>
                      <a:spcPct val="0"/>
                    </a:spcBef>
                    <a:spcAft>
                      <a:spcPct val="0"/>
                    </a:spcAft>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390" name="Group 158"/>
                <p:cNvGrpSpPr>
                  <a:grpSpLocks noChangeAspect="1"/>
                </p:cNvGrpSpPr>
                <p:nvPr/>
              </p:nvGrpSpPr>
              <p:grpSpPr bwMode="auto">
                <a:xfrm>
                  <a:off x="2439988" y="1517650"/>
                  <a:ext cx="1622425" cy="1016000"/>
                  <a:chOff x="1537" y="956"/>
                  <a:chExt cx="1022" cy="640"/>
                </a:xfrm>
              </p:grpSpPr>
              <p:sp>
                <p:nvSpPr>
                  <p:cNvPr id="391" name="Freeform 159"/>
                  <p:cNvSpPr>
                    <a:spLocks noEditPoints="1"/>
                  </p:cNvSpPr>
                  <p:nvPr/>
                </p:nvSpPr>
                <p:spPr bwMode="auto">
                  <a:xfrm>
                    <a:off x="1537" y="956"/>
                    <a:ext cx="1022" cy="640"/>
                  </a:xfrm>
                  <a:custGeom>
                    <a:avLst/>
                    <a:gdLst>
                      <a:gd name="T0" fmla="*/ 284 w 289"/>
                      <a:gd name="T1" fmla="*/ 0 h 180"/>
                      <a:gd name="T2" fmla="*/ 4 w 289"/>
                      <a:gd name="T3" fmla="*/ 0 h 180"/>
                      <a:gd name="T4" fmla="*/ 0 w 289"/>
                      <a:gd name="T5" fmla="*/ 5 h 180"/>
                      <a:gd name="T6" fmla="*/ 0 w 289"/>
                      <a:gd name="T7" fmla="*/ 175 h 180"/>
                      <a:gd name="T8" fmla="*/ 4 w 289"/>
                      <a:gd name="T9" fmla="*/ 180 h 180"/>
                      <a:gd name="T10" fmla="*/ 284 w 289"/>
                      <a:gd name="T11" fmla="*/ 180 h 180"/>
                      <a:gd name="T12" fmla="*/ 289 w 289"/>
                      <a:gd name="T13" fmla="*/ 175 h 180"/>
                      <a:gd name="T14" fmla="*/ 289 w 289"/>
                      <a:gd name="T15" fmla="*/ 5 h 180"/>
                      <a:gd name="T16" fmla="*/ 284 w 289"/>
                      <a:gd name="T17" fmla="*/ 0 h 180"/>
                      <a:gd name="T18" fmla="*/ 275 w 289"/>
                      <a:gd name="T19" fmla="*/ 157 h 180"/>
                      <a:gd name="T20" fmla="*/ 271 w 289"/>
                      <a:gd name="T21" fmla="*/ 161 h 180"/>
                      <a:gd name="T22" fmla="*/ 18 w 289"/>
                      <a:gd name="T23" fmla="*/ 161 h 180"/>
                      <a:gd name="T24" fmla="*/ 14 w 289"/>
                      <a:gd name="T25" fmla="*/ 157 h 180"/>
                      <a:gd name="T26" fmla="*/ 14 w 289"/>
                      <a:gd name="T27" fmla="*/ 21 h 180"/>
                      <a:gd name="T28" fmla="*/ 18 w 289"/>
                      <a:gd name="T29" fmla="*/ 17 h 180"/>
                      <a:gd name="T30" fmla="*/ 271 w 289"/>
                      <a:gd name="T31" fmla="*/ 17 h 180"/>
                      <a:gd name="T32" fmla="*/ 275 w 289"/>
                      <a:gd name="T33" fmla="*/ 21 h 180"/>
                      <a:gd name="T34" fmla="*/ 275 w 289"/>
                      <a:gd name="T35" fmla="*/ 157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89" h="180">
                        <a:moveTo>
                          <a:pt x="284" y="0"/>
                        </a:moveTo>
                        <a:cubicBezTo>
                          <a:pt x="4" y="0"/>
                          <a:pt x="4" y="0"/>
                          <a:pt x="4" y="0"/>
                        </a:cubicBezTo>
                        <a:cubicBezTo>
                          <a:pt x="2" y="0"/>
                          <a:pt x="0" y="2"/>
                          <a:pt x="0" y="5"/>
                        </a:cubicBezTo>
                        <a:cubicBezTo>
                          <a:pt x="0" y="175"/>
                          <a:pt x="0" y="175"/>
                          <a:pt x="0" y="175"/>
                        </a:cubicBezTo>
                        <a:cubicBezTo>
                          <a:pt x="0" y="178"/>
                          <a:pt x="2" y="180"/>
                          <a:pt x="4" y="180"/>
                        </a:cubicBezTo>
                        <a:cubicBezTo>
                          <a:pt x="284" y="180"/>
                          <a:pt x="284" y="180"/>
                          <a:pt x="284" y="180"/>
                        </a:cubicBezTo>
                        <a:cubicBezTo>
                          <a:pt x="287" y="180"/>
                          <a:pt x="289" y="178"/>
                          <a:pt x="289" y="175"/>
                        </a:cubicBezTo>
                        <a:cubicBezTo>
                          <a:pt x="289" y="5"/>
                          <a:pt x="289" y="5"/>
                          <a:pt x="289" y="5"/>
                        </a:cubicBezTo>
                        <a:cubicBezTo>
                          <a:pt x="289" y="2"/>
                          <a:pt x="287" y="0"/>
                          <a:pt x="284" y="0"/>
                        </a:cubicBezTo>
                        <a:close/>
                        <a:moveTo>
                          <a:pt x="275" y="157"/>
                        </a:moveTo>
                        <a:cubicBezTo>
                          <a:pt x="275" y="160"/>
                          <a:pt x="273" y="161"/>
                          <a:pt x="271" y="161"/>
                        </a:cubicBezTo>
                        <a:cubicBezTo>
                          <a:pt x="18" y="161"/>
                          <a:pt x="18" y="161"/>
                          <a:pt x="18" y="161"/>
                        </a:cubicBezTo>
                        <a:cubicBezTo>
                          <a:pt x="16" y="161"/>
                          <a:pt x="14" y="160"/>
                          <a:pt x="14" y="157"/>
                        </a:cubicBezTo>
                        <a:cubicBezTo>
                          <a:pt x="14" y="21"/>
                          <a:pt x="14" y="21"/>
                          <a:pt x="14" y="21"/>
                        </a:cubicBezTo>
                        <a:cubicBezTo>
                          <a:pt x="14" y="19"/>
                          <a:pt x="16" y="17"/>
                          <a:pt x="18" y="17"/>
                        </a:cubicBezTo>
                        <a:cubicBezTo>
                          <a:pt x="271" y="17"/>
                          <a:pt x="271" y="17"/>
                          <a:pt x="271" y="17"/>
                        </a:cubicBezTo>
                        <a:cubicBezTo>
                          <a:pt x="273" y="17"/>
                          <a:pt x="275" y="19"/>
                          <a:pt x="275" y="21"/>
                        </a:cubicBezTo>
                        <a:lnTo>
                          <a:pt x="275" y="157"/>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392" name="Oval 160"/>
                  <p:cNvSpPr>
                    <a:spLocks noChangeArrowheads="1"/>
                  </p:cNvSpPr>
                  <p:nvPr/>
                </p:nvSpPr>
                <p:spPr bwMode="auto">
                  <a:xfrm>
                    <a:off x="2036" y="1550"/>
                    <a:ext cx="25" cy="21"/>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grpSp>
          </p:grpSp>
          <p:sp>
            <p:nvSpPr>
              <p:cNvPr id="388" name="Freeform 23"/>
              <p:cNvSpPr>
                <a:spLocks noChangeAspect="1" noEditPoints="1"/>
              </p:cNvSpPr>
              <p:nvPr/>
            </p:nvSpPr>
            <p:spPr bwMode="auto">
              <a:xfrm>
                <a:off x="3098093" y="2038982"/>
                <a:ext cx="704677" cy="222862"/>
              </a:xfrm>
              <a:custGeom>
                <a:avLst/>
                <a:gdLst>
                  <a:gd name="T0" fmla="*/ 1442 w 2741"/>
                  <a:gd name="T1" fmla="*/ 572 h 865"/>
                  <a:gd name="T2" fmla="*/ 1224 w 2741"/>
                  <a:gd name="T3" fmla="*/ 701 h 865"/>
                  <a:gd name="T4" fmla="*/ 1012 w 2741"/>
                  <a:gd name="T5" fmla="*/ 576 h 865"/>
                  <a:gd name="T6" fmla="*/ 1012 w 2741"/>
                  <a:gd name="T7" fmla="*/ 295 h 865"/>
                  <a:gd name="T8" fmla="*/ 1233 w 2741"/>
                  <a:gd name="T9" fmla="*/ 165 h 865"/>
                  <a:gd name="T10" fmla="*/ 1442 w 2741"/>
                  <a:gd name="T11" fmla="*/ 291 h 865"/>
                  <a:gd name="T12" fmla="*/ 1408 w 2741"/>
                  <a:gd name="T13" fmla="*/ 435 h 865"/>
                  <a:gd name="T14" fmla="*/ 1229 w 2741"/>
                  <a:gd name="T15" fmla="*/ 220 h 865"/>
                  <a:gd name="T16" fmla="*/ 1068 w 2741"/>
                  <a:gd name="T17" fmla="*/ 323 h 865"/>
                  <a:gd name="T18" fmla="*/ 1067 w 2741"/>
                  <a:gd name="T19" fmla="*/ 545 h 865"/>
                  <a:gd name="T20" fmla="*/ 1224 w 2741"/>
                  <a:gd name="T21" fmla="*/ 646 h 865"/>
                  <a:gd name="T22" fmla="*/ 1408 w 2741"/>
                  <a:gd name="T23" fmla="*/ 435 h 865"/>
                  <a:gd name="T24" fmla="*/ 1695 w 2741"/>
                  <a:gd name="T25" fmla="*/ 186 h 865"/>
                  <a:gd name="T26" fmla="*/ 1632 w 2741"/>
                  <a:gd name="T27" fmla="*/ 322 h 865"/>
                  <a:gd name="T28" fmla="*/ 1719 w 2741"/>
                  <a:gd name="T29" fmla="*/ 372 h 865"/>
                  <a:gd name="T30" fmla="*/ 1632 w 2741"/>
                  <a:gd name="T31" fmla="*/ 692 h 865"/>
                  <a:gd name="T32" fmla="*/ 1573 w 2741"/>
                  <a:gd name="T33" fmla="*/ 372 h 865"/>
                  <a:gd name="T34" fmla="*/ 1510 w 2741"/>
                  <a:gd name="T35" fmla="*/ 322 h 865"/>
                  <a:gd name="T36" fmla="*/ 1573 w 2741"/>
                  <a:gd name="T37" fmla="*/ 262 h 865"/>
                  <a:gd name="T38" fmla="*/ 1691 w 2741"/>
                  <a:gd name="T39" fmla="*/ 136 h 865"/>
                  <a:gd name="T40" fmla="*/ 1734 w 2741"/>
                  <a:gd name="T41" fmla="*/ 196 h 865"/>
                  <a:gd name="T42" fmla="*/ 1898 w 2741"/>
                  <a:gd name="T43" fmla="*/ 186 h 865"/>
                  <a:gd name="T44" fmla="*/ 1836 w 2741"/>
                  <a:gd name="T45" fmla="*/ 322 h 865"/>
                  <a:gd name="T46" fmla="*/ 1923 w 2741"/>
                  <a:gd name="T47" fmla="*/ 372 h 865"/>
                  <a:gd name="T48" fmla="*/ 1836 w 2741"/>
                  <a:gd name="T49" fmla="*/ 692 h 865"/>
                  <a:gd name="T50" fmla="*/ 1777 w 2741"/>
                  <a:gd name="T51" fmla="*/ 372 h 865"/>
                  <a:gd name="T52" fmla="*/ 1714 w 2741"/>
                  <a:gd name="T53" fmla="*/ 322 h 865"/>
                  <a:gd name="T54" fmla="*/ 1777 w 2741"/>
                  <a:gd name="T55" fmla="*/ 262 h 865"/>
                  <a:gd name="T56" fmla="*/ 1895 w 2741"/>
                  <a:gd name="T57" fmla="*/ 136 h 865"/>
                  <a:gd name="T58" fmla="*/ 1938 w 2741"/>
                  <a:gd name="T59" fmla="*/ 196 h 865"/>
                  <a:gd name="T60" fmla="*/ 2036 w 2741"/>
                  <a:gd name="T61" fmla="*/ 217 h 865"/>
                  <a:gd name="T62" fmla="*/ 1981 w 2741"/>
                  <a:gd name="T63" fmla="*/ 217 h 865"/>
                  <a:gd name="T64" fmla="*/ 1981 w 2741"/>
                  <a:gd name="T65" fmla="*/ 162 h 865"/>
                  <a:gd name="T66" fmla="*/ 2036 w 2741"/>
                  <a:gd name="T67" fmla="*/ 162 h 865"/>
                  <a:gd name="T68" fmla="*/ 2037 w 2741"/>
                  <a:gd name="T69" fmla="*/ 692 h 865"/>
                  <a:gd name="T70" fmla="*/ 1978 w 2741"/>
                  <a:gd name="T71" fmla="*/ 322 h 865"/>
                  <a:gd name="T72" fmla="*/ 2037 w 2741"/>
                  <a:gd name="T73" fmla="*/ 692 h 865"/>
                  <a:gd name="T74" fmla="*/ 2274 w 2741"/>
                  <a:gd name="T75" fmla="*/ 701 h 865"/>
                  <a:gd name="T76" fmla="*/ 2120 w 2741"/>
                  <a:gd name="T77" fmla="*/ 612 h 865"/>
                  <a:gd name="T78" fmla="*/ 2151 w 2741"/>
                  <a:gd name="T79" fmla="*/ 369 h 865"/>
                  <a:gd name="T80" fmla="*/ 2376 w 2741"/>
                  <a:gd name="T81" fmla="*/ 332 h 865"/>
                  <a:gd name="T82" fmla="*/ 2288 w 2741"/>
                  <a:gd name="T83" fmla="*/ 364 h 865"/>
                  <a:gd name="T84" fmla="*/ 2159 w 2741"/>
                  <a:gd name="T85" fmla="*/ 511 h 865"/>
                  <a:gd name="T86" fmla="*/ 2285 w 2741"/>
                  <a:gd name="T87" fmla="*/ 651 h 865"/>
                  <a:gd name="T88" fmla="*/ 2376 w 2741"/>
                  <a:gd name="T89" fmla="*/ 675 h 865"/>
                  <a:gd name="T90" fmla="*/ 2480 w 2741"/>
                  <a:gd name="T91" fmla="*/ 522 h 865"/>
                  <a:gd name="T92" fmla="*/ 2600 w 2741"/>
                  <a:gd name="T93" fmla="*/ 651 h 865"/>
                  <a:gd name="T94" fmla="*/ 2715 w 2741"/>
                  <a:gd name="T95" fmla="*/ 666 h 865"/>
                  <a:gd name="T96" fmla="*/ 2463 w 2741"/>
                  <a:gd name="T97" fmla="*/ 650 h 865"/>
                  <a:gd name="T98" fmla="*/ 2440 w 2741"/>
                  <a:gd name="T99" fmla="*/ 408 h 865"/>
                  <a:gd name="T100" fmla="*/ 2588 w 2741"/>
                  <a:gd name="T101" fmla="*/ 313 h 865"/>
                  <a:gd name="T102" fmla="*/ 2741 w 2741"/>
                  <a:gd name="T103" fmla="*/ 491 h 865"/>
                  <a:gd name="T104" fmla="*/ 2680 w 2741"/>
                  <a:gd name="T105" fmla="*/ 472 h 865"/>
                  <a:gd name="T106" fmla="*/ 2588 w 2741"/>
                  <a:gd name="T107" fmla="*/ 364 h 865"/>
                  <a:gd name="T108" fmla="*/ 2480 w 2741"/>
                  <a:gd name="T109" fmla="*/ 472 h 865"/>
                  <a:gd name="T110" fmla="*/ 721 w 2741"/>
                  <a:gd name="T111" fmla="*/ 793 h 865"/>
                  <a:gd name="T112" fmla="*/ 721 w 2741"/>
                  <a:gd name="T113" fmla="*/ 74 h 865"/>
                  <a:gd name="T114" fmla="*/ 1 w 2741"/>
                  <a:gd name="T115" fmla="*/ 174 h 865"/>
                  <a:gd name="T116" fmla="*/ 0 w 2741"/>
                  <a:gd name="T117" fmla="*/ 694 h 865"/>
                  <a:gd name="T118" fmla="*/ 158 w 2741"/>
                  <a:gd name="T119" fmla="*/ 209 h 865"/>
                  <a:gd name="T120" fmla="*/ 464 w 2741"/>
                  <a:gd name="T121" fmla="*/ 758 h 865"/>
                  <a:gd name="T122" fmla="*/ 464 w 2741"/>
                  <a:gd name="T123" fmla="*/ 865 h 865"/>
                  <a:gd name="T124" fmla="*/ 721 w 2741"/>
                  <a:gd name="T125" fmla="*/ 794 h 8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741" h="865">
                    <a:moveTo>
                      <a:pt x="1472" y="427"/>
                    </a:moveTo>
                    <a:cubicBezTo>
                      <a:pt x="1472" y="482"/>
                      <a:pt x="1462" y="530"/>
                      <a:pt x="1442" y="572"/>
                    </a:cubicBezTo>
                    <a:cubicBezTo>
                      <a:pt x="1421" y="613"/>
                      <a:pt x="1392" y="645"/>
                      <a:pt x="1355" y="668"/>
                    </a:cubicBezTo>
                    <a:cubicBezTo>
                      <a:pt x="1317" y="690"/>
                      <a:pt x="1274" y="701"/>
                      <a:pt x="1224" y="701"/>
                    </a:cubicBezTo>
                    <a:cubicBezTo>
                      <a:pt x="1177" y="701"/>
                      <a:pt x="1135" y="691"/>
                      <a:pt x="1098" y="669"/>
                    </a:cubicBezTo>
                    <a:cubicBezTo>
                      <a:pt x="1061" y="647"/>
                      <a:pt x="1032" y="616"/>
                      <a:pt x="1012" y="576"/>
                    </a:cubicBezTo>
                    <a:cubicBezTo>
                      <a:pt x="991" y="536"/>
                      <a:pt x="981" y="490"/>
                      <a:pt x="981" y="439"/>
                    </a:cubicBezTo>
                    <a:cubicBezTo>
                      <a:pt x="981" y="384"/>
                      <a:pt x="992" y="336"/>
                      <a:pt x="1012" y="295"/>
                    </a:cubicBezTo>
                    <a:cubicBezTo>
                      <a:pt x="1033" y="253"/>
                      <a:pt x="1062" y="221"/>
                      <a:pt x="1100" y="199"/>
                    </a:cubicBezTo>
                    <a:cubicBezTo>
                      <a:pt x="1139" y="176"/>
                      <a:pt x="1183" y="165"/>
                      <a:pt x="1233" y="165"/>
                    </a:cubicBezTo>
                    <a:cubicBezTo>
                      <a:pt x="1279" y="165"/>
                      <a:pt x="1321" y="176"/>
                      <a:pt x="1357" y="198"/>
                    </a:cubicBezTo>
                    <a:cubicBezTo>
                      <a:pt x="1394" y="220"/>
                      <a:pt x="1422" y="251"/>
                      <a:pt x="1442" y="291"/>
                    </a:cubicBezTo>
                    <a:cubicBezTo>
                      <a:pt x="1462" y="330"/>
                      <a:pt x="1472" y="376"/>
                      <a:pt x="1472" y="427"/>
                    </a:cubicBezTo>
                    <a:close/>
                    <a:moveTo>
                      <a:pt x="1408" y="435"/>
                    </a:moveTo>
                    <a:cubicBezTo>
                      <a:pt x="1408" y="367"/>
                      <a:pt x="1392" y="314"/>
                      <a:pt x="1361" y="276"/>
                    </a:cubicBezTo>
                    <a:cubicBezTo>
                      <a:pt x="1329" y="239"/>
                      <a:pt x="1285" y="220"/>
                      <a:pt x="1229" y="220"/>
                    </a:cubicBezTo>
                    <a:cubicBezTo>
                      <a:pt x="1193" y="220"/>
                      <a:pt x="1161" y="229"/>
                      <a:pt x="1133" y="247"/>
                    </a:cubicBezTo>
                    <a:cubicBezTo>
                      <a:pt x="1105" y="265"/>
                      <a:pt x="1084" y="290"/>
                      <a:pt x="1068" y="323"/>
                    </a:cubicBezTo>
                    <a:cubicBezTo>
                      <a:pt x="1053" y="356"/>
                      <a:pt x="1045" y="393"/>
                      <a:pt x="1045" y="434"/>
                    </a:cubicBezTo>
                    <a:cubicBezTo>
                      <a:pt x="1045" y="475"/>
                      <a:pt x="1052" y="512"/>
                      <a:pt x="1067" y="545"/>
                    </a:cubicBezTo>
                    <a:cubicBezTo>
                      <a:pt x="1082" y="577"/>
                      <a:pt x="1103" y="602"/>
                      <a:pt x="1131" y="620"/>
                    </a:cubicBezTo>
                    <a:cubicBezTo>
                      <a:pt x="1158" y="638"/>
                      <a:pt x="1189" y="646"/>
                      <a:pt x="1224" y="646"/>
                    </a:cubicBezTo>
                    <a:cubicBezTo>
                      <a:pt x="1282" y="646"/>
                      <a:pt x="1327" y="628"/>
                      <a:pt x="1359" y="590"/>
                    </a:cubicBezTo>
                    <a:cubicBezTo>
                      <a:pt x="1392" y="552"/>
                      <a:pt x="1408" y="501"/>
                      <a:pt x="1408" y="435"/>
                    </a:cubicBezTo>
                    <a:close/>
                    <a:moveTo>
                      <a:pt x="1734" y="196"/>
                    </a:moveTo>
                    <a:cubicBezTo>
                      <a:pt x="1722" y="190"/>
                      <a:pt x="1709" y="186"/>
                      <a:pt x="1695" y="186"/>
                    </a:cubicBezTo>
                    <a:cubicBezTo>
                      <a:pt x="1653" y="186"/>
                      <a:pt x="1632" y="213"/>
                      <a:pt x="1632" y="265"/>
                    </a:cubicBezTo>
                    <a:cubicBezTo>
                      <a:pt x="1632" y="322"/>
                      <a:pt x="1632" y="322"/>
                      <a:pt x="1632" y="322"/>
                    </a:cubicBezTo>
                    <a:cubicBezTo>
                      <a:pt x="1719" y="322"/>
                      <a:pt x="1719" y="322"/>
                      <a:pt x="1719" y="322"/>
                    </a:cubicBezTo>
                    <a:cubicBezTo>
                      <a:pt x="1719" y="372"/>
                      <a:pt x="1719" y="372"/>
                      <a:pt x="1719" y="372"/>
                    </a:cubicBezTo>
                    <a:cubicBezTo>
                      <a:pt x="1632" y="372"/>
                      <a:pt x="1632" y="372"/>
                      <a:pt x="1632" y="372"/>
                    </a:cubicBezTo>
                    <a:cubicBezTo>
                      <a:pt x="1632" y="692"/>
                      <a:pt x="1632" y="692"/>
                      <a:pt x="1632" y="692"/>
                    </a:cubicBezTo>
                    <a:cubicBezTo>
                      <a:pt x="1573" y="692"/>
                      <a:pt x="1573" y="692"/>
                      <a:pt x="1573" y="692"/>
                    </a:cubicBezTo>
                    <a:cubicBezTo>
                      <a:pt x="1573" y="372"/>
                      <a:pt x="1573" y="372"/>
                      <a:pt x="1573" y="372"/>
                    </a:cubicBezTo>
                    <a:cubicBezTo>
                      <a:pt x="1510" y="372"/>
                      <a:pt x="1510" y="372"/>
                      <a:pt x="1510" y="372"/>
                    </a:cubicBezTo>
                    <a:cubicBezTo>
                      <a:pt x="1510" y="322"/>
                      <a:pt x="1510" y="322"/>
                      <a:pt x="1510" y="322"/>
                    </a:cubicBezTo>
                    <a:cubicBezTo>
                      <a:pt x="1573" y="322"/>
                      <a:pt x="1573" y="322"/>
                      <a:pt x="1573" y="322"/>
                    </a:cubicBezTo>
                    <a:cubicBezTo>
                      <a:pt x="1573" y="262"/>
                      <a:pt x="1573" y="262"/>
                      <a:pt x="1573" y="262"/>
                    </a:cubicBezTo>
                    <a:cubicBezTo>
                      <a:pt x="1573" y="224"/>
                      <a:pt x="1584" y="194"/>
                      <a:pt x="1606" y="171"/>
                    </a:cubicBezTo>
                    <a:cubicBezTo>
                      <a:pt x="1629" y="148"/>
                      <a:pt x="1657" y="136"/>
                      <a:pt x="1691" y="136"/>
                    </a:cubicBezTo>
                    <a:cubicBezTo>
                      <a:pt x="1709" y="136"/>
                      <a:pt x="1723" y="138"/>
                      <a:pt x="1734" y="143"/>
                    </a:cubicBezTo>
                    <a:lnTo>
                      <a:pt x="1734" y="196"/>
                    </a:lnTo>
                    <a:close/>
                    <a:moveTo>
                      <a:pt x="1938" y="196"/>
                    </a:moveTo>
                    <a:cubicBezTo>
                      <a:pt x="1926" y="190"/>
                      <a:pt x="1913" y="186"/>
                      <a:pt x="1898" y="186"/>
                    </a:cubicBezTo>
                    <a:cubicBezTo>
                      <a:pt x="1857" y="186"/>
                      <a:pt x="1836" y="213"/>
                      <a:pt x="1836" y="265"/>
                    </a:cubicBezTo>
                    <a:cubicBezTo>
                      <a:pt x="1836" y="322"/>
                      <a:pt x="1836" y="322"/>
                      <a:pt x="1836" y="322"/>
                    </a:cubicBezTo>
                    <a:cubicBezTo>
                      <a:pt x="1923" y="322"/>
                      <a:pt x="1923" y="322"/>
                      <a:pt x="1923" y="322"/>
                    </a:cubicBezTo>
                    <a:cubicBezTo>
                      <a:pt x="1923" y="372"/>
                      <a:pt x="1923" y="372"/>
                      <a:pt x="1923" y="372"/>
                    </a:cubicBezTo>
                    <a:cubicBezTo>
                      <a:pt x="1836" y="372"/>
                      <a:pt x="1836" y="372"/>
                      <a:pt x="1836" y="372"/>
                    </a:cubicBezTo>
                    <a:cubicBezTo>
                      <a:pt x="1836" y="692"/>
                      <a:pt x="1836" y="692"/>
                      <a:pt x="1836" y="692"/>
                    </a:cubicBezTo>
                    <a:cubicBezTo>
                      <a:pt x="1777" y="692"/>
                      <a:pt x="1777" y="692"/>
                      <a:pt x="1777" y="692"/>
                    </a:cubicBezTo>
                    <a:cubicBezTo>
                      <a:pt x="1777" y="372"/>
                      <a:pt x="1777" y="372"/>
                      <a:pt x="1777" y="372"/>
                    </a:cubicBezTo>
                    <a:cubicBezTo>
                      <a:pt x="1714" y="372"/>
                      <a:pt x="1714" y="372"/>
                      <a:pt x="1714" y="372"/>
                    </a:cubicBezTo>
                    <a:cubicBezTo>
                      <a:pt x="1714" y="322"/>
                      <a:pt x="1714" y="322"/>
                      <a:pt x="1714" y="322"/>
                    </a:cubicBezTo>
                    <a:cubicBezTo>
                      <a:pt x="1777" y="322"/>
                      <a:pt x="1777" y="322"/>
                      <a:pt x="1777" y="322"/>
                    </a:cubicBezTo>
                    <a:cubicBezTo>
                      <a:pt x="1777" y="262"/>
                      <a:pt x="1777" y="262"/>
                      <a:pt x="1777" y="262"/>
                    </a:cubicBezTo>
                    <a:cubicBezTo>
                      <a:pt x="1777" y="224"/>
                      <a:pt x="1788" y="194"/>
                      <a:pt x="1810" y="171"/>
                    </a:cubicBezTo>
                    <a:cubicBezTo>
                      <a:pt x="1832" y="148"/>
                      <a:pt x="1861" y="136"/>
                      <a:pt x="1895" y="136"/>
                    </a:cubicBezTo>
                    <a:cubicBezTo>
                      <a:pt x="1913" y="136"/>
                      <a:pt x="1927" y="138"/>
                      <a:pt x="1938" y="143"/>
                    </a:cubicBezTo>
                    <a:lnTo>
                      <a:pt x="1938" y="196"/>
                    </a:lnTo>
                    <a:close/>
                    <a:moveTo>
                      <a:pt x="2047" y="189"/>
                    </a:moveTo>
                    <a:cubicBezTo>
                      <a:pt x="2047" y="200"/>
                      <a:pt x="2043" y="210"/>
                      <a:pt x="2036" y="217"/>
                    </a:cubicBezTo>
                    <a:cubicBezTo>
                      <a:pt x="2028" y="224"/>
                      <a:pt x="2019" y="228"/>
                      <a:pt x="2008" y="228"/>
                    </a:cubicBezTo>
                    <a:cubicBezTo>
                      <a:pt x="1997" y="228"/>
                      <a:pt x="1988" y="224"/>
                      <a:pt x="1981" y="217"/>
                    </a:cubicBezTo>
                    <a:cubicBezTo>
                      <a:pt x="1973" y="210"/>
                      <a:pt x="1970" y="201"/>
                      <a:pt x="1970" y="189"/>
                    </a:cubicBezTo>
                    <a:cubicBezTo>
                      <a:pt x="1970" y="179"/>
                      <a:pt x="1973" y="170"/>
                      <a:pt x="1981" y="162"/>
                    </a:cubicBezTo>
                    <a:cubicBezTo>
                      <a:pt x="1988" y="155"/>
                      <a:pt x="1997" y="151"/>
                      <a:pt x="2008" y="151"/>
                    </a:cubicBezTo>
                    <a:cubicBezTo>
                      <a:pt x="2019" y="151"/>
                      <a:pt x="2029" y="155"/>
                      <a:pt x="2036" y="162"/>
                    </a:cubicBezTo>
                    <a:cubicBezTo>
                      <a:pt x="2044" y="170"/>
                      <a:pt x="2047" y="179"/>
                      <a:pt x="2047" y="189"/>
                    </a:cubicBezTo>
                    <a:close/>
                    <a:moveTo>
                      <a:pt x="2037" y="692"/>
                    </a:moveTo>
                    <a:cubicBezTo>
                      <a:pt x="1978" y="692"/>
                      <a:pt x="1978" y="692"/>
                      <a:pt x="1978" y="692"/>
                    </a:cubicBezTo>
                    <a:cubicBezTo>
                      <a:pt x="1978" y="322"/>
                      <a:pt x="1978" y="322"/>
                      <a:pt x="1978" y="322"/>
                    </a:cubicBezTo>
                    <a:cubicBezTo>
                      <a:pt x="2037" y="322"/>
                      <a:pt x="2037" y="322"/>
                      <a:pt x="2037" y="322"/>
                    </a:cubicBezTo>
                    <a:lnTo>
                      <a:pt x="2037" y="692"/>
                    </a:lnTo>
                    <a:close/>
                    <a:moveTo>
                      <a:pt x="2376" y="675"/>
                    </a:moveTo>
                    <a:cubicBezTo>
                      <a:pt x="2347" y="693"/>
                      <a:pt x="2313" y="701"/>
                      <a:pt x="2274" y="701"/>
                    </a:cubicBezTo>
                    <a:cubicBezTo>
                      <a:pt x="2240" y="701"/>
                      <a:pt x="2210" y="694"/>
                      <a:pt x="2183" y="678"/>
                    </a:cubicBezTo>
                    <a:cubicBezTo>
                      <a:pt x="2156" y="663"/>
                      <a:pt x="2135" y="641"/>
                      <a:pt x="2120" y="612"/>
                    </a:cubicBezTo>
                    <a:cubicBezTo>
                      <a:pt x="2105" y="584"/>
                      <a:pt x="2098" y="552"/>
                      <a:pt x="2098" y="516"/>
                    </a:cubicBezTo>
                    <a:cubicBezTo>
                      <a:pt x="2098" y="455"/>
                      <a:pt x="2116" y="406"/>
                      <a:pt x="2151" y="369"/>
                    </a:cubicBezTo>
                    <a:cubicBezTo>
                      <a:pt x="2186" y="332"/>
                      <a:pt x="2232" y="313"/>
                      <a:pt x="2291" y="313"/>
                    </a:cubicBezTo>
                    <a:cubicBezTo>
                      <a:pt x="2323" y="313"/>
                      <a:pt x="2352" y="319"/>
                      <a:pt x="2376" y="332"/>
                    </a:cubicBezTo>
                    <a:cubicBezTo>
                      <a:pt x="2376" y="393"/>
                      <a:pt x="2376" y="393"/>
                      <a:pt x="2376" y="393"/>
                    </a:cubicBezTo>
                    <a:cubicBezTo>
                      <a:pt x="2349" y="373"/>
                      <a:pt x="2319" y="364"/>
                      <a:pt x="2288" y="364"/>
                    </a:cubicBezTo>
                    <a:cubicBezTo>
                      <a:pt x="2250" y="364"/>
                      <a:pt x="2219" y="377"/>
                      <a:pt x="2195" y="405"/>
                    </a:cubicBezTo>
                    <a:cubicBezTo>
                      <a:pt x="2171" y="432"/>
                      <a:pt x="2159" y="467"/>
                      <a:pt x="2159" y="511"/>
                    </a:cubicBezTo>
                    <a:cubicBezTo>
                      <a:pt x="2159" y="554"/>
                      <a:pt x="2170" y="588"/>
                      <a:pt x="2193" y="613"/>
                    </a:cubicBezTo>
                    <a:cubicBezTo>
                      <a:pt x="2216" y="638"/>
                      <a:pt x="2246" y="651"/>
                      <a:pt x="2285" y="651"/>
                    </a:cubicBezTo>
                    <a:cubicBezTo>
                      <a:pt x="2317" y="651"/>
                      <a:pt x="2347" y="640"/>
                      <a:pt x="2376" y="619"/>
                    </a:cubicBezTo>
                    <a:lnTo>
                      <a:pt x="2376" y="675"/>
                    </a:lnTo>
                    <a:close/>
                    <a:moveTo>
                      <a:pt x="2741" y="522"/>
                    </a:moveTo>
                    <a:cubicBezTo>
                      <a:pt x="2480" y="522"/>
                      <a:pt x="2480" y="522"/>
                      <a:pt x="2480" y="522"/>
                    </a:cubicBezTo>
                    <a:cubicBezTo>
                      <a:pt x="2480" y="564"/>
                      <a:pt x="2492" y="596"/>
                      <a:pt x="2513" y="618"/>
                    </a:cubicBezTo>
                    <a:cubicBezTo>
                      <a:pt x="2534" y="640"/>
                      <a:pt x="2563" y="651"/>
                      <a:pt x="2600" y="651"/>
                    </a:cubicBezTo>
                    <a:cubicBezTo>
                      <a:pt x="2642" y="651"/>
                      <a:pt x="2680" y="637"/>
                      <a:pt x="2715" y="610"/>
                    </a:cubicBezTo>
                    <a:cubicBezTo>
                      <a:pt x="2715" y="666"/>
                      <a:pt x="2715" y="666"/>
                      <a:pt x="2715" y="666"/>
                    </a:cubicBezTo>
                    <a:cubicBezTo>
                      <a:pt x="2683" y="689"/>
                      <a:pt x="2640" y="701"/>
                      <a:pt x="2586" y="701"/>
                    </a:cubicBezTo>
                    <a:cubicBezTo>
                      <a:pt x="2533" y="701"/>
                      <a:pt x="2492" y="684"/>
                      <a:pt x="2463" y="650"/>
                    </a:cubicBezTo>
                    <a:cubicBezTo>
                      <a:pt x="2433" y="616"/>
                      <a:pt x="2418" y="569"/>
                      <a:pt x="2418" y="509"/>
                    </a:cubicBezTo>
                    <a:cubicBezTo>
                      <a:pt x="2418" y="472"/>
                      <a:pt x="2425" y="439"/>
                      <a:pt x="2440" y="408"/>
                    </a:cubicBezTo>
                    <a:cubicBezTo>
                      <a:pt x="2455" y="378"/>
                      <a:pt x="2476" y="355"/>
                      <a:pt x="2502" y="338"/>
                    </a:cubicBezTo>
                    <a:cubicBezTo>
                      <a:pt x="2528" y="321"/>
                      <a:pt x="2557" y="313"/>
                      <a:pt x="2588" y="313"/>
                    </a:cubicBezTo>
                    <a:cubicBezTo>
                      <a:pt x="2636" y="313"/>
                      <a:pt x="2674" y="329"/>
                      <a:pt x="2701" y="360"/>
                    </a:cubicBezTo>
                    <a:cubicBezTo>
                      <a:pt x="2728" y="391"/>
                      <a:pt x="2741" y="435"/>
                      <a:pt x="2741" y="491"/>
                    </a:cubicBezTo>
                    <a:lnTo>
                      <a:pt x="2741" y="522"/>
                    </a:lnTo>
                    <a:close/>
                    <a:moveTo>
                      <a:pt x="2680" y="472"/>
                    </a:moveTo>
                    <a:cubicBezTo>
                      <a:pt x="2680" y="438"/>
                      <a:pt x="2672" y="411"/>
                      <a:pt x="2655" y="392"/>
                    </a:cubicBezTo>
                    <a:cubicBezTo>
                      <a:pt x="2639" y="373"/>
                      <a:pt x="2617" y="364"/>
                      <a:pt x="2588" y="364"/>
                    </a:cubicBezTo>
                    <a:cubicBezTo>
                      <a:pt x="2560" y="364"/>
                      <a:pt x="2537" y="374"/>
                      <a:pt x="2517" y="393"/>
                    </a:cubicBezTo>
                    <a:cubicBezTo>
                      <a:pt x="2498" y="413"/>
                      <a:pt x="2485" y="439"/>
                      <a:pt x="2480" y="472"/>
                    </a:cubicBezTo>
                    <a:lnTo>
                      <a:pt x="2680" y="472"/>
                    </a:lnTo>
                    <a:close/>
                    <a:moveTo>
                      <a:pt x="721" y="793"/>
                    </a:moveTo>
                    <a:cubicBezTo>
                      <a:pt x="721" y="793"/>
                      <a:pt x="721" y="793"/>
                      <a:pt x="721" y="793"/>
                    </a:cubicBezTo>
                    <a:cubicBezTo>
                      <a:pt x="721" y="74"/>
                      <a:pt x="721" y="74"/>
                      <a:pt x="721" y="74"/>
                    </a:cubicBezTo>
                    <a:cubicBezTo>
                      <a:pt x="464" y="0"/>
                      <a:pt x="464" y="0"/>
                      <a:pt x="464" y="0"/>
                    </a:cubicBezTo>
                    <a:cubicBezTo>
                      <a:pt x="1" y="174"/>
                      <a:pt x="1" y="174"/>
                      <a:pt x="1" y="174"/>
                    </a:cubicBezTo>
                    <a:cubicBezTo>
                      <a:pt x="0" y="174"/>
                      <a:pt x="0" y="174"/>
                      <a:pt x="0" y="174"/>
                    </a:cubicBezTo>
                    <a:cubicBezTo>
                      <a:pt x="0" y="694"/>
                      <a:pt x="0" y="694"/>
                      <a:pt x="0" y="694"/>
                    </a:cubicBezTo>
                    <a:cubicBezTo>
                      <a:pt x="158" y="632"/>
                      <a:pt x="158" y="632"/>
                      <a:pt x="158" y="632"/>
                    </a:cubicBezTo>
                    <a:cubicBezTo>
                      <a:pt x="158" y="209"/>
                      <a:pt x="158" y="209"/>
                      <a:pt x="158" y="209"/>
                    </a:cubicBezTo>
                    <a:cubicBezTo>
                      <a:pt x="464" y="136"/>
                      <a:pt x="464" y="136"/>
                      <a:pt x="464" y="136"/>
                    </a:cubicBezTo>
                    <a:cubicBezTo>
                      <a:pt x="464" y="758"/>
                      <a:pt x="464" y="758"/>
                      <a:pt x="464" y="758"/>
                    </a:cubicBezTo>
                    <a:cubicBezTo>
                      <a:pt x="0" y="694"/>
                      <a:pt x="0" y="694"/>
                      <a:pt x="0" y="694"/>
                    </a:cubicBezTo>
                    <a:cubicBezTo>
                      <a:pt x="464" y="865"/>
                      <a:pt x="464" y="865"/>
                      <a:pt x="464" y="865"/>
                    </a:cubicBezTo>
                    <a:cubicBezTo>
                      <a:pt x="464" y="865"/>
                      <a:pt x="464" y="865"/>
                      <a:pt x="464" y="865"/>
                    </a:cubicBezTo>
                    <a:cubicBezTo>
                      <a:pt x="721" y="794"/>
                      <a:pt x="721" y="794"/>
                      <a:pt x="721" y="794"/>
                    </a:cubicBezTo>
                    <a:cubicBezTo>
                      <a:pt x="721" y="793"/>
                      <a:pt x="721" y="793"/>
                      <a:pt x="721" y="793"/>
                    </a:cubicBezTo>
                    <a:close/>
                  </a:path>
                </a:pathLst>
              </a:custGeom>
              <a:solidFill>
                <a:schemeClr val="tx1"/>
              </a:solidFill>
              <a:ln>
                <a:noFill/>
              </a:ln>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grpSp>
        <p:grpSp>
          <p:nvGrpSpPr>
            <p:cNvPr id="368" name="Group 299"/>
            <p:cNvGrpSpPr>
              <a:grpSpLocks noChangeAspect="1"/>
            </p:cNvGrpSpPr>
            <p:nvPr/>
          </p:nvGrpSpPr>
          <p:grpSpPr bwMode="auto">
            <a:xfrm>
              <a:off x="292100" y="1517955"/>
              <a:ext cx="1885896" cy="1015695"/>
              <a:chOff x="-158" y="615"/>
              <a:chExt cx="2048" cy="1103"/>
            </a:xfrm>
          </p:grpSpPr>
          <p:sp>
            <p:nvSpPr>
              <p:cNvPr id="369" name="Freeform 300"/>
              <p:cNvSpPr>
                <a:spLocks/>
              </p:cNvSpPr>
              <p:nvPr/>
            </p:nvSpPr>
            <p:spPr bwMode="auto">
              <a:xfrm>
                <a:off x="102" y="615"/>
                <a:ext cx="1532" cy="984"/>
              </a:xfrm>
              <a:custGeom>
                <a:avLst/>
                <a:gdLst>
                  <a:gd name="T0" fmla="*/ 625 w 646"/>
                  <a:gd name="T1" fmla="*/ 0 h 414"/>
                  <a:gd name="T2" fmla="*/ 22 w 646"/>
                  <a:gd name="T3" fmla="*/ 0 h 414"/>
                  <a:gd name="T4" fmla="*/ 0 w 646"/>
                  <a:gd name="T5" fmla="*/ 22 h 414"/>
                  <a:gd name="T6" fmla="*/ 0 w 646"/>
                  <a:gd name="T7" fmla="*/ 393 h 414"/>
                  <a:gd name="T8" fmla="*/ 22 w 646"/>
                  <a:gd name="T9" fmla="*/ 414 h 414"/>
                  <a:gd name="T10" fmla="*/ 625 w 646"/>
                  <a:gd name="T11" fmla="*/ 414 h 414"/>
                  <a:gd name="T12" fmla="*/ 646 w 646"/>
                  <a:gd name="T13" fmla="*/ 393 h 414"/>
                  <a:gd name="T14" fmla="*/ 646 w 646"/>
                  <a:gd name="T15" fmla="*/ 22 h 414"/>
                  <a:gd name="T16" fmla="*/ 625 w 646"/>
                  <a:gd name="T17" fmla="*/ 0 h 4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6" h="414">
                    <a:moveTo>
                      <a:pt x="625" y="0"/>
                    </a:moveTo>
                    <a:cubicBezTo>
                      <a:pt x="22" y="0"/>
                      <a:pt x="22" y="0"/>
                      <a:pt x="22" y="0"/>
                    </a:cubicBezTo>
                    <a:cubicBezTo>
                      <a:pt x="11" y="0"/>
                      <a:pt x="0" y="9"/>
                      <a:pt x="0" y="22"/>
                    </a:cubicBezTo>
                    <a:cubicBezTo>
                      <a:pt x="0" y="393"/>
                      <a:pt x="0" y="393"/>
                      <a:pt x="0" y="393"/>
                    </a:cubicBezTo>
                    <a:cubicBezTo>
                      <a:pt x="0" y="406"/>
                      <a:pt x="11" y="414"/>
                      <a:pt x="22" y="414"/>
                    </a:cubicBezTo>
                    <a:cubicBezTo>
                      <a:pt x="625" y="414"/>
                      <a:pt x="625" y="414"/>
                      <a:pt x="625" y="414"/>
                    </a:cubicBezTo>
                    <a:cubicBezTo>
                      <a:pt x="638" y="414"/>
                      <a:pt x="646" y="406"/>
                      <a:pt x="646" y="393"/>
                    </a:cubicBezTo>
                    <a:cubicBezTo>
                      <a:pt x="646" y="22"/>
                      <a:pt x="646" y="22"/>
                      <a:pt x="646" y="22"/>
                    </a:cubicBezTo>
                    <a:cubicBezTo>
                      <a:pt x="646" y="9"/>
                      <a:pt x="638" y="0"/>
                      <a:pt x="625" y="0"/>
                    </a:cubicBezTo>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370" name="Freeform 301"/>
              <p:cNvSpPr>
                <a:spLocks/>
              </p:cNvSpPr>
              <p:nvPr/>
            </p:nvSpPr>
            <p:spPr bwMode="auto">
              <a:xfrm>
                <a:off x="169" y="672"/>
                <a:ext cx="1398" cy="865"/>
              </a:xfrm>
              <a:custGeom>
                <a:avLst/>
                <a:gdLst>
                  <a:gd name="T0" fmla="*/ 590 w 590"/>
                  <a:gd name="T1" fmla="*/ 364 h 364"/>
                  <a:gd name="T2" fmla="*/ 0 w 590"/>
                  <a:gd name="T3" fmla="*/ 364 h 364"/>
                  <a:gd name="T4" fmla="*/ 0 w 590"/>
                  <a:gd name="T5" fmla="*/ 0 h 364"/>
                  <a:gd name="T6" fmla="*/ 590 w 590"/>
                  <a:gd name="T7" fmla="*/ 0 h 364"/>
                  <a:gd name="T8" fmla="*/ 590 w 590"/>
                  <a:gd name="T9" fmla="*/ 364 h 364"/>
                </a:gdLst>
                <a:ahLst/>
                <a:cxnLst>
                  <a:cxn ang="0">
                    <a:pos x="T0" y="T1"/>
                  </a:cxn>
                  <a:cxn ang="0">
                    <a:pos x="T2" y="T3"/>
                  </a:cxn>
                  <a:cxn ang="0">
                    <a:pos x="T4" y="T5"/>
                  </a:cxn>
                  <a:cxn ang="0">
                    <a:pos x="T6" y="T7"/>
                  </a:cxn>
                  <a:cxn ang="0">
                    <a:pos x="T8" y="T9"/>
                  </a:cxn>
                </a:cxnLst>
                <a:rect l="0" t="0" r="r" b="b"/>
                <a:pathLst>
                  <a:path w="590" h="364">
                    <a:moveTo>
                      <a:pt x="590" y="364"/>
                    </a:moveTo>
                    <a:cubicBezTo>
                      <a:pt x="0" y="364"/>
                      <a:pt x="0" y="364"/>
                      <a:pt x="0" y="364"/>
                    </a:cubicBezTo>
                    <a:cubicBezTo>
                      <a:pt x="0" y="0"/>
                      <a:pt x="0" y="0"/>
                      <a:pt x="0" y="0"/>
                    </a:cubicBezTo>
                    <a:cubicBezTo>
                      <a:pt x="590" y="0"/>
                      <a:pt x="590" y="0"/>
                      <a:pt x="590" y="0"/>
                    </a:cubicBezTo>
                    <a:cubicBezTo>
                      <a:pt x="590" y="364"/>
                      <a:pt x="590" y="364"/>
                      <a:pt x="590" y="364"/>
                    </a:cubicBezTo>
                  </a:path>
                </a:pathLst>
              </a:custGeom>
              <a:solidFill>
                <a:srgbClr val="D2D2D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371" name="Freeform 302"/>
              <p:cNvSpPr>
                <a:spLocks/>
              </p:cNvSpPr>
              <p:nvPr/>
            </p:nvSpPr>
            <p:spPr bwMode="auto">
              <a:xfrm>
                <a:off x="-158" y="1637"/>
                <a:ext cx="2048" cy="81"/>
              </a:xfrm>
              <a:custGeom>
                <a:avLst/>
                <a:gdLst>
                  <a:gd name="T0" fmla="*/ 493 w 864"/>
                  <a:gd name="T1" fmla="*/ 0 h 34"/>
                  <a:gd name="T2" fmla="*/ 493 w 864"/>
                  <a:gd name="T3" fmla="*/ 4 h 34"/>
                  <a:gd name="T4" fmla="*/ 484 w 864"/>
                  <a:gd name="T5" fmla="*/ 10 h 34"/>
                  <a:gd name="T6" fmla="*/ 383 w 864"/>
                  <a:gd name="T7" fmla="*/ 10 h 34"/>
                  <a:gd name="T8" fmla="*/ 374 w 864"/>
                  <a:gd name="T9" fmla="*/ 4 h 34"/>
                  <a:gd name="T10" fmla="*/ 374 w 864"/>
                  <a:gd name="T11" fmla="*/ 0 h 34"/>
                  <a:gd name="T12" fmla="*/ 0 w 864"/>
                  <a:gd name="T13" fmla="*/ 0 h 34"/>
                  <a:gd name="T14" fmla="*/ 0 w 864"/>
                  <a:gd name="T15" fmla="*/ 21 h 34"/>
                  <a:gd name="T16" fmla="*/ 28 w 864"/>
                  <a:gd name="T17" fmla="*/ 34 h 34"/>
                  <a:gd name="T18" fmla="*/ 836 w 864"/>
                  <a:gd name="T19" fmla="*/ 34 h 34"/>
                  <a:gd name="T20" fmla="*/ 864 w 864"/>
                  <a:gd name="T21" fmla="*/ 21 h 34"/>
                  <a:gd name="T22" fmla="*/ 864 w 864"/>
                  <a:gd name="T23" fmla="*/ 0 h 34"/>
                  <a:gd name="T24" fmla="*/ 493 w 864"/>
                  <a:gd name="T25"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4" h="34">
                    <a:moveTo>
                      <a:pt x="493" y="0"/>
                    </a:moveTo>
                    <a:cubicBezTo>
                      <a:pt x="493" y="4"/>
                      <a:pt x="493" y="4"/>
                      <a:pt x="493" y="4"/>
                    </a:cubicBezTo>
                    <a:cubicBezTo>
                      <a:pt x="493" y="8"/>
                      <a:pt x="488" y="10"/>
                      <a:pt x="484" y="10"/>
                    </a:cubicBezTo>
                    <a:cubicBezTo>
                      <a:pt x="383" y="10"/>
                      <a:pt x="383" y="10"/>
                      <a:pt x="383" y="10"/>
                    </a:cubicBezTo>
                    <a:cubicBezTo>
                      <a:pt x="378" y="10"/>
                      <a:pt x="374" y="8"/>
                      <a:pt x="374" y="4"/>
                    </a:cubicBezTo>
                    <a:cubicBezTo>
                      <a:pt x="374" y="0"/>
                      <a:pt x="374" y="0"/>
                      <a:pt x="374" y="0"/>
                    </a:cubicBezTo>
                    <a:cubicBezTo>
                      <a:pt x="0" y="0"/>
                      <a:pt x="0" y="0"/>
                      <a:pt x="0" y="0"/>
                    </a:cubicBezTo>
                    <a:cubicBezTo>
                      <a:pt x="0" y="21"/>
                      <a:pt x="0" y="21"/>
                      <a:pt x="0" y="21"/>
                    </a:cubicBezTo>
                    <a:cubicBezTo>
                      <a:pt x="0" y="21"/>
                      <a:pt x="20" y="34"/>
                      <a:pt x="28" y="34"/>
                    </a:cubicBezTo>
                    <a:cubicBezTo>
                      <a:pt x="836" y="34"/>
                      <a:pt x="836" y="34"/>
                      <a:pt x="836" y="34"/>
                    </a:cubicBezTo>
                    <a:cubicBezTo>
                      <a:pt x="845" y="34"/>
                      <a:pt x="864" y="21"/>
                      <a:pt x="864" y="21"/>
                    </a:cubicBezTo>
                    <a:cubicBezTo>
                      <a:pt x="864" y="0"/>
                      <a:pt x="864" y="0"/>
                      <a:pt x="864" y="0"/>
                    </a:cubicBezTo>
                    <a:lnTo>
                      <a:pt x="493" y="0"/>
                    </a:ln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372" name="Rectangle 303"/>
              <p:cNvSpPr>
                <a:spLocks noChangeArrowheads="1"/>
              </p:cNvSpPr>
              <p:nvPr/>
            </p:nvSpPr>
            <p:spPr bwMode="auto">
              <a:xfrm>
                <a:off x="169" y="672"/>
                <a:ext cx="1398" cy="865"/>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373" name="Rectangle 304"/>
              <p:cNvSpPr>
                <a:spLocks noChangeArrowheads="1"/>
              </p:cNvSpPr>
              <p:nvPr/>
            </p:nvSpPr>
            <p:spPr bwMode="auto">
              <a:xfrm>
                <a:off x="169" y="672"/>
                <a:ext cx="1398" cy="8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374" name="Rectangle 305"/>
              <p:cNvSpPr>
                <a:spLocks noChangeArrowheads="1"/>
              </p:cNvSpPr>
              <p:nvPr/>
            </p:nvSpPr>
            <p:spPr bwMode="auto">
              <a:xfrm>
                <a:off x="240" y="753"/>
                <a:ext cx="1251" cy="159"/>
              </a:xfrm>
              <a:prstGeom prst="rect">
                <a:avLst/>
              </a:prstGeom>
              <a:solidFill>
                <a:srgbClr val="D2D2D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375" name="Rectangle 306"/>
              <p:cNvSpPr>
                <a:spLocks noChangeArrowheads="1"/>
              </p:cNvSpPr>
              <p:nvPr/>
            </p:nvSpPr>
            <p:spPr bwMode="auto">
              <a:xfrm>
                <a:off x="287" y="793"/>
                <a:ext cx="621" cy="79"/>
              </a:xfrm>
              <a:prstGeom prst="rect">
                <a:avLst/>
              </a:prstGeom>
              <a:solidFill>
                <a:srgbClr val="EB3C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376" name="Rectangle 307"/>
              <p:cNvSpPr>
                <a:spLocks noChangeArrowheads="1"/>
              </p:cNvSpPr>
              <p:nvPr/>
            </p:nvSpPr>
            <p:spPr bwMode="auto">
              <a:xfrm>
                <a:off x="1245" y="812"/>
                <a:ext cx="199" cy="41"/>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377" name="Rectangle 308"/>
              <p:cNvSpPr>
                <a:spLocks noChangeArrowheads="1"/>
              </p:cNvSpPr>
              <p:nvPr/>
            </p:nvSpPr>
            <p:spPr bwMode="auto">
              <a:xfrm>
                <a:off x="240" y="995"/>
                <a:ext cx="1251" cy="7"/>
              </a:xfrm>
              <a:prstGeom prst="rect">
                <a:avLst/>
              </a:prstGeom>
              <a:solidFill>
                <a:srgbClr val="D2D2D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378" name="Rectangle 309"/>
              <p:cNvSpPr>
                <a:spLocks noChangeArrowheads="1"/>
              </p:cNvSpPr>
              <p:nvPr/>
            </p:nvSpPr>
            <p:spPr bwMode="auto">
              <a:xfrm>
                <a:off x="240" y="995"/>
                <a:ext cx="1251" cy="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379" name="Rectangle 310"/>
              <p:cNvSpPr>
                <a:spLocks noChangeArrowheads="1"/>
              </p:cNvSpPr>
              <p:nvPr/>
            </p:nvSpPr>
            <p:spPr bwMode="auto">
              <a:xfrm>
                <a:off x="240" y="1112"/>
                <a:ext cx="1251" cy="7"/>
              </a:xfrm>
              <a:prstGeom prst="rect">
                <a:avLst/>
              </a:prstGeom>
              <a:solidFill>
                <a:srgbClr val="D2D2D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380" name="Rectangle 311"/>
              <p:cNvSpPr>
                <a:spLocks noChangeArrowheads="1"/>
              </p:cNvSpPr>
              <p:nvPr/>
            </p:nvSpPr>
            <p:spPr bwMode="auto">
              <a:xfrm>
                <a:off x="240" y="1112"/>
                <a:ext cx="1251" cy="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381" name="Rectangle 312"/>
              <p:cNvSpPr>
                <a:spLocks noChangeArrowheads="1"/>
              </p:cNvSpPr>
              <p:nvPr/>
            </p:nvSpPr>
            <p:spPr bwMode="auto">
              <a:xfrm>
                <a:off x="240" y="1226"/>
                <a:ext cx="1251" cy="7"/>
              </a:xfrm>
              <a:prstGeom prst="rect">
                <a:avLst/>
              </a:prstGeom>
              <a:solidFill>
                <a:srgbClr val="D2D2D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382" name="Rectangle 313"/>
              <p:cNvSpPr>
                <a:spLocks noChangeArrowheads="1"/>
              </p:cNvSpPr>
              <p:nvPr/>
            </p:nvSpPr>
            <p:spPr bwMode="auto">
              <a:xfrm>
                <a:off x="240" y="1226"/>
                <a:ext cx="1251" cy="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383" name="Rectangle 314"/>
              <p:cNvSpPr>
                <a:spLocks noChangeArrowheads="1"/>
              </p:cNvSpPr>
              <p:nvPr/>
            </p:nvSpPr>
            <p:spPr bwMode="auto">
              <a:xfrm>
                <a:off x="240" y="1342"/>
                <a:ext cx="1251" cy="7"/>
              </a:xfrm>
              <a:prstGeom prst="rect">
                <a:avLst/>
              </a:prstGeom>
              <a:solidFill>
                <a:srgbClr val="D2D2D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384" name="Rectangle 315"/>
              <p:cNvSpPr>
                <a:spLocks noChangeArrowheads="1"/>
              </p:cNvSpPr>
              <p:nvPr/>
            </p:nvSpPr>
            <p:spPr bwMode="auto">
              <a:xfrm>
                <a:off x="240" y="1342"/>
                <a:ext cx="1251" cy="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385" name="Rectangle 316"/>
              <p:cNvSpPr>
                <a:spLocks noChangeArrowheads="1"/>
              </p:cNvSpPr>
              <p:nvPr/>
            </p:nvSpPr>
            <p:spPr bwMode="auto">
              <a:xfrm>
                <a:off x="240" y="1449"/>
                <a:ext cx="1251" cy="21"/>
              </a:xfrm>
              <a:prstGeom prst="rect">
                <a:avLst/>
              </a:prstGeom>
              <a:solidFill>
                <a:srgbClr val="D2D2D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386" name="Freeform 332"/>
              <p:cNvSpPr>
                <a:spLocks/>
              </p:cNvSpPr>
              <p:nvPr/>
            </p:nvSpPr>
            <p:spPr bwMode="auto">
              <a:xfrm>
                <a:off x="626" y="1000"/>
                <a:ext cx="5" cy="2"/>
              </a:xfrm>
              <a:custGeom>
                <a:avLst/>
                <a:gdLst>
                  <a:gd name="T0" fmla="*/ 1 w 2"/>
                  <a:gd name="T1" fmla="*/ 0 h 1"/>
                  <a:gd name="T2" fmla="*/ 0 w 2"/>
                  <a:gd name="T3" fmla="*/ 1 h 1"/>
                  <a:gd name="T4" fmla="*/ 2 w 2"/>
                  <a:gd name="T5" fmla="*/ 1 h 1"/>
                  <a:gd name="T6" fmla="*/ 1 w 2"/>
                  <a:gd name="T7" fmla="*/ 0 h 1"/>
                </a:gdLst>
                <a:ahLst/>
                <a:cxnLst>
                  <a:cxn ang="0">
                    <a:pos x="T0" y="T1"/>
                  </a:cxn>
                  <a:cxn ang="0">
                    <a:pos x="T2" y="T3"/>
                  </a:cxn>
                  <a:cxn ang="0">
                    <a:pos x="T4" y="T5"/>
                  </a:cxn>
                  <a:cxn ang="0">
                    <a:pos x="T6" y="T7"/>
                  </a:cxn>
                </a:cxnLst>
                <a:rect l="0" t="0" r="r" b="b"/>
                <a:pathLst>
                  <a:path w="2" h="1">
                    <a:moveTo>
                      <a:pt x="1" y="0"/>
                    </a:moveTo>
                    <a:cubicBezTo>
                      <a:pt x="1" y="1"/>
                      <a:pt x="1" y="1"/>
                      <a:pt x="0" y="1"/>
                    </a:cubicBezTo>
                    <a:cubicBezTo>
                      <a:pt x="2" y="1"/>
                      <a:pt x="2" y="1"/>
                      <a:pt x="2" y="1"/>
                    </a:cubicBezTo>
                    <a:cubicBezTo>
                      <a:pt x="2" y="1"/>
                      <a:pt x="1" y="1"/>
                      <a:pt x="1" y="0"/>
                    </a:cubicBezTo>
                  </a:path>
                </a:pathLst>
              </a:custGeom>
              <a:solidFill>
                <a:srgbClr val="F49D34"/>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grpSp>
      </p:grpSp>
      <p:grpSp>
        <p:nvGrpSpPr>
          <p:cNvPr id="439" name="Group 438"/>
          <p:cNvGrpSpPr/>
          <p:nvPr/>
        </p:nvGrpSpPr>
        <p:grpSpPr>
          <a:xfrm>
            <a:off x="5274126" y="1289890"/>
            <a:ext cx="1790866" cy="1527380"/>
            <a:chOff x="5381285" y="1314690"/>
            <a:chExt cx="1827252" cy="1558413"/>
          </a:xfrm>
        </p:grpSpPr>
        <p:grpSp>
          <p:nvGrpSpPr>
            <p:cNvPr id="440" name="Group 439"/>
            <p:cNvGrpSpPr/>
            <p:nvPr/>
          </p:nvGrpSpPr>
          <p:grpSpPr>
            <a:xfrm>
              <a:off x="5381285" y="1533858"/>
              <a:ext cx="676616" cy="1284998"/>
              <a:chOff x="5651685" y="-476444"/>
              <a:chExt cx="1669255" cy="2809977"/>
            </a:xfrm>
          </p:grpSpPr>
          <p:sp>
            <p:nvSpPr>
              <p:cNvPr id="508" name="Rectangle 507"/>
              <p:cNvSpPr/>
              <p:nvPr/>
            </p:nvSpPr>
            <p:spPr bwMode="auto">
              <a:xfrm>
                <a:off x="6203006" y="-476444"/>
                <a:ext cx="566612" cy="17145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828" fontAlgn="base">
                  <a:lnSpc>
                    <a:spcPct val="90000"/>
                  </a:lnSpc>
                  <a:spcBef>
                    <a:spcPct val="0"/>
                  </a:spcBef>
                  <a:spcAft>
                    <a:spcPct val="0"/>
                  </a:spcAft>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509" name="Freeform 508"/>
              <p:cNvSpPr/>
              <p:nvPr/>
            </p:nvSpPr>
            <p:spPr bwMode="auto">
              <a:xfrm>
                <a:off x="5651685" y="-476444"/>
                <a:ext cx="1669255" cy="2809977"/>
              </a:xfrm>
              <a:custGeom>
                <a:avLst/>
                <a:gdLst>
                  <a:gd name="connsiteX0" fmla="*/ 239948 w 1715629"/>
                  <a:gd name="connsiteY0" fmla="*/ 0 h 2809977"/>
                  <a:gd name="connsiteX1" fmla="*/ 622279 w 1715629"/>
                  <a:gd name="connsiteY1" fmla="*/ 0 h 2809977"/>
                  <a:gd name="connsiteX2" fmla="*/ 626704 w 1715629"/>
                  <a:gd name="connsiteY2" fmla="*/ 21916 h 2809977"/>
                  <a:gd name="connsiteX3" fmla="*/ 705692 w 1715629"/>
                  <a:gd name="connsiteY3" fmla="*/ 74273 h 2809977"/>
                  <a:gd name="connsiteX4" fmla="*/ 1009937 w 1715629"/>
                  <a:gd name="connsiteY4" fmla="*/ 74273 h 2809977"/>
                  <a:gd name="connsiteX5" fmla="*/ 1088926 w 1715629"/>
                  <a:gd name="connsiteY5" fmla="*/ 21916 h 2809977"/>
                  <a:gd name="connsiteX6" fmla="*/ 1093350 w 1715629"/>
                  <a:gd name="connsiteY6" fmla="*/ 0 h 2809977"/>
                  <a:gd name="connsiteX7" fmla="*/ 1475681 w 1715629"/>
                  <a:gd name="connsiteY7" fmla="*/ 0 h 2809977"/>
                  <a:gd name="connsiteX8" fmla="*/ 1715629 w 1715629"/>
                  <a:gd name="connsiteY8" fmla="*/ 239948 h 2809977"/>
                  <a:gd name="connsiteX9" fmla="*/ 1715629 w 1715629"/>
                  <a:gd name="connsiteY9" fmla="*/ 2570029 h 2809977"/>
                  <a:gd name="connsiteX10" fmla="*/ 1475681 w 1715629"/>
                  <a:gd name="connsiteY10" fmla="*/ 2809977 h 2809977"/>
                  <a:gd name="connsiteX11" fmla="*/ 239948 w 1715629"/>
                  <a:gd name="connsiteY11" fmla="*/ 2809977 h 2809977"/>
                  <a:gd name="connsiteX12" fmla="*/ 0 w 1715629"/>
                  <a:gd name="connsiteY12" fmla="*/ 2570029 h 2809977"/>
                  <a:gd name="connsiteX13" fmla="*/ 0 w 1715629"/>
                  <a:gd name="connsiteY13" fmla="*/ 239948 h 2809977"/>
                  <a:gd name="connsiteX14" fmla="*/ 239948 w 1715629"/>
                  <a:gd name="connsiteY14" fmla="*/ 0 h 28099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715629" h="2809977">
                    <a:moveTo>
                      <a:pt x="239948" y="0"/>
                    </a:moveTo>
                    <a:lnTo>
                      <a:pt x="622279" y="0"/>
                    </a:lnTo>
                    <a:lnTo>
                      <a:pt x="626704" y="21916"/>
                    </a:lnTo>
                    <a:cubicBezTo>
                      <a:pt x="639718" y="52684"/>
                      <a:pt x="670184" y="74273"/>
                      <a:pt x="705692" y="74273"/>
                    </a:cubicBezTo>
                    <a:lnTo>
                      <a:pt x="1009937" y="74273"/>
                    </a:lnTo>
                    <a:cubicBezTo>
                      <a:pt x="1045446" y="74273"/>
                      <a:pt x="1075912" y="52684"/>
                      <a:pt x="1088926" y="21916"/>
                    </a:cubicBezTo>
                    <a:lnTo>
                      <a:pt x="1093350" y="0"/>
                    </a:lnTo>
                    <a:lnTo>
                      <a:pt x="1475681" y="0"/>
                    </a:lnTo>
                    <a:cubicBezTo>
                      <a:pt x="1608201" y="0"/>
                      <a:pt x="1715629" y="107428"/>
                      <a:pt x="1715629" y="239948"/>
                    </a:cubicBezTo>
                    <a:lnTo>
                      <a:pt x="1715629" y="2570029"/>
                    </a:lnTo>
                    <a:cubicBezTo>
                      <a:pt x="1715629" y="2702549"/>
                      <a:pt x="1608201" y="2809977"/>
                      <a:pt x="1475681" y="2809977"/>
                    </a:cubicBezTo>
                    <a:lnTo>
                      <a:pt x="239948" y="2809977"/>
                    </a:lnTo>
                    <a:cubicBezTo>
                      <a:pt x="107428" y="2809977"/>
                      <a:pt x="0" y="2702549"/>
                      <a:pt x="0" y="2570029"/>
                    </a:cubicBezTo>
                    <a:lnTo>
                      <a:pt x="0" y="239948"/>
                    </a:lnTo>
                    <a:cubicBezTo>
                      <a:pt x="0" y="107428"/>
                      <a:pt x="107428" y="0"/>
                      <a:pt x="239948" y="0"/>
                    </a:cubicBezTo>
                    <a:close/>
                  </a:path>
                </a:pathLst>
              </a:custGeom>
              <a:solidFill>
                <a:srgbClr val="0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828" fontAlgn="base">
                  <a:lnSpc>
                    <a:spcPct val="90000"/>
                  </a:lnSpc>
                  <a:spcBef>
                    <a:spcPct val="0"/>
                  </a:spcBef>
                  <a:spcAft>
                    <a:spcPct val="0"/>
                  </a:spcAft>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510" name="Rectangle 509"/>
              <p:cNvSpPr/>
              <p:nvPr/>
            </p:nvSpPr>
            <p:spPr bwMode="auto">
              <a:xfrm>
                <a:off x="5724555" y="-242769"/>
                <a:ext cx="1523513" cy="2278307"/>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828" fontAlgn="base">
                  <a:lnSpc>
                    <a:spcPct val="90000"/>
                  </a:lnSpc>
                  <a:spcBef>
                    <a:spcPct val="0"/>
                  </a:spcBef>
                  <a:spcAft>
                    <a:spcPct val="0"/>
                  </a:spcAft>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511" name="Group 510"/>
              <p:cNvGrpSpPr/>
              <p:nvPr/>
            </p:nvGrpSpPr>
            <p:grpSpPr>
              <a:xfrm>
                <a:off x="6124436" y="2123612"/>
                <a:ext cx="723752" cy="98117"/>
                <a:chOff x="6147223" y="2123612"/>
                <a:chExt cx="723752" cy="98117"/>
              </a:xfrm>
            </p:grpSpPr>
            <p:sp>
              <p:nvSpPr>
                <p:cNvPr id="512" name="Rounded Rectangle 511"/>
                <p:cNvSpPr/>
                <p:nvPr/>
              </p:nvSpPr>
              <p:spPr bwMode="auto">
                <a:xfrm>
                  <a:off x="6366215" y="2123612"/>
                  <a:ext cx="285769" cy="98117"/>
                </a:xfrm>
                <a:prstGeom prst="roundRect">
                  <a:avLst>
                    <a:gd name="adj" fmla="val 50000"/>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828" fontAlgn="base">
                    <a:lnSpc>
                      <a:spcPct val="90000"/>
                    </a:lnSpc>
                    <a:spcBef>
                      <a:spcPct val="0"/>
                    </a:spcBef>
                    <a:spcAft>
                      <a:spcPct val="0"/>
                    </a:spcAft>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513" name="Oval 512"/>
                <p:cNvSpPr/>
                <p:nvPr/>
              </p:nvSpPr>
              <p:spPr bwMode="auto">
                <a:xfrm>
                  <a:off x="6147223" y="2137745"/>
                  <a:ext cx="69850" cy="69850"/>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828" fontAlgn="base">
                    <a:lnSpc>
                      <a:spcPct val="90000"/>
                    </a:lnSpc>
                    <a:spcBef>
                      <a:spcPct val="0"/>
                    </a:spcBef>
                    <a:spcAft>
                      <a:spcPct val="0"/>
                    </a:spcAft>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514" name="Oval 513"/>
                <p:cNvSpPr/>
                <p:nvPr/>
              </p:nvSpPr>
              <p:spPr bwMode="auto">
                <a:xfrm>
                  <a:off x="6801125" y="2137745"/>
                  <a:ext cx="69850" cy="69850"/>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828" fontAlgn="base">
                    <a:lnSpc>
                      <a:spcPct val="90000"/>
                    </a:lnSpc>
                    <a:spcBef>
                      <a:spcPct val="0"/>
                    </a:spcBef>
                    <a:spcAft>
                      <a:spcPct val="0"/>
                    </a:spcAft>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grpSp>
        </p:grpSp>
        <p:grpSp>
          <p:nvGrpSpPr>
            <p:cNvPr id="441" name="Group 440"/>
            <p:cNvGrpSpPr/>
            <p:nvPr/>
          </p:nvGrpSpPr>
          <p:grpSpPr>
            <a:xfrm>
              <a:off x="6515042" y="1543701"/>
              <a:ext cx="693495" cy="1245756"/>
              <a:chOff x="6639402" y="-1425066"/>
              <a:chExt cx="675798" cy="1213966"/>
            </a:xfrm>
          </p:grpSpPr>
          <p:sp>
            <p:nvSpPr>
              <p:cNvPr id="491" name="Freeform 10"/>
              <p:cNvSpPr>
                <a:spLocks noChangeAspect="1" noEditPoints="1"/>
              </p:cNvSpPr>
              <p:nvPr/>
            </p:nvSpPr>
            <p:spPr bwMode="auto">
              <a:xfrm>
                <a:off x="6639402" y="-1425066"/>
                <a:ext cx="675798" cy="1213966"/>
              </a:xfrm>
              <a:custGeom>
                <a:avLst/>
                <a:gdLst>
                  <a:gd name="T0" fmla="*/ 148 w 159"/>
                  <a:gd name="T1" fmla="*/ 0 h 288"/>
                  <a:gd name="T2" fmla="*/ 11 w 159"/>
                  <a:gd name="T3" fmla="*/ 0 h 288"/>
                  <a:gd name="T4" fmla="*/ 0 w 159"/>
                  <a:gd name="T5" fmla="*/ 10 h 288"/>
                  <a:gd name="T6" fmla="*/ 0 w 159"/>
                  <a:gd name="T7" fmla="*/ 278 h 288"/>
                  <a:gd name="T8" fmla="*/ 11 w 159"/>
                  <a:gd name="T9" fmla="*/ 288 h 288"/>
                  <a:gd name="T10" fmla="*/ 148 w 159"/>
                  <a:gd name="T11" fmla="*/ 288 h 288"/>
                  <a:gd name="T12" fmla="*/ 159 w 159"/>
                  <a:gd name="T13" fmla="*/ 278 h 288"/>
                  <a:gd name="T14" fmla="*/ 159 w 159"/>
                  <a:gd name="T15" fmla="*/ 10 h 288"/>
                  <a:gd name="T16" fmla="*/ 148 w 159"/>
                  <a:gd name="T17" fmla="*/ 0 h 288"/>
                  <a:gd name="T18" fmla="*/ 36 w 159"/>
                  <a:gd name="T19" fmla="*/ 262 h 288"/>
                  <a:gd name="T20" fmla="*/ 30 w 159"/>
                  <a:gd name="T21" fmla="*/ 262 h 288"/>
                  <a:gd name="T22" fmla="*/ 33 w 159"/>
                  <a:gd name="T23" fmla="*/ 266 h 288"/>
                  <a:gd name="T24" fmla="*/ 32 w 159"/>
                  <a:gd name="T25" fmla="*/ 266 h 288"/>
                  <a:gd name="T26" fmla="*/ 27 w 159"/>
                  <a:gd name="T27" fmla="*/ 262 h 288"/>
                  <a:gd name="T28" fmla="*/ 32 w 159"/>
                  <a:gd name="T29" fmla="*/ 258 h 288"/>
                  <a:gd name="T30" fmla="*/ 33 w 159"/>
                  <a:gd name="T31" fmla="*/ 258 h 288"/>
                  <a:gd name="T32" fmla="*/ 30 w 159"/>
                  <a:gd name="T33" fmla="*/ 261 h 288"/>
                  <a:gd name="T34" fmla="*/ 36 w 159"/>
                  <a:gd name="T35" fmla="*/ 261 h 288"/>
                  <a:gd name="T36" fmla="*/ 36 w 159"/>
                  <a:gd name="T37" fmla="*/ 262 h 288"/>
                  <a:gd name="T38" fmla="*/ 77 w 159"/>
                  <a:gd name="T39" fmla="*/ 268 h 288"/>
                  <a:gd name="T40" fmla="*/ 72 w 159"/>
                  <a:gd name="T41" fmla="*/ 267 h 288"/>
                  <a:gd name="T42" fmla="*/ 72 w 159"/>
                  <a:gd name="T43" fmla="*/ 263 h 288"/>
                  <a:gd name="T44" fmla="*/ 77 w 159"/>
                  <a:gd name="T45" fmla="*/ 263 h 288"/>
                  <a:gd name="T46" fmla="*/ 77 w 159"/>
                  <a:gd name="T47" fmla="*/ 268 h 288"/>
                  <a:gd name="T48" fmla="*/ 77 w 159"/>
                  <a:gd name="T49" fmla="*/ 262 h 288"/>
                  <a:gd name="T50" fmla="*/ 72 w 159"/>
                  <a:gd name="T51" fmla="*/ 262 h 288"/>
                  <a:gd name="T52" fmla="*/ 72 w 159"/>
                  <a:gd name="T53" fmla="*/ 258 h 288"/>
                  <a:gd name="T54" fmla="*/ 77 w 159"/>
                  <a:gd name="T55" fmla="*/ 257 h 288"/>
                  <a:gd name="T56" fmla="*/ 77 w 159"/>
                  <a:gd name="T57" fmla="*/ 262 h 288"/>
                  <a:gd name="T58" fmla="*/ 85 w 159"/>
                  <a:gd name="T59" fmla="*/ 269 h 288"/>
                  <a:gd name="T60" fmla="*/ 78 w 159"/>
                  <a:gd name="T61" fmla="*/ 268 h 288"/>
                  <a:gd name="T62" fmla="*/ 78 w 159"/>
                  <a:gd name="T63" fmla="*/ 263 h 288"/>
                  <a:gd name="T64" fmla="*/ 85 w 159"/>
                  <a:gd name="T65" fmla="*/ 263 h 288"/>
                  <a:gd name="T66" fmla="*/ 85 w 159"/>
                  <a:gd name="T67" fmla="*/ 269 h 288"/>
                  <a:gd name="T68" fmla="*/ 85 w 159"/>
                  <a:gd name="T69" fmla="*/ 262 h 288"/>
                  <a:gd name="T70" fmla="*/ 78 w 159"/>
                  <a:gd name="T71" fmla="*/ 262 h 288"/>
                  <a:gd name="T72" fmla="*/ 78 w 159"/>
                  <a:gd name="T73" fmla="*/ 257 h 288"/>
                  <a:gd name="T74" fmla="*/ 85 w 159"/>
                  <a:gd name="T75" fmla="*/ 256 h 288"/>
                  <a:gd name="T76" fmla="*/ 85 w 159"/>
                  <a:gd name="T77" fmla="*/ 262 h 288"/>
                  <a:gd name="T78" fmla="*/ 126 w 159"/>
                  <a:gd name="T79" fmla="*/ 265 h 288"/>
                  <a:gd name="T80" fmla="*/ 124 w 159"/>
                  <a:gd name="T81" fmla="*/ 264 h 288"/>
                  <a:gd name="T82" fmla="*/ 122 w 159"/>
                  <a:gd name="T83" fmla="*/ 267 h 288"/>
                  <a:gd name="T84" fmla="*/ 121 w 159"/>
                  <a:gd name="T85" fmla="*/ 266 h 288"/>
                  <a:gd name="T86" fmla="*/ 123 w 159"/>
                  <a:gd name="T87" fmla="*/ 264 h 288"/>
                  <a:gd name="T88" fmla="*/ 122 w 159"/>
                  <a:gd name="T89" fmla="*/ 261 h 288"/>
                  <a:gd name="T90" fmla="*/ 126 w 159"/>
                  <a:gd name="T91" fmla="*/ 257 h 288"/>
                  <a:gd name="T92" fmla="*/ 130 w 159"/>
                  <a:gd name="T93" fmla="*/ 261 h 288"/>
                  <a:gd name="T94" fmla="*/ 126 w 159"/>
                  <a:gd name="T95" fmla="*/ 265 h 288"/>
                  <a:gd name="T96" fmla="*/ 143 w 159"/>
                  <a:gd name="T97" fmla="*/ 227 h 288"/>
                  <a:gd name="T98" fmla="*/ 14 w 159"/>
                  <a:gd name="T99" fmla="*/ 227 h 288"/>
                  <a:gd name="T100" fmla="*/ 14 w 159"/>
                  <a:gd name="T101" fmla="*/ 24 h 288"/>
                  <a:gd name="T102" fmla="*/ 143 w 159"/>
                  <a:gd name="T103" fmla="*/ 24 h 288"/>
                  <a:gd name="T104" fmla="*/ 143 w 159"/>
                  <a:gd name="T105" fmla="*/ 227 h 288"/>
                  <a:gd name="T106" fmla="*/ 129 w 159"/>
                  <a:gd name="T107" fmla="*/ 261 h 288"/>
                  <a:gd name="T108" fmla="*/ 126 w 159"/>
                  <a:gd name="T109" fmla="*/ 264 h 288"/>
                  <a:gd name="T110" fmla="*/ 123 w 159"/>
                  <a:gd name="T111" fmla="*/ 261 h 288"/>
                  <a:gd name="T112" fmla="*/ 126 w 159"/>
                  <a:gd name="T113" fmla="*/ 258 h 288"/>
                  <a:gd name="T114" fmla="*/ 129 w 159"/>
                  <a:gd name="T115" fmla="*/ 261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59" h="288">
                    <a:moveTo>
                      <a:pt x="148" y="0"/>
                    </a:moveTo>
                    <a:cubicBezTo>
                      <a:pt x="148" y="0"/>
                      <a:pt x="148" y="0"/>
                      <a:pt x="11" y="0"/>
                    </a:cubicBezTo>
                    <a:cubicBezTo>
                      <a:pt x="5" y="0"/>
                      <a:pt x="0" y="4"/>
                      <a:pt x="0" y="10"/>
                    </a:cubicBezTo>
                    <a:cubicBezTo>
                      <a:pt x="0" y="10"/>
                      <a:pt x="0" y="10"/>
                      <a:pt x="0" y="278"/>
                    </a:cubicBezTo>
                    <a:cubicBezTo>
                      <a:pt x="0" y="284"/>
                      <a:pt x="5" y="288"/>
                      <a:pt x="11" y="288"/>
                    </a:cubicBezTo>
                    <a:cubicBezTo>
                      <a:pt x="11" y="288"/>
                      <a:pt x="11" y="288"/>
                      <a:pt x="148" y="288"/>
                    </a:cubicBezTo>
                    <a:cubicBezTo>
                      <a:pt x="154" y="288"/>
                      <a:pt x="159" y="284"/>
                      <a:pt x="159" y="278"/>
                    </a:cubicBezTo>
                    <a:cubicBezTo>
                      <a:pt x="159" y="10"/>
                      <a:pt x="159" y="10"/>
                      <a:pt x="159" y="10"/>
                    </a:cubicBezTo>
                    <a:cubicBezTo>
                      <a:pt x="159" y="4"/>
                      <a:pt x="154" y="0"/>
                      <a:pt x="148" y="0"/>
                    </a:cubicBezTo>
                    <a:close/>
                    <a:moveTo>
                      <a:pt x="36" y="262"/>
                    </a:moveTo>
                    <a:cubicBezTo>
                      <a:pt x="30" y="262"/>
                      <a:pt x="30" y="262"/>
                      <a:pt x="30" y="262"/>
                    </a:cubicBezTo>
                    <a:cubicBezTo>
                      <a:pt x="33" y="266"/>
                      <a:pt x="33" y="266"/>
                      <a:pt x="33" y="266"/>
                    </a:cubicBezTo>
                    <a:cubicBezTo>
                      <a:pt x="32" y="266"/>
                      <a:pt x="32" y="266"/>
                      <a:pt x="32" y="266"/>
                    </a:cubicBezTo>
                    <a:cubicBezTo>
                      <a:pt x="27" y="262"/>
                      <a:pt x="27" y="262"/>
                      <a:pt x="27" y="262"/>
                    </a:cubicBezTo>
                    <a:cubicBezTo>
                      <a:pt x="32" y="258"/>
                      <a:pt x="32" y="258"/>
                      <a:pt x="32" y="258"/>
                    </a:cubicBezTo>
                    <a:cubicBezTo>
                      <a:pt x="33" y="258"/>
                      <a:pt x="33" y="258"/>
                      <a:pt x="33" y="258"/>
                    </a:cubicBezTo>
                    <a:cubicBezTo>
                      <a:pt x="30" y="261"/>
                      <a:pt x="30" y="261"/>
                      <a:pt x="30" y="261"/>
                    </a:cubicBezTo>
                    <a:cubicBezTo>
                      <a:pt x="36" y="261"/>
                      <a:pt x="36" y="261"/>
                      <a:pt x="36" y="261"/>
                    </a:cubicBezTo>
                    <a:cubicBezTo>
                      <a:pt x="36" y="262"/>
                      <a:pt x="36" y="262"/>
                      <a:pt x="36" y="262"/>
                    </a:cubicBezTo>
                    <a:close/>
                    <a:moveTo>
                      <a:pt x="77" y="268"/>
                    </a:moveTo>
                    <a:cubicBezTo>
                      <a:pt x="72" y="267"/>
                      <a:pt x="72" y="267"/>
                      <a:pt x="72" y="267"/>
                    </a:cubicBezTo>
                    <a:cubicBezTo>
                      <a:pt x="72" y="263"/>
                      <a:pt x="72" y="263"/>
                      <a:pt x="72" y="263"/>
                    </a:cubicBezTo>
                    <a:cubicBezTo>
                      <a:pt x="77" y="263"/>
                      <a:pt x="77" y="263"/>
                      <a:pt x="77" y="263"/>
                    </a:cubicBezTo>
                    <a:lnTo>
                      <a:pt x="77" y="268"/>
                    </a:lnTo>
                    <a:close/>
                    <a:moveTo>
                      <a:pt x="77" y="262"/>
                    </a:moveTo>
                    <a:cubicBezTo>
                      <a:pt x="72" y="262"/>
                      <a:pt x="72" y="262"/>
                      <a:pt x="72" y="262"/>
                    </a:cubicBezTo>
                    <a:cubicBezTo>
                      <a:pt x="72" y="258"/>
                      <a:pt x="72" y="258"/>
                      <a:pt x="72" y="258"/>
                    </a:cubicBezTo>
                    <a:cubicBezTo>
                      <a:pt x="77" y="257"/>
                      <a:pt x="77" y="257"/>
                      <a:pt x="77" y="257"/>
                    </a:cubicBezTo>
                    <a:lnTo>
                      <a:pt x="77" y="262"/>
                    </a:lnTo>
                    <a:close/>
                    <a:moveTo>
                      <a:pt x="85" y="269"/>
                    </a:moveTo>
                    <a:cubicBezTo>
                      <a:pt x="78" y="268"/>
                      <a:pt x="78" y="268"/>
                      <a:pt x="78" y="268"/>
                    </a:cubicBezTo>
                    <a:cubicBezTo>
                      <a:pt x="78" y="263"/>
                      <a:pt x="78" y="263"/>
                      <a:pt x="78" y="263"/>
                    </a:cubicBezTo>
                    <a:cubicBezTo>
                      <a:pt x="85" y="263"/>
                      <a:pt x="85" y="263"/>
                      <a:pt x="85" y="263"/>
                    </a:cubicBezTo>
                    <a:lnTo>
                      <a:pt x="85" y="269"/>
                    </a:lnTo>
                    <a:close/>
                    <a:moveTo>
                      <a:pt x="85" y="262"/>
                    </a:moveTo>
                    <a:cubicBezTo>
                      <a:pt x="78" y="262"/>
                      <a:pt x="78" y="262"/>
                      <a:pt x="78" y="262"/>
                    </a:cubicBezTo>
                    <a:cubicBezTo>
                      <a:pt x="78" y="257"/>
                      <a:pt x="78" y="257"/>
                      <a:pt x="78" y="257"/>
                    </a:cubicBezTo>
                    <a:cubicBezTo>
                      <a:pt x="85" y="256"/>
                      <a:pt x="85" y="256"/>
                      <a:pt x="85" y="256"/>
                    </a:cubicBezTo>
                    <a:lnTo>
                      <a:pt x="85" y="262"/>
                    </a:lnTo>
                    <a:close/>
                    <a:moveTo>
                      <a:pt x="126" y="265"/>
                    </a:moveTo>
                    <a:cubicBezTo>
                      <a:pt x="125" y="265"/>
                      <a:pt x="124" y="265"/>
                      <a:pt x="124" y="264"/>
                    </a:cubicBezTo>
                    <a:cubicBezTo>
                      <a:pt x="124" y="264"/>
                      <a:pt x="124" y="264"/>
                      <a:pt x="122" y="267"/>
                    </a:cubicBezTo>
                    <a:cubicBezTo>
                      <a:pt x="122" y="267"/>
                      <a:pt x="122" y="267"/>
                      <a:pt x="121" y="266"/>
                    </a:cubicBezTo>
                    <a:cubicBezTo>
                      <a:pt x="121" y="266"/>
                      <a:pt x="121" y="266"/>
                      <a:pt x="123" y="264"/>
                    </a:cubicBezTo>
                    <a:cubicBezTo>
                      <a:pt x="122" y="263"/>
                      <a:pt x="122" y="262"/>
                      <a:pt x="122" y="261"/>
                    </a:cubicBezTo>
                    <a:cubicBezTo>
                      <a:pt x="122" y="259"/>
                      <a:pt x="124" y="257"/>
                      <a:pt x="126" y="257"/>
                    </a:cubicBezTo>
                    <a:cubicBezTo>
                      <a:pt x="128" y="257"/>
                      <a:pt x="130" y="259"/>
                      <a:pt x="130" y="261"/>
                    </a:cubicBezTo>
                    <a:cubicBezTo>
                      <a:pt x="130" y="263"/>
                      <a:pt x="128" y="265"/>
                      <a:pt x="126" y="265"/>
                    </a:cubicBezTo>
                    <a:close/>
                    <a:moveTo>
                      <a:pt x="143" y="227"/>
                    </a:moveTo>
                    <a:cubicBezTo>
                      <a:pt x="101" y="227"/>
                      <a:pt x="57" y="227"/>
                      <a:pt x="14" y="227"/>
                    </a:cubicBezTo>
                    <a:cubicBezTo>
                      <a:pt x="14" y="159"/>
                      <a:pt x="14" y="91"/>
                      <a:pt x="14" y="24"/>
                    </a:cubicBezTo>
                    <a:cubicBezTo>
                      <a:pt x="57" y="24"/>
                      <a:pt x="101" y="24"/>
                      <a:pt x="143" y="24"/>
                    </a:cubicBezTo>
                    <a:cubicBezTo>
                      <a:pt x="143" y="91"/>
                      <a:pt x="143" y="159"/>
                      <a:pt x="143" y="227"/>
                    </a:cubicBezTo>
                    <a:close/>
                    <a:moveTo>
                      <a:pt x="129" y="261"/>
                    </a:moveTo>
                    <a:cubicBezTo>
                      <a:pt x="129" y="263"/>
                      <a:pt x="128" y="264"/>
                      <a:pt x="126" y="264"/>
                    </a:cubicBezTo>
                    <a:cubicBezTo>
                      <a:pt x="124" y="264"/>
                      <a:pt x="123" y="263"/>
                      <a:pt x="123" y="261"/>
                    </a:cubicBezTo>
                    <a:cubicBezTo>
                      <a:pt x="123" y="260"/>
                      <a:pt x="124" y="258"/>
                      <a:pt x="126" y="258"/>
                    </a:cubicBezTo>
                    <a:cubicBezTo>
                      <a:pt x="128" y="258"/>
                      <a:pt x="129" y="260"/>
                      <a:pt x="129" y="261"/>
                    </a:cubicBezTo>
                    <a:close/>
                  </a:path>
                </a:pathLst>
              </a:custGeom>
              <a:solidFill>
                <a:schemeClr val="tx1"/>
              </a:solidFill>
              <a:ln>
                <a:noFill/>
              </a:ln>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507" name="Rectangle 506"/>
              <p:cNvSpPr/>
              <p:nvPr/>
            </p:nvSpPr>
            <p:spPr bwMode="auto">
              <a:xfrm>
                <a:off x="6657420" y="-401045"/>
                <a:ext cx="639762" cy="148615"/>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828" fontAlgn="base">
                  <a:lnSpc>
                    <a:spcPct val="90000"/>
                  </a:lnSpc>
                  <a:spcBef>
                    <a:spcPct val="0"/>
                  </a:spcBef>
                  <a:spcAft>
                    <a:spcPct val="0"/>
                  </a:spcAft>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442" name="Freeform 5"/>
            <p:cNvSpPr>
              <a:spLocks/>
            </p:cNvSpPr>
            <p:nvPr/>
          </p:nvSpPr>
          <p:spPr bwMode="auto">
            <a:xfrm>
              <a:off x="5883472" y="1314690"/>
              <a:ext cx="786530" cy="1558413"/>
            </a:xfrm>
            <a:custGeom>
              <a:avLst/>
              <a:gdLst>
                <a:gd name="T0" fmla="*/ 98 w 98"/>
                <a:gd name="T1" fmla="*/ 193 h 197"/>
                <a:gd name="T2" fmla="*/ 94 w 98"/>
                <a:gd name="T3" fmla="*/ 197 h 197"/>
                <a:gd name="T4" fmla="*/ 4 w 98"/>
                <a:gd name="T5" fmla="*/ 197 h 197"/>
                <a:gd name="T6" fmla="*/ 0 w 98"/>
                <a:gd name="T7" fmla="*/ 193 h 197"/>
                <a:gd name="T8" fmla="*/ 0 w 98"/>
                <a:gd name="T9" fmla="*/ 4 h 197"/>
                <a:gd name="T10" fmla="*/ 4 w 98"/>
                <a:gd name="T11" fmla="*/ 0 h 197"/>
                <a:gd name="T12" fmla="*/ 94 w 98"/>
                <a:gd name="T13" fmla="*/ 0 h 197"/>
                <a:gd name="T14" fmla="*/ 98 w 98"/>
                <a:gd name="T15" fmla="*/ 4 h 197"/>
                <a:gd name="T16" fmla="*/ 98 w 98"/>
                <a:gd name="T17" fmla="*/ 193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8" h="197">
                  <a:moveTo>
                    <a:pt x="98" y="193"/>
                  </a:moveTo>
                  <a:cubicBezTo>
                    <a:pt x="98" y="195"/>
                    <a:pt x="96" y="197"/>
                    <a:pt x="94" y="197"/>
                  </a:cubicBezTo>
                  <a:cubicBezTo>
                    <a:pt x="4" y="197"/>
                    <a:pt x="4" y="197"/>
                    <a:pt x="4" y="197"/>
                  </a:cubicBezTo>
                  <a:cubicBezTo>
                    <a:pt x="2" y="197"/>
                    <a:pt x="0" y="195"/>
                    <a:pt x="0" y="193"/>
                  </a:cubicBezTo>
                  <a:cubicBezTo>
                    <a:pt x="0" y="4"/>
                    <a:pt x="0" y="4"/>
                    <a:pt x="0" y="4"/>
                  </a:cubicBezTo>
                  <a:cubicBezTo>
                    <a:pt x="0" y="2"/>
                    <a:pt x="2" y="0"/>
                    <a:pt x="4" y="0"/>
                  </a:cubicBezTo>
                  <a:cubicBezTo>
                    <a:pt x="94" y="0"/>
                    <a:pt x="94" y="0"/>
                    <a:pt x="94" y="0"/>
                  </a:cubicBezTo>
                  <a:cubicBezTo>
                    <a:pt x="96" y="0"/>
                    <a:pt x="98" y="2"/>
                    <a:pt x="98" y="4"/>
                  </a:cubicBezTo>
                  <a:lnTo>
                    <a:pt x="98" y="193"/>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443" name="Freeform 22"/>
            <p:cNvSpPr>
              <a:spLocks/>
            </p:cNvSpPr>
            <p:nvPr/>
          </p:nvSpPr>
          <p:spPr bwMode="auto">
            <a:xfrm>
              <a:off x="6005041" y="2770576"/>
              <a:ext cx="23435" cy="39547"/>
            </a:xfrm>
            <a:custGeom>
              <a:avLst/>
              <a:gdLst>
                <a:gd name="T0" fmla="*/ 16 w 16"/>
                <a:gd name="T1" fmla="*/ 27 h 27"/>
                <a:gd name="T2" fmla="*/ 0 w 16"/>
                <a:gd name="T3" fmla="*/ 10 h 27"/>
                <a:gd name="T4" fmla="*/ 16 w 16"/>
                <a:gd name="T5" fmla="*/ 0 h 27"/>
              </a:gdLst>
              <a:ahLst/>
              <a:cxnLst>
                <a:cxn ang="0">
                  <a:pos x="T0" y="T1"/>
                </a:cxn>
                <a:cxn ang="0">
                  <a:pos x="T2" y="T3"/>
                </a:cxn>
                <a:cxn ang="0">
                  <a:pos x="T4" y="T5"/>
                </a:cxn>
              </a:cxnLst>
              <a:rect l="0" t="0" r="r" b="b"/>
              <a:pathLst>
                <a:path w="16" h="27">
                  <a:moveTo>
                    <a:pt x="16" y="27"/>
                  </a:moveTo>
                  <a:lnTo>
                    <a:pt x="0" y="10"/>
                  </a:lnTo>
                  <a:lnTo>
                    <a:pt x="16" y="0"/>
                  </a:lnTo>
                </a:path>
              </a:pathLst>
            </a:custGeom>
            <a:solidFill>
              <a:schemeClr val="tx1"/>
            </a:solidFill>
            <a:ln w="7938" cap="rnd">
              <a:solidFill>
                <a:srgbClr val="969696"/>
              </a:solidFill>
              <a:prstDash val="solid"/>
              <a:miter lim="800000"/>
              <a:headEnd/>
              <a:tailEnd/>
            </a:ln>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444" name="Line 23"/>
            <p:cNvSpPr>
              <a:spLocks noChangeShapeType="1"/>
            </p:cNvSpPr>
            <p:nvPr/>
          </p:nvSpPr>
          <p:spPr bwMode="auto">
            <a:xfrm>
              <a:off x="6005041" y="2785223"/>
              <a:ext cx="39547" cy="0"/>
            </a:xfrm>
            <a:prstGeom prst="line">
              <a:avLst/>
            </a:prstGeom>
            <a:noFill/>
            <a:ln w="7938" cap="rnd">
              <a:solidFill>
                <a:srgbClr val="969696"/>
              </a:solidFill>
              <a:prstDash val="solid"/>
              <a:miter lim="800000"/>
              <a:headEnd/>
              <a:tailEnd/>
            </a:ln>
            <a:extLst>
              <a:ext uri="{909E8E84-426E-40dd-AFC4-6F175D3DCCD1}">
                <a14:hiddenFill xmlns:a14="http://schemas.microsoft.com/office/drawing/2010/main" xmlns="">
                  <a:noFill/>
                </a14:hiddenFill>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445" name="Oval 24"/>
            <p:cNvSpPr>
              <a:spLocks noChangeArrowheads="1"/>
            </p:cNvSpPr>
            <p:nvPr/>
          </p:nvSpPr>
          <p:spPr bwMode="auto">
            <a:xfrm>
              <a:off x="6517676" y="2770576"/>
              <a:ext cx="32223" cy="30759"/>
            </a:xfrm>
            <a:prstGeom prst="ellipse">
              <a:avLst/>
            </a:prstGeom>
            <a:solidFill>
              <a:srgbClr val="000000"/>
            </a:solidFill>
            <a:ln w="7938" cap="rnd">
              <a:solidFill>
                <a:srgbClr val="969696"/>
              </a:solidFill>
              <a:prstDash val="solid"/>
              <a:miter lim="800000"/>
              <a:headEnd/>
              <a:tailEnd/>
            </a:ln>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446" name="Line 25"/>
            <p:cNvSpPr>
              <a:spLocks noChangeShapeType="1"/>
            </p:cNvSpPr>
            <p:nvPr/>
          </p:nvSpPr>
          <p:spPr bwMode="auto">
            <a:xfrm flipH="1">
              <a:off x="6508888" y="2794011"/>
              <a:ext cx="8788" cy="16112"/>
            </a:xfrm>
            <a:prstGeom prst="line">
              <a:avLst/>
            </a:prstGeom>
            <a:noFill/>
            <a:ln w="7938" cap="rnd">
              <a:solidFill>
                <a:srgbClr val="969696"/>
              </a:solidFill>
              <a:prstDash val="solid"/>
              <a:miter lim="800000"/>
              <a:headEnd/>
              <a:tailEnd/>
            </a:ln>
            <a:extLst>
              <a:ext uri="{909E8E84-426E-40dd-AFC4-6F175D3DCCD1}">
                <a14:hiddenFill xmlns:a14="http://schemas.microsoft.com/office/drawing/2010/main" xmlns="">
                  <a:noFill/>
                </a14:hiddenFill>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447" name="Freeform 26"/>
            <p:cNvSpPr>
              <a:spLocks/>
            </p:cNvSpPr>
            <p:nvPr/>
          </p:nvSpPr>
          <p:spPr bwMode="auto">
            <a:xfrm>
              <a:off x="6277470" y="2761788"/>
              <a:ext cx="23435" cy="23435"/>
            </a:xfrm>
            <a:custGeom>
              <a:avLst/>
              <a:gdLst>
                <a:gd name="T0" fmla="*/ 0 w 16"/>
                <a:gd name="T1" fmla="*/ 16 h 16"/>
                <a:gd name="T2" fmla="*/ 16 w 16"/>
                <a:gd name="T3" fmla="*/ 16 h 16"/>
                <a:gd name="T4" fmla="*/ 16 w 16"/>
                <a:gd name="T5" fmla="*/ 0 h 16"/>
                <a:gd name="T6" fmla="*/ 0 w 16"/>
                <a:gd name="T7" fmla="*/ 6 h 16"/>
                <a:gd name="T8" fmla="*/ 0 w 16"/>
                <a:gd name="T9" fmla="*/ 16 h 16"/>
              </a:gdLst>
              <a:ahLst/>
              <a:cxnLst>
                <a:cxn ang="0">
                  <a:pos x="T0" y="T1"/>
                </a:cxn>
                <a:cxn ang="0">
                  <a:pos x="T2" y="T3"/>
                </a:cxn>
                <a:cxn ang="0">
                  <a:pos x="T4" y="T5"/>
                </a:cxn>
                <a:cxn ang="0">
                  <a:pos x="T6" y="T7"/>
                </a:cxn>
                <a:cxn ang="0">
                  <a:pos x="T8" y="T9"/>
                </a:cxn>
              </a:cxnLst>
              <a:rect l="0" t="0" r="r" b="b"/>
              <a:pathLst>
                <a:path w="16" h="16">
                  <a:moveTo>
                    <a:pt x="0" y="16"/>
                  </a:moveTo>
                  <a:lnTo>
                    <a:pt x="16" y="16"/>
                  </a:lnTo>
                  <a:lnTo>
                    <a:pt x="16" y="0"/>
                  </a:lnTo>
                  <a:lnTo>
                    <a:pt x="0" y="6"/>
                  </a:lnTo>
                  <a:lnTo>
                    <a:pt x="0" y="16"/>
                  </a:lnTo>
                  <a:close/>
                </a:path>
              </a:pathLst>
            </a:custGeom>
            <a:solidFill>
              <a:schemeClr val="tx1"/>
            </a:solidFill>
            <a:ln>
              <a:noFill/>
            </a:ln>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448" name="Rectangle 27"/>
            <p:cNvSpPr>
              <a:spLocks noChangeArrowheads="1"/>
            </p:cNvSpPr>
            <p:nvPr/>
          </p:nvSpPr>
          <p:spPr bwMode="auto">
            <a:xfrm>
              <a:off x="6252570" y="2770576"/>
              <a:ext cx="16112" cy="14647"/>
            </a:xfrm>
            <a:prstGeom prst="rect">
              <a:avLst/>
            </a:prstGeom>
            <a:solidFill>
              <a:schemeClr val="tx1"/>
            </a:solidFill>
            <a:ln>
              <a:noFill/>
            </a:ln>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449" name="Rectangle 28"/>
            <p:cNvSpPr>
              <a:spLocks noChangeArrowheads="1"/>
            </p:cNvSpPr>
            <p:nvPr/>
          </p:nvSpPr>
          <p:spPr bwMode="auto">
            <a:xfrm>
              <a:off x="6277470" y="2785223"/>
              <a:ext cx="23435" cy="24900"/>
            </a:xfrm>
            <a:prstGeom prst="rect">
              <a:avLst/>
            </a:prstGeom>
            <a:solidFill>
              <a:schemeClr val="tx1"/>
            </a:solidFill>
            <a:ln>
              <a:noFill/>
            </a:ln>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450" name="Rectangle 29"/>
            <p:cNvSpPr>
              <a:spLocks noChangeArrowheads="1"/>
            </p:cNvSpPr>
            <p:nvPr/>
          </p:nvSpPr>
          <p:spPr bwMode="auto">
            <a:xfrm>
              <a:off x="6252570" y="2785223"/>
              <a:ext cx="16112" cy="24900"/>
            </a:xfrm>
            <a:prstGeom prst="rect">
              <a:avLst/>
            </a:prstGeom>
            <a:solidFill>
              <a:schemeClr val="tx1"/>
            </a:solidFill>
            <a:ln>
              <a:noFill/>
            </a:ln>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451" name="Rectangle 30"/>
            <p:cNvSpPr>
              <a:spLocks noChangeArrowheads="1"/>
            </p:cNvSpPr>
            <p:nvPr/>
          </p:nvSpPr>
          <p:spPr bwMode="auto">
            <a:xfrm>
              <a:off x="6669082" y="2477641"/>
              <a:ext cx="45719" cy="181620"/>
            </a:xfrm>
            <a:prstGeom prst="rect">
              <a:avLst/>
            </a:prstGeom>
            <a:solidFill>
              <a:schemeClr val="tx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452" name="Freeform 31"/>
            <p:cNvSpPr>
              <a:spLocks/>
            </p:cNvSpPr>
            <p:nvPr/>
          </p:nvSpPr>
          <p:spPr bwMode="auto">
            <a:xfrm>
              <a:off x="6196912" y="1393782"/>
              <a:ext cx="184549" cy="24900"/>
            </a:xfrm>
            <a:custGeom>
              <a:avLst/>
              <a:gdLst>
                <a:gd name="T0" fmla="*/ 23 w 23"/>
                <a:gd name="T1" fmla="*/ 2 h 3"/>
                <a:gd name="T2" fmla="*/ 21 w 23"/>
                <a:gd name="T3" fmla="*/ 3 h 3"/>
                <a:gd name="T4" fmla="*/ 1 w 23"/>
                <a:gd name="T5" fmla="*/ 3 h 3"/>
                <a:gd name="T6" fmla="*/ 0 w 23"/>
                <a:gd name="T7" fmla="*/ 2 h 3"/>
                <a:gd name="T8" fmla="*/ 0 w 23"/>
                <a:gd name="T9" fmla="*/ 2 h 3"/>
                <a:gd name="T10" fmla="*/ 1 w 23"/>
                <a:gd name="T11" fmla="*/ 0 h 3"/>
                <a:gd name="T12" fmla="*/ 21 w 23"/>
                <a:gd name="T13" fmla="*/ 0 h 3"/>
                <a:gd name="T14" fmla="*/ 23 w 23"/>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 h="3">
                  <a:moveTo>
                    <a:pt x="23" y="2"/>
                  </a:moveTo>
                  <a:cubicBezTo>
                    <a:pt x="23" y="3"/>
                    <a:pt x="22" y="3"/>
                    <a:pt x="21" y="3"/>
                  </a:cubicBezTo>
                  <a:cubicBezTo>
                    <a:pt x="1" y="3"/>
                    <a:pt x="1" y="3"/>
                    <a:pt x="1" y="3"/>
                  </a:cubicBezTo>
                  <a:cubicBezTo>
                    <a:pt x="0" y="3"/>
                    <a:pt x="0" y="3"/>
                    <a:pt x="0" y="2"/>
                  </a:cubicBezTo>
                  <a:cubicBezTo>
                    <a:pt x="0" y="2"/>
                    <a:pt x="0" y="2"/>
                    <a:pt x="0" y="2"/>
                  </a:cubicBezTo>
                  <a:cubicBezTo>
                    <a:pt x="0" y="1"/>
                    <a:pt x="0" y="0"/>
                    <a:pt x="1" y="0"/>
                  </a:cubicBezTo>
                  <a:cubicBezTo>
                    <a:pt x="21" y="0"/>
                    <a:pt x="21" y="0"/>
                    <a:pt x="21" y="0"/>
                  </a:cubicBezTo>
                  <a:cubicBezTo>
                    <a:pt x="22" y="0"/>
                    <a:pt x="23" y="1"/>
                    <a:pt x="23" y="2"/>
                  </a:cubicBezTo>
                  <a:close/>
                </a:path>
              </a:pathLst>
            </a:custGeom>
            <a:solidFill>
              <a:srgbClr val="96969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453" name="Rectangle 32"/>
            <p:cNvSpPr>
              <a:spLocks noChangeArrowheads="1"/>
            </p:cNvSpPr>
            <p:nvPr/>
          </p:nvSpPr>
          <p:spPr bwMode="auto">
            <a:xfrm>
              <a:off x="5964030" y="1512421"/>
              <a:ext cx="8788" cy="32223"/>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454" name="Rectangle 33"/>
            <p:cNvSpPr>
              <a:spLocks noChangeArrowheads="1"/>
            </p:cNvSpPr>
            <p:nvPr/>
          </p:nvSpPr>
          <p:spPr bwMode="auto">
            <a:xfrm>
              <a:off x="5956706" y="1521209"/>
              <a:ext cx="7324" cy="23435"/>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455" name="Rectangle 34"/>
            <p:cNvSpPr>
              <a:spLocks noChangeArrowheads="1"/>
            </p:cNvSpPr>
            <p:nvPr/>
          </p:nvSpPr>
          <p:spPr bwMode="auto">
            <a:xfrm>
              <a:off x="5947918" y="1528532"/>
              <a:ext cx="8788" cy="16112"/>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456" name="Rectangle 35"/>
            <p:cNvSpPr>
              <a:spLocks noChangeArrowheads="1"/>
            </p:cNvSpPr>
            <p:nvPr/>
          </p:nvSpPr>
          <p:spPr bwMode="auto">
            <a:xfrm>
              <a:off x="5940595" y="1528532"/>
              <a:ext cx="7324" cy="16112"/>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457" name="Rectangle 36"/>
            <p:cNvSpPr>
              <a:spLocks noChangeArrowheads="1"/>
            </p:cNvSpPr>
            <p:nvPr/>
          </p:nvSpPr>
          <p:spPr bwMode="auto">
            <a:xfrm>
              <a:off x="5931807" y="1537320"/>
              <a:ext cx="8788" cy="7324"/>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458" name="Rectangle 37"/>
            <p:cNvSpPr>
              <a:spLocks noChangeArrowheads="1"/>
            </p:cNvSpPr>
            <p:nvPr/>
          </p:nvSpPr>
          <p:spPr bwMode="auto">
            <a:xfrm>
              <a:off x="6492776" y="1512421"/>
              <a:ext cx="32223" cy="32223"/>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grpSp>
          <p:nvGrpSpPr>
            <p:cNvPr id="459" name="Group 361"/>
            <p:cNvGrpSpPr>
              <a:grpSpLocks noChangeAspect="1"/>
            </p:cNvGrpSpPr>
            <p:nvPr/>
          </p:nvGrpSpPr>
          <p:grpSpPr bwMode="auto">
            <a:xfrm>
              <a:off x="5951133" y="1619769"/>
              <a:ext cx="653662" cy="1067595"/>
              <a:chOff x="3756" y="912"/>
              <a:chExt cx="409" cy="668"/>
            </a:xfrm>
          </p:grpSpPr>
          <p:sp>
            <p:nvSpPr>
              <p:cNvPr id="476" name="Rectangle 362"/>
              <p:cNvSpPr>
                <a:spLocks noChangeArrowheads="1"/>
              </p:cNvSpPr>
              <p:nvPr/>
            </p:nvSpPr>
            <p:spPr bwMode="auto">
              <a:xfrm>
                <a:off x="3756" y="912"/>
                <a:ext cx="91" cy="95"/>
              </a:xfrm>
              <a:prstGeom prst="rect">
                <a:avLst/>
              </a:prstGeom>
              <a:solidFill>
                <a:srgbClr val="FFB9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477" name="Rectangle 363"/>
              <p:cNvSpPr>
                <a:spLocks noChangeArrowheads="1"/>
              </p:cNvSpPr>
              <p:nvPr/>
            </p:nvSpPr>
            <p:spPr bwMode="auto">
              <a:xfrm>
                <a:off x="3857" y="912"/>
                <a:ext cx="96" cy="95"/>
              </a:xfrm>
              <a:prstGeom prst="rect">
                <a:avLst/>
              </a:prstGeom>
              <a:solidFill>
                <a:srgbClr val="FFB9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478" name="Rectangle 364"/>
              <p:cNvSpPr>
                <a:spLocks noChangeArrowheads="1"/>
              </p:cNvSpPr>
              <p:nvPr/>
            </p:nvSpPr>
            <p:spPr bwMode="auto">
              <a:xfrm>
                <a:off x="3963" y="912"/>
                <a:ext cx="96" cy="95"/>
              </a:xfrm>
              <a:prstGeom prst="rect">
                <a:avLst/>
              </a:prstGeom>
              <a:solidFill>
                <a:srgbClr val="FFB9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479" name="Rectangle 365"/>
              <p:cNvSpPr>
                <a:spLocks noChangeArrowheads="1"/>
              </p:cNvSpPr>
              <p:nvPr/>
            </p:nvSpPr>
            <p:spPr bwMode="auto">
              <a:xfrm>
                <a:off x="4069" y="912"/>
                <a:ext cx="96" cy="95"/>
              </a:xfrm>
              <a:prstGeom prst="rect">
                <a:avLst/>
              </a:prstGeom>
              <a:solidFill>
                <a:srgbClr val="FFB9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480" name="Rectangle 366"/>
              <p:cNvSpPr>
                <a:spLocks noChangeArrowheads="1"/>
              </p:cNvSpPr>
              <p:nvPr/>
            </p:nvSpPr>
            <p:spPr bwMode="auto">
              <a:xfrm>
                <a:off x="3756" y="1221"/>
                <a:ext cx="197" cy="194"/>
              </a:xfrm>
              <a:prstGeom prst="rect">
                <a:avLst/>
              </a:prstGeom>
              <a:solidFill>
                <a:srgbClr val="0072C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481" name="Rectangle 367"/>
              <p:cNvSpPr>
                <a:spLocks noChangeArrowheads="1"/>
              </p:cNvSpPr>
              <p:nvPr/>
            </p:nvSpPr>
            <p:spPr bwMode="auto">
              <a:xfrm>
                <a:off x="3756" y="1430"/>
                <a:ext cx="409" cy="150"/>
              </a:xfrm>
              <a:prstGeom prst="rect">
                <a:avLst/>
              </a:prstGeom>
              <a:solidFill>
                <a:srgbClr val="FFB9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482" name="Rectangle 368"/>
              <p:cNvSpPr>
                <a:spLocks noChangeArrowheads="1"/>
              </p:cNvSpPr>
              <p:nvPr/>
            </p:nvSpPr>
            <p:spPr bwMode="auto">
              <a:xfrm>
                <a:off x="3963" y="1221"/>
                <a:ext cx="96" cy="95"/>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483" name="Rectangle 369"/>
              <p:cNvSpPr>
                <a:spLocks noChangeArrowheads="1"/>
              </p:cNvSpPr>
              <p:nvPr/>
            </p:nvSpPr>
            <p:spPr bwMode="auto">
              <a:xfrm>
                <a:off x="4069" y="1221"/>
                <a:ext cx="96" cy="95"/>
              </a:xfrm>
              <a:prstGeom prst="rect">
                <a:avLst/>
              </a:prstGeom>
              <a:solidFill>
                <a:srgbClr val="FFB9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484" name="Rectangle 370"/>
              <p:cNvSpPr>
                <a:spLocks noChangeArrowheads="1"/>
              </p:cNvSpPr>
              <p:nvPr/>
            </p:nvSpPr>
            <p:spPr bwMode="auto">
              <a:xfrm>
                <a:off x="3963" y="1321"/>
                <a:ext cx="96" cy="94"/>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485" name="Rectangle 371"/>
              <p:cNvSpPr>
                <a:spLocks noChangeArrowheads="1"/>
              </p:cNvSpPr>
              <p:nvPr/>
            </p:nvSpPr>
            <p:spPr bwMode="auto">
              <a:xfrm>
                <a:off x="4069" y="1321"/>
                <a:ext cx="96" cy="94"/>
              </a:xfrm>
              <a:prstGeom prst="rect">
                <a:avLst/>
              </a:prstGeom>
              <a:solidFill>
                <a:srgbClr val="FFB9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486" name="Rectangle 372"/>
              <p:cNvSpPr>
                <a:spLocks noChangeArrowheads="1"/>
              </p:cNvSpPr>
              <p:nvPr/>
            </p:nvSpPr>
            <p:spPr bwMode="auto">
              <a:xfrm>
                <a:off x="3756" y="1017"/>
                <a:ext cx="91" cy="89"/>
              </a:xfrm>
              <a:prstGeom prst="rect">
                <a:avLst/>
              </a:prstGeom>
              <a:solidFill>
                <a:srgbClr val="BA141A"/>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487" name="Rectangle 373"/>
              <p:cNvSpPr>
                <a:spLocks noChangeArrowheads="1"/>
              </p:cNvSpPr>
              <p:nvPr/>
            </p:nvSpPr>
            <p:spPr bwMode="auto">
              <a:xfrm>
                <a:off x="3857" y="1017"/>
                <a:ext cx="202" cy="194"/>
              </a:xfrm>
              <a:prstGeom prst="rect">
                <a:avLst/>
              </a:prstGeom>
              <a:solidFill>
                <a:srgbClr val="FFB9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488" name="Rectangle 374"/>
              <p:cNvSpPr>
                <a:spLocks noChangeArrowheads="1"/>
              </p:cNvSpPr>
              <p:nvPr/>
            </p:nvSpPr>
            <p:spPr bwMode="auto">
              <a:xfrm>
                <a:off x="4069" y="1017"/>
                <a:ext cx="96" cy="89"/>
              </a:xfrm>
              <a:prstGeom prst="rect">
                <a:avLst/>
              </a:prstGeom>
              <a:solidFill>
                <a:srgbClr val="FFB9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489" name="Rectangle 375"/>
              <p:cNvSpPr>
                <a:spLocks noChangeArrowheads="1"/>
              </p:cNvSpPr>
              <p:nvPr/>
            </p:nvSpPr>
            <p:spPr bwMode="auto">
              <a:xfrm>
                <a:off x="3756" y="1116"/>
                <a:ext cx="91" cy="95"/>
              </a:xfrm>
              <a:prstGeom prst="rect">
                <a:avLst/>
              </a:prstGeom>
              <a:solidFill>
                <a:srgbClr val="4BC1B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490" name="Rectangle 377"/>
              <p:cNvSpPr>
                <a:spLocks noChangeArrowheads="1"/>
              </p:cNvSpPr>
              <p:nvPr/>
            </p:nvSpPr>
            <p:spPr bwMode="auto">
              <a:xfrm>
                <a:off x="4069" y="1116"/>
                <a:ext cx="96" cy="95"/>
              </a:xfrm>
              <a:prstGeom prst="rect">
                <a:avLst/>
              </a:prstGeom>
              <a:solidFill>
                <a:srgbClr val="0072C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grpSp>
        <p:sp>
          <p:nvSpPr>
            <p:cNvPr id="460" name="Rectangle 38"/>
            <p:cNvSpPr>
              <a:spLocks noChangeArrowheads="1"/>
            </p:cNvSpPr>
            <p:nvPr/>
          </p:nvSpPr>
          <p:spPr bwMode="auto">
            <a:xfrm>
              <a:off x="6469342" y="1521209"/>
              <a:ext cx="7324" cy="16112"/>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461" name="Rectangle 460"/>
            <p:cNvSpPr/>
            <p:nvPr/>
          </p:nvSpPr>
          <p:spPr bwMode="auto">
            <a:xfrm>
              <a:off x="6669082" y="1645386"/>
              <a:ext cx="469545" cy="883054"/>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828" fontAlgn="base">
                <a:lnSpc>
                  <a:spcPct val="90000"/>
                </a:lnSpc>
                <a:spcBef>
                  <a:spcPct val="0"/>
                </a:spcBef>
                <a:spcAft>
                  <a:spcPct val="0"/>
                </a:spcAft>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462" name="Rectangle 461"/>
            <p:cNvSpPr/>
            <p:nvPr/>
          </p:nvSpPr>
          <p:spPr bwMode="auto">
            <a:xfrm>
              <a:off x="5419725" y="1745191"/>
              <a:ext cx="463747" cy="817443"/>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828" fontAlgn="base">
                <a:lnSpc>
                  <a:spcPct val="90000"/>
                </a:lnSpc>
                <a:spcBef>
                  <a:spcPct val="0"/>
                </a:spcBef>
                <a:spcAft>
                  <a:spcPct val="0"/>
                </a:spcAft>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463" name="Group 462"/>
            <p:cNvGrpSpPr/>
            <p:nvPr/>
          </p:nvGrpSpPr>
          <p:grpSpPr>
            <a:xfrm>
              <a:off x="6762379" y="1998339"/>
              <a:ext cx="121238" cy="136847"/>
              <a:chOff x="6821706" y="2244827"/>
              <a:chExt cx="122543" cy="138320"/>
            </a:xfrm>
            <a:solidFill>
              <a:schemeClr val="accent6">
                <a:lumMod val="75000"/>
              </a:schemeClr>
            </a:solidFill>
          </p:grpSpPr>
          <p:sp>
            <p:nvSpPr>
              <p:cNvPr id="474" name="Freeform 24"/>
              <p:cNvSpPr>
                <a:spLocks/>
              </p:cNvSpPr>
              <p:nvPr/>
            </p:nvSpPr>
            <p:spPr bwMode="auto">
              <a:xfrm>
                <a:off x="6821706" y="2277082"/>
                <a:ext cx="122543" cy="106065"/>
              </a:xfrm>
              <a:custGeom>
                <a:avLst/>
                <a:gdLst>
                  <a:gd name="T0" fmla="*/ 296 w 296"/>
                  <a:gd name="T1" fmla="*/ 167 h 256"/>
                  <a:gd name="T2" fmla="*/ 274 w 296"/>
                  <a:gd name="T3" fmla="*/ 207 h 256"/>
                  <a:gd name="T4" fmla="*/ 216 w 296"/>
                  <a:gd name="T5" fmla="*/ 256 h 256"/>
                  <a:gd name="T6" fmla="*/ 159 w 296"/>
                  <a:gd name="T7" fmla="*/ 242 h 256"/>
                  <a:gd name="T8" fmla="*/ 101 w 296"/>
                  <a:gd name="T9" fmla="*/ 256 h 256"/>
                  <a:gd name="T10" fmla="*/ 44 w 296"/>
                  <a:gd name="T11" fmla="*/ 210 h 256"/>
                  <a:gd name="T12" fmla="*/ 24 w 296"/>
                  <a:gd name="T13" fmla="*/ 42 h 256"/>
                  <a:gd name="T14" fmla="*/ 94 w 296"/>
                  <a:gd name="T15" fmla="*/ 0 h 256"/>
                  <a:gd name="T16" fmla="*/ 158 w 296"/>
                  <a:gd name="T17" fmla="*/ 15 h 256"/>
                  <a:gd name="T18" fmla="*/ 222 w 296"/>
                  <a:gd name="T19" fmla="*/ 0 h 256"/>
                  <a:gd name="T20" fmla="*/ 286 w 296"/>
                  <a:gd name="T21" fmla="*/ 34 h 256"/>
                  <a:gd name="T22" fmla="*/ 296 w 296"/>
                  <a:gd name="T23" fmla="*/ 167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96" h="256">
                    <a:moveTo>
                      <a:pt x="296" y="167"/>
                    </a:moveTo>
                    <a:cubicBezTo>
                      <a:pt x="288" y="184"/>
                      <a:pt x="284" y="192"/>
                      <a:pt x="274" y="207"/>
                    </a:cubicBezTo>
                    <a:cubicBezTo>
                      <a:pt x="260" y="229"/>
                      <a:pt x="240" y="255"/>
                      <a:pt x="216" y="256"/>
                    </a:cubicBezTo>
                    <a:cubicBezTo>
                      <a:pt x="194" y="256"/>
                      <a:pt x="188" y="241"/>
                      <a:pt x="159" y="242"/>
                    </a:cubicBezTo>
                    <a:cubicBezTo>
                      <a:pt x="129" y="242"/>
                      <a:pt x="123" y="256"/>
                      <a:pt x="101" y="256"/>
                    </a:cubicBezTo>
                    <a:cubicBezTo>
                      <a:pt x="76" y="255"/>
                      <a:pt x="58" y="231"/>
                      <a:pt x="44" y="210"/>
                    </a:cubicBezTo>
                    <a:cubicBezTo>
                      <a:pt x="4" y="150"/>
                      <a:pt x="0" y="80"/>
                      <a:pt x="24" y="42"/>
                    </a:cubicBezTo>
                    <a:cubicBezTo>
                      <a:pt x="42" y="16"/>
                      <a:pt x="69" y="0"/>
                      <a:pt x="94" y="0"/>
                    </a:cubicBezTo>
                    <a:cubicBezTo>
                      <a:pt x="120" y="0"/>
                      <a:pt x="137" y="15"/>
                      <a:pt x="158" y="15"/>
                    </a:cubicBezTo>
                    <a:cubicBezTo>
                      <a:pt x="179" y="15"/>
                      <a:pt x="192" y="0"/>
                      <a:pt x="222" y="0"/>
                    </a:cubicBezTo>
                    <a:cubicBezTo>
                      <a:pt x="245" y="0"/>
                      <a:pt x="269" y="13"/>
                      <a:pt x="286" y="34"/>
                    </a:cubicBezTo>
                    <a:cubicBezTo>
                      <a:pt x="230" y="65"/>
                      <a:pt x="239" y="145"/>
                      <a:pt x="296" y="167"/>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896081"/>
                <a:endParaRPr lang="en-US" sz="1764">
                  <a:solidFill>
                    <a:srgbClr val="FFFFFF"/>
                  </a:solidFill>
                </a:endParaRPr>
              </a:p>
            </p:txBody>
          </p:sp>
          <p:sp>
            <p:nvSpPr>
              <p:cNvPr id="475" name="Freeform 25"/>
              <p:cNvSpPr>
                <a:spLocks/>
              </p:cNvSpPr>
              <p:nvPr/>
            </p:nvSpPr>
            <p:spPr bwMode="auto">
              <a:xfrm>
                <a:off x="6881337" y="2244827"/>
                <a:ext cx="30680" cy="33485"/>
              </a:xfrm>
              <a:custGeom>
                <a:avLst/>
                <a:gdLst>
                  <a:gd name="T0" fmla="*/ 55 w 74"/>
                  <a:gd name="T1" fmla="*/ 54 h 81"/>
                  <a:gd name="T2" fmla="*/ 71 w 74"/>
                  <a:gd name="T3" fmla="*/ 0 h 81"/>
                  <a:gd name="T4" fmla="*/ 20 w 74"/>
                  <a:gd name="T5" fmla="*/ 28 h 81"/>
                  <a:gd name="T6" fmla="*/ 4 w 74"/>
                  <a:gd name="T7" fmla="*/ 81 h 81"/>
                  <a:gd name="T8" fmla="*/ 55 w 74"/>
                  <a:gd name="T9" fmla="*/ 54 h 81"/>
                </a:gdLst>
                <a:ahLst/>
                <a:cxnLst>
                  <a:cxn ang="0">
                    <a:pos x="T0" y="T1"/>
                  </a:cxn>
                  <a:cxn ang="0">
                    <a:pos x="T2" y="T3"/>
                  </a:cxn>
                  <a:cxn ang="0">
                    <a:pos x="T4" y="T5"/>
                  </a:cxn>
                  <a:cxn ang="0">
                    <a:pos x="T6" y="T7"/>
                  </a:cxn>
                  <a:cxn ang="0">
                    <a:pos x="T8" y="T9"/>
                  </a:cxn>
                </a:cxnLst>
                <a:rect l="0" t="0" r="r" b="b"/>
                <a:pathLst>
                  <a:path w="74" h="81">
                    <a:moveTo>
                      <a:pt x="55" y="54"/>
                    </a:moveTo>
                    <a:cubicBezTo>
                      <a:pt x="66" y="40"/>
                      <a:pt x="74" y="21"/>
                      <a:pt x="71" y="0"/>
                    </a:cubicBezTo>
                    <a:cubicBezTo>
                      <a:pt x="54" y="2"/>
                      <a:pt x="33" y="13"/>
                      <a:pt x="20" y="28"/>
                    </a:cubicBezTo>
                    <a:cubicBezTo>
                      <a:pt x="9" y="41"/>
                      <a:pt x="0" y="61"/>
                      <a:pt x="4" y="81"/>
                    </a:cubicBezTo>
                    <a:cubicBezTo>
                      <a:pt x="23" y="81"/>
                      <a:pt x="44" y="70"/>
                      <a:pt x="55" y="5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896081"/>
                <a:endParaRPr lang="en-US" sz="1764">
                  <a:solidFill>
                    <a:srgbClr val="FFFFFF"/>
                  </a:solidFill>
                </a:endParaRPr>
              </a:p>
            </p:txBody>
          </p:sp>
        </p:grpSp>
        <p:grpSp>
          <p:nvGrpSpPr>
            <p:cNvPr id="464" name="Group 463"/>
            <p:cNvGrpSpPr/>
            <p:nvPr/>
          </p:nvGrpSpPr>
          <p:grpSpPr>
            <a:xfrm>
              <a:off x="6744485" y="1563052"/>
              <a:ext cx="157076" cy="1155247"/>
              <a:chOff x="6744485" y="1563052"/>
              <a:chExt cx="157076" cy="1155247"/>
            </a:xfrm>
          </p:grpSpPr>
          <p:sp>
            <p:nvSpPr>
              <p:cNvPr id="469" name="Oval 468"/>
              <p:cNvSpPr/>
              <p:nvPr/>
            </p:nvSpPr>
            <p:spPr bwMode="auto">
              <a:xfrm>
                <a:off x="6769989" y="2612231"/>
                <a:ext cx="106068" cy="106068"/>
              </a:xfrm>
              <a:prstGeom prst="ellipse">
                <a:avLst/>
              </a:prstGeom>
              <a:solidFill>
                <a:schemeClr val="tx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828" fontAlgn="base">
                  <a:lnSpc>
                    <a:spcPct val="90000"/>
                  </a:lnSpc>
                  <a:spcBef>
                    <a:spcPct val="0"/>
                  </a:spcBef>
                  <a:spcAft>
                    <a:spcPct val="0"/>
                  </a:spcAft>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470" name="Group 469"/>
              <p:cNvGrpSpPr/>
              <p:nvPr/>
            </p:nvGrpSpPr>
            <p:grpSpPr>
              <a:xfrm>
                <a:off x="6744485" y="1563052"/>
                <a:ext cx="157076" cy="52818"/>
                <a:chOff x="6822277" y="1553528"/>
                <a:chExt cx="157076" cy="52818"/>
              </a:xfrm>
            </p:grpSpPr>
            <p:sp>
              <p:nvSpPr>
                <p:cNvPr id="471" name="Rounded Rectangle 470"/>
                <p:cNvSpPr/>
                <p:nvPr/>
              </p:nvSpPr>
              <p:spPr bwMode="auto">
                <a:xfrm>
                  <a:off x="6869625" y="1588058"/>
                  <a:ext cx="109728" cy="18288"/>
                </a:xfrm>
                <a:prstGeom prst="roundRect">
                  <a:avLst>
                    <a:gd name="adj" fmla="val 50000"/>
                  </a:avLst>
                </a:prstGeom>
                <a:solidFill>
                  <a:schemeClr val="tx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828" fontAlgn="base">
                    <a:lnSpc>
                      <a:spcPct val="90000"/>
                    </a:lnSpc>
                    <a:spcBef>
                      <a:spcPct val="0"/>
                    </a:spcBef>
                    <a:spcAft>
                      <a:spcPct val="0"/>
                    </a:spcAft>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472" name="Oval 471"/>
                <p:cNvSpPr/>
                <p:nvPr/>
              </p:nvSpPr>
              <p:spPr bwMode="auto">
                <a:xfrm>
                  <a:off x="6822277" y="1588058"/>
                  <a:ext cx="18288" cy="18288"/>
                </a:xfrm>
                <a:prstGeom prst="ellipse">
                  <a:avLst/>
                </a:prstGeom>
                <a:solidFill>
                  <a:schemeClr val="tx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828" fontAlgn="base">
                    <a:lnSpc>
                      <a:spcPct val="90000"/>
                    </a:lnSpc>
                    <a:spcBef>
                      <a:spcPct val="0"/>
                    </a:spcBef>
                    <a:spcAft>
                      <a:spcPct val="0"/>
                    </a:spcAft>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473" name="Oval 472"/>
                <p:cNvSpPr/>
                <p:nvPr/>
              </p:nvSpPr>
              <p:spPr bwMode="auto">
                <a:xfrm>
                  <a:off x="6902305" y="1553528"/>
                  <a:ext cx="18288" cy="1828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828" fontAlgn="base">
                    <a:lnSpc>
                      <a:spcPct val="90000"/>
                    </a:lnSpc>
                    <a:spcBef>
                      <a:spcPct val="0"/>
                    </a:spcBef>
                    <a:spcAft>
                      <a:spcPct val="0"/>
                    </a:spcAft>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grpSp>
        </p:grpSp>
        <p:grpSp>
          <p:nvGrpSpPr>
            <p:cNvPr id="465" name="Group 464"/>
            <p:cNvGrpSpPr/>
            <p:nvPr/>
          </p:nvGrpSpPr>
          <p:grpSpPr>
            <a:xfrm>
              <a:off x="5444705" y="1680019"/>
              <a:ext cx="948506" cy="959249"/>
              <a:chOff x="5444705" y="1765011"/>
              <a:chExt cx="948506" cy="959249"/>
            </a:xfrm>
          </p:grpSpPr>
          <p:sp>
            <p:nvSpPr>
              <p:cNvPr id="466" name="Rectangle 465"/>
              <p:cNvSpPr/>
              <p:nvPr/>
            </p:nvSpPr>
            <p:spPr bwMode="auto">
              <a:xfrm>
                <a:off x="5444705" y="1765011"/>
                <a:ext cx="438767" cy="95924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0" rIns="179212" bIns="143370" numCol="1" spcCol="0" rtlCol="0" fromWordArt="0" anchor="t" anchorCtr="0" forceAA="0" compatLnSpc="1">
                <a:prstTxWarp prst="textNoShape">
                  <a:avLst/>
                </a:prstTxWarp>
                <a:noAutofit/>
              </a:bodyPr>
              <a:lstStyle/>
              <a:p>
                <a:pPr algn="ctr" defTabSz="913653" fontAlgn="base">
                  <a:lnSpc>
                    <a:spcPct val="90000"/>
                  </a:lnSpc>
                  <a:spcBef>
                    <a:spcPct val="0"/>
                  </a:spcBef>
                  <a:spcAft>
                    <a:spcPct val="0"/>
                  </a:spcAft>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pic>
            <p:nvPicPr>
              <p:cNvPr id="467" name="Picture 14"/>
              <p:cNvPicPr>
                <a:picLocks noChangeAspect="1" noChangeArrowheads="1"/>
              </p:cNvPicPr>
              <p:nvPr/>
            </p:nvPicPr>
            <p:blipFill>
              <a:blip r:embed="rId3" cstate="print">
                <a:lum bright="100000"/>
                <a:extLst>
                  <a:ext uri="{28A0092B-C50C-407E-A947-70E740481C1C}">
                    <a14:useLocalDpi xmlns:a14="http://schemas.microsoft.com/office/drawing/2010/main" val="0"/>
                  </a:ext>
                </a:extLst>
              </a:blip>
              <a:srcRect/>
              <a:stretch>
                <a:fillRect/>
              </a:stretch>
            </p:blipFill>
            <p:spPr bwMode="auto">
              <a:xfrm>
                <a:off x="5647306" y="2083319"/>
                <a:ext cx="144572" cy="16913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468" name="Picture 14"/>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r="78098"/>
              <a:stretch/>
            </p:blipFill>
            <p:spPr bwMode="auto">
              <a:xfrm>
                <a:off x="6139513" y="1886796"/>
                <a:ext cx="253698" cy="27227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grpSp>
      </p:grpSp>
      <p:grpSp>
        <p:nvGrpSpPr>
          <p:cNvPr id="358" name="Group 357"/>
          <p:cNvGrpSpPr/>
          <p:nvPr/>
        </p:nvGrpSpPr>
        <p:grpSpPr>
          <a:xfrm>
            <a:off x="2375267" y="2050485"/>
            <a:ext cx="309959" cy="610802"/>
            <a:chOff x="2423526" y="2090738"/>
            <a:chExt cx="316257" cy="623212"/>
          </a:xfrm>
        </p:grpSpPr>
        <p:pic>
          <p:nvPicPr>
            <p:cNvPr id="359" name="Picture 358"/>
            <p:cNvPicPr>
              <a:picLocks noChangeAspect="1"/>
            </p:cNvPicPr>
            <p:nvPr/>
          </p:nvPicPr>
          <p:blipFill>
            <a:blip r:embed="rId5"/>
            <a:stretch>
              <a:fillRect/>
            </a:stretch>
          </p:blipFill>
          <p:spPr>
            <a:xfrm>
              <a:off x="2423526" y="2090738"/>
              <a:ext cx="316257" cy="623212"/>
            </a:xfrm>
            <a:prstGeom prst="rect">
              <a:avLst/>
            </a:prstGeom>
          </p:spPr>
        </p:pic>
        <p:grpSp>
          <p:nvGrpSpPr>
            <p:cNvPr id="360" name="Group 359"/>
            <p:cNvGrpSpPr/>
            <p:nvPr/>
          </p:nvGrpSpPr>
          <p:grpSpPr>
            <a:xfrm>
              <a:off x="2451472" y="2218095"/>
              <a:ext cx="260365" cy="417911"/>
              <a:chOff x="2450306" y="2218095"/>
              <a:chExt cx="260365" cy="417911"/>
            </a:xfrm>
          </p:grpSpPr>
          <p:sp>
            <p:nvSpPr>
              <p:cNvPr id="361" name="Rectangle 360"/>
              <p:cNvSpPr/>
              <p:nvPr/>
            </p:nvSpPr>
            <p:spPr bwMode="auto">
              <a:xfrm>
                <a:off x="2450306" y="2218095"/>
                <a:ext cx="260365" cy="41791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828" fontAlgn="base">
                  <a:lnSpc>
                    <a:spcPct val="90000"/>
                  </a:lnSpc>
                  <a:spcBef>
                    <a:spcPct val="0"/>
                  </a:spcBef>
                  <a:spcAft>
                    <a:spcPct val="0"/>
                  </a:spcAft>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362" name="Freeform 5"/>
              <p:cNvSpPr>
                <a:spLocks/>
              </p:cNvSpPr>
              <p:nvPr/>
            </p:nvSpPr>
            <p:spPr bwMode="auto">
              <a:xfrm>
                <a:off x="2503825" y="2335433"/>
                <a:ext cx="153326" cy="183235"/>
              </a:xfrm>
              <a:custGeom>
                <a:avLst/>
                <a:gdLst>
                  <a:gd name="T0" fmla="*/ 0 w 446"/>
                  <a:gd name="T1" fmla="*/ 107 h 533"/>
                  <a:gd name="T2" fmla="*/ 285 w 446"/>
                  <a:gd name="T3" fmla="*/ 0 h 533"/>
                  <a:gd name="T4" fmla="*/ 446 w 446"/>
                  <a:gd name="T5" fmla="*/ 45 h 533"/>
                  <a:gd name="T6" fmla="*/ 446 w 446"/>
                  <a:gd name="T7" fmla="*/ 485 h 533"/>
                  <a:gd name="T8" fmla="*/ 288 w 446"/>
                  <a:gd name="T9" fmla="*/ 533 h 533"/>
                  <a:gd name="T10" fmla="*/ 0 w 446"/>
                  <a:gd name="T11" fmla="*/ 428 h 533"/>
                  <a:gd name="T12" fmla="*/ 285 w 446"/>
                  <a:gd name="T13" fmla="*/ 466 h 533"/>
                  <a:gd name="T14" fmla="*/ 285 w 446"/>
                  <a:gd name="T15" fmla="*/ 81 h 533"/>
                  <a:gd name="T16" fmla="*/ 96 w 446"/>
                  <a:gd name="T17" fmla="*/ 129 h 533"/>
                  <a:gd name="T18" fmla="*/ 96 w 446"/>
                  <a:gd name="T19" fmla="*/ 387 h 533"/>
                  <a:gd name="T20" fmla="*/ 0 w 446"/>
                  <a:gd name="T21" fmla="*/ 421 h 533"/>
                  <a:gd name="T22" fmla="*/ 0 w 446"/>
                  <a:gd name="T23" fmla="*/ 107 h 5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46" h="533">
                    <a:moveTo>
                      <a:pt x="0" y="107"/>
                    </a:moveTo>
                    <a:lnTo>
                      <a:pt x="285" y="0"/>
                    </a:lnTo>
                    <a:lnTo>
                      <a:pt x="446" y="45"/>
                    </a:lnTo>
                    <a:lnTo>
                      <a:pt x="446" y="485"/>
                    </a:lnTo>
                    <a:lnTo>
                      <a:pt x="288" y="533"/>
                    </a:lnTo>
                    <a:lnTo>
                      <a:pt x="0" y="428"/>
                    </a:lnTo>
                    <a:lnTo>
                      <a:pt x="285" y="466"/>
                    </a:lnTo>
                    <a:lnTo>
                      <a:pt x="285" y="81"/>
                    </a:lnTo>
                    <a:lnTo>
                      <a:pt x="96" y="129"/>
                    </a:lnTo>
                    <a:lnTo>
                      <a:pt x="96" y="387"/>
                    </a:lnTo>
                    <a:lnTo>
                      <a:pt x="0" y="421"/>
                    </a:lnTo>
                    <a:lnTo>
                      <a:pt x="0" y="107"/>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grpSp>
      </p:grpSp>
      <p:sp>
        <p:nvSpPr>
          <p:cNvPr id="516" name="Rectangle 515"/>
          <p:cNvSpPr/>
          <p:nvPr/>
        </p:nvSpPr>
        <p:spPr bwMode="auto">
          <a:xfrm>
            <a:off x="458281" y="2932402"/>
            <a:ext cx="3733596" cy="879077"/>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ctr" anchorCtr="0" forceAA="0" compatLnSpc="1">
            <a:prstTxWarp prst="textNoShape">
              <a:avLst/>
            </a:prstTxWarp>
            <a:noAutofit/>
          </a:bodyPr>
          <a:lstStyle/>
          <a:p>
            <a:pPr defTabSz="913828" fontAlgn="base">
              <a:lnSpc>
                <a:spcPct val="90000"/>
              </a:lnSpc>
              <a:spcBef>
                <a:spcPct val="0"/>
              </a:spcBef>
              <a:spcAft>
                <a:spcPct val="0"/>
              </a:spcAft>
            </a:pPr>
            <a:endParaRPr lang="en-US" sz="1960" spc="-20" dirty="0">
              <a:gradFill>
                <a:gsLst>
                  <a:gs pos="32743">
                    <a:srgbClr val="FFFFFF"/>
                  </a:gs>
                  <a:gs pos="64602">
                    <a:srgbClr val="FFFFFF"/>
                  </a:gs>
                </a:gsLst>
                <a:lin ang="5400000" scaled="0"/>
              </a:gradFill>
              <a:latin typeface="Segoe UI Semibold" panose="020B0702040204020203" pitchFamily="34" charset="0"/>
              <a:cs typeface="Segoe UI Semibold" panose="020B0702040204020203" pitchFamily="34" charset="0"/>
            </a:endParaRPr>
          </a:p>
        </p:txBody>
      </p:sp>
      <p:sp>
        <p:nvSpPr>
          <p:cNvPr id="517" name="Rectangle 516"/>
          <p:cNvSpPr/>
          <p:nvPr/>
        </p:nvSpPr>
        <p:spPr bwMode="auto">
          <a:xfrm>
            <a:off x="458281" y="3811480"/>
            <a:ext cx="3733596" cy="2750810"/>
          </a:xfrm>
          <a:prstGeom prst="rect">
            <a:avLst/>
          </a:prstGeom>
          <a:solidFill>
            <a:srgbClr val="7F7F7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828" fontAlgn="base">
              <a:lnSpc>
                <a:spcPct val="90000"/>
              </a:lnSpc>
              <a:spcBef>
                <a:spcPct val="0"/>
              </a:spcBef>
              <a:spcAft>
                <a:spcPct val="0"/>
              </a:spcAft>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518" name="Rectangle 517"/>
          <p:cNvSpPr/>
          <p:nvPr/>
        </p:nvSpPr>
        <p:spPr bwMode="auto">
          <a:xfrm>
            <a:off x="458281" y="2932402"/>
            <a:ext cx="3733596" cy="87907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ctr" anchorCtr="0" forceAA="0" compatLnSpc="1">
            <a:prstTxWarp prst="textNoShape">
              <a:avLst/>
            </a:prstTxWarp>
            <a:noAutofit/>
          </a:bodyPr>
          <a:lstStyle/>
          <a:p>
            <a:pPr defTabSz="913828" fontAlgn="base">
              <a:lnSpc>
                <a:spcPct val="90000"/>
              </a:lnSpc>
              <a:spcBef>
                <a:spcPct val="0"/>
              </a:spcBef>
              <a:spcAft>
                <a:spcPct val="0"/>
              </a:spcAft>
            </a:pPr>
            <a:r>
              <a:rPr lang="en-US" sz="1960" spc="-20" dirty="0">
                <a:gradFill>
                  <a:gsLst>
                    <a:gs pos="32743">
                      <a:srgbClr val="FFFFFF"/>
                    </a:gs>
                    <a:gs pos="64602">
                      <a:srgbClr val="FFFFFF"/>
                    </a:gs>
                  </a:gsLst>
                  <a:lin ang="5400000" scaled="0"/>
                </a:gradFill>
                <a:latin typeface="Segoe UI Semibold" panose="020B0702040204020203" pitchFamily="34" charset="0"/>
                <a:cs typeface="Segoe UI Semibold" panose="020B0702040204020203" pitchFamily="34" charset="0"/>
              </a:rPr>
              <a:t>EXTEND OFFICE </a:t>
            </a:r>
            <a:br>
              <a:rPr lang="en-US" sz="1960" spc="-20" dirty="0">
                <a:gradFill>
                  <a:gsLst>
                    <a:gs pos="32743">
                      <a:srgbClr val="FFFFFF"/>
                    </a:gs>
                    <a:gs pos="64602">
                      <a:srgbClr val="FFFFFF"/>
                    </a:gs>
                  </a:gsLst>
                  <a:lin ang="5400000" scaled="0"/>
                </a:gradFill>
                <a:latin typeface="Segoe UI Semibold" panose="020B0702040204020203" pitchFamily="34" charset="0"/>
                <a:cs typeface="Segoe UI Semibold" panose="020B0702040204020203" pitchFamily="34" charset="0"/>
              </a:rPr>
            </a:br>
            <a:r>
              <a:rPr lang="en-US" sz="1960" spc="-20" dirty="0">
                <a:gradFill>
                  <a:gsLst>
                    <a:gs pos="32743">
                      <a:srgbClr val="FFFFFF"/>
                    </a:gs>
                    <a:gs pos="64602">
                      <a:srgbClr val="FFFFFF"/>
                    </a:gs>
                  </a:gsLst>
                  <a:lin ang="5400000" scaled="0"/>
                </a:gradFill>
                <a:latin typeface="Segoe UI Semibold" panose="020B0702040204020203" pitchFamily="34" charset="0"/>
                <a:cs typeface="Segoe UI Semibold" panose="020B0702040204020203" pitchFamily="34" charset="0"/>
              </a:rPr>
              <a:t>EVERYWHERE</a:t>
            </a:r>
          </a:p>
        </p:txBody>
      </p:sp>
      <p:grpSp>
        <p:nvGrpSpPr>
          <p:cNvPr id="519" name="Group 518"/>
          <p:cNvGrpSpPr/>
          <p:nvPr/>
        </p:nvGrpSpPr>
        <p:grpSpPr>
          <a:xfrm>
            <a:off x="670092" y="3991222"/>
            <a:ext cx="992937" cy="361396"/>
            <a:chOff x="683707" y="4085194"/>
            <a:chExt cx="1013112" cy="368739"/>
          </a:xfrm>
        </p:grpSpPr>
        <p:sp>
          <p:nvSpPr>
            <p:cNvPr id="520" name="TextBox 519"/>
            <p:cNvSpPr txBox="1"/>
            <p:nvPr/>
          </p:nvSpPr>
          <p:spPr>
            <a:xfrm>
              <a:off x="1132043" y="4154025"/>
              <a:ext cx="564776" cy="193899"/>
            </a:xfrm>
            <a:prstGeom prst="rect">
              <a:avLst/>
            </a:prstGeom>
            <a:noFill/>
          </p:spPr>
          <p:txBody>
            <a:bodyPr wrap="square" lIns="0" tIns="0" rIns="0" bIns="0" rtlCol="0">
              <a:spAutoFit/>
            </a:bodyPr>
            <a:lstStyle/>
            <a:p>
              <a:pPr defTabSz="914093">
                <a:lnSpc>
                  <a:spcPct val="90000"/>
                </a:lnSpc>
                <a:spcAft>
                  <a:spcPts val="588"/>
                </a:spcAft>
              </a:pPr>
              <a:r>
                <a:rPr lang="en-US" sz="1372" spc="-29" dirty="0">
                  <a:gradFill>
                    <a:gsLst>
                      <a:gs pos="2917">
                        <a:srgbClr val="FFFFFF"/>
                      </a:gs>
                      <a:gs pos="30000">
                        <a:srgbClr val="FFFFFF"/>
                      </a:gs>
                    </a:gsLst>
                    <a:lin ang="5400000" scaled="0"/>
                  </a:gradFill>
                </a:rPr>
                <a:t>Delve</a:t>
              </a:r>
            </a:p>
          </p:txBody>
        </p:sp>
        <p:pic>
          <p:nvPicPr>
            <p:cNvPr id="521" name="Picture 52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83707" y="4085194"/>
              <a:ext cx="358949" cy="368739"/>
            </a:xfrm>
            <a:prstGeom prst="rect">
              <a:avLst/>
            </a:prstGeom>
            <a:noFill/>
          </p:spPr>
        </p:pic>
      </p:grpSp>
      <p:grpSp>
        <p:nvGrpSpPr>
          <p:cNvPr id="522" name="Group 8"/>
          <p:cNvGrpSpPr>
            <a:grpSpLocks noChangeAspect="1"/>
          </p:cNvGrpSpPr>
          <p:nvPr/>
        </p:nvGrpSpPr>
        <p:grpSpPr bwMode="auto">
          <a:xfrm>
            <a:off x="670093" y="5270278"/>
            <a:ext cx="1034876" cy="176443"/>
            <a:chOff x="1924" y="1817"/>
            <a:chExt cx="3830" cy="653"/>
          </a:xfrm>
          <a:solidFill>
            <a:schemeClr val="tx1"/>
          </a:solidFill>
        </p:grpSpPr>
        <p:sp>
          <p:nvSpPr>
            <p:cNvPr id="523" name="Freeform 9"/>
            <p:cNvSpPr>
              <a:spLocks/>
            </p:cNvSpPr>
            <p:nvPr/>
          </p:nvSpPr>
          <p:spPr bwMode="auto">
            <a:xfrm>
              <a:off x="2163" y="1996"/>
              <a:ext cx="800" cy="474"/>
            </a:xfrm>
            <a:custGeom>
              <a:avLst/>
              <a:gdLst>
                <a:gd name="T0" fmla="*/ 297 w 338"/>
                <a:gd name="T1" fmla="*/ 101 h 198"/>
                <a:gd name="T2" fmla="*/ 338 w 338"/>
                <a:gd name="T3" fmla="*/ 151 h 198"/>
                <a:gd name="T4" fmla="*/ 297 w 338"/>
                <a:gd name="T5" fmla="*/ 198 h 198"/>
                <a:gd name="T6" fmla="*/ 61 w 338"/>
                <a:gd name="T7" fmla="*/ 198 h 198"/>
                <a:gd name="T8" fmla="*/ 0 w 338"/>
                <a:gd name="T9" fmla="*/ 135 h 198"/>
                <a:gd name="T10" fmla="*/ 59 w 338"/>
                <a:gd name="T11" fmla="*/ 80 h 198"/>
                <a:gd name="T12" fmla="*/ 116 w 338"/>
                <a:gd name="T13" fmla="*/ 10 h 198"/>
                <a:gd name="T14" fmla="*/ 201 w 338"/>
                <a:gd name="T15" fmla="*/ 42 h 198"/>
                <a:gd name="T16" fmla="*/ 261 w 338"/>
                <a:gd name="T17" fmla="*/ 40 h 198"/>
                <a:gd name="T18" fmla="*/ 297 w 338"/>
                <a:gd name="T19" fmla="*/ 101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8" h="198">
                  <a:moveTo>
                    <a:pt x="297" y="101"/>
                  </a:moveTo>
                  <a:cubicBezTo>
                    <a:pt x="297" y="101"/>
                    <a:pt x="338" y="106"/>
                    <a:pt x="338" y="151"/>
                  </a:cubicBezTo>
                  <a:cubicBezTo>
                    <a:pt x="338" y="172"/>
                    <a:pt x="326" y="198"/>
                    <a:pt x="297" y="198"/>
                  </a:cubicBezTo>
                  <a:cubicBezTo>
                    <a:pt x="297" y="198"/>
                    <a:pt x="76" y="198"/>
                    <a:pt x="61" y="198"/>
                  </a:cubicBezTo>
                  <a:cubicBezTo>
                    <a:pt x="16" y="198"/>
                    <a:pt x="0" y="167"/>
                    <a:pt x="0" y="135"/>
                  </a:cubicBezTo>
                  <a:cubicBezTo>
                    <a:pt x="0" y="82"/>
                    <a:pt x="59" y="80"/>
                    <a:pt x="59" y="80"/>
                  </a:cubicBezTo>
                  <a:cubicBezTo>
                    <a:pt x="59" y="80"/>
                    <a:pt x="64" y="22"/>
                    <a:pt x="116" y="10"/>
                  </a:cubicBezTo>
                  <a:cubicBezTo>
                    <a:pt x="162" y="0"/>
                    <a:pt x="188" y="24"/>
                    <a:pt x="201" y="42"/>
                  </a:cubicBezTo>
                  <a:cubicBezTo>
                    <a:pt x="201" y="42"/>
                    <a:pt x="229" y="26"/>
                    <a:pt x="261" y="40"/>
                  </a:cubicBezTo>
                  <a:cubicBezTo>
                    <a:pt x="280" y="49"/>
                    <a:pt x="298" y="69"/>
                    <a:pt x="297" y="101"/>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524" name="Freeform 10"/>
            <p:cNvSpPr>
              <a:spLocks/>
            </p:cNvSpPr>
            <p:nvPr/>
          </p:nvSpPr>
          <p:spPr bwMode="auto">
            <a:xfrm>
              <a:off x="1924" y="1817"/>
              <a:ext cx="795" cy="607"/>
            </a:xfrm>
            <a:custGeom>
              <a:avLst/>
              <a:gdLst>
                <a:gd name="T0" fmla="*/ 86 w 336"/>
                <a:gd name="T1" fmla="*/ 212 h 254"/>
                <a:gd name="T2" fmla="*/ 149 w 336"/>
                <a:gd name="T3" fmla="*/ 144 h 254"/>
                <a:gd name="T4" fmla="*/ 213 w 336"/>
                <a:gd name="T5" fmla="*/ 73 h 254"/>
                <a:gd name="T6" fmla="*/ 305 w 336"/>
                <a:gd name="T7" fmla="*/ 103 h 254"/>
                <a:gd name="T8" fmla="*/ 336 w 336"/>
                <a:gd name="T9" fmla="*/ 97 h 254"/>
                <a:gd name="T10" fmla="*/ 276 w 336"/>
                <a:gd name="T11" fmla="*/ 19 h 254"/>
                <a:gd name="T12" fmla="*/ 161 w 336"/>
                <a:gd name="T13" fmla="*/ 61 h 254"/>
                <a:gd name="T14" fmla="*/ 92 w 336"/>
                <a:gd name="T15" fmla="*/ 60 h 254"/>
                <a:gd name="T16" fmla="*/ 53 w 336"/>
                <a:gd name="T17" fmla="*/ 135 h 254"/>
                <a:gd name="T18" fmla="*/ 0 w 336"/>
                <a:gd name="T19" fmla="*/ 195 h 254"/>
                <a:gd name="T20" fmla="*/ 59 w 336"/>
                <a:gd name="T21" fmla="*/ 254 h 254"/>
                <a:gd name="T22" fmla="*/ 98 w 336"/>
                <a:gd name="T23" fmla="*/ 254 h 254"/>
                <a:gd name="T24" fmla="*/ 86 w 336"/>
                <a:gd name="T25" fmla="*/ 212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36" h="254">
                  <a:moveTo>
                    <a:pt x="86" y="212"/>
                  </a:moveTo>
                  <a:cubicBezTo>
                    <a:pt x="86" y="153"/>
                    <a:pt x="149" y="144"/>
                    <a:pt x="149" y="144"/>
                  </a:cubicBezTo>
                  <a:cubicBezTo>
                    <a:pt x="149" y="144"/>
                    <a:pt x="157" y="87"/>
                    <a:pt x="213" y="73"/>
                  </a:cubicBezTo>
                  <a:cubicBezTo>
                    <a:pt x="258" y="61"/>
                    <a:pt x="291" y="81"/>
                    <a:pt x="305" y="103"/>
                  </a:cubicBezTo>
                  <a:cubicBezTo>
                    <a:pt x="305" y="103"/>
                    <a:pt x="315" y="96"/>
                    <a:pt x="336" y="97"/>
                  </a:cubicBezTo>
                  <a:cubicBezTo>
                    <a:pt x="334" y="77"/>
                    <a:pt x="320" y="37"/>
                    <a:pt x="276" y="19"/>
                  </a:cubicBezTo>
                  <a:cubicBezTo>
                    <a:pt x="225" y="0"/>
                    <a:pt x="181" y="24"/>
                    <a:pt x="161" y="61"/>
                  </a:cubicBezTo>
                  <a:cubicBezTo>
                    <a:pt x="161" y="61"/>
                    <a:pt x="129" y="41"/>
                    <a:pt x="92" y="60"/>
                  </a:cubicBezTo>
                  <a:cubicBezTo>
                    <a:pt x="66" y="73"/>
                    <a:pt x="50" y="105"/>
                    <a:pt x="53" y="135"/>
                  </a:cubicBezTo>
                  <a:cubicBezTo>
                    <a:pt x="53" y="135"/>
                    <a:pt x="0" y="139"/>
                    <a:pt x="0" y="195"/>
                  </a:cubicBezTo>
                  <a:cubicBezTo>
                    <a:pt x="0" y="227"/>
                    <a:pt x="28" y="254"/>
                    <a:pt x="59" y="254"/>
                  </a:cubicBezTo>
                  <a:cubicBezTo>
                    <a:pt x="98" y="254"/>
                    <a:pt x="98" y="254"/>
                    <a:pt x="98" y="254"/>
                  </a:cubicBezTo>
                  <a:cubicBezTo>
                    <a:pt x="88" y="240"/>
                    <a:pt x="86" y="224"/>
                    <a:pt x="86" y="212"/>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525" name="Freeform 11"/>
            <p:cNvSpPr>
              <a:spLocks/>
            </p:cNvSpPr>
            <p:nvPr/>
          </p:nvSpPr>
          <p:spPr bwMode="auto">
            <a:xfrm>
              <a:off x="2163" y="1996"/>
              <a:ext cx="800" cy="474"/>
            </a:xfrm>
            <a:custGeom>
              <a:avLst/>
              <a:gdLst>
                <a:gd name="T0" fmla="*/ 297 w 338"/>
                <a:gd name="T1" fmla="*/ 101 h 198"/>
                <a:gd name="T2" fmla="*/ 338 w 338"/>
                <a:gd name="T3" fmla="*/ 151 h 198"/>
                <a:gd name="T4" fmla="*/ 297 w 338"/>
                <a:gd name="T5" fmla="*/ 198 h 198"/>
                <a:gd name="T6" fmla="*/ 61 w 338"/>
                <a:gd name="T7" fmla="*/ 198 h 198"/>
                <a:gd name="T8" fmla="*/ 0 w 338"/>
                <a:gd name="T9" fmla="*/ 135 h 198"/>
                <a:gd name="T10" fmla="*/ 59 w 338"/>
                <a:gd name="T11" fmla="*/ 80 h 198"/>
                <a:gd name="T12" fmla="*/ 116 w 338"/>
                <a:gd name="T13" fmla="*/ 10 h 198"/>
                <a:gd name="T14" fmla="*/ 201 w 338"/>
                <a:gd name="T15" fmla="*/ 42 h 198"/>
                <a:gd name="T16" fmla="*/ 261 w 338"/>
                <a:gd name="T17" fmla="*/ 40 h 198"/>
                <a:gd name="T18" fmla="*/ 297 w 338"/>
                <a:gd name="T19" fmla="*/ 101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8" h="198">
                  <a:moveTo>
                    <a:pt x="297" y="101"/>
                  </a:moveTo>
                  <a:cubicBezTo>
                    <a:pt x="297" y="101"/>
                    <a:pt x="338" y="106"/>
                    <a:pt x="338" y="151"/>
                  </a:cubicBezTo>
                  <a:cubicBezTo>
                    <a:pt x="338" y="172"/>
                    <a:pt x="326" y="198"/>
                    <a:pt x="297" y="198"/>
                  </a:cubicBezTo>
                  <a:cubicBezTo>
                    <a:pt x="297" y="198"/>
                    <a:pt x="76" y="198"/>
                    <a:pt x="61" y="198"/>
                  </a:cubicBezTo>
                  <a:cubicBezTo>
                    <a:pt x="16" y="198"/>
                    <a:pt x="0" y="167"/>
                    <a:pt x="0" y="135"/>
                  </a:cubicBezTo>
                  <a:cubicBezTo>
                    <a:pt x="0" y="82"/>
                    <a:pt x="59" y="80"/>
                    <a:pt x="59" y="80"/>
                  </a:cubicBezTo>
                  <a:cubicBezTo>
                    <a:pt x="59" y="80"/>
                    <a:pt x="64" y="22"/>
                    <a:pt x="116" y="10"/>
                  </a:cubicBezTo>
                  <a:cubicBezTo>
                    <a:pt x="162" y="0"/>
                    <a:pt x="188" y="24"/>
                    <a:pt x="201" y="42"/>
                  </a:cubicBezTo>
                  <a:cubicBezTo>
                    <a:pt x="201" y="42"/>
                    <a:pt x="229" y="26"/>
                    <a:pt x="261" y="40"/>
                  </a:cubicBezTo>
                  <a:cubicBezTo>
                    <a:pt x="280" y="49"/>
                    <a:pt x="298" y="69"/>
                    <a:pt x="297" y="101"/>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526" name="Freeform 12"/>
            <p:cNvSpPr>
              <a:spLocks/>
            </p:cNvSpPr>
            <p:nvPr/>
          </p:nvSpPr>
          <p:spPr bwMode="auto">
            <a:xfrm>
              <a:off x="1924" y="1817"/>
              <a:ext cx="795" cy="607"/>
            </a:xfrm>
            <a:custGeom>
              <a:avLst/>
              <a:gdLst>
                <a:gd name="T0" fmla="*/ 86 w 336"/>
                <a:gd name="T1" fmla="*/ 212 h 254"/>
                <a:gd name="T2" fmla="*/ 149 w 336"/>
                <a:gd name="T3" fmla="*/ 144 h 254"/>
                <a:gd name="T4" fmla="*/ 213 w 336"/>
                <a:gd name="T5" fmla="*/ 73 h 254"/>
                <a:gd name="T6" fmla="*/ 305 w 336"/>
                <a:gd name="T7" fmla="*/ 103 h 254"/>
                <a:gd name="T8" fmla="*/ 336 w 336"/>
                <a:gd name="T9" fmla="*/ 97 h 254"/>
                <a:gd name="T10" fmla="*/ 276 w 336"/>
                <a:gd name="T11" fmla="*/ 19 h 254"/>
                <a:gd name="T12" fmla="*/ 161 w 336"/>
                <a:gd name="T13" fmla="*/ 61 h 254"/>
                <a:gd name="T14" fmla="*/ 92 w 336"/>
                <a:gd name="T15" fmla="*/ 60 h 254"/>
                <a:gd name="T16" fmla="*/ 53 w 336"/>
                <a:gd name="T17" fmla="*/ 135 h 254"/>
                <a:gd name="T18" fmla="*/ 0 w 336"/>
                <a:gd name="T19" fmla="*/ 195 h 254"/>
                <a:gd name="T20" fmla="*/ 59 w 336"/>
                <a:gd name="T21" fmla="*/ 254 h 254"/>
                <a:gd name="T22" fmla="*/ 98 w 336"/>
                <a:gd name="T23" fmla="*/ 254 h 254"/>
                <a:gd name="T24" fmla="*/ 86 w 336"/>
                <a:gd name="T25" fmla="*/ 212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36" h="254">
                  <a:moveTo>
                    <a:pt x="86" y="212"/>
                  </a:moveTo>
                  <a:cubicBezTo>
                    <a:pt x="86" y="153"/>
                    <a:pt x="149" y="144"/>
                    <a:pt x="149" y="144"/>
                  </a:cubicBezTo>
                  <a:cubicBezTo>
                    <a:pt x="149" y="144"/>
                    <a:pt x="157" y="87"/>
                    <a:pt x="213" y="73"/>
                  </a:cubicBezTo>
                  <a:cubicBezTo>
                    <a:pt x="258" y="61"/>
                    <a:pt x="291" y="81"/>
                    <a:pt x="305" y="103"/>
                  </a:cubicBezTo>
                  <a:cubicBezTo>
                    <a:pt x="305" y="103"/>
                    <a:pt x="315" y="96"/>
                    <a:pt x="336" y="97"/>
                  </a:cubicBezTo>
                  <a:cubicBezTo>
                    <a:pt x="334" y="77"/>
                    <a:pt x="320" y="37"/>
                    <a:pt x="276" y="19"/>
                  </a:cubicBezTo>
                  <a:cubicBezTo>
                    <a:pt x="225" y="0"/>
                    <a:pt x="181" y="24"/>
                    <a:pt x="161" y="61"/>
                  </a:cubicBezTo>
                  <a:cubicBezTo>
                    <a:pt x="161" y="61"/>
                    <a:pt x="129" y="41"/>
                    <a:pt x="92" y="60"/>
                  </a:cubicBezTo>
                  <a:cubicBezTo>
                    <a:pt x="66" y="73"/>
                    <a:pt x="50" y="105"/>
                    <a:pt x="53" y="135"/>
                  </a:cubicBezTo>
                  <a:cubicBezTo>
                    <a:pt x="53" y="135"/>
                    <a:pt x="0" y="139"/>
                    <a:pt x="0" y="195"/>
                  </a:cubicBezTo>
                  <a:cubicBezTo>
                    <a:pt x="0" y="227"/>
                    <a:pt x="28" y="254"/>
                    <a:pt x="59" y="254"/>
                  </a:cubicBezTo>
                  <a:cubicBezTo>
                    <a:pt x="98" y="254"/>
                    <a:pt x="98" y="254"/>
                    <a:pt x="98" y="254"/>
                  </a:cubicBezTo>
                  <a:cubicBezTo>
                    <a:pt x="88" y="240"/>
                    <a:pt x="86" y="224"/>
                    <a:pt x="86" y="212"/>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527" name="Freeform 13"/>
            <p:cNvSpPr>
              <a:spLocks noEditPoints="1"/>
            </p:cNvSpPr>
            <p:nvPr/>
          </p:nvSpPr>
          <p:spPr bwMode="auto">
            <a:xfrm>
              <a:off x="3122" y="1934"/>
              <a:ext cx="449" cy="500"/>
            </a:xfrm>
            <a:custGeom>
              <a:avLst/>
              <a:gdLst>
                <a:gd name="T0" fmla="*/ 190 w 190"/>
                <a:gd name="T1" fmla="*/ 102 h 209"/>
                <a:gd name="T2" fmla="*/ 179 w 190"/>
                <a:gd name="T3" fmla="*/ 158 h 209"/>
                <a:gd name="T4" fmla="*/ 145 w 190"/>
                <a:gd name="T5" fmla="*/ 196 h 209"/>
                <a:gd name="T6" fmla="*/ 94 w 190"/>
                <a:gd name="T7" fmla="*/ 209 h 209"/>
                <a:gd name="T8" fmla="*/ 45 w 190"/>
                <a:gd name="T9" fmla="*/ 196 h 209"/>
                <a:gd name="T10" fmla="*/ 12 w 190"/>
                <a:gd name="T11" fmla="*/ 160 h 209"/>
                <a:gd name="T12" fmla="*/ 0 w 190"/>
                <a:gd name="T13" fmla="*/ 107 h 209"/>
                <a:gd name="T14" fmla="*/ 12 w 190"/>
                <a:gd name="T15" fmla="*/ 51 h 209"/>
                <a:gd name="T16" fmla="*/ 46 w 190"/>
                <a:gd name="T17" fmla="*/ 13 h 209"/>
                <a:gd name="T18" fmla="*/ 98 w 190"/>
                <a:gd name="T19" fmla="*/ 0 h 209"/>
                <a:gd name="T20" fmla="*/ 146 w 190"/>
                <a:gd name="T21" fmla="*/ 13 h 209"/>
                <a:gd name="T22" fmla="*/ 179 w 190"/>
                <a:gd name="T23" fmla="*/ 49 h 209"/>
                <a:gd name="T24" fmla="*/ 190 w 190"/>
                <a:gd name="T25" fmla="*/ 102 h 209"/>
                <a:gd name="T26" fmla="*/ 166 w 190"/>
                <a:gd name="T27" fmla="*/ 105 h 209"/>
                <a:gd name="T28" fmla="*/ 147 w 190"/>
                <a:gd name="T29" fmla="*/ 43 h 209"/>
                <a:gd name="T30" fmla="*/ 96 w 190"/>
                <a:gd name="T31" fmla="*/ 21 h 209"/>
                <a:gd name="T32" fmla="*/ 59 w 190"/>
                <a:gd name="T33" fmla="*/ 32 h 209"/>
                <a:gd name="T34" fmla="*/ 34 w 190"/>
                <a:gd name="T35" fmla="*/ 62 h 209"/>
                <a:gd name="T36" fmla="*/ 25 w 190"/>
                <a:gd name="T37" fmla="*/ 105 h 209"/>
                <a:gd name="T38" fmla="*/ 33 w 190"/>
                <a:gd name="T39" fmla="*/ 148 h 209"/>
                <a:gd name="T40" fmla="*/ 58 w 190"/>
                <a:gd name="T41" fmla="*/ 177 h 209"/>
                <a:gd name="T42" fmla="*/ 94 w 190"/>
                <a:gd name="T43" fmla="*/ 187 h 209"/>
                <a:gd name="T44" fmla="*/ 147 w 190"/>
                <a:gd name="T45" fmla="*/ 165 h 209"/>
                <a:gd name="T46" fmla="*/ 166 w 190"/>
                <a:gd name="T47" fmla="*/ 105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90" h="209">
                  <a:moveTo>
                    <a:pt x="190" y="102"/>
                  </a:moveTo>
                  <a:cubicBezTo>
                    <a:pt x="190" y="123"/>
                    <a:pt x="187" y="142"/>
                    <a:pt x="179" y="158"/>
                  </a:cubicBezTo>
                  <a:cubicBezTo>
                    <a:pt x="171" y="174"/>
                    <a:pt x="160" y="187"/>
                    <a:pt x="145" y="196"/>
                  </a:cubicBezTo>
                  <a:cubicBezTo>
                    <a:pt x="130" y="204"/>
                    <a:pt x="113" y="209"/>
                    <a:pt x="94" y="209"/>
                  </a:cubicBezTo>
                  <a:cubicBezTo>
                    <a:pt x="76" y="209"/>
                    <a:pt x="59" y="204"/>
                    <a:pt x="45" y="196"/>
                  </a:cubicBezTo>
                  <a:cubicBezTo>
                    <a:pt x="31" y="187"/>
                    <a:pt x="19" y="175"/>
                    <a:pt x="12" y="160"/>
                  </a:cubicBezTo>
                  <a:cubicBezTo>
                    <a:pt x="4" y="144"/>
                    <a:pt x="0" y="127"/>
                    <a:pt x="0" y="107"/>
                  </a:cubicBezTo>
                  <a:cubicBezTo>
                    <a:pt x="0" y="85"/>
                    <a:pt x="4" y="67"/>
                    <a:pt x="12" y="51"/>
                  </a:cubicBezTo>
                  <a:cubicBezTo>
                    <a:pt x="20" y="34"/>
                    <a:pt x="31" y="22"/>
                    <a:pt x="46" y="13"/>
                  </a:cubicBezTo>
                  <a:cubicBezTo>
                    <a:pt x="61" y="4"/>
                    <a:pt x="78" y="0"/>
                    <a:pt x="98" y="0"/>
                  </a:cubicBezTo>
                  <a:cubicBezTo>
                    <a:pt x="116" y="0"/>
                    <a:pt x="132" y="4"/>
                    <a:pt x="146" y="13"/>
                  </a:cubicBezTo>
                  <a:cubicBezTo>
                    <a:pt x="160" y="21"/>
                    <a:pt x="171" y="33"/>
                    <a:pt x="179" y="49"/>
                  </a:cubicBezTo>
                  <a:cubicBezTo>
                    <a:pt x="187" y="64"/>
                    <a:pt x="190" y="82"/>
                    <a:pt x="190" y="102"/>
                  </a:cubicBezTo>
                  <a:close/>
                  <a:moveTo>
                    <a:pt x="166" y="105"/>
                  </a:moveTo>
                  <a:cubicBezTo>
                    <a:pt x="166" y="79"/>
                    <a:pt x="160" y="58"/>
                    <a:pt x="147" y="43"/>
                  </a:cubicBezTo>
                  <a:cubicBezTo>
                    <a:pt x="135" y="29"/>
                    <a:pt x="118" y="21"/>
                    <a:pt x="96" y="21"/>
                  </a:cubicBezTo>
                  <a:cubicBezTo>
                    <a:pt x="82" y="21"/>
                    <a:pt x="70" y="25"/>
                    <a:pt x="59" y="32"/>
                  </a:cubicBezTo>
                  <a:cubicBezTo>
                    <a:pt x="48" y="39"/>
                    <a:pt x="40" y="49"/>
                    <a:pt x="34" y="62"/>
                  </a:cubicBezTo>
                  <a:cubicBezTo>
                    <a:pt x="28" y="74"/>
                    <a:pt x="25" y="89"/>
                    <a:pt x="25" y="105"/>
                  </a:cubicBezTo>
                  <a:cubicBezTo>
                    <a:pt x="25" y="121"/>
                    <a:pt x="27" y="135"/>
                    <a:pt x="33" y="148"/>
                  </a:cubicBezTo>
                  <a:cubicBezTo>
                    <a:pt x="39" y="160"/>
                    <a:pt x="47" y="170"/>
                    <a:pt x="58" y="177"/>
                  </a:cubicBezTo>
                  <a:cubicBezTo>
                    <a:pt x="69" y="184"/>
                    <a:pt x="81" y="187"/>
                    <a:pt x="94" y="187"/>
                  </a:cubicBezTo>
                  <a:cubicBezTo>
                    <a:pt x="117" y="187"/>
                    <a:pt x="134" y="180"/>
                    <a:pt x="147" y="165"/>
                  </a:cubicBezTo>
                  <a:cubicBezTo>
                    <a:pt x="159" y="151"/>
                    <a:pt x="166" y="131"/>
                    <a:pt x="166" y="105"/>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528" name="Freeform 14"/>
            <p:cNvSpPr>
              <a:spLocks/>
            </p:cNvSpPr>
            <p:nvPr/>
          </p:nvSpPr>
          <p:spPr bwMode="auto">
            <a:xfrm>
              <a:off x="3642" y="2073"/>
              <a:ext cx="282" cy="351"/>
            </a:xfrm>
            <a:custGeom>
              <a:avLst/>
              <a:gdLst>
                <a:gd name="T0" fmla="*/ 119 w 119"/>
                <a:gd name="T1" fmla="*/ 147 h 147"/>
                <a:gd name="T2" fmla="*/ 96 w 119"/>
                <a:gd name="T3" fmla="*/ 147 h 147"/>
                <a:gd name="T4" fmla="*/ 96 w 119"/>
                <a:gd name="T5" fmla="*/ 65 h 147"/>
                <a:gd name="T6" fmla="*/ 63 w 119"/>
                <a:gd name="T7" fmla="*/ 19 h 147"/>
                <a:gd name="T8" fmla="*/ 34 w 119"/>
                <a:gd name="T9" fmla="*/ 32 h 147"/>
                <a:gd name="T10" fmla="*/ 23 w 119"/>
                <a:gd name="T11" fmla="*/ 65 h 147"/>
                <a:gd name="T12" fmla="*/ 23 w 119"/>
                <a:gd name="T13" fmla="*/ 147 h 147"/>
                <a:gd name="T14" fmla="*/ 0 w 119"/>
                <a:gd name="T15" fmla="*/ 147 h 147"/>
                <a:gd name="T16" fmla="*/ 0 w 119"/>
                <a:gd name="T17" fmla="*/ 3 h 147"/>
                <a:gd name="T18" fmla="*/ 23 w 119"/>
                <a:gd name="T19" fmla="*/ 3 h 147"/>
                <a:gd name="T20" fmla="*/ 23 w 119"/>
                <a:gd name="T21" fmla="*/ 27 h 147"/>
                <a:gd name="T22" fmla="*/ 23 w 119"/>
                <a:gd name="T23" fmla="*/ 27 h 147"/>
                <a:gd name="T24" fmla="*/ 71 w 119"/>
                <a:gd name="T25" fmla="*/ 0 h 147"/>
                <a:gd name="T26" fmla="*/ 107 w 119"/>
                <a:gd name="T27" fmla="*/ 15 h 147"/>
                <a:gd name="T28" fmla="*/ 119 w 119"/>
                <a:gd name="T29" fmla="*/ 59 h 147"/>
                <a:gd name="T30" fmla="*/ 119 w 119"/>
                <a:gd name="T31" fmla="*/ 147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9" h="147">
                  <a:moveTo>
                    <a:pt x="119" y="147"/>
                  </a:moveTo>
                  <a:cubicBezTo>
                    <a:pt x="96" y="147"/>
                    <a:pt x="96" y="147"/>
                    <a:pt x="96" y="147"/>
                  </a:cubicBezTo>
                  <a:cubicBezTo>
                    <a:pt x="96" y="65"/>
                    <a:pt x="96" y="65"/>
                    <a:pt x="96" y="65"/>
                  </a:cubicBezTo>
                  <a:cubicBezTo>
                    <a:pt x="96" y="35"/>
                    <a:pt x="85" y="19"/>
                    <a:pt x="63" y="19"/>
                  </a:cubicBezTo>
                  <a:cubicBezTo>
                    <a:pt x="51" y="19"/>
                    <a:pt x="42" y="24"/>
                    <a:pt x="34" y="32"/>
                  </a:cubicBezTo>
                  <a:cubicBezTo>
                    <a:pt x="27" y="41"/>
                    <a:pt x="23" y="52"/>
                    <a:pt x="23" y="65"/>
                  </a:cubicBezTo>
                  <a:cubicBezTo>
                    <a:pt x="23" y="147"/>
                    <a:pt x="23" y="147"/>
                    <a:pt x="23" y="147"/>
                  </a:cubicBezTo>
                  <a:cubicBezTo>
                    <a:pt x="0" y="147"/>
                    <a:pt x="0" y="147"/>
                    <a:pt x="0" y="147"/>
                  </a:cubicBezTo>
                  <a:cubicBezTo>
                    <a:pt x="0" y="3"/>
                    <a:pt x="0" y="3"/>
                    <a:pt x="0" y="3"/>
                  </a:cubicBezTo>
                  <a:cubicBezTo>
                    <a:pt x="23" y="3"/>
                    <a:pt x="23" y="3"/>
                    <a:pt x="23" y="3"/>
                  </a:cubicBezTo>
                  <a:cubicBezTo>
                    <a:pt x="23" y="27"/>
                    <a:pt x="23" y="27"/>
                    <a:pt x="23" y="27"/>
                  </a:cubicBezTo>
                  <a:cubicBezTo>
                    <a:pt x="23" y="27"/>
                    <a:pt x="23" y="27"/>
                    <a:pt x="23" y="27"/>
                  </a:cubicBezTo>
                  <a:cubicBezTo>
                    <a:pt x="34" y="9"/>
                    <a:pt x="50" y="0"/>
                    <a:pt x="71" y="0"/>
                  </a:cubicBezTo>
                  <a:cubicBezTo>
                    <a:pt x="87" y="0"/>
                    <a:pt x="99" y="5"/>
                    <a:pt x="107" y="15"/>
                  </a:cubicBezTo>
                  <a:cubicBezTo>
                    <a:pt x="115" y="25"/>
                    <a:pt x="119" y="40"/>
                    <a:pt x="119" y="59"/>
                  </a:cubicBezTo>
                  <a:lnTo>
                    <a:pt x="119" y="14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529" name="Freeform 15"/>
            <p:cNvSpPr>
              <a:spLocks noEditPoints="1"/>
            </p:cNvSpPr>
            <p:nvPr/>
          </p:nvSpPr>
          <p:spPr bwMode="auto">
            <a:xfrm>
              <a:off x="3986" y="2073"/>
              <a:ext cx="295" cy="361"/>
            </a:xfrm>
            <a:custGeom>
              <a:avLst/>
              <a:gdLst>
                <a:gd name="T0" fmla="*/ 125 w 125"/>
                <a:gd name="T1" fmla="*/ 81 h 151"/>
                <a:gd name="T2" fmla="*/ 24 w 125"/>
                <a:gd name="T3" fmla="*/ 81 h 151"/>
                <a:gd name="T4" fmla="*/ 36 w 125"/>
                <a:gd name="T5" fmla="*/ 118 h 151"/>
                <a:gd name="T6" fmla="*/ 71 w 125"/>
                <a:gd name="T7" fmla="*/ 131 h 151"/>
                <a:gd name="T8" fmla="*/ 115 w 125"/>
                <a:gd name="T9" fmla="*/ 115 h 151"/>
                <a:gd name="T10" fmla="*/ 115 w 125"/>
                <a:gd name="T11" fmla="*/ 137 h 151"/>
                <a:gd name="T12" fmla="*/ 65 w 125"/>
                <a:gd name="T13" fmla="*/ 151 h 151"/>
                <a:gd name="T14" fmla="*/ 17 w 125"/>
                <a:gd name="T15" fmla="*/ 131 h 151"/>
                <a:gd name="T16" fmla="*/ 0 w 125"/>
                <a:gd name="T17" fmla="*/ 76 h 151"/>
                <a:gd name="T18" fmla="*/ 8 w 125"/>
                <a:gd name="T19" fmla="*/ 37 h 151"/>
                <a:gd name="T20" fmla="*/ 32 w 125"/>
                <a:gd name="T21" fmla="*/ 9 h 151"/>
                <a:gd name="T22" fmla="*/ 66 w 125"/>
                <a:gd name="T23" fmla="*/ 0 h 151"/>
                <a:gd name="T24" fmla="*/ 110 w 125"/>
                <a:gd name="T25" fmla="*/ 18 h 151"/>
                <a:gd name="T26" fmla="*/ 125 w 125"/>
                <a:gd name="T27" fmla="*/ 69 h 151"/>
                <a:gd name="T28" fmla="*/ 125 w 125"/>
                <a:gd name="T29" fmla="*/ 81 h 151"/>
                <a:gd name="T30" fmla="*/ 102 w 125"/>
                <a:gd name="T31" fmla="*/ 61 h 151"/>
                <a:gd name="T32" fmla="*/ 92 w 125"/>
                <a:gd name="T33" fmla="*/ 30 h 151"/>
                <a:gd name="T34" fmla="*/ 66 w 125"/>
                <a:gd name="T35" fmla="*/ 19 h 151"/>
                <a:gd name="T36" fmla="*/ 38 w 125"/>
                <a:gd name="T37" fmla="*/ 31 h 151"/>
                <a:gd name="T38" fmla="*/ 24 w 125"/>
                <a:gd name="T39" fmla="*/ 61 h 151"/>
                <a:gd name="T40" fmla="*/ 102 w 125"/>
                <a:gd name="T41" fmla="*/ 61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5" h="151">
                  <a:moveTo>
                    <a:pt x="125" y="81"/>
                  </a:moveTo>
                  <a:cubicBezTo>
                    <a:pt x="24" y="81"/>
                    <a:pt x="24" y="81"/>
                    <a:pt x="24" y="81"/>
                  </a:cubicBezTo>
                  <a:cubicBezTo>
                    <a:pt x="24" y="97"/>
                    <a:pt x="28" y="110"/>
                    <a:pt x="36" y="118"/>
                  </a:cubicBezTo>
                  <a:cubicBezTo>
                    <a:pt x="45" y="127"/>
                    <a:pt x="56" y="131"/>
                    <a:pt x="71" y="131"/>
                  </a:cubicBezTo>
                  <a:cubicBezTo>
                    <a:pt x="87" y="131"/>
                    <a:pt x="102" y="126"/>
                    <a:pt x="115" y="115"/>
                  </a:cubicBezTo>
                  <a:cubicBezTo>
                    <a:pt x="115" y="137"/>
                    <a:pt x="115" y="137"/>
                    <a:pt x="115" y="137"/>
                  </a:cubicBezTo>
                  <a:cubicBezTo>
                    <a:pt x="103" y="146"/>
                    <a:pt x="86" y="151"/>
                    <a:pt x="65" y="151"/>
                  </a:cubicBezTo>
                  <a:cubicBezTo>
                    <a:pt x="44" y="151"/>
                    <a:pt x="28" y="144"/>
                    <a:pt x="17" y="131"/>
                  </a:cubicBezTo>
                  <a:cubicBezTo>
                    <a:pt x="5" y="118"/>
                    <a:pt x="0" y="99"/>
                    <a:pt x="0" y="76"/>
                  </a:cubicBezTo>
                  <a:cubicBezTo>
                    <a:pt x="0" y="62"/>
                    <a:pt x="3" y="48"/>
                    <a:pt x="8" y="37"/>
                  </a:cubicBezTo>
                  <a:cubicBezTo>
                    <a:pt x="14" y="25"/>
                    <a:pt x="22" y="16"/>
                    <a:pt x="32" y="9"/>
                  </a:cubicBezTo>
                  <a:cubicBezTo>
                    <a:pt x="42" y="3"/>
                    <a:pt x="53" y="0"/>
                    <a:pt x="66" y="0"/>
                  </a:cubicBezTo>
                  <a:cubicBezTo>
                    <a:pt x="85" y="0"/>
                    <a:pt x="99" y="6"/>
                    <a:pt x="110" y="18"/>
                  </a:cubicBezTo>
                  <a:cubicBezTo>
                    <a:pt x="120" y="30"/>
                    <a:pt x="125" y="47"/>
                    <a:pt x="125" y="69"/>
                  </a:cubicBezTo>
                  <a:lnTo>
                    <a:pt x="125" y="81"/>
                  </a:lnTo>
                  <a:close/>
                  <a:moveTo>
                    <a:pt x="102" y="61"/>
                  </a:moveTo>
                  <a:cubicBezTo>
                    <a:pt x="101" y="48"/>
                    <a:pt x="98" y="38"/>
                    <a:pt x="92" y="30"/>
                  </a:cubicBezTo>
                  <a:cubicBezTo>
                    <a:pt x="86" y="23"/>
                    <a:pt x="77" y="19"/>
                    <a:pt x="66" y="19"/>
                  </a:cubicBezTo>
                  <a:cubicBezTo>
                    <a:pt x="55" y="19"/>
                    <a:pt x="46" y="23"/>
                    <a:pt x="38" y="31"/>
                  </a:cubicBezTo>
                  <a:cubicBezTo>
                    <a:pt x="31" y="39"/>
                    <a:pt x="26" y="49"/>
                    <a:pt x="24" y="61"/>
                  </a:cubicBezTo>
                  <a:lnTo>
                    <a:pt x="102" y="6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530" name="Freeform 16"/>
            <p:cNvSpPr>
              <a:spLocks noEditPoints="1"/>
            </p:cNvSpPr>
            <p:nvPr/>
          </p:nvSpPr>
          <p:spPr bwMode="auto">
            <a:xfrm>
              <a:off x="4352" y="1944"/>
              <a:ext cx="384" cy="480"/>
            </a:xfrm>
            <a:custGeom>
              <a:avLst/>
              <a:gdLst>
                <a:gd name="T0" fmla="*/ 162 w 162"/>
                <a:gd name="T1" fmla="*/ 98 h 201"/>
                <a:gd name="T2" fmla="*/ 148 w 162"/>
                <a:gd name="T3" fmla="*/ 152 h 201"/>
                <a:gd name="T4" fmla="*/ 110 w 162"/>
                <a:gd name="T5" fmla="*/ 188 h 201"/>
                <a:gd name="T6" fmla="*/ 53 w 162"/>
                <a:gd name="T7" fmla="*/ 201 h 201"/>
                <a:gd name="T8" fmla="*/ 0 w 162"/>
                <a:gd name="T9" fmla="*/ 201 h 201"/>
                <a:gd name="T10" fmla="*/ 0 w 162"/>
                <a:gd name="T11" fmla="*/ 0 h 201"/>
                <a:gd name="T12" fmla="*/ 56 w 162"/>
                <a:gd name="T13" fmla="*/ 0 h 201"/>
                <a:gd name="T14" fmla="*/ 162 w 162"/>
                <a:gd name="T15" fmla="*/ 98 h 201"/>
                <a:gd name="T16" fmla="*/ 137 w 162"/>
                <a:gd name="T17" fmla="*/ 98 h 201"/>
                <a:gd name="T18" fmla="*/ 55 w 162"/>
                <a:gd name="T19" fmla="*/ 21 h 201"/>
                <a:gd name="T20" fmla="*/ 23 w 162"/>
                <a:gd name="T21" fmla="*/ 21 h 201"/>
                <a:gd name="T22" fmla="*/ 23 w 162"/>
                <a:gd name="T23" fmla="*/ 180 h 201"/>
                <a:gd name="T24" fmla="*/ 53 w 162"/>
                <a:gd name="T25" fmla="*/ 180 h 201"/>
                <a:gd name="T26" fmla="*/ 115 w 162"/>
                <a:gd name="T27" fmla="*/ 159 h 201"/>
                <a:gd name="T28" fmla="*/ 137 w 162"/>
                <a:gd name="T29" fmla="*/ 98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62" h="201">
                  <a:moveTo>
                    <a:pt x="162" y="98"/>
                  </a:moveTo>
                  <a:cubicBezTo>
                    <a:pt x="162" y="118"/>
                    <a:pt x="157" y="136"/>
                    <a:pt x="148" y="152"/>
                  </a:cubicBezTo>
                  <a:cubicBezTo>
                    <a:pt x="139" y="168"/>
                    <a:pt x="127" y="180"/>
                    <a:pt x="110" y="188"/>
                  </a:cubicBezTo>
                  <a:cubicBezTo>
                    <a:pt x="94" y="197"/>
                    <a:pt x="75" y="201"/>
                    <a:pt x="53" y="201"/>
                  </a:cubicBezTo>
                  <a:cubicBezTo>
                    <a:pt x="0" y="201"/>
                    <a:pt x="0" y="201"/>
                    <a:pt x="0" y="201"/>
                  </a:cubicBezTo>
                  <a:cubicBezTo>
                    <a:pt x="0" y="0"/>
                    <a:pt x="0" y="0"/>
                    <a:pt x="0" y="0"/>
                  </a:cubicBezTo>
                  <a:cubicBezTo>
                    <a:pt x="56" y="0"/>
                    <a:pt x="56" y="0"/>
                    <a:pt x="56" y="0"/>
                  </a:cubicBezTo>
                  <a:cubicBezTo>
                    <a:pt x="127" y="0"/>
                    <a:pt x="162" y="32"/>
                    <a:pt x="162" y="98"/>
                  </a:cubicBezTo>
                  <a:close/>
                  <a:moveTo>
                    <a:pt x="137" y="98"/>
                  </a:moveTo>
                  <a:cubicBezTo>
                    <a:pt x="137" y="47"/>
                    <a:pt x="110" y="21"/>
                    <a:pt x="55" y="21"/>
                  </a:cubicBezTo>
                  <a:cubicBezTo>
                    <a:pt x="23" y="21"/>
                    <a:pt x="23" y="21"/>
                    <a:pt x="23" y="21"/>
                  </a:cubicBezTo>
                  <a:cubicBezTo>
                    <a:pt x="23" y="180"/>
                    <a:pt x="23" y="180"/>
                    <a:pt x="23" y="180"/>
                  </a:cubicBezTo>
                  <a:cubicBezTo>
                    <a:pt x="53" y="180"/>
                    <a:pt x="53" y="180"/>
                    <a:pt x="53" y="180"/>
                  </a:cubicBezTo>
                  <a:cubicBezTo>
                    <a:pt x="80" y="180"/>
                    <a:pt x="101" y="173"/>
                    <a:pt x="115" y="159"/>
                  </a:cubicBezTo>
                  <a:cubicBezTo>
                    <a:pt x="130" y="144"/>
                    <a:pt x="137" y="124"/>
                    <a:pt x="137" y="98"/>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531" name="Freeform 17"/>
            <p:cNvSpPr>
              <a:spLocks/>
            </p:cNvSpPr>
            <p:nvPr/>
          </p:nvSpPr>
          <p:spPr bwMode="auto">
            <a:xfrm>
              <a:off x="4804" y="2075"/>
              <a:ext cx="180" cy="349"/>
            </a:xfrm>
            <a:custGeom>
              <a:avLst/>
              <a:gdLst>
                <a:gd name="T0" fmla="*/ 76 w 76"/>
                <a:gd name="T1" fmla="*/ 26 h 146"/>
                <a:gd name="T2" fmla="*/ 58 w 76"/>
                <a:gd name="T3" fmla="*/ 21 h 146"/>
                <a:gd name="T4" fmla="*/ 33 w 76"/>
                <a:gd name="T5" fmla="*/ 35 h 146"/>
                <a:gd name="T6" fmla="*/ 24 w 76"/>
                <a:gd name="T7" fmla="*/ 73 h 146"/>
                <a:gd name="T8" fmla="*/ 24 w 76"/>
                <a:gd name="T9" fmla="*/ 146 h 146"/>
                <a:gd name="T10" fmla="*/ 0 w 76"/>
                <a:gd name="T11" fmla="*/ 146 h 146"/>
                <a:gd name="T12" fmla="*/ 0 w 76"/>
                <a:gd name="T13" fmla="*/ 2 h 146"/>
                <a:gd name="T14" fmla="*/ 24 w 76"/>
                <a:gd name="T15" fmla="*/ 2 h 146"/>
                <a:gd name="T16" fmla="*/ 24 w 76"/>
                <a:gd name="T17" fmla="*/ 32 h 146"/>
                <a:gd name="T18" fmla="*/ 24 w 76"/>
                <a:gd name="T19" fmla="*/ 32 h 146"/>
                <a:gd name="T20" fmla="*/ 39 w 76"/>
                <a:gd name="T21" fmla="*/ 8 h 146"/>
                <a:gd name="T22" fmla="*/ 62 w 76"/>
                <a:gd name="T23" fmla="*/ 0 h 146"/>
                <a:gd name="T24" fmla="*/ 76 w 76"/>
                <a:gd name="T25" fmla="*/ 2 h 146"/>
                <a:gd name="T26" fmla="*/ 76 w 76"/>
                <a:gd name="T27" fmla="*/ 26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6" h="146">
                  <a:moveTo>
                    <a:pt x="76" y="26"/>
                  </a:moveTo>
                  <a:cubicBezTo>
                    <a:pt x="71" y="22"/>
                    <a:pt x="66" y="21"/>
                    <a:pt x="58" y="21"/>
                  </a:cubicBezTo>
                  <a:cubicBezTo>
                    <a:pt x="48" y="21"/>
                    <a:pt x="39" y="26"/>
                    <a:pt x="33" y="35"/>
                  </a:cubicBezTo>
                  <a:cubicBezTo>
                    <a:pt x="27" y="45"/>
                    <a:pt x="24" y="57"/>
                    <a:pt x="24" y="73"/>
                  </a:cubicBezTo>
                  <a:cubicBezTo>
                    <a:pt x="24" y="146"/>
                    <a:pt x="24" y="146"/>
                    <a:pt x="24" y="146"/>
                  </a:cubicBezTo>
                  <a:cubicBezTo>
                    <a:pt x="0" y="146"/>
                    <a:pt x="0" y="146"/>
                    <a:pt x="0" y="146"/>
                  </a:cubicBezTo>
                  <a:cubicBezTo>
                    <a:pt x="0" y="2"/>
                    <a:pt x="0" y="2"/>
                    <a:pt x="0" y="2"/>
                  </a:cubicBezTo>
                  <a:cubicBezTo>
                    <a:pt x="24" y="2"/>
                    <a:pt x="24" y="2"/>
                    <a:pt x="24" y="2"/>
                  </a:cubicBezTo>
                  <a:cubicBezTo>
                    <a:pt x="24" y="32"/>
                    <a:pt x="24" y="32"/>
                    <a:pt x="24" y="32"/>
                  </a:cubicBezTo>
                  <a:cubicBezTo>
                    <a:pt x="24" y="32"/>
                    <a:pt x="24" y="32"/>
                    <a:pt x="24" y="32"/>
                  </a:cubicBezTo>
                  <a:cubicBezTo>
                    <a:pt x="27" y="22"/>
                    <a:pt x="32" y="14"/>
                    <a:pt x="39" y="8"/>
                  </a:cubicBezTo>
                  <a:cubicBezTo>
                    <a:pt x="46" y="3"/>
                    <a:pt x="53" y="0"/>
                    <a:pt x="62" y="0"/>
                  </a:cubicBezTo>
                  <a:cubicBezTo>
                    <a:pt x="68" y="0"/>
                    <a:pt x="72" y="0"/>
                    <a:pt x="76" y="2"/>
                  </a:cubicBezTo>
                  <a:lnTo>
                    <a:pt x="76" y="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532" name="Freeform 18"/>
            <p:cNvSpPr>
              <a:spLocks noEditPoints="1"/>
            </p:cNvSpPr>
            <p:nvPr/>
          </p:nvSpPr>
          <p:spPr bwMode="auto">
            <a:xfrm>
              <a:off x="5017" y="1922"/>
              <a:ext cx="74" cy="502"/>
            </a:xfrm>
            <a:custGeom>
              <a:avLst/>
              <a:gdLst>
                <a:gd name="T0" fmla="*/ 31 w 31"/>
                <a:gd name="T1" fmla="*/ 15 h 210"/>
                <a:gd name="T2" fmla="*/ 26 w 31"/>
                <a:gd name="T3" fmla="*/ 25 h 210"/>
                <a:gd name="T4" fmla="*/ 15 w 31"/>
                <a:gd name="T5" fmla="*/ 30 h 210"/>
                <a:gd name="T6" fmla="*/ 5 w 31"/>
                <a:gd name="T7" fmla="*/ 25 h 210"/>
                <a:gd name="T8" fmla="*/ 0 w 31"/>
                <a:gd name="T9" fmla="*/ 15 h 210"/>
                <a:gd name="T10" fmla="*/ 5 w 31"/>
                <a:gd name="T11" fmla="*/ 4 h 210"/>
                <a:gd name="T12" fmla="*/ 15 w 31"/>
                <a:gd name="T13" fmla="*/ 0 h 210"/>
                <a:gd name="T14" fmla="*/ 26 w 31"/>
                <a:gd name="T15" fmla="*/ 4 h 210"/>
                <a:gd name="T16" fmla="*/ 31 w 31"/>
                <a:gd name="T17" fmla="*/ 15 h 210"/>
                <a:gd name="T18" fmla="*/ 27 w 31"/>
                <a:gd name="T19" fmla="*/ 210 h 210"/>
                <a:gd name="T20" fmla="*/ 4 w 31"/>
                <a:gd name="T21" fmla="*/ 210 h 210"/>
                <a:gd name="T22" fmla="*/ 4 w 31"/>
                <a:gd name="T23" fmla="*/ 66 h 210"/>
                <a:gd name="T24" fmla="*/ 27 w 31"/>
                <a:gd name="T25" fmla="*/ 66 h 210"/>
                <a:gd name="T26" fmla="*/ 27 w 31"/>
                <a:gd name="T27" fmla="*/ 21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1" h="210">
                  <a:moveTo>
                    <a:pt x="31" y="15"/>
                  </a:moveTo>
                  <a:cubicBezTo>
                    <a:pt x="31" y="19"/>
                    <a:pt x="29" y="22"/>
                    <a:pt x="26" y="25"/>
                  </a:cubicBezTo>
                  <a:cubicBezTo>
                    <a:pt x="23" y="28"/>
                    <a:pt x="20" y="30"/>
                    <a:pt x="15" y="30"/>
                  </a:cubicBezTo>
                  <a:cubicBezTo>
                    <a:pt x="11" y="30"/>
                    <a:pt x="8" y="28"/>
                    <a:pt x="5" y="25"/>
                  </a:cubicBezTo>
                  <a:cubicBezTo>
                    <a:pt x="2" y="23"/>
                    <a:pt x="0" y="19"/>
                    <a:pt x="0" y="15"/>
                  </a:cubicBezTo>
                  <a:cubicBezTo>
                    <a:pt x="0" y="11"/>
                    <a:pt x="2" y="7"/>
                    <a:pt x="5" y="4"/>
                  </a:cubicBezTo>
                  <a:cubicBezTo>
                    <a:pt x="7" y="1"/>
                    <a:pt x="11" y="0"/>
                    <a:pt x="15" y="0"/>
                  </a:cubicBezTo>
                  <a:cubicBezTo>
                    <a:pt x="20" y="0"/>
                    <a:pt x="23" y="1"/>
                    <a:pt x="26" y="4"/>
                  </a:cubicBezTo>
                  <a:cubicBezTo>
                    <a:pt x="29" y="7"/>
                    <a:pt x="31" y="10"/>
                    <a:pt x="31" y="15"/>
                  </a:cubicBezTo>
                  <a:close/>
                  <a:moveTo>
                    <a:pt x="27" y="210"/>
                  </a:moveTo>
                  <a:cubicBezTo>
                    <a:pt x="4" y="210"/>
                    <a:pt x="4" y="210"/>
                    <a:pt x="4" y="210"/>
                  </a:cubicBezTo>
                  <a:cubicBezTo>
                    <a:pt x="4" y="66"/>
                    <a:pt x="4" y="66"/>
                    <a:pt x="4" y="66"/>
                  </a:cubicBezTo>
                  <a:cubicBezTo>
                    <a:pt x="27" y="66"/>
                    <a:pt x="27" y="66"/>
                    <a:pt x="27" y="66"/>
                  </a:cubicBezTo>
                  <a:lnTo>
                    <a:pt x="27" y="21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533" name="Freeform 19"/>
            <p:cNvSpPr>
              <a:spLocks/>
            </p:cNvSpPr>
            <p:nvPr/>
          </p:nvSpPr>
          <p:spPr bwMode="auto">
            <a:xfrm>
              <a:off x="5124" y="2080"/>
              <a:ext cx="317" cy="344"/>
            </a:xfrm>
            <a:custGeom>
              <a:avLst/>
              <a:gdLst>
                <a:gd name="T0" fmla="*/ 134 w 134"/>
                <a:gd name="T1" fmla="*/ 0 h 144"/>
                <a:gd name="T2" fmla="*/ 77 w 134"/>
                <a:gd name="T3" fmla="*/ 144 h 144"/>
                <a:gd name="T4" fmla="*/ 54 w 134"/>
                <a:gd name="T5" fmla="*/ 144 h 144"/>
                <a:gd name="T6" fmla="*/ 0 w 134"/>
                <a:gd name="T7" fmla="*/ 0 h 144"/>
                <a:gd name="T8" fmla="*/ 25 w 134"/>
                <a:gd name="T9" fmla="*/ 0 h 144"/>
                <a:gd name="T10" fmla="*/ 62 w 134"/>
                <a:gd name="T11" fmla="*/ 105 h 144"/>
                <a:gd name="T12" fmla="*/ 67 w 134"/>
                <a:gd name="T13" fmla="*/ 125 h 144"/>
                <a:gd name="T14" fmla="*/ 67 w 134"/>
                <a:gd name="T15" fmla="*/ 125 h 144"/>
                <a:gd name="T16" fmla="*/ 72 w 134"/>
                <a:gd name="T17" fmla="*/ 105 h 144"/>
                <a:gd name="T18" fmla="*/ 110 w 134"/>
                <a:gd name="T19" fmla="*/ 0 h 144"/>
                <a:gd name="T20" fmla="*/ 134 w 134"/>
                <a:gd name="T21" fmla="*/ 0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4" h="144">
                  <a:moveTo>
                    <a:pt x="134" y="0"/>
                  </a:moveTo>
                  <a:cubicBezTo>
                    <a:pt x="77" y="144"/>
                    <a:pt x="77" y="144"/>
                    <a:pt x="77" y="144"/>
                  </a:cubicBezTo>
                  <a:cubicBezTo>
                    <a:pt x="54" y="144"/>
                    <a:pt x="54" y="144"/>
                    <a:pt x="54" y="144"/>
                  </a:cubicBezTo>
                  <a:cubicBezTo>
                    <a:pt x="0" y="0"/>
                    <a:pt x="0" y="0"/>
                    <a:pt x="0" y="0"/>
                  </a:cubicBezTo>
                  <a:cubicBezTo>
                    <a:pt x="25" y="0"/>
                    <a:pt x="25" y="0"/>
                    <a:pt x="25" y="0"/>
                  </a:cubicBezTo>
                  <a:cubicBezTo>
                    <a:pt x="62" y="105"/>
                    <a:pt x="62" y="105"/>
                    <a:pt x="62" y="105"/>
                  </a:cubicBezTo>
                  <a:cubicBezTo>
                    <a:pt x="64" y="110"/>
                    <a:pt x="65" y="117"/>
                    <a:pt x="67" y="125"/>
                  </a:cubicBezTo>
                  <a:cubicBezTo>
                    <a:pt x="67" y="125"/>
                    <a:pt x="67" y="125"/>
                    <a:pt x="67" y="125"/>
                  </a:cubicBezTo>
                  <a:cubicBezTo>
                    <a:pt x="68" y="118"/>
                    <a:pt x="70" y="111"/>
                    <a:pt x="72" y="105"/>
                  </a:cubicBezTo>
                  <a:cubicBezTo>
                    <a:pt x="110" y="0"/>
                    <a:pt x="110" y="0"/>
                    <a:pt x="110" y="0"/>
                  </a:cubicBezTo>
                  <a:lnTo>
                    <a:pt x="134"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534" name="Freeform 20"/>
            <p:cNvSpPr>
              <a:spLocks noEditPoints="1"/>
            </p:cNvSpPr>
            <p:nvPr/>
          </p:nvSpPr>
          <p:spPr bwMode="auto">
            <a:xfrm>
              <a:off x="5458" y="2073"/>
              <a:ext cx="296" cy="361"/>
            </a:xfrm>
            <a:custGeom>
              <a:avLst/>
              <a:gdLst>
                <a:gd name="T0" fmla="*/ 125 w 125"/>
                <a:gd name="T1" fmla="*/ 81 h 151"/>
                <a:gd name="T2" fmla="*/ 24 w 125"/>
                <a:gd name="T3" fmla="*/ 81 h 151"/>
                <a:gd name="T4" fmla="*/ 37 w 125"/>
                <a:gd name="T5" fmla="*/ 118 h 151"/>
                <a:gd name="T6" fmla="*/ 71 w 125"/>
                <a:gd name="T7" fmla="*/ 131 h 151"/>
                <a:gd name="T8" fmla="*/ 115 w 125"/>
                <a:gd name="T9" fmla="*/ 115 h 151"/>
                <a:gd name="T10" fmla="*/ 115 w 125"/>
                <a:gd name="T11" fmla="*/ 137 h 151"/>
                <a:gd name="T12" fmla="*/ 65 w 125"/>
                <a:gd name="T13" fmla="*/ 151 h 151"/>
                <a:gd name="T14" fmla="*/ 17 w 125"/>
                <a:gd name="T15" fmla="*/ 131 h 151"/>
                <a:gd name="T16" fmla="*/ 0 w 125"/>
                <a:gd name="T17" fmla="*/ 76 h 151"/>
                <a:gd name="T18" fmla="*/ 9 w 125"/>
                <a:gd name="T19" fmla="*/ 37 h 151"/>
                <a:gd name="T20" fmla="*/ 32 w 125"/>
                <a:gd name="T21" fmla="*/ 9 h 151"/>
                <a:gd name="T22" fmla="*/ 66 w 125"/>
                <a:gd name="T23" fmla="*/ 0 h 151"/>
                <a:gd name="T24" fmla="*/ 110 w 125"/>
                <a:gd name="T25" fmla="*/ 18 h 151"/>
                <a:gd name="T26" fmla="*/ 125 w 125"/>
                <a:gd name="T27" fmla="*/ 69 h 151"/>
                <a:gd name="T28" fmla="*/ 125 w 125"/>
                <a:gd name="T29" fmla="*/ 81 h 151"/>
                <a:gd name="T30" fmla="*/ 102 w 125"/>
                <a:gd name="T31" fmla="*/ 61 h 151"/>
                <a:gd name="T32" fmla="*/ 92 w 125"/>
                <a:gd name="T33" fmla="*/ 30 h 151"/>
                <a:gd name="T34" fmla="*/ 66 w 125"/>
                <a:gd name="T35" fmla="*/ 19 h 151"/>
                <a:gd name="T36" fmla="*/ 38 w 125"/>
                <a:gd name="T37" fmla="*/ 31 h 151"/>
                <a:gd name="T38" fmla="*/ 24 w 125"/>
                <a:gd name="T39" fmla="*/ 61 h 151"/>
                <a:gd name="T40" fmla="*/ 102 w 125"/>
                <a:gd name="T41" fmla="*/ 61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5" h="151">
                  <a:moveTo>
                    <a:pt x="125" y="81"/>
                  </a:moveTo>
                  <a:cubicBezTo>
                    <a:pt x="24" y="81"/>
                    <a:pt x="24" y="81"/>
                    <a:pt x="24" y="81"/>
                  </a:cubicBezTo>
                  <a:cubicBezTo>
                    <a:pt x="24" y="97"/>
                    <a:pt x="28" y="110"/>
                    <a:pt x="37" y="118"/>
                  </a:cubicBezTo>
                  <a:cubicBezTo>
                    <a:pt x="45" y="127"/>
                    <a:pt x="56" y="131"/>
                    <a:pt x="71" y="131"/>
                  </a:cubicBezTo>
                  <a:cubicBezTo>
                    <a:pt x="87" y="131"/>
                    <a:pt x="102" y="126"/>
                    <a:pt x="115" y="115"/>
                  </a:cubicBezTo>
                  <a:cubicBezTo>
                    <a:pt x="115" y="137"/>
                    <a:pt x="115" y="137"/>
                    <a:pt x="115" y="137"/>
                  </a:cubicBezTo>
                  <a:cubicBezTo>
                    <a:pt x="103" y="146"/>
                    <a:pt x="86" y="151"/>
                    <a:pt x="65" y="151"/>
                  </a:cubicBezTo>
                  <a:cubicBezTo>
                    <a:pt x="45" y="151"/>
                    <a:pt x="29" y="144"/>
                    <a:pt x="17" y="131"/>
                  </a:cubicBezTo>
                  <a:cubicBezTo>
                    <a:pt x="6" y="118"/>
                    <a:pt x="0" y="99"/>
                    <a:pt x="0" y="76"/>
                  </a:cubicBezTo>
                  <a:cubicBezTo>
                    <a:pt x="0" y="62"/>
                    <a:pt x="3" y="48"/>
                    <a:pt x="9" y="37"/>
                  </a:cubicBezTo>
                  <a:cubicBezTo>
                    <a:pt x="14" y="25"/>
                    <a:pt x="22" y="16"/>
                    <a:pt x="32" y="9"/>
                  </a:cubicBezTo>
                  <a:cubicBezTo>
                    <a:pt x="43" y="3"/>
                    <a:pt x="54" y="0"/>
                    <a:pt x="66" y="0"/>
                  </a:cubicBezTo>
                  <a:cubicBezTo>
                    <a:pt x="85" y="0"/>
                    <a:pt x="99" y="6"/>
                    <a:pt x="110" y="18"/>
                  </a:cubicBezTo>
                  <a:cubicBezTo>
                    <a:pt x="120" y="30"/>
                    <a:pt x="125" y="47"/>
                    <a:pt x="125" y="69"/>
                  </a:cubicBezTo>
                  <a:lnTo>
                    <a:pt x="125" y="81"/>
                  </a:lnTo>
                  <a:close/>
                  <a:moveTo>
                    <a:pt x="102" y="61"/>
                  </a:moveTo>
                  <a:cubicBezTo>
                    <a:pt x="102" y="48"/>
                    <a:pt x="98" y="38"/>
                    <a:pt x="92" y="30"/>
                  </a:cubicBezTo>
                  <a:cubicBezTo>
                    <a:pt x="86" y="23"/>
                    <a:pt x="77" y="19"/>
                    <a:pt x="66" y="19"/>
                  </a:cubicBezTo>
                  <a:cubicBezTo>
                    <a:pt x="55" y="19"/>
                    <a:pt x="46" y="23"/>
                    <a:pt x="38" y="31"/>
                  </a:cubicBezTo>
                  <a:cubicBezTo>
                    <a:pt x="31" y="39"/>
                    <a:pt x="26" y="49"/>
                    <a:pt x="24" y="61"/>
                  </a:cubicBezTo>
                  <a:lnTo>
                    <a:pt x="102" y="6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grpSp>
      <p:grpSp>
        <p:nvGrpSpPr>
          <p:cNvPr id="535" name="Group 32"/>
          <p:cNvGrpSpPr>
            <a:grpSpLocks noChangeAspect="1"/>
          </p:cNvGrpSpPr>
          <p:nvPr/>
        </p:nvGrpSpPr>
        <p:grpSpPr bwMode="auto">
          <a:xfrm>
            <a:off x="670093" y="5565273"/>
            <a:ext cx="1088945" cy="351042"/>
            <a:chOff x="3382" y="2013"/>
            <a:chExt cx="912" cy="294"/>
          </a:xfrm>
          <a:solidFill>
            <a:schemeClr val="tx1"/>
          </a:solidFill>
        </p:grpSpPr>
        <p:sp>
          <p:nvSpPr>
            <p:cNvPr id="536" name="Freeform 33"/>
            <p:cNvSpPr>
              <a:spLocks noEditPoints="1"/>
            </p:cNvSpPr>
            <p:nvPr/>
          </p:nvSpPr>
          <p:spPr bwMode="auto">
            <a:xfrm>
              <a:off x="3756" y="2104"/>
              <a:ext cx="95" cy="107"/>
            </a:xfrm>
            <a:custGeom>
              <a:avLst/>
              <a:gdLst>
                <a:gd name="T0" fmla="*/ 40 w 40"/>
                <a:gd name="T1" fmla="*/ 22 h 44"/>
                <a:gd name="T2" fmla="*/ 37 w 40"/>
                <a:gd name="T3" fmla="*/ 33 h 44"/>
                <a:gd name="T4" fmla="*/ 30 w 40"/>
                <a:gd name="T5" fmla="*/ 41 h 44"/>
                <a:gd name="T6" fmla="*/ 20 w 40"/>
                <a:gd name="T7" fmla="*/ 44 h 44"/>
                <a:gd name="T8" fmla="*/ 9 w 40"/>
                <a:gd name="T9" fmla="*/ 41 h 44"/>
                <a:gd name="T10" fmla="*/ 2 w 40"/>
                <a:gd name="T11" fmla="*/ 34 h 44"/>
                <a:gd name="T12" fmla="*/ 0 w 40"/>
                <a:gd name="T13" fmla="*/ 23 h 44"/>
                <a:gd name="T14" fmla="*/ 2 w 40"/>
                <a:gd name="T15" fmla="*/ 11 h 44"/>
                <a:gd name="T16" fmla="*/ 10 w 40"/>
                <a:gd name="T17" fmla="*/ 3 h 44"/>
                <a:gd name="T18" fmla="*/ 20 w 40"/>
                <a:gd name="T19" fmla="*/ 0 h 44"/>
                <a:gd name="T20" fmla="*/ 30 w 40"/>
                <a:gd name="T21" fmla="*/ 3 h 44"/>
                <a:gd name="T22" fmla="*/ 37 w 40"/>
                <a:gd name="T23" fmla="*/ 11 h 44"/>
                <a:gd name="T24" fmla="*/ 40 w 40"/>
                <a:gd name="T25" fmla="*/ 22 h 44"/>
                <a:gd name="T26" fmla="*/ 34 w 40"/>
                <a:gd name="T27" fmla="*/ 22 h 44"/>
                <a:gd name="T28" fmla="*/ 31 w 40"/>
                <a:gd name="T29" fmla="*/ 9 h 44"/>
                <a:gd name="T30" fmla="*/ 20 w 40"/>
                <a:gd name="T31" fmla="*/ 5 h 44"/>
                <a:gd name="T32" fmla="*/ 12 w 40"/>
                <a:gd name="T33" fmla="*/ 7 h 44"/>
                <a:gd name="T34" fmla="*/ 7 w 40"/>
                <a:gd name="T35" fmla="*/ 13 h 44"/>
                <a:gd name="T36" fmla="*/ 5 w 40"/>
                <a:gd name="T37" fmla="*/ 22 h 44"/>
                <a:gd name="T38" fmla="*/ 7 w 40"/>
                <a:gd name="T39" fmla="*/ 31 h 44"/>
                <a:gd name="T40" fmla="*/ 12 w 40"/>
                <a:gd name="T41" fmla="*/ 37 h 44"/>
                <a:gd name="T42" fmla="*/ 20 w 40"/>
                <a:gd name="T43" fmla="*/ 39 h 44"/>
                <a:gd name="T44" fmla="*/ 31 w 40"/>
                <a:gd name="T45" fmla="*/ 35 h 44"/>
                <a:gd name="T46" fmla="*/ 34 w 40"/>
                <a:gd name="T47" fmla="*/ 22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0" h="44">
                  <a:moveTo>
                    <a:pt x="40" y="22"/>
                  </a:moveTo>
                  <a:cubicBezTo>
                    <a:pt x="40" y="26"/>
                    <a:pt x="39" y="30"/>
                    <a:pt x="37" y="33"/>
                  </a:cubicBezTo>
                  <a:cubicBezTo>
                    <a:pt x="36" y="37"/>
                    <a:pt x="33" y="39"/>
                    <a:pt x="30" y="41"/>
                  </a:cubicBezTo>
                  <a:cubicBezTo>
                    <a:pt x="27" y="43"/>
                    <a:pt x="24" y="44"/>
                    <a:pt x="20" y="44"/>
                  </a:cubicBezTo>
                  <a:cubicBezTo>
                    <a:pt x="16" y="44"/>
                    <a:pt x="12" y="43"/>
                    <a:pt x="9" y="41"/>
                  </a:cubicBezTo>
                  <a:cubicBezTo>
                    <a:pt x="6" y="39"/>
                    <a:pt x="4" y="37"/>
                    <a:pt x="2" y="34"/>
                  </a:cubicBezTo>
                  <a:cubicBezTo>
                    <a:pt x="1" y="30"/>
                    <a:pt x="0" y="27"/>
                    <a:pt x="0" y="23"/>
                  </a:cubicBezTo>
                  <a:cubicBezTo>
                    <a:pt x="0" y="18"/>
                    <a:pt x="1" y="14"/>
                    <a:pt x="2" y="11"/>
                  </a:cubicBezTo>
                  <a:cubicBezTo>
                    <a:pt x="4" y="7"/>
                    <a:pt x="6" y="5"/>
                    <a:pt x="10" y="3"/>
                  </a:cubicBezTo>
                  <a:cubicBezTo>
                    <a:pt x="13" y="1"/>
                    <a:pt x="16" y="0"/>
                    <a:pt x="20" y="0"/>
                  </a:cubicBezTo>
                  <a:cubicBezTo>
                    <a:pt x="24" y="0"/>
                    <a:pt x="27" y="1"/>
                    <a:pt x="30" y="3"/>
                  </a:cubicBezTo>
                  <a:cubicBezTo>
                    <a:pt x="33" y="5"/>
                    <a:pt x="36" y="7"/>
                    <a:pt x="37" y="11"/>
                  </a:cubicBezTo>
                  <a:cubicBezTo>
                    <a:pt x="39" y="14"/>
                    <a:pt x="40" y="17"/>
                    <a:pt x="40" y="22"/>
                  </a:cubicBezTo>
                  <a:close/>
                  <a:moveTo>
                    <a:pt x="34" y="22"/>
                  </a:moveTo>
                  <a:cubicBezTo>
                    <a:pt x="34" y="17"/>
                    <a:pt x="33" y="12"/>
                    <a:pt x="31" y="9"/>
                  </a:cubicBezTo>
                  <a:cubicBezTo>
                    <a:pt x="28" y="6"/>
                    <a:pt x="25" y="5"/>
                    <a:pt x="20" y="5"/>
                  </a:cubicBezTo>
                  <a:cubicBezTo>
                    <a:pt x="17" y="5"/>
                    <a:pt x="15" y="6"/>
                    <a:pt x="12" y="7"/>
                  </a:cubicBezTo>
                  <a:cubicBezTo>
                    <a:pt x="10" y="8"/>
                    <a:pt x="8" y="10"/>
                    <a:pt x="7" y="13"/>
                  </a:cubicBezTo>
                  <a:cubicBezTo>
                    <a:pt x="6" y="16"/>
                    <a:pt x="5" y="19"/>
                    <a:pt x="5" y="22"/>
                  </a:cubicBezTo>
                  <a:cubicBezTo>
                    <a:pt x="5" y="25"/>
                    <a:pt x="6" y="28"/>
                    <a:pt x="7" y="31"/>
                  </a:cubicBezTo>
                  <a:cubicBezTo>
                    <a:pt x="8" y="34"/>
                    <a:pt x="10" y="36"/>
                    <a:pt x="12" y="37"/>
                  </a:cubicBezTo>
                  <a:cubicBezTo>
                    <a:pt x="14" y="39"/>
                    <a:pt x="17" y="39"/>
                    <a:pt x="20" y="39"/>
                  </a:cubicBezTo>
                  <a:cubicBezTo>
                    <a:pt x="24" y="39"/>
                    <a:pt x="28" y="38"/>
                    <a:pt x="31" y="35"/>
                  </a:cubicBezTo>
                  <a:cubicBezTo>
                    <a:pt x="33" y="32"/>
                    <a:pt x="34" y="28"/>
                    <a:pt x="34" y="22"/>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537" name="Freeform 34"/>
            <p:cNvSpPr>
              <a:spLocks/>
            </p:cNvSpPr>
            <p:nvPr/>
          </p:nvSpPr>
          <p:spPr bwMode="auto">
            <a:xfrm>
              <a:off x="3865" y="2133"/>
              <a:ext cx="60" cy="75"/>
            </a:xfrm>
            <a:custGeom>
              <a:avLst/>
              <a:gdLst>
                <a:gd name="T0" fmla="*/ 25 w 25"/>
                <a:gd name="T1" fmla="*/ 31 h 31"/>
                <a:gd name="T2" fmla="*/ 20 w 25"/>
                <a:gd name="T3" fmla="*/ 31 h 31"/>
                <a:gd name="T4" fmla="*/ 20 w 25"/>
                <a:gd name="T5" fmla="*/ 14 h 31"/>
                <a:gd name="T6" fmla="*/ 13 w 25"/>
                <a:gd name="T7" fmla="*/ 4 h 31"/>
                <a:gd name="T8" fmla="*/ 7 w 25"/>
                <a:gd name="T9" fmla="*/ 7 h 31"/>
                <a:gd name="T10" fmla="*/ 4 w 25"/>
                <a:gd name="T11" fmla="*/ 14 h 31"/>
                <a:gd name="T12" fmla="*/ 4 w 25"/>
                <a:gd name="T13" fmla="*/ 31 h 31"/>
                <a:gd name="T14" fmla="*/ 0 w 25"/>
                <a:gd name="T15" fmla="*/ 31 h 31"/>
                <a:gd name="T16" fmla="*/ 0 w 25"/>
                <a:gd name="T17" fmla="*/ 1 h 31"/>
                <a:gd name="T18" fmla="*/ 4 w 25"/>
                <a:gd name="T19" fmla="*/ 1 h 31"/>
                <a:gd name="T20" fmla="*/ 4 w 25"/>
                <a:gd name="T21" fmla="*/ 6 h 31"/>
                <a:gd name="T22" fmla="*/ 5 w 25"/>
                <a:gd name="T23" fmla="*/ 6 h 31"/>
                <a:gd name="T24" fmla="*/ 14 w 25"/>
                <a:gd name="T25" fmla="*/ 0 h 31"/>
                <a:gd name="T26" fmla="*/ 22 w 25"/>
                <a:gd name="T27" fmla="*/ 4 h 31"/>
                <a:gd name="T28" fmla="*/ 25 w 25"/>
                <a:gd name="T29" fmla="*/ 13 h 31"/>
                <a:gd name="T30" fmla="*/ 25 w 25"/>
                <a:gd name="T31"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5" h="31">
                  <a:moveTo>
                    <a:pt x="25" y="31"/>
                  </a:moveTo>
                  <a:cubicBezTo>
                    <a:pt x="20" y="31"/>
                    <a:pt x="20" y="31"/>
                    <a:pt x="20" y="31"/>
                  </a:cubicBezTo>
                  <a:cubicBezTo>
                    <a:pt x="20" y="14"/>
                    <a:pt x="20" y="14"/>
                    <a:pt x="20" y="14"/>
                  </a:cubicBezTo>
                  <a:cubicBezTo>
                    <a:pt x="20" y="8"/>
                    <a:pt x="17" y="4"/>
                    <a:pt x="13" y="4"/>
                  </a:cubicBezTo>
                  <a:cubicBezTo>
                    <a:pt x="10" y="4"/>
                    <a:pt x="8" y="5"/>
                    <a:pt x="7" y="7"/>
                  </a:cubicBezTo>
                  <a:cubicBezTo>
                    <a:pt x="5" y="9"/>
                    <a:pt x="4" y="11"/>
                    <a:pt x="4" y="14"/>
                  </a:cubicBezTo>
                  <a:cubicBezTo>
                    <a:pt x="4" y="31"/>
                    <a:pt x="4" y="31"/>
                    <a:pt x="4" y="31"/>
                  </a:cubicBezTo>
                  <a:cubicBezTo>
                    <a:pt x="0" y="31"/>
                    <a:pt x="0" y="31"/>
                    <a:pt x="0" y="31"/>
                  </a:cubicBezTo>
                  <a:cubicBezTo>
                    <a:pt x="0" y="1"/>
                    <a:pt x="0" y="1"/>
                    <a:pt x="0" y="1"/>
                  </a:cubicBezTo>
                  <a:cubicBezTo>
                    <a:pt x="4" y="1"/>
                    <a:pt x="4" y="1"/>
                    <a:pt x="4" y="1"/>
                  </a:cubicBezTo>
                  <a:cubicBezTo>
                    <a:pt x="4" y="6"/>
                    <a:pt x="4" y="6"/>
                    <a:pt x="4" y="6"/>
                  </a:cubicBezTo>
                  <a:cubicBezTo>
                    <a:pt x="5" y="6"/>
                    <a:pt x="5" y="6"/>
                    <a:pt x="5" y="6"/>
                  </a:cubicBezTo>
                  <a:cubicBezTo>
                    <a:pt x="7" y="2"/>
                    <a:pt x="10" y="0"/>
                    <a:pt x="14" y="0"/>
                  </a:cubicBezTo>
                  <a:cubicBezTo>
                    <a:pt x="18" y="0"/>
                    <a:pt x="20" y="1"/>
                    <a:pt x="22" y="4"/>
                  </a:cubicBezTo>
                  <a:cubicBezTo>
                    <a:pt x="24" y="6"/>
                    <a:pt x="25" y="9"/>
                    <a:pt x="25" y="13"/>
                  </a:cubicBezTo>
                  <a:lnTo>
                    <a:pt x="25" y="3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538" name="Freeform 35"/>
            <p:cNvSpPr>
              <a:spLocks noEditPoints="1"/>
            </p:cNvSpPr>
            <p:nvPr/>
          </p:nvSpPr>
          <p:spPr bwMode="auto">
            <a:xfrm>
              <a:off x="3937" y="2133"/>
              <a:ext cx="61" cy="78"/>
            </a:xfrm>
            <a:custGeom>
              <a:avLst/>
              <a:gdLst>
                <a:gd name="T0" fmla="*/ 26 w 26"/>
                <a:gd name="T1" fmla="*/ 17 h 32"/>
                <a:gd name="T2" fmla="*/ 5 w 26"/>
                <a:gd name="T3" fmla="*/ 17 h 32"/>
                <a:gd name="T4" fmla="*/ 7 w 26"/>
                <a:gd name="T5" fmla="*/ 25 h 32"/>
                <a:gd name="T6" fmla="*/ 14 w 26"/>
                <a:gd name="T7" fmla="*/ 28 h 32"/>
                <a:gd name="T8" fmla="*/ 24 w 26"/>
                <a:gd name="T9" fmla="*/ 24 h 32"/>
                <a:gd name="T10" fmla="*/ 24 w 26"/>
                <a:gd name="T11" fmla="*/ 29 h 32"/>
                <a:gd name="T12" fmla="*/ 13 w 26"/>
                <a:gd name="T13" fmla="*/ 32 h 32"/>
                <a:gd name="T14" fmla="*/ 3 w 26"/>
                <a:gd name="T15" fmla="*/ 28 h 32"/>
                <a:gd name="T16" fmla="*/ 0 w 26"/>
                <a:gd name="T17" fmla="*/ 16 h 32"/>
                <a:gd name="T18" fmla="*/ 1 w 26"/>
                <a:gd name="T19" fmla="*/ 8 h 32"/>
                <a:gd name="T20" fmla="*/ 6 w 26"/>
                <a:gd name="T21" fmla="*/ 2 h 32"/>
                <a:gd name="T22" fmla="*/ 13 w 26"/>
                <a:gd name="T23" fmla="*/ 0 h 32"/>
                <a:gd name="T24" fmla="*/ 23 w 26"/>
                <a:gd name="T25" fmla="*/ 4 h 32"/>
                <a:gd name="T26" fmla="*/ 26 w 26"/>
                <a:gd name="T27" fmla="*/ 15 h 32"/>
                <a:gd name="T28" fmla="*/ 26 w 26"/>
                <a:gd name="T29" fmla="*/ 17 h 32"/>
                <a:gd name="T30" fmla="*/ 21 w 26"/>
                <a:gd name="T31" fmla="*/ 13 h 32"/>
                <a:gd name="T32" fmla="*/ 19 w 26"/>
                <a:gd name="T33" fmla="*/ 7 h 32"/>
                <a:gd name="T34" fmla="*/ 13 w 26"/>
                <a:gd name="T35" fmla="*/ 4 h 32"/>
                <a:gd name="T36" fmla="*/ 8 w 26"/>
                <a:gd name="T37" fmla="*/ 7 h 32"/>
                <a:gd name="T38" fmla="*/ 5 w 26"/>
                <a:gd name="T39" fmla="*/ 13 h 32"/>
                <a:gd name="T40" fmla="*/ 21 w 26"/>
                <a:gd name="T41" fmla="*/ 13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6" h="32">
                  <a:moveTo>
                    <a:pt x="26" y="17"/>
                  </a:moveTo>
                  <a:cubicBezTo>
                    <a:pt x="5" y="17"/>
                    <a:pt x="5" y="17"/>
                    <a:pt x="5" y="17"/>
                  </a:cubicBezTo>
                  <a:cubicBezTo>
                    <a:pt x="5" y="21"/>
                    <a:pt x="6" y="23"/>
                    <a:pt x="7" y="25"/>
                  </a:cubicBezTo>
                  <a:cubicBezTo>
                    <a:pt x="9" y="27"/>
                    <a:pt x="11" y="28"/>
                    <a:pt x="14" y="28"/>
                  </a:cubicBezTo>
                  <a:cubicBezTo>
                    <a:pt x="18" y="28"/>
                    <a:pt x="21" y="27"/>
                    <a:pt x="24" y="24"/>
                  </a:cubicBezTo>
                  <a:cubicBezTo>
                    <a:pt x="24" y="29"/>
                    <a:pt x="24" y="29"/>
                    <a:pt x="24" y="29"/>
                  </a:cubicBezTo>
                  <a:cubicBezTo>
                    <a:pt x="21" y="31"/>
                    <a:pt x="18" y="32"/>
                    <a:pt x="13" y="32"/>
                  </a:cubicBezTo>
                  <a:cubicBezTo>
                    <a:pt x="9" y="32"/>
                    <a:pt x="6" y="30"/>
                    <a:pt x="3" y="28"/>
                  </a:cubicBezTo>
                  <a:cubicBezTo>
                    <a:pt x="1" y="25"/>
                    <a:pt x="0" y="21"/>
                    <a:pt x="0" y="16"/>
                  </a:cubicBezTo>
                  <a:cubicBezTo>
                    <a:pt x="0" y="13"/>
                    <a:pt x="0" y="11"/>
                    <a:pt x="1" y="8"/>
                  </a:cubicBezTo>
                  <a:cubicBezTo>
                    <a:pt x="3" y="6"/>
                    <a:pt x="4" y="4"/>
                    <a:pt x="6" y="2"/>
                  </a:cubicBezTo>
                  <a:cubicBezTo>
                    <a:pt x="9" y="1"/>
                    <a:pt x="11" y="0"/>
                    <a:pt x="13" y="0"/>
                  </a:cubicBezTo>
                  <a:cubicBezTo>
                    <a:pt x="17" y="0"/>
                    <a:pt x="20" y="2"/>
                    <a:pt x="23" y="4"/>
                  </a:cubicBezTo>
                  <a:cubicBezTo>
                    <a:pt x="25" y="7"/>
                    <a:pt x="26" y="10"/>
                    <a:pt x="26" y="15"/>
                  </a:cubicBezTo>
                  <a:lnTo>
                    <a:pt x="26" y="17"/>
                  </a:lnTo>
                  <a:close/>
                  <a:moveTo>
                    <a:pt x="21" y="13"/>
                  </a:moveTo>
                  <a:cubicBezTo>
                    <a:pt x="21" y="10"/>
                    <a:pt x="20" y="8"/>
                    <a:pt x="19" y="7"/>
                  </a:cubicBezTo>
                  <a:cubicBezTo>
                    <a:pt x="18" y="5"/>
                    <a:pt x="16" y="4"/>
                    <a:pt x="13" y="4"/>
                  </a:cubicBezTo>
                  <a:cubicBezTo>
                    <a:pt x="11" y="4"/>
                    <a:pt x="9" y="5"/>
                    <a:pt x="8" y="7"/>
                  </a:cubicBezTo>
                  <a:cubicBezTo>
                    <a:pt x="6" y="8"/>
                    <a:pt x="5" y="11"/>
                    <a:pt x="5" y="13"/>
                  </a:cubicBezTo>
                  <a:lnTo>
                    <a:pt x="21" y="1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539" name="Freeform 36"/>
            <p:cNvSpPr>
              <a:spLocks/>
            </p:cNvSpPr>
            <p:nvPr/>
          </p:nvSpPr>
          <p:spPr bwMode="auto">
            <a:xfrm>
              <a:off x="4013" y="2107"/>
              <a:ext cx="81" cy="101"/>
            </a:xfrm>
            <a:custGeom>
              <a:avLst/>
              <a:gdLst>
                <a:gd name="T0" fmla="*/ 34 w 34"/>
                <a:gd name="T1" fmla="*/ 42 h 42"/>
                <a:gd name="T2" fmla="*/ 28 w 34"/>
                <a:gd name="T3" fmla="*/ 42 h 42"/>
                <a:gd name="T4" fmla="*/ 6 w 34"/>
                <a:gd name="T5" fmla="*/ 9 h 42"/>
                <a:gd name="T6" fmla="*/ 5 w 34"/>
                <a:gd name="T7" fmla="*/ 6 h 42"/>
                <a:gd name="T8" fmla="*/ 5 w 34"/>
                <a:gd name="T9" fmla="*/ 6 h 42"/>
                <a:gd name="T10" fmla="*/ 5 w 34"/>
                <a:gd name="T11" fmla="*/ 12 h 42"/>
                <a:gd name="T12" fmla="*/ 5 w 34"/>
                <a:gd name="T13" fmla="*/ 42 h 42"/>
                <a:gd name="T14" fmla="*/ 0 w 34"/>
                <a:gd name="T15" fmla="*/ 42 h 42"/>
                <a:gd name="T16" fmla="*/ 0 w 34"/>
                <a:gd name="T17" fmla="*/ 0 h 42"/>
                <a:gd name="T18" fmla="*/ 6 w 34"/>
                <a:gd name="T19" fmla="*/ 0 h 42"/>
                <a:gd name="T20" fmla="*/ 27 w 34"/>
                <a:gd name="T21" fmla="*/ 33 h 42"/>
                <a:gd name="T22" fmla="*/ 29 w 34"/>
                <a:gd name="T23" fmla="*/ 36 h 42"/>
                <a:gd name="T24" fmla="*/ 29 w 34"/>
                <a:gd name="T25" fmla="*/ 36 h 42"/>
                <a:gd name="T26" fmla="*/ 29 w 34"/>
                <a:gd name="T27" fmla="*/ 30 h 42"/>
                <a:gd name="T28" fmla="*/ 29 w 34"/>
                <a:gd name="T29" fmla="*/ 0 h 42"/>
                <a:gd name="T30" fmla="*/ 34 w 34"/>
                <a:gd name="T31" fmla="*/ 0 h 42"/>
                <a:gd name="T32" fmla="*/ 34 w 34"/>
                <a:gd name="T33"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4" h="42">
                  <a:moveTo>
                    <a:pt x="34" y="42"/>
                  </a:moveTo>
                  <a:cubicBezTo>
                    <a:pt x="28" y="42"/>
                    <a:pt x="28" y="42"/>
                    <a:pt x="28" y="42"/>
                  </a:cubicBezTo>
                  <a:cubicBezTo>
                    <a:pt x="6" y="9"/>
                    <a:pt x="6" y="9"/>
                    <a:pt x="6" y="9"/>
                  </a:cubicBezTo>
                  <a:cubicBezTo>
                    <a:pt x="6" y="8"/>
                    <a:pt x="5" y="7"/>
                    <a:pt x="5" y="6"/>
                  </a:cubicBezTo>
                  <a:cubicBezTo>
                    <a:pt x="5" y="6"/>
                    <a:pt x="5" y="6"/>
                    <a:pt x="5" y="6"/>
                  </a:cubicBezTo>
                  <a:cubicBezTo>
                    <a:pt x="5" y="7"/>
                    <a:pt x="5" y="9"/>
                    <a:pt x="5" y="12"/>
                  </a:cubicBezTo>
                  <a:cubicBezTo>
                    <a:pt x="5" y="42"/>
                    <a:pt x="5" y="42"/>
                    <a:pt x="5" y="42"/>
                  </a:cubicBezTo>
                  <a:cubicBezTo>
                    <a:pt x="0" y="42"/>
                    <a:pt x="0" y="42"/>
                    <a:pt x="0" y="42"/>
                  </a:cubicBezTo>
                  <a:cubicBezTo>
                    <a:pt x="0" y="0"/>
                    <a:pt x="0" y="0"/>
                    <a:pt x="0" y="0"/>
                  </a:cubicBezTo>
                  <a:cubicBezTo>
                    <a:pt x="6" y="0"/>
                    <a:pt x="6" y="0"/>
                    <a:pt x="6" y="0"/>
                  </a:cubicBezTo>
                  <a:cubicBezTo>
                    <a:pt x="27" y="33"/>
                    <a:pt x="27" y="33"/>
                    <a:pt x="27" y="33"/>
                  </a:cubicBezTo>
                  <a:cubicBezTo>
                    <a:pt x="29" y="36"/>
                    <a:pt x="29" y="36"/>
                    <a:pt x="29" y="36"/>
                  </a:cubicBezTo>
                  <a:cubicBezTo>
                    <a:pt x="29" y="36"/>
                    <a:pt x="29" y="36"/>
                    <a:pt x="29" y="36"/>
                  </a:cubicBezTo>
                  <a:cubicBezTo>
                    <a:pt x="29" y="35"/>
                    <a:pt x="29" y="33"/>
                    <a:pt x="29" y="30"/>
                  </a:cubicBezTo>
                  <a:cubicBezTo>
                    <a:pt x="29" y="0"/>
                    <a:pt x="29" y="0"/>
                    <a:pt x="29" y="0"/>
                  </a:cubicBezTo>
                  <a:cubicBezTo>
                    <a:pt x="34" y="0"/>
                    <a:pt x="34" y="0"/>
                    <a:pt x="34" y="0"/>
                  </a:cubicBezTo>
                  <a:lnTo>
                    <a:pt x="34" y="4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540" name="Freeform 37"/>
            <p:cNvSpPr>
              <a:spLocks noEditPoints="1"/>
            </p:cNvSpPr>
            <p:nvPr/>
          </p:nvSpPr>
          <p:spPr bwMode="auto">
            <a:xfrm>
              <a:off x="4108" y="2133"/>
              <a:ext cx="71" cy="78"/>
            </a:xfrm>
            <a:custGeom>
              <a:avLst/>
              <a:gdLst>
                <a:gd name="T0" fmla="*/ 30 w 30"/>
                <a:gd name="T1" fmla="*/ 16 h 32"/>
                <a:gd name="T2" fmla="*/ 26 w 30"/>
                <a:gd name="T3" fmla="*/ 27 h 32"/>
                <a:gd name="T4" fmla="*/ 15 w 30"/>
                <a:gd name="T5" fmla="*/ 32 h 32"/>
                <a:gd name="T6" fmla="*/ 4 w 30"/>
                <a:gd name="T7" fmla="*/ 28 h 32"/>
                <a:gd name="T8" fmla="*/ 0 w 30"/>
                <a:gd name="T9" fmla="*/ 16 h 32"/>
                <a:gd name="T10" fmla="*/ 4 w 30"/>
                <a:gd name="T11" fmla="*/ 5 h 32"/>
                <a:gd name="T12" fmla="*/ 16 w 30"/>
                <a:gd name="T13" fmla="*/ 0 h 32"/>
                <a:gd name="T14" fmla="*/ 26 w 30"/>
                <a:gd name="T15" fmla="*/ 5 h 32"/>
                <a:gd name="T16" fmla="*/ 30 w 30"/>
                <a:gd name="T17" fmla="*/ 16 h 32"/>
                <a:gd name="T18" fmla="*/ 25 w 30"/>
                <a:gd name="T19" fmla="*/ 16 h 32"/>
                <a:gd name="T20" fmla="*/ 22 w 30"/>
                <a:gd name="T21" fmla="*/ 7 h 32"/>
                <a:gd name="T22" fmla="*/ 15 w 30"/>
                <a:gd name="T23" fmla="*/ 4 h 32"/>
                <a:gd name="T24" fmla="*/ 8 w 30"/>
                <a:gd name="T25" fmla="*/ 8 h 32"/>
                <a:gd name="T26" fmla="*/ 5 w 30"/>
                <a:gd name="T27" fmla="*/ 16 h 32"/>
                <a:gd name="T28" fmla="*/ 8 w 30"/>
                <a:gd name="T29" fmla="*/ 25 h 32"/>
                <a:gd name="T30" fmla="*/ 15 w 30"/>
                <a:gd name="T31" fmla="*/ 28 h 32"/>
                <a:gd name="T32" fmla="*/ 22 w 30"/>
                <a:gd name="T33" fmla="*/ 25 h 32"/>
                <a:gd name="T34" fmla="*/ 25 w 30"/>
                <a:gd name="T35" fmla="*/ 1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 h="32">
                  <a:moveTo>
                    <a:pt x="30" y="16"/>
                  </a:moveTo>
                  <a:cubicBezTo>
                    <a:pt x="30" y="21"/>
                    <a:pt x="28" y="25"/>
                    <a:pt x="26" y="27"/>
                  </a:cubicBezTo>
                  <a:cubicBezTo>
                    <a:pt x="23" y="30"/>
                    <a:pt x="19" y="32"/>
                    <a:pt x="15" y="32"/>
                  </a:cubicBezTo>
                  <a:cubicBezTo>
                    <a:pt x="10" y="32"/>
                    <a:pt x="7" y="30"/>
                    <a:pt x="4" y="28"/>
                  </a:cubicBezTo>
                  <a:cubicBezTo>
                    <a:pt x="2" y="25"/>
                    <a:pt x="0" y="21"/>
                    <a:pt x="0" y="16"/>
                  </a:cubicBezTo>
                  <a:cubicBezTo>
                    <a:pt x="0" y="11"/>
                    <a:pt x="2" y="8"/>
                    <a:pt x="4" y="5"/>
                  </a:cubicBezTo>
                  <a:cubicBezTo>
                    <a:pt x="7" y="2"/>
                    <a:pt x="11" y="0"/>
                    <a:pt x="16" y="0"/>
                  </a:cubicBezTo>
                  <a:cubicBezTo>
                    <a:pt x="20" y="0"/>
                    <a:pt x="23" y="2"/>
                    <a:pt x="26" y="5"/>
                  </a:cubicBezTo>
                  <a:cubicBezTo>
                    <a:pt x="29" y="7"/>
                    <a:pt x="30" y="11"/>
                    <a:pt x="30" y="16"/>
                  </a:cubicBezTo>
                  <a:close/>
                  <a:moveTo>
                    <a:pt x="25" y="16"/>
                  </a:moveTo>
                  <a:cubicBezTo>
                    <a:pt x="25" y="12"/>
                    <a:pt x="24" y="9"/>
                    <a:pt x="22" y="7"/>
                  </a:cubicBezTo>
                  <a:cubicBezTo>
                    <a:pt x="21" y="5"/>
                    <a:pt x="18" y="4"/>
                    <a:pt x="15" y="4"/>
                  </a:cubicBezTo>
                  <a:cubicBezTo>
                    <a:pt x="12" y="4"/>
                    <a:pt x="10" y="5"/>
                    <a:pt x="8" y="8"/>
                  </a:cubicBezTo>
                  <a:cubicBezTo>
                    <a:pt x="6" y="10"/>
                    <a:pt x="5" y="12"/>
                    <a:pt x="5" y="16"/>
                  </a:cubicBezTo>
                  <a:cubicBezTo>
                    <a:pt x="5" y="20"/>
                    <a:pt x="6" y="23"/>
                    <a:pt x="8" y="25"/>
                  </a:cubicBezTo>
                  <a:cubicBezTo>
                    <a:pt x="10" y="27"/>
                    <a:pt x="12" y="28"/>
                    <a:pt x="15" y="28"/>
                  </a:cubicBezTo>
                  <a:cubicBezTo>
                    <a:pt x="18" y="28"/>
                    <a:pt x="21" y="27"/>
                    <a:pt x="22" y="25"/>
                  </a:cubicBezTo>
                  <a:cubicBezTo>
                    <a:pt x="24" y="23"/>
                    <a:pt x="25" y="20"/>
                    <a:pt x="25" y="16"/>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541" name="Freeform 38"/>
            <p:cNvSpPr>
              <a:spLocks/>
            </p:cNvSpPr>
            <p:nvPr/>
          </p:nvSpPr>
          <p:spPr bwMode="auto">
            <a:xfrm>
              <a:off x="4184" y="2114"/>
              <a:ext cx="43" cy="97"/>
            </a:xfrm>
            <a:custGeom>
              <a:avLst/>
              <a:gdLst>
                <a:gd name="T0" fmla="*/ 18 w 18"/>
                <a:gd name="T1" fmla="*/ 39 h 40"/>
                <a:gd name="T2" fmla="*/ 13 w 18"/>
                <a:gd name="T3" fmla="*/ 40 h 40"/>
                <a:gd name="T4" fmla="*/ 5 w 18"/>
                <a:gd name="T5" fmla="*/ 31 h 40"/>
                <a:gd name="T6" fmla="*/ 5 w 18"/>
                <a:gd name="T7" fmla="*/ 13 h 40"/>
                <a:gd name="T8" fmla="*/ 0 w 18"/>
                <a:gd name="T9" fmla="*/ 13 h 40"/>
                <a:gd name="T10" fmla="*/ 0 w 18"/>
                <a:gd name="T11" fmla="*/ 9 h 40"/>
                <a:gd name="T12" fmla="*/ 5 w 18"/>
                <a:gd name="T13" fmla="*/ 9 h 40"/>
                <a:gd name="T14" fmla="*/ 5 w 18"/>
                <a:gd name="T15" fmla="*/ 2 h 40"/>
                <a:gd name="T16" fmla="*/ 10 w 18"/>
                <a:gd name="T17" fmla="*/ 0 h 40"/>
                <a:gd name="T18" fmla="*/ 10 w 18"/>
                <a:gd name="T19" fmla="*/ 9 h 40"/>
                <a:gd name="T20" fmla="*/ 18 w 18"/>
                <a:gd name="T21" fmla="*/ 9 h 40"/>
                <a:gd name="T22" fmla="*/ 18 w 18"/>
                <a:gd name="T23" fmla="*/ 13 h 40"/>
                <a:gd name="T24" fmla="*/ 10 w 18"/>
                <a:gd name="T25" fmla="*/ 13 h 40"/>
                <a:gd name="T26" fmla="*/ 10 w 18"/>
                <a:gd name="T27" fmla="*/ 30 h 40"/>
                <a:gd name="T28" fmla="*/ 11 w 18"/>
                <a:gd name="T29" fmla="*/ 34 h 40"/>
                <a:gd name="T30" fmla="*/ 14 w 18"/>
                <a:gd name="T31" fmla="*/ 36 h 40"/>
                <a:gd name="T32" fmla="*/ 18 w 18"/>
                <a:gd name="T33" fmla="*/ 35 h 40"/>
                <a:gd name="T34" fmla="*/ 18 w 18"/>
                <a:gd name="T35" fmla="*/ 39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 h="40">
                  <a:moveTo>
                    <a:pt x="18" y="39"/>
                  </a:moveTo>
                  <a:cubicBezTo>
                    <a:pt x="16" y="39"/>
                    <a:pt x="15" y="40"/>
                    <a:pt x="13" y="40"/>
                  </a:cubicBezTo>
                  <a:cubicBezTo>
                    <a:pt x="8" y="40"/>
                    <a:pt x="5" y="37"/>
                    <a:pt x="5" y="31"/>
                  </a:cubicBezTo>
                  <a:cubicBezTo>
                    <a:pt x="5" y="13"/>
                    <a:pt x="5" y="13"/>
                    <a:pt x="5" y="13"/>
                  </a:cubicBezTo>
                  <a:cubicBezTo>
                    <a:pt x="0" y="13"/>
                    <a:pt x="0" y="13"/>
                    <a:pt x="0" y="13"/>
                  </a:cubicBezTo>
                  <a:cubicBezTo>
                    <a:pt x="0" y="9"/>
                    <a:pt x="0" y="9"/>
                    <a:pt x="0" y="9"/>
                  </a:cubicBezTo>
                  <a:cubicBezTo>
                    <a:pt x="5" y="9"/>
                    <a:pt x="5" y="9"/>
                    <a:pt x="5" y="9"/>
                  </a:cubicBezTo>
                  <a:cubicBezTo>
                    <a:pt x="5" y="2"/>
                    <a:pt x="5" y="2"/>
                    <a:pt x="5" y="2"/>
                  </a:cubicBezTo>
                  <a:cubicBezTo>
                    <a:pt x="10" y="0"/>
                    <a:pt x="10" y="0"/>
                    <a:pt x="10" y="0"/>
                  </a:cubicBezTo>
                  <a:cubicBezTo>
                    <a:pt x="10" y="9"/>
                    <a:pt x="10" y="9"/>
                    <a:pt x="10" y="9"/>
                  </a:cubicBezTo>
                  <a:cubicBezTo>
                    <a:pt x="18" y="9"/>
                    <a:pt x="18" y="9"/>
                    <a:pt x="18" y="9"/>
                  </a:cubicBezTo>
                  <a:cubicBezTo>
                    <a:pt x="18" y="13"/>
                    <a:pt x="18" y="13"/>
                    <a:pt x="18" y="13"/>
                  </a:cubicBezTo>
                  <a:cubicBezTo>
                    <a:pt x="10" y="13"/>
                    <a:pt x="10" y="13"/>
                    <a:pt x="10" y="13"/>
                  </a:cubicBezTo>
                  <a:cubicBezTo>
                    <a:pt x="10" y="30"/>
                    <a:pt x="10" y="30"/>
                    <a:pt x="10" y="30"/>
                  </a:cubicBezTo>
                  <a:cubicBezTo>
                    <a:pt x="10" y="32"/>
                    <a:pt x="10" y="34"/>
                    <a:pt x="11" y="34"/>
                  </a:cubicBezTo>
                  <a:cubicBezTo>
                    <a:pt x="12" y="35"/>
                    <a:pt x="13" y="36"/>
                    <a:pt x="14" y="36"/>
                  </a:cubicBezTo>
                  <a:cubicBezTo>
                    <a:pt x="16" y="36"/>
                    <a:pt x="17" y="35"/>
                    <a:pt x="18" y="35"/>
                  </a:cubicBezTo>
                  <a:lnTo>
                    <a:pt x="18" y="3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542" name="Freeform 39"/>
            <p:cNvSpPr>
              <a:spLocks noEditPoints="1"/>
            </p:cNvSpPr>
            <p:nvPr/>
          </p:nvSpPr>
          <p:spPr bwMode="auto">
            <a:xfrm>
              <a:off x="4232" y="2133"/>
              <a:ext cx="62" cy="78"/>
            </a:xfrm>
            <a:custGeom>
              <a:avLst/>
              <a:gdLst>
                <a:gd name="T0" fmla="*/ 26 w 26"/>
                <a:gd name="T1" fmla="*/ 17 h 32"/>
                <a:gd name="T2" fmla="*/ 5 w 26"/>
                <a:gd name="T3" fmla="*/ 17 h 32"/>
                <a:gd name="T4" fmla="*/ 8 w 26"/>
                <a:gd name="T5" fmla="*/ 25 h 32"/>
                <a:gd name="T6" fmla="*/ 15 w 26"/>
                <a:gd name="T7" fmla="*/ 28 h 32"/>
                <a:gd name="T8" fmla="*/ 24 w 26"/>
                <a:gd name="T9" fmla="*/ 24 h 32"/>
                <a:gd name="T10" fmla="*/ 24 w 26"/>
                <a:gd name="T11" fmla="*/ 29 h 32"/>
                <a:gd name="T12" fmla="*/ 14 w 26"/>
                <a:gd name="T13" fmla="*/ 32 h 32"/>
                <a:gd name="T14" fmla="*/ 4 w 26"/>
                <a:gd name="T15" fmla="*/ 28 h 32"/>
                <a:gd name="T16" fmla="*/ 0 w 26"/>
                <a:gd name="T17" fmla="*/ 16 h 32"/>
                <a:gd name="T18" fmla="*/ 2 w 26"/>
                <a:gd name="T19" fmla="*/ 8 h 32"/>
                <a:gd name="T20" fmla="*/ 7 w 26"/>
                <a:gd name="T21" fmla="*/ 2 h 32"/>
                <a:gd name="T22" fmla="*/ 14 w 26"/>
                <a:gd name="T23" fmla="*/ 0 h 32"/>
                <a:gd name="T24" fmla="*/ 23 w 26"/>
                <a:gd name="T25" fmla="*/ 4 h 32"/>
                <a:gd name="T26" fmla="*/ 26 w 26"/>
                <a:gd name="T27" fmla="*/ 15 h 32"/>
                <a:gd name="T28" fmla="*/ 26 w 26"/>
                <a:gd name="T29" fmla="*/ 17 h 32"/>
                <a:gd name="T30" fmla="*/ 21 w 26"/>
                <a:gd name="T31" fmla="*/ 13 h 32"/>
                <a:gd name="T32" fmla="*/ 19 w 26"/>
                <a:gd name="T33" fmla="*/ 7 h 32"/>
                <a:gd name="T34" fmla="*/ 14 w 26"/>
                <a:gd name="T35" fmla="*/ 4 h 32"/>
                <a:gd name="T36" fmla="*/ 8 w 26"/>
                <a:gd name="T37" fmla="*/ 7 h 32"/>
                <a:gd name="T38" fmla="*/ 5 w 26"/>
                <a:gd name="T39" fmla="*/ 13 h 32"/>
                <a:gd name="T40" fmla="*/ 21 w 26"/>
                <a:gd name="T41" fmla="*/ 13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6" h="32">
                  <a:moveTo>
                    <a:pt x="26" y="17"/>
                  </a:moveTo>
                  <a:cubicBezTo>
                    <a:pt x="5" y="17"/>
                    <a:pt x="5" y="17"/>
                    <a:pt x="5" y="17"/>
                  </a:cubicBezTo>
                  <a:cubicBezTo>
                    <a:pt x="5" y="21"/>
                    <a:pt x="6" y="23"/>
                    <a:pt x="8" y="25"/>
                  </a:cubicBezTo>
                  <a:cubicBezTo>
                    <a:pt x="9" y="27"/>
                    <a:pt x="12" y="28"/>
                    <a:pt x="15" y="28"/>
                  </a:cubicBezTo>
                  <a:cubicBezTo>
                    <a:pt x="18" y="28"/>
                    <a:pt x="21" y="27"/>
                    <a:pt x="24" y="24"/>
                  </a:cubicBezTo>
                  <a:cubicBezTo>
                    <a:pt x="24" y="29"/>
                    <a:pt x="24" y="29"/>
                    <a:pt x="24" y="29"/>
                  </a:cubicBezTo>
                  <a:cubicBezTo>
                    <a:pt x="21" y="31"/>
                    <a:pt x="18" y="32"/>
                    <a:pt x="14" y="32"/>
                  </a:cubicBezTo>
                  <a:cubicBezTo>
                    <a:pt x="9" y="32"/>
                    <a:pt x="6" y="30"/>
                    <a:pt x="4" y="28"/>
                  </a:cubicBezTo>
                  <a:cubicBezTo>
                    <a:pt x="1" y="25"/>
                    <a:pt x="0" y="21"/>
                    <a:pt x="0" y="16"/>
                  </a:cubicBezTo>
                  <a:cubicBezTo>
                    <a:pt x="0" y="13"/>
                    <a:pt x="1" y="11"/>
                    <a:pt x="2" y="8"/>
                  </a:cubicBezTo>
                  <a:cubicBezTo>
                    <a:pt x="3" y="6"/>
                    <a:pt x="5" y="4"/>
                    <a:pt x="7" y="2"/>
                  </a:cubicBezTo>
                  <a:cubicBezTo>
                    <a:pt x="9" y="1"/>
                    <a:pt x="11" y="0"/>
                    <a:pt x="14" y="0"/>
                  </a:cubicBezTo>
                  <a:cubicBezTo>
                    <a:pt x="18" y="0"/>
                    <a:pt x="21" y="2"/>
                    <a:pt x="23" y="4"/>
                  </a:cubicBezTo>
                  <a:cubicBezTo>
                    <a:pt x="25" y="7"/>
                    <a:pt x="26" y="10"/>
                    <a:pt x="26" y="15"/>
                  </a:cubicBezTo>
                  <a:lnTo>
                    <a:pt x="26" y="17"/>
                  </a:lnTo>
                  <a:close/>
                  <a:moveTo>
                    <a:pt x="21" y="13"/>
                  </a:moveTo>
                  <a:cubicBezTo>
                    <a:pt x="21" y="10"/>
                    <a:pt x="21" y="8"/>
                    <a:pt x="19" y="7"/>
                  </a:cubicBezTo>
                  <a:cubicBezTo>
                    <a:pt x="18" y="5"/>
                    <a:pt x="16" y="4"/>
                    <a:pt x="14" y="4"/>
                  </a:cubicBezTo>
                  <a:cubicBezTo>
                    <a:pt x="12" y="4"/>
                    <a:pt x="10" y="5"/>
                    <a:pt x="8" y="7"/>
                  </a:cubicBezTo>
                  <a:cubicBezTo>
                    <a:pt x="6" y="8"/>
                    <a:pt x="5" y="11"/>
                    <a:pt x="5" y="13"/>
                  </a:cubicBezTo>
                  <a:lnTo>
                    <a:pt x="21" y="1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543" name="Freeform 40"/>
            <p:cNvSpPr>
              <a:spLocks noEditPoints="1"/>
            </p:cNvSpPr>
            <p:nvPr/>
          </p:nvSpPr>
          <p:spPr bwMode="auto">
            <a:xfrm>
              <a:off x="3756" y="2104"/>
              <a:ext cx="95" cy="107"/>
            </a:xfrm>
            <a:custGeom>
              <a:avLst/>
              <a:gdLst>
                <a:gd name="T0" fmla="*/ 40 w 40"/>
                <a:gd name="T1" fmla="*/ 22 h 44"/>
                <a:gd name="T2" fmla="*/ 37 w 40"/>
                <a:gd name="T3" fmla="*/ 33 h 44"/>
                <a:gd name="T4" fmla="*/ 30 w 40"/>
                <a:gd name="T5" fmla="*/ 41 h 44"/>
                <a:gd name="T6" fmla="*/ 20 w 40"/>
                <a:gd name="T7" fmla="*/ 44 h 44"/>
                <a:gd name="T8" fmla="*/ 9 w 40"/>
                <a:gd name="T9" fmla="*/ 41 h 44"/>
                <a:gd name="T10" fmla="*/ 2 w 40"/>
                <a:gd name="T11" fmla="*/ 34 h 44"/>
                <a:gd name="T12" fmla="*/ 0 w 40"/>
                <a:gd name="T13" fmla="*/ 23 h 44"/>
                <a:gd name="T14" fmla="*/ 2 w 40"/>
                <a:gd name="T15" fmla="*/ 11 h 44"/>
                <a:gd name="T16" fmla="*/ 10 w 40"/>
                <a:gd name="T17" fmla="*/ 3 h 44"/>
                <a:gd name="T18" fmla="*/ 20 w 40"/>
                <a:gd name="T19" fmla="*/ 0 h 44"/>
                <a:gd name="T20" fmla="*/ 30 w 40"/>
                <a:gd name="T21" fmla="*/ 3 h 44"/>
                <a:gd name="T22" fmla="*/ 37 w 40"/>
                <a:gd name="T23" fmla="*/ 11 h 44"/>
                <a:gd name="T24" fmla="*/ 40 w 40"/>
                <a:gd name="T25" fmla="*/ 22 h 44"/>
                <a:gd name="T26" fmla="*/ 34 w 40"/>
                <a:gd name="T27" fmla="*/ 22 h 44"/>
                <a:gd name="T28" fmla="*/ 31 w 40"/>
                <a:gd name="T29" fmla="*/ 9 h 44"/>
                <a:gd name="T30" fmla="*/ 20 w 40"/>
                <a:gd name="T31" fmla="*/ 5 h 44"/>
                <a:gd name="T32" fmla="*/ 12 w 40"/>
                <a:gd name="T33" fmla="*/ 7 h 44"/>
                <a:gd name="T34" fmla="*/ 7 w 40"/>
                <a:gd name="T35" fmla="*/ 13 h 44"/>
                <a:gd name="T36" fmla="*/ 5 w 40"/>
                <a:gd name="T37" fmla="*/ 22 h 44"/>
                <a:gd name="T38" fmla="*/ 7 w 40"/>
                <a:gd name="T39" fmla="*/ 31 h 44"/>
                <a:gd name="T40" fmla="*/ 12 w 40"/>
                <a:gd name="T41" fmla="*/ 37 h 44"/>
                <a:gd name="T42" fmla="*/ 20 w 40"/>
                <a:gd name="T43" fmla="*/ 39 h 44"/>
                <a:gd name="T44" fmla="*/ 31 w 40"/>
                <a:gd name="T45" fmla="*/ 35 h 44"/>
                <a:gd name="T46" fmla="*/ 34 w 40"/>
                <a:gd name="T47" fmla="*/ 22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0" h="44">
                  <a:moveTo>
                    <a:pt x="40" y="22"/>
                  </a:moveTo>
                  <a:cubicBezTo>
                    <a:pt x="40" y="26"/>
                    <a:pt x="39" y="30"/>
                    <a:pt x="37" y="33"/>
                  </a:cubicBezTo>
                  <a:cubicBezTo>
                    <a:pt x="36" y="37"/>
                    <a:pt x="33" y="39"/>
                    <a:pt x="30" y="41"/>
                  </a:cubicBezTo>
                  <a:cubicBezTo>
                    <a:pt x="27" y="43"/>
                    <a:pt x="24" y="44"/>
                    <a:pt x="20" y="44"/>
                  </a:cubicBezTo>
                  <a:cubicBezTo>
                    <a:pt x="16" y="44"/>
                    <a:pt x="12" y="43"/>
                    <a:pt x="9" y="41"/>
                  </a:cubicBezTo>
                  <a:cubicBezTo>
                    <a:pt x="6" y="39"/>
                    <a:pt x="4" y="37"/>
                    <a:pt x="2" y="34"/>
                  </a:cubicBezTo>
                  <a:cubicBezTo>
                    <a:pt x="1" y="30"/>
                    <a:pt x="0" y="27"/>
                    <a:pt x="0" y="23"/>
                  </a:cubicBezTo>
                  <a:cubicBezTo>
                    <a:pt x="0" y="18"/>
                    <a:pt x="1" y="14"/>
                    <a:pt x="2" y="11"/>
                  </a:cubicBezTo>
                  <a:cubicBezTo>
                    <a:pt x="4" y="7"/>
                    <a:pt x="6" y="5"/>
                    <a:pt x="10" y="3"/>
                  </a:cubicBezTo>
                  <a:cubicBezTo>
                    <a:pt x="13" y="1"/>
                    <a:pt x="16" y="0"/>
                    <a:pt x="20" y="0"/>
                  </a:cubicBezTo>
                  <a:cubicBezTo>
                    <a:pt x="24" y="0"/>
                    <a:pt x="27" y="1"/>
                    <a:pt x="30" y="3"/>
                  </a:cubicBezTo>
                  <a:cubicBezTo>
                    <a:pt x="33" y="5"/>
                    <a:pt x="36" y="7"/>
                    <a:pt x="37" y="11"/>
                  </a:cubicBezTo>
                  <a:cubicBezTo>
                    <a:pt x="39" y="14"/>
                    <a:pt x="40" y="17"/>
                    <a:pt x="40" y="22"/>
                  </a:cubicBezTo>
                  <a:close/>
                  <a:moveTo>
                    <a:pt x="34" y="22"/>
                  </a:moveTo>
                  <a:cubicBezTo>
                    <a:pt x="34" y="17"/>
                    <a:pt x="33" y="12"/>
                    <a:pt x="31" y="9"/>
                  </a:cubicBezTo>
                  <a:cubicBezTo>
                    <a:pt x="28" y="6"/>
                    <a:pt x="25" y="5"/>
                    <a:pt x="20" y="5"/>
                  </a:cubicBezTo>
                  <a:cubicBezTo>
                    <a:pt x="17" y="5"/>
                    <a:pt x="15" y="6"/>
                    <a:pt x="12" y="7"/>
                  </a:cubicBezTo>
                  <a:cubicBezTo>
                    <a:pt x="10" y="8"/>
                    <a:pt x="8" y="10"/>
                    <a:pt x="7" y="13"/>
                  </a:cubicBezTo>
                  <a:cubicBezTo>
                    <a:pt x="6" y="16"/>
                    <a:pt x="5" y="19"/>
                    <a:pt x="5" y="22"/>
                  </a:cubicBezTo>
                  <a:cubicBezTo>
                    <a:pt x="5" y="25"/>
                    <a:pt x="6" y="28"/>
                    <a:pt x="7" y="31"/>
                  </a:cubicBezTo>
                  <a:cubicBezTo>
                    <a:pt x="8" y="34"/>
                    <a:pt x="10" y="36"/>
                    <a:pt x="12" y="37"/>
                  </a:cubicBezTo>
                  <a:cubicBezTo>
                    <a:pt x="14" y="39"/>
                    <a:pt x="17" y="39"/>
                    <a:pt x="20" y="39"/>
                  </a:cubicBezTo>
                  <a:cubicBezTo>
                    <a:pt x="24" y="39"/>
                    <a:pt x="28" y="38"/>
                    <a:pt x="31" y="35"/>
                  </a:cubicBezTo>
                  <a:cubicBezTo>
                    <a:pt x="33" y="32"/>
                    <a:pt x="34" y="28"/>
                    <a:pt x="34" y="22"/>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544" name="Freeform 41"/>
            <p:cNvSpPr>
              <a:spLocks/>
            </p:cNvSpPr>
            <p:nvPr/>
          </p:nvSpPr>
          <p:spPr bwMode="auto">
            <a:xfrm>
              <a:off x="3865" y="2133"/>
              <a:ext cx="60" cy="75"/>
            </a:xfrm>
            <a:custGeom>
              <a:avLst/>
              <a:gdLst>
                <a:gd name="T0" fmla="*/ 25 w 25"/>
                <a:gd name="T1" fmla="*/ 31 h 31"/>
                <a:gd name="T2" fmla="*/ 20 w 25"/>
                <a:gd name="T3" fmla="*/ 31 h 31"/>
                <a:gd name="T4" fmla="*/ 20 w 25"/>
                <a:gd name="T5" fmla="*/ 14 h 31"/>
                <a:gd name="T6" fmla="*/ 13 w 25"/>
                <a:gd name="T7" fmla="*/ 4 h 31"/>
                <a:gd name="T8" fmla="*/ 7 w 25"/>
                <a:gd name="T9" fmla="*/ 7 h 31"/>
                <a:gd name="T10" fmla="*/ 4 w 25"/>
                <a:gd name="T11" fmla="*/ 14 h 31"/>
                <a:gd name="T12" fmla="*/ 4 w 25"/>
                <a:gd name="T13" fmla="*/ 31 h 31"/>
                <a:gd name="T14" fmla="*/ 0 w 25"/>
                <a:gd name="T15" fmla="*/ 31 h 31"/>
                <a:gd name="T16" fmla="*/ 0 w 25"/>
                <a:gd name="T17" fmla="*/ 1 h 31"/>
                <a:gd name="T18" fmla="*/ 4 w 25"/>
                <a:gd name="T19" fmla="*/ 1 h 31"/>
                <a:gd name="T20" fmla="*/ 4 w 25"/>
                <a:gd name="T21" fmla="*/ 6 h 31"/>
                <a:gd name="T22" fmla="*/ 5 w 25"/>
                <a:gd name="T23" fmla="*/ 6 h 31"/>
                <a:gd name="T24" fmla="*/ 14 w 25"/>
                <a:gd name="T25" fmla="*/ 0 h 31"/>
                <a:gd name="T26" fmla="*/ 22 w 25"/>
                <a:gd name="T27" fmla="*/ 4 h 31"/>
                <a:gd name="T28" fmla="*/ 25 w 25"/>
                <a:gd name="T29" fmla="*/ 13 h 31"/>
                <a:gd name="T30" fmla="*/ 25 w 25"/>
                <a:gd name="T31"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5" h="31">
                  <a:moveTo>
                    <a:pt x="25" y="31"/>
                  </a:moveTo>
                  <a:cubicBezTo>
                    <a:pt x="20" y="31"/>
                    <a:pt x="20" y="31"/>
                    <a:pt x="20" y="31"/>
                  </a:cubicBezTo>
                  <a:cubicBezTo>
                    <a:pt x="20" y="14"/>
                    <a:pt x="20" y="14"/>
                    <a:pt x="20" y="14"/>
                  </a:cubicBezTo>
                  <a:cubicBezTo>
                    <a:pt x="20" y="8"/>
                    <a:pt x="17" y="4"/>
                    <a:pt x="13" y="4"/>
                  </a:cubicBezTo>
                  <a:cubicBezTo>
                    <a:pt x="10" y="4"/>
                    <a:pt x="8" y="5"/>
                    <a:pt x="7" y="7"/>
                  </a:cubicBezTo>
                  <a:cubicBezTo>
                    <a:pt x="5" y="9"/>
                    <a:pt x="4" y="11"/>
                    <a:pt x="4" y="14"/>
                  </a:cubicBezTo>
                  <a:cubicBezTo>
                    <a:pt x="4" y="31"/>
                    <a:pt x="4" y="31"/>
                    <a:pt x="4" y="31"/>
                  </a:cubicBezTo>
                  <a:cubicBezTo>
                    <a:pt x="0" y="31"/>
                    <a:pt x="0" y="31"/>
                    <a:pt x="0" y="31"/>
                  </a:cubicBezTo>
                  <a:cubicBezTo>
                    <a:pt x="0" y="1"/>
                    <a:pt x="0" y="1"/>
                    <a:pt x="0" y="1"/>
                  </a:cubicBezTo>
                  <a:cubicBezTo>
                    <a:pt x="4" y="1"/>
                    <a:pt x="4" y="1"/>
                    <a:pt x="4" y="1"/>
                  </a:cubicBezTo>
                  <a:cubicBezTo>
                    <a:pt x="4" y="6"/>
                    <a:pt x="4" y="6"/>
                    <a:pt x="4" y="6"/>
                  </a:cubicBezTo>
                  <a:cubicBezTo>
                    <a:pt x="5" y="6"/>
                    <a:pt x="5" y="6"/>
                    <a:pt x="5" y="6"/>
                  </a:cubicBezTo>
                  <a:cubicBezTo>
                    <a:pt x="7" y="2"/>
                    <a:pt x="10" y="0"/>
                    <a:pt x="14" y="0"/>
                  </a:cubicBezTo>
                  <a:cubicBezTo>
                    <a:pt x="18" y="0"/>
                    <a:pt x="20" y="1"/>
                    <a:pt x="22" y="4"/>
                  </a:cubicBezTo>
                  <a:cubicBezTo>
                    <a:pt x="24" y="6"/>
                    <a:pt x="25" y="9"/>
                    <a:pt x="25" y="13"/>
                  </a:cubicBezTo>
                  <a:lnTo>
                    <a:pt x="25" y="3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545" name="Freeform 42"/>
            <p:cNvSpPr>
              <a:spLocks noEditPoints="1"/>
            </p:cNvSpPr>
            <p:nvPr/>
          </p:nvSpPr>
          <p:spPr bwMode="auto">
            <a:xfrm>
              <a:off x="3937" y="2133"/>
              <a:ext cx="61" cy="78"/>
            </a:xfrm>
            <a:custGeom>
              <a:avLst/>
              <a:gdLst>
                <a:gd name="T0" fmla="*/ 26 w 26"/>
                <a:gd name="T1" fmla="*/ 17 h 32"/>
                <a:gd name="T2" fmla="*/ 5 w 26"/>
                <a:gd name="T3" fmla="*/ 17 h 32"/>
                <a:gd name="T4" fmla="*/ 7 w 26"/>
                <a:gd name="T5" fmla="*/ 25 h 32"/>
                <a:gd name="T6" fmla="*/ 14 w 26"/>
                <a:gd name="T7" fmla="*/ 28 h 32"/>
                <a:gd name="T8" fmla="*/ 24 w 26"/>
                <a:gd name="T9" fmla="*/ 24 h 32"/>
                <a:gd name="T10" fmla="*/ 24 w 26"/>
                <a:gd name="T11" fmla="*/ 29 h 32"/>
                <a:gd name="T12" fmla="*/ 13 w 26"/>
                <a:gd name="T13" fmla="*/ 32 h 32"/>
                <a:gd name="T14" fmla="*/ 3 w 26"/>
                <a:gd name="T15" fmla="*/ 28 h 32"/>
                <a:gd name="T16" fmla="*/ 0 w 26"/>
                <a:gd name="T17" fmla="*/ 16 h 32"/>
                <a:gd name="T18" fmla="*/ 1 w 26"/>
                <a:gd name="T19" fmla="*/ 8 h 32"/>
                <a:gd name="T20" fmla="*/ 6 w 26"/>
                <a:gd name="T21" fmla="*/ 2 h 32"/>
                <a:gd name="T22" fmla="*/ 13 w 26"/>
                <a:gd name="T23" fmla="*/ 0 h 32"/>
                <a:gd name="T24" fmla="*/ 23 w 26"/>
                <a:gd name="T25" fmla="*/ 4 h 32"/>
                <a:gd name="T26" fmla="*/ 26 w 26"/>
                <a:gd name="T27" fmla="*/ 15 h 32"/>
                <a:gd name="T28" fmla="*/ 26 w 26"/>
                <a:gd name="T29" fmla="*/ 17 h 32"/>
                <a:gd name="T30" fmla="*/ 21 w 26"/>
                <a:gd name="T31" fmla="*/ 13 h 32"/>
                <a:gd name="T32" fmla="*/ 19 w 26"/>
                <a:gd name="T33" fmla="*/ 7 h 32"/>
                <a:gd name="T34" fmla="*/ 13 w 26"/>
                <a:gd name="T35" fmla="*/ 4 h 32"/>
                <a:gd name="T36" fmla="*/ 8 w 26"/>
                <a:gd name="T37" fmla="*/ 7 h 32"/>
                <a:gd name="T38" fmla="*/ 5 w 26"/>
                <a:gd name="T39" fmla="*/ 13 h 32"/>
                <a:gd name="T40" fmla="*/ 21 w 26"/>
                <a:gd name="T41" fmla="*/ 13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6" h="32">
                  <a:moveTo>
                    <a:pt x="26" y="17"/>
                  </a:moveTo>
                  <a:cubicBezTo>
                    <a:pt x="5" y="17"/>
                    <a:pt x="5" y="17"/>
                    <a:pt x="5" y="17"/>
                  </a:cubicBezTo>
                  <a:cubicBezTo>
                    <a:pt x="5" y="21"/>
                    <a:pt x="6" y="23"/>
                    <a:pt x="7" y="25"/>
                  </a:cubicBezTo>
                  <a:cubicBezTo>
                    <a:pt x="9" y="27"/>
                    <a:pt x="11" y="28"/>
                    <a:pt x="14" y="28"/>
                  </a:cubicBezTo>
                  <a:cubicBezTo>
                    <a:pt x="18" y="28"/>
                    <a:pt x="21" y="27"/>
                    <a:pt x="24" y="24"/>
                  </a:cubicBezTo>
                  <a:cubicBezTo>
                    <a:pt x="24" y="29"/>
                    <a:pt x="24" y="29"/>
                    <a:pt x="24" y="29"/>
                  </a:cubicBezTo>
                  <a:cubicBezTo>
                    <a:pt x="21" y="31"/>
                    <a:pt x="18" y="32"/>
                    <a:pt x="13" y="32"/>
                  </a:cubicBezTo>
                  <a:cubicBezTo>
                    <a:pt x="9" y="32"/>
                    <a:pt x="6" y="30"/>
                    <a:pt x="3" y="28"/>
                  </a:cubicBezTo>
                  <a:cubicBezTo>
                    <a:pt x="1" y="25"/>
                    <a:pt x="0" y="21"/>
                    <a:pt x="0" y="16"/>
                  </a:cubicBezTo>
                  <a:cubicBezTo>
                    <a:pt x="0" y="13"/>
                    <a:pt x="0" y="11"/>
                    <a:pt x="1" y="8"/>
                  </a:cubicBezTo>
                  <a:cubicBezTo>
                    <a:pt x="3" y="6"/>
                    <a:pt x="4" y="4"/>
                    <a:pt x="6" y="2"/>
                  </a:cubicBezTo>
                  <a:cubicBezTo>
                    <a:pt x="9" y="1"/>
                    <a:pt x="11" y="0"/>
                    <a:pt x="13" y="0"/>
                  </a:cubicBezTo>
                  <a:cubicBezTo>
                    <a:pt x="17" y="0"/>
                    <a:pt x="20" y="2"/>
                    <a:pt x="23" y="4"/>
                  </a:cubicBezTo>
                  <a:cubicBezTo>
                    <a:pt x="25" y="7"/>
                    <a:pt x="26" y="10"/>
                    <a:pt x="26" y="15"/>
                  </a:cubicBezTo>
                  <a:lnTo>
                    <a:pt x="26" y="17"/>
                  </a:lnTo>
                  <a:close/>
                  <a:moveTo>
                    <a:pt x="21" y="13"/>
                  </a:moveTo>
                  <a:cubicBezTo>
                    <a:pt x="21" y="10"/>
                    <a:pt x="20" y="8"/>
                    <a:pt x="19" y="7"/>
                  </a:cubicBezTo>
                  <a:cubicBezTo>
                    <a:pt x="18" y="5"/>
                    <a:pt x="16" y="4"/>
                    <a:pt x="13" y="4"/>
                  </a:cubicBezTo>
                  <a:cubicBezTo>
                    <a:pt x="11" y="4"/>
                    <a:pt x="9" y="5"/>
                    <a:pt x="8" y="7"/>
                  </a:cubicBezTo>
                  <a:cubicBezTo>
                    <a:pt x="6" y="8"/>
                    <a:pt x="5" y="11"/>
                    <a:pt x="5" y="13"/>
                  </a:cubicBezTo>
                  <a:lnTo>
                    <a:pt x="21" y="1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546" name="Freeform 43"/>
            <p:cNvSpPr>
              <a:spLocks/>
            </p:cNvSpPr>
            <p:nvPr/>
          </p:nvSpPr>
          <p:spPr bwMode="auto">
            <a:xfrm>
              <a:off x="4013" y="2107"/>
              <a:ext cx="81" cy="101"/>
            </a:xfrm>
            <a:custGeom>
              <a:avLst/>
              <a:gdLst>
                <a:gd name="T0" fmla="*/ 34 w 34"/>
                <a:gd name="T1" fmla="*/ 42 h 42"/>
                <a:gd name="T2" fmla="*/ 28 w 34"/>
                <a:gd name="T3" fmla="*/ 42 h 42"/>
                <a:gd name="T4" fmla="*/ 6 w 34"/>
                <a:gd name="T5" fmla="*/ 9 h 42"/>
                <a:gd name="T6" fmla="*/ 5 w 34"/>
                <a:gd name="T7" fmla="*/ 6 h 42"/>
                <a:gd name="T8" fmla="*/ 5 w 34"/>
                <a:gd name="T9" fmla="*/ 6 h 42"/>
                <a:gd name="T10" fmla="*/ 5 w 34"/>
                <a:gd name="T11" fmla="*/ 12 h 42"/>
                <a:gd name="T12" fmla="*/ 5 w 34"/>
                <a:gd name="T13" fmla="*/ 42 h 42"/>
                <a:gd name="T14" fmla="*/ 0 w 34"/>
                <a:gd name="T15" fmla="*/ 42 h 42"/>
                <a:gd name="T16" fmla="*/ 0 w 34"/>
                <a:gd name="T17" fmla="*/ 0 h 42"/>
                <a:gd name="T18" fmla="*/ 6 w 34"/>
                <a:gd name="T19" fmla="*/ 0 h 42"/>
                <a:gd name="T20" fmla="*/ 27 w 34"/>
                <a:gd name="T21" fmla="*/ 33 h 42"/>
                <a:gd name="T22" fmla="*/ 29 w 34"/>
                <a:gd name="T23" fmla="*/ 36 h 42"/>
                <a:gd name="T24" fmla="*/ 29 w 34"/>
                <a:gd name="T25" fmla="*/ 36 h 42"/>
                <a:gd name="T26" fmla="*/ 29 w 34"/>
                <a:gd name="T27" fmla="*/ 30 h 42"/>
                <a:gd name="T28" fmla="*/ 29 w 34"/>
                <a:gd name="T29" fmla="*/ 0 h 42"/>
                <a:gd name="T30" fmla="*/ 34 w 34"/>
                <a:gd name="T31" fmla="*/ 0 h 42"/>
                <a:gd name="T32" fmla="*/ 34 w 34"/>
                <a:gd name="T33"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4" h="42">
                  <a:moveTo>
                    <a:pt x="34" y="42"/>
                  </a:moveTo>
                  <a:cubicBezTo>
                    <a:pt x="28" y="42"/>
                    <a:pt x="28" y="42"/>
                    <a:pt x="28" y="42"/>
                  </a:cubicBezTo>
                  <a:cubicBezTo>
                    <a:pt x="6" y="9"/>
                    <a:pt x="6" y="9"/>
                    <a:pt x="6" y="9"/>
                  </a:cubicBezTo>
                  <a:cubicBezTo>
                    <a:pt x="6" y="8"/>
                    <a:pt x="5" y="7"/>
                    <a:pt x="5" y="6"/>
                  </a:cubicBezTo>
                  <a:cubicBezTo>
                    <a:pt x="5" y="6"/>
                    <a:pt x="5" y="6"/>
                    <a:pt x="5" y="6"/>
                  </a:cubicBezTo>
                  <a:cubicBezTo>
                    <a:pt x="5" y="7"/>
                    <a:pt x="5" y="9"/>
                    <a:pt x="5" y="12"/>
                  </a:cubicBezTo>
                  <a:cubicBezTo>
                    <a:pt x="5" y="42"/>
                    <a:pt x="5" y="42"/>
                    <a:pt x="5" y="42"/>
                  </a:cubicBezTo>
                  <a:cubicBezTo>
                    <a:pt x="0" y="42"/>
                    <a:pt x="0" y="42"/>
                    <a:pt x="0" y="42"/>
                  </a:cubicBezTo>
                  <a:cubicBezTo>
                    <a:pt x="0" y="0"/>
                    <a:pt x="0" y="0"/>
                    <a:pt x="0" y="0"/>
                  </a:cubicBezTo>
                  <a:cubicBezTo>
                    <a:pt x="6" y="0"/>
                    <a:pt x="6" y="0"/>
                    <a:pt x="6" y="0"/>
                  </a:cubicBezTo>
                  <a:cubicBezTo>
                    <a:pt x="27" y="33"/>
                    <a:pt x="27" y="33"/>
                    <a:pt x="27" y="33"/>
                  </a:cubicBezTo>
                  <a:cubicBezTo>
                    <a:pt x="29" y="36"/>
                    <a:pt x="29" y="36"/>
                    <a:pt x="29" y="36"/>
                  </a:cubicBezTo>
                  <a:cubicBezTo>
                    <a:pt x="29" y="36"/>
                    <a:pt x="29" y="36"/>
                    <a:pt x="29" y="36"/>
                  </a:cubicBezTo>
                  <a:cubicBezTo>
                    <a:pt x="29" y="35"/>
                    <a:pt x="29" y="33"/>
                    <a:pt x="29" y="30"/>
                  </a:cubicBezTo>
                  <a:cubicBezTo>
                    <a:pt x="29" y="0"/>
                    <a:pt x="29" y="0"/>
                    <a:pt x="29" y="0"/>
                  </a:cubicBezTo>
                  <a:cubicBezTo>
                    <a:pt x="34" y="0"/>
                    <a:pt x="34" y="0"/>
                    <a:pt x="34" y="0"/>
                  </a:cubicBezTo>
                  <a:lnTo>
                    <a:pt x="34" y="4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548" name="Freeform 44"/>
            <p:cNvSpPr>
              <a:spLocks noEditPoints="1"/>
            </p:cNvSpPr>
            <p:nvPr/>
          </p:nvSpPr>
          <p:spPr bwMode="auto">
            <a:xfrm>
              <a:off x="4108" y="2133"/>
              <a:ext cx="71" cy="78"/>
            </a:xfrm>
            <a:custGeom>
              <a:avLst/>
              <a:gdLst>
                <a:gd name="T0" fmla="*/ 30 w 30"/>
                <a:gd name="T1" fmla="*/ 16 h 32"/>
                <a:gd name="T2" fmla="*/ 26 w 30"/>
                <a:gd name="T3" fmla="*/ 27 h 32"/>
                <a:gd name="T4" fmla="*/ 15 w 30"/>
                <a:gd name="T5" fmla="*/ 32 h 32"/>
                <a:gd name="T6" fmla="*/ 4 w 30"/>
                <a:gd name="T7" fmla="*/ 28 h 32"/>
                <a:gd name="T8" fmla="*/ 0 w 30"/>
                <a:gd name="T9" fmla="*/ 16 h 32"/>
                <a:gd name="T10" fmla="*/ 4 w 30"/>
                <a:gd name="T11" fmla="*/ 5 h 32"/>
                <a:gd name="T12" fmla="*/ 16 w 30"/>
                <a:gd name="T13" fmla="*/ 0 h 32"/>
                <a:gd name="T14" fmla="*/ 26 w 30"/>
                <a:gd name="T15" fmla="*/ 5 h 32"/>
                <a:gd name="T16" fmla="*/ 30 w 30"/>
                <a:gd name="T17" fmla="*/ 16 h 32"/>
                <a:gd name="T18" fmla="*/ 25 w 30"/>
                <a:gd name="T19" fmla="*/ 16 h 32"/>
                <a:gd name="T20" fmla="*/ 22 w 30"/>
                <a:gd name="T21" fmla="*/ 7 h 32"/>
                <a:gd name="T22" fmla="*/ 15 w 30"/>
                <a:gd name="T23" fmla="*/ 4 h 32"/>
                <a:gd name="T24" fmla="*/ 8 w 30"/>
                <a:gd name="T25" fmla="*/ 8 h 32"/>
                <a:gd name="T26" fmla="*/ 5 w 30"/>
                <a:gd name="T27" fmla="*/ 16 h 32"/>
                <a:gd name="T28" fmla="*/ 8 w 30"/>
                <a:gd name="T29" fmla="*/ 25 h 32"/>
                <a:gd name="T30" fmla="*/ 15 w 30"/>
                <a:gd name="T31" fmla="*/ 28 h 32"/>
                <a:gd name="T32" fmla="*/ 22 w 30"/>
                <a:gd name="T33" fmla="*/ 25 h 32"/>
                <a:gd name="T34" fmla="*/ 25 w 30"/>
                <a:gd name="T35" fmla="*/ 1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 h="32">
                  <a:moveTo>
                    <a:pt x="30" y="16"/>
                  </a:moveTo>
                  <a:cubicBezTo>
                    <a:pt x="30" y="21"/>
                    <a:pt x="28" y="25"/>
                    <a:pt x="26" y="27"/>
                  </a:cubicBezTo>
                  <a:cubicBezTo>
                    <a:pt x="23" y="30"/>
                    <a:pt x="19" y="32"/>
                    <a:pt x="15" y="32"/>
                  </a:cubicBezTo>
                  <a:cubicBezTo>
                    <a:pt x="10" y="32"/>
                    <a:pt x="7" y="30"/>
                    <a:pt x="4" y="28"/>
                  </a:cubicBezTo>
                  <a:cubicBezTo>
                    <a:pt x="2" y="25"/>
                    <a:pt x="0" y="21"/>
                    <a:pt x="0" y="16"/>
                  </a:cubicBezTo>
                  <a:cubicBezTo>
                    <a:pt x="0" y="11"/>
                    <a:pt x="2" y="8"/>
                    <a:pt x="4" y="5"/>
                  </a:cubicBezTo>
                  <a:cubicBezTo>
                    <a:pt x="7" y="2"/>
                    <a:pt x="11" y="0"/>
                    <a:pt x="16" y="0"/>
                  </a:cubicBezTo>
                  <a:cubicBezTo>
                    <a:pt x="20" y="0"/>
                    <a:pt x="23" y="2"/>
                    <a:pt x="26" y="5"/>
                  </a:cubicBezTo>
                  <a:cubicBezTo>
                    <a:pt x="29" y="7"/>
                    <a:pt x="30" y="11"/>
                    <a:pt x="30" y="16"/>
                  </a:cubicBezTo>
                  <a:close/>
                  <a:moveTo>
                    <a:pt x="25" y="16"/>
                  </a:moveTo>
                  <a:cubicBezTo>
                    <a:pt x="25" y="12"/>
                    <a:pt x="24" y="9"/>
                    <a:pt x="22" y="7"/>
                  </a:cubicBezTo>
                  <a:cubicBezTo>
                    <a:pt x="21" y="5"/>
                    <a:pt x="18" y="4"/>
                    <a:pt x="15" y="4"/>
                  </a:cubicBezTo>
                  <a:cubicBezTo>
                    <a:pt x="12" y="4"/>
                    <a:pt x="10" y="5"/>
                    <a:pt x="8" y="8"/>
                  </a:cubicBezTo>
                  <a:cubicBezTo>
                    <a:pt x="6" y="10"/>
                    <a:pt x="5" y="12"/>
                    <a:pt x="5" y="16"/>
                  </a:cubicBezTo>
                  <a:cubicBezTo>
                    <a:pt x="5" y="20"/>
                    <a:pt x="6" y="23"/>
                    <a:pt x="8" y="25"/>
                  </a:cubicBezTo>
                  <a:cubicBezTo>
                    <a:pt x="10" y="27"/>
                    <a:pt x="12" y="28"/>
                    <a:pt x="15" y="28"/>
                  </a:cubicBezTo>
                  <a:cubicBezTo>
                    <a:pt x="18" y="28"/>
                    <a:pt x="21" y="27"/>
                    <a:pt x="22" y="25"/>
                  </a:cubicBezTo>
                  <a:cubicBezTo>
                    <a:pt x="24" y="23"/>
                    <a:pt x="25" y="20"/>
                    <a:pt x="25" y="16"/>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549" name="Freeform 45"/>
            <p:cNvSpPr>
              <a:spLocks/>
            </p:cNvSpPr>
            <p:nvPr/>
          </p:nvSpPr>
          <p:spPr bwMode="auto">
            <a:xfrm>
              <a:off x="4184" y="2114"/>
              <a:ext cx="43" cy="97"/>
            </a:xfrm>
            <a:custGeom>
              <a:avLst/>
              <a:gdLst>
                <a:gd name="T0" fmla="*/ 18 w 18"/>
                <a:gd name="T1" fmla="*/ 39 h 40"/>
                <a:gd name="T2" fmla="*/ 13 w 18"/>
                <a:gd name="T3" fmla="*/ 40 h 40"/>
                <a:gd name="T4" fmla="*/ 5 w 18"/>
                <a:gd name="T5" fmla="*/ 31 h 40"/>
                <a:gd name="T6" fmla="*/ 5 w 18"/>
                <a:gd name="T7" fmla="*/ 13 h 40"/>
                <a:gd name="T8" fmla="*/ 0 w 18"/>
                <a:gd name="T9" fmla="*/ 13 h 40"/>
                <a:gd name="T10" fmla="*/ 0 w 18"/>
                <a:gd name="T11" fmla="*/ 9 h 40"/>
                <a:gd name="T12" fmla="*/ 5 w 18"/>
                <a:gd name="T13" fmla="*/ 9 h 40"/>
                <a:gd name="T14" fmla="*/ 5 w 18"/>
                <a:gd name="T15" fmla="*/ 2 h 40"/>
                <a:gd name="T16" fmla="*/ 10 w 18"/>
                <a:gd name="T17" fmla="*/ 0 h 40"/>
                <a:gd name="T18" fmla="*/ 10 w 18"/>
                <a:gd name="T19" fmla="*/ 9 h 40"/>
                <a:gd name="T20" fmla="*/ 18 w 18"/>
                <a:gd name="T21" fmla="*/ 9 h 40"/>
                <a:gd name="T22" fmla="*/ 18 w 18"/>
                <a:gd name="T23" fmla="*/ 13 h 40"/>
                <a:gd name="T24" fmla="*/ 10 w 18"/>
                <a:gd name="T25" fmla="*/ 13 h 40"/>
                <a:gd name="T26" fmla="*/ 10 w 18"/>
                <a:gd name="T27" fmla="*/ 30 h 40"/>
                <a:gd name="T28" fmla="*/ 11 w 18"/>
                <a:gd name="T29" fmla="*/ 34 h 40"/>
                <a:gd name="T30" fmla="*/ 14 w 18"/>
                <a:gd name="T31" fmla="*/ 36 h 40"/>
                <a:gd name="T32" fmla="*/ 18 w 18"/>
                <a:gd name="T33" fmla="*/ 35 h 40"/>
                <a:gd name="T34" fmla="*/ 18 w 18"/>
                <a:gd name="T35" fmla="*/ 39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 h="40">
                  <a:moveTo>
                    <a:pt x="18" y="39"/>
                  </a:moveTo>
                  <a:cubicBezTo>
                    <a:pt x="16" y="39"/>
                    <a:pt x="15" y="40"/>
                    <a:pt x="13" y="40"/>
                  </a:cubicBezTo>
                  <a:cubicBezTo>
                    <a:pt x="8" y="40"/>
                    <a:pt x="5" y="37"/>
                    <a:pt x="5" y="31"/>
                  </a:cubicBezTo>
                  <a:cubicBezTo>
                    <a:pt x="5" y="13"/>
                    <a:pt x="5" y="13"/>
                    <a:pt x="5" y="13"/>
                  </a:cubicBezTo>
                  <a:cubicBezTo>
                    <a:pt x="0" y="13"/>
                    <a:pt x="0" y="13"/>
                    <a:pt x="0" y="13"/>
                  </a:cubicBezTo>
                  <a:cubicBezTo>
                    <a:pt x="0" y="9"/>
                    <a:pt x="0" y="9"/>
                    <a:pt x="0" y="9"/>
                  </a:cubicBezTo>
                  <a:cubicBezTo>
                    <a:pt x="5" y="9"/>
                    <a:pt x="5" y="9"/>
                    <a:pt x="5" y="9"/>
                  </a:cubicBezTo>
                  <a:cubicBezTo>
                    <a:pt x="5" y="2"/>
                    <a:pt x="5" y="2"/>
                    <a:pt x="5" y="2"/>
                  </a:cubicBezTo>
                  <a:cubicBezTo>
                    <a:pt x="10" y="0"/>
                    <a:pt x="10" y="0"/>
                    <a:pt x="10" y="0"/>
                  </a:cubicBezTo>
                  <a:cubicBezTo>
                    <a:pt x="10" y="9"/>
                    <a:pt x="10" y="9"/>
                    <a:pt x="10" y="9"/>
                  </a:cubicBezTo>
                  <a:cubicBezTo>
                    <a:pt x="18" y="9"/>
                    <a:pt x="18" y="9"/>
                    <a:pt x="18" y="9"/>
                  </a:cubicBezTo>
                  <a:cubicBezTo>
                    <a:pt x="18" y="13"/>
                    <a:pt x="18" y="13"/>
                    <a:pt x="18" y="13"/>
                  </a:cubicBezTo>
                  <a:cubicBezTo>
                    <a:pt x="10" y="13"/>
                    <a:pt x="10" y="13"/>
                    <a:pt x="10" y="13"/>
                  </a:cubicBezTo>
                  <a:cubicBezTo>
                    <a:pt x="10" y="30"/>
                    <a:pt x="10" y="30"/>
                    <a:pt x="10" y="30"/>
                  </a:cubicBezTo>
                  <a:cubicBezTo>
                    <a:pt x="10" y="32"/>
                    <a:pt x="10" y="34"/>
                    <a:pt x="11" y="34"/>
                  </a:cubicBezTo>
                  <a:cubicBezTo>
                    <a:pt x="12" y="35"/>
                    <a:pt x="13" y="36"/>
                    <a:pt x="14" y="36"/>
                  </a:cubicBezTo>
                  <a:cubicBezTo>
                    <a:pt x="16" y="36"/>
                    <a:pt x="17" y="35"/>
                    <a:pt x="18" y="35"/>
                  </a:cubicBezTo>
                  <a:lnTo>
                    <a:pt x="18" y="3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550" name="Freeform 46"/>
            <p:cNvSpPr>
              <a:spLocks noEditPoints="1"/>
            </p:cNvSpPr>
            <p:nvPr/>
          </p:nvSpPr>
          <p:spPr bwMode="auto">
            <a:xfrm>
              <a:off x="4232" y="2133"/>
              <a:ext cx="62" cy="78"/>
            </a:xfrm>
            <a:custGeom>
              <a:avLst/>
              <a:gdLst>
                <a:gd name="T0" fmla="*/ 26 w 26"/>
                <a:gd name="T1" fmla="*/ 17 h 32"/>
                <a:gd name="T2" fmla="*/ 5 w 26"/>
                <a:gd name="T3" fmla="*/ 17 h 32"/>
                <a:gd name="T4" fmla="*/ 8 w 26"/>
                <a:gd name="T5" fmla="*/ 25 h 32"/>
                <a:gd name="T6" fmla="*/ 15 w 26"/>
                <a:gd name="T7" fmla="*/ 28 h 32"/>
                <a:gd name="T8" fmla="*/ 24 w 26"/>
                <a:gd name="T9" fmla="*/ 24 h 32"/>
                <a:gd name="T10" fmla="*/ 24 w 26"/>
                <a:gd name="T11" fmla="*/ 29 h 32"/>
                <a:gd name="T12" fmla="*/ 14 w 26"/>
                <a:gd name="T13" fmla="*/ 32 h 32"/>
                <a:gd name="T14" fmla="*/ 4 w 26"/>
                <a:gd name="T15" fmla="*/ 28 h 32"/>
                <a:gd name="T16" fmla="*/ 0 w 26"/>
                <a:gd name="T17" fmla="*/ 16 h 32"/>
                <a:gd name="T18" fmla="*/ 2 w 26"/>
                <a:gd name="T19" fmla="*/ 8 h 32"/>
                <a:gd name="T20" fmla="*/ 7 w 26"/>
                <a:gd name="T21" fmla="*/ 2 h 32"/>
                <a:gd name="T22" fmla="*/ 14 w 26"/>
                <a:gd name="T23" fmla="*/ 0 h 32"/>
                <a:gd name="T24" fmla="*/ 23 w 26"/>
                <a:gd name="T25" fmla="*/ 4 h 32"/>
                <a:gd name="T26" fmla="*/ 26 w 26"/>
                <a:gd name="T27" fmla="*/ 15 h 32"/>
                <a:gd name="T28" fmla="*/ 26 w 26"/>
                <a:gd name="T29" fmla="*/ 17 h 32"/>
                <a:gd name="T30" fmla="*/ 21 w 26"/>
                <a:gd name="T31" fmla="*/ 13 h 32"/>
                <a:gd name="T32" fmla="*/ 19 w 26"/>
                <a:gd name="T33" fmla="*/ 7 h 32"/>
                <a:gd name="T34" fmla="*/ 14 w 26"/>
                <a:gd name="T35" fmla="*/ 4 h 32"/>
                <a:gd name="T36" fmla="*/ 8 w 26"/>
                <a:gd name="T37" fmla="*/ 7 h 32"/>
                <a:gd name="T38" fmla="*/ 5 w 26"/>
                <a:gd name="T39" fmla="*/ 13 h 32"/>
                <a:gd name="T40" fmla="*/ 21 w 26"/>
                <a:gd name="T41" fmla="*/ 13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6" h="32">
                  <a:moveTo>
                    <a:pt x="26" y="17"/>
                  </a:moveTo>
                  <a:cubicBezTo>
                    <a:pt x="5" y="17"/>
                    <a:pt x="5" y="17"/>
                    <a:pt x="5" y="17"/>
                  </a:cubicBezTo>
                  <a:cubicBezTo>
                    <a:pt x="5" y="21"/>
                    <a:pt x="6" y="23"/>
                    <a:pt x="8" y="25"/>
                  </a:cubicBezTo>
                  <a:cubicBezTo>
                    <a:pt x="9" y="27"/>
                    <a:pt x="12" y="28"/>
                    <a:pt x="15" y="28"/>
                  </a:cubicBezTo>
                  <a:cubicBezTo>
                    <a:pt x="18" y="28"/>
                    <a:pt x="21" y="27"/>
                    <a:pt x="24" y="24"/>
                  </a:cubicBezTo>
                  <a:cubicBezTo>
                    <a:pt x="24" y="29"/>
                    <a:pt x="24" y="29"/>
                    <a:pt x="24" y="29"/>
                  </a:cubicBezTo>
                  <a:cubicBezTo>
                    <a:pt x="21" y="31"/>
                    <a:pt x="18" y="32"/>
                    <a:pt x="14" y="32"/>
                  </a:cubicBezTo>
                  <a:cubicBezTo>
                    <a:pt x="9" y="32"/>
                    <a:pt x="6" y="30"/>
                    <a:pt x="4" y="28"/>
                  </a:cubicBezTo>
                  <a:cubicBezTo>
                    <a:pt x="1" y="25"/>
                    <a:pt x="0" y="21"/>
                    <a:pt x="0" y="16"/>
                  </a:cubicBezTo>
                  <a:cubicBezTo>
                    <a:pt x="0" y="13"/>
                    <a:pt x="1" y="11"/>
                    <a:pt x="2" y="8"/>
                  </a:cubicBezTo>
                  <a:cubicBezTo>
                    <a:pt x="3" y="6"/>
                    <a:pt x="5" y="4"/>
                    <a:pt x="7" y="2"/>
                  </a:cubicBezTo>
                  <a:cubicBezTo>
                    <a:pt x="9" y="1"/>
                    <a:pt x="11" y="0"/>
                    <a:pt x="14" y="0"/>
                  </a:cubicBezTo>
                  <a:cubicBezTo>
                    <a:pt x="18" y="0"/>
                    <a:pt x="21" y="2"/>
                    <a:pt x="23" y="4"/>
                  </a:cubicBezTo>
                  <a:cubicBezTo>
                    <a:pt x="25" y="7"/>
                    <a:pt x="26" y="10"/>
                    <a:pt x="26" y="15"/>
                  </a:cubicBezTo>
                  <a:lnTo>
                    <a:pt x="26" y="17"/>
                  </a:lnTo>
                  <a:close/>
                  <a:moveTo>
                    <a:pt x="21" y="13"/>
                  </a:moveTo>
                  <a:cubicBezTo>
                    <a:pt x="21" y="10"/>
                    <a:pt x="21" y="8"/>
                    <a:pt x="19" y="7"/>
                  </a:cubicBezTo>
                  <a:cubicBezTo>
                    <a:pt x="18" y="5"/>
                    <a:pt x="16" y="4"/>
                    <a:pt x="14" y="4"/>
                  </a:cubicBezTo>
                  <a:cubicBezTo>
                    <a:pt x="12" y="4"/>
                    <a:pt x="10" y="5"/>
                    <a:pt x="8" y="7"/>
                  </a:cubicBezTo>
                  <a:cubicBezTo>
                    <a:pt x="6" y="8"/>
                    <a:pt x="5" y="11"/>
                    <a:pt x="5" y="13"/>
                  </a:cubicBezTo>
                  <a:lnTo>
                    <a:pt x="21" y="1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551" name="Rectangle 47"/>
            <p:cNvSpPr>
              <a:spLocks noChangeArrowheads="1"/>
            </p:cNvSpPr>
            <p:nvPr/>
          </p:nvSpPr>
          <p:spPr bwMode="auto">
            <a:xfrm>
              <a:off x="3639" y="2131"/>
              <a:ext cx="19" cy="4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552" name="Rectangle 48"/>
            <p:cNvSpPr>
              <a:spLocks noChangeArrowheads="1"/>
            </p:cNvSpPr>
            <p:nvPr/>
          </p:nvSpPr>
          <p:spPr bwMode="auto">
            <a:xfrm>
              <a:off x="3639" y="2189"/>
              <a:ext cx="19" cy="4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553" name="Freeform 49"/>
            <p:cNvSpPr>
              <a:spLocks/>
            </p:cNvSpPr>
            <p:nvPr/>
          </p:nvSpPr>
          <p:spPr bwMode="auto">
            <a:xfrm>
              <a:off x="3563" y="2054"/>
              <a:ext cx="95" cy="212"/>
            </a:xfrm>
            <a:custGeom>
              <a:avLst/>
              <a:gdLst>
                <a:gd name="T0" fmla="*/ 28 w 40"/>
                <a:gd name="T1" fmla="*/ 8 h 88"/>
                <a:gd name="T2" fmla="*/ 28 w 40"/>
                <a:gd name="T3" fmla="*/ 4 h 88"/>
                <a:gd name="T4" fmla="*/ 24 w 40"/>
                <a:gd name="T5" fmla="*/ 0 h 88"/>
                <a:gd name="T6" fmla="*/ 0 w 40"/>
                <a:gd name="T7" fmla="*/ 0 h 88"/>
                <a:gd name="T8" fmla="*/ 0 w 40"/>
                <a:gd name="T9" fmla="*/ 12 h 88"/>
                <a:gd name="T10" fmla="*/ 20 w 40"/>
                <a:gd name="T11" fmla="*/ 12 h 88"/>
                <a:gd name="T12" fmla="*/ 20 w 40"/>
                <a:gd name="T13" fmla="*/ 16 h 88"/>
                <a:gd name="T14" fmla="*/ 0 w 40"/>
                <a:gd name="T15" fmla="*/ 16 h 88"/>
                <a:gd name="T16" fmla="*/ 0 w 40"/>
                <a:gd name="T17" fmla="*/ 24 h 88"/>
                <a:gd name="T18" fmla="*/ 20 w 40"/>
                <a:gd name="T19" fmla="*/ 24 h 88"/>
                <a:gd name="T20" fmla="*/ 20 w 40"/>
                <a:gd name="T21" fmla="*/ 28 h 88"/>
                <a:gd name="T22" fmla="*/ 0 w 40"/>
                <a:gd name="T23" fmla="*/ 28 h 88"/>
                <a:gd name="T24" fmla="*/ 0 w 40"/>
                <a:gd name="T25" fmla="*/ 36 h 88"/>
                <a:gd name="T26" fmla="*/ 20 w 40"/>
                <a:gd name="T27" fmla="*/ 36 h 88"/>
                <a:gd name="T28" fmla="*/ 20 w 40"/>
                <a:gd name="T29" fmla="*/ 40 h 88"/>
                <a:gd name="T30" fmla="*/ 0 w 40"/>
                <a:gd name="T31" fmla="*/ 40 h 88"/>
                <a:gd name="T32" fmla="*/ 0 w 40"/>
                <a:gd name="T33" fmla="*/ 48 h 88"/>
                <a:gd name="T34" fmla="*/ 20 w 40"/>
                <a:gd name="T35" fmla="*/ 48 h 88"/>
                <a:gd name="T36" fmla="*/ 20 w 40"/>
                <a:gd name="T37" fmla="*/ 52 h 88"/>
                <a:gd name="T38" fmla="*/ 0 w 40"/>
                <a:gd name="T39" fmla="*/ 52 h 88"/>
                <a:gd name="T40" fmla="*/ 0 w 40"/>
                <a:gd name="T41" fmla="*/ 60 h 88"/>
                <a:gd name="T42" fmla="*/ 20 w 40"/>
                <a:gd name="T43" fmla="*/ 60 h 88"/>
                <a:gd name="T44" fmla="*/ 20 w 40"/>
                <a:gd name="T45" fmla="*/ 64 h 88"/>
                <a:gd name="T46" fmla="*/ 0 w 40"/>
                <a:gd name="T47" fmla="*/ 64 h 88"/>
                <a:gd name="T48" fmla="*/ 0 w 40"/>
                <a:gd name="T49" fmla="*/ 72 h 88"/>
                <a:gd name="T50" fmla="*/ 20 w 40"/>
                <a:gd name="T51" fmla="*/ 72 h 88"/>
                <a:gd name="T52" fmla="*/ 20 w 40"/>
                <a:gd name="T53" fmla="*/ 76 h 88"/>
                <a:gd name="T54" fmla="*/ 0 w 40"/>
                <a:gd name="T55" fmla="*/ 76 h 88"/>
                <a:gd name="T56" fmla="*/ 0 w 40"/>
                <a:gd name="T57" fmla="*/ 88 h 88"/>
                <a:gd name="T58" fmla="*/ 24 w 40"/>
                <a:gd name="T59" fmla="*/ 88 h 88"/>
                <a:gd name="T60" fmla="*/ 28 w 40"/>
                <a:gd name="T61" fmla="*/ 84 h 88"/>
                <a:gd name="T62" fmla="*/ 28 w 40"/>
                <a:gd name="T63" fmla="*/ 28 h 88"/>
                <a:gd name="T64" fmla="*/ 40 w 40"/>
                <a:gd name="T65" fmla="*/ 28 h 88"/>
                <a:gd name="T66" fmla="*/ 40 w 40"/>
                <a:gd name="T67" fmla="*/ 8 h 88"/>
                <a:gd name="T68" fmla="*/ 28 w 40"/>
                <a:gd name="T69" fmla="*/ 8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0" h="88">
                  <a:moveTo>
                    <a:pt x="28" y="8"/>
                  </a:moveTo>
                  <a:cubicBezTo>
                    <a:pt x="28" y="4"/>
                    <a:pt x="28" y="4"/>
                    <a:pt x="28" y="4"/>
                  </a:cubicBezTo>
                  <a:cubicBezTo>
                    <a:pt x="28" y="3"/>
                    <a:pt x="25" y="0"/>
                    <a:pt x="24" y="0"/>
                  </a:cubicBezTo>
                  <a:cubicBezTo>
                    <a:pt x="0" y="0"/>
                    <a:pt x="0" y="0"/>
                    <a:pt x="0" y="0"/>
                  </a:cubicBezTo>
                  <a:cubicBezTo>
                    <a:pt x="0" y="12"/>
                    <a:pt x="0" y="12"/>
                    <a:pt x="0" y="12"/>
                  </a:cubicBezTo>
                  <a:cubicBezTo>
                    <a:pt x="20" y="12"/>
                    <a:pt x="20" y="12"/>
                    <a:pt x="20" y="12"/>
                  </a:cubicBezTo>
                  <a:cubicBezTo>
                    <a:pt x="20" y="16"/>
                    <a:pt x="20" y="16"/>
                    <a:pt x="20" y="16"/>
                  </a:cubicBezTo>
                  <a:cubicBezTo>
                    <a:pt x="0" y="16"/>
                    <a:pt x="0" y="16"/>
                    <a:pt x="0" y="16"/>
                  </a:cubicBezTo>
                  <a:cubicBezTo>
                    <a:pt x="0" y="24"/>
                    <a:pt x="0" y="24"/>
                    <a:pt x="0" y="24"/>
                  </a:cubicBezTo>
                  <a:cubicBezTo>
                    <a:pt x="20" y="24"/>
                    <a:pt x="20" y="24"/>
                    <a:pt x="20" y="24"/>
                  </a:cubicBezTo>
                  <a:cubicBezTo>
                    <a:pt x="20" y="28"/>
                    <a:pt x="20" y="28"/>
                    <a:pt x="20" y="28"/>
                  </a:cubicBezTo>
                  <a:cubicBezTo>
                    <a:pt x="0" y="28"/>
                    <a:pt x="0" y="28"/>
                    <a:pt x="0" y="28"/>
                  </a:cubicBezTo>
                  <a:cubicBezTo>
                    <a:pt x="0" y="36"/>
                    <a:pt x="0" y="36"/>
                    <a:pt x="0" y="36"/>
                  </a:cubicBezTo>
                  <a:cubicBezTo>
                    <a:pt x="20" y="36"/>
                    <a:pt x="20" y="36"/>
                    <a:pt x="20" y="36"/>
                  </a:cubicBezTo>
                  <a:cubicBezTo>
                    <a:pt x="20" y="40"/>
                    <a:pt x="20" y="40"/>
                    <a:pt x="20" y="40"/>
                  </a:cubicBezTo>
                  <a:cubicBezTo>
                    <a:pt x="0" y="40"/>
                    <a:pt x="0" y="40"/>
                    <a:pt x="0" y="40"/>
                  </a:cubicBezTo>
                  <a:cubicBezTo>
                    <a:pt x="0" y="48"/>
                    <a:pt x="0" y="48"/>
                    <a:pt x="0" y="48"/>
                  </a:cubicBezTo>
                  <a:cubicBezTo>
                    <a:pt x="20" y="48"/>
                    <a:pt x="20" y="48"/>
                    <a:pt x="20" y="48"/>
                  </a:cubicBezTo>
                  <a:cubicBezTo>
                    <a:pt x="20" y="52"/>
                    <a:pt x="20" y="52"/>
                    <a:pt x="20" y="52"/>
                  </a:cubicBezTo>
                  <a:cubicBezTo>
                    <a:pt x="0" y="52"/>
                    <a:pt x="0" y="52"/>
                    <a:pt x="0" y="52"/>
                  </a:cubicBezTo>
                  <a:cubicBezTo>
                    <a:pt x="0" y="60"/>
                    <a:pt x="0" y="60"/>
                    <a:pt x="0" y="60"/>
                  </a:cubicBezTo>
                  <a:cubicBezTo>
                    <a:pt x="20" y="60"/>
                    <a:pt x="20" y="60"/>
                    <a:pt x="20" y="60"/>
                  </a:cubicBezTo>
                  <a:cubicBezTo>
                    <a:pt x="20" y="64"/>
                    <a:pt x="20" y="64"/>
                    <a:pt x="20" y="64"/>
                  </a:cubicBezTo>
                  <a:cubicBezTo>
                    <a:pt x="0" y="64"/>
                    <a:pt x="0" y="64"/>
                    <a:pt x="0" y="64"/>
                  </a:cubicBezTo>
                  <a:cubicBezTo>
                    <a:pt x="0" y="72"/>
                    <a:pt x="0" y="72"/>
                    <a:pt x="0" y="72"/>
                  </a:cubicBezTo>
                  <a:cubicBezTo>
                    <a:pt x="20" y="72"/>
                    <a:pt x="20" y="72"/>
                    <a:pt x="20" y="72"/>
                  </a:cubicBezTo>
                  <a:cubicBezTo>
                    <a:pt x="20" y="76"/>
                    <a:pt x="20" y="76"/>
                    <a:pt x="20" y="76"/>
                  </a:cubicBezTo>
                  <a:cubicBezTo>
                    <a:pt x="0" y="76"/>
                    <a:pt x="0" y="76"/>
                    <a:pt x="0" y="76"/>
                  </a:cubicBezTo>
                  <a:cubicBezTo>
                    <a:pt x="0" y="88"/>
                    <a:pt x="0" y="88"/>
                    <a:pt x="0" y="88"/>
                  </a:cubicBezTo>
                  <a:cubicBezTo>
                    <a:pt x="24" y="88"/>
                    <a:pt x="24" y="88"/>
                    <a:pt x="24" y="88"/>
                  </a:cubicBezTo>
                  <a:cubicBezTo>
                    <a:pt x="25" y="88"/>
                    <a:pt x="28" y="85"/>
                    <a:pt x="28" y="84"/>
                  </a:cubicBezTo>
                  <a:cubicBezTo>
                    <a:pt x="28" y="28"/>
                    <a:pt x="28" y="28"/>
                    <a:pt x="28" y="28"/>
                  </a:cubicBezTo>
                  <a:cubicBezTo>
                    <a:pt x="40" y="28"/>
                    <a:pt x="40" y="28"/>
                    <a:pt x="40" y="28"/>
                  </a:cubicBezTo>
                  <a:cubicBezTo>
                    <a:pt x="40" y="8"/>
                    <a:pt x="40" y="8"/>
                    <a:pt x="40" y="8"/>
                  </a:cubicBezTo>
                  <a:lnTo>
                    <a:pt x="28"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554" name="Freeform 50"/>
            <p:cNvSpPr>
              <a:spLocks noEditPoints="1"/>
            </p:cNvSpPr>
            <p:nvPr/>
          </p:nvSpPr>
          <p:spPr bwMode="auto">
            <a:xfrm>
              <a:off x="3382" y="2013"/>
              <a:ext cx="171" cy="294"/>
            </a:xfrm>
            <a:custGeom>
              <a:avLst/>
              <a:gdLst>
                <a:gd name="T0" fmla="*/ 0 w 72"/>
                <a:gd name="T1" fmla="*/ 17 h 122"/>
                <a:gd name="T2" fmla="*/ 0 w 72"/>
                <a:gd name="T3" fmla="*/ 105 h 122"/>
                <a:gd name="T4" fmla="*/ 72 w 72"/>
                <a:gd name="T5" fmla="*/ 122 h 122"/>
                <a:gd name="T6" fmla="*/ 72 w 72"/>
                <a:gd name="T7" fmla="*/ 0 h 122"/>
                <a:gd name="T8" fmla="*/ 0 w 72"/>
                <a:gd name="T9" fmla="*/ 17 h 122"/>
                <a:gd name="T10" fmla="*/ 56 w 72"/>
                <a:gd name="T11" fmla="*/ 86 h 122"/>
                <a:gd name="T12" fmla="*/ 45 w 72"/>
                <a:gd name="T13" fmla="*/ 86 h 122"/>
                <a:gd name="T14" fmla="*/ 27 w 72"/>
                <a:gd name="T15" fmla="*/ 55 h 122"/>
                <a:gd name="T16" fmla="*/ 26 w 72"/>
                <a:gd name="T17" fmla="*/ 54 h 122"/>
                <a:gd name="T18" fmla="*/ 26 w 72"/>
                <a:gd name="T19" fmla="*/ 53 h 122"/>
                <a:gd name="T20" fmla="*/ 25 w 72"/>
                <a:gd name="T21" fmla="*/ 52 h 122"/>
                <a:gd name="T22" fmla="*/ 25 w 72"/>
                <a:gd name="T23" fmla="*/ 51 h 122"/>
                <a:gd name="T24" fmla="*/ 25 w 72"/>
                <a:gd name="T25" fmla="*/ 51 h 122"/>
                <a:gd name="T26" fmla="*/ 25 w 72"/>
                <a:gd name="T27" fmla="*/ 52 h 122"/>
                <a:gd name="T28" fmla="*/ 25 w 72"/>
                <a:gd name="T29" fmla="*/ 54 h 122"/>
                <a:gd name="T30" fmla="*/ 25 w 72"/>
                <a:gd name="T31" fmla="*/ 56 h 122"/>
                <a:gd name="T32" fmla="*/ 25 w 72"/>
                <a:gd name="T33" fmla="*/ 59 h 122"/>
                <a:gd name="T34" fmla="*/ 25 w 72"/>
                <a:gd name="T35" fmla="*/ 85 h 122"/>
                <a:gd name="T36" fmla="*/ 16 w 72"/>
                <a:gd name="T37" fmla="*/ 84 h 122"/>
                <a:gd name="T38" fmla="*/ 16 w 72"/>
                <a:gd name="T39" fmla="*/ 38 h 122"/>
                <a:gd name="T40" fmla="*/ 26 w 72"/>
                <a:gd name="T41" fmla="*/ 37 h 122"/>
                <a:gd name="T42" fmla="*/ 44 w 72"/>
                <a:gd name="T43" fmla="*/ 66 h 122"/>
                <a:gd name="T44" fmla="*/ 44 w 72"/>
                <a:gd name="T45" fmla="*/ 67 h 122"/>
                <a:gd name="T46" fmla="*/ 45 w 72"/>
                <a:gd name="T47" fmla="*/ 68 h 122"/>
                <a:gd name="T48" fmla="*/ 45 w 72"/>
                <a:gd name="T49" fmla="*/ 69 h 122"/>
                <a:gd name="T50" fmla="*/ 46 w 72"/>
                <a:gd name="T51" fmla="*/ 70 h 122"/>
                <a:gd name="T52" fmla="*/ 46 w 72"/>
                <a:gd name="T53" fmla="*/ 70 h 122"/>
                <a:gd name="T54" fmla="*/ 46 w 72"/>
                <a:gd name="T55" fmla="*/ 69 h 122"/>
                <a:gd name="T56" fmla="*/ 46 w 72"/>
                <a:gd name="T57" fmla="*/ 68 h 122"/>
                <a:gd name="T58" fmla="*/ 46 w 72"/>
                <a:gd name="T59" fmla="*/ 66 h 122"/>
                <a:gd name="T60" fmla="*/ 46 w 72"/>
                <a:gd name="T61" fmla="*/ 64 h 122"/>
                <a:gd name="T62" fmla="*/ 46 w 72"/>
                <a:gd name="T63" fmla="*/ 36 h 122"/>
                <a:gd name="T64" fmla="*/ 56 w 72"/>
                <a:gd name="T65" fmla="*/ 36 h 122"/>
                <a:gd name="T66" fmla="*/ 56 w 72"/>
                <a:gd name="T67" fmla="*/ 86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2" h="122">
                  <a:moveTo>
                    <a:pt x="0" y="17"/>
                  </a:moveTo>
                  <a:cubicBezTo>
                    <a:pt x="0" y="105"/>
                    <a:pt x="0" y="105"/>
                    <a:pt x="0" y="105"/>
                  </a:cubicBezTo>
                  <a:cubicBezTo>
                    <a:pt x="72" y="122"/>
                    <a:pt x="72" y="122"/>
                    <a:pt x="72" y="122"/>
                  </a:cubicBezTo>
                  <a:cubicBezTo>
                    <a:pt x="72" y="0"/>
                    <a:pt x="72" y="0"/>
                    <a:pt x="72" y="0"/>
                  </a:cubicBezTo>
                  <a:lnTo>
                    <a:pt x="0" y="17"/>
                  </a:lnTo>
                  <a:close/>
                  <a:moveTo>
                    <a:pt x="56" y="86"/>
                  </a:moveTo>
                  <a:cubicBezTo>
                    <a:pt x="45" y="86"/>
                    <a:pt x="45" y="86"/>
                    <a:pt x="45" y="86"/>
                  </a:cubicBezTo>
                  <a:cubicBezTo>
                    <a:pt x="27" y="55"/>
                    <a:pt x="27" y="55"/>
                    <a:pt x="27" y="55"/>
                  </a:cubicBezTo>
                  <a:cubicBezTo>
                    <a:pt x="27" y="54"/>
                    <a:pt x="27" y="54"/>
                    <a:pt x="26" y="54"/>
                  </a:cubicBezTo>
                  <a:cubicBezTo>
                    <a:pt x="26" y="53"/>
                    <a:pt x="26" y="53"/>
                    <a:pt x="26" y="53"/>
                  </a:cubicBezTo>
                  <a:cubicBezTo>
                    <a:pt x="26" y="52"/>
                    <a:pt x="26" y="52"/>
                    <a:pt x="25" y="52"/>
                  </a:cubicBezTo>
                  <a:cubicBezTo>
                    <a:pt x="25" y="51"/>
                    <a:pt x="25" y="51"/>
                    <a:pt x="25" y="51"/>
                  </a:cubicBezTo>
                  <a:cubicBezTo>
                    <a:pt x="25" y="51"/>
                    <a:pt x="25" y="51"/>
                    <a:pt x="25" y="51"/>
                  </a:cubicBezTo>
                  <a:cubicBezTo>
                    <a:pt x="25" y="51"/>
                    <a:pt x="25" y="52"/>
                    <a:pt x="25" y="52"/>
                  </a:cubicBezTo>
                  <a:cubicBezTo>
                    <a:pt x="25" y="53"/>
                    <a:pt x="25" y="54"/>
                    <a:pt x="25" y="54"/>
                  </a:cubicBezTo>
                  <a:cubicBezTo>
                    <a:pt x="25" y="55"/>
                    <a:pt x="25" y="56"/>
                    <a:pt x="25" y="56"/>
                  </a:cubicBezTo>
                  <a:cubicBezTo>
                    <a:pt x="25" y="57"/>
                    <a:pt x="25" y="58"/>
                    <a:pt x="25" y="59"/>
                  </a:cubicBezTo>
                  <a:cubicBezTo>
                    <a:pt x="25" y="85"/>
                    <a:pt x="25" y="85"/>
                    <a:pt x="25" y="85"/>
                  </a:cubicBezTo>
                  <a:cubicBezTo>
                    <a:pt x="16" y="84"/>
                    <a:pt x="16" y="84"/>
                    <a:pt x="16" y="84"/>
                  </a:cubicBezTo>
                  <a:cubicBezTo>
                    <a:pt x="16" y="38"/>
                    <a:pt x="16" y="38"/>
                    <a:pt x="16" y="38"/>
                  </a:cubicBezTo>
                  <a:cubicBezTo>
                    <a:pt x="26" y="37"/>
                    <a:pt x="26" y="37"/>
                    <a:pt x="26" y="37"/>
                  </a:cubicBezTo>
                  <a:cubicBezTo>
                    <a:pt x="44" y="66"/>
                    <a:pt x="44" y="66"/>
                    <a:pt x="44" y="66"/>
                  </a:cubicBezTo>
                  <a:cubicBezTo>
                    <a:pt x="44" y="67"/>
                    <a:pt x="44" y="67"/>
                    <a:pt x="44" y="67"/>
                  </a:cubicBezTo>
                  <a:cubicBezTo>
                    <a:pt x="44" y="67"/>
                    <a:pt x="44" y="68"/>
                    <a:pt x="45" y="68"/>
                  </a:cubicBezTo>
                  <a:cubicBezTo>
                    <a:pt x="45" y="68"/>
                    <a:pt x="45" y="69"/>
                    <a:pt x="45" y="69"/>
                  </a:cubicBezTo>
                  <a:cubicBezTo>
                    <a:pt x="45" y="70"/>
                    <a:pt x="46" y="70"/>
                    <a:pt x="46" y="70"/>
                  </a:cubicBezTo>
                  <a:cubicBezTo>
                    <a:pt x="46" y="70"/>
                    <a:pt x="46" y="70"/>
                    <a:pt x="46" y="70"/>
                  </a:cubicBezTo>
                  <a:cubicBezTo>
                    <a:pt x="46" y="70"/>
                    <a:pt x="46" y="70"/>
                    <a:pt x="46" y="69"/>
                  </a:cubicBezTo>
                  <a:cubicBezTo>
                    <a:pt x="46" y="69"/>
                    <a:pt x="46" y="68"/>
                    <a:pt x="46" y="68"/>
                  </a:cubicBezTo>
                  <a:cubicBezTo>
                    <a:pt x="46" y="67"/>
                    <a:pt x="46" y="67"/>
                    <a:pt x="46" y="66"/>
                  </a:cubicBezTo>
                  <a:cubicBezTo>
                    <a:pt x="46" y="65"/>
                    <a:pt x="46" y="64"/>
                    <a:pt x="46" y="64"/>
                  </a:cubicBezTo>
                  <a:cubicBezTo>
                    <a:pt x="46" y="36"/>
                    <a:pt x="46" y="36"/>
                    <a:pt x="46" y="36"/>
                  </a:cubicBezTo>
                  <a:cubicBezTo>
                    <a:pt x="56" y="36"/>
                    <a:pt x="56" y="36"/>
                    <a:pt x="56" y="36"/>
                  </a:cubicBezTo>
                  <a:lnTo>
                    <a:pt x="56" y="8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grpSp>
      <p:grpSp>
        <p:nvGrpSpPr>
          <p:cNvPr id="555" name="Group 554"/>
          <p:cNvGrpSpPr/>
          <p:nvPr/>
        </p:nvGrpSpPr>
        <p:grpSpPr>
          <a:xfrm>
            <a:off x="2295681" y="5292615"/>
            <a:ext cx="1735070" cy="322422"/>
            <a:chOff x="3780357" y="9151926"/>
            <a:chExt cx="1910317" cy="392096"/>
          </a:xfrm>
        </p:grpSpPr>
        <p:sp>
          <p:nvSpPr>
            <p:cNvPr id="556" name="TextBox 555"/>
            <p:cNvSpPr txBox="1"/>
            <p:nvPr/>
          </p:nvSpPr>
          <p:spPr>
            <a:xfrm>
              <a:off x="4286127" y="9235523"/>
              <a:ext cx="1404547" cy="231104"/>
            </a:xfrm>
            <a:prstGeom prst="rect">
              <a:avLst/>
            </a:prstGeom>
            <a:noFill/>
          </p:spPr>
          <p:txBody>
            <a:bodyPr wrap="square" lIns="0" tIns="0" rIns="0" bIns="0" rtlCol="0">
              <a:spAutoFit/>
            </a:bodyPr>
            <a:lstStyle/>
            <a:p>
              <a:pPr defTabSz="914093">
                <a:lnSpc>
                  <a:spcPct val="90000"/>
                </a:lnSpc>
                <a:spcAft>
                  <a:spcPts val="588"/>
                </a:spcAft>
              </a:pPr>
              <a:r>
                <a:rPr lang="en-US" sz="1372" spc="-29" dirty="0">
                  <a:gradFill>
                    <a:gsLst>
                      <a:gs pos="2917">
                        <a:srgbClr val="FFFFFF"/>
                      </a:gs>
                      <a:gs pos="30000">
                        <a:srgbClr val="FFFFFF"/>
                      </a:gs>
                    </a:gsLst>
                    <a:lin ang="5400000" scaled="0"/>
                  </a:gradFill>
                </a:rPr>
                <a:t>Video Portal</a:t>
              </a:r>
            </a:p>
          </p:txBody>
        </p:sp>
        <p:pic>
          <p:nvPicPr>
            <p:cNvPr id="557" name="Picture 55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780357" y="9151926"/>
              <a:ext cx="396245" cy="392096"/>
            </a:xfrm>
            <a:prstGeom prst="rect">
              <a:avLst/>
            </a:prstGeom>
            <a:noFill/>
          </p:spPr>
        </p:pic>
      </p:grpSp>
      <p:sp>
        <p:nvSpPr>
          <p:cNvPr id="558" name="Freeform 30"/>
          <p:cNvSpPr>
            <a:spLocks noChangeAspect="1" noEditPoints="1"/>
          </p:cNvSpPr>
          <p:nvPr/>
        </p:nvSpPr>
        <p:spPr bwMode="auto">
          <a:xfrm>
            <a:off x="675063" y="4471171"/>
            <a:ext cx="773214" cy="344322"/>
          </a:xfrm>
          <a:custGeom>
            <a:avLst/>
            <a:gdLst>
              <a:gd name="T0" fmla="*/ 60 w 216"/>
              <a:gd name="T1" fmla="*/ 20 h 96"/>
              <a:gd name="T2" fmla="*/ 60 w 216"/>
              <a:gd name="T3" fmla="*/ 28 h 96"/>
              <a:gd name="T4" fmla="*/ 68 w 216"/>
              <a:gd name="T5" fmla="*/ 40 h 96"/>
              <a:gd name="T6" fmla="*/ 68 w 216"/>
              <a:gd name="T7" fmla="*/ 44 h 96"/>
              <a:gd name="T8" fmla="*/ 60 w 216"/>
              <a:gd name="T9" fmla="*/ 56 h 96"/>
              <a:gd name="T10" fmla="*/ 60 w 216"/>
              <a:gd name="T11" fmla="*/ 64 h 96"/>
              <a:gd name="T12" fmla="*/ 68 w 216"/>
              <a:gd name="T13" fmla="*/ 76 h 96"/>
              <a:gd name="T14" fmla="*/ 92 w 216"/>
              <a:gd name="T15" fmla="*/ 84 h 96"/>
              <a:gd name="T16" fmla="*/ 92 w 216"/>
              <a:gd name="T17" fmla="*/ 12 h 96"/>
              <a:gd name="T18" fmla="*/ 72 w 216"/>
              <a:gd name="T19" fmla="*/ 68 h 96"/>
              <a:gd name="T20" fmla="*/ 88 w 216"/>
              <a:gd name="T21" fmla="*/ 64 h 96"/>
              <a:gd name="T22" fmla="*/ 88 w 216"/>
              <a:gd name="T23" fmla="*/ 56 h 96"/>
              <a:gd name="T24" fmla="*/ 72 w 216"/>
              <a:gd name="T25" fmla="*/ 52 h 96"/>
              <a:gd name="T26" fmla="*/ 88 w 216"/>
              <a:gd name="T27" fmla="*/ 52 h 96"/>
              <a:gd name="T28" fmla="*/ 72 w 216"/>
              <a:gd name="T29" fmla="*/ 32 h 96"/>
              <a:gd name="T30" fmla="*/ 88 w 216"/>
              <a:gd name="T31" fmla="*/ 28 h 96"/>
              <a:gd name="T32" fmla="*/ 88 w 216"/>
              <a:gd name="T33" fmla="*/ 20 h 96"/>
              <a:gd name="T34" fmla="*/ 0 w 216"/>
              <a:gd name="T35" fmla="*/ 82 h 96"/>
              <a:gd name="T36" fmla="*/ 0 w 216"/>
              <a:gd name="T37" fmla="*/ 13 h 96"/>
              <a:gd name="T38" fmla="*/ 27 w 216"/>
              <a:gd name="T39" fmla="*/ 54 h 96"/>
              <a:gd name="T40" fmla="*/ 27 w 216"/>
              <a:gd name="T41" fmla="*/ 52 h 96"/>
              <a:gd name="T42" fmla="*/ 26 w 216"/>
              <a:gd name="T43" fmla="*/ 53 h 96"/>
              <a:gd name="T44" fmla="*/ 20 w 216"/>
              <a:gd name="T45" fmla="*/ 66 h 96"/>
              <a:gd name="T46" fmla="*/ 13 w 216"/>
              <a:gd name="T47" fmla="*/ 29 h 96"/>
              <a:gd name="T48" fmla="*/ 26 w 216"/>
              <a:gd name="T49" fmla="*/ 41 h 96"/>
              <a:gd name="T50" fmla="*/ 27 w 216"/>
              <a:gd name="T51" fmla="*/ 43 h 96"/>
              <a:gd name="T52" fmla="*/ 27 w 216"/>
              <a:gd name="T53" fmla="*/ 42 h 96"/>
              <a:gd name="T54" fmla="*/ 33 w 216"/>
              <a:gd name="T55" fmla="*/ 28 h 96"/>
              <a:gd name="T56" fmla="*/ 42 w 216"/>
              <a:gd name="T57" fmla="*/ 68 h 96"/>
              <a:gd name="T58" fmla="*/ 124 w 216"/>
              <a:gd name="T59" fmla="*/ 65 h 96"/>
              <a:gd name="T60" fmla="*/ 141 w 216"/>
              <a:gd name="T61" fmla="*/ 35 h 96"/>
              <a:gd name="T62" fmla="*/ 140 w 216"/>
              <a:gd name="T63" fmla="*/ 46 h 96"/>
              <a:gd name="T64" fmla="*/ 128 w 216"/>
              <a:gd name="T65" fmla="*/ 61 h 96"/>
              <a:gd name="T66" fmla="*/ 166 w 216"/>
              <a:gd name="T67" fmla="*/ 41 h 96"/>
              <a:gd name="T68" fmla="*/ 161 w 216"/>
              <a:gd name="T69" fmla="*/ 65 h 96"/>
              <a:gd name="T70" fmla="*/ 155 w 216"/>
              <a:gd name="T71" fmla="*/ 55 h 96"/>
              <a:gd name="T72" fmla="*/ 153 w 216"/>
              <a:gd name="T73" fmla="*/ 53 h 96"/>
              <a:gd name="T74" fmla="*/ 155 w 216"/>
              <a:gd name="T75" fmla="*/ 51 h 96"/>
              <a:gd name="T76" fmla="*/ 166 w 216"/>
              <a:gd name="T77" fmla="*/ 41 h 96"/>
              <a:gd name="T78" fmla="*/ 172 w 216"/>
              <a:gd name="T79" fmla="*/ 64 h 96"/>
              <a:gd name="T80" fmla="*/ 170 w 216"/>
              <a:gd name="T81" fmla="*/ 44 h 96"/>
              <a:gd name="T82" fmla="*/ 185 w 216"/>
              <a:gd name="T83" fmla="*/ 45 h 96"/>
              <a:gd name="T84" fmla="*/ 170 w 216"/>
              <a:gd name="T85" fmla="*/ 53 h 96"/>
              <a:gd name="T86" fmla="*/ 184 w 216"/>
              <a:gd name="T87" fmla="*/ 60 h 96"/>
              <a:gd name="T88" fmla="*/ 191 w 216"/>
              <a:gd name="T89" fmla="*/ 54 h 96"/>
              <a:gd name="T90" fmla="*/ 206 w 216"/>
              <a:gd name="T91" fmla="*/ 59 h 96"/>
              <a:gd name="T92" fmla="*/ 190 w 216"/>
              <a:gd name="T93" fmla="*/ 62 h 96"/>
              <a:gd name="T94" fmla="*/ 192 w 216"/>
              <a:gd name="T95" fmla="*/ 42 h 96"/>
              <a:gd name="T96" fmla="*/ 208 w 216"/>
              <a:gd name="T97" fmla="*/ 52 h 96"/>
              <a:gd name="T98" fmla="*/ 202 w 216"/>
              <a:gd name="T99" fmla="*/ 45 h 96"/>
              <a:gd name="T100" fmla="*/ 191 w 216"/>
              <a:gd name="T101" fmla="*/ 50 h 96"/>
              <a:gd name="T102" fmla="*/ 212 w 216"/>
              <a:gd name="T103" fmla="*/ 65 h 96"/>
              <a:gd name="T104" fmla="*/ 216 w 216"/>
              <a:gd name="T105" fmla="*/ 65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16" h="96">
                <a:moveTo>
                  <a:pt x="92" y="12"/>
                </a:moveTo>
                <a:cubicBezTo>
                  <a:pt x="60" y="12"/>
                  <a:pt x="60" y="12"/>
                  <a:pt x="60" y="12"/>
                </a:cubicBezTo>
                <a:cubicBezTo>
                  <a:pt x="60" y="20"/>
                  <a:pt x="60" y="20"/>
                  <a:pt x="60" y="20"/>
                </a:cubicBezTo>
                <a:cubicBezTo>
                  <a:pt x="68" y="20"/>
                  <a:pt x="68" y="20"/>
                  <a:pt x="68" y="20"/>
                </a:cubicBezTo>
                <a:cubicBezTo>
                  <a:pt x="68" y="28"/>
                  <a:pt x="68" y="28"/>
                  <a:pt x="68" y="28"/>
                </a:cubicBezTo>
                <a:cubicBezTo>
                  <a:pt x="60" y="28"/>
                  <a:pt x="60" y="28"/>
                  <a:pt x="60" y="28"/>
                </a:cubicBezTo>
                <a:cubicBezTo>
                  <a:pt x="60" y="32"/>
                  <a:pt x="60" y="32"/>
                  <a:pt x="60" y="32"/>
                </a:cubicBezTo>
                <a:cubicBezTo>
                  <a:pt x="68" y="32"/>
                  <a:pt x="68" y="32"/>
                  <a:pt x="68" y="32"/>
                </a:cubicBezTo>
                <a:cubicBezTo>
                  <a:pt x="68" y="40"/>
                  <a:pt x="68" y="40"/>
                  <a:pt x="68" y="40"/>
                </a:cubicBezTo>
                <a:cubicBezTo>
                  <a:pt x="60" y="40"/>
                  <a:pt x="60" y="40"/>
                  <a:pt x="60" y="40"/>
                </a:cubicBezTo>
                <a:cubicBezTo>
                  <a:pt x="60" y="44"/>
                  <a:pt x="60" y="44"/>
                  <a:pt x="60" y="44"/>
                </a:cubicBezTo>
                <a:cubicBezTo>
                  <a:pt x="68" y="44"/>
                  <a:pt x="68" y="44"/>
                  <a:pt x="68" y="44"/>
                </a:cubicBezTo>
                <a:cubicBezTo>
                  <a:pt x="68" y="52"/>
                  <a:pt x="68" y="52"/>
                  <a:pt x="68" y="52"/>
                </a:cubicBezTo>
                <a:cubicBezTo>
                  <a:pt x="60" y="52"/>
                  <a:pt x="60" y="52"/>
                  <a:pt x="60" y="52"/>
                </a:cubicBezTo>
                <a:cubicBezTo>
                  <a:pt x="60" y="56"/>
                  <a:pt x="60" y="56"/>
                  <a:pt x="60" y="56"/>
                </a:cubicBezTo>
                <a:cubicBezTo>
                  <a:pt x="68" y="56"/>
                  <a:pt x="68" y="56"/>
                  <a:pt x="68" y="56"/>
                </a:cubicBezTo>
                <a:cubicBezTo>
                  <a:pt x="68" y="64"/>
                  <a:pt x="68" y="64"/>
                  <a:pt x="68" y="64"/>
                </a:cubicBezTo>
                <a:cubicBezTo>
                  <a:pt x="60" y="64"/>
                  <a:pt x="60" y="64"/>
                  <a:pt x="60" y="64"/>
                </a:cubicBezTo>
                <a:cubicBezTo>
                  <a:pt x="60" y="68"/>
                  <a:pt x="60" y="68"/>
                  <a:pt x="60" y="68"/>
                </a:cubicBezTo>
                <a:cubicBezTo>
                  <a:pt x="68" y="68"/>
                  <a:pt x="68" y="68"/>
                  <a:pt x="68" y="68"/>
                </a:cubicBezTo>
                <a:cubicBezTo>
                  <a:pt x="68" y="76"/>
                  <a:pt x="68" y="76"/>
                  <a:pt x="68" y="76"/>
                </a:cubicBezTo>
                <a:cubicBezTo>
                  <a:pt x="60" y="76"/>
                  <a:pt x="60" y="76"/>
                  <a:pt x="60" y="76"/>
                </a:cubicBezTo>
                <a:cubicBezTo>
                  <a:pt x="60" y="84"/>
                  <a:pt x="60" y="84"/>
                  <a:pt x="60" y="84"/>
                </a:cubicBezTo>
                <a:cubicBezTo>
                  <a:pt x="92" y="84"/>
                  <a:pt x="92" y="84"/>
                  <a:pt x="92" y="84"/>
                </a:cubicBezTo>
                <a:cubicBezTo>
                  <a:pt x="93" y="84"/>
                  <a:pt x="96" y="81"/>
                  <a:pt x="96" y="80"/>
                </a:cubicBezTo>
                <a:cubicBezTo>
                  <a:pt x="96" y="16"/>
                  <a:pt x="96" y="16"/>
                  <a:pt x="96" y="16"/>
                </a:cubicBezTo>
                <a:cubicBezTo>
                  <a:pt x="96" y="14"/>
                  <a:pt x="93" y="12"/>
                  <a:pt x="92" y="12"/>
                </a:cubicBezTo>
                <a:close/>
                <a:moveTo>
                  <a:pt x="88" y="76"/>
                </a:moveTo>
                <a:cubicBezTo>
                  <a:pt x="72" y="76"/>
                  <a:pt x="72" y="76"/>
                  <a:pt x="72" y="76"/>
                </a:cubicBezTo>
                <a:cubicBezTo>
                  <a:pt x="72" y="68"/>
                  <a:pt x="72" y="68"/>
                  <a:pt x="72" y="68"/>
                </a:cubicBezTo>
                <a:cubicBezTo>
                  <a:pt x="88" y="68"/>
                  <a:pt x="88" y="68"/>
                  <a:pt x="88" y="68"/>
                </a:cubicBezTo>
                <a:lnTo>
                  <a:pt x="88" y="76"/>
                </a:lnTo>
                <a:close/>
                <a:moveTo>
                  <a:pt x="88" y="64"/>
                </a:moveTo>
                <a:cubicBezTo>
                  <a:pt x="72" y="64"/>
                  <a:pt x="72" y="64"/>
                  <a:pt x="72" y="64"/>
                </a:cubicBezTo>
                <a:cubicBezTo>
                  <a:pt x="72" y="56"/>
                  <a:pt x="72" y="56"/>
                  <a:pt x="72" y="56"/>
                </a:cubicBezTo>
                <a:cubicBezTo>
                  <a:pt x="88" y="56"/>
                  <a:pt x="88" y="56"/>
                  <a:pt x="88" y="56"/>
                </a:cubicBezTo>
                <a:lnTo>
                  <a:pt x="88" y="64"/>
                </a:lnTo>
                <a:close/>
                <a:moveTo>
                  <a:pt x="88" y="52"/>
                </a:moveTo>
                <a:cubicBezTo>
                  <a:pt x="72" y="52"/>
                  <a:pt x="72" y="52"/>
                  <a:pt x="72" y="52"/>
                </a:cubicBezTo>
                <a:cubicBezTo>
                  <a:pt x="72" y="44"/>
                  <a:pt x="72" y="44"/>
                  <a:pt x="72" y="44"/>
                </a:cubicBezTo>
                <a:cubicBezTo>
                  <a:pt x="88" y="44"/>
                  <a:pt x="88" y="44"/>
                  <a:pt x="88" y="44"/>
                </a:cubicBezTo>
                <a:lnTo>
                  <a:pt x="88" y="52"/>
                </a:lnTo>
                <a:close/>
                <a:moveTo>
                  <a:pt x="88" y="40"/>
                </a:moveTo>
                <a:cubicBezTo>
                  <a:pt x="72" y="40"/>
                  <a:pt x="72" y="40"/>
                  <a:pt x="72" y="40"/>
                </a:cubicBezTo>
                <a:cubicBezTo>
                  <a:pt x="72" y="32"/>
                  <a:pt x="72" y="32"/>
                  <a:pt x="72" y="32"/>
                </a:cubicBezTo>
                <a:cubicBezTo>
                  <a:pt x="88" y="32"/>
                  <a:pt x="88" y="32"/>
                  <a:pt x="88" y="32"/>
                </a:cubicBezTo>
                <a:lnTo>
                  <a:pt x="88" y="40"/>
                </a:lnTo>
                <a:close/>
                <a:moveTo>
                  <a:pt x="88" y="28"/>
                </a:moveTo>
                <a:cubicBezTo>
                  <a:pt x="72" y="28"/>
                  <a:pt x="72" y="28"/>
                  <a:pt x="72" y="28"/>
                </a:cubicBezTo>
                <a:cubicBezTo>
                  <a:pt x="72" y="20"/>
                  <a:pt x="72" y="20"/>
                  <a:pt x="72" y="20"/>
                </a:cubicBezTo>
                <a:cubicBezTo>
                  <a:pt x="88" y="20"/>
                  <a:pt x="88" y="20"/>
                  <a:pt x="88" y="20"/>
                </a:cubicBezTo>
                <a:lnTo>
                  <a:pt x="88" y="28"/>
                </a:lnTo>
                <a:close/>
                <a:moveTo>
                  <a:pt x="0" y="13"/>
                </a:moveTo>
                <a:cubicBezTo>
                  <a:pt x="0" y="82"/>
                  <a:pt x="0" y="82"/>
                  <a:pt x="0" y="82"/>
                </a:cubicBezTo>
                <a:cubicBezTo>
                  <a:pt x="56" y="96"/>
                  <a:pt x="56" y="96"/>
                  <a:pt x="56" y="96"/>
                </a:cubicBezTo>
                <a:cubicBezTo>
                  <a:pt x="56" y="0"/>
                  <a:pt x="56" y="0"/>
                  <a:pt x="56" y="0"/>
                </a:cubicBezTo>
                <a:lnTo>
                  <a:pt x="0" y="13"/>
                </a:lnTo>
                <a:close/>
                <a:moveTo>
                  <a:pt x="33" y="67"/>
                </a:moveTo>
                <a:cubicBezTo>
                  <a:pt x="27" y="54"/>
                  <a:pt x="27" y="54"/>
                  <a:pt x="27" y="54"/>
                </a:cubicBezTo>
                <a:cubicBezTo>
                  <a:pt x="27" y="54"/>
                  <a:pt x="27" y="54"/>
                  <a:pt x="27" y="54"/>
                </a:cubicBezTo>
                <a:cubicBezTo>
                  <a:pt x="27" y="54"/>
                  <a:pt x="27" y="53"/>
                  <a:pt x="27" y="53"/>
                </a:cubicBezTo>
                <a:cubicBezTo>
                  <a:pt x="27" y="53"/>
                  <a:pt x="27" y="53"/>
                  <a:pt x="27" y="52"/>
                </a:cubicBezTo>
                <a:cubicBezTo>
                  <a:pt x="27" y="52"/>
                  <a:pt x="27" y="52"/>
                  <a:pt x="27" y="52"/>
                </a:cubicBezTo>
                <a:cubicBezTo>
                  <a:pt x="27" y="52"/>
                  <a:pt x="27" y="52"/>
                  <a:pt x="27" y="52"/>
                </a:cubicBezTo>
                <a:cubicBezTo>
                  <a:pt x="27" y="52"/>
                  <a:pt x="27" y="52"/>
                  <a:pt x="26" y="52"/>
                </a:cubicBezTo>
                <a:cubicBezTo>
                  <a:pt x="26" y="52"/>
                  <a:pt x="26" y="52"/>
                  <a:pt x="26" y="53"/>
                </a:cubicBezTo>
                <a:cubicBezTo>
                  <a:pt x="26" y="53"/>
                  <a:pt x="26" y="53"/>
                  <a:pt x="26" y="53"/>
                </a:cubicBezTo>
                <a:cubicBezTo>
                  <a:pt x="26" y="54"/>
                  <a:pt x="26" y="54"/>
                  <a:pt x="26" y="54"/>
                </a:cubicBezTo>
                <a:cubicBezTo>
                  <a:pt x="20" y="66"/>
                  <a:pt x="20" y="66"/>
                  <a:pt x="20" y="66"/>
                </a:cubicBezTo>
                <a:cubicBezTo>
                  <a:pt x="12" y="66"/>
                  <a:pt x="12" y="66"/>
                  <a:pt x="12" y="66"/>
                </a:cubicBezTo>
                <a:cubicBezTo>
                  <a:pt x="22" y="48"/>
                  <a:pt x="22" y="48"/>
                  <a:pt x="22" y="48"/>
                </a:cubicBezTo>
                <a:cubicBezTo>
                  <a:pt x="13" y="29"/>
                  <a:pt x="13" y="29"/>
                  <a:pt x="13" y="29"/>
                </a:cubicBezTo>
                <a:cubicBezTo>
                  <a:pt x="21" y="29"/>
                  <a:pt x="21" y="29"/>
                  <a:pt x="21" y="29"/>
                </a:cubicBezTo>
                <a:cubicBezTo>
                  <a:pt x="26" y="40"/>
                  <a:pt x="26" y="40"/>
                  <a:pt x="26" y="40"/>
                </a:cubicBezTo>
                <a:cubicBezTo>
                  <a:pt x="26" y="40"/>
                  <a:pt x="26" y="40"/>
                  <a:pt x="26" y="41"/>
                </a:cubicBezTo>
                <a:cubicBezTo>
                  <a:pt x="26" y="41"/>
                  <a:pt x="26" y="41"/>
                  <a:pt x="26" y="41"/>
                </a:cubicBezTo>
                <a:cubicBezTo>
                  <a:pt x="27" y="42"/>
                  <a:pt x="27" y="42"/>
                  <a:pt x="27" y="42"/>
                </a:cubicBezTo>
                <a:cubicBezTo>
                  <a:pt x="27" y="42"/>
                  <a:pt x="27" y="43"/>
                  <a:pt x="27" y="43"/>
                </a:cubicBezTo>
                <a:cubicBezTo>
                  <a:pt x="27" y="43"/>
                  <a:pt x="27" y="43"/>
                  <a:pt x="27" y="43"/>
                </a:cubicBezTo>
                <a:cubicBezTo>
                  <a:pt x="27" y="43"/>
                  <a:pt x="27" y="43"/>
                  <a:pt x="27" y="42"/>
                </a:cubicBezTo>
                <a:cubicBezTo>
                  <a:pt x="27" y="42"/>
                  <a:pt x="27" y="42"/>
                  <a:pt x="27" y="42"/>
                </a:cubicBezTo>
                <a:cubicBezTo>
                  <a:pt x="27" y="41"/>
                  <a:pt x="28" y="41"/>
                  <a:pt x="28" y="41"/>
                </a:cubicBezTo>
                <a:cubicBezTo>
                  <a:pt x="28" y="40"/>
                  <a:pt x="28" y="40"/>
                  <a:pt x="28" y="40"/>
                </a:cubicBezTo>
                <a:cubicBezTo>
                  <a:pt x="33" y="28"/>
                  <a:pt x="33" y="28"/>
                  <a:pt x="33" y="28"/>
                </a:cubicBezTo>
                <a:cubicBezTo>
                  <a:pt x="42" y="28"/>
                  <a:pt x="42" y="28"/>
                  <a:pt x="42" y="28"/>
                </a:cubicBezTo>
                <a:cubicBezTo>
                  <a:pt x="32" y="47"/>
                  <a:pt x="32" y="47"/>
                  <a:pt x="32" y="47"/>
                </a:cubicBezTo>
                <a:cubicBezTo>
                  <a:pt x="42" y="68"/>
                  <a:pt x="42" y="68"/>
                  <a:pt x="42" y="68"/>
                </a:cubicBezTo>
                <a:lnTo>
                  <a:pt x="33" y="67"/>
                </a:lnTo>
                <a:close/>
                <a:moveTo>
                  <a:pt x="142" y="65"/>
                </a:moveTo>
                <a:cubicBezTo>
                  <a:pt x="124" y="65"/>
                  <a:pt x="124" y="65"/>
                  <a:pt x="124" y="65"/>
                </a:cubicBezTo>
                <a:cubicBezTo>
                  <a:pt x="124" y="31"/>
                  <a:pt x="124" y="31"/>
                  <a:pt x="124" y="31"/>
                </a:cubicBezTo>
                <a:cubicBezTo>
                  <a:pt x="141" y="31"/>
                  <a:pt x="141" y="31"/>
                  <a:pt x="141" y="31"/>
                </a:cubicBezTo>
                <a:cubicBezTo>
                  <a:pt x="141" y="35"/>
                  <a:pt x="141" y="35"/>
                  <a:pt x="141" y="35"/>
                </a:cubicBezTo>
                <a:cubicBezTo>
                  <a:pt x="128" y="35"/>
                  <a:pt x="128" y="35"/>
                  <a:pt x="128" y="35"/>
                </a:cubicBezTo>
                <a:cubicBezTo>
                  <a:pt x="128" y="46"/>
                  <a:pt x="128" y="46"/>
                  <a:pt x="128" y="46"/>
                </a:cubicBezTo>
                <a:cubicBezTo>
                  <a:pt x="140" y="46"/>
                  <a:pt x="140" y="46"/>
                  <a:pt x="140" y="46"/>
                </a:cubicBezTo>
                <a:cubicBezTo>
                  <a:pt x="140" y="49"/>
                  <a:pt x="140" y="49"/>
                  <a:pt x="140" y="49"/>
                </a:cubicBezTo>
                <a:cubicBezTo>
                  <a:pt x="128" y="49"/>
                  <a:pt x="128" y="49"/>
                  <a:pt x="128" y="49"/>
                </a:cubicBezTo>
                <a:cubicBezTo>
                  <a:pt x="128" y="61"/>
                  <a:pt x="128" y="61"/>
                  <a:pt x="128" y="61"/>
                </a:cubicBezTo>
                <a:cubicBezTo>
                  <a:pt x="142" y="61"/>
                  <a:pt x="142" y="61"/>
                  <a:pt x="142" y="61"/>
                </a:cubicBezTo>
                <a:lnTo>
                  <a:pt x="142" y="65"/>
                </a:lnTo>
                <a:close/>
                <a:moveTo>
                  <a:pt x="166" y="41"/>
                </a:moveTo>
                <a:cubicBezTo>
                  <a:pt x="157" y="53"/>
                  <a:pt x="157" y="53"/>
                  <a:pt x="157" y="53"/>
                </a:cubicBezTo>
                <a:cubicBezTo>
                  <a:pt x="165" y="65"/>
                  <a:pt x="165" y="65"/>
                  <a:pt x="165" y="65"/>
                </a:cubicBezTo>
                <a:cubicBezTo>
                  <a:pt x="161" y="65"/>
                  <a:pt x="161" y="65"/>
                  <a:pt x="161" y="65"/>
                </a:cubicBezTo>
                <a:cubicBezTo>
                  <a:pt x="156" y="57"/>
                  <a:pt x="156" y="57"/>
                  <a:pt x="156" y="57"/>
                </a:cubicBezTo>
                <a:cubicBezTo>
                  <a:pt x="155" y="55"/>
                  <a:pt x="155" y="55"/>
                  <a:pt x="155" y="55"/>
                </a:cubicBezTo>
                <a:cubicBezTo>
                  <a:pt x="155" y="55"/>
                  <a:pt x="155" y="55"/>
                  <a:pt x="155" y="55"/>
                </a:cubicBezTo>
                <a:cubicBezTo>
                  <a:pt x="149" y="65"/>
                  <a:pt x="149" y="65"/>
                  <a:pt x="149" y="65"/>
                </a:cubicBezTo>
                <a:cubicBezTo>
                  <a:pt x="145" y="65"/>
                  <a:pt x="145" y="65"/>
                  <a:pt x="145" y="65"/>
                </a:cubicBezTo>
                <a:cubicBezTo>
                  <a:pt x="153" y="53"/>
                  <a:pt x="153" y="53"/>
                  <a:pt x="153" y="53"/>
                </a:cubicBezTo>
                <a:cubicBezTo>
                  <a:pt x="145" y="41"/>
                  <a:pt x="145" y="41"/>
                  <a:pt x="145" y="41"/>
                </a:cubicBezTo>
                <a:cubicBezTo>
                  <a:pt x="150" y="41"/>
                  <a:pt x="150" y="41"/>
                  <a:pt x="150" y="41"/>
                </a:cubicBezTo>
                <a:cubicBezTo>
                  <a:pt x="153" y="47"/>
                  <a:pt x="155" y="50"/>
                  <a:pt x="155" y="51"/>
                </a:cubicBezTo>
                <a:cubicBezTo>
                  <a:pt x="155" y="51"/>
                  <a:pt x="155" y="51"/>
                  <a:pt x="155" y="51"/>
                </a:cubicBezTo>
                <a:cubicBezTo>
                  <a:pt x="161" y="41"/>
                  <a:pt x="161" y="41"/>
                  <a:pt x="161" y="41"/>
                </a:cubicBezTo>
                <a:lnTo>
                  <a:pt x="166" y="41"/>
                </a:lnTo>
                <a:close/>
                <a:moveTo>
                  <a:pt x="184" y="64"/>
                </a:moveTo>
                <a:cubicBezTo>
                  <a:pt x="183" y="65"/>
                  <a:pt x="180" y="65"/>
                  <a:pt x="178" y="65"/>
                </a:cubicBezTo>
                <a:cubicBezTo>
                  <a:pt x="176" y="65"/>
                  <a:pt x="174" y="65"/>
                  <a:pt x="172" y="64"/>
                </a:cubicBezTo>
                <a:cubicBezTo>
                  <a:pt x="170" y="63"/>
                  <a:pt x="169" y="61"/>
                  <a:pt x="168" y="59"/>
                </a:cubicBezTo>
                <a:cubicBezTo>
                  <a:pt x="167" y="58"/>
                  <a:pt x="166" y="56"/>
                  <a:pt x="166" y="53"/>
                </a:cubicBezTo>
                <a:cubicBezTo>
                  <a:pt x="166" y="49"/>
                  <a:pt x="168" y="46"/>
                  <a:pt x="170" y="44"/>
                </a:cubicBezTo>
                <a:cubicBezTo>
                  <a:pt x="172" y="41"/>
                  <a:pt x="175" y="40"/>
                  <a:pt x="179" y="40"/>
                </a:cubicBezTo>
                <a:cubicBezTo>
                  <a:pt x="181" y="40"/>
                  <a:pt x="183" y="40"/>
                  <a:pt x="185" y="41"/>
                </a:cubicBezTo>
                <a:cubicBezTo>
                  <a:pt x="185" y="45"/>
                  <a:pt x="185" y="45"/>
                  <a:pt x="185" y="45"/>
                </a:cubicBezTo>
                <a:cubicBezTo>
                  <a:pt x="183" y="44"/>
                  <a:pt x="181" y="43"/>
                  <a:pt x="179" y="43"/>
                </a:cubicBezTo>
                <a:cubicBezTo>
                  <a:pt x="176" y="43"/>
                  <a:pt x="174" y="44"/>
                  <a:pt x="173" y="46"/>
                </a:cubicBezTo>
                <a:cubicBezTo>
                  <a:pt x="171" y="48"/>
                  <a:pt x="170" y="50"/>
                  <a:pt x="170" y="53"/>
                </a:cubicBezTo>
                <a:cubicBezTo>
                  <a:pt x="170" y="56"/>
                  <a:pt x="171" y="58"/>
                  <a:pt x="173" y="59"/>
                </a:cubicBezTo>
                <a:cubicBezTo>
                  <a:pt x="174" y="61"/>
                  <a:pt x="176" y="62"/>
                  <a:pt x="179" y="62"/>
                </a:cubicBezTo>
                <a:cubicBezTo>
                  <a:pt x="181" y="62"/>
                  <a:pt x="183" y="61"/>
                  <a:pt x="184" y="60"/>
                </a:cubicBezTo>
                <a:lnTo>
                  <a:pt x="184" y="64"/>
                </a:lnTo>
                <a:close/>
                <a:moveTo>
                  <a:pt x="208" y="54"/>
                </a:moveTo>
                <a:cubicBezTo>
                  <a:pt x="191" y="54"/>
                  <a:pt x="191" y="54"/>
                  <a:pt x="191" y="54"/>
                </a:cubicBezTo>
                <a:cubicBezTo>
                  <a:pt x="191" y="56"/>
                  <a:pt x="192" y="58"/>
                  <a:pt x="193" y="60"/>
                </a:cubicBezTo>
                <a:cubicBezTo>
                  <a:pt x="194" y="61"/>
                  <a:pt x="196" y="62"/>
                  <a:pt x="199" y="62"/>
                </a:cubicBezTo>
                <a:cubicBezTo>
                  <a:pt x="201" y="62"/>
                  <a:pt x="204" y="61"/>
                  <a:pt x="206" y="59"/>
                </a:cubicBezTo>
                <a:cubicBezTo>
                  <a:pt x="206" y="63"/>
                  <a:pt x="206" y="63"/>
                  <a:pt x="206" y="63"/>
                </a:cubicBezTo>
                <a:cubicBezTo>
                  <a:pt x="204" y="64"/>
                  <a:pt x="201" y="65"/>
                  <a:pt x="198" y="65"/>
                </a:cubicBezTo>
                <a:cubicBezTo>
                  <a:pt x="194" y="65"/>
                  <a:pt x="192" y="64"/>
                  <a:pt x="190" y="62"/>
                </a:cubicBezTo>
                <a:cubicBezTo>
                  <a:pt x="188" y="60"/>
                  <a:pt x="187" y="57"/>
                  <a:pt x="187" y="53"/>
                </a:cubicBezTo>
                <a:cubicBezTo>
                  <a:pt x="187" y="50"/>
                  <a:pt x="187" y="48"/>
                  <a:pt x="188" y="46"/>
                </a:cubicBezTo>
                <a:cubicBezTo>
                  <a:pt x="189" y="44"/>
                  <a:pt x="191" y="43"/>
                  <a:pt x="192" y="42"/>
                </a:cubicBezTo>
                <a:cubicBezTo>
                  <a:pt x="194" y="41"/>
                  <a:pt x="196" y="40"/>
                  <a:pt x="198" y="40"/>
                </a:cubicBezTo>
                <a:cubicBezTo>
                  <a:pt x="201" y="40"/>
                  <a:pt x="203" y="41"/>
                  <a:pt x="205" y="43"/>
                </a:cubicBezTo>
                <a:cubicBezTo>
                  <a:pt x="207" y="45"/>
                  <a:pt x="208" y="48"/>
                  <a:pt x="208" y="52"/>
                </a:cubicBezTo>
                <a:lnTo>
                  <a:pt x="208" y="54"/>
                </a:lnTo>
                <a:close/>
                <a:moveTo>
                  <a:pt x="204" y="50"/>
                </a:moveTo>
                <a:cubicBezTo>
                  <a:pt x="204" y="48"/>
                  <a:pt x="203" y="46"/>
                  <a:pt x="202" y="45"/>
                </a:cubicBezTo>
                <a:cubicBezTo>
                  <a:pt x="201" y="44"/>
                  <a:pt x="200" y="43"/>
                  <a:pt x="198" y="43"/>
                </a:cubicBezTo>
                <a:cubicBezTo>
                  <a:pt x="196" y="43"/>
                  <a:pt x="195" y="44"/>
                  <a:pt x="193" y="45"/>
                </a:cubicBezTo>
                <a:cubicBezTo>
                  <a:pt x="192" y="47"/>
                  <a:pt x="191" y="48"/>
                  <a:pt x="191" y="50"/>
                </a:cubicBezTo>
                <a:lnTo>
                  <a:pt x="204" y="50"/>
                </a:lnTo>
                <a:close/>
                <a:moveTo>
                  <a:pt x="216" y="65"/>
                </a:moveTo>
                <a:cubicBezTo>
                  <a:pt x="212" y="65"/>
                  <a:pt x="212" y="65"/>
                  <a:pt x="212" y="65"/>
                </a:cubicBezTo>
                <a:cubicBezTo>
                  <a:pt x="212" y="29"/>
                  <a:pt x="212" y="29"/>
                  <a:pt x="212" y="29"/>
                </a:cubicBezTo>
                <a:cubicBezTo>
                  <a:pt x="216" y="29"/>
                  <a:pt x="216" y="29"/>
                  <a:pt x="216" y="29"/>
                </a:cubicBezTo>
                <a:lnTo>
                  <a:pt x="216" y="65"/>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grpSp>
        <p:nvGrpSpPr>
          <p:cNvPr id="559" name="Group 558"/>
          <p:cNvGrpSpPr/>
          <p:nvPr/>
        </p:nvGrpSpPr>
        <p:grpSpPr>
          <a:xfrm>
            <a:off x="675063" y="4934046"/>
            <a:ext cx="945334" cy="217680"/>
            <a:chOff x="688778" y="4752237"/>
            <a:chExt cx="1327082" cy="305584"/>
          </a:xfrm>
        </p:grpSpPr>
        <p:grpSp>
          <p:nvGrpSpPr>
            <p:cNvPr id="560" name="Group 559"/>
            <p:cNvGrpSpPr/>
            <p:nvPr/>
          </p:nvGrpSpPr>
          <p:grpSpPr>
            <a:xfrm>
              <a:off x="688778" y="4752237"/>
              <a:ext cx="307450" cy="305584"/>
              <a:chOff x="3802770" y="-2002971"/>
              <a:chExt cx="1532420" cy="1523121"/>
            </a:xfrm>
            <a:solidFill>
              <a:schemeClr val="tx1"/>
            </a:solidFill>
          </p:grpSpPr>
          <p:grpSp>
            <p:nvGrpSpPr>
              <p:cNvPr id="562" name="Group 561"/>
              <p:cNvGrpSpPr/>
              <p:nvPr/>
            </p:nvGrpSpPr>
            <p:grpSpPr>
              <a:xfrm>
                <a:off x="3802770" y="-2002971"/>
                <a:ext cx="1532420" cy="474276"/>
                <a:chOff x="3802770" y="-2002971"/>
                <a:chExt cx="1532420" cy="474276"/>
              </a:xfrm>
              <a:grpFill/>
            </p:grpSpPr>
            <p:sp>
              <p:nvSpPr>
                <p:cNvPr id="571" name="Rectangle 570"/>
                <p:cNvSpPr/>
                <p:nvPr/>
              </p:nvSpPr>
              <p:spPr bwMode="auto">
                <a:xfrm>
                  <a:off x="3802770" y="-2002971"/>
                  <a:ext cx="474276" cy="474276"/>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828" fontAlgn="base">
                    <a:lnSpc>
                      <a:spcPct val="90000"/>
                    </a:lnSpc>
                    <a:spcBef>
                      <a:spcPct val="0"/>
                    </a:spcBef>
                    <a:spcAft>
                      <a:spcPct val="0"/>
                    </a:spcAft>
                  </a:pPr>
                  <a:endParaRPr lang="en-US" sz="1764" dirty="0" err="1">
                    <a:gradFill>
                      <a:gsLst>
                        <a:gs pos="0">
                          <a:srgbClr val="FFFFFF"/>
                        </a:gs>
                        <a:gs pos="100000">
                          <a:srgbClr val="FFFFFF"/>
                        </a:gs>
                      </a:gsLst>
                      <a:lin ang="5400000" scaled="0"/>
                    </a:gradFill>
                    <a:ea typeface="Segoe UI" pitchFamily="34" charset="0"/>
                    <a:cs typeface="Segoe UI" pitchFamily="34" charset="0"/>
                  </a:endParaRPr>
                </a:p>
              </p:txBody>
            </p:sp>
            <p:sp>
              <p:nvSpPr>
                <p:cNvPr id="572" name="Rectangle 571"/>
                <p:cNvSpPr/>
                <p:nvPr/>
              </p:nvSpPr>
              <p:spPr bwMode="auto">
                <a:xfrm>
                  <a:off x="4331842" y="-2002971"/>
                  <a:ext cx="474276" cy="474276"/>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828" fontAlgn="base">
                    <a:lnSpc>
                      <a:spcPct val="90000"/>
                    </a:lnSpc>
                    <a:spcBef>
                      <a:spcPct val="0"/>
                    </a:spcBef>
                    <a:spcAft>
                      <a:spcPct val="0"/>
                    </a:spcAft>
                  </a:pPr>
                  <a:endParaRPr lang="en-US" sz="1764" dirty="0" err="1">
                    <a:gradFill>
                      <a:gsLst>
                        <a:gs pos="0">
                          <a:srgbClr val="FFFFFF"/>
                        </a:gs>
                        <a:gs pos="100000">
                          <a:srgbClr val="FFFFFF"/>
                        </a:gs>
                      </a:gsLst>
                      <a:lin ang="5400000" scaled="0"/>
                    </a:gradFill>
                    <a:ea typeface="Segoe UI" pitchFamily="34" charset="0"/>
                    <a:cs typeface="Segoe UI" pitchFamily="34" charset="0"/>
                  </a:endParaRPr>
                </a:p>
              </p:txBody>
            </p:sp>
            <p:sp>
              <p:nvSpPr>
                <p:cNvPr id="573" name="Rectangle 572"/>
                <p:cNvSpPr/>
                <p:nvPr/>
              </p:nvSpPr>
              <p:spPr bwMode="auto">
                <a:xfrm>
                  <a:off x="4860914" y="-2002971"/>
                  <a:ext cx="474276" cy="474276"/>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828" fontAlgn="base">
                    <a:lnSpc>
                      <a:spcPct val="90000"/>
                    </a:lnSpc>
                    <a:spcBef>
                      <a:spcPct val="0"/>
                    </a:spcBef>
                    <a:spcAft>
                      <a:spcPct val="0"/>
                    </a:spcAft>
                  </a:pPr>
                  <a:endParaRPr lang="en-US" sz="1764"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563" name="Group 562"/>
              <p:cNvGrpSpPr/>
              <p:nvPr/>
            </p:nvGrpSpPr>
            <p:grpSpPr>
              <a:xfrm>
                <a:off x="3802770" y="-1478549"/>
                <a:ext cx="1532420" cy="474276"/>
                <a:chOff x="3802770" y="-2002971"/>
                <a:chExt cx="1532420" cy="474276"/>
              </a:xfrm>
              <a:grpFill/>
            </p:grpSpPr>
            <p:sp>
              <p:nvSpPr>
                <p:cNvPr id="568" name="Rectangle 567"/>
                <p:cNvSpPr/>
                <p:nvPr/>
              </p:nvSpPr>
              <p:spPr bwMode="auto">
                <a:xfrm>
                  <a:off x="3802770" y="-2002971"/>
                  <a:ext cx="474276" cy="474276"/>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828" fontAlgn="base">
                    <a:lnSpc>
                      <a:spcPct val="90000"/>
                    </a:lnSpc>
                    <a:spcBef>
                      <a:spcPct val="0"/>
                    </a:spcBef>
                    <a:spcAft>
                      <a:spcPct val="0"/>
                    </a:spcAft>
                  </a:pPr>
                  <a:endParaRPr lang="en-US" sz="1764" dirty="0" err="1">
                    <a:gradFill>
                      <a:gsLst>
                        <a:gs pos="0">
                          <a:srgbClr val="FFFFFF"/>
                        </a:gs>
                        <a:gs pos="100000">
                          <a:srgbClr val="FFFFFF"/>
                        </a:gs>
                      </a:gsLst>
                      <a:lin ang="5400000" scaled="0"/>
                    </a:gradFill>
                    <a:ea typeface="Segoe UI" pitchFamily="34" charset="0"/>
                    <a:cs typeface="Segoe UI" pitchFamily="34" charset="0"/>
                  </a:endParaRPr>
                </a:p>
              </p:txBody>
            </p:sp>
            <p:sp>
              <p:nvSpPr>
                <p:cNvPr id="569" name="Rectangle 568"/>
                <p:cNvSpPr/>
                <p:nvPr/>
              </p:nvSpPr>
              <p:spPr bwMode="auto">
                <a:xfrm>
                  <a:off x="4331842" y="-2002971"/>
                  <a:ext cx="474276" cy="474276"/>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828" fontAlgn="base">
                    <a:lnSpc>
                      <a:spcPct val="90000"/>
                    </a:lnSpc>
                    <a:spcBef>
                      <a:spcPct val="0"/>
                    </a:spcBef>
                    <a:spcAft>
                      <a:spcPct val="0"/>
                    </a:spcAft>
                  </a:pPr>
                  <a:endParaRPr lang="en-US" sz="1764" dirty="0" err="1">
                    <a:gradFill>
                      <a:gsLst>
                        <a:gs pos="0">
                          <a:srgbClr val="FFFFFF"/>
                        </a:gs>
                        <a:gs pos="100000">
                          <a:srgbClr val="FFFFFF"/>
                        </a:gs>
                      </a:gsLst>
                      <a:lin ang="5400000" scaled="0"/>
                    </a:gradFill>
                    <a:ea typeface="Segoe UI" pitchFamily="34" charset="0"/>
                    <a:cs typeface="Segoe UI" pitchFamily="34" charset="0"/>
                  </a:endParaRPr>
                </a:p>
              </p:txBody>
            </p:sp>
            <p:sp>
              <p:nvSpPr>
                <p:cNvPr id="570" name="Rectangle 569"/>
                <p:cNvSpPr/>
                <p:nvPr/>
              </p:nvSpPr>
              <p:spPr bwMode="auto">
                <a:xfrm>
                  <a:off x="4860914" y="-2002971"/>
                  <a:ext cx="474276" cy="474276"/>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828" fontAlgn="base">
                    <a:lnSpc>
                      <a:spcPct val="90000"/>
                    </a:lnSpc>
                    <a:spcBef>
                      <a:spcPct val="0"/>
                    </a:spcBef>
                    <a:spcAft>
                      <a:spcPct val="0"/>
                    </a:spcAft>
                  </a:pPr>
                  <a:endParaRPr lang="en-US" sz="1764"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564" name="Group 563"/>
              <p:cNvGrpSpPr/>
              <p:nvPr/>
            </p:nvGrpSpPr>
            <p:grpSpPr>
              <a:xfrm>
                <a:off x="3802770" y="-954126"/>
                <a:ext cx="1532420" cy="474276"/>
                <a:chOff x="3802770" y="-2002971"/>
                <a:chExt cx="1532420" cy="474276"/>
              </a:xfrm>
              <a:grpFill/>
            </p:grpSpPr>
            <p:sp>
              <p:nvSpPr>
                <p:cNvPr id="565" name="Rectangle 564"/>
                <p:cNvSpPr/>
                <p:nvPr/>
              </p:nvSpPr>
              <p:spPr bwMode="auto">
                <a:xfrm>
                  <a:off x="3802770" y="-2002971"/>
                  <a:ext cx="474276" cy="474276"/>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828" fontAlgn="base">
                    <a:lnSpc>
                      <a:spcPct val="90000"/>
                    </a:lnSpc>
                    <a:spcBef>
                      <a:spcPct val="0"/>
                    </a:spcBef>
                    <a:spcAft>
                      <a:spcPct val="0"/>
                    </a:spcAft>
                  </a:pPr>
                  <a:endParaRPr lang="en-US" sz="1764" dirty="0" err="1">
                    <a:gradFill>
                      <a:gsLst>
                        <a:gs pos="0">
                          <a:srgbClr val="FFFFFF"/>
                        </a:gs>
                        <a:gs pos="100000">
                          <a:srgbClr val="FFFFFF"/>
                        </a:gs>
                      </a:gsLst>
                      <a:lin ang="5400000" scaled="0"/>
                    </a:gradFill>
                    <a:ea typeface="Segoe UI" pitchFamily="34" charset="0"/>
                    <a:cs typeface="Segoe UI" pitchFamily="34" charset="0"/>
                  </a:endParaRPr>
                </a:p>
              </p:txBody>
            </p:sp>
            <p:sp>
              <p:nvSpPr>
                <p:cNvPr id="566" name="Rectangle 565"/>
                <p:cNvSpPr/>
                <p:nvPr/>
              </p:nvSpPr>
              <p:spPr bwMode="auto">
                <a:xfrm>
                  <a:off x="4331842" y="-2002971"/>
                  <a:ext cx="474276" cy="474276"/>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828" fontAlgn="base">
                    <a:lnSpc>
                      <a:spcPct val="90000"/>
                    </a:lnSpc>
                    <a:spcBef>
                      <a:spcPct val="0"/>
                    </a:spcBef>
                    <a:spcAft>
                      <a:spcPct val="0"/>
                    </a:spcAft>
                  </a:pPr>
                  <a:endParaRPr lang="en-US" sz="1764" dirty="0" err="1">
                    <a:gradFill>
                      <a:gsLst>
                        <a:gs pos="0">
                          <a:srgbClr val="FFFFFF"/>
                        </a:gs>
                        <a:gs pos="100000">
                          <a:srgbClr val="FFFFFF"/>
                        </a:gs>
                      </a:gsLst>
                      <a:lin ang="5400000" scaled="0"/>
                    </a:gradFill>
                    <a:ea typeface="Segoe UI" pitchFamily="34" charset="0"/>
                    <a:cs typeface="Segoe UI" pitchFamily="34" charset="0"/>
                  </a:endParaRPr>
                </a:p>
              </p:txBody>
            </p:sp>
            <p:sp>
              <p:nvSpPr>
                <p:cNvPr id="567" name="Rectangle 566"/>
                <p:cNvSpPr/>
                <p:nvPr/>
              </p:nvSpPr>
              <p:spPr bwMode="auto">
                <a:xfrm>
                  <a:off x="4860914" y="-2002971"/>
                  <a:ext cx="474276" cy="474276"/>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828" fontAlgn="base">
                    <a:lnSpc>
                      <a:spcPct val="90000"/>
                    </a:lnSpc>
                    <a:spcBef>
                      <a:spcPct val="0"/>
                    </a:spcBef>
                    <a:spcAft>
                      <a:spcPct val="0"/>
                    </a:spcAft>
                  </a:pPr>
                  <a:endParaRPr lang="en-US" sz="1764" dirty="0" err="1">
                    <a:gradFill>
                      <a:gsLst>
                        <a:gs pos="0">
                          <a:srgbClr val="FFFFFF"/>
                        </a:gs>
                        <a:gs pos="100000">
                          <a:srgbClr val="FFFFFF"/>
                        </a:gs>
                      </a:gsLst>
                      <a:lin ang="5400000" scaled="0"/>
                    </a:gradFill>
                    <a:ea typeface="Segoe UI" pitchFamily="34" charset="0"/>
                    <a:cs typeface="Segoe UI" pitchFamily="34" charset="0"/>
                  </a:endParaRPr>
                </a:p>
              </p:txBody>
            </p:sp>
          </p:grpSp>
        </p:grpSp>
        <p:sp>
          <p:nvSpPr>
            <p:cNvPr id="561" name="TextBox 560"/>
            <p:cNvSpPr txBox="1"/>
            <p:nvPr/>
          </p:nvSpPr>
          <p:spPr>
            <a:xfrm>
              <a:off x="1162762" y="4794230"/>
              <a:ext cx="853098" cy="228668"/>
            </a:xfrm>
            <a:prstGeom prst="rect">
              <a:avLst/>
            </a:prstGeom>
            <a:noFill/>
          </p:spPr>
          <p:txBody>
            <a:bodyPr wrap="square" lIns="0" tIns="0" rIns="0" bIns="0" rtlCol="0">
              <a:spAutoFit/>
            </a:bodyPr>
            <a:lstStyle/>
            <a:p>
              <a:pPr defTabSz="914093">
                <a:lnSpc>
                  <a:spcPct val="90000"/>
                </a:lnSpc>
                <a:spcAft>
                  <a:spcPts val="588"/>
                </a:spcAft>
              </a:pPr>
              <a:r>
                <a:rPr lang="en-US" sz="1176" spc="-29" dirty="0">
                  <a:gradFill>
                    <a:gsLst>
                      <a:gs pos="2917">
                        <a:srgbClr val="FFFFFF"/>
                      </a:gs>
                      <a:gs pos="30000">
                        <a:srgbClr val="FFFFFF"/>
                      </a:gs>
                    </a:gsLst>
                    <a:lin ang="5400000" scaled="0"/>
                  </a:gradFill>
                </a:rPr>
                <a:t>My Apps</a:t>
              </a:r>
            </a:p>
          </p:txBody>
        </p:sp>
      </p:grpSp>
      <p:sp>
        <p:nvSpPr>
          <p:cNvPr id="574" name="Freeform 39"/>
          <p:cNvSpPr>
            <a:spLocks noChangeAspect="1" noEditPoints="1"/>
          </p:cNvSpPr>
          <p:nvPr/>
        </p:nvSpPr>
        <p:spPr bwMode="auto">
          <a:xfrm>
            <a:off x="669046" y="6034869"/>
            <a:ext cx="1050590" cy="359939"/>
          </a:xfrm>
          <a:custGeom>
            <a:avLst/>
            <a:gdLst>
              <a:gd name="T0" fmla="*/ 96 w 286"/>
              <a:gd name="T1" fmla="*/ 27 h 96"/>
              <a:gd name="T2" fmla="*/ 72 w 286"/>
              <a:gd name="T3" fmla="*/ 57 h 96"/>
              <a:gd name="T4" fmla="*/ 92 w 286"/>
              <a:gd name="T5" fmla="*/ 76 h 96"/>
              <a:gd name="T6" fmla="*/ 35 w 286"/>
              <a:gd name="T7" fmla="*/ 43 h 96"/>
              <a:gd name="T8" fmla="*/ 31 w 286"/>
              <a:gd name="T9" fmla="*/ 37 h 96"/>
              <a:gd name="T10" fmla="*/ 24 w 286"/>
              <a:gd name="T11" fmla="*/ 37 h 96"/>
              <a:gd name="T12" fmla="*/ 20 w 286"/>
              <a:gd name="T13" fmla="*/ 43 h 96"/>
              <a:gd name="T14" fmla="*/ 20 w 286"/>
              <a:gd name="T15" fmla="*/ 53 h 96"/>
              <a:gd name="T16" fmla="*/ 25 w 286"/>
              <a:gd name="T17" fmla="*/ 59 h 96"/>
              <a:gd name="T18" fmla="*/ 31 w 286"/>
              <a:gd name="T19" fmla="*/ 59 h 96"/>
              <a:gd name="T20" fmla="*/ 35 w 286"/>
              <a:gd name="T21" fmla="*/ 53 h 96"/>
              <a:gd name="T22" fmla="*/ 35 w 286"/>
              <a:gd name="T23" fmla="*/ 43 h 96"/>
              <a:gd name="T24" fmla="*/ 0 w 286"/>
              <a:gd name="T25" fmla="*/ 13 h 96"/>
              <a:gd name="T26" fmla="*/ 43 w 286"/>
              <a:gd name="T27" fmla="*/ 39 h 96"/>
              <a:gd name="T28" fmla="*/ 34 w 286"/>
              <a:gd name="T29" fmla="*/ 29 h 96"/>
              <a:gd name="T30" fmla="*/ 21 w 286"/>
              <a:gd name="T31" fmla="*/ 30 h 96"/>
              <a:gd name="T32" fmla="*/ 13 w 286"/>
              <a:gd name="T33" fmla="*/ 41 h 96"/>
              <a:gd name="T34" fmla="*/ 13 w 286"/>
              <a:gd name="T35" fmla="*/ 56 h 96"/>
              <a:gd name="T36" fmla="*/ 21 w 286"/>
              <a:gd name="T37" fmla="*/ 66 h 96"/>
              <a:gd name="T38" fmla="*/ 34 w 286"/>
              <a:gd name="T39" fmla="*/ 67 h 96"/>
              <a:gd name="T40" fmla="*/ 43 w 286"/>
              <a:gd name="T41" fmla="*/ 56 h 96"/>
              <a:gd name="T42" fmla="*/ 155 w 286"/>
              <a:gd name="T43" fmla="*/ 57 h 96"/>
              <a:gd name="T44" fmla="*/ 127 w 286"/>
              <a:gd name="T45" fmla="*/ 57 h 96"/>
              <a:gd name="T46" fmla="*/ 141 w 286"/>
              <a:gd name="T47" fmla="*/ 31 h 96"/>
              <a:gd name="T48" fmla="*/ 153 w 286"/>
              <a:gd name="T49" fmla="*/ 48 h 96"/>
              <a:gd name="T50" fmla="*/ 131 w 286"/>
              <a:gd name="T51" fmla="*/ 41 h 96"/>
              <a:gd name="T52" fmla="*/ 141 w 286"/>
              <a:gd name="T53" fmla="*/ 62 h 96"/>
              <a:gd name="T54" fmla="*/ 177 w 286"/>
              <a:gd name="T55" fmla="*/ 65 h 96"/>
              <a:gd name="T56" fmla="*/ 161 w 286"/>
              <a:gd name="T57" fmla="*/ 55 h 96"/>
              <a:gd name="T58" fmla="*/ 171 w 286"/>
              <a:gd name="T59" fmla="*/ 62 h 96"/>
              <a:gd name="T60" fmla="*/ 181 w 286"/>
              <a:gd name="T61" fmla="*/ 41 h 96"/>
              <a:gd name="T62" fmla="*/ 189 w 286"/>
              <a:gd name="T63" fmla="*/ 58 h 96"/>
              <a:gd name="T64" fmla="*/ 189 w 286"/>
              <a:gd name="T65" fmla="*/ 41 h 96"/>
              <a:gd name="T66" fmla="*/ 199 w 286"/>
              <a:gd name="T67" fmla="*/ 41 h 96"/>
              <a:gd name="T68" fmla="*/ 193 w 286"/>
              <a:gd name="T69" fmla="*/ 61 h 96"/>
              <a:gd name="T70" fmla="*/ 206 w 286"/>
              <a:gd name="T71" fmla="*/ 65 h 96"/>
              <a:gd name="T72" fmla="*/ 206 w 286"/>
              <a:gd name="T73" fmla="*/ 65 h 96"/>
              <a:gd name="T74" fmla="*/ 214 w 286"/>
              <a:gd name="T75" fmla="*/ 62 h 96"/>
              <a:gd name="T76" fmla="*/ 232 w 286"/>
              <a:gd name="T77" fmla="*/ 44 h 96"/>
              <a:gd name="T78" fmla="*/ 223 w 286"/>
              <a:gd name="T79" fmla="*/ 44 h 96"/>
              <a:gd name="T80" fmla="*/ 223 w 286"/>
              <a:gd name="T81" fmla="*/ 62 h 96"/>
              <a:gd name="T82" fmla="*/ 258 w 286"/>
              <a:gd name="T83" fmla="*/ 62 h 96"/>
              <a:gd name="T84" fmla="*/ 241 w 286"/>
              <a:gd name="T85" fmla="*/ 44 h 96"/>
              <a:gd name="T86" fmla="*/ 257 w 286"/>
              <a:gd name="T87" fmla="*/ 53 h 96"/>
              <a:gd name="T88" fmla="*/ 241 w 286"/>
              <a:gd name="T89" fmla="*/ 53 h 96"/>
              <a:gd name="T90" fmla="*/ 257 w 286"/>
              <a:gd name="T91" fmla="*/ 53 h 96"/>
              <a:gd name="T92" fmla="*/ 270 w 286"/>
              <a:gd name="T93" fmla="*/ 53 h 96"/>
              <a:gd name="T94" fmla="*/ 270 w 286"/>
              <a:gd name="T95" fmla="*/ 29 h 96"/>
              <a:gd name="T96" fmla="*/ 285 w 286"/>
              <a:gd name="T97" fmla="*/ 41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86" h="96">
                <a:moveTo>
                  <a:pt x="60" y="40"/>
                </a:moveTo>
                <a:cubicBezTo>
                  <a:pt x="60" y="24"/>
                  <a:pt x="60" y="24"/>
                  <a:pt x="60" y="24"/>
                </a:cubicBezTo>
                <a:cubicBezTo>
                  <a:pt x="92" y="24"/>
                  <a:pt x="92" y="24"/>
                  <a:pt x="92" y="24"/>
                </a:cubicBezTo>
                <a:cubicBezTo>
                  <a:pt x="94" y="24"/>
                  <a:pt x="96" y="26"/>
                  <a:pt x="96" y="27"/>
                </a:cubicBezTo>
                <a:cubicBezTo>
                  <a:pt x="72" y="50"/>
                  <a:pt x="72" y="50"/>
                  <a:pt x="72" y="50"/>
                </a:cubicBezTo>
                <a:lnTo>
                  <a:pt x="60" y="40"/>
                </a:lnTo>
                <a:close/>
                <a:moveTo>
                  <a:pt x="74" y="56"/>
                </a:moveTo>
                <a:cubicBezTo>
                  <a:pt x="74" y="57"/>
                  <a:pt x="73" y="57"/>
                  <a:pt x="72" y="57"/>
                </a:cubicBezTo>
                <a:cubicBezTo>
                  <a:pt x="72" y="57"/>
                  <a:pt x="71" y="57"/>
                  <a:pt x="70" y="56"/>
                </a:cubicBezTo>
                <a:cubicBezTo>
                  <a:pt x="60" y="48"/>
                  <a:pt x="60" y="48"/>
                  <a:pt x="60" y="48"/>
                </a:cubicBezTo>
                <a:cubicBezTo>
                  <a:pt x="60" y="76"/>
                  <a:pt x="60" y="76"/>
                  <a:pt x="60" y="76"/>
                </a:cubicBezTo>
                <a:cubicBezTo>
                  <a:pt x="92" y="76"/>
                  <a:pt x="92" y="76"/>
                  <a:pt x="92" y="76"/>
                </a:cubicBezTo>
                <a:cubicBezTo>
                  <a:pt x="95" y="76"/>
                  <a:pt x="96" y="74"/>
                  <a:pt x="96" y="72"/>
                </a:cubicBezTo>
                <a:cubicBezTo>
                  <a:pt x="96" y="36"/>
                  <a:pt x="96" y="36"/>
                  <a:pt x="96" y="36"/>
                </a:cubicBezTo>
                <a:lnTo>
                  <a:pt x="74" y="56"/>
                </a:lnTo>
                <a:close/>
                <a:moveTo>
                  <a:pt x="35" y="43"/>
                </a:moveTo>
                <a:cubicBezTo>
                  <a:pt x="35" y="42"/>
                  <a:pt x="35" y="41"/>
                  <a:pt x="34" y="41"/>
                </a:cubicBezTo>
                <a:cubicBezTo>
                  <a:pt x="34" y="40"/>
                  <a:pt x="34" y="39"/>
                  <a:pt x="34" y="39"/>
                </a:cubicBezTo>
                <a:cubicBezTo>
                  <a:pt x="33" y="38"/>
                  <a:pt x="33" y="38"/>
                  <a:pt x="32" y="38"/>
                </a:cubicBezTo>
                <a:cubicBezTo>
                  <a:pt x="32" y="37"/>
                  <a:pt x="31" y="37"/>
                  <a:pt x="31" y="37"/>
                </a:cubicBezTo>
                <a:cubicBezTo>
                  <a:pt x="31" y="36"/>
                  <a:pt x="30" y="36"/>
                  <a:pt x="29" y="36"/>
                </a:cubicBezTo>
                <a:cubicBezTo>
                  <a:pt x="29" y="36"/>
                  <a:pt x="28" y="36"/>
                  <a:pt x="28" y="36"/>
                </a:cubicBezTo>
                <a:cubicBezTo>
                  <a:pt x="27" y="36"/>
                  <a:pt x="27" y="36"/>
                  <a:pt x="26" y="36"/>
                </a:cubicBezTo>
                <a:cubicBezTo>
                  <a:pt x="25" y="36"/>
                  <a:pt x="25" y="37"/>
                  <a:pt x="24" y="37"/>
                </a:cubicBezTo>
                <a:cubicBezTo>
                  <a:pt x="24" y="37"/>
                  <a:pt x="23" y="38"/>
                  <a:pt x="23" y="38"/>
                </a:cubicBezTo>
                <a:cubicBezTo>
                  <a:pt x="23" y="38"/>
                  <a:pt x="22" y="39"/>
                  <a:pt x="22" y="40"/>
                </a:cubicBezTo>
                <a:cubicBezTo>
                  <a:pt x="22" y="40"/>
                  <a:pt x="21" y="41"/>
                  <a:pt x="21" y="41"/>
                </a:cubicBezTo>
                <a:cubicBezTo>
                  <a:pt x="21" y="42"/>
                  <a:pt x="21" y="43"/>
                  <a:pt x="20" y="43"/>
                </a:cubicBezTo>
                <a:cubicBezTo>
                  <a:pt x="20" y="44"/>
                  <a:pt x="20" y="45"/>
                  <a:pt x="20" y="46"/>
                </a:cubicBezTo>
                <a:cubicBezTo>
                  <a:pt x="20" y="46"/>
                  <a:pt x="20" y="47"/>
                  <a:pt x="20" y="48"/>
                </a:cubicBezTo>
                <a:cubicBezTo>
                  <a:pt x="20" y="49"/>
                  <a:pt x="20" y="50"/>
                  <a:pt x="20" y="51"/>
                </a:cubicBezTo>
                <a:cubicBezTo>
                  <a:pt x="20" y="51"/>
                  <a:pt x="20" y="52"/>
                  <a:pt x="20" y="53"/>
                </a:cubicBezTo>
                <a:cubicBezTo>
                  <a:pt x="21" y="54"/>
                  <a:pt x="21" y="54"/>
                  <a:pt x="21" y="55"/>
                </a:cubicBezTo>
                <a:cubicBezTo>
                  <a:pt x="21" y="56"/>
                  <a:pt x="22" y="56"/>
                  <a:pt x="22" y="57"/>
                </a:cubicBezTo>
                <a:cubicBezTo>
                  <a:pt x="22" y="57"/>
                  <a:pt x="23" y="58"/>
                  <a:pt x="23" y="58"/>
                </a:cubicBezTo>
                <a:cubicBezTo>
                  <a:pt x="24" y="59"/>
                  <a:pt x="24" y="59"/>
                  <a:pt x="25" y="59"/>
                </a:cubicBezTo>
                <a:cubicBezTo>
                  <a:pt x="25" y="59"/>
                  <a:pt x="25" y="60"/>
                  <a:pt x="26" y="60"/>
                </a:cubicBezTo>
                <a:cubicBezTo>
                  <a:pt x="26" y="60"/>
                  <a:pt x="27" y="60"/>
                  <a:pt x="28" y="60"/>
                </a:cubicBezTo>
                <a:cubicBezTo>
                  <a:pt x="28" y="60"/>
                  <a:pt x="29" y="60"/>
                  <a:pt x="29" y="60"/>
                </a:cubicBezTo>
                <a:cubicBezTo>
                  <a:pt x="30" y="60"/>
                  <a:pt x="30" y="60"/>
                  <a:pt x="31" y="59"/>
                </a:cubicBezTo>
                <a:cubicBezTo>
                  <a:pt x="31" y="59"/>
                  <a:pt x="32" y="59"/>
                  <a:pt x="32" y="58"/>
                </a:cubicBezTo>
                <a:cubicBezTo>
                  <a:pt x="33" y="58"/>
                  <a:pt x="33" y="58"/>
                  <a:pt x="33" y="57"/>
                </a:cubicBezTo>
                <a:cubicBezTo>
                  <a:pt x="34" y="57"/>
                  <a:pt x="34" y="56"/>
                  <a:pt x="34" y="55"/>
                </a:cubicBezTo>
                <a:cubicBezTo>
                  <a:pt x="35" y="55"/>
                  <a:pt x="35" y="54"/>
                  <a:pt x="35" y="53"/>
                </a:cubicBezTo>
                <a:cubicBezTo>
                  <a:pt x="35" y="53"/>
                  <a:pt x="35" y="52"/>
                  <a:pt x="36" y="51"/>
                </a:cubicBezTo>
                <a:cubicBezTo>
                  <a:pt x="36" y="50"/>
                  <a:pt x="36" y="49"/>
                  <a:pt x="36" y="48"/>
                </a:cubicBezTo>
                <a:cubicBezTo>
                  <a:pt x="36" y="47"/>
                  <a:pt x="36" y="46"/>
                  <a:pt x="36" y="45"/>
                </a:cubicBezTo>
                <a:cubicBezTo>
                  <a:pt x="36" y="44"/>
                  <a:pt x="35" y="44"/>
                  <a:pt x="35" y="43"/>
                </a:cubicBezTo>
                <a:close/>
                <a:moveTo>
                  <a:pt x="56" y="0"/>
                </a:moveTo>
                <a:cubicBezTo>
                  <a:pt x="56" y="96"/>
                  <a:pt x="56" y="96"/>
                  <a:pt x="56" y="96"/>
                </a:cubicBezTo>
                <a:cubicBezTo>
                  <a:pt x="0" y="83"/>
                  <a:pt x="0" y="83"/>
                  <a:pt x="0" y="83"/>
                </a:cubicBezTo>
                <a:cubicBezTo>
                  <a:pt x="0" y="13"/>
                  <a:pt x="0" y="13"/>
                  <a:pt x="0" y="13"/>
                </a:cubicBezTo>
                <a:lnTo>
                  <a:pt x="56" y="0"/>
                </a:lnTo>
                <a:close/>
                <a:moveTo>
                  <a:pt x="44" y="48"/>
                </a:moveTo>
                <a:cubicBezTo>
                  <a:pt x="44" y="46"/>
                  <a:pt x="44" y="45"/>
                  <a:pt x="44" y="43"/>
                </a:cubicBezTo>
                <a:cubicBezTo>
                  <a:pt x="44" y="42"/>
                  <a:pt x="44" y="41"/>
                  <a:pt x="43" y="39"/>
                </a:cubicBezTo>
                <a:cubicBezTo>
                  <a:pt x="43" y="38"/>
                  <a:pt x="42" y="37"/>
                  <a:pt x="42" y="36"/>
                </a:cubicBezTo>
                <a:cubicBezTo>
                  <a:pt x="41" y="35"/>
                  <a:pt x="40" y="34"/>
                  <a:pt x="40" y="33"/>
                </a:cubicBezTo>
                <a:cubicBezTo>
                  <a:pt x="39" y="32"/>
                  <a:pt x="38" y="31"/>
                  <a:pt x="37" y="31"/>
                </a:cubicBezTo>
                <a:cubicBezTo>
                  <a:pt x="36" y="30"/>
                  <a:pt x="35" y="29"/>
                  <a:pt x="34" y="29"/>
                </a:cubicBezTo>
                <a:cubicBezTo>
                  <a:pt x="33" y="29"/>
                  <a:pt x="32" y="28"/>
                  <a:pt x="31" y="28"/>
                </a:cubicBezTo>
                <a:cubicBezTo>
                  <a:pt x="30" y="28"/>
                  <a:pt x="29" y="28"/>
                  <a:pt x="28" y="28"/>
                </a:cubicBezTo>
                <a:cubicBezTo>
                  <a:pt x="27" y="28"/>
                  <a:pt x="26" y="28"/>
                  <a:pt x="24" y="29"/>
                </a:cubicBezTo>
                <a:cubicBezTo>
                  <a:pt x="23" y="29"/>
                  <a:pt x="22" y="29"/>
                  <a:pt x="21" y="30"/>
                </a:cubicBezTo>
                <a:cubicBezTo>
                  <a:pt x="20" y="30"/>
                  <a:pt x="20" y="31"/>
                  <a:pt x="19" y="32"/>
                </a:cubicBezTo>
                <a:cubicBezTo>
                  <a:pt x="18" y="32"/>
                  <a:pt x="17" y="33"/>
                  <a:pt x="16" y="34"/>
                </a:cubicBezTo>
                <a:cubicBezTo>
                  <a:pt x="16" y="35"/>
                  <a:pt x="15" y="36"/>
                  <a:pt x="15" y="37"/>
                </a:cubicBezTo>
                <a:cubicBezTo>
                  <a:pt x="14" y="38"/>
                  <a:pt x="14" y="39"/>
                  <a:pt x="13" y="41"/>
                </a:cubicBezTo>
                <a:cubicBezTo>
                  <a:pt x="13" y="42"/>
                  <a:pt x="13" y="43"/>
                  <a:pt x="13" y="44"/>
                </a:cubicBezTo>
                <a:cubicBezTo>
                  <a:pt x="12" y="46"/>
                  <a:pt x="12" y="47"/>
                  <a:pt x="12" y="48"/>
                </a:cubicBezTo>
                <a:cubicBezTo>
                  <a:pt x="12" y="50"/>
                  <a:pt x="12" y="51"/>
                  <a:pt x="13" y="52"/>
                </a:cubicBezTo>
                <a:cubicBezTo>
                  <a:pt x="13" y="54"/>
                  <a:pt x="13" y="55"/>
                  <a:pt x="13" y="56"/>
                </a:cubicBezTo>
                <a:cubicBezTo>
                  <a:pt x="14" y="57"/>
                  <a:pt x="14" y="58"/>
                  <a:pt x="15" y="59"/>
                </a:cubicBezTo>
                <a:cubicBezTo>
                  <a:pt x="15" y="60"/>
                  <a:pt x="16" y="61"/>
                  <a:pt x="17" y="62"/>
                </a:cubicBezTo>
                <a:cubicBezTo>
                  <a:pt x="17" y="63"/>
                  <a:pt x="18" y="64"/>
                  <a:pt x="19" y="64"/>
                </a:cubicBezTo>
                <a:cubicBezTo>
                  <a:pt x="20" y="65"/>
                  <a:pt x="20" y="66"/>
                  <a:pt x="21" y="66"/>
                </a:cubicBezTo>
                <a:cubicBezTo>
                  <a:pt x="22" y="67"/>
                  <a:pt x="23" y="67"/>
                  <a:pt x="24" y="67"/>
                </a:cubicBezTo>
                <a:cubicBezTo>
                  <a:pt x="25" y="68"/>
                  <a:pt x="26" y="68"/>
                  <a:pt x="27" y="68"/>
                </a:cubicBezTo>
                <a:cubicBezTo>
                  <a:pt x="29" y="68"/>
                  <a:pt x="30" y="68"/>
                  <a:pt x="31" y="68"/>
                </a:cubicBezTo>
                <a:cubicBezTo>
                  <a:pt x="32" y="68"/>
                  <a:pt x="33" y="67"/>
                  <a:pt x="34" y="67"/>
                </a:cubicBezTo>
                <a:cubicBezTo>
                  <a:pt x="35" y="66"/>
                  <a:pt x="36" y="66"/>
                  <a:pt x="37" y="65"/>
                </a:cubicBezTo>
                <a:cubicBezTo>
                  <a:pt x="38" y="65"/>
                  <a:pt x="39" y="64"/>
                  <a:pt x="39" y="63"/>
                </a:cubicBezTo>
                <a:cubicBezTo>
                  <a:pt x="40" y="62"/>
                  <a:pt x="41" y="61"/>
                  <a:pt x="42" y="60"/>
                </a:cubicBezTo>
                <a:cubicBezTo>
                  <a:pt x="42" y="59"/>
                  <a:pt x="43" y="58"/>
                  <a:pt x="43" y="56"/>
                </a:cubicBezTo>
                <a:cubicBezTo>
                  <a:pt x="44" y="55"/>
                  <a:pt x="44" y="54"/>
                  <a:pt x="44" y="52"/>
                </a:cubicBezTo>
                <a:cubicBezTo>
                  <a:pt x="44" y="51"/>
                  <a:pt x="44" y="49"/>
                  <a:pt x="44" y="48"/>
                </a:cubicBezTo>
                <a:close/>
                <a:moveTo>
                  <a:pt x="157" y="48"/>
                </a:moveTo>
                <a:cubicBezTo>
                  <a:pt x="157" y="51"/>
                  <a:pt x="156" y="54"/>
                  <a:pt x="155" y="57"/>
                </a:cubicBezTo>
                <a:cubicBezTo>
                  <a:pt x="154" y="60"/>
                  <a:pt x="152" y="62"/>
                  <a:pt x="149" y="63"/>
                </a:cubicBezTo>
                <a:cubicBezTo>
                  <a:pt x="147" y="65"/>
                  <a:pt x="144" y="65"/>
                  <a:pt x="141" y="65"/>
                </a:cubicBezTo>
                <a:cubicBezTo>
                  <a:pt x="138" y="65"/>
                  <a:pt x="135" y="65"/>
                  <a:pt x="133" y="63"/>
                </a:cubicBezTo>
                <a:cubicBezTo>
                  <a:pt x="130" y="62"/>
                  <a:pt x="128" y="60"/>
                  <a:pt x="127" y="57"/>
                </a:cubicBezTo>
                <a:cubicBezTo>
                  <a:pt x="126" y="55"/>
                  <a:pt x="125" y="52"/>
                  <a:pt x="125" y="48"/>
                </a:cubicBezTo>
                <a:cubicBezTo>
                  <a:pt x="125" y="45"/>
                  <a:pt x="126" y="42"/>
                  <a:pt x="127" y="39"/>
                </a:cubicBezTo>
                <a:cubicBezTo>
                  <a:pt x="128" y="36"/>
                  <a:pt x="130" y="34"/>
                  <a:pt x="133" y="33"/>
                </a:cubicBezTo>
                <a:cubicBezTo>
                  <a:pt x="135" y="31"/>
                  <a:pt x="138" y="31"/>
                  <a:pt x="141" y="31"/>
                </a:cubicBezTo>
                <a:cubicBezTo>
                  <a:pt x="144" y="31"/>
                  <a:pt x="147" y="31"/>
                  <a:pt x="149" y="33"/>
                </a:cubicBezTo>
                <a:cubicBezTo>
                  <a:pt x="152" y="34"/>
                  <a:pt x="154" y="36"/>
                  <a:pt x="155" y="39"/>
                </a:cubicBezTo>
                <a:cubicBezTo>
                  <a:pt x="156" y="41"/>
                  <a:pt x="157" y="44"/>
                  <a:pt x="157" y="48"/>
                </a:cubicBezTo>
                <a:close/>
                <a:moveTo>
                  <a:pt x="153" y="48"/>
                </a:moveTo>
                <a:cubicBezTo>
                  <a:pt x="153" y="44"/>
                  <a:pt x="152" y="40"/>
                  <a:pt x="150" y="38"/>
                </a:cubicBezTo>
                <a:cubicBezTo>
                  <a:pt x="148" y="35"/>
                  <a:pt x="145" y="34"/>
                  <a:pt x="141" y="34"/>
                </a:cubicBezTo>
                <a:cubicBezTo>
                  <a:pt x="139" y="34"/>
                  <a:pt x="137" y="35"/>
                  <a:pt x="135" y="36"/>
                </a:cubicBezTo>
                <a:cubicBezTo>
                  <a:pt x="133" y="37"/>
                  <a:pt x="132" y="39"/>
                  <a:pt x="131" y="41"/>
                </a:cubicBezTo>
                <a:cubicBezTo>
                  <a:pt x="130" y="43"/>
                  <a:pt x="129" y="45"/>
                  <a:pt x="129" y="48"/>
                </a:cubicBezTo>
                <a:cubicBezTo>
                  <a:pt x="129" y="51"/>
                  <a:pt x="130" y="53"/>
                  <a:pt x="131" y="55"/>
                </a:cubicBezTo>
                <a:cubicBezTo>
                  <a:pt x="132" y="57"/>
                  <a:pt x="133" y="59"/>
                  <a:pt x="135" y="60"/>
                </a:cubicBezTo>
                <a:cubicBezTo>
                  <a:pt x="137" y="61"/>
                  <a:pt x="139" y="62"/>
                  <a:pt x="141" y="62"/>
                </a:cubicBezTo>
                <a:cubicBezTo>
                  <a:pt x="145" y="62"/>
                  <a:pt x="147" y="61"/>
                  <a:pt x="150" y="58"/>
                </a:cubicBezTo>
                <a:cubicBezTo>
                  <a:pt x="152" y="56"/>
                  <a:pt x="153" y="52"/>
                  <a:pt x="153" y="48"/>
                </a:cubicBezTo>
                <a:close/>
                <a:moveTo>
                  <a:pt x="181" y="65"/>
                </a:moveTo>
                <a:cubicBezTo>
                  <a:pt x="177" y="65"/>
                  <a:pt x="177" y="65"/>
                  <a:pt x="177" y="65"/>
                </a:cubicBezTo>
                <a:cubicBezTo>
                  <a:pt x="177" y="61"/>
                  <a:pt x="177" y="61"/>
                  <a:pt x="177" y="61"/>
                </a:cubicBezTo>
                <a:cubicBezTo>
                  <a:pt x="177" y="61"/>
                  <a:pt x="177" y="61"/>
                  <a:pt x="177" y="61"/>
                </a:cubicBezTo>
                <a:cubicBezTo>
                  <a:pt x="175" y="64"/>
                  <a:pt x="173" y="65"/>
                  <a:pt x="170" y="65"/>
                </a:cubicBezTo>
                <a:cubicBezTo>
                  <a:pt x="164" y="65"/>
                  <a:pt x="161" y="62"/>
                  <a:pt x="161" y="55"/>
                </a:cubicBezTo>
                <a:cubicBezTo>
                  <a:pt x="161" y="41"/>
                  <a:pt x="161" y="41"/>
                  <a:pt x="161" y="41"/>
                </a:cubicBezTo>
                <a:cubicBezTo>
                  <a:pt x="165" y="41"/>
                  <a:pt x="165" y="41"/>
                  <a:pt x="165" y="41"/>
                </a:cubicBezTo>
                <a:cubicBezTo>
                  <a:pt x="165" y="55"/>
                  <a:pt x="165" y="55"/>
                  <a:pt x="165" y="55"/>
                </a:cubicBezTo>
                <a:cubicBezTo>
                  <a:pt x="165" y="60"/>
                  <a:pt x="167" y="62"/>
                  <a:pt x="171" y="62"/>
                </a:cubicBezTo>
                <a:cubicBezTo>
                  <a:pt x="173" y="62"/>
                  <a:pt x="174" y="61"/>
                  <a:pt x="175" y="60"/>
                </a:cubicBezTo>
                <a:cubicBezTo>
                  <a:pt x="177" y="59"/>
                  <a:pt x="177" y="57"/>
                  <a:pt x="177" y="55"/>
                </a:cubicBezTo>
                <a:cubicBezTo>
                  <a:pt x="177" y="41"/>
                  <a:pt x="177" y="41"/>
                  <a:pt x="177" y="41"/>
                </a:cubicBezTo>
                <a:cubicBezTo>
                  <a:pt x="181" y="41"/>
                  <a:pt x="181" y="41"/>
                  <a:pt x="181" y="41"/>
                </a:cubicBezTo>
                <a:lnTo>
                  <a:pt x="181" y="65"/>
                </a:lnTo>
                <a:close/>
                <a:moveTo>
                  <a:pt x="199" y="65"/>
                </a:moveTo>
                <a:cubicBezTo>
                  <a:pt x="198" y="65"/>
                  <a:pt x="196" y="65"/>
                  <a:pt x="195" y="65"/>
                </a:cubicBezTo>
                <a:cubicBezTo>
                  <a:pt x="191" y="65"/>
                  <a:pt x="189" y="63"/>
                  <a:pt x="189" y="58"/>
                </a:cubicBezTo>
                <a:cubicBezTo>
                  <a:pt x="189" y="44"/>
                  <a:pt x="189" y="44"/>
                  <a:pt x="189" y="44"/>
                </a:cubicBezTo>
                <a:cubicBezTo>
                  <a:pt x="185" y="44"/>
                  <a:pt x="185" y="44"/>
                  <a:pt x="185" y="44"/>
                </a:cubicBezTo>
                <a:cubicBezTo>
                  <a:pt x="185" y="41"/>
                  <a:pt x="185" y="41"/>
                  <a:pt x="185" y="41"/>
                </a:cubicBezTo>
                <a:cubicBezTo>
                  <a:pt x="189" y="41"/>
                  <a:pt x="189" y="41"/>
                  <a:pt x="189" y="41"/>
                </a:cubicBezTo>
                <a:cubicBezTo>
                  <a:pt x="189" y="35"/>
                  <a:pt x="189" y="35"/>
                  <a:pt x="189" y="35"/>
                </a:cubicBezTo>
                <a:cubicBezTo>
                  <a:pt x="193" y="34"/>
                  <a:pt x="193" y="34"/>
                  <a:pt x="193" y="34"/>
                </a:cubicBezTo>
                <a:cubicBezTo>
                  <a:pt x="193" y="41"/>
                  <a:pt x="193" y="41"/>
                  <a:pt x="193" y="41"/>
                </a:cubicBezTo>
                <a:cubicBezTo>
                  <a:pt x="199" y="41"/>
                  <a:pt x="199" y="41"/>
                  <a:pt x="199" y="41"/>
                </a:cubicBezTo>
                <a:cubicBezTo>
                  <a:pt x="199" y="44"/>
                  <a:pt x="199" y="44"/>
                  <a:pt x="199" y="44"/>
                </a:cubicBezTo>
                <a:cubicBezTo>
                  <a:pt x="193" y="44"/>
                  <a:pt x="193" y="44"/>
                  <a:pt x="193" y="44"/>
                </a:cubicBezTo>
                <a:cubicBezTo>
                  <a:pt x="193" y="58"/>
                  <a:pt x="193" y="58"/>
                  <a:pt x="193" y="58"/>
                </a:cubicBezTo>
                <a:cubicBezTo>
                  <a:pt x="193" y="59"/>
                  <a:pt x="193" y="60"/>
                  <a:pt x="193" y="61"/>
                </a:cubicBezTo>
                <a:cubicBezTo>
                  <a:pt x="194" y="62"/>
                  <a:pt x="195" y="62"/>
                  <a:pt x="196" y="62"/>
                </a:cubicBezTo>
                <a:cubicBezTo>
                  <a:pt x="197" y="62"/>
                  <a:pt x="198" y="62"/>
                  <a:pt x="199" y="61"/>
                </a:cubicBezTo>
                <a:lnTo>
                  <a:pt x="199" y="65"/>
                </a:lnTo>
                <a:close/>
                <a:moveTo>
                  <a:pt x="206" y="65"/>
                </a:moveTo>
                <a:cubicBezTo>
                  <a:pt x="202" y="65"/>
                  <a:pt x="202" y="65"/>
                  <a:pt x="202" y="65"/>
                </a:cubicBezTo>
                <a:cubicBezTo>
                  <a:pt x="202" y="29"/>
                  <a:pt x="202" y="29"/>
                  <a:pt x="202" y="29"/>
                </a:cubicBezTo>
                <a:cubicBezTo>
                  <a:pt x="206" y="29"/>
                  <a:pt x="206" y="29"/>
                  <a:pt x="206" y="29"/>
                </a:cubicBezTo>
                <a:lnTo>
                  <a:pt x="206" y="65"/>
                </a:lnTo>
                <a:close/>
                <a:moveTo>
                  <a:pt x="235" y="53"/>
                </a:moveTo>
                <a:cubicBezTo>
                  <a:pt x="235" y="57"/>
                  <a:pt x="234" y="60"/>
                  <a:pt x="231" y="62"/>
                </a:cubicBezTo>
                <a:cubicBezTo>
                  <a:pt x="229" y="64"/>
                  <a:pt x="226" y="65"/>
                  <a:pt x="223" y="65"/>
                </a:cubicBezTo>
                <a:cubicBezTo>
                  <a:pt x="219" y="65"/>
                  <a:pt x="216" y="64"/>
                  <a:pt x="214" y="62"/>
                </a:cubicBezTo>
                <a:cubicBezTo>
                  <a:pt x="212" y="60"/>
                  <a:pt x="211" y="57"/>
                  <a:pt x="211" y="53"/>
                </a:cubicBezTo>
                <a:cubicBezTo>
                  <a:pt x="211" y="49"/>
                  <a:pt x="212" y="46"/>
                  <a:pt x="214" y="44"/>
                </a:cubicBezTo>
                <a:cubicBezTo>
                  <a:pt x="216" y="41"/>
                  <a:pt x="219" y="40"/>
                  <a:pt x="223" y="40"/>
                </a:cubicBezTo>
                <a:cubicBezTo>
                  <a:pt x="227" y="40"/>
                  <a:pt x="230" y="41"/>
                  <a:pt x="232" y="44"/>
                </a:cubicBezTo>
                <a:cubicBezTo>
                  <a:pt x="234" y="46"/>
                  <a:pt x="235" y="49"/>
                  <a:pt x="235" y="53"/>
                </a:cubicBezTo>
                <a:close/>
                <a:moveTo>
                  <a:pt x="231" y="53"/>
                </a:moveTo>
                <a:cubicBezTo>
                  <a:pt x="231" y="50"/>
                  <a:pt x="230" y="48"/>
                  <a:pt x="229" y="46"/>
                </a:cubicBezTo>
                <a:cubicBezTo>
                  <a:pt x="227" y="44"/>
                  <a:pt x="225" y="44"/>
                  <a:pt x="223" y="44"/>
                </a:cubicBezTo>
                <a:cubicBezTo>
                  <a:pt x="220" y="44"/>
                  <a:pt x="218" y="44"/>
                  <a:pt x="217" y="46"/>
                </a:cubicBezTo>
                <a:cubicBezTo>
                  <a:pt x="216" y="48"/>
                  <a:pt x="215" y="50"/>
                  <a:pt x="215" y="53"/>
                </a:cubicBezTo>
                <a:cubicBezTo>
                  <a:pt x="215" y="56"/>
                  <a:pt x="216" y="58"/>
                  <a:pt x="217" y="60"/>
                </a:cubicBezTo>
                <a:cubicBezTo>
                  <a:pt x="219" y="61"/>
                  <a:pt x="220" y="62"/>
                  <a:pt x="223" y="62"/>
                </a:cubicBezTo>
                <a:cubicBezTo>
                  <a:pt x="225" y="62"/>
                  <a:pt x="227" y="61"/>
                  <a:pt x="229" y="60"/>
                </a:cubicBezTo>
                <a:cubicBezTo>
                  <a:pt x="230" y="58"/>
                  <a:pt x="231" y="56"/>
                  <a:pt x="231" y="53"/>
                </a:cubicBezTo>
                <a:close/>
                <a:moveTo>
                  <a:pt x="261" y="53"/>
                </a:moveTo>
                <a:cubicBezTo>
                  <a:pt x="261" y="57"/>
                  <a:pt x="260" y="60"/>
                  <a:pt x="258" y="62"/>
                </a:cubicBezTo>
                <a:cubicBezTo>
                  <a:pt x="256" y="64"/>
                  <a:pt x="253" y="65"/>
                  <a:pt x="249" y="65"/>
                </a:cubicBezTo>
                <a:cubicBezTo>
                  <a:pt x="246" y="65"/>
                  <a:pt x="243" y="64"/>
                  <a:pt x="241" y="62"/>
                </a:cubicBezTo>
                <a:cubicBezTo>
                  <a:pt x="238" y="60"/>
                  <a:pt x="237" y="57"/>
                  <a:pt x="237" y="53"/>
                </a:cubicBezTo>
                <a:cubicBezTo>
                  <a:pt x="237" y="49"/>
                  <a:pt x="238" y="46"/>
                  <a:pt x="241" y="44"/>
                </a:cubicBezTo>
                <a:cubicBezTo>
                  <a:pt x="243" y="41"/>
                  <a:pt x="246" y="40"/>
                  <a:pt x="250" y="40"/>
                </a:cubicBezTo>
                <a:cubicBezTo>
                  <a:pt x="253" y="40"/>
                  <a:pt x="256" y="41"/>
                  <a:pt x="258" y="44"/>
                </a:cubicBezTo>
                <a:cubicBezTo>
                  <a:pt x="260" y="46"/>
                  <a:pt x="261" y="49"/>
                  <a:pt x="261" y="53"/>
                </a:cubicBezTo>
                <a:close/>
                <a:moveTo>
                  <a:pt x="257" y="53"/>
                </a:moveTo>
                <a:cubicBezTo>
                  <a:pt x="257" y="50"/>
                  <a:pt x="256" y="48"/>
                  <a:pt x="255" y="46"/>
                </a:cubicBezTo>
                <a:cubicBezTo>
                  <a:pt x="254" y="44"/>
                  <a:pt x="252" y="44"/>
                  <a:pt x="249" y="44"/>
                </a:cubicBezTo>
                <a:cubicBezTo>
                  <a:pt x="247" y="44"/>
                  <a:pt x="245" y="44"/>
                  <a:pt x="244" y="46"/>
                </a:cubicBezTo>
                <a:cubicBezTo>
                  <a:pt x="242" y="48"/>
                  <a:pt x="241" y="50"/>
                  <a:pt x="241" y="53"/>
                </a:cubicBezTo>
                <a:cubicBezTo>
                  <a:pt x="241" y="56"/>
                  <a:pt x="242" y="58"/>
                  <a:pt x="244" y="60"/>
                </a:cubicBezTo>
                <a:cubicBezTo>
                  <a:pt x="245" y="61"/>
                  <a:pt x="247" y="62"/>
                  <a:pt x="249" y="62"/>
                </a:cubicBezTo>
                <a:cubicBezTo>
                  <a:pt x="252" y="62"/>
                  <a:pt x="254" y="61"/>
                  <a:pt x="255" y="60"/>
                </a:cubicBezTo>
                <a:cubicBezTo>
                  <a:pt x="256" y="58"/>
                  <a:pt x="257" y="56"/>
                  <a:pt x="257" y="53"/>
                </a:cubicBezTo>
                <a:close/>
                <a:moveTo>
                  <a:pt x="286" y="65"/>
                </a:moveTo>
                <a:cubicBezTo>
                  <a:pt x="280" y="65"/>
                  <a:pt x="280" y="65"/>
                  <a:pt x="280" y="65"/>
                </a:cubicBezTo>
                <a:cubicBezTo>
                  <a:pt x="270" y="53"/>
                  <a:pt x="270" y="53"/>
                  <a:pt x="270" y="53"/>
                </a:cubicBezTo>
                <a:cubicBezTo>
                  <a:pt x="270" y="53"/>
                  <a:pt x="270" y="53"/>
                  <a:pt x="270" y="53"/>
                </a:cubicBezTo>
                <a:cubicBezTo>
                  <a:pt x="270" y="65"/>
                  <a:pt x="270" y="65"/>
                  <a:pt x="270" y="65"/>
                </a:cubicBezTo>
                <a:cubicBezTo>
                  <a:pt x="266" y="65"/>
                  <a:pt x="266" y="65"/>
                  <a:pt x="266" y="65"/>
                </a:cubicBezTo>
                <a:cubicBezTo>
                  <a:pt x="266" y="29"/>
                  <a:pt x="266" y="29"/>
                  <a:pt x="266" y="29"/>
                </a:cubicBezTo>
                <a:cubicBezTo>
                  <a:pt x="270" y="29"/>
                  <a:pt x="270" y="29"/>
                  <a:pt x="270" y="29"/>
                </a:cubicBezTo>
                <a:cubicBezTo>
                  <a:pt x="270" y="52"/>
                  <a:pt x="270" y="52"/>
                  <a:pt x="270" y="52"/>
                </a:cubicBezTo>
                <a:cubicBezTo>
                  <a:pt x="270" y="52"/>
                  <a:pt x="270" y="52"/>
                  <a:pt x="270" y="52"/>
                </a:cubicBezTo>
                <a:cubicBezTo>
                  <a:pt x="280" y="41"/>
                  <a:pt x="280" y="41"/>
                  <a:pt x="280" y="41"/>
                </a:cubicBezTo>
                <a:cubicBezTo>
                  <a:pt x="285" y="41"/>
                  <a:pt x="285" y="41"/>
                  <a:pt x="285" y="41"/>
                </a:cubicBezTo>
                <a:cubicBezTo>
                  <a:pt x="274" y="52"/>
                  <a:pt x="274" y="52"/>
                  <a:pt x="274" y="52"/>
                </a:cubicBezTo>
                <a:lnTo>
                  <a:pt x="286" y="65"/>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575" name="Freeform 35"/>
          <p:cNvSpPr>
            <a:spLocks noChangeAspect="1" noEditPoints="1"/>
          </p:cNvSpPr>
          <p:nvPr/>
        </p:nvSpPr>
        <p:spPr bwMode="auto">
          <a:xfrm>
            <a:off x="2295680" y="3991222"/>
            <a:ext cx="1295457" cy="362409"/>
          </a:xfrm>
          <a:custGeom>
            <a:avLst/>
            <a:gdLst>
              <a:gd name="T0" fmla="*/ 128 w 344"/>
              <a:gd name="T1" fmla="*/ 52 h 96"/>
              <a:gd name="T2" fmla="*/ 133 w 344"/>
              <a:gd name="T3" fmla="*/ 31 h 96"/>
              <a:gd name="T4" fmla="*/ 133 w 344"/>
              <a:gd name="T5" fmla="*/ 34 h 96"/>
              <a:gd name="T6" fmla="*/ 139 w 344"/>
              <a:gd name="T7" fmla="*/ 46 h 96"/>
              <a:gd name="T8" fmla="*/ 157 w 344"/>
              <a:gd name="T9" fmla="*/ 65 h 96"/>
              <a:gd name="T10" fmla="*/ 158 w 344"/>
              <a:gd name="T11" fmla="*/ 40 h 96"/>
              <a:gd name="T12" fmla="*/ 163 w 344"/>
              <a:gd name="T13" fmla="*/ 45 h 96"/>
              <a:gd name="T14" fmla="*/ 152 w 344"/>
              <a:gd name="T15" fmla="*/ 59 h 96"/>
              <a:gd name="T16" fmla="*/ 204 w 344"/>
              <a:gd name="T17" fmla="*/ 40 h 96"/>
              <a:gd name="T18" fmla="*/ 188 w 344"/>
              <a:gd name="T19" fmla="*/ 45 h 96"/>
              <a:gd name="T20" fmla="*/ 178 w 344"/>
              <a:gd name="T21" fmla="*/ 64 h 96"/>
              <a:gd name="T22" fmla="*/ 180 w 344"/>
              <a:gd name="T23" fmla="*/ 61 h 96"/>
              <a:gd name="T24" fmla="*/ 190 w 344"/>
              <a:gd name="T25" fmla="*/ 40 h 96"/>
              <a:gd name="T26" fmla="*/ 196 w 344"/>
              <a:gd name="T27" fmla="*/ 58 h 96"/>
              <a:gd name="T28" fmla="*/ 210 w 344"/>
              <a:gd name="T29" fmla="*/ 53 h 96"/>
              <a:gd name="T30" fmla="*/ 225 w 344"/>
              <a:gd name="T31" fmla="*/ 63 h 96"/>
              <a:gd name="T32" fmla="*/ 207 w 344"/>
              <a:gd name="T33" fmla="*/ 46 h 96"/>
              <a:gd name="T34" fmla="*/ 227 w 344"/>
              <a:gd name="T35" fmla="*/ 51 h 96"/>
              <a:gd name="T36" fmla="*/ 217 w 344"/>
              <a:gd name="T37" fmla="*/ 43 h 96"/>
              <a:gd name="T38" fmla="*/ 243 w 344"/>
              <a:gd name="T39" fmla="*/ 44 h 96"/>
              <a:gd name="T40" fmla="*/ 235 w 344"/>
              <a:gd name="T41" fmla="*/ 64 h 96"/>
              <a:gd name="T42" fmla="*/ 235 w 344"/>
              <a:gd name="T43" fmla="*/ 45 h 96"/>
              <a:gd name="T44" fmla="*/ 243 w 344"/>
              <a:gd name="T45" fmla="*/ 40 h 96"/>
              <a:gd name="T46" fmla="*/ 255 w 344"/>
              <a:gd name="T47" fmla="*/ 52 h 96"/>
              <a:gd name="T48" fmla="*/ 247 w 344"/>
              <a:gd name="T49" fmla="*/ 31 h 96"/>
              <a:gd name="T50" fmla="*/ 263 w 344"/>
              <a:gd name="T51" fmla="*/ 41 h 96"/>
              <a:gd name="T52" fmla="*/ 255 w 344"/>
              <a:gd name="T53" fmla="*/ 48 h 96"/>
              <a:gd name="T54" fmla="*/ 289 w 344"/>
              <a:gd name="T55" fmla="*/ 61 h 96"/>
              <a:gd name="T56" fmla="*/ 271 w 344"/>
              <a:gd name="T57" fmla="*/ 43 h 96"/>
              <a:gd name="T58" fmla="*/ 288 w 344"/>
              <a:gd name="T59" fmla="*/ 52 h 96"/>
              <a:gd name="T60" fmla="*/ 272 w 344"/>
              <a:gd name="T61" fmla="*/ 53 h 96"/>
              <a:gd name="T62" fmla="*/ 288 w 344"/>
              <a:gd name="T63" fmla="*/ 52 h 96"/>
              <a:gd name="T64" fmla="*/ 297 w 344"/>
              <a:gd name="T65" fmla="*/ 34 h 96"/>
              <a:gd name="T66" fmla="*/ 300 w 344"/>
              <a:gd name="T67" fmla="*/ 30 h 96"/>
              <a:gd name="T68" fmla="*/ 297 w 344"/>
              <a:gd name="T69" fmla="*/ 40 h 96"/>
              <a:gd name="T70" fmla="*/ 323 w 344"/>
              <a:gd name="T71" fmla="*/ 64 h 96"/>
              <a:gd name="T72" fmla="*/ 311 w 344"/>
              <a:gd name="T73" fmla="*/ 51 h 96"/>
              <a:gd name="T74" fmla="*/ 311 w 344"/>
              <a:gd name="T75" fmla="*/ 40 h 96"/>
              <a:gd name="T76" fmla="*/ 325 w 344"/>
              <a:gd name="T77" fmla="*/ 42 h 96"/>
              <a:gd name="T78" fmla="*/ 340 w 344"/>
              <a:gd name="T79" fmla="*/ 65 h 96"/>
              <a:gd name="T80" fmla="*/ 330 w 344"/>
              <a:gd name="T81" fmla="*/ 40 h 96"/>
              <a:gd name="T82" fmla="*/ 338 w 344"/>
              <a:gd name="T83" fmla="*/ 40 h 96"/>
              <a:gd name="T84" fmla="*/ 338 w 344"/>
              <a:gd name="T85" fmla="*/ 57 h 96"/>
              <a:gd name="T86" fmla="*/ 344 w 344"/>
              <a:gd name="T87" fmla="*/ 64 h 96"/>
              <a:gd name="T88" fmla="*/ 31 w 344"/>
              <a:gd name="T89" fmla="*/ 45 h 96"/>
              <a:gd name="T90" fmla="*/ 23 w 344"/>
              <a:gd name="T91" fmla="*/ 47 h 96"/>
              <a:gd name="T92" fmla="*/ 31 w 344"/>
              <a:gd name="T93" fmla="*/ 36 h 96"/>
              <a:gd name="T94" fmla="*/ 0 w 344"/>
              <a:gd name="T95" fmla="*/ 83 h 96"/>
              <a:gd name="T96" fmla="*/ 40 w 344"/>
              <a:gd name="T97" fmla="*/ 34 h 96"/>
              <a:gd name="T98" fmla="*/ 16 w 344"/>
              <a:gd name="T99" fmla="*/ 28 h 96"/>
              <a:gd name="T100" fmla="*/ 27 w 344"/>
              <a:gd name="T101" fmla="*/ 54 h 96"/>
              <a:gd name="T102" fmla="*/ 37 w 344"/>
              <a:gd name="T103" fmla="*/ 50 h 96"/>
              <a:gd name="T104" fmla="*/ 41 w 344"/>
              <a:gd name="T105" fmla="*/ 40 h 96"/>
              <a:gd name="T106" fmla="*/ 60 w 344"/>
              <a:gd name="T107" fmla="*/ 84 h 96"/>
              <a:gd name="T108" fmla="*/ 60 w 344"/>
              <a:gd name="T109" fmla="*/ 72 h 96"/>
              <a:gd name="T110" fmla="*/ 60 w 344"/>
              <a:gd name="T111" fmla="*/ 60 h 96"/>
              <a:gd name="T112" fmla="*/ 79 w 344"/>
              <a:gd name="T113" fmla="*/ 40 h 96"/>
              <a:gd name="T114" fmla="*/ 60 w 344"/>
              <a:gd name="T115" fmla="*/ 50 h 96"/>
              <a:gd name="T116" fmla="*/ 72 w 344"/>
              <a:gd name="T117" fmla="*/ 24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44" h="96">
                <a:moveTo>
                  <a:pt x="145" y="41"/>
                </a:moveTo>
                <a:cubicBezTo>
                  <a:pt x="145" y="44"/>
                  <a:pt x="144" y="47"/>
                  <a:pt x="141" y="49"/>
                </a:cubicBezTo>
                <a:cubicBezTo>
                  <a:pt x="139" y="51"/>
                  <a:pt x="136" y="52"/>
                  <a:pt x="133" y="52"/>
                </a:cubicBezTo>
                <a:cubicBezTo>
                  <a:pt x="128" y="52"/>
                  <a:pt x="128" y="52"/>
                  <a:pt x="128" y="52"/>
                </a:cubicBezTo>
                <a:cubicBezTo>
                  <a:pt x="128" y="64"/>
                  <a:pt x="128" y="64"/>
                  <a:pt x="128" y="64"/>
                </a:cubicBezTo>
                <a:cubicBezTo>
                  <a:pt x="124" y="64"/>
                  <a:pt x="124" y="64"/>
                  <a:pt x="124" y="64"/>
                </a:cubicBezTo>
                <a:cubicBezTo>
                  <a:pt x="124" y="31"/>
                  <a:pt x="124" y="31"/>
                  <a:pt x="124" y="31"/>
                </a:cubicBezTo>
                <a:cubicBezTo>
                  <a:pt x="133" y="31"/>
                  <a:pt x="133" y="31"/>
                  <a:pt x="133" y="31"/>
                </a:cubicBezTo>
                <a:cubicBezTo>
                  <a:pt x="137" y="31"/>
                  <a:pt x="140" y="32"/>
                  <a:pt x="142" y="33"/>
                </a:cubicBezTo>
                <a:cubicBezTo>
                  <a:pt x="144" y="35"/>
                  <a:pt x="145" y="38"/>
                  <a:pt x="145" y="41"/>
                </a:cubicBezTo>
                <a:close/>
                <a:moveTo>
                  <a:pt x="141" y="41"/>
                </a:moveTo>
                <a:cubicBezTo>
                  <a:pt x="141" y="37"/>
                  <a:pt x="138" y="34"/>
                  <a:pt x="133" y="34"/>
                </a:cubicBezTo>
                <a:cubicBezTo>
                  <a:pt x="128" y="34"/>
                  <a:pt x="128" y="34"/>
                  <a:pt x="128" y="34"/>
                </a:cubicBezTo>
                <a:cubicBezTo>
                  <a:pt x="128" y="48"/>
                  <a:pt x="128" y="48"/>
                  <a:pt x="128" y="48"/>
                </a:cubicBezTo>
                <a:cubicBezTo>
                  <a:pt x="132" y="48"/>
                  <a:pt x="132" y="48"/>
                  <a:pt x="132" y="48"/>
                </a:cubicBezTo>
                <a:cubicBezTo>
                  <a:pt x="135" y="48"/>
                  <a:pt x="137" y="48"/>
                  <a:pt x="139" y="46"/>
                </a:cubicBezTo>
                <a:cubicBezTo>
                  <a:pt x="140" y="45"/>
                  <a:pt x="141" y="43"/>
                  <a:pt x="141" y="41"/>
                </a:cubicBezTo>
                <a:close/>
                <a:moveTo>
                  <a:pt x="169" y="52"/>
                </a:moveTo>
                <a:cubicBezTo>
                  <a:pt x="169" y="56"/>
                  <a:pt x="168" y="59"/>
                  <a:pt x="166" y="61"/>
                </a:cubicBezTo>
                <a:cubicBezTo>
                  <a:pt x="164" y="64"/>
                  <a:pt x="161" y="65"/>
                  <a:pt x="157" y="65"/>
                </a:cubicBezTo>
                <a:cubicBezTo>
                  <a:pt x="154" y="65"/>
                  <a:pt x="151" y="64"/>
                  <a:pt x="149" y="62"/>
                </a:cubicBezTo>
                <a:cubicBezTo>
                  <a:pt x="147" y="59"/>
                  <a:pt x="146" y="56"/>
                  <a:pt x="146" y="53"/>
                </a:cubicBezTo>
                <a:cubicBezTo>
                  <a:pt x="146" y="49"/>
                  <a:pt x="147" y="46"/>
                  <a:pt x="149" y="43"/>
                </a:cubicBezTo>
                <a:cubicBezTo>
                  <a:pt x="151" y="41"/>
                  <a:pt x="154" y="40"/>
                  <a:pt x="158" y="40"/>
                </a:cubicBezTo>
                <a:cubicBezTo>
                  <a:pt x="162" y="40"/>
                  <a:pt x="164" y="41"/>
                  <a:pt x="166" y="43"/>
                </a:cubicBezTo>
                <a:cubicBezTo>
                  <a:pt x="168" y="45"/>
                  <a:pt x="169" y="48"/>
                  <a:pt x="169" y="52"/>
                </a:cubicBezTo>
                <a:close/>
                <a:moveTo>
                  <a:pt x="165" y="52"/>
                </a:moveTo>
                <a:cubicBezTo>
                  <a:pt x="165" y="49"/>
                  <a:pt x="165" y="47"/>
                  <a:pt x="163" y="45"/>
                </a:cubicBezTo>
                <a:cubicBezTo>
                  <a:pt x="162" y="44"/>
                  <a:pt x="160" y="43"/>
                  <a:pt x="158" y="43"/>
                </a:cubicBezTo>
                <a:cubicBezTo>
                  <a:pt x="155" y="43"/>
                  <a:pt x="153" y="44"/>
                  <a:pt x="152" y="46"/>
                </a:cubicBezTo>
                <a:cubicBezTo>
                  <a:pt x="150" y="47"/>
                  <a:pt x="150" y="50"/>
                  <a:pt x="150" y="53"/>
                </a:cubicBezTo>
                <a:cubicBezTo>
                  <a:pt x="150" y="55"/>
                  <a:pt x="150" y="58"/>
                  <a:pt x="152" y="59"/>
                </a:cubicBezTo>
                <a:cubicBezTo>
                  <a:pt x="153" y="61"/>
                  <a:pt x="155" y="62"/>
                  <a:pt x="158" y="62"/>
                </a:cubicBezTo>
                <a:cubicBezTo>
                  <a:pt x="160" y="62"/>
                  <a:pt x="162" y="61"/>
                  <a:pt x="163" y="59"/>
                </a:cubicBezTo>
                <a:cubicBezTo>
                  <a:pt x="165" y="58"/>
                  <a:pt x="165" y="55"/>
                  <a:pt x="165" y="52"/>
                </a:cubicBezTo>
                <a:close/>
                <a:moveTo>
                  <a:pt x="204" y="40"/>
                </a:moveTo>
                <a:cubicBezTo>
                  <a:pt x="197" y="64"/>
                  <a:pt x="197" y="64"/>
                  <a:pt x="197" y="64"/>
                </a:cubicBezTo>
                <a:cubicBezTo>
                  <a:pt x="193" y="64"/>
                  <a:pt x="193" y="64"/>
                  <a:pt x="193" y="64"/>
                </a:cubicBezTo>
                <a:cubicBezTo>
                  <a:pt x="188" y="47"/>
                  <a:pt x="188" y="47"/>
                  <a:pt x="188" y="47"/>
                </a:cubicBezTo>
                <a:cubicBezTo>
                  <a:pt x="188" y="47"/>
                  <a:pt x="188" y="46"/>
                  <a:pt x="188" y="45"/>
                </a:cubicBezTo>
                <a:cubicBezTo>
                  <a:pt x="188" y="45"/>
                  <a:pt x="188" y="45"/>
                  <a:pt x="188" y="45"/>
                </a:cubicBezTo>
                <a:cubicBezTo>
                  <a:pt x="188" y="46"/>
                  <a:pt x="187" y="46"/>
                  <a:pt x="187" y="47"/>
                </a:cubicBezTo>
                <a:cubicBezTo>
                  <a:pt x="182" y="64"/>
                  <a:pt x="182" y="64"/>
                  <a:pt x="182" y="64"/>
                </a:cubicBezTo>
                <a:cubicBezTo>
                  <a:pt x="178" y="64"/>
                  <a:pt x="178" y="64"/>
                  <a:pt x="178" y="64"/>
                </a:cubicBezTo>
                <a:cubicBezTo>
                  <a:pt x="171" y="40"/>
                  <a:pt x="171" y="40"/>
                  <a:pt x="171" y="40"/>
                </a:cubicBezTo>
                <a:cubicBezTo>
                  <a:pt x="175" y="40"/>
                  <a:pt x="175" y="40"/>
                  <a:pt x="175" y="40"/>
                </a:cubicBezTo>
                <a:cubicBezTo>
                  <a:pt x="180" y="58"/>
                  <a:pt x="180" y="58"/>
                  <a:pt x="180" y="58"/>
                </a:cubicBezTo>
                <a:cubicBezTo>
                  <a:pt x="180" y="59"/>
                  <a:pt x="180" y="60"/>
                  <a:pt x="180" y="61"/>
                </a:cubicBezTo>
                <a:cubicBezTo>
                  <a:pt x="180" y="61"/>
                  <a:pt x="180" y="61"/>
                  <a:pt x="180" y="61"/>
                </a:cubicBezTo>
                <a:cubicBezTo>
                  <a:pt x="180" y="60"/>
                  <a:pt x="180" y="59"/>
                  <a:pt x="181" y="58"/>
                </a:cubicBezTo>
                <a:cubicBezTo>
                  <a:pt x="186" y="40"/>
                  <a:pt x="186" y="40"/>
                  <a:pt x="186" y="40"/>
                </a:cubicBezTo>
                <a:cubicBezTo>
                  <a:pt x="190" y="40"/>
                  <a:pt x="190" y="40"/>
                  <a:pt x="190" y="40"/>
                </a:cubicBezTo>
                <a:cubicBezTo>
                  <a:pt x="195" y="58"/>
                  <a:pt x="195" y="58"/>
                  <a:pt x="195" y="58"/>
                </a:cubicBezTo>
                <a:cubicBezTo>
                  <a:pt x="195" y="59"/>
                  <a:pt x="195" y="60"/>
                  <a:pt x="195" y="61"/>
                </a:cubicBezTo>
                <a:cubicBezTo>
                  <a:pt x="195" y="61"/>
                  <a:pt x="195" y="61"/>
                  <a:pt x="195" y="61"/>
                </a:cubicBezTo>
                <a:cubicBezTo>
                  <a:pt x="195" y="60"/>
                  <a:pt x="195" y="59"/>
                  <a:pt x="196" y="58"/>
                </a:cubicBezTo>
                <a:cubicBezTo>
                  <a:pt x="200" y="40"/>
                  <a:pt x="200" y="40"/>
                  <a:pt x="200" y="40"/>
                </a:cubicBezTo>
                <a:lnTo>
                  <a:pt x="204" y="40"/>
                </a:lnTo>
                <a:close/>
                <a:moveTo>
                  <a:pt x="227" y="53"/>
                </a:moveTo>
                <a:cubicBezTo>
                  <a:pt x="210" y="53"/>
                  <a:pt x="210" y="53"/>
                  <a:pt x="210" y="53"/>
                </a:cubicBezTo>
                <a:cubicBezTo>
                  <a:pt x="210" y="56"/>
                  <a:pt x="210" y="58"/>
                  <a:pt x="212" y="60"/>
                </a:cubicBezTo>
                <a:cubicBezTo>
                  <a:pt x="213" y="61"/>
                  <a:pt x="215" y="62"/>
                  <a:pt x="217" y="62"/>
                </a:cubicBezTo>
                <a:cubicBezTo>
                  <a:pt x="220" y="62"/>
                  <a:pt x="223" y="61"/>
                  <a:pt x="225" y="59"/>
                </a:cubicBezTo>
                <a:cubicBezTo>
                  <a:pt x="225" y="63"/>
                  <a:pt x="225" y="63"/>
                  <a:pt x="225" y="63"/>
                </a:cubicBezTo>
                <a:cubicBezTo>
                  <a:pt x="223" y="64"/>
                  <a:pt x="220" y="65"/>
                  <a:pt x="216" y="65"/>
                </a:cubicBezTo>
                <a:cubicBezTo>
                  <a:pt x="213" y="65"/>
                  <a:pt x="210" y="64"/>
                  <a:pt x="208" y="62"/>
                </a:cubicBezTo>
                <a:cubicBezTo>
                  <a:pt x="207" y="59"/>
                  <a:pt x="206" y="56"/>
                  <a:pt x="206" y="52"/>
                </a:cubicBezTo>
                <a:cubicBezTo>
                  <a:pt x="206" y="50"/>
                  <a:pt x="206" y="48"/>
                  <a:pt x="207" y="46"/>
                </a:cubicBezTo>
                <a:cubicBezTo>
                  <a:pt x="208" y="44"/>
                  <a:pt x="209" y="42"/>
                  <a:pt x="211" y="41"/>
                </a:cubicBezTo>
                <a:cubicBezTo>
                  <a:pt x="213" y="40"/>
                  <a:pt x="215" y="40"/>
                  <a:pt x="217" y="40"/>
                </a:cubicBezTo>
                <a:cubicBezTo>
                  <a:pt x="220" y="40"/>
                  <a:pt x="222" y="41"/>
                  <a:pt x="224" y="43"/>
                </a:cubicBezTo>
                <a:cubicBezTo>
                  <a:pt x="226" y="45"/>
                  <a:pt x="227" y="48"/>
                  <a:pt x="227" y="51"/>
                </a:cubicBezTo>
                <a:lnTo>
                  <a:pt x="227" y="53"/>
                </a:lnTo>
                <a:close/>
                <a:moveTo>
                  <a:pt x="223" y="50"/>
                </a:moveTo>
                <a:cubicBezTo>
                  <a:pt x="223" y="48"/>
                  <a:pt x="222" y="46"/>
                  <a:pt x="221" y="45"/>
                </a:cubicBezTo>
                <a:cubicBezTo>
                  <a:pt x="220" y="44"/>
                  <a:pt x="218" y="43"/>
                  <a:pt x="217" y="43"/>
                </a:cubicBezTo>
                <a:cubicBezTo>
                  <a:pt x="215" y="43"/>
                  <a:pt x="213" y="44"/>
                  <a:pt x="212" y="45"/>
                </a:cubicBezTo>
                <a:cubicBezTo>
                  <a:pt x="211" y="46"/>
                  <a:pt x="210" y="48"/>
                  <a:pt x="210" y="50"/>
                </a:cubicBezTo>
                <a:lnTo>
                  <a:pt x="223" y="50"/>
                </a:lnTo>
                <a:close/>
                <a:moveTo>
                  <a:pt x="243" y="44"/>
                </a:moveTo>
                <a:cubicBezTo>
                  <a:pt x="243" y="44"/>
                  <a:pt x="242" y="44"/>
                  <a:pt x="240" y="44"/>
                </a:cubicBezTo>
                <a:cubicBezTo>
                  <a:pt x="239" y="44"/>
                  <a:pt x="237" y="44"/>
                  <a:pt x="236" y="46"/>
                </a:cubicBezTo>
                <a:cubicBezTo>
                  <a:pt x="235" y="48"/>
                  <a:pt x="235" y="50"/>
                  <a:pt x="235" y="52"/>
                </a:cubicBezTo>
                <a:cubicBezTo>
                  <a:pt x="235" y="64"/>
                  <a:pt x="235" y="64"/>
                  <a:pt x="235" y="64"/>
                </a:cubicBezTo>
                <a:cubicBezTo>
                  <a:pt x="231" y="64"/>
                  <a:pt x="231" y="64"/>
                  <a:pt x="231" y="64"/>
                </a:cubicBezTo>
                <a:cubicBezTo>
                  <a:pt x="231" y="40"/>
                  <a:pt x="231" y="40"/>
                  <a:pt x="231" y="40"/>
                </a:cubicBezTo>
                <a:cubicBezTo>
                  <a:pt x="235" y="40"/>
                  <a:pt x="235" y="40"/>
                  <a:pt x="235" y="40"/>
                </a:cubicBezTo>
                <a:cubicBezTo>
                  <a:pt x="235" y="45"/>
                  <a:pt x="235" y="45"/>
                  <a:pt x="235" y="45"/>
                </a:cubicBezTo>
                <a:cubicBezTo>
                  <a:pt x="235" y="45"/>
                  <a:pt x="235" y="45"/>
                  <a:pt x="235" y="45"/>
                </a:cubicBezTo>
                <a:cubicBezTo>
                  <a:pt x="235" y="44"/>
                  <a:pt x="236" y="42"/>
                  <a:pt x="237" y="41"/>
                </a:cubicBezTo>
                <a:cubicBezTo>
                  <a:pt x="238" y="40"/>
                  <a:pt x="240" y="40"/>
                  <a:pt x="241" y="40"/>
                </a:cubicBezTo>
                <a:cubicBezTo>
                  <a:pt x="242" y="40"/>
                  <a:pt x="243" y="40"/>
                  <a:pt x="243" y="40"/>
                </a:cubicBezTo>
                <a:lnTo>
                  <a:pt x="243" y="44"/>
                </a:lnTo>
                <a:close/>
                <a:moveTo>
                  <a:pt x="267" y="41"/>
                </a:moveTo>
                <a:cubicBezTo>
                  <a:pt x="267" y="44"/>
                  <a:pt x="266" y="47"/>
                  <a:pt x="264" y="49"/>
                </a:cubicBezTo>
                <a:cubicBezTo>
                  <a:pt x="262" y="51"/>
                  <a:pt x="259" y="52"/>
                  <a:pt x="255" y="52"/>
                </a:cubicBezTo>
                <a:cubicBezTo>
                  <a:pt x="251" y="52"/>
                  <a:pt x="251" y="52"/>
                  <a:pt x="251" y="52"/>
                </a:cubicBezTo>
                <a:cubicBezTo>
                  <a:pt x="251" y="64"/>
                  <a:pt x="251" y="64"/>
                  <a:pt x="251" y="64"/>
                </a:cubicBezTo>
                <a:cubicBezTo>
                  <a:pt x="247" y="64"/>
                  <a:pt x="247" y="64"/>
                  <a:pt x="247" y="64"/>
                </a:cubicBezTo>
                <a:cubicBezTo>
                  <a:pt x="247" y="31"/>
                  <a:pt x="247" y="31"/>
                  <a:pt x="247" y="31"/>
                </a:cubicBezTo>
                <a:cubicBezTo>
                  <a:pt x="256" y="31"/>
                  <a:pt x="256" y="31"/>
                  <a:pt x="256" y="31"/>
                </a:cubicBezTo>
                <a:cubicBezTo>
                  <a:pt x="260" y="31"/>
                  <a:pt x="262" y="32"/>
                  <a:pt x="264" y="33"/>
                </a:cubicBezTo>
                <a:cubicBezTo>
                  <a:pt x="266" y="35"/>
                  <a:pt x="267" y="38"/>
                  <a:pt x="267" y="41"/>
                </a:cubicBezTo>
                <a:close/>
                <a:moveTo>
                  <a:pt x="263" y="41"/>
                </a:moveTo>
                <a:cubicBezTo>
                  <a:pt x="263" y="37"/>
                  <a:pt x="261" y="34"/>
                  <a:pt x="255" y="34"/>
                </a:cubicBezTo>
                <a:cubicBezTo>
                  <a:pt x="251" y="34"/>
                  <a:pt x="251" y="34"/>
                  <a:pt x="251" y="34"/>
                </a:cubicBezTo>
                <a:cubicBezTo>
                  <a:pt x="251" y="48"/>
                  <a:pt x="251" y="48"/>
                  <a:pt x="251" y="48"/>
                </a:cubicBezTo>
                <a:cubicBezTo>
                  <a:pt x="255" y="48"/>
                  <a:pt x="255" y="48"/>
                  <a:pt x="255" y="48"/>
                </a:cubicBezTo>
                <a:cubicBezTo>
                  <a:pt x="258" y="48"/>
                  <a:pt x="260" y="48"/>
                  <a:pt x="261" y="46"/>
                </a:cubicBezTo>
                <a:cubicBezTo>
                  <a:pt x="262" y="45"/>
                  <a:pt x="263" y="43"/>
                  <a:pt x="263" y="41"/>
                </a:cubicBezTo>
                <a:close/>
                <a:moveTo>
                  <a:pt x="292" y="52"/>
                </a:moveTo>
                <a:cubicBezTo>
                  <a:pt x="292" y="56"/>
                  <a:pt x="291" y="59"/>
                  <a:pt x="289" y="61"/>
                </a:cubicBezTo>
                <a:cubicBezTo>
                  <a:pt x="286" y="64"/>
                  <a:pt x="284" y="65"/>
                  <a:pt x="280" y="65"/>
                </a:cubicBezTo>
                <a:cubicBezTo>
                  <a:pt x="276" y="65"/>
                  <a:pt x="274" y="64"/>
                  <a:pt x="271" y="62"/>
                </a:cubicBezTo>
                <a:cubicBezTo>
                  <a:pt x="269" y="59"/>
                  <a:pt x="268" y="56"/>
                  <a:pt x="268" y="53"/>
                </a:cubicBezTo>
                <a:cubicBezTo>
                  <a:pt x="268" y="49"/>
                  <a:pt x="269" y="46"/>
                  <a:pt x="271" y="43"/>
                </a:cubicBezTo>
                <a:cubicBezTo>
                  <a:pt x="274" y="41"/>
                  <a:pt x="277" y="40"/>
                  <a:pt x="280" y="40"/>
                </a:cubicBezTo>
                <a:cubicBezTo>
                  <a:pt x="284" y="40"/>
                  <a:pt x="287" y="41"/>
                  <a:pt x="289" y="43"/>
                </a:cubicBezTo>
                <a:cubicBezTo>
                  <a:pt x="291" y="45"/>
                  <a:pt x="292" y="48"/>
                  <a:pt x="292" y="52"/>
                </a:cubicBezTo>
                <a:close/>
                <a:moveTo>
                  <a:pt x="288" y="52"/>
                </a:moveTo>
                <a:cubicBezTo>
                  <a:pt x="288" y="49"/>
                  <a:pt x="287" y="47"/>
                  <a:pt x="286" y="45"/>
                </a:cubicBezTo>
                <a:cubicBezTo>
                  <a:pt x="285" y="44"/>
                  <a:pt x="283" y="43"/>
                  <a:pt x="280" y="43"/>
                </a:cubicBezTo>
                <a:cubicBezTo>
                  <a:pt x="278" y="43"/>
                  <a:pt x="276" y="44"/>
                  <a:pt x="274" y="46"/>
                </a:cubicBezTo>
                <a:cubicBezTo>
                  <a:pt x="273" y="47"/>
                  <a:pt x="272" y="50"/>
                  <a:pt x="272" y="53"/>
                </a:cubicBezTo>
                <a:cubicBezTo>
                  <a:pt x="272" y="55"/>
                  <a:pt x="273" y="58"/>
                  <a:pt x="274" y="59"/>
                </a:cubicBezTo>
                <a:cubicBezTo>
                  <a:pt x="276" y="61"/>
                  <a:pt x="278" y="62"/>
                  <a:pt x="280" y="62"/>
                </a:cubicBezTo>
                <a:cubicBezTo>
                  <a:pt x="283" y="62"/>
                  <a:pt x="285" y="61"/>
                  <a:pt x="286" y="59"/>
                </a:cubicBezTo>
                <a:cubicBezTo>
                  <a:pt x="287" y="58"/>
                  <a:pt x="288" y="55"/>
                  <a:pt x="288" y="52"/>
                </a:cubicBezTo>
                <a:close/>
                <a:moveTo>
                  <a:pt x="301" y="32"/>
                </a:moveTo>
                <a:cubicBezTo>
                  <a:pt x="301" y="33"/>
                  <a:pt x="301" y="33"/>
                  <a:pt x="300" y="34"/>
                </a:cubicBezTo>
                <a:cubicBezTo>
                  <a:pt x="300" y="34"/>
                  <a:pt x="299" y="34"/>
                  <a:pt x="298" y="34"/>
                </a:cubicBezTo>
                <a:cubicBezTo>
                  <a:pt x="298" y="34"/>
                  <a:pt x="297" y="34"/>
                  <a:pt x="297" y="34"/>
                </a:cubicBezTo>
                <a:cubicBezTo>
                  <a:pt x="296" y="33"/>
                  <a:pt x="296" y="33"/>
                  <a:pt x="296" y="32"/>
                </a:cubicBezTo>
                <a:cubicBezTo>
                  <a:pt x="296" y="31"/>
                  <a:pt x="296" y="31"/>
                  <a:pt x="297" y="30"/>
                </a:cubicBezTo>
                <a:cubicBezTo>
                  <a:pt x="297" y="30"/>
                  <a:pt x="298" y="29"/>
                  <a:pt x="298" y="29"/>
                </a:cubicBezTo>
                <a:cubicBezTo>
                  <a:pt x="299" y="29"/>
                  <a:pt x="300" y="30"/>
                  <a:pt x="300" y="30"/>
                </a:cubicBezTo>
                <a:cubicBezTo>
                  <a:pt x="301" y="31"/>
                  <a:pt x="301" y="31"/>
                  <a:pt x="301" y="32"/>
                </a:cubicBezTo>
                <a:close/>
                <a:moveTo>
                  <a:pt x="300" y="64"/>
                </a:moveTo>
                <a:cubicBezTo>
                  <a:pt x="297" y="64"/>
                  <a:pt x="297" y="64"/>
                  <a:pt x="297" y="64"/>
                </a:cubicBezTo>
                <a:cubicBezTo>
                  <a:pt x="297" y="40"/>
                  <a:pt x="297" y="40"/>
                  <a:pt x="297" y="40"/>
                </a:cubicBezTo>
                <a:cubicBezTo>
                  <a:pt x="300" y="40"/>
                  <a:pt x="300" y="40"/>
                  <a:pt x="300" y="40"/>
                </a:cubicBezTo>
                <a:lnTo>
                  <a:pt x="300" y="64"/>
                </a:lnTo>
                <a:close/>
                <a:moveTo>
                  <a:pt x="327" y="64"/>
                </a:moveTo>
                <a:cubicBezTo>
                  <a:pt x="323" y="64"/>
                  <a:pt x="323" y="64"/>
                  <a:pt x="323" y="64"/>
                </a:cubicBezTo>
                <a:cubicBezTo>
                  <a:pt x="323" y="51"/>
                  <a:pt x="323" y="51"/>
                  <a:pt x="323" y="51"/>
                </a:cubicBezTo>
                <a:cubicBezTo>
                  <a:pt x="323" y="46"/>
                  <a:pt x="321" y="43"/>
                  <a:pt x="317" y="43"/>
                </a:cubicBezTo>
                <a:cubicBezTo>
                  <a:pt x="315" y="43"/>
                  <a:pt x="314" y="44"/>
                  <a:pt x="313" y="45"/>
                </a:cubicBezTo>
                <a:cubicBezTo>
                  <a:pt x="311" y="47"/>
                  <a:pt x="311" y="48"/>
                  <a:pt x="311" y="51"/>
                </a:cubicBezTo>
                <a:cubicBezTo>
                  <a:pt x="311" y="64"/>
                  <a:pt x="311" y="64"/>
                  <a:pt x="311" y="64"/>
                </a:cubicBezTo>
                <a:cubicBezTo>
                  <a:pt x="307" y="64"/>
                  <a:pt x="307" y="64"/>
                  <a:pt x="307" y="64"/>
                </a:cubicBezTo>
                <a:cubicBezTo>
                  <a:pt x="307" y="40"/>
                  <a:pt x="307" y="40"/>
                  <a:pt x="307" y="40"/>
                </a:cubicBezTo>
                <a:cubicBezTo>
                  <a:pt x="311" y="40"/>
                  <a:pt x="311" y="40"/>
                  <a:pt x="311" y="40"/>
                </a:cubicBezTo>
                <a:cubicBezTo>
                  <a:pt x="311" y="44"/>
                  <a:pt x="311" y="44"/>
                  <a:pt x="311" y="44"/>
                </a:cubicBezTo>
                <a:cubicBezTo>
                  <a:pt x="311" y="44"/>
                  <a:pt x="311" y="44"/>
                  <a:pt x="311" y="44"/>
                </a:cubicBezTo>
                <a:cubicBezTo>
                  <a:pt x="313" y="41"/>
                  <a:pt x="315" y="40"/>
                  <a:pt x="319" y="40"/>
                </a:cubicBezTo>
                <a:cubicBezTo>
                  <a:pt x="321" y="40"/>
                  <a:pt x="323" y="41"/>
                  <a:pt x="325" y="42"/>
                </a:cubicBezTo>
                <a:cubicBezTo>
                  <a:pt x="326" y="44"/>
                  <a:pt x="327" y="47"/>
                  <a:pt x="327" y="50"/>
                </a:cubicBezTo>
                <a:lnTo>
                  <a:pt x="327" y="64"/>
                </a:lnTo>
                <a:close/>
                <a:moveTo>
                  <a:pt x="344" y="64"/>
                </a:moveTo>
                <a:cubicBezTo>
                  <a:pt x="343" y="65"/>
                  <a:pt x="342" y="65"/>
                  <a:pt x="340" y="65"/>
                </a:cubicBezTo>
                <a:cubicBezTo>
                  <a:pt x="336" y="65"/>
                  <a:pt x="334" y="63"/>
                  <a:pt x="334" y="58"/>
                </a:cubicBezTo>
                <a:cubicBezTo>
                  <a:pt x="334" y="44"/>
                  <a:pt x="334" y="44"/>
                  <a:pt x="334" y="44"/>
                </a:cubicBezTo>
                <a:cubicBezTo>
                  <a:pt x="330" y="44"/>
                  <a:pt x="330" y="44"/>
                  <a:pt x="330" y="44"/>
                </a:cubicBezTo>
                <a:cubicBezTo>
                  <a:pt x="330" y="40"/>
                  <a:pt x="330" y="40"/>
                  <a:pt x="330" y="40"/>
                </a:cubicBezTo>
                <a:cubicBezTo>
                  <a:pt x="334" y="40"/>
                  <a:pt x="334" y="40"/>
                  <a:pt x="334" y="40"/>
                </a:cubicBezTo>
                <a:cubicBezTo>
                  <a:pt x="334" y="35"/>
                  <a:pt x="334" y="35"/>
                  <a:pt x="334" y="35"/>
                </a:cubicBezTo>
                <a:cubicBezTo>
                  <a:pt x="338" y="33"/>
                  <a:pt x="338" y="33"/>
                  <a:pt x="338" y="33"/>
                </a:cubicBezTo>
                <a:cubicBezTo>
                  <a:pt x="338" y="40"/>
                  <a:pt x="338" y="40"/>
                  <a:pt x="338" y="40"/>
                </a:cubicBezTo>
                <a:cubicBezTo>
                  <a:pt x="344" y="40"/>
                  <a:pt x="344" y="40"/>
                  <a:pt x="344" y="40"/>
                </a:cubicBezTo>
                <a:cubicBezTo>
                  <a:pt x="344" y="44"/>
                  <a:pt x="344" y="44"/>
                  <a:pt x="344" y="44"/>
                </a:cubicBezTo>
                <a:cubicBezTo>
                  <a:pt x="338" y="44"/>
                  <a:pt x="338" y="44"/>
                  <a:pt x="338" y="44"/>
                </a:cubicBezTo>
                <a:cubicBezTo>
                  <a:pt x="338" y="57"/>
                  <a:pt x="338" y="57"/>
                  <a:pt x="338" y="57"/>
                </a:cubicBezTo>
                <a:cubicBezTo>
                  <a:pt x="338" y="59"/>
                  <a:pt x="338" y="60"/>
                  <a:pt x="339" y="61"/>
                </a:cubicBezTo>
                <a:cubicBezTo>
                  <a:pt x="339" y="61"/>
                  <a:pt x="340" y="62"/>
                  <a:pt x="341" y="62"/>
                </a:cubicBezTo>
                <a:cubicBezTo>
                  <a:pt x="342" y="62"/>
                  <a:pt x="343" y="61"/>
                  <a:pt x="344" y="61"/>
                </a:cubicBezTo>
                <a:lnTo>
                  <a:pt x="344" y="64"/>
                </a:lnTo>
                <a:close/>
                <a:moveTo>
                  <a:pt x="32" y="38"/>
                </a:moveTo>
                <a:cubicBezTo>
                  <a:pt x="32" y="39"/>
                  <a:pt x="33" y="40"/>
                  <a:pt x="33" y="41"/>
                </a:cubicBezTo>
                <a:cubicBezTo>
                  <a:pt x="33" y="42"/>
                  <a:pt x="32" y="43"/>
                  <a:pt x="32" y="43"/>
                </a:cubicBezTo>
                <a:cubicBezTo>
                  <a:pt x="32" y="44"/>
                  <a:pt x="32" y="45"/>
                  <a:pt x="31" y="45"/>
                </a:cubicBezTo>
                <a:cubicBezTo>
                  <a:pt x="30" y="46"/>
                  <a:pt x="30" y="46"/>
                  <a:pt x="29" y="47"/>
                </a:cubicBezTo>
                <a:cubicBezTo>
                  <a:pt x="28" y="47"/>
                  <a:pt x="27" y="47"/>
                  <a:pt x="26" y="47"/>
                </a:cubicBezTo>
                <a:cubicBezTo>
                  <a:pt x="23" y="47"/>
                  <a:pt x="23" y="47"/>
                  <a:pt x="23" y="47"/>
                </a:cubicBezTo>
                <a:cubicBezTo>
                  <a:pt x="23" y="47"/>
                  <a:pt x="23" y="47"/>
                  <a:pt x="23" y="47"/>
                </a:cubicBezTo>
                <a:cubicBezTo>
                  <a:pt x="23" y="35"/>
                  <a:pt x="23" y="35"/>
                  <a:pt x="23" y="35"/>
                </a:cubicBezTo>
                <a:cubicBezTo>
                  <a:pt x="26" y="35"/>
                  <a:pt x="26" y="35"/>
                  <a:pt x="26" y="35"/>
                </a:cubicBezTo>
                <a:cubicBezTo>
                  <a:pt x="27" y="35"/>
                  <a:pt x="28" y="35"/>
                  <a:pt x="29" y="35"/>
                </a:cubicBezTo>
                <a:cubicBezTo>
                  <a:pt x="30" y="35"/>
                  <a:pt x="30" y="35"/>
                  <a:pt x="31" y="36"/>
                </a:cubicBezTo>
                <a:cubicBezTo>
                  <a:pt x="32" y="36"/>
                  <a:pt x="32" y="37"/>
                  <a:pt x="32" y="38"/>
                </a:cubicBezTo>
                <a:close/>
                <a:moveTo>
                  <a:pt x="56" y="0"/>
                </a:moveTo>
                <a:cubicBezTo>
                  <a:pt x="56" y="96"/>
                  <a:pt x="56" y="96"/>
                  <a:pt x="56" y="96"/>
                </a:cubicBezTo>
                <a:cubicBezTo>
                  <a:pt x="0" y="83"/>
                  <a:pt x="0" y="83"/>
                  <a:pt x="0" y="83"/>
                </a:cubicBezTo>
                <a:cubicBezTo>
                  <a:pt x="0" y="13"/>
                  <a:pt x="0" y="13"/>
                  <a:pt x="0" y="13"/>
                </a:cubicBezTo>
                <a:lnTo>
                  <a:pt x="56" y="0"/>
                </a:lnTo>
                <a:close/>
                <a:moveTo>
                  <a:pt x="41" y="40"/>
                </a:moveTo>
                <a:cubicBezTo>
                  <a:pt x="41" y="38"/>
                  <a:pt x="41" y="36"/>
                  <a:pt x="40" y="34"/>
                </a:cubicBezTo>
                <a:cubicBezTo>
                  <a:pt x="40" y="33"/>
                  <a:pt x="39" y="31"/>
                  <a:pt x="38" y="30"/>
                </a:cubicBezTo>
                <a:cubicBezTo>
                  <a:pt x="37" y="29"/>
                  <a:pt x="35" y="29"/>
                  <a:pt x="33" y="28"/>
                </a:cubicBezTo>
                <a:cubicBezTo>
                  <a:pt x="32" y="28"/>
                  <a:pt x="30" y="28"/>
                  <a:pt x="28" y="28"/>
                </a:cubicBezTo>
                <a:cubicBezTo>
                  <a:pt x="16" y="28"/>
                  <a:pt x="16" y="28"/>
                  <a:pt x="16" y="28"/>
                </a:cubicBezTo>
                <a:cubicBezTo>
                  <a:pt x="16" y="67"/>
                  <a:pt x="16" y="67"/>
                  <a:pt x="16" y="67"/>
                </a:cubicBezTo>
                <a:cubicBezTo>
                  <a:pt x="23" y="68"/>
                  <a:pt x="23" y="68"/>
                  <a:pt x="23" y="68"/>
                </a:cubicBezTo>
                <a:cubicBezTo>
                  <a:pt x="23" y="54"/>
                  <a:pt x="23" y="54"/>
                  <a:pt x="23" y="54"/>
                </a:cubicBezTo>
                <a:cubicBezTo>
                  <a:pt x="27" y="54"/>
                  <a:pt x="27" y="54"/>
                  <a:pt x="27" y="54"/>
                </a:cubicBezTo>
                <a:cubicBezTo>
                  <a:pt x="28" y="54"/>
                  <a:pt x="29" y="54"/>
                  <a:pt x="30" y="54"/>
                </a:cubicBezTo>
                <a:cubicBezTo>
                  <a:pt x="31" y="53"/>
                  <a:pt x="32" y="53"/>
                  <a:pt x="33" y="53"/>
                </a:cubicBezTo>
                <a:cubicBezTo>
                  <a:pt x="34" y="53"/>
                  <a:pt x="34" y="52"/>
                  <a:pt x="35" y="52"/>
                </a:cubicBezTo>
                <a:cubicBezTo>
                  <a:pt x="36" y="51"/>
                  <a:pt x="37" y="51"/>
                  <a:pt x="37" y="50"/>
                </a:cubicBezTo>
                <a:cubicBezTo>
                  <a:pt x="38" y="49"/>
                  <a:pt x="39" y="49"/>
                  <a:pt x="39" y="48"/>
                </a:cubicBezTo>
                <a:cubicBezTo>
                  <a:pt x="39" y="47"/>
                  <a:pt x="40" y="46"/>
                  <a:pt x="40" y="46"/>
                </a:cubicBezTo>
                <a:cubicBezTo>
                  <a:pt x="41" y="45"/>
                  <a:pt x="41" y="44"/>
                  <a:pt x="41" y="43"/>
                </a:cubicBezTo>
                <a:cubicBezTo>
                  <a:pt x="41" y="42"/>
                  <a:pt x="41" y="41"/>
                  <a:pt x="41" y="40"/>
                </a:cubicBezTo>
                <a:close/>
                <a:moveTo>
                  <a:pt x="96" y="16"/>
                </a:moveTo>
                <a:cubicBezTo>
                  <a:pt x="96" y="80"/>
                  <a:pt x="96" y="80"/>
                  <a:pt x="96" y="80"/>
                </a:cubicBezTo>
                <a:cubicBezTo>
                  <a:pt x="96" y="81"/>
                  <a:pt x="93" y="84"/>
                  <a:pt x="92" y="84"/>
                </a:cubicBezTo>
                <a:cubicBezTo>
                  <a:pt x="60" y="84"/>
                  <a:pt x="60" y="84"/>
                  <a:pt x="60" y="84"/>
                </a:cubicBezTo>
                <a:cubicBezTo>
                  <a:pt x="60" y="76"/>
                  <a:pt x="60" y="76"/>
                  <a:pt x="60" y="76"/>
                </a:cubicBezTo>
                <a:cubicBezTo>
                  <a:pt x="84" y="76"/>
                  <a:pt x="84" y="76"/>
                  <a:pt x="84" y="76"/>
                </a:cubicBezTo>
                <a:cubicBezTo>
                  <a:pt x="84" y="72"/>
                  <a:pt x="84" y="72"/>
                  <a:pt x="84" y="72"/>
                </a:cubicBezTo>
                <a:cubicBezTo>
                  <a:pt x="60" y="72"/>
                  <a:pt x="60" y="72"/>
                  <a:pt x="60" y="72"/>
                </a:cubicBezTo>
                <a:cubicBezTo>
                  <a:pt x="60" y="64"/>
                  <a:pt x="60" y="64"/>
                  <a:pt x="60" y="64"/>
                </a:cubicBezTo>
                <a:cubicBezTo>
                  <a:pt x="84" y="64"/>
                  <a:pt x="84" y="64"/>
                  <a:pt x="84" y="64"/>
                </a:cubicBezTo>
                <a:cubicBezTo>
                  <a:pt x="84" y="60"/>
                  <a:pt x="84" y="60"/>
                  <a:pt x="84" y="60"/>
                </a:cubicBezTo>
                <a:cubicBezTo>
                  <a:pt x="60" y="60"/>
                  <a:pt x="60" y="60"/>
                  <a:pt x="60" y="60"/>
                </a:cubicBezTo>
                <a:cubicBezTo>
                  <a:pt x="60" y="12"/>
                  <a:pt x="60" y="12"/>
                  <a:pt x="60" y="12"/>
                </a:cubicBezTo>
                <a:cubicBezTo>
                  <a:pt x="92" y="12"/>
                  <a:pt x="92" y="12"/>
                  <a:pt x="92" y="12"/>
                </a:cubicBezTo>
                <a:cubicBezTo>
                  <a:pt x="93" y="12"/>
                  <a:pt x="96" y="14"/>
                  <a:pt x="96" y="16"/>
                </a:cubicBezTo>
                <a:close/>
                <a:moveTo>
                  <a:pt x="79" y="40"/>
                </a:moveTo>
                <a:cubicBezTo>
                  <a:pt x="68" y="40"/>
                  <a:pt x="68" y="40"/>
                  <a:pt x="68" y="40"/>
                </a:cubicBezTo>
                <a:cubicBezTo>
                  <a:pt x="67" y="28"/>
                  <a:pt x="67" y="28"/>
                  <a:pt x="67" y="28"/>
                </a:cubicBezTo>
                <a:cubicBezTo>
                  <a:pt x="65" y="28"/>
                  <a:pt x="62" y="28"/>
                  <a:pt x="60" y="29"/>
                </a:cubicBezTo>
                <a:cubicBezTo>
                  <a:pt x="60" y="50"/>
                  <a:pt x="60" y="50"/>
                  <a:pt x="60" y="50"/>
                </a:cubicBezTo>
                <a:cubicBezTo>
                  <a:pt x="62" y="51"/>
                  <a:pt x="64" y="52"/>
                  <a:pt x="66" y="52"/>
                </a:cubicBezTo>
                <a:cubicBezTo>
                  <a:pt x="73" y="52"/>
                  <a:pt x="79" y="46"/>
                  <a:pt x="79" y="40"/>
                </a:cubicBezTo>
                <a:close/>
                <a:moveTo>
                  <a:pt x="84" y="36"/>
                </a:moveTo>
                <a:cubicBezTo>
                  <a:pt x="84" y="29"/>
                  <a:pt x="78" y="24"/>
                  <a:pt x="72" y="24"/>
                </a:cubicBezTo>
                <a:cubicBezTo>
                  <a:pt x="72" y="36"/>
                  <a:pt x="72" y="36"/>
                  <a:pt x="72" y="36"/>
                </a:cubicBezTo>
                <a:lnTo>
                  <a:pt x="84" y="36"/>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grpSp>
        <p:nvGrpSpPr>
          <p:cNvPr id="576" name="Group 53"/>
          <p:cNvGrpSpPr>
            <a:grpSpLocks noChangeAspect="1"/>
          </p:cNvGrpSpPr>
          <p:nvPr/>
        </p:nvGrpSpPr>
        <p:grpSpPr bwMode="auto">
          <a:xfrm>
            <a:off x="2295680" y="4427438"/>
            <a:ext cx="940111" cy="359526"/>
            <a:chOff x="3453" y="2013"/>
            <a:chExt cx="774" cy="296"/>
          </a:xfrm>
        </p:grpSpPr>
        <p:sp>
          <p:nvSpPr>
            <p:cNvPr id="578" name="Freeform 54"/>
            <p:cNvSpPr>
              <a:spLocks noEditPoints="1"/>
            </p:cNvSpPr>
            <p:nvPr/>
          </p:nvSpPr>
          <p:spPr bwMode="auto">
            <a:xfrm>
              <a:off x="3834" y="2108"/>
              <a:ext cx="60" cy="102"/>
            </a:xfrm>
            <a:custGeom>
              <a:avLst/>
              <a:gdLst>
                <a:gd name="T0" fmla="*/ 25 w 25"/>
                <a:gd name="T1" fmla="*/ 13 h 42"/>
                <a:gd name="T2" fmla="*/ 21 w 25"/>
                <a:gd name="T3" fmla="*/ 22 h 42"/>
                <a:gd name="T4" fmla="*/ 10 w 25"/>
                <a:gd name="T5" fmla="*/ 26 h 42"/>
                <a:gd name="T6" fmla="*/ 5 w 25"/>
                <a:gd name="T7" fmla="*/ 26 h 42"/>
                <a:gd name="T8" fmla="*/ 5 w 25"/>
                <a:gd name="T9" fmla="*/ 42 h 42"/>
                <a:gd name="T10" fmla="*/ 0 w 25"/>
                <a:gd name="T11" fmla="*/ 42 h 42"/>
                <a:gd name="T12" fmla="*/ 0 w 25"/>
                <a:gd name="T13" fmla="*/ 0 h 42"/>
                <a:gd name="T14" fmla="*/ 11 w 25"/>
                <a:gd name="T15" fmla="*/ 0 h 42"/>
                <a:gd name="T16" fmla="*/ 22 w 25"/>
                <a:gd name="T17" fmla="*/ 3 h 42"/>
                <a:gd name="T18" fmla="*/ 25 w 25"/>
                <a:gd name="T19" fmla="*/ 13 h 42"/>
                <a:gd name="T20" fmla="*/ 20 w 25"/>
                <a:gd name="T21" fmla="*/ 13 h 42"/>
                <a:gd name="T22" fmla="*/ 10 w 25"/>
                <a:gd name="T23" fmla="*/ 5 h 42"/>
                <a:gd name="T24" fmla="*/ 5 w 25"/>
                <a:gd name="T25" fmla="*/ 5 h 42"/>
                <a:gd name="T26" fmla="*/ 5 w 25"/>
                <a:gd name="T27" fmla="*/ 22 h 42"/>
                <a:gd name="T28" fmla="*/ 10 w 25"/>
                <a:gd name="T29" fmla="*/ 22 h 42"/>
                <a:gd name="T30" fmla="*/ 18 w 25"/>
                <a:gd name="T31" fmla="*/ 19 h 42"/>
                <a:gd name="T32" fmla="*/ 20 w 25"/>
                <a:gd name="T33" fmla="*/ 13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5" h="42">
                  <a:moveTo>
                    <a:pt x="25" y="13"/>
                  </a:moveTo>
                  <a:cubicBezTo>
                    <a:pt x="25" y="17"/>
                    <a:pt x="24" y="20"/>
                    <a:pt x="21" y="22"/>
                  </a:cubicBezTo>
                  <a:cubicBezTo>
                    <a:pt x="18" y="25"/>
                    <a:pt x="15" y="26"/>
                    <a:pt x="10" y="26"/>
                  </a:cubicBezTo>
                  <a:cubicBezTo>
                    <a:pt x="5" y="26"/>
                    <a:pt x="5" y="26"/>
                    <a:pt x="5" y="26"/>
                  </a:cubicBezTo>
                  <a:cubicBezTo>
                    <a:pt x="5" y="42"/>
                    <a:pt x="5" y="42"/>
                    <a:pt x="5" y="42"/>
                  </a:cubicBezTo>
                  <a:cubicBezTo>
                    <a:pt x="0" y="42"/>
                    <a:pt x="0" y="42"/>
                    <a:pt x="0" y="42"/>
                  </a:cubicBezTo>
                  <a:cubicBezTo>
                    <a:pt x="0" y="0"/>
                    <a:pt x="0" y="0"/>
                    <a:pt x="0" y="0"/>
                  </a:cubicBezTo>
                  <a:cubicBezTo>
                    <a:pt x="11" y="0"/>
                    <a:pt x="11" y="0"/>
                    <a:pt x="11" y="0"/>
                  </a:cubicBezTo>
                  <a:cubicBezTo>
                    <a:pt x="16" y="0"/>
                    <a:pt x="19" y="1"/>
                    <a:pt x="22" y="3"/>
                  </a:cubicBezTo>
                  <a:cubicBezTo>
                    <a:pt x="24" y="6"/>
                    <a:pt x="25" y="9"/>
                    <a:pt x="25" y="13"/>
                  </a:cubicBezTo>
                  <a:close/>
                  <a:moveTo>
                    <a:pt x="20" y="13"/>
                  </a:moveTo>
                  <a:cubicBezTo>
                    <a:pt x="20" y="7"/>
                    <a:pt x="17" y="5"/>
                    <a:pt x="10" y="5"/>
                  </a:cubicBezTo>
                  <a:cubicBezTo>
                    <a:pt x="5" y="5"/>
                    <a:pt x="5" y="5"/>
                    <a:pt x="5" y="5"/>
                  </a:cubicBezTo>
                  <a:cubicBezTo>
                    <a:pt x="5" y="22"/>
                    <a:pt x="5" y="22"/>
                    <a:pt x="5" y="22"/>
                  </a:cubicBezTo>
                  <a:cubicBezTo>
                    <a:pt x="10" y="22"/>
                    <a:pt x="10" y="22"/>
                    <a:pt x="10" y="22"/>
                  </a:cubicBezTo>
                  <a:cubicBezTo>
                    <a:pt x="13" y="22"/>
                    <a:pt x="16" y="21"/>
                    <a:pt x="18" y="19"/>
                  </a:cubicBezTo>
                  <a:cubicBezTo>
                    <a:pt x="19" y="18"/>
                    <a:pt x="20" y="16"/>
                    <a:pt x="20" y="13"/>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579" name="Freeform 55"/>
            <p:cNvSpPr>
              <a:spLocks/>
            </p:cNvSpPr>
            <p:nvPr/>
          </p:nvSpPr>
          <p:spPr bwMode="auto">
            <a:xfrm>
              <a:off x="3908" y="2137"/>
              <a:ext cx="38" cy="73"/>
            </a:xfrm>
            <a:custGeom>
              <a:avLst/>
              <a:gdLst>
                <a:gd name="T0" fmla="*/ 16 w 16"/>
                <a:gd name="T1" fmla="*/ 5 h 30"/>
                <a:gd name="T2" fmla="*/ 12 w 16"/>
                <a:gd name="T3" fmla="*/ 4 h 30"/>
                <a:gd name="T4" fmla="*/ 7 w 16"/>
                <a:gd name="T5" fmla="*/ 7 h 30"/>
                <a:gd name="T6" fmla="*/ 5 w 16"/>
                <a:gd name="T7" fmla="*/ 15 h 30"/>
                <a:gd name="T8" fmla="*/ 5 w 16"/>
                <a:gd name="T9" fmla="*/ 30 h 30"/>
                <a:gd name="T10" fmla="*/ 0 w 16"/>
                <a:gd name="T11" fmla="*/ 30 h 30"/>
                <a:gd name="T12" fmla="*/ 0 w 16"/>
                <a:gd name="T13" fmla="*/ 0 h 30"/>
                <a:gd name="T14" fmla="*/ 5 w 16"/>
                <a:gd name="T15" fmla="*/ 0 h 30"/>
                <a:gd name="T16" fmla="*/ 5 w 16"/>
                <a:gd name="T17" fmla="*/ 6 h 30"/>
                <a:gd name="T18" fmla="*/ 5 w 16"/>
                <a:gd name="T19" fmla="*/ 6 h 30"/>
                <a:gd name="T20" fmla="*/ 8 w 16"/>
                <a:gd name="T21" fmla="*/ 1 h 30"/>
                <a:gd name="T22" fmla="*/ 13 w 16"/>
                <a:gd name="T23" fmla="*/ 0 h 30"/>
                <a:gd name="T24" fmla="*/ 16 w 16"/>
                <a:gd name="T25" fmla="*/ 0 h 30"/>
                <a:gd name="T26" fmla="*/ 16 w 16"/>
                <a:gd name="T27" fmla="*/ 5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 h="30">
                  <a:moveTo>
                    <a:pt x="16" y="5"/>
                  </a:moveTo>
                  <a:cubicBezTo>
                    <a:pt x="15" y="4"/>
                    <a:pt x="14" y="4"/>
                    <a:pt x="12" y="4"/>
                  </a:cubicBezTo>
                  <a:cubicBezTo>
                    <a:pt x="10" y="4"/>
                    <a:pt x="8" y="5"/>
                    <a:pt x="7" y="7"/>
                  </a:cubicBezTo>
                  <a:cubicBezTo>
                    <a:pt x="5" y="9"/>
                    <a:pt x="5" y="12"/>
                    <a:pt x="5" y="15"/>
                  </a:cubicBezTo>
                  <a:cubicBezTo>
                    <a:pt x="5" y="30"/>
                    <a:pt x="5" y="30"/>
                    <a:pt x="5" y="30"/>
                  </a:cubicBezTo>
                  <a:cubicBezTo>
                    <a:pt x="0" y="30"/>
                    <a:pt x="0" y="30"/>
                    <a:pt x="0" y="30"/>
                  </a:cubicBezTo>
                  <a:cubicBezTo>
                    <a:pt x="0" y="0"/>
                    <a:pt x="0" y="0"/>
                    <a:pt x="0" y="0"/>
                  </a:cubicBezTo>
                  <a:cubicBezTo>
                    <a:pt x="5" y="0"/>
                    <a:pt x="5" y="0"/>
                    <a:pt x="5" y="0"/>
                  </a:cubicBezTo>
                  <a:cubicBezTo>
                    <a:pt x="5" y="6"/>
                    <a:pt x="5" y="6"/>
                    <a:pt x="5" y="6"/>
                  </a:cubicBezTo>
                  <a:cubicBezTo>
                    <a:pt x="5" y="6"/>
                    <a:pt x="5" y="6"/>
                    <a:pt x="5" y="6"/>
                  </a:cubicBezTo>
                  <a:cubicBezTo>
                    <a:pt x="6" y="4"/>
                    <a:pt x="7" y="3"/>
                    <a:pt x="8" y="1"/>
                  </a:cubicBezTo>
                  <a:cubicBezTo>
                    <a:pt x="9" y="0"/>
                    <a:pt x="11" y="0"/>
                    <a:pt x="13" y="0"/>
                  </a:cubicBezTo>
                  <a:cubicBezTo>
                    <a:pt x="14" y="0"/>
                    <a:pt x="15" y="0"/>
                    <a:pt x="16" y="0"/>
                  </a:cubicBezTo>
                  <a:lnTo>
                    <a:pt x="16" y="5"/>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580" name="Freeform 56"/>
            <p:cNvSpPr>
              <a:spLocks noEditPoints="1"/>
            </p:cNvSpPr>
            <p:nvPr/>
          </p:nvSpPr>
          <p:spPr bwMode="auto">
            <a:xfrm>
              <a:off x="3946" y="2134"/>
              <a:ext cx="72" cy="78"/>
            </a:xfrm>
            <a:custGeom>
              <a:avLst/>
              <a:gdLst>
                <a:gd name="T0" fmla="*/ 30 w 30"/>
                <a:gd name="T1" fmla="*/ 16 h 32"/>
                <a:gd name="T2" fmla="*/ 26 w 30"/>
                <a:gd name="T3" fmla="*/ 27 h 32"/>
                <a:gd name="T4" fmla="*/ 15 w 30"/>
                <a:gd name="T5" fmla="*/ 32 h 32"/>
                <a:gd name="T6" fmla="*/ 4 w 30"/>
                <a:gd name="T7" fmla="*/ 28 h 32"/>
                <a:gd name="T8" fmla="*/ 0 w 30"/>
                <a:gd name="T9" fmla="*/ 16 h 32"/>
                <a:gd name="T10" fmla="*/ 4 w 30"/>
                <a:gd name="T11" fmla="*/ 5 h 32"/>
                <a:gd name="T12" fmla="*/ 15 w 30"/>
                <a:gd name="T13" fmla="*/ 0 h 32"/>
                <a:gd name="T14" fmla="*/ 26 w 30"/>
                <a:gd name="T15" fmla="*/ 5 h 32"/>
                <a:gd name="T16" fmla="*/ 30 w 30"/>
                <a:gd name="T17" fmla="*/ 16 h 32"/>
                <a:gd name="T18" fmla="*/ 25 w 30"/>
                <a:gd name="T19" fmla="*/ 16 h 32"/>
                <a:gd name="T20" fmla="*/ 22 w 30"/>
                <a:gd name="T21" fmla="*/ 7 h 32"/>
                <a:gd name="T22" fmla="*/ 15 w 30"/>
                <a:gd name="T23" fmla="*/ 4 h 32"/>
                <a:gd name="T24" fmla="*/ 8 w 30"/>
                <a:gd name="T25" fmla="*/ 8 h 32"/>
                <a:gd name="T26" fmla="*/ 5 w 30"/>
                <a:gd name="T27" fmla="*/ 16 h 32"/>
                <a:gd name="T28" fmla="*/ 8 w 30"/>
                <a:gd name="T29" fmla="*/ 25 h 32"/>
                <a:gd name="T30" fmla="*/ 15 w 30"/>
                <a:gd name="T31" fmla="*/ 28 h 32"/>
                <a:gd name="T32" fmla="*/ 22 w 30"/>
                <a:gd name="T33" fmla="*/ 25 h 32"/>
                <a:gd name="T34" fmla="*/ 25 w 30"/>
                <a:gd name="T35" fmla="*/ 1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 h="32">
                  <a:moveTo>
                    <a:pt x="30" y="16"/>
                  </a:moveTo>
                  <a:cubicBezTo>
                    <a:pt x="30" y="21"/>
                    <a:pt x="28" y="25"/>
                    <a:pt x="26" y="27"/>
                  </a:cubicBezTo>
                  <a:cubicBezTo>
                    <a:pt x="23" y="30"/>
                    <a:pt x="19" y="32"/>
                    <a:pt x="15" y="32"/>
                  </a:cubicBezTo>
                  <a:cubicBezTo>
                    <a:pt x="10" y="32"/>
                    <a:pt x="7" y="30"/>
                    <a:pt x="4" y="28"/>
                  </a:cubicBezTo>
                  <a:cubicBezTo>
                    <a:pt x="2" y="25"/>
                    <a:pt x="0" y="21"/>
                    <a:pt x="0" y="16"/>
                  </a:cubicBezTo>
                  <a:cubicBezTo>
                    <a:pt x="0" y="11"/>
                    <a:pt x="2" y="8"/>
                    <a:pt x="4" y="5"/>
                  </a:cubicBezTo>
                  <a:cubicBezTo>
                    <a:pt x="7" y="2"/>
                    <a:pt x="11" y="0"/>
                    <a:pt x="15" y="0"/>
                  </a:cubicBezTo>
                  <a:cubicBezTo>
                    <a:pt x="20" y="0"/>
                    <a:pt x="23" y="2"/>
                    <a:pt x="26" y="5"/>
                  </a:cubicBezTo>
                  <a:cubicBezTo>
                    <a:pt x="28" y="7"/>
                    <a:pt x="30" y="11"/>
                    <a:pt x="30" y="16"/>
                  </a:cubicBezTo>
                  <a:close/>
                  <a:moveTo>
                    <a:pt x="25" y="16"/>
                  </a:moveTo>
                  <a:cubicBezTo>
                    <a:pt x="25" y="12"/>
                    <a:pt x="24" y="9"/>
                    <a:pt x="22" y="7"/>
                  </a:cubicBezTo>
                  <a:cubicBezTo>
                    <a:pt x="21" y="5"/>
                    <a:pt x="18" y="4"/>
                    <a:pt x="15" y="4"/>
                  </a:cubicBezTo>
                  <a:cubicBezTo>
                    <a:pt x="12" y="4"/>
                    <a:pt x="10" y="5"/>
                    <a:pt x="8" y="8"/>
                  </a:cubicBezTo>
                  <a:cubicBezTo>
                    <a:pt x="6" y="10"/>
                    <a:pt x="5" y="12"/>
                    <a:pt x="5" y="16"/>
                  </a:cubicBezTo>
                  <a:cubicBezTo>
                    <a:pt x="5" y="20"/>
                    <a:pt x="6" y="23"/>
                    <a:pt x="8" y="25"/>
                  </a:cubicBezTo>
                  <a:cubicBezTo>
                    <a:pt x="10" y="27"/>
                    <a:pt x="12" y="28"/>
                    <a:pt x="15" y="28"/>
                  </a:cubicBezTo>
                  <a:cubicBezTo>
                    <a:pt x="18" y="28"/>
                    <a:pt x="21" y="27"/>
                    <a:pt x="22" y="25"/>
                  </a:cubicBezTo>
                  <a:cubicBezTo>
                    <a:pt x="24" y="23"/>
                    <a:pt x="25" y="20"/>
                    <a:pt x="25" y="16"/>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581" name="Freeform 57"/>
            <p:cNvSpPr>
              <a:spLocks noEditPoints="1"/>
            </p:cNvSpPr>
            <p:nvPr/>
          </p:nvSpPr>
          <p:spPr bwMode="auto">
            <a:xfrm>
              <a:off x="4006" y="2103"/>
              <a:ext cx="38" cy="141"/>
            </a:xfrm>
            <a:custGeom>
              <a:avLst/>
              <a:gdLst>
                <a:gd name="T0" fmla="*/ 15 w 16"/>
                <a:gd name="T1" fmla="*/ 43 h 58"/>
                <a:gd name="T2" fmla="*/ 12 w 16"/>
                <a:gd name="T3" fmla="*/ 54 h 58"/>
                <a:gd name="T4" fmla="*/ 4 w 16"/>
                <a:gd name="T5" fmla="*/ 58 h 58"/>
                <a:gd name="T6" fmla="*/ 0 w 16"/>
                <a:gd name="T7" fmla="*/ 57 h 58"/>
                <a:gd name="T8" fmla="*/ 0 w 16"/>
                <a:gd name="T9" fmla="*/ 53 h 58"/>
                <a:gd name="T10" fmla="*/ 4 w 16"/>
                <a:gd name="T11" fmla="*/ 54 h 58"/>
                <a:gd name="T12" fmla="*/ 11 w 16"/>
                <a:gd name="T13" fmla="*/ 44 h 58"/>
                <a:gd name="T14" fmla="*/ 11 w 16"/>
                <a:gd name="T15" fmla="*/ 14 h 58"/>
                <a:gd name="T16" fmla="*/ 15 w 16"/>
                <a:gd name="T17" fmla="*/ 14 h 58"/>
                <a:gd name="T18" fmla="*/ 15 w 16"/>
                <a:gd name="T19" fmla="*/ 43 h 58"/>
                <a:gd name="T20" fmla="*/ 16 w 16"/>
                <a:gd name="T21" fmla="*/ 3 h 58"/>
                <a:gd name="T22" fmla="*/ 15 w 16"/>
                <a:gd name="T23" fmla="*/ 6 h 58"/>
                <a:gd name="T24" fmla="*/ 13 w 16"/>
                <a:gd name="T25" fmla="*/ 6 h 58"/>
                <a:gd name="T26" fmla="*/ 11 w 16"/>
                <a:gd name="T27" fmla="*/ 6 h 58"/>
                <a:gd name="T28" fmla="*/ 10 w 16"/>
                <a:gd name="T29" fmla="*/ 3 h 58"/>
                <a:gd name="T30" fmla="*/ 11 w 16"/>
                <a:gd name="T31" fmla="*/ 1 h 58"/>
                <a:gd name="T32" fmla="*/ 13 w 16"/>
                <a:gd name="T33" fmla="*/ 0 h 58"/>
                <a:gd name="T34" fmla="*/ 15 w 16"/>
                <a:gd name="T35" fmla="*/ 1 h 58"/>
                <a:gd name="T36" fmla="*/ 16 w 16"/>
                <a:gd name="T37" fmla="*/ 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 h="58">
                  <a:moveTo>
                    <a:pt x="15" y="43"/>
                  </a:moveTo>
                  <a:cubicBezTo>
                    <a:pt x="15" y="48"/>
                    <a:pt x="14" y="52"/>
                    <a:pt x="12" y="54"/>
                  </a:cubicBezTo>
                  <a:cubicBezTo>
                    <a:pt x="10" y="57"/>
                    <a:pt x="8" y="58"/>
                    <a:pt x="4" y="58"/>
                  </a:cubicBezTo>
                  <a:cubicBezTo>
                    <a:pt x="2" y="58"/>
                    <a:pt x="1" y="58"/>
                    <a:pt x="0" y="57"/>
                  </a:cubicBezTo>
                  <a:cubicBezTo>
                    <a:pt x="0" y="53"/>
                    <a:pt x="0" y="53"/>
                    <a:pt x="0" y="53"/>
                  </a:cubicBezTo>
                  <a:cubicBezTo>
                    <a:pt x="1" y="54"/>
                    <a:pt x="3" y="54"/>
                    <a:pt x="4" y="54"/>
                  </a:cubicBezTo>
                  <a:cubicBezTo>
                    <a:pt x="8" y="54"/>
                    <a:pt x="11" y="51"/>
                    <a:pt x="11" y="44"/>
                  </a:cubicBezTo>
                  <a:cubicBezTo>
                    <a:pt x="11" y="14"/>
                    <a:pt x="11" y="14"/>
                    <a:pt x="11" y="14"/>
                  </a:cubicBezTo>
                  <a:cubicBezTo>
                    <a:pt x="15" y="14"/>
                    <a:pt x="15" y="14"/>
                    <a:pt x="15" y="14"/>
                  </a:cubicBezTo>
                  <a:lnTo>
                    <a:pt x="15" y="43"/>
                  </a:lnTo>
                  <a:close/>
                  <a:moveTo>
                    <a:pt x="16" y="3"/>
                  </a:moveTo>
                  <a:cubicBezTo>
                    <a:pt x="16" y="4"/>
                    <a:pt x="16" y="5"/>
                    <a:pt x="15" y="6"/>
                  </a:cubicBezTo>
                  <a:cubicBezTo>
                    <a:pt x="15" y="6"/>
                    <a:pt x="14" y="6"/>
                    <a:pt x="13" y="6"/>
                  </a:cubicBezTo>
                  <a:cubicBezTo>
                    <a:pt x="12" y="6"/>
                    <a:pt x="11" y="6"/>
                    <a:pt x="11" y="6"/>
                  </a:cubicBezTo>
                  <a:cubicBezTo>
                    <a:pt x="10" y="5"/>
                    <a:pt x="10" y="4"/>
                    <a:pt x="10" y="3"/>
                  </a:cubicBezTo>
                  <a:cubicBezTo>
                    <a:pt x="10" y="2"/>
                    <a:pt x="10" y="2"/>
                    <a:pt x="11" y="1"/>
                  </a:cubicBezTo>
                  <a:cubicBezTo>
                    <a:pt x="11" y="1"/>
                    <a:pt x="12" y="0"/>
                    <a:pt x="13" y="0"/>
                  </a:cubicBezTo>
                  <a:cubicBezTo>
                    <a:pt x="14" y="0"/>
                    <a:pt x="15" y="1"/>
                    <a:pt x="15" y="1"/>
                  </a:cubicBezTo>
                  <a:cubicBezTo>
                    <a:pt x="16" y="2"/>
                    <a:pt x="16" y="2"/>
                    <a:pt x="16" y="3"/>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582" name="Freeform 58"/>
            <p:cNvSpPr>
              <a:spLocks noEditPoints="1"/>
            </p:cNvSpPr>
            <p:nvPr/>
          </p:nvSpPr>
          <p:spPr bwMode="auto">
            <a:xfrm>
              <a:off x="4056" y="2134"/>
              <a:ext cx="62" cy="78"/>
            </a:xfrm>
            <a:custGeom>
              <a:avLst/>
              <a:gdLst>
                <a:gd name="T0" fmla="*/ 26 w 26"/>
                <a:gd name="T1" fmla="*/ 17 h 32"/>
                <a:gd name="T2" fmla="*/ 5 w 26"/>
                <a:gd name="T3" fmla="*/ 17 h 32"/>
                <a:gd name="T4" fmla="*/ 8 w 26"/>
                <a:gd name="T5" fmla="*/ 25 h 32"/>
                <a:gd name="T6" fmla="*/ 15 w 26"/>
                <a:gd name="T7" fmla="*/ 28 h 32"/>
                <a:gd name="T8" fmla="*/ 24 w 26"/>
                <a:gd name="T9" fmla="*/ 24 h 32"/>
                <a:gd name="T10" fmla="*/ 24 w 26"/>
                <a:gd name="T11" fmla="*/ 29 h 32"/>
                <a:gd name="T12" fmla="*/ 14 w 26"/>
                <a:gd name="T13" fmla="*/ 32 h 32"/>
                <a:gd name="T14" fmla="*/ 4 w 26"/>
                <a:gd name="T15" fmla="*/ 28 h 32"/>
                <a:gd name="T16" fmla="*/ 0 w 26"/>
                <a:gd name="T17" fmla="*/ 16 h 32"/>
                <a:gd name="T18" fmla="*/ 2 w 26"/>
                <a:gd name="T19" fmla="*/ 8 h 32"/>
                <a:gd name="T20" fmla="*/ 7 w 26"/>
                <a:gd name="T21" fmla="*/ 2 h 32"/>
                <a:gd name="T22" fmla="*/ 14 w 26"/>
                <a:gd name="T23" fmla="*/ 0 h 32"/>
                <a:gd name="T24" fmla="*/ 23 w 26"/>
                <a:gd name="T25" fmla="*/ 4 h 32"/>
                <a:gd name="T26" fmla="*/ 26 w 26"/>
                <a:gd name="T27" fmla="*/ 15 h 32"/>
                <a:gd name="T28" fmla="*/ 26 w 26"/>
                <a:gd name="T29" fmla="*/ 17 h 32"/>
                <a:gd name="T30" fmla="*/ 21 w 26"/>
                <a:gd name="T31" fmla="*/ 13 h 32"/>
                <a:gd name="T32" fmla="*/ 19 w 26"/>
                <a:gd name="T33" fmla="*/ 7 h 32"/>
                <a:gd name="T34" fmla="*/ 14 w 26"/>
                <a:gd name="T35" fmla="*/ 4 h 32"/>
                <a:gd name="T36" fmla="*/ 8 w 26"/>
                <a:gd name="T37" fmla="*/ 7 h 32"/>
                <a:gd name="T38" fmla="*/ 5 w 26"/>
                <a:gd name="T39" fmla="*/ 13 h 32"/>
                <a:gd name="T40" fmla="*/ 21 w 26"/>
                <a:gd name="T41" fmla="*/ 13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6" h="32">
                  <a:moveTo>
                    <a:pt x="26" y="17"/>
                  </a:moveTo>
                  <a:cubicBezTo>
                    <a:pt x="5" y="17"/>
                    <a:pt x="5" y="17"/>
                    <a:pt x="5" y="17"/>
                  </a:cubicBezTo>
                  <a:cubicBezTo>
                    <a:pt x="5" y="21"/>
                    <a:pt x="6" y="23"/>
                    <a:pt x="8" y="25"/>
                  </a:cubicBezTo>
                  <a:cubicBezTo>
                    <a:pt x="10" y="27"/>
                    <a:pt x="12" y="28"/>
                    <a:pt x="15" y="28"/>
                  </a:cubicBezTo>
                  <a:cubicBezTo>
                    <a:pt x="18" y="28"/>
                    <a:pt x="21" y="27"/>
                    <a:pt x="24" y="24"/>
                  </a:cubicBezTo>
                  <a:cubicBezTo>
                    <a:pt x="24" y="29"/>
                    <a:pt x="24" y="29"/>
                    <a:pt x="24" y="29"/>
                  </a:cubicBezTo>
                  <a:cubicBezTo>
                    <a:pt x="22" y="31"/>
                    <a:pt x="18" y="32"/>
                    <a:pt x="14" y="32"/>
                  </a:cubicBezTo>
                  <a:cubicBezTo>
                    <a:pt x="10" y="32"/>
                    <a:pt x="6" y="30"/>
                    <a:pt x="4" y="28"/>
                  </a:cubicBezTo>
                  <a:cubicBezTo>
                    <a:pt x="1" y="25"/>
                    <a:pt x="0" y="21"/>
                    <a:pt x="0" y="16"/>
                  </a:cubicBezTo>
                  <a:cubicBezTo>
                    <a:pt x="0" y="13"/>
                    <a:pt x="1" y="11"/>
                    <a:pt x="2" y="8"/>
                  </a:cubicBezTo>
                  <a:cubicBezTo>
                    <a:pt x="3" y="6"/>
                    <a:pt x="5" y="4"/>
                    <a:pt x="7" y="2"/>
                  </a:cubicBezTo>
                  <a:cubicBezTo>
                    <a:pt x="9" y="1"/>
                    <a:pt x="11" y="0"/>
                    <a:pt x="14" y="0"/>
                  </a:cubicBezTo>
                  <a:cubicBezTo>
                    <a:pt x="18" y="0"/>
                    <a:pt x="21" y="2"/>
                    <a:pt x="23" y="4"/>
                  </a:cubicBezTo>
                  <a:cubicBezTo>
                    <a:pt x="25" y="7"/>
                    <a:pt x="26" y="10"/>
                    <a:pt x="26" y="15"/>
                  </a:cubicBezTo>
                  <a:lnTo>
                    <a:pt x="26" y="17"/>
                  </a:lnTo>
                  <a:close/>
                  <a:moveTo>
                    <a:pt x="21" y="13"/>
                  </a:moveTo>
                  <a:cubicBezTo>
                    <a:pt x="21" y="10"/>
                    <a:pt x="21" y="8"/>
                    <a:pt x="19" y="7"/>
                  </a:cubicBezTo>
                  <a:cubicBezTo>
                    <a:pt x="18" y="5"/>
                    <a:pt x="16" y="4"/>
                    <a:pt x="14" y="4"/>
                  </a:cubicBezTo>
                  <a:cubicBezTo>
                    <a:pt x="12" y="4"/>
                    <a:pt x="10" y="5"/>
                    <a:pt x="8" y="7"/>
                  </a:cubicBezTo>
                  <a:cubicBezTo>
                    <a:pt x="7" y="8"/>
                    <a:pt x="6" y="11"/>
                    <a:pt x="5" y="13"/>
                  </a:cubicBezTo>
                  <a:lnTo>
                    <a:pt x="21" y="13"/>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583" name="Freeform 59"/>
            <p:cNvSpPr>
              <a:spLocks/>
            </p:cNvSpPr>
            <p:nvPr/>
          </p:nvSpPr>
          <p:spPr bwMode="auto">
            <a:xfrm>
              <a:off x="4125" y="2134"/>
              <a:ext cx="55" cy="78"/>
            </a:xfrm>
            <a:custGeom>
              <a:avLst/>
              <a:gdLst>
                <a:gd name="T0" fmla="*/ 23 w 23"/>
                <a:gd name="T1" fmla="*/ 30 h 32"/>
                <a:gd name="T2" fmla="*/ 15 w 23"/>
                <a:gd name="T3" fmla="*/ 32 h 32"/>
                <a:gd name="T4" fmla="*/ 7 w 23"/>
                <a:gd name="T5" fmla="*/ 30 h 32"/>
                <a:gd name="T6" fmla="*/ 2 w 23"/>
                <a:gd name="T7" fmla="*/ 25 h 32"/>
                <a:gd name="T8" fmla="*/ 0 w 23"/>
                <a:gd name="T9" fmla="*/ 17 h 32"/>
                <a:gd name="T10" fmla="*/ 5 w 23"/>
                <a:gd name="T11" fmla="*/ 5 h 32"/>
                <a:gd name="T12" fmla="*/ 16 w 23"/>
                <a:gd name="T13" fmla="*/ 0 h 32"/>
                <a:gd name="T14" fmla="*/ 23 w 23"/>
                <a:gd name="T15" fmla="*/ 2 h 32"/>
                <a:gd name="T16" fmla="*/ 23 w 23"/>
                <a:gd name="T17" fmla="*/ 7 h 32"/>
                <a:gd name="T18" fmla="*/ 16 w 23"/>
                <a:gd name="T19" fmla="*/ 4 h 32"/>
                <a:gd name="T20" fmla="*/ 8 w 23"/>
                <a:gd name="T21" fmla="*/ 8 h 32"/>
                <a:gd name="T22" fmla="*/ 5 w 23"/>
                <a:gd name="T23" fmla="*/ 16 h 32"/>
                <a:gd name="T24" fmla="*/ 8 w 23"/>
                <a:gd name="T25" fmla="*/ 25 h 32"/>
                <a:gd name="T26" fmla="*/ 16 w 23"/>
                <a:gd name="T27" fmla="*/ 28 h 32"/>
                <a:gd name="T28" fmla="*/ 23 w 23"/>
                <a:gd name="T29" fmla="*/ 25 h 32"/>
                <a:gd name="T30" fmla="*/ 23 w 23"/>
                <a:gd name="T31" fmla="*/ 3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3" h="32">
                  <a:moveTo>
                    <a:pt x="23" y="30"/>
                  </a:moveTo>
                  <a:cubicBezTo>
                    <a:pt x="21" y="31"/>
                    <a:pt x="18" y="32"/>
                    <a:pt x="15" y="32"/>
                  </a:cubicBezTo>
                  <a:cubicBezTo>
                    <a:pt x="12" y="32"/>
                    <a:pt x="10" y="31"/>
                    <a:pt x="7" y="30"/>
                  </a:cubicBezTo>
                  <a:cubicBezTo>
                    <a:pt x="5" y="29"/>
                    <a:pt x="3" y="27"/>
                    <a:pt x="2" y="25"/>
                  </a:cubicBezTo>
                  <a:cubicBezTo>
                    <a:pt x="1" y="22"/>
                    <a:pt x="0" y="20"/>
                    <a:pt x="0" y="17"/>
                  </a:cubicBezTo>
                  <a:cubicBezTo>
                    <a:pt x="0" y="12"/>
                    <a:pt x="2" y="8"/>
                    <a:pt x="5" y="5"/>
                  </a:cubicBezTo>
                  <a:cubicBezTo>
                    <a:pt x="8" y="2"/>
                    <a:pt x="11" y="0"/>
                    <a:pt x="16" y="0"/>
                  </a:cubicBezTo>
                  <a:cubicBezTo>
                    <a:pt x="19" y="0"/>
                    <a:pt x="21" y="1"/>
                    <a:pt x="23" y="2"/>
                  </a:cubicBezTo>
                  <a:cubicBezTo>
                    <a:pt x="23" y="7"/>
                    <a:pt x="23" y="7"/>
                    <a:pt x="23" y="7"/>
                  </a:cubicBezTo>
                  <a:cubicBezTo>
                    <a:pt x="21" y="5"/>
                    <a:pt x="18" y="4"/>
                    <a:pt x="16" y="4"/>
                  </a:cubicBezTo>
                  <a:cubicBezTo>
                    <a:pt x="13" y="4"/>
                    <a:pt x="10" y="6"/>
                    <a:pt x="8" y="8"/>
                  </a:cubicBezTo>
                  <a:cubicBezTo>
                    <a:pt x="6" y="10"/>
                    <a:pt x="5" y="13"/>
                    <a:pt x="5" y="16"/>
                  </a:cubicBezTo>
                  <a:cubicBezTo>
                    <a:pt x="5" y="20"/>
                    <a:pt x="6" y="23"/>
                    <a:pt x="8" y="25"/>
                  </a:cubicBezTo>
                  <a:cubicBezTo>
                    <a:pt x="10" y="27"/>
                    <a:pt x="12" y="28"/>
                    <a:pt x="16" y="28"/>
                  </a:cubicBezTo>
                  <a:cubicBezTo>
                    <a:pt x="18" y="28"/>
                    <a:pt x="21" y="27"/>
                    <a:pt x="23" y="25"/>
                  </a:cubicBezTo>
                  <a:lnTo>
                    <a:pt x="23" y="3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584" name="Freeform 60"/>
            <p:cNvSpPr>
              <a:spLocks/>
            </p:cNvSpPr>
            <p:nvPr/>
          </p:nvSpPr>
          <p:spPr bwMode="auto">
            <a:xfrm>
              <a:off x="4185" y="2115"/>
              <a:ext cx="42" cy="97"/>
            </a:xfrm>
            <a:custGeom>
              <a:avLst/>
              <a:gdLst>
                <a:gd name="T0" fmla="*/ 18 w 18"/>
                <a:gd name="T1" fmla="*/ 39 h 40"/>
                <a:gd name="T2" fmla="*/ 13 w 18"/>
                <a:gd name="T3" fmla="*/ 40 h 40"/>
                <a:gd name="T4" fmla="*/ 5 w 18"/>
                <a:gd name="T5" fmla="*/ 31 h 40"/>
                <a:gd name="T6" fmla="*/ 5 w 18"/>
                <a:gd name="T7" fmla="*/ 13 h 40"/>
                <a:gd name="T8" fmla="*/ 0 w 18"/>
                <a:gd name="T9" fmla="*/ 13 h 40"/>
                <a:gd name="T10" fmla="*/ 0 w 18"/>
                <a:gd name="T11" fmla="*/ 9 h 40"/>
                <a:gd name="T12" fmla="*/ 5 w 18"/>
                <a:gd name="T13" fmla="*/ 9 h 40"/>
                <a:gd name="T14" fmla="*/ 5 w 18"/>
                <a:gd name="T15" fmla="*/ 2 h 40"/>
                <a:gd name="T16" fmla="*/ 10 w 18"/>
                <a:gd name="T17" fmla="*/ 0 h 40"/>
                <a:gd name="T18" fmla="*/ 10 w 18"/>
                <a:gd name="T19" fmla="*/ 9 h 40"/>
                <a:gd name="T20" fmla="*/ 18 w 18"/>
                <a:gd name="T21" fmla="*/ 9 h 40"/>
                <a:gd name="T22" fmla="*/ 18 w 18"/>
                <a:gd name="T23" fmla="*/ 13 h 40"/>
                <a:gd name="T24" fmla="*/ 10 w 18"/>
                <a:gd name="T25" fmla="*/ 13 h 40"/>
                <a:gd name="T26" fmla="*/ 10 w 18"/>
                <a:gd name="T27" fmla="*/ 30 h 40"/>
                <a:gd name="T28" fmla="*/ 11 w 18"/>
                <a:gd name="T29" fmla="*/ 34 h 40"/>
                <a:gd name="T30" fmla="*/ 14 w 18"/>
                <a:gd name="T31" fmla="*/ 36 h 40"/>
                <a:gd name="T32" fmla="*/ 18 w 18"/>
                <a:gd name="T33" fmla="*/ 35 h 40"/>
                <a:gd name="T34" fmla="*/ 18 w 18"/>
                <a:gd name="T35" fmla="*/ 39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 h="40">
                  <a:moveTo>
                    <a:pt x="18" y="39"/>
                  </a:moveTo>
                  <a:cubicBezTo>
                    <a:pt x="16" y="39"/>
                    <a:pt x="15" y="40"/>
                    <a:pt x="13" y="40"/>
                  </a:cubicBezTo>
                  <a:cubicBezTo>
                    <a:pt x="8" y="40"/>
                    <a:pt x="5" y="37"/>
                    <a:pt x="5" y="31"/>
                  </a:cubicBezTo>
                  <a:cubicBezTo>
                    <a:pt x="5" y="13"/>
                    <a:pt x="5" y="13"/>
                    <a:pt x="5" y="13"/>
                  </a:cubicBezTo>
                  <a:cubicBezTo>
                    <a:pt x="0" y="13"/>
                    <a:pt x="0" y="13"/>
                    <a:pt x="0" y="13"/>
                  </a:cubicBezTo>
                  <a:cubicBezTo>
                    <a:pt x="0" y="9"/>
                    <a:pt x="0" y="9"/>
                    <a:pt x="0" y="9"/>
                  </a:cubicBezTo>
                  <a:cubicBezTo>
                    <a:pt x="5" y="9"/>
                    <a:pt x="5" y="9"/>
                    <a:pt x="5" y="9"/>
                  </a:cubicBezTo>
                  <a:cubicBezTo>
                    <a:pt x="5" y="2"/>
                    <a:pt x="5" y="2"/>
                    <a:pt x="5" y="2"/>
                  </a:cubicBezTo>
                  <a:cubicBezTo>
                    <a:pt x="10" y="0"/>
                    <a:pt x="10" y="0"/>
                    <a:pt x="10" y="0"/>
                  </a:cubicBezTo>
                  <a:cubicBezTo>
                    <a:pt x="10" y="9"/>
                    <a:pt x="10" y="9"/>
                    <a:pt x="10" y="9"/>
                  </a:cubicBezTo>
                  <a:cubicBezTo>
                    <a:pt x="18" y="9"/>
                    <a:pt x="18" y="9"/>
                    <a:pt x="18" y="9"/>
                  </a:cubicBezTo>
                  <a:cubicBezTo>
                    <a:pt x="18" y="13"/>
                    <a:pt x="18" y="13"/>
                    <a:pt x="18" y="13"/>
                  </a:cubicBezTo>
                  <a:cubicBezTo>
                    <a:pt x="10" y="13"/>
                    <a:pt x="10" y="13"/>
                    <a:pt x="10" y="13"/>
                  </a:cubicBezTo>
                  <a:cubicBezTo>
                    <a:pt x="10" y="30"/>
                    <a:pt x="10" y="30"/>
                    <a:pt x="10" y="30"/>
                  </a:cubicBezTo>
                  <a:cubicBezTo>
                    <a:pt x="10" y="32"/>
                    <a:pt x="10" y="34"/>
                    <a:pt x="11" y="34"/>
                  </a:cubicBezTo>
                  <a:cubicBezTo>
                    <a:pt x="12" y="35"/>
                    <a:pt x="13" y="36"/>
                    <a:pt x="14" y="36"/>
                  </a:cubicBezTo>
                  <a:cubicBezTo>
                    <a:pt x="16" y="36"/>
                    <a:pt x="17" y="35"/>
                    <a:pt x="18" y="35"/>
                  </a:cubicBezTo>
                  <a:lnTo>
                    <a:pt x="18" y="39"/>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585" name="Freeform 61"/>
            <p:cNvSpPr>
              <a:spLocks noEditPoints="1"/>
            </p:cNvSpPr>
            <p:nvPr/>
          </p:nvSpPr>
          <p:spPr bwMode="auto">
            <a:xfrm>
              <a:off x="3834" y="2108"/>
              <a:ext cx="60" cy="102"/>
            </a:xfrm>
            <a:custGeom>
              <a:avLst/>
              <a:gdLst>
                <a:gd name="T0" fmla="*/ 25 w 25"/>
                <a:gd name="T1" fmla="*/ 13 h 42"/>
                <a:gd name="T2" fmla="*/ 21 w 25"/>
                <a:gd name="T3" fmla="*/ 22 h 42"/>
                <a:gd name="T4" fmla="*/ 10 w 25"/>
                <a:gd name="T5" fmla="*/ 26 h 42"/>
                <a:gd name="T6" fmla="*/ 5 w 25"/>
                <a:gd name="T7" fmla="*/ 26 h 42"/>
                <a:gd name="T8" fmla="*/ 5 w 25"/>
                <a:gd name="T9" fmla="*/ 42 h 42"/>
                <a:gd name="T10" fmla="*/ 0 w 25"/>
                <a:gd name="T11" fmla="*/ 42 h 42"/>
                <a:gd name="T12" fmla="*/ 0 w 25"/>
                <a:gd name="T13" fmla="*/ 0 h 42"/>
                <a:gd name="T14" fmla="*/ 11 w 25"/>
                <a:gd name="T15" fmla="*/ 0 h 42"/>
                <a:gd name="T16" fmla="*/ 22 w 25"/>
                <a:gd name="T17" fmla="*/ 3 h 42"/>
                <a:gd name="T18" fmla="*/ 25 w 25"/>
                <a:gd name="T19" fmla="*/ 13 h 42"/>
                <a:gd name="T20" fmla="*/ 20 w 25"/>
                <a:gd name="T21" fmla="*/ 13 h 42"/>
                <a:gd name="T22" fmla="*/ 10 w 25"/>
                <a:gd name="T23" fmla="*/ 5 h 42"/>
                <a:gd name="T24" fmla="*/ 5 w 25"/>
                <a:gd name="T25" fmla="*/ 5 h 42"/>
                <a:gd name="T26" fmla="*/ 5 w 25"/>
                <a:gd name="T27" fmla="*/ 22 h 42"/>
                <a:gd name="T28" fmla="*/ 10 w 25"/>
                <a:gd name="T29" fmla="*/ 22 h 42"/>
                <a:gd name="T30" fmla="*/ 18 w 25"/>
                <a:gd name="T31" fmla="*/ 19 h 42"/>
                <a:gd name="T32" fmla="*/ 20 w 25"/>
                <a:gd name="T33" fmla="*/ 13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5" h="42">
                  <a:moveTo>
                    <a:pt x="25" y="13"/>
                  </a:moveTo>
                  <a:cubicBezTo>
                    <a:pt x="25" y="17"/>
                    <a:pt x="24" y="20"/>
                    <a:pt x="21" y="22"/>
                  </a:cubicBezTo>
                  <a:cubicBezTo>
                    <a:pt x="18" y="25"/>
                    <a:pt x="15" y="26"/>
                    <a:pt x="10" y="26"/>
                  </a:cubicBezTo>
                  <a:cubicBezTo>
                    <a:pt x="5" y="26"/>
                    <a:pt x="5" y="26"/>
                    <a:pt x="5" y="26"/>
                  </a:cubicBezTo>
                  <a:cubicBezTo>
                    <a:pt x="5" y="42"/>
                    <a:pt x="5" y="42"/>
                    <a:pt x="5" y="42"/>
                  </a:cubicBezTo>
                  <a:cubicBezTo>
                    <a:pt x="0" y="42"/>
                    <a:pt x="0" y="42"/>
                    <a:pt x="0" y="42"/>
                  </a:cubicBezTo>
                  <a:cubicBezTo>
                    <a:pt x="0" y="0"/>
                    <a:pt x="0" y="0"/>
                    <a:pt x="0" y="0"/>
                  </a:cubicBezTo>
                  <a:cubicBezTo>
                    <a:pt x="11" y="0"/>
                    <a:pt x="11" y="0"/>
                    <a:pt x="11" y="0"/>
                  </a:cubicBezTo>
                  <a:cubicBezTo>
                    <a:pt x="16" y="0"/>
                    <a:pt x="19" y="1"/>
                    <a:pt x="22" y="3"/>
                  </a:cubicBezTo>
                  <a:cubicBezTo>
                    <a:pt x="24" y="6"/>
                    <a:pt x="25" y="9"/>
                    <a:pt x="25" y="13"/>
                  </a:cubicBezTo>
                  <a:close/>
                  <a:moveTo>
                    <a:pt x="20" y="13"/>
                  </a:moveTo>
                  <a:cubicBezTo>
                    <a:pt x="20" y="7"/>
                    <a:pt x="17" y="5"/>
                    <a:pt x="10" y="5"/>
                  </a:cubicBezTo>
                  <a:cubicBezTo>
                    <a:pt x="5" y="5"/>
                    <a:pt x="5" y="5"/>
                    <a:pt x="5" y="5"/>
                  </a:cubicBezTo>
                  <a:cubicBezTo>
                    <a:pt x="5" y="22"/>
                    <a:pt x="5" y="22"/>
                    <a:pt x="5" y="22"/>
                  </a:cubicBezTo>
                  <a:cubicBezTo>
                    <a:pt x="10" y="22"/>
                    <a:pt x="10" y="22"/>
                    <a:pt x="10" y="22"/>
                  </a:cubicBezTo>
                  <a:cubicBezTo>
                    <a:pt x="13" y="22"/>
                    <a:pt x="16" y="21"/>
                    <a:pt x="18" y="19"/>
                  </a:cubicBezTo>
                  <a:cubicBezTo>
                    <a:pt x="19" y="18"/>
                    <a:pt x="20" y="16"/>
                    <a:pt x="20" y="13"/>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586" name="Freeform 62"/>
            <p:cNvSpPr>
              <a:spLocks/>
            </p:cNvSpPr>
            <p:nvPr/>
          </p:nvSpPr>
          <p:spPr bwMode="auto">
            <a:xfrm>
              <a:off x="3908" y="2137"/>
              <a:ext cx="38" cy="73"/>
            </a:xfrm>
            <a:custGeom>
              <a:avLst/>
              <a:gdLst>
                <a:gd name="T0" fmla="*/ 16 w 16"/>
                <a:gd name="T1" fmla="*/ 5 h 30"/>
                <a:gd name="T2" fmla="*/ 12 w 16"/>
                <a:gd name="T3" fmla="*/ 4 h 30"/>
                <a:gd name="T4" fmla="*/ 7 w 16"/>
                <a:gd name="T5" fmla="*/ 7 h 30"/>
                <a:gd name="T6" fmla="*/ 5 w 16"/>
                <a:gd name="T7" fmla="*/ 15 h 30"/>
                <a:gd name="T8" fmla="*/ 5 w 16"/>
                <a:gd name="T9" fmla="*/ 30 h 30"/>
                <a:gd name="T10" fmla="*/ 0 w 16"/>
                <a:gd name="T11" fmla="*/ 30 h 30"/>
                <a:gd name="T12" fmla="*/ 0 w 16"/>
                <a:gd name="T13" fmla="*/ 0 h 30"/>
                <a:gd name="T14" fmla="*/ 5 w 16"/>
                <a:gd name="T15" fmla="*/ 0 h 30"/>
                <a:gd name="T16" fmla="*/ 5 w 16"/>
                <a:gd name="T17" fmla="*/ 6 h 30"/>
                <a:gd name="T18" fmla="*/ 5 w 16"/>
                <a:gd name="T19" fmla="*/ 6 h 30"/>
                <a:gd name="T20" fmla="*/ 8 w 16"/>
                <a:gd name="T21" fmla="*/ 1 h 30"/>
                <a:gd name="T22" fmla="*/ 13 w 16"/>
                <a:gd name="T23" fmla="*/ 0 h 30"/>
                <a:gd name="T24" fmla="*/ 16 w 16"/>
                <a:gd name="T25" fmla="*/ 0 h 30"/>
                <a:gd name="T26" fmla="*/ 16 w 16"/>
                <a:gd name="T27" fmla="*/ 5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 h="30">
                  <a:moveTo>
                    <a:pt x="16" y="5"/>
                  </a:moveTo>
                  <a:cubicBezTo>
                    <a:pt x="15" y="4"/>
                    <a:pt x="14" y="4"/>
                    <a:pt x="12" y="4"/>
                  </a:cubicBezTo>
                  <a:cubicBezTo>
                    <a:pt x="10" y="4"/>
                    <a:pt x="8" y="5"/>
                    <a:pt x="7" y="7"/>
                  </a:cubicBezTo>
                  <a:cubicBezTo>
                    <a:pt x="5" y="9"/>
                    <a:pt x="5" y="12"/>
                    <a:pt x="5" y="15"/>
                  </a:cubicBezTo>
                  <a:cubicBezTo>
                    <a:pt x="5" y="30"/>
                    <a:pt x="5" y="30"/>
                    <a:pt x="5" y="30"/>
                  </a:cubicBezTo>
                  <a:cubicBezTo>
                    <a:pt x="0" y="30"/>
                    <a:pt x="0" y="30"/>
                    <a:pt x="0" y="30"/>
                  </a:cubicBezTo>
                  <a:cubicBezTo>
                    <a:pt x="0" y="0"/>
                    <a:pt x="0" y="0"/>
                    <a:pt x="0" y="0"/>
                  </a:cubicBezTo>
                  <a:cubicBezTo>
                    <a:pt x="5" y="0"/>
                    <a:pt x="5" y="0"/>
                    <a:pt x="5" y="0"/>
                  </a:cubicBezTo>
                  <a:cubicBezTo>
                    <a:pt x="5" y="6"/>
                    <a:pt x="5" y="6"/>
                    <a:pt x="5" y="6"/>
                  </a:cubicBezTo>
                  <a:cubicBezTo>
                    <a:pt x="5" y="6"/>
                    <a:pt x="5" y="6"/>
                    <a:pt x="5" y="6"/>
                  </a:cubicBezTo>
                  <a:cubicBezTo>
                    <a:pt x="6" y="4"/>
                    <a:pt x="7" y="3"/>
                    <a:pt x="8" y="1"/>
                  </a:cubicBezTo>
                  <a:cubicBezTo>
                    <a:pt x="9" y="0"/>
                    <a:pt x="11" y="0"/>
                    <a:pt x="13" y="0"/>
                  </a:cubicBezTo>
                  <a:cubicBezTo>
                    <a:pt x="14" y="0"/>
                    <a:pt x="15" y="0"/>
                    <a:pt x="16" y="0"/>
                  </a:cubicBezTo>
                  <a:lnTo>
                    <a:pt x="16" y="5"/>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587" name="Freeform 63"/>
            <p:cNvSpPr>
              <a:spLocks noEditPoints="1"/>
            </p:cNvSpPr>
            <p:nvPr/>
          </p:nvSpPr>
          <p:spPr bwMode="auto">
            <a:xfrm>
              <a:off x="3946" y="2134"/>
              <a:ext cx="72" cy="78"/>
            </a:xfrm>
            <a:custGeom>
              <a:avLst/>
              <a:gdLst>
                <a:gd name="T0" fmla="*/ 30 w 30"/>
                <a:gd name="T1" fmla="*/ 16 h 32"/>
                <a:gd name="T2" fmla="*/ 26 w 30"/>
                <a:gd name="T3" fmla="*/ 27 h 32"/>
                <a:gd name="T4" fmla="*/ 15 w 30"/>
                <a:gd name="T5" fmla="*/ 32 h 32"/>
                <a:gd name="T6" fmla="*/ 4 w 30"/>
                <a:gd name="T7" fmla="*/ 28 h 32"/>
                <a:gd name="T8" fmla="*/ 0 w 30"/>
                <a:gd name="T9" fmla="*/ 16 h 32"/>
                <a:gd name="T10" fmla="*/ 4 w 30"/>
                <a:gd name="T11" fmla="*/ 5 h 32"/>
                <a:gd name="T12" fmla="*/ 15 w 30"/>
                <a:gd name="T13" fmla="*/ 0 h 32"/>
                <a:gd name="T14" fmla="*/ 26 w 30"/>
                <a:gd name="T15" fmla="*/ 5 h 32"/>
                <a:gd name="T16" fmla="*/ 30 w 30"/>
                <a:gd name="T17" fmla="*/ 16 h 32"/>
                <a:gd name="T18" fmla="*/ 25 w 30"/>
                <a:gd name="T19" fmla="*/ 16 h 32"/>
                <a:gd name="T20" fmla="*/ 22 w 30"/>
                <a:gd name="T21" fmla="*/ 7 h 32"/>
                <a:gd name="T22" fmla="*/ 15 w 30"/>
                <a:gd name="T23" fmla="*/ 4 h 32"/>
                <a:gd name="T24" fmla="*/ 8 w 30"/>
                <a:gd name="T25" fmla="*/ 8 h 32"/>
                <a:gd name="T26" fmla="*/ 5 w 30"/>
                <a:gd name="T27" fmla="*/ 16 h 32"/>
                <a:gd name="T28" fmla="*/ 8 w 30"/>
                <a:gd name="T29" fmla="*/ 25 h 32"/>
                <a:gd name="T30" fmla="*/ 15 w 30"/>
                <a:gd name="T31" fmla="*/ 28 h 32"/>
                <a:gd name="T32" fmla="*/ 22 w 30"/>
                <a:gd name="T33" fmla="*/ 25 h 32"/>
                <a:gd name="T34" fmla="*/ 25 w 30"/>
                <a:gd name="T35" fmla="*/ 1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 h="32">
                  <a:moveTo>
                    <a:pt x="30" y="16"/>
                  </a:moveTo>
                  <a:cubicBezTo>
                    <a:pt x="30" y="21"/>
                    <a:pt x="28" y="25"/>
                    <a:pt x="26" y="27"/>
                  </a:cubicBezTo>
                  <a:cubicBezTo>
                    <a:pt x="23" y="30"/>
                    <a:pt x="19" y="32"/>
                    <a:pt x="15" y="32"/>
                  </a:cubicBezTo>
                  <a:cubicBezTo>
                    <a:pt x="10" y="32"/>
                    <a:pt x="7" y="30"/>
                    <a:pt x="4" y="28"/>
                  </a:cubicBezTo>
                  <a:cubicBezTo>
                    <a:pt x="2" y="25"/>
                    <a:pt x="0" y="21"/>
                    <a:pt x="0" y="16"/>
                  </a:cubicBezTo>
                  <a:cubicBezTo>
                    <a:pt x="0" y="11"/>
                    <a:pt x="2" y="8"/>
                    <a:pt x="4" y="5"/>
                  </a:cubicBezTo>
                  <a:cubicBezTo>
                    <a:pt x="7" y="2"/>
                    <a:pt x="11" y="0"/>
                    <a:pt x="15" y="0"/>
                  </a:cubicBezTo>
                  <a:cubicBezTo>
                    <a:pt x="20" y="0"/>
                    <a:pt x="23" y="2"/>
                    <a:pt x="26" y="5"/>
                  </a:cubicBezTo>
                  <a:cubicBezTo>
                    <a:pt x="28" y="7"/>
                    <a:pt x="30" y="11"/>
                    <a:pt x="30" y="16"/>
                  </a:cubicBezTo>
                  <a:close/>
                  <a:moveTo>
                    <a:pt x="25" y="16"/>
                  </a:moveTo>
                  <a:cubicBezTo>
                    <a:pt x="25" y="12"/>
                    <a:pt x="24" y="9"/>
                    <a:pt x="22" y="7"/>
                  </a:cubicBezTo>
                  <a:cubicBezTo>
                    <a:pt x="21" y="5"/>
                    <a:pt x="18" y="4"/>
                    <a:pt x="15" y="4"/>
                  </a:cubicBezTo>
                  <a:cubicBezTo>
                    <a:pt x="12" y="4"/>
                    <a:pt x="10" y="5"/>
                    <a:pt x="8" y="8"/>
                  </a:cubicBezTo>
                  <a:cubicBezTo>
                    <a:pt x="6" y="10"/>
                    <a:pt x="5" y="12"/>
                    <a:pt x="5" y="16"/>
                  </a:cubicBezTo>
                  <a:cubicBezTo>
                    <a:pt x="5" y="20"/>
                    <a:pt x="6" y="23"/>
                    <a:pt x="8" y="25"/>
                  </a:cubicBezTo>
                  <a:cubicBezTo>
                    <a:pt x="10" y="27"/>
                    <a:pt x="12" y="28"/>
                    <a:pt x="15" y="28"/>
                  </a:cubicBezTo>
                  <a:cubicBezTo>
                    <a:pt x="18" y="28"/>
                    <a:pt x="21" y="27"/>
                    <a:pt x="22" y="25"/>
                  </a:cubicBezTo>
                  <a:cubicBezTo>
                    <a:pt x="24" y="23"/>
                    <a:pt x="25" y="20"/>
                    <a:pt x="25" y="16"/>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588" name="Freeform 64"/>
            <p:cNvSpPr>
              <a:spLocks noEditPoints="1"/>
            </p:cNvSpPr>
            <p:nvPr/>
          </p:nvSpPr>
          <p:spPr bwMode="auto">
            <a:xfrm>
              <a:off x="4006" y="2103"/>
              <a:ext cx="38" cy="141"/>
            </a:xfrm>
            <a:custGeom>
              <a:avLst/>
              <a:gdLst>
                <a:gd name="T0" fmla="*/ 15 w 16"/>
                <a:gd name="T1" fmla="*/ 43 h 58"/>
                <a:gd name="T2" fmla="*/ 12 w 16"/>
                <a:gd name="T3" fmla="*/ 54 h 58"/>
                <a:gd name="T4" fmla="*/ 4 w 16"/>
                <a:gd name="T5" fmla="*/ 58 h 58"/>
                <a:gd name="T6" fmla="*/ 0 w 16"/>
                <a:gd name="T7" fmla="*/ 57 h 58"/>
                <a:gd name="T8" fmla="*/ 0 w 16"/>
                <a:gd name="T9" fmla="*/ 53 h 58"/>
                <a:gd name="T10" fmla="*/ 4 w 16"/>
                <a:gd name="T11" fmla="*/ 54 h 58"/>
                <a:gd name="T12" fmla="*/ 11 w 16"/>
                <a:gd name="T13" fmla="*/ 44 h 58"/>
                <a:gd name="T14" fmla="*/ 11 w 16"/>
                <a:gd name="T15" fmla="*/ 14 h 58"/>
                <a:gd name="T16" fmla="*/ 15 w 16"/>
                <a:gd name="T17" fmla="*/ 14 h 58"/>
                <a:gd name="T18" fmla="*/ 15 w 16"/>
                <a:gd name="T19" fmla="*/ 43 h 58"/>
                <a:gd name="T20" fmla="*/ 16 w 16"/>
                <a:gd name="T21" fmla="*/ 3 h 58"/>
                <a:gd name="T22" fmla="*/ 15 w 16"/>
                <a:gd name="T23" fmla="*/ 6 h 58"/>
                <a:gd name="T24" fmla="*/ 13 w 16"/>
                <a:gd name="T25" fmla="*/ 6 h 58"/>
                <a:gd name="T26" fmla="*/ 11 w 16"/>
                <a:gd name="T27" fmla="*/ 6 h 58"/>
                <a:gd name="T28" fmla="*/ 10 w 16"/>
                <a:gd name="T29" fmla="*/ 3 h 58"/>
                <a:gd name="T30" fmla="*/ 11 w 16"/>
                <a:gd name="T31" fmla="*/ 1 h 58"/>
                <a:gd name="T32" fmla="*/ 13 w 16"/>
                <a:gd name="T33" fmla="*/ 0 h 58"/>
                <a:gd name="T34" fmla="*/ 15 w 16"/>
                <a:gd name="T35" fmla="*/ 1 h 58"/>
                <a:gd name="T36" fmla="*/ 16 w 16"/>
                <a:gd name="T37" fmla="*/ 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 h="58">
                  <a:moveTo>
                    <a:pt x="15" y="43"/>
                  </a:moveTo>
                  <a:cubicBezTo>
                    <a:pt x="15" y="48"/>
                    <a:pt x="14" y="52"/>
                    <a:pt x="12" y="54"/>
                  </a:cubicBezTo>
                  <a:cubicBezTo>
                    <a:pt x="10" y="57"/>
                    <a:pt x="8" y="58"/>
                    <a:pt x="4" y="58"/>
                  </a:cubicBezTo>
                  <a:cubicBezTo>
                    <a:pt x="2" y="58"/>
                    <a:pt x="1" y="58"/>
                    <a:pt x="0" y="57"/>
                  </a:cubicBezTo>
                  <a:cubicBezTo>
                    <a:pt x="0" y="53"/>
                    <a:pt x="0" y="53"/>
                    <a:pt x="0" y="53"/>
                  </a:cubicBezTo>
                  <a:cubicBezTo>
                    <a:pt x="1" y="54"/>
                    <a:pt x="3" y="54"/>
                    <a:pt x="4" y="54"/>
                  </a:cubicBezTo>
                  <a:cubicBezTo>
                    <a:pt x="8" y="54"/>
                    <a:pt x="11" y="51"/>
                    <a:pt x="11" y="44"/>
                  </a:cubicBezTo>
                  <a:cubicBezTo>
                    <a:pt x="11" y="14"/>
                    <a:pt x="11" y="14"/>
                    <a:pt x="11" y="14"/>
                  </a:cubicBezTo>
                  <a:cubicBezTo>
                    <a:pt x="15" y="14"/>
                    <a:pt x="15" y="14"/>
                    <a:pt x="15" y="14"/>
                  </a:cubicBezTo>
                  <a:lnTo>
                    <a:pt x="15" y="43"/>
                  </a:lnTo>
                  <a:close/>
                  <a:moveTo>
                    <a:pt x="16" y="3"/>
                  </a:moveTo>
                  <a:cubicBezTo>
                    <a:pt x="16" y="4"/>
                    <a:pt x="16" y="5"/>
                    <a:pt x="15" y="6"/>
                  </a:cubicBezTo>
                  <a:cubicBezTo>
                    <a:pt x="15" y="6"/>
                    <a:pt x="14" y="6"/>
                    <a:pt x="13" y="6"/>
                  </a:cubicBezTo>
                  <a:cubicBezTo>
                    <a:pt x="12" y="6"/>
                    <a:pt x="11" y="6"/>
                    <a:pt x="11" y="6"/>
                  </a:cubicBezTo>
                  <a:cubicBezTo>
                    <a:pt x="10" y="5"/>
                    <a:pt x="10" y="4"/>
                    <a:pt x="10" y="3"/>
                  </a:cubicBezTo>
                  <a:cubicBezTo>
                    <a:pt x="10" y="2"/>
                    <a:pt x="10" y="2"/>
                    <a:pt x="11" y="1"/>
                  </a:cubicBezTo>
                  <a:cubicBezTo>
                    <a:pt x="11" y="1"/>
                    <a:pt x="12" y="0"/>
                    <a:pt x="13" y="0"/>
                  </a:cubicBezTo>
                  <a:cubicBezTo>
                    <a:pt x="14" y="0"/>
                    <a:pt x="15" y="1"/>
                    <a:pt x="15" y="1"/>
                  </a:cubicBezTo>
                  <a:cubicBezTo>
                    <a:pt x="16" y="2"/>
                    <a:pt x="16" y="2"/>
                    <a:pt x="16" y="3"/>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589" name="Freeform 65"/>
            <p:cNvSpPr>
              <a:spLocks noEditPoints="1"/>
            </p:cNvSpPr>
            <p:nvPr/>
          </p:nvSpPr>
          <p:spPr bwMode="auto">
            <a:xfrm>
              <a:off x="4056" y="2134"/>
              <a:ext cx="62" cy="78"/>
            </a:xfrm>
            <a:custGeom>
              <a:avLst/>
              <a:gdLst>
                <a:gd name="T0" fmla="*/ 26 w 26"/>
                <a:gd name="T1" fmla="*/ 17 h 32"/>
                <a:gd name="T2" fmla="*/ 5 w 26"/>
                <a:gd name="T3" fmla="*/ 17 h 32"/>
                <a:gd name="T4" fmla="*/ 8 w 26"/>
                <a:gd name="T5" fmla="*/ 25 h 32"/>
                <a:gd name="T6" fmla="*/ 15 w 26"/>
                <a:gd name="T7" fmla="*/ 28 h 32"/>
                <a:gd name="T8" fmla="*/ 24 w 26"/>
                <a:gd name="T9" fmla="*/ 24 h 32"/>
                <a:gd name="T10" fmla="*/ 24 w 26"/>
                <a:gd name="T11" fmla="*/ 29 h 32"/>
                <a:gd name="T12" fmla="*/ 14 w 26"/>
                <a:gd name="T13" fmla="*/ 32 h 32"/>
                <a:gd name="T14" fmla="*/ 4 w 26"/>
                <a:gd name="T15" fmla="*/ 28 h 32"/>
                <a:gd name="T16" fmla="*/ 0 w 26"/>
                <a:gd name="T17" fmla="*/ 16 h 32"/>
                <a:gd name="T18" fmla="*/ 2 w 26"/>
                <a:gd name="T19" fmla="*/ 8 h 32"/>
                <a:gd name="T20" fmla="*/ 7 w 26"/>
                <a:gd name="T21" fmla="*/ 2 h 32"/>
                <a:gd name="T22" fmla="*/ 14 w 26"/>
                <a:gd name="T23" fmla="*/ 0 h 32"/>
                <a:gd name="T24" fmla="*/ 23 w 26"/>
                <a:gd name="T25" fmla="*/ 4 h 32"/>
                <a:gd name="T26" fmla="*/ 26 w 26"/>
                <a:gd name="T27" fmla="*/ 15 h 32"/>
                <a:gd name="T28" fmla="*/ 26 w 26"/>
                <a:gd name="T29" fmla="*/ 17 h 32"/>
                <a:gd name="T30" fmla="*/ 21 w 26"/>
                <a:gd name="T31" fmla="*/ 13 h 32"/>
                <a:gd name="T32" fmla="*/ 19 w 26"/>
                <a:gd name="T33" fmla="*/ 7 h 32"/>
                <a:gd name="T34" fmla="*/ 14 w 26"/>
                <a:gd name="T35" fmla="*/ 4 h 32"/>
                <a:gd name="T36" fmla="*/ 8 w 26"/>
                <a:gd name="T37" fmla="*/ 7 h 32"/>
                <a:gd name="T38" fmla="*/ 5 w 26"/>
                <a:gd name="T39" fmla="*/ 13 h 32"/>
                <a:gd name="T40" fmla="*/ 21 w 26"/>
                <a:gd name="T41" fmla="*/ 13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6" h="32">
                  <a:moveTo>
                    <a:pt x="26" y="17"/>
                  </a:moveTo>
                  <a:cubicBezTo>
                    <a:pt x="5" y="17"/>
                    <a:pt x="5" y="17"/>
                    <a:pt x="5" y="17"/>
                  </a:cubicBezTo>
                  <a:cubicBezTo>
                    <a:pt x="5" y="21"/>
                    <a:pt x="6" y="23"/>
                    <a:pt x="8" y="25"/>
                  </a:cubicBezTo>
                  <a:cubicBezTo>
                    <a:pt x="10" y="27"/>
                    <a:pt x="12" y="28"/>
                    <a:pt x="15" y="28"/>
                  </a:cubicBezTo>
                  <a:cubicBezTo>
                    <a:pt x="18" y="28"/>
                    <a:pt x="21" y="27"/>
                    <a:pt x="24" y="24"/>
                  </a:cubicBezTo>
                  <a:cubicBezTo>
                    <a:pt x="24" y="29"/>
                    <a:pt x="24" y="29"/>
                    <a:pt x="24" y="29"/>
                  </a:cubicBezTo>
                  <a:cubicBezTo>
                    <a:pt x="22" y="31"/>
                    <a:pt x="18" y="32"/>
                    <a:pt x="14" y="32"/>
                  </a:cubicBezTo>
                  <a:cubicBezTo>
                    <a:pt x="10" y="32"/>
                    <a:pt x="6" y="30"/>
                    <a:pt x="4" y="28"/>
                  </a:cubicBezTo>
                  <a:cubicBezTo>
                    <a:pt x="1" y="25"/>
                    <a:pt x="0" y="21"/>
                    <a:pt x="0" y="16"/>
                  </a:cubicBezTo>
                  <a:cubicBezTo>
                    <a:pt x="0" y="13"/>
                    <a:pt x="1" y="11"/>
                    <a:pt x="2" y="8"/>
                  </a:cubicBezTo>
                  <a:cubicBezTo>
                    <a:pt x="3" y="6"/>
                    <a:pt x="5" y="4"/>
                    <a:pt x="7" y="2"/>
                  </a:cubicBezTo>
                  <a:cubicBezTo>
                    <a:pt x="9" y="1"/>
                    <a:pt x="11" y="0"/>
                    <a:pt x="14" y="0"/>
                  </a:cubicBezTo>
                  <a:cubicBezTo>
                    <a:pt x="18" y="0"/>
                    <a:pt x="21" y="2"/>
                    <a:pt x="23" y="4"/>
                  </a:cubicBezTo>
                  <a:cubicBezTo>
                    <a:pt x="25" y="7"/>
                    <a:pt x="26" y="10"/>
                    <a:pt x="26" y="15"/>
                  </a:cubicBezTo>
                  <a:lnTo>
                    <a:pt x="26" y="17"/>
                  </a:lnTo>
                  <a:close/>
                  <a:moveTo>
                    <a:pt x="21" y="13"/>
                  </a:moveTo>
                  <a:cubicBezTo>
                    <a:pt x="21" y="10"/>
                    <a:pt x="21" y="8"/>
                    <a:pt x="19" y="7"/>
                  </a:cubicBezTo>
                  <a:cubicBezTo>
                    <a:pt x="18" y="5"/>
                    <a:pt x="16" y="4"/>
                    <a:pt x="14" y="4"/>
                  </a:cubicBezTo>
                  <a:cubicBezTo>
                    <a:pt x="12" y="4"/>
                    <a:pt x="10" y="5"/>
                    <a:pt x="8" y="7"/>
                  </a:cubicBezTo>
                  <a:cubicBezTo>
                    <a:pt x="7" y="8"/>
                    <a:pt x="6" y="11"/>
                    <a:pt x="5" y="13"/>
                  </a:cubicBezTo>
                  <a:lnTo>
                    <a:pt x="21" y="13"/>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590" name="Freeform 66"/>
            <p:cNvSpPr>
              <a:spLocks/>
            </p:cNvSpPr>
            <p:nvPr/>
          </p:nvSpPr>
          <p:spPr bwMode="auto">
            <a:xfrm>
              <a:off x="4125" y="2134"/>
              <a:ext cx="55" cy="78"/>
            </a:xfrm>
            <a:custGeom>
              <a:avLst/>
              <a:gdLst>
                <a:gd name="T0" fmla="*/ 23 w 23"/>
                <a:gd name="T1" fmla="*/ 30 h 32"/>
                <a:gd name="T2" fmla="*/ 15 w 23"/>
                <a:gd name="T3" fmla="*/ 32 h 32"/>
                <a:gd name="T4" fmla="*/ 7 w 23"/>
                <a:gd name="T5" fmla="*/ 30 h 32"/>
                <a:gd name="T6" fmla="*/ 2 w 23"/>
                <a:gd name="T7" fmla="*/ 25 h 32"/>
                <a:gd name="T8" fmla="*/ 0 w 23"/>
                <a:gd name="T9" fmla="*/ 17 h 32"/>
                <a:gd name="T10" fmla="*/ 5 w 23"/>
                <a:gd name="T11" fmla="*/ 5 h 32"/>
                <a:gd name="T12" fmla="*/ 16 w 23"/>
                <a:gd name="T13" fmla="*/ 0 h 32"/>
                <a:gd name="T14" fmla="*/ 23 w 23"/>
                <a:gd name="T15" fmla="*/ 2 h 32"/>
                <a:gd name="T16" fmla="*/ 23 w 23"/>
                <a:gd name="T17" fmla="*/ 7 h 32"/>
                <a:gd name="T18" fmla="*/ 16 w 23"/>
                <a:gd name="T19" fmla="*/ 4 h 32"/>
                <a:gd name="T20" fmla="*/ 8 w 23"/>
                <a:gd name="T21" fmla="*/ 8 h 32"/>
                <a:gd name="T22" fmla="*/ 5 w 23"/>
                <a:gd name="T23" fmla="*/ 16 h 32"/>
                <a:gd name="T24" fmla="*/ 8 w 23"/>
                <a:gd name="T25" fmla="*/ 25 h 32"/>
                <a:gd name="T26" fmla="*/ 16 w 23"/>
                <a:gd name="T27" fmla="*/ 28 h 32"/>
                <a:gd name="T28" fmla="*/ 23 w 23"/>
                <a:gd name="T29" fmla="*/ 25 h 32"/>
                <a:gd name="T30" fmla="*/ 23 w 23"/>
                <a:gd name="T31" fmla="*/ 3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3" h="32">
                  <a:moveTo>
                    <a:pt x="23" y="30"/>
                  </a:moveTo>
                  <a:cubicBezTo>
                    <a:pt x="21" y="31"/>
                    <a:pt x="18" y="32"/>
                    <a:pt x="15" y="32"/>
                  </a:cubicBezTo>
                  <a:cubicBezTo>
                    <a:pt x="12" y="32"/>
                    <a:pt x="10" y="31"/>
                    <a:pt x="7" y="30"/>
                  </a:cubicBezTo>
                  <a:cubicBezTo>
                    <a:pt x="5" y="29"/>
                    <a:pt x="3" y="27"/>
                    <a:pt x="2" y="25"/>
                  </a:cubicBezTo>
                  <a:cubicBezTo>
                    <a:pt x="1" y="22"/>
                    <a:pt x="0" y="20"/>
                    <a:pt x="0" y="17"/>
                  </a:cubicBezTo>
                  <a:cubicBezTo>
                    <a:pt x="0" y="12"/>
                    <a:pt x="2" y="8"/>
                    <a:pt x="5" y="5"/>
                  </a:cubicBezTo>
                  <a:cubicBezTo>
                    <a:pt x="8" y="2"/>
                    <a:pt x="11" y="0"/>
                    <a:pt x="16" y="0"/>
                  </a:cubicBezTo>
                  <a:cubicBezTo>
                    <a:pt x="19" y="0"/>
                    <a:pt x="21" y="1"/>
                    <a:pt x="23" y="2"/>
                  </a:cubicBezTo>
                  <a:cubicBezTo>
                    <a:pt x="23" y="7"/>
                    <a:pt x="23" y="7"/>
                    <a:pt x="23" y="7"/>
                  </a:cubicBezTo>
                  <a:cubicBezTo>
                    <a:pt x="21" y="5"/>
                    <a:pt x="18" y="4"/>
                    <a:pt x="16" y="4"/>
                  </a:cubicBezTo>
                  <a:cubicBezTo>
                    <a:pt x="13" y="4"/>
                    <a:pt x="10" y="6"/>
                    <a:pt x="8" y="8"/>
                  </a:cubicBezTo>
                  <a:cubicBezTo>
                    <a:pt x="6" y="10"/>
                    <a:pt x="5" y="13"/>
                    <a:pt x="5" y="16"/>
                  </a:cubicBezTo>
                  <a:cubicBezTo>
                    <a:pt x="5" y="20"/>
                    <a:pt x="6" y="23"/>
                    <a:pt x="8" y="25"/>
                  </a:cubicBezTo>
                  <a:cubicBezTo>
                    <a:pt x="10" y="27"/>
                    <a:pt x="12" y="28"/>
                    <a:pt x="16" y="28"/>
                  </a:cubicBezTo>
                  <a:cubicBezTo>
                    <a:pt x="18" y="28"/>
                    <a:pt x="21" y="27"/>
                    <a:pt x="23" y="25"/>
                  </a:cubicBezTo>
                  <a:lnTo>
                    <a:pt x="23" y="3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591" name="Freeform 67"/>
            <p:cNvSpPr>
              <a:spLocks/>
            </p:cNvSpPr>
            <p:nvPr/>
          </p:nvSpPr>
          <p:spPr bwMode="auto">
            <a:xfrm>
              <a:off x="4185" y="2115"/>
              <a:ext cx="42" cy="97"/>
            </a:xfrm>
            <a:custGeom>
              <a:avLst/>
              <a:gdLst>
                <a:gd name="T0" fmla="*/ 18 w 18"/>
                <a:gd name="T1" fmla="*/ 39 h 40"/>
                <a:gd name="T2" fmla="*/ 13 w 18"/>
                <a:gd name="T3" fmla="*/ 40 h 40"/>
                <a:gd name="T4" fmla="*/ 5 w 18"/>
                <a:gd name="T5" fmla="*/ 31 h 40"/>
                <a:gd name="T6" fmla="*/ 5 w 18"/>
                <a:gd name="T7" fmla="*/ 13 h 40"/>
                <a:gd name="T8" fmla="*/ 0 w 18"/>
                <a:gd name="T9" fmla="*/ 13 h 40"/>
                <a:gd name="T10" fmla="*/ 0 w 18"/>
                <a:gd name="T11" fmla="*/ 9 h 40"/>
                <a:gd name="T12" fmla="*/ 5 w 18"/>
                <a:gd name="T13" fmla="*/ 9 h 40"/>
                <a:gd name="T14" fmla="*/ 5 w 18"/>
                <a:gd name="T15" fmla="*/ 2 h 40"/>
                <a:gd name="T16" fmla="*/ 10 w 18"/>
                <a:gd name="T17" fmla="*/ 0 h 40"/>
                <a:gd name="T18" fmla="*/ 10 w 18"/>
                <a:gd name="T19" fmla="*/ 9 h 40"/>
                <a:gd name="T20" fmla="*/ 18 w 18"/>
                <a:gd name="T21" fmla="*/ 9 h 40"/>
                <a:gd name="T22" fmla="*/ 18 w 18"/>
                <a:gd name="T23" fmla="*/ 13 h 40"/>
                <a:gd name="T24" fmla="*/ 10 w 18"/>
                <a:gd name="T25" fmla="*/ 13 h 40"/>
                <a:gd name="T26" fmla="*/ 10 w 18"/>
                <a:gd name="T27" fmla="*/ 30 h 40"/>
                <a:gd name="T28" fmla="*/ 11 w 18"/>
                <a:gd name="T29" fmla="*/ 34 h 40"/>
                <a:gd name="T30" fmla="*/ 14 w 18"/>
                <a:gd name="T31" fmla="*/ 36 h 40"/>
                <a:gd name="T32" fmla="*/ 18 w 18"/>
                <a:gd name="T33" fmla="*/ 35 h 40"/>
                <a:gd name="T34" fmla="*/ 18 w 18"/>
                <a:gd name="T35" fmla="*/ 39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 h="40">
                  <a:moveTo>
                    <a:pt x="18" y="39"/>
                  </a:moveTo>
                  <a:cubicBezTo>
                    <a:pt x="16" y="39"/>
                    <a:pt x="15" y="40"/>
                    <a:pt x="13" y="40"/>
                  </a:cubicBezTo>
                  <a:cubicBezTo>
                    <a:pt x="8" y="40"/>
                    <a:pt x="5" y="37"/>
                    <a:pt x="5" y="31"/>
                  </a:cubicBezTo>
                  <a:cubicBezTo>
                    <a:pt x="5" y="13"/>
                    <a:pt x="5" y="13"/>
                    <a:pt x="5" y="13"/>
                  </a:cubicBezTo>
                  <a:cubicBezTo>
                    <a:pt x="0" y="13"/>
                    <a:pt x="0" y="13"/>
                    <a:pt x="0" y="13"/>
                  </a:cubicBezTo>
                  <a:cubicBezTo>
                    <a:pt x="0" y="9"/>
                    <a:pt x="0" y="9"/>
                    <a:pt x="0" y="9"/>
                  </a:cubicBezTo>
                  <a:cubicBezTo>
                    <a:pt x="5" y="9"/>
                    <a:pt x="5" y="9"/>
                    <a:pt x="5" y="9"/>
                  </a:cubicBezTo>
                  <a:cubicBezTo>
                    <a:pt x="5" y="2"/>
                    <a:pt x="5" y="2"/>
                    <a:pt x="5" y="2"/>
                  </a:cubicBezTo>
                  <a:cubicBezTo>
                    <a:pt x="10" y="0"/>
                    <a:pt x="10" y="0"/>
                    <a:pt x="10" y="0"/>
                  </a:cubicBezTo>
                  <a:cubicBezTo>
                    <a:pt x="10" y="9"/>
                    <a:pt x="10" y="9"/>
                    <a:pt x="10" y="9"/>
                  </a:cubicBezTo>
                  <a:cubicBezTo>
                    <a:pt x="18" y="9"/>
                    <a:pt x="18" y="9"/>
                    <a:pt x="18" y="9"/>
                  </a:cubicBezTo>
                  <a:cubicBezTo>
                    <a:pt x="18" y="13"/>
                    <a:pt x="18" y="13"/>
                    <a:pt x="18" y="13"/>
                  </a:cubicBezTo>
                  <a:cubicBezTo>
                    <a:pt x="10" y="13"/>
                    <a:pt x="10" y="13"/>
                    <a:pt x="10" y="13"/>
                  </a:cubicBezTo>
                  <a:cubicBezTo>
                    <a:pt x="10" y="30"/>
                    <a:pt x="10" y="30"/>
                    <a:pt x="10" y="30"/>
                  </a:cubicBezTo>
                  <a:cubicBezTo>
                    <a:pt x="10" y="32"/>
                    <a:pt x="10" y="34"/>
                    <a:pt x="11" y="34"/>
                  </a:cubicBezTo>
                  <a:cubicBezTo>
                    <a:pt x="12" y="35"/>
                    <a:pt x="13" y="36"/>
                    <a:pt x="14" y="36"/>
                  </a:cubicBezTo>
                  <a:cubicBezTo>
                    <a:pt x="16" y="36"/>
                    <a:pt x="17" y="35"/>
                    <a:pt x="18" y="35"/>
                  </a:cubicBezTo>
                  <a:lnTo>
                    <a:pt x="18" y="39"/>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592" name="Freeform 68"/>
            <p:cNvSpPr>
              <a:spLocks/>
            </p:cNvSpPr>
            <p:nvPr/>
          </p:nvSpPr>
          <p:spPr bwMode="auto">
            <a:xfrm>
              <a:off x="3634" y="2064"/>
              <a:ext cx="105" cy="194"/>
            </a:xfrm>
            <a:custGeom>
              <a:avLst/>
              <a:gdLst>
                <a:gd name="T0" fmla="*/ 40 w 44"/>
                <a:gd name="T1" fmla="*/ 0 h 80"/>
                <a:gd name="T2" fmla="*/ 0 w 44"/>
                <a:gd name="T3" fmla="*/ 0 h 80"/>
                <a:gd name="T4" fmla="*/ 0 w 44"/>
                <a:gd name="T5" fmla="*/ 12 h 80"/>
                <a:gd name="T6" fmla="*/ 24 w 44"/>
                <a:gd name="T7" fmla="*/ 12 h 80"/>
                <a:gd name="T8" fmla="*/ 32 w 44"/>
                <a:gd name="T9" fmla="*/ 12 h 80"/>
                <a:gd name="T10" fmla="*/ 32 w 44"/>
                <a:gd name="T11" fmla="*/ 20 h 80"/>
                <a:gd name="T12" fmla="*/ 32 w 44"/>
                <a:gd name="T13" fmla="*/ 32 h 80"/>
                <a:gd name="T14" fmla="*/ 36 w 44"/>
                <a:gd name="T15" fmla="*/ 32 h 80"/>
                <a:gd name="T16" fmla="*/ 40 w 44"/>
                <a:gd name="T17" fmla="*/ 34 h 80"/>
                <a:gd name="T18" fmla="*/ 28 w 44"/>
                <a:gd name="T19" fmla="*/ 48 h 80"/>
                <a:gd name="T20" fmla="*/ 16 w 44"/>
                <a:gd name="T21" fmla="*/ 34 h 80"/>
                <a:gd name="T22" fmla="*/ 20 w 44"/>
                <a:gd name="T23" fmla="*/ 32 h 80"/>
                <a:gd name="T24" fmla="*/ 24 w 44"/>
                <a:gd name="T25" fmla="*/ 32 h 80"/>
                <a:gd name="T26" fmla="*/ 24 w 44"/>
                <a:gd name="T27" fmla="*/ 20 h 80"/>
                <a:gd name="T28" fmla="*/ 0 w 44"/>
                <a:gd name="T29" fmla="*/ 20 h 80"/>
                <a:gd name="T30" fmla="*/ 0 w 44"/>
                <a:gd name="T31" fmla="*/ 56 h 80"/>
                <a:gd name="T32" fmla="*/ 12 w 44"/>
                <a:gd name="T33" fmla="*/ 44 h 80"/>
                <a:gd name="T34" fmla="*/ 26 w 44"/>
                <a:gd name="T35" fmla="*/ 58 h 80"/>
                <a:gd name="T36" fmla="*/ 12 w 44"/>
                <a:gd name="T37" fmla="*/ 72 h 80"/>
                <a:gd name="T38" fmla="*/ 0 w 44"/>
                <a:gd name="T39" fmla="*/ 60 h 80"/>
                <a:gd name="T40" fmla="*/ 0 w 44"/>
                <a:gd name="T41" fmla="*/ 80 h 80"/>
                <a:gd name="T42" fmla="*/ 40 w 44"/>
                <a:gd name="T43" fmla="*/ 80 h 80"/>
                <a:gd name="T44" fmla="*/ 44 w 44"/>
                <a:gd name="T45" fmla="*/ 76 h 80"/>
                <a:gd name="T46" fmla="*/ 44 w 44"/>
                <a:gd name="T47" fmla="*/ 4 h 80"/>
                <a:gd name="T48" fmla="*/ 40 w 44"/>
                <a:gd name="T49"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4" h="80">
                  <a:moveTo>
                    <a:pt x="40" y="0"/>
                  </a:moveTo>
                  <a:cubicBezTo>
                    <a:pt x="0" y="0"/>
                    <a:pt x="0" y="0"/>
                    <a:pt x="0" y="0"/>
                  </a:cubicBezTo>
                  <a:cubicBezTo>
                    <a:pt x="0" y="12"/>
                    <a:pt x="0" y="12"/>
                    <a:pt x="0" y="12"/>
                  </a:cubicBezTo>
                  <a:cubicBezTo>
                    <a:pt x="24" y="12"/>
                    <a:pt x="24" y="12"/>
                    <a:pt x="24" y="12"/>
                  </a:cubicBezTo>
                  <a:cubicBezTo>
                    <a:pt x="32" y="12"/>
                    <a:pt x="32" y="12"/>
                    <a:pt x="32" y="12"/>
                  </a:cubicBezTo>
                  <a:cubicBezTo>
                    <a:pt x="32" y="20"/>
                    <a:pt x="32" y="20"/>
                    <a:pt x="32" y="20"/>
                  </a:cubicBezTo>
                  <a:cubicBezTo>
                    <a:pt x="32" y="32"/>
                    <a:pt x="32" y="32"/>
                    <a:pt x="32" y="32"/>
                  </a:cubicBezTo>
                  <a:cubicBezTo>
                    <a:pt x="36" y="32"/>
                    <a:pt x="36" y="32"/>
                    <a:pt x="36" y="32"/>
                  </a:cubicBezTo>
                  <a:cubicBezTo>
                    <a:pt x="40" y="34"/>
                    <a:pt x="40" y="34"/>
                    <a:pt x="40" y="34"/>
                  </a:cubicBezTo>
                  <a:cubicBezTo>
                    <a:pt x="28" y="48"/>
                    <a:pt x="28" y="48"/>
                    <a:pt x="28" y="48"/>
                  </a:cubicBezTo>
                  <a:cubicBezTo>
                    <a:pt x="16" y="34"/>
                    <a:pt x="16" y="34"/>
                    <a:pt x="16" y="34"/>
                  </a:cubicBezTo>
                  <a:cubicBezTo>
                    <a:pt x="20" y="32"/>
                    <a:pt x="20" y="32"/>
                    <a:pt x="20" y="32"/>
                  </a:cubicBezTo>
                  <a:cubicBezTo>
                    <a:pt x="24" y="32"/>
                    <a:pt x="24" y="32"/>
                    <a:pt x="24" y="32"/>
                  </a:cubicBezTo>
                  <a:cubicBezTo>
                    <a:pt x="24" y="20"/>
                    <a:pt x="24" y="20"/>
                    <a:pt x="24" y="20"/>
                  </a:cubicBezTo>
                  <a:cubicBezTo>
                    <a:pt x="0" y="20"/>
                    <a:pt x="0" y="20"/>
                    <a:pt x="0" y="20"/>
                  </a:cubicBezTo>
                  <a:cubicBezTo>
                    <a:pt x="0" y="56"/>
                    <a:pt x="0" y="56"/>
                    <a:pt x="0" y="56"/>
                  </a:cubicBezTo>
                  <a:cubicBezTo>
                    <a:pt x="12" y="44"/>
                    <a:pt x="12" y="44"/>
                    <a:pt x="12" y="44"/>
                  </a:cubicBezTo>
                  <a:cubicBezTo>
                    <a:pt x="26" y="58"/>
                    <a:pt x="26" y="58"/>
                    <a:pt x="26" y="58"/>
                  </a:cubicBezTo>
                  <a:cubicBezTo>
                    <a:pt x="12" y="72"/>
                    <a:pt x="12" y="72"/>
                    <a:pt x="12" y="72"/>
                  </a:cubicBezTo>
                  <a:cubicBezTo>
                    <a:pt x="0" y="60"/>
                    <a:pt x="0" y="60"/>
                    <a:pt x="0" y="60"/>
                  </a:cubicBezTo>
                  <a:cubicBezTo>
                    <a:pt x="0" y="80"/>
                    <a:pt x="0" y="80"/>
                    <a:pt x="0" y="80"/>
                  </a:cubicBezTo>
                  <a:cubicBezTo>
                    <a:pt x="40" y="80"/>
                    <a:pt x="40" y="80"/>
                    <a:pt x="40" y="80"/>
                  </a:cubicBezTo>
                  <a:cubicBezTo>
                    <a:pt x="41" y="80"/>
                    <a:pt x="44" y="77"/>
                    <a:pt x="44" y="76"/>
                  </a:cubicBezTo>
                  <a:cubicBezTo>
                    <a:pt x="44" y="4"/>
                    <a:pt x="44" y="4"/>
                    <a:pt x="44" y="4"/>
                  </a:cubicBezTo>
                  <a:cubicBezTo>
                    <a:pt x="44" y="3"/>
                    <a:pt x="41" y="0"/>
                    <a:pt x="40" y="0"/>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593" name="Freeform 69"/>
            <p:cNvSpPr>
              <a:spLocks noEditPoints="1"/>
            </p:cNvSpPr>
            <p:nvPr/>
          </p:nvSpPr>
          <p:spPr bwMode="auto">
            <a:xfrm>
              <a:off x="3453" y="2013"/>
              <a:ext cx="172" cy="296"/>
            </a:xfrm>
            <a:custGeom>
              <a:avLst/>
              <a:gdLst>
                <a:gd name="T0" fmla="*/ 0 w 72"/>
                <a:gd name="T1" fmla="*/ 17 h 122"/>
                <a:gd name="T2" fmla="*/ 0 w 72"/>
                <a:gd name="T3" fmla="*/ 105 h 122"/>
                <a:gd name="T4" fmla="*/ 72 w 72"/>
                <a:gd name="T5" fmla="*/ 122 h 122"/>
                <a:gd name="T6" fmla="*/ 72 w 72"/>
                <a:gd name="T7" fmla="*/ 0 h 122"/>
                <a:gd name="T8" fmla="*/ 0 w 72"/>
                <a:gd name="T9" fmla="*/ 17 h 122"/>
                <a:gd name="T10" fmla="*/ 52 w 72"/>
                <a:gd name="T11" fmla="*/ 55 h 122"/>
                <a:gd name="T12" fmla="*/ 51 w 72"/>
                <a:gd name="T13" fmla="*/ 58 h 122"/>
                <a:gd name="T14" fmla="*/ 49 w 72"/>
                <a:gd name="T15" fmla="*/ 61 h 122"/>
                <a:gd name="T16" fmla="*/ 47 w 72"/>
                <a:gd name="T17" fmla="*/ 64 h 122"/>
                <a:gd name="T18" fmla="*/ 44 w 72"/>
                <a:gd name="T19" fmla="*/ 66 h 122"/>
                <a:gd name="T20" fmla="*/ 41 w 72"/>
                <a:gd name="T21" fmla="*/ 68 h 122"/>
                <a:gd name="T22" fmla="*/ 38 w 72"/>
                <a:gd name="T23" fmla="*/ 68 h 122"/>
                <a:gd name="T24" fmla="*/ 34 w 72"/>
                <a:gd name="T25" fmla="*/ 69 h 122"/>
                <a:gd name="T26" fmla="*/ 29 w 72"/>
                <a:gd name="T27" fmla="*/ 69 h 122"/>
                <a:gd name="T28" fmla="*/ 29 w 72"/>
                <a:gd name="T29" fmla="*/ 86 h 122"/>
                <a:gd name="T30" fmla="*/ 20 w 72"/>
                <a:gd name="T31" fmla="*/ 85 h 122"/>
                <a:gd name="T32" fmla="*/ 20 w 72"/>
                <a:gd name="T33" fmla="*/ 37 h 122"/>
                <a:gd name="T34" fmla="*/ 35 w 72"/>
                <a:gd name="T35" fmla="*/ 36 h 122"/>
                <a:gd name="T36" fmla="*/ 42 w 72"/>
                <a:gd name="T37" fmla="*/ 36 h 122"/>
                <a:gd name="T38" fmla="*/ 47 w 72"/>
                <a:gd name="T39" fmla="*/ 39 h 122"/>
                <a:gd name="T40" fmla="*/ 51 w 72"/>
                <a:gd name="T41" fmla="*/ 44 h 122"/>
                <a:gd name="T42" fmla="*/ 52 w 72"/>
                <a:gd name="T43" fmla="*/ 51 h 122"/>
                <a:gd name="T44" fmla="*/ 52 w 72"/>
                <a:gd name="T45" fmla="*/ 5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2" h="122">
                  <a:moveTo>
                    <a:pt x="0" y="17"/>
                  </a:moveTo>
                  <a:cubicBezTo>
                    <a:pt x="0" y="105"/>
                    <a:pt x="0" y="105"/>
                    <a:pt x="0" y="105"/>
                  </a:cubicBezTo>
                  <a:cubicBezTo>
                    <a:pt x="72" y="122"/>
                    <a:pt x="72" y="122"/>
                    <a:pt x="72" y="122"/>
                  </a:cubicBezTo>
                  <a:cubicBezTo>
                    <a:pt x="72" y="0"/>
                    <a:pt x="72" y="0"/>
                    <a:pt x="72" y="0"/>
                  </a:cubicBezTo>
                  <a:lnTo>
                    <a:pt x="0" y="17"/>
                  </a:lnTo>
                  <a:close/>
                  <a:moveTo>
                    <a:pt x="52" y="55"/>
                  </a:moveTo>
                  <a:cubicBezTo>
                    <a:pt x="51" y="56"/>
                    <a:pt x="51" y="57"/>
                    <a:pt x="51" y="58"/>
                  </a:cubicBezTo>
                  <a:cubicBezTo>
                    <a:pt x="50" y="59"/>
                    <a:pt x="50" y="60"/>
                    <a:pt x="49" y="61"/>
                  </a:cubicBezTo>
                  <a:cubicBezTo>
                    <a:pt x="49" y="62"/>
                    <a:pt x="48" y="63"/>
                    <a:pt x="47" y="64"/>
                  </a:cubicBezTo>
                  <a:cubicBezTo>
                    <a:pt x="46" y="65"/>
                    <a:pt x="45" y="65"/>
                    <a:pt x="44" y="66"/>
                  </a:cubicBezTo>
                  <a:cubicBezTo>
                    <a:pt x="43" y="67"/>
                    <a:pt x="42" y="67"/>
                    <a:pt x="41" y="68"/>
                  </a:cubicBezTo>
                  <a:cubicBezTo>
                    <a:pt x="40" y="68"/>
                    <a:pt x="39" y="68"/>
                    <a:pt x="38" y="68"/>
                  </a:cubicBezTo>
                  <a:cubicBezTo>
                    <a:pt x="37" y="69"/>
                    <a:pt x="35" y="69"/>
                    <a:pt x="34" y="69"/>
                  </a:cubicBezTo>
                  <a:cubicBezTo>
                    <a:pt x="29" y="69"/>
                    <a:pt x="29" y="69"/>
                    <a:pt x="29" y="69"/>
                  </a:cubicBezTo>
                  <a:cubicBezTo>
                    <a:pt x="29" y="86"/>
                    <a:pt x="29" y="86"/>
                    <a:pt x="29" y="86"/>
                  </a:cubicBezTo>
                  <a:cubicBezTo>
                    <a:pt x="20" y="85"/>
                    <a:pt x="20" y="85"/>
                    <a:pt x="20" y="85"/>
                  </a:cubicBezTo>
                  <a:cubicBezTo>
                    <a:pt x="20" y="37"/>
                    <a:pt x="20" y="37"/>
                    <a:pt x="20" y="37"/>
                  </a:cubicBezTo>
                  <a:cubicBezTo>
                    <a:pt x="35" y="36"/>
                    <a:pt x="35" y="36"/>
                    <a:pt x="35" y="36"/>
                  </a:cubicBezTo>
                  <a:cubicBezTo>
                    <a:pt x="38" y="36"/>
                    <a:pt x="40" y="36"/>
                    <a:pt x="42" y="36"/>
                  </a:cubicBezTo>
                  <a:cubicBezTo>
                    <a:pt x="44" y="37"/>
                    <a:pt x="46" y="38"/>
                    <a:pt x="47" y="39"/>
                  </a:cubicBezTo>
                  <a:cubicBezTo>
                    <a:pt x="49" y="40"/>
                    <a:pt x="50" y="42"/>
                    <a:pt x="51" y="44"/>
                  </a:cubicBezTo>
                  <a:cubicBezTo>
                    <a:pt x="51" y="46"/>
                    <a:pt x="52" y="49"/>
                    <a:pt x="52" y="51"/>
                  </a:cubicBezTo>
                  <a:cubicBezTo>
                    <a:pt x="52" y="53"/>
                    <a:pt x="52" y="54"/>
                    <a:pt x="52" y="55"/>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594" name="Freeform 70"/>
            <p:cNvSpPr>
              <a:spLocks/>
            </p:cNvSpPr>
            <p:nvPr/>
          </p:nvSpPr>
          <p:spPr bwMode="auto">
            <a:xfrm>
              <a:off x="3522" y="2120"/>
              <a:ext cx="29" cy="39"/>
            </a:xfrm>
            <a:custGeom>
              <a:avLst/>
              <a:gdLst>
                <a:gd name="T0" fmla="*/ 10 w 12"/>
                <a:gd name="T1" fmla="*/ 2 h 16"/>
                <a:gd name="T2" fmla="*/ 8 w 12"/>
                <a:gd name="T3" fmla="*/ 1 h 16"/>
                <a:gd name="T4" fmla="*/ 4 w 12"/>
                <a:gd name="T5" fmla="*/ 0 h 16"/>
                <a:gd name="T6" fmla="*/ 0 w 12"/>
                <a:gd name="T7" fmla="*/ 1 h 16"/>
                <a:gd name="T8" fmla="*/ 0 w 12"/>
                <a:gd name="T9" fmla="*/ 16 h 16"/>
                <a:gd name="T10" fmla="*/ 4 w 12"/>
                <a:gd name="T11" fmla="*/ 16 h 16"/>
                <a:gd name="T12" fmla="*/ 8 w 12"/>
                <a:gd name="T13" fmla="*/ 16 h 16"/>
                <a:gd name="T14" fmla="*/ 10 w 12"/>
                <a:gd name="T15" fmla="*/ 14 h 16"/>
                <a:gd name="T16" fmla="*/ 11 w 12"/>
                <a:gd name="T17" fmla="*/ 12 h 16"/>
                <a:gd name="T18" fmla="*/ 12 w 12"/>
                <a:gd name="T19" fmla="*/ 8 h 16"/>
                <a:gd name="T20" fmla="*/ 11 w 12"/>
                <a:gd name="T21" fmla="*/ 5 h 16"/>
                <a:gd name="T22" fmla="*/ 10 w 12"/>
                <a:gd name="T23" fmla="*/ 2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 h="16">
                  <a:moveTo>
                    <a:pt x="10" y="2"/>
                  </a:moveTo>
                  <a:cubicBezTo>
                    <a:pt x="9" y="2"/>
                    <a:pt x="9" y="1"/>
                    <a:pt x="8" y="1"/>
                  </a:cubicBezTo>
                  <a:cubicBezTo>
                    <a:pt x="7" y="1"/>
                    <a:pt x="5" y="0"/>
                    <a:pt x="4" y="0"/>
                  </a:cubicBezTo>
                  <a:cubicBezTo>
                    <a:pt x="0" y="1"/>
                    <a:pt x="0" y="1"/>
                    <a:pt x="0" y="1"/>
                  </a:cubicBezTo>
                  <a:cubicBezTo>
                    <a:pt x="0" y="16"/>
                    <a:pt x="0" y="16"/>
                    <a:pt x="0" y="16"/>
                  </a:cubicBezTo>
                  <a:cubicBezTo>
                    <a:pt x="4" y="16"/>
                    <a:pt x="4" y="16"/>
                    <a:pt x="4" y="16"/>
                  </a:cubicBezTo>
                  <a:cubicBezTo>
                    <a:pt x="5" y="16"/>
                    <a:pt x="7" y="16"/>
                    <a:pt x="8" y="16"/>
                  </a:cubicBezTo>
                  <a:cubicBezTo>
                    <a:pt x="9" y="15"/>
                    <a:pt x="9" y="15"/>
                    <a:pt x="10" y="14"/>
                  </a:cubicBezTo>
                  <a:cubicBezTo>
                    <a:pt x="11" y="13"/>
                    <a:pt x="11" y="13"/>
                    <a:pt x="11" y="12"/>
                  </a:cubicBezTo>
                  <a:cubicBezTo>
                    <a:pt x="12" y="11"/>
                    <a:pt x="12" y="9"/>
                    <a:pt x="12" y="8"/>
                  </a:cubicBezTo>
                  <a:cubicBezTo>
                    <a:pt x="12" y="7"/>
                    <a:pt x="12" y="6"/>
                    <a:pt x="11" y="5"/>
                  </a:cubicBezTo>
                  <a:cubicBezTo>
                    <a:pt x="11" y="4"/>
                    <a:pt x="11" y="3"/>
                    <a:pt x="10" y="2"/>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grpSp>
      <p:grpSp>
        <p:nvGrpSpPr>
          <p:cNvPr id="595" name="Group 140"/>
          <p:cNvGrpSpPr>
            <a:grpSpLocks noChangeAspect="1"/>
          </p:cNvGrpSpPr>
          <p:nvPr/>
        </p:nvGrpSpPr>
        <p:grpSpPr bwMode="auto">
          <a:xfrm>
            <a:off x="2295680" y="4860771"/>
            <a:ext cx="1262681" cy="358036"/>
            <a:chOff x="562" y="2539"/>
            <a:chExt cx="791" cy="234"/>
          </a:xfrm>
        </p:grpSpPr>
        <p:sp>
          <p:nvSpPr>
            <p:cNvPr id="596" name="Freeform 141"/>
            <p:cNvSpPr>
              <a:spLocks/>
            </p:cNvSpPr>
            <p:nvPr/>
          </p:nvSpPr>
          <p:spPr bwMode="auto">
            <a:xfrm>
              <a:off x="705" y="2595"/>
              <a:ext cx="67" cy="120"/>
            </a:xfrm>
            <a:custGeom>
              <a:avLst/>
              <a:gdLst>
                <a:gd name="T0" fmla="*/ 4 w 28"/>
                <a:gd name="T1" fmla="*/ 0 h 49"/>
                <a:gd name="T2" fmla="*/ 0 w 28"/>
                <a:gd name="T3" fmla="*/ 1 h 49"/>
                <a:gd name="T4" fmla="*/ 0 w 28"/>
                <a:gd name="T5" fmla="*/ 5 h 49"/>
                <a:gd name="T6" fmla="*/ 4 w 28"/>
                <a:gd name="T7" fmla="*/ 5 h 49"/>
                <a:gd name="T8" fmla="*/ 24 w 28"/>
                <a:gd name="T9" fmla="*/ 25 h 49"/>
                <a:gd name="T10" fmla="*/ 4 w 28"/>
                <a:gd name="T11" fmla="*/ 45 h 49"/>
                <a:gd name="T12" fmla="*/ 0 w 28"/>
                <a:gd name="T13" fmla="*/ 44 h 49"/>
                <a:gd name="T14" fmla="*/ 0 w 28"/>
                <a:gd name="T15" fmla="*/ 49 h 49"/>
                <a:gd name="T16" fmla="*/ 4 w 28"/>
                <a:gd name="T17" fmla="*/ 49 h 49"/>
                <a:gd name="T18" fmla="*/ 28 w 28"/>
                <a:gd name="T19" fmla="*/ 25 h 49"/>
                <a:gd name="T20" fmla="*/ 4 w 28"/>
                <a:gd name="T21"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8" h="49">
                  <a:moveTo>
                    <a:pt x="4" y="0"/>
                  </a:moveTo>
                  <a:cubicBezTo>
                    <a:pt x="3" y="0"/>
                    <a:pt x="1" y="0"/>
                    <a:pt x="0" y="1"/>
                  </a:cubicBezTo>
                  <a:cubicBezTo>
                    <a:pt x="0" y="5"/>
                    <a:pt x="0" y="5"/>
                    <a:pt x="0" y="5"/>
                  </a:cubicBezTo>
                  <a:cubicBezTo>
                    <a:pt x="1" y="5"/>
                    <a:pt x="3" y="5"/>
                    <a:pt x="4" y="5"/>
                  </a:cubicBezTo>
                  <a:cubicBezTo>
                    <a:pt x="15" y="5"/>
                    <a:pt x="24" y="14"/>
                    <a:pt x="24" y="25"/>
                  </a:cubicBezTo>
                  <a:cubicBezTo>
                    <a:pt x="24" y="36"/>
                    <a:pt x="15" y="45"/>
                    <a:pt x="4" y="45"/>
                  </a:cubicBezTo>
                  <a:cubicBezTo>
                    <a:pt x="3" y="45"/>
                    <a:pt x="1" y="45"/>
                    <a:pt x="0" y="44"/>
                  </a:cubicBezTo>
                  <a:cubicBezTo>
                    <a:pt x="0" y="49"/>
                    <a:pt x="0" y="49"/>
                    <a:pt x="0" y="49"/>
                  </a:cubicBezTo>
                  <a:cubicBezTo>
                    <a:pt x="1" y="49"/>
                    <a:pt x="3" y="49"/>
                    <a:pt x="4" y="49"/>
                  </a:cubicBezTo>
                  <a:cubicBezTo>
                    <a:pt x="18" y="49"/>
                    <a:pt x="28" y="38"/>
                    <a:pt x="28" y="25"/>
                  </a:cubicBezTo>
                  <a:cubicBezTo>
                    <a:pt x="28" y="11"/>
                    <a:pt x="18" y="0"/>
                    <a:pt x="4" y="0"/>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597" name="Freeform 142"/>
            <p:cNvSpPr>
              <a:spLocks/>
            </p:cNvSpPr>
            <p:nvPr/>
          </p:nvSpPr>
          <p:spPr bwMode="auto">
            <a:xfrm>
              <a:off x="705" y="2685"/>
              <a:ext cx="33" cy="47"/>
            </a:xfrm>
            <a:custGeom>
              <a:avLst/>
              <a:gdLst>
                <a:gd name="T0" fmla="*/ 5 w 14"/>
                <a:gd name="T1" fmla="*/ 0 h 19"/>
                <a:gd name="T2" fmla="*/ 0 w 14"/>
                <a:gd name="T3" fmla="*/ 2 h 19"/>
                <a:gd name="T4" fmla="*/ 0 w 14"/>
                <a:gd name="T5" fmla="*/ 18 h 19"/>
                <a:gd name="T6" fmla="*/ 5 w 14"/>
                <a:gd name="T7" fmla="*/ 19 h 19"/>
                <a:gd name="T8" fmla="*/ 14 w 14"/>
                <a:gd name="T9" fmla="*/ 10 h 19"/>
                <a:gd name="T10" fmla="*/ 5 w 14"/>
                <a:gd name="T11" fmla="*/ 0 h 19"/>
              </a:gdLst>
              <a:ahLst/>
              <a:cxnLst>
                <a:cxn ang="0">
                  <a:pos x="T0" y="T1"/>
                </a:cxn>
                <a:cxn ang="0">
                  <a:pos x="T2" y="T3"/>
                </a:cxn>
                <a:cxn ang="0">
                  <a:pos x="T4" y="T5"/>
                </a:cxn>
                <a:cxn ang="0">
                  <a:pos x="T6" y="T7"/>
                </a:cxn>
                <a:cxn ang="0">
                  <a:pos x="T8" y="T9"/>
                </a:cxn>
                <a:cxn ang="0">
                  <a:pos x="T10" y="T11"/>
                </a:cxn>
              </a:cxnLst>
              <a:rect l="0" t="0" r="r" b="b"/>
              <a:pathLst>
                <a:path w="14" h="19">
                  <a:moveTo>
                    <a:pt x="5" y="0"/>
                  </a:moveTo>
                  <a:cubicBezTo>
                    <a:pt x="3" y="0"/>
                    <a:pt x="1" y="1"/>
                    <a:pt x="0" y="2"/>
                  </a:cubicBezTo>
                  <a:cubicBezTo>
                    <a:pt x="0" y="18"/>
                    <a:pt x="0" y="18"/>
                    <a:pt x="0" y="18"/>
                  </a:cubicBezTo>
                  <a:cubicBezTo>
                    <a:pt x="1" y="19"/>
                    <a:pt x="3" y="19"/>
                    <a:pt x="5" y="19"/>
                  </a:cubicBezTo>
                  <a:cubicBezTo>
                    <a:pt x="10" y="19"/>
                    <a:pt x="14" y="15"/>
                    <a:pt x="14" y="10"/>
                  </a:cubicBezTo>
                  <a:cubicBezTo>
                    <a:pt x="14" y="5"/>
                    <a:pt x="10" y="0"/>
                    <a:pt x="5" y="0"/>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598" name="Freeform 143"/>
            <p:cNvSpPr>
              <a:spLocks/>
            </p:cNvSpPr>
            <p:nvPr/>
          </p:nvSpPr>
          <p:spPr bwMode="auto">
            <a:xfrm>
              <a:off x="705" y="2578"/>
              <a:ext cx="33" cy="49"/>
            </a:xfrm>
            <a:custGeom>
              <a:avLst/>
              <a:gdLst>
                <a:gd name="T0" fmla="*/ 4 w 14"/>
                <a:gd name="T1" fmla="*/ 0 h 20"/>
                <a:gd name="T2" fmla="*/ 0 w 14"/>
                <a:gd name="T3" fmla="*/ 2 h 20"/>
                <a:gd name="T4" fmla="*/ 0 w 14"/>
                <a:gd name="T5" fmla="*/ 18 h 20"/>
                <a:gd name="T6" fmla="*/ 4 w 14"/>
                <a:gd name="T7" fmla="*/ 20 h 20"/>
                <a:gd name="T8" fmla="*/ 14 w 14"/>
                <a:gd name="T9" fmla="*/ 10 h 20"/>
                <a:gd name="T10" fmla="*/ 4 w 14"/>
                <a:gd name="T11" fmla="*/ 0 h 20"/>
              </a:gdLst>
              <a:ahLst/>
              <a:cxnLst>
                <a:cxn ang="0">
                  <a:pos x="T0" y="T1"/>
                </a:cxn>
                <a:cxn ang="0">
                  <a:pos x="T2" y="T3"/>
                </a:cxn>
                <a:cxn ang="0">
                  <a:pos x="T4" y="T5"/>
                </a:cxn>
                <a:cxn ang="0">
                  <a:pos x="T6" y="T7"/>
                </a:cxn>
                <a:cxn ang="0">
                  <a:pos x="T8" y="T9"/>
                </a:cxn>
                <a:cxn ang="0">
                  <a:pos x="T10" y="T11"/>
                </a:cxn>
              </a:cxnLst>
              <a:rect l="0" t="0" r="r" b="b"/>
              <a:pathLst>
                <a:path w="14" h="20">
                  <a:moveTo>
                    <a:pt x="4" y="0"/>
                  </a:moveTo>
                  <a:cubicBezTo>
                    <a:pt x="3" y="0"/>
                    <a:pt x="1" y="1"/>
                    <a:pt x="0" y="2"/>
                  </a:cubicBezTo>
                  <a:cubicBezTo>
                    <a:pt x="0" y="18"/>
                    <a:pt x="0" y="18"/>
                    <a:pt x="0" y="18"/>
                  </a:cubicBezTo>
                  <a:cubicBezTo>
                    <a:pt x="1" y="19"/>
                    <a:pt x="3" y="20"/>
                    <a:pt x="4" y="20"/>
                  </a:cubicBezTo>
                  <a:cubicBezTo>
                    <a:pt x="10" y="20"/>
                    <a:pt x="14" y="15"/>
                    <a:pt x="14" y="10"/>
                  </a:cubicBezTo>
                  <a:cubicBezTo>
                    <a:pt x="14" y="5"/>
                    <a:pt x="10" y="0"/>
                    <a:pt x="4" y="0"/>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599" name="Oval 144"/>
            <p:cNvSpPr>
              <a:spLocks noChangeArrowheads="1"/>
            </p:cNvSpPr>
            <p:nvPr/>
          </p:nvSpPr>
          <p:spPr bwMode="auto">
            <a:xfrm>
              <a:off x="743" y="2629"/>
              <a:ext cx="45" cy="47"/>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600" name="Freeform 145"/>
            <p:cNvSpPr>
              <a:spLocks noEditPoints="1"/>
            </p:cNvSpPr>
            <p:nvPr/>
          </p:nvSpPr>
          <p:spPr bwMode="auto">
            <a:xfrm>
              <a:off x="562" y="2539"/>
              <a:ext cx="133" cy="234"/>
            </a:xfrm>
            <a:custGeom>
              <a:avLst/>
              <a:gdLst>
                <a:gd name="T0" fmla="*/ 0 w 56"/>
                <a:gd name="T1" fmla="*/ 83 h 96"/>
                <a:gd name="T2" fmla="*/ 56 w 56"/>
                <a:gd name="T3" fmla="*/ 0 h 96"/>
                <a:gd name="T4" fmla="*/ 35 w 56"/>
                <a:gd name="T5" fmla="*/ 59 h 96"/>
                <a:gd name="T6" fmla="*/ 34 w 56"/>
                <a:gd name="T7" fmla="*/ 63 h 96"/>
                <a:gd name="T8" fmla="*/ 31 w 56"/>
                <a:gd name="T9" fmla="*/ 66 h 96"/>
                <a:gd name="T10" fmla="*/ 26 w 56"/>
                <a:gd name="T11" fmla="*/ 68 h 96"/>
                <a:gd name="T12" fmla="*/ 21 w 56"/>
                <a:gd name="T13" fmla="*/ 68 h 96"/>
                <a:gd name="T14" fmla="*/ 17 w 56"/>
                <a:gd name="T15" fmla="*/ 66 h 96"/>
                <a:gd name="T16" fmla="*/ 16 w 56"/>
                <a:gd name="T17" fmla="*/ 57 h 96"/>
                <a:gd name="T18" fmla="*/ 20 w 56"/>
                <a:gd name="T19" fmla="*/ 60 h 96"/>
                <a:gd name="T20" fmla="*/ 24 w 56"/>
                <a:gd name="T21" fmla="*/ 61 h 96"/>
                <a:gd name="T22" fmla="*/ 26 w 56"/>
                <a:gd name="T23" fmla="*/ 61 h 96"/>
                <a:gd name="T24" fmla="*/ 27 w 56"/>
                <a:gd name="T25" fmla="*/ 60 h 96"/>
                <a:gd name="T26" fmla="*/ 28 w 56"/>
                <a:gd name="T27" fmla="*/ 59 h 96"/>
                <a:gd name="T28" fmla="*/ 28 w 56"/>
                <a:gd name="T29" fmla="*/ 57 h 96"/>
                <a:gd name="T30" fmla="*/ 28 w 56"/>
                <a:gd name="T31" fmla="*/ 56 h 96"/>
                <a:gd name="T32" fmla="*/ 27 w 56"/>
                <a:gd name="T33" fmla="*/ 54 h 96"/>
                <a:gd name="T34" fmla="*/ 25 w 56"/>
                <a:gd name="T35" fmla="*/ 53 h 96"/>
                <a:gd name="T36" fmla="*/ 22 w 56"/>
                <a:gd name="T37" fmla="*/ 51 h 96"/>
                <a:gd name="T38" fmla="*/ 17 w 56"/>
                <a:gd name="T39" fmla="*/ 46 h 96"/>
                <a:gd name="T40" fmla="*/ 16 w 56"/>
                <a:gd name="T41" fmla="*/ 40 h 96"/>
                <a:gd name="T42" fmla="*/ 16 w 56"/>
                <a:gd name="T43" fmla="*/ 35 h 96"/>
                <a:gd name="T44" fmla="*/ 19 w 56"/>
                <a:gd name="T45" fmla="*/ 32 h 96"/>
                <a:gd name="T46" fmla="*/ 22 w 56"/>
                <a:gd name="T47" fmla="*/ 29 h 96"/>
                <a:gd name="T48" fmla="*/ 27 w 56"/>
                <a:gd name="T49" fmla="*/ 28 h 96"/>
                <a:gd name="T50" fmla="*/ 31 w 56"/>
                <a:gd name="T51" fmla="*/ 28 h 96"/>
                <a:gd name="T52" fmla="*/ 34 w 56"/>
                <a:gd name="T53" fmla="*/ 29 h 96"/>
                <a:gd name="T54" fmla="*/ 32 w 56"/>
                <a:gd name="T55" fmla="*/ 36 h 96"/>
                <a:gd name="T56" fmla="*/ 29 w 56"/>
                <a:gd name="T57" fmla="*/ 35 h 96"/>
                <a:gd name="T58" fmla="*/ 26 w 56"/>
                <a:gd name="T59" fmla="*/ 35 h 96"/>
                <a:gd name="T60" fmla="*/ 24 w 56"/>
                <a:gd name="T61" fmla="*/ 36 h 96"/>
                <a:gd name="T62" fmla="*/ 23 w 56"/>
                <a:gd name="T63" fmla="*/ 37 h 96"/>
                <a:gd name="T64" fmla="*/ 23 w 56"/>
                <a:gd name="T65" fmla="*/ 38 h 96"/>
                <a:gd name="T66" fmla="*/ 23 w 56"/>
                <a:gd name="T67" fmla="*/ 40 h 96"/>
                <a:gd name="T68" fmla="*/ 23 w 56"/>
                <a:gd name="T69" fmla="*/ 41 h 96"/>
                <a:gd name="T70" fmla="*/ 24 w 56"/>
                <a:gd name="T71" fmla="*/ 43 h 96"/>
                <a:gd name="T72" fmla="*/ 26 w 56"/>
                <a:gd name="T73" fmla="*/ 44 h 96"/>
                <a:gd name="T74" fmla="*/ 29 w 56"/>
                <a:gd name="T75" fmla="*/ 46 h 96"/>
                <a:gd name="T76" fmla="*/ 32 w 56"/>
                <a:gd name="T77" fmla="*/ 48 h 96"/>
                <a:gd name="T78" fmla="*/ 34 w 56"/>
                <a:gd name="T79" fmla="*/ 51 h 96"/>
                <a:gd name="T80" fmla="*/ 35 w 56"/>
                <a:gd name="T81" fmla="*/ 55 h 96"/>
                <a:gd name="T82" fmla="*/ 35 w 56"/>
                <a:gd name="T83" fmla="*/ 5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6" h="96">
                  <a:moveTo>
                    <a:pt x="0" y="13"/>
                  </a:moveTo>
                  <a:cubicBezTo>
                    <a:pt x="0" y="83"/>
                    <a:pt x="0" y="83"/>
                    <a:pt x="0" y="83"/>
                  </a:cubicBezTo>
                  <a:cubicBezTo>
                    <a:pt x="56" y="96"/>
                    <a:pt x="56" y="96"/>
                    <a:pt x="56" y="96"/>
                  </a:cubicBezTo>
                  <a:cubicBezTo>
                    <a:pt x="56" y="0"/>
                    <a:pt x="56" y="0"/>
                    <a:pt x="56" y="0"/>
                  </a:cubicBezTo>
                  <a:lnTo>
                    <a:pt x="0" y="13"/>
                  </a:lnTo>
                  <a:close/>
                  <a:moveTo>
                    <a:pt x="35" y="59"/>
                  </a:moveTo>
                  <a:cubicBezTo>
                    <a:pt x="35" y="60"/>
                    <a:pt x="35" y="61"/>
                    <a:pt x="35" y="61"/>
                  </a:cubicBezTo>
                  <a:cubicBezTo>
                    <a:pt x="35" y="62"/>
                    <a:pt x="34" y="63"/>
                    <a:pt x="34" y="63"/>
                  </a:cubicBezTo>
                  <a:cubicBezTo>
                    <a:pt x="34" y="64"/>
                    <a:pt x="33" y="64"/>
                    <a:pt x="33" y="65"/>
                  </a:cubicBezTo>
                  <a:cubicBezTo>
                    <a:pt x="32" y="65"/>
                    <a:pt x="32" y="66"/>
                    <a:pt x="31" y="66"/>
                  </a:cubicBezTo>
                  <a:cubicBezTo>
                    <a:pt x="30" y="67"/>
                    <a:pt x="30" y="67"/>
                    <a:pt x="29" y="67"/>
                  </a:cubicBezTo>
                  <a:cubicBezTo>
                    <a:pt x="28" y="68"/>
                    <a:pt x="27" y="68"/>
                    <a:pt x="26" y="68"/>
                  </a:cubicBezTo>
                  <a:cubicBezTo>
                    <a:pt x="25" y="68"/>
                    <a:pt x="24" y="68"/>
                    <a:pt x="23" y="68"/>
                  </a:cubicBezTo>
                  <a:cubicBezTo>
                    <a:pt x="23" y="68"/>
                    <a:pt x="22" y="68"/>
                    <a:pt x="21" y="68"/>
                  </a:cubicBezTo>
                  <a:cubicBezTo>
                    <a:pt x="21" y="68"/>
                    <a:pt x="20" y="67"/>
                    <a:pt x="19" y="67"/>
                  </a:cubicBezTo>
                  <a:cubicBezTo>
                    <a:pt x="19" y="67"/>
                    <a:pt x="18" y="67"/>
                    <a:pt x="17" y="66"/>
                  </a:cubicBezTo>
                  <a:cubicBezTo>
                    <a:pt x="17" y="66"/>
                    <a:pt x="16" y="66"/>
                    <a:pt x="16" y="65"/>
                  </a:cubicBezTo>
                  <a:cubicBezTo>
                    <a:pt x="16" y="57"/>
                    <a:pt x="16" y="57"/>
                    <a:pt x="16" y="57"/>
                  </a:cubicBezTo>
                  <a:cubicBezTo>
                    <a:pt x="16" y="58"/>
                    <a:pt x="17" y="58"/>
                    <a:pt x="18" y="59"/>
                  </a:cubicBezTo>
                  <a:cubicBezTo>
                    <a:pt x="18" y="59"/>
                    <a:pt x="19" y="60"/>
                    <a:pt x="20" y="60"/>
                  </a:cubicBezTo>
                  <a:cubicBezTo>
                    <a:pt x="20" y="60"/>
                    <a:pt x="21" y="61"/>
                    <a:pt x="21" y="61"/>
                  </a:cubicBezTo>
                  <a:cubicBezTo>
                    <a:pt x="22" y="61"/>
                    <a:pt x="23" y="61"/>
                    <a:pt x="24" y="61"/>
                  </a:cubicBezTo>
                  <a:cubicBezTo>
                    <a:pt x="24" y="61"/>
                    <a:pt x="24" y="61"/>
                    <a:pt x="25" y="61"/>
                  </a:cubicBezTo>
                  <a:cubicBezTo>
                    <a:pt x="25" y="61"/>
                    <a:pt x="25" y="61"/>
                    <a:pt x="26" y="61"/>
                  </a:cubicBezTo>
                  <a:cubicBezTo>
                    <a:pt x="26" y="61"/>
                    <a:pt x="26" y="61"/>
                    <a:pt x="26" y="61"/>
                  </a:cubicBezTo>
                  <a:cubicBezTo>
                    <a:pt x="27" y="60"/>
                    <a:pt x="27" y="60"/>
                    <a:pt x="27" y="60"/>
                  </a:cubicBezTo>
                  <a:cubicBezTo>
                    <a:pt x="27" y="60"/>
                    <a:pt x="27" y="60"/>
                    <a:pt x="27" y="59"/>
                  </a:cubicBezTo>
                  <a:cubicBezTo>
                    <a:pt x="28" y="59"/>
                    <a:pt x="28" y="59"/>
                    <a:pt x="28" y="59"/>
                  </a:cubicBezTo>
                  <a:cubicBezTo>
                    <a:pt x="28" y="59"/>
                    <a:pt x="28" y="58"/>
                    <a:pt x="28" y="58"/>
                  </a:cubicBezTo>
                  <a:cubicBezTo>
                    <a:pt x="28" y="58"/>
                    <a:pt x="28" y="58"/>
                    <a:pt x="28" y="57"/>
                  </a:cubicBezTo>
                  <a:cubicBezTo>
                    <a:pt x="28" y="57"/>
                    <a:pt x="28" y="57"/>
                    <a:pt x="28" y="56"/>
                  </a:cubicBezTo>
                  <a:cubicBezTo>
                    <a:pt x="28" y="56"/>
                    <a:pt x="28" y="56"/>
                    <a:pt x="28" y="56"/>
                  </a:cubicBezTo>
                  <a:cubicBezTo>
                    <a:pt x="28" y="55"/>
                    <a:pt x="27" y="55"/>
                    <a:pt x="27" y="55"/>
                  </a:cubicBezTo>
                  <a:cubicBezTo>
                    <a:pt x="27" y="54"/>
                    <a:pt x="27" y="54"/>
                    <a:pt x="27" y="54"/>
                  </a:cubicBezTo>
                  <a:cubicBezTo>
                    <a:pt x="26" y="54"/>
                    <a:pt x="26" y="53"/>
                    <a:pt x="26" y="53"/>
                  </a:cubicBezTo>
                  <a:cubicBezTo>
                    <a:pt x="26" y="53"/>
                    <a:pt x="25" y="53"/>
                    <a:pt x="25" y="53"/>
                  </a:cubicBezTo>
                  <a:cubicBezTo>
                    <a:pt x="25" y="52"/>
                    <a:pt x="24" y="52"/>
                    <a:pt x="24" y="52"/>
                  </a:cubicBezTo>
                  <a:cubicBezTo>
                    <a:pt x="23" y="51"/>
                    <a:pt x="23" y="51"/>
                    <a:pt x="22" y="51"/>
                  </a:cubicBezTo>
                  <a:cubicBezTo>
                    <a:pt x="21" y="50"/>
                    <a:pt x="20" y="49"/>
                    <a:pt x="19" y="49"/>
                  </a:cubicBezTo>
                  <a:cubicBezTo>
                    <a:pt x="19" y="48"/>
                    <a:pt x="18" y="47"/>
                    <a:pt x="17" y="46"/>
                  </a:cubicBezTo>
                  <a:cubicBezTo>
                    <a:pt x="17" y="45"/>
                    <a:pt x="16" y="44"/>
                    <a:pt x="16" y="43"/>
                  </a:cubicBezTo>
                  <a:cubicBezTo>
                    <a:pt x="16" y="42"/>
                    <a:pt x="16" y="41"/>
                    <a:pt x="16" y="40"/>
                  </a:cubicBezTo>
                  <a:cubicBezTo>
                    <a:pt x="16" y="39"/>
                    <a:pt x="16" y="38"/>
                    <a:pt x="16" y="37"/>
                  </a:cubicBezTo>
                  <a:cubicBezTo>
                    <a:pt x="16" y="37"/>
                    <a:pt x="16" y="36"/>
                    <a:pt x="16" y="35"/>
                  </a:cubicBezTo>
                  <a:cubicBezTo>
                    <a:pt x="17" y="35"/>
                    <a:pt x="17" y="34"/>
                    <a:pt x="17" y="33"/>
                  </a:cubicBezTo>
                  <a:cubicBezTo>
                    <a:pt x="18" y="33"/>
                    <a:pt x="18" y="32"/>
                    <a:pt x="19" y="32"/>
                  </a:cubicBezTo>
                  <a:cubicBezTo>
                    <a:pt x="19" y="31"/>
                    <a:pt x="20" y="31"/>
                    <a:pt x="20" y="30"/>
                  </a:cubicBezTo>
                  <a:cubicBezTo>
                    <a:pt x="21" y="30"/>
                    <a:pt x="21" y="29"/>
                    <a:pt x="22" y="29"/>
                  </a:cubicBezTo>
                  <a:cubicBezTo>
                    <a:pt x="23" y="29"/>
                    <a:pt x="23" y="29"/>
                    <a:pt x="24" y="28"/>
                  </a:cubicBezTo>
                  <a:cubicBezTo>
                    <a:pt x="25" y="28"/>
                    <a:pt x="26" y="28"/>
                    <a:pt x="27" y="28"/>
                  </a:cubicBezTo>
                  <a:cubicBezTo>
                    <a:pt x="27" y="28"/>
                    <a:pt x="28" y="28"/>
                    <a:pt x="29" y="28"/>
                  </a:cubicBezTo>
                  <a:cubicBezTo>
                    <a:pt x="29" y="28"/>
                    <a:pt x="30" y="28"/>
                    <a:pt x="31" y="28"/>
                  </a:cubicBezTo>
                  <a:cubicBezTo>
                    <a:pt x="31" y="28"/>
                    <a:pt x="32" y="28"/>
                    <a:pt x="32" y="28"/>
                  </a:cubicBezTo>
                  <a:cubicBezTo>
                    <a:pt x="33" y="29"/>
                    <a:pt x="34" y="29"/>
                    <a:pt x="34" y="29"/>
                  </a:cubicBezTo>
                  <a:cubicBezTo>
                    <a:pt x="34" y="37"/>
                    <a:pt x="34" y="37"/>
                    <a:pt x="34" y="37"/>
                  </a:cubicBezTo>
                  <a:cubicBezTo>
                    <a:pt x="34" y="37"/>
                    <a:pt x="33" y="36"/>
                    <a:pt x="32" y="36"/>
                  </a:cubicBezTo>
                  <a:cubicBezTo>
                    <a:pt x="32" y="36"/>
                    <a:pt x="31" y="36"/>
                    <a:pt x="31" y="35"/>
                  </a:cubicBezTo>
                  <a:cubicBezTo>
                    <a:pt x="30" y="35"/>
                    <a:pt x="29" y="35"/>
                    <a:pt x="29" y="35"/>
                  </a:cubicBezTo>
                  <a:cubicBezTo>
                    <a:pt x="28" y="35"/>
                    <a:pt x="28" y="35"/>
                    <a:pt x="27" y="35"/>
                  </a:cubicBezTo>
                  <a:cubicBezTo>
                    <a:pt x="27" y="35"/>
                    <a:pt x="26" y="35"/>
                    <a:pt x="26" y="35"/>
                  </a:cubicBezTo>
                  <a:cubicBezTo>
                    <a:pt x="26" y="35"/>
                    <a:pt x="25" y="35"/>
                    <a:pt x="25" y="35"/>
                  </a:cubicBezTo>
                  <a:cubicBezTo>
                    <a:pt x="25" y="35"/>
                    <a:pt x="25" y="35"/>
                    <a:pt x="24" y="36"/>
                  </a:cubicBezTo>
                  <a:cubicBezTo>
                    <a:pt x="24" y="36"/>
                    <a:pt x="24" y="36"/>
                    <a:pt x="24" y="36"/>
                  </a:cubicBezTo>
                  <a:cubicBezTo>
                    <a:pt x="24" y="36"/>
                    <a:pt x="23" y="36"/>
                    <a:pt x="23" y="37"/>
                  </a:cubicBezTo>
                  <a:cubicBezTo>
                    <a:pt x="23" y="37"/>
                    <a:pt x="23" y="37"/>
                    <a:pt x="23" y="37"/>
                  </a:cubicBezTo>
                  <a:cubicBezTo>
                    <a:pt x="23" y="38"/>
                    <a:pt x="23" y="38"/>
                    <a:pt x="23" y="38"/>
                  </a:cubicBezTo>
                  <a:cubicBezTo>
                    <a:pt x="23" y="38"/>
                    <a:pt x="23" y="39"/>
                    <a:pt x="23" y="39"/>
                  </a:cubicBezTo>
                  <a:cubicBezTo>
                    <a:pt x="23" y="39"/>
                    <a:pt x="23" y="40"/>
                    <a:pt x="23" y="40"/>
                  </a:cubicBezTo>
                  <a:cubicBezTo>
                    <a:pt x="23" y="40"/>
                    <a:pt x="23" y="40"/>
                    <a:pt x="23" y="41"/>
                  </a:cubicBezTo>
                  <a:cubicBezTo>
                    <a:pt x="23" y="41"/>
                    <a:pt x="23" y="41"/>
                    <a:pt x="23" y="41"/>
                  </a:cubicBezTo>
                  <a:cubicBezTo>
                    <a:pt x="23" y="42"/>
                    <a:pt x="23" y="42"/>
                    <a:pt x="24" y="42"/>
                  </a:cubicBezTo>
                  <a:cubicBezTo>
                    <a:pt x="24" y="42"/>
                    <a:pt x="24" y="42"/>
                    <a:pt x="24" y="43"/>
                  </a:cubicBezTo>
                  <a:cubicBezTo>
                    <a:pt x="24" y="43"/>
                    <a:pt x="25" y="43"/>
                    <a:pt x="25" y="43"/>
                  </a:cubicBezTo>
                  <a:cubicBezTo>
                    <a:pt x="25" y="43"/>
                    <a:pt x="26" y="44"/>
                    <a:pt x="26" y="44"/>
                  </a:cubicBezTo>
                  <a:cubicBezTo>
                    <a:pt x="26" y="44"/>
                    <a:pt x="27" y="44"/>
                    <a:pt x="27" y="45"/>
                  </a:cubicBezTo>
                  <a:cubicBezTo>
                    <a:pt x="28" y="45"/>
                    <a:pt x="29" y="46"/>
                    <a:pt x="29" y="46"/>
                  </a:cubicBezTo>
                  <a:cubicBezTo>
                    <a:pt x="30" y="46"/>
                    <a:pt x="30" y="47"/>
                    <a:pt x="31" y="47"/>
                  </a:cubicBezTo>
                  <a:cubicBezTo>
                    <a:pt x="31" y="48"/>
                    <a:pt x="32" y="48"/>
                    <a:pt x="32" y="48"/>
                  </a:cubicBezTo>
                  <a:cubicBezTo>
                    <a:pt x="33" y="49"/>
                    <a:pt x="33" y="49"/>
                    <a:pt x="33" y="50"/>
                  </a:cubicBezTo>
                  <a:cubicBezTo>
                    <a:pt x="34" y="50"/>
                    <a:pt x="34" y="51"/>
                    <a:pt x="34" y="51"/>
                  </a:cubicBezTo>
                  <a:cubicBezTo>
                    <a:pt x="35" y="52"/>
                    <a:pt x="35" y="52"/>
                    <a:pt x="35" y="53"/>
                  </a:cubicBezTo>
                  <a:cubicBezTo>
                    <a:pt x="35" y="53"/>
                    <a:pt x="35" y="54"/>
                    <a:pt x="35" y="55"/>
                  </a:cubicBezTo>
                  <a:cubicBezTo>
                    <a:pt x="35" y="55"/>
                    <a:pt x="36" y="56"/>
                    <a:pt x="36" y="57"/>
                  </a:cubicBezTo>
                  <a:cubicBezTo>
                    <a:pt x="36" y="58"/>
                    <a:pt x="35" y="58"/>
                    <a:pt x="35" y="59"/>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601" name="Freeform 146"/>
            <p:cNvSpPr>
              <a:spLocks/>
            </p:cNvSpPr>
            <p:nvPr/>
          </p:nvSpPr>
          <p:spPr bwMode="auto">
            <a:xfrm>
              <a:off x="858" y="2615"/>
              <a:ext cx="45" cy="85"/>
            </a:xfrm>
            <a:custGeom>
              <a:avLst/>
              <a:gdLst>
                <a:gd name="T0" fmla="*/ 19 w 19"/>
                <a:gd name="T1" fmla="*/ 26 h 35"/>
                <a:gd name="T2" fmla="*/ 16 w 19"/>
                <a:gd name="T3" fmla="*/ 32 h 35"/>
                <a:gd name="T4" fmla="*/ 8 w 19"/>
                <a:gd name="T5" fmla="*/ 35 h 35"/>
                <a:gd name="T6" fmla="*/ 3 w 19"/>
                <a:gd name="T7" fmla="*/ 34 h 35"/>
                <a:gd name="T8" fmla="*/ 0 w 19"/>
                <a:gd name="T9" fmla="*/ 33 h 35"/>
                <a:gd name="T10" fmla="*/ 0 w 19"/>
                <a:gd name="T11" fmla="*/ 28 h 35"/>
                <a:gd name="T12" fmla="*/ 4 w 19"/>
                <a:gd name="T13" fmla="*/ 30 h 35"/>
                <a:gd name="T14" fmla="*/ 8 w 19"/>
                <a:gd name="T15" fmla="*/ 31 h 35"/>
                <a:gd name="T16" fmla="*/ 15 w 19"/>
                <a:gd name="T17" fmla="*/ 26 h 35"/>
                <a:gd name="T18" fmla="*/ 13 w 19"/>
                <a:gd name="T19" fmla="*/ 22 h 35"/>
                <a:gd name="T20" fmla="*/ 8 w 19"/>
                <a:gd name="T21" fmla="*/ 18 h 35"/>
                <a:gd name="T22" fmla="*/ 2 w 19"/>
                <a:gd name="T23" fmla="*/ 14 h 35"/>
                <a:gd name="T24" fmla="*/ 0 w 19"/>
                <a:gd name="T25" fmla="*/ 9 h 35"/>
                <a:gd name="T26" fmla="*/ 3 w 19"/>
                <a:gd name="T27" fmla="*/ 2 h 35"/>
                <a:gd name="T28" fmla="*/ 11 w 19"/>
                <a:gd name="T29" fmla="*/ 0 h 35"/>
                <a:gd name="T30" fmla="*/ 17 w 19"/>
                <a:gd name="T31" fmla="*/ 1 h 35"/>
                <a:gd name="T32" fmla="*/ 17 w 19"/>
                <a:gd name="T33" fmla="*/ 5 h 35"/>
                <a:gd name="T34" fmla="*/ 11 w 19"/>
                <a:gd name="T35" fmla="*/ 3 h 35"/>
                <a:gd name="T36" fmla="*/ 6 w 19"/>
                <a:gd name="T37" fmla="*/ 5 h 35"/>
                <a:gd name="T38" fmla="*/ 4 w 19"/>
                <a:gd name="T39" fmla="*/ 8 h 35"/>
                <a:gd name="T40" fmla="*/ 5 w 19"/>
                <a:gd name="T41" fmla="*/ 11 h 35"/>
                <a:gd name="T42" fmla="*/ 7 w 19"/>
                <a:gd name="T43" fmla="*/ 13 h 35"/>
                <a:gd name="T44" fmla="*/ 11 w 19"/>
                <a:gd name="T45" fmla="*/ 16 h 35"/>
                <a:gd name="T46" fmla="*/ 17 w 19"/>
                <a:gd name="T47" fmla="*/ 20 h 35"/>
                <a:gd name="T48" fmla="*/ 19 w 19"/>
                <a:gd name="T49" fmla="*/ 26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 h="35">
                  <a:moveTo>
                    <a:pt x="19" y="26"/>
                  </a:moveTo>
                  <a:cubicBezTo>
                    <a:pt x="19" y="28"/>
                    <a:pt x="18" y="31"/>
                    <a:pt x="16" y="32"/>
                  </a:cubicBezTo>
                  <a:cubicBezTo>
                    <a:pt x="14" y="34"/>
                    <a:pt x="11" y="35"/>
                    <a:pt x="8" y="35"/>
                  </a:cubicBezTo>
                  <a:cubicBezTo>
                    <a:pt x="6" y="35"/>
                    <a:pt x="5" y="34"/>
                    <a:pt x="3" y="34"/>
                  </a:cubicBezTo>
                  <a:cubicBezTo>
                    <a:pt x="2" y="34"/>
                    <a:pt x="1" y="33"/>
                    <a:pt x="0" y="33"/>
                  </a:cubicBezTo>
                  <a:cubicBezTo>
                    <a:pt x="0" y="28"/>
                    <a:pt x="0" y="28"/>
                    <a:pt x="0" y="28"/>
                  </a:cubicBezTo>
                  <a:cubicBezTo>
                    <a:pt x="1" y="29"/>
                    <a:pt x="2" y="30"/>
                    <a:pt x="4" y="30"/>
                  </a:cubicBezTo>
                  <a:cubicBezTo>
                    <a:pt x="5" y="31"/>
                    <a:pt x="7" y="31"/>
                    <a:pt x="8" y="31"/>
                  </a:cubicBezTo>
                  <a:cubicBezTo>
                    <a:pt x="12" y="31"/>
                    <a:pt x="15" y="29"/>
                    <a:pt x="15" y="26"/>
                  </a:cubicBezTo>
                  <a:cubicBezTo>
                    <a:pt x="15" y="25"/>
                    <a:pt x="14" y="23"/>
                    <a:pt x="13" y="22"/>
                  </a:cubicBezTo>
                  <a:cubicBezTo>
                    <a:pt x="12" y="21"/>
                    <a:pt x="10" y="20"/>
                    <a:pt x="8" y="18"/>
                  </a:cubicBezTo>
                  <a:cubicBezTo>
                    <a:pt x="5" y="17"/>
                    <a:pt x="3" y="15"/>
                    <a:pt x="2" y="14"/>
                  </a:cubicBezTo>
                  <a:cubicBezTo>
                    <a:pt x="1" y="13"/>
                    <a:pt x="0" y="11"/>
                    <a:pt x="0" y="9"/>
                  </a:cubicBezTo>
                  <a:cubicBezTo>
                    <a:pt x="0" y="6"/>
                    <a:pt x="1" y="4"/>
                    <a:pt x="3" y="2"/>
                  </a:cubicBezTo>
                  <a:cubicBezTo>
                    <a:pt x="5" y="1"/>
                    <a:pt x="8" y="0"/>
                    <a:pt x="11" y="0"/>
                  </a:cubicBezTo>
                  <a:cubicBezTo>
                    <a:pt x="14" y="0"/>
                    <a:pt x="16" y="0"/>
                    <a:pt x="17" y="1"/>
                  </a:cubicBezTo>
                  <a:cubicBezTo>
                    <a:pt x="17" y="5"/>
                    <a:pt x="17" y="5"/>
                    <a:pt x="17" y="5"/>
                  </a:cubicBezTo>
                  <a:cubicBezTo>
                    <a:pt x="16" y="4"/>
                    <a:pt x="13" y="3"/>
                    <a:pt x="11" y="3"/>
                  </a:cubicBezTo>
                  <a:cubicBezTo>
                    <a:pt x="9" y="3"/>
                    <a:pt x="7" y="4"/>
                    <a:pt x="6" y="5"/>
                  </a:cubicBezTo>
                  <a:cubicBezTo>
                    <a:pt x="5" y="6"/>
                    <a:pt x="4" y="7"/>
                    <a:pt x="4" y="8"/>
                  </a:cubicBezTo>
                  <a:cubicBezTo>
                    <a:pt x="4" y="10"/>
                    <a:pt x="4" y="10"/>
                    <a:pt x="5" y="11"/>
                  </a:cubicBezTo>
                  <a:cubicBezTo>
                    <a:pt x="5" y="12"/>
                    <a:pt x="6" y="12"/>
                    <a:pt x="7" y="13"/>
                  </a:cubicBezTo>
                  <a:cubicBezTo>
                    <a:pt x="7" y="14"/>
                    <a:pt x="9" y="15"/>
                    <a:pt x="11" y="16"/>
                  </a:cubicBezTo>
                  <a:cubicBezTo>
                    <a:pt x="14" y="17"/>
                    <a:pt x="16" y="19"/>
                    <a:pt x="17" y="20"/>
                  </a:cubicBezTo>
                  <a:cubicBezTo>
                    <a:pt x="18" y="22"/>
                    <a:pt x="19" y="24"/>
                    <a:pt x="19" y="26"/>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602" name="Freeform 147"/>
            <p:cNvSpPr>
              <a:spLocks/>
            </p:cNvSpPr>
            <p:nvPr/>
          </p:nvSpPr>
          <p:spPr bwMode="auto">
            <a:xfrm>
              <a:off x="915" y="2612"/>
              <a:ext cx="47" cy="85"/>
            </a:xfrm>
            <a:custGeom>
              <a:avLst/>
              <a:gdLst>
                <a:gd name="T0" fmla="*/ 20 w 20"/>
                <a:gd name="T1" fmla="*/ 35 h 35"/>
                <a:gd name="T2" fmla="*/ 16 w 20"/>
                <a:gd name="T3" fmla="*/ 35 h 35"/>
                <a:gd name="T4" fmla="*/ 16 w 20"/>
                <a:gd name="T5" fmla="*/ 21 h 35"/>
                <a:gd name="T6" fmla="*/ 10 w 20"/>
                <a:gd name="T7" fmla="*/ 14 h 35"/>
                <a:gd name="T8" fmla="*/ 5 w 20"/>
                <a:gd name="T9" fmla="*/ 16 h 35"/>
                <a:gd name="T10" fmla="*/ 4 w 20"/>
                <a:gd name="T11" fmla="*/ 21 h 35"/>
                <a:gd name="T12" fmla="*/ 4 w 20"/>
                <a:gd name="T13" fmla="*/ 35 h 35"/>
                <a:gd name="T14" fmla="*/ 0 w 20"/>
                <a:gd name="T15" fmla="*/ 35 h 35"/>
                <a:gd name="T16" fmla="*/ 0 w 20"/>
                <a:gd name="T17" fmla="*/ 0 h 35"/>
                <a:gd name="T18" fmla="*/ 4 w 20"/>
                <a:gd name="T19" fmla="*/ 0 h 35"/>
                <a:gd name="T20" fmla="*/ 4 w 20"/>
                <a:gd name="T21" fmla="*/ 15 h 35"/>
                <a:gd name="T22" fmla="*/ 4 w 20"/>
                <a:gd name="T23" fmla="*/ 15 h 35"/>
                <a:gd name="T24" fmla="*/ 11 w 20"/>
                <a:gd name="T25" fmla="*/ 10 h 35"/>
                <a:gd name="T26" fmla="*/ 20 w 20"/>
                <a:gd name="T27" fmla="*/ 20 h 35"/>
                <a:gd name="T28" fmla="*/ 20 w 20"/>
                <a:gd name="T29" fmla="*/ 35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 h="35">
                  <a:moveTo>
                    <a:pt x="20" y="35"/>
                  </a:moveTo>
                  <a:cubicBezTo>
                    <a:pt x="16" y="35"/>
                    <a:pt x="16" y="35"/>
                    <a:pt x="16" y="35"/>
                  </a:cubicBezTo>
                  <a:cubicBezTo>
                    <a:pt x="16" y="21"/>
                    <a:pt x="16" y="21"/>
                    <a:pt x="16" y="21"/>
                  </a:cubicBezTo>
                  <a:cubicBezTo>
                    <a:pt x="16" y="16"/>
                    <a:pt x="14" y="14"/>
                    <a:pt x="10" y="14"/>
                  </a:cubicBezTo>
                  <a:cubicBezTo>
                    <a:pt x="8" y="14"/>
                    <a:pt x="7" y="14"/>
                    <a:pt x="5" y="16"/>
                  </a:cubicBezTo>
                  <a:cubicBezTo>
                    <a:pt x="4" y="17"/>
                    <a:pt x="4" y="19"/>
                    <a:pt x="4" y="21"/>
                  </a:cubicBezTo>
                  <a:cubicBezTo>
                    <a:pt x="4" y="35"/>
                    <a:pt x="4" y="35"/>
                    <a:pt x="4" y="35"/>
                  </a:cubicBezTo>
                  <a:cubicBezTo>
                    <a:pt x="0" y="35"/>
                    <a:pt x="0" y="35"/>
                    <a:pt x="0" y="35"/>
                  </a:cubicBezTo>
                  <a:cubicBezTo>
                    <a:pt x="0" y="0"/>
                    <a:pt x="0" y="0"/>
                    <a:pt x="0" y="0"/>
                  </a:cubicBezTo>
                  <a:cubicBezTo>
                    <a:pt x="4" y="0"/>
                    <a:pt x="4" y="0"/>
                    <a:pt x="4" y="0"/>
                  </a:cubicBezTo>
                  <a:cubicBezTo>
                    <a:pt x="4" y="15"/>
                    <a:pt x="4" y="15"/>
                    <a:pt x="4" y="15"/>
                  </a:cubicBezTo>
                  <a:cubicBezTo>
                    <a:pt x="4" y="15"/>
                    <a:pt x="4" y="15"/>
                    <a:pt x="4" y="15"/>
                  </a:cubicBezTo>
                  <a:cubicBezTo>
                    <a:pt x="5" y="12"/>
                    <a:pt x="8" y="10"/>
                    <a:pt x="11" y="10"/>
                  </a:cubicBezTo>
                  <a:cubicBezTo>
                    <a:pt x="17" y="10"/>
                    <a:pt x="20" y="14"/>
                    <a:pt x="20" y="20"/>
                  </a:cubicBezTo>
                  <a:lnTo>
                    <a:pt x="20" y="35"/>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603" name="Freeform 148"/>
            <p:cNvSpPr>
              <a:spLocks noEditPoints="1"/>
            </p:cNvSpPr>
            <p:nvPr/>
          </p:nvSpPr>
          <p:spPr bwMode="auto">
            <a:xfrm>
              <a:off x="972" y="2637"/>
              <a:ext cx="45" cy="63"/>
            </a:xfrm>
            <a:custGeom>
              <a:avLst/>
              <a:gdLst>
                <a:gd name="T0" fmla="*/ 19 w 19"/>
                <a:gd name="T1" fmla="*/ 25 h 26"/>
                <a:gd name="T2" fmla="*/ 15 w 19"/>
                <a:gd name="T3" fmla="*/ 25 h 26"/>
                <a:gd name="T4" fmla="*/ 15 w 19"/>
                <a:gd name="T5" fmla="*/ 21 h 26"/>
                <a:gd name="T6" fmla="*/ 15 w 19"/>
                <a:gd name="T7" fmla="*/ 21 h 26"/>
                <a:gd name="T8" fmla="*/ 7 w 19"/>
                <a:gd name="T9" fmla="*/ 26 h 26"/>
                <a:gd name="T10" fmla="*/ 2 w 19"/>
                <a:gd name="T11" fmla="*/ 24 h 26"/>
                <a:gd name="T12" fmla="*/ 0 w 19"/>
                <a:gd name="T13" fmla="*/ 19 h 26"/>
                <a:gd name="T14" fmla="*/ 8 w 19"/>
                <a:gd name="T15" fmla="*/ 11 h 26"/>
                <a:gd name="T16" fmla="*/ 15 w 19"/>
                <a:gd name="T17" fmla="*/ 10 h 26"/>
                <a:gd name="T18" fmla="*/ 10 w 19"/>
                <a:gd name="T19" fmla="*/ 4 h 26"/>
                <a:gd name="T20" fmla="*/ 2 w 19"/>
                <a:gd name="T21" fmla="*/ 7 h 26"/>
                <a:gd name="T22" fmla="*/ 2 w 19"/>
                <a:gd name="T23" fmla="*/ 3 h 26"/>
                <a:gd name="T24" fmla="*/ 6 w 19"/>
                <a:gd name="T25" fmla="*/ 1 h 26"/>
                <a:gd name="T26" fmla="*/ 10 w 19"/>
                <a:gd name="T27" fmla="*/ 0 h 26"/>
                <a:gd name="T28" fmla="*/ 19 w 19"/>
                <a:gd name="T29" fmla="*/ 9 h 26"/>
                <a:gd name="T30" fmla="*/ 19 w 19"/>
                <a:gd name="T31" fmla="*/ 25 h 26"/>
                <a:gd name="T32" fmla="*/ 15 w 19"/>
                <a:gd name="T33" fmla="*/ 13 h 26"/>
                <a:gd name="T34" fmla="*/ 9 w 19"/>
                <a:gd name="T35" fmla="*/ 14 h 26"/>
                <a:gd name="T36" fmla="*/ 5 w 19"/>
                <a:gd name="T37" fmla="*/ 15 h 26"/>
                <a:gd name="T38" fmla="*/ 4 w 19"/>
                <a:gd name="T39" fmla="*/ 18 h 26"/>
                <a:gd name="T40" fmla="*/ 5 w 19"/>
                <a:gd name="T41" fmla="*/ 21 h 26"/>
                <a:gd name="T42" fmla="*/ 8 w 19"/>
                <a:gd name="T43" fmla="*/ 22 h 26"/>
                <a:gd name="T44" fmla="*/ 13 w 19"/>
                <a:gd name="T45" fmla="*/ 20 h 26"/>
                <a:gd name="T46" fmla="*/ 15 w 19"/>
                <a:gd name="T47" fmla="*/ 15 h 26"/>
                <a:gd name="T48" fmla="*/ 15 w 19"/>
                <a:gd name="T49" fmla="*/ 13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 h="26">
                  <a:moveTo>
                    <a:pt x="19" y="25"/>
                  </a:moveTo>
                  <a:cubicBezTo>
                    <a:pt x="15" y="25"/>
                    <a:pt x="15" y="25"/>
                    <a:pt x="15" y="25"/>
                  </a:cubicBezTo>
                  <a:cubicBezTo>
                    <a:pt x="15" y="21"/>
                    <a:pt x="15" y="21"/>
                    <a:pt x="15" y="21"/>
                  </a:cubicBezTo>
                  <a:cubicBezTo>
                    <a:pt x="15" y="21"/>
                    <a:pt x="15" y="21"/>
                    <a:pt x="15" y="21"/>
                  </a:cubicBezTo>
                  <a:cubicBezTo>
                    <a:pt x="13" y="24"/>
                    <a:pt x="10" y="26"/>
                    <a:pt x="7" y="26"/>
                  </a:cubicBezTo>
                  <a:cubicBezTo>
                    <a:pt x="5" y="26"/>
                    <a:pt x="3" y="25"/>
                    <a:pt x="2" y="24"/>
                  </a:cubicBezTo>
                  <a:cubicBezTo>
                    <a:pt x="0" y="22"/>
                    <a:pt x="0" y="21"/>
                    <a:pt x="0" y="19"/>
                  </a:cubicBezTo>
                  <a:cubicBezTo>
                    <a:pt x="0" y="14"/>
                    <a:pt x="2" y="12"/>
                    <a:pt x="8" y="11"/>
                  </a:cubicBezTo>
                  <a:cubicBezTo>
                    <a:pt x="15" y="10"/>
                    <a:pt x="15" y="10"/>
                    <a:pt x="15" y="10"/>
                  </a:cubicBezTo>
                  <a:cubicBezTo>
                    <a:pt x="15" y="6"/>
                    <a:pt x="13" y="4"/>
                    <a:pt x="10" y="4"/>
                  </a:cubicBezTo>
                  <a:cubicBezTo>
                    <a:pt x="7" y="4"/>
                    <a:pt x="4" y="5"/>
                    <a:pt x="2" y="7"/>
                  </a:cubicBezTo>
                  <a:cubicBezTo>
                    <a:pt x="2" y="3"/>
                    <a:pt x="2" y="3"/>
                    <a:pt x="2" y="3"/>
                  </a:cubicBezTo>
                  <a:cubicBezTo>
                    <a:pt x="3" y="2"/>
                    <a:pt x="4" y="2"/>
                    <a:pt x="6" y="1"/>
                  </a:cubicBezTo>
                  <a:cubicBezTo>
                    <a:pt x="7" y="1"/>
                    <a:pt x="9" y="0"/>
                    <a:pt x="10" y="0"/>
                  </a:cubicBezTo>
                  <a:cubicBezTo>
                    <a:pt x="16" y="0"/>
                    <a:pt x="19" y="3"/>
                    <a:pt x="19" y="9"/>
                  </a:cubicBezTo>
                  <a:lnTo>
                    <a:pt x="19" y="25"/>
                  </a:lnTo>
                  <a:close/>
                  <a:moveTo>
                    <a:pt x="15" y="13"/>
                  </a:moveTo>
                  <a:cubicBezTo>
                    <a:pt x="9" y="14"/>
                    <a:pt x="9" y="14"/>
                    <a:pt x="9" y="14"/>
                  </a:cubicBezTo>
                  <a:cubicBezTo>
                    <a:pt x="7" y="14"/>
                    <a:pt x="6" y="14"/>
                    <a:pt x="5" y="15"/>
                  </a:cubicBezTo>
                  <a:cubicBezTo>
                    <a:pt x="4" y="16"/>
                    <a:pt x="4" y="17"/>
                    <a:pt x="4" y="18"/>
                  </a:cubicBezTo>
                  <a:cubicBezTo>
                    <a:pt x="4" y="20"/>
                    <a:pt x="4" y="21"/>
                    <a:pt x="5" y="21"/>
                  </a:cubicBezTo>
                  <a:cubicBezTo>
                    <a:pt x="6" y="22"/>
                    <a:pt x="7" y="22"/>
                    <a:pt x="8" y="22"/>
                  </a:cubicBezTo>
                  <a:cubicBezTo>
                    <a:pt x="10" y="22"/>
                    <a:pt x="12" y="22"/>
                    <a:pt x="13" y="20"/>
                  </a:cubicBezTo>
                  <a:cubicBezTo>
                    <a:pt x="14" y="19"/>
                    <a:pt x="15" y="17"/>
                    <a:pt x="15" y="15"/>
                  </a:cubicBezTo>
                  <a:lnTo>
                    <a:pt x="15" y="13"/>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604" name="Freeform 149"/>
            <p:cNvSpPr>
              <a:spLocks/>
            </p:cNvSpPr>
            <p:nvPr/>
          </p:nvSpPr>
          <p:spPr bwMode="auto">
            <a:xfrm>
              <a:off x="1029" y="2639"/>
              <a:ext cx="31" cy="58"/>
            </a:xfrm>
            <a:custGeom>
              <a:avLst/>
              <a:gdLst>
                <a:gd name="T0" fmla="*/ 13 w 13"/>
                <a:gd name="T1" fmla="*/ 4 h 24"/>
                <a:gd name="T2" fmla="*/ 10 w 13"/>
                <a:gd name="T3" fmla="*/ 3 h 24"/>
                <a:gd name="T4" fmla="*/ 6 w 13"/>
                <a:gd name="T5" fmla="*/ 6 h 24"/>
                <a:gd name="T6" fmla="*/ 4 w 13"/>
                <a:gd name="T7" fmla="*/ 12 h 24"/>
                <a:gd name="T8" fmla="*/ 4 w 13"/>
                <a:gd name="T9" fmla="*/ 24 h 24"/>
                <a:gd name="T10" fmla="*/ 0 w 13"/>
                <a:gd name="T11" fmla="*/ 24 h 24"/>
                <a:gd name="T12" fmla="*/ 0 w 13"/>
                <a:gd name="T13" fmla="*/ 0 h 24"/>
                <a:gd name="T14" fmla="*/ 4 w 13"/>
                <a:gd name="T15" fmla="*/ 0 h 24"/>
                <a:gd name="T16" fmla="*/ 4 w 13"/>
                <a:gd name="T17" fmla="*/ 5 h 24"/>
                <a:gd name="T18" fmla="*/ 4 w 13"/>
                <a:gd name="T19" fmla="*/ 5 h 24"/>
                <a:gd name="T20" fmla="*/ 7 w 13"/>
                <a:gd name="T21" fmla="*/ 1 h 24"/>
                <a:gd name="T22" fmla="*/ 11 w 13"/>
                <a:gd name="T23" fmla="*/ 0 h 24"/>
                <a:gd name="T24" fmla="*/ 13 w 13"/>
                <a:gd name="T25" fmla="*/ 0 h 24"/>
                <a:gd name="T26" fmla="*/ 13 w 13"/>
                <a:gd name="T27" fmla="*/ 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24">
                  <a:moveTo>
                    <a:pt x="13" y="4"/>
                  </a:moveTo>
                  <a:cubicBezTo>
                    <a:pt x="12" y="3"/>
                    <a:pt x="11" y="3"/>
                    <a:pt x="10" y="3"/>
                  </a:cubicBezTo>
                  <a:cubicBezTo>
                    <a:pt x="8" y="3"/>
                    <a:pt x="7" y="4"/>
                    <a:pt x="6" y="6"/>
                  </a:cubicBezTo>
                  <a:cubicBezTo>
                    <a:pt x="5" y="7"/>
                    <a:pt x="4" y="9"/>
                    <a:pt x="4" y="12"/>
                  </a:cubicBezTo>
                  <a:cubicBezTo>
                    <a:pt x="4" y="24"/>
                    <a:pt x="4" y="24"/>
                    <a:pt x="4" y="24"/>
                  </a:cubicBezTo>
                  <a:cubicBezTo>
                    <a:pt x="0" y="24"/>
                    <a:pt x="0" y="24"/>
                    <a:pt x="0" y="24"/>
                  </a:cubicBezTo>
                  <a:cubicBezTo>
                    <a:pt x="0" y="0"/>
                    <a:pt x="0" y="0"/>
                    <a:pt x="0" y="0"/>
                  </a:cubicBezTo>
                  <a:cubicBezTo>
                    <a:pt x="4" y="0"/>
                    <a:pt x="4" y="0"/>
                    <a:pt x="4" y="0"/>
                  </a:cubicBezTo>
                  <a:cubicBezTo>
                    <a:pt x="4" y="5"/>
                    <a:pt x="4" y="5"/>
                    <a:pt x="4" y="5"/>
                  </a:cubicBezTo>
                  <a:cubicBezTo>
                    <a:pt x="4" y="5"/>
                    <a:pt x="4" y="5"/>
                    <a:pt x="4" y="5"/>
                  </a:cubicBezTo>
                  <a:cubicBezTo>
                    <a:pt x="5" y="3"/>
                    <a:pt x="6" y="2"/>
                    <a:pt x="7" y="1"/>
                  </a:cubicBezTo>
                  <a:cubicBezTo>
                    <a:pt x="8" y="0"/>
                    <a:pt x="9" y="0"/>
                    <a:pt x="11" y="0"/>
                  </a:cubicBezTo>
                  <a:cubicBezTo>
                    <a:pt x="12" y="0"/>
                    <a:pt x="12" y="0"/>
                    <a:pt x="13" y="0"/>
                  </a:cubicBezTo>
                  <a:lnTo>
                    <a:pt x="13" y="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605" name="Freeform 150"/>
            <p:cNvSpPr>
              <a:spLocks noEditPoints="1"/>
            </p:cNvSpPr>
            <p:nvPr/>
          </p:nvSpPr>
          <p:spPr bwMode="auto">
            <a:xfrm>
              <a:off x="1060" y="2637"/>
              <a:ext cx="50" cy="63"/>
            </a:xfrm>
            <a:custGeom>
              <a:avLst/>
              <a:gdLst>
                <a:gd name="T0" fmla="*/ 21 w 21"/>
                <a:gd name="T1" fmla="*/ 14 h 26"/>
                <a:gd name="T2" fmla="*/ 4 w 21"/>
                <a:gd name="T3" fmla="*/ 14 h 26"/>
                <a:gd name="T4" fmla="*/ 7 w 21"/>
                <a:gd name="T5" fmla="*/ 20 h 26"/>
                <a:gd name="T6" fmla="*/ 12 w 21"/>
                <a:gd name="T7" fmla="*/ 22 h 26"/>
                <a:gd name="T8" fmla="*/ 20 w 21"/>
                <a:gd name="T9" fmla="*/ 20 h 26"/>
                <a:gd name="T10" fmla="*/ 20 w 21"/>
                <a:gd name="T11" fmla="*/ 23 h 26"/>
                <a:gd name="T12" fmla="*/ 11 w 21"/>
                <a:gd name="T13" fmla="*/ 26 h 26"/>
                <a:gd name="T14" fmla="*/ 3 w 21"/>
                <a:gd name="T15" fmla="*/ 22 h 26"/>
                <a:gd name="T16" fmla="*/ 0 w 21"/>
                <a:gd name="T17" fmla="*/ 13 h 26"/>
                <a:gd name="T18" fmla="*/ 2 w 21"/>
                <a:gd name="T19" fmla="*/ 7 h 26"/>
                <a:gd name="T20" fmla="*/ 6 w 21"/>
                <a:gd name="T21" fmla="*/ 2 h 26"/>
                <a:gd name="T22" fmla="*/ 11 w 21"/>
                <a:gd name="T23" fmla="*/ 0 h 26"/>
                <a:gd name="T24" fmla="*/ 19 w 21"/>
                <a:gd name="T25" fmla="*/ 3 h 26"/>
                <a:gd name="T26" fmla="*/ 21 w 21"/>
                <a:gd name="T27" fmla="*/ 12 h 26"/>
                <a:gd name="T28" fmla="*/ 21 w 21"/>
                <a:gd name="T29" fmla="*/ 14 h 26"/>
                <a:gd name="T30" fmla="*/ 17 w 21"/>
                <a:gd name="T31" fmla="*/ 11 h 26"/>
                <a:gd name="T32" fmla="*/ 16 w 21"/>
                <a:gd name="T33" fmla="*/ 6 h 26"/>
                <a:gd name="T34" fmla="*/ 11 w 21"/>
                <a:gd name="T35" fmla="*/ 4 h 26"/>
                <a:gd name="T36" fmla="*/ 7 w 21"/>
                <a:gd name="T37" fmla="*/ 6 h 26"/>
                <a:gd name="T38" fmla="*/ 4 w 21"/>
                <a:gd name="T39" fmla="*/ 11 h 26"/>
                <a:gd name="T40" fmla="*/ 17 w 21"/>
                <a:gd name="T41" fmla="*/ 11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 h="26">
                  <a:moveTo>
                    <a:pt x="21" y="14"/>
                  </a:moveTo>
                  <a:cubicBezTo>
                    <a:pt x="4" y="14"/>
                    <a:pt x="4" y="14"/>
                    <a:pt x="4" y="14"/>
                  </a:cubicBezTo>
                  <a:cubicBezTo>
                    <a:pt x="4" y="17"/>
                    <a:pt x="5" y="19"/>
                    <a:pt x="7" y="20"/>
                  </a:cubicBezTo>
                  <a:cubicBezTo>
                    <a:pt x="8" y="22"/>
                    <a:pt x="10" y="22"/>
                    <a:pt x="12" y="22"/>
                  </a:cubicBezTo>
                  <a:cubicBezTo>
                    <a:pt x="15" y="22"/>
                    <a:pt x="17" y="21"/>
                    <a:pt x="20" y="20"/>
                  </a:cubicBezTo>
                  <a:cubicBezTo>
                    <a:pt x="20" y="23"/>
                    <a:pt x="20" y="23"/>
                    <a:pt x="20" y="23"/>
                  </a:cubicBezTo>
                  <a:cubicBezTo>
                    <a:pt x="18" y="25"/>
                    <a:pt x="15" y="26"/>
                    <a:pt x="11" y="26"/>
                  </a:cubicBezTo>
                  <a:cubicBezTo>
                    <a:pt x="8" y="26"/>
                    <a:pt x="5" y="25"/>
                    <a:pt x="3" y="22"/>
                  </a:cubicBezTo>
                  <a:cubicBezTo>
                    <a:pt x="1" y="20"/>
                    <a:pt x="0" y="17"/>
                    <a:pt x="0" y="13"/>
                  </a:cubicBezTo>
                  <a:cubicBezTo>
                    <a:pt x="0" y="11"/>
                    <a:pt x="1" y="9"/>
                    <a:pt x="2" y="7"/>
                  </a:cubicBezTo>
                  <a:cubicBezTo>
                    <a:pt x="3" y="5"/>
                    <a:pt x="4" y="3"/>
                    <a:pt x="6" y="2"/>
                  </a:cubicBezTo>
                  <a:cubicBezTo>
                    <a:pt x="8" y="1"/>
                    <a:pt x="9" y="0"/>
                    <a:pt x="11" y="0"/>
                  </a:cubicBezTo>
                  <a:cubicBezTo>
                    <a:pt x="15" y="0"/>
                    <a:pt x="17" y="1"/>
                    <a:pt x="19" y="3"/>
                  </a:cubicBezTo>
                  <a:cubicBezTo>
                    <a:pt x="21" y="6"/>
                    <a:pt x="21" y="8"/>
                    <a:pt x="21" y="12"/>
                  </a:cubicBezTo>
                  <a:lnTo>
                    <a:pt x="21" y="14"/>
                  </a:lnTo>
                  <a:close/>
                  <a:moveTo>
                    <a:pt x="17" y="11"/>
                  </a:moveTo>
                  <a:cubicBezTo>
                    <a:pt x="17" y="9"/>
                    <a:pt x="17" y="7"/>
                    <a:pt x="16" y="6"/>
                  </a:cubicBezTo>
                  <a:cubicBezTo>
                    <a:pt x="15" y="4"/>
                    <a:pt x="13" y="4"/>
                    <a:pt x="11" y="4"/>
                  </a:cubicBezTo>
                  <a:cubicBezTo>
                    <a:pt x="10" y="4"/>
                    <a:pt x="8" y="4"/>
                    <a:pt x="7" y="6"/>
                  </a:cubicBezTo>
                  <a:cubicBezTo>
                    <a:pt x="6" y="7"/>
                    <a:pt x="5" y="9"/>
                    <a:pt x="4" y="11"/>
                  </a:cubicBezTo>
                  <a:lnTo>
                    <a:pt x="17" y="11"/>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606" name="Freeform 151"/>
            <p:cNvSpPr>
              <a:spLocks noEditPoints="1"/>
            </p:cNvSpPr>
            <p:nvPr/>
          </p:nvSpPr>
          <p:spPr bwMode="auto">
            <a:xfrm>
              <a:off x="1122" y="2615"/>
              <a:ext cx="50" cy="82"/>
            </a:xfrm>
            <a:custGeom>
              <a:avLst/>
              <a:gdLst>
                <a:gd name="T0" fmla="*/ 21 w 21"/>
                <a:gd name="T1" fmla="*/ 10 h 34"/>
                <a:gd name="T2" fmla="*/ 17 w 21"/>
                <a:gd name="T3" fmla="*/ 18 h 34"/>
                <a:gd name="T4" fmla="*/ 9 w 21"/>
                <a:gd name="T5" fmla="*/ 21 h 34"/>
                <a:gd name="T6" fmla="*/ 4 w 21"/>
                <a:gd name="T7" fmla="*/ 21 h 34"/>
                <a:gd name="T8" fmla="*/ 4 w 21"/>
                <a:gd name="T9" fmla="*/ 34 h 34"/>
                <a:gd name="T10" fmla="*/ 0 w 21"/>
                <a:gd name="T11" fmla="*/ 34 h 34"/>
                <a:gd name="T12" fmla="*/ 0 w 21"/>
                <a:gd name="T13" fmla="*/ 0 h 34"/>
                <a:gd name="T14" fmla="*/ 9 w 21"/>
                <a:gd name="T15" fmla="*/ 0 h 34"/>
                <a:gd name="T16" fmla="*/ 18 w 21"/>
                <a:gd name="T17" fmla="*/ 3 h 34"/>
                <a:gd name="T18" fmla="*/ 21 w 21"/>
                <a:gd name="T19" fmla="*/ 10 h 34"/>
                <a:gd name="T20" fmla="*/ 17 w 21"/>
                <a:gd name="T21" fmla="*/ 11 h 34"/>
                <a:gd name="T22" fmla="*/ 9 w 21"/>
                <a:gd name="T23" fmla="*/ 4 h 34"/>
                <a:gd name="T24" fmla="*/ 4 w 21"/>
                <a:gd name="T25" fmla="*/ 4 h 34"/>
                <a:gd name="T26" fmla="*/ 4 w 21"/>
                <a:gd name="T27" fmla="*/ 18 h 34"/>
                <a:gd name="T28" fmla="*/ 8 w 21"/>
                <a:gd name="T29" fmla="*/ 18 h 34"/>
                <a:gd name="T30" fmla="*/ 14 w 21"/>
                <a:gd name="T31" fmla="*/ 16 h 34"/>
                <a:gd name="T32" fmla="*/ 17 w 21"/>
                <a:gd name="T33" fmla="*/ 11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 h="34">
                  <a:moveTo>
                    <a:pt x="21" y="10"/>
                  </a:moveTo>
                  <a:cubicBezTo>
                    <a:pt x="21" y="14"/>
                    <a:pt x="20" y="16"/>
                    <a:pt x="17" y="18"/>
                  </a:cubicBezTo>
                  <a:cubicBezTo>
                    <a:pt x="15" y="20"/>
                    <a:pt x="12" y="21"/>
                    <a:pt x="9" y="21"/>
                  </a:cubicBezTo>
                  <a:cubicBezTo>
                    <a:pt x="4" y="21"/>
                    <a:pt x="4" y="21"/>
                    <a:pt x="4" y="21"/>
                  </a:cubicBezTo>
                  <a:cubicBezTo>
                    <a:pt x="4" y="34"/>
                    <a:pt x="4" y="34"/>
                    <a:pt x="4" y="34"/>
                  </a:cubicBezTo>
                  <a:cubicBezTo>
                    <a:pt x="0" y="34"/>
                    <a:pt x="0" y="34"/>
                    <a:pt x="0" y="34"/>
                  </a:cubicBezTo>
                  <a:cubicBezTo>
                    <a:pt x="0" y="0"/>
                    <a:pt x="0" y="0"/>
                    <a:pt x="0" y="0"/>
                  </a:cubicBezTo>
                  <a:cubicBezTo>
                    <a:pt x="9" y="0"/>
                    <a:pt x="9" y="0"/>
                    <a:pt x="9" y="0"/>
                  </a:cubicBezTo>
                  <a:cubicBezTo>
                    <a:pt x="13" y="0"/>
                    <a:pt x="16" y="1"/>
                    <a:pt x="18" y="3"/>
                  </a:cubicBezTo>
                  <a:cubicBezTo>
                    <a:pt x="20" y="5"/>
                    <a:pt x="21" y="7"/>
                    <a:pt x="21" y="10"/>
                  </a:cubicBezTo>
                  <a:close/>
                  <a:moveTo>
                    <a:pt x="17" y="11"/>
                  </a:moveTo>
                  <a:cubicBezTo>
                    <a:pt x="17" y="6"/>
                    <a:pt x="14" y="4"/>
                    <a:pt x="9" y="4"/>
                  </a:cubicBezTo>
                  <a:cubicBezTo>
                    <a:pt x="4" y="4"/>
                    <a:pt x="4" y="4"/>
                    <a:pt x="4" y="4"/>
                  </a:cubicBezTo>
                  <a:cubicBezTo>
                    <a:pt x="4" y="18"/>
                    <a:pt x="4" y="18"/>
                    <a:pt x="4" y="18"/>
                  </a:cubicBezTo>
                  <a:cubicBezTo>
                    <a:pt x="8" y="18"/>
                    <a:pt x="8" y="18"/>
                    <a:pt x="8" y="18"/>
                  </a:cubicBezTo>
                  <a:cubicBezTo>
                    <a:pt x="11" y="18"/>
                    <a:pt x="13" y="17"/>
                    <a:pt x="14" y="16"/>
                  </a:cubicBezTo>
                  <a:cubicBezTo>
                    <a:pt x="16" y="15"/>
                    <a:pt x="17" y="13"/>
                    <a:pt x="17" y="11"/>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607" name="Freeform 152"/>
            <p:cNvSpPr>
              <a:spLocks noEditPoints="1"/>
            </p:cNvSpPr>
            <p:nvPr/>
          </p:nvSpPr>
          <p:spPr bwMode="auto">
            <a:xfrm>
              <a:off x="1175" y="2637"/>
              <a:ext cx="54" cy="63"/>
            </a:xfrm>
            <a:custGeom>
              <a:avLst/>
              <a:gdLst>
                <a:gd name="T0" fmla="*/ 23 w 23"/>
                <a:gd name="T1" fmla="*/ 13 h 26"/>
                <a:gd name="T2" fmla="*/ 20 w 23"/>
                <a:gd name="T3" fmla="*/ 22 h 26"/>
                <a:gd name="T4" fmla="*/ 11 w 23"/>
                <a:gd name="T5" fmla="*/ 26 h 26"/>
                <a:gd name="T6" fmla="*/ 3 w 23"/>
                <a:gd name="T7" fmla="*/ 22 h 26"/>
                <a:gd name="T8" fmla="*/ 0 w 23"/>
                <a:gd name="T9" fmla="*/ 13 h 26"/>
                <a:gd name="T10" fmla="*/ 3 w 23"/>
                <a:gd name="T11" fmla="*/ 4 h 26"/>
                <a:gd name="T12" fmla="*/ 12 w 23"/>
                <a:gd name="T13" fmla="*/ 0 h 26"/>
                <a:gd name="T14" fmla="*/ 20 w 23"/>
                <a:gd name="T15" fmla="*/ 4 h 26"/>
                <a:gd name="T16" fmla="*/ 23 w 23"/>
                <a:gd name="T17" fmla="*/ 13 h 26"/>
                <a:gd name="T18" fmla="*/ 19 w 23"/>
                <a:gd name="T19" fmla="*/ 13 h 26"/>
                <a:gd name="T20" fmla="*/ 17 w 23"/>
                <a:gd name="T21" fmla="*/ 6 h 26"/>
                <a:gd name="T22" fmla="*/ 12 w 23"/>
                <a:gd name="T23" fmla="*/ 4 h 26"/>
                <a:gd name="T24" fmla="*/ 6 w 23"/>
                <a:gd name="T25" fmla="*/ 6 h 26"/>
                <a:gd name="T26" fmla="*/ 4 w 23"/>
                <a:gd name="T27" fmla="*/ 13 h 26"/>
                <a:gd name="T28" fmla="*/ 6 w 23"/>
                <a:gd name="T29" fmla="*/ 20 h 26"/>
                <a:gd name="T30" fmla="*/ 12 w 23"/>
                <a:gd name="T31" fmla="*/ 22 h 26"/>
                <a:gd name="T32" fmla="*/ 17 w 23"/>
                <a:gd name="T33" fmla="*/ 20 h 26"/>
                <a:gd name="T34" fmla="*/ 19 w 23"/>
                <a:gd name="T35" fmla="*/ 13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 h="26">
                  <a:moveTo>
                    <a:pt x="23" y="13"/>
                  </a:moveTo>
                  <a:cubicBezTo>
                    <a:pt x="23" y="17"/>
                    <a:pt x="22" y="20"/>
                    <a:pt x="20" y="22"/>
                  </a:cubicBezTo>
                  <a:cubicBezTo>
                    <a:pt x="18" y="24"/>
                    <a:pt x="15" y="26"/>
                    <a:pt x="11" y="26"/>
                  </a:cubicBezTo>
                  <a:cubicBezTo>
                    <a:pt x="8" y="26"/>
                    <a:pt x="5" y="24"/>
                    <a:pt x="3" y="22"/>
                  </a:cubicBezTo>
                  <a:cubicBezTo>
                    <a:pt x="1" y="20"/>
                    <a:pt x="0" y="17"/>
                    <a:pt x="0" y="13"/>
                  </a:cubicBezTo>
                  <a:cubicBezTo>
                    <a:pt x="0" y="9"/>
                    <a:pt x="1" y="6"/>
                    <a:pt x="3" y="4"/>
                  </a:cubicBezTo>
                  <a:cubicBezTo>
                    <a:pt x="5" y="2"/>
                    <a:pt x="8" y="0"/>
                    <a:pt x="12" y="0"/>
                  </a:cubicBezTo>
                  <a:cubicBezTo>
                    <a:pt x="15" y="0"/>
                    <a:pt x="18" y="2"/>
                    <a:pt x="20" y="4"/>
                  </a:cubicBezTo>
                  <a:cubicBezTo>
                    <a:pt x="22" y="6"/>
                    <a:pt x="23" y="9"/>
                    <a:pt x="23" y="13"/>
                  </a:cubicBezTo>
                  <a:close/>
                  <a:moveTo>
                    <a:pt x="19" y="13"/>
                  </a:moveTo>
                  <a:cubicBezTo>
                    <a:pt x="19" y="10"/>
                    <a:pt x="19" y="8"/>
                    <a:pt x="17" y="6"/>
                  </a:cubicBezTo>
                  <a:cubicBezTo>
                    <a:pt x="16" y="5"/>
                    <a:pt x="14" y="4"/>
                    <a:pt x="12" y="4"/>
                  </a:cubicBezTo>
                  <a:cubicBezTo>
                    <a:pt x="9" y="4"/>
                    <a:pt x="7" y="5"/>
                    <a:pt x="6" y="6"/>
                  </a:cubicBezTo>
                  <a:cubicBezTo>
                    <a:pt x="4" y="8"/>
                    <a:pt x="4" y="10"/>
                    <a:pt x="4" y="13"/>
                  </a:cubicBezTo>
                  <a:cubicBezTo>
                    <a:pt x="4" y="16"/>
                    <a:pt x="4" y="18"/>
                    <a:pt x="6" y="20"/>
                  </a:cubicBezTo>
                  <a:cubicBezTo>
                    <a:pt x="7" y="22"/>
                    <a:pt x="9" y="22"/>
                    <a:pt x="12" y="22"/>
                  </a:cubicBezTo>
                  <a:cubicBezTo>
                    <a:pt x="14" y="22"/>
                    <a:pt x="16" y="22"/>
                    <a:pt x="17" y="20"/>
                  </a:cubicBezTo>
                  <a:cubicBezTo>
                    <a:pt x="19" y="18"/>
                    <a:pt x="19" y="16"/>
                    <a:pt x="19" y="13"/>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608" name="Freeform 153"/>
            <p:cNvSpPr>
              <a:spLocks noEditPoints="1"/>
            </p:cNvSpPr>
            <p:nvPr/>
          </p:nvSpPr>
          <p:spPr bwMode="auto">
            <a:xfrm>
              <a:off x="1239" y="2612"/>
              <a:ext cx="12" cy="85"/>
            </a:xfrm>
            <a:custGeom>
              <a:avLst/>
              <a:gdLst>
                <a:gd name="T0" fmla="*/ 5 w 5"/>
                <a:gd name="T1" fmla="*/ 2 h 35"/>
                <a:gd name="T2" fmla="*/ 5 w 5"/>
                <a:gd name="T3" fmla="*/ 4 h 35"/>
                <a:gd name="T4" fmla="*/ 3 w 5"/>
                <a:gd name="T5" fmla="*/ 5 h 35"/>
                <a:gd name="T6" fmla="*/ 1 w 5"/>
                <a:gd name="T7" fmla="*/ 4 h 35"/>
                <a:gd name="T8" fmla="*/ 0 w 5"/>
                <a:gd name="T9" fmla="*/ 2 h 35"/>
                <a:gd name="T10" fmla="*/ 1 w 5"/>
                <a:gd name="T11" fmla="*/ 1 h 35"/>
                <a:gd name="T12" fmla="*/ 3 w 5"/>
                <a:gd name="T13" fmla="*/ 0 h 35"/>
                <a:gd name="T14" fmla="*/ 5 w 5"/>
                <a:gd name="T15" fmla="*/ 1 h 35"/>
                <a:gd name="T16" fmla="*/ 5 w 5"/>
                <a:gd name="T17" fmla="*/ 2 h 35"/>
                <a:gd name="T18" fmla="*/ 5 w 5"/>
                <a:gd name="T19" fmla="*/ 35 h 35"/>
                <a:gd name="T20" fmla="*/ 1 w 5"/>
                <a:gd name="T21" fmla="*/ 35 h 35"/>
                <a:gd name="T22" fmla="*/ 1 w 5"/>
                <a:gd name="T23" fmla="*/ 11 h 35"/>
                <a:gd name="T24" fmla="*/ 5 w 5"/>
                <a:gd name="T25" fmla="*/ 11 h 35"/>
                <a:gd name="T26" fmla="*/ 5 w 5"/>
                <a:gd name="T27" fmla="*/ 35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 h="35">
                  <a:moveTo>
                    <a:pt x="5" y="2"/>
                  </a:moveTo>
                  <a:cubicBezTo>
                    <a:pt x="5" y="3"/>
                    <a:pt x="5" y="4"/>
                    <a:pt x="5" y="4"/>
                  </a:cubicBezTo>
                  <a:cubicBezTo>
                    <a:pt x="4" y="5"/>
                    <a:pt x="4" y="5"/>
                    <a:pt x="3" y="5"/>
                  </a:cubicBezTo>
                  <a:cubicBezTo>
                    <a:pt x="2" y="5"/>
                    <a:pt x="2" y="5"/>
                    <a:pt x="1" y="4"/>
                  </a:cubicBezTo>
                  <a:cubicBezTo>
                    <a:pt x="1" y="4"/>
                    <a:pt x="0" y="3"/>
                    <a:pt x="0" y="2"/>
                  </a:cubicBezTo>
                  <a:cubicBezTo>
                    <a:pt x="0" y="2"/>
                    <a:pt x="1" y="1"/>
                    <a:pt x="1" y="1"/>
                  </a:cubicBezTo>
                  <a:cubicBezTo>
                    <a:pt x="2" y="0"/>
                    <a:pt x="2" y="0"/>
                    <a:pt x="3" y="0"/>
                  </a:cubicBezTo>
                  <a:cubicBezTo>
                    <a:pt x="4" y="0"/>
                    <a:pt x="4" y="0"/>
                    <a:pt x="5" y="1"/>
                  </a:cubicBezTo>
                  <a:cubicBezTo>
                    <a:pt x="5" y="1"/>
                    <a:pt x="5" y="2"/>
                    <a:pt x="5" y="2"/>
                  </a:cubicBezTo>
                  <a:close/>
                  <a:moveTo>
                    <a:pt x="5" y="35"/>
                  </a:moveTo>
                  <a:cubicBezTo>
                    <a:pt x="1" y="35"/>
                    <a:pt x="1" y="35"/>
                    <a:pt x="1" y="35"/>
                  </a:cubicBezTo>
                  <a:cubicBezTo>
                    <a:pt x="1" y="11"/>
                    <a:pt x="1" y="11"/>
                    <a:pt x="1" y="11"/>
                  </a:cubicBezTo>
                  <a:cubicBezTo>
                    <a:pt x="5" y="11"/>
                    <a:pt x="5" y="11"/>
                    <a:pt x="5" y="11"/>
                  </a:cubicBezTo>
                  <a:lnTo>
                    <a:pt x="5" y="35"/>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609" name="Freeform 154"/>
            <p:cNvSpPr>
              <a:spLocks/>
            </p:cNvSpPr>
            <p:nvPr/>
          </p:nvSpPr>
          <p:spPr bwMode="auto">
            <a:xfrm>
              <a:off x="1265" y="2637"/>
              <a:ext cx="48" cy="60"/>
            </a:xfrm>
            <a:custGeom>
              <a:avLst/>
              <a:gdLst>
                <a:gd name="T0" fmla="*/ 20 w 20"/>
                <a:gd name="T1" fmla="*/ 25 h 25"/>
                <a:gd name="T2" fmla="*/ 16 w 20"/>
                <a:gd name="T3" fmla="*/ 25 h 25"/>
                <a:gd name="T4" fmla="*/ 16 w 20"/>
                <a:gd name="T5" fmla="*/ 11 h 25"/>
                <a:gd name="T6" fmla="*/ 11 w 20"/>
                <a:gd name="T7" fmla="*/ 4 h 25"/>
                <a:gd name="T8" fmla="*/ 6 w 20"/>
                <a:gd name="T9" fmla="*/ 6 h 25"/>
                <a:gd name="T10" fmla="*/ 4 w 20"/>
                <a:gd name="T11" fmla="*/ 11 h 25"/>
                <a:gd name="T12" fmla="*/ 4 w 20"/>
                <a:gd name="T13" fmla="*/ 25 h 25"/>
                <a:gd name="T14" fmla="*/ 0 w 20"/>
                <a:gd name="T15" fmla="*/ 25 h 25"/>
                <a:gd name="T16" fmla="*/ 0 w 20"/>
                <a:gd name="T17" fmla="*/ 1 h 25"/>
                <a:gd name="T18" fmla="*/ 4 w 20"/>
                <a:gd name="T19" fmla="*/ 1 h 25"/>
                <a:gd name="T20" fmla="*/ 4 w 20"/>
                <a:gd name="T21" fmla="*/ 5 h 25"/>
                <a:gd name="T22" fmla="*/ 4 w 20"/>
                <a:gd name="T23" fmla="*/ 5 h 25"/>
                <a:gd name="T24" fmla="*/ 12 w 20"/>
                <a:gd name="T25" fmla="*/ 0 h 25"/>
                <a:gd name="T26" fmla="*/ 18 w 20"/>
                <a:gd name="T27" fmla="*/ 3 h 25"/>
                <a:gd name="T28" fmla="*/ 20 w 20"/>
                <a:gd name="T29" fmla="*/ 10 h 25"/>
                <a:gd name="T30" fmla="*/ 20 w 20"/>
                <a:gd name="T31"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 h="25">
                  <a:moveTo>
                    <a:pt x="20" y="25"/>
                  </a:moveTo>
                  <a:cubicBezTo>
                    <a:pt x="16" y="25"/>
                    <a:pt x="16" y="25"/>
                    <a:pt x="16" y="25"/>
                  </a:cubicBezTo>
                  <a:cubicBezTo>
                    <a:pt x="16" y="11"/>
                    <a:pt x="16" y="11"/>
                    <a:pt x="16" y="11"/>
                  </a:cubicBezTo>
                  <a:cubicBezTo>
                    <a:pt x="16" y="6"/>
                    <a:pt x="15" y="4"/>
                    <a:pt x="11" y="4"/>
                  </a:cubicBezTo>
                  <a:cubicBezTo>
                    <a:pt x="9" y="4"/>
                    <a:pt x="7" y="4"/>
                    <a:pt x="6" y="6"/>
                  </a:cubicBezTo>
                  <a:cubicBezTo>
                    <a:pt x="5" y="7"/>
                    <a:pt x="4" y="9"/>
                    <a:pt x="4" y="11"/>
                  </a:cubicBezTo>
                  <a:cubicBezTo>
                    <a:pt x="4" y="25"/>
                    <a:pt x="4" y="25"/>
                    <a:pt x="4" y="25"/>
                  </a:cubicBezTo>
                  <a:cubicBezTo>
                    <a:pt x="0" y="25"/>
                    <a:pt x="0" y="25"/>
                    <a:pt x="0" y="25"/>
                  </a:cubicBezTo>
                  <a:cubicBezTo>
                    <a:pt x="0" y="1"/>
                    <a:pt x="0" y="1"/>
                    <a:pt x="0" y="1"/>
                  </a:cubicBezTo>
                  <a:cubicBezTo>
                    <a:pt x="4" y="1"/>
                    <a:pt x="4" y="1"/>
                    <a:pt x="4" y="1"/>
                  </a:cubicBezTo>
                  <a:cubicBezTo>
                    <a:pt x="4" y="5"/>
                    <a:pt x="4" y="5"/>
                    <a:pt x="4" y="5"/>
                  </a:cubicBezTo>
                  <a:cubicBezTo>
                    <a:pt x="4" y="5"/>
                    <a:pt x="4" y="5"/>
                    <a:pt x="4" y="5"/>
                  </a:cubicBezTo>
                  <a:cubicBezTo>
                    <a:pt x="6" y="2"/>
                    <a:pt x="9" y="0"/>
                    <a:pt x="12" y="0"/>
                  </a:cubicBezTo>
                  <a:cubicBezTo>
                    <a:pt x="15" y="0"/>
                    <a:pt x="17" y="1"/>
                    <a:pt x="18" y="3"/>
                  </a:cubicBezTo>
                  <a:cubicBezTo>
                    <a:pt x="20" y="5"/>
                    <a:pt x="20" y="7"/>
                    <a:pt x="20" y="10"/>
                  </a:cubicBezTo>
                  <a:lnTo>
                    <a:pt x="20" y="25"/>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610" name="Freeform 155"/>
            <p:cNvSpPr>
              <a:spLocks/>
            </p:cNvSpPr>
            <p:nvPr/>
          </p:nvSpPr>
          <p:spPr bwMode="auto">
            <a:xfrm>
              <a:off x="1320" y="2622"/>
              <a:ext cx="33" cy="78"/>
            </a:xfrm>
            <a:custGeom>
              <a:avLst/>
              <a:gdLst>
                <a:gd name="T0" fmla="*/ 14 w 14"/>
                <a:gd name="T1" fmla="*/ 31 h 32"/>
                <a:gd name="T2" fmla="*/ 11 w 14"/>
                <a:gd name="T3" fmla="*/ 32 h 32"/>
                <a:gd name="T4" fmla="*/ 4 w 14"/>
                <a:gd name="T5" fmla="*/ 25 h 32"/>
                <a:gd name="T6" fmla="*/ 4 w 14"/>
                <a:gd name="T7" fmla="*/ 10 h 32"/>
                <a:gd name="T8" fmla="*/ 0 w 14"/>
                <a:gd name="T9" fmla="*/ 10 h 32"/>
                <a:gd name="T10" fmla="*/ 0 w 14"/>
                <a:gd name="T11" fmla="*/ 7 h 32"/>
                <a:gd name="T12" fmla="*/ 4 w 14"/>
                <a:gd name="T13" fmla="*/ 7 h 32"/>
                <a:gd name="T14" fmla="*/ 4 w 14"/>
                <a:gd name="T15" fmla="*/ 1 h 32"/>
                <a:gd name="T16" fmla="*/ 8 w 14"/>
                <a:gd name="T17" fmla="*/ 0 h 32"/>
                <a:gd name="T18" fmla="*/ 8 w 14"/>
                <a:gd name="T19" fmla="*/ 7 h 32"/>
                <a:gd name="T20" fmla="*/ 14 w 14"/>
                <a:gd name="T21" fmla="*/ 7 h 32"/>
                <a:gd name="T22" fmla="*/ 14 w 14"/>
                <a:gd name="T23" fmla="*/ 10 h 32"/>
                <a:gd name="T24" fmla="*/ 8 w 14"/>
                <a:gd name="T25" fmla="*/ 10 h 32"/>
                <a:gd name="T26" fmla="*/ 8 w 14"/>
                <a:gd name="T27" fmla="*/ 24 h 32"/>
                <a:gd name="T28" fmla="*/ 9 w 14"/>
                <a:gd name="T29" fmla="*/ 27 h 32"/>
                <a:gd name="T30" fmla="*/ 12 w 14"/>
                <a:gd name="T31" fmla="*/ 28 h 32"/>
                <a:gd name="T32" fmla="*/ 14 w 14"/>
                <a:gd name="T33" fmla="*/ 28 h 32"/>
                <a:gd name="T34" fmla="*/ 14 w 14"/>
                <a:gd name="T35" fmla="*/ 31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 h="32">
                  <a:moveTo>
                    <a:pt x="14" y="31"/>
                  </a:moveTo>
                  <a:cubicBezTo>
                    <a:pt x="13" y="31"/>
                    <a:pt x="12" y="32"/>
                    <a:pt x="11" y="32"/>
                  </a:cubicBezTo>
                  <a:cubicBezTo>
                    <a:pt x="6" y="32"/>
                    <a:pt x="4" y="29"/>
                    <a:pt x="4" y="25"/>
                  </a:cubicBezTo>
                  <a:cubicBezTo>
                    <a:pt x="4" y="10"/>
                    <a:pt x="4" y="10"/>
                    <a:pt x="4" y="10"/>
                  </a:cubicBezTo>
                  <a:cubicBezTo>
                    <a:pt x="0" y="10"/>
                    <a:pt x="0" y="10"/>
                    <a:pt x="0" y="10"/>
                  </a:cubicBezTo>
                  <a:cubicBezTo>
                    <a:pt x="0" y="7"/>
                    <a:pt x="0" y="7"/>
                    <a:pt x="0" y="7"/>
                  </a:cubicBezTo>
                  <a:cubicBezTo>
                    <a:pt x="4" y="7"/>
                    <a:pt x="4" y="7"/>
                    <a:pt x="4" y="7"/>
                  </a:cubicBezTo>
                  <a:cubicBezTo>
                    <a:pt x="4" y="1"/>
                    <a:pt x="4" y="1"/>
                    <a:pt x="4" y="1"/>
                  </a:cubicBezTo>
                  <a:cubicBezTo>
                    <a:pt x="8" y="0"/>
                    <a:pt x="8" y="0"/>
                    <a:pt x="8" y="0"/>
                  </a:cubicBezTo>
                  <a:cubicBezTo>
                    <a:pt x="8" y="7"/>
                    <a:pt x="8" y="7"/>
                    <a:pt x="8" y="7"/>
                  </a:cubicBezTo>
                  <a:cubicBezTo>
                    <a:pt x="14" y="7"/>
                    <a:pt x="14" y="7"/>
                    <a:pt x="14" y="7"/>
                  </a:cubicBezTo>
                  <a:cubicBezTo>
                    <a:pt x="14" y="10"/>
                    <a:pt x="14" y="10"/>
                    <a:pt x="14" y="10"/>
                  </a:cubicBezTo>
                  <a:cubicBezTo>
                    <a:pt x="8" y="10"/>
                    <a:pt x="8" y="10"/>
                    <a:pt x="8" y="10"/>
                  </a:cubicBezTo>
                  <a:cubicBezTo>
                    <a:pt x="8" y="24"/>
                    <a:pt x="8" y="24"/>
                    <a:pt x="8" y="24"/>
                  </a:cubicBezTo>
                  <a:cubicBezTo>
                    <a:pt x="8" y="25"/>
                    <a:pt x="9" y="27"/>
                    <a:pt x="9" y="27"/>
                  </a:cubicBezTo>
                  <a:cubicBezTo>
                    <a:pt x="10" y="28"/>
                    <a:pt x="11" y="28"/>
                    <a:pt x="12" y="28"/>
                  </a:cubicBezTo>
                  <a:cubicBezTo>
                    <a:pt x="13" y="28"/>
                    <a:pt x="14" y="28"/>
                    <a:pt x="14" y="28"/>
                  </a:cubicBezTo>
                  <a:lnTo>
                    <a:pt x="14" y="31"/>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grpSp>
      <p:sp>
        <p:nvSpPr>
          <p:cNvPr id="611" name="Freeform 33"/>
          <p:cNvSpPr>
            <a:spLocks noChangeAspect="1" noEditPoints="1"/>
          </p:cNvSpPr>
          <p:nvPr/>
        </p:nvSpPr>
        <p:spPr bwMode="auto">
          <a:xfrm>
            <a:off x="2295681" y="5688845"/>
            <a:ext cx="820818" cy="340266"/>
          </a:xfrm>
          <a:custGeom>
            <a:avLst/>
            <a:gdLst>
              <a:gd name="T0" fmla="*/ 88 w 232"/>
              <a:gd name="T1" fmla="*/ 84 h 96"/>
              <a:gd name="T2" fmla="*/ 84 w 232"/>
              <a:gd name="T3" fmla="*/ 72 h 96"/>
              <a:gd name="T4" fmla="*/ 60 w 232"/>
              <a:gd name="T5" fmla="*/ 60 h 96"/>
              <a:gd name="T6" fmla="*/ 60 w 232"/>
              <a:gd name="T7" fmla="*/ 56 h 96"/>
              <a:gd name="T8" fmla="*/ 84 w 232"/>
              <a:gd name="T9" fmla="*/ 44 h 96"/>
              <a:gd name="T10" fmla="*/ 84 w 232"/>
              <a:gd name="T11" fmla="*/ 36 h 96"/>
              <a:gd name="T12" fmla="*/ 60 w 232"/>
              <a:gd name="T13" fmla="*/ 24 h 96"/>
              <a:gd name="T14" fmla="*/ 60 w 232"/>
              <a:gd name="T15" fmla="*/ 20 h 96"/>
              <a:gd name="T16" fmla="*/ 92 w 232"/>
              <a:gd name="T17" fmla="*/ 16 h 96"/>
              <a:gd name="T18" fmla="*/ 0 w 232"/>
              <a:gd name="T19" fmla="*/ 83 h 96"/>
              <a:gd name="T20" fmla="*/ 48 w 232"/>
              <a:gd name="T21" fmla="*/ 28 h 96"/>
              <a:gd name="T22" fmla="*/ 36 w 232"/>
              <a:gd name="T23" fmla="*/ 53 h 96"/>
              <a:gd name="T24" fmla="*/ 36 w 232"/>
              <a:gd name="T25" fmla="*/ 56 h 96"/>
              <a:gd name="T26" fmla="*/ 35 w 232"/>
              <a:gd name="T27" fmla="*/ 54 h 96"/>
              <a:gd name="T28" fmla="*/ 30 w 232"/>
              <a:gd name="T29" fmla="*/ 29 h 96"/>
              <a:gd name="T30" fmla="*/ 18 w 232"/>
              <a:gd name="T31" fmla="*/ 53 h 96"/>
              <a:gd name="T32" fmla="*/ 18 w 232"/>
              <a:gd name="T33" fmla="*/ 56 h 96"/>
              <a:gd name="T34" fmla="*/ 18 w 232"/>
              <a:gd name="T35" fmla="*/ 53 h 96"/>
              <a:gd name="T36" fmla="*/ 14 w 232"/>
              <a:gd name="T37" fmla="*/ 30 h 96"/>
              <a:gd name="T38" fmla="*/ 21 w 232"/>
              <a:gd name="T39" fmla="*/ 63 h 96"/>
              <a:gd name="T40" fmla="*/ 26 w 232"/>
              <a:gd name="T41" fmla="*/ 40 h 96"/>
              <a:gd name="T42" fmla="*/ 26 w 232"/>
              <a:gd name="T43" fmla="*/ 38 h 96"/>
              <a:gd name="T44" fmla="*/ 27 w 232"/>
              <a:gd name="T45" fmla="*/ 41 h 96"/>
              <a:gd name="T46" fmla="*/ 39 w 232"/>
              <a:gd name="T47" fmla="*/ 64 h 96"/>
              <a:gd name="T48" fmla="*/ 159 w 232"/>
              <a:gd name="T49" fmla="*/ 65 h 96"/>
              <a:gd name="T50" fmla="*/ 147 w 232"/>
              <a:gd name="T51" fmla="*/ 37 h 96"/>
              <a:gd name="T52" fmla="*/ 139 w 232"/>
              <a:gd name="T53" fmla="*/ 65 h 96"/>
              <a:gd name="T54" fmla="*/ 129 w 232"/>
              <a:gd name="T55" fmla="*/ 31 h 96"/>
              <a:gd name="T56" fmla="*/ 137 w 232"/>
              <a:gd name="T57" fmla="*/ 61 h 96"/>
              <a:gd name="T58" fmla="*/ 149 w 232"/>
              <a:gd name="T59" fmla="*/ 31 h 96"/>
              <a:gd name="T60" fmla="*/ 156 w 232"/>
              <a:gd name="T61" fmla="*/ 61 h 96"/>
              <a:gd name="T62" fmla="*/ 168 w 232"/>
              <a:gd name="T63" fmla="*/ 31 h 96"/>
              <a:gd name="T64" fmla="*/ 180 w 232"/>
              <a:gd name="T65" fmla="*/ 66 h 96"/>
              <a:gd name="T66" fmla="*/ 172 w 232"/>
              <a:gd name="T67" fmla="*/ 44 h 96"/>
              <a:gd name="T68" fmla="*/ 192 w 232"/>
              <a:gd name="T69" fmla="*/ 53 h 96"/>
              <a:gd name="T70" fmla="*/ 180 w 232"/>
              <a:gd name="T71" fmla="*/ 44 h 96"/>
              <a:gd name="T72" fmla="*/ 174 w 232"/>
              <a:gd name="T73" fmla="*/ 60 h 96"/>
              <a:gd name="T74" fmla="*/ 188 w 232"/>
              <a:gd name="T75" fmla="*/ 53 h 96"/>
              <a:gd name="T76" fmla="*/ 202 w 232"/>
              <a:gd name="T77" fmla="*/ 47 h 96"/>
              <a:gd name="T78" fmla="*/ 197 w 232"/>
              <a:gd name="T79" fmla="*/ 65 h 96"/>
              <a:gd name="T80" fmla="*/ 200 w 232"/>
              <a:gd name="T81" fmla="*/ 46 h 96"/>
              <a:gd name="T82" fmla="*/ 207 w 232"/>
              <a:gd name="T83" fmla="*/ 41 h 96"/>
              <a:gd name="T84" fmla="*/ 232 w 232"/>
              <a:gd name="T85" fmla="*/ 65 h 96"/>
              <a:gd name="T86" fmla="*/ 228 w 232"/>
              <a:gd name="T87" fmla="*/ 61 h 96"/>
              <a:gd name="T88" fmla="*/ 210 w 232"/>
              <a:gd name="T89" fmla="*/ 54 h 96"/>
              <a:gd name="T90" fmla="*/ 228 w 232"/>
              <a:gd name="T91" fmla="*/ 44 h 96"/>
              <a:gd name="T92" fmla="*/ 232 w 232"/>
              <a:gd name="T93" fmla="*/ 29 h 96"/>
              <a:gd name="T94" fmla="*/ 228 w 232"/>
              <a:gd name="T95" fmla="*/ 51 h 96"/>
              <a:gd name="T96" fmla="*/ 216 w 232"/>
              <a:gd name="T97" fmla="*/ 46 h 96"/>
              <a:gd name="T98" fmla="*/ 221 w 232"/>
              <a:gd name="T99" fmla="*/ 62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32" h="96">
                <a:moveTo>
                  <a:pt x="92" y="16"/>
                </a:moveTo>
                <a:cubicBezTo>
                  <a:pt x="92" y="80"/>
                  <a:pt x="92" y="80"/>
                  <a:pt x="92" y="80"/>
                </a:cubicBezTo>
                <a:cubicBezTo>
                  <a:pt x="92" y="83"/>
                  <a:pt x="90" y="84"/>
                  <a:pt x="88" y="84"/>
                </a:cubicBezTo>
                <a:cubicBezTo>
                  <a:pt x="60" y="84"/>
                  <a:pt x="60" y="84"/>
                  <a:pt x="60" y="84"/>
                </a:cubicBezTo>
                <a:cubicBezTo>
                  <a:pt x="60" y="72"/>
                  <a:pt x="60" y="72"/>
                  <a:pt x="60" y="72"/>
                </a:cubicBezTo>
                <a:cubicBezTo>
                  <a:pt x="84" y="72"/>
                  <a:pt x="84" y="72"/>
                  <a:pt x="84" y="72"/>
                </a:cubicBezTo>
                <a:cubicBezTo>
                  <a:pt x="84" y="68"/>
                  <a:pt x="84" y="68"/>
                  <a:pt x="84" y="68"/>
                </a:cubicBezTo>
                <a:cubicBezTo>
                  <a:pt x="60" y="68"/>
                  <a:pt x="60" y="68"/>
                  <a:pt x="60" y="68"/>
                </a:cubicBezTo>
                <a:cubicBezTo>
                  <a:pt x="60" y="60"/>
                  <a:pt x="60" y="60"/>
                  <a:pt x="60" y="60"/>
                </a:cubicBezTo>
                <a:cubicBezTo>
                  <a:pt x="84" y="60"/>
                  <a:pt x="84" y="60"/>
                  <a:pt x="84" y="60"/>
                </a:cubicBezTo>
                <a:cubicBezTo>
                  <a:pt x="84" y="56"/>
                  <a:pt x="84" y="56"/>
                  <a:pt x="84" y="56"/>
                </a:cubicBezTo>
                <a:cubicBezTo>
                  <a:pt x="60" y="56"/>
                  <a:pt x="60" y="56"/>
                  <a:pt x="60" y="56"/>
                </a:cubicBezTo>
                <a:cubicBezTo>
                  <a:pt x="60" y="48"/>
                  <a:pt x="60" y="48"/>
                  <a:pt x="60" y="48"/>
                </a:cubicBezTo>
                <a:cubicBezTo>
                  <a:pt x="84" y="48"/>
                  <a:pt x="84" y="48"/>
                  <a:pt x="84" y="48"/>
                </a:cubicBezTo>
                <a:cubicBezTo>
                  <a:pt x="84" y="44"/>
                  <a:pt x="84" y="44"/>
                  <a:pt x="84" y="44"/>
                </a:cubicBezTo>
                <a:cubicBezTo>
                  <a:pt x="60" y="44"/>
                  <a:pt x="60" y="44"/>
                  <a:pt x="60" y="44"/>
                </a:cubicBezTo>
                <a:cubicBezTo>
                  <a:pt x="60" y="36"/>
                  <a:pt x="60" y="36"/>
                  <a:pt x="60" y="36"/>
                </a:cubicBezTo>
                <a:cubicBezTo>
                  <a:pt x="84" y="36"/>
                  <a:pt x="84" y="36"/>
                  <a:pt x="84" y="36"/>
                </a:cubicBezTo>
                <a:cubicBezTo>
                  <a:pt x="84" y="32"/>
                  <a:pt x="84" y="32"/>
                  <a:pt x="84" y="32"/>
                </a:cubicBezTo>
                <a:cubicBezTo>
                  <a:pt x="60" y="32"/>
                  <a:pt x="60" y="32"/>
                  <a:pt x="60" y="32"/>
                </a:cubicBezTo>
                <a:cubicBezTo>
                  <a:pt x="60" y="24"/>
                  <a:pt x="60" y="24"/>
                  <a:pt x="60" y="24"/>
                </a:cubicBezTo>
                <a:cubicBezTo>
                  <a:pt x="84" y="24"/>
                  <a:pt x="84" y="24"/>
                  <a:pt x="84" y="24"/>
                </a:cubicBezTo>
                <a:cubicBezTo>
                  <a:pt x="84" y="20"/>
                  <a:pt x="84" y="20"/>
                  <a:pt x="84" y="20"/>
                </a:cubicBezTo>
                <a:cubicBezTo>
                  <a:pt x="60" y="20"/>
                  <a:pt x="60" y="20"/>
                  <a:pt x="60" y="20"/>
                </a:cubicBezTo>
                <a:cubicBezTo>
                  <a:pt x="60" y="12"/>
                  <a:pt x="60" y="12"/>
                  <a:pt x="60" y="12"/>
                </a:cubicBezTo>
                <a:cubicBezTo>
                  <a:pt x="88" y="12"/>
                  <a:pt x="88" y="12"/>
                  <a:pt x="88" y="12"/>
                </a:cubicBezTo>
                <a:cubicBezTo>
                  <a:pt x="90" y="12"/>
                  <a:pt x="92" y="14"/>
                  <a:pt x="92" y="16"/>
                </a:cubicBezTo>
                <a:close/>
                <a:moveTo>
                  <a:pt x="56" y="0"/>
                </a:moveTo>
                <a:cubicBezTo>
                  <a:pt x="56" y="96"/>
                  <a:pt x="56" y="96"/>
                  <a:pt x="56" y="96"/>
                </a:cubicBezTo>
                <a:cubicBezTo>
                  <a:pt x="0" y="83"/>
                  <a:pt x="0" y="83"/>
                  <a:pt x="0" y="83"/>
                </a:cubicBezTo>
                <a:cubicBezTo>
                  <a:pt x="0" y="13"/>
                  <a:pt x="0" y="13"/>
                  <a:pt x="0" y="13"/>
                </a:cubicBezTo>
                <a:lnTo>
                  <a:pt x="56" y="0"/>
                </a:lnTo>
                <a:close/>
                <a:moveTo>
                  <a:pt x="48" y="28"/>
                </a:moveTo>
                <a:cubicBezTo>
                  <a:pt x="40" y="29"/>
                  <a:pt x="40" y="29"/>
                  <a:pt x="40" y="29"/>
                </a:cubicBezTo>
                <a:cubicBezTo>
                  <a:pt x="36" y="52"/>
                  <a:pt x="36" y="52"/>
                  <a:pt x="36" y="52"/>
                </a:cubicBezTo>
                <a:cubicBezTo>
                  <a:pt x="36" y="53"/>
                  <a:pt x="36" y="53"/>
                  <a:pt x="36" y="53"/>
                </a:cubicBezTo>
                <a:cubicBezTo>
                  <a:pt x="36" y="54"/>
                  <a:pt x="36" y="54"/>
                  <a:pt x="36" y="54"/>
                </a:cubicBezTo>
                <a:cubicBezTo>
                  <a:pt x="36" y="55"/>
                  <a:pt x="36" y="55"/>
                  <a:pt x="36" y="55"/>
                </a:cubicBezTo>
                <a:cubicBezTo>
                  <a:pt x="36" y="56"/>
                  <a:pt x="36" y="56"/>
                  <a:pt x="36" y="56"/>
                </a:cubicBezTo>
                <a:cubicBezTo>
                  <a:pt x="36" y="56"/>
                  <a:pt x="36" y="56"/>
                  <a:pt x="36" y="56"/>
                </a:cubicBezTo>
                <a:cubicBezTo>
                  <a:pt x="36" y="56"/>
                  <a:pt x="35" y="55"/>
                  <a:pt x="35" y="55"/>
                </a:cubicBezTo>
                <a:cubicBezTo>
                  <a:pt x="35" y="55"/>
                  <a:pt x="35" y="54"/>
                  <a:pt x="35" y="54"/>
                </a:cubicBezTo>
                <a:cubicBezTo>
                  <a:pt x="35" y="54"/>
                  <a:pt x="35" y="53"/>
                  <a:pt x="35" y="53"/>
                </a:cubicBezTo>
                <a:cubicBezTo>
                  <a:pt x="35" y="53"/>
                  <a:pt x="35" y="53"/>
                  <a:pt x="35" y="52"/>
                </a:cubicBezTo>
                <a:cubicBezTo>
                  <a:pt x="30" y="29"/>
                  <a:pt x="30" y="29"/>
                  <a:pt x="30" y="29"/>
                </a:cubicBezTo>
                <a:cubicBezTo>
                  <a:pt x="23" y="30"/>
                  <a:pt x="23" y="30"/>
                  <a:pt x="23" y="30"/>
                </a:cubicBezTo>
                <a:cubicBezTo>
                  <a:pt x="18" y="52"/>
                  <a:pt x="18" y="52"/>
                  <a:pt x="18" y="52"/>
                </a:cubicBezTo>
                <a:cubicBezTo>
                  <a:pt x="18" y="52"/>
                  <a:pt x="18" y="52"/>
                  <a:pt x="18" y="53"/>
                </a:cubicBezTo>
                <a:cubicBezTo>
                  <a:pt x="18" y="53"/>
                  <a:pt x="18" y="53"/>
                  <a:pt x="18" y="54"/>
                </a:cubicBezTo>
                <a:cubicBezTo>
                  <a:pt x="18" y="54"/>
                  <a:pt x="18" y="54"/>
                  <a:pt x="18" y="55"/>
                </a:cubicBezTo>
                <a:cubicBezTo>
                  <a:pt x="18" y="55"/>
                  <a:pt x="18" y="55"/>
                  <a:pt x="18" y="56"/>
                </a:cubicBezTo>
                <a:cubicBezTo>
                  <a:pt x="18" y="56"/>
                  <a:pt x="18" y="56"/>
                  <a:pt x="18" y="56"/>
                </a:cubicBezTo>
                <a:cubicBezTo>
                  <a:pt x="18" y="55"/>
                  <a:pt x="18" y="55"/>
                  <a:pt x="18" y="54"/>
                </a:cubicBezTo>
                <a:cubicBezTo>
                  <a:pt x="18" y="54"/>
                  <a:pt x="18" y="54"/>
                  <a:pt x="18" y="53"/>
                </a:cubicBezTo>
                <a:cubicBezTo>
                  <a:pt x="18" y="53"/>
                  <a:pt x="18" y="53"/>
                  <a:pt x="18" y="53"/>
                </a:cubicBezTo>
                <a:cubicBezTo>
                  <a:pt x="18" y="52"/>
                  <a:pt x="18" y="52"/>
                  <a:pt x="17" y="52"/>
                </a:cubicBezTo>
                <a:cubicBezTo>
                  <a:pt x="14" y="30"/>
                  <a:pt x="14" y="30"/>
                  <a:pt x="14" y="30"/>
                </a:cubicBezTo>
                <a:cubicBezTo>
                  <a:pt x="8" y="31"/>
                  <a:pt x="8" y="31"/>
                  <a:pt x="8" y="31"/>
                </a:cubicBezTo>
                <a:cubicBezTo>
                  <a:pt x="14" y="63"/>
                  <a:pt x="14" y="63"/>
                  <a:pt x="14" y="63"/>
                </a:cubicBezTo>
                <a:cubicBezTo>
                  <a:pt x="21" y="63"/>
                  <a:pt x="21" y="63"/>
                  <a:pt x="21" y="63"/>
                </a:cubicBezTo>
                <a:cubicBezTo>
                  <a:pt x="26" y="42"/>
                  <a:pt x="26" y="42"/>
                  <a:pt x="26" y="42"/>
                </a:cubicBezTo>
                <a:cubicBezTo>
                  <a:pt x="26" y="41"/>
                  <a:pt x="26" y="41"/>
                  <a:pt x="26" y="41"/>
                </a:cubicBezTo>
                <a:cubicBezTo>
                  <a:pt x="26" y="40"/>
                  <a:pt x="26" y="40"/>
                  <a:pt x="26" y="40"/>
                </a:cubicBezTo>
                <a:cubicBezTo>
                  <a:pt x="26" y="40"/>
                  <a:pt x="26" y="39"/>
                  <a:pt x="26" y="39"/>
                </a:cubicBezTo>
                <a:cubicBezTo>
                  <a:pt x="26" y="39"/>
                  <a:pt x="26" y="38"/>
                  <a:pt x="26" y="38"/>
                </a:cubicBezTo>
                <a:cubicBezTo>
                  <a:pt x="26" y="38"/>
                  <a:pt x="26" y="38"/>
                  <a:pt x="26" y="38"/>
                </a:cubicBezTo>
                <a:cubicBezTo>
                  <a:pt x="26" y="38"/>
                  <a:pt x="26" y="38"/>
                  <a:pt x="26" y="39"/>
                </a:cubicBezTo>
                <a:cubicBezTo>
                  <a:pt x="27" y="39"/>
                  <a:pt x="27" y="39"/>
                  <a:pt x="27" y="40"/>
                </a:cubicBezTo>
                <a:cubicBezTo>
                  <a:pt x="27" y="40"/>
                  <a:pt x="27" y="40"/>
                  <a:pt x="27" y="41"/>
                </a:cubicBezTo>
                <a:cubicBezTo>
                  <a:pt x="27" y="41"/>
                  <a:pt x="27" y="41"/>
                  <a:pt x="27" y="42"/>
                </a:cubicBezTo>
                <a:cubicBezTo>
                  <a:pt x="32" y="64"/>
                  <a:pt x="32" y="64"/>
                  <a:pt x="32" y="64"/>
                </a:cubicBezTo>
                <a:cubicBezTo>
                  <a:pt x="39" y="64"/>
                  <a:pt x="39" y="64"/>
                  <a:pt x="39" y="64"/>
                </a:cubicBezTo>
                <a:lnTo>
                  <a:pt x="48" y="28"/>
                </a:lnTo>
                <a:close/>
                <a:moveTo>
                  <a:pt x="168" y="31"/>
                </a:moveTo>
                <a:cubicBezTo>
                  <a:pt x="159" y="65"/>
                  <a:pt x="159" y="65"/>
                  <a:pt x="159" y="65"/>
                </a:cubicBezTo>
                <a:cubicBezTo>
                  <a:pt x="154" y="65"/>
                  <a:pt x="154" y="65"/>
                  <a:pt x="154" y="65"/>
                </a:cubicBezTo>
                <a:cubicBezTo>
                  <a:pt x="147" y="40"/>
                  <a:pt x="147" y="40"/>
                  <a:pt x="147" y="40"/>
                </a:cubicBezTo>
                <a:cubicBezTo>
                  <a:pt x="147" y="40"/>
                  <a:pt x="147" y="38"/>
                  <a:pt x="147" y="37"/>
                </a:cubicBezTo>
                <a:cubicBezTo>
                  <a:pt x="146" y="37"/>
                  <a:pt x="146" y="37"/>
                  <a:pt x="146" y="37"/>
                </a:cubicBezTo>
                <a:cubicBezTo>
                  <a:pt x="146" y="38"/>
                  <a:pt x="146" y="39"/>
                  <a:pt x="146" y="40"/>
                </a:cubicBezTo>
                <a:cubicBezTo>
                  <a:pt x="139" y="65"/>
                  <a:pt x="139" y="65"/>
                  <a:pt x="139" y="65"/>
                </a:cubicBezTo>
                <a:cubicBezTo>
                  <a:pt x="134" y="65"/>
                  <a:pt x="134" y="65"/>
                  <a:pt x="134" y="65"/>
                </a:cubicBezTo>
                <a:cubicBezTo>
                  <a:pt x="124" y="31"/>
                  <a:pt x="124" y="31"/>
                  <a:pt x="124" y="31"/>
                </a:cubicBezTo>
                <a:cubicBezTo>
                  <a:pt x="129" y="31"/>
                  <a:pt x="129" y="31"/>
                  <a:pt x="129" y="31"/>
                </a:cubicBezTo>
                <a:cubicBezTo>
                  <a:pt x="136" y="57"/>
                  <a:pt x="136" y="57"/>
                  <a:pt x="136" y="57"/>
                </a:cubicBezTo>
                <a:cubicBezTo>
                  <a:pt x="136" y="58"/>
                  <a:pt x="136" y="59"/>
                  <a:pt x="137" y="61"/>
                </a:cubicBezTo>
                <a:cubicBezTo>
                  <a:pt x="137" y="61"/>
                  <a:pt x="137" y="61"/>
                  <a:pt x="137" y="61"/>
                </a:cubicBezTo>
                <a:cubicBezTo>
                  <a:pt x="137" y="60"/>
                  <a:pt x="137" y="58"/>
                  <a:pt x="137" y="57"/>
                </a:cubicBezTo>
                <a:cubicBezTo>
                  <a:pt x="145" y="31"/>
                  <a:pt x="145" y="31"/>
                  <a:pt x="145" y="31"/>
                </a:cubicBezTo>
                <a:cubicBezTo>
                  <a:pt x="149" y="31"/>
                  <a:pt x="149" y="31"/>
                  <a:pt x="149" y="31"/>
                </a:cubicBezTo>
                <a:cubicBezTo>
                  <a:pt x="156" y="57"/>
                  <a:pt x="156" y="57"/>
                  <a:pt x="156" y="57"/>
                </a:cubicBezTo>
                <a:cubicBezTo>
                  <a:pt x="156" y="58"/>
                  <a:pt x="156" y="59"/>
                  <a:pt x="156" y="61"/>
                </a:cubicBezTo>
                <a:cubicBezTo>
                  <a:pt x="156" y="61"/>
                  <a:pt x="156" y="61"/>
                  <a:pt x="156" y="61"/>
                </a:cubicBezTo>
                <a:cubicBezTo>
                  <a:pt x="156" y="60"/>
                  <a:pt x="157" y="59"/>
                  <a:pt x="157" y="57"/>
                </a:cubicBezTo>
                <a:cubicBezTo>
                  <a:pt x="164" y="31"/>
                  <a:pt x="164" y="31"/>
                  <a:pt x="164" y="31"/>
                </a:cubicBezTo>
                <a:lnTo>
                  <a:pt x="168" y="31"/>
                </a:lnTo>
                <a:close/>
                <a:moveTo>
                  <a:pt x="192" y="53"/>
                </a:moveTo>
                <a:cubicBezTo>
                  <a:pt x="192" y="57"/>
                  <a:pt x="191" y="60"/>
                  <a:pt x="189" y="62"/>
                </a:cubicBezTo>
                <a:cubicBezTo>
                  <a:pt x="187" y="64"/>
                  <a:pt x="184" y="66"/>
                  <a:pt x="180" y="66"/>
                </a:cubicBezTo>
                <a:cubicBezTo>
                  <a:pt x="176" y="66"/>
                  <a:pt x="174" y="64"/>
                  <a:pt x="171" y="62"/>
                </a:cubicBezTo>
                <a:cubicBezTo>
                  <a:pt x="169" y="60"/>
                  <a:pt x="168" y="57"/>
                  <a:pt x="168" y="53"/>
                </a:cubicBezTo>
                <a:cubicBezTo>
                  <a:pt x="168" y="49"/>
                  <a:pt x="169" y="46"/>
                  <a:pt x="172" y="44"/>
                </a:cubicBezTo>
                <a:cubicBezTo>
                  <a:pt x="174" y="42"/>
                  <a:pt x="177" y="40"/>
                  <a:pt x="181" y="40"/>
                </a:cubicBezTo>
                <a:cubicBezTo>
                  <a:pt x="184" y="40"/>
                  <a:pt x="187" y="42"/>
                  <a:pt x="189" y="44"/>
                </a:cubicBezTo>
                <a:cubicBezTo>
                  <a:pt x="191" y="46"/>
                  <a:pt x="192" y="49"/>
                  <a:pt x="192" y="53"/>
                </a:cubicBezTo>
                <a:close/>
                <a:moveTo>
                  <a:pt x="188" y="53"/>
                </a:moveTo>
                <a:cubicBezTo>
                  <a:pt x="188" y="50"/>
                  <a:pt x="187" y="48"/>
                  <a:pt x="186" y="46"/>
                </a:cubicBezTo>
                <a:cubicBezTo>
                  <a:pt x="185" y="45"/>
                  <a:pt x="183" y="44"/>
                  <a:pt x="180" y="44"/>
                </a:cubicBezTo>
                <a:cubicBezTo>
                  <a:pt x="178" y="44"/>
                  <a:pt x="176" y="45"/>
                  <a:pt x="174" y="46"/>
                </a:cubicBezTo>
                <a:cubicBezTo>
                  <a:pt x="173" y="48"/>
                  <a:pt x="172" y="50"/>
                  <a:pt x="172" y="53"/>
                </a:cubicBezTo>
                <a:cubicBezTo>
                  <a:pt x="172" y="56"/>
                  <a:pt x="173" y="58"/>
                  <a:pt x="174" y="60"/>
                </a:cubicBezTo>
                <a:cubicBezTo>
                  <a:pt x="176" y="62"/>
                  <a:pt x="178" y="62"/>
                  <a:pt x="180" y="62"/>
                </a:cubicBezTo>
                <a:cubicBezTo>
                  <a:pt x="183" y="62"/>
                  <a:pt x="185" y="62"/>
                  <a:pt x="186" y="60"/>
                </a:cubicBezTo>
                <a:cubicBezTo>
                  <a:pt x="187" y="58"/>
                  <a:pt x="188" y="56"/>
                  <a:pt x="188" y="53"/>
                </a:cubicBezTo>
                <a:close/>
                <a:moveTo>
                  <a:pt x="209" y="45"/>
                </a:moveTo>
                <a:cubicBezTo>
                  <a:pt x="208" y="44"/>
                  <a:pt x="207" y="44"/>
                  <a:pt x="206" y="44"/>
                </a:cubicBezTo>
                <a:cubicBezTo>
                  <a:pt x="204" y="44"/>
                  <a:pt x="203" y="45"/>
                  <a:pt x="202" y="47"/>
                </a:cubicBezTo>
                <a:cubicBezTo>
                  <a:pt x="201" y="48"/>
                  <a:pt x="200" y="50"/>
                  <a:pt x="200" y="53"/>
                </a:cubicBezTo>
                <a:cubicBezTo>
                  <a:pt x="200" y="65"/>
                  <a:pt x="200" y="65"/>
                  <a:pt x="200" y="65"/>
                </a:cubicBezTo>
                <a:cubicBezTo>
                  <a:pt x="197" y="65"/>
                  <a:pt x="197" y="65"/>
                  <a:pt x="197" y="65"/>
                </a:cubicBezTo>
                <a:cubicBezTo>
                  <a:pt x="197" y="41"/>
                  <a:pt x="197" y="41"/>
                  <a:pt x="197" y="41"/>
                </a:cubicBezTo>
                <a:cubicBezTo>
                  <a:pt x="200" y="41"/>
                  <a:pt x="200" y="41"/>
                  <a:pt x="200" y="41"/>
                </a:cubicBezTo>
                <a:cubicBezTo>
                  <a:pt x="200" y="46"/>
                  <a:pt x="200" y="46"/>
                  <a:pt x="200" y="46"/>
                </a:cubicBezTo>
                <a:cubicBezTo>
                  <a:pt x="201" y="46"/>
                  <a:pt x="201" y="46"/>
                  <a:pt x="201" y="46"/>
                </a:cubicBezTo>
                <a:cubicBezTo>
                  <a:pt x="201" y="44"/>
                  <a:pt x="202" y="43"/>
                  <a:pt x="203" y="42"/>
                </a:cubicBezTo>
                <a:cubicBezTo>
                  <a:pt x="204" y="41"/>
                  <a:pt x="205" y="41"/>
                  <a:pt x="207" y="41"/>
                </a:cubicBezTo>
                <a:cubicBezTo>
                  <a:pt x="208" y="41"/>
                  <a:pt x="209" y="41"/>
                  <a:pt x="209" y="41"/>
                </a:cubicBezTo>
                <a:lnTo>
                  <a:pt x="209" y="45"/>
                </a:lnTo>
                <a:close/>
                <a:moveTo>
                  <a:pt x="232" y="65"/>
                </a:moveTo>
                <a:cubicBezTo>
                  <a:pt x="228" y="65"/>
                  <a:pt x="228" y="65"/>
                  <a:pt x="228" y="65"/>
                </a:cubicBezTo>
                <a:cubicBezTo>
                  <a:pt x="228" y="61"/>
                  <a:pt x="228" y="61"/>
                  <a:pt x="228" y="61"/>
                </a:cubicBezTo>
                <a:cubicBezTo>
                  <a:pt x="228" y="61"/>
                  <a:pt x="228" y="61"/>
                  <a:pt x="228" y="61"/>
                </a:cubicBezTo>
                <a:cubicBezTo>
                  <a:pt x="226" y="64"/>
                  <a:pt x="223" y="66"/>
                  <a:pt x="219" y="66"/>
                </a:cubicBezTo>
                <a:cubicBezTo>
                  <a:pt x="216" y="66"/>
                  <a:pt x="214" y="65"/>
                  <a:pt x="212" y="62"/>
                </a:cubicBezTo>
                <a:cubicBezTo>
                  <a:pt x="210" y="60"/>
                  <a:pt x="210" y="57"/>
                  <a:pt x="210" y="54"/>
                </a:cubicBezTo>
                <a:cubicBezTo>
                  <a:pt x="210" y="50"/>
                  <a:pt x="211" y="46"/>
                  <a:pt x="213" y="44"/>
                </a:cubicBezTo>
                <a:cubicBezTo>
                  <a:pt x="215" y="42"/>
                  <a:pt x="217" y="40"/>
                  <a:pt x="221" y="40"/>
                </a:cubicBezTo>
                <a:cubicBezTo>
                  <a:pt x="224" y="40"/>
                  <a:pt x="226" y="42"/>
                  <a:pt x="228" y="44"/>
                </a:cubicBezTo>
                <a:cubicBezTo>
                  <a:pt x="228" y="44"/>
                  <a:pt x="228" y="44"/>
                  <a:pt x="228" y="44"/>
                </a:cubicBezTo>
                <a:cubicBezTo>
                  <a:pt x="228" y="29"/>
                  <a:pt x="228" y="29"/>
                  <a:pt x="228" y="29"/>
                </a:cubicBezTo>
                <a:cubicBezTo>
                  <a:pt x="232" y="29"/>
                  <a:pt x="232" y="29"/>
                  <a:pt x="232" y="29"/>
                </a:cubicBezTo>
                <a:lnTo>
                  <a:pt x="232" y="65"/>
                </a:lnTo>
                <a:close/>
                <a:moveTo>
                  <a:pt x="228" y="54"/>
                </a:moveTo>
                <a:cubicBezTo>
                  <a:pt x="228" y="51"/>
                  <a:pt x="228" y="51"/>
                  <a:pt x="228" y="51"/>
                </a:cubicBezTo>
                <a:cubicBezTo>
                  <a:pt x="228" y="49"/>
                  <a:pt x="227" y="47"/>
                  <a:pt x="226" y="46"/>
                </a:cubicBezTo>
                <a:cubicBezTo>
                  <a:pt x="225" y="44"/>
                  <a:pt x="223" y="44"/>
                  <a:pt x="221" y="44"/>
                </a:cubicBezTo>
                <a:cubicBezTo>
                  <a:pt x="219" y="44"/>
                  <a:pt x="217" y="45"/>
                  <a:pt x="216" y="46"/>
                </a:cubicBezTo>
                <a:cubicBezTo>
                  <a:pt x="214" y="48"/>
                  <a:pt x="213" y="50"/>
                  <a:pt x="213" y="53"/>
                </a:cubicBezTo>
                <a:cubicBezTo>
                  <a:pt x="213" y="56"/>
                  <a:pt x="214" y="58"/>
                  <a:pt x="215" y="60"/>
                </a:cubicBezTo>
                <a:cubicBezTo>
                  <a:pt x="217" y="62"/>
                  <a:pt x="218" y="62"/>
                  <a:pt x="221" y="62"/>
                </a:cubicBezTo>
                <a:cubicBezTo>
                  <a:pt x="223" y="62"/>
                  <a:pt x="224" y="62"/>
                  <a:pt x="226" y="60"/>
                </a:cubicBezTo>
                <a:cubicBezTo>
                  <a:pt x="227" y="59"/>
                  <a:pt x="228" y="57"/>
                  <a:pt x="228" y="54"/>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pic>
        <p:nvPicPr>
          <p:cNvPr id="612" name="Picture 61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295680" y="6102918"/>
            <a:ext cx="1037576" cy="250623"/>
          </a:xfrm>
          <a:prstGeom prst="rect">
            <a:avLst/>
          </a:prstGeom>
        </p:spPr>
      </p:pic>
      <p:sp>
        <p:nvSpPr>
          <p:cNvPr id="614" name="Rectangle 613"/>
          <p:cNvSpPr/>
          <p:nvPr/>
        </p:nvSpPr>
        <p:spPr bwMode="auto">
          <a:xfrm>
            <a:off x="4232707" y="2932402"/>
            <a:ext cx="3733596" cy="879077"/>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ctr" anchorCtr="0" forceAA="0" compatLnSpc="1">
            <a:prstTxWarp prst="textNoShape">
              <a:avLst/>
            </a:prstTxWarp>
            <a:noAutofit/>
          </a:bodyPr>
          <a:lstStyle/>
          <a:p>
            <a:pPr defTabSz="913828" fontAlgn="base">
              <a:lnSpc>
                <a:spcPct val="90000"/>
              </a:lnSpc>
              <a:spcBef>
                <a:spcPct val="0"/>
              </a:spcBef>
              <a:spcAft>
                <a:spcPct val="0"/>
              </a:spcAft>
            </a:pPr>
            <a:endParaRPr lang="en-US" sz="1960" spc="-20" dirty="0">
              <a:gradFill>
                <a:gsLst>
                  <a:gs pos="32743">
                    <a:srgbClr val="FFFFFF"/>
                  </a:gs>
                  <a:gs pos="64602">
                    <a:srgbClr val="FFFFFF"/>
                  </a:gs>
                </a:gsLst>
                <a:lin ang="5400000" scaled="0"/>
              </a:gradFill>
              <a:latin typeface="Segoe UI Semibold" panose="020B0702040204020203" pitchFamily="34" charset="0"/>
              <a:cs typeface="Segoe UI Semibold" panose="020B0702040204020203" pitchFamily="34" charset="0"/>
            </a:endParaRPr>
          </a:p>
        </p:txBody>
      </p:sp>
      <p:sp>
        <p:nvSpPr>
          <p:cNvPr id="616" name="Rectangle 615"/>
          <p:cNvSpPr/>
          <p:nvPr/>
        </p:nvSpPr>
        <p:spPr bwMode="auto">
          <a:xfrm>
            <a:off x="4232707" y="2932402"/>
            <a:ext cx="3733596" cy="87907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ctr" anchorCtr="0" forceAA="0" compatLnSpc="1">
            <a:prstTxWarp prst="textNoShape">
              <a:avLst/>
            </a:prstTxWarp>
            <a:noAutofit/>
          </a:bodyPr>
          <a:lstStyle/>
          <a:p>
            <a:pPr defTabSz="913828" fontAlgn="base">
              <a:lnSpc>
                <a:spcPct val="90000"/>
              </a:lnSpc>
              <a:spcBef>
                <a:spcPct val="0"/>
              </a:spcBef>
              <a:spcAft>
                <a:spcPct val="0"/>
              </a:spcAft>
            </a:pPr>
            <a:r>
              <a:rPr lang="en-US" sz="1960" spc="-20" dirty="0">
                <a:gradFill>
                  <a:gsLst>
                    <a:gs pos="32743">
                      <a:srgbClr val="FFFFFF"/>
                    </a:gs>
                    <a:gs pos="64602">
                      <a:srgbClr val="FFFFFF"/>
                    </a:gs>
                  </a:gsLst>
                  <a:lin ang="5400000" scaled="0"/>
                </a:gradFill>
                <a:latin typeface="Segoe UI Semibold" panose="020B0702040204020203" pitchFamily="34" charset="0"/>
                <a:cs typeface="Segoe UI Semibold" panose="020B0702040204020203" pitchFamily="34" charset="0"/>
              </a:rPr>
              <a:t>CONNECT TO </a:t>
            </a:r>
            <a:br>
              <a:rPr lang="en-US" sz="1960" spc="-20" dirty="0">
                <a:gradFill>
                  <a:gsLst>
                    <a:gs pos="32743">
                      <a:srgbClr val="FFFFFF"/>
                    </a:gs>
                    <a:gs pos="64602">
                      <a:srgbClr val="FFFFFF"/>
                    </a:gs>
                  </a:gsLst>
                  <a:lin ang="5400000" scaled="0"/>
                </a:gradFill>
                <a:latin typeface="Segoe UI Semibold" panose="020B0702040204020203" pitchFamily="34" charset="0"/>
                <a:cs typeface="Segoe UI Semibold" panose="020B0702040204020203" pitchFamily="34" charset="0"/>
              </a:rPr>
            </a:br>
            <a:r>
              <a:rPr lang="en-US" sz="1960" spc="-20" dirty="0">
                <a:gradFill>
                  <a:gsLst>
                    <a:gs pos="32743">
                      <a:srgbClr val="FFFFFF"/>
                    </a:gs>
                    <a:gs pos="64602">
                      <a:srgbClr val="FFFFFF"/>
                    </a:gs>
                  </a:gsLst>
                  <a:lin ang="5400000" scaled="0"/>
                </a:gradFill>
                <a:latin typeface="Segoe UI Semibold" panose="020B0702040204020203" pitchFamily="34" charset="0"/>
                <a:cs typeface="Segoe UI Semibold" panose="020B0702040204020203" pitchFamily="34" charset="0"/>
              </a:rPr>
              <a:t>OFFICE 365 SERVICES</a:t>
            </a:r>
          </a:p>
        </p:txBody>
      </p:sp>
      <p:grpSp>
        <p:nvGrpSpPr>
          <p:cNvPr id="2" name="Group 1"/>
          <p:cNvGrpSpPr/>
          <p:nvPr/>
        </p:nvGrpSpPr>
        <p:grpSpPr>
          <a:xfrm>
            <a:off x="4232707" y="3811479"/>
            <a:ext cx="3733596" cy="2776118"/>
            <a:chOff x="4318705" y="3887512"/>
            <a:chExt cx="3809455" cy="2832522"/>
          </a:xfrm>
        </p:grpSpPr>
        <p:sp>
          <p:nvSpPr>
            <p:cNvPr id="615" name="Rectangle 614"/>
            <p:cNvSpPr/>
            <p:nvPr/>
          </p:nvSpPr>
          <p:spPr bwMode="auto">
            <a:xfrm>
              <a:off x="4318705" y="3887512"/>
              <a:ext cx="3809455" cy="2806701"/>
            </a:xfrm>
            <a:prstGeom prst="rect">
              <a:avLst/>
            </a:prstGeom>
            <a:solidFill>
              <a:srgbClr val="7F7F7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828" fontAlgn="base">
                <a:lnSpc>
                  <a:spcPct val="90000"/>
                </a:lnSpc>
                <a:spcBef>
                  <a:spcPct val="0"/>
                </a:spcBef>
                <a:spcAft>
                  <a:spcPct val="0"/>
                </a:spcAft>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617" name="Group 616"/>
            <p:cNvGrpSpPr/>
            <p:nvPr/>
          </p:nvGrpSpPr>
          <p:grpSpPr>
            <a:xfrm>
              <a:off x="4438782" y="4623735"/>
              <a:ext cx="3568568" cy="2096299"/>
              <a:chOff x="4438782" y="4444622"/>
              <a:chExt cx="3568568" cy="2096299"/>
            </a:xfrm>
          </p:grpSpPr>
          <p:sp>
            <p:nvSpPr>
              <p:cNvPr id="618" name="Freeform 5"/>
              <p:cNvSpPr>
                <a:spLocks noEditPoints="1"/>
              </p:cNvSpPr>
              <p:nvPr/>
            </p:nvSpPr>
            <p:spPr bwMode="auto">
              <a:xfrm>
                <a:off x="5569353" y="4911722"/>
                <a:ext cx="415730" cy="384482"/>
              </a:xfrm>
              <a:custGeom>
                <a:avLst/>
                <a:gdLst>
                  <a:gd name="T0" fmla="*/ 1446 w 2030"/>
                  <a:gd name="T1" fmla="*/ 1047 h 1877"/>
                  <a:gd name="T2" fmla="*/ 1218 w 2030"/>
                  <a:gd name="T3" fmla="*/ 583 h 1877"/>
                  <a:gd name="T4" fmla="*/ 901 w 2030"/>
                  <a:gd name="T5" fmla="*/ 375 h 1877"/>
                  <a:gd name="T6" fmla="*/ 773 w 2030"/>
                  <a:gd name="T7" fmla="*/ 109 h 1877"/>
                  <a:gd name="T8" fmla="*/ 555 w 2030"/>
                  <a:gd name="T9" fmla="*/ 109 h 1877"/>
                  <a:gd name="T10" fmla="*/ 317 w 2030"/>
                  <a:gd name="T11" fmla="*/ 593 h 1877"/>
                  <a:gd name="T12" fmla="*/ 0 w 2030"/>
                  <a:gd name="T13" fmla="*/ 810 h 1877"/>
                  <a:gd name="T14" fmla="*/ 317 w 2030"/>
                  <a:gd name="T15" fmla="*/ 1027 h 1877"/>
                  <a:gd name="T16" fmla="*/ 327 w 2030"/>
                  <a:gd name="T17" fmla="*/ 1531 h 1877"/>
                  <a:gd name="T18" fmla="*/ 1010 w 2030"/>
                  <a:gd name="T19" fmla="*/ 1531 h 1877"/>
                  <a:gd name="T20" fmla="*/ 1297 w 2030"/>
                  <a:gd name="T21" fmla="*/ 1462 h 1877"/>
                  <a:gd name="T22" fmla="*/ 2030 w 2030"/>
                  <a:gd name="T23" fmla="*/ 1353 h 1877"/>
                  <a:gd name="T24" fmla="*/ 703 w 2030"/>
                  <a:gd name="T25" fmla="*/ 1195 h 1877"/>
                  <a:gd name="T26" fmla="*/ 783 w 2030"/>
                  <a:gd name="T27" fmla="*/ 1067 h 1877"/>
                  <a:gd name="T28" fmla="*/ 703 w 2030"/>
                  <a:gd name="T29" fmla="*/ 1195 h 1877"/>
                  <a:gd name="T30" fmla="*/ 703 w 2030"/>
                  <a:gd name="T31" fmla="*/ 711 h 1877"/>
                  <a:gd name="T32" fmla="*/ 882 w 2030"/>
                  <a:gd name="T33" fmla="*/ 770 h 1877"/>
                  <a:gd name="T34" fmla="*/ 703 w 2030"/>
                  <a:gd name="T35" fmla="*/ 948 h 1877"/>
                  <a:gd name="T36" fmla="*/ 466 w 2030"/>
                  <a:gd name="T37" fmla="*/ 780 h 1877"/>
                  <a:gd name="T38" fmla="*/ 624 w 2030"/>
                  <a:gd name="T39" fmla="*/ 919 h 1877"/>
                  <a:gd name="T40" fmla="*/ 466 w 2030"/>
                  <a:gd name="T41" fmla="*/ 810 h 1877"/>
                  <a:gd name="T42" fmla="*/ 703 w 2030"/>
                  <a:gd name="T43" fmla="*/ 227 h 1877"/>
                  <a:gd name="T44" fmla="*/ 773 w 2030"/>
                  <a:gd name="T45" fmla="*/ 583 h 1877"/>
                  <a:gd name="T46" fmla="*/ 703 w 2030"/>
                  <a:gd name="T47" fmla="*/ 632 h 1877"/>
                  <a:gd name="T48" fmla="*/ 703 w 2030"/>
                  <a:gd name="T49" fmla="*/ 227 h 1877"/>
                  <a:gd name="T50" fmla="*/ 1000 w 2030"/>
                  <a:gd name="T51" fmla="*/ 800 h 1877"/>
                  <a:gd name="T52" fmla="*/ 1387 w 2030"/>
                  <a:gd name="T53" fmla="*/ 1096 h 1877"/>
                  <a:gd name="T54" fmla="*/ 882 w 2030"/>
                  <a:gd name="T55" fmla="*/ 1017 h 1877"/>
                  <a:gd name="T56" fmla="*/ 961 w 2030"/>
                  <a:gd name="T57" fmla="*/ 800 h 1877"/>
                  <a:gd name="T58" fmla="*/ 624 w 2030"/>
                  <a:gd name="T59" fmla="*/ 652 h 1877"/>
                  <a:gd name="T60" fmla="*/ 387 w 2030"/>
                  <a:gd name="T61" fmla="*/ 642 h 1877"/>
                  <a:gd name="T62" fmla="*/ 624 w 2030"/>
                  <a:gd name="T63" fmla="*/ 247 h 1877"/>
                  <a:gd name="T64" fmla="*/ 436 w 2030"/>
                  <a:gd name="T65" fmla="*/ 928 h 1877"/>
                  <a:gd name="T66" fmla="*/ 624 w 2030"/>
                  <a:gd name="T67" fmla="*/ 1195 h 1877"/>
                  <a:gd name="T68" fmla="*/ 387 w 2030"/>
                  <a:gd name="T69" fmla="*/ 988 h 1877"/>
                  <a:gd name="T70" fmla="*/ 990 w 2030"/>
                  <a:gd name="T71" fmla="*/ 1432 h 1877"/>
                  <a:gd name="T72" fmla="*/ 862 w 2030"/>
                  <a:gd name="T73" fmla="*/ 1096 h 1877"/>
                  <a:gd name="T74" fmla="*/ 1278 w 2030"/>
                  <a:gd name="T75" fmla="*/ 1353 h 1877"/>
                  <a:gd name="T76" fmla="*/ 990 w 2030"/>
                  <a:gd name="T77" fmla="*/ 1432 h 18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030" h="1877">
                    <a:moveTo>
                      <a:pt x="1654" y="978"/>
                    </a:moveTo>
                    <a:cubicBezTo>
                      <a:pt x="1575" y="978"/>
                      <a:pt x="1505" y="1007"/>
                      <a:pt x="1446" y="1047"/>
                    </a:cubicBezTo>
                    <a:cubicBezTo>
                      <a:pt x="1169" y="721"/>
                      <a:pt x="1169" y="721"/>
                      <a:pt x="1169" y="721"/>
                    </a:cubicBezTo>
                    <a:cubicBezTo>
                      <a:pt x="1198" y="681"/>
                      <a:pt x="1218" y="632"/>
                      <a:pt x="1218" y="583"/>
                    </a:cubicBezTo>
                    <a:cubicBezTo>
                      <a:pt x="1218" y="454"/>
                      <a:pt x="1119" y="355"/>
                      <a:pt x="1000" y="355"/>
                    </a:cubicBezTo>
                    <a:cubicBezTo>
                      <a:pt x="961" y="355"/>
                      <a:pt x="931" y="365"/>
                      <a:pt x="901" y="375"/>
                    </a:cubicBezTo>
                    <a:cubicBezTo>
                      <a:pt x="753" y="168"/>
                      <a:pt x="753" y="168"/>
                      <a:pt x="753" y="168"/>
                    </a:cubicBezTo>
                    <a:cubicBezTo>
                      <a:pt x="763" y="148"/>
                      <a:pt x="773" y="128"/>
                      <a:pt x="773" y="109"/>
                    </a:cubicBezTo>
                    <a:cubicBezTo>
                      <a:pt x="773" y="49"/>
                      <a:pt x="723" y="0"/>
                      <a:pt x="664" y="0"/>
                    </a:cubicBezTo>
                    <a:cubicBezTo>
                      <a:pt x="604" y="0"/>
                      <a:pt x="555" y="49"/>
                      <a:pt x="555" y="109"/>
                    </a:cubicBezTo>
                    <a:cubicBezTo>
                      <a:pt x="555" y="128"/>
                      <a:pt x="565" y="158"/>
                      <a:pt x="575" y="168"/>
                    </a:cubicBezTo>
                    <a:cubicBezTo>
                      <a:pt x="317" y="593"/>
                      <a:pt x="317" y="593"/>
                      <a:pt x="317" y="593"/>
                    </a:cubicBezTo>
                    <a:cubicBezTo>
                      <a:pt x="287" y="583"/>
                      <a:pt x="268" y="583"/>
                      <a:pt x="238" y="583"/>
                    </a:cubicBezTo>
                    <a:cubicBezTo>
                      <a:pt x="109" y="583"/>
                      <a:pt x="0" y="681"/>
                      <a:pt x="0" y="810"/>
                    </a:cubicBezTo>
                    <a:cubicBezTo>
                      <a:pt x="0" y="938"/>
                      <a:pt x="109" y="1047"/>
                      <a:pt x="238" y="1047"/>
                    </a:cubicBezTo>
                    <a:cubicBezTo>
                      <a:pt x="258" y="1047"/>
                      <a:pt x="287" y="1037"/>
                      <a:pt x="317" y="1027"/>
                    </a:cubicBezTo>
                    <a:cubicBezTo>
                      <a:pt x="456" y="1264"/>
                      <a:pt x="456" y="1264"/>
                      <a:pt x="456" y="1264"/>
                    </a:cubicBezTo>
                    <a:cubicBezTo>
                      <a:pt x="377" y="1323"/>
                      <a:pt x="327" y="1422"/>
                      <a:pt x="327" y="1531"/>
                    </a:cubicBezTo>
                    <a:cubicBezTo>
                      <a:pt x="327" y="1719"/>
                      <a:pt x="476" y="1877"/>
                      <a:pt x="664" y="1877"/>
                    </a:cubicBezTo>
                    <a:cubicBezTo>
                      <a:pt x="852" y="1877"/>
                      <a:pt x="1010" y="1719"/>
                      <a:pt x="1010" y="1531"/>
                    </a:cubicBezTo>
                    <a:cubicBezTo>
                      <a:pt x="1010" y="1531"/>
                      <a:pt x="1000" y="1521"/>
                      <a:pt x="1000" y="1511"/>
                    </a:cubicBezTo>
                    <a:cubicBezTo>
                      <a:pt x="1297" y="1462"/>
                      <a:pt x="1297" y="1462"/>
                      <a:pt x="1297" y="1462"/>
                    </a:cubicBezTo>
                    <a:cubicBezTo>
                      <a:pt x="1337" y="1620"/>
                      <a:pt x="1486" y="1728"/>
                      <a:pt x="1654" y="1728"/>
                    </a:cubicBezTo>
                    <a:cubicBezTo>
                      <a:pt x="1862" y="1728"/>
                      <a:pt x="2030" y="1561"/>
                      <a:pt x="2030" y="1353"/>
                    </a:cubicBezTo>
                    <a:cubicBezTo>
                      <a:pt x="2030" y="1146"/>
                      <a:pt x="1862" y="978"/>
                      <a:pt x="1654" y="978"/>
                    </a:cubicBezTo>
                    <a:close/>
                    <a:moveTo>
                      <a:pt x="703" y="1195"/>
                    </a:moveTo>
                    <a:cubicBezTo>
                      <a:pt x="703" y="1037"/>
                      <a:pt x="703" y="1037"/>
                      <a:pt x="703" y="1037"/>
                    </a:cubicBezTo>
                    <a:cubicBezTo>
                      <a:pt x="783" y="1067"/>
                      <a:pt x="783" y="1067"/>
                      <a:pt x="783" y="1067"/>
                    </a:cubicBezTo>
                    <a:cubicBezTo>
                      <a:pt x="733" y="1205"/>
                      <a:pt x="733" y="1205"/>
                      <a:pt x="733" y="1205"/>
                    </a:cubicBezTo>
                    <a:cubicBezTo>
                      <a:pt x="723" y="1195"/>
                      <a:pt x="713" y="1195"/>
                      <a:pt x="703" y="1195"/>
                    </a:cubicBezTo>
                    <a:close/>
                    <a:moveTo>
                      <a:pt x="703" y="948"/>
                    </a:moveTo>
                    <a:cubicBezTo>
                      <a:pt x="703" y="711"/>
                      <a:pt x="703" y="711"/>
                      <a:pt x="703" y="711"/>
                    </a:cubicBezTo>
                    <a:cubicBezTo>
                      <a:pt x="802" y="681"/>
                      <a:pt x="802" y="681"/>
                      <a:pt x="802" y="681"/>
                    </a:cubicBezTo>
                    <a:cubicBezTo>
                      <a:pt x="822" y="721"/>
                      <a:pt x="852" y="751"/>
                      <a:pt x="882" y="770"/>
                    </a:cubicBezTo>
                    <a:cubicBezTo>
                      <a:pt x="812" y="988"/>
                      <a:pt x="812" y="988"/>
                      <a:pt x="812" y="988"/>
                    </a:cubicBezTo>
                    <a:cubicBezTo>
                      <a:pt x="703" y="948"/>
                      <a:pt x="703" y="948"/>
                      <a:pt x="703" y="948"/>
                    </a:cubicBezTo>
                    <a:cubicBezTo>
                      <a:pt x="703" y="948"/>
                      <a:pt x="703" y="948"/>
                      <a:pt x="703" y="948"/>
                    </a:cubicBezTo>
                    <a:close/>
                    <a:moveTo>
                      <a:pt x="466" y="780"/>
                    </a:moveTo>
                    <a:cubicBezTo>
                      <a:pt x="624" y="731"/>
                      <a:pt x="624" y="731"/>
                      <a:pt x="624" y="731"/>
                    </a:cubicBezTo>
                    <a:cubicBezTo>
                      <a:pt x="624" y="919"/>
                      <a:pt x="624" y="919"/>
                      <a:pt x="624" y="919"/>
                    </a:cubicBezTo>
                    <a:cubicBezTo>
                      <a:pt x="466" y="859"/>
                      <a:pt x="466" y="859"/>
                      <a:pt x="466" y="859"/>
                    </a:cubicBezTo>
                    <a:cubicBezTo>
                      <a:pt x="466" y="839"/>
                      <a:pt x="466" y="830"/>
                      <a:pt x="466" y="810"/>
                    </a:cubicBezTo>
                    <a:cubicBezTo>
                      <a:pt x="466" y="800"/>
                      <a:pt x="466" y="790"/>
                      <a:pt x="466" y="780"/>
                    </a:cubicBezTo>
                    <a:close/>
                    <a:moveTo>
                      <a:pt x="703" y="227"/>
                    </a:moveTo>
                    <a:cubicBezTo>
                      <a:pt x="842" y="425"/>
                      <a:pt x="842" y="425"/>
                      <a:pt x="842" y="425"/>
                    </a:cubicBezTo>
                    <a:cubicBezTo>
                      <a:pt x="802" y="464"/>
                      <a:pt x="773" y="523"/>
                      <a:pt x="773" y="583"/>
                    </a:cubicBezTo>
                    <a:cubicBezTo>
                      <a:pt x="773" y="593"/>
                      <a:pt x="773" y="602"/>
                      <a:pt x="773" y="602"/>
                    </a:cubicBezTo>
                    <a:cubicBezTo>
                      <a:pt x="703" y="632"/>
                      <a:pt x="703" y="632"/>
                      <a:pt x="703" y="632"/>
                    </a:cubicBezTo>
                    <a:cubicBezTo>
                      <a:pt x="703" y="227"/>
                      <a:pt x="703" y="227"/>
                      <a:pt x="703" y="227"/>
                    </a:cubicBezTo>
                    <a:cubicBezTo>
                      <a:pt x="703" y="227"/>
                      <a:pt x="703" y="227"/>
                      <a:pt x="703" y="227"/>
                    </a:cubicBezTo>
                    <a:close/>
                    <a:moveTo>
                      <a:pt x="961" y="800"/>
                    </a:moveTo>
                    <a:cubicBezTo>
                      <a:pt x="971" y="800"/>
                      <a:pt x="981" y="800"/>
                      <a:pt x="1000" y="800"/>
                    </a:cubicBezTo>
                    <a:cubicBezTo>
                      <a:pt x="1040" y="800"/>
                      <a:pt x="1070" y="790"/>
                      <a:pt x="1109" y="770"/>
                    </a:cubicBezTo>
                    <a:cubicBezTo>
                      <a:pt x="1387" y="1096"/>
                      <a:pt x="1387" y="1096"/>
                      <a:pt x="1387" y="1096"/>
                    </a:cubicBezTo>
                    <a:cubicBezTo>
                      <a:pt x="1357" y="1126"/>
                      <a:pt x="1337" y="1156"/>
                      <a:pt x="1317" y="1185"/>
                    </a:cubicBezTo>
                    <a:cubicBezTo>
                      <a:pt x="882" y="1017"/>
                      <a:pt x="882" y="1017"/>
                      <a:pt x="882" y="1017"/>
                    </a:cubicBezTo>
                    <a:cubicBezTo>
                      <a:pt x="961" y="800"/>
                      <a:pt x="961" y="800"/>
                      <a:pt x="961" y="800"/>
                    </a:cubicBezTo>
                    <a:cubicBezTo>
                      <a:pt x="961" y="800"/>
                      <a:pt x="961" y="800"/>
                      <a:pt x="961" y="800"/>
                    </a:cubicBezTo>
                    <a:close/>
                    <a:moveTo>
                      <a:pt x="624" y="247"/>
                    </a:moveTo>
                    <a:cubicBezTo>
                      <a:pt x="624" y="652"/>
                      <a:pt x="624" y="652"/>
                      <a:pt x="624" y="652"/>
                    </a:cubicBezTo>
                    <a:cubicBezTo>
                      <a:pt x="436" y="711"/>
                      <a:pt x="436" y="711"/>
                      <a:pt x="436" y="711"/>
                    </a:cubicBezTo>
                    <a:cubicBezTo>
                      <a:pt x="426" y="681"/>
                      <a:pt x="406" y="662"/>
                      <a:pt x="387" y="642"/>
                    </a:cubicBezTo>
                    <a:cubicBezTo>
                      <a:pt x="624" y="247"/>
                      <a:pt x="624" y="247"/>
                      <a:pt x="624" y="247"/>
                    </a:cubicBezTo>
                    <a:cubicBezTo>
                      <a:pt x="624" y="247"/>
                      <a:pt x="624" y="247"/>
                      <a:pt x="624" y="247"/>
                    </a:cubicBezTo>
                    <a:close/>
                    <a:moveTo>
                      <a:pt x="387" y="988"/>
                    </a:moveTo>
                    <a:cubicBezTo>
                      <a:pt x="406" y="968"/>
                      <a:pt x="416" y="948"/>
                      <a:pt x="436" y="928"/>
                    </a:cubicBezTo>
                    <a:cubicBezTo>
                      <a:pt x="624" y="1007"/>
                      <a:pt x="624" y="1007"/>
                      <a:pt x="624" y="1007"/>
                    </a:cubicBezTo>
                    <a:cubicBezTo>
                      <a:pt x="624" y="1195"/>
                      <a:pt x="624" y="1195"/>
                      <a:pt x="624" y="1195"/>
                    </a:cubicBezTo>
                    <a:cubicBezTo>
                      <a:pt x="585" y="1195"/>
                      <a:pt x="555" y="1205"/>
                      <a:pt x="525" y="1225"/>
                    </a:cubicBezTo>
                    <a:cubicBezTo>
                      <a:pt x="387" y="988"/>
                      <a:pt x="387" y="988"/>
                      <a:pt x="387" y="988"/>
                    </a:cubicBezTo>
                    <a:cubicBezTo>
                      <a:pt x="387" y="988"/>
                      <a:pt x="387" y="988"/>
                      <a:pt x="387" y="988"/>
                    </a:cubicBezTo>
                    <a:close/>
                    <a:moveTo>
                      <a:pt x="990" y="1432"/>
                    </a:moveTo>
                    <a:cubicBezTo>
                      <a:pt x="961" y="1343"/>
                      <a:pt x="901" y="1264"/>
                      <a:pt x="812" y="1225"/>
                    </a:cubicBezTo>
                    <a:cubicBezTo>
                      <a:pt x="862" y="1096"/>
                      <a:pt x="862" y="1096"/>
                      <a:pt x="862" y="1096"/>
                    </a:cubicBezTo>
                    <a:cubicBezTo>
                      <a:pt x="1288" y="1254"/>
                      <a:pt x="1288" y="1254"/>
                      <a:pt x="1288" y="1254"/>
                    </a:cubicBezTo>
                    <a:cubicBezTo>
                      <a:pt x="1278" y="1294"/>
                      <a:pt x="1278" y="1323"/>
                      <a:pt x="1278" y="1353"/>
                    </a:cubicBezTo>
                    <a:cubicBezTo>
                      <a:pt x="1278" y="1363"/>
                      <a:pt x="1278" y="1373"/>
                      <a:pt x="1278" y="1383"/>
                    </a:cubicBezTo>
                    <a:cubicBezTo>
                      <a:pt x="990" y="1432"/>
                      <a:pt x="990" y="1432"/>
                      <a:pt x="990" y="1432"/>
                    </a:cubicBezTo>
                    <a:cubicBezTo>
                      <a:pt x="990" y="1432"/>
                      <a:pt x="990" y="1432"/>
                      <a:pt x="990" y="1432"/>
                    </a:cubicBezTo>
                    <a:close/>
                  </a:path>
                </a:pathLst>
              </a:custGeom>
              <a:solidFill>
                <a:schemeClr val="tx1"/>
              </a:solidFill>
              <a:ln>
                <a:noFill/>
              </a:ln>
            </p:spPr>
            <p:txBody>
              <a:bodyPr vert="horz" wrap="square" lIns="89619" tIns="44809" rIns="89619" bIns="44809" numCol="1" anchor="t" anchorCtr="0" compatLnSpc="1">
                <a:prstTxWarp prst="textNoShape">
                  <a:avLst/>
                </a:prstTxWarp>
              </a:bodyPr>
              <a:lstStyle/>
              <a:p>
                <a:pPr defTabSz="914093"/>
                <a:endParaRPr lang="en-US" sz="1960">
                  <a:solidFill>
                    <a:srgbClr val="FFFFFF"/>
                  </a:solidFill>
                </a:endParaRPr>
              </a:p>
            </p:txBody>
          </p:sp>
          <p:grpSp>
            <p:nvGrpSpPr>
              <p:cNvPr id="619" name="Group 618"/>
              <p:cNvGrpSpPr/>
              <p:nvPr/>
            </p:nvGrpSpPr>
            <p:grpSpPr>
              <a:xfrm>
                <a:off x="4438782" y="4444622"/>
                <a:ext cx="3568568" cy="2096299"/>
                <a:chOff x="4438782" y="4444622"/>
                <a:chExt cx="3568568" cy="2096299"/>
              </a:xfrm>
            </p:grpSpPr>
            <p:sp>
              <p:nvSpPr>
                <p:cNvPr id="620" name="TextBox 619"/>
                <p:cNvSpPr txBox="1"/>
                <p:nvPr/>
              </p:nvSpPr>
              <p:spPr>
                <a:xfrm>
                  <a:off x="4487524" y="4444622"/>
                  <a:ext cx="812022" cy="312438"/>
                </a:xfrm>
                <a:prstGeom prst="rect">
                  <a:avLst/>
                </a:prstGeom>
                <a:noFill/>
              </p:spPr>
              <p:txBody>
                <a:bodyPr wrap="square" lIns="0" tIns="0" rIns="0" bIns="0" rtlCol="0">
                  <a:noAutofit/>
                </a:bodyPr>
                <a:lstStyle/>
                <a:p>
                  <a:pPr algn="ctr" defTabSz="914093">
                    <a:lnSpc>
                      <a:spcPct val="90000"/>
                    </a:lnSpc>
                    <a:spcAft>
                      <a:spcPts val="588"/>
                    </a:spcAft>
                  </a:pPr>
                  <a:r>
                    <a:rPr lang="en-US" sz="1176" dirty="0">
                      <a:gradFill>
                        <a:gsLst>
                          <a:gs pos="2917">
                            <a:srgbClr val="FFFFFF"/>
                          </a:gs>
                          <a:gs pos="30000">
                            <a:srgbClr val="FFFFFF"/>
                          </a:gs>
                        </a:gsLst>
                        <a:lin ang="5400000" scaled="0"/>
                      </a:gradFill>
                    </a:rPr>
                    <a:t>Users and </a:t>
                  </a:r>
                  <a:br>
                    <a:rPr lang="en-US" sz="1176" dirty="0">
                      <a:gradFill>
                        <a:gsLst>
                          <a:gs pos="2917">
                            <a:srgbClr val="FFFFFF"/>
                          </a:gs>
                          <a:gs pos="30000">
                            <a:srgbClr val="FFFFFF"/>
                          </a:gs>
                        </a:gsLst>
                        <a:lin ang="5400000" scaled="0"/>
                      </a:gradFill>
                    </a:rPr>
                  </a:br>
                  <a:r>
                    <a:rPr lang="en-US" sz="1176" dirty="0">
                      <a:gradFill>
                        <a:gsLst>
                          <a:gs pos="2917">
                            <a:srgbClr val="FFFFFF"/>
                          </a:gs>
                          <a:gs pos="30000">
                            <a:srgbClr val="FFFFFF"/>
                          </a:gs>
                        </a:gsLst>
                        <a:lin ang="5400000" scaled="0"/>
                      </a:gradFill>
                    </a:rPr>
                    <a:t>groups</a:t>
                  </a:r>
                </a:p>
              </p:txBody>
            </p:sp>
            <p:sp>
              <p:nvSpPr>
                <p:cNvPr id="621" name="TextBox 620"/>
                <p:cNvSpPr txBox="1"/>
                <p:nvPr/>
              </p:nvSpPr>
              <p:spPr>
                <a:xfrm>
                  <a:off x="5371207" y="4444622"/>
                  <a:ext cx="812022" cy="312438"/>
                </a:xfrm>
                <a:prstGeom prst="rect">
                  <a:avLst/>
                </a:prstGeom>
                <a:noFill/>
              </p:spPr>
              <p:txBody>
                <a:bodyPr wrap="square" lIns="0" tIns="0" rIns="0" bIns="0" rtlCol="0">
                  <a:noAutofit/>
                </a:bodyPr>
                <a:lstStyle>
                  <a:defPPr>
                    <a:defRPr lang="en-US"/>
                  </a:defPPr>
                  <a:lvl1pPr algn="ctr">
                    <a:lnSpc>
                      <a:spcPct val="90000"/>
                    </a:lnSpc>
                    <a:spcAft>
                      <a:spcPts val="600"/>
                    </a:spcAft>
                    <a:defRPr sz="1200">
                      <a:gradFill>
                        <a:gsLst>
                          <a:gs pos="2917">
                            <a:schemeClr val="tx1"/>
                          </a:gs>
                          <a:gs pos="30000">
                            <a:schemeClr val="tx1"/>
                          </a:gs>
                        </a:gsLst>
                        <a:lin ang="5400000" scaled="0"/>
                      </a:gradFill>
                    </a:defRPr>
                  </a:lvl1pPr>
                </a:lstStyle>
                <a:p>
                  <a:pPr defTabSz="914093"/>
                  <a:r>
                    <a:rPr lang="en-US" sz="1176" dirty="0">
                      <a:gradFill>
                        <a:gsLst>
                          <a:gs pos="2917">
                            <a:srgbClr val="FFFFFF"/>
                          </a:gs>
                          <a:gs pos="30000">
                            <a:srgbClr val="FFFFFF"/>
                          </a:gs>
                        </a:gsLst>
                        <a:lin ang="5400000" scaled="0"/>
                      </a:gradFill>
                    </a:rPr>
                    <a:t>Files</a:t>
                  </a:r>
                </a:p>
              </p:txBody>
            </p:sp>
            <p:sp>
              <p:nvSpPr>
                <p:cNvPr id="622" name="TextBox 621"/>
                <p:cNvSpPr txBox="1"/>
                <p:nvPr/>
              </p:nvSpPr>
              <p:spPr>
                <a:xfrm>
                  <a:off x="6270324" y="4444622"/>
                  <a:ext cx="812022" cy="312438"/>
                </a:xfrm>
                <a:prstGeom prst="rect">
                  <a:avLst/>
                </a:prstGeom>
                <a:noFill/>
              </p:spPr>
              <p:txBody>
                <a:bodyPr wrap="square" lIns="0" tIns="0" rIns="0" bIns="0" rtlCol="0">
                  <a:noAutofit/>
                </a:bodyPr>
                <a:lstStyle>
                  <a:defPPr>
                    <a:defRPr lang="en-US"/>
                  </a:defPPr>
                  <a:lvl1pPr algn="ctr">
                    <a:lnSpc>
                      <a:spcPct val="90000"/>
                    </a:lnSpc>
                    <a:spcAft>
                      <a:spcPts val="600"/>
                    </a:spcAft>
                    <a:defRPr sz="1200">
                      <a:gradFill>
                        <a:gsLst>
                          <a:gs pos="2917">
                            <a:schemeClr val="tx1"/>
                          </a:gs>
                          <a:gs pos="30000">
                            <a:schemeClr val="tx1"/>
                          </a:gs>
                        </a:gsLst>
                        <a:lin ang="5400000" scaled="0"/>
                      </a:gradFill>
                    </a:defRPr>
                  </a:lvl1pPr>
                </a:lstStyle>
                <a:p>
                  <a:pPr defTabSz="914093"/>
                  <a:r>
                    <a:rPr lang="en-US" sz="1176" dirty="0">
                      <a:gradFill>
                        <a:gsLst>
                          <a:gs pos="2917">
                            <a:srgbClr val="FFFFFF"/>
                          </a:gs>
                          <a:gs pos="30000">
                            <a:srgbClr val="FFFFFF"/>
                          </a:gs>
                        </a:gsLst>
                        <a:lin ang="5400000" scaled="0"/>
                      </a:gradFill>
                    </a:rPr>
                    <a:t>Mail</a:t>
                  </a:r>
                </a:p>
              </p:txBody>
            </p:sp>
            <p:sp>
              <p:nvSpPr>
                <p:cNvPr id="623" name="TextBox 622"/>
                <p:cNvSpPr txBox="1"/>
                <p:nvPr/>
              </p:nvSpPr>
              <p:spPr>
                <a:xfrm>
                  <a:off x="7195328" y="4444622"/>
                  <a:ext cx="812022" cy="312438"/>
                </a:xfrm>
                <a:prstGeom prst="rect">
                  <a:avLst/>
                </a:prstGeom>
                <a:noFill/>
              </p:spPr>
              <p:txBody>
                <a:bodyPr wrap="square" lIns="0" tIns="0" rIns="0" bIns="0" rtlCol="0">
                  <a:noAutofit/>
                </a:bodyPr>
                <a:lstStyle>
                  <a:defPPr>
                    <a:defRPr lang="en-US"/>
                  </a:defPPr>
                  <a:lvl1pPr algn="ctr">
                    <a:lnSpc>
                      <a:spcPct val="90000"/>
                    </a:lnSpc>
                    <a:spcAft>
                      <a:spcPts val="600"/>
                    </a:spcAft>
                    <a:defRPr sz="1200">
                      <a:gradFill>
                        <a:gsLst>
                          <a:gs pos="2917">
                            <a:schemeClr val="tx1"/>
                          </a:gs>
                          <a:gs pos="30000">
                            <a:schemeClr val="tx1"/>
                          </a:gs>
                        </a:gsLst>
                        <a:lin ang="5400000" scaled="0"/>
                      </a:gradFill>
                    </a:defRPr>
                  </a:lvl1pPr>
                </a:lstStyle>
                <a:p>
                  <a:pPr defTabSz="914093"/>
                  <a:r>
                    <a:rPr lang="en-US" sz="1176" dirty="0">
                      <a:gradFill>
                        <a:gsLst>
                          <a:gs pos="2917">
                            <a:srgbClr val="FFFFFF"/>
                          </a:gs>
                          <a:gs pos="30000">
                            <a:srgbClr val="FFFFFF"/>
                          </a:gs>
                        </a:gsLst>
                        <a:lin ang="5400000" scaled="0"/>
                      </a:gradFill>
                    </a:rPr>
                    <a:t>Calendar</a:t>
                  </a:r>
                </a:p>
              </p:txBody>
            </p:sp>
            <p:sp>
              <p:nvSpPr>
                <p:cNvPr id="624" name="TextBox 623"/>
                <p:cNvSpPr txBox="1"/>
                <p:nvPr/>
              </p:nvSpPr>
              <p:spPr>
                <a:xfrm>
                  <a:off x="4487524" y="5415577"/>
                  <a:ext cx="812022" cy="312438"/>
                </a:xfrm>
                <a:prstGeom prst="rect">
                  <a:avLst/>
                </a:prstGeom>
                <a:noFill/>
              </p:spPr>
              <p:txBody>
                <a:bodyPr wrap="square" lIns="0" tIns="0" rIns="0" bIns="0" rtlCol="0">
                  <a:noAutofit/>
                </a:bodyPr>
                <a:lstStyle/>
                <a:p>
                  <a:pPr algn="ctr" defTabSz="914093">
                    <a:lnSpc>
                      <a:spcPct val="90000"/>
                    </a:lnSpc>
                    <a:spcAft>
                      <a:spcPts val="588"/>
                    </a:spcAft>
                  </a:pPr>
                  <a:r>
                    <a:rPr lang="en-US" sz="1176" dirty="0">
                      <a:gradFill>
                        <a:gsLst>
                          <a:gs pos="2917">
                            <a:srgbClr val="FFFFFF"/>
                          </a:gs>
                          <a:gs pos="30000">
                            <a:srgbClr val="FFFFFF"/>
                          </a:gs>
                        </a:gsLst>
                        <a:lin ang="5400000" scaled="0"/>
                      </a:gradFill>
                    </a:rPr>
                    <a:t>Contacts</a:t>
                  </a:r>
                </a:p>
              </p:txBody>
            </p:sp>
            <p:sp>
              <p:nvSpPr>
                <p:cNvPr id="625" name="TextBox 624"/>
                <p:cNvSpPr txBox="1"/>
                <p:nvPr/>
              </p:nvSpPr>
              <p:spPr>
                <a:xfrm>
                  <a:off x="5077770" y="5415577"/>
                  <a:ext cx="1398896" cy="312438"/>
                </a:xfrm>
                <a:prstGeom prst="rect">
                  <a:avLst/>
                </a:prstGeom>
                <a:noFill/>
              </p:spPr>
              <p:txBody>
                <a:bodyPr wrap="square" lIns="0" tIns="0" rIns="0" bIns="0" rtlCol="0">
                  <a:noAutofit/>
                </a:bodyPr>
                <a:lstStyle/>
                <a:p>
                  <a:pPr algn="ctr" defTabSz="914093">
                    <a:lnSpc>
                      <a:spcPct val="90000"/>
                    </a:lnSpc>
                    <a:spcAft>
                      <a:spcPts val="588"/>
                    </a:spcAft>
                  </a:pPr>
                  <a:r>
                    <a:rPr lang="en-US" sz="1176" spc="-29" dirty="0">
                      <a:gradFill>
                        <a:gsLst>
                          <a:gs pos="2917">
                            <a:srgbClr val="FFFFFF"/>
                          </a:gs>
                          <a:gs pos="30000">
                            <a:srgbClr val="FFFFFF"/>
                          </a:gs>
                        </a:gsLst>
                        <a:lin ang="5400000" scaled="0"/>
                      </a:gradFill>
                    </a:rPr>
                    <a:t>Office Graph</a:t>
                  </a:r>
                </a:p>
              </p:txBody>
            </p:sp>
            <p:sp>
              <p:nvSpPr>
                <p:cNvPr id="626" name="TextBox 625"/>
                <p:cNvSpPr txBox="1"/>
                <p:nvPr/>
              </p:nvSpPr>
              <p:spPr>
                <a:xfrm>
                  <a:off x="7195328" y="5415577"/>
                  <a:ext cx="812022" cy="312438"/>
                </a:xfrm>
                <a:prstGeom prst="rect">
                  <a:avLst/>
                </a:prstGeom>
                <a:noFill/>
              </p:spPr>
              <p:txBody>
                <a:bodyPr wrap="square" lIns="0" tIns="0" rIns="0" bIns="0" rtlCol="0">
                  <a:noAutofit/>
                </a:bodyPr>
                <a:lstStyle/>
                <a:p>
                  <a:pPr algn="ctr" defTabSz="914093">
                    <a:lnSpc>
                      <a:spcPct val="90000"/>
                    </a:lnSpc>
                    <a:spcAft>
                      <a:spcPts val="588"/>
                    </a:spcAft>
                  </a:pPr>
                  <a:r>
                    <a:rPr lang="en-US" sz="1176" spc="-29" dirty="0">
                      <a:gradFill>
                        <a:gsLst>
                          <a:gs pos="2917">
                            <a:srgbClr val="FFFFFF"/>
                          </a:gs>
                          <a:gs pos="30000">
                            <a:srgbClr val="FFFFFF"/>
                          </a:gs>
                        </a:gsLst>
                        <a:lin ang="5400000" scaled="0"/>
                      </a:gradFill>
                    </a:rPr>
                    <a:t>Documents</a:t>
                  </a:r>
                </a:p>
              </p:txBody>
            </p:sp>
            <p:sp>
              <p:nvSpPr>
                <p:cNvPr id="627" name="TextBox 626"/>
                <p:cNvSpPr txBox="1"/>
                <p:nvPr/>
              </p:nvSpPr>
              <p:spPr>
                <a:xfrm>
                  <a:off x="6198803" y="5415577"/>
                  <a:ext cx="955064" cy="312438"/>
                </a:xfrm>
                <a:prstGeom prst="rect">
                  <a:avLst/>
                </a:prstGeom>
                <a:noFill/>
              </p:spPr>
              <p:txBody>
                <a:bodyPr wrap="square" lIns="0" tIns="0" rIns="0" bIns="0" rtlCol="0">
                  <a:noAutofit/>
                </a:bodyPr>
                <a:lstStyle/>
                <a:p>
                  <a:pPr algn="ctr" defTabSz="914093">
                    <a:lnSpc>
                      <a:spcPct val="90000"/>
                    </a:lnSpc>
                    <a:spcAft>
                      <a:spcPts val="588"/>
                    </a:spcAft>
                  </a:pPr>
                  <a:r>
                    <a:rPr lang="en-US" sz="1176" spc="-29" dirty="0">
                      <a:gradFill>
                        <a:gsLst>
                          <a:gs pos="2917">
                            <a:srgbClr val="FFFFFF"/>
                          </a:gs>
                          <a:gs pos="30000">
                            <a:srgbClr val="FFFFFF"/>
                          </a:gs>
                        </a:gsLst>
                        <a:lin ang="5400000" scaled="0"/>
                      </a:gradFill>
                    </a:rPr>
                    <a:t>Presentations</a:t>
                  </a:r>
                </a:p>
              </p:txBody>
            </p:sp>
            <p:sp>
              <p:nvSpPr>
                <p:cNvPr id="628" name="Freeform 7"/>
                <p:cNvSpPr>
                  <a:spLocks noChangeAspect="1" noEditPoints="1"/>
                </p:cNvSpPr>
                <p:nvPr/>
              </p:nvSpPr>
              <p:spPr bwMode="auto">
                <a:xfrm>
                  <a:off x="6462861" y="5731634"/>
                  <a:ext cx="446061" cy="468570"/>
                </a:xfrm>
                <a:custGeom>
                  <a:avLst/>
                  <a:gdLst>
                    <a:gd name="T0" fmla="*/ 92 w 92"/>
                    <a:gd name="T1" fmla="*/ 40 h 96"/>
                    <a:gd name="T2" fmla="*/ 84 w 92"/>
                    <a:gd name="T3" fmla="*/ 56 h 96"/>
                    <a:gd name="T4" fmla="*/ 84 w 92"/>
                    <a:gd name="T5" fmla="*/ 76 h 96"/>
                    <a:gd name="T6" fmla="*/ 92 w 92"/>
                    <a:gd name="T7" fmla="*/ 60 h 96"/>
                    <a:gd name="T8" fmla="*/ 84 w 92"/>
                    <a:gd name="T9" fmla="*/ 76 h 96"/>
                    <a:gd name="T10" fmla="*/ 80 w 92"/>
                    <a:gd name="T11" fmla="*/ 16 h 96"/>
                    <a:gd name="T12" fmla="*/ 60 w 92"/>
                    <a:gd name="T13" fmla="*/ 12 h 96"/>
                    <a:gd name="T14" fmla="*/ 72 w 92"/>
                    <a:gd name="T15" fmla="*/ 20 h 96"/>
                    <a:gd name="T16" fmla="*/ 60 w 92"/>
                    <a:gd name="T17" fmla="*/ 24 h 96"/>
                    <a:gd name="T18" fmla="*/ 72 w 92"/>
                    <a:gd name="T19" fmla="*/ 32 h 96"/>
                    <a:gd name="T20" fmla="*/ 60 w 92"/>
                    <a:gd name="T21" fmla="*/ 36 h 96"/>
                    <a:gd name="T22" fmla="*/ 72 w 92"/>
                    <a:gd name="T23" fmla="*/ 44 h 96"/>
                    <a:gd name="T24" fmla="*/ 60 w 92"/>
                    <a:gd name="T25" fmla="*/ 48 h 96"/>
                    <a:gd name="T26" fmla="*/ 72 w 92"/>
                    <a:gd name="T27" fmla="*/ 56 h 96"/>
                    <a:gd name="T28" fmla="*/ 60 w 92"/>
                    <a:gd name="T29" fmla="*/ 60 h 96"/>
                    <a:gd name="T30" fmla="*/ 72 w 92"/>
                    <a:gd name="T31" fmla="*/ 68 h 96"/>
                    <a:gd name="T32" fmla="*/ 60 w 92"/>
                    <a:gd name="T33" fmla="*/ 72 h 96"/>
                    <a:gd name="T34" fmla="*/ 76 w 92"/>
                    <a:gd name="T35" fmla="*/ 84 h 96"/>
                    <a:gd name="T36" fmla="*/ 80 w 92"/>
                    <a:gd name="T37" fmla="*/ 36 h 96"/>
                    <a:gd name="T38" fmla="*/ 92 w 92"/>
                    <a:gd name="T39" fmla="*/ 20 h 96"/>
                    <a:gd name="T40" fmla="*/ 56 w 92"/>
                    <a:gd name="T41" fmla="*/ 0 h 96"/>
                    <a:gd name="T42" fmla="*/ 0 w 92"/>
                    <a:gd name="T43" fmla="*/ 83 h 96"/>
                    <a:gd name="T44" fmla="*/ 56 w 92"/>
                    <a:gd name="T45" fmla="*/ 0 h 96"/>
                    <a:gd name="T46" fmla="*/ 36 w 92"/>
                    <a:gd name="T47" fmla="*/ 29 h 96"/>
                    <a:gd name="T48" fmla="*/ 37 w 92"/>
                    <a:gd name="T49" fmla="*/ 52 h 96"/>
                    <a:gd name="T50" fmla="*/ 37 w 92"/>
                    <a:gd name="T51" fmla="*/ 55 h 96"/>
                    <a:gd name="T52" fmla="*/ 37 w 92"/>
                    <a:gd name="T53" fmla="*/ 56 h 96"/>
                    <a:gd name="T54" fmla="*/ 36 w 92"/>
                    <a:gd name="T55" fmla="*/ 54 h 96"/>
                    <a:gd name="T56" fmla="*/ 35 w 92"/>
                    <a:gd name="T57" fmla="*/ 52 h 96"/>
                    <a:gd name="T58" fmla="*/ 13 w 92"/>
                    <a:gd name="T59" fmla="*/ 30 h 96"/>
                    <a:gd name="T60" fmla="*/ 20 w 92"/>
                    <a:gd name="T61" fmla="*/ 67 h 96"/>
                    <a:gd name="T62" fmla="*/ 20 w 92"/>
                    <a:gd name="T63" fmla="*/ 44 h 96"/>
                    <a:gd name="T64" fmla="*/ 20 w 92"/>
                    <a:gd name="T65" fmla="*/ 41 h 96"/>
                    <a:gd name="T66" fmla="*/ 20 w 92"/>
                    <a:gd name="T67" fmla="*/ 40 h 96"/>
                    <a:gd name="T68" fmla="*/ 21 w 92"/>
                    <a:gd name="T69" fmla="*/ 42 h 96"/>
                    <a:gd name="T70" fmla="*/ 22 w 92"/>
                    <a:gd name="T71" fmla="*/ 43 h 96"/>
                    <a:gd name="T72" fmla="*/ 44 w 92"/>
                    <a:gd name="T73" fmla="*/ 68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2" h="96">
                      <a:moveTo>
                        <a:pt x="84" y="40"/>
                      </a:moveTo>
                      <a:cubicBezTo>
                        <a:pt x="92" y="40"/>
                        <a:pt x="92" y="40"/>
                        <a:pt x="92" y="40"/>
                      </a:cubicBezTo>
                      <a:cubicBezTo>
                        <a:pt x="92" y="56"/>
                        <a:pt x="92" y="56"/>
                        <a:pt x="92" y="56"/>
                      </a:cubicBezTo>
                      <a:cubicBezTo>
                        <a:pt x="84" y="56"/>
                        <a:pt x="84" y="56"/>
                        <a:pt x="84" y="56"/>
                      </a:cubicBezTo>
                      <a:lnTo>
                        <a:pt x="84" y="40"/>
                      </a:lnTo>
                      <a:close/>
                      <a:moveTo>
                        <a:pt x="84" y="76"/>
                      </a:moveTo>
                      <a:cubicBezTo>
                        <a:pt x="92" y="76"/>
                        <a:pt x="92" y="76"/>
                        <a:pt x="92" y="76"/>
                      </a:cubicBezTo>
                      <a:cubicBezTo>
                        <a:pt x="92" y="60"/>
                        <a:pt x="92" y="60"/>
                        <a:pt x="92" y="60"/>
                      </a:cubicBezTo>
                      <a:cubicBezTo>
                        <a:pt x="84" y="60"/>
                        <a:pt x="84" y="60"/>
                        <a:pt x="84" y="60"/>
                      </a:cubicBezTo>
                      <a:lnTo>
                        <a:pt x="84" y="76"/>
                      </a:lnTo>
                      <a:close/>
                      <a:moveTo>
                        <a:pt x="80" y="20"/>
                      </a:moveTo>
                      <a:cubicBezTo>
                        <a:pt x="80" y="16"/>
                        <a:pt x="80" y="16"/>
                        <a:pt x="80" y="16"/>
                      </a:cubicBezTo>
                      <a:cubicBezTo>
                        <a:pt x="80" y="15"/>
                        <a:pt x="77" y="12"/>
                        <a:pt x="76" y="12"/>
                      </a:cubicBezTo>
                      <a:cubicBezTo>
                        <a:pt x="60" y="12"/>
                        <a:pt x="60" y="12"/>
                        <a:pt x="60" y="12"/>
                      </a:cubicBezTo>
                      <a:cubicBezTo>
                        <a:pt x="60" y="20"/>
                        <a:pt x="60" y="20"/>
                        <a:pt x="60" y="20"/>
                      </a:cubicBezTo>
                      <a:cubicBezTo>
                        <a:pt x="72" y="20"/>
                        <a:pt x="72" y="20"/>
                        <a:pt x="72" y="20"/>
                      </a:cubicBezTo>
                      <a:cubicBezTo>
                        <a:pt x="72" y="24"/>
                        <a:pt x="72" y="24"/>
                        <a:pt x="72" y="24"/>
                      </a:cubicBezTo>
                      <a:cubicBezTo>
                        <a:pt x="60" y="24"/>
                        <a:pt x="60" y="24"/>
                        <a:pt x="60" y="24"/>
                      </a:cubicBezTo>
                      <a:cubicBezTo>
                        <a:pt x="60" y="32"/>
                        <a:pt x="60" y="32"/>
                        <a:pt x="60" y="32"/>
                      </a:cubicBezTo>
                      <a:cubicBezTo>
                        <a:pt x="72" y="32"/>
                        <a:pt x="72" y="32"/>
                        <a:pt x="72" y="32"/>
                      </a:cubicBezTo>
                      <a:cubicBezTo>
                        <a:pt x="72" y="36"/>
                        <a:pt x="72" y="36"/>
                        <a:pt x="72" y="36"/>
                      </a:cubicBezTo>
                      <a:cubicBezTo>
                        <a:pt x="60" y="36"/>
                        <a:pt x="60" y="36"/>
                        <a:pt x="60" y="36"/>
                      </a:cubicBezTo>
                      <a:cubicBezTo>
                        <a:pt x="60" y="44"/>
                        <a:pt x="60" y="44"/>
                        <a:pt x="60" y="44"/>
                      </a:cubicBezTo>
                      <a:cubicBezTo>
                        <a:pt x="72" y="44"/>
                        <a:pt x="72" y="44"/>
                        <a:pt x="72" y="44"/>
                      </a:cubicBezTo>
                      <a:cubicBezTo>
                        <a:pt x="72" y="48"/>
                        <a:pt x="72" y="48"/>
                        <a:pt x="72" y="48"/>
                      </a:cubicBezTo>
                      <a:cubicBezTo>
                        <a:pt x="60" y="48"/>
                        <a:pt x="60" y="48"/>
                        <a:pt x="60" y="48"/>
                      </a:cubicBezTo>
                      <a:cubicBezTo>
                        <a:pt x="60" y="56"/>
                        <a:pt x="60" y="56"/>
                        <a:pt x="60" y="56"/>
                      </a:cubicBezTo>
                      <a:cubicBezTo>
                        <a:pt x="72" y="56"/>
                        <a:pt x="72" y="56"/>
                        <a:pt x="72" y="56"/>
                      </a:cubicBezTo>
                      <a:cubicBezTo>
                        <a:pt x="72" y="60"/>
                        <a:pt x="72" y="60"/>
                        <a:pt x="72" y="60"/>
                      </a:cubicBezTo>
                      <a:cubicBezTo>
                        <a:pt x="60" y="60"/>
                        <a:pt x="60" y="60"/>
                        <a:pt x="60" y="60"/>
                      </a:cubicBezTo>
                      <a:cubicBezTo>
                        <a:pt x="60" y="68"/>
                        <a:pt x="60" y="68"/>
                        <a:pt x="60" y="68"/>
                      </a:cubicBezTo>
                      <a:cubicBezTo>
                        <a:pt x="72" y="68"/>
                        <a:pt x="72" y="68"/>
                        <a:pt x="72" y="68"/>
                      </a:cubicBezTo>
                      <a:cubicBezTo>
                        <a:pt x="72" y="72"/>
                        <a:pt x="72" y="72"/>
                        <a:pt x="72" y="72"/>
                      </a:cubicBezTo>
                      <a:cubicBezTo>
                        <a:pt x="60" y="72"/>
                        <a:pt x="60" y="72"/>
                        <a:pt x="60" y="72"/>
                      </a:cubicBezTo>
                      <a:cubicBezTo>
                        <a:pt x="60" y="84"/>
                        <a:pt x="60" y="84"/>
                        <a:pt x="60" y="84"/>
                      </a:cubicBezTo>
                      <a:cubicBezTo>
                        <a:pt x="76" y="84"/>
                        <a:pt x="76" y="84"/>
                        <a:pt x="76" y="84"/>
                      </a:cubicBezTo>
                      <a:cubicBezTo>
                        <a:pt x="77" y="84"/>
                        <a:pt x="80" y="81"/>
                        <a:pt x="80" y="80"/>
                      </a:cubicBezTo>
                      <a:cubicBezTo>
                        <a:pt x="80" y="36"/>
                        <a:pt x="80" y="36"/>
                        <a:pt x="80" y="36"/>
                      </a:cubicBezTo>
                      <a:cubicBezTo>
                        <a:pt x="92" y="36"/>
                        <a:pt x="92" y="36"/>
                        <a:pt x="92" y="36"/>
                      </a:cubicBezTo>
                      <a:cubicBezTo>
                        <a:pt x="92" y="20"/>
                        <a:pt x="92" y="20"/>
                        <a:pt x="92" y="20"/>
                      </a:cubicBezTo>
                      <a:lnTo>
                        <a:pt x="80" y="20"/>
                      </a:lnTo>
                      <a:close/>
                      <a:moveTo>
                        <a:pt x="56" y="0"/>
                      </a:moveTo>
                      <a:cubicBezTo>
                        <a:pt x="56" y="96"/>
                        <a:pt x="56" y="96"/>
                        <a:pt x="56" y="96"/>
                      </a:cubicBezTo>
                      <a:cubicBezTo>
                        <a:pt x="0" y="83"/>
                        <a:pt x="0" y="83"/>
                        <a:pt x="0" y="83"/>
                      </a:cubicBezTo>
                      <a:cubicBezTo>
                        <a:pt x="0" y="13"/>
                        <a:pt x="0" y="13"/>
                        <a:pt x="0" y="13"/>
                      </a:cubicBezTo>
                      <a:lnTo>
                        <a:pt x="56" y="0"/>
                      </a:lnTo>
                      <a:close/>
                      <a:moveTo>
                        <a:pt x="44" y="28"/>
                      </a:moveTo>
                      <a:cubicBezTo>
                        <a:pt x="36" y="29"/>
                        <a:pt x="36" y="29"/>
                        <a:pt x="36" y="29"/>
                      </a:cubicBezTo>
                      <a:cubicBezTo>
                        <a:pt x="36" y="50"/>
                        <a:pt x="36" y="50"/>
                        <a:pt x="36" y="50"/>
                      </a:cubicBezTo>
                      <a:cubicBezTo>
                        <a:pt x="36" y="51"/>
                        <a:pt x="37" y="52"/>
                        <a:pt x="37" y="52"/>
                      </a:cubicBezTo>
                      <a:cubicBezTo>
                        <a:pt x="37" y="53"/>
                        <a:pt x="37" y="53"/>
                        <a:pt x="37" y="54"/>
                      </a:cubicBezTo>
                      <a:cubicBezTo>
                        <a:pt x="37" y="54"/>
                        <a:pt x="37" y="54"/>
                        <a:pt x="37" y="55"/>
                      </a:cubicBezTo>
                      <a:cubicBezTo>
                        <a:pt x="37" y="55"/>
                        <a:pt x="37" y="55"/>
                        <a:pt x="37" y="56"/>
                      </a:cubicBezTo>
                      <a:cubicBezTo>
                        <a:pt x="37" y="56"/>
                        <a:pt x="37" y="56"/>
                        <a:pt x="37" y="56"/>
                      </a:cubicBezTo>
                      <a:cubicBezTo>
                        <a:pt x="36" y="55"/>
                        <a:pt x="36" y="55"/>
                        <a:pt x="36" y="55"/>
                      </a:cubicBezTo>
                      <a:cubicBezTo>
                        <a:pt x="36" y="54"/>
                        <a:pt x="36" y="54"/>
                        <a:pt x="36" y="54"/>
                      </a:cubicBezTo>
                      <a:cubicBezTo>
                        <a:pt x="35" y="54"/>
                        <a:pt x="35" y="53"/>
                        <a:pt x="35" y="53"/>
                      </a:cubicBezTo>
                      <a:cubicBezTo>
                        <a:pt x="35" y="53"/>
                        <a:pt x="35" y="53"/>
                        <a:pt x="35" y="52"/>
                      </a:cubicBezTo>
                      <a:cubicBezTo>
                        <a:pt x="21" y="29"/>
                        <a:pt x="21" y="29"/>
                        <a:pt x="21" y="29"/>
                      </a:cubicBezTo>
                      <a:cubicBezTo>
                        <a:pt x="13" y="30"/>
                        <a:pt x="13" y="30"/>
                        <a:pt x="13" y="30"/>
                      </a:cubicBezTo>
                      <a:cubicBezTo>
                        <a:pt x="13" y="66"/>
                        <a:pt x="13" y="66"/>
                        <a:pt x="13" y="66"/>
                      </a:cubicBezTo>
                      <a:cubicBezTo>
                        <a:pt x="20" y="67"/>
                        <a:pt x="20" y="67"/>
                        <a:pt x="20" y="67"/>
                      </a:cubicBezTo>
                      <a:cubicBezTo>
                        <a:pt x="20" y="46"/>
                        <a:pt x="20" y="46"/>
                        <a:pt x="20" y="46"/>
                      </a:cubicBezTo>
                      <a:cubicBezTo>
                        <a:pt x="20" y="46"/>
                        <a:pt x="20" y="45"/>
                        <a:pt x="20" y="44"/>
                      </a:cubicBezTo>
                      <a:cubicBezTo>
                        <a:pt x="20" y="44"/>
                        <a:pt x="20" y="43"/>
                        <a:pt x="20" y="43"/>
                      </a:cubicBezTo>
                      <a:cubicBezTo>
                        <a:pt x="20" y="42"/>
                        <a:pt x="20" y="42"/>
                        <a:pt x="20" y="41"/>
                      </a:cubicBezTo>
                      <a:cubicBezTo>
                        <a:pt x="20" y="41"/>
                        <a:pt x="20" y="41"/>
                        <a:pt x="20" y="40"/>
                      </a:cubicBezTo>
                      <a:cubicBezTo>
                        <a:pt x="20" y="40"/>
                        <a:pt x="20" y="40"/>
                        <a:pt x="20" y="40"/>
                      </a:cubicBezTo>
                      <a:cubicBezTo>
                        <a:pt x="20" y="40"/>
                        <a:pt x="20" y="41"/>
                        <a:pt x="20" y="41"/>
                      </a:cubicBezTo>
                      <a:cubicBezTo>
                        <a:pt x="20" y="41"/>
                        <a:pt x="21" y="41"/>
                        <a:pt x="21" y="42"/>
                      </a:cubicBezTo>
                      <a:cubicBezTo>
                        <a:pt x="21" y="42"/>
                        <a:pt x="21" y="42"/>
                        <a:pt x="21" y="42"/>
                      </a:cubicBezTo>
                      <a:cubicBezTo>
                        <a:pt x="21" y="43"/>
                        <a:pt x="22" y="43"/>
                        <a:pt x="22" y="43"/>
                      </a:cubicBezTo>
                      <a:cubicBezTo>
                        <a:pt x="36" y="68"/>
                        <a:pt x="36" y="68"/>
                        <a:pt x="36" y="68"/>
                      </a:cubicBezTo>
                      <a:cubicBezTo>
                        <a:pt x="44" y="68"/>
                        <a:pt x="44" y="68"/>
                        <a:pt x="44" y="68"/>
                      </a:cubicBezTo>
                      <a:lnTo>
                        <a:pt x="44" y="28"/>
                      </a:lnTo>
                      <a:close/>
                    </a:path>
                  </a:pathLst>
                </a:custGeom>
                <a:solidFill>
                  <a:schemeClr val="tx1"/>
                </a:solidFill>
                <a:ln>
                  <a:noFill/>
                </a:ln>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629" name="Freeform 5"/>
                <p:cNvSpPr>
                  <a:spLocks noChangeAspect="1" noEditPoints="1"/>
                </p:cNvSpPr>
                <p:nvPr/>
              </p:nvSpPr>
              <p:spPr bwMode="auto">
                <a:xfrm>
                  <a:off x="5671185" y="5731634"/>
                  <a:ext cx="424574" cy="415227"/>
                </a:xfrm>
                <a:custGeom>
                  <a:avLst/>
                  <a:gdLst>
                    <a:gd name="T0" fmla="*/ 62 w 98"/>
                    <a:gd name="T1" fmla="*/ 26 h 96"/>
                    <a:gd name="T2" fmla="*/ 60 w 98"/>
                    <a:gd name="T3" fmla="*/ 23 h 96"/>
                    <a:gd name="T4" fmla="*/ 64 w 98"/>
                    <a:gd name="T5" fmla="*/ 19 h 96"/>
                    <a:gd name="T6" fmla="*/ 67 w 98"/>
                    <a:gd name="T7" fmla="*/ 20 h 96"/>
                    <a:gd name="T8" fmla="*/ 67 w 98"/>
                    <a:gd name="T9" fmla="*/ 20 h 96"/>
                    <a:gd name="T10" fmla="*/ 79 w 98"/>
                    <a:gd name="T11" fmla="*/ 36 h 96"/>
                    <a:gd name="T12" fmla="*/ 69 w 98"/>
                    <a:gd name="T13" fmla="*/ 36 h 96"/>
                    <a:gd name="T14" fmla="*/ 69 w 98"/>
                    <a:gd name="T15" fmla="*/ 36 h 96"/>
                    <a:gd name="T16" fmla="*/ 66 w 98"/>
                    <a:gd name="T17" fmla="*/ 36 h 96"/>
                    <a:gd name="T18" fmla="*/ 66 w 98"/>
                    <a:gd name="T19" fmla="*/ 36 h 96"/>
                    <a:gd name="T20" fmla="*/ 66 w 98"/>
                    <a:gd name="T21" fmla="*/ 36 h 96"/>
                    <a:gd name="T22" fmla="*/ 60 w 98"/>
                    <a:gd name="T23" fmla="*/ 38 h 96"/>
                    <a:gd name="T24" fmla="*/ 60 w 98"/>
                    <a:gd name="T25" fmla="*/ 29 h 96"/>
                    <a:gd name="T26" fmla="*/ 63 w 98"/>
                    <a:gd name="T27" fmla="*/ 28 h 96"/>
                    <a:gd name="T28" fmla="*/ 62 w 98"/>
                    <a:gd name="T29" fmla="*/ 26 h 96"/>
                    <a:gd name="T30" fmla="*/ 60 w 98"/>
                    <a:gd name="T31" fmla="*/ 64 h 96"/>
                    <a:gd name="T32" fmla="*/ 65 w 98"/>
                    <a:gd name="T33" fmla="*/ 65 h 96"/>
                    <a:gd name="T34" fmla="*/ 65 w 98"/>
                    <a:gd name="T35" fmla="*/ 66 h 96"/>
                    <a:gd name="T36" fmla="*/ 66 w 98"/>
                    <a:gd name="T37" fmla="*/ 66 h 96"/>
                    <a:gd name="T38" fmla="*/ 68 w 98"/>
                    <a:gd name="T39" fmla="*/ 66 h 96"/>
                    <a:gd name="T40" fmla="*/ 60 w 98"/>
                    <a:gd name="T41" fmla="*/ 55 h 96"/>
                    <a:gd name="T42" fmla="*/ 60 w 98"/>
                    <a:gd name="T43" fmla="*/ 64 h 96"/>
                    <a:gd name="T44" fmla="*/ 98 w 98"/>
                    <a:gd name="T45" fmla="*/ 47 h 96"/>
                    <a:gd name="T46" fmla="*/ 81 w 98"/>
                    <a:gd name="T47" fmla="*/ 28 h 96"/>
                    <a:gd name="T48" fmla="*/ 81 w 98"/>
                    <a:gd name="T49" fmla="*/ 28 h 96"/>
                    <a:gd name="T50" fmla="*/ 80 w 98"/>
                    <a:gd name="T51" fmla="*/ 28 h 96"/>
                    <a:gd name="T52" fmla="*/ 79 w 98"/>
                    <a:gd name="T53" fmla="*/ 28 h 96"/>
                    <a:gd name="T54" fmla="*/ 87 w 98"/>
                    <a:gd name="T55" fmla="*/ 39 h 96"/>
                    <a:gd name="T56" fmla="*/ 90 w 98"/>
                    <a:gd name="T57" fmla="*/ 47 h 96"/>
                    <a:gd name="T58" fmla="*/ 80 w 98"/>
                    <a:gd name="T59" fmla="*/ 58 h 96"/>
                    <a:gd name="T60" fmla="*/ 80 w 98"/>
                    <a:gd name="T61" fmla="*/ 58 h 96"/>
                    <a:gd name="T62" fmla="*/ 79 w 98"/>
                    <a:gd name="T63" fmla="*/ 58 h 96"/>
                    <a:gd name="T64" fmla="*/ 78 w 98"/>
                    <a:gd name="T65" fmla="*/ 58 h 96"/>
                    <a:gd name="T66" fmla="*/ 78 w 98"/>
                    <a:gd name="T67" fmla="*/ 58 h 96"/>
                    <a:gd name="T68" fmla="*/ 67 w 98"/>
                    <a:gd name="T69" fmla="*/ 58 h 96"/>
                    <a:gd name="T70" fmla="*/ 79 w 98"/>
                    <a:gd name="T71" fmla="*/ 73 h 96"/>
                    <a:gd name="T72" fmla="*/ 79 w 98"/>
                    <a:gd name="T73" fmla="*/ 73 h 96"/>
                    <a:gd name="T74" fmla="*/ 82 w 98"/>
                    <a:gd name="T75" fmla="*/ 75 h 96"/>
                    <a:gd name="T76" fmla="*/ 86 w 98"/>
                    <a:gd name="T77" fmla="*/ 70 h 96"/>
                    <a:gd name="T78" fmla="*/ 85 w 98"/>
                    <a:gd name="T79" fmla="*/ 68 h 96"/>
                    <a:gd name="T80" fmla="*/ 84 w 98"/>
                    <a:gd name="T81" fmla="*/ 66 h 96"/>
                    <a:gd name="T82" fmla="*/ 98 w 98"/>
                    <a:gd name="T83" fmla="*/ 47 h 96"/>
                    <a:gd name="T84" fmla="*/ 56 w 98"/>
                    <a:gd name="T85" fmla="*/ 0 h 96"/>
                    <a:gd name="T86" fmla="*/ 56 w 98"/>
                    <a:gd name="T87" fmla="*/ 96 h 96"/>
                    <a:gd name="T88" fmla="*/ 0 w 98"/>
                    <a:gd name="T89" fmla="*/ 83 h 96"/>
                    <a:gd name="T90" fmla="*/ 0 w 98"/>
                    <a:gd name="T91" fmla="*/ 13 h 96"/>
                    <a:gd name="T92" fmla="*/ 56 w 98"/>
                    <a:gd name="T93" fmla="*/ 0 h 96"/>
                    <a:gd name="T94" fmla="*/ 40 w 98"/>
                    <a:gd name="T95" fmla="*/ 60 h 96"/>
                    <a:gd name="T96" fmla="*/ 26 w 98"/>
                    <a:gd name="T97" fmla="*/ 60 h 96"/>
                    <a:gd name="T98" fmla="*/ 26 w 98"/>
                    <a:gd name="T99" fmla="*/ 28 h 96"/>
                    <a:gd name="T100" fmla="*/ 20 w 98"/>
                    <a:gd name="T101" fmla="*/ 28 h 96"/>
                    <a:gd name="T102" fmla="*/ 20 w 98"/>
                    <a:gd name="T103" fmla="*/ 66 h 96"/>
                    <a:gd name="T104" fmla="*/ 40 w 98"/>
                    <a:gd name="T105" fmla="*/ 67 h 96"/>
                    <a:gd name="T106" fmla="*/ 40 w 98"/>
                    <a:gd name="T107" fmla="*/ 6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8" h="96">
                      <a:moveTo>
                        <a:pt x="62" y="26"/>
                      </a:moveTo>
                      <a:cubicBezTo>
                        <a:pt x="61" y="25"/>
                        <a:pt x="60" y="24"/>
                        <a:pt x="60" y="23"/>
                      </a:cubicBezTo>
                      <a:cubicBezTo>
                        <a:pt x="60" y="20"/>
                        <a:pt x="62" y="19"/>
                        <a:pt x="64" y="19"/>
                      </a:cubicBezTo>
                      <a:cubicBezTo>
                        <a:pt x="66" y="19"/>
                        <a:pt x="67" y="19"/>
                        <a:pt x="67" y="20"/>
                      </a:cubicBezTo>
                      <a:cubicBezTo>
                        <a:pt x="67" y="20"/>
                        <a:pt x="67" y="20"/>
                        <a:pt x="67" y="20"/>
                      </a:cubicBezTo>
                      <a:cubicBezTo>
                        <a:pt x="79" y="36"/>
                        <a:pt x="79" y="36"/>
                        <a:pt x="79" y="36"/>
                      </a:cubicBezTo>
                      <a:cubicBezTo>
                        <a:pt x="69" y="36"/>
                        <a:pt x="69" y="36"/>
                        <a:pt x="69" y="36"/>
                      </a:cubicBezTo>
                      <a:cubicBezTo>
                        <a:pt x="69" y="36"/>
                        <a:pt x="69" y="36"/>
                        <a:pt x="69" y="36"/>
                      </a:cubicBezTo>
                      <a:cubicBezTo>
                        <a:pt x="66" y="36"/>
                        <a:pt x="66" y="36"/>
                        <a:pt x="66" y="36"/>
                      </a:cubicBezTo>
                      <a:cubicBezTo>
                        <a:pt x="66" y="36"/>
                        <a:pt x="66" y="36"/>
                        <a:pt x="66" y="36"/>
                      </a:cubicBezTo>
                      <a:cubicBezTo>
                        <a:pt x="66" y="36"/>
                        <a:pt x="66" y="36"/>
                        <a:pt x="66" y="36"/>
                      </a:cubicBezTo>
                      <a:cubicBezTo>
                        <a:pt x="63" y="36"/>
                        <a:pt x="61" y="37"/>
                        <a:pt x="60" y="38"/>
                      </a:cubicBezTo>
                      <a:cubicBezTo>
                        <a:pt x="60" y="29"/>
                        <a:pt x="60" y="29"/>
                        <a:pt x="60" y="29"/>
                      </a:cubicBezTo>
                      <a:cubicBezTo>
                        <a:pt x="61" y="28"/>
                        <a:pt x="62" y="28"/>
                        <a:pt x="63" y="28"/>
                      </a:cubicBezTo>
                      <a:lnTo>
                        <a:pt x="62" y="26"/>
                      </a:lnTo>
                      <a:close/>
                      <a:moveTo>
                        <a:pt x="60" y="64"/>
                      </a:moveTo>
                      <a:cubicBezTo>
                        <a:pt x="61" y="65"/>
                        <a:pt x="63" y="65"/>
                        <a:pt x="65" y="65"/>
                      </a:cubicBezTo>
                      <a:cubicBezTo>
                        <a:pt x="65" y="66"/>
                        <a:pt x="65" y="66"/>
                        <a:pt x="65" y="66"/>
                      </a:cubicBezTo>
                      <a:cubicBezTo>
                        <a:pt x="66" y="66"/>
                        <a:pt x="66" y="66"/>
                        <a:pt x="66" y="66"/>
                      </a:cubicBezTo>
                      <a:cubicBezTo>
                        <a:pt x="68" y="66"/>
                        <a:pt x="68" y="66"/>
                        <a:pt x="68" y="66"/>
                      </a:cubicBezTo>
                      <a:cubicBezTo>
                        <a:pt x="60" y="55"/>
                        <a:pt x="60" y="55"/>
                        <a:pt x="60" y="55"/>
                      </a:cubicBezTo>
                      <a:lnTo>
                        <a:pt x="60" y="64"/>
                      </a:lnTo>
                      <a:close/>
                      <a:moveTo>
                        <a:pt x="98" y="47"/>
                      </a:moveTo>
                      <a:cubicBezTo>
                        <a:pt x="98" y="37"/>
                        <a:pt x="91" y="28"/>
                        <a:pt x="81" y="28"/>
                      </a:cubicBezTo>
                      <a:cubicBezTo>
                        <a:pt x="81" y="28"/>
                        <a:pt x="81" y="28"/>
                        <a:pt x="81" y="28"/>
                      </a:cubicBezTo>
                      <a:cubicBezTo>
                        <a:pt x="80" y="28"/>
                        <a:pt x="80" y="28"/>
                        <a:pt x="80" y="28"/>
                      </a:cubicBezTo>
                      <a:cubicBezTo>
                        <a:pt x="79" y="28"/>
                        <a:pt x="79" y="28"/>
                        <a:pt x="79" y="28"/>
                      </a:cubicBezTo>
                      <a:cubicBezTo>
                        <a:pt x="87" y="39"/>
                        <a:pt x="87" y="39"/>
                        <a:pt x="87" y="39"/>
                      </a:cubicBezTo>
                      <a:cubicBezTo>
                        <a:pt x="89" y="41"/>
                        <a:pt x="90" y="44"/>
                        <a:pt x="90" y="47"/>
                      </a:cubicBezTo>
                      <a:cubicBezTo>
                        <a:pt x="90" y="53"/>
                        <a:pt x="86" y="57"/>
                        <a:pt x="80" y="58"/>
                      </a:cubicBezTo>
                      <a:cubicBezTo>
                        <a:pt x="80" y="58"/>
                        <a:pt x="80" y="58"/>
                        <a:pt x="80" y="58"/>
                      </a:cubicBezTo>
                      <a:cubicBezTo>
                        <a:pt x="79" y="58"/>
                        <a:pt x="79" y="58"/>
                        <a:pt x="79" y="58"/>
                      </a:cubicBezTo>
                      <a:cubicBezTo>
                        <a:pt x="78" y="58"/>
                        <a:pt x="78" y="58"/>
                        <a:pt x="78" y="58"/>
                      </a:cubicBezTo>
                      <a:cubicBezTo>
                        <a:pt x="78" y="58"/>
                        <a:pt x="78" y="58"/>
                        <a:pt x="78" y="58"/>
                      </a:cubicBezTo>
                      <a:cubicBezTo>
                        <a:pt x="67" y="58"/>
                        <a:pt x="67" y="58"/>
                        <a:pt x="67" y="58"/>
                      </a:cubicBezTo>
                      <a:cubicBezTo>
                        <a:pt x="79" y="73"/>
                        <a:pt x="79" y="73"/>
                        <a:pt x="79" y="73"/>
                      </a:cubicBezTo>
                      <a:cubicBezTo>
                        <a:pt x="79" y="73"/>
                        <a:pt x="79" y="73"/>
                        <a:pt x="79" y="73"/>
                      </a:cubicBezTo>
                      <a:cubicBezTo>
                        <a:pt x="80" y="74"/>
                        <a:pt x="81" y="75"/>
                        <a:pt x="82" y="75"/>
                      </a:cubicBezTo>
                      <a:cubicBezTo>
                        <a:pt x="85" y="75"/>
                        <a:pt x="86" y="73"/>
                        <a:pt x="86" y="70"/>
                      </a:cubicBezTo>
                      <a:cubicBezTo>
                        <a:pt x="86" y="69"/>
                        <a:pt x="86" y="68"/>
                        <a:pt x="85" y="68"/>
                      </a:cubicBezTo>
                      <a:cubicBezTo>
                        <a:pt x="84" y="66"/>
                        <a:pt x="84" y="66"/>
                        <a:pt x="84" y="66"/>
                      </a:cubicBezTo>
                      <a:cubicBezTo>
                        <a:pt x="93" y="64"/>
                        <a:pt x="98" y="56"/>
                        <a:pt x="98" y="47"/>
                      </a:cubicBezTo>
                      <a:close/>
                      <a:moveTo>
                        <a:pt x="56" y="0"/>
                      </a:moveTo>
                      <a:cubicBezTo>
                        <a:pt x="56" y="96"/>
                        <a:pt x="56" y="96"/>
                        <a:pt x="56" y="96"/>
                      </a:cubicBezTo>
                      <a:cubicBezTo>
                        <a:pt x="0" y="83"/>
                        <a:pt x="0" y="83"/>
                        <a:pt x="0" y="83"/>
                      </a:cubicBezTo>
                      <a:cubicBezTo>
                        <a:pt x="0" y="13"/>
                        <a:pt x="0" y="13"/>
                        <a:pt x="0" y="13"/>
                      </a:cubicBezTo>
                      <a:lnTo>
                        <a:pt x="56" y="0"/>
                      </a:lnTo>
                      <a:close/>
                      <a:moveTo>
                        <a:pt x="40" y="60"/>
                      </a:moveTo>
                      <a:cubicBezTo>
                        <a:pt x="26" y="60"/>
                        <a:pt x="26" y="60"/>
                        <a:pt x="26" y="60"/>
                      </a:cubicBezTo>
                      <a:cubicBezTo>
                        <a:pt x="26" y="28"/>
                        <a:pt x="26" y="28"/>
                        <a:pt x="26" y="28"/>
                      </a:cubicBezTo>
                      <a:cubicBezTo>
                        <a:pt x="20" y="28"/>
                        <a:pt x="20" y="28"/>
                        <a:pt x="20" y="28"/>
                      </a:cubicBezTo>
                      <a:cubicBezTo>
                        <a:pt x="20" y="66"/>
                        <a:pt x="20" y="66"/>
                        <a:pt x="20" y="66"/>
                      </a:cubicBezTo>
                      <a:cubicBezTo>
                        <a:pt x="40" y="67"/>
                        <a:pt x="40" y="67"/>
                        <a:pt x="40" y="67"/>
                      </a:cubicBezTo>
                      <a:lnTo>
                        <a:pt x="40" y="60"/>
                      </a:lnTo>
                      <a:close/>
                    </a:path>
                  </a:pathLst>
                </a:custGeom>
                <a:solidFill>
                  <a:schemeClr val="tx1"/>
                </a:solidFill>
                <a:ln>
                  <a:noFill/>
                </a:ln>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pic>
              <p:nvPicPr>
                <p:cNvPr id="630" name="Picture 629"/>
                <p:cNvPicPr>
                  <a:picLocks noChangeAspect="1"/>
                </p:cNvPicPr>
                <p:nvPr/>
              </p:nvPicPr>
              <p:blipFill>
                <a:blip r:embed="rId9" cstate="print">
                  <a:extLst>
                    <a:ext uri="{BEBA8EAE-BF5A-486C-A8C5-ECC9F3942E4B}">
                      <a14:imgProps xmlns:a14="http://schemas.microsoft.com/office/drawing/2010/main">
                        <a14:imgLayer r:embed="rId10">
                          <a14:imgEffect>
                            <a14:brightnessContrast bright="100000" contrast="100000"/>
                          </a14:imgEffect>
                        </a14:imgLayer>
                      </a14:imgProps>
                    </a:ext>
                    <a:ext uri="{28A0092B-C50C-407E-A947-70E740481C1C}">
                      <a14:useLocalDpi xmlns:a14="http://schemas.microsoft.com/office/drawing/2010/main" val="0"/>
                    </a:ext>
                  </a:extLst>
                </a:blip>
                <a:stretch>
                  <a:fillRect/>
                </a:stretch>
              </p:blipFill>
              <p:spPr>
                <a:xfrm>
                  <a:off x="7344756" y="5788784"/>
                  <a:ext cx="402632" cy="350470"/>
                </a:xfrm>
                <a:prstGeom prst="rect">
                  <a:avLst/>
                </a:prstGeom>
              </p:spPr>
            </p:pic>
            <p:grpSp>
              <p:nvGrpSpPr>
                <p:cNvPr id="631" name="Group 8"/>
                <p:cNvGrpSpPr>
                  <a:grpSpLocks noChangeAspect="1"/>
                </p:cNvGrpSpPr>
                <p:nvPr/>
              </p:nvGrpSpPr>
              <p:grpSpPr bwMode="auto">
                <a:xfrm>
                  <a:off x="7342345" y="4895634"/>
                  <a:ext cx="517988" cy="400570"/>
                  <a:chOff x="1226" y="121"/>
                  <a:chExt cx="5382" cy="4162"/>
                </a:xfrm>
                <a:solidFill>
                  <a:schemeClr val="tx1"/>
                </a:solidFill>
              </p:grpSpPr>
              <p:sp>
                <p:nvSpPr>
                  <p:cNvPr id="644" name="Freeform 9"/>
                  <p:cNvSpPr>
                    <a:spLocks/>
                  </p:cNvSpPr>
                  <p:nvPr/>
                </p:nvSpPr>
                <p:spPr bwMode="auto">
                  <a:xfrm>
                    <a:off x="1694" y="121"/>
                    <a:ext cx="4446" cy="1244"/>
                  </a:xfrm>
                  <a:custGeom>
                    <a:avLst/>
                    <a:gdLst>
                      <a:gd name="T0" fmla="*/ 1857 w 1880"/>
                      <a:gd name="T1" fmla="*/ 266 h 526"/>
                      <a:gd name="T2" fmla="*/ 1701 w 1880"/>
                      <a:gd name="T3" fmla="*/ 266 h 526"/>
                      <a:gd name="T4" fmla="*/ 1626 w 1880"/>
                      <a:gd name="T5" fmla="*/ 0 h 526"/>
                      <a:gd name="T6" fmla="*/ 689 w 1880"/>
                      <a:gd name="T7" fmla="*/ 266 h 526"/>
                      <a:gd name="T8" fmla="*/ 579 w 1880"/>
                      <a:gd name="T9" fmla="*/ 266 h 526"/>
                      <a:gd name="T10" fmla="*/ 457 w 1880"/>
                      <a:gd name="T11" fmla="*/ 162 h 526"/>
                      <a:gd name="T12" fmla="*/ 417 w 1880"/>
                      <a:gd name="T13" fmla="*/ 144 h 526"/>
                      <a:gd name="T14" fmla="*/ 24 w 1880"/>
                      <a:gd name="T15" fmla="*/ 144 h 526"/>
                      <a:gd name="T16" fmla="*/ 0 w 1880"/>
                      <a:gd name="T17" fmla="*/ 167 h 526"/>
                      <a:gd name="T18" fmla="*/ 0 w 1880"/>
                      <a:gd name="T19" fmla="*/ 526 h 526"/>
                      <a:gd name="T20" fmla="*/ 180 w 1880"/>
                      <a:gd name="T21" fmla="*/ 526 h 526"/>
                      <a:gd name="T22" fmla="*/ 1550 w 1880"/>
                      <a:gd name="T23" fmla="*/ 133 h 526"/>
                      <a:gd name="T24" fmla="*/ 1660 w 1880"/>
                      <a:gd name="T25" fmla="*/ 526 h 526"/>
                      <a:gd name="T26" fmla="*/ 1880 w 1880"/>
                      <a:gd name="T27" fmla="*/ 526 h 526"/>
                      <a:gd name="T28" fmla="*/ 1880 w 1880"/>
                      <a:gd name="T29" fmla="*/ 289 h 526"/>
                      <a:gd name="T30" fmla="*/ 1857 w 1880"/>
                      <a:gd name="T31" fmla="*/ 266 h 5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880" h="526">
                        <a:moveTo>
                          <a:pt x="1857" y="266"/>
                        </a:moveTo>
                        <a:cubicBezTo>
                          <a:pt x="1701" y="266"/>
                          <a:pt x="1701" y="266"/>
                          <a:pt x="1701" y="266"/>
                        </a:cubicBezTo>
                        <a:cubicBezTo>
                          <a:pt x="1626" y="0"/>
                          <a:pt x="1626" y="0"/>
                          <a:pt x="1626" y="0"/>
                        </a:cubicBezTo>
                        <a:cubicBezTo>
                          <a:pt x="689" y="266"/>
                          <a:pt x="689" y="266"/>
                          <a:pt x="689" y="266"/>
                        </a:cubicBezTo>
                        <a:cubicBezTo>
                          <a:pt x="579" y="266"/>
                          <a:pt x="579" y="266"/>
                          <a:pt x="579" y="266"/>
                        </a:cubicBezTo>
                        <a:cubicBezTo>
                          <a:pt x="457" y="162"/>
                          <a:pt x="457" y="162"/>
                          <a:pt x="457" y="162"/>
                        </a:cubicBezTo>
                        <a:cubicBezTo>
                          <a:pt x="452" y="150"/>
                          <a:pt x="428" y="144"/>
                          <a:pt x="417" y="144"/>
                        </a:cubicBezTo>
                        <a:cubicBezTo>
                          <a:pt x="24" y="144"/>
                          <a:pt x="24" y="144"/>
                          <a:pt x="24" y="144"/>
                        </a:cubicBezTo>
                        <a:cubicBezTo>
                          <a:pt x="12" y="144"/>
                          <a:pt x="0" y="156"/>
                          <a:pt x="0" y="167"/>
                        </a:cubicBezTo>
                        <a:cubicBezTo>
                          <a:pt x="0" y="526"/>
                          <a:pt x="0" y="526"/>
                          <a:pt x="0" y="526"/>
                        </a:cubicBezTo>
                        <a:cubicBezTo>
                          <a:pt x="180" y="526"/>
                          <a:pt x="180" y="526"/>
                          <a:pt x="180" y="526"/>
                        </a:cubicBezTo>
                        <a:cubicBezTo>
                          <a:pt x="1550" y="133"/>
                          <a:pt x="1550" y="133"/>
                          <a:pt x="1550" y="133"/>
                        </a:cubicBezTo>
                        <a:cubicBezTo>
                          <a:pt x="1660" y="526"/>
                          <a:pt x="1660" y="526"/>
                          <a:pt x="1660" y="526"/>
                        </a:cubicBezTo>
                        <a:cubicBezTo>
                          <a:pt x="1880" y="526"/>
                          <a:pt x="1880" y="526"/>
                          <a:pt x="1880" y="526"/>
                        </a:cubicBezTo>
                        <a:cubicBezTo>
                          <a:pt x="1880" y="289"/>
                          <a:pt x="1880" y="289"/>
                          <a:pt x="1880" y="289"/>
                        </a:cubicBezTo>
                        <a:cubicBezTo>
                          <a:pt x="1880" y="277"/>
                          <a:pt x="1868" y="266"/>
                          <a:pt x="1857" y="266"/>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645" name="Freeform 10"/>
                  <p:cNvSpPr>
                    <a:spLocks/>
                  </p:cNvSpPr>
                  <p:nvPr/>
                </p:nvSpPr>
                <p:spPr bwMode="auto">
                  <a:xfrm>
                    <a:off x="1226" y="1559"/>
                    <a:ext cx="5382" cy="2724"/>
                  </a:xfrm>
                  <a:custGeom>
                    <a:avLst/>
                    <a:gdLst>
                      <a:gd name="T0" fmla="*/ 2259 w 2276"/>
                      <a:gd name="T1" fmla="*/ 0 h 1151"/>
                      <a:gd name="T2" fmla="*/ 23 w 2276"/>
                      <a:gd name="T3" fmla="*/ 0 h 1151"/>
                      <a:gd name="T4" fmla="*/ 0 w 2276"/>
                      <a:gd name="T5" fmla="*/ 23 h 1151"/>
                      <a:gd name="T6" fmla="*/ 191 w 2276"/>
                      <a:gd name="T7" fmla="*/ 1104 h 1151"/>
                      <a:gd name="T8" fmla="*/ 243 w 2276"/>
                      <a:gd name="T9" fmla="*/ 1151 h 1151"/>
                      <a:gd name="T10" fmla="*/ 2033 w 2276"/>
                      <a:gd name="T11" fmla="*/ 1151 h 1151"/>
                      <a:gd name="T12" fmla="*/ 2085 w 2276"/>
                      <a:gd name="T13" fmla="*/ 1104 h 1151"/>
                      <a:gd name="T14" fmla="*/ 2276 w 2276"/>
                      <a:gd name="T15" fmla="*/ 23 h 1151"/>
                      <a:gd name="T16" fmla="*/ 2259 w 2276"/>
                      <a:gd name="T17" fmla="*/ 0 h 1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76" h="1151">
                        <a:moveTo>
                          <a:pt x="2259" y="0"/>
                        </a:moveTo>
                        <a:cubicBezTo>
                          <a:pt x="23" y="0"/>
                          <a:pt x="23" y="0"/>
                          <a:pt x="23" y="0"/>
                        </a:cubicBezTo>
                        <a:cubicBezTo>
                          <a:pt x="6" y="0"/>
                          <a:pt x="0" y="11"/>
                          <a:pt x="0" y="23"/>
                        </a:cubicBezTo>
                        <a:cubicBezTo>
                          <a:pt x="191" y="1104"/>
                          <a:pt x="191" y="1104"/>
                          <a:pt x="191" y="1104"/>
                        </a:cubicBezTo>
                        <a:cubicBezTo>
                          <a:pt x="191" y="1133"/>
                          <a:pt x="220" y="1151"/>
                          <a:pt x="243" y="1151"/>
                        </a:cubicBezTo>
                        <a:cubicBezTo>
                          <a:pt x="2033" y="1151"/>
                          <a:pt x="2033" y="1151"/>
                          <a:pt x="2033" y="1151"/>
                        </a:cubicBezTo>
                        <a:cubicBezTo>
                          <a:pt x="2056" y="1151"/>
                          <a:pt x="2085" y="1133"/>
                          <a:pt x="2085" y="1104"/>
                        </a:cubicBezTo>
                        <a:cubicBezTo>
                          <a:pt x="2276" y="23"/>
                          <a:pt x="2276" y="23"/>
                          <a:pt x="2276" y="23"/>
                        </a:cubicBezTo>
                        <a:cubicBezTo>
                          <a:pt x="2276" y="11"/>
                          <a:pt x="2270" y="0"/>
                          <a:pt x="2259"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grpSp>
            <p:sp>
              <p:nvSpPr>
                <p:cNvPr id="632" name="Freeform 14"/>
                <p:cNvSpPr>
                  <a:spLocks noEditPoints="1"/>
                </p:cNvSpPr>
                <p:nvPr/>
              </p:nvSpPr>
              <p:spPr bwMode="auto">
                <a:xfrm>
                  <a:off x="6450910" y="4767442"/>
                  <a:ext cx="450850" cy="528762"/>
                </a:xfrm>
                <a:custGeom>
                  <a:avLst/>
                  <a:gdLst>
                    <a:gd name="T0" fmla="*/ 0 w 1834"/>
                    <a:gd name="T1" fmla="*/ 1186 h 2152"/>
                    <a:gd name="T2" fmla="*/ 1834 w 1834"/>
                    <a:gd name="T3" fmla="*/ 1186 h 2152"/>
                    <a:gd name="T4" fmla="*/ 1834 w 1834"/>
                    <a:gd name="T5" fmla="*/ 1962 h 2152"/>
                    <a:gd name="T6" fmla="*/ 1650 w 1834"/>
                    <a:gd name="T7" fmla="*/ 2152 h 2152"/>
                    <a:gd name="T8" fmla="*/ 189 w 1834"/>
                    <a:gd name="T9" fmla="*/ 2152 h 2152"/>
                    <a:gd name="T10" fmla="*/ 0 w 1834"/>
                    <a:gd name="T11" fmla="*/ 1962 h 2152"/>
                    <a:gd name="T12" fmla="*/ 0 w 1834"/>
                    <a:gd name="T13" fmla="*/ 1186 h 2152"/>
                    <a:gd name="T14" fmla="*/ 0 w 1834"/>
                    <a:gd name="T15" fmla="*/ 1186 h 2152"/>
                    <a:gd name="T16" fmla="*/ 543 w 1834"/>
                    <a:gd name="T17" fmla="*/ 832 h 2152"/>
                    <a:gd name="T18" fmla="*/ 234 w 1834"/>
                    <a:gd name="T19" fmla="*/ 832 h 2152"/>
                    <a:gd name="T20" fmla="*/ 79 w 1834"/>
                    <a:gd name="T21" fmla="*/ 1146 h 2152"/>
                    <a:gd name="T22" fmla="*/ 384 w 1834"/>
                    <a:gd name="T23" fmla="*/ 1146 h 2152"/>
                    <a:gd name="T24" fmla="*/ 543 w 1834"/>
                    <a:gd name="T25" fmla="*/ 832 h 2152"/>
                    <a:gd name="T26" fmla="*/ 543 w 1834"/>
                    <a:gd name="T27" fmla="*/ 832 h 2152"/>
                    <a:gd name="T28" fmla="*/ 917 w 1834"/>
                    <a:gd name="T29" fmla="*/ 1146 h 2152"/>
                    <a:gd name="T30" fmla="*/ 1076 w 1834"/>
                    <a:gd name="T31" fmla="*/ 832 h 2152"/>
                    <a:gd name="T32" fmla="*/ 767 w 1834"/>
                    <a:gd name="T33" fmla="*/ 832 h 2152"/>
                    <a:gd name="T34" fmla="*/ 613 w 1834"/>
                    <a:gd name="T35" fmla="*/ 1146 h 2152"/>
                    <a:gd name="T36" fmla="*/ 917 w 1834"/>
                    <a:gd name="T37" fmla="*/ 1146 h 2152"/>
                    <a:gd name="T38" fmla="*/ 917 w 1834"/>
                    <a:gd name="T39" fmla="*/ 1146 h 2152"/>
                    <a:gd name="T40" fmla="*/ 1146 w 1834"/>
                    <a:gd name="T41" fmla="*/ 1146 h 2152"/>
                    <a:gd name="T42" fmla="*/ 1450 w 1834"/>
                    <a:gd name="T43" fmla="*/ 1146 h 2152"/>
                    <a:gd name="T44" fmla="*/ 1610 w 1834"/>
                    <a:gd name="T45" fmla="*/ 832 h 2152"/>
                    <a:gd name="T46" fmla="*/ 1301 w 1834"/>
                    <a:gd name="T47" fmla="*/ 832 h 2152"/>
                    <a:gd name="T48" fmla="*/ 1146 w 1834"/>
                    <a:gd name="T49" fmla="*/ 1146 h 2152"/>
                    <a:gd name="T50" fmla="*/ 1146 w 1834"/>
                    <a:gd name="T51" fmla="*/ 1146 h 2152"/>
                    <a:gd name="T52" fmla="*/ 1680 w 1834"/>
                    <a:gd name="T53" fmla="*/ 1146 h 2152"/>
                    <a:gd name="T54" fmla="*/ 1834 w 1834"/>
                    <a:gd name="T55" fmla="*/ 1146 h 2152"/>
                    <a:gd name="T56" fmla="*/ 1834 w 1834"/>
                    <a:gd name="T57" fmla="*/ 832 h 2152"/>
                    <a:gd name="T58" fmla="*/ 1680 w 1834"/>
                    <a:gd name="T59" fmla="*/ 1146 h 2152"/>
                    <a:gd name="T60" fmla="*/ 1680 w 1834"/>
                    <a:gd name="T61" fmla="*/ 1146 h 2152"/>
                    <a:gd name="T62" fmla="*/ 234 w 1834"/>
                    <a:gd name="T63" fmla="*/ 707 h 2152"/>
                    <a:gd name="T64" fmla="*/ 234 w 1834"/>
                    <a:gd name="T65" fmla="*/ 707 h 2152"/>
                    <a:gd name="T66" fmla="*/ 1530 w 1834"/>
                    <a:gd name="T67" fmla="*/ 369 h 2152"/>
                    <a:gd name="T68" fmla="*/ 1560 w 1834"/>
                    <a:gd name="T69" fmla="*/ 364 h 2152"/>
                    <a:gd name="T70" fmla="*/ 1560 w 1834"/>
                    <a:gd name="T71" fmla="*/ 364 h 2152"/>
                    <a:gd name="T72" fmla="*/ 1779 w 1834"/>
                    <a:gd name="T73" fmla="*/ 304 h 2152"/>
                    <a:gd name="T74" fmla="*/ 1779 w 1834"/>
                    <a:gd name="T75" fmla="*/ 304 h 2152"/>
                    <a:gd name="T76" fmla="*/ 1779 w 1834"/>
                    <a:gd name="T77" fmla="*/ 304 h 2152"/>
                    <a:gd name="T78" fmla="*/ 1700 w 1834"/>
                    <a:gd name="T79" fmla="*/ 0 h 2152"/>
                    <a:gd name="T80" fmla="*/ 1550 w 1834"/>
                    <a:gd name="T81" fmla="*/ 40 h 2152"/>
                    <a:gd name="T82" fmla="*/ 1745 w 1834"/>
                    <a:gd name="T83" fmla="*/ 264 h 2152"/>
                    <a:gd name="T84" fmla="*/ 1525 w 1834"/>
                    <a:gd name="T85" fmla="*/ 324 h 2152"/>
                    <a:gd name="T86" fmla="*/ 1326 w 1834"/>
                    <a:gd name="T87" fmla="*/ 100 h 2152"/>
                    <a:gd name="T88" fmla="*/ 1032 w 1834"/>
                    <a:gd name="T89" fmla="*/ 175 h 2152"/>
                    <a:gd name="T90" fmla="*/ 1226 w 1834"/>
                    <a:gd name="T91" fmla="*/ 399 h 2152"/>
                    <a:gd name="T92" fmla="*/ 1007 w 1834"/>
                    <a:gd name="T93" fmla="*/ 459 h 2152"/>
                    <a:gd name="T94" fmla="*/ 812 w 1834"/>
                    <a:gd name="T95" fmla="*/ 234 h 2152"/>
                    <a:gd name="T96" fmla="*/ 518 w 1834"/>
                    <a:gd name="T97" fmla="*/ 309 h 2152"/>
                    <a:gd name="T98" fmla="*/ 713 w 1834"/>
                    <a:gd name="T99" fmla="*/ 533 h 2152"/>
                    <a:gd name="T100" fmla="*/ 493 w 1834"/>
                    <a:gd name="T101" fmla="*/ 593 h 2152"/>
                    <a:gd name="T102" fmla="*/ 294 w 1834"/>
                    <a:gd name="T103" fmla="*/ 369 h 2152"/>
                    <a:gd name="T104" fmla="*/ 0 w 1834"/>
                    <a:gd name="T105" fmla="*/ 444 h 2152"/>
                    <a:gd name="T106" fmla="*/ 229 w 1834"/>
                    <a:gd name="T107" fmla="*/ 707 h 2152"/>
                    <a:gd name="T108" fmla="*/ 234 w 1834"/>
                    <a:gd name="T109" fmla="*/ 707 h 2152"/>
                    <a:gd name="T110" fmla="*/ 234 w 1834"/>
                    <a:gd name="T111" fmla="*/ 707 h 2152"/>
                    <a:gd name="T112" fmla="*/ 74 w 1834"/>
                    <a:gd name="T113" fmla="*/ 707 h 2152"/>
                    <a:gd name="T114" fmla="*/ 0 w 1834"/>
                    <a:gd name="T115" fmla="*/ 782 h 2152"/>
                    <a:gd name="T116" fmla="*/ 74 w 1834"/>
                    <a:gd name="T117" fmla="*/ 852 h 2152"/>
                    <a:gd name="T118" fmla="*/ 144 w 1834"/>
                    <a:gd name="T119" fmla="*/ 782 h 2152"/>
                    <a:gd name="T120" fmla="*/ 74 w 1834"/>
                    <a:gd name="T121" fmla="*/ 707 h 2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834" h="2152">
                      <a:moveTo>
                        <a:pt x="0" y="1186"/>
                      </a:moveTo>
                      <a:cubicBezTo>
                        <a:pt x="1834" y="1186"/>
                        <a:pt x="1834" y="1186"/>
                        <a:pt x="1834" y="1186"/>
                      </a:cubicBezTo>
                      <a:cubicBezTo>
                        <a:pt x="1834" y="1962"/>
                        <a:pt x="1834" y="1962"/>
                        <a:pt x="1834" y="1962"/>
                      </a:cubicBezTo>
                      <a:cubicBezTo>
                        <a:pt x="1834" y="2067"/>
                        <a:pt x="1750" y="2152"/>
                        <a:pt x="1650" y="2152"/>
                      </a:cubicBezTo>
                      <a:cubicBezTo>
                        <a:pt x="189" y="2152"/>
                        <a:pt x="189" y="2152"/>
                        <a:pt x="189" y="2152"/>
                      </a:cubicBezTo>
                      <a:cubicBezTo>
                        <a:pt x="84" y="2152"/>
                        <a:pt x="0" y="2067"/>
                        <a:pt x="0" y="1962"/>
                      </a:cubicBezTo>
                      <a:cubicBezTo>
                        <a:pt x="0" y="1186"/>
                        <a:pt x="0" y="1186"/>
                        <a:pt x="0" y="1186"/>
                      </a:cubicBezTo>
                      <a:cubicBezTo>
                        <a:pt x="0" y="1186"/>
                        <a:pt x="0" y="1186"/>
                        <a:pt x="0" y="1186"/>
                      </a:cubicBezTo>
                      <a:close/>
                      <a:moveTo>
                        <a:pt x="543" y="832"/>
                      </a:moveTo>
                      <a:cubicBezTo>
                        <a:pt x="234" y="832"/>
                        <a:pt x="234" y="832"/>
                        <a:pt x="234" y="832"/>
                      </a:cubicBezTo>
                      <a:cubicBezTo>
                        <a:pt x="79" y="1146"/>
                        <a:pt x="79" y="1146"/>
                        <a:pt x="79" y="1146"/>
                      </a:cubicBezTo>
                      <a:cubicBezTo>
                        <a:pt x="384" y="1146"/>
                        <a:pt x="384" y="1146"/>
                        <a:pt x="384" y="1146"/>
                      </a:cubicBezTo>
                      <a:cubicBezTo>
                        <a:pt x="543" y="832"/>
                        <a:pt x="543" y="832"/>
                        <a:pt x="543" y="832"/>
                      </a:cubicBezTo>
                      <a:cubicBezTo>
                        <a:pt x="543" y="832"/>
                        <a:pt x="543" y="832"/>
                        <a:pt x="543" y="832"/>
                      </a:cubicBezTo>
                      <a:close/>
                      <a:moveTo>
                        <a:pt x="917" y="1146"/>
                      </a:moveTo>
                      <a:cubicBezTo>
                        <a:pt x="1076" y="832"/>
                        <a:pt x="1076" y="832"/>
                        <a:pt x="1076" y="832"/>
                      </a:cubicBezTo>
                      <a:cubicBezTo>
                        <a:pt x="767" y="832"/>
                        <a:pt x="767" y="832"/>
                        <a:pt x="767" y="832"/>
                      </a:cubicBezTo>
                      <a:cubicBezTo>
                        <a:pt x="613" y="1146"/>
                        <a:pt x="613" y="1146"/>
                        <a:pt x="613" y="1146"/>
                      </a:cubicBezTo>
                      <a:cubicBezTo>
                        <a:pt x="917" y="1146"/>
                        <a:pt x="917" y="1146"/>
                        <a:pt x="917" y="1146"/>
                      </a:cubicBezTo>
                      <a:cubicBezTo>
                        <a:pt x="917" y="1146"/>
                        <a:pt x="917" y="1146"/>
                        <a:pt x="917" y="1146"/>
                      </a:cubicBezTo>
                      <a:close/>
                      <a:moveTo>
                        <a:pt x="1146" y="1146"/>
                      </a:moveTo>
                      <a:cubicBezTo>
                        <a:pt x="1450" y="1146"/>
                        <a:pt x="1450" y="1146"/>
                        <a:pt x="1450" y="1146"/>
                      </a:cubicBezTo>
                      <a:cubicBezTo>
                        <a:pt x="1610" y="832"/>
                        <a:pt x="1610" y="832"/>
                        <a:pt x="1610" y="832"/>
                      </a:cubicBezTo>
                      <a:cubicBezTo>
                        <a:pt x="1301" y="832"/>
                        <a:pt x="1301" y="832"/>
                        <a:pt x="1301" y="832"/>
                      </a:cubicBezTo>
                      <a:cubicBezTo>
                        <a:pt x="1146" y="1146"/>
                        <a:pt x="1146" y="1146"/>
                        <a:pt x="1146" y="1146"/>
                      </a:cubicBezTo>
                      <a:cubicBezTo>
                        <a:pt x="1146" y="1146"/>
                        <a:pt x="1146" y="1146"/>
                        <a:pt x="1146" y="1146"/>
                      </a:cubicBezTo>
                      <a:close/>
                      <a:moveTo>
                        <a:pt x="1680" y="1146"/>
                      </a:moveTo>
                      <a:cubicBezTo>
                        <a:pt x="1834" y="1146"/>
                        <a:pt x="1834" y="1146"/>
                        <a:pt x="1834" y="1146"/>
                      </a:cubicBezTo>
                      <a:cubicBezTo>
                        <a:pt x="1834" y="832"/>
                        <a:pt x="1834" y="832"/>
                        <a:pt x="1834" y="832"/>
                      </a:cubicBezTo>
                      <a:cubicBezTo>
                        <a:pt x="1680" y="1146"/>
                        <a:pt x="1680" y="1146"/>
                        <a:pt x="1680" y="1146"/>
                      </a:cubicBezTo>
                      <a:cubicBezTo>
                        <a:pt x="1680" y="1146"/>
                        <a:pt x="1680" y="1146"/>
                        <a:pt x="1680" y="1146"/>
                      </a:cubicBezTo>
                      <a:close/>
                      <a:moveTo>
                        <a:pt x="234" y="707"/>
                      </a:moveTo>
                      <a:cubicBezTo>
                        <a:pt x="234" y="707"/>
                        <a:pt x="234" y="707"/>
                        <a:pt x="234" y="707"/>
                      </a:cubicBezTo>
                      <a:cubicBezTo>
                        <a:pt x="1530" y="369"/>
                        <a:pt x="1530" y="369"/>
                        <a:pt x="1530" y="369"/>
                      </a:cubicBezTo>
                      <a:cubicBezTo>
                        <a:pt x="1560" y="364"/>
                        <a:pt x="1560" y="364"/>
                        <a:pt x="1560" y="364"/>
                      </a:cubicBezTo>
                      <a:cubicBezTo>
                        <a:pt x="1560" y="364"/>
                        <a:pt x="1560" y="364"/>
                        <a:pt x="1560" y="364"/>
                      </a:cubicBezTo>
                      <a:cubicBezTo>
                        <a:pt x="1779" y="304"/>
                        <a:pt x="1779" y="304"/>
                        <a:pt x="1779" y="304"/>
                      </a:cubicBezTo>
                      <a:cubicBezTo>
                        <a:pt x="1779" y="304"/>
                        <a:pt x="1779" y="304"/>
                        <a:pt x="1779" y="304"/>
                      </a:cubicBezTo>
                      <a:cubicBezTo>
                        <a:pt x="1779" y="304"/>
                        <a:pt x="1779" y="304"/>
                        <a:pt x="1779" y="304"/>
                      </a:cubicBezTo>
                      <a:cubicBezTo>
                        <a:pt x="1700" y="0"/>
                        <a:pt x="1700" y="0"/>
                        <a:pt x="1700" y="0"/>
                      </a:cubicBezTo>
                      <a:cubicBezTo>
                        <a:pt x="1550" y="40"/>
                        <a:pt x="1550" y="40"/>
                        <a:pt x="1550" y="40"/>
                      </a:cubicBezTo>
                      <a:cubicBezTo>
                        <a:pt x="1745" y="264"/>
                        <a:pt x="1745" y="264"/>
                        <a:pt x="1745" y="264"/>
                      </a:cubicBezTo>
                      <a:cubicBezTo>
                        <a:pt x="1525" y="324"/>
                        <a:pt x="1525" y="324"/>
                        <a:pt x="1525" y="324"/>
                      </a:cubicBezTo>
                      <a:cubicBezTo>
                        <a:pt x="1326" y="100"/>
                        <a:pt x="1326" y="100"/>
                        <a:pt x="1326" y="100"/>
                      </a:cubicBezTo>
                      <a:cubicBezTo>
                        <a:pt x="1032" y="175"/>
                        <a:pt x="1032" y="175"/>
                        <a:pt x="1032" y="175"/>
                      </a:cubicBezTo>
                      <a:cubicBezTo>
                        <a:pt x="1226" y="399"/>
                        <a:pt x="1226" y="399"/>
                        <a:pt x="1226" y="399"/>
                      </a:cubicBezTo>
                      <a:cubicBezTo>
                        <a:pt x="1007" y="459"/>
                        <a:pt x="1007" y="459"/>
                        <a:pt x="1007" y="459"/>
                      </a:cubicBezTo>
                      <a:cubicBezTo>
                        <a:pt x="812" y="234"/>
                        <a:pt x="812" y="234"/>
                        <a:pt x="812" y="234"/>
                      </a:cubicBezTo>
                      <a:cubicBezTo>
                        <a:pt x="518" y="309"/>
                        <a:pt x="518" y="309"/>
                        <a:pt x="518" y="309"/>
                      </a:cubicBezTo>
                      <a:cubicBezTo>
                        <a:pt x="713" y="533"/>
                        <a:pt x="713" y="533"/>
                        <a:pt x="713" y="533"/>
                      </a:cubicBezTo>
                      <a:cubicBezTo>
                        <a:pt x="493" y="593"/>
                        <a:pt x="493" y="593"/>
                        <a:pt x="493" y="593"/>
                      </a:cubicBezTo>
                      <a:cubicBezTo>
                        <a:pt x="294" y="369"/>
                        <a:pt x="294" y="369"/>
                        <a:pt x="294" y="369"/>
                      </a:cubicBezTo>
                      <a:cubicBezTo>
                        <a:pt x="0" y="444"/>
                        <a:pt x="0" y="444"/>
                        <a:pt x="0" y="444"/>
                      </a:cubicBezTo>
                      <a:cubicBezTo>
                        <a:pt x="229" y="707"/>
                        <a:pt x="229" y="707"/>
                        <a:pt x="229" y="707"/>
                      </a:cubicBezTo>
                      <a:cubicBezTo>
                        <a:pt x="234" y="707"/>
                        <a:pt x="234" y="707"/>
                        <a:pt x="234" y="707"/>
                      </a:cubicBezTo>
                      <a:cubicBezTo>
                        <a:pt x="234" y="707"/>
                        <a:pt x="234" y="707"/>
                        <a:pt x="234" y="707"/>
                      </a:cubicBezTo>
                      <a:close/>
                      <a:moveTo>
                        <a:pt x="74" y="707"/>
                      </a:moveTo>
                      <a:cubicBezTo>
                        <a:pt x="35" y="707"/>
                        <a:pt x="0" y="742"/>
                        <a:pt x="0" y="782"/>
                      </a:cubicBezTo>
                      <a:cubicBezTo>
                        <a:pt x="0" y="822"/>
                        <a:pt x="35" y="852"/>
                        <a:pt x="74" y="852"/>
                      </a:cubicBezTo>
                      <a:cubicBezTo>
                        <a:pt x="114" y="852"/>
                        <a:pt x="144" y="822"/>
                        <a:pt x="144" y="782"/>
                      </a:cubicBezTo>
                      <a:cubicBezTo>
                        <a:pt x="144" y="742"/>
                        <a:pt x="114" y="707"/>
                        <a:pt x="74" y="707"/>
                      </a:cubicBezTo>
                      <a:close/>
                    </a:path>
                  </a:pathLst>
                </a:custGeom>
                <a:solidFill>
                  <a:schemeClr val="tx1"/>
                </a:solidFill>
                <a:ln>
                  <a:noFill/>
                </a:ln>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633" name="TextBox 632"/>
                <p:cNvSpPr txBox="1"/>
                <p:nvPr/>
              </p:nvSpPr>
              <p:spPr>
                <a:xfrm>
                  <a:off x="4438782" y="6228483"/>
                  <a:ext cx="909506" cy="312438"/>
                </a:xfrm>
                <a:prstGeom prst="rect">
                  <a:avLst/>
                </a:prstGeom>
                <a:noFill/>
              </p:spPr>
              <p:txBody>
                <a:bodyPr wrap="square" lIns="0" tIns="0" rIns="0" bIns="0" rtlCol="0">
                  <a:noAutofit/>
                </a:bodyPr>
                <a:lstStyle/>
                <a:p>
                  <a:pPr algn="ctr" defTabSz="914093">
                    <a:lnSpc>
                      <a:spcPct val="90000"/>
                    </a:lnSpc>
                    <a:spcAft>
                      <a:spcPts val="588"/>
                    </a:spcAft>
                  </a:pPr>
                  <a:r>
                    <a:rPr lang="en-US" sz="1176" dirty="0">
                      <a:gradFill>
                        <a:gsLst>
                          <a:gs pos="2917">
                            <a:srgbClr val="FFFFFF"/>
                          </a:gs>
                          <a:gs pos="30000">
                            <a:srgbClr val="FFFFFF"/>
                          </a:gs>
                        </a:gsLst>
                        <a:lin ang="5400000" scaled="0"/>
                      </a:gradFill>
                    </a:rPr>
                    <a:t>Spreadsheets</a:t>
                  </a:r>
                </a:p>
              </p:txBody>
            </p:sp>
            <p:grpSp>
              <p:nvGrpSpPr>
                <p:cNvPr id="634" name="Group 17"/>
                <p:cNvGrpSpPr>
                  <a:grpSpLocks noChangeAspect="1"/>
                </p:cNvGrpSpPr>
                <p:nvPr/>
              </p:nvGrpSpPr>
              <p:grpSpPr bwMode="auto">
                <a:xfrm>
                  <a:off x="4615163" y="5731988"/>
                  <a:ext cx="556744" cy="402112"/>
                  <a:chOff x="889" y="17"/>
                  <a:chExt cx="6056" cy="4374"/>
                </a:xfrm>
                <a:solidFill>
                  <a:schemeClr val="tx1"/>
                </a:solidFill>
              </p:grpSpPr>
              <p:sp>
                <p:nvSpPr>
                  <p:cNvPr id="638" name="Freeform 18"/>
                  <p:cNvSpPr>
                    <a:spLocks noEditPoints="1"/>
                  </p:cNvSpPr>
                  <p:nvPr/>
                </p:nvSpPr>
                <p:spPr bwMode="auto">
                  <a:xfrm>
                    <a:off x="889" y="17"/>
                    <a:ext cx="6056" cy="4374"/>
                  </a:xfrm>
                  <a:custGeom>
                    <a:avLst/>
                    <a:gdLst>
                      <a:gd name="T0" fmla="*/ 0 w 2560"/>
                      <a:gd name="T1" fmla="*/ 228 h 1849"/>
                      <a:gd name="T2" fmla="*/ 0 w 2560"/>
                      <a:gd name="T3" fmla="*/ 1797 h 1849"/>
                      <a:gd name="T4" fmla="*/ 53 w 2560"/>
                      <a:gd name="T5" fmla="*/ 1849 h 1849"/>
                      <a:gd name="T6" fmla="*/ 2508 w 2560"/>
                      <a:gd name="T7" fmla="*/ 1849 h 1849"/>
                      <a:gd name="T8" fmla="*/ 2560 w 2560"/>
                      <a:gd name="T9" fmla="*/ 1797 h 1849"/>
                      <a:gd name="T10" fmla="*/ 2560 w 2560"/>
                      <a:gd name="T11" fmla="*/ 52 h 1849"/>
                      <a:gd name="T12" fmla="*/ 2508 w 2560"/>
                      <a:gd name="T13" fmla="*/ 0 h 1849"/>
                      <a:gd name="T14" fmla="*/ 823 w 2560"/>
                      <a:gd name="T15" fmla="*/ 0 h 1849"/>
                      <a:gd name="T16" fmla="*/ 399 w 2560"/>
                      <a:gd name="T17" fmla="*/ 391 h 1849"/>
                      <a:gd name="T18" fmla="*/ 0 w 2560"/>
                      <a:gd name="T19" fmla="*/ 228 h 1849"/>
                      <a:gd name="T20" fmla="*/ 0 w 2560"/>
                      <a:gd name="T21" fmla="*/ 228 h 1849"/>
                      <a:gd name="T22" fmla="*/ 2430 w 2560"/>
                      <a:gd name="T23" fmla="*/ 130 h 1849"/>
                      <a:gd name="T24" fmla="*/ 2430 w 2560"/>
                      <a:gd name="T25" fmla="*/ 1719 h 1849"/>
                      <a:gd name="T26" fmla="*/ 131 w 2560"/>
                      <a:gd name="T27" fmla="*/ 1719 h 1849"/>
                      <a:gd name="T28" fmla="*/ 131 w 2560"/>
                      <a:gd name="T29" fmla="*/ 482 h 1849"/>
                      <a:gd name="T30" fmla="*/ 477 w 2560"/>
                      <a:gd name="T31" fmla="*/ 710 h 1849"/>
                      <a:gd name="T32" fmla="*/ 875 w 2560"/>
                      <a:gd name="T33" fmla="*/ 130 h 1849"/>
                      <a:gd name="T34" fmla="*/ 2430 w 2560"/>
                      <a:gd name="T35" fmla="*/ 130 h 1849"/>
                      <a:gd name="T36" fmla="*/ 2430 w 2560"/>
                      <a:gd name="T37" fmla="*/ 130 h 18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60" h="1849">
                        <a:moveTo>
                          <a:pt x="0" y="228"/>
                        </a:moveTo>
                        <a:cubicBezTo>
                          <a:pt x="0" y="1797"/>
                          <a:pt x="0" y="1797"/>
                          <a:pt x="0" y="1797"/>
                        </a:cubicBezTo>
                        <a:cubicBezTo>
                          <a:pt x="0" y="1830"/>
                          <a:pt x="20" y="1849"/>
                          <a:pt x="53" y="1849"/>
                        </a:cubicBezTo>
                        <a:cubicBezTo>
                          <a:pt x="2508" y="1849"/>
                          <a:pt x="2508" y="1849"/>
                          <a:pt x="2508" y="1849"/>
                        </a:cubicBezTo>
                        <a:cubicBezTo>
                          <a:pt x="2541" y="1849"/>
                          <a:pt x="2560" y="1830"/>
                          <a:pt x="2560" y="1797"/>
                        </a:cubicBezTo>
                        <a:cubicBezTo>
                          <a:pt x="2560" y="52"/>
                          <a:pt x="2560" y="52"/>
                          <a:pt x="2560" y="52"/>
                        </a:cubicBezTo>
                        <a:cubicBezTo>
                          <a:pt x="2560" y="20"/>
                          <a:pt x="2541" y="0"/>
                          <a:pt x="2508" y="0"/>
                        </a:cubicBezTo>
                        <a:cubicBezTo>
                          <a:pt x="823" y="0"/>
                          <a:pt x="823" y="0"/>
                          <a:pt x="823" y="0"/>
                        </a:cubicBezTo>
                        <a:cubicBezTo>
                          <a:pt x="399" y="391"/>
                          <a:pt x="399" y="391"/>
                          <a:pt x="399" y="391"/>
                        </a:cubicBezTo>
                        <a:cubicBezTo>
                          <a:pt x="0" y="228"/>
                          <a:pt x="0" y="228"/>
                          <a:pt x="0" y="228"/>
                        </a:cubicBezTo>
                        <a:cubicBezTo>
                          <a:pt x="0" y="228"/>
                          <a:pt x="0" y="228"/>
                          <a:pt x="0" y="228"/>
                        </a:cubicBezTo>
                        <a:close/>
                        <a:moveTo>
                          <a:pt x="2430" y="130"/>
                        </a:moveTo>
                        <a:cubicBezTo>
                          <a:pt x="2430" y="1719"/>
                          <a:pt x="2430" y="1719"/>
                          <a:pt x="2430" y="1719"/>
                        </a:cubicBezTo>
                        <a:cubicBezTo>
                          <a:pt x="131" y="1719"/>
                          <a:pt x="131" y="1719"/>
                          <a:pt x="131" y="1719"/>
                        </a:cubicBezTo>
                        <a:cubicBezTo>
                          <a:pt x="131" y="482"/>
                          <a:pt x="131" y="482"/>
                          <a:pt x="131" y="482"/>
                        </a:cubicBezTo>
                        <a:cubicBezTo>
                          <a:pt x="477" y="710"/>
                          <a:pt x="477" y="710"/>
                          <a:pt x="477" y="710"/>
                        </a:cubicBezTo>
                        <a:cubicBezTo>
                          <a:pt x="875" y="130"/>
                          <a:pt x="875" y="130"/>
                          <a:pt x="875" y="130"/>
                        </a:cubicBezTo>
                        <a:cubicBezTo>
                          <a:pt x="2430" y="130"/>
                          <a:pt x="2430" y="130"/>
                          <a:pt x="2430" y="130"/>
                        </a:cubicBezTo>
                        <a:cubicBezTo>
                          <a:pt x="2430" y="130"/>
                          <a:pt x="2430" y="130"/>
                          <a:pt x="2430" y="13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639" name="Freeform 19"/>
                  <p:cNvSpPr>
                    <a:spLocks/>
                  </p:cNvSpPr>
                  <p:nvPr/>
                </p:nvSpPr>
                <p:spPr bwMode="auto">
                  <a:xfrm>
                    <a:off x="1902" y="3211"/>
                    <a:ext cx="4042" cy="194"/>
                  </a:xfrm>
                  <a:custGeom>
                    <a:avLst/>
                    <a:gdLst>
                      <a:gd name="T0" fmla="*/ 0 w 4042"/>
                      <a:gd name="T1" fmla="*/ 0 h 194"/>
                      <a:gd name="T2" fmla="*/ 4042 w 4042"/>
                      <a:gd name="T3" fmla="*/ 0 h 194"/>
                      <a:gd name="T4" fmla="*/ 4042 w 4042"/>
                      <a:gd name="T5" fmla="*/ 194 h 194"/>
                      <a:gd name="T6" fmla="*/ 0 w 4042"/>
                      <a:gd name="T7" fmla="*/ 194 h 194"/>
                      <a:gd name="T8" fmla="*/ 0 w 4042"/>
                      <a:gd name="T9" fmla="*/ 0 h 194"/>
                      <a:gd name="T10" fmla="*/ 0 w 4042"/>
                      <a:gd name="T11" fmla="*/ 0 h 194"/>
                    </a:gdLst>
                    <a:ahLst/>
                    <a:cxnLst>
                      <a:cxn ang="0">
                        <a:pos x="T0" y="T1"/>
                      </a:cxn>
                      <a:cxn ang="0">
                        <a:pos x="T2" y="T3"/>
                      </a:cxn>
                      <a:cxn ang="0">
                        <a:pos x="T4" y="T5"/>
                      </a:cxn>
                      <a:cxn ang="0">
                        <a:pos x="T6" y="T7"/>
                      </a:cxn>
                      <a:cxn ang="0">
                        <a:pos x="T8" y="T9"/>
                      </a:cxn>
                      <a:cxn ang="0">
                        <a:pos x="T10" y="T11"/>
                      </a:cxn>
                    </a:cxnLst>
                    <a:rect l="0" t="0" r="r" b="b"/>
                    <a:pathLst>
                      <a:path w="4042" h="194">
                        <a:moveTo>
                          <a:pt x="0" y="0"/>
                        </a:moveTo>
                        <a:lnTo>
                          <a:pt x="4042" y="0"/>
                        </a:lnTo>
                        <a:lnTo>
                          <a:pt x="4042" y="194"/>
                        </a:lnTo>
                        <a:lnTo>
                          <a:pt x="0" y="194"/>
                        </a:lnTo>
                        <a:lnTo>
                          <a:pt x="0" y="0"/>
                        </a:lnTo>
                        <a:lnTo>
                          <a:pt x="0"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640" name="Freeform 20"/>
                  <p:cNvSpPr>
                    <a:spLocks/>
                  </p:cNvSpPr>
                  <p:nvPr/>
                </p:nvSpPr>
                <p:spPr bwMode="auto">
                  <a:xfrm>
                    <a:off x="5093" y="1427"/>
                    <a:ext cx="567" cy="1578"/>
                  </a:xfrm>
                  <a:custGeom>
                    <a:avLst/>
                    <a:gdLst>
                      <a:gd name="T0" fmla="*/ 0 w 567"/>
                      <a:gd name="T1" fmla="*/ 0 h 1578"/>
                      <a:gd name="T2" fmla="*/ 567 w 567"/>
                      <a:gd name="T3" fmla="*/ 0 h 1578"/>
                      <a:gd name="T4" fmla="*/ 567 w 567"/>
                      <a:gd name="T5" fmla="*/ 1578 h 1578"/>
                      <a:gd name="T6" fmla="*/ 0 w 567"/>
                      <a:gd name="T7" fmla="*/ 1578 h 1578"/>
                      <a:gd name="T8" fmla="*/ 0 w 567"/>
                      <a:gd name="T9" fmla="*/ 0 h 1578"/>
                      <a:gd name="T10" fmla="*/ 0 w 567"/>
                      <a:gd name="T11" fmla="*/ 0 h 1578"/>
                    </a:gdLst>
                    <a:ahLst/>
                    <a:cxnLst>
                      <a:cxn ang="0">
                        <a:pos x="T0" y="T1"/>
                      </a:cxn>
                      <a:cxn ang="0">
                        <a:pos x="T2" y="T3"/>
                      </a:cxn>
                      <a:cxn ang="0">
                        <a:pos x="T4" y="T5"/>
                      </a:cxn>
                      <a:cxn ang="0">
                        <a:pos x="T6" y="T7"/>
                      </a:cxn>
                      <a:cxn ang="0">
                        <a:pos x="T8" y="T9"/>
                      </a:cxn>
                      <a:cxn ang="0">
                        <a:pos x="T10" y="T11"/>
                      </a:cxn>
                    </a:cxnLst>
                    <a:rect l="0" t="0" r="r" b="b"/>
                    <a:pathLst>
                      <a:path w="567" h="1578">
                        <a:moveTo>
                          <a:pt x="0" y="0"/>
                        </a:moveTo>
                        <a:lnTo>
                          <a:pt x="567" y="0"/>
                        </a:lnTo>
                        <a:lnTo>
                          <a:pt x="567" y="1578"/>
                        </a:lnTo>
                        <a:lnTo>
                          <a:pt x="0" y="1578"/>
                        </a:lnTo>
                        <a:lnTo>
                          <a:pt x="0" y="0"/>
                        </a:lnTo>
                        <a:lnTo>
                          <a:pt x="0"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641" name="Freeform 21"/>
                  <p:cNvSpPr>
                    <a:spLocks/>
                  </p:cNvSpPr>
                  <p:nvPr/>
                </p:nvSpPr>
                <p:spPr bwMode="auto">
                  <a:xfrm>
                    <a:off x="4116" y="2052"/>
                    <a:ext cx="567" cy="953"/>
                  </a:xfrm>
                  <a:custGeom>
                    <a:avLst/>
                    <a:gdLst>
                      <a:gd name="T0" fmla="*/ 0 w 567"/>
                      <a:gd name="T1" fmla="*/ 0 h 953"/>
                      <a:gd name="T2" fmla="*/ 567 w 567"/>
                      <a:gd name="T3" fmla="*/ 0 h 953"/>
                      <a:gd name="T4" fmla="*/ 567 w 567"/>
                      <a:gd name="T5" fmla="*/ 953 h 953"/>
                      <a:gd name="T6" fmla="*/ 0 w 567"/>
                      <a:gd name="T7" fmla="*/ 953 h 953"/>
                      <a:gd name="T8" fmla="*/ 0 w 567"/>
                      <a:gd name="T9" fmla="*/ 0 h 953"/>
                      <a:gd name="T10" fmla="*/ 0 w 567"/>
                      <a:gd name="T11" fmla="*/ 0 h 953"/>
                    </a:gdLst>
                    <a:ahLst/>
                    <a:cxnLst>
                      <a:cxn ang="0">
                        <a:pos x="T0" y="T1"/>
                      </a:cxn>
                      <a:cxn ang="0">
                        <a:pos x="T2" y="T3"/>
                      </a:cxn>
                      <a:cxn ang="0">
                        <a:pos x="T4" y="T5"/>
                      </a:cxn>
                      <a:cxn ang="0">
                        <a:pos x="T6" y="T7"/>
                      </a:cxn>
                      <a:cxn ang="0">
                        <a:pos x="T8" y="T9"/>
                      </a:cxn>
                      <a:cxn ang="0">
                        <a:pos x="T10" y="T11"/>
                      </a:cxn>
                    </a:cxnLst>
                    <a:rect l="0" t="0" r="r" b="b"/>
                    <a:pathLst>
                      <a:path w="567" h="953">
                        <a:moveTo>
                          <a:pt x="0" y="0"/>
                        </a:moveTo>
                        <a:lnTo>
                          <a:pt x="567" y="0"/>
                        </a:lnTo>
                        <a:lnTo>
                          <a:pt x="567" y="953"/>
                        </a:lnTo>
                        <a:lnTo>
                          <a:pt x="0" y="953"/>
                        </a:lnTo>
                        <a:lnTo>
                          <a:pt x="0" y="0"/>
                        </a:lnTo>
                        <a:lnTo>
                          <a:pt x="0"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642" name="Freeform 22"/>
                  <p:cNvSpPr>
                    <a:spLocks/>
                  </p:cNvSpPr>
                  <p:nvPr/>
                </p:nvSpPr>
                <p:spPr bwMode="auto">
                  <a:xfrm>
                    <a:off x="3151" y="1756"/>
                    <a:ext cx="567" cy="1249"/>
                  </a:xfrm>
                  <a:custGeom>
                    <a:avLst/>
                    <a:gdLst>
                      <a:gd name="T0" fmla="*/ 0 w 567"/>
                      <a:gd name="T1" fmla="*/ 0 h 1249"/>
                      <a:gd name="T2" fmla="*/ 567 w 567"/>
                      <a:gd name="T3" fmla="*/ 0 h 1249"/>
                      <a:gd name="T4" fmla="*/ 567 w 567"/>
                      <a:gd name="T5" fmla="*/ 1249 h 1249"/>
                      <a:gd name="T6" fmla="*/ 0 w 567"/>
                      <a:gd name="T7" fmla="*/ 1249 h 1249"/>
                      <a:gd name="T8" fmla="*/ 0 w 567"/>
                      <a:gd name="T9" fmla="*/ 0 h 1249"/>
                      <a:gd name="T10" fmla="*/ 0 w 567"/>
                      <a:gd name="T11" fmla="*/ 0 h 1249"/>
                    </a:gdLst>
                    <a:ahLst/>
                    <a:cxnLst>
                      <a:cxn ang="0">
                        <a:pos x="T0" y="T1"/>
                      </a:cxn>
                      <a:cxn ang="0">
                        <a:pos x="T2" y="T3"/>
                      </a:cxn>
                      <a:cxn ang="0">
                        <a:pos x="T4" y="T5"/>
                      </a:cxn>
                      <a:cxn ang="0">
                        <a:pos x="T6" y="T7"/>
                      </a:cxn>
                      <a:cxn ang="0">
                        <a:pos x="T8" y="T9"/>
                      </a:cxn>
                      <a:cxn ang="0">
                        <a:pos x="T10" y="T11"/>
                      </a:cxn>
                    </a:cxnLst>
                    <a:rect l="0" t="0" r="r" b="b"/>
                    <a:pathLst>
                      <a:path w="567" h="1249">
                        <a:moveTo>
                          <a:pt x="0" y="0"/>
                        </a:moveTo>
                        <a:lnTo>
                          <a:pt x="567" y="0"/>
                        </a:lnTo>
                        <a:lnTo>
                          <a:pt x="567" y="1249"/>
                        </a:lnTo>
                        <a:lnTo>
                          <a:pt x="0" y="1249"/>
                        </a:lnTo>
                        <a:lnTo>
                          <a:pt x="0" y="0"/>
                        </a:lnTo>
                        <a:lnTo>
                          <a:pt x="0"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643" name="Freeform 23"/>
                  <p:cNvSpPr>
                    <a:spLocks/>
                  </p:cNvSpPr>
                  <p:nvPr/>
                </p:nvSpPr>
                <p:spPr bwMode="auto">
                  <a:xfrm>
                    <a:off x="2186" y="2335"/>
                    <a:ext cx="567" cy="670"/>
                  </a:xfrm>
                  <a:custGeom>
                    <a:avLst/>
                    <a:gdLst>
                      <a:gd name="T0" fmla="*/ 0 w 567"/>
                      <a:gd name="T1" fmla="*/ 0 h 670"/>
                      <a:gd name="T2" fmla="*/ 567 w 567"/>
                      <a:gd name="T3" fmla="*/ 0 h 670"/>
                      <a:gd name="T4" fmla="*/ 567 w 567"/>
                      <a:gd name="T5" fmla="*/ 670 h 670"/>
                      <a:gd name="T6" fmla="*/ 0 w 567"/>
                      <a:gd name="T7" fmla="*/ 670 h 670"/>
                      <a:gd name="T8" fmla="*/ 0 w 567"/>
                      <a:gd name="T9" fmla="*/ 0 h 670"/>
                      <a:gd name="T10" fmla="*/ 0 w 567"/>
                      <a:gd name="T11" fmla="*/ 0 h 670"/>
                    </a:gdLst>
                    <a:ahLst/>
                    <a:cxnLst>
                      <a:cxn ang="0">
                        <a:pos x="T0" y="T1"/>
                      </a:cxn>
                      <a:cxn ang="0">
                        <a:pos x="T2" y="T3"/>
                      </a:cxn>
                      <a:cxn ang="0">
                        <a:pos x="T4" y="T5"/>
                      </a:cxn>
                      <a:cxn ang="0">
                        <a:pos x="T6" y="T7"/>
                      </a:cxn>
                      <a:cxn ang="0">
                        <a:pos x="T8" y="T9"/>
                      </a:cxn>
                      <a:cxn ang="0">
                        <a:pos x="T10" y="T11"/>
                      </a:cxn>
                    </a:cxnLst>
                    <a:rect l="0" t="0" r="r" b="b"/>
                    <a:pathLst>
                      <a:path w="567" h="670">
                        <a:moveTo>
                          <a:pt x="0" y="0"/>
                        </a:moveTo>
                        <a:lnTo>
                          <a:pt x="567" y="0"/>
                        </a:lnTo>
                        <a:lnTo>
                          <a:pt x="567" y="670"/>
                        </a:lnTo>
                        <a:lnTo>
                          <a:pt x="0" y="670"/>
                        </a:lnTo>
                        <a:lnTo>
                          <a:pt x="0" y="0"/>
                        </a:lnTo>
                        <a:lnTo>
                          <a:pt x="0"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grpSp>
            <p:sp>
              <p:nvSpPr>
                <p:cNvPr id="635" name="TextBox 634"/>
                <p:cNvSpPr txBox="1"/>
                <p:nvPr/>
              </p:nvSpPr>
              <p:spPr>
                <a:xfrm>
                  <a:off x="5371207" y="6228483"/>
                  <a:ext cx="909506" cy="312438"/>
                </a:xfrm>
                <a:prstGeom prst="rect">
                  <a:avLst/>
                </a:prstGeom>
                <a:noFill/>
              </p:spPr>
              <p:txBody>
                <a:bodyPr wrap="square" lIns="0" tIns="0" rIns="0" bIns="0" rtlCol="0">
                  <a:noAutofit/>
                </a:bodyPr>
                <a:lstStyle/>
                <a:p>
                  <a:pPr algn="ctr" defTabSz="914093">
                    <a:lnSpc>
                      <a:spcPct val="90000"/>
                    </a:lnSpc>
                    <a:spcAft>
                      <a:spcPts val="588"/>
                    </a:spcAft>
                  </a:pPr>
                  <a:r>
                    <a:rPr lang="en-US" sz="1176" dirty="0">
                      <a:gradFill>
                        <a:gsLst>
                          <a:gs pos="2917">
                            <a:srgbClr val="FFFFFF"/>
                          </a:gs>
                          <a:gs pos="30000">
                            <a:srgbClr val="FFFFFF"/>
                          </a:gs>
                        </a:gsLst>
                        <a:lin ang="5400000" scaled="0"/>
                      </a:gradFill>
                    </a:rPr>
                    <a:t>Lync</a:t>
                  </a:r>
                </a:p>
              </p:txBody>
            </p:sp>
            <p:sp>
              <p:nvSpPr>
                <p:cNvPr id="636" name="TextBox 635"/>
                <p:cNvSpPr txBox="1"/>
                <p:nvPr/>
              </p:nvSpPr>
              <p:spPr>
                <a:xfrm>
                  <a:off x="6225029" y="6228483"/>
                  <a:ext cx="909506" cy="312438"/>
                </a:xfrm>
                <a:prstGeom prst="rect">
                  <a:avLst/>
                </a:prstGeom>
                <a:noFill/>
              </p:spPr>
              <p:txBody>
                <a:bodyPr wrap="square" lIns="0" tIns="0" rIns="0" bIns="0" rtlCol="0">
                  <a:noAutofit/>
                </a:bodyPr>
                <a:lstStyle/>
                <a:p>
                  <a:pPr algn="ctr" defTabSz="914093">
                    <a:lnSpc>
                      <a:spcPct val="90000"/>
                    </a:lnSpc>
                    <a:spcAft>
                      <a:spcPts val="588"/>
                    </a:spcAft>
                  </a:pPr>
                  <a:r>
                    <a:rPr lang="en-US" sz="1176" dirty="0">
                      <a:gradFill>
                        <a:gsLst>
                          <a:gs pos="2917">
                            <a:srgbClr val="FFFFFF"/>
                          </a:gs>
                          <a:gs pos="30000">
                            <a:srgbClr val="FFFFFF"/>
                          </a:gs>
                        </a:gsLst>
                        <a:lin ang="5400000" scaled="0"/>
                      </a:gradFill>
                    </a:rPr>
                    <a:t>OneNote</a:t>
                  </a:r>
                </a:p>
              </p:txBody>
            </p:sp>
            <p:sp>
              <p:nvSpPr>
                <p:cNvPr id="637" name="TextBox 636"/>
                <p:cNvSpPr txBox="1"/>
                <p:nvPr/>
              </p:nvSpPr>
              <p:spPr>
                <a:xfrm>
                  <a:off x="7097844" y="6228483"/>
                  <a:ext cx="909506" cy="312438"/>
                </a:xfrm>
                <a:prstGeom prst="rect">
                  <a:avLst/>
                </a:prstGeom>
                <a:noFill/>
              </p:spPr>
              <p:txBody>
                <a:bodyPr wrap="square" lIns="0" tIns="0" rIns="0" bIns="0" rtlCol="0">
                  <a:noAutofit/>
                </a:bodyPr>
                <a:lstStyle/>
                <a:p>
                  <a:pPr algn="ctr" defTabSz="914093">
                    <a:lnSpc>
                      <a:spcPct val="90000"/>
                    </a:lnSpc>
                    <a:spcAft>
                      <a:spcPts val="588"/>
                    </a:spcAft>
                  </a:pPr>
                  <a:r>
                    <a:rPr lang="en-US" sz="1176" dirty="0">
                      <a:gradFill>
                        <a:gsLst>
                          <a:gs pos="2917">
                            <a:srgbClr val="FFFFFF"/>
                          </a:gs>
                          <a:gs pos="30000">
                            <a:srgbClr val="FFFFFF"/>
                          </a:gs>
                        </a:gsLst>
                        <a:lin ang="5400000" scaled="0"/>
                      </a:gradFill>
                    </a:rPr>
                    <a:t>Yammer</a:t>
                  </a:r>
                </a:p>
              </p:txBody>
            </p:sp>
          </p:grpSp>
        </p:grpSp>
        <p:sp>
          <p:nvSpPr>
            <p:cNvPr id="646" name="Freeform 5"/>
            <p:cNvSpPr>
              <a:spLocks noChangeAspect="1" noEditPoints="1"/>
            </p:cNvSpPr>
            <p:nvPr/>
          </p:nvSpPr>
          <p:spPr bwMode="auto">
            <a:xfrm>
              <a:off x="5623701" y="4083912"/>
              <a:ext cx="308106" cy="409530"/>
            </a:xfrm>
            <a:custGeom>
              <a:avLst/>
              <a:gdLst>
                <a:gd name="T0" fmla="*/ 120 w 304"/>
                <a:gd name="T1" fmla="*/ 0 h 390"/>
                <a:gd name="T2" fmla="*/ 45 w 304"/>
                <a:gd name="T3" fmla="*/ 65 h 390"/>
                <a:gd name="T4" fmla="*/ 45 w 304"/>
                <a:gd name="T5" fmla="*/ 91 h 390"/>
                <a:gd name="T6" fmla="*/ 0 w 304"/>
                <a:gd name="T7" fmla="*/ 132 h 390"/>
                <a:gd name="T8" fmla="*/ 0 w 304"/>
                <a:gd name="T9" fmla="*/ 390 h 390"/>
                <a:gd name="T10" fmla="*/ 263 w 304"/>
                <a:gd name="T11" fmla="*/ 390 h 390"/>
                <a:gd name="T12" fmla="*/ 263 w 304"/>
                <a:gd name="T13" fmla="*/ 323 h 390"/>
                <a:gd name="T14" fmla="*/ 304 w 304"/>
                <a:gd name="T15" fmla="*/ 323 h 390"/>
                <a:gd name="T16" fmla="*/ 304 w 304"/>
                <a:gd name="T17" fmla="*/ 0 h 390"/>
                <a:gd name="T18" fmla="*/ 120 w 304"/>
                <a:gd name="T19" fmla="*/ 0 h 390"/>
                <a:gd name="T20" fmla="*/ 120 w 304"/>
                <a:gd name="T21" fmla="*/ 0 h 390"/>
                <a:gd name="T22" fmla="*/ 120 w 304"/>
                <a:gd name="T23" fmla="*/ 0 h 390"/>
                <a:gd name="T24" fmla="*/ 237 w 304"/>
                <a:gd name="T25" fmla="*/ 366 h 390"/>
                <a:gd name="T26" fmla="*/ 26 w 304"/>
                <a:gd name="T27" fmla="*/ 366 h 390"/>
                <a:gd name="T28" fmla="*/ 26 w 304"/>
                <a:gd name="T29" fmla="*/ 156 h 390"/>
                <a:gd name="T30" fmla="*/ 45 w 304"/>
                <a:gd name="T31" fmla="*/ 156 h 390"/>
                <a:gd name="T32" fmla="*/ 45 w 304"/>
                <a:gd name="T33" fmla="*/ 323 h 390"/>
                <a:gd name="T34" fmla="*/ 237 w 304"/>
                <a:gd name="T35" fmla="*/ 323 h 390"/>
                <a:gd name="T36" fmla="*/ 237 w 304"/>
                <a:gd name="T37" fmla="*/ 366 h 390"/>
                <a:gd name="T38" fmla="*/ 237 w 304"/>
                <a:gd name="T39" fmla="*/ 366 h 390"/>
                <a:gd name="T40" fmla="*/ 237 w 304"/>
                <a:gd name="T41" fmla="*/ 366 h 390"/>
                <a:gd name="T42" fmla="*/ 278 w 304"/>
                <a:gd name="T43" fmla="*/ 299 h 390"/>
                <a:gd name="T44" fmla="*/ 72 w 304"/>
                <a:gd name="T45" fmla="*/ 299 h 390"/>
                <a:gd name="T46" fmla="*/ 72 w 304"/>
                <a:gd name="T47" fmla="*/ 87 h 390"/>
                <a:gd name="T48" fmla="*/ 152 w 304"/>
                <a:gd name="T49" fmla="*/ 87 h 390"/>
                <a:gd name="T50" fmla="*/ 152 w 304"/>
                <a:gd name="T51" fmla="*/ 24 h 390"/>
                <a:gd name="T52" fmla="*/ 278 w 304"/>
                <a:gd name="T53" fmla="*/ 24 h 390"/>
                <a:gd name="T54" fmla="*/ 278 w 304"/>
                <a:gd name="T55" fmla="*/ 299 h 390"/>
                <a:gd name="T56" fmla="*/ 278 w 304"/>
                <a:gd name="T57" fmla="*/ 299 h 390"/>
                <a:gd name="T58" fmla="*/ 278 w 304"/>
                <a:gd name="T59" fmla="*/ 299 h 390"/>
                <a:gd name="T60" fmla="*/ 113 w 304"/>
                <a:gd name="T61" fmla="*/ 135 h 390"/>
                <a:gd name="T62" fmla="*/ 251 w 304"/>
                <a:gd name="T63" fmla="*/ 135 h 390"/>
                <a:gd name="T64" fmla="*/ 251 w 304"/>
                <a:gd name="T65" fmla="*/ 159 h 390"/>
                <a:gd name="T66" fmla="*/ 113 w 304"/>
                <a:gd name="T67" fmla="*/ 159 h 390"/>
                <a:gd name="T68" fmla="*/ 113 w 304"/>
                <a:gd name="T69" fmla="*/ 135 h 390"/>
                <a:gd name="T70" fmla="*/ 113 w 304"/>
                <a:gd name="T71" fmla="*/ 135 h 390"/>
                <a:gd name="T72" fmla="*/ 113 w 304"/>
                <a:gd name="T73" fmla="*/ 173 h 390"/>
                <a:gd name="T74" fmla="*/ 251 w 304"/>
                <a:gd name="T75" fmla="*/ 173 h 390"/>
                <a:gd name="T76" fmla="*/ 251 w 304"/>
                <a:gd name="T77" fmla="*/ 197 h 390"/>
                <a:gd name="T78" fmla="*/ 113 w 304"/>
                <a:gd name="T79" fmla="*/ 197 h 390"/>
                <a:gd name="T80" fmla="*/ 113 w 304"/>
                <a:gd name="T81" fmla="*/ 173 h 390"/>
                <a:gd name="T82" fmla="*/ 113 w 304"/>
                <a:gd name="T83" fmla="*/ 173 h 390"/>
                <a:gd name="T84" fmla="*/ 113 w 304"/>
                <a:gd name="T85" fmla="*/ 212 h 390"/>
                <a:gd name="T86" fmla="*/ 251 w 304"/>
                <a:gd name="T87" fmla="*/ 212 h 390"/>
                <a:gd name="T88" fmla="*/ 251 w 304"/>
                <a:gd name="T89" fmla="*/ 236 h 390"/>
                <a:gd name="T90" fmla="*/ 113 w 304"/>
                <a:gd name="T91" fmla="*/ 236 h 390"/>
                <a:gd name="T92" fmla="*/ 113 w 304"/>
                <a:gd name="T93" fmla="*/ 212 h 390"/>
                <a:gd name="T94" fmla="*/ 113 w 304"/>
                <a:gd name="T95" fmla="*/ 212 h 390"/>
                <a:gd name="T96" fmla="*/ 113 w 304"/>
                <a:gd name="T97" fmla="*/ 250 h 390"/>
                <a:gd name="T98" fmla="*/ 251 w 304"/>
                <a:gd name="T99" fmla="*/ 250 h 390"/>
                <a:gd name="T100" fmla="*/ 251 w 304"/>
                <a:gd name="T101" fmla="*/ 274 h 390"/>
                <a:gd name="T102" fmla="*/ 113 w 304"/>
                <a:gd name="T103" fmla="*/ 274 h 390"/>
                <a:gd name="T104" fmla="*/ 113 w 304"/>
                <a:gd name="T105" fmla="*/ 250 h 390"/>
                <a:gd name="T106" fmla="*/ 113 w 304"/>
                <a:gd name="T107" fmla="*/ 25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04" h="390">
                  <a:moveTo>
                    <a:pt x="120" y="0"/>
                  </a:moveTo>
                  <a:lnTo>
                    <a:pt x="45" y="65"/>
                  </a:lnTo>
                  <a:lnTo>
                    <a:pt x="45" y="91"/>
                  </a:lnTo>
                  <a:lnTo>
                    <a:pt x="0" y="132"/>
                  </a:lnTo>
                  <a:lnTo>
                    <a:pt x="0" y="390"/>
                  </a:lnTo>
                  <a:lnTo>
                    <a:pt x="263" y="390"/>
                  </a:lnTo>
                  <a:lnTo>
                    <a:pt x="263" y="323"/>
                  </a:lnTo>
                  <a:lnTo>
                    <a:pt x="304" y="323"/>
                  </a:lnTo>
                  <a:lnTo>
                    <a:pt x="304" y="0"/>
                  </a:lnTo>
                  <a:lnTo>
                    <a:pt x="120" y="0"/>
                  </a:lnTo>
                  <a:lnTo>
                    <a:pt x="120" y="0"/>
                  </a:lnTo>
                  <a:lnTo>
                    <a:pt x="120" y="0"/>
                  </a:lnTo>
                  <a:close/>
                  <a:moveTo>
                    <a:pt x="237" y="366"/>
                  </a:moveTo>
                  <a:lnTo>
                    <a:pt x="26" y="366"/>
                  </a:lnTo>
                  <a:lnTo>
                    <a:pt x="26" y="156"/>
                  </a:lnTo>
                  <a:lnTo>
                    <a:pt x="45" y="156"/>
                  </a:lnTo>
                  <a:lnTo>
                    <a:pt x="45" y="323"/>
                  </a:lnTo>
                  <a:lnTo>
                    <a:pt x="237" y="323"/>
                  </a:lnTo>
                  <a:lnTo>
                    <a:pt x="237" y="366"/>
                  </a:lnTo>
                  <a:lnTo>
                    <a:pt x="237" y="366"/>
                  </a:lnTo>
                  <a:lnTo>
                    <a:pt x="237" y="366"/>
                  </a:lnTo>
                  <a:close/>
                  <a:moveTo>
                    <a:pt x="278" y="299"/>
                  </a:moveTo>
                  <a:lnTo>
                    <a:pt x="72" y="299"/>
                  </a:lnTo>
                  <a:lnTo>
                    <a:pt x="72" y="87"/>
                  </a:lnTo>
                  <a:lnTo>
                    <a:pt x="152" y="87"/>
                  </a:lnTo>
                  <a:lnTo>
                    <a:pt x="152" y="24"/>
                  </a:lnTo>
                  <a:lnTo>
                    <a:pt x="278" y="24"/>
                  </a:lnTo>
                  <a:lnTo>
                    <a:pt x="278" y="299"/>
                  </a:lnTo>
                  <a:lnTo>
                    <a:pt x="278" y="299"/>
                  </a:lnTo>
                  <a:lnTo>
                    <a:pt x="278" y="299"/>
                  </a:lnTo>
                  <a:close/>
                  <a:moveTo>
                    <a:pt x="113" y="135"/>
                  </a:moveTo>
                  <a:lnTo>
                    <a:pt x="251" y="135"/>
                  </a:lnTo>
                  <a:lnTo>
                    <a:pt x="251" y="159"/>
                  </a:lnTo>
                  <a:lnTo>
                    <a:pt x="113" y="159"/>
                  </a:lnTo>
                  <a:lnTo>
                    <a:pt x="113" y="135"/>
                  </a:lnTo>
                  <a:lnTo>
                    <a:pt x="113" y="135"/>
                  </a:lnTo>
                  <a:close/>
                  <a:moveTo>
                    <a:pt x="113" y="173"/>
                  </a:moveTo>
                  <a:lnTo>
                    <a:pt x="251" y="173"/>
                  </a:lnTo>
                  <a:lnTo>
                    <a:pt x="251" y="197"/>
                  </a:lnTo>
                  <a:lnTo>
                    <a:pt x="113" y="197"/>
                  </a:lnTo>
                  <a:lnTo>
                    <a:pt x="113" y="173"/>
                  </a:lnTo>
                  <a:lnTo>
                    <a:pt x="113" y="173"/>
                  </a:lnTo>
                  <a:close/>
                  <a:moveTo>
                    <a:pt x="113" y="212"/>
                  </a:moveTo>
                  <a:lnTo>
                    <a:pt x="251" y="212"/>
                  </a:lnTo>
                  <a:lnTo>
                    <a:pt x="251" y="236"/>
                  </a:lnTo>
                  <a:lnTo>
                    <a:pt x="113" y="236"/>
                  </a:lnTo>
                  <a:lnTo>
                    <a:pt x="113" y="212"/>
                  </a:lnTo>
                  <a:lnTo>
                    <a:pt x="113" y="212"/>
                  </a:lnTo>
                  <a:close/>
                  <a:moveTo>
                    <a:pt x="113" y="250"/>
                  </a:moveTo>
                  <a:lnTo>
                    <a:pt x="251" y="250"/>
                  </a:lnTo>
                  <a:lnTo>
                    <a:pt x="251" y="274"/>
                  </a:lnTo>
                  <a:lnTo>
                    <a:pt x="113" y="274"/>
                  </a:lnTo>
                  <a:lnTo>
                    <a:pt x="113" y="250"/>
                  </a:lnTo>
                  <a:lnTo>
                    <a:pt x="113" y="250"/>
                  </a:lnTo>
                  <a:close/>
                </a:path>
              </a:pathLst>
            </a:custGeom>
            <a:solidFill>
              <a:srgbClr val="F0F0F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810" tIns="44786" rIns="0" bIns="44786" numCol="1" spcCol="0" rtlCol="0" fromWordArt="0" anchor="ctr" anchorCtr="0" forceAA="0" compatLnSpc="1">
              <a:prstTxWarp prst="textNoShape">
                <a:avLst/>
              </a:prstTxWarp>
              <a:noAutofit/>
            </a:bodyPr>
            <a:lstStyle/>
            <a:p>
              <a:pPr defTabSz="913469">
                <a:lnSpc>
                  <a:spcPct val="90000"/>
                </a:lnSpc>
                <a:spcAft>
                  <a:spcPts val="588"/>
                </a:spcAft>
              </a:pPr>
              <a:endParaRPr lang="en-US" sz="1370" b="1" dirty="0">
                <a:gradFill>
                  <a:gsLst>
                    <a:gs pos="50427">
                      <a:srgbClr val="FFFFFF"/>
                    </a:gs>
                    <a:gs pos="30000">
                      <a:srgbClr val="FFFFFF"/>
                    </a:gs>
                  </a:gsLst>
                  <a:lin ang="5400000" scaled="0"/>
                </a:gradFill>
              </a:endParaRPr>
            </a:p>
          </p:txBody>
        </p:sp>
        <p:sp>
          <p:nvSpPr>
            <p:cNvPr id="647" name="Freeform 5"/>
            <p:cNvSpPr>
              <a:spLocks noChangeAspect="1" noEditPoints="1"/>
            </p:cNvSpPr>
            <p:nvPr/>
          </p:nvSpPr>
          <p:spPr bwMode="auto">
            <a:xfrm>
              <a:off x="4661060" y="4095618"/>
              <a:ext cx="464949" cy="385126"/>
            </a:xfrm>
            <a:custGeom>
              <a:avLst/>
              <a:gdLst>
                <a:gd name="T0" fmla="*/ 240 w 400"/>
                <a:gd name="T1" fmla="*/ 84 h 342"/>
                <a:gd name="T2" fmla="*/ 160 w 400"/>
                <a:gd name="T3" fmla="*/ 84 h 342"/>
                <a:gd name="T4" fmla="*/ 136 w 400"/>
                <a:gd name="T5" fmla="*/ 108 h 342"/>
                <a:gd name="T6" fmla="*/ 136 w 400"/>
                <a:gd name="T7" fmla="*/ 217 h 342"/>
                <a:gd name="T8" fmla="*/ 160 w 400"/>
                <a:gd name="T9" fmla="*/ 241 h 342"/>
                <a:gd name="T10" fmla="*/ 160 w 400"/>
                <a:gd name="T11" fmla="*/ 241 h 342"/>
                <a:gd name="T12" fmla="*/ 160 w 400"/>
                <a:gd name="T13" fmla="*/ 318 h 342"/>
                <a:gd name="T14" fmla="*/ 183 w 400"/>
                <a:gd name="T15" fmla="*/ 342 h 342"/>
                <a:gd name="T16" fmla="*/ 217 w 400"/>
                <a:gd name="T17" fmla="*/ 342 h 342"/>
                <a:gd name="T18" fmla="*/ 240 w 400"/>
                <a:gd name="T19" fmla="*/ 318 h 342"/>
                <a:gd name="T20" fmla="*/ 240 w 400"/>
                <a:gd name="T21" fmla="*/ 241 h 342"/>
                <a:gd name="T22" fmla="*/ 240 w 400"/>
                <a:gd name="T23" fmla="*/ 241 h 342"/>
                <a:gd name="T24" fmla="*/ 264 w 400"/>
                <a:gd name="T25" fmla="*/ 217 h 342"/>
                <a:gd name="T26" fmla="*/ 264 w 400"/>
                <a:gd name="T27" fmla="*/ 108 h 342"/>
                <a:gd name="T28" fmla="*/ 240 w 400"/>
                <a:gd name="T29" fmla="*/ 84 h 342"/>
                <a:gd name="T30" fmla="*/ 200 w 400"/>
                <a:gd name="T31" fmla="*/ 0 h 342"/>
                <a:gd name="T32" fmla="*/ 238 w 400"/>
                <a:gd name="T33" fmla="*/ 38 h 342"/>
                <a:gd name="T34" fmla="*/ 200 w 400"/>
                <a:gd name="T35" fmla="*/ 77 h 342"/>
                <a:gd name="T36" fmla="*/ 162 w 400"/>
                <a:gd name="T37" fmla="*/ 38 h 342"/>
                <a:gd name="T38" fmla="*/ 200 w 400"/>
                <a:gd name="T39" fmla="*/ 0 h 342"/>
                <a:gd name="T40" fmla="*/ 380 w 400"/>
                <a:gd name="T41" fmla="*/ 93 h 342"/>
                <a:gd name="T42" fmla="*/ 311 w 400"/>
                <a:gd name="T43" fmla="*/ 93 h 342"/>
                <a:gd name="T44" fmla="*/ 291 w 400"/>
                <a:gd name="T45" fmla="*/ 113 h 342"/>
                <a:gd name="T46" fmla="*/ 291 w 400"/>
                <a:gd name="T47" fmla="*/ 207 h 342"/>
                <a:gd name="T48" fmla="*/ 311 w 400"/>
                <a:gd name="T49" fmla="*/ 227 h 342"/>
                <a:gd name="T50" fmla="*/ 311 w 400"/>
                <a:gd name="T51" fmla="*/ 227 h 342"/>
                <a:gd name="T52" fmla="*/ 311 w 400"/>
                <a:gd name="T53" fmla="*/ 294 h 342"/>
                <a:gd name="T54" fmla="*/ 330 w 400"/>
                <a:gd name="T55" fmla="*/ 314 h 342"/>
                <a:gd name="T56" fmla="*/ 360 w 400"/>
                <a:gd name="T57" fmla="*/ 314 h 342"/>
                <a:gd name="T58" fmla="*/ 380 w 400"/>
                <a:gd name="T59" fmla="*/ 294 h 342"/>
                <a:gd name="T60" fmla="*/ 380 w 400"/>
                <a:gd name="T61" fmla="*/ 227 h 342"/>
                <a:gd name="T62" fmla="*/ 380 w 400"/>
                <a:gd name="T63" fmla="*/ 227 h 342"/>
                <a:gd name="T64" fmla="*/ 400 w 400"/>
                <a:gd name="T65" fmla="*/ 207 h 342"/>
                <a:gd name="T66" fmla="*/ 400 w 400"/>
                <a:gd name="T67" fmla="*/ 113 h 342"/>
                <a:gd name="T68" fmla="*/ 380 w 400"/>
                <a:gd name="T69" fmla="*/ 93 h 342"/>
                <a:gd name="T70" fmla="*/ 345 w 400"/>
                <a:gd name="T71" fmla="*/ 21 h 342"/>
                <a:gd name="T72" fmla="*/ 378 w 400"/>
                <a:gd name="T73" fmla="*/ 54 h 342"/>
                <a:gd name="T74" fmla="*/ 345 w 400"/>
                <a:gd name="T75" fmla="*/ 87 h 342"/>
                <a:gd name="T76" fmla="*/ 313 w 400"/>
                <a:gd name="T77" fmla="*/ 54 h 342"/>
                <a:gd name="T78" fmla="*/ 345 w 400"/>
                <a:gd name="T79" fmla="*/ 21 h 342"/>
                <a:gd name="T80" fmla="*/ 89 w 400"/>
                <a:gd name="T81" fmla="*/ 93 h 342"/>
                <a:gd name="T82" fmla="*/ 20 w 400"/>
                <a:gd name="T83" fmla="*/ 93 h 342"/>
                <a:gd name="T84" fmla="*/ 0 w 400"/>
                <a:gd name="T85" fmla="*/ 113 h 342"/>
                <a:gd name="T86" fmla="*/ 0 w 400"/>
                <a:gd name="T87" fmla="*/ 207 h 342"/>
                <a:gd name="T88" fmla="*/ 20 w 400"/>
                <a:gd name="T89" fmla="*/ 227 h 342"/>
                <a:gd name="T90" fmla="*/ 20 w 400"/>
                <a:gd name="T91" fmla="*/ 227 h 342"/>
                <a:gd name="T92" fmla="*/ 20 w 400"/>
                <a:gd name="T93" fmla="*/ 294 h 342"/>
                <a:gd name="T94" fmla="*/ 40 w 400"/>
                <a:gd name="T95" fmla="*/ 314 h 342"/>
                <a:gd name="T96" fmla="*/ 70 w 400"/>
                <a:gd name="T97" fmla="*/ 314 h 342"/>
                <a:gd name="T98" fmla="*/ 89 w 400"/>
                <a:gd name="T99" fmla="*/ 294 h 342"/>
                <a:gd name="T100" fmla="*/ 89 w 400"/>
                <a:gd name="T101" fmla="*/ 227 h 342"/>
                <a:gd name="T102" fmla="*/ 89 w 400"/>
                <a:gd name="T103" fmla="*/ 227 h 342"/>
                <a:gd name="T104" fmla="*/ 109 w 400"/>
                <a:gd name="T105" fmla="*/ 207 h 342"/>
                <a:gd name="T106" fmla="*/ 109 w 400"/>
                <a:gd name="T107" fmla="*/ 113 h 342"/>
                <a:gd name="T108" fmla="*/ 89 w 400"/>
                <a:gd name="T109" fmla="*/ 93 h 342"/>
                <a:gd name="T110" fmla="*/ 55 w 400"/>
                <a:gd name="T111" fmla="*/ 21 h 342"/>
                <a:gd name="T112" fmla="*/ 87 w 400"/>
                <a:gd name="T113" fmla="*/ 54 h 342"/>
                <a:gd name="T114" fmla="*/ 55 w 400"/>
                <a:gd name="T115" fmla="*/ 87 h 342"/>
                <a:gd name="T116" fmla="*/ 22 w 400"/>
                <a:gd name="T117" fmla="*/ 54 h 342"/>
                <a:gd name="T118" fmla="*/ 55 w 400"/>
                <a:gd name="T119" fmla="*/ 21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00" h="342">
                  <a:moveTo>
                    <a:pt x="240" y="84"/>
                  </a:moveTo>
                  <a:cubicBezTo>
                    <a:pt x="160" y="84"/>
                    <a:pt x="160" y="84"/>
                    <a:pt x="160" y="84"/>
                  </a:cubicBezTo>
                  <a:cubicBezTo>
                    <a:pt x="147" y="84"/>
                    <a:pt x="136" y="95"/>
                    <a:pt x="136" y="108"/>
                  </a:cubicBezTo>
                  <a:cubicBezTo>
                    <a:pt x="136" y="217"/>
                    <a:pt x="136" y="217"/>
                    <a:pt x="136" y="217"/>
                  </a:cubicBezTo>
                  <a:cubicBezTo>
                    <a:pt x="136" y="230"/>
                    <a:pt x="147" y="241"/>
                    <a:pt x="160" y="241"/>
                  </a:cubicBezTo>
                  <a:cubicBezTo>
                    <a:pt x="160" y="241"/>
                    <a:pt x="160" y="241"/>
                    <a:pt x="160" y="241"/>
                  </a:cubicBezTo>
                  <a:cubicBezTo>
                    <a:pt x="160" y="318"/>
                    <a:pt x="160" y="318"/>
                    <a:pt x="160" y="318"/>
                  </a:cubicBezTo>
                  <a:cubicBezTo>
                    <a:pt x="160" y="331"/>
                    <a:pt x="170" y="342"/>
                    <a:pt x="183" y="342"/>
                  </a:cubicBezTo>
                  <a:cubicBezTo>
                    <a:pt x="217" y="342"/>
                    <a:pt x="217" y="342"/>
                    <a:pt x="217" y="342"/>
                  </a:cubicBezTo>
                  <a:cubicBezTo>
                    <a:pt x="230" y="342"/>
                    <a:pt x="240" y="331"/>
                    <a:pt x="240" y="318"/>
                  </a:cubicBezTo>
                  <a:cubicBezTo>
                    <a:pt x="240" y="241"/>
                    <a:pt x="240" y="241"/>
                    <a:pt x="240" y="241"/>
                  </a:cubicBezTo>
                  <a:cubicBezTo>
                    <a:pt x="240" y="241"/>
                    <a:pt x="240" y="241"/>
                    <a:pt x="240" y="241"/>
                  </a:cubicBezTo>
                  <a:cubicBezTo>
                    <a:pt x="253" y="241"/>
                    <a:pt x="264" y="230"/>
                    <a:pt x="264" y="217"/>
                  </a:cubicBezTo>
                  <a:cubicBezTo>
                    <a:pt x="264" y="108"/>
                    <a:pt x="264" y="108"/>
                    <a:pt x="264" y="108"/>
                  </a:cubicBezTo>
                  <a:cubicBezTo>
                    <a:pt x="264" y="95"/>
                    <a:pt x="253" y="84"/>
                    <a:pt x="240" y="84"/>
                  </a:cubicBezTo>
                  <a:close/>
                  <a:moveTo>
                    <a:pt x="200" y="0"/>
                  </a:moveTo>
                  <a:cubicBezTo>
                    <a:pt x="221" y="0"/>
                    <a:pt x="238" y="17"/>
                    <a:pt x="238" y="38"/>
                  </a:cubicBezTo>
                  <a:cubicBezTo>
                    <a:pt x="238" y="59"/>
                    <a:pt x="221" y="77"/>
                    <a:pt x="200" y="77"/>
                  </a:cubicBezTo>
                  <a:cubicBezTo>
                    <a:pt x="179" y="77"/>
                    <a:pt x="162" y="59"/>
                    <a:pt x="162" y="38"/>
                  </a:cubicBezTo>
                  <a:cubicBezTo>
                    <a:pt x="162" y="17"/>
                    <a:pt x="179" y="0"/>
                    <a:pt x="200" y="0"/>
                  </a:cubicBezTo>
                  <a:close/>
                  <a:moveTo>
                    <a:pt x="380" y="93"/>
                  </a:moveTo>
                  <a:cubicBezTo>
                    <a:pt x="311" y="93"/>
                    <a:pt x="311" y="93"/>
                    <a:pt x="311" y="93"/>
                  </a:cubicBezTo>
                  <a:cubicBezTo>
                    <a:pt x="300" y="93"/>
                    <a:pt x="291" y="102"/>
                    <a:pt x="291" y="113"/>
                  </a:cubicBezTo>
                  <a:cubicBezTo>
                    <a:pt x="291" y="207"/>
                    <a:pt x="291" y="207"/>
                    <a:pt x="291" y="207"/>
                  </a:cubicBezTo>
                  <a:cubicBezTo>
                    <a:pt x="291" y="218"/>
                    <a:pt x="300" y="227"/>
                    <a:pt x="311" y="227"/>
                  </a:cubicBezTo>
                  <a:cubicBezTo>
                    <a:pt x="311" y="227"/>
                    <a:pt x="311" y="227"/>
                    <a:pt x="311" y="227"/>
                  </a:cubicBezTo>
                  <a:cubicBezTo>
                    <a:pt x="311" y="294"/>
                    <a:pt x="311" y="294"/>
                    <a:pt x="311" y="294"/>
                  </a:cubicBezTo>
                  <a:cubicBezTo>
                    <a:pt x="311" y="305"/>
                    <a:pt x="320" y="314"/>
                    <a:pt x="330" y="314"/>
                  </a:cubicBezTo>
                  <a:cubicBezTo>
                    <a:pt x="360" y="314"/>
                    <a:pt x="360" y="314"/>
                    <a:pt x="360" y="314"/>
                  </a:cubicBezTo>
                  <a:cubicBezTo>
                    <a:pt x="371" y="314"/>
                    <a:pt x="380" y="305"/>
                    <a:pt x="380" y="294"/>
                  </a:cubicBezTo>
                  <a:cubicBezTo>
                    <a:pt x="380" y="227"/>
                    <a:pt x="380" y="227"/>
                    <a:pt x="380" y="227"/>
                  </a:cubicBezTo>
                  <a:cubicBezTo>
                    <a:pt x="380" y="227"/>
                    <a:pt x="380" y="227"/>
                    <a:pt x="380" y="227"/>
                  </a:cubicBezTo>
                  <a:cubicBezTo>
                    <a:pt x="391" y="227"/>
                    <a:pt x="400" y="218"/>
                    <a:pt x="400" y="207"/>
                  </a:cubicBezTo>
                  <a:cubicBezTo>
                    <a:pt x="400" y="113"/>
                    <a:pt x="400" y="113"/>
                    <a:pt x="400" y="113"/>
                  </a:cubicBezTo>
                  <a:cubicBezTo>
                    <a:pt x="400" y="102"/>
                    <a:pt x="391" y="93"/>
                    <a:pt x="380" y="93"/>
                  </a:cubicBezTo>
                  <a:close/>
                  <a:moveTo>
                    <a:pt x="345" y="21"/>
                  </a:moveTo>
                  <a:cubicBezTo>
                    <a:pt x="363" y="21"/>
                    <a:pt x="378" y="36"/>
                    <a:pt x="378" y="54"/>
                  </a:cubicBezTo>
                  <a:cubicBezTo>
                    <a:pt x="378" y="72"/>
                    <a:pt x="363" y="87"/>
                    <a:pt x="345" y="87"/>
                  </a:cubicBezTo>
                  <a:cubicBezTo>
                    <a:pt x="327" y="87"/>
                    <a:pt x="313" y="72"/>
                    <a:pt x="313" y="54"/>
                  </a:cubicBezTo>
                  <a:cubicBezTo>
                    <a:pt x="313" y="36"/>
                    <a:pt x="327" y="21"/>
                    <a:pt x="345" y="21"/>
                  </a:cubicBezTo>
                  <a:close/>
                  <a:moveTo>
                    <a:pt x="89" y="93"/>
                  </a:moveTo>
                  <a:cubicBezTo>
                    <a:pt x="20" y="93"/>
                    <a:pt x="20" y="93"/>
                    <a:pt x="20" y="93"/>
                  </a:cubicBezTo>
                  <a:cubicBezTo>
                    <a:pt x="9" y="93"/>
                    <a:pt x="0" y="102"/>
                    <a:pt x="0" y="113"/>
                  </a:cubicBezTo>
                  <a:cubicBezTo>
                    <a:pt x="0" y="207"/>
                    <a:pt x="0" y="207"/>
                    <a:pt x="0" y="207"/>
                  </a:cubicBezTo>
                  <a:cubicBezTo>
                    <a:pt x="0" y="218"/>
                    <a:pt x="9" y="227"/>
                    <a:pt x="20" y="227"/>
                  </a:cubicBezTo>
                  <a:cubicBezTo>
                    <a:pt x="20" y="227"/>
                    <a:pt x="20" y="227"/>
                    <a:pt x="20" y="227"/>
                  </a:cubicBezTo>
                  <a:cubicBezTo>
                    <a:pt x="20" y="294"/>
                    <a:pt x="20" y="294"/>
                    <a:pt x="20" y="294"/>
                  </a:cubicBezTo>
                  <a:cubicBezTo>
                    <a:pt x="20" y="305"/>
                    <a:pt x="29" y="314"/>
                    <a:pt x="40" y="314"/>
                  </a:cubicBezTo>
                  <a:cubicBezTo>
                    <a:pt x="70" y="314"/>
                    <a:pt x="70" y="314"/>
                    <a:pt x="70" y="314"/>
                  </a:cubicBezTo>
                  <a:cubicBezTo>
                    <a:pt x="80" y="314"/>
                    <a:pt x="89" y="305"/>
                    <a:pt x="89" y="294"/>
                  </a:cubicBezTo>
                  <a:cubicBezTo>
                    <a:pt x="89" y="227"/>
                    <a:pt x="89" y="227"/>
                    <a:pt x="89" y="227"/>
                  </a:cubicBezTo>
                  <a:cubicBezTo>
                    <a:pt x="89" y="227"/>
                    <a:pt x="89" y="227"/>
                    <a:pt x="89" y="227"/>
                  </a:cubicBezTo>
                  <a:cubicBezTo>
                    <a:pt x="100" y="227"/>
                    <a:pt x="109" y="218"/>
                    <a:pt x="109" y="207"/>
                  </a:cubicBezTo>
                  <a:cubicBezTo>
                    <a:pt x="109" y="113"/>
                    <a:pt x="109" y="113"/>
                    <a:pt x="109" y="113"/>
                  </a:cubicBezTo>
                  <a:cubicBezTo>
                    <a:pt x="109" y="102"/>
                    <a:pt x="100" y="93"/>
                    <a:pt x="89" y="93"/>
                  </a:cubicBezTo>
                  <a:close/>
                  <a:moveTo>
                    <a:pt x="55" y="21"/>
                  </a:moveTo>
                  <a:cubicBezTo>
                    <a:pt x="73" y="21"/>
                    <a:pt x="87" y="36"/>
                    <a:pt x="87" y="54"/>
                  </a:cubicBezTo>
                  <a:cubicBezTo>
                    <a:pt x="87" y="72"/>
                    <a:pt x="73" y="87"/>
                    <a:pt x="55" y="87"/>
                  </a:cubicBezTo>
                  <a:cubicBezTo>
                    <a:pt x="37" y="87"/>
                    <a:pt x="22" y="72"/>
                    <a:pt x="22" y="54"/>
                  </a:cubicBezTo>
                  <a:cubicBezTo>
                    <a:pt x="22" y="36"/>
                    <a:pt x="37" y="21"/>
                    <a:pt x="55" y="21"/>
                  </a:cubicBezTo>
                  <a:close/>
                </a:path>
              </a:pathLst>
            </a:custGeom>
            <a:solidFill>
              <a:srgbClr val="F0F0F0"/>
            </a:solidFill>
            <a:ln>
              <a:noFill/>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810" tIns="44786" rIns="0" bIns="44786" numCol="1" spcCol="0" rtlCol="0" fromWordArt="0" anchor="ctr" anchorCtr="0" forceAA="0" compatLnSpc="1">
              <a:prstTxWarp prst="textNoShape">
                <a:avLst/>
              </a:prstTxWarp>
              <a:noAutofit/>
            </a:bodyPr>
            <a:lstStyle/>
            <a:p>
              <a:pPr defTabSz="913469">
                <a:lnSpc>
                  <a:spcPct val="90000"/>
                </a:lnSpc>
                <a:spcAft>
                  <a:spcPts val="588"/>
                </a:spcAft>
              </a:pPr>
              <a:endParaRPr lang="en-US" sz="1370" b="1" dirty="0">
                <a:gradFill>
                  <a:gsLst>
                    <a:gs pos="50427">
                      <a:srgbClr val="FFFFFF"/>
                    </a:gs>
                    <a:gs pos="30000">
                      <a:srgbClr val="FFFFFF"/>
                    </a:gs>
                  </a:gsLst>
                  <a:lin ang="5400000" scaled="0"/>
                </a:gradFill>
              </a:endParaRPr>
            </a:p>
          </p:txBody>
        </p:sp>
        <p:sp>
          <p:nvSpPr>
            <p:cNvPr id="654" name="Freeform 18"/>
            <p:cNvSpPr>
              <a:spLocks noChangeAspect="1" noEditPoints="1"/>
            </p:cNvSpPr>
            <p:nvPr/>
          </p:nvSpPr>
          <p:spPr bwMode="auto">
            <a:xfrm>
              <a:off x="6456387" y="4130487"/>
              <a:ext cx="427230" cy="315388"/>
            </a:xfrm>
            <a:custGeom>
              <a:avLst/>
              <a:gdLst>
                <a:gd name="T0" fmla="*/ 364 w 780"/>
                <a:gd name="T1" fmla="*/ 241 h 440"/>
                <a:gd name="T2" fmla="*/ 5 w 780"/>
                <a:gd name="T3" fmla="*/ 27 h 440"/>
                <a:gd name="T4" fmla="*/ 48 w 780"/>
                <a:gd name="T5" fmla="*/ 0 h 440"/>
                <a:gd name="T6" fmla="*/ 732 w 780"/>
                <a:gd name="T7" fmla="*/ 0 h 440"/>
                <a:gd name="T8" fmla="*/ 775 w 780"/>
                <a:gd name="T9" fmla="*/ 27 h 440"/>
                <a:gd name="T10" fmla="*/ 416 w 780"/>
                <a:gd name="T11" fmla="*/ 240 h 440"/>
                <a:gd name="T12" fmla="*/ 416 w 780"/>
                <a:gd name="T13" fmla="*/ 241 h 440"/>
                <a:gd name="T14" fmla="*/ 390 w 780"/>
                <a:gd name="T15" fmla="*/ 247 h 440"/>
                <a:gd name="T16" fmla="*/ 364 w 780"/>
                <a:gd name="T17" fmla="*/ 241 h 440"/>
                <a:gd name="T18" fmla="*/ 780 w 780"/>
                <a:gd name="T19" fmla="*/ 324 h 440"/>
                <a:gd name="T20" fmla="*/ 780 w 780"/>
                <a:gd name="T21" fmla="*/ 66 h 440"/>
                <a:gd name="T22" fmla="*/ 563 w 780"/>
                <a:gd name="T23" fmla="*/ 195 h 440"/>
                <a:gd name="T24" fmla="*/ 780 w 780"/>
                <a:gd name="T25" fmla="*/ 324 h 440"/>
                <a:gd name="T26" fmla="*/ 0 w 780"/>
                <a:gd name="T27" fmla="*/ 392 h 440"/>
                <a:gd name="T28" fmla="*/ 48 w 780"/>
                <a:gd name="T29" fmla="*/ 440 h 440"/>
                <a:gd name="T30" fmla="*/ 732 w 780"/>
                <a:gd name="T31" fmla="*/ 440 h 440"/>
                <a:gd name="T32" fmla="*/ 780 w 780"/>
                <a:gd name="T33" fmla="*/ 392 h 440"/>
                <a:gd name="T34" fmla="*/ 780 w 780"/>
                <a:gd name="T35" fmla="*/ 366 h 440"/>
                <a:gd name="T36" fmla="*/ 528 w 780"/>
                <a:gd name="T37" fmla="*/ 216 h 440"/>
                <a:gd name="T38" fmla="*/ 435 w 780"/>
                <a:gd name="T39" fmla="*/ 271 h 440"/>
                <a:gd name="T40" fmla="*/ 390 w 780"/>
                <a:gd name="T41" fmla="*/ 283 h 440"/>
                <a:gd name="T42" fmla="*/ 390 w 780"/>
                <a:gd name="T43" fmla="*/ 283 h 440"/>
                <a:gd name="T44" fmla="*/ 344 w 780"/>
                <a:gd name="T45" fmla="*/ 271 h 440"/>
                <a:gd name="T46" fmla="*/ 252 w 780"/>
                <a:gd name="T47" fmla="*/ 216 h 440"/>
                <a:gd name="T48" fmla="*/ 0 w 780"/>
                <a:gd name="T49" fmla="*/ 366 h 440"/>
                <a:gd name="T50" fmla="*/ 0 w 780"/>
                <a:gd name="T51" fmla="*/ 392 h 440"/>
                <a:gd name="T52" fmla="*/ 217 w 780"/>
                <a:gd name="T53" fmla="*/ 195 h 440"/>
                <a:gd name="T54" fmla="*/ 0 w 780"/>
                <a:gd name="T55" fmla="*/ 66 h 440"/>
                <a:gd name="T56" fmla="*/ 0 w 780"/>
                <a:gd name="T57" fmla="*/ 324 h 440"/>
                <a:gd name="T58" fmla="*/ 217 w 780"/>
                <a:gd name="T59" fmla="*/ 195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80" h="440">
                  <a:moveTo>
                    <a:pt x="364" y="241"/>
                  </a:moveTo>
                  <a:cubicBezTo>
                    <a:pt x="5" y="27"/>
                    <a:pt x="5" y="27"/>
                    <a:pt x="5" y="27"/>
                  </a:cubicBezTo>
                  <a:cubicBezTo>
                    <a:pt x="13" y="11"/>
                    <a:pt x="29" y="0"/>
                    <a:pt x="48" y="0"/>
                  </a:cubicBezTo>
                  <a:cubicBezTo>
                    <a:pt x="732" y="0"/>
                    <a:pt x="732" y="0"/>
                    <a:pt x="732" y="0"/>
                  </a:cubicBezTo>
                  <a:cubicBezTo>
                    <a:pt x="751" y="0"/>
                    <a:pt x="767" y="11"/>
                    <a:pt x="775" y="27"/>
                  </a:cubicBezTo>
                  <a:cubicBezTo>
                    <a:pt x="416" y="240"/>
                    <a:pt x="416" y="240"/>
                    <a:pt x="416" y="240"/>
                  </a:cubicBezTo>
                  <a:cubicBezTo>
                    <a:pt x="416" y="241"/>
                    <a:pt x="416" y="241"/>
                    <a:pt x="416" y="241"/>
                  </a:cubicBezTo>
                  <a:cubicBezTo>
                    <a:pt x="409" y="245"/>
                    <a:pt x="400" y="247"/>
                    <a:pt x="390" y="247"/>
                  </a:cubicBezTo>
                  <a:cubicBezTo>
                    <a:pt x="380" y="247"/>
                    <a:pt x="370" y="245"/>
                    <a:pt x="364" y="241"/>
                  </a:cubicBezTo>
                  <a:close/>
                  <a:moveTo>
                    <a:pt x="780" y="324"/>
                  </a:moveTo>
                  <a:cubicBezTo>
                    <a:pt x="780" y="66"/>
                    <a:pt x="780" y="66"/>
                    <a:pt x="780" y="66"/>
                  </a:cubicBezTo>
                  <a:cubicBezTo>
                    <a:pt x="563" y="195"/>
                    <a:pt x="563" y="195"/>
                    <a:pt x="563" y="195"/>
                  </a:cubicBezTo>
                  <a:lnTo>
                    <a:pt x="780" y="324"/>
                  </a:lnTo>
                  <a:close/>
                  <a:moveTo>
                    <a:pt x="0" y="392"/>
                  </a:moveTo>
                  <a:cubicBezTo>
                    <a:pt x="0" y="419"/>
                    <a:pt x="21" y="440"/>
                    <a:pt x="48" y="440"/>
                  </a:cubicBezTo>
                  <a:cubicBezTo>
                    <a:pt x="732" y="440"/>
                    <a:pt x="732" y="440"/>
                    <a:pt x="732" y="440"/>
                  </a:cubicBezTo>
                  <a:cubicBezTo>
                    <a:pt x="758" y="440"/>
                    <a:pt x="780" y="419"/>
                    <a:pt x="780" y="392"/>
                  </a:cubicBezTo>
                  <a:cubicBezTo>
                    <a:pt x="780" y="366"/>
                    <a:pt x="780" y="366"/>
                    <a:pt x="780" y="366"/>
                  </a:cubicBezTo>
                  <a:cubicBezTo>
                    <a:pt x="528" y="216"/>
                    <a:pt x="528" y="216"/>
                    <a:pt x="528" y="216"/>
                  </a:cubicBezTo>
                  <a:cubicBezTo>
                    <a:pt x="435" y="271"/>
                    <a:pt x="435" y="271"/>
                    <a:pt x="435" y="271"/>
                  </a:cubicBezTo>
                  <a:cubicBezTo>
                    <a:pt x="423" y="279"/>
                    <a:pt x="407" y="283"/>
                    <a:pt x="390" y="283"/>
                  </a:cubicBezTo>
                  <a:cubicBezTo>
                    <a:pt x="390" y="283"/>
                    <a:pt x="390" y="283"/>
                    <a:pt x="390" y="283"/>
                  </a:cubicBezTo>
                  <a:cubicBezTo>
                    <a:pt x="373" y="283"/>
                    <a:pt x="357" y="279"/>
                    <a:pt x="344" y="271"/>
                  </a:cubicBezTo>
                  <a:cubicBezTo>
                    <a:pt x="252" y="216"/>
                    <a:pt x="252" y="216"/>
                    <a:pt x="252" y="216"/>
                  </a:cubicBezTo>
                  <a:cubicBezTo>
                    <a:pt x="0" y="366"/>
                    <a:pt x="0" y="366"/>
                    <a:pt x="0" y="366"/>
                  </a:cubicBezTo>
                  <a:lnTo>
                    <a:pt x="0" y="392"/>
                  </a:lnTo>
                  <a:close/>
                  <a:moveTo>
                    <a:pt x="217" y="195"/>
                  </a:moveTo>
                  <a:cubicBezTo>
                    <a:pt x="0" y="66"/>
                    <a:pt x="0" y="66"/>
                    <a:pt x="0" y="66"/>
                  </a:cubicBezTo>
                  <a:cubicBezTo>
                    <a:pt x="0" y="324"/>
                    <a:pt x="0" y="324"/>
                    <a:pt x="0" y="324"/>
                  </a:cubicBezTo>
                  <a:lnTo>
                    <a:pt x="217" y="195"/>
                  </a:lnTo>
                  <a:close/>
                </a:path>
              </a:pathLst>
            </a:custGeom>
            <a:solidFill>
              <a:srgbClr val="F0F0F0"/>
            </a:solidFill>
            <a:ln>
              <a:noFill/>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810" tIns="44786" rIns="0" bIns="44786" numCol="1" spcCol="0" rtlCol="0" fromWordArt="0" anchor="ctr" anchorCtr="0" forceAA="0" compatLnSpc="1">
              <a:prstTxWarp prst="textNoShape">
                <a:avLst/>
              </a:prstTxWarp>
              <a:noAutofit/>
            </a:bodyPr>
            <a:lstStyle/>
            <a:p>
              <a:pPr defTabSz="913469">
                <a:lnSpc>
                  <a:spcPct val="90000"/>
                </a:lnSpc>
                <a:spcAft>
                  <a:spcPts val="588"/>
                </a:spcAft>
              </a:pPr>
              <a:endParaRPr lang="en-US" sz="1370" b="1" dirty="0">
                <a:gradFill>
                  <a:gsLst>
                    <a:gs pos="50427">
                      <a:srgbClr val="FFFFFF"/>
                    </a:gs>
                    <a:gs pos="30000">
                      <a:srgbClr val="FFFFFF"/>
                    </a:gs>
                  </a:gsLst>
                  <a:lin ang="5400000" scaled="0"/>
                </a:gradFill>
              </a:endParaRPr>
            </a:p>
          </p:txBody>
        </p:sp>
        <p:sp>
          <p:nvSpPr>
            <p:cNvPr id="655" name="Freeform 109"/>
            <p:cNvSpPr>
              <a:spLocks noChangeAspect="1" noEditPoints="1"/>
            </p:cNvSpPr>
            <p:nvPr/>
          </p:nvSpPr>
          <p:spPr bwMode="auto">
            <a:xfrm>
              <a:off x="7389901" y="4095618"/>
              <a:ext cx="427254" cy="400722"/>
            </a:xfrm>
            <a:custGeom>
              <a:avLst/>
              <a:gdLst>
                <a:gd name="T0" fmla="*/ 49 w 80"/>
                <a:gd name="T1" fmla="*/ 51 h 65"/>
                <a:gd name="T2" fmla="*/ 43 w 80"/>
                <a:gd name="T3" fmla="*/ 50 h 65"/>
                <a:gd name="T4" fmla="*/ 42 w 80"/>
                <a:gd name="T5" fmla="*/ 50 h 65"/>
                <a:gd name="T6" fmla="*/ 42 w 80"/>
                <a:gd name="T7" fmla="*/ 44 h 65"/>
                <a:gd name="T8" fmla="*/ 43 w 80"/>
                <a:gd name="T9" fmla="*/ 44 h 65"/>
                <a:gd name="T10" fmla="*/ 51 w 80"/>
                <a:gd name="T11" fmla="*/ 45 h 65"/>
                <a:gd name="T12" fmla="*/ 52 w 80"/>
                <a:gd name="T13" fmla="*/ 42 h 65"/>
                <a:gd name="T14" fmla="*/ 44 w 80"/>
                <a:gd name="T15" fmla="*/ 40 h 65"/>
                <a:gd name="T16" fmla="*/ 43 w 80"/>
                <a:gd name="T17" fmla="*/ 40 h 65"/>
                <a:gd name="T18" fmla="*/ 43 w 80"/>
                <a:gd name="T19" fmla="*/ 25 h 65"/>
                <a:gd name="T20" fmla="*/ 58 w 80"/>
                <a:gd name="T21" fmla="*/ 25 h 65"/>
                <a:gd name="T22" fmla="*/ 58 w 80"/>
                <a:gd name="T23" fmla="*/ 30 h 65"/>
                <a:gd name="T24" fmla="*/ 49 w 80"/>
                <a:gd name="T25" fmla="*/ 30 h 65"/>
                <a:gd name="T26" fmla="*/ 49 w 80"/>
                <a:gd name="T27" fmla="*/ 34 h 65"/>
                <a:gd name="T28" fmla="*/ 57 w 80"/>
                <a:gd name="T29" fmla="*/ 36 h 65"/>
                <a:gd name="T30" fmla="*/ 59 w 80"/>
                <a:gd name="T31" fmla="*/ 42 h 65"/>
                <a:gd name="T32" fmla="*/ 56 w 80"/>
                <a:gd name="T33" fmla="*/ 48 h 65"/>
                <a:gd name="T34" fmla="*/ 49 w 80"/>
                <a:gd name="T35" fmla="*/ 51 h 65"/>
                <a:gd name="T36" fmla="*/ 38 w 80"/>
                <a:gd name="T37" fmla="*/ 45 h 65"/>
                <a:gd name="T38" fmla="*/ 29 w 80"/>
                <a:gd name="T39" fmla="*/ 45 h 65"/>
                <a:gd name="T40" fmla="*/ 33 w 80"/>
                <a:gd name="T41" fmla="*/ 41 h 65"/>
                <a:gd name="T42" fmla="*/ 39 w 80"/>
                <a:gd name="T43" fmla="*/ 32 h 65"/>
                <a:gd name="T44" fmla="*/ 36 w 80"/>
                <a:gd name="T45" fmla="*/ 26 h 65"/>
                <a:gd name="T46" fmla="*/ 30 w 80"/>
                <a:gd name="T47" fmla="*/ 24 h 65"/>
                <a:gd name="T48" fmla="*/ 22 w 80"/>
                <a:gd name="T49" fmla="*/ 26 h 65"/>
                <a:gd name="T50" fmla="*/ 22 w 80"/>
                <a:gd name="T51" fmla="*/ 27 h 65"/>
                <a:gd name="T52" fmla="*/ 22 w 80"/>
                <a:gd name="T53" fmla="*/ 33 h 65"/>
                <a:gd name="T54" fmla="*/ 23 w 80"/>
                <a:gd name="T55" fmla="*/ 32 h 65"/>
                <a:gd name="T56" fmla="*/ 29 w 80"/>
                <a:gd name="T57" fmla="*/ 30 h 65"/>
                <a:gd name="T58" fmla="*/ 32 w 80"/>
                <a:gd name="T59" fmla="*/ 33 h 65"/>
                <a:gd name="T60" fmla="*/ 31 w 80"/>
                <a:gd name="T61" fmla="*/ 35 h 65"/>
                <a:gd name="T62" fmla="*/ 28 w 80"/>
                <a:gd name="T63" fmla="*/ 39 h 65"/>
                <a:gd name="T64" fmla="*/ 21 w 80"/>
                <a:gd name="T65" fmla="*/ 46 h 65"/>
                <a:gd name="T66" fmla="*/ 21 w 80"/>
                <a:gd name="T67" fmla="*/ 50 h 65"/>
                <a:gd name="T68" fmla="*/ 38 w 80"/>
                <a:gd name="T69" fmla="*/ 50 h 65"/>
                <a:gd name="T70" fmla="*/ 38 w 80"/>
                <a:gd name="T71" fmla="*/ 45 h 65"/>
                <a:gd name="T72" fmla="*/ 71 w 80"/>
                <a:gd name="T73" fmla="*/ 19 h 65"/>
                <a:gd name="T74" fmla="*/ 9 w 80"/>
                <a:gd name="T75" fmla="*/ 19 h 65"/>
                <a:gd name="T76" fmla="*/ 9 w 80"/>
                <a:gd name="T77" fmla="*/ 56 h 65"/>
                <a:gd name="T78" fmla="*/ 9 w 80"/>
                <a:gd name="T79" fmla="*/ 57 h 65"/>
                <a:gd name="T80" fmla="*/ 70 w 80"/>
                <a:gd name="T81" fmla="*/ 57 h 65"/>
                <a:gd name="T82" fmla="*/ 71 w 80"/>
                <a:gd name="T83" fmla="*/ 56 h 65"/>
                <a:gd name="T84" fmla="*/ 71 w 80"/>
                <a:gd name="T85" fmla="*/ 19 h 65"/>
                <a:gd name="T86" fmla="*/ 76 w 80"/>
                <a:gd name="T87" fmla="*/ 0 h 65"/>
                <a:gd name="T88" fmla="*/ 80 w 80"/>
                <a:gd name="T89" fmla="*/ 4 h 65"/>
                <a:gd name="T90" fmla="*/ 80 w 80"/>
                <a:gd name="T91" fmla="*/ 62 h 65"/>
                <a:gd name="T92" fmla="*/ 76 w 80"/>
                <a:gd name="T93" fmla="*/ 65 h 65"/>
                <a:gd name="T94" fmla="*/ 4 w 80"/>
                <a:gd name="T95" fmla="*/ 65 h 65"/>
                <a:gd name="T96" fmla="*/ 0 w 80"/>
                <a:gd name="T97" fmla="*/ 62 h 65"/>
                <a:gd name="T98" fmla="*/ 0 w 80"/>
                <a:gd name="T99" fmla="*/ 4 h 65"/>
                <a:gd name="T100" fmla="*/ 4 w 80"/>
                <a:gd name="T101" fmla="*/ 0 h 65"/>
                <a:gd name="T102" fmla="*/ 76 w 80"/>
                <a:gd name="T103"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80" h="65">
                  <a:moveTo>
                    <a:pt x="49" y="51"/>
                  </a:moveTo>
                  <a:cubicBezTo>
                    <a:pt x="46" y="51"/>
                    <a:pt x="44" y="51"/>
                    <a:pt x="43" y="50"/>
                  </a:cubicBezTo>
                  <a:cubicBezTo>
                    <a:pt x="42" y="50"/>
                    <a:pt x="42" y="50"/>
                    <a:pt x="42" y="50"/>
                  </a:cubicBezTo>
                  <a:cubicBezTo>
                    <a:pt x="42" y="44"/>
                    <a:pt x="42" y="44"/>
                    <a:pt x="42" y="44"/>
                  </a:cubicBezTo>
                  <a:cubicBezTo>
                    <a:pt x="43" y="44"/>
                    <a:pt x="43" y="44"/>
                    <a:pt x="43" y="44"/>
                  </a:cubicBezTo>
                  <a:cubicBezTo>
                    <a:pt x="46" y="46"/>
                    <a:pt x="50" y="46"/>
                    <a:pt x="51" y="45"/>
                  </a:cubicBezTo>
                  <a:cubicBezTo>
                    <a:pt x="52" y="44"/>
                    <a:pt x="52" y="43"/>
                    <a:pt x="52" y="42"/>
                  </a:cubicBezTo>
                  <a:cubicBezTo>
                    <a:pt x="52" y="41"/>
                    <a:pt x="51" y="39"/>
                    <a:pt x="44" y="40"/>
                  </a:cubicBezTo>
                  <a:cubicBezTo>
                    <a:pt x="43" y="40"/>
                    <a:pt x="43" y="40"/>
                    <a:pt x="43" y="40"/>
                  </a:cubicBezTo>
                  <a:cubicBezTo>
                    <a:pt x="43" y="25"/>
                    <a:pt x="43" y="25"/>
                    <a:pt x="43" y="25"/>
                  </a:cubicBezTo>
                  <a:cubicBezTo>
                    <a:pt x="58" y="25"/>
                    <a:pt x="58" y="25"/>
                    <a:pt x="58" y="25"/>
                  </a:cubicBezTo>
                  <a:cubicBezTo>
                    <a:pt x="58" y="30"/>
                    <a:pt x="58" y="30"/>
                    <a:pt x="58" y="30"/>
                  </a:cubicBezTo>
                  <a:cubicBezTo>
                    <a:pt x="49" y="30"/>
                    <a:pt x="49" y="30"/>
                    <a:pt x="49" y="30"/>
                  </a:cubicBezTo>
                  <a:cubicBezTo>
                    <a:pt x="49" y="34"/>
                    <a:pt x="49" y="34"/>
                    <a:pt x="49" y="34"/>
                  </a:cubicBezTo>
                  <a:cubicBezTo>
                    <a:pt x="52" y="34"/>
                    <a:pt x="55" y="34"/>
                    <a:pt x="57" y="36"/>
                  </a:cubicBezTo>
                  <a:cubicBezTo>
                    <a:pt x="58" y="38"/>
                    <a:pt x="59" y="40"/>
                    <a:pt x="59" y="42"/>
                  </a:cubicBezTo>
                  <a:cubicBezTo>
                    <a:pt x="59" y="44"/>
                    <a:pt x="58" y="47"/>
                    <a:pt x="56" y="48"/>
                  </a:cubicBezTo>
                  <a:cubicBezTo>
                    <a:pt x="55" y="50"/>
                    <a:pt x="52" y="51"/>
                    <a:pt x="49" y="51"/>
                  </a:cubicBezTo>
                  <a:moveTo>
                    <a:pt x="38" y="45"/>
                  </a:moveTo>
                  <a:cubicBezTo>
                    <a:pt x="29" y="45"/>
                    <a:pt x="29" y="45"/>
                    <a:pt x="29" y="45"/>
                  </a:cubicBezTo>
                  <a:cubicBezTo>
                    <a:pt x="33" y="41"/>
                    <a:pt x="33" y="41"/>
                    <a:pt x="33" y="41"/>
                  </a:cubicBezTo>
                  <a:cubicBezTo>
                    <a:pt x="37" y="38"/>
                    <a:pt x="39" y="35"/>
                    <a:pt x="39" y="32"/>
                  </a:cubicBezTo>
                  <a:cubicBezTo>
                    <a:pt x="39" y="30"/>
                    <a:pt x="38" y="28"/>
                    <a:pt x="36" y="26"/>
                  </a:cubicBezTo>
                  <a:cubicBezTo>
                    <a:pt x="35" y="25"/>
                    <a:pt x="33" y="24"/>
                    <a:pt x="30" y="24"/>
                  </a:cubicBezTo>
                  <a:cubicBezTo>
                    <a:pt x="27" y="24"/>
                    <a:pt x="25" y="25"/>
                    <a:pt x="22" y="26"/>
                  </a:cubicBezTo>
                  <a:cubicBezTo>
                    <a:pt x="22" y="27"/>
                    <a:pt x="22" y="27"/>
                    <a:pt x="22" y="27"/>
                  </a:cubicBezTo>
                  <a:cubicBezTo>
                    <a:pt x="22" y="33"/>
                    <a:pt x="22" y="33"/>
                    <a:pt x="22" y="33"/>
                  </a:cubicBezTo>
                  <a:cubicBezTo>
                    <a:pt x="23" y="32"/>
                    <a:pt x="23" y="32"/>
                    <a:pt x="23" y="32"/>
                  </a:cubicBezTo>
                  <a:cubicBezTo>
                    <a:pt x="25" y="30"/>
                    <a:pt x="27" y="30"/>
                    <a:pt x="29" y="30"/>
                  </a:cubicBezTo>
                  <a:cubicBezTo>
                    <a:pt x="31" y="30"/>
                    <a:pt x="32" y="31"/>
                    <a:pt x="32" y="33"/>
                  </a:cubicBezTo>
                  <a:cubicBezTo>
                    <a:pt x="32" y="33"/>
                    <a:pt x="32" y="34"/>
                    <a:pt x="31" y="35"/>
                  </a:cubicBezTo>
                  <a:cubicBezTo>
                    <a:pt x="31" y="36"/>
                    <a:pt x="30" y="37"/>
                    <a:pt x="28" y="39"/>
                  </a:cubicBezTo>
                  <a:cubicBezTo>
                    <a:pt x="21" y="46"/>
                    <a:pt x="21" y="46"/>
                    <a:pt x="21" y="46"/>
                  </a:cubicBezTo>
                  <a:cubicBezTo>
                    <a:pt x="21" y="50"/>
                    <a:pt x="21" y="50"/>
                    <a:pt x="21" y="50"/>
                  </a:cubicBezTo>
                  <a:cubicBezTo>
                    <a:pt x="38" y="50"/>
                    <a:pt x="38" y="50"/>
                    <a:pt x="38" y="50"/>
                  </a:cubicBezTo>
                  <a:lnTo>
                    <a:pt x="38" y="45"/>
                  </a:lnTo>
                  <a:close/>
                  <a:moveTo>
                    <a:pt x="71" y="19"/>
                  </a:moveTo>
                  <a:cubicBezTo>
                    <a:pt x="9" y="19"/>
                    <a:pt x="9" y="19"/>
                    <a:pt x="9" y="19"/>
                  </a:cubicBezTo>
                  <a:cubicBezTo>
                    <a:pt x="9" y="56"/>
                    <a:pt x="9" y="56"/>
                    <a:pt x="9" y="56"/>
                  </a:cubicBezTo>
                  <a:cubicBezTo>
                    <a:pt x="9" y="57"/>
                    <a:pt x="9" y="57"/>
                    <a:pt x="9" y="57"/>
                  </a:cubicBezTo>
                  <a:cubicBezTo>
                    <a:pt x="70" y="57"/>
                    <a:pt x="70" y="57"/>
                    <a:pt x="70" y="57"/>
                  </a:cubicBezTo>
                  <a:cubicBezTo>
                    <a:pt x="71" y="57"/>
                    <a:pt x="71" y="57"/>
                    <a:pt x="71" y="56"/>
                  </a:cubicBezTo>
                  <a:lnTo>
                    <a:pt x="71" y="19"/>
                  </a:lnTo>
                  <a:close/>
                  <a:moveTo>
                    <a:pt x="76" y="0"/>
                  </a:moveTo>
                  <a:cubicBezTo>
                    <a:pt x="78" y="0"/>
                    <a:pt x="80" y="1"/>
                    <a:pt x="80" y="4"/>
                  </a:cubicBezTo>
                  <a:cubicBezTo>
                    <a:pt x="80" y="62"/>
                    <a:pt x="80" y="62"/>
                    <a:pt x="80" y="62"/>
                  </a:cubicBezTo>
                  <a:cubicBezTo>
                    <a:pt x="80" y="64"/>
                    <a:pt x="78" y="65"/>
                    <a:pt x="76" y="65"/>
                  </a:cubicBezTo>
                  <a:cubicBezTo>
                    <a:pt x="4" y="65"/>
                    <a:pt x="4" y="65"/>
                    <a:pt x="4" y="65"/>
                  </a:cubicBezTo>
                  <a:cubicBezTo>
                    <a:pt x="2" y="65"/>
                    <a:pt x="0" y="64"/>
                    <a:pt x="0" y="62"/>
                  </a:cubicBezTo>
                  <a:cubicBezTo>
                    <a:pt x="0" y="4"/>
                    <a:pt x="0" y="4"/>
                    <a:pt x="0" y="4"/>
                  </a:cubicBezTo>
                  <a:cubicBezTo>
                    <a:pt x="0" y="1"/>
                    <a:pt x="2" y="0"/>
                    <a:pt x="4" y="0"/>
                  </a:cubicBezTo>
                  <a:cubicBezTo>
                    <a:pt x="76" y="0"/>
                    <a:pt x="76" y="0"/>
                    <a:pt x="76" y="0"/>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7810" tIns="43903" rIns="87810" bIns="43903" numCol="1" anchor="t" anchorCtr="0" compatLnSpc="1">
              <a:prstTxWarp prst="textNoShape">
                <a:avLst/>
              </a:prstTxWarp>
            </a:bodyPr>
            <a:lstStyle/>
            <a:p>
              <a:pPr defTabSz="895470"/>
              <a:endParaRPr lang="en-US" sz="1763" dirty="0">
                <a:solidFill>
                  <a:srgbClr val="FFFFFF"/>
                </a:solidFill>
              </a:endParaRPr>
            </a:p>
          </p:txBody>
        </p:sp>
        <p:sp>
          <p:nvSpPr>
            <p:cNvPr id="656" name="Freeform 5"/>
            <p:cNvSpPr>
              <a:spLocks noEditPoints="1"/>
            </p:cNvSpPr>
            <p:nvPr/>
          </p:nvSpPr>
          <p:spPr bwMode="auto">
            <a:xfrm>
              <a:off x="4750642" y="5052706"/>
              <a:ext cx="368686" cy="413440"/>
            </a:xfrm>
            <a:custGeom>
              <a:avLst/>
              <a:gdLst>
                <a:gd name="T0" fmla="*/ 1986 w 2166"/>
                <a:gd name="T1" fmla="*/ 74 h 2429"/>
                <a:gd name="T2" fmla="*/ 2166 w 2166"/>
                <a:gd name="T3" fmla="*/ 169 h 2429"/>
                <a:gd name="T4" fmla="*/ 1986 w 2166"/>
                <a:gd name="T5" fmla="*/ 848 h 2429"/>
                <a:gd name="T6" fmla="*/ 1986 w 2166"/>
                <a:gd name="T7" fmla="*/ 880 h 2429"/>
                <a:gd name="T8" fmla="*/ 2166 w 2166"/>
                <a:gd name="T9" fmla="*/ 1485 h 2429"/>
                <a:gd name="T10" fmla="*/ 2071 w 2166"/>
                <a:gd name="T11" fmla="*/ 880 h 2429"/>
                <a:gd name="T12" fmla="*/ 850 w 2166"/>
                <a:gd name="T13" fmla="*/ 880 h 2429"/>
                <a:gd name="T14" fmla="*/ 743 w 2166"/>
                <a:gd name="T15" fmla="*/ 1156 h 2429"/>
                <a:gd name="T16" fmla="*/ 871 w 2166"/>
                <a:gd name="T17" fmla="*/ 1315 h 2429"/>
                <a:gd name="T18" fmla="*/ 988 w 2166"/>
                <a:gd name="T19" fmla="*/ 1251 h 2429"/>
                <a:gd name="T20" fmla="*/ 1073 w 2166"/>
                <a:gd name="T21" fmla="*/ 986 h 2429"/>
                <a:gd name="T22" fmla="*/ 956 w 2166"/>
                <a:gd name="T23" fmla="*/ 827 h 2429"/>
                <a:gd name="T24" fmla="*/ 1954 w 2166"/>
                <a:gd name="T25" fmla="*/ 2333 h 2429"/>
                <a:gd name="T26" fmla="*/ 96 w 2166"/>
                <a:gd name="T27" fmla="*/ 2429 h 2429"/>
                <a:gd name="T28" fmla="*/ 0 w 2166"/>
                <a:gd name="T29" fmla="*/ 95 h 2429"/>
                <a:gd name="T30" fmla="*/ 1858 w 2166"/>
                <a:gd name="T31" fmla="*/ 0 h 2429"/>
                <a:gd name="T32" fmla="*/ 1614 w 2166"/>
                <a:gd name="T33" fmla="*/ 1432 h 2429"/>
                <a:gd name="T34" fmla="*/ 1285 w 2166"/>
                <a:gd name="T35" fmla="*/ 1559 h 2429"/>
                <a:gd name="T36" fmla="*/ 712 w 2166"/>
                <a:gd name="T37" fmla="*/ 1548 h 2429"/>
                <a:gd name="T38" fmla="*/ 446 w 2166"/>
                <a:gd name="T39" fmla="*/ 1124 h 2429"/>
                <a:gd name="T40" fmla="*/ 701 w 2166"/>
                <a:gd name="T41" fmla="*/ 636 h 2429"/>
                <a:gd name="T42" fmla="*/ 1338 w 2166"/>
                <a:gd name="T43" fmla="*/ 668 h 2429"/>
                <a:gd name="T44" fmla="*/ 1423 w 2166"/>
                <a:gd name="T45" fmla="*/ 1124 h 2429"/>
                <a:gd name="T46" fmla="*/ 1221 w 2166"/>
                <a:gd name="T47" fmla="*/ 1304 h 2429"/>
                <a:gd name="T48" fmla="*/ 1200 w 2166"/>
                <a:gd name="T49" fmla="*/ 1273 h 2429"/>
                <a:gd name="T50" fmla="*/ 1306 w 2166"/>
                <a:gd name="T51" fmla="*/ 732 h 2429"/>
                <a:gd name="T52" fmla="*/ 1115 w 2166"/>
                <a:gd name="T53" fmla="*/ 806 h 2429"/>
                <a:gd name="T54" fmla="*/ 658 w 2166"/>
                <a:gd name="T55" fmla="*/ 870 h 2429"/>
                <a:gd name="T56" fmla="*/ 648 w 2166"/>
                <a:gd name="T57" fmla="*/ 1368 h 2429"/>
                <a:gd name="T58" fmla="*/ 1020 w 2166"/>
                <a:gd name="T59" fmla="*/ 1368 h 2429"/>
                <a:gd name="T60" fmla="*/ 1136 w 2166"/>
                <a:gd name="T61" fmla="*/ 1442 h 2429"/>
                <a:gd name="T62" fmla="*/ 1582 w 2166"/>
                <a:gd name="T63" fmla="*/ 954 h 2429"/>
                <a:gd name="T64" fmla="*/ 1306 w 2166"/>
                <a:gd name="T65" fmla="*/ 498 h 2429"/>
                <a:gd name="T66" fmla="*/ 648 w 2166"/>
                <a:gd name="T67" fmla="*/ 519 h 2429"/>
                <a:gd name="T68" fmla="*/ 319 w 2166"/>
                <a:gd name="T69" fmla="*/ 1113 h 2429"/>
                <a:gd name="T70" fmla="*/ 637 w 2166"/>
                <a:gd name="T71" fmla="*/ 1654 h 2429"/>
                <a:gd name="T72" fmla="*/ 1412 w 2166"/>
                <a:gd name="T73" fmla="*/ 1644 h 24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166" h="2429">
                  <a:moveTo>
                    <a:pt x="1986" y="848"/>
                  </a:moveTo>
                  <a:cubicBezTo>
                    <a:pt x="1986" y="74"/>
                    <a:pt x="1986" y="74"/>
                    <a:pt x="1986" y="74"/>
                  </a:cubicBezTo>
                  <a:cubicBezTo>
                    <a:pt x="2071" y="74"/>
                    <a:pt x="2071" y="74"/>
                    <a:pt x="2071" y="74"/>
                  </a:cubicBezTo>
                  <a:cubicBezTo>
                    <a:pt x="2124" y="74"/>
                    <a:pt x="2166" y="116"/>
                    <a:pt x="2166" y="169"/>
                  </a:cubicBezTo>
                  <a:cubicBezTo>
                    <a:pt x="2166" y="169"/>
                    <a:pt x="2166" y="583"/>
                    <a:pt x="2166" y="679"/>
                  </a:cubicBezTo>
                  <a:cubicBezTo>
                    <a:pt x="2156" y="763"/>
                    <a:pt x="2028" y="795"/>
                    <a:pt x="1986" y="848"/>
                  </a:cubicBezTo>
                  <a:close/>
                  <a:moveTo>
                    <a:pt x="2071" y="880"/>
                  </a:moveTo>
                  <a:cubicBezTo>
                    <a:pt x="1986" y="880"/>
                    <a:pt x="1986" y="880"/>
                    <a:pt x="1986" y="880"/>
                  </a:cubicBezTo>
                  <a:cubicBezTo>
                    <a:pt x="1986" y="1654"/>
                    <a:pt x="1986" y="1654"/>
                    <a:pt x="1986" y="1654"/>
                  </a:cubicBezTo>
                  <a:cubicBezTo>
                    <a:pt x="2028" y="1601"/>
                    <a:pt x="2156" y="1570"/>
                    <a:pt x="2166" y="1485"/>
                  </a:cubicBezTo>
                  <a:cubicBezTo>
                    <a:pt x="2166" y="1389"/>
                    <a:pt x="2166" y="976"/>
                    <a:pt x="2166" y="976"/>
                  </a:cubicBezTo>
                  <a:cubicBezTo>
                    <a:pt x="2166" y="923"/>
                    <a:pt x="2124" y="880"/>
                    <a:pt x="2071" y="880"/>
                  </a:cubicBezTo>
                  <a:close/>
                  <a:moveTo>
                    <a:pt x="956" y="827"/>
                  </a:moveTo>
                  <a:cubicBezTo>
                    <a:pt x="913" y="827"/>
                    <a:pt x="881" y="848"/>
                    <a:pt x="850" y="880"/>
                  </a:cubicBezTo>
                  <a:cubicBezTo>
                    <a:pt x="807" y="901"/>
                    <a:pt x="786" y="944"/>
                    <a:pt x="775" y="1007"/>
                  </a:cubicBezTo>
                  <a:cubicBezTo>
                    <a:pt x="754" y="1060"/>
                    <a:pt x="743" y="1113"/>
                    <a:pt x="743" y="1156"/>
                  </a:cubicBezTo>
                  <a:cubicBezTo>
                    <a:pt x="743" y="1209"/>
                    <a:pt x="754" y="1251"/>
                    <a:pt x="786" y="1273"/>
                  </a:cubicBezTo>
                  <a:cubicBezTo>
                    <a:pt x="807" y="1304"/>
                    <a:pt x="828" y="1315"/>
                    <a:pt x="871" y="1315"/>
                  </a:cubicBezTo>
                  <a:cubicBezTo>
                    <a:pt x="892" y="1315"/>
                    <a:pt x="913" y="1315"/>
                    <a:pt x="935" y="1294"/>
                  </a:cubicBezTo>
                  <a:cubicBezTo>
                    <a:pt x="956" y="1294"/>
                    <a:pt x="977" y="1273"/>
                    <a:pt x="988" y="1251"/>
                  </a:cubicBezTo>
                  <a:cubicBezTo>
                    <a:pt x="1009" y="1230"/>
                    <a:pt x="1030" y="1188"/>
                    <a:pt x="1051" y="1135"/>
                  </a:cubicBezTo>
                  <a:cubicBezTo>
                    <a:pt x="1073" y="1082"/>
                    <a:pt x="1073" y="1039"/>
                    <a:pt x="1073" y="986"/>
                  </a:cubicBezTo>
                  <a:cubicBezTo>
                    <a:pt x="1073" y="944"/>
                    <a:pt x="1062" y="901"/>
                    <a:pt x="1041" y="870"/>
                  </a:cubicBezTo>
                  <a:cubicBezTo>
                    <a:pt x="1020" y="848"/>
                    <a:pt x="988" y="827"/>
                    <a:pt x="956" y="827"/>
                  </a:cubicBezTo>
                  <a:close/>
                  <a:moveTo>
                    <a:pt x="1954" y="95"/>
                  </a:moveTo>
                  <a:cubicBezTo>
                    <a:pt x="1954" y="2333"/>
                    <a:pt x="1954" y="2333"/>
                    <a:pt x="1954" y="2333"/>
                  </a:cubicBezTo>
                  <a:cubicBezTo>
                    <a:pt x="1954" y="2386"/>
                    <a:pt x="1912" y="2429"/>
                    <a:pt x="1858" y="2429"/>
                  </a:cubicBezTo>
                  <a:cubicBezTo>
                    <a:pt x="96" y="2429"/>
                    <a:pt x="96" y="2429"/>
                    <a:pt x="96" y="2429"/>
                  </a:cubicBezTo>
                  <a:cubicBezTo>
                    <a:pt x="42" y="2429"/>
                    <a:pt x="0" y="2386"/>
                    <a:pt x="0" y="2333"/>
                  </a:cubicBezTo>
                  <a:cubicBezTo>
                    <a:pt x="0" y="95"/>
                    <a:pt x="0" y="95"/>
                    <a:pt x="0" y="95"/>
                  </a:cubicBezTo>
                  <a:cubicBezTo>
                    <a:pt x="0" y="42"/>
                    <a:pt x="42" y="0"/>
                    <a:pt x="96" y="0"/>
                  </a:cubicBezTo>
                  <a:cubicBezTo>
                    <a:pt x="1858" y="0"/>
                    <a:pt x="1858" y="0"/>
                    <a:pt x="1858" y="0"/>
                  </a:cubicBezTo>
                  <a:cubicBezTo>
                    <a:pt x="1912" y="0"/>
                    <a:pt x="1954" y="42"/>
                    <a:pt x="1954" y="95"/>
                  </a:cubicBezTo>
                  <a:close/>
                  <a:moveTo>
                    <a:pt x="1614" y="1432"/>
                  </a:moveTo>
                  <a:cubicBezTo>
                    <a:pt x="1476" y="1432"/>
                    <a:pt x="1476" y="1432"/>
                    <a:pt x="1476" y="1432"/>
                  </a:cubicBezTo>
                  <a:cubicBezTo>
                    <a:pt x="1423" y="1485"/>
                    <a:pt x="1370" y="1527"/>
                    <a:pt x="1285" y="1559"/>
                  </a:cubicBezTo>
                  <a:cubicBezTo>
                    <a:pt x="1211" y="1591"/>
                    <a:pt x="1115" y="1612"/>
                    <a:pt x="1009" y="1612"/>
                  </a:cubicBezTo>
                  <a:cubicBezTo>
                    <a:pt x="903" y="1612"/>
                    <a:pt x="796" y="1591"/>
                    <a:pt x="712" y="1548"/>
                  </a:cubicBezTo>
                  <a:cubicBezTo>
                    <a:pt x="627" y="1517"/>
                    <a:pt x="563" y="1464"/>
                    <a:pt x="510" y="1379"/>
                  </a:cubicBezTo>
                  <a:cubicBezTo>
                    <a:pt x="467" y="1304"/>
                    <a:pt x="446" y="1220"/>
                    <a:pt x="446" y="1124"/>
                  </a:cubicBezTo>
                  <a:cubicBezTo>
                    <a:pt x="446" y="1029"/>
                    <a:pt x="467" y="933"/>
                    <a:pt x="510" y="848"/>
                  </a:cubicBezTo>
                  <a:cubicBezTo>
                    <a:pt x="552" y="753"/>
                    <a:pt x="616" y="679"/>
                    <a:pt x="701" y="636"/>
                  </a:cubicBezTo>
                  <a:cubicBezTo>
                    <a:pt x="786" y="583"/>
                    <a:pt x="881" y="562"/>
                    <a:pt x="1009" y="562"/>
                  </a:cubicBezTo>
                  <a:cubicBezTo>
                    <a:pt x="1147" y="562"/>
                    <a:pt x="1264" y="594"/>
                    <a:pt x="1338" y="668"/>
                  </a:cubicBezTo>
                  <a:cubicBezTo>
                    <a:pt x="1423" y="742"/>
                    <a:pt x="1466" y="838"/>
                    <a:pt x="1466" y="944"/>
                  </a:cubicBezTo>
                  <a:cubicBezTo>
                    <a:pt x="1466" y="1007"/>
                    <a:pt x="1444" y="1071"/>
                    <a:pt x="1423" y="1124"/>
                  </a:cubicBezTo>
                  <a:cubicBezTo>
                    <a:pt x="1391" y="1188"/>
                    <a:pt x="1349" y="1230"/>
                    <a:pt x="1306" y="1262"/>
                  </a:cubicBezTo>
                  <a:cubicBezTo>
                    <a:pt x="1274" y="1294"/>
                    <a:pt x="1243" y="1304"/>
                    <a:pt x="1221" y="1304"/>
                  </a:cubicBezTo>
                  <a:cubicBezTo>
                    <a:pt x="1221" y="1304"/>
                    <a:pt x="1211" y="1304"/>
                    <a:pt x="1211" y="1294"/>
                  </a:cubicBezTo>
                  <a:cubicBezTo>
                    <a:pt x="1200" y="1294"/>
                    <a:pt x="1200" y="1283"/>
                    <a:pt x="1200" y="1273"/>
                  </a:cubicBezTo>
                  <a:cubicBezTo>
                    <a:pt x="1200" y="1262"/>
                    <a:pt x="1200" y="1241"/>
                    <a:pt x="1211" y="1209"/>
                  </a:cubicBezTo>
                  <a:cubicBezTo>
                    <a:pt x="1306" y="732"/>
                    <a:pt x="1306" y="732"/>
                    <a:pt x="1306" y="732"/>
                  </a:cubicBezTo>
                  <a:cubicBezTo>
                    <a:pt x="1136" y="732"/>
                    <a:pt x="1136" y="732"/>
                    <a:pt x="1136" y="732"/>
                  </a:cubicBezTo>
                  <a:cubicBezTo>
                    <a:pt x="1115" y="806"/>
                    <a:pt x="1115" y="806"/>
                    <a:pt x="1115" y="806"/>
                  </a:cubicBezTo>
                  <a:cubicBezTo>
                    <a:pt x="1073" y="742"/>
                    <a:pt x="1020" y="710"/>
                    <a:pt x="935" y="710"/>
                  </a:cubicBezTo>
                  <a:cubicBezTo>
                    <a:pt x="828" y="710"/>
                    <a:pt x="733" y="763"/>
                    <a:pt x="658" y="870"/>
                  </a:cubicBezTo>
                  <a:cubicBezTo>
                    <a:pt x="605" y="954"/>
                    <a:pt x="573" y="1050"/>
                    <a:pt x="573" y="1156"/>
                  </a:cubicBezTo>
                  <a:cubicBezTo>
                    <a:pt x="573" y="1241"/>
                    <a:pt x="595" y="1315"/>
                    <a:pt x="648" y="1368"/>
                  </a:cubicBezTo>
                  <a:cubicBezTo>
                    <a:pt x="690" y="1411"/>
                    <a:pt x="754" y="1442"/>
                    <a:pt x="828" y="1442"/>
                  </a:cubicBezTo>
                  <a:cubicBezTo>
                    <a:pt x="903" y="1442"/>
                    <a:pt x="966" y="1411"/>
                    <a:pt x="1020" y="1368"/>
                  </a:cubicBezTo>
                  <a:cubicBezTo>
                    <a:pt x="1020" y="1389"/>
                    <a:pt x="1030" y="1411"/>
                    <a:pt x="1051" y="1421"/>
                  </a:cubicBezTo>
                  <a:cubicBezTo>
                    <a:pt x="1073" y="1432"/>
                    <a:pt x="1094" y="1442"/>
                    <a:pt x="1136" y="1442"/>
                  </a:cubicBezTo>
                  <a:cubicBezTo>
                    <a:pt x="1274" y="1442"/>
                    <a:pt x="1391" y="1379"/>
                    <a:pt x="1476" y="1262"/>
                  </a:cubicBezTo>
                  <a:cubicBezTo>
                    <a:pt x="1551" y="1177"/>
                    <a:pt x="1582" y="1071"/>
                    <a:pt x="1582" y="954"/>
                  </a:cubicBezTo>
                  <a:cubicBezTo>
                    <a:pt x="1582" y="859"/>
                    <a:pt x="1561" y="774"/>
                    <a:pt x="1508" y="689"/>
                  </a:cubicBezTo>
                  <a:cubicBezTo>
                    <a:pt x="1466" y="604"/>
                    <a:pt x="1402" y="541"/>
                    <a:pt x="1306" y="498"/>
                  </a:cubicBezTo>
                  <a:cubicBezTo>
                    <a:pt x="1221" y="456"/>
                    <a:pt x="1126" y="435"/>
                    <a:pt x="1009" y="435"/>
                  </a:cubicBezTo>
                  <a:cubicBezTo>
                    <a:pt x="871" y="435"/>
                    <a:pt x="754" y="466"/>
                    <a:pt x="648" y="519"/>
                  </a:cubicBezTo>
                  <a:cubicBezTo>
                    <a:pt x="552" y="573"/>
                    <a:pt x="467" y="657"/>
                    <a:pt x="404" y="763"/>
                  </a:cubicBezTo>
                  <a:cubicBezTo>
                    <a:pt x="350" y="870"/>
                    <a:pt x="319" y="986"/>
                    <a:pt x="319" y="1113"/>
                  </a:cubicBezTo>
                  <a:cubicBezTo>
                    <a:pt x="319" y="1230"/>
                    <a:pt x="340" y="1336"/>
                    <a:pt x="393" y="1432"/>
                  </a:cubicBezTo>
                  <a:cubicBezTo>
                    <a:pt x="446" y="1527"/>
                    <a:pt x="531" y="1601"/>
                    <a:pt x="637" y="1654"/>
                  </a:cubicBezTo>
                  <a:cubicBezTo>
                    <a:pt x="743" y="1707"/>
                    <a:pt x="871" y="1729"/>
                    <a:pt x="1020" y="1729"/>
                  </a:cubicBezTo>
                  <a:cubicBezTo>
                    <a:pt x="1179" y="1729"/>
                    <a:pt x="1306" y="1697"/>
                    <a:pt x="1412" y="1644"/>
                  </a:cubicBezTo>
                  <a:cubicBezTo>
                    <a:pt x="1508" y="1591"/>
                    <a:pt x="1572" y="1517"/>
                    <a:pt x="1614" y="1432"/>
                  </a:cubicBezTo>
                  <a:close/>
                </a:path>
              </a:pathLst>
            </a:custGeom>
            <a:solidFill>
              <a:schemeClr val="tx1"/>
            </a:solidFill>
            <a:ln>
              <a:noFill/>
            </a:ln>
          </p:spPr>
          <p:txBody>
            <a:bodyPr vert="horz" wrap="square" lIns="89607" tIns="44802" rIns="89607" bIns="44802" numCol="1" anchor="t" anchorCtr="0" compatLnSpc="1">
              <a:prstTxWarp prst="textNoShape">
                <a:avLst/>
              </a:prstTxWarp>
            </a:bodyPr>
            <a:lstStyle/>
            <a:p>
              <a:pPr defTabSz="913918"/>
              <a:endParaRPr lang="en-US" sz="1764">
                <a:solidFill>
                  <a:srgbClr val="FFFFFF"/>
                </a:solidFill>
              </a:endParaRPr>
            </a:p>
          </p:txBody>
        </p:sp>
      </p:grpSp>
      <p:sp>
        <p:nvSpPr>
          <p:cNvPr id="658" name="Rectangle 657"/>
          <p:cNvSpPr/>
          <p:nvPr/>
        </p:nvSpPr>
        <p:spPr bwMode="auto">
          <a:xfrm>
            <a:off x="8007134" y="2932402"/>
            <a:ext cx="3733596" cy="879077"/>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ctr" anchorCtr="0" forceAA="0" compatLnSpc="1">
            <a:prstTxWarp prst="textNoShape">
              <a:avLst/>
            </a:prstTxWarp>
            <a:noAutofit/>
          </a:bodyPr>
          <a:lstStyle/>
          <a:p>
            <a:pPr defTabSz="913828" fontAlgn="base">
              <a:lnSpc>
                <a:spcPct val="90000"/>
              </a:lnSpc>
              <a:spcBef>
                <a:spcPct val="0"/>
              </a:spcBef>
              <a:spcAft>
                <a:spcPct val="0"/>
              </a:spcAft>
            </a:pPr>
            <a:endParaRPr lang="en-US" sz="1960" spc="-20" dirty="0">
              <a:gradFill>
                <a:gsLst>
                  <a:gs pos="32743">
                    <a:srgbClr val="FFFFFF"/>
                  </a:gs>
                  <a:gs pos="64602">
                    <a:srgbClr val="FFFFFF"/>
                  </a:gs>
                </a:gsLst>
                <a:lin ang="5400000" scaled="0"/>
              </a:gradFill>
              <a:latin typeface="Segoe UI Semibold" panose="020B0702040204020203" pitchFamily="34" charset="0"/>
              <a:cs typeface="Segoe UI Semibold" panose="020B0702040204020203" pitchFamily="34" charset="0"/>
            </a:endParaRPr>
          </a:p>
        </p:txBody>
      </p:sp>
      <p:sp>
        <p:nvSpPr>
          <p:cNvPr id="659" name="Rectangle 658"/>
          <p:cNvSpPr/>
          <p:nvPr/>
        </p:nvSpPr>
        <p:spPr bwMode="auto">
          <a:xfrm>
            <a:off x="8007134" y="3811480"/>
            <a:ext cx="3733596" cy="2750810"/>
          </a:xfrm>
          <a:prstGeom prst="rect">
            <a:avLst/>
          </a:prstGeom>
          <a:solidFill>
            <a:srgbClr val="7F7F7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828" fontAlgn="base">
              <a:lnSpc>
                <a:spcPct val="90000"/>
              </a:lnSpc>
              <a:spcBef>
                <a:spcPct val="0"/>
              </a:spcBef>
              <a:spcAft>
                <a:spcPct val="0"/>
              </a:spcAft>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660" name="Rectangle 659"/>
          <p:cNvSpPr/>
          <p:nvPr/>
        </p:nvSpPr>
        <p:spPr bwMode="auto">
          <a:xfrm>
            <a:off x="8007134" y="2932402"/>
            <a:ext cx="3733596" cy="87907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ctr" anchorCtr="0" forceAA="0" compatLnSpc="1">
            <a:prstTxWarp prst="textNoShape">
              <a:avLst/>
            </a:prstTxWarp>
            <a:noAutofit/>
          </a:bodyPr>
          <a:lstStyle/>
          <a:p>
            <a:pPr defTabSz="913828" fontAlgn="base">
              <a:lnSpc>
                <a:spcPct val="90000"/>
              </a:lnSpc>
              <a:spcBef>
                <a:spcPct val="0"/>
              </a:spcBef>
              <a:spcAft>
                <a:spcPct val="0"/>
              </a:spcAft>
            </a:pPr>
            <a:r>
              <a:rPr lang="en-US" sz="1960" spc="-20" dirty="0">
                <a:gradFill>
                  <a:gsLst>
                    <a:gs pos="32743">
                      <a:srgbClr val="FFFFFF"/>
                    </a:gs>
                    <a:gs pos="64602">
                      <a:srgbClr val="FFFFFF"/>
                    </a:gs>
                  </a:gsLst>
                  <a:lin ang="5400000" scaled="0"/>
                </a:gradFill>
                <a:latin typeface="Segoe UI Semibold" panose="020B0702040204020203" pitchFamily="34" charset="0"/>
                <a:cs typeface="Segoe UI Semibold" panose="020B0702040204020203" pitchFamily="34" charset="0"/>
              </a:rPr>
              <a:t>BUILD USING </a:t>
            </a:r>
            <a:br>
              <a:rPr lang="en-US" sz="1960" spc="-20" dirty="0">
                <a:gradFill>
                  <a:gsLst>
                    <a:gs pos="32743">
                      <a:srgbClr val="FFFFFF"/>
                    </a:gs>
                    <a:gs pos="64602">
                      <a:srgbClr val="FFFFFF"/>
                    </a:gs>
                  </a:gsLst>
                  <a:lin ang="5400000" scaled="0"/>
                </a:gradFill>
                <a:latin typeface="Segoe UI Semibold" panose="020B0702040204020203" pitchFamily="34" charset="0"/>
                <a:cs typeface="Segoe UI Semibold" panose="020B0702040204020203" pitchFamily="34" charset="0"/>
              </a:rPr>
            </a:br>
            <a:r>
              <a:rPr lang="en-US" sz="1960" spc="-20" dirty="0">
                <a:gradFill>
                  <a:gsLst>
                    <a:gs pos="32743">
                      <a:srgbClr val="FFFFFF"/>
                    </a:gs>
                    <a:gs pos="64602">
                      <a:srgbClr val="FFFFFF"/>
                    </a:gs>
                  </a:gsLst>
                  <a:lin ang="5400000" scaled="0"/>
                </a:gradFill>
                <a:latin typeface="Segoe UI Semibold" panose="020B0702040204020203" pitchFamily="34" charset="0"/>
                <a:cs typeface="Segoe UI Semibold" panose="020B0702040204020203" pitchFamily="34" charset="0"/>
              </a:rPr>
              <a:t>AN OPEN PLATFORM</a:t>
            </a:r>
          </a:p>
        </p:txBody>
      </p:sp>
      <p:pic>
        <p:nvPicPr>
          <p:cNvPr id="666" name="Picture 4" descr="php"/>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910680" y="4824556"/>
            <a:ext cx="534206" cy="267103"/>
          </a:xfrm>
          <a:prstGeom prst="rect">
            <a:avLst/>
          </a:prstGeom>
          <a:noFill/>
          <a:extLst>
            <a:ext uri="{909E8E84-426E-40dd-AFC4-6F175D3DCCD1}">
              <a14:hiddenFill xmlns:a14="http://schemas.microsoft.com/office/drawing/2010/main" xmlns="">
                <a:solidFill>
                  <a:srgbClr val="FFFFFF"/>
                </a:solidFill>
              </a14:hiddenFill>
            </a:ext>
          </a:extLst>
        </p:spPr>
      </p:pic>
      <p:pic>
        <p:nvPicPr>
          <p:cNvPr id="667" name="Picture 666"/>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10612727" y="4838570"/>
            <a:ext cx="947548" cy="253847"/>
          </a:xfrm>
          <a:prstGeom prst="rect">
            <a:avLst/>
          </a:prstGeom>
        </p:spPr>
      </p:pic>
      <p:pic>
        <p:nvPicPr>
          <p:cNvPr id="668" name="Picture 667"/>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9439564" y="4752340"/>
            <a:ext cx="318175" cy="403733"/>
          </a:xfrm>
          <a:prstGeom prst="rect">
            <a:avLst/>
          </a:prstGeom>
        </p:spPr>
      </p:pic>
      <p:pic>
        <p:nvPicPr>
          <p:cNvPr id="669" name="Picture 668"/>
          <p:cNvPicPr>
            <a:picLocks noChangeAspect="1"/>
          </p:cNvPicPr>
          <p:nvPr/>
        </p:nvPicPr>
        <p:blipFill rotWithShape="1">
          <a:blip r:embed="rId14" cstate="print">
            <a:extLst>
              <a:ext uri="{28A0092B-C50C-407E-A947-70E740481C1C}">
                <a14:useLocalDpi xmlns:a14="http://schemas.microsoft.com/office/drawing/2010/main" val="0"/>
              </a:ext>
            </a:extLst>
          </a:blip>
          <a:srcRect r="74521" b="13629"/>
          <a:stretch/>
        </p:blipFill>
        <p:spPr>
          <a:xfrm>
            <a:off x="8887303" y="4759999"/>
            <a:ext cx="399321" cy="401028"/>
          </a:xfrm>
          <a:prstGeom prst="rect">
            <a:avLst/>
          </a:prstGeom>
        </p:spPr>
      </p:pic>
      <p:pic>
        <p:nvPicPr>
          <p:cNvPr id="664" name="Picture 663"/>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10120038" y="5541890"/>
            <a:ext cx="999989" cy="333329"/>
          </a:xfrm>
          <a:prstGeom prst="rect">
            <a:avLst/>
          </a:prstGeom>
        </p:spPr>
      </p:pic>
      <p:pic>
        <p:nvPicPr>
          <p:cNvPr id="665" name="Picture 11" descr="\\sfp\Work\White_Whale\_Archive-Tracy\_Archive-Tracy\7-20642_Cloud_Services_Track\Art\Logos\PNGs\AmazonWebservices_Logo_white.png"/>
          <p:cNvPicPr>
            <a:picLocks noChangeAspect="1" noChangeArrowheads="1"/>
          </p:cNvPicPr>
          <p:nvPr/>
        </p:nvPicPr>
        <p:blipFill>
          <a:blip r:embed="rId16" cstate="print">
            <a:extLst>
              <a:ext uri="{BEBA8EAE-BF5A-486C-A8C5-ECC9F3942E4B}">
                <a14:imgProps xmlns:a14="http://schemas.microsoft.com/office/drawing/2010/main">
                  <a14:imgLayer r:embed="rId17">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8235247" y="6012667"/>
            <a:ext cx="1075378" cy="404343"/>
          </a:xfrm>
          <a:prstGeom prst="rect">
            <a:avLst/>
          </a:prstGeom>
          <a:noFill/>
          <a:extLst>
            <a:ext uri="{909E8E84-426E-40dd-AFC4-6F175D3DCCD1}">
              <a14:hiddenFill xmlns:a14="http://schemas.microsoft.com/office/drawing/2010/main" xmlns="">
                <a:solidFill>
                  <a:srgbClr val="FFFFFF"/>
                </a:solidFill>
              </a14:hiddenFill>
            </a:ext>
          </a:extLst>
        </p:spPr>
      </p:pic>
      <p:pic>
        <p:nvPicPr>
          <p:cNvPr id="670" name="Picture 669"/>
          <p:cNvPicPr>
            <a:picLocks noChangeAspect="1"/>
          </p:cNvPicPr>
          <p:nvPr/>
        </p:nvPicPr>
        <p:blipFill rotWithShape="1">
          <a:blip r:embed="rId18">
            <a:extLst>
              <a:ext uri="{28A0092B-C50C-407E-A947-70E740481C1C}">
                <a14:useLocalDpi xmlns:a14="http://schemas.microsoft.com/office/drawing/2010/main" val="0"/>
              </a:ext>
            </a:extLst>
          </a:blip>
          <a:srcRect l="4902" t="6073" r="7126" b="19348"/>
          <a:stretch/>
        </p:blipFill>
        <p:spPr>
          <a:xfrm>
            <a:off x="11086501" y="4035286"/>
            <a:ext cx="475380" cy="446972"/>
          </a:xfrm>
          <a:prstGeom prst="rect">
            <a:avLst/>
          </a:prstGeom>
        </p:spPr>
      </p:pic>
      <p:pic>
        <p:nvPicPr>
          <p:cNvPr id="671" name="Picture 670"/>
          <p:cNvPicPr>
            <a:picLocks noChangeAspect="1"/>
          </p:cNvPicPr>
          <p:nvPr/>
        </p:nvPicPr>
        <p:blipFill rotWithShape="1">
          <a:blip r:embed="rId19" cstate="print">
            <a:extLst>
              <a:ext uri="{28A0092B-C50C-407E-A947-70E740481C1C}">
                <a14:useLocalDpi xmlns:a14="http://schemas.microsoft.com/office/drawing/2010/main" val="0"/>
              </a:ext>
            </a:extLst>
          </a:blip>
          <a:srcRect l="13445" t="17569" r="13162" b="17640"/>
          <a:stretch/>
        </p:blipFill>
        <p:spPr>
          <a:xfrm>
            <a:off x="10374384" y="4027736"/>
            <a:ext cx="491294" cy="433715"/>
          </a:xfrm>
          <a:prstGeom prst="rect">
            <a:avLst/>
          </a:prstGeom>
        </p:spPr>
      </p:pic>
      <p:pic>
        <p:nvPicPr>
          <p:cNvPr id="672" name="Picture 14"/>
          <p:cNvPicPr>
            <a:picLocks noChangeAspect="1" noChangeArrowheads="1"/>
          </p:cNvPicPr>
          <p:nvPr/>
        </p:nvPicPr>
        <p:blipFill>
          <a:blip r:embed="rId3" cstate="print">
            <a:lum bright="100000"/>
            <a:extLst>
              <a:ext uri="{28A0092B-C50C-407E-A947-70E740481C1C}">
                <a14:useLocalDpi xmlns:a14="http://schemas.microsoft.com/office/drawing/2010/main" val="0"/>
              </a:ext>
            </a:extLst>
          </a:blip>
          <a:srcRect/>
          <a:stretch>
            <a:fillRect/>
          </a:stretch>
        </p:blipFill>
        <p:spPr bwMode="auto">
          <a:xfrm>
            <a:off x="9086964" y="4007079"/>
            <a:ext cx="406059" cy="475030"/>
          </a:xfrm>
          <a:prstGeom prst="rect">
            <a:avLst/>
          </a:prstGeom>
          <a:noFill/>
          <a:ln>
            <a:noFill/>
          </a:ln>
          <a:effectLst/>
          <a:extLst/>
        </p:spPr>
      </p:pic>
      <p:grpSp>
        <p:nvGrpSpPr>
          <p:cNvPr id="673" name="Group 672"/>
          <p:cNvGrpSpPr/>
          <p:nvPr/>
        </p:nvGrpSpPr>
        <p:grpSpPr>
          <a:xfrm>
            <a:off x="9719240" y="4018084"/>
            <a:ext cx="420817" cy="475000"/>
            <a:chOff x="8757833" y="2461626"/>
            <a:chExt cx="522153" cy="589383"/>
          </a:xfrm>
        </p:grpSpPr>
        <p:sp>
          <p:nvSpPr>
            <p:cNvPr id="674" name="Freeform 24"/>
            <p:cNvSpPr>
              <a:spLocks/>
            </p:cNvSpPr>
            <p:nvPr/>
          </p:nvSpPr>
          <p:spPr bwMode="auto">
            <a:xfrm>
              <a:off x="8757833" y="2599074"/>
              <a:ext cx="522153" cy="451935"/>
            </a:xfrm>
            <a:custGeom>
              <a:avLst/>
              <a:gdLst>
                <a:gd name="T0" fmla="*/ 296 w 296"/>
                <a:gd name="T1" fmla="*/ 167 h 256"/>
                <a:gd name="T2" fmla="*/ 274 w 296"/>
                <a:gd name="T3" fmla="*/ 207 h 256"/>
                <a:gd name="T4" fmla="*/ 216 w 296"/>
                <a:gd name="T5" fmla="*/ 256 h 256"/>
                <a:gd name="T6" fmla="*/ 159 w 296"/>
                <a:gd name="T7" fmla="*/ 242 h 256"/>
                <a:gd name="T8" fmla="*/ 101 w 296"/>
                <a:gd name="T9" fmla="*/ 256 h 256"/>
                <a:gd name="T10" fmla="*/ 44 w 296"/>
                <a:gd name="T11" fmla="*/ 210 h 256"/>
                <a:gd name="T12" fmla="*/ 24 w 296"/>
                <a:gd name="T13" fmla="*/ 42 h 256"/>
                <a:gd name="T14" fmla="*/ 94 w 296"/>
                <a:gd name="T15" fmla="*/ 0 h 256"/>
                <a:gd name="T16" fmla="*/ 158 w 296"/>
                <a:gd name="T17" fmla="*/ 15 h 256"/>
                <a:gd name="T18" fmla="*/ 222 w 296"/>
                <a:gd name="T19" fmla="*/ 0 h 256"/>
                <a:gd name="T20" fmla="*/ 286 w 296"/>
                <a:gd name="T21" fmla="*/ 34 h 256"/>
                <a:gd name="T22" fmla="*/ 296 w 296"/>
                <a:gd name="T23" fmla="*/ 167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96" h="256">
                  <a:moveTo>
                    <a:pt x="296" y="167"/>
                  </a:moveTo>
                  <a:cubicBezTo>
                    <a:pt x="288" y="184"/>
                    <a:pt x="284" y="192"/>
                    <a:pt x="274" y="207"/>
                  </a:cubicBezTo>
                  <a:cubicBezTo>
                    <a:pt x="260" y="229"/>
                    <a:pt x="240" y="255"/>
                    <a:pt x="216" y="256"/>
                  </a:cubicBezTo>
                  <a:cubicBezTo>
                    <a:pt x="194" y="256"/>
                    <a:pt x="188" y="241"/>
                    <a:pt x="159" y="242"/>
                  </a:cubicBezTo>
                  <a:cubicBezTo>
                    <a:pt x="129" y="242"/>
                    <a:pt x="123" y="256"/>
                    <a:pt x="101" y="256"/>
                  </a:cubicBezTo>
                  <a:cubicBezTo>
                    <a:pt x="76" y="255"/>
                    <a:pt x="58" y="231"/>
                    <a:pt x="44" y="210"/>
                  </a:cubicBezTo>
                  <a:cubicBezTo>
                    <a:pt x="4" y="150"/>
                    <a:pt x="0" y="80"/>
                    <a:pt x="24" y="42"/>
                  </a:cubicBezTo>
                  <a:cubicBezTo>
                    <a:pt x="42" y="16"/>
                    <a:pt x="69" y="0"/>
                    <a:pt x="94" y="0"/>
                  </a:cubicBezTo>
                  <a:cubicBezTo>
                    <a:pt x="120" y="0"/>
                    <a:pt x="137" y="15"/>
                    <a:pt x="158" y="15"/>
                  </a:cubicBezTo>
                  <a:cubicBezTo>
                    <a:pt x="179" y="15"/>
                    <a:pt x="192" y="0"/>
                    <a:pt x="222" y="0"/>
                  </a:cubicBezTo>
                  <a:cubicBezTo>
                    <a:pt x="245" y="0"/>
                    <a:pt x="269" y="13"/>
                    <a:pt x="286" y="34"/>
                  </a:cubicBezTo>
                  <a:cubicBezTo>
                    <a:pt x="230" y="65"/>
                    <a:pt x="239" y="145"/>
                    <a:pt x="296" y="167"/>
                  </a:cubicBezTo>
                  <a:close/>
                </a:path>
              </a:pathLst>
            </a:custGeom>
            <a:solidFill>
              <a:schemeClr val="tx1"/>
            </a:solidFill>
            <a:ln>
              <a:noFill/>
            </a:ln>
            <a:extLst/>
          </p:spPr>
          <p:txBody>
            <a:bodyPr vert="horz" wrap="square" lIns="89607" tIns="44802" rIns="89607" bIns="44802" numCol="1" anchor="t" anchorCtr="0" compatLnSpc="1">
              <a:prstTxWarp prst="textNoShape">
                <a:avLst/>
              </a:prstTxWarp>
            </a:bodyPr>
            <a:lstStyle/>
            <a:p>
              <a:pPr defTabSz="913918"/>
              <a:r>
                <a:rPr lang="en-US" sz="1764" dirty="0">
                  <a:solidFill>
                    <a:srgbClr val="FFFFFF"/>
                  </a:solidFill>
                </a:rPr>
                <a:t>z</a:t>
              </a:r>
            </a:p>
          </p:txBody>
        </p:sp>
        <p:sp>
          <p:nvSpPr>
            <p:cNvPr id="675" name="Freeform 25"/>
            <p:cNvSpPr>
              <a:spLocks/>
            </p:cNvSpPr>
            <p:nvPr/>
          </p:nvSpPr>
          <p:spPr bwMode="auto">
            <a:xfrm>
              <a:off x="9018907" y="2461626"/>
              <a:ext cx="130725" cy="142676"/>
            </a:xfrm>
            <a:custGeom>
              <a:avLst/>
              <a:gdLst>
                <a:gd name="T0" fmla="*/ 55 w 74"/>
                <a:gd name="T1" fmla="*/ 54 h 81"/>
                <a:gd name="T2" fmla="*/ 71 w 74"/>
                <a:gd name="T3" fmla="*/ 0 h 81"/>
                <a:gd name="T4" fmla="*/ 20 w 74"/>
                <a:gd name="T5" fmla="*/ 28 h 81"/>
                <a:gd name="T6" fmla="*/ 4 w 74"/>
                <a:gd name="T7" fmla="*/ 81 h 81"/>
                <a:gd name="T8" fmla="*/ 55 w 74"/>
                <a:gd name="T9" fmla="*/ 54 h 81"/>
              </a:gdLst>
              <a:ahLst/>
              <a:cxnLst>
                <a:cxn ang="0">
                  <a:pos x="T0" y="T1"/>
                </a:cxn>
                <a:cxn ang="0">
                  <a:pos x="T2" y="T3"/>
                </a:cxn>
                <a:cxn ang="0">
                  <a:pos x="T4" y="T5"/>
                </a:cxn>
                <a:cxn ang="0">
                  <a:pos x="T6" y="T7"/>
                </a:cxn>
                <a:cxn ang="0">
                  <a:pos x="T8" y="T9"/>
                </a:cxn>
              </a:cxnLst>
              <a:rect l="0" t="0" r="r" b="b"/>
              <a:pathLst>
                <a:path w="74" h="81">
                  <a:moveTo>
                    <a:pt x="55" y="54"/>
                  </a:moveTo>
                  <a:cubicBezTo>
                    <a:pt x="66" y="40"/>
                    <a:pt x="74" y="21"/>
                    <a:pt x="71" y="0"/>
                  </a:cubicBezTo>
                  <a:cubicBezTo>
                    <a:pt x="54" y="2"/>
                    <a:pt x="33" y="13"/>
                    <a:pt x="20" y="28"/>
                  </a:cubicBezTo>
                  <a:cubicBezTo>
                    <a:pt x="9" y="41"/>
                    <a:pt x="0" y="61"/>
                    <a:pt x="4" y="81"/>
                  </a:cubicBezTo>
                  <a:cubicBezTo>
                    <a:pt x="23" y="81"/>
                    <a:pt x="44" y="70"/>
                    <a:pt x="55" y="54"/>
                  </a:cubicBezTo>
                  <a:close/>
                </a:path>
              </a:pathLst>
            </a:custGeom>
            <a:solidFill>
              <a:schemeClr val="tx1"/>
            </a:solidFill>
            <a:ln>
              <a:noFill/>
            </a:ln>
            <a:extLst/>
          </p:spPr>
          <p:txBody>
            <a:bodyPr vert="horz" wrap="square" lIns="89607" tIns="44802" rIns="89607" bIns="44802" numCol="1" anchor="t" anchorCtr="0" compatLnSpc="1">
              <a:prstTxWarp prst="textNoShape">
                <a:avLst/>
              </a:prstTxWarp>
            </a:bodyPr>
            <a:lstStyle/>
            <a:p>
              <a:pPr defTabSz="913918"/>
              <a:endParaRPr lang="en-US" sz="1764">
                <a:solidFill>
                  <a:srgbClr val="FFFFFF"/>
                </a:solidFill>
              </a:endParaRPr>
            </a:p>
          </p:txBody>
        </p:sp>
      </p:grpSp>
      <p:grpSp>
        <p:nvGrpSpPr>
          <p:cNvPr id="676" name="Group 25"/>
          <p:cNvGrpSpPr>
            <a:grpSpLocks noChangeAspect="1"/>
          </p:cNvGrpSpPr>
          <p:nvPr/>
        </p:nvGrpSpPr>
        <p:grpSpPr bwMode="auto">
          <a:xfrm>
            <a:off x="8209762" y="5635034"/>
            <a:ext cx="1547978" cy="187591"/>
            <a:chOff x="-1699" y="18351"/>
            <a:chExt cx="11074" cy="1342"/>
          </a:xfrm>
        </p:grpSpPr>
        <p:sp>
          <p:nvSpPr>
            <p:cNvPr id="677" name="Freeform 26"/>
            <p:cNvSpPr>
              <a:spLocks/>
            </p:cNvSpPr>
            <p:nvPr/>
          </p:nvSpPr>
          <p:spPr bwMode="auto">
            <a:xfrm>
              <a:off x="-1699" y="18441"/>
              <a:ext cx="1250" cy="1231"/>
            </a:xfrm>
            <a:custGeom>
              <a:avLst/>
              <a:gdLst>
                <a:gd name="T0" fmla="*/ 1250 w 1250"/>
                <a:gd name="T1" fmla="*/ 1231 h 1231"/>
                <a:gd name="T2" fmla="*/ 1109 w 1250"/>
                <a:gd name="T3" fmla="*/ 1231 h 1231"/>
                <a:gd name="T4" fmla="*/ 1109 w 1250"/>
                <a:gd name="T5" fmla="*/ 228 h 1231"/>
                <a:gd name="T6" fmla="*/ 1104 w 1250"/>
                <a:gd name="T7" fmla="*/ 228 h 1231"/>
                <a:gd name="T8" fmla="*/ 662 w 1250"/>
                <a:gd name="T9" fmla="*/ 1231 h 1231"/>
                <a:gd name="T10" fmla="*/ 591 w 1250"/>
                <a:gd name="T11" fmla="*/ 1231 h 1231"/>
                <a:gd name="T12" fmla="*/ 142 w 1250"/>
                <a:gd name="T13" fmla="*/ 223 h 1231"/>
                <a:gd name="T14" fmla="*/ 139 w 1250"/>
                <a:gd name="T15" fmla="*/ 223 h 1231"/>
                <a:gd name="T16" fmla="*/ 139 w 1250"/>
                <a:gd name="T17" fmla="*/ 1231 h 1231"/>
                <a:gd name="T18" fmla="*/ 0 w 1250"/>
                <a:gd name="T19" fmla="*/ 1231 h 1231"/>
                <a:gd name="T20" fmla="*/ 0 w 1250"/>
                <a:gd name="T21" fmla="*/ 0 h 1231"/>
                <a:gd name="T22" fmla="*/ 191 w 1250"/>
                <a:gd name="T23" fmla="*/ 0 h 1231"/>
                <a:gd name="T24" fmla="*/ 622 w 1250"/>
                <a:gd name="T25" fmla="*/ 986 h 1231"/>
                <a:gd name="T26" fmla="*/ 629 w 1250"/>
                <a:gd name="T27" fmla="*/ 986 h 1231"/>
                <a:gd name="T28" fmla="*/ 1071 w 1250"/>
                <a:gd name="T29" fmla="*/ 0 h 1231"/>
                <a:gd name="T30" fmla="*/ 1250 w 1250"/>
                <a:gd name="T31" fmla="*/ 0 h 1231"/>
                <a:gd name="T32" fmla="*/ 1250 w 1250"/>
                <a:gd name="T33" fmla="*/ 1231 h 1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50" h="1231">
                  <a:moveTo>
                    <a:pt x="1250" y="1231"/>
                  </a:moveTo>
                  <a:lnTo>
                    <a:pt x="1109" y="1231"/>
                  </a:lnTo>
                  <a:lnTo>
                    <a:pt x="1109" y="228"/>
                  </a:lnTo>
                  <a:lnTo>
                    <a:pt x="1104" y="228"/>
                  </a:lnTo>
                  <a:lnTo>
                    <a:pt x="662" y="1231"/>
                  </a:lnTo>
                  <a:lnTo>
                    <a:pt x="591" y="1231"/>
                  </a:lnTo>
                  <a:lnTo>
                    <a:pt x="142" y="223"/>
                  </a:lnTo>
                  <a:lnTo>
                    <a:pt x="139" y="223"/>
                  </a:lnTo>
                  <a:lnTo>
                    <a:pt x="139" y="1231"/>
                  </a:lnTo>
                  <a:lnTo>
                    <a:pt x="0" y="1231"/>
                  </a:lnTo>
                  <a:lnTo>
                    <a:pt x="0" y="0"/>
                  </a:lnTo>
                  <a:lnTo>
                    <a:pt x="191" y="0"/>
                  </a:lnTo>
                  <a:lnTo>
                    <a:pt x="622" y="986"/>
                  </a:lnTo>
                  <a:lnTo>
                    <a:pt x="629" y="986"/>
                  </a:lnTo>
                  <a:lnTo>
                    <a:pt x="1071" y="0"/>
                  </a:lnTo>
                  <a:lnTo>
                    <a:pt x="1250" y="0"/>
                  </a:lnTo>
                  <a:lnTo>
                    <a:pt x="1250" y="1231"/>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678" name="Freeform 27"/>
            <p:cNvSpPr>
              <a:spLocks noEditPoints="1"/>
            </p:cNvSpPr>
            <p:nvPr/>
          </p:nvSpPr>
          <p:spPr bwMode="auto">
            <a:xfrm>
              <a:off x="-222" y="18386"/>
              <a:ext cx="185" cy="1286"/>
            </a:xfrm>
            <a:custGeom>
              <a:avLst/>
              <a:gdLst>
                <a:gd name="T0" fmla="*/ 78 w 78"/>
                <a:gd name="T1" fmla="*/ 38 h 541"/>
                <a:gd name="T2" fmla="*/ 67 w 78"/>
                <a:gd name="T3" fmla="*/ 66 h 541"/>
                <a:gd name="T4" fmla="*/ 39 w 78"/>
                <a:gd name="T5" fmla="*/ 77 h 541"/>
                <a:gd name="T6" fmla="*/ 12 w 78"/>
                <a:gd name="T7" fmla="*/ 66 h 541"/>
                <a:gd name="T8" fmla="*/ 0 w 78"/>
                <a:gd name="T9" fmla="*/ 38 h 541"/>
                <a:gd name="T10" fmla="*/ 11 w 78"/>
                <a:gd name="T11" fmla="*/ 11 h 541"/>
                <a:gd name="T12" fmla="*/ 39 w 78"/>
                <a:gd name="T13" fmla="*/ 0 h 541"/>
                <a:gd name="T14" fmla="*/ 67 w 78"/>
                <a:gd name="T15" fmla="*/ 11 h 541"/>
                <a:gd name="T16" fmla="*/ 78 w 78"/>
                <a:gd name="T17" fmla="*/ 38 h 541"/>
                <a:gd name="T18" fmla="*/ 68 w 78"/>
                <a:gd name="T19" fmla="*/ 541 h 541"/>
                <a:gd name="T20" fmla="*/ 9 w 78"/>
                <a:gd name="T21" fmla="*/ 541 h 541"/>
                <a:gd name="T22" fmla="*/ 9 w 78"/>
                <a:gd name="T23" fmla="*/ 171 h 541"/>
                <a:gd name="T24" fmla="*/ 68 w 78"/>
                <a:gd name="T25" fmla="*/ 171 h 541"/>
                <a:gd name="T26" fmla="*/ 68 w 78"/>
                <a:gd name="T27" fmla="*/ 541 h 5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8" h="541">
                  <a:moveTo>
                    <a:pt x="78" y="38"/>
                  </a:moveTo>
                  <a:cubicBezTo>
                    <a:pt x="78" y="49"/>
                    <a:pt x="74" y="59"/>
                    <a:pt x="67" y="66"/>
                  </a:cubicBezTo>
                  <a:cubicBezTo>
                    <a:pt x="59" y="73"/>
                    <a:pt x="50" y="77"/>
                    <a:pt x="39" y="77"/>
                  </a:cubicBezTo>
                  <a:cubicBezTo>
                    <a:pt x="28" y="77"/>
                    <a:pt x="19" y="73"/>
                    <a:pt x="12" y="66"/>
                  </a:cubicBezTo>
                  <a:cubicBezTo>
                    <a:pt x="4" y="59"/>
                    <a:pt x="0" y="50"/>
                    <a:pt x="0" y="38"/>
                  </a:cubicBezTo>
                  <a:cubicBezTo>
                    <a:pt x="0" y="28"/>
                    <a:pt x="4" y="19"/>
                    <a:pt x="11" y="11"/>
                  </a:cubicBezTo>
                  <a:cubicBezTo>
                    <a:pt x="19" y="4"/>
                    <a:pt x="28" y="0"/>
                    <a:pt x="39" y="0"/>
                  </a:cubicBezTo>
                  <a:cubicBezTo>
                    <a:pt x="50" y="0"/>
                    <a:pt x="59" y="4"/>
                    <a:pt x="67" y="11"/>
                  </a:cubicBezTo>
                  <a:cubicBezTo>
                    <a:pt x="74" y="19"/>
                    <a:pt x="78" y="28"/>
                    <a:pt x="78" y="38"/>
                  </a:cubicBezTo>
                  <a:close/>
                  <a:moveTo>
                    <a:pt x="68" y="541"/>
                  </a:moveTo>
                  <a:cubicBezTo>
                    <a:pt x="9" y="541"/>
                    <a:pt x="9" y="541"/>
                    <a:pt x="9" y="541"/>
                  </a:cubicBezTo>
                  <a:cubicBezTo>
                    <a:pt x="9" y="171"/>
                    <a:pt x="9" y="171"/>
                    <a:pt x="9" y="171"/>
                  </a:cubicBezTo>
                  <a:cubicBezTo>
                    <a:pt x="68" y="171"/>
                    <a:pt x="68" y="171"/>
                    <a:pt x="68" y="171"/>
                  </a:cubicBezTo>
                  <a:lnTo>
                    <a:pt x="68" y="541"/>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679" name="Freeform 28"/>
            <p:cNvSpPr>
              <a:spLocks/>
            </p:cNvSpPr>
            <p:nvPr/>
          </p:nvSpPr>
          <p:spPr bwMode="auto">
            <a:xfrm>
              <a:off x="100" y="18771"/>
              <a:ext cx="659" cy="922"/>
            </a:xfrm>
            <a:custGeom>
              <a:avLst/>
              <a:gdLst>
                <a:gd name="T0" fmla="*/ 278 w 279"/>
                <a:gd name="T1" fmla="*/ 362 h 388"/>
                <a:gd name="T2" fmla="*/ 176 w 279"/>
                <a:gd name="T3" fmla="*/ 388 h 388"/>
                <a:gd name="T4" fmla="*/ 85 w 279"/>
                <a:gd name="T5" fmla="*/ 365 h 388"/>
                <a:gd name="T6" fmla="*/ 23 w 279"/>
                <a:gd name="T7" fmla="*/ 299 h 388"/>
                <a:gd name="T8" fmla="*/ 0 w 279"/>
                <a:gd name="T9" fmla="*/ 203 h 388"/>
                <a:gd name="T10" fmla="*/ 53 w 279"/>
                <a:gd name="T11" fmla="*/ 56 h 388"/>
                <a:gd name="T12" fmla="*/ 193 w 279"/>
                <a:gd name="T13" fmla="*/ 0 h 388"/>
                <a:gd name="T14" fmla="*/ 279 w 279"/>
                <a:gd name="T15" fmla="*/ 19 h 388"/>
                <a:gd name="T16" fmla="*/ 279 w 279"/>
                <a:gd name="T17" fmla="*/ 80 h 388"/>
                <a:gd name="T18" fmla="*/ 191 w 279"/>
                <a:gd name="T19" fmla="*/ 51 h 388"/>
                <a:gd name="T20" fmla="*/ 97 w 279"/>
                <a:gd name="T21" fmla="*/ 92 h 388"/>
                <a:gd name="T22" fmla="*/ 61 w 279"/>
                <a:gd name="T23" fmla="*/ 198 h 388"/>
                <a:gd name="T24" fmla="*/ 95 w 279"/>
                <a:gd name="T25" fmla="*/ 300 h 388"/>
                <a:gd name="T26" fmla="*/ 187 w 279"/>
                <a:gd name="T27" fmla="*/ 338 h 388"/>
                <a:gd name="T28" fmla="*/ 278 w 279"/>
                <a:gd name="T29" fmla="*/ 306 h 388"/>
                <a:gd name="T30" fmla="*/ 278 w 279"/>
                <a:gd name="T31" fmla="*/ 362 h 3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79" h="388">
                  <a:moveTo>
                    <a:pt x="278" y="362"/>
                  </a:moveTo>
                  <a:cubicBezTo>
                    <a:pt x="249" y="380"/>
                    <a:pt x="215" y="388"/>
                    <a:pt x="176" y="388"/>
                  </a:cubicBezTo>
                  <a:cubicBezTo>
                    <a:pt x="143" y="388"/>
                    <a:pt x="112" y="381"/>
                    <a:pt x="85" y="365"/>
                  </a:cubicBezTo>
                  <a:cubicBezTo>
                    <a:pt x="59" y="349"/>
                    <a:pt x="38" y="327"/>
                    <a:pt x="23" y="299"/>
                  </a:cubicBezTo>
                  <a:cubicBezTo>
                    <a:pt x="8" y="271"/>
                    <a:pt x="0" y="239"/>
                    <a:pt x="0" y="203"/>
                  </a:cubicBezTo>
                  <a:cubicBezTo>
                    <a:pt x="0" y="142"/>
                    <a:pt x="18" y="93"/>
                    <a:pt x="53" y="56"/>
                  </a:cubicBezTo>
                  <a:cubicBezTo>
                    <a:pt x="88" y="19"/>
                    <a:pt x="135" y="0"/>
                    <a:pt x="193" y="0"/>
                  </a:cubicBezTo>
                  <a:cubicBezTo>
                    <a:pt x="225" y="0"/>
                    <a:pt x="254" y="6"/>
                    <a:pt x="279" y="19"/>
                  </a:cubicBezTo>
                  <a:cubicBezTo>
                    <a:pt x="279" y="80"/>
                    <a:pt x="279" y="80"/>
                    <a:pt x="279" y="80"/>
                  </a:cubicBezTo>
                  <a:cubicBezTo>
                    <a:pt x="251" y="60"/>
                    <a:pt x="222" y="51"/>
                    <a:pt x="191" y="51"/>
                  </a:cubicBezTo>
                  <a:cubicBezTo>
                    <a:pt x="152" y="51"/>
                    <a:pt x="121" y="64"/>
                    <a:pt x="97" y="92"/>
                  </a:cubicBezTo>
                  <a:cubicBezTo>
                    <a:pt x="73" y="119"/>
                    <a:pt x="61" y="154"/>
                    <a:pt x="61" y="198"/>
                  </a:cubicBezTo>
                  <a:cubicBezTo>
                    <a:pt x="61" y="241"/>
                    <a:pt x="72" y="275"/>
                    <a:pt x="95" y="300"/>
                  </a:cubicBezTo>
                  <a:cubicBezTo>
                    <a:pt x="118" y="325"/>
                    <a:pt x="149" y="338"/>
                    <a:pt x="187" y="338"/>
                  </a:cubicBezTo>
                  <a:cubicBezTo>
                    <a:pt x="219" y="338"/>
                    <a:pt x="250" y="327"/>
                    <a:pt x="278" y="306"/>
                  </a:cubicBezTo>
                  <a:lnTo>
                    <a:pt x="278" y="362"/>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680" name="Freeform 29"/>
            <p:cNvSpPr>
              <a:spLocks/>
            </p:cNvSpPr>
            <p:nvPr/>
          </p:nvSpPr>
          <p:spPr bwMode="auto">
            <a:xfrm>
              <a:off x="913" y="18776"/>
              <a:ext cx="456" cy="896"/>
            </a:xfrm>
            <a:custGeom>
              <a:avLst/>
              <a:gdLst>
                <a:gd name="T0" fmla="*/ 193 w 193"/>
                <a:gd name="T1" fmla="*/ 67 h 377"/>
                <a:gd name="T2" fmla="*/ 148 w 193"/>
                <a:gd name="T3" fmla="*/ 55 h 377"/>
                <a:gd name="T4" fmla="*/ 84 w 193"/>
                <a:gd name="T5" fmla="*/ 92 h 377"/>
                <a:gd name="T6" fmla="*/ 59 w 193"/>
                <a:gd name="T7" fmla="*/ 189 h 377"/>
                <a:gd name="T8" fmla="*/ 59 w 193"/>
                <a:gd name="T9" fmla="*/ 377 h 377"/>
                <a:gd name="T10" fmla="*/ 0 w 193"/>
                <a:gd name="T11" fmla="*/ 377 h 377"/>
                <a:gd name="T12" fmla="*/ 0 w 193"/>
                <a:gd name="T13" fmla="*/ 7 h 377"/>
                <a:gd name="T14" fmla="*/ 59 w 193"/>
                <a:gd name="T15" fmla="*/ 7 h 377"/>
                <a:gd name="T16" fmla="*/ 59 w 193"/>
                <a:gd name="T17" fmla="*/ 83 h 377"/>
                <a:gd name="T18" fmla="*/ 61 w 193"/>
                <a:gd name="T19" fmla="*/ 83 h 377"/>
                <a:gd name="T20" fmla="*/ 99 w 193"/>
                <a:gd name="T21" fmla="*/ 23 h 377"/>
                <a:gd name="T22" fmla="*/ 158 w 193"/>
                <a:gd name="T23" fmla="*/ 0 h 377"/>
                <a:gd name="T24" fmla="*/ 193 w 193"/>
                <a:gd name="T25" fmla="*/ 6 h 377"/>
                <a:gd name="T26" fmla="*/ 193 w 193"/>
                <a:gd name="T27" fmla="*/ 67 h 3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93" h="377">
                  <a:moveTo>
                    <a:pt x="193" y="67"/>
                  </a:moveTo>
                  <a:cubicBezTo>
                    <a:pt x="183" y="59"/>
                    <a:pt x="168" y="55"/>
                    <a:pt x="148" y="55"/>
                  </a:cubicBezTo>
                  <a:cubicBezTo>
                    <a:pt x="122" y="55"/>
                    <a:pt x="100" y="67"/>
                    <a:pt x="84" y="92"/>
                  </a:cubicBezTo>
                  <a:cubicBezTo>
                    <a:pt x="68" y="117"/>
                    <a:pt x="59" y="149"/>
                    <a:pt x="59" y="189"/>
                  </a:cubicBezTo>
                  <a:cubicBezTo>
                    <a:pt x="59" y="377"/>
                    <a:pt x="59" y="377"/>
                    <a:pt x="59" y="377"/>
                  </a:cubicBezTo>
                  <a:cubicBezTo>
                    <a:pt x="0" y="377"/>
                    <a:pt x="0" y="377"/>
                    <a:pt x="0" y="377"/>
                  </a:cubicBezTo>
                  <a:cubicBezTo>
                    <a:pt x="0" y="7"/>
                    <a:pt x="0" y="7"/>
                    <a:pt x="0" y="7"/>
                  </a:cubicBezTo>
                  <a:cubicBezTo>
                    <a:pt x="59" y="7"/>
                    <a:pt x="59" y="7"/>
                    <a:pt x="59" y="7"/>
                  </a:cubicBezTo>
                  <a:cubicBezTo>
                    <a:pt x="59" y="83"/>
                    <a:pt x="59" y="83"/>
                    <a:pt x="59" y="83"/>
                  </a:cubicBezTo>
                  <a:cubicBezTo>
                    <a:pt x="61" y="83"/>
                    <a:pt x="61" y="83"/>
                    <a:pt x="61" y="83"/>
                  </a:cubicBezTo>
                  <a:cubicBezTo>
                    <a:pt x="69" y="58"/>
                    <a:pt x="82" y="38"/>
                    <a:pt x="99" y="23"/>
                  </a:cubicBezTo>
                  <a:cubicBezTo>
                    <a:pt x="116" y="8"/>
                    <a:pt x="136" y="0"/>
                    <a:pt x="158" y="0"/>
                  </a:cubicBezTo>
                  <a:cubicBezTo>
                    <a:pt x="173" y="0"/>
                    <a:pt x="185" y="2"/>
                    <a:pt x="193" y="6"/>
                  </a:cubicBezTo>
                  <a:lnTo>
                    <a:pt x="193" y="67"/>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681" name="Freeform 30"/>
            <p:cNvSpPr>
              <a:spLocks noEditPoints="1"/>
            </p:cNvSpPr>
            <p:nvPr/>
          </p:nvSpPr>
          <p:spPr bwMode="auto">
            <a:xfrm>
              <a:off x="1376" y="18771"/>
              <a:ext cx="863" cy="922"/>
            </a:xfrm>
            <a:custGeom>
              <a:avLst/>
              <a:gdLst>
                <a:gd name="T0" fmla="*/ 365 w 365"/>
                <a:gd name="T1" fmla="*/ 193 h 388"/>
                <a:gd name="T2" fmla="*/ 315 w 365"/>
                <a:gd name="T3" fmla="*/ 335 h 388"/>
                <a:gd name="T4" fmla="*/ 181 w 365"/>
                <a:gd name="T5" fmla="*/ 388 h 388"/>
                <a:gd name="T6" fmla="*/ 49 w 365"/>
                <a:gd name="T7" fmla="*/ 336 h 388"/>
                <a:gd name="T8" fmla="*/ 0 w 365"/>
                <a:gd name="T9" fmla="*/ 198 h 388"/>
                <a:gd name="T10" fmla="*/ 51 w 365"/>
                <a:gd name="T11" fmla="*/ 53 h 388"/>
                <a:gd name="T12" fmla="*/ 189 w 365"/>
                <a:gd name="T13" fmla="*/ 0 h 388"/>
                <a:gd name="T14" fmla="*/ 318 w 365"/>
                <a:gd name="T15" fmla="*/ 51 h 388"/>
                <a:gd name="T16" fmla="*/ 365 w 365"/>
                <a:gd name="T17" fmla="*/ 193 h 388"/>
                <a:gd name="T18" fmla="*/ 304 w 365"/>
                <a:gd name="T19" fmla="*/ 195 h 388"/>
                <a:gd name="T20" fmla="*/ 273 w 365"/>
                <a:gd name="T21" fmla="*/ 88 h 388"/>
                <a:gd name="T22" fmla="*/ 185 w 365"/>
                <a:gd name="T23" fmla="*/ 51 h 388"/>
                <a:gd name="T24" fmla="*/ 94 w 365"/>
                <a:gd name="T25" fmla="*/ 89 h 388"/>
                <a:gd name="T26" fmla="*/ 61 w 365"/>
                <a:gd name="T27" fmla="*/ 196 h 388"/>
                <a:gd name="T28" fmla="*/ 95 w 365"/>
                <a:gd name="T29" fmla="*/ 300 h 388"/>
                <a:gd name="T30" fmla="*/ 185 w 365"/>
                <a:gd name="T31" fmla="*/ 338 h 388"/>
                <a:gd name="T32" fmla="*/ 273 w 365"/>
                <a:gd name="T33" fmla="*/ 301 h 388"/>
                <a:gd name="T34" fmla="*/ 304 w 365"/>
                <a:gd name="T35" fmla="*/ 195 h 3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5" h="388">
                  <a:moveTo>
                    <a:pt x="365" y="193"/>
                  </a:moveTo>
                  <a:cubicBezTo>
                    <a:pt x="365" y="252"/>
                    <a:pt x="348" y="299"/>
                    <a:pt x="315" y="335"/>
                  </a:cubicBezTo>
                  <a:cubicBezTo>
                    <a:pt x="281" y="370"/>
                    <a:pt x="237" y="388"/>
                    <a:pt x="181" y="388"/>
                  </a:cubicBezTo>
                  <a:cubicBezTo>
                    <a:pt x="126" y="388"/>
                    <a:pt x="82" y="371"/>
                    <a:pt x="49" y="336"/>
                  </a:cubicBezTo>
                  <a:cubicBezTo>
                    <a:pt x="17" y="301"/>
                    <a:pt x="0" y="255"/>
                    <a:pt x="0" y="198"/>
                  </a:cubicBezTo>
                  <a:cubicBezTo>
                    <a:pt x="0" y="137"/>
                    <a:pt x="17" y="89"/>
                    <a:pt x="51" y="53"/>
                  </a:cubicBezTo>
                  <a:cubicBezTo>
                    <a:pt x="84" y="18"/>
                    <a:pt x="130" y="0"/>
                    <a:pt x="189" y="0"/>
                  </a:cubicBezTo>
                  <a:cubicBezTo>
                    <a:pt x="244" y="0"/>
                    <a:pt x="287" y="17"/>
                    <a:pt x="318" y="51"/>
                  </a:cubicBezTo>
                  <a:cubicBezTo>
                    <a:pt x="349" y="86"/>
                    <a:pt x="365" y="133"/>
                    <a:pt x="365" y="193"/>
                  </a:cubicBezTo>
                  <a:close/>
                  <a:moveTo>
                    <a:pt x="304" y="195"/>
                  </a:moveTo>
                  <a:cubicBezTo>
                    <a:pt x="304" y="148"/>
                    <a:pt x="294" y="113"/>
                    <a:pt x="273" y="88"/>
                  </a:cubicBezTo>
                  <a:cubicBezTo>
                    <a:pt x="253" y="63"/>
                    <a:pt x="223" y="51"/>
                    <a:pt x="185" y="51"/>
                  </a:cubicBezTo>
                  <a:cubicBezTo>
                    <a:pt x="147" y="51"/>
                    <a:pt x="117" y="63"/>
                    <a:pt x="94" y="89"/>
                  </a:cubicBezTo>
                  <a:cubicBezTo>
                    <a:pt x="72" y="114"/>
                    <a:pt x="61" y="150"/>
                    <a:pt x="61" y="196"/>
                  </a:cubicBezTo>
                  <a:cubicBezTo>
                    <a:pt x="61" y="241"/>
                    <a:pt x="72" y="275"/>
                    <a:pt x="95" y="300"/>
                  </a:cubicBezTo>
                  <a:cubicBezTo>
                    <a:pt x="117" y="325"/>
                    <a:pt x="147" y="338"/>
                    <a:pt x="185" y="338"/>
                  </a:cubicBezTo>
                  <a:cubicBezTo>
                    <a:pt x="223" y="338"/>
                    <a:pt x="253" y="325"/>
                    <a:pt x="273" y="301"/>
                  </a:cubicBezTo>
                  <a:cubicBezTo>
                    <a:pt x="294" y="276"/>
                    <a:pt x="304" y="241"/>
                    <a:pt x="304" y="195"/>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682" name="Freeform 31"/>
            <p:cNvSpPr>
              <a:spLocks/>
            </p:cNvSpPr>
            <p:nvPr/>
          </p:nvSpPr>
          <p:spPr bwMode="auto">
            <a:xfrm>
              <a:off x="2341" y="18771"/>
              <a:ext cx="536" cy="922"/>
            </a:xfrm>
            <a:custGeom>
              <a:avLst/>
              <a:gdLst>
                <a:gd name="T0" fmla="*/ 227 w 227"/>
                <a:gd name="T1" fmla="*/ 280 h 388"/>
                <a:gd name="T2" fmla="*/ 190 w 227"/>
                <a:gd name="T3" fmla="*/ 358 h 388"/>
                <a:gd name="T4" fmla="*/ 92 w 227"/>
                <a:gd name="T5" fmla="*/ 388 h 388"/>
                <a:gd name="T6" fmla="*/ 0 w 227"/>
                <a:gd name="T7" fmla="*/ 366 h 388"/>
                <a:gd name="T8" fmla="*/ 0 w 227"/>
                <a:gd name="T9" fmla="*/ 302 h 388"/>
                <a:gd name="T10" fmla="*/ 96 w 227"/>
                <a:gd name="T11" fmla="*/ 338 h 388"/>
                <a:gd name="T12" fmla="*/ 167 w 227"/>
                <a:gd name="T13" fmla="*/ 286 h 388"/>
                <a:gd name="T14" fmla="*/ 153 w 227"/>
                <a:gd name="T15" fmla="*/ 252 h 388"/>
                <a:gd name="T16" fmla="*/ 90 w 227"/>
                <a:gd name="T17" fmla="*/ 216 h 388"/>
                <a:gd name="T18" fmla="*/ 21 w 227"/>
                <a:gd name="T19" fmla="*/ 171 h 388"/>
                <a:gd name="T20" fmla="*/ 1 w 227"/>
                <a:gd name="T21" fmla="*/ 107 h 388"/>
                <a:gd name="T22" fmla="*/ 38 w 227"/>
                <a:gd name="T23" fmla="*/ 31 h 388"/>
                <a:gd name="T24" fmla="*/ 131 w 227"/>
                <a:gd name="T25" fmla="*/ 0 h 388"/>
                <a:gd name="T26" fmla="*/ 210 w 227"/>
                <a:gd name="T27" fmla="*/ 17 h 388"/>
                <a:gd name="T28" fmla="*/ 210 w 227"/>
                <a:gd name="T29" fmla="*/ 77 h 388"/>
                <a:gd name="T30" fmla="*/ 126 w 227"/>
                <a:gd name="T31" fmla="*/ 51 h 388"/>
                <a:gd name="T32" fmla="*/ 79 w 227"/>
                <a:gd name="T33" fmla="*/ 65 h 388"/>
                <a:gd name="T34" fmla="*/ 61 w 227"/>
                <a:gd name="T35" fmla="*/ 102 h 388"/>
                <a:gd name="T36" fmla="*/ 75 w 227"/>
                <a:gd name="T37" fmla="*/ 140 h 388"/>
                <a:gd name="T38" fmla="*/ 132 w 227"/>
                <a:gd name="T39" fmla="*/ 171 h 388"/>
                <a:gd name="T40" fmla="*/ 206 w 227"/>
                <a:gd name="T41" fmla="*/ 218 h 388"/>
                <a:gd name="T42" fmla="*/ 227 w 227"/>
                <a:gd name="T43" fmla="*/ 280 h 3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7" h="388">
                  <a:moveTo>
                    <a:pt x="227" y="280"/>
                  </a:moveTo>
                  <a:cubicBezTo>
                    <a:pt x="227" y="312"/>
                    <a:pt x="215" y="338"/>
                    <a:pt x="190" y="358"/>
                  </a:cubicBezTo>
                  <a:cubicBezTo>
                    <a:pt x="166" y="378"/>
                    <a:pt x="133" y="388"/>
                    <a:pt x="92" y="388"/>
                  </a:cubicBezTo>
                  <a:cubicBezTo>
                    <a:pt x="57" y="388"/>
                    <a:pt x="26" y="381"/>
                    <a:pt x="0" y="366"/>
                  </a:cubicBezTo>
                  <a:cubicBezTo>
                    <a:pt x="0" y="302"/>
                    <a:pt x="0" y="302"/>
                    <a:pt x="0" y="302"/>
                  </a:cubicBezTo>
                  <a:cubicBezTo>
                    <a:pt x="29" y="326"/>
                    <a:pt x="61" y="338"/>
                    <a:pt x="96" y="338"/>
                  </a:cubicBezTo>
                  <a:cubicBezTo>
                    <a:pt x="143" y="338"/>
                    <a:pt x="167" y="320"/>
                    <a:pt x="167" y="286"/>
                  </a:cubicBezTo>
                  <a:cubicBezTo>
                    <a:pt x="167" y="272"/>
                    <a:pt x="162" y="261"/>
                    <a:pt x="153" y="252"/>
                  </a:cubicBezTo>
                  <a:cubicBezTo>
                    <a:pt x="144" y="243"/>
                    <a:pt x="123" y="231"/>
                    <a:pt x="90" y="216"/>
                  </a:cubicBezTo>
                  <a:cubicBezTo>
                    <a:pt x="58" y="202"/>
                    <a:pt x="34" y="187"/>
                    <a:pt x="21" y="171"/>
                  </a:cubicBezTo>
                  <a:cubicBezTo>
                    <a:pt x="7" y="155"/>
                    <a:pt x="1" y="134"/>
                    <a:pt x="1" y="107"/>
                  </a:cubicBezTo>
                  <a:cubicBezTo>
                    <a:pt x="1" y="77"/>
                    <a:pt x="13" y="51"/>
                    <a:pt x="38" y="31"/>
                  </a:cubicBezTo>
                  <a:cubicBezTo>
                    <a:pt x="62" y="10"/>
                    <a:pt x="93" y="0"/>
                    <a:pt x="131" y="0"/>
                  </a:cubicBezTo>
                  <a:cubicBezTo>
                    <a:pt x="160" y="0"/>
                    <a:pt x="187" y="6"/>
                    <a:pt x="210" y="17"/>
                  </a:cubicBezTo>
                  <a:cubicBezTo>
                    <a:pt x="210" y="77"/>
                    <a:pt x="210" y="77"/>
                    <a:pt x="210" y="77"/>
                  </a:cubicBezTo>
                  <a:cubicBezTo>
                    <a:pt x="186" y="59"/>
                    <a:pt x="158" y="51"/>
                    <a:pt x="126" y="51"/>
                  </a:cubicBezTo>
                  <a:cubicBezTo>
                    <a:pt x="107" y="51"/>
                    <a:pt x="91" y="55"/>
                    <a:pt x="79" y="65"/>
                  </a:cubicBezTo>
                  <a:cubicBezTo>
                    <a:pt x="67" y="75"/>
                    <a:pt x="61" y="87"/>
                    <a:pt x="61" y="102"/>
                  </a:cubicBezTo>
                  <a:cubicBezTo>
                    <a:pt x="61" y="119"/>
                    <a:pt x="66" y="131"/>
                    <a:pt x="75" y="140"/>
                  </a:cubicBezTo>
                  <a:cubicBezTo>
                    <a:pt x="84" y="149"/>
                    <a:pt x="103" y="159"/>
                    <a:pt x="132" y="171"/>
                  </a:cubicBezTo>
                  <a:cubicBezTo>
                    <a:pt x="167" y="186"/>
                    <a:pt x="192" y="202"/>
                    <a:pt x="206" y="218"/>
                  </a:cubicBezTo>
                  <a:cubicBezTo>
                    <a:pt x="220" y="235"/>
                    <a:pt x="227" y="255"/>
                    <a:pt x="227" y="280"/>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683" name="Freeform 32"/>
            <p:cNvSpPr>
              <a:spLocks noEditPoints="1"/>
            </p:cNvSpPr>
            <p:nvPr/>
          </p:nvSpPr>
          <p:spPr bwMode="auto">
            <a:xfrm>
              <a:off x="2960" y="18771"/>
              <a:ext cx="863" cy="922"/>
            </a:xfrm>
            <a:custGeom>
              <a:avLst/>
              <a:gdLst>
                <a:gd name="T0" fmla="*/ 365 w 365"/>
                <a:gd name="T1" fmla="*/ 193 h 388"/>
                <a:gd name="T2" fmla="*/ 315 w 365"/>
                <a:gd name="T3" fmla="*/ 335 h 388"/>
                <a:gd name="T4" fmla="*/ 180 w 365"/>
                <a:gd name="T5" fmla="*/ 388 h 388"/>
                <a:gd name="T6" fmla="*/ 49 w 365"/>
                <a:gd name="T7" fmla="*/ 336 h 388"/>
                <a:gd name="T8" fmla="*/ 0 w 365"/>
                <a:gd name="T9" fmla="*/ 198 h 388"/>
                <a:gd name="T10" fmla="*/ 51 w 365"/>
                <a:gd name="T11" fmla="*/ 53 h 388"/>
                <a:gd name="T12" fmla="*/ 189 w 365"/>
                <a:gd name="T13" fmla="*/ 0 h 388"/>
                <a:gd name="T14" fmla="*/ 318 w 365"/>
                <a:gd name="T15" fmla="*/ 51 h 388"/>
                <a:gd name="T16" fmla="*/ 365 w 365"/>
                <a:gd name="T17" fmla="*/ 193 h 388"/>
                <a:gd name="T18" fmla="*/ 304 w 365"/>
                <a:gd name="T19" fmla="*/ 195 h 388"/>
                <a:gd name="T20" fmla="*/ 273 w 365"/>
                <a:gd name="T21" fmla="*/ 88 h 388"/>
                <a:gd name="T22" fmla="*/ 185 w 365"/>
                <a:gd name="T23" fmla="*/ 51 h 388"/>
                <a:gd name="T24" fmla="*/ 94 w 365"/>
                <a:gd name="T25" fmla="*/ 89 h 388"/>
                <a:gd name="T26" fmla="*/ 61 w 365"/>
                <a:gd name="T27" fmla="*/ 196 h 388"/>
                <a:gd name="T28" fmla="*/ 95 w 365"/>
                <a:gd name="T29" fmla="*/ 300 h 388"/>
                <a:gd name="T30" fmla="*/ 185 w 365"/>
                <a:gd name="T31" fmla="*/ 338 h 388"/>
                <a:gd name="T32" fmla="*/ 273 w 365"/>
                <a:gd name="T33" fmla="*/ 301 h 388"/>
                <a:gd name="T34" fmla="*/ 304 w 365"/>
                <a:gd name="T35" fmla="*/ 195 h 3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5" h="388">
                  <a:moveTo>
                    <a:pt x="365" y="193"/>
                  </a:moveTo>
                  <a:cubicBezTo>
                    <a:pt x="365" y="252"/>
                    <a:pt x="348" y="299"/>
                    <a:pt x="315" y="335"/>
                  </a:cubicBezTo>
                  <a:cubicBezTo>
                    <a:pt x="281" y="370"/>
                    <a:pt x="237" y="388"/>
                    <a:pt x="180" y="388"/>
                  </a:cubicBezTo>
                  <a:cubicBezTo>
                    <a:pt x="126" y="388"/>
                    <a:pt x="82" y="371"/>
                    <a:pt x="49" y="336"/>
                  </a:cubicBezTo>
                  <a:cubicBezTo>
                    <a:pt x="17" y="301"/>
                    <a:pt x="0" y="255"/>
                    <a:pt x="0" y="198"/>
                  </a:cubicBezTo>
                  <a:cubicBezTo>
                    <a:pt x="0" y="137"/>
                    <a:pt x="17" y="89"/>
                    <a:pt x="51" y="53"/>
                  </a:cubicBezTo>
                  <a:cubicBezTo>
                    <a:pt x="84" y="18"/>
                    <a:pt x="130" y="0"/>
                    <a:pt x="189" y="0"/>
                  </a:cubicBezTo>
                  <a:cubicBezTo>
                    <a:pt x="244" y="0"/>
                    <a:pt x="287" y="17"/>
                    <a:pt x="318" y="51"/>
                  </a:cubicBezTo>
                  <a:cubicBezTo>
                    <a:pt x="349" y="86"/>
                    <a:pt x="365" y="133"/>
                    <a:pt x="365" y="193"/>
                  </a:cubicBezTo>
                  <a:close/>
                  <a:moveTo>
                    <a:pt x="304" y="195"/>
                  </a:moveTo>
                  <a:cubicBezTo>
                    <a:pt x="304" y="148"/>
                    <a:pt x="294" y="113"/>
                    <a:pt x="273" y="88"/>
                  </a:cubicBezTo>
                  <a:cubicBezTo>
                    <a:pt x="253" y="63"/>
                    <a:pt x="223" y="51"/>
                    <a:pt x="185" y="51"/>
                  </a:cubicBezTo>
                  <a:cubicBezTo>
                    <a:pt x="147" y="51"/>
                    <a:pt x="117" y="63"/>
                    <a:pt x="94" y="89"/>
                  </a:cubicBezTo>
                  <a:cubicBezTo>
                    <a:pt x="72" y="114"/>
                    <a:pt x="61" y="150"/>
                    <a:pt x="61" y="196"/>
                  </a:cubicBezTo>
                  <a:cubicBezTo>
                    <a:pt x="61" y="241"/>
                    <a:pt x="72" y="275"/>
                    <a:pt x="95" y="300"/>
                  </a:cubicBezTo>
                  <a:cubicBezTo>
                    <a:pt x="117" y="325"/>
                    <a:pt x="147" y="338"/>
                    <a:pt x="185" y="338"/>
                  </a:cubicBezTo>
                  <a:cubicBezTo>
                    <a:pt x="223" y="338"/>
                    <a:pt x="253" y="325"/>
                    <a:pt x="273" y="301"/>
                  </a:cubicBezTo>
                  <a:cubicBezTo>
                    <a:pt x="294" y="276"/>
                    <a:pt x="304" y="241"/>
                    <a:pt x="304" y="195"/>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684" name="Freeform 33"/>
            <p:cNvSpPr>
              <a:spLocks/>
            </p:cNvSpPr>
            <p:nvPr/>
          </p:nvSpPr>
          <p:spPr bwMode="auto">
            <a:xfrm>
              <a:off x="3856" y="18351"/>
              <a:ext cx="529" cy="1321"/>
            </a:xfrm>
            <a:custGeom>
              <a:avLst/>
              <a:gdLst>
                <a:gd name="T0" fmla="*/ 224 w 224"/>
                <a:gd name="T1" fmla="*/ 60 h 556"/>
                <a:gd name="T2" fmla="*/ 184 w 224"/>
                <a:gd name="T3" fmla="*/ 50 h 556"/>
                <a:gd name="T4" fmla="*/ 122 w 224"/>
                <a:gd name="T5" fmla="*/ 129 h 556"/>
                <a:gd name="T6" fmla="*/ 122 w 224"/>
                <a:gd name="T7" fmla="*/ 186 h 556"/>
                <a:gd name="T8" fmla="*/ 209 w 224"/>
                <a:gd name="T9" fmla="*/ 186 h 556"/>
                <a:gd name="T10" fmla="*/ 209 w 224"/>
                <a:gd name="T11" fmla="*/ 236 h 556"/>
                <a:gd name="T12" fmla="*/ 122 w 224"/>
                <a:gd name="T13" fmla="*/ 236 h 556"/>
                <a:gd name="T14" fmla="*/ 122 w 224"/>
                <a:gd name="T15" fmla="*/ 556 h 556"/>
                <a:gd name="T16" fmla="*/ 63 w 224"/>
                <a:gd name="T17" fmla="*/ 556 h 556"/>
                <a:gd name="T18" fmla="*/ 63 w 224"/>
                <a:gd name="T19" fmla="*/ 236 h 556"/>
                <a:gd name="T20" fmla="*/ 0 w 224"/>
                <a:gd name="T21" fmla="*/ 236 h 556"/>
                <a:gd name="T22" fmla="*/ 0 w 224"/>
                <a:gd name="T23" fmla="*/ 186 h 556"/>
                <a:gd name="T24" fmla="*/ 63 w 224"/>
                <a:gd name="T25" fmla="*/ 186 h 556"/>
                <a:gd name="T26" fmla="*/ 63 w 224"/>
                <a:gd name="T27" fmla="*/ 126 h 556"/>
                <a:gd name="T28" fmla="*/ 96 w 224"/>
                <a:gd name="T29" fmla="*/ 35 h 556"/>
                <a:gd name="T30" fmla="*/ 181 w 224"/>
                <a:gd name="T31" fmla="*/ 0 h 556"/>
                <a:gd name="T32" fmla="*/ 224 w 224"/>
                <a:gd name="T33" fmla="*/ 7 h 556"/>
                <a:gd name="T34" fmla="*/ 224 w 224"/>
                <a:gd name="T35" fmla="*/ 6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4" h="556">
                  <a:moveTo>
                    <a:pt x="224" y="60"/>
                  </a:moveTo>
                  <a:cubicBezTo>
                    <a:pt x="212" y="54"/>
                    <a:pt x="199" y="50"/>
                    <a:pt x="184" y="50"/>
                  </a:cubicBezTo>
                  <a:cubicBezTo>
                    <a:pt x="143" y="50"/>
                    <a:pt x="122" y="77"/>
                    <a:pt x="122" y="129"/>
                  </a:cubicBezTo>
                  <a:cubicBezTo>
                    <a:pt x="122" y="186"/>
                    <a:pt x="122" y="186"/>
                    <a:pt x="122" y="186"/>
                  </a:cubicBezTo>
                  <a:cubicBezTo>
                    <a:pt x="209" y="186"/>
                    <a:pt x="209" y="186"/>
                    <a:pt x="209" y="186"/>
                  </a:cubicBezTo>
                  <a:cubicBezTo>
                    <a:pt x="209" y="236"/>
                    <a:pt x="209" y="236"/>
                    <a:pt x="209" y="236"/>
                  </a:cubicBezTo>
                  <a:cubicBezTo>
                    <a:pt x="122" y="236"/>
                    <a:pt x="122" y="236"/>
                    <a:pt x="122" y="236"/>
                  </a:cubicBezTo>
                  <a:cubicBezTo>
                    <a:pt x="122" y="556"/>
                    <a:pt x="122" y="556"/>
                    <a:pt x="122" y="556"/>
                  </a:cubicBezTo>
                  <a:cubicBezTo>
                    <a:pt x="63" y="556"/>
                    <a:pt x="63" y="556"/>
                    <a:pt x="63" y="556"/>
                  </a:cubicBezTo>
                  <a:cubicBezTo>
                    <a:pt x="63" y="236"/>
                    <a:pt x="63" y="236"/>
                    <a:pt x="63" y="236"/>
                  </a:cubicBezTo>
                  <a:cubicBezTo>
                    <a:pt x="0" y="236"/>
                    <a:pt x="0" y="236"/>
                    <a:pt x="0" y="236"/>
                  </a:cubicBezTo>
                  <a:cubicBezTo>
                    <a:pt x="0" y="186"/>
                    <a:pt x="0" y="186"/>
                    <a:pt x="0" y="186"/>
                  </a:cubicBezTo>
                  <a:cubicBezTo>
                    <a:pt x="63" y="186"/>
                    <a:pt x="63" y="186"/>
                    <a:pt x="63" y="186"/>
                  </a:cubicBezTo>
                  <a:cubicBezTo>
                    <a:pt x="63" y="126"/>
                    <a:pt x="63" y="126"/>
                    <a:pt x="63" y="126"/>
                  </a:cubicBezTo>
                  <a:cubicBezTo>
                    <a:pt x="63" y="88"/>
                    <a:pt x="74" y="58"/>
                    <a:pt x="96" y="35"/>
                  </a:cubicBezTo>
                  <a:cubicBezTo>
                    <a:pt x="118" y="12"/>
                    <a:pt x="146" y="0"/>
                    <a:pt x="181" y="0"/>
                  </a:cubicBezTo>
                  <a:cubicBezTo>
                    <a:pt x="199" y="0"/>
                    <a:pt x="213" y="2"/>
                    <a:pt x="224" y="7"/>
                  </a:cubicBezTo>
                  <a:lnTo>
                    <a:pt x="224" y="6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685" name="Freeform 34"/>
            <p:cNvSpPr>
              <a:spLocks/>
            </p:cNvSpPr>
            <p:nvPr/>
          </p:nvSpPr>
          <p:spPr bwMode="auto">
            <a:xfrm>
              <a:off x="4338" y="18531"/>
              <a:ext cx="513" cy="1162"/>
            </a:xfrm>
            <a:custGeom>
              <a:avLst/>
              <a:gdLst>
                <a:gd name="T0" fmla="*/ 217 w 217"/>
                <a:gd name="T1" fmla="*/ 477 h 489"/>
                <a:gd name="T2" fmla="*/ 161 w 217"/>
                <a:gd name="T3" fmla="*/ 489 h 489"/>
                <a:gd name="T4" fmla="*/ 64 w 217"/>
                <a:gd name="T5" fmla="*/ 379 h 489"/>
                <a:gd name="T6" fmla="*/ 64 w 217"/>
                <a:gd name="T7" fmla="*/ 160 h 489"/>
                <a:gd name="T8" fmla="*/ 0 w 217"/>
                <a:gd name="T9" fmla="*/ 160 h 489"/>
                <a:gd name="T10" fmla="*/ 0 w 217"/>
                <a:gd name="T11" fmla="*/ 110 h 489"/>
                <a:gd name="T12" fmla="*/ 64 w 217"/>
                <a:gd name="T13" fmla="*/ 110 h 489"/>
                <a:gd name="T14" fmla="*/ 64 w 217"/>
                <a:gd name="T15" fmla="*/ 20 h 489"/>
                <a:gd name="T16" fmla="*/ 123 w 217"/>
                <a:gd name="T17" fmla="*/ 0 h 489"/>
                <a:gd name="T18" fmla="*/ 123 w 217"/>
                <a:gd name="T19" fmla="*/ 110 h 489"/>
                <a:gd name="T20" fmla="*/ 217 w 217"/>
                <a:gd name="T21" fmla="*/ 110 h 489"/>
                <a:gd name="T22" fmla="*/ 217 w 217"/>
                <a:gd name="T23" fmla="*/ 160 h 489"/>
                <a:gd name="T24" fmla="*/ 123 w 217"/>
                <a:gd name="T25" fmla="*/ 160 h 489"/>
                <a:gd name="T26" fmla="*/ 123 w 217"/>
                <a:gd name="T27" fmla="*/ 369 h 489"/>
                <a:gd name="T28" fmla="*/ 136 w 217"/>
                <a:gd name="T29" fmla="*/ 422 h 489"/>
                <a:gd name="T30" fmla="*/ 178 w 217"/>
                <a:gd name="T31" fmla="*/ 438 h 489"/>
                <a:gd name="T32" fmla="*/ 217 w 217"/>
                <a:gd name="T33" fmla="*/ 426 h 489"/>
                <a:gd name="T34" fmla="*/ 217 w 217"/>
                <a:gd name="T35" fmla="*/ 477 h 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17" h="489">
                  <a:moveTo>
                    <a:pt x="217" y="477"/>
                  </a:moveTo>
                  <a:cubicBezTo>
                    <a:pt x="203" y="485"/>
                    <a:pt x="184" y="489"/>
                    <a:pt x="161" y="489"/>
                  </a:cubicBezTo>
                  <a:cubicBezTo>
                    <a:pt x="96" y="489"/>
                    <a:pt x="64" y="452"/>
                    <a:pt x="64" y="379"/>
                  </a:cubicBezTo>
                  <a:cubicBezTo>
                    <a:pt x="64" y="160"/>
                    <a:pt x="64" y="160"/>
                    <a:pt x="64" y="160"/>
                  </a:cubicBezTo>
                  <a:cubicBezTo>
                    <a:pt x="0" y="160"/>
                    <a:pt x="0" y="160"/>
                    <a:pt x="0" y="160"/>
                  </a:cubicBezTo>
                  <a:cubicBezTo>
                    <a:pt x="0" y="110"/>
                    <a:pt x="0" y="110"/>
                    <a:pt x="0" y="110"/>
                  </a:cubicBezTo>
                  <a:cubicBezTo>
                    <a:pt x="64" y="110"/>
                    <a:pt x="64" y="110"/>
                    <a:pt x="64" y="110"/>
                  </a:cubicBezTo>
                  <a:cubicBezTo>
                    <a:pt x="64" y="20"/>
                    <a:pt x="64" y="20"/>
                    <a:pt x="64" y="20"/>
                  </a:cubicBezTo>
                  <a:cubicBezTo>
                    <a:pt x="123" y="0"/>
                    <a:pt x="123" y="0"/>
                    <a:pt x="123" y="0"/>
                  </a:cubicBezTo>
                  <a:cubicBezTo>
                    <a:pt x="123" y="110"/>
                    <a:pt x="123" y="110"/>
                    <a:pt x="123" y="110"/>
                  </a:cubicBezTo>
                  <a:cubicBezTo>
                    <a:pt x="217" y="110"/>
                    <a:pt x="217" y="110"/>
                    <a:pt x="217" y="110"/>
                  </a:cubicBezTo>
                  <a:cubicBezTo>
                    <a:pt x="217" y="160"/>
                    <a:pt x="217" y="160"/>
                    <a:pt x="217" y="160"/>
                  </a:cubicBezTo>
                  <a:cubicBezTo>
                    <a:pt x="123" y="160"/>
                    <a:pt x="123" y="160"/>
                    <a:pt x="123" y="160"/>
                  </a:cubicBezTo>
                  <a:cubicBezTo>
                    <a:pt x="123" y="369"/>
                    <a:pt x="123" y="369"/>
                    <a:pt x="123" y="369"/>
                  </a:cubicBezTo>
                  <a:cubicBezTo>
                    <a:pt x="123" y="394"/>
                    <a:pt x="128" y="412"/>
                    <a:pt x="136" y="422"/>
                  </a:cubicBezTo>
                  <a:cubicBezTo>
                    <a:pt x="145" y="433"/>
                    <a:pt x="159" y="438"/>
                    <a:pt x="178" y="438"/>
                  </a:cubicBezTo>
                  <a:cubicBezTo>
                    <a:pt x="193" y="438"/>
                    <a:pt x="206" y="434"/>
                    <a:pt x="217" y="426"/>
                  </a:cubicBezTo>
                  <a:lnTo>
                    <a:pt x="217" y="477"/>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686" name="Freeform 35"/>
            <p:cNvSpPr>
              <a:spLocks noEditPoints="1"/>
            </p:cNvSpPr>
            <p:nvPr/>
          </p:nvSpPr>
          <p:spPr bwMode="auto">
            <a:xfrm>
              <a:off x="5212" y="18441"/>
              <a:ext cx="1090" cy="1231"/>
            </a:xfrm>
            <a:custGeom>
              <a:avLst/>
              <a:gdLst>
                <a:gd name="T0" fmla="*/ 1090 w 1090"/>
                <a:gd name="T1" fmla="*/ 1231 h 1231"/>
                <a:gd name="T2" fmla="*/ 932 w 1090"/>
                <a:gd name="T3" fmla="*/ 1231 h 1231"/>
                <a:gd name="T4" fmla="*/ 802 w 1090"/>
                <a:gd name="T5" fmla="*/ 886 h 1231"/>
                <a:gd name="T6" fmla="*/ 282 w 1090"/>
                <a:gd name="T7" fmla="*/ 886 h 1231"/>
                <a:gd name="T8" fmla="*/ 159 w 1090"/>
                <a:gd name="T9" fmla="*/ 1231 h 1231"/>
                <a:gd name="T10" fmla="*/ 0 w 1090"/>
                <a:gd name="T11" fmla="*/ 1231 h 1231"/>
                <a:gd name="T12" fmla="*/ 468 w 1090"/>
                <a:gd name="T13" fmla="*/ 0 h 1231"/>
                <a:gd name="T14" fmla="*/ 617 w 1090"/>
                <a:gd name="T15" fmla="*/ 0 h 1231"/>
                <a:gd name="T16" fmla="*/ 1090 w 1090"/>
                <a:gd name="T17" fmla="*/ 1231 h 1231"/>
                <a:gd name="T18" fmla="*/ 754 w 1090"/>
                <a:gd name="T19" fmla="*/ 755 h 1231"/>
                <a:gd name="T20" fmla="*/ 542 w 1090"/>
                <a:gd name="T21" fmla="*/ 180 h 1231"/>
                <a:gd name="T22" fmla="*/ 539 w 1090"/>
                <a:gd name="T23" fmla="*/ 180 h 1231"/>
                <a:gd name="T24" fmla="*/ 329 w 1090"/>
                <a:gd name="T25" fmla="*/ 755 h 1231"/>
                <a:gd name="T26" fmla="*/ 754 w 1090"/>
                <a:gd name="T27" fmla="*/ 755 h 1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90" h="1231">
                  <a:moveTo>
                    <a:pt x="1090" y="1231"/>
                  </a:moveTo>
                  <a:lnTo>
                    <a:pt x="932" y="1231"/>
                  </a:lnTo>
                  <a:lnTo>
                    <a:pt x="802" y="886"/>
                  </a:lnTo>
                  <a:lnTo>
                    <a:pt x="282" y="886"/>
                  </a:lnTo>
                  <a:lnTo>
                    <a:pt x="159" y="1231"/>
                  </a:lnTo>
                  <a:lnTo>
                    <a:pt x="0" y="1231"/>
                  </a:lnTo>
                  <a:lnTo>
                    <a:pt x="468" y="0"/>
                  </a:lnTo>
                  <a:lnTo>
                    <a:pt x="617" y="0"/>
                  </a:lnTo>
                  <a:lnTo>
                    <a:pt x="1090" y="1231"/>
                  </a:lnTo>
                  <a:close/>
                  <a:moveTo>
                    <a:pt x="754" y="755"/>
                  </a:moveTo>
                  <a:lnTo>
                    <a:pt x="542" y="180"/>
                  </a:lnTo>
                  <a:lnTo>
                    <a:pt x="539" y="180"/>
                  </a:lnTo>
                  <a:lnTo>
                    <a:pt x="329" y="755"/>
                  </a:lnTo>
                  <a:lnTo>
                    <a:pt x="754" y="755"/>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687" name="Freeform 36"/>
            <p:cNvSpPr>
              <a:spLocks/>
            </p:cNvSpPr>
            <p:nvPr/>
          </p:nvSpPr>
          <p:spPr bwMode="auto">
            <a:xfrm>
              <a:off x="6363" y="18793"/>
              <a:ext cx="726" cy="879"/>
            </a:xfrm>
            <a:custGeom>
              <a:avLst/>
              <a:gdLst>
                <a:gd name="T0" fmla="*/ 726 w 726"/>
                <a:gd name="T1" fmla="*/ 40 h 879"/>
                <a:gd name="T2" fmla="*/ 206 w 726"/>
                <a:gd name="T3" fmla="*/ 760 h 879"/>
                <a:gd name="T4" fmla="*/ 719 w 726"/>
                <a:gd name="T5" fmla="*/ 760 h 879"/>
                <a:gd name="T6" fmla="*/ 719 w 726"/>
                <a:gd name="T7" fmla="*/ 879 h 879"/>
                <a:gd name="T8" fmla="*/ 0 w 726"/>
                <a:gd name="T9" fmla="*/ 879 h 879"/>
                <a:gd name="T10" fmla="*/ 0 w 726"/>
                <a:gd name="T11" fmla="*/ 836 h 879"/>
                <a:gd name="T12" fmla="*/ 518 w 726"/>
                <a:gd name="T13" fmla="*/ 118 h 879"/>
                <a:gd name="T14" fmla="*/ 50 w 726"/>
                <a:gd name="T15" fmla="*/ 118 h 879"/>
                <a:gd name="T16" fmla="*/ 50 w 726"/>
                <a:gd name="T17" fmla="*/ 0 h 879"/>
                <a:gd name="T18" fmla="*/ 726 w 726"/>
                <a:gd name="T19" fmla="*/ 0 h 879"/>
                <a:gd name="T20" fmla="*/ 726 w 726"/>
                <a:gd name="T21" fmla="*/ 40 h 8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26" h="879">
                  <a:moveTo>
                    <a:pt x="726" y="40"/>
                  </a:moveTo>
                  <a:lnTo>
                    <a:pt x="206" y="760"/>
                  </a:lnTo>
                  <a:lnTo>
                    <a:pt x="719" y="760"/>
                  </a:lnTo>
                  <a:lnTo>
                    <a:pt x="719" y="879"/>
                  </a:lnTo>
                  <a:lnTo>
                    <a:pt x="0" y="879"/>
                  </a:lnTo>
                  <a:lnTo>
                    <a:pt x="0" y="836"/>
                  </a:lnTo>
                  <a:lnTo>
                    <a:pt x="518" y="118"/>
                  </a:lnTo>
                  <a:lnTo>
                    <a:pt x="50" y="118"/>
                  </a:lnTo>
                  <a:lnTo>
                    <a:pt x="50" y="0"/>
                  </a:lnTo>
                  <a:lnTo>
                    <a:pt x="726" y="0"/>
                  </a:lnTo>
                  <a:lnTo>
                    <a:pt x="726" y="4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688" name="Freeform 37"/>
            <p:cNvSpPr>
              <a:spLocks/>
            </p:cNvSpPr>
            <p:nvPr/>
          </p:nvSpPr>
          <p:spPr bwMode="auto">
            <a:xfrm>
              <a:off x="7193" y="18793"/>
              <a:ext cx="728" cy="900"/>
            </a:xfrm>
            <a:custGeom>
              <a:avLst/>
              <a:gdLst>
                <a:gd name="T0" fmla="*/ 308 w 308"/>
                <a:gd name="T1" fmla="*/ 370 h 379"/>
                <a:gd name="T2" fmla="*/ 248 w 308"/>
                <a:gd name="T3" fmla="*/ 370 h 379"/>
                <a:gd name="T4" fmla="*/ 248 w 308"/>
                <a:gd name="T5" fmla="*/ 312 h 379"/>
                <a:gd name="T6" fmla="*/ 247 w 308"/>
                <a:gd name="T7" fmla="*/ 312 h 379"/>
                <a:gd name="T8" fmla="*/ 133 w 308"/>
                <a:gd name="T9" fmla="*/ 379 h 379"/>
                <a:gd name="T10" fmla="*/ 0 w 308"/>
                <a:gd name="T11" fmla="*/ 221 h 379"/>
                <a:gd name="T12" fmla="*/ 0 w 308"/>
                <a:gd name="T13" fmla="*/ 0 h 379"/>
                <a:gd name="T14" fmla="*/ 60 w 308"/>
                <a:gd name="T15" fmla="*/ 0 h 379"/>
                <a:gd name="T16" fmla="*/ 60 w 308"/>
                <a:gd name="T17" fmla="*/ 212 h 379"/>
                <a:gd name="T18" fmla="*/ 149 w 308"/>
                <a:gd name="T19" fmla="*/ 329 h 379"/>
                <a:gd name="T20" fmla="*/ 221 w 308"/>
                <a:gd name="T21" fmla="*/ 297 h 379"/>
                <a:gd name="T22" fmla="*/ 248 w 308"/>
                <a:gd name="T23" fmla="*/ 213 h 379"/>
                <a:gd name="T24" fmla="*/ 248 w 308"/>
                <a:gd name="T25" fmla="*/ 0 h 379"/>
                <a:gd name="T26" fmla="*/ 308 w 308"/>
                <a:gd name="T27" fmla="*/ 0 h 379"/>
                <a:gd name="T28" fmla="*/ 308 w 308"/>
                <a:gd name="T29" fmla="*/ 370 h 3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08" h="379">
                  <a:moveTo>
                    <a:pt x="308" y="370"/>
                  </a:moveTo>
                  <a:cubicBezTo>
                    <a:pt x="248" y="370"/>
                    <a:pt x="248" y="370"/>
                    <a:pt x="248" y="370"/>
                  </a:cubicBezTo>
                  <a:cubicBezTo>
                    <a:pt x="248" y="312"/>
                    <a:pt x="248" y="312"/>
                    <a:pt x="248" y="312"/>
                  </a:cubicBezTo>
                  <a:cubicBezTo>
                    <a:pt x="247" y="312"/>
                    <a:pt x="247" y="312"/>
                    <a:pt x="247" y="312"/>
                  </a:cubicBezTo>
                  <a:cubicBezTo>
                    <a:pt x="222" y="357"/>
                    <a:pt x="184" y="379"/>
                    <a:pt x="133" y="379"/>
                  </a:cubicBezTo>
                  <a:cubicBezTo>
                    <a:pt x="45" y="379"/>
                    <a:pt x="0" y="327"/>
                    <a:pt x="0" y="221"/>
                  </a:cubicBezTo>
                  <a:cubicBezTo>
                    <a:pt x="0" y="0"/>
                    <a:pt x="0" y="0"/>
                    <a:pt x="0" y="0"/>
                  </a:cubicBezTo>
                  <a:cubicBezTo>
                    <a:pt x="60" y="0"/>
                    <a:pt x="60" y="0"/>
                    <a:pt x="60" y="0"/>
                  </a:cubicBezTo>
                  <a:cubicBezTo>
                    <a:pt x="60" y="212"/>
                    <a:pt x="60" y="212"/>
                    <a:pt x="60" y="212"/>
                  </a:cubicBezTo>
                  <a:cubicBezTo>
                    <a:pt x="60" y="290"/>
                    <a:pt x="90" y="329"/>
                    <a:pt x="149" y="329"/>
                  </a:cubicBezTo>
                  <a:cubicBezTo>
                    <a:pt x="179" y="329"/>
                    <a:pt x="203" y="318"/>
                    <a:pt x="221" y="297"/>
                  </a:cubicBezTo>
                  <a:cubicBezTo>
                    <a:pt x="239" y="275"/>
                    <a:pt x="248" y="248"/>
                    <a:pt x="248" y="213"/>
                  </a:cubicBezTo>
                  <a:cubicBezTo>
                    <a:pt x="248" y="0"/>
                    <a:pt x="248" y="0"/>
                    <a:pt x="248" y="0"/>
                  </a:cubicBezTo>
                  <a:cubicBezTo>
                    <a:pt x="308" y="0"/>
                    <a:pt x="308" y="0"/>
                    <a:pt x="308" y="0"/>
                  </a:cubicBezTo>
                  <a:lnTo>
                    <a:pt x="308" y="37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689" name="Freeform 38"/>
            <p:cNvSpPr>
              <a:spLocks/>
            </p:cNvSpPr>
            <p:nvPr/>
          </p:nvSpPr>
          <p:spPr bwMode="auto">
            <a:xfrm>
              <a:off x="8148" y="18776"/>
              <a:ext cx="456" cy="896"/>
            </a:xfrm>
            <a:custGeom>
              <a:avLst/>
              <a:gdLst>
                <a:gd name="T0" fmla="*/ 193 w 193"/>
                <a:gd name="T1" fmla="*/ 67 h 377"/>
                <a:gd name="T2" fmla="*/ 148 w 193"/>
                <a:gd name="T3" fmla="*/ 55 h 377"/>
                <a:gd name="T4" fmla="*/ 84 w 193"/>
                <a:gd name="T5" fmla="*/ 92 h 377"/>
                <a:gd name="T6" fmla="*/ 60 w 193"/>
                <a:gd name="T7" fmla="*/ 189 h 377"/>
                <a:gd name="T8" fmla="*/ 60 w 193"/>
                <a:gd name="T9" fmla="*/ 377 h 377"/>
                <a:gd name="T10" fmla="*/ 0 w 193"/>
                <a:gd name="T11" fmla="*/ 377 h 377"/>
                <a:gd name="T12" fmla="*/ 0 w 193"/>
                <a:gd name="T13" fmla="*/ 7 h 377"/>
                <a:gd name="T14" fmla="*/ 60 w 193"/>
                <a:gd name="T15" fmla="*/ 7 h 377"/>
                <a:gd name="T16" fmla="*/ 60 w 193"/>
                <a:gd name="T17" fmla="*/ 83 h 377"/>
                <a:gd name="T18" fmla="*/ 61 w 193"/>
                <a:gd name="T19" fmla="*/ 83 h 377"/>
                <a:gd name="T20" fmla="*/ 99 w 193"/>
                <a:gd name="T21" fmla="*/ 23 h 377"/>
                <a:gd name="T22" fmla="*/ 158 w 193"/>
                <a:gd name="T23" fmla="*/ 0 h 377"/>
                <a:gd name="T24" fmla="*/ 193 w 193"/>
                <a:gd name="T25" fmla="*/ 6 h 377"/>
                <a:gd name="T26" fmla="*/ 193 w 193"/>
                <a:gd name="T27" fmla="*/ 67 h 3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93" h="377">
                  <a:moveTo>
                    <a:pt x="193" y="67"/>
                  </a:moveTo>
                  <a:cubicBezTo>
                    <a:pt x="183" y="59"/>
                    <a:pt x="168" y="55"/>
                    <a:pt x="148" y="55"/>
                  </a:cubicBezTo>
                  <a:cubicBezTo>
                    <a:pt x="122" y="55"/>
                    <a:pt x="101" y="67"/>
                    <a:pt x="84" y="92"/>
                  </a:cubicBezTo>
                  <a:cubicBezTo>
                    <a:pt x="68" y="117"/>
                    <a:pt x="60" y="149"/>
                    <a:pt x="60" y="189"/>
                  </a:cubicBezTo>
                  <a:cubicBezTo>
                    <a:pt x="60" y="377"/>
                    <a:pt x="60" y="377"/>
                    <a:pt x="60" y="377"/>
                  </a:cubicBezTo>
                  <a:cubicBezTo>
                    <a:pt x="0" y="377"/>
                    <a:pt x="0" y="377"/>
                    <a:pt x="0" y="377"/>
                  </a:cubicBezTo>
                  <a:cubicBezTo>
                    <a:pt x="0" y="7"/>
                    <a:pt x="0" y="7"/>
                    <a:pt x="0" y="7"/>
                  </a:cubicBezTo>
                  <a:cubicBezTo>
                    <a:pt x="60" y="7"/>
                    <a:pt x="60" y="7"/>
                    <a:pt x="60" y="7"/>
                  </a:cubicBezTo>
                  <a:cubicBezTo>
                    <a:pt x="60" y="83"/>
                    <a:pt x="60" y="83"/>
                    <a:pt x="60" y="83"/>
                  </a:cubicBezTo>
                  <a:cubicBezTo>
                    <a:pt x="61" y="83"/>
                    <a:pt x="61" y="83"/>
                    <a:pt x="61" y="83"/>
                  </a:cubicBezTo>
                  <a:cubicBezTo>
                    <a:pt x="69" y="58"/>
                    <a:pt x="82" y="38"/>
                    <a:pt x="99" y="23"/>
                  </a:cubicBezTo>
                  <a:cubicBezTo>
                    <a:pt x="116" y="8"/>
                    <a:pt x="136" y="0"/>
                    <a:pt x="158" y="0"/>
                  </a:cubicBezTo>
                  <a:cubicBezTo>
                    <a:pt x="173" y="0"/>
                    <a:pt x="185" y="2"/>
                    <a:pt x="193" y="6"/>
                  </a:cubicBezTo>
                  <a:lnTo>
                    <a:pt x="193" y="67"/>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690" name="Freeform 39"/>
            <p:cNvSpPr>
              <a:spLocks noEditPoints="1"/>
            </p:cNvSpPr>
            <p:nvPr/>
          </p:nvSpPr>
          <p:spPr bwMode="auto">
            <a:xfrm>
              <a:off x="8611" y="18771"/>
              <a:ext cx="764" cy="922"/>
            </a:xfrm>
            <a:custGeom>
              <a:avLst/>
              <a:gdLst>
                <a:gd name="T0" fmla="*/ 323 w 323"/>
                <a:gd name="T1" fmla="*/ 209 h 388"/>
                <a:gd name="T2" fmla="*/ 62 w 323"/>
                <a:gd name="T3" fmla="*/ 209 h 388"/>
                <a:gd name="T4" fmla="*/ 95 w 323"/>
                <a:gd name="T5" fmla="*/ 305 h 388"/>
                <a:gd name="T6" fmla="*/ 183 w 323"/>
                <a:gd name="T7" fmla="*/ 338 h 388"/>
                <a:gd name="T8" fmla="*/ 297 w 323"/>
                <a:gd name="T9" fmla="*/ 297 h 388"/>
                <a:gd name="T10" fmla="*/ 297 w 323"/>
                <a:gd name="T11" fmla="*/ 353 h 388"/>
                <a:gd name="T12" fmla="*/ 169 w 323"/>
                <a:gd name="T13" fmla="*/ 388 h 388"/>
                <a:gd name="T14" fmla="*/ 45 w 323"/>
                <a:gd name="T15" fmla="*/ 337 h 388"/>
                <a:gd name="T16" fmla="*/ 0 w 323"/>
                <a:gd name="T17" fmla="*/ 196 h 388"/>
                <a:gd name="T18" fmla="*/ 23 w 323"/>
                <a:gd name="T19" fmla="*/ 95 h 388"/>
                <a:gd name="T20" fmla="*/ 84 w 323"/>
                <a:gd name="T21" fmla="*/ 25 h 388"/>
                <a:gd name="T22" fmla="*/ 171 w 323"/>
                <a:gd name="T23" fmla="*/ 0 h 388"/>
                <a:gd name="T24" fmla="*/ 283 w 323"/>
                <a:gd name="T25" fmla="*/ 47 h 388"/>
                <a:gd name="T26" fmla="*/ 323 w 323"/>
                <a:gd name="T27" fmla="*/ 178 h 388"/>
                <a:gd name="T28" fmla="*/ 323 w 323"/>
                <a:gd name="T29" fmla="*/ 209 h 388"/>
                <a:gd name="T30" fmla="*/ 263 w 323"/>
                <a:gd name="T31" fmla="*/ 159 h 388"/>
                <a:gd name="T32" fmla="*/ 238 w 323"/>
                <a:gd name="T33" fmla="*/ 79 h 388"/>
                <a:gd name="T34" fmla="*/ 170 w 323"/>
                <a:gd name="T35" fmla="*/ 51 h 388"/>
                <a:gd name="T36" fmla="*/ 100 w 323"/>
                <a:gd name="T37" fmla="*/ 80 h 388"/>
                <a:gd name="T38" fmla="*/ 63 w 323"/>
                <a:gd name="T39" fmla="*/ 159 h 388"/>
                <a:gd name="T40" fmla="*/ 263 w 323"/>
                <a:gd name="T41" fmla="*/ 159 h 3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23" h="388">
                  <a:moveTo>
                    <a:pt x="323" y="209"/>
                  </a:moveTo>
                  <a:cubicBezTo>
                    <a:pt x="62" y="209"/>
                    <a:pt x="62" y="209"/>
                    <a:pt x="62" y="209"/>
                  </a:cubicBezTo>
                  <a:cubicBezTo>
                    <a:pt x="63" y="251"/>
                    <a:pt x="74" y="283"/>
                    <a:pt x="95" y="305"/>
                  </a:cubicBezTo>
                  <a:cubicBezTo>
                    <a:pt x="116" y="327"/>
                    <a:pt x="145" y="338"/>
                    <a:pt x="183" y="338"/>
                  </a:cubicBezTo>
                  <a:cubicBezTo>
                    <a:pt x="225" y="338"/>
                    <a:pt x="263" y="324"/>
                    <a:pt x="297" y="297"/>
                  </a:cubicBezTo>
                  <a:cubicBezTo>
                    <a:pt x="297" y="353"/>
                    <a:pt x="297" y="353"/>
                    <a:pt x="297" y="353"/>
                  </a:cubicBezTo>
                  <a:cubicBezTo>
                    <a:pt x="265" y="376"/>
                    <a:pt x="222" y="388"/>
                    <a:pt x="169" y="388"/>
                  </a:cubicBezTo>
                  <a:cubicBezTo>
                    <a:pt x="116" y="388"/>
                    <a:pt x="75" y="371"/>
                    <a:pt x="45" y="337"/>
                  </a:cubicBezTo>
                  <a:cubicBezTo>
                    <a:pt x="15" y="303"/>
                    <a:pt x="0" y="256"/>
                    <a:pt x="0" y="196"/>
                  </a:cubicBezTo>
                  <a:cubicBezTo>
                    <a:pt x="0" y="159"/>
                    <a:pt x="8" y="125"/>
                    <a:pt x="23" y="95"/>
                  </a:cubicBezTo>
                  <a:cubicBezTo>
                    <a:pt x="38" y="65"/>
                    <a:pt x="58" y="42"/>
                    <a:pt x="84" y="25"/>
                  </a:cubicBezTo>
                  <a:cubicBezTo>
                    <a:pt x="110" y="8"/>
                    <a:pt x="139" y="0"/>
                    <a:pt x="171" y="0"/>
                  </a:cubicBezTo>
                  <a:cubicBezTo>
                    <a:pt x="219" y="0"/>
                    <a:pt x="256" y="16"/>
                    <a:pt x="283" y="47"/>
                  </a:cubicBezTo>
                  <a:cubicBezTo>
                    <a:pt x="310" y="78"/>
                    <a:pt x="323" y="122"/>
                    <a:pt x="323" y="178"/>
                  </a:cubicBezTo>
                  <a:lnTo>
                    <a:pt x="323" y="209"/>
                  </a:lnTo>
                  <a:close/>
                  <a:moveTo>
                    <a:pt x="263" y="159"/>
                  </a:moveTo>
                  <a:cubicBezTo>
                    <a:pt x="262" y="124"/>
                    <a:pt x="254" y="98"/>
                    <a:pt x="238" y="79"/>
                  </a:cubicBezTo>
                  <a:cubicBezTo>
                    <a:pt x="222" y="60"/>
                    <a:pt x="199" y="51"/>
                    <a:pt x="170" y="51"/>
                  </a:cubicBezTo>
                  <a:cubicBezTo>
                    <a:pt x="143" y="51"/>
                    <a:pt x="119" y="60"/>
                    <a:pt x="100" y="80"/>
                  </a:cubicBezTo>
                  <a:cubicBezTo>
                    <a:pt x="80" y="100"/>
                    <a:pt x="68" y="126"/>
                    <a:pt x="63" y="159"/>
                  </a:cubicBezTo>
                  <a:lnTo>
                    <a:pt x="263" y="159"/>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grpSp>
      <p:pic>
        <p:nvPicPr>
          <p:cNvPr id="691" name="Picture 690"/>
          <p:cNvPicPr>
            <a:picLocks noChangeAspect="1"/>
          </p:cNvPicPr>
          <p:nvPr/>
        </p:nvPicPr>
        <p:blipFill rotWithShape="1">
          <a:blip r:embed="rId20" cstate="print">
            <a:extLst>
              <a:ext uri="{28A0092B-C50C-407E-A947-70E740481C1C}">
                <a14:useLocalDpi xmlns:a14="http://schemas.microsoft.com/office/drawing/2010/main" val="0"/>
              </a:ext>
            </a:extLst>
          </a:blip>
          <a:srcRect t="44093" r="11119"/>
          <a:stretch/>
        </p:blipFill>
        <p:spPr>
          <a:xfrm>
            <a:off x="8136438" y="4052959"/>
            <a:ext cx="681158" cy="418212"/>
          </a:xfrm>
          <a:prstGeom prst="rect">
            <a:avLst/>
          </a:prstGeom>
        </p:spPr>
      </p:pic>
      <p:grpSp>
        <p:nvGrpSpPr>
          <p:cNvPr id="692" name="Group 691"/>
          <p:cNvGrpSpPr>
            <a:grpSpLocks noChangeAspect="1"/>
          </p:cNvGrpSpPr>
          <p:nvPr/>
        </p:nvGrpSpPr>
        <p:grpSpPr>
          <a:xfrm>
            <a:off x="8329021" y="4652706"/>
            <a:ext cx="393677" cy="555638"/>
            <a:chOff x="1214438" y="4121151"/>
            <a:chExt cx="1558925" cy="2200275"/>
          </a:xfrm>
        </p:grpSpPr>
        <p:sp>
          <p:nvSpPr>
            <p:cNvPr id="693" name="Freeform 5"/>
            <p:cNvSpPr>
              <a:spLocks noEditPoints="1"/>
            </p:cNvSpPr>
            <p:nvPr/>
          </p:nvSpPr>
          <p:spPr bwMode="auto">
            <a:xfrm>
              <a:off x="1214438" y="4121151"/>
              <a:ext cx="1558925" cy="2200275"/>
            </a:xfrm>
            <a:custGeom>
              <a:avLst/>
              <a:gdLst>
                <a:gd name="T0" fmla="*/ 89 w 982"/>
                <a:gd name="T1" fmla="*/ 1274 h 1386"/>
                <a:gd name="T2" fmla="*/ 892 w 982"/>
                <a:gd name="T3" fmla="*/ 1274 h 1386"/>
                <a:gd name="T4" fmla="*/ 0 w 982"/>
                <a:gd name="T5" fmla="*/ 272 h 1386"/>
                <a:gd name="T6" fmla="*/ 790 w 982"/>
                <a:gd name="T7" fmla="*/ 572 h 1386"/>
                <a:gd name="T8" fmla="*/ 787 w 982"/>
                <a:gd name="T9" fmla="*/ 600 h 1386"/>
                <a:gd name="T10" fmla="*/ 490 w 982"/>
                <a:gd name="T11" fmla="*/ 600 h 1386"/>
                <a:gd name="T12" fmla="*/ 328 w 982"/>
                <a:gd name="T13" fmla="*/ 725 h 1386"/>
                <a:gd name="T14" fmla="*/ 491 w 982"/>
                <a:gd name="T15" fmla="*/ 725 h 1386"/>
                <a:gd name="T16" fmla="*/ 776 w 982"/>
                <a:gd name="T17" fmla="*/ 725 h 1386"/>
                <a:gd name="T18" fmla="*/ 744 w 982"/>
                <a:gd name="T19" fmla="*/ 1082 h 1386"/>
                <a:gd name="T20" fmla="*/ 491 w 982"/>
                <a:gd name="T21" fmla="*/ 1173 h 1386"/>
                <a:gd name="T22" fmla="*/ 490 w 982"/>
                <a:gd name="T23" fmla="*/ 1173 h 1386"/>
                <a:gd name="T24" fmla="*/ 221 w 982"/>
                <a:gd name="T25" fmla="*/ 910 h 1386"/>
                <a:gd name="T26" fmla="*/ 344 w 982"/>
                <a:gd name="T27" fmla="*/ 910 h 1386"/>
                <a:gd name="T28" fmla="*/ 490 w 982"/>
                <a:gd name="T29" fmla="*/ 1045 h 1386"/>
                <a:gd name="T30" fmla="*/ 490 w 982"/>
                <a:gd name="T31" fmla="*/ 1045 h 1386"/>
                <a:gd name="T32" fmla="*/ 642 w 982"/>
                <a:gd name="T33" fmla="*/ 849 h 1386"/>
                <a:gd name="T34" fmla="*/ 490 w 982"/>
                <a:gd name="T35" fmla="*/ 849 h 1386"/>
                <a:gd name="T36" fmla="*/ 185 w 982"/>
                <a:gd name="T37" fmla="*/ 510 h 1386"/>
                <a:gd name="T38" fmla="*/ 490 w 982"/>
                <a:gd name="T39" fmla="*/ 477 h 1386"/>
                <a:gd name="T40" fmla="*/ 798 w 982"/>
                <a:gd name="T41" fmla="*/ 477 h 1386"/>
                <a:gd name="T42" fmla="*/ 91 w 982"/>
                <a:gd name="T43" fmla="*/ 0 h 1386"/>
                <a:gd name="T44" fmla="*/ 154 w 982"/>
                <a:gd name="T45" fmla="*/ 61 h 1386"/>
                <a:gd name="T46" fmla="*/ 210 w 982"/>
                <a:gd name="T47" fmla="*/ 0 h 1386"/>
                <a:gd name="T48" fmla="*/ 273 w 982"/>
                <a:gd name="T49" fmla="*/ 186 h 1386"/>
                <a:gd name="T50" fmla="*/ 210 w 982"/>
                <a:gd name="T51" fmla="*/ 124 h 1386"/>
                <a:gd name="T52" fmla="*/ 154 w 982"/>
                <a:gd name="T53" fmla="*/ 186 h 1386"/>
                <a:gd name="T54" fmla="*/ 91 w 982"/>
                <a:gd name="T55" fmla="*/ 0 h 1386"/>
                <a:gd name="T56" fmla="*/ 355 w 982"/>
                <a:gd name="T57" fmla="*/ 61 h 1386"/>
                <a:gd name="T58" fmla="*/ 300 w 982"/>
                <a:gd name="T59" fmla="*/ 0 h 1386"/>
                <a:gd name="T60" fmla="*/ 472 w 982"/>
                <a:gd name="T61" fmla="*/ 61 h 1386"/>
                <a:gd name="T62" fmla="*/ 418 w 982"/>
                <a:gd name="T63" fmla="*/ 186 h 1386"/>
                <a:gd name="T64" fmla="*/ 355 w 982"/>
                <a:gd name="T65" fmla="*/ 61 h 1386"/>
                <a:gd name="T66" fmla="*/ 500 w 982"/>
                <a:gd name="T67" fmla="*/ 0 h 1386"/>
                <a:gd name="T68" fmla="*/ 606 w 982"/>
                <a:gd name="T69" fmla="*/ 65 h 1386"/>
                <a:gd name="T70" fmla="*/ 710 w 982"/>
                <a:gd name="T71" fmla="*/ 0 h 1386"/>
                <a:gd name="T72" fmla="*/ 649 w 982"/>
                <a:gd name="T73" fmla="*/ 186 h 1386"/>
                <a:gd name="T74" fmla="*/ 606 w 982"/>
                <a:gd name="T75" fmla="*/ 160 h 1386"/>
                <a:gd name="T76" fmla="*/ 561 w 982"/>
                <a:gd name="T77" fmla="*/ 94 h 1386"/>
                <a:gd name="T78" fmla="*/ 500 w 982"/>
                <a:gd name="T79" fmla="*/ 186 h 1386"/>
                <a:gd name="T80" fmla="*/ 741 w 982"/>
                <a:gd name="T81" fmla="*/ 0 h 1386"/>
                <a:gd name="T82" fmla="*/ 804 w 982"/>
                <a:gd name="T83" fmla="*/ 125 h 1386"/>
                <a:gd name="T84" fmla="*/ 892 w 982"/>
                <a:gd name="T85" fmla="*/ 186 h 1386"/>
                <a:gd name="T86" fmla="*/ 741 w 982"/>
                <a:gd name="T87" fmla="*/ 0 h 1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82" h="1386">
                  <a:moveTo>
                    <a:pt x="0" y="272"/>
                  </a:moveTo>
                  <a:lnTo>
                    <a:pt x="89" y="1274"/>
                  </a:lnTo>
                  <a:lnTo>
                    <a:pt x="490" y="1386"/>
                  </a:lnTo>
                  <a:lnTo>
                    <a:pt x="892" y="1274"/>
                  </a:lnTo>
                  <a:lnTo>
                    <a:pt x="982" y="272"/>
                  </a:lnTo>
                  <a:lnTo>
                    <a:pt x="0" y="272"/>
                  </a:lnTo>
                  <a:close/>
                  <a:moveTo>
                    <a:pt x="795" y="510"/>
                  </a:moveTo>
                  <a:lnTo>
                    <a:pt x="790" y="572"/>
                  </a:lnTo>
                  <a:lnTo>
                    <a:pt x="787" y="600"/>
                  </a:lnTo>
                  <a:lnTo>
                    <a:pt x="787" y="600"/>
                  </a:lnTo>
                  <a:lnTo>
                    <a:pt x="491" y="600"/>
                  </a:lnTo>
                  <a:lnTo>
                    <a:pt x="490" y="600"/>
                  </a:lnTo>
                  <a:lnTo>
                    <a:pt x="317" y="600"/>
                  </a:lnTo>
                  <a:lnTo>
                    <a:pt x="328" y="725"/>
                  </a:lnTo>
                  <a:lnTo>
                    <a:pt x="490" y="725"/>
                  </a:lnTo>
                  <a:lnTo>
                    <a:pt x="491" y="725"/>
                  </a:lnTo>
                  <a:lnTo>
                    <a:pt x="743" y="725"/>
                  </a:lnTo>
                  <a:lnTo>
                    <a:pt x="776" y="725"/>
                  </a:lnTo>
                  <a:lnTo>
                    <a:pt x="773" y="759"/>
                  </a:lnTo>
                  <a:lnTo>
                    <a:pt x="744" y="1082"/>
                  </a:lnTo>
                  <a:lnTo>
                    <a:pt x="742" y="1103"/>
                  </a:lnTo>
                  <a:lnTo>
                    <a:pt x="491" y="1173"/>
                  </a:lnTo>
                  <a:lnTo>
                    <a:pt x="491" y="1173"/>
                  </a:lnTo>
                  <a:lnTo>
                    <a:pt x="490" y="1173"/>
                  </a:lnTo>
                  <a:lnTo>
                    <a:pt x="238" y="1103"/>
                  </a:lnTo>
                  <a:lnTo>
                    <a:pt x="221" y="910"/>
                  </a:lnTo>
                  <a:lnTo>
                    <a:pt x="278" y="910"/>
                  </a:lnTo>
                  <a:lnTo>
                    <a:pt x="344" y="910"/>
                  </a:lnTo>
                  <a:lnTo>
                    <a:pt x="353" y="1008"/>
                  </a:lnTo>
                  <a:lnTo>
                    <a:pt x="490" y="1045"/>
                  </a:lnTo>
                  <a:lnTo>
                    <a:pt x="490" y="1045"/>
                  </a:lnTo>
                  <a:lnTo>
                    <a:pt x="490" y="1045"/>
                  </a:lnTo>
                  <a:lnTo>
                    <a:pt x="627" y="1008"/>
                  </a:lnTo>
                  <a:lnTo>
                    <a:pt x="642" y="849"/>
                  </a:lnTo>
                  <a:lnTo>
                    <a:pt x="491" y="849"/>
                  </a:lnTo>
                  <a:lnTo>
                    <a:pt x="490" y="849"/>
                  </a:lnTo>
                  <a:lnTo>
                    <a:pt x="215" y="849"/>
                  </a:lnTo>
                  <a:lnTo>
                    <a:pt x="185" y="510"/>
                  </a:lnTo>
                  <a:lnTo>
                    <a:pt x="182" y="477"/>
                  </a:lnTo>
                  <a:lnTo>
                    <a:pt x="490" y="477"/>
                  </a:lnTo>
                  <a:lnTo>
                    <a:pt x="491" y="477"/>
                  </a:lnTo>
                  <a:lnTo>
                    <a:pt x="798" y="477"/>
                  </a:lnTo>
                  <a:lnTo>
                    <a:pt x="795" y="510"/>
                  </a:lnTo>
                  <a:close/>
                  <a:moveTo>
                    <a:pt x="91" y="0"/>
                  </a:moveTo>
                  <a:lnTo>
                    <a:pt x="154" y="0"/>
                  </a:lnTo>
                  <a:lnTo>
                    <a:pt x="154" y="61"/>
                  </a:lnTo>
                  <a:lnTo>
                    <a:pt x="210" y="61"/>
                  </a:lnTo>
                  <a:lnTo>
                    <a:pt x="210" y="0"/>
                  </a:lnTo>
                  <a:lnTo>
                    <a:pt x="273" y="0"/>
                  </a:lnTo>
                  <a:lnTo>
                    <a:pt x="273" y="186"/>
                  </a:lnTo>
                  <a:lnTo>
                    <a:pt x="210" y="186"/>
                  </a:lnTo>
                  <a:lnTo>
                    <a:pt x="210" y="124"/>
                  </a:lnTo>
                  <a:lnTo>
                    <a:pt x="154" y="124"/>
                  </a:lnTo>
                  <a:lnTo>
                    <a:pt x="154" y="186"/>
                  </a:lnTo>
                  <a:lnTo>
                    <a:pt x="91" y="186"/>
                  </a:lnTo>
                  <a:lnTo>
                    <a:pt x="91" y="0"/>
                  </a:lnTo>
                  <a:lnTo>
                    <a:pt x="91" y="0"/>
                  </a:lnTo>
                  <a:close/>
                  <a:moveTo>
                    <a:pt x="355" y="61"/>
                  </a:moveTo>
                  <a:lnTo>
                    <a:pt x="300" y="61"/>
                  </a:lnTo>
                  <a:lnTo>
                    <a:pt x="300" y="0"/>
                  </a:lnTo>
                  <a:lnTo>
                    <a:pt x="472" y="0"/>
                  </a:lnTo>
                  <a:lnTo>
                    <a:pt x="472" y="61"/>
                  </a:lnTo>
                  <a:lnTo>
                    <a:pt x="418" y="61"/>
                  </a:lnTo>
                  <a:lnTo>
                    <a:pt x="418" y="186"/>
                  </a:lnTo>
                  <a:lnTo>
                    <a:pt x="355" y="186"/>
                  </a:lnTo>
                  <a:lnTo>
                    <a:pt x="355" y="61"/>
                  </a:lnTo>
                  <a:lnTo>
                    <a:pt x="355" y="61"/>
                  </a:lnTo>
                  <a:close/>
                  <a:moveTo>
                    <a:pt x="500" y="0"/>
                  </a:moveTo>
                  <a:lnTo>
                    <a:pt x="565" y="0"/>
                  </a:lnTo>
                  <a:lnTo>
                    <a:pt x="606" y="65"/>
                  </a:lnTo>
                  <a:lnTo>
                    <a:pt x="645" y="0"/>
                  </a:lnTo>
                  <a:lnTo>
                    <a:pt x="710" y="0"/>
                  </a:lnTo>
                  <a:lnTo>
                    <a:pt x="710" y="186"/>
                  </a:lnTo>
                  <a:lnTo>
                    <a:pt x="649" y="186"/>
                  </a:lnTo>
                  <a:lnTo>
                    <a:pt x="649" y="94"/>
                  </a:lnTo>
                  <a:lnTo>
                    <a:pt x="606" y="160"/>
                  </a:lnTo>
                  <a:lnTo>
                    <a:pt x="604" y="160"/>
                  </a:lnTo>
                  <a:lnTo>
                    <a:pt x="561" y="94"/>
                  </a:lnTo>
                  <a:lnTo>
                    <a:pt x="561" y="186"/>
                  </a:lnTo>
                  <a:lnTo>
                    <a:pt x="500" y="186"/>
                  </a:lnTo>
                  <a:lnTo>
                    <a:pt x="500" y="0"/>
                  </a:lnTo>
                  <a:close/>
                  <a:moveTo>
                    <a:pt x="741" y="0"/>
                  </a:moveTo>
                  <a:lnTo>
                    <a:pt x="804" y="0"/>
                  </a:lnTo>
                  <a:lnTo>
                    <a:pt x="804" y="125"/>
                  </a:lnTo>
                  <a:lnTo>
                    <a:pt x="892" y="125"/>
                  </a:lnTo>
                  <a:lnTo>
                    <a:pt x="892" y="186"/>
                  </a:lnTo>
                  <a:lnTo>
                    <a:pt x="741" y="186"/>
                  </a:lnTo>
                  <a:lnTo>
                    <a:pt x="741" y="0"/>
                  </a:lnTo>
                  <a:close/>
                </a:path>
              </a:pathLst>
            </a:custGeom>
            <a:solidFill>
              <a:srgbClr val="FFFFFF"/>
            </a:solidFill>
            <a:ln>
              <a:noFill/>
            </a:ln>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sp>
          <p:nvSpPr>
            <p:cNvPr id="694" name="Freeform 7"/>
            <p:cNvSpPr>
              <a:spLocks/>
            </p:cNvSpPr>
            <p:nvPr/>
          </p:nvSpPr>
          <p:spPr bwMode="auto">
            <a:xfrm>
              <a:off x="1993900" y="4683126"/>
              <a:ext cx="636588" cy="1501775"/>
            </a:xfrm>
            <a:custGeom>
              <a:avLst/>
              <a:gdLst>
                <a:gd name="T0" fmla="*/ 0 w 401"/>
                <a:gd name="T1" fmla="*/ 0 h 946"/>
                <a:gd name="T2" fmla="*/ 0 w 401"/>
                <a:gd name="T3" fmla="*/ 123 h 946"/>
                <a:gd name="T4" fmla="*/ 307 w 401"/>
                <a:gd name="T5" fmla="*/ 123 h 946"/>
                <a:gd name="T6" fmla="*/ 304 w 401"/>
                <a:gd name="T7" fmla="*/ 156 h 946"/>
                <a:gd name="T8" fmla="*/ 299 w 401"/>
                <a:gd name="T9" fmla="*/ 218 h 946"/>
                <a:gd name="T10" fmla="*/ 296 w 401"/>
                <a:gd name="T11" fmla="*/ 246 h 946"/>
                <a:gd name="T12" fmla="*/ 296 w 401"/>
                <a:gd name="T13" fmla="*/ 246 h 946"/>
                <a:gd name="T14" fmla="*/ 0 w 401"/>
                <a:gd name="T15" fmla="*/ 246 h 946"/>
                <a:gd name="T16" fmla="*/ 0 w 401"/>
                <a:gd name="T17" fmla="*/ 371 h 946"/>
                <a:gd name="T18" fmla="*/ 252 w 401"/>
                <a:gd name="T19" fmla="*/ 371 h 946"/>
                <a:gd name="T20" fmla="*/ 285 w 401"/>
                <a:gd name="T21" fmla="*/ 371 h 946"/>
                <a:gd name="T22" fmla="*/ 282 w 401"/>
                <a:gd name="T23" fmla="*/ 405 h 946"/>
                <a:gd name="T24" fmla="*/ 253 w 401"/>
                <a:gd name="T25" fmla="*/ 728 h 946"/>
                <a:gd name="T26" fmla="*/ 251 w 401"/>
                <a:gd name="T27" fmla="*/ 749 h 946"/>
                <a:gd name="T28" fmla="*/ 0 w 401"/>
                <a:gd name="T29" fmla="*/ 819 h 946"/>
                <a:gd name="T30" fmla="*/ 0 w 401"/>
                <a:gd name="T31" fmla="*/ 946 h 946"/>
                <a:gd name="T32" fmla="*/ 325 w 401"/>
                <a:gd name="T33" fmla="*/ 856 h 946"/>
                <a:gd name="T34" fmla="*/ 401 w 401"/>
                <a:gd name="T35" fmla="*/ 0 h 946"/>
                <a:gd name="T36" fmla="*/ 0 w 401"/>
                <a:gd name="T37" fmla="*/ 0 h 9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01" h="946">
                  <a:moveTo>
                    <a:pt x="0" y="0"/>
                  </a:moveTo>
                  <a:lnTo>
                    <a:pt x="0" y="123"/>
                  </a:lnTo>
                  <a:lnTo>
                    <a:pt x="307" y="123"/>
                  </a:lnTo>
                  <a:lnTo>
                    <a:pt x="304" y="156"/>
                  </a:lnTo>
                  <a:lnTo>
                    <a:pt x="299" y="218"/>
                  </a:lnTo>
                  <a:lnTo>
                    <a:pt x="296" y="246"/>
                  </a:lnTo>
                  <a:lnTo>
                    <a:pt x="296" y="246"/>
                  </a:lnTo>
                  <a:lnTo>
                    <a:pt x="0" y="246"/>
                  </a:lnTo>
                  <a:lnTo>
                    <a:pt x="0" y="371"/>
                  </a:lnTo>
                  <a:lnTo>
                    <a:pt x="252" y="371"/>
                  </a:lnTo>
                  <a:lnTo>
                    <a:pt x="285" y="371"/>
                  </a:lnTo>
                  <a:lnTo>
                    <a:pt x="282" y="405"/>
                  </a:lnTo>
                  <a:lnTo>
                    <a:pt x="253" y="728"/>
                  </a:lnTo>
                  <a:lnTo>
                    <a:pt x="251" y="749"/>
                  </a:lnTo>
                  <a:lnTo>
                    <a:pt x="0" y="819"/>
                  </a:lnTo>
                  <a:lnTo>
                    <a:pt x="0" y="946"/>
                  </a:lnTo>
                  <a:lnTo>
                    <a:pt x="325" y="856"/>
                  </a:lnTo>
                  <a:lnTo>
                    <a:pt x="401" y="0"/>
                  </a:lnTo>
                  <a:lnTo>
                    <a:pt x="0" y="0"/>
                  </a:lnTo>
                  <a:close/>
                </a:path>
              </a:pathLst>
            </a:custGeom>
            <a:solidFill>
              <a:srgbClr val="888888"/>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4093"/>
              <a:endParaRPr lang="en-US" sz="1764">
                <a:solidFill>
                  <a:srgbClr val="FFFFFF"/>
                </a:solidFill>
              </a:endParaRPr>
            </a:p>
          </p:txBody>
        </p:sp>
      </p:grpSp>
    </p:spTree>
    <p:extLst>
      <p:ext uri="{BB962C8B-B14F-4D97-AF65-F5344CB8AC3E}">
        <p14:creationId xmlns:p14="http://schemas.microsoft.com/office/powerpoint/2010/main" val="107194760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84"/>
                                        </p:tgtEl>
                                        <p:attrNameLst>
                                          <p:attrName>style.visibility</p:attrName>
                                        </p:attrNameLst>
                                      </p:cBhvr>
                                      <p:to>
                                        <p:strVal val="visible"/>
                                      </p:to>
                                    </p:set>
                                    <p:animEffect transition="in" filter="fade">
                                      <p:cBhvr>
                                        <p:cTn id="7" dur="500"/>
                                        <p:tgtEl>
                                          <p:spTgt spid="2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1012156" y="1099293"/>
            <a:ext cx="9600880" cy="5458038"/>
            <a:chOff x="307618" y="490906"/>
            <a:chExt cx="10773538" cy="6124686"/>
          </a:xfrm>
        </p:grpSpPr>
        <p:grpSp>
          <p:nvGrpSpPr>
            <p:cNvPr id="5" name="Group 4"/>
            <p:cNvGrpSpPr/>
            <p:nvPr/>
          </p:nvGrpSpPr>
          <p:grpSpPr>
            <a:xfrm>
              <a:off x="9681522" y="1939983"/>
              <a:ext cx="1399634" cy="878557"/>
              <a:chOff x="10169960" y="3361847"/>
              <a:chExt cx="1399999" cy="878786"/>
            </a:xfrm>
          </p:grpSpPr>
          <p:pic>
            <p:nvPicPr>
              <p:cNvPr id="6" name="Picture 5"/>
              <p:cNvPicPr>
                <a:picLocks noChangeAspect="1"/>
              </p:cNvPicPr>
              <p:nvPr/>
            </p:nvPicPr>
            <p:blipFill>
              <a:blip r:embed="rId2"/>
              <a:stretch>
                <a:fillRect/>
              </a:stretch>
            </p:blipFill>
            <p:spPr>
              <a:xfrm>
                <a:off x="10571003" y="3361847"/>
                <a:ext cx="597915" cy="598560"/>
              </a:xfrm>
              <a:prstGeom prst="rect">
                <a:avLst/>
              </a:prstGeom>
            </p:spPr>
          </p:pic>
          <p:sp>
            <p:nvSpPr>
              <p:cNvPr id="7" name="TextBox 6"/>
              <p:cNvSpPr txBox="1"/>
              <p:nvPr/>
            </p:nvSpPr>
            <p:spPr>
              <a:xfrm>
                <a:off x="10169960" y="3932985"/>
                <a:ext cx="1399999" cy="307648"/>
              </a:xfrm>
              <a:prstGeom prst="rect">
                <a:avLst/>
              </a:prstGeom>
              <a:noFill/>
            </p:spPr>
            <p:txBody>
              <a:bodyPr wrap="none" lIns="0" tIns="0" rIns="0" bIns="0" rtlCol="0">
                <a:spAutoFit/>
              </a:bodyPr>
              <a:lstStyle/>
              <a:p>
                <a:r>
                  <a:rPr lang="en-US" sz="1999" spc="-70" dirty="0">
                    <a:solidFill>
                      <a:schemeClr val="bg1">
                        <a:lumMod val="50000"/>
                      </a:schemeClr>
                    </a:solidFill>
                  </a:rPr>
                  <a:t>Web Services</a:t>
                </a:r>
              </a:p>
            </p:txBody>
          </p:sp>
        </p:grpSp>
        <p:grpSp>
          <p:nvGrpSpPr>
            <p:cNvPr id="8" name="Group 7"/>
            <p:cNvGrpSpPr/>
            <p:nvPr/>
          </p:nvGrpSpPr>
          <p:grpSpPr>
            <a:xfrm>
              <a:off x="8539694" y="490906"/>
              <a:ext cx="1074501" cy="1257959"/>
              <a:chOff x="5533729" y="1219725"/>
              <a:chExt cx="1074781" cy="1258287"/>
            </a:xfrm>
          </p:grpSpPr>
          <p:pic>
            <p:nvPicPr>
              <p:cNvPr id="9" name="Picture 8"/>
              <p:cNvPicPr>
                <a:picLocks noChangeAspect="1"/>
              </p:cNvPicPr>
              <p:nvPr/>
            </p:nvPicPr>
            <p:blipFill>
              <a:blip r:embed="rId3"/>
              <a:stretch>
                <a:fillRect/>
              </a:stretch>
            </p:blipFill>
            <p:spPr>
              <a:xfrm>
                <a:off x="5533729" y="1292597"/>
                <a:ext cx="465830" cy="863861"/>
              </a:xfrm>
              <a:prstGeom prst="rect">
                <a:avLst/>
              </a:prstGeom>
            </p:spPr>
          </p:pic>
          <p:pic>
            <p:nvPicPr>
              <p:cNvPr id="10" name="Picture 9"/>
              <p:cNvPicPr>
                <a:picLocks noChangeAspect="1"/>
              </p:cNvPicPr>
              <p:nvPr/>
            </p:nvPicPr>
            <p:blipFill>
              <a:blip r:embed="rId4"/>
              <a:stretch>
                <a:fillRect/>
              </a:stretch>
            </p:blipFill>
            <p:spPr>
              <a:xfrm>
                <a:off x="5835073" y="1219725"/>
                <a:ext cx="730013" cy="911760"/>
              </a:xfrm>
              <a:prstGeom prst="rect">
                <a:avLst/>
              </a:prstGeom>
            </p:spPr>
          </p:pic>
          <p:sp>
            <p:nvSpPr>
              <p:cNvPr id="11" name="TextBox 10"/>
              <p:cNvSpPr txBox="1"/>
              <p:nvPr/>
            </p:nvSpPr>
            <p:spPr>
              <a:xfrm>
                <a:off x="5533729" y="2170364"/>
                <a:ext cx="1074781" cy="307648"/>
              </a:xfrm>
              <a:prstGeom prst="rect">
                <a:avLst/>
              </a:prstGeom>
              <a:noFill/>
            </p:spPr>
            <p:txBody>
              <a:bodyPr wrap="none" lIns="0" tIns="0" rIns="0" bIns="0" rtlCol="0">
                <a:spAutoFit/>
              </a:bodyPr>
              <a:lstStyle/>
              <a:p>
                <a:r>
                  <a:rPr lang="en-US" sz="1999" spc="-70" dirty="0">
                    <a:solidFill>
                      <a:schemeClr val="bg1">
                        <a:lumMod val="50000"/>
                      </a:schemeClr>
                    </a:solidFill>
                  </a:rPr>
                  <a:t>Databases</a:t>
                </a:r>
              </a:p>
            </p:txBody>
          </p:sp>
        </p:grpSp>
        <p:sp>
          <p:nvSpPr>
            <p:cNvPr id="33" name="Rectangle 32"/>
            <p:cNvSpPr/>
            <p:nvPr/>
          </p:nvSpPr>
          <p:spPr bwMode="auto">
            <a:xfrm>
              <a:off x="3297723" y="761020"/>
              <a:ext cx="4544692" cy="1869704"/>
            </a:xfrm>
            <a:prstGeom prst="rect">
              <a:avLst/>
            </a:prstGeom>
            <a:solidFill>
              <a:schemeClr val="bg2">
                <a:lumMod val="20000"/>
                <a:lumOff val="80000"/>
                <a:alpha val="75000"/>
              </a:schemeClr>
            </a:solidFill>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107972" tIns="45708" rIns="45708" bIns="45708" numCol="1" spcCol="0" rtlCol="0" fromWordArt="0" anchor="t" anchorCtr="0" forceAA="0" compatLnSpc="1">
              <a:prstTxWarp prst="textNoShape">
                <a:avLst/>
              </a:prstTxWarp>
              <a:noAutofit/>
            </a:bodyPr>
            <a:lstStyle/>
            <a:p>
              <a:pPr defTabSz="913825" fontAlgn="base">
                <a:spcBef>
                  <a:spcPct val="0"/>
                </a:spcBef>
                <a:spcAft>
                  <a:spcPct val="0"/>
                </a:spcAft>
              </a:pPr>
              <a:r>
                <a:rPr lang="en-US" sz="1999" dirty="0">
                  <a:solidFill>
                    <a:schemeClr val="tx1">
                      <a:lumMod val="65000"/>
                      <a:lumOff val="35000"/>
                    </a:schemeClr>
                  </a:solidFill>
                  <a:ea typeface="Segoe UI" pitchFamily="34" charset="0"/>
                  <a:cs typeface="Segoe UI" pitchFamily="34" charset="0"/>
                </a:rPr>
                <a:t>SharePoint Apps</a:t>
              </a:r>
            </a:p>
          </p:txBody>
        </p:sp>
        <p:grpSp>
          <p:nvGrpSpPr>
            <p:cNvPr id="34" name="Group 33"/>
            <p:cNvGrpSpPr/>
            <p:nvPr/>
          </p:nvGrpSpPr>
          <p:grpSpPr>
            <a:xfrm>
              <a:off x="4687636" y="1259738"/>
              <a:ext cx="2037983" cy="1120028"/>
              <a:chOff x="1929148" y="3558828"/>
              <a:chExt cx="2038514" cy="1120320"/>
            </a:xfrm>
          </p:grpSpPr>
          <p:grpSp>
            <p:nvGrpSpPr>
              <p:cNvPr id="35" name="Group 34"/>
              <p:cNvGrpSpPr/>
              <p:nvPr/>
            </p:nvGrpSpPr>
            <p:grpSpPr>
              <a:xfrm>
                <a:off x="3082467" y="3573039"/>
                <a:ext cx="885195" cy="761294"/>
                <a:chOff x="7956376" y="6096598"/>
                <a:chExt cx="885320" cy="761402"/>
              </a:xfrm>
            </p:grpSpPr>
            <p:sp>
              <p:nvSpPr>
                <p:cNvPr id="61" name="Arc 60"/>
                <p:cNvSpPr/>
                <p:nvPr/>
              </p:nvSpPr>
              <p:spPr>
                <a:xfrm rot="16200000">
                  <a:off x="8018335" y="6034639"/>
                  <a:ext cx="761402" cy="885320"/>
                </a:xfrm>
                <a:prstGeom prst="arc">
                  <a:avLst>
                    <a:gd name="adj1" fmla="val 2097834"/>
                    <a:gd name="adj2" fmla="val 366333"/>
                  </a:avLst>
                </a:prstGeom>
                <a:ln w="41275">
                  <a:solidFill>
                    <a:schemeClr val="tx1">
                      <a:alpha val="80000"/>
                    </a:schemeClr>
                  </a:solidFill>
                  <a:headEnd type="diamond" w="sm" len="med"/>
                  <a:tailEnd type="stealth" w="lg" len="lg"/>
                </a:ln>
                <a:effectLst>
                  <a:outerShdw blurRad="50800" dist="38100" dir="2700000" algn="tl" rotWithShape="0">
                    <a:prstClr val="black">
                      <a:alpha val="40000"/>
                    </a:prstClr>
                  </a:outerShdw>
                </a:effectLst>
              </p:spPr>
              <p:style>
                <a:lnRef idx="1">
                  <a:schemeClr val="accent4"/>
                </a:lnRef>
                <a:fillRef idx="0">
                  <a:schemeClr val="accent4"/>
                </a:fillRef>
                <a:effectRef idx="0">
                  <a:schemeClr val="accent4"/>
                </a:effectRef>
                <a:fontRef idx="minor">
                  <a:schemeClr val="tx1"/>
                </a:fontRef>
              </p:style>
              <p:txBody>
                <a:bodyPr rtlCol="0" anchor="ctr"/>
                <a:lstStyle/>
                <a:p>
                  <a:pPr algn="ctr"/>
                  <a:endParaRPr lang="en-US" sz="1799">
                    <a:latin typeface="Segoe UI Light" panose="020B0502040204020203" pitchFamily="34" charset="0"/>
                    <a:cs typeface="Segoe UI Light" panose="020B0502040204020203" pitchFamily="34" charset="0"/>
                  </a:endParaRPr>
                </a:p>
              </p:txBody>
            </p:sp>
            <p:pic>
              <p:nvPicPr>
                <p:cNvPr id="62" name="Picture 61"/>
                <p:cNvPicPr>
                  <a:picLocks noChangeAspect="1"/>
                </p:cNvPicPr>
                <p:nvPr/>
              </p:nvPicPr>
              <p:blipFill>
                <a:blip r:embed="rId5"/>
                <a:stretch>
                  <a:fillRect/>
                </a:stretch>
              </p:blipFill>
              <p:spPr>
                <a:xfrm>
                  <a:off x="8025412" y="6179037"/>
                  <a:ext cx="713910" cy="636559"/>
                </a:xfrm>
                <a:prstGeom prst="rect">
                  <a:avLst/>
                </a:prstGeom>
              </p:spPr>
            </p:pic>
          </p:grpSp>
          <p:grpSp>
            <p:nvGrpSpPr>
              <p:cNvPr id="36" name="Group 35"/>
              <p:cNvGrpSpPr>
                <a:grpSpLocks noChangeAspect="1"/>
              </p:cNvGrpSpPr>
              <p:nvPr/>
            </p:nvGrpSpPr>
            <p:grpSpPr>
              <a:xfrm>
                <a:off x="1929148" y="4146210"/>
                <a:ext cx="397077" cy="504000"/>
                <a:chOff x="6278801" y="2244912"/>
                <a:chExt cx="605042" cy="767962"/>
              </a:xfrm>
            </p:grpSpPr>
            <p:pic>
              <p:nvPicPr>
                <p:cNvPr id="57" name="Picture 56"/>
                <p:cNvPicPr>
                  <a:picLocks noChangeAspect="1"/>
                </p:cNvPicPr>
                <p:nvPr/>
              </p:nvPicPr>
              <p:blipFill>
                <a:blip r:embed="rId6"/>
                <a:stretch>
                  <a:fillRect/>
                </a:stretch>
              </p:blipFill>
              <p:spPr>
                <a:xfrm>
                  <a:off x="6278801" y="2244912"/>
                  <a:ext cx="527111" cy="689388"/>
                </a:xfrm>
                <a:prstGeom prst="rect">
                  <a:avLst/>
                </a:prstGeom>
              </p:spPr>
            </p:pic>
            <p:pic>
              <p:nvPicPr>
                <p:cNvPr id="58" name="Picture 57"/>
                <p:cNvPicPr>
                  <a:picLocks noChangeAspect="1"/>
                </p:cNvPicPr>
                <p:nvPr/>
              </p:nvPicPr>
              <p:blipFill>
                <a:blip r:embed="rId6"/>
                <a:stretch>
                  <a:fillRect/>
                </a:stretch>
              </p:blipFill>
              <p:spPr>
                <a:xfrm>
                  <a:off x="6356732" y="2323486"/>
                  <a:ext cx="527111" cy="689388"/>
                </a:xfrm>
                <a:prstGeom prst="rect">
                  <a:avLst/>
                </a:prstGeom>
              </p:spPr>
            </p:pic>
            <p:sp>
              <p:nvSpPr>
                <p:cNvPr id="59" name="Right Triangle 58"/>
                <p:cNvSpPr/>
                <p:nvPr/>
              </p:nvSpPr>
              <p:spPr bwMode="auto">
                <a:xfrm>
                  <a:off x="6400103" y="2347895"/>
                  <a:ext cx="440367" cy="626130"/>
                </a:xfrm>
                <a:prstGeom prst="rtTriangl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ctr" anchorCtr="0" forceAA="0" compatLnSpc="1">
                  <a:prstTxWarp prst="textNoShape">
                    <a:avLst/>
                  </a:prstTxWarp>
                  <a:noAutofit/>
                </a:bodyPr>
                <a:lstStyle/>
                <a:p>
                  <a:pPr algn="ctr" defTabSz="913825" fontAlgn="base">
                    <a:spcBef>
                      <a:spcPct val="0"/>
                    </a:spcBef>
                    <a:spcAft>
                      <a:spcPct val="0"/>
                    </a:spcAft>
                  </a:pPr>
                  <a:endParaRPr lang="en-US" sz="1600" dirty="0">
                    <a:gradFill>
                      <a:gsLst>
                        <a:gs pos="0">
                          <a:srgbClr val="FFFFFF"/>
                        </a:gs>
                        <a:gs pos="100000">
                          <a:srgbClr val="FFFFFF"/>
                        </a:gs>
                      </a:gsLst>
                      <a:lin ang="5400000" scaled="0"/>
                    </a:gradFill>
                    <a:ea typeface="Segoe UI" pitchFamily="34" charset="0"/>
                    <a:cs typeface="Segoe UI" pitchFamily="34" charset="0"/>
                  </a:endParaRPr>
                </a:p>
              </p:txBody>
            </p:sp>
            <p:sp>
              <p:nvSpPr>
                <p:cNvPr id="60" name="TextBox 59"/>
                <p:cNvSpPr txBox="1"/>
                <p:nvPr/>
              </p:nvSpPr>
              <p:spPr>
                <a:xfrm>
                  <a:off x="6422020" y="2719459"/>
                  <a:ext cx="320464" cy="257933"/>
                </a:xfrm>
                <a:prstGeom prst="rect">
                  <a:avLst/>
                </a:prstGeom>
                <a:noFill/>
              </p:spPr>
              <p:txBody>
                <a:bodyPr wrap="none" lIns="0" tIns="0" rIns="0" bIns="0" rtlCol="0">
                  <a:spAutoFit/>
                </a:bodyPr>
                <a:lstStyle/>
                <a:p>
                  <a:r>
                    <a:rPr lang="fi-FI" sz="1100" spc="-70" dirty="0">
                      <a:solidFill>
                        <a:schemeClr val="bg1"/>
                      </a:solidFill>
                      <a:effectLst>
                        <a:outerShdw blurRad="50800" dist="38100" dir="2700000" algn="tl" rotWithShape="0">
                          <a:schemeClr val="tx2">
                            <a:alpha val="40000"/>
                          </a:schemeClr>
                        </a:outerShdw>
                      </a:effectLst>
                    </a:rPr>
                    <a:t>CSS</a:t>
                  </a:r>
                  <a:endParaRPr lang="en-US" sz="1100" spc="-70" dirty="0">
                    <a:solidFill>
                      <a:schemeClr val="bg1"/>
                    </a:solidFill>
                    <a:effectLst>
                      <a:outerShdw blurRad="50800" dist="38100" dir="2700000" algn="tl" rotWithShape="0">
                        <a:schemeClr val="tx2">
                          <a:alpha val="40000"/>
                        </a:schemeClr>
                      </a:outerShdw>
                    </a:effectLst>
                  </a:endParaRPr>
                </a:p>
              </p:txBody>
            </p:sp>
          </p:grpSp>
          <p:grpSp>
            <p:nvGrpSpPr>
              <p:cNvPr id="37" name="Group 36"/>
              <p:cNvGrpSpPr>
                <a:grpSpLocks noChangeAspect="1"/>
              </p:cNvGrpSpPr>
              <p:nvPr/>
            </p:nvGrpSpPr>
            <p:grpSpPr>
              <a:xfrm>
                <a:off x="2160143" y="3845503"/>
                <a:ext cx="400137" cy="504000"/>
                <a:chOff x="6926384" y="2275112"/>
                <a:chExt cx="605872" cy="763139"/>
              </a:xfrm>
            </p:grpSpPr>
            <p:pic>
              <p:nvPicPr>
                <p:cNvPr id="53" name="Picture 52"/>
                <p:cNvPicPr>
                  <a:picLocks noChangeAspect="1"/>
                </p:cNvPicPr>
                <p:nvPr/>
              </p:nvPicPr>
              <p:blipFill>
                <a:blip r:embed="rId6"/>
                <a:stretch>
                  <a:fillRect/>
                </a:stretch>
              </p:blipFill>
              <p:spPr>
                <a:xfrm>
                  <a:off x="6926384" y="2275112"/>
                  <a:ext cx="527111" cy="689388"/>
                </a:xfrm>
                <a:prstGeom prst="rect">
                  <a:avLst/>
                </a:prstGeom>
              </p:spPr>
            </p:pic>
            <p:pic>
              <p:nvPicPr>
                <p:cNvPr id="54" name="Picture 53"/>
                <p:cNvPicPr>
                  <a:picLocks noChangeAspect="1"/>
                </p:cNvPicPr>
                <p:nvPr/>
              </p:nvPicPr>
              <p:blipFill>
                <a:blip r:embed="rId6"/>
                <a:stretch>
                  <a:fillRect/>
                </a:stretch>
              </p:blipFill>
              <p:spPr>
                <a:xfrm>
                  <a:off x="7005145" y="2348863"/>
                  <a:ext cx="527111" cy="689388"/>
                </a:xfrm>
                <a:prstGeom prst="rect">
                  <a:avLst/>
                </a:prstGeom>
              </p:spPr>
            </p:pic>
            <p:sp>
              <p:nvSpPr>
                <p:cNvPr id="55" name="Right Triangle 54"/>
                <p:cNvSpPr/>
                <p:nvPr/>
              </p:nvSpPr>
              <p:spPr bwMode="auto">
                <a:xfrm>
                  <a:off x="7048516" y="2373272"/>
                  <a:ext cx="440367" cy="626130"/>
                </a:xfrm>
                <a:prstGeom prst="rtTriangl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ctr" anchorCtr="0" forceAA="0" compatLnSpc="1">
                  <a:prstTxWarp prst="textNoShape">
                    <a:avLst/>
                  </a:prstTxWarp>
                  <a:noAutofit/>
                </a:bodyPr>
                <a:lstStyle/>
                <a:p>
                  <a:pPr algn="ctr" defTabSz="913825" fontAlgn="base">
                    <a:spcBef>
                      <a:spcPct val="0"/>
                    </a:spcBef>
                    <a:spcAft>
                      <a:spcPct val="0"/>
                    </a:spcAft>
                  </a:pPr>
                  <a:endParaRPr lang="en-US" sz="1600" dirty="0">
                    <a:gradFill>
                      <a:gsLst>
                        <a:gs pos="0">
                          <a:srgbClr val="FFFFFF"/>
                        </a:gs>
                        <a:gs pos="100000">
                          <a:srgbClr val="FFFFFF"/>
                        </a:gs>
                      </a:gsLst>
                      <a:lin ang="5400000" scaled="0"/>
                    </a:gradFill>
                    <a:ea typeface="Segoe UI" pitchFamily="34" charset="0"/>
                    <a:cs typeface="Segoe UI" pitchFamily="34" charset="0"/>
                  </a:endParaRPr>
                </a:p>
              </p:txBody>
            </p:sp>
            <p:sp>
              <p:nvSpPr>
                <p:cNvPr id="56" name="TextBox 55"/>
                <p:cNvSpPr txBox="1"/>
                <p:nvPr/>
              </p:nvSpPr>
              <p:spPr>
                <a:xfrm>
                  <a:off x="7070434" y="2744836"/>
                  <a:ext cx="333013" cy="256313"/>
                </a:xfrm>
                <a:prstGeom prst="rect">
                  <a:avLst/>
                </a:prstGeom>
                <a:noFill/>
              </p:spPr>
              <p:txBody>
                <a:bodyPr wrap="none" lIns="0" tIns="0" rIns="0" bIns="0" rtlCol="0">
                  <a:spAutoFit/>
                </a:bodyPr>
                <a:lstStyle/>
                <a:p>
                  <a:r>
                    <a:rPr lang="fi-FI" sz="1100" spc="-70" dirty="0">
                      <a:solidFill>
                        <a:schemeClr val="bg1"/>
                      </a:solidFill>
                      <a:effectLst>
                        <a:outerShdw blurRad="50800" dist="38100" dir="2700000" algn="tl" rotWithShape="0">
                          <a:schemeClr val="tx2">
                            <a:alpha val="40000"/>
                          </a:schemeClr>
                        </a:outerShdw>
                      </a:effectLst>
                    </a:rPr>
                    <a:t>png</a:t>
                  </a:r>
                  <a:endParaRPr lang="en-US" sz="1100" spc="-70" dirty="0">
                    <a:solidFill>
                      <a:schemeClr val="bg1"/>
                    </a:solidFill>
                    <a:effectLst>
                      <a:outerShdw blurRad="50800" dist="38100" dir="2700000" algn="tl" rotWithShape="0">
                        <a:schemeClr val="tx2">
                          <a:alpha val="40000"/>
                        </a:schemeClr>
                      </a:outerShdw>
                    </a:effectLst>
                  </a:endParaRPr>
                </a:p>
              </p:txBody>
            </p:sp>
          </p:grpSp>
          <p:grpSp>
            <p:nvGrpSpPr>
              <p:cNvPr id="38" name="Group 37"/>
              <p:cNvGrpSpPr>
                <a:grpSpLocks noChangeAspect="1"/>
              </p:cNvGrpSpPr>
              <p:nvPr/>
            </p:nvGrpSpPr>
            <p:grpSpPr>
              <a:xfrm>
                <a:off x="1940507" y="3558828"/>
                <a:ext cx="400137" cy="504000"/>
                <a:chOff x="7583233" y="2275112"/>
                <a:chExt cx="605872" cy="763139"/>
              </a:xfrm>
            </p:grpSpPr>
            <p:pic>
              <p:nvPicPr>
                <p:cNvPr id="49" name="Picture 48"/>
                <p:cNvPicPr>
                  <a:picLocks noChangeAspect="1"/>
                </p:cNvPicPr>
                <p:nvPr/>
              </p:nvPicPr>
              <p:blipFill>
                <a:blip r:embed="rId6"/>
                <a:stretch>
                  <a:fillRect/>
                </a:stretch>
              </p:blipFill>
              <p:spPr>
                <a:xfrm>
                  <a:off x="7583233" y="2275112"/>
                  <a:ext cx="527111" cy="689388"/>
                </a:xfrm>
                <a:prstGeom prst="rect">
                  <a:avLst/>
                </a:prstGeom>
              </p:spPr>
            </p:pic>
            <p:pic>
              <p:nvPicPr>
                <p:cNvPr id="50" name="Picture 49"/>
                <p:cNvPicPr>
                  <a:picLocks noChangeAspect="1"/>
                </p:cNvPicPr>
                <p:nvPr/>
              </p:nvPicPr>
              <p:blipFill>
                <a:blip r:embed="rId6"/>
                <a:stretch>
                  <a:fillRect/>
                </a:stretch>
              </p:blipFill>
              <p:spPr>
                <a:xfrm>
                  <a:off x="7661994" y="2348863"/>
                  <a:ext cx="527111" cy="689388"/>
                </a:xfrm>
                <a:prstGeom prst="rect">
                  <a:avLst/>
                </a:prstGeom>
              </p:spPr>
            </p:pic>
            <p:sp>
              <p:nvSpPr>
                <p:cNvPr id="51" name="Right Triangle 50"/>
                <p:cNvSpPr/>
                <p:nvPr/>
              </p:nvSpPr>
              <p:spPr bwMode="auto">
                <a:xfrm>
                  <a:off x="7705365" y="2373272"/>
                  <a:ext cx="440367" cy="626130"/>
                </a:xfrm>
                <a:prstGeom prst="rtTriangl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ctr" anchorCtr="0" forceAA="0" compatLnSpc="1">
                  <a:prstTxWarp prst="textNoShape">
                    <a:avLst/>
                  </a:prstTxWarp>
                  <a:noAutofit/>
                </a:bodyPr>
                <a:lstStyle/>
                <a:p>
                  <a:pPr algn="ctr" defTabSz="913825" fontAlgn="base">
                    <a:spcBef>
                      <a:spcPct val="0"/>
                    </a:spcBef>
                    <a:spcAft>
                      <a:spcPct val="0"/>
                    </a:spcAft>
                  </a:pPr>
                  <a:endParaRPr lang="en-US" sz="1600" dirty="0">
                    <a:gradFill>
                      <a:gsLst>
                        <a:gs pos="0">
                          <a:srgbClr val="FFFFFF"/>
                        </a:gs>
                        <a:gs pos="100000">
                          <a:srgbClr val="FFFFFF"/>
                        </a:gs>
                      </a:gsLst>
                      <a:lin ang="5400000" scaled="0"/>
                    </a:gradFill>
                    <a:ea typeface="Segoe UI" pitchFamily="34" charset="0"/>
                    <a:cs typeface="Segoe UI" pitchFamily="34" charset="0"/>
                  </a:endParaRPr>
                </a:p>
              </p:txBody>
            </p:sp>
            <p:sp>
              <p:nvSpPr>
                <p:cNvPr id="52" name="TextBox 51"/>
                <p:cNvSpPr txBox="1"/>
                <p:nvPr/>
              </p:nvSpPr>
              <p:spPr>
                <a:xfrm>
                  <a:off x="7727283" y="2744836"/>
                  <a:ext cx="367964" cy="256313"/>
                </a:xfrm>
                <a:prstGeom prst="rect">
                  <a:avLst/>
                </a:prstGeom>
                <a:noFill/>
              </p:spPr>
              <p:txBody>
                <a:bodyPr wrap="none" lIns="0" tIns="0" rIns="0" bIns="0" rtlCol="0">
                  <a:spAutoFit/>
                </a:bodyPr>
                <a:lstStyle/>
                <a:p>
                  <a:r>
                    <a:rPr lang="fi-FI" sz="1100" spc="-70" dirty="0" err="1">
                      <a:solidFill>
                        <a:schemeClr val="bg1"/>
                      </a:solidFill>
                      <a:effectLst>
                        <a:outerShdw blurRad="50800" dist="38100" dir="2700000" algn="tl" rotWithShape="0">
                          <a:schemeClr val="tx2">
                            <a:alpha val="40000"/>
                          </a:schemeClr>
                        </a:outerShdw>
                      </a:effectLst>
                    </a:rPr>
                    <a:t>aspx</a:t>
                  </a:r>
                  <a:endParaRPr lang="en-US" sz="1100" spc="-70" dirty="0">
                    <a:solidFill>
                      <a:schemeClr val="bg1"/>
                    </a:solidFill>
                    <a:effectLst>
                      <a:outerShdw blurRad="50800" dist="38100" dir="2700000" algn="tl" rotWithShape="0">
                        <a:schemeClr val="tx2">
                          <a:alpha val="40000"/>
                        </a:schemeClr>
                      </a:outerShdw>
                    </a:effectLst>
                  </a:endParaRPr>
                </a:p>
              </p:txBody>
            </p:sp>
          </p:grpSp>
          <p:grpSp>
            <p:nvGrpSpPr>
              <p:cNvPr id="39" name="Group 38"/>
              <p:cNvGrpSpPr>
                <a:grpSpLocks noChangeAspect="1"/>
              </p:cNvGrpSpPr>
              <p:nvPr/>
            </p:nvGrpSpPr>
            <p:grpSpPr>
              <a:xfrm>
                <a:off x="2618857" y="3788428"/>
                <a:ext cx="409562" cy="504000"/>
                <a:chOff x="8228898" y="2273094"/>
                <a:chExt cx="621781" cy="765157"/>
              </a:xfrm>
            </p:grpSpPr>
            <p:pic>
              <p:nvPicPr>
                <p:cNvPr id="45" name="Picture 44"/>
                <p:cNvPicPr>
                  <a:picLocks noChangeAspect="1"/>
                </p:cNvPicPr>
                <p:nvPr/>
              </p:nvPicPr>
              <p:blipFill>
                <a:blip r:embed="rId6"/>
                <a:stretch>
                  <a:fillRect/>
                </a:stretch>
              </p:blipFill>
              <p:spPr>
                <a:xfrm>
                  <a:off x="8228898" y="2273094"/>
                  <a:ext cx="527111" cy="689388"/>
                </a:xfrm>
                <a:prstGeom prst="rect">
                  <a:avLst/>
                </a:prstGeom>
              </p:spPr>
            </p:pic>
            <p:pic>
              <p:nvPicPr>
                <p:cNvPr id="46" name="Picture 45"/>
                <p:cNvPicPr>
                  <a:picLocks noChangeAspect="1"/>
                </p:cNvPicPr>
                <p:nvPr/>
              </p:nvPicPr>
              <p:blipFill>
                <a:blip r:embed="rId6"/>
                <a:stretch>
                  <a:fillRect/>
                </a:stretch>
              </p:blipFill>
              <p:spPr>
                <a:xfrm>
                  <a:off x="8323568" y="2348863"/>
                  <a:ext cx="527111" cy="689388"/>
                </a:xfrm>
                <a:prstGeom prst="rect">
                  <a:avLst/>
                </a:prstGeom>
              </p:spPr>
            </p:pic>
            <p:sp>
              <p:nvSpPr>
                <p:cNvPr id="47" name="Right Triangle 46"/>
                <p:cNvSpPr/>
                <p:nvPr/>
              </p:nvSpPr>
              <p:spPr bwMode="auto">
                <a:xfrm>
                  <a:off x="8366939" y="2373272"/>
                  <a:ext cx="440367" cy="626130"/>
                </a:xfrm>
                <a:prstGeom prst="rtTriangl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ctr" anchorCtr="0" forceAA="0" compatLnSpc="1">
                  <a:prstTxWarp prst="textNoShape">
                    <a:avLst/>
                  </a:prstTxWarp>
                  <a:noAutofit/>
                </a:bodyPr>
                <a:lstStyle/>
                <a:p>
                  <a:pPr algn="ctr" defTabSz="913825" fontAlgn="base">
                    <a:spcBef>
                      <a:spcPct val="0"/>
                    </a:spcBef>
                    <a:spcAft>
                      <a:spcPct val="0"/>
                    </a:spcAft>
                  </a:pPr>
                  <a:endParaRPr lang="en-US" sz="1600" dirty="0">
                    <a:gradFill>
                      <a:gsLst>
                        <a:gs pos="0">
                          <a:srgbClr val="FFFFFF"/>
                        </a:gs>
                        <a:gs pos="100000">
                          <a:srgbClr val="FFFFFF"/>
                        </a:gs>
                      </a:gsLst>
                      <a:lin ang="5400000" scaled="0"/>
                    </a:gradFill>
                    <a:ea typeface="Segoe UI" pitchFamily="34" charset="0"/>
                    <a:cs typeface="Segoe UI" pitchFamily="34" charset="0"/>
                  </a:endParaRPr>
                </a:p>
              </p:txBody>
            </p:sp>
            <p:sp>
              <p:nvSpPr>
                <p:cNvPr id="48" name="TextBox 47"/>
                <p:cNvSpPr txBox="1"/>
                <p:nvPr/>
              </p:nvSpPr>
              <p:spPr>
                <a:xfrm>
                  <a:off x="8385074" y="2783306"/>
                  <a:ext cx="446325" cy="210265"/>
                </a:xfrm>
                <a:prstGeom prst="rect">
                  <a:avLst/>
                </a:prstGeom>
                <a:noFill/>
              </p:spPr>
              <p:txBody>
                <a:bodyPr wrap="none" lIns="0" tIns="0" rIns="0" bIns="0" rtlCol="0">
                  <a:spAutoFit/>
                </a:bodyPr>
                <a:lstStyle/>
                <a:p>
                  <a:r>
                    <a:rPr lang="fi-FI" sz="900" spc="-70" dirty="0" err="1">
                      <a:solidFill>
                        <a:schemeClr val="bg1"/>
                      </a:solidFill>
                      <a:effectLst>
                        <a:outerShdw blurRad="50800" dist="38100" dir="2700000" algn="tl" rotWithShape="0">
                          <a:schemeClr val="tx2">
                            <a:alpha val="40000"/>
                          </a:schemeClr>
                        </a:outerShdw>
                      </a:effectLst>
                    </a:rPr>
                    <a:t>master</a:t>
                  </a:r>
                  <a:endParaRPr lang="en-US" sz="900" spc="-70" dirty="0">
                    <a:solidFill>
                      <a:schemeClr val="bg1"/>
                    </a:solidFill>
                    <a:effectLst>
                      <a:outerShdw blurRad="50800" dist="38100" dir="2700000" algn="tl" rotWithShape="0">
                        <a:schemeClr val="tx2">
                          <a:alpha val="40000"/>
                        </a:schemeClr>
                      </a:outerShdw>
                    </a:effectLst>
                  </a:endParaRPr>
                </a:p>
              </p:txBody>
            </p:sp>
          </p:grpSp>
          <p:grpSp>
            <p:nvGrpSpPr>
              <p:cNvPr id="40" name="Group 39"/>
              <p:cNvGrpSpPr>
                <a:grpSpLocks noChangeAspect="1"/>
              </p:cNvGrpSpPr>
              <p:nvPr/>
            </p:nvGrpSpPr>
            <p:grpSpPr>
              <a:xfrm>
                <a:off x="2468161" y="4175148"/>
                <a:ext cx="400137" cy="504000"/>
                <a:chOff x="8856725" y="2275112"/>
                <a:chExt cx="605872" cy="763139"/>
              </a:xfrm>
            </p:grpSpPr>
            <p:pic>
              <p:nvPicPr>
                <p:cNvPr id="41" name="Picture 40"/>
                <p:cNvPicPr>
                  <a:picLocks noChangeAspect="1"/>
                </p:cNvPicPr>
                <p:nvPr/>
              </p:nvPicPr>
              <p:blipFill>
                <a:blip r:embed="rId6"/>
                <a:stretch>
                  <a:fillRect/>
                </a:stretch>
              </p:blipFill>
              <p:spPr>
                <a:xfrm>
                  <a:off x="8856725" y="2275112"/>
                  <a:ext cx="527111" cy="689388"/>
                </a:xfrm>
                <a:prstGeom prst="rect">
                  <a:avLst/>
                </a:prstGeom>
              </p:spPr>
            </p:pic>
            <p:pic>
              <p:nvPicPr>
                <p:cNvPr id="42" name="Picture 41"/>
                <p:cNvPicPr>
                  <a:picLocks noChangeAspect="1"/>
                </p:cNvPicPr>
                <p:nvPr/>
              </p:nvPicPr>
              <p:blipFill>
                <a:blip r:embed="rId6"/>
                <a:stretch>
                  <a:fillRect/>
                </a:stretch>
              </p:blipFill>
              <p:spPr>
                <a:xfrm>
                  <a:off x="8935486" y="2348863"/>
                  <a:ext cx="527111" cy="689388"/>
                </a:xfrm>
                <a:prstGeom prst="rect">
                  <a:avLst/>
                </a:prstGeom>
              </p:spPr>
            </p:pic>
            <p:sp>
              <p:nvSpPr>
                <p:cNvPr id="43" name="Right Triangle 42"/>
                <p:cNvSpPr/>
                <p:nvPr/>
              </p:nvSpPr>
              <p:spPr bwMode="auto">
                <a:xfrm>
                  <a:off x="8978857" y="2373272"/>
                  <a:ext cx="440367" cy="626130"/>
                </a:xfrm>
                <a:prstGeom prst="rtTriangle">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ctr" anchorCtr="0" forceAA="0" compatLnSpc="1">
                  <a:prstTxWarp prst="textNoShape">
                    <a:avLst/>
                  </a:prstTxWarp>
                  <a:noAutofit/>
                </a:bodyPr>
                <a:lstStyle/>
                <a:p>
                  <a:pPr algn="ctr" defTabSz="913825" fontAlgn="base">
                    <a:spcBef>
                      <a:spcPct val="0"/>
                    </a:spcBef>
                    <a:spcAft>
                      <a:spcPct val="0"/>
                    </a:spcAft>
                  </a:pPr>
                  <a:endParaRPr lang="en-US" sz="1600" dirty="0">
                    <a:gradFill>
                      <a:gsLst>
                        <a:gs pos="0">
                          <a:srgbClr val="FFFFFF"/>
                        </a:gs>
                        <a:gs pos="100000">
                          <a:srgbClr val="FFFFFF"/>
                        </a:gs>
                      </a:gsLst>
                      <a:lin ang="5400000" scaled="0"/>
                    </a:gradFill>
                    <a:ea typeface="Segoe UI" pitchFamily="34" charset="0"/>
                    <a:cs typeface="Segoe UI" pitchFamily="34" charset="0"/>
                  </a:endParaRPr>
                </a:p>
              </p:txBody>
            </p:sp>
            <p:sp>
              <p:nvSpPr>
                <p:cNvPr id="44" name="TextBox 43"/>
                <p:cNvSpPr txBox="1"/>
                <p:nvPr/>
              </p:nvSpPr>
              <p:spPr>
                <a:xfrm>
                  <a:off x="9045471" y="2698547"/>
                  <a:ext cx="154856" cy="326218"/>
                </a:xfrm>
                <a:prstGeom prst="rect">
                  <a:avLst/>
                </a:prstGeom>
                <a:noFill/>
              </p:spPr>
              <p:txBody>
                <a:bodyPr wrap="none" lIns="0" tIns="0" rIns="0" bIns="0" rtlCol="0">
                  <a:spAutoFit/>
                </a:bodyPr>
                <a:lstStyle/>
                <a:p>
                  <a:pPr algn="r"/>
                  <a:r>
                    <a:rPr lang="fi-FI" sz="1400" spc="-70" dirty="0" err="1">
                      <a:solidFill>
                        <a:schemeClr val="bg1"/>
                      </a:solidFill>
                      <a:effectLst>
                        <a:outerShdw blurRad="50800" dist="38100" dir="2700000" algn="tl" rotWithShape="0">
                          <a:schemeClr val="tx2">
                            <a:alpha val="40000"/>
                          </a:schemeClr>
                        </a:outerShdw>
                      </a:effectLst>
                    </a:rPr>
                    <a:t>js</a:t>
                  </a:r>
                  <a:endParaRPr lang="en-US" sz="1400" spc="-70" dirty="0">
                    <a:solidFill>
                      <a:schemeClr val="bg1"/>
                    </a:solidFill>
                    <a:effectLst>
                      <a:outerShdw blurRad="50800" dist="38100" dir="2700000" algn="tl" rotWithShape="0">
                        <a:schemeClr val="tx2">
                          <a:alpha val="40000"/>
                        </a:schemeClr>
                      </a:outerShdw>
                    </a:effectLst>
                  </a:endParaRPr>
                </a:p>
              </p:txBody>
            </p:sp>
          </p:grpSp>
        </p:grpSp>
        <p:grpSp>
          <p:nvGrpSpPr>
            <p:cNvPr id="74" name="Group 73"/>
            <p:cNvGrpSpPr>
              <a:grpSpLocks noChangeAspect="1"/>
            </p:cNvGrpSpPr>
            <p:nvPr/>
          </p:nvGrpSpPr>
          <p:grpSpPr>
            <a:xfrm>
              <a:off x="307618" y="2185854"/>
              <a:ext cx="1897587" cy="1147938"/>
              <a:chOff x="781287" y="4564525"/>
              <a:chExt cx="2582491" cy="1562274"/>
            </a:xfrm>
          </p:grpSpPr>
          <p:pic>
            <p:nvPicPr>
              <p:cNvPr id="75" name="Picture 74"/>
              <p:cNvPicPr>
                <a:picLocks noChangeAspect="1"/>
              </p:cNvPicPr>
              <p:nvPr/>
            </p:nvPicPr>
            <p:blipFill>
              <a:blip r:embed="rId7"/>
              <a:stretch>
                <a:fillRect/>
              </a:stretch>
            </p:blipFill>
            <p:spPr>
              <a:xfrm>
                <a:off x="781287" y="4564525"/>
                <a:ext cx="1334951" cy="1267414"/>
              </a:xfrm>
              <a:prstGeom prst="rect">
                <a:avLst/>
              </a:prstGeom>
            </p:spPr>
          </p:pic>
          <p:pic>
            <p:nvPicPr>
              <p:cNvPr id="76" name="Picture 75"/>
              <p:cNvPicPr>
                <a:picLocks noChangeAspect="1"/>
              </p:cNvPicPr>
              <p:nvPr/>
            </p:nvPicPr>
            <p:blipFill>
              <a:blip r:embed="rId8"/>
              <a:stretch>
                <a:fillRect/>
              </a:stretch>
            </p:blipFill>
            <p:spPr>
              <a:xfrm>
                <a:off x="2722844" y="5169800"/>
                <a:ext cx="640934" cy="956999"/>
              </a:xfrm>
              <a:prstGeom prst="rect">
                <a:avLst/>
              </a:prstGeom>
            </p:spPr>
          </p:pic>
          <p:pic>
            <p:nvPicPr>
              <p:cNvPr id="77" name="Picture 76"/>
              <p:cNvPicPr>
                <a:picLocks noChangeAspect="1"/>
              </p:cNvPicPr>
              <p:nvPr/>
            </p:nvPicPr>
            <p:blipFill>
              <a:blip r:embed="rId9"/>
              <a:stretch>
                <a:fillRect/>
              </a:stretch>
            </p:blipFill>
            <p:spPr>
              <a:xfrm>
                <a:off x="1625422" y="5341440"/>
                <a:ext cx="963439" cy="699247"/>
              </a:xfrm>
              <a:prstGeom prst="rect">
                <a:avLst/>
              </a:prstGeom>
            </p:spPr>
          </p:pic>
          <p:pic>
            <p:nvPicPr>
              <p:cNvPr id="78" name="Picture 77"/>
              <p:cNvPicPr>
                <a:picLocks noChangeAspect="1"/>
              </p:cNvPicPr>
              <p:nvPr/>
            </p:nvPicPr>
            <p:blipFill>
              <a:blip r:embed="rId10"/>
              <a:stretch>
                <a:fillRect/>
              </a:stretch>
            </p:blipFill>
            <p:spPr>
              <a:xfrm>
                <a:off x="2087010" y="4919651"/>
                <a:ext cx="907928" cy="658958"/>
              </a:xfrm>
              <a:prstGeom prst="rect">
                <a:avLst/>
              </a:prstGeom>
            </p:spPr>
          </p:pic>
        </p:grpSp>
        <p:grpSp>
          <p:nvGrpSpPr>
            <p:cNvPr id="81" name="Group 80"/>
            <p:cNvGrpSpPr/>
            <p:nvPr/>
          </p:nvGrpSpPr>
          <p:grpSpPr>
            <a:xfrm>
              <a:off x="2893616" y="3175761"/>
              <a:ext cx="7263082" cy="3439831"/>
              <a:chOff x="3106882" y="3001637"/>
              <a:chExt cx="7264974" cy="3440727"/>
            </a:xfrm>
          </p:grpSpPr>
          <p:sp>
            <p:nvSpPr>
              <p:cNvPr id="79" name="Rounded Rectangle 78"/>
              <p:cNvSpPr/>
              <p:nvPr/>
            </p:nvSpPr>
            <p:spPr>
              <a:xfrm>
                <a:off x="3106882" y="3001637"/>
                <a:ext cx="7264974" cy="3440727"/>
              </a:xfrm>
              <a:prstGeom prst="roundRect">
                <a:avLst/>
              </a:prstGeom>
              <a:solidFill>
                <a:schemeClr val="bg2">
                  <a:lumMod val="20000"/>
                  <a:lumOff val="80000"/>
                  <a:alpha val="75000"/>
                </a:schemeClr>
              </a:solidFill>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107972" tIns="45708" rIns="45708" bIns="45708" numCol="1" spcCol="0" rtlCol="0" fromWordArt="0" anchor="t" anchorCtr="0" forceAA="0" compatLnSpc="1">
                <a:prstTxWarp prst="textNoShape">
                  <a:avLst/>
                </a:prstTxWarp>
                <a:noAutofit/>
              </a:bodyPr>
              <a:lstStyle/>
              <a:p>
                <a:pPr defTabSz="913825" fontAlgn="base">
                  <a:spcBef>
                    <a:spcPct val="0"/>
                  </a:spcBef>
                  <a:spcAft>
                    <a:spcPct val="0"/>
                  </a:spcAft>
                </a:pPr>
                <a:endParaRPr lang="en-US" sz="1999">
                  <a:solidFill>
                    <a:schemeClr val="tx1">
                      <a:lumMod val="65000"/>
                      <a:lumOff val="35000"/>
                    </a:schemeClr>
                  </a:solidFill>
                  <a:ea typeface="Segoe UI" pitchFamily="34" charset="0"/>
                  <a:cs typeface="Segoe UI" pitchFamily="34" charset="0"/>
                </a:endParaRPr>
              </a:p>
            </p:txBody>
          </p:sp>
          <p:grpSp>
            <p:nvGrpSpPr>
              <p:cNvPr id="12" name="Group 11"/>
              <p:cNvGrpSpPr/>
              <p:nvPr/>
            </p:nvGrpSpPr>
            <p:grpSpPr>
              <a:xfrm>
                <a:off x="3410155" y="4717793"/>
                <a:ext cx="1540807" cy="945087"/>
                <a:chOff x="9105662" y="1148235"/>
                <a:chExt cx="1803580" cy="1106264"/>
              </a:xfrm>
            </p:grpSpPr>
            <p:pic>
              <p:nvPicPr>
                <p:cNvPr id="13" name="Picture 12"/>
                <p:cNvPicPr>
                  <a:picLocks noChangeAspect="1"/>
                </p:cNvPicPr>
                <p:nvPr/>
              </p:nvPicPr>
              <p:blipFill>
                <a:blip r:embed="rId11"/>
                <a:stretch>
                  <a:fillRect/>
                </a:stretch>
              </p:blipFill>
              <p:spPr>
                <a:xfrm>
                  <a:off x="9586780" y="1148235"/>
                  <a:ext cx="841328" cy="775240"/>
                </a:xfrm>
                <a:prstGeom prst="rect">
                  <a:avLst/>
                </a:prstGeom>
              </p:spPr>
            </p:pic>
            <p:sp>
              <p:nvSpPr>
                <p:cNvPr id="14" name="TextBox 13"/>
                <p:cNvSpPr txBox="1"/>
                <p:nvPr/>
              </p:nvSpPr>
              <p:spPr>
                <a:xfrm>
                  <a:off x="9105662" y="1930410"/>
                  <a:ext cx="1803580" cy="324089"/>
                </a:xfrm>
                <a:prstGeom prst="rect">
                  <a:avLst/>
                </a:prstGeom>
                <a:noFill/>
              </p:spPr>
              <p:txBody>
                <a:bodyPr wrap="none" lIns="0" tIns="0" rIns="0" bIns="0" rtlCol="0">
                  <a:spAutoFit/>
                </a:bodyPr>
                <a:lstStyle/>
                <a:p>
                  <a:pPr algn="ctr"/>
                  <a:r>
                    <a:rPr lang="en-US" sz="1799" spc="-70" dirty="0">
                      <a:solidFill>
                        <a:schemeClr val="bg1">
                          <a:lumMod val="50000"/>
                        </a:schemeClr>
                      </a:solidFill>
                    </a:rPr>
                    <a:t>List and Libraries</a:t>
                  </a:r>
                </a:p>
              </p:txBody>
            </p:sp>
          </p:grpSp>
          <p:sp>
            <p:nvSpPr>
              <p:cNvPr id="28" name="Rounded Rectangle 27"/>
              <p:cNvSpPr/>
              <p:nvPr/>
            </p:nvSpPr>
            <p:spPr>
              <a:xfrm>
                <a:off x="5229980" y="4300820"/>
                <a:ext cx="4499264" cy="1963882"/>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799"/>
              </a:p>
            </p:txBody>
          </p:sp>
          <p:grpSp>
            <p:nvGrpSpPr>
              <p:cNvPr id="27" name="Group 26"/>
              <p:cNvGrpSpPr/>
              <p:nvPr/>
            </p:nvGrpSpPr>
            <p:grpSpPr>
              <a:xfrm>
                <a:off x="5505409" y="4741404"/>
                <a:ext cx="3850486" cy="954177"/>
                <a:chOff x="3259753" y="5127709"/>
                <a:chExt cx="3850486" cy="954177"/>
              </a:xfrm>
            </p:grpSpPr>
            <p:grpSp>
              <p:nvGrpSpPr>
                <p:cNvPr id="15" name="Group 14"/>
                <p:cNvGrpSpPr/>
                <p:nvPr/>
              </p:nvGrpSpPr>
              <p:grpSpPr>
                <a:xfrm>
                  <a:off x="3259753" y="5135048"/>
                  <a:ext cx="900568" cy="946838"/>
                  <a:chOff x="9632463" y="2768132"/>
                  <a:chExt cx="1054152" cy="1108314"/>
                </a:xfrm>
              </p:grpSpPr>
              <p:pic>
                <p:nvPicPr>
                  <p:cNvPr id="16" name="Picture 15"/>
                  <p:cNvPicPr>
                    <a:picLocks noChangeAspect="1"/>
                  </p:cNvPicPr>
                  <p:nvPr/>
                </p:nvPicPr>
                <p:blipFill>
                  <a:blip r:embed="rId12"/>
                  <a:stretch>
                    <a:fillRect/>
                  </a:stretch>
                </p:blipFill>
                <p:spPr>
                  <a:xfrm>
                    <a:off x="9946304" y="2768132"/>
                    <a:ext cx="584010" cy="487200"/>
                  </a:xfrm>
                  <a:prstGeom prst="rect">
                    <a:avLst/>
                  </a:prstGeom>
                </p:spPr>
              </p:pic>
              <p:sp>
                <p:nvSpPr>
                  <p:cNvPr id="17" name="TextBox 16"/>
                  <p:cNvSpPr txBox="1"/>
                  <p:nvPr/>
                </p:nvSpPr>
                <p:spPr>
                  <a:xfrm>
                    <a:off x="9632463" y="3228268"/>
                    <a:ext cx="1054152" cy="648178"/>
                  </a:xfrm>
                  <a:prstGeom prst="rect">
                    <a:avLst/>
                  </a:prstGeom>
                  <a:noFill/>
                </p:spPr>
                <p:txBody>
                  <a:bodyPr wrap="none" lIns="0" tIns="0" rIns="0" bIns="0" rtlCol="0">
                    <a:spAutoFit/>
                  </a:bodyPr>
                  <a:lstStyle/>
                  <a:p>
                    <a:pPr algn="ctr"/>
                    <a:r>
                      <a:rPr lang="en-US" sz="1799" spc="-70" dirty="0">
                        <a:solidFill>
                          <a:schemeClr val="tx1">
                            <a:lumMod val="65000"/>
                            <a:lumOff val="35000"/>
                          </a:schemeClr>
                        </a:solidFill>
                      </a:rPr>
                      <a:t>Managed</a:t>
                    </a:r>
                  </a:p>
                  <a:p>
                    <a:pPr algn="ctr"/>
                    <a:r>
                      <a:rPr lang="en-US" sz="1799" spc="-70" dirty="0">
                        <a:solidFill>
                          <a:schemeClr val="tx1">
                            <a:lumMod val="65000"/>
                            <a:lumOff val="35000"/>
                          </a:schemeClr>
                        </a:solidFill>
                      </a:rPr>
                      <a:t>Metadata</a:t>
                    </a:r>
                  </a:p>
                </p:txBody>
              </p:sp>
            </p:grpSp>
            <p:grpSp>
              <p:nvGrpSpPr>
                <p:cNvPr id="18" name="Group 17"/>
                <p:cNvGrpSpPr/>
                <p:nvPr/>
              </p:nvGrpSpPr>
              <p:grpSpPr>
                <a:xfrm>
                  <a:off x="4379634" y="5127709"/>
                  <a:ext cx="661336" cy="946838"/>
                  <a:chOff x="9890648" y="2768132"/>
                  <a:chExt cx="774121" cy="1108314"/>
                </a:xfrm>
              </p:grpSpPr>
              <p:pic>
                <p:nvPicPr>
                  <p:cNvPr id="19" name="Picture 18"/>
                  <p:cNvPicPr>
                    <a:picLocks noChangeAspect="1"/>
                  </p:cNvPicPr>
                  <p:nvPr/>
                </p:nvPicPr>
                <p:blipFill>
                  <a:blip r:embed="rId12"/>
                  <a:stretch>
                    <a:fillRect/>
                  </a:stretch>
                </p:blipFill>
                <p:spPr>
                  <a:xfrm>
                    <a:off x="9946304" y="2768132"/>
                    <a:ext cx="584010" cy="487200"/>
                  </a:xfrm>
                  <a:prstGeom prst="rect">
                    <a:avLst/>
                  </a:prstGeom>
                </p:spPr>
              </p:pic>
              <p:sp>
                <p:nvSpPr>
                  <p:cNvPr id="20" name="TextBox 19"/>
                  <p:cNvSpPr txBox="1"/>
                  <p:nvPr/>
                </p:nvSpPr>
                <p:spPr>
                  <a:xfrm>
                    <a:off x="9890648" y="3228268"/>
                    <a:ext cx="774121" cy="648178"/>
                  </a:xfrm>
                  <a:prstGeom prst="rect">
                    <a:avLst/>
                  </a:prstGeom>
                  <a:noFill/>
                </p:spPr>
                <p:txBody>
                  <a:bodyPr wrap="none" lIns="0" tIns="0" rIns="0" bIns="0" rtlCol="0">
                    <a:spAutoFit/>
                  </a:bodyPr>
                  <a:lstStyle/>
                  <a:p>
                    <a:pPr algn="ctr"/>
                    <a:r>
                      <a:rPr lang="en-US" sz="1799" spc="-70" dirty="0">
                        <a:solidFill>
                          <a:schemeClr val="tx1">
                            <a:lumMod val="65000"/>
                            <a:lumOff val="35000"/>
                          </a:schemeClr>
                        </a:solidFill>
                      </a:rPr>
                      <a:t>Search</a:t>
                    </a:r>
                  </a:p>
                  <a:p>
                    <a:pPr algn="ctr"/>
                    <a:r>
                      <a:rPr lang="en-US" sz="1799" spc="-70" dirty="0">
                        <a:solidFill>
                          <a:schemeClr val="tx1">
                            <a:lumMod val="65000"/>
                            <a:lumOff val="35000"/>
                          </a:schemeClr>
                        </a:solidFill>
                      </a:rPr>
                      <a:t>Service</a:t>
                    </a:r>
                  </a:p>
                </p:txBody>
              </p:sp>
            </p:grpSp>
            <p:grpSp>
              <p:nvGrpSpPr>
                <p:cNvPr id="21" name="Group 20"/>
                <p:cNvGrpSpPr/>
                <p:nvPr/>
              </p:nvGrpSpPr>
              <p:grpSpPr>
                <a:xfrm>
                  <a:off x="5259549" y="5127709"/>
                  <a:ext cx="897298" cy="946838"/>
                  <a:chOff x="9713157" y="2768132"/>
                  <a:chExt cx="1050326" cy="1108314"/>
                </a:xfrm>
              </p:grpSpPr>
              <p:pic>
                <p:nvPicPr>
                  <p:cNvPr id="22" name="Picture 21"/>
                  <p:cNvPicPr>
                    <a:picLocks noChangeAspect="1"/>
                  </p:cNvPicPr>
                  <p:nvPr/>
                </p:nvPicPr>
                <p:blipFill>
                  <a:blip r:embed="rId12"/>
                  <a:stretch>
                    <a:fillRect/>
                  </a:stretch>
                </p:blipFill>
                <p:spPr>
                  <a:xfrm>
                    <a:off x="9946304" y="2768132"/>
                    <a:ext cx="584010" cy="487200"/>
                  </a:xfrm>
                  <a:prstGeom prst="rect">
                    <a:avLst/>
                  </a:prstGeom>
                </p:spPr>
              </p:pic>
              <p:sp>
                <p:nvSpPr>
                  <p:cNvPr id="23" name="TextBox 22"/>
                  <p:cNvSpPr txBox="1"/>
                  <p:nvPr/>
                </p:nvSpPr>
                <p:spPr>
                  <a:xfrm>
                    <a:off x="9713157" y="3228268"/>
                    <a:ext cx="1050326" cy="648178"/>
                  </a:xfrm>
                  <a:prstGeom prst="rect">
                    <a:avLst/>
                  </a:prstGeom>
                  <a:noFill/>
                </p:spPr>
                <p:txBody>
                  <a:bodyPr wrap="none" lIns="0" tIns="0" rIns="0" bIns="0" rtlCol="0">
                    <a:spAutoFit/>
                  </a:bodyPr>
                  <a:lstStyle/>
                  <a:p>
                    <a:pPr algn="ctr"/>
                    <a:r>
                      <a:rPr lang="en-US" sz="1799" spc="-70" dirty="0">
                        <a:solidFill>
                          <a:schemeClr val="tx1">
                            <a:lumMod val="65000"/>
                            <a:lumOff val="35000"/>
                          </a:schemeClr>
                        </a:solidFill>
                      </a:rPr>
                      <a:t>Workflow</a:t>
                    </a:r>
                  </a:p>
                  <a:p>
                    <a:pPr algn="ctr"/>
                    <a:r>
                      <a:rPr lang="en-US" sz="1799" spc="-70" dirty="0">
                        <a:solidFill>
                          <a:schemeClr val="tx1">
                            <a:lumMod val="65000"/>
                            <a:lumOff val="35000"/>
                          </a:schemeClr>
                        </a:solidFill>
                      </a:rPr>
                      <a:t>Service</a:t>
                    </a:r>
                  </a:p>
                </p:txBody>
              </p:sp>
            </p:grpSp>
            <p:grpSp>
              <p:nvGrpSpPr>
                <p:cNvPr id="24" name="Group 23"/>
                <p:cNvGrpSpPr/>
                <p:nvPr/>
              </p:nvGrpSpPr>
              <p:grpSpPr>
                <a:xfrm>
                  <a:off x="6611316" y="5135046"/>
                  <a:ext cx="498923" cy="669967"/>
                  <a:chOff x="9946304" y="2768132"/>
                  <a:chExt cx="584010" cy="784225"/>
                </a:xfrm>
              </p:grpSpPr>
              <p:pic>
                <p:nvPicPr>
                  <p:cNvPr id="25" name="Picture 24"/>
                  <p:cNvPicPr>
                    <a:picLocks noChangeAspect="1"/>
                  </p:cNvPicPr>
                  <p:nvPr/>
                </p:nvPicPr>
                <p:blipFill>
                  <a:blip r:embed="rId12"/>
                  <a:stretch>
                    <a:fillRect/>
                  </a:stretch>
                </p:blipFill>
                <p:spPr>
                  <a:xfrm>
                    <a:off x="9946304" y="2768132"/>
                    <a:ext cx="584010" cy="487200"/>
                  </a:xfrm>
                  <a:prstGeom prst="rect">
                    <a:avLst/>
                  </a:prstGeom>
                </p:spPr>
              </p:pic>
              <p:sp>
                <p:nvSpPr>
                  <p:cNvPr id="26" name="TextBox 25"/>
                  <p:cNvSpPr txBox="1"/>
                  <p:nvPr/>
                </p:nvSpPr>
                <p:spPr>
                  <a:xfrm>
                    <a:off x="10021409" y="3228268"/>
                    <a:ext cx="433820" cy="324089"/>
                  </a:xfrm>
                  <a:prstGeom prst="rect">
                    <a:avLst/>
                  </a:prstGeom>
                  <a:noFill/>
                </p:spPr>
                <p:txBody>
                  <a:bodyPr wrap="none" lIns="0" tIns="0" rIns="0" bIns="0" rtlCol="0">
                    <a:spAutoFit/>
                  </a:bodyPr>
                  <a:lstStyle/>
                  <a:p>
                    <a:pPr algn="ctr"/>
                    <a:r>
                      <a:rPr lang="en-US" sz="1799" spc="-70" dirty="0">
                        <a:solidFill>
                          <a:schemeClr val="tx1">
                            <a:lumMod val="65000"/>
                            <a:lumOff val="35000"/>
                          </a:schemeClr>
                        </a:solidFill>
                      </a:rPr>
                      <a:t>BCS</a:t>
                    </a:r>
                  </a:p>
                </p:txBody>
              </p:sp>
            </p:grpSp>
          </p:grpSp>
          <p:sp>
            <p:nvSpPr>
              <p:cNvPr id="29" name="TextBox 28"/>
              <p:cNvSpPr txBox="1"/>
              <p:nvPr/>
            </p:nvSpPr>
            <p:spPr>
              <a:xfrm>
                <a:off x="6389216" y="5795603"/>
                <a:ext cx="2224904" cy="369204"/>
              </a:xfrm>
              <a:prstGeom prst="rect">
                <a:avLst/>
              </a:prstGeom>
              <a:noFill/>
            </p:spPr>
            <p:txBody>
              <a:bodyPr wrap="none" rtlCol="0">
                <a:spAutoFit/>
              </a:bodyPr>
              <a:lstStyle/>
              <a:p>
                <a:r>
                  <a:rPr lang="en-US" sz="1799" dirty="0">
                    <a:solidFill>
                      <a:schemeClr val="tx1">
                        <a:lumMod val="50000"/>
                        <a:lumOff val="50000"/>
                      </a:schemeClr>
                    </a:solidFill>
                  </a:rPr>
                  <a:t>Service Applications</a:t>
                </a:r>
              </a:p>
            </p:txBody>
          </p:sp>
          <p:sp>
            <p:nvSpPr>
              <p:cNvPr id="31" name="Rectangle 30"/>
              <p:cNvSpPr/>
              <p:nvPr/>
            </p:nvSpPr>
            <p:spPr bwMode="auto">
              <a:xfrm>
                <a:off x="3511094" y="3623828"/>
                <a:ext cx="6222165" cy="403166"/>
              </a:xfrm>
              <a:prstGeom prst="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a:r>
                  <a:rPr lang="en-US" sz="1600" dirty="0">
                    <a:solidFill>
                      <a:schemeClr val="tx1">
                        <a:lumMod val="50000"/>
                        <a:lumOff val="50000"/>
                      </a:schemeClr>
                    </a:solidFill>
                  </a:rPr>
                  <a:t>SharePoint API</a:t>
                </a:r>
              </a:p>
            </p:txBody>
          </p:sp>
          <p:sp>
            <p:nvSpPr>
              <p:cNvPr id="64" name="Oval 63"/>
              <p:cNvSpPr/>
              <p:nvPr/>
            </p:nvSpPr>
            <p:spPr>
              <a:xfrm>
                <a:off x="5734172" y="3138291"/>
                <a:ext cx="218209" cy="1906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p>
            </p:txBody>
          </p:sp>
          <p:sp>
            <p:nvSpPr>
              <p:cNvPr id="65" name="Oval 64"/>
              <p:cNvSpPr/>
              <p:nvPr/>
            </p:nvSpPr>
            <p:spPr>
              <a:xfrm>
                <a:off x="7261403" y="3137072"/>
                <a:ext cx="218209" cy="1906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p>
            </p:txBody>
          </p:sp>
          <p:cxnSp>
            <p:nvCxnSpPr>
              <p:cNvPr id="67" name="Straight Connector 66"/>
              <p:cNvCxnSpPr/>
              <p:nvPr/>
            </p:nvCxnSpPr>
            <p:spPr>
              <a:xfrm flipH="1">
                <a:off x="5843276" y="3316913"/>
                <a:ext cx="2" cy="296406"/>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flipH="1">
                <a:off x="7370507" y="3310681"/>
                <a:ext cx="2" cy="296406"/>
              </a:xfrm>
              <a:prstGeom prst="line">
                <a:avLst/>
              </a:prstGeom>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5049142" y="3069854"/>
                <a:ext cx="617477" cy="338554"/>
              </a:xfrm>
              <a:prstGeom prst="rect">
                <a:avLst/>
              </a:prstGeom>
              <a:noFill/>
            </p:spPr>
            <p:txBody>
              <a:bodyPr wrap="none" rtlCol="0">
                <a:spAutoFit/>
              </a:bodyPr>
              <a:lstStyle/>
              <a:p>
                <a:r>
                  <a:rPr lang="en-US" sz="1600" i="1" dirty="0">
                    <a:solidFill>
                      <a:schemeClr val="bg1">
                        <a:lumMod val="50000"/>
                      </a:schemeClr>
                    </a:solidFill>
                  </a:rPr>
                  <a:t>REST</a:t>
                </a:r>
              </a:p>
            </p:txBody>
          </p:sp>
          <p:sp>
            <p:nvSpPr>
              <p:cNvPr id="73" name="TextBox 72"/>
              <p:cNvSpPr txBox="1"/>
              <p:nvPr/>
            </p:nvSpPr>
            <p:spPr>
              <a:xfrm>
                <a:off x="6445386" y="3094037"/>
                <a:ext cx="742511" cy="338554"/>
              </a:xfrm>
              <a:prstGeom prst="rect">
                <a:avLst/>
              </a:prstGeom>
              <a:noFill/>
            </p:spPr>
            <p:txBody>
              <a:bodyPr wrap="none" rtlCol="0">
                <a:spAutoFit/>
              </a:bodyPr>
              <a:lstStyle/>
              <a:p>
                <a:r>
                  <a:rPr lang="en-US" sz="1600" i="1" dirty="0">
                    <a:solidFill>
                      <a:schemeClr val="bg1">
                        <a:lumMod val="50000"/>
                      </a:schemeClr>
                    </a:solidFill>
                  </a:rPr>
                  <a:t>CSOM</a:t>
                </a:r>
              </a:p>
            </p:txBody>
          </p:sp>
          <p:sp>
            <p:nvSpPr>
              <p:cNvPr id="80" name="TextBox 79"/>
              <p:cNvSpPr txBox="1"/>
              <p:nvPr/>
            </p:nvSpPr>
            <p:spPr>
              <a:xfrm>
                <a:off x="3536968" y="3064703"/>
                <a:ext cx="1271117" cy="369204"/>
              </a:xfrm>
              <a:prstGeom prst="rect">
                <a:avLst/>
              </a:prstGeom>
              <a:noFill/>
            </p:spPr>
            <p:txBody>
              <a:bodyPr wrap="none" rtlCol="0">
                <a:spAutoFit/>
              </a:bodyPr>
              <a:lstStyle/>
              <a:p>
                <a:r>
                  <a:rPr lang="en-US" sz="1799" dirty="0">
                    <a:solidFill>
                      <a:schemeClr val="tx1">
                        <a:lumMod val="65000"/>
                        <a:lumOff val="35000"/>
                      </a:schemeClr>
                    </a:solidFill>
                    <a:ea typeface="Segoe UI" pitchFamily="34" charset="0"/>
                    <a:cs typeface="Segoe UI" pitchFamily="34" charset="0"/>
                  </a:rPr>
                  <a:t>SharePoint</a:t>
                </a:r>
                <a:endParaRPr lang="en-US" sz="1799" dirty="0"/>
              </a:p>
            </p:txBody>
          </p:sp>
        </p:grpSp>
        <p:cxnSp>
          <p:nvCxnSpPr>
            <p:cNvPr id="82" name="Straight Arrow Connector 81"/>
            <p:cNvCxnSpPr/>
            <p:nvPr/>
          </p:nvCxnSpPr>
          <p:spPr>
            <a:xfrm flipV="1">
              <a:off x="2078767" y="1939983"/>
              <a:ext cx="931868" cy="506813"/>
            </a:xfrm>
            <a:prstGeom prst="straightConnector1">
              <a:avLst/>
            </a:prstGeom>
            <a:ln w="41275">
              <a:solidFill>
                <a:schemeClr val="bg1">
                  <a:lumMod val="65000"/>
                </a:schemeClr>
              </a:solidFill>
              <a:prstDash val="sysDash"/>
              <a:tailEnd type="stealth" w="lg" len="lg"/>
            </a:ln>
            <a:effectLst/>
          </p:spPr>
          <p:style>
            <a:lnRef idx="1">
              <a:schemeClr val="accent4"/>
            </a:lnRef>
            <a:fillRef idx="0">
              <a:schemeClr val="accent4"/>
            </a:fillRef>
            <a:effectRef idx="0">
              <a:schemeClr val="accent4"/>
            </a:effectRef>
            <a:fontRef idx="minor">
              <a:schemeClr val="tx1"/>
            </a:fontRef>
          </p:style>
        </p:cxnSp>
        <p:cxnSp>
          <p:nvCxnSpPr>
            <p:cNvPr id="88" name="Straight Arrow Connector 87"/>
            <p:cNvCxnSpPr/>
            <p:nvPr/>
          </p:nvCxnSpPr>
          <p:spPr>
            <a:xfrm>
              <a:off x="1473522" y="3445339"/>
              <a:ext cx="1256266" cy="1115975"/>
            </a:xfrm>
            <a:prstGeom prst="straightConnector1">
              <a:avLst/>
            </a:prstGeom>
            <a:ln w="41275">
              <a:solidFill>
                <a:schemeClr val="bg1">
                  <a:lumMod val="65000"/>
                </a:schemeClr>
              </a:solidFill>
              <a:prstDash val="sysDash"/>
              <a:tailEnd type="stealth" w="lg" len="lg"/>
            </a:ln>
            <a:effectLst/>
          </p:spPr>
          <p:style>
            <a:lnRef idx="1">
              <a:schemeClr val="accent4"/>
            </a:lnRef>
            <a:fillRef idx="0">
              <a:schemeClr val="accent4"/>
            </a:fillRef>
            <a:effectRef idx="0">
              <a:schemeClr val="accent4"/>
            </a:effectRef>
            <a:fontRef idx="minor">
              <a:schemeClr val="tx1"/>
            </a:fontRef>
          </p:style>
        </p:cxnSp>
        <p:cxnSp>
          <p:nvCxnSpPr>
            <p:cNvPr id="90" name="Straight Arrow Connector 89"/>
            <p:cNvCxnSpPr/>
            <p:nvPr/>
          </p:nvCxnSpPr>
          <p:spPr>
            <a:xfrm flipV="1">
              <a:off x="6957431" y="995576"/>
              <a:ext cx="1384295" cy="491358"/>
            </a:xfrm>
            <a:prstGeom prst="straightConnector1">
              <a:avLst/>
            </a:prstGeom>
            <a:ln w="41275">
              <a:solidFill>
                <a:schemeClr val="bg1">
                  <a:lumMod val="65000"/>
                </a:schemeClr>
              </a:solidFill>
              <a:prstDash val="sysDash"/>
              <a:tailEnd type="stealth" w="lg" len="lg"/>
            </a:ln>
            <a:effectLst/>
          </p:spPr>
          <p:style>
            <a:lnRef idx="1">
              <a:schemeClr val="accent4"/>
            </a:lnRef>
            <a:fillRef idx="0">
              <a:schemeClr val="accent4"/>
            </a:fillRef>
            <a:effectRef idx="0">
              <a:schemeClr val="accent4"/>
            </a:effectRef>
            <a:fontRef idx="minor">
              <a:schemeClr val="tx1"/>
            </a:fontRef>
          </p:style>
        </p:cxnSp>
        <p:cxnSp>
          <p:nvCxnSpPr>
            <p:cNvPr id="92" name="Straight Arrow Connector 91"/>
            <p:cNvCxnSpPr/>
            <p:nvPr/>
          </p:nvCxnSpPr>
          <p:spPr>
            <a:xfrm>
              <a:off x="6957431" y="1901572"/>
              <a:ext cx="2574519" cy="361596"/>
            </a:xfrm>
            <a:prstGeom prst="straightConnector1">
              <a:avLst/>
            </a:prstGeom>
            <a:ln w="41275">
              <a:solidFill>
                <a:schemeClr val="bg1">
                  <a:lumMod val="65000"/>
                </a:schemeClr>
              </a:solidFill>
              <a:prstDash val="sysDash"/>
              <a:tailEnd type="stealth" w="lg" len="lg"/>
            </a:ln>
            <a:effectLst/>
          </p:spPr>
          <p:style>
            <a:lnRef idx="1">
              <a:schemeClr val="accent4"/>
            </a:lnRef>
            <a:fillRef idx="0">
              <a:schemeClr val="accent4"/>
            </a:fillRef>
            <a:effectRef idx="0">
              <a:schemeClr val="accent4"/>
            </a:effectRef>
            <a:fontRef idx="minor">
              <a:schemeClr val="tx1"/>
            </a:fontRef>
          </p:style>
        </p:cxnSp>
        <p:cxnSp>
          <p:nvCxnSpPr>
            <p:cNvPr id="95" name="Straight Arrow Connector 94"/>
            <p:cNvCxnSpPr/>
            <p:nvPr/>
          </p:nvCxnSpPr>
          <p:spPr>
            <a:xfrm flipH="1">
              <a:off x="5626541" y="2263168"/>
              <a:ext cx="283121" cy="1021079"/>
            </a:xfrm>
            <a:prstGeom prst="straightConnector1">
              <a:avLst/>
            </a:prstGeom>
            <a:ln w="41275">
              <a:solidFill>
                <a:schemeClr val="bg1">
                  <a:lumMod val="65000"/>
                </a:schemeClr>
              </a:solidFill>
              <a:prstDash val="sysDash"/>
              <a:tailEnd type="stealth" w="lg" len="lg"/>
            </a:ln>
            <a:effectLst/>
          </p:spPr>
          <p:style>
            <a:lnRef idx="1">
              <a:schemeClr val="accent4"/>
            </a:lnRef>
            <a:fillRef idx="0">
              <a:schemeClr val="accent4"/>
            </a:fillRef>
            <a:effectRef idx="0">
              <a:schemeClr val="accent4"/>
            </a:effectRef>
            <a:fontRef idx="minor">
              <a:schemeClr val="tx1"/>
            </a:fontRef>
          </p:style>
        </p:cxnSp>
        <p:cxnSp>
          <p:nvCxnSpPr>
            <p:cNvPr id="99" name="Straight Arrow Connector 98"/>
            <p:cNvCxnSpPr/>
            <p:nvPr/>
          </p:nvCxnSpPr>
          <p:spPr>
            <a:xfrm>
              <a:off x="6525157" y="2299283"/>
              <a:ext cx="634035" cy="951831"/>
            </a:xfrm>
            <a:prstGeom prst="straightConnector1">
              <a:avLst/>
            </a:prstGeom>
            <a:ln w="41275">
              <a:solidFill>
                <a:schemeClr val="bg1">
                  <a:lumMod val="65000"/>
                </a:schemeClr>
              </a:solidFill>
              <a:prstDash val="sysDash"/>
              <a:tailEnd type="stealth" w="lg" len="lg"/>
            </a:ln>
            <a:effectLst/>
          </p:spPr>
          <p:style>
            <a:lnRef idx="1">
              <a:schemeClr val="accent4"/>
            </a:lnRef>
            <a:fillRef idx="0">
              <a:schemeClr val="accent4"/>
            </a:fillRef>
            <a:effectRef idx="0">
              <a:schemeClr val="accent4"/>
            </a:effectRef>
            <a:fontRef idx="minor">
              <a:schemeClr val="tx1"/>
            </a:fontRef>
          </p:style>
        </p:cxnSp>
        <p:cxnSp>
          <p:nvCxnSpPr>
            <p:cNvPr id="103" name="Elbow Connector 102"/>
            <p:cNvCxnSpPr/>
            <p:nvPr/>
          </p:nvCxnSpPr>
          <p:spPr>
            <a:xfrm rot="5400000" flipH="1" flipV="1">
              <a:off x="8767229" y="3444438"/>
              <a:ext cx="2158489" cy="1131596"/>
            </a:xfrm>
            <a:prstGeom prst="bentConnector3">
              <a:avLst>
                <a:gd name="adj1" fmla="val 910"/>
              </a:avLst>
            </a:prstGeom>
            <a:ln w="41275">
              <a:solidFill>
                <a:schemeClr val="bg1">
                  <a:lumMod val="65000"/>
                </a:schemeClr>
              </a:solidFill>
              <a:prstDash val="sysDash"/>
              <a:tailEnd type="stealth" w="lg" len="lg"/>
            </a:ln>
            <a:effectLst/>
          </p:spPr>
          <p:style>
            <a:lnRef idx="1">
              <a:schemeClr val="accent4"/>
            </a:lnRef>
            <a:fillRef idx="0">
              <a:schemeClr val="accent4"/>
            </a:fillRef>
            <a:effectRef idx="0">
              <a:schemeClr val="accent4"/>
            </a:effectRef>
            <a:fontRef idx="minor">
              <a:schemeClr val="tx1"/>
            </a:fontRef>
          </p:style>
        </p:cxnSp>
        <p:cxnSp>
          <p:nvCxnSpPr>
            <p:cNvPr id="113" name="Straight Arrow Connector 112"/>
            <p:cNvCxnSpPr/>
            <p:nvPr/>
          </p:nvCxnSpPr>
          <p:spPr>
            <a:xfrm flipH="1">
              <a:off x="3888388" y="4121590"/>
              <a:ext cx="6490" cy="687615"/>
            </a:xfrm>
            <a:prstGeom prst="straightConnector1">
              <a:avLst/>
            </a:prstGeom>
            <a:ln w="41275">
              <a:solidFill>
                <a:schemeClr val="bg1">
                  <a:lumMod val="65000"/>
                </a:schemeClr>
              </a:solidFill>
              <a:prstDash val="sysDash"/>
              <a:tailEnd type="stealth" w="lg" len="lg"/>
            </a:ln>
            <a:effectLst/>
          </p:spPr>
          <p:style>
            <a:lnRef idx="1">
              <a:schemeClr val="accent4"/>
            </a:lnRef>
            <a:fillRef idx="0">
              <a:schemeClr val="accent4"/>
            </a:fillRef>
            <a:effectRef idx="0">
              <a:schemeClr val="accent4"/>
            </a:effectRef>
            <a:fontRef idx="minor">
              <a:schemeClr val="tx1"/>
            </a:fontRef>
          </p:style>
        </p:cxnSp>
        <p:cxnSp>
          <p:nvCxnSpPr>
            <p:cNvPr id="118" name="Straight Arrow Connector 117"/>
            <p:cNvCxnSpPr/>
            <p:nvPr/>
          </p:nvCxnSpPr>
          <p:spPr>
            <a:xfrm flipH="1">
              <a:off x="5749141" y="4136085"/>
              <a:ext cx="6490" cy="687615"/>
            </a:xfrm>
            <a:prstGeom prst="straightConnector1">
              <a:avLst/>
            </a:prstGeom>
            <a:ln w="41275">
              <a:solidFill>
                <a:schemeClr val="bg1">
                  <a:lumMod val="65000"/>
                </a:schemeClr>
              </a:solidFill>
              <a:prstDash val="sysDash"/>
              <a:tailEnd type="stealth" w="lg" len="lg"/>
            </a:ln>
            <a:effectLst/>
          </p:spPr>
          <p:style>
            <a:lnRef idx="1">
              <a:schemeClr val="accent4"/>
            </a:lnRef>
            <a:fillRef idx="0">
              <a:schemeClr val="accent4"/>
            </a:fillRef>
            <a:effectRef idx="0">
              <a:schemeClr val="accent4"/>
            </a:effectRef>
            <a:fontRef idx="minor">
              <a:schemeClr val="tx1"/>
            </a:fontRef>
          </p:style>
        </p:cxnSp>
        <p:cxnSp>
          <p:nvCxnSpPr>
            <p:cNvPr id="119" name="Straight Arrow Connector 118"/>
            <p:cNvCxnSpPr/>
            <p:nvPr/>
          </p:nvCxnSpPr>
          <p:spPr>
            <a:xfrm flipH="1">
              <a:off x="6672805" y="4136085"/>
              <a:ext cx="6490" cy="687615"/>
            </a:xfrm>
            <a:prstGeom prst="straightConnector1">
              <a:avLst/>
            </a:prstGeom>
            <a:ln w="41275">
              <a:solidFill>
                <a:schemeClr val="bg1">
                  <a:lumMod val="65000"/>
                </a:schemeClr>
              </a:solidFill>
              <a:prstDash val="sysDash"/>
              <a:tailEnd type="stealth" w="lg" len="lg"/>
            </a:ln>
            <a:effectLst/>
          </p:spPr>
          <p:style>
            <a:lnRef idx="1">
              <a:schemeClr val="accent4"/>
            </a:lnRef>
            <a:fillRef idx="0">
              <a:schemeClr val="accent4"/>
            </a:fillRef>
            <a:effectRef idx="0">
              <a:schemeClr val="accent4"/>
            </a:effectRef>
            <a:fontRef idx="minor">
              <a:schemeClr val="tx1"/>
            </a:fontRef>
          </p:style>
        </p:cxnSp>
        <p:cxnSp>
          <p:nvCxnSpPr>
            <p:cNvPr id="120" name="Straight Arrow Connector 119"/>
            <p:cNvCxnSpPr/>
            <p:nvPr/>
          </p:nvCxnSpPr>
          <p:spPr>
            <a:xfrm flipH="1">
              <a:off x="7674741" y="4136085"/>
              <a:ext cx="6490" cy="687615"/>
            </a:xfrm>
            <a:prstGeom prst="straightConnector1">
              <a:avLst/>
            </a:prstGeom>
            <a:ln w="41275">
              <a:solidFill>
                <a:schemeClr val="bg1">
                  <a:lumMod val="65000"/>
                </a:schemeClr>
              </a:solidFill>
              <a:prstDash val="sysDash"/>
              <a:tailEnd type="stealth" w="lg" len="lg"/>
            </a:ln>
            <a:effectLst/>
          </p:spPr>
          <p:style>
            <a:lnRef idx="1">
              <a:schemeClr val="accent4"/>
            </a:lnRef>
            <a:fillRef idx="0">
              <a:schemeClr val="accent4"/>
            </a:fillRef>
            <a:effectRef idx="0">
              <a:schemeClr val="accent4"/>
            </a:effectRef>
            <a:fontRef idx="minor">
              <a:schemeClr val="tx1"/>
            </a:fontRef>
          </p:style>
        </p:cxnSp>
        <p:cxnSp>
          <p:nvCxnSpPr>
            <p:cNvPr id="121" name="Straight Arrow Connector 120"/>
            <p:cNvCxnSpPr/>
            <p:nvPr/>
          </p:nvCxnSpPr>
          <p:spPr>
            <a:xfrm flipH="1">
              <a:off x="8834468" y="4147103"/>
              <a:ext cx="6490" cy="687615"/>
            </a:xfrm>
            <a:prstGeom prst="straightConnector1">
              <a:avLst/>
            </a:prstGeom>
            <a:ln w="41275">
              <a:solidFill>
                <a:schemeClr val="bg1">
                  <a:lumMod val="65000"/>
                </a:schemeClr>
              </a:solidFill>
              <a:prstDash val="sysDash"/>
              <a:tailEnd type="stealth" w="lg" len="lg"/>
            </a:ln>
            <a:effectLst/>
          </p:spPr>
          <p:style>
            <a:lnRef idx="1">
              <a:schemeClr val="accent4"/>
            </a:lnRef>
            <a:fillRef idx="0">
              <a:schemeClr val="accent4"/>
            </a:fillRef>
            <a:effectRef idx="0">
              <a:schemeClr val="accent4"/>
            </a:effectRef>
            <a:fontRef idx="minor">
              <a:schemeClr val="tx1"/>
            </a:fontRef>
          </p:style>
        </p:cxnSp>
      </p:grpSp>
      <p:sp>
        <p:nvSpPr>
          <p:cNvPr id="2" name="Title 1"/>
          <p:cNvSpPr>
            <a:spLocks noGrp="1"/>
          </p:cNvSpPr>
          <p:nvPr>
            <p:ph type="title"/>
          </p:nvPr>
        </p:nvSpPr>
        <p:spPr/>
        <p:txBody>
          <a:bodyPr/>
          <a:lstStyle/>
          <a:p>
            <a:r>
              <a:rPr lang="en-US" dirty="0"/>
              <a:t>SharePoint App Building Blocks</a:t>
            </a:r>
          </a:p>
        </p:txBody>
      </p:sp>
    </p:spTree>
    <p:extLst>
      <p:ext uri="{BB962C8B-B14F-4D97-AF65-F5344CB8AC3E}">
        <p14:creationId xmlns:p14="http://schemas.microsoft.com/office/powerpoint/2010/main" val="415839209"/>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Use Managed Metadata?</a:t>
            </a:r>
            <a:endParaRPr lang="en-US" dirty="0"/>
          </a:p>
        </p:txBody>
      </p:sp>
      <p:sp>
        <p:nvSpPr>
          <p:cNvPr id="3" name="Text Placeholder 2"/>
          <p:cNvSpPr>
            <a:spLocks noGrp="1"/>
          </p:cNvSpPr>
          <p:nvPr>
            <p:ph type="body" sz="quarter" idx="10"/>
          </p:nvPr>
        </p:nvSpPr>
        <p:spPr/>
        <p:txBody>
          <a:bodyPr/>
          <a:lstStyle/>
          <a:p>
            <a:r>
              <a:rPr lang="en-US" sz="3600" dirty="0" smtClean="0"/>
              <a:t>Tag list items and documents with metadata</a:t>
            </a:r>
          </a:p>
          <a:p>
            <a:r>
              <a:rPr lang="en-US" sz="3600" dirty="0" smtClean="0"/>
              <a:t>Use managed taxonomies to improve search &amp; navigation</a:t>
            </a:r>
          </a:p>
          <a:p>
            <a:r>
              <a:rPr lang="en-US" sz="3600" dirty="0" smtClean="0"/>
              <a:t>Use enterprise content types across site collections</a:t>
            </a:r>
          </a:p>
          <a:p>
            <a:endParaRPr lang="en-US" sz="3600" dirty="0" smtClean="0"/>
          </a:p>
        </p:txBody>
      </p:sp>
      <p:sp>
        <p:nvSpPr>
          <p:cNvPr id="4" name="Slide Number Placeholder 3"/>
          <p:cNvSpPr>
            <a:spLocks noGrp="1"/>
          </p:cNvSpPr>
          <p:nvPr>
            <p:ph type="sldNum" sz="quarter" idx="12"/>
          </p:nvPr>
        </p:nvSpPr>
        <p:spPr/>
        <p:txBody>
          <a:bodyPr/>
          <a:lstStyle/>
          <a:p>
            <a:fld id="{727B4C2D-45E2-4621-8491-2995EB46A674}" type="slidenum">
              <a:rPr lang="en-US" smtClean="0"/>
              <a:pPr/>
              <a:t>7</a:t>
            </a:fld>
            <a:endParaRPr lang="en-US" dirty="0"/>
          </a:p>
        </p:txBody>
      </p:sp>
    </p:spTree>
    <p:extLst>
      <p:ext uri="{BB962C8B-B14F-4D97-AF65-F5344CB8AC3E}">
        <p14:creationId xmlns:p14="http://schemas.microsoft.com/office/powerpoint/2010/main" val="64984032"/>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Managed Metadata Service Architecture</a:t>
            </a:r>
          </a:p>
        </p:txBody>
      </p:sp>
    </p:spTree>
    <p:extLst>
      <p:ext uri="{BB962C8B-B14F-4D97-AF65-F5344CB8AC3E}">
        <p14:creationId xmlns:p14="http://schemas.microsoft.com/office/powerpoint/2010/main" val="2978890821"/>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Managed Metadata Service</a:t>
            </a:r>
            <a:endParaRPr lang="en-US" dirty="0"/>
          </a:p>
        </p:txBody>
      </p:sp>
      <p:sp>
        <p:nvSpPr>
          <p:cNvPr id="3" name="Content Placeholder 2"/>
          <p:cNvSpPr>
            <a:spLocks noGrp="1"/>
          </p:cNvSpPr>
          <p:nvPr>
            <p:ph idx="1"/>
          </p:nvPr>
        </p:nvSpPr>
        <p:spPr/>
        <p:txBody>
          <a:bodyPr>
            <a:normAutofit/>
          </a:bodyPr>
          <a:lstStyle/>
          <a:p>
            <a:r>
              <a:rPr lang="en-US" dirty="0" smtClean="0"/>
              <a:t>Managed Metadata Service Application</a:t>
            </a:r>
          </a:p>
          <a:p>
            <a:pPr lvl="1"/>
            <a:r>
              <a:rPr lang="en-US" dirty="0" smtClean="0"/>
              <a:t>Term Store</a:t>
            </a:r>
          </a:p>
          <a:p>
            <a:pPr lvl="1"/>
            <a:r>
              <a:rPr lang="en-US" dirty="0" smtClean="0"/>
              <a:t>Content Type syndication</a:t>
            </a:r>
          </a:p>
          <a:p>
            <a:pPr lvl="1"/>
            <a:r>
              <a:rPr lang="en-US" dirty="0" smtClean="0"/>
              <a:t>SharePoint Metadata Manager</a:t>
            </a:r>
          </a:p>
        </p:txBody>
      </p:sp>
    </p:spTree>
    <p:extLst>
      <p:ext uri="{BB962C8B-B14F-4D97-AF65-F5344CB8AC3E}">
        <p14:creationId xmlns:p14="http://schemas.microsoft.com/office/powerpoint/2010/main" val="17781514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5-30055_Office Template 2012 - 16x9 - White Background">
  <a:themeElements>
    <a:clrScheme name="Office light">
      <a:dk1>
        <a:srgbClr val="000000"/>
      </a:dk1>
      <a:lt1>
        <a:srgbClr val="FFFFFF"/>
      </a:lt1>
      <a:dk2>
        <a:srgbClr val="DC3C00"/>
      </a:dk2>
      <a:lt2>
        <a:srgbClr val="797A7D"/>
      </a:lt2>
      <a:accent1>
        <a:srgbClr val="DC3C00"/>
      </a:accent1>
      <a:accent2>
        <a:srgbClr val="FF8C00"/>
      </a:accent2>
      <a:accent3>
        <a:srgbClr val="FFB900"/>
      </a:accent3>
      <a:accent4>
        <a:srgbClr val="007233"/>
      </a:accent4>
      <a:accent5>
        <a:srgbClr val="00188F"/>
      </a:accent5>
      <a:accent6>
        <a:srgbClr val="68217A"/>
      </a:accent6>
      <a:hlink>
        <a:srgbClr val="FF8C00"/>
      </a:hlink>
      <a:folHlink>
        <a:srgbClr val="DC3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extLst>
    <a:ext uri="{05A4C25C-085E-4340-85A3-A5531E510DB2}">
      <thm15:themeFamily xmlns:thm15="http://schemas.microsoft.com/office/thememl/2012/main" name="Office_Template_16x9_WHITE.potx" id="{BAC85760-2BE3-4369-8D6A-792FA239637A}" vid="{0B6ECECE-D832-4A6D-9382-4D4E764C03DC}"/>
    </a:ext>
  </a:extLst>
</a:theme>
</file>

<file path=ppt/theme/theme2.xml><?xml version="1.0" encoding="utf-8"?>
<a:theme xmlns:a="http://schemas.openxmlformats.org/drawingml/2006/main" name="5-30055_Office Template 2012 - 16x9 - Colored Accent Slides">
  <a:themeElements>
    <a:clrScheme name="Office dark 2">
      <a:dk1>
        <a:srgbClr val="000000"/>
      </a:dk1>
      <a:lt1>
        <a:srgbClr val="FFFFFF"/>
      </a:lt1>
      <a:dk2>
        <a:srgbClr val="000000"/>
      </a:dk2>
      <a:lt2>
        <a:srgbClr val="FFFFFF"/>
      </a:lt2>
      <a:accent1>
        <a:srgbClr val="0072C6"/>
      </a:accent1>
      <a:accent2>
        <a:srgbClr val="DC3C00"/>
      </a:accent2>
      <a:accent3>
        <a:srgbClr val="007233"/>
      </a:accent3>
      <a:accent4>
        <a:srgbClr val="00188F"/>
      </a:accent4>
      <a:accent5>
        <a:srgbClr val="68217A"/>
      </a:accent5>
      <a:accent6>
        <a:srgbClr val="505050"/>
      </a:accent6>
      <a:hlink>
        <a:srgbClr val="82CAFF"/>
      </a:hlink>
      <a:folHlink>
        <a:srgbClr val="C0E4F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ffice_Template_16x9_WHITE.potx" id="{BAC85760-2BE3-4369-8D6A-792FA239637A}" vid="{A93E73D1-45C6-4FF9-A009-9C9E7F69F4DC}"/>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A2E4C90AA7333249A7DBC8CC6F49919B" ma:contentTypeVersion="1" ma:contentTypeDescription="Create a new document." ma:contentTypeScope="" ma:versionID="e7b09f0f38d7ed30c7da14951e97abcc">
  <xsd:schema xmlns:xsd="http://www.w3.org/2001/XMLSchema" xmlns:xs="http://www.w3.org/2001/XMLSchema" xmlns:p="http://schemas.microsoft.com/office/2006/metadata/properties" xmlns:ns2="5fad15d0-477e-40da-a20d-40d4ca777cbd" targetNamespace="http://schemas.microsoft.com/office/2006/metadata/properties" ma:root="true" ma:fieldsID="0cee24db179c30c5ebec40b677cadf70" ns2:_="">
    <xsd:import namespace="5fad15d0-477e-40da-a20d-40d4ca777cbd"/>
    <xsd:element name="properties">
      <xsd:complexType>
        <xsd:sequence>
          <xsd:element name="documentManagement">
            <xsd:complexType>
              <xsd:all>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fad15d0-477e-40da-a20d-40d4ca777cbd"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1E0CE18-CA03-4891-9CD8-3448778E3D53}">
  <ds:schemaRefs>
    <ds:schemaRef ds:uri="http://schemas.microsoft.com/sharepoint/v3/contenttype/forms"/>
  </ds:schemaRefs>
</ds:datastoreItem>
</file>

<file path=customXml/itemProps2.xml><?xml version="1.0" encoding="utf-8"?>
<ds:datastoreItem xmlns:ds="http://schemas.openxmlformats.org/officeDocument/2006/customXml" ds:itemID="{F17DCE38-6787-497B-B958-75817420EB1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fad15d0-477e-40da-a20d-40d4ca777cb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A593625-DB14-4FB0-B5A9-3269FA9C120B}">
  <ds:schemaRefs>
    <ds:schemaRef ds:uri="http://purl.org/dc/dcmitype/"/>
    <ds:schemaRef ds:uri="http://purl.org/dc/terms/"/>
    <ds:schemaRef ds:uri="http://purl.org/dc/elements/1.1/"/>
    <ds:schemaRef ds:uri="http://schemas.microsoft.com/office/2006/documentManagement/types"/>
    <ds:schemaRef ds:uri="http://schemas.microsoft.com/office/infopath/2007/PartnerControls"/>
    <ds:schemaRef ds:uri="http://schemas.openxmlformats.org/package/2006/metadata/core-properties"/>
    <ds:schemaRef ds:uri="5fad15d0-477e-40da-a20d-40d4ca777cbd"/>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Office_Template_16x9_WHITE</Template>
  <TotalTime>0</TotalTime>
  <Words>1383</Words>
  <Application>Microsoft Office PowerPoint</Application>
  <PresentationFormat>Custom</PresentationFormat>
  <Paragraphs>240</Paragraphs>
  <Slides>30</Slides>
  <Notes>12</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30</vt:i4>
      </vt:variant>
    </vt:vector>
  </HeadingPairs>
  <TitlesOfParts>
    <vt:vector size="40" baseType="lpstr">
      <vt:lpstr>Arial</vt:lpstr>
      <vt:lpstr>Calibri</vt:lpstr>
      <vt:lpstr>Consolas</vt:lpstr>
      <vt:lpstr>Courier New</vt:lpstr>
      <vt:lpstr>Segoe UI</vt:lpstr>
      <vt:lpstr>Segoe UI Light</vt:lpstr>
      <vt:lpstr>Segoe UI Semibold</vt:lpstr>
      <vt:lpstr>Wingdings</vt:lpstr>
      <vt:lpstr>5-30055_Office Template 2012 - 16x9 - White Background</vt:lpstr>
      <vt:lpstr>5-30055_Office Template 2012 - 16x9 - Colored Accent Slides</vt:lpstr>
      <vt:lpstr>Office 365 Development</vt:lpstr>
      <vt:lpstr>O3656-8 Developing advanced Taxonomy Scenarios in Office 365</vt:lpstr>
      <vt:lpstr>Agenda </vt:lpstr>
      <vt:lpstr>Motivation</vt:lpstr>
      <vt:lpstr>Vision</vt:lpstr>
      <vt:lpstr>SharePoint App Building Blocks</vt:lpstr>
      <vt:lpstr>Why Use Managed Metadata?</vt:lpstr>
      <vt:lpstr>Managed Metadata Service Architecture</vt:lpstr>
      <vt:lpstr>Managed Metadata Service</vt:lpstr>
      <vt:lpstr>The Term Store</vt:lpstr>
      <vt:lpstr>Term Sets</vt:lpstr>
      <vt:lpstr>Understanding Terms and Term Sets</vt:lpstr>
      <vt:lpstr>Managed Metadata Improvements</vt:lpstr>
      <vt:lpstr>Term Store Manager Improvements</vt:lpstr>
      <vt:lpstr>Enterprise Content Types</vt:lpstr>
      <vt:lpstr>Enterprise Content Types</vt:lpstr>
      <vt:lpstr>Creating Termsets and Terms</vt:lpstr>
      <vt:lpstr>Metadata Manager</vt:lpstr>
      <vt:lpstr>Creating a Taxonomy</vt:lpstr>
      <vt:lpstr>PowerPoint Presentation</vt:lpstr>
      <vt:lpstr>Creating Termsets Using CSOM</vt:lpstr>
      <vt:lpstr>Managed Metadata CSOM</vt:lpstr>
      <vt:lpstr>Using the Local Termset Groups</vt:lpstr>
      <vt:lpstr>Creating a Termset</vt:lpstr>
      <vt:lpstr>Creating Terms</vt:lpstr>
      <vt:lpstr>PowerPoint Presentation</vt:lpstr>
      <vt:lpstr>Summary </vt:lpstr>
      <vt:lpstr>PowerPoint Presentation</vt:lpstr>
      <vt:lpstr>Feedback</vt:lpstr>
      <vt:lpstr>PowerPoint Presentation</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Developing advanced Taxonomy Scenarios in Office 365</dc:title>
  <dc:subject/>
  <dc:creator/>
  <cp:keywords/>
  <dc:description/>
  <cp:lastModifiedBy/>
  <cp:revision>1</cp:revision>
  <dcterms:created xsi:type="dcterms:W3CDTF">2014-07-23T12:37:45Z</dcterms:created>
  <dcterms:modified xsi:type="dcterms:W3CDTF">2015-01-02T19:19:47Z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MyDocuments">
    <vt:bool>true</vt:bool>
  </property>
  <property fmtid="{D5CDD505-2E9C-101B-9397-08002B2CF9AE}" pid="3" name="ContentTypeId">
    <vt:lpwstr>0x010100A2E4C90AA7333249A7DBC8CC6F49919B</vt:lpwstr>
  </property>
</Properties>
</file>