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49" r:id="rId5"/>
  </p:sldMasterIdLst>
  <p:notesMasterIdLst>
    <p:notesMasterId r:id="rId38"/>
  </p:notesMasterIdLst>
  <p:handoutMasterIdLst>
    <p:handoutMasterId r:id="rId39"/>
  </p:handoutMasterIdLst>
  <p:sldIdLst>
    <p:sldId id="1242" r:id="rId6"/>
    <p:sldId id="1306" r:id="rId7"/>
    <p:sldId id="1307" r:id="rId8"/>
    <p:sldId id="1308" r:id="rId9"/>
    <p:sldId id="1299" r:id="rId10"/>
    <p:sldId id="1359" r:id="rId11"/>
    <p:sldId id="1360" r:id="rId12"/>
    <p:sldId id="1340" r:id="rId13"/>
    <p:sldId id="1346" r:id="rId14"/>
    <p:sldId id="1347" r:id="rId15"/>
    <p:sldId id="1348" r:id="rId16"/>
    <p:sldId id="1344" r:id="rId17"/>
    <p:sldId id="1361" r:id="rId18"/>
    <p:sldId id="1355" r:id="rId19"/>
    <p:sldId id="1362" r:id="rId20"/>
    <p:sldId id="1354" r:id="rId21"/>
    <p:sldId id="1357" r:id="rId22"/>
    <p:sldId id="1341" r:id="rId23"/>
    <p:sldId id="1363" r:id="rId24"/>
    <p:sldId id="1303" r:id="rId25"/>
    <p:sldId id="1365" r:id="rId26"/>
    <p:sldId id="1356" r:id="rId27"/>
    <p:sldId id="1350" r:id="rId28"/>
    <p:sldId id="1351" r:id="rId29"/>
    <p:sldId id="1352" r:id="rId30"/>
    <p:sldId id="1353" r:id="rId31"/>
    <p:sldId id="1364" r:id="rId32"/>
    <p:sldId id="1310" r:id="rId33"/>
    <p:sldId id="1311" r:id="rId34"/>
    <p:sldId id="1312" r:id="rId35"/>
    <p:sldId id="1313" r:id="rId36"/>
    <p:sldId id="1314" r:id="rId37"/>
  </p:sldIdLst>
  <p:sldSz cx="12188825" cy="6858000"/>
  <p:notesSz cx="7086600" cy="93726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E387D750-615C-4F0D-BDC4-13D8F2242D3F}">
          <p14:sldIdLst>
            <p14:sldId id="1242"/>
            <p14:sldId id="1306"/>
            <p14:sldId id="1307"/>
            <p14:sldId id="1308"/>
          </p14:sldIdLst>
        </p14:section>
        <p14:section name="Introduction" id="{64930E62-92AE-4C1A-A5F7-7FF0DFE085D7}">
          <p14:sldIdLst>
            <p14:sldId id="1299"/>
            <p14:sldId id="1359"/>
            <p14:sldId id="1360"/>
          </p14:sldIdLst>
        </p14:section>
        <p14:section name="Page and content modification" id="{6665162C-8FC8-4DA5-A65A-8907537E6036}">
          <p14:sldIdLst>
            <p14:sldId id="1340"/>
            <p14:sldId id="1346"/>
            <p14:sldId id="1347"/>
            <p14:sldId id="1348"/>
          </p14:sldIdLst>
        </p14:section>
        <p14:section name="JavaScript Injection" id="{74D225A8-1427-4E62-804F-3C7A9D193943}">
          <p14:sldIdLst>
            <p14:sldId id="1344"/>
            <p14:sldId id="1361"/>
            <p14:sldId id="1355"/>
            <p14:sldId id="1362"/>
            <p14:sldId id="1354"/>
            <p14:sldId id="1357"/>
          </p14:sldIdLst>
        </p14:section>
        <p14:section name="Controlling Site Settings" id="{2D10D785-29E1-41DD-97F0-0B6DEC2C6009}">
          <p14:sldIdLst>
            <p14:sldId id="1341"/>
            <p14:sldId id="1363"/>
            <p14:sldId id="1303"/>
            <p14:sldId id="1365"/>
          </p14:sldIdLst>
        </p14:section>
        <p14:section name="Performance Optimization" id="{D95A70A9-5FB0-4360-842B-F65371D9763E}">
          <p14:sldIdLst>
            <p14:sldId id="1356"/>
            <p14:sldId id="1350"/>
            <p14:sldId id="1351"/>
            <p14:sldId id="1352"/>
            <p14:sldId id="1353"/>
          </p14:sldIdLst>
        </p14:section>
        <p14:section name="Closing" id="{E969FB23-D89C-40AA-B85C-74AB85D3E249}">
          <p14:sldIdLst>
            <p14:sldId id="1364"/>
            <p14:sldId id="1310"/>
            <p14:sldId id="1311"/>
            <p14:sldId id="1312"/>
            <p14:sldId id="1313"/>
            <p14:sldId id="1314"/>
          </p14:sldIdLst>
        </p14:section>
      </p14:sectionLst>
    </p:ext>
    <p:ext uri="{EFAFB233-063F-42B5-8137-9DF3F51BA10A}">
      <p15:sldGuideLst xmlns:p15="http://schemas.microsoft.com/office/powerpoint/2012/main">
        <p15:guide id="1" orient="horz" pos="2328" userDrawn="1">
          <p15:clr>
            <a:srgbClr val="A4A3A4"/>
          </p15:clr>
        </p15:guide>
        <p15:guide id="2" orient="horz" pos="3000" userDrawn="1">
          <p15:clr>
            <a:srgbClr val="A4A3A4"/>
          </p15:clr>
        </p15:guide>
        <p15:guide id="3" orient="horz" pos="4200" userDrawn="1">
          <p15:clr>
            <a:srgbClr val="A4A3A4"/>
          </p15:clr>
        </p15:guide>
        <p15:guide id="8" orient="horz" pos="2376" userDrawn="1">
          <p15:clr>
            <a:srgbClr val="A4A3A4"/>
          </p15:clr>
        </p15:guide>
        <p15:guide id="9" orient="horz" pos="2952" userDrawn="1">
          <p15:clr>
            <a:srgbClr val="A4A3A4"/>
          </p15:clr>
        </p15:guide>
        <p15:guide id="10" pos="311" userDrawn="1">
          <p15:clr>
            <a:srgbClr val="A4A3A4"/>
          </p15:clr>
        </p15:guide>
        <p15:guide id="12" pos="7559" userDrawn="1">
          <p15:clr>
            <a:srgbClr val="A4A3A4"/>
          </p15:clr>
        </p15:guide>
        <p15:guide id="14" pos="3911" userDrawn="1">
          <p15:clr>
            <a:srgbClr val="A4A3A4"/>
          </p15:clr>
        </p15:guide>
        <p15:guide id="15" pos="2111" userDrawn="1">
          <p15:clr>
            <a:srgbClr val="A4A3A4"/>
          </p15:clr>
        </p15:guide>
        <p15:guide id="19" pos="2759" userDrawn="1">
          <p15:clr>
            <a:srgbClr val="A4A3A4"/>
          </p15:clr>
        </p15:guide>
        <p15:guide id="20" orient="horz" pos="2040" userDrawn="1">
          <p15:clr>
            <a:srgbClr val="A4A3A4"/>
          </p15:clr>
        </p15:guide>
        <p15:guide id="21" orient="horz" pos="2880" userDrawn="1">
          <p15:clr>
            <a:srgbClr val="A4A3A4"/>
          </p15:clr>
        </p15:guide>
        <p15:guide id="22" orient="horz" pos="3942">
          <p15:clr>
            <a:srgbClr val="A4A3A4"/>
          </p15:clr>
        </p15:guide>
        <p15:guide id="23" pos="7229">
          <p15:clr>
            <a:srgbClr val="A4A3A4"/>
          </p15:clr>
        </p15:guide>
        <p15:guide id="24" orient="horz" pos="3648" userDrawn="1">
          <p15:clr>
            <a:srgbClr val="A4A3A4"/>
          </p15:clr>
        </p15:guide>
        <p15:guide id="25" orient="horz" pos="4104" userDrawn="1">
          <p15:clr>
            <a:srgbClr val="A4A3A4"/>
          </p15:clr>
        </p15:guide>
        <p15:guide id="26" orient="horz" pos="3696" userDrawn="1">
          <p15:clr>
            <a:srgbClr val="A4A3A4"/>
          </p15:clr>
        </p15:guide>
        <p15:guide id="27" pos="149">
          <p15:clr>
            <a:srgbClr val="A4A3A4"/>
          </p15:clr>
        </p15:guide>
        <p15:guide id="28" pos="1967" userDrawn="1">
          <p15:clr>
            <a:srgbClr val="A4A3A4"/>
          </p15:clr>
        </p15:guide>
        <p15:guide id="29" pos="604">
          <p15:clr>
            <a:srgbClr val="A4A3A4"/>
          </p15:clr>
        </p15:guide>
      </p15:sldGuideLst>
    </p:ext>
    <p:ext uri="{2D200454-40CA-4A62-9FC3-DE9A4176ACB9}">
      <p15:notesGuideLst xmlns:p15="http://schemas.microsoft.com/office/powerpoint/2012/main">
        <p15:guide id="1" orient="horz" pos="2904" userDrawn="1">
          <p15:clr>
            <a:srgbClr val="A4A3A4"/>
          </p15:clr>
        </p15:guide>
        <p15:guide id="2" pos="2183" userDrawn="1">
          <p15:clr>
            <a:srgbClr val="A4A3A4"/>
          </p15:clr>
        </p15:guide>
        <p15:guide id="3" orient="horz" pos="2952" userDrawn="1">
          <p15:clr>
            <a:srgbClr val="A4A3A4"/>
          </p15:clr>
        </p15:guide>
        <p15:guide id="4" pos="223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36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EB3C00"/>
    <a:srgbClr val="0072C6"/>
    <a:srgbClr val="0088EE"/>
    <a:srgbClr val="2D82FF"/>
    <a:srgbClr val="FFFF99"/>
    <a:srgbClr val="0042AC"/>
    <a:srgbClr val="D2D2D2"/>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84869" autoAdjust="0"/>
  </p:normalViewPr>
  <p:slideViewPr>
    <p:cSldViewPr snapToGrid="0">
      <p:cViewPr varScale="1">
        <p:scale>
          <a:sx n="118" d="100"/>
          <a:sy n="118" d="100"/>
        </p:scale>
        <p:origin x="312" y="96"/>
      </p:cViewPr>
      <p:guideLst>
        <p:guide orient="horz" pos="2328"/>
        <p:guide orient="horz" pos="3000"/>
        <p:guide orient="horz" pos="4200"/>
        <p:guide orient="horz" pos="2376"/>
        <p:guide orient="horz" pos="2952"/>
        <p:guide pos="311"/>
        <p:guide pos="7559"/>
        <p:guide pos="3911"/>
        <p:guide pos="2111"/>
        <p:guide pos="2759"/>
        <p:guide orient="horz" pos="2040"/>
        <p:guide orient="horz" pos="2880"/>
        <p:guide orient="horz" pos="3942"/>
        <p:guide pos="7229"/>
        <p:guide orient="horz" pos="3648"/>
        <p:guide orient="horz" pos="4104"/>
        <p:guide orient="horz" pos="3696"/>
        <p:guide pos="149"/>
        <p:guide pos="1967"/>
        <p:guide pos="604"/>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7" d="100"/>
          <a:sy n="87" d="100"/>
        </p:scale>
        <p:origin x="3780" y="102"/>
      </p:cViewPr>
      <p:guideLst>
        <p:guide orient="horz" pos="2904"/>
        <p:guide pos="2183"/>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8" name="Footer Placeholder 7"/>
          <p:cNvSpPr>
            <a:spLocks noGrp="1"/>
          </p:cNvSpPr>
          <p:nvPr>
            <p:ph type="ftr" sz="quarter" idx="2"/>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976365" y="8902344"/>
            <a:ext cx="1108594" cy="468630"/>
          </a:xfrm>
          <a:prstGeom prst="rect">
            <a:avLst/>
          </a:prstGeom>
        </p:spPr>
        <p:txBody>
          <a:bodyPr vert="horz" lIns="94044" tIns="47022" rIns="94044" bIns="47022"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20688" y="703263"/>
            <a:ext cx="6245225" cy="3514725"/>
          </a:xfrm>
          <a:prstGeom prst="rect">
            <a:avLst/>
          </a:prstGeom>
          <a:noFill/>
          <a:ln w="12700">
            <a:solidFill>
              <a:prstClr val="black"/>
            </a:solidFill>
          </a:ln>
        </p:spPr>
        <p:txBody>
          <a:bodyPr vert="horz" lIns="94044" tIns="47022" rIns="94044" bIns="47022" rtlCol="0" anchor="ctr"/>
          <a:lstStyle/>
          <a:p>
            <a:endParaRPr lang="en-US"/>
          </a:p>
        </p:txBody>
      </p:sp>
      <p:sp>
        <p:nvSpPr>
          <p:cNvPr id="12" name="Notes Placeholder 11"/>
          <p:cNvSpPr>
            <a:spLocks noGrp="1"/>
          </p:cNvSpPr>
          <p:nvPr>
            <p:ph type="body" sz="quarter" idx="3"/>
          </p:nvPr>
        </p:nvSpPr>
        <p:spPr>
          <a:xfrm>
            <a:off x="708660" y="4451985"/>
            <a:ext cx="5669280" cy="4217670"/>
          </a:xfrm>
          <a:prstGeom prst="rect">
            <a:avLst/>
          </a:prstGeom>
        </p:spPr>
        <p:txBody>
          <a:bodyPr vert="horz" lIns="94044" tIns="47022" rIns="94044" bIns="4702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6106286" y="8902344"/>
            <a:ext cx="978673" cy="468630"/>
          </a:xfrm>
          <a:prstGeom prst="rect">
            <a:avLst/>
          </a:prstGeom>
        </p:spPr>
        <p:txBody>
          <a:bodyPr vert="horz" lIns="94044" tIns="47022" rIns="94044" bIns="47022"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t>Office 365</a:t>
            </a:r>
            <a:endParaRPr lang="en-US" dirty="0"/>
          </a:p>
        </p:txBody>
      </p:sp>
      <p:sp>
        <p:nvSpPr>
          <p:cNvPr id="15"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a:t>
            </a:r>
          </a:p>
          <a:p>
            <a:pPr marL="238375" defTabSz="940130" eaLnBrk="0" hangingPunct="0"/>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2867">
              <a:spcAft>
                <a:spcPts val="336"/>
              </a:spcAft>
            </a:pPr>
            <a:endParaRPr lang="en-US" dirty="0" smtClean="0">
              <a:solidFill>
                <a:schemeClr val="bg1"/>
              </a:solidFill>
            </a:endParaRPr>
          </a:p>
        </p:txBody>
      </p:sp>
      <p:sp>
        <p:nvSpPr>
          <p:cNvPr id="6" name="Date Placeholder 5"/>
          <p:cNvSpPr>
            <a:spLocks noGrp="1"/>
          </p:cNvSpPr>
          <p:nvPr>
            <p:ph type="dt" idx="12"/>
          </p:nvPr>
        </p:nvSpPr>
        <p:spPr>
          <a:xfrm>
            <a:off x="4014100" y="0"/>
            <a:ext cx="3070860" cy="468630"/>
          </a:xfrm>
          <a:prstGeom prst="rect">
            <a:avLst/>
          </a:prstGeom>
        </p:spPr>
        <p:txBody>
          <a:bodyPr/>
          <a:lstStyle/>
          <a:p>
            <a:fld id="{D4664A66-7F43-48D1-91D2-AE7A931D6495}" type="datetime1">
              <a:rPr lang="en-US" smtClean="0">
                <a:solidFill>
                  <a:prstClr val="black"/>
                </a:solidFill>
              </a:rPr>
              <a:pPr/>
              <a:t>2/9/2015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
        <p:nvSpPr>
          <p:cNvPr id="8" name="Header Placeholder 5"/>
          <p:cNvSpPr>
            <a:spLocks noGrp="1"/>
          </p:cNvSpPr>
          <p:nvPr>
            <p:ph type="hdr" sz="quarter"/>
          </p:nvPr>
        </p:nvSpPr>
        <p:spPr>
          <a:xfrm>
            <a:off x="0" y="0"/>
            <a:ext cx="3070860" cy="468630"/>
          </a:xfrm>
          <a:prstGeom prst="rect">
            <a:avLst/>
          </a:prstGeom>
        </p:spPr>
        <p:txBody>
          <a:bodyPr vert="horz" lIns="94044" tIns="47022" rIns="94044" bIns="47022" rtlCol="0"/>
          <a:lstStyle>
            <a:lvl1pPr algn="l">
              <a:defRPr sz="1200"/>
            </a:lvl1pPr>
          </a:lstStyle>
          <a:p>
            <a:r>
              <a:rPr lang="en-US" dirty="0" smtClean="0">
                <a:solidFill>
                  <a:prstClr val="black"/>
                </a:solidFill>
              </a:rPr>
              <a:t>Microsoft Office</a:t>
            </a:r>
            <a:endParaRPr lang="en-US" dirty="0">
              <a:solidFill>
                <a:prstClr val="black"/>
              </a:solidFill>
            </a:endParaRPr>
          </a:p>
        </p:txBody>
      </p:sp>
      <p:sp>
        <p:nvSpPr>
          <p:cNvPr id="9" name="Footer Placeholder 7"/>
          <p:cNvSpPr>
            <a:spLocks noGrp="1"/>
          </p:cNvSpPr>
          <p:nvPr>
            <p:ph type="ftr" sz="quarter" idx="4"/>
          </p:nvPr>
        </p:nvSpPr>
        <p:spPr>
          <a:xfrm>
            <a:off x="0" y="8902343"/>
            <a:ext cx="5988177" cy="375346"/>
          </a:xfrm>
          <a:prstGeom prst="rect">
            <a:avLst/>
          </a:prstGeom>
        </p:spPr>
        <p:txBody>
          <a:bodyPr vert="horz" lIns="0" tIns="47022" rIns="94044" bIns="47022" rtlCol="0" anchor="b"/>
          <a:lstStyle>
            <a:lvl1pPr algn="l">
              <a:defRPr sz="1200"/>
            </a:lvl1p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889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21</a:t>
            </a:fld>
            <a:endParaRPr lang="en-US"/>
          </a:p>
        </p:txBody>
      </p:sp>
    </p:spTree>
    <p:extLst>
      <p:ext uri="{BB962C8B-B14F-4D97-AF65-F5344CB8AC3E}">
        <p14:creationId xmlns:p14="http://schemas.microsoft.com/office/powerpoint/2010/main" val="2610260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22</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021141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a:defRPr/>
            </a:pPr>
            <a:r>
              <a:rPr lang="en-US" dirty="0"/>
              <a:t>Vesa</a:t>
            </a:r>
            <a:r>
              <a:rPr lang="en-US"/>
              <a:t>  </a:t>
            </a:r>
            <a:endParaRPr lang="en-US" dirty="0"/>
          </a:p>
          <a:p>
            <a:pPr>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t>NOTE</a:t>
            </a:r>
            <a:r>
              <a:rPr lang="en-US" dirty="0"/>
              <a:t>:</a:t>
            </a:r>
            <a:r>
              <a:rPr lang="en-US" baseline="0" dirty="0"/>
              <a:t> Remember that client side caching can be VERY helpful for bandwidth reductions… and performance optimizations. </a:t>
            </a:r>
            <a:endParaRPr lang="en-US" dirty="0"/>
          </a:p>
          <a:p>
            <a:endParaRPr lang="en-US" baseline="0" dirty="0"/>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Caching Examples located here: </a:t>
            </a:r>
            <a:r>
              <a:rPr lang="en-US" dirty="0">
                <a:latin typeface="Segoe UI Light" panose="020B0502040204020203" pitchFamily="34" charset="0"/>
                <a:cs typeface="Segoe UI Light" panose="020B0502040204020203" pitchFamily="34" charset="0"/>
              </a:rPr>
              <a:t>https://github.com/OfficeDev/PnP/tree/master/Samples/Performance.Caching</a:t>
            </a:r>
          </a:p>
          <a:p>
            <a:r>
              <a:rPr lang="en-US" dirty="0"/>
              <a:t> </a:t>
            </a:r>
          </a:p>
        </p:txBody>
      </p:sp>
      <p:sp>
        <p:nvSpPr>
          <p:cNvPr id="4" name="Header Placeholder 3"/>
          <p:cNvSpPr>
            <a:spLocks noGrp="1"/>
          </p:cNvSpPr>
          <p:nvPr>
            <p:ph type="hdr" sz="quarter" idx="10"/>
          </p:nvPr>
        </p:nvSpPr>
        <p:spPr/>
        <p:txBody>
          <a:bodyPr/>
          <a:lstStyle/>
          <a:p>
            <a:r>
              <a:rPr lang="en-US" smtClean="0"/>
              <a:t>SMSG Readiness</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0FFA33-A08C-4ACD-978C-2B351DA77195}" type="datetime1">
              <a:rPr lang="en-US" smtClean="0"/>
              <a:t>2/9/2015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893991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5063" y="850900"/>
            <a:ext cx="2992437" cy="1684338"/>
          </a:xfrm>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Static</a:t>
            </a:r>
            <a:r>
              <a:rPr lang="en-US" baseline="0" dirty="0" smtClean="0"/>
              <a:t> assets like images, JS files, and CSS files are deployed together with the master page and asp files to the root site collection of the a web application or a tenant.</a:t>
            </a:r>
          </a:p>
          <a:p>
            <a:pPr marL="228600" indent="-228600">
              <a:buFont typeface="+mj-lt"/>
              <a:buAutoNum type="arabicPeriod"/>
            </a:pPr>
            <a:r>
              <a:rPr lang="en-US" baseline="0" dirty="0" smtClean="0"/>
              <a:t>Dynamic files like master pages and other asp pages are deployed to the each site collections.</a:t>
            </a:r>
          </a:p>
          <a:p>
            <a:pPr marL="228600" indent="-228600">
              <a:buFont typeface="+mj-lt"/>
              <a:buAutoNum type="arabicPeriod"/>
            </a:pPr>
            <a:r>
              <a:rPr lang="en-US" baseline="0" dirty="0" smtClean="0"/>
              <a:t>Static files are referenced from the root site collection using relative links.</a:t>
            </a:r>
          </a:p>
          <a:p>
            <a:endParaRPr lang="en-US" baseline="0" dirty="0" smtClean="0"/>
          </a:p>
          <a:p>
            <a:r>
              <a:rPr lang="en-US" baseline="0" dirty="0" smtClean="0"/>
              <a:t>Provides one location to change most of the functionalities and there’s no need to deploy all the image, CSS, or JS files to each of the site collection.</a:t>
            </a:r>
            <a:endParaRPr lang="en-US" dirty="0"/>
          </a:p>
        </p:txBody>
      </p:sp>
    </p:spTree>
    <p:extLst>
      <p:ext uri="{BB962C8B-B14F-4D97-AF65-F5344CB8AC3E}">
        <p14:creationId xmlns:p14="http://schemas.microsoft.com/office/powerpoint/2010/main" val="3819560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  </a:t>
            </a:r>
          </a:p>
          <a:p>
            <a:endParaRPr lang="en-US" dirty="0"/>
          </a:p>
          <a:p>
            <a:r>
              <a:rPr lang="en-US" dirty="0"/>
              <a:t>NOTE: Any element that requires</a:t>
            </a:r>
            <a:r>
              <a:rPr lang="en-US" baseline="0" dirty="0"/>
              <a:t> service side processing (</a:t>
            </a:r>
            <a:r>
              <a:rPr lang="en-US" baseline="0" dirty="0" err="1"/>
              <a:t>ie</a:t>
            </a:r>
            <a:r>
              <a:rPr lang="en-US" baseline="0" dirty="0"/>
              <a:t> Master Pages, Page Layouts, </a:t>
            </a:r>
            <a:r>
              <a:rPr lang="en-US" baseline="0" dirty="0" err="1"/>
              <a:t>etc</a:t>
            </a:r>
            <a:r>
              <a:rPr lang="en-US" baseline="0" dirty="0"/>
              <a:t> need to be resident in the site collection. ) </a:t>
            </a:r>
          </a:p>
          <a:p>
            <a:endParaRPr lang="en-US" baseline="0" dirty="0"/>
          </a:p>
          <a:p>
            <a:r>
              <a:rPr lang="en-US" baseline="0" dirty="0" err="1"/>
              <a:t>Javascript</a:t>
            </a:r>
            <a:r>
              <a:rPr lang="en-US" baseline="0" dirty="0"/>
              <a:t> </a:t>
            </a:r>
            <a:r>
              <a:rPr lang="en-US" baseline="0" dirty="0" err="1"/>
              <a:t>refernces</a:t>
            </a:r>
            <a:r>
              <a:rPr lang="en-US" baseline="0" dirty="0"/>
              <a:t> must INITITATE from the site for the most part – you can dynamically load external JS but the </a:t>
            </a:r>
            <a:r>
              <a:rPr lang="en-US" baseline="0" dirty="0" err="1"/>
              <a:t>initital</a:t>
            </a:r>
            <a:r>
              <a:rPr lang="en-US" baseline="0" dirty="0"/>
              <a:t> JS file has to be located in the site.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2261522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27</a:t>
            </a:fld>
            <a:endParaRPr lang="en-US"/>
          </a:p>
        </p:txBody>
      </p:sp>
    </p:spTree>
    <p:extLst>
      <p:ext uri="{BB962C8B-B14F-4D97-AF65-F5344CB8AC3E}">
        <p14:creationId xmlns:p14="http://schemas.microsoft.com/office/powerpoint/2010/main" val="760846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2/9/2015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568909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30</a:t>
            </a:fld>
            <a:endParaRPr lang="en-US"/>
          </a:p>
        </p:txBody>
      </p:sp>
    </p:spTree>
    <p:extLst>
      <p:ext uri="{BB962C8B-B14F-4D97-AF65-F5344CB8AC3E}">
        <p14:creationId xmlns:p14="http://schemas.microsoft.com/office/powerpoint/2010/main" val="3391220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5288" y="692150"/>
            <a:ext cx="6142037" cy="3455988"/>
          </a:xfrm>
          <a:prstGeom prst="rect">
            <a:avLst/>
          </a:prstGeom>
        </p:spPr>
      </p:sp>
      <p:sp>
        <p:nvSpPr>
          <p:cNvPr id="3" name="Notes Placeholder 2"/>
          <p:cNvSpPr>
            <a:spLocks noGrp="1"/>
          </p:cNvSpPr>
          <p:nvPr>
            <p:ph type="body" idx="1"/>
          </p:nvPr>
        </p:nvSpPr>
        <p:spPr>
          <a:xfrm>
            <a:off x="693254" y="4379002"/>
            <a:ext cx="5546035" cy="4148528"/>
          </a:xfrm>
          <a:prstGeom prst="rect">
            <a:avLst/>
          </a:prstGeom>
        </p:spPr>
        <p:txBody>
          <a:bodyPr>
            <a:normAutofit/>
          </a:bodyPr>
          <a:lstStyle/>
          <a:p>
            <a:endParaRPr lang="en-US"/>
          </a:p>
        </p:txBody>
      </p:sp>
      <p:sp>
        <p:nvSpPr>
          <p:cNvPr id="6" name="Date Placeholder 5"/>
          <p:cNvSpPr>
            <a:spLocks noGrp="1"/>
          </p:cNvSpPr>
          <p:nvPr>
            <p:ph type="dt" idx="10"/>
          </p:nvPr>
        </p:nvSpPr>
        <p:spPr>
          <a:xfrm>
            <a:off x="3926837" y="0"/>
            <a:ext cx="3004102" cy="460948"/>
          </a:xfrm>
          <a:prstGeom prst="rect">
            <a:avLst/>
          </a:prstGeom>
        </p:spPr>
        <p:txBody>
          <a:bodyPr/>
          <a:lstStyle/>
          <a:p>
            <a:fld id="{CF65DC99-4379-44AE-9BA7-822724421C33}" type="datetime1">
              <a:rPr lang="en-US" smtClean="0">
                <a:solidFill>
                  <a:prstClr val="black"/>
                </a:solidFill>
              </a:rPr>
              <a:pPr/>
              <a:t>2/9/2015</a:t>
            </a:fld>
            <a:endParaRPr lang="en-US" dirty="0">
              <a:solidFill>
                <a:prstClr val="black"/>
              </a:solidFill>
            </a:endParaRPr>
          </a:p>
        </p:txBody>
      </p:sp>
      <p:sp>
        <p:nvSpPr>
          <p:cNvPr id="9" name="Footer Placeholder 8"/>
          <p:cNvSpPr>
            <a:spLocks noGrp="1"/>
          </p:cNvSpPr>
          <p:nvPr>
            <p:ph type="ftr" sz="quarter" idx="11"/>
          </p:nvPr>
        </p:nvSpPr>
        <p:spPr>
          <a:xfrm>
            <a:off x="0" y="8756403"/>
            <a:ext cx="6239289" cy="460948"/>
          </a:xfrm>
          <a:prstGeom prst="rect">
            <a:avLst/>
          </a:prstGeom>
        </p:spPr>
        <p:txBody>
          <a:bodyPr/>
          <a:lstStyle/>
          <a:p>
            <a:r>
              <a:rPr lang="en-US" smtClean="0">
                <a:solidFill>
                  <a:srgbClr val="000000"/>
                </a:solidFill>
                <a:latin typeface="Segoe UI Light"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Light"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Light" pitchFamily="34" charset="0"/>
              </a:rPr>
            </a:br>
            <a:r>
              <a:rPr lang="en-US" smtClean="0">
                <a:solidFill>
                  <a:srgbClr val="000000"/>
                </a:solidFill>
                <a:latin typeface="Segoe UI Light" pitchFamily="34" charset="0"/>
              </a:rPr>
              <a:t>MICROSOFT MAKES NO WARRANTIES, EXPRESS, IMPLIED OR STATUTORY, AS TO THE INFORMATION IN THIS PRESENTATION.</a:t>
            </a:r>
            <a:endParaRPr lang="en-US" dirty="0" smtClean="0">
              <a:solidFill>
                <a:srgbClr val="000000"/>
              </a:solidFill>
              <a:latin typeface="Segoe UI Light" pitchFamily="34" charset="0"/>
            </a:endParaRPr>
          </a:p>
        </p:txBody>
      </p:sp>
      <p:sp>
        <p:nvSpPr>
          <p:cNvPr id="10" name="Slide Number Placeholder 9"/>
          <p:cNvSpPr>
            <a:spLocks noGrp="1"/>
          </p:cNvSpPr>
          <p:nvPr>
            <p:ph type="sldNum" sz="quarter" idx="12"/>
          </p:nvPr>
        </p:nvSpPr>
        <p:spPr>
          <a:xfrm>
            <a:off x="6239289" y="8756403"/>
            <a:ext cx="691650" cy="460948"/>
          </a:xfrm>
          <a:prstGeom prst="rect">
            <a:avLst/>
          </a:prstGeom>
        </p:spPr>
        <p:txBody>
          <a:bodyPr/>
          <a:lstStyle/>
          <a:p>
            <a:fld id="{8B263312-38AA-4E1E-B2B5-0F8F122B24FE}" type="slidenum">
              <a:rPr lang="en-US" smtClean="0">
                <a:solidFill>
                  <a:prstClr val="black"/>
                </a:solidFill>
              </a:rPr>
              <a:pPr/>
              <a:t>32</a:t>
            </a:fld>
            <a:endParaRPr lang="en-US" dirty="0">
              <a:solidFill>
                <a:prstClr val="black"/>
              </a:solidFill>
            </a:endParaRPr>
          </a:p>
        </p:txBody>
      </p:sp>
      <p:sp>
        <p:nvSpPr>
          <p:cNvPr id="11" name="Header Placeholder 10"/>
          <p:cNvSpPr>
            <a:spLocks noGrp="1"/>
          </p:cNvSpPr>
          <p:nvPr>
            <p:ph type="hdr" sz="quarter" idx="13"/>
          </p:nvPr>
        </p:nvSpPr>
        <p:spPr>
          <a:xfrm>
            <a:off x="0" y="0"/>
            <a:ext cx="3004102" cy="460948"/>
          </a:xfrm>
          <a:prstGeom prst="rect">
            <a:avLst/>
          </a:prstGeom>
        </p:spPr>
        <p:txBody>
          <a:bodyPr/>
          <a:lstStyle/>
          <a:p>
            <a:r>
              <a:rPr lang="en-US" smtClean="0">
                <a:solidFill>
                  <a:prstClr val="black"/>
                </a:solidFill>
              </a:rPr>
              <a:t>Microsoft Consumer Channels and Central Marketing Group</a:t>
            </a:r>
            <a:endParaRPr lang="en-US" dirty="0">
              <a:solidFill>
                <a:prstClr val="black"/>
              </a:solidFill>
            </a:endParaRPr>
          </a:p>
        </p:txBody>
      </p:sp>
    </p:spTree>
    <p:extLst>
      <p:ext uri="{BB962C8B-B14F-4D97-AF65-F5344CB8AC3E}">
        <p14:creationId xmlns:p14="http://schemas.microsoft.com/office/powerpoint/2010/main" val="109806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Vesa</a:t>
            </a:r>
            <a:r>
              <a:rPr lang="en-US"/>
              <a:t> </a:t>
            </a:r>
            <a:endParaRPr lang="en-GB"/>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216956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5</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05634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921324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23771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01067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12</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965573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noProof="0" dirty="0" smtClean="0"/>
              <a:t>Vesa</a:t>
            </a:r>
          </a:p>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541307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smtClean="0"/>
          </a:p>
        </p:txBody>
      </p:sp>
      <p:sp>
        <p:nvSpPr>
          <p:cNvPr id="4" name="Date Placeholder 3"/>
          <p:cNvSpPr>
            <a:spLocks noGrp="1"/>
          </p:cNvSpPr>
          <p:nvPr>
            <p:ph type="dt" idx="10"/>
          </p:nvPr>
        </p:nvSpPr>
        <p:spPr>
          <a:xfrm>
            <a:off x="4014100" y="0"/>
            <a:ext cx="3070860" cy="468630"/>
          </a:xfrm>
          <a:prstGeom prst="rect">
            <a:avLst/>
          </a:prstGeom>
        </p:spPr>
        <p:txBody>
          <a:bodyPr/>
          <a:lstStyle/>
          <a:p>
            <a:fld id="{016D4FFF-EA12-4113-A505-A90247173362}" type="datetime1">
              <a:rPr lang="en-US" smtClean="0">
                <a:solidFill>
                  <a:prstClr val="black"/>
                </a:solidFill>
              </a:rPr>
              <a:pPr/>
              <a:t>2/9/2015</a:t>
            </a:fld>
            <a:endParaRPr lang="en-US" dirty="0">
              <a:solidFill>
                <a:prstClr val="black"/>
              </a:solidFill>
            </a:endParaRPr>
          </a:p>
        </p:txBody>
      </p:sp>
      <p:sp>
        <p:nvSpPr>
          <p:cNvPr id="5" name="Slide Number Placeholder 4"/>
          <p:cNvSpPr>
            <a:spLocks noGrp="1"/>
          </p:cNvSpPr>
          <p:nvPr>
            <p:ph type="sldNum" sz="quarter" idx="11"/>
          </p:nvPr>
        </p:nvSpPr>
        <p:spPr>
          <a:xfrm>
            <a:off x="6106286" y="8902344"/>
            <a:ext cx="978673" cy="468630"/>
          </a:xfrm>
          <a:prstGeom prst="rect">
            <a:avLst/>
          </a:prstGeom>
        </p:spPr>
        <p:txBody>
          <a:bodyPr/>
          <a:lstStyle/>
          <a:p>
            <a:fld id="{B4008EB6-D09E-4580-8CD6-DDB14511944F}" type="slidenum">
              <a:rPr lang="en-US" smtClean="0">
                <a:solidFill>
                  <a:prstClr val="black"/>
                </a:solidFill>
              </a:rPr>
              <a:pPr/>
              <a:t>18</a:t>
            </a:fld>
            <a:endParaRPr lang="en-US" dirty="0">
              <a:solidFill>
                <a:prstClr val="black"/>
              </a:solidFill>
            </a:endParaRPr>
          </a:p>
        </p:txBody>
      </p:sp>
      <p:sp>
        <p:nvSpPr>
          <p:cNvPr id="6" name="Header Placeholder 5"/>
          <p:cNvSpPr>
            <a:spLocks noGrp="1"/>
          </p:cNvSpPr>
          <p:nvPr>
            <p:ph type="hdr" sz="quarter" idx="12"/>
          </p:nvPr>
        </p:nvSpPr>
        <p:spPr>
          <a:xfrm>
            <a:off x="0" y="0"/>
            <a:ext cx="3070860" cy="468630"/>
          </a:xfrm>
          <a:prstGeom prst="rect">
            <a:avLst/>
          </a:prstGeom>
        </p:spPr>
        <p:txBody>
          <a:bodyPr/>
          <a:lstStyle/>
          <a:p>
            <a:r>
              <a:rPr lang="en-US" dirty="0"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a:xfrm>
            <a:off x="0" y="8902343"/>
            <a:ext cx="5988177" cy="375346"/>
          </a:xfrm>
          <a:prstGeom prst="rect">
            <a:avLst/>
          </a:prstGeom>
        </p:spPr>
        <p:txBody>
          <a:bodyPr/>
          <a:lstStyle/>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8375" defTabSz="940130" eaLnBrk="0" hangingPunct="0"/>
            <a:r>
              <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534381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292825" cy="843401"/>
          </a:xfrm>
          <a:prstGeom prst="rect">
            <a:avLst/>
          </a:prstGeom>
        </p:spPr>
      </p:pic>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8171" y="4907551"/>
            <a:ext cx="5630654" cy="195044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1014863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95535494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493925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70641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Alternativ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18048" r="2623"/>
          <a:stretch/>
        </p:blipFill>
        <p:spPr>
          <a:xfrm>
            <a:off x="0" y="0"/>
            <a:ext cx="12272940" cy="6858000"/>
          </a:xfrm>
          <a:prstGeom prst="rect">
            <a:avLst/>
          </a:prstGeom>
        </p:spPr>
      </p:pic>
      <p:sp>
        <p:nvSpPr>
          <p:cNvPr id="9" name="Rectangle 1"/>
          <p:cNvSpPr/>
          <p:nvPr userDrawn="1"/>
        </p:nvSpPr>
        <p:spPr bwMode="auto">
          <a:xfrm flipH="1">
            <a:off x="-5" y="0"/>
            <a:ext cx="12272939" cy="6858000"/>
          </a:xfrm>
          <a:prstGeom prst="rect">
            <a:avLst/>
          </a:prstGeom>
          <a:gradFill>
            <a:gsLst>
              <a:gs pos="40000">
                <a:srgbClr val="000000">
                  <a:alpha val="0"/>
                </a:srgbClr>
              </a:gs>
              <a:gs pos="100000">
                <a:srgbClr val="000000">
                  <a:alpha val="53000"/>
                </a:srgbClr>
              </a:gs>
            </a:gsLst>
            <a:lin ang="24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2" name="Title 1"/>
          <p:cNvSpPr>
            <a:spLocks noGrp="1"/>
          </p:cNvSpPr>
          <p:nvPr>
            <p:ph type="title" hasCustomPrompt="1"/>
          </p:nvPr>
        </p:nvSpPr>
        <p:spPr>
          <a:xfrm>
            <a:off x="493713" y="3922721"/>
            <a:ext cx="8822964" cy="1254354"/>
          </a:xfrm>
          <a:solidFill>
            <a:schemeClr val="tx2">
              <a:alpha val="8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8000" tIns="45720" rIns="45720" bIns="72000" numCol="1" spcCol="0" rtlCol="0" fromWordArt="0" anchor="ctr" anchorCtr="0" forceAA="0" compatLnSpc="1">
            <a:prstTxWarp prst="textNoShape">
              <a:avLst/>
            </a:prstTxWarp>
            <a:noAutofit/>
          </a:bodyPr>
          <a:lstStyle>
            <a:lvl1pPr>
              <a:defRPr lang="en-US" sz="4000" dirty="0">
                <a:solidFill>
                  <a:srgbClr val="FFFFFF"/>
                </a:solidFill>
                <a:latin typeface="Segoe UI Light"/>
                <a:cs typeface="+mn-cs"/>
              </a:defRPr>
            </a:lvl1pPr>
          </a:lstStyle>
          <a:p>
            <a:pPr marL="0" lvl="0"/>
            <a:r>
              <a:rPr lang="en-US" dirty="0" smtClean="0"/>
              <a:t>Click to edit title style</a:t>
            </a:r>
            <a:endParaRPr lang="en-US" dirty="0"/>
          </a:p>
        </p:txBody>
      </p:sp>
      <p:sp>
        <p:nvSpPr>
          <p:cNvPr id="5" name="Text Placeholder 4"/>
          <p:cNvSpPr>
            <a:spLocks noGrp="1"/>
          </p:cNvSpPr>
          <p:nvPr>
            <p:ph type="body" sz="quarter" idx="12"/>
          </p:nvPr>
        </p:nvSpPr>
        <p:spPr>
          <a:xfrm>
            <a:off x="493713" y="5307324"/>
            <a:ext cx="4212197" cy="498598"/>
          </a:xfrm>
        </p:spPr>
        <p:txBody>
          <a:bodyPr>
            <a:noAutofit/>
          </a:bodyPr>
          <a:lstStyle>
            <a:lvl1pPr marL="0" indent="0">
              <a:spcBef>
                <a:spcPts val="0"/>
              </a:spcBef>
              <a:buNone/>
              <a:defRPr sz="2800" spc="-70" baseline="0">
                <a:gradFill>
                  <a:gsLst>
                    <a:gs pos="0">
                      <a:schemeClr val="bg1"/>
                    </a:gs>
                    <a:gs pos="100000">
                      <a:schemeClr val="bg1"/>
                    </a:gs>
                  </a:gsLst>
                  <a:lin ang="5400000" scaled="0"/>
                </a:gradFill>
                <a:latin typeface="+mj-lt"/>
              </a:defRPr>
            </a:lvl1pPr>
          </a:lstStyle>
          <a:p>
            <a:pPr lvl="0"/>
            <a:r>
              <a:rPr lang="en-US" sz="2400" spc="-70" smtClean="0">
                <a:solidFill>
                  <a:schemeClr val="bg1"/>
                </a:solidFill>
                <a:latin typeface="+mj-lt"/>
              </a:rPr>
              <a:t>Edit Master text styles</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80220" y="5805922"/>
            <a:ext cx="2992720" cy="1036036"/>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0"/>
            <a:ext cx="2292824" cy="843401"/>
          </a:xfrm>
          <a:prstGeom prst="rect">
            <a:avLst/>
          </a:prstGeom>
        </p:spPr>
      </p:pic>
    </p:spTree>
    <p:extLst>
      <p:ext uri="{BB962C8B-B14F-4D97-AF65-F5344CB8AC3E}">
        <p14:creationId xmlns:p14="http://schemas.microsoft.com/office/powerpoint/2010/main" val="10104882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2_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027545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6170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600" kern="1200" spc="-70" baseline="0" smtClean="0">
                <a:gradFill>
                  <a:gsLst>
                    <a:gs pos="100000">
                      <a:schemeClr val="bg2"/>
                    </a:gs>
                    <a:gs pos="0">
                      <a:schemeClr val="bg2"/>
                    </a:gs>
                  </a:gsLst>
                  <a:lin ang="5400000" scaled="0"/>
                </a:gradFill>
                <a:latin typeface="+mj-lt"/>
                <a:ea typeface="+mn-ea"/>
                <a:cs typeface="+mn-cs"/>
              </a:defRPr>
            </a:lvl1pPr>
          </a:lstStyle>
          <a:p>
            <a:pPr marL="0" lvl="0" indent="0" algn="l" defTabSz="895619" rtl="0" eaLnBrk="1" latinLnBrk="0" hangingPunct="1">
              <a:spcBef>
                <a:spcPct val="20000"/>
              </a:spcBef>
            </a:pPr>
            <a:r>
              <a:rPr lang="en-US" smtClean="0"/>
              <a:t>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vert="horz" wrap="square" lIns="0" tIns="0" rIns="0" bIns="0" rtlCol="0" anchor="t">
            <a:noAutofit/>
          </a:bodyPr>
          <a:lstStyle>
            <a:lvl1pPr>
              <a:defRPr lang="en-US" dirty="0"/>
            </a:lvl1pPr>
          </a:lstStyle>
          <a:p>
            <a:pPr lvl="0"/>
            <a:r>
              <a:rPr lang="en-US" smtClean="0"/>
              <a:t>Click to edit Master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32125382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961108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93508" y="6102166"/>
            <a:ext cx="2159328" cy="747988"/>
          </a:xfrm>
          <a:prstGeom prst="rect">
            <a:avLst/>
          </a:prstGeom>
        </p:spPr>
      </p:pic>
    </p:spTree>
    <p:extLst>
      <p:ext uri="{BB962C8B-B14F-4D97-AF65-F5344CB8AC3E}">
        <p14:creationId xmlns:p14="http://schemas.microsoft.com/office/powerpoint/2010/main" val="1418629515"/>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105184496"/>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70608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04117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097239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4"/>
            <a:ext cx="10237787" cy="997196"/>
          </a:xfrm>
          <a:prstGeom prst="rect">
            <a:avLst/>
          </a:prstGeom>
        </p:spPr>
        <p:txBody>
          <a:bodyPr lIns="91419" tIns="45710" rIns="91419" bIns="45710"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19" tIns="45710" rIns="91419" bIns="45710">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990397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6348955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solidFill>
                  <a:schemeClr val="bg1"/>
                </a:soli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solidFill>
                  <a:schemeClr val="bg1"/>
                </a:soli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723598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rgbClr val="EB3C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64312102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3294241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924051652"/>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3"/>
            <a:ext cx="11149013" cy="1218795"/>
          </a:xfrm>
          <a:prstGeom prst="rect">
            <a:avLst/>
          </a:prstGeom>
        </p:spPr>
        <p:txBody>
          <a:bodyPr lIns="91419" tIns="45710" rIns="91419" bIns="45710"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884145257"/>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unchy Slide Yellow">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487671606"/>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unchy Slide Grey">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solidFill>
                  <a:schemeClr val="bg1"/>
                </a:soli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5484004"/>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rgbClr val="EB3C00"/>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22737041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10611565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352337382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201637005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Slide Yellow">
    <p:bg>
      <p:bgPr>
        <a:solidFill>
          <a:srgbClr val="FFC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1536206455"/>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Slide Grey">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93507" y="6102166"/>
            <a:ext cx="2160659" cy="747988"/>
          </a:xfrm>
          <a:prstGeom prst="rect">
            <a:avLst/>
          </a:prstGeom>
        </p:spPr>
      </p:pic>
    </p:spTree>
    <p:extLst>
      <p:ext uri="{BB962C8B-B14F-4D97-AF65-F5344CB8AC3E}">
        <p14:creationId xmlns:p14="http://schemas.microsoft.com/office/powerpoint/2010/main" val="66898034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88252" y="6100346"/>
            <a:ext cx="2187234" cy="757654"/>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theme" Target="../theme/theme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278" r:id="rId2"/>
    <p:sldLayoutId id="2147484084" r:id="rId3"/>
    <p:sldLayoutId id="2147484085" r:id="rId4"/>
    <p:sldLayoutId id="2147484087" r:id="rId5"/>
    <p:sldLayoutId id="2147484088" r:id="rId6"/>
    <p:sldLayoutId id="2147484086" r:id="rId7"/>
    <p:sldLayoutId id="2147484090" r:id="rId8"/>
    <p:sldLayoutId id="2147484091" r:id="rId9"/>
    <p:sldLayoutId id="2147484089" r:id="rId10"/>
    <p:sldLayoutId id="2147484119" r:id="rId11"/>
    <p:sldLayoutId id="2147484116" r:id="rId12"/>
    <p:sldLayoutId id="2147484117" r:id="rId13"/>
    <p:sldLayoutId id="2147484140" r:id="rId14"/>
    <p:sldLayoutId id="2147484193" r:id="rId15"/>
    <p:sldLayoutId id="2147484163" r:id="rId16"/>
    <p:sldLayoutId id="2147484141" r:id="rId17"/>
    <p:sldLayoutId id="2147484164" r:id="rId18"/>
    <p:sldLayoutId id="2147484196" r:id="rId19"/>
    <p:sldLayoutId id="2147484142" r:id="rId20"/>
    <p:sldLayoutId id="2147484143" r:id="rId21"/>
    <p:sldLayoutId id="2147484092" r:id="rId22"/>
    <p:sldLayoutId id="2147484148" r:id="rId23"/>
    <p:sldLayoutId id="2147484093" r:id="rId24"/>
    <p:sldLayoutId id="2147484277" r:id="rId25"/>
    <p:sldLayoutId id="2147484094" r:id="rId26"/>
    <p:sldLayoutId id="2147484291" r:id="rId27"/>
    <p:sldLayoutId id="2147484096" r:id="rId28"/>
    <p:sldLayoutId id="2147484292" r:id="rId29"/>
    <p:sldLayoutId id="2147484293" r:id="rId30"/>
    <p:sldLayoutId id="2147484294" r:id="rId31"/>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055429"/>
      </p:ext>
    </p:extLst>
  </p:cSld>
  <p:clrMap bg1="dk1" tx1="lt1" bg2="dk2" tx2="lt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285" r:id="rId5"/>
    <p:sldLayoutId id="2147484286" r:id="rId6"/>
    <p:sldLayoutId id="2147484154" r:id="rId7"/>
    <p:sldLayoutId id="2147484155" r:id="rId8"/>
    <p:sldLayoutId id="2147484156" r:id="rId9"/>
    <p:sldLayoutId id="2147484157" r:id="rId10"/>
    <p:sldLayoutId id="2147484283" r:id="rId11"/>
    <p:sldLayoutId id="2147484284" r:id="rId12"/>
    <p:sldLayoutId id="2147484158" r:id="rId13"/>
    <p:sldLayoutId id="2147484159" r:id="rId14"/>
    <p:sldLayoutId id="2147484160" r:id="rId15"/>
    <p:sldLayoutId id="2147484161" r:id="rId16"/>
    <p:sldLayoutId id="2147484281" r:id="rId17"/>
    <p:sldLayoutId id="2147484282" r:id="rId18"/>
  </p:sldLayoutIdLst>
  <p:transition>
    <p:fade/>
  </p:transition>
  <p:timing>
    <p:tnLst>
      <p:par>
        <p:cTn id="1" dur="indefinite" restart="never" nodeType="tmRoot"/>
      </p:par>
    </p:tnLst>
  </p:timing>
  <p:hf hdr="0" ftr="0" dt="0"/>
  <p:txStyles>
    <p:titleStyle>
      <a:lvl1pPr algn="l" defTabSz="914156"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48" marR="0" indent="-339648" algn="l" defTabSz="914156"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58" marR="0" indent="-233310" algn="l" defTabSz="914156"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31"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798331" algn="l"/>
        </a:tabLst>
        <a:defRPr sz="2400" kern="1200" spc="0" baseline="0">
          <a:gradFill>
            <a:gsLst>
              <a:gs pos="1250">
                <a:schemeClr val="tx1"/>
              </a:gs>
              <a:gs pos="100000">
                <a:schemeClr val="tx1"/>
              </a:gs>
            </a:gsLst>
            <a:lin ang="5400000" scaled="0"/>
          </a:gradFill>
          <a:latin typeface="+mn-lt"/>
          <a:ea typeface="+mn-ea"/>
          <a:cs typeface="+mn-cs"/>
        </a:defRPr>
      </a:lvl3pPr>
      <a:lvl4pPr marL="1030054" marR="0" indent="-231722" algn="l" defTabSz="914156"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28" marR="0" indent="-225374" algn="l" defTabSz="914156" rtl="0" eaLnBrk="1" fontAlgn="auto" latinLnBrk="0" hangingPunct="1">
        <a:lnSpc>
          <a:spcPct val="90000"/>
        </a:lnSpc>
        <a:spcBef>
          <a:spcPct val="20000"/>
        </a:spcBef>
        <a:spcAft>
          <a:spcPts val="0"/>
        </a:spcAft>
        <a:buClrTx/>
        <a:buSzPct val="90000"/>
        <a:buFont typeface="Wingdings" pitchFamily="2" charset="2"/>
        <a:buChar char=""/>
        <a:tabLst>
          <a:tab pos="1255428" algn="l"/>
        </a:tabLst>
        <a:defRPr sz="2000" kern="1200" spc="0" baseline="0">
          <a:gradFill>
            <a:gsLst>
              <a:gs pos="1250">
                <a:schemeClr val="tx1"/>
              </a:gs>
              <a:gs pos="100000">
                <a:schemeClr val="tx1"/>
              </a:gs>
            </a:gsLst>
            <a:lin ang="5400000" scaled="0"/>
          </a:gradFill>
          <a:latin typeface="+mn-lt"/>
          <a:ea typeface="+mn-ea"/>
          <a:cs typeface="+mn-cs"/>
        </a:defRPr>
      </a:lvl5pPr>
      <a:lvl6pPr marL="2513929"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07"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085"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164" indent="-228539" algn="l" defTabSz="91415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34.png"/><Relationship Id="rId7" Type="http://schemas.openxmlformats.org/officeDocument/2006/relationships/image" Target="../media/image38.emf"/><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emf"/><Relationship Id="rId5" Type="http://schemas.openxmlformats.org/officeDocument/2006/relationships/image" Target="../media/image36.emf"/><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image" Target="../media/image43.emf"/><Relationship Id="rId7" Type="http://schemas.openxmlformats.org/officeDocument/2006/relationships/image" Target="../media/image38.emf"/><Relationship Id="rId2" Type="http://schemas.openxmlformats.org/officeDocument/2006/relationships/image" Target="../media/image42.png"/><Relationship Id="rId1" Type="http://schemas.openxmlformats.org/officeDocument/2006/relationships/slideLayout" Target="../slideLayouts/slideLayout22.xml"/><Relationship Id="rId6" Type="http://schemas.openxmlformats.org/officeDocument/2006/relationships/image" Target="../media/image37.emf"/><Relationship Id="rId5" Type="http://schemas.openxmlformats.org/officeDocument/2006/relationships/image" Target="../media/image36.emf"/><Relationship Id="rId10" Type="http://schemas.openxmlformats.org/officeDocument/2006/relationships/image" Target="../media/image41.emf"/><Relationship Id="rId4" Type="http://schemas.openxmlformats.org/officeDocument/2006/relationships/image" Target="../media/image35.emf"/><Relationship Id="rId9" Type="http://schemas.openxmlformats.org/officeDocument/2006/relationships/image" Target="../media/image40.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image" Target="../media/image36.emf"/><Relationship Id="rId7" Type="http://schemas.openxmlformats.org/officeDocument/2006/relationships/image" Target="../media/image40.emf"/><Relationship Id="rId2" Type="http://schemas.openxmlformats.org/officeDocument/2006/relationships/image" Target="../media/image35.emf"/><Relationship Id="rId1" Type="http://schemas.openxmlformats.org/officeDocument/2006/relationships/slideLayout" Target="../slideLayouts/slideLayout22.xml"/><Relationship Id="rId6" Type="http://schemas.openxmlformats.org/officeDocument/2006/relationships/image" Target="../media/image39.emf"/><Relationship Id="rId5" Type="http://schemas.openxmlformats.org/officeDocument/2006/relationships/image" Target="../media/image38.emf"/><Relationship Id="rId10" Type="http://schemas.openxmlformats.org/officeDocument/2006/relationships/image" Target="../media/image43.emf"/><Relationship Id="rId4" Type="http://schemas.openxmlformats.org/officeDocument/2006/relationships/image" Target="../media/image37.emf"/><Relationship Id="rId9"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image" Target="../media/image36.emf"/><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35.emf"/><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emf"/><Relationship Id="rId9" Type="http://schemas.openxmlformats.org/officeDocument/2006/relationships/image" Target="../media/image51.png"/><Relationship Id="rId14" Type="http://schemas.openxmlformats.org/officeDocument/2006/relationships/image" Target="../media/image37.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0.png"/><Relationship Id="rId18" Type="http://schemas.openxmlformats.org/officeDocument/2006/relationships/image" Target="../media/image24.png"/><Relationship Id="rId3" Type="http://schemas.openxmlformats.org/officeDocument/2006/relationships/image" Target="../media/image11.emf"/><Relationship Id="rId7" Type="http://schemas.openxmlformats.org/officeDocument/2006/relationships/image" Target="../media/image15.png"/><Relationship Id="rId12" Type="http://schemas.openxmlformats.org/officeDocument/2006/relationships/image" Target="../media/image19.png"/><Relationship Id="rId17" Type="http://schemas.microsoft.com/office/2007/relationships/hdphoto" Target="../media/hdphoto2.wdp"/><Relationship Id="rId2" Type="http://schemas.openxmlformats.org/officeDocument/2006/relationships/image" Target="../media/image10.png"/><Relationship Id="rId16" Type="http://schemas.openxmlformats.org/officeDocument/2006/relationships/image" Target="../media/image23.png"/><Relationship Id="rId20" Type="http://schemas.openxmlformats.org/officeDocument/2006/relationships/image" Target="../media/image26.png"/><Relationship Id="rId1" Type="http://schemas.openxmlformats.org/officeDocument/2006/relationships/slideLayout" Target="../slideLayouts/slideLayout2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emf"/><Relationship Id="rId15" Type="http://schemas.openxmlformats.org/officeDocument/2006/relationships/image" Target="../media/image22.png"/><Relationship Id="rId10" Type="http://schemas.microsoft.com/office/2007/relationships/hdphoto" Target="../media/hdphoto1.wdp"/><Relationship Id="rId19" Type="http://schemas.openxmlformats.org/officeDocument/2006/relationships/image" Target="../media/image25.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1.png"/></Relationships>
</file>

<file path=ppt/slides/_rels/slide30.xml.rels><?xml version="1.0" encoding="UTF-8" standalone="yes"?>
<Relationships xmlns="http://schemas.openxmlformats.org/package/2006/relationships"><Relationship Id="rId8" Type="http://schemas.openxmlformats.org/officeDocument/2006/relationships/image" Target="../media/image57.jpeg"/><Relationship Id="rId3" Type="http://schemas.openxmlformats.org/officeDocument/2006/relationships/hyperlink" Target="http://apisandbox.msdn.microsoft.com/" TargetMode="External"/><Relationship Id="rId7"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24.xml"/><Relationship Id="rId6" Type="http://schemas.openxmlformats.org/officeDocument/2006/relationships/image" Target="../media/image55.png"/><Relationship Id="rId5" Type="http://schemas.openxmlformats.org/officeDocument/2006/relationships/hyperlink" Target="http://dev.office.com/training" TargetMode="External"/><Relationship Id="rId4" Type="http://schemas.openxmlformats.org/officeDocument/2006/relationships/hyperlink" Target="http://dev.office.com/getting-started"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yammer.com/itpronetwork" TargetMode="External"/><Relationship Id="rId7" Type="http://schemas.openxmlformats.org/officeDocument/2006/relationships/image" Target="../media/image60.png"/><Relationship Id="rId2" Type="http://schemas.openxmlformats.org/officeDocument/2006/relationships/hyperlink" Target="http://officespdev.uservoice.com/" TargetMode="External"/><Relationship Id="rId1" Type="http://schemas.openxmlformats.org/officeDocument/2006/relationships/slideLayout" Target="../slideLayouts/slideLayout22.xml"/><Relationship Id="rId6" Type="http://schemas.openxmlformats.org/officeDocument/2006/relationships/image" Target="../media/image59.png"/><Relationship Id="rId5" Type="http://schemas.openxmlformats.org/officeDocument/2006/relationships/image" Target="../media/image58.emf"/><Relationship Id="rId4" Type="http://schemas.openxmlformats.org/officeDocument/2006/relationships/hyperlink" Target="http://stackoverflow.com/questions/tagged/ms-office"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8.xml"/><Relationship Id="rId1" Type="http://schemas.openxmlformats.org/officeDocument/2006/relationships/slideLayout" Target="../slideLayouts/slideLayout25.xml"/><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Managing site settings using app model</a:t>
            </a:r>
            <a:endParaRPr lang="en-US" dirty="0"/>
          </a:p>
        </p:txBody>
      </p:sp>
      <p:sp>
        <p:nvSpPr>
          <p:cNvPr id="2" name="Text Placeholder 1"/>
          <p:cNvSpPr>
            <a:spLocks noGrp="1"/>
          </p:cNvSpPr>
          <p:nvPr>
            <p:ph type="body" sz="quarter" idx="12"/>
          </p:nvPr>
        </p:nvSpPr>
        <p:spPr/>
        <p:txBody>
          <a:bodyPr/>
          <a:lstStyle/>
          <a:p>
            <a:r>
              <a:rPr lang="fi-FI" dirty="0" smtClean="0"/>
              <a:t>Name</a:t>
            </a:r>
            <a:endParaRPr lang="fi-FI" dirty="0" smtClean="0"/>
          </a:p>
          <a:p>
            <a:r>
              <a:rPr lang="fi-FI" dirty="0" smtClean="0"/>
              <a:t>Title</a:t>
            </a:r>
            <a:endParaRPr lang="fi-FI" dirty="0" smtClean="0"/>
          </a:p>
          <a:p>
            <a:r>
              <a:rPr lang="fi-FI" dirty="0" smtClean="0"/>
              <a:t>Company</a:t>
            </a:r>
            <a:endParaRPr lang="en-US" dirty="0"/>
          </a:p>
        </p:txBody>
      </p:sp>
    </p:spTree>
    <p:extLst>
      <p:ext uri="{BB962C8B-B14F-4D97-AF65-F5344CB8AC3E}">
        <p14:creationId xmlns:p14="http://schemas.microsoft.com/office/powerpoint/2010/main" val="285058755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Modify host web content</a:t>
            </a:r>
            <a:endParaRPr lang="en-US" dirty="0"/>
          </a:p>
        </p:txBody>
      </p:sp>
      <p:sp>
        <p:nvSpPr>
          <p:cNvPr id="2" name="Text Placeholder 1"/>
          <p:cNvSpPr>
            <a:spLocks noGrp="1"/>
          </p:cNvSpPr>
          <p:nvPr>
            <p:ph type="body" sz="quarter" idx="10"/>
          </p:nvPr>
        </p:nvSpPr>
        <p:spPr/>
        <p:txBody>
          <a:bodyPr/>
          <a:lstStyle/>
          <a:p>
            <a:pPr marL="742727" indent="-742727">
              <a:buFont typeface="+mj-lt"/>
              <a:buAutoNum type="arabicPeriod"/>
            </a:pPr>
            <a:r>
              <a:rPr lang="en-US" sz="2800" dirty="0"/>
              <a:t>Handle App Installed event in provider hosted </a:t>
            </a:r>
            <a:r>
              <a:rPr lang="en-US" sz="2800" dirty="0" smtClean="0"/>
              <a:t>app or apply settings during provisioning</a:t>
            </a:r>
            <a:endParaRPr lang="en-US" sz="2800" dirty="0"/>
          </a:p>
          <a:p>
            <a:pPr marL="742727" indent="-742727">
              <a:buFont typeface="+mj-lt"/>
              <a:buAutoNum type="arabicPeriod"/>
            </a:pPr>
            <a:r>
              <a:rPr lang="en-US" sz="2800" dirty="0"/>
              <a:t>Access host web using client side object model to modify the end user experience</a:t>
            </a:r>
          </a:p>
        </p:txBody>
      </p:sp>
      <p:pic>
        <p:nvPicPr>
          <p:cNvPr id="6" name="Picture 5"/>
          <p:cNvPicPr>
            <a:picLocks noChangeAspect="1"/>
          </p:cNvPicPr>
          <p:nvPr/>
        </p:nvPicPr>
        <p:blipFill>
          <a:blip r:embed="rId2"/>
          <a:stretch>
            <a:fillRect/>
          </a:stretch>
        </p:blipFill>
        <p:spPr>
          <a:xfrm>
            <a:off x="3179361" y="5808270"/>
            <a:ext cx="1952251" cy="904817"/>
          </a:xfrm>
          <a:prstGeom prst="rect">
            <a:avLst/>
          </a:prstGeom>
          <a:ln>
            <a:solidFill>
              <a:schemeClr val="bg1">
                <a:lumMod val="75000"/>
              </a:schemeClr>
            </a:solidFill>
          </a:ln>
          <a:effectLst>
            <a:softEdge rad="12700"/>
          </a:effectLst>
        </p:spPr>
      </p:pic>
      <p:pic>
        <p:nvPicPr>
          <p:cNvPr id="7" name="Picture 6"/>
          <p:cNvPicPr>
            <a:picLocks noChangeAspect="1"/>
          </p:cNvPicPr>
          <p:nvPr/>
        </p:nvPicPr>
        <p:blipFill>
          <a:blip r:embed="rId3"/>
          <a:stretch>
            <a:fillRect/>
          </a:stretch>
        </p:blipFill>
        <p:spPr>
          <a:xfrm>
            <a:off x="3478197" y="3135970"/>
            <a:ext cx="2678056" cy="1501133"/>
          </a:xfrm>
          <a:prstGeom prst="rect">
            <a:avLst/>
          </a:prstGeom>
          <a:solidFill>
            <a:schemeClr val="bg1">
              <a:lumMod val="75000"/>
            </a:schemeClr>
          </a:solidFill>
          <a:ln>
            <a:solidFill>
              <a:schemeClr val="bg1">
                <a:lumMod val="75000"/>
              </a:schemeClr>
            </a:solidFill>
          </a:ln>
        </p:spPr>
      </p:pic>
      <p:sp>
        <p:nvSpPr>
          <p:cNvPr id="8" name="Arc 7"/>
          <p:cNvSpPr/>
          <p:nvPr/>
        </p:nvSpPr>
        <p:spPr>
          <a:xfrm rot="8195881">
            <a:off x="8765308" y="4938975"/>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9" name="Group 8"/>
          <p:cNvGrpSpPr/>
          <p:nvPr/>
        </p:nvGrpSpPr>
        <p:grpSpPr>
          <a:xfrm>
            <a:off x="8881462" y="4442014"/>
            <a:ext cx="1995195" cy="1307309"/>
            <a:chOff x="4395610" y="3071229"/>
            <a:chExt cx="1995195" cy="1307309"/>
          </a:xfrm>
        </p:grpSpPr>
        <p:sp>
          <p:nvSpPr>
            <p:cNvPr id="10" name="Rectangle 9"/>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11" name="Picture 10"/>
            <p:cNvPicPr>
              <a:picLocks noChangeAspect="1"/>
            </p:cNvPicPr>
            <p:nvPr/>
          </p:nvPicPr>
          <p:blipFill>
            <a:blip r:embed="rId4"/>
            <a:stretch>
              <a:fillRect/>
            </a:stretch>
          </p:blipFill>
          <p:spPr>
            <a:xfrm>
              <a:off x="5246592" y="3476941"/>
              <a:ext cx="529349" cy="417312"/>
            </a:xfrm>
            <a:prstGeom prst="rect">
              <a:avLst/>
            </a:prstGeom>
          </p:spPr>
        </p:pic>
        <p:pic>
          <p:nvPicPr>
            <p:cNvPr id="12" name="Picture 11"/>
            <p:cNvPicPr>
              <a:picLocks noChangeAspect="1"/>
            </p:cNvPicPr>
            <p:nvPr/>
          </p:nvPicPr>
          <p:blipFill>
            <a:blip r:embed="rId4"/>
            <a:stretch>
              <a:fillRect/>
            </a:stretch>
          </p:blipFill>
          <p:spPr>
            <a:xfrm>
              <a:off x="5581574" y="3585493"/>
              <a:ext cx="556200" cy="438480"/>
            </a:xfrm>
            <a:prstGeom prst="rect">
              <a:avLst/>
            </a:prstGeom>
          </p:spPr>
        </p:pic>
        <p:pic>
          <p:nvPicPr>
            <p:cNvPr id="13" name="Picture 12"/>
            <p:cNvPicPr>
              <a:picLocks noChangeAspect="1"/>
            </p:cNvPicPr>
            <p:nvPr/>
          </p:nvPicPr>
          <p:blipFill>
            <a:blip r:embed="rId5"/>
            <a:stretch>
              <a:fillRect/>
            </a:stretch>
          </p:blipFill>
          <p:spPr>
            <a:xfrm>
              <a:off x="5970309" y="3700199"/>
              <a:ext cx="420496" cy="432326"/>
            </a:xfrm>
            <a:prstGeom prst="rect">
              <a:avLst/>
            </a:prstGeom>
          </p:spPr>
        </p:pic>
        <p:pic>
          <p:nvPicPr>
            <p:cNvPr id="14" name="Picture 13"/>
            <p:cNvPicPr>
              <a:picLocks noChangeAspect="1"/>
            </p:cNvPicPr>
            <p:nvPr/>
          </p:nvPicPr>
          <p:blipFill>
            <a:blip r:embed="rId6"/>
            <a:stretch>
              <a:fillRect/>
            </a:stretch>
          </p:blipFill>
          <p:spPr>
            <a:xfrm>
              <a:off x="4893565" y="3772769"/>
              <a:ext cx="688009" cy="605769"/>
            </a:xfrm>
            <a:prstGeom prst="rect">
              <a:avLst/>
            </a:prstGeom>
          </p:spPr>
        </p:pic>
      </p:grpSp>
      <p:grpSp>
        <p:nvGrpSpPr>
          <p:cNvPr id="15" name="Group 14"/>
          <p:cNvGrpSpPr/>
          <p:nvPr/>
        </p:nvGrpSpPr>
        <p:grpSpPr>
          <a:xfrm>
            <a:off x="4040494" y="4401324"/>
            <a:ext cx="1883646" cy="1857358"/>
            <a:chOff x="4383758" y="2311697"/>
            <a:chExt cx="2516893" cy="2481768"/>
          </a:xfrm>
        </p:grpSpPr>
        <p:sp>
          <p:nvSpPr>
            <p:cNvPr id="16" name="Rectangle 15"/>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7" name="Group 16"/>
            <p:cNvGrpSpPr/>
            <p:nvPr/>
          </p:nvGrpSpPr>
          <p:grpSpPr>
            <a:xfrm>
              <a:off x="5421611" y="2886866"/>
              <a:ext cx="1479040" cy="1043909"/>
              <a:chOff x="4557447" y="1721445"/>
              <a:chExt cx="1479040" cy="1043909"/>
            </a:xfrm>
          </p:grpSpPr>
          <p:pic>
            <p:nvPicPr>
              <p:cNvPr id="25" name="Picture 24"/>
              <p:cNvPicPr>
                <a:picLocks noChangeAspect="1"/>
              </p:cNvPicPr>
              <p:nvPr/>
            </p:nvPicPr>
            <p:blipFill>
              <a:blip r:embed="rId7"/>
              <a:stretch>
                <a:fillRect/>
              </a:stretch>
            </p:blipFill>
            <p:spPr>
              <a:xfrm>
                <a:off x="4557447" y="1902539"/>
                <a:ext cx="477423" cy="839046"/>
              </a:xfrm>
              <a:prstGeom prst="rect">
                <a:avLst/>
              </a:prstGeom>
            </p:spPr>
          </p:pic>
          <p:pic>
            <p:nvPicPr>
              <p:cNvPr id="26" name="Picture 25"/>
              <p:cNvPicPr>
                <a:picLocks noChangeAspect="1"/>
              </p:cNvPicPr>
              <p:nvPr/>
            </p:nvPicPr>
            <p:blipFill>
              <a:blip r:embed="rId7"/>
              <a:stretch>
                <a:fillRect/>
              </a:stretch>
            </p:blipFill>
            <p:spPr>
              <a:xfrm>
                <a:off x="4869643" y="1721445"/>
                <a:ext cx="477423" cy="839046"/>
              </a:xfrm>
              <a:prstGeom prst="rect">
                <a:avLst/>
              </a:prstGeom>
            </p:spPr>
          </p:pic>
          <p:pic>
            <p:nvPicPr>
              <p:cNvPr id="27" name="Picture 26"/>
              <p:cNvPicPr>
                <a:picLocks noChangeAspect="1"/>
              </p:cNvPicPr>
              <p:nvPr/>
            </p:nvPicPr>
            <p:blipFill>
              <a:blip r:embed="rId8"/>
              <a:stretch>
                <a:fillRect/>
              </a:stretch>
            </p:blipFill>
            <p:spPr>
              <a:xfrm>
                <a:off x="5153580" y="1902539"/>
                <a:ext cx="882907" cy="862815"/>
              </a:xfrm>
              <a:prstGeom prst="rect">
                <a:avLst/>
              </a:prstGeom>
            </p:spPr>
          </p:pic>
        </p:grpSp>
        <p:grpSp>
          <p:nvGrpSpPr>
            <p:cNvPr id="18" name="Group 17"/>
            <p:cNvGrpSpPr/>
            <p:nvPr/>
          </p:nvGrpSpPr>
          <p:grpSpPr>
            <a:xfrm>
              <a:off x="4880542" y="3820782"/>
              <a:ext cx="944427" cy="972683"/>
              <a:chOff x="3981885" y="2834055"/>
              <a:chExt cx="944427" cy="972683"/>
            </a:xfrm>
          </p:grpSpPr>
          <p:pic>
            <p:nvPicPr>
              <p:cNvPr id="22" name="Picture 21"/>
              <p:cNvPicPr>
                <a:picLocks noChangeAspect="1"/>
              </p:cNvPicPr>
              <p:nvPr/>
            </p:nvPicPr>
            <p:blipFill>
              <a:blip r:embed="rId7"/>
              <a:stretch>
                <a:fillRect/>
              </a:stretch>
            </p:blipFill>
            <p:spPr>
              <a:xfrm>
                <a:off x="3981885" y="2967692"/>
                <a:ext cx="477423" cy="839046"/>
              </a:xfrm>
              <a:prstGeom prst="rect">
                <a:avLst/>
              </a:prstGeom>
            </p:spPr>
          </p:pic>
          <p:pic>
            <p:nvPicPr>
              <p:cNvPr id="23" name="Picture 22"/>
              <p:cNvPicPr>
                <a:picLocks noChangeAspect="1"/>
              </p:cNvPicPr>
              <p:nvPr/>
            </p:nvPicPr>
            <p:blipFill>
              <a:blip r:embed="rId7"/>
              <a:stretch>
                <a:fillRect/>
              </a:stretch>
            </p:blipFill>
            <p:spPr>
              <a:xfrm>
                <a:off x="4269036" y="2834055"/>
                <a:ext cx="477423" cy="839046"/>
              </a:xfrm>
              <a:prstGeom prst="rect">
                <a:avLst/>
              </a:prstGeom>
            </p:spPr>
          </p:pic>
          <p:pic>
            <p:nvPicPr>
              <p:cNvPr id="24" name="Picture 23"/>
              <p:cNvPicPr>
                <a:picLocks noChangeAspect="1"/>
              </p:cNvPicPr>
              <p:nvPr/>
            </p:nvPicPr>
            <p:blipFill>
              <a:blip r:embed="rId9"/>
              <a:stretch>
                <a:fillRect/>
              </a:stretch>
            </p:blipFill>
            <p:spPr>
              <a:xfrm>
                <a:off x="4480085" y="3260431"/>
                <a:ext cx="446227" cy="456212"/>
              </a:xfrm>
              <a:prstGeom prst="rect">
                <a:avLst/>
              </a:prstGeom>
            </p:spPr>
          </p:pic>
        </p:grpSp>
        <p:grpSp>
          <p:nvGrpSpPr>
            <p:cNvPr id="19" name="Group 18"/>
            <p:cNvGrpSpPr/>
            <p:nvPr/>
          </p:nvGrpSpPr>
          <p:grpSpPr>
            <a:xfrm>
              <a:off x="4383758" y="2988031"/>
              <a:ext cx="968998" cy="971748"/>
              <a:chOff x="3601101" y="2714202"/>
              <a:chExt cx="968998" cy="971748"/>
            </a:xfrm>
          </p:grpSpPr>
          <p:pic>
            <p:nvPicPr>
              <p:cNvPr id="20" name="Picture 19"/>
              <p:cNvPicPr>
                <a:picLocks noChangeAspect="1"/>
              </p:cNvPicPr>
              <p:nvPr/>
            </p:nvPicPr>
            <p:blipFill>
              <a:blip r:embed="rId7"/>
              <a:stretch>
                <a:fillRect/>
              </a:stretch>
            </p:blipFill>
            <p:spPr>
              <a:xfrm>
                <a:off x="3601101" y="2846904"/>
                <a:ext cx="477423" cy="839046"/>
              </a:xfrm>
              <a:prstGeom prst="rect">
                <a:avLst/>
              </a:prstGeom>
            </p:spPr>
          </p:pic>
          <p:pic>
            <p:nvPicPr>
              <p:cNvPr id="21" name="Picture 20"/>
              <p:cNvPicPr>
                <a:picLocks noChangeAspect="1"/>
              </p:cNvPicPr>
              <p:nvPr/>
            </p:nvPicPr>
            <p:blipFill>
              <a:blip r:embed="rId10"/>
              <a:stretch>
                <a:fillRect/>
              </a:stretch>
            </p:blipFill>
            <p:spPr>
              <a:xfrm>
                <a:off x="3875612" y="2714202"/>
                <a:ext cx="694487" cy="898458"/>
              </a:xfrm>
              <a:prstGeom prst="rect">
                <a:avLst/>
              </a:prstGeom>
            </p:spPr>
          </p:pic>
        </p:grpSp>
      </p:grpSp>
      <p:cxnSp>
        <p:nvCxnSpPr>
          <p:cNvPr id="28" name="Straight Arrow Connector 27"/>
          <p:cNvCxnSpPr/>
          <p:nvPr/>
        </p:nvCxnSpPr>
        <p:spPr>
          <a:xfrm flipH="1">
            <a:off x="5942028" y="5095669"/>
            <a:ext cx="2527622" cy="9829"/>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29" name="Group 28"/>
          <p:cNvGrpSpPr/>
          <p:nvPr/>
        </p:nvGrpSpPr>
        <p:grpSpPr>
          <a:xfrm>
            <a:off x="8044959" y="5172205"/>
            <a:ext cx="514401" cy="514401"/>
            <a:chOff x="492" y="17985"/>
            <a:chExt cx="524853" cy="524853"/>
          </a:xfrm>
        </p:grpSpPr>
        <p:sp>
          <p:nvSpPr>
            <p:cNvPr id="30" name="Oval 2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2</a:t>
              </a:r>
              <a:endParaRPr lang="en-US" sz="2352" dirty="0"/>
            </a:p>
          </p:txBody>
        </p:sp>
      </p:grpSp>
      <p:cxnSp>
        <p:nvCxnSpPr>
          <p:cNvPr id="32" name="Straight Connector 31"/>
          <p:cNvCxnSpPr/>
          <p:nvPr/>
        </p:nvCxnSpPr>
        <p:spPr>
          <a:xfrm flipH="1">
            <a:off x="7502208" y="3682125"/>
            <a:ext cx="433187" cy="696176"/>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33" name="TextBox 4"/>
          <p:cNvSpPr txBox="1"/>
          <p:nvPr/>
        </p:nvSpPr>
        <p:spPr>
          <a:xfrm>
            <a:off x="7214783" y="3017831"/>
            <a:ext cx="3557290"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Execution of the needed modifications based on needed event. Can be done based on app installed, part of provisioning or based on end user request</a:t>
            </a:r>
            <a:endParaRPr lang="en-US" sz="1400" dirty="0">
              <a:solidFill>
                <a:schemeClr val="bg1"/>
              </a:solidFill>
            </a:endParaRPr>
          </a:p>
        </p:txBody>
      </p:sp>
      <p:cxnSp>
        <p:nvCxnSpPr>
          <p:cNvPr id="34" name="Straight Arrow Connector 33"/>
          <p:cNvCxnSpPr/>
          <p:nvPr/>
        </p:nvCxnSpPr>
        <p:spPr>
          <a:xfrm flipV="1">
            <a:off x="5866171" y="4494459"/>
            <a:ext cx="2603480" cy="1"/>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5" name="Group 34"/>
          <p:cNvGrpSpPr/>
          <p:nvPr/>
        </p:nvGrpSpPr>
        <p:grpSpPr>
          <a:xfrm>
            <a:off x="6085508" y="4142806"/>
            <a:ext cx="514401" cy="514401"/>
            <a:chOff x="492" y="17985"/>
            <a:chExt cx="524853" cy="524853"/>
          </a:xfrm>
        </p:grpSpPr>
        <p:sp>
          <p:nvSpPr>
            <p:cNvPr id="36" name="Oval 3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1</a:t>
              </a:r>
              <a:endParaRPr lang="en-US" sz="2352" dirty="0"/>
            </a:p>
          </p:txBody>
        </p:sp>
      </p:grpSp>
      <p:sp>
        <p:nvSpPr>
          <p:cNvPr id="38" name="TextBox 37"/>
          <p:cNvSpPr txBox="1"/>
          <p:nvPr/>
        </p:nvSpPr>
        <p:spPr>
          <a:xfrm>
            <a:off x="6407888" y="5114398"/>
            <a:ext cx="1651734"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CSOM / REST</a:t>
            </a:r>
            <a:endParaRPr lang="en-GB" sz="2400" spc="-70" dirty="0" smtClean="0">
              <a:gradFill>
                <a:gsLst>
                  <a:gs pos="2917">
                    <a:schemeClr val="bg2"/>
                  </a:gs>
                  <a:gs pos="95000">
                    <a:schemeClr val="bg2"/>
                  </a:gs>
                </a:gsLst>
                <a:lin ang="5400000" scaled="0"/>
              </a:gradFill>
              <a:latin typeface="+mj-lt"/>
            </a:endParaRPr>
          </a:p>
        </p:txBody>
      </p:sp>
    </p:spTree>
    <p:extLst>
      <p:ext uri="{BB962C8B-B14F-4D97-AF65-F5344CB8AC3E}">
        <p14:creationId xmlns:p14="http://schemas.microsoft.com/office/powerpoint/2010/main" val="1265169144"/>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400" dirty="0"/>
              <a:t>https://github.com/OfficeDev/PnP/tree/master/Scenarios/Provisioning.Pages</a:t>
            </a:r>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Page Manipulation</a:t>
            </a:r>
            <a:endParaRPr lang="en-US" sz="5400" dirty="0"/>
          </a:p>
        </p:txBody>
      </p:sp>
    </p:spTree>
    <p:extLst>
      <p:ext uri="{BB962C8B-B14F-4D97-AF65-F5344CB8AC3E}">
        <p14:creationId xmlns:p14="http://schemas.microsoft.com/office/powerpoint/2010/main" val="3022880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JavaScript Injection</a:t>
            </a:r>
            <a:endParaRPr lang="en-US" sz="7200" dirty="0"/>
          </a:p>
        </p:txBody>
      </p:sp>
    </p:spTree>
    <p:extLst>
      <p:ext uri="{BB962C8B-B14F-4D97-AF65-F5344CB8AC3E}">
        <p14:creationId xmlns:p14="http://schemas.microsoft.com/office/powerpoint/2010/main" val="365619163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00888" cy="1975926"/>
          </a:xfrm>
        </p:spPr>
        <p:txBody>
          <a:bodyPr/>
          <a:lstStyle/>
          <a:p>
            <a:r>
              <a:rPr lang="en-US" dirty="0" smtClean="0"/>
              <a:t>What</a:t>
            </a:r>
          </a:p>
          <a:p>
            <a:pPr lvl="1"/>
            <a:r>
              <a:rPr lang="en-US" dirty="0" smtClean="0"/>
              <a:t>Apply needed customizations to host web by adding JavaScript to site custom user actions collection, which will modify page rendering when site is used.</a:t>
            </a:r>
          </a:p>
          <a:p>
            <a:r>
              <a:rPr lang="en-US" dirty="0" smtClean="0"/>
              <a:t>Why</a:t>
            </a:r>
          </a:p>
          <a:p>
            <a:pPr lvl="1"/>
            <a:r>
              <a:rPr lang="en-US" dirty="0" smtClean="0"/>
              <a:t>. Can be used to show new elements or hide existing functionalities from the site without custom master pages or full trust code.</a:t>
            </a:r>
          </a:p>
          <a:p>
            <a:r>
              <a:rPr lang="en-US" dirty="0" smtClean="0"/>
              <a:t>How</a:t>
            </a:r>
          </a:p>
          <a:p>
            <a:pPr lvl="1"/>
            <a:r>
              <a:rPr lang="en-US" dirty="0"/>
              <a:t>Apply needed custom user action </a:t>
            </a:r>
            <a:r>
              <a:rPr lang="en-US" dirty="0" smtClean="0"/>
              <a:t>to host web during </a:t>
            </a:r>
            <a:r>
              <a:rPr lang="en-US" dirty="0"/>
              <a:t>site provisioning or later in the life cycle to change end user </a:t>
            </a:r>
            <a:r>
              <a:rPr lang="en-US" dirty="0" smtClean="0"/>
              <a:t>experience.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JavaScript Injection</a:t>
            </a:r>
            <a:endParaRPr lang="en-US" dirty="0"/>
          </a:p>
        </p:txBody>
      </p:sp>
    </p:spTree>
    <p:extLst>
      <p:ext uri="{BB962C8B-B14F-4D97-AF65-F5344CB8AC3E}">
        <p14:creationId xmlns:p14="http://schemas.microsoft.com/office/powerpoint/2010/main" val="401198303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p:cNvPicPr>
            <a:picLocks noChangeAspect="1"/>
          </p:cNvPicPr>
          <p:nvPr/>
        </p:nvPicPr>
        <p:blipFill rotWithShape="1">
          <a:blip r:embed="rId2"/>
          <a:srcRect b="58099"/>
          <a:stretch/>
        </p:blipFill>
        <p:spPr>
          <a:xfrm>
            <a:off x="1143793" y="3610581"/>
            <a:ext cx="5276375" cy="1622478"/>
          </a:xfrm>
          <a:prstGeom prst="rect">
            <a:avLst/>
          </a:prstGeom>
        </p:spPr>
      </p:pic>
      <p:grpSp>
        <p:nvGrpSpPr>
          <p:cNvPr id="38" name="Group 37"/>
          <p:cNvGrpSpPr/>
          <p:nvPr/>
        </p:nvGrpSpPr>
        <p:grpSpPr>
          <a:xfrm>
            <a:off x="9359063" y="4316329"/>
            <a:ext cx="605872" cy="763139"/>
            <a:chOff x="8856725" y="2275112"/>
            <a:chExt cx="605872" cy="763139"/>
          </a:xfrm>
        </p:grpSpPr>
        <p:pic>
          <p:nvPicPr>
            <p:cNvPr id="39" name="Picture 38"/>
            <p:cNvPicPr>
              <a:picLocks noChangeAspect="1"/>
            </p:cNvPicPr>
            <p:nvPr/>
          </p:nvPicPr>
          <p:blipFill>
            <a:blip r:embed="rId3"/>
            <a:stretch>
              <a:fillRect/>
            </a:stretch>
          </p:blipFill>
          <p:spPr>
            <a:xfrm>
              <a:off x="8856725" y="2275112"/>
              <a:ext cx="527111" cy="689388"/>
            </a:xfrm>
            <a:prstGeom prst="rect">
              <a:avLst/>
            </a:prstGeom>
          </p:spPr>
        </p:pic>
        <p:pic>
          <p:nvPicPr>
            <p:cNvPr id="47" name="Picture 46"/>
            <p:cNvPicPr>
              <a:picLocks noChangeAspect="1"/>
            </p:cNvPicPr>
            <p:nvPr/>
          </p:nvPicPr>
          <p:blipFill>
            <a:blip r:embed="rId3"/>
            <a:stretch>
              <a:fillRect/>
            </a:stretch>
          </p:blipFill>
          <p:spPr>
            <a:xfrm>
              <a:off x="8935486" y="2348863"/>
              <a:ext cx="527111" cy="689388"/>
            </a:xfrm>
            <a:prstGeom prst="rect">
              <a:avLst/>
            </a:prstGeom>
          </p:spPr>
        </p:pic>
        <p:sp>
          <p:nvSpPr>
            <p:cNvPr id="48" name="Right Triangle 47"/>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grpSp>
        <p:nvGrpSpPr>
          <p:cNvPr id="37" name="Group 36"/>
          <p:cNvGrpSpPr/>
          <p:nvPr/>
        </p:nvGrpSpPr>
        <p:grpSpPr>
          <a:xfrm>
            <a:off x="8243959" y="2445955"/>
            <a:ext cx="2111349" cy="1586472"/>
            <a:chOff x="7366822" y="3128075"/>
            <a:chExt cx="2111349" cy="1586472"/>
          </a:xfrm>
        </p:grpSpPr>
        <p:sp>
          <p:nvSpPr>
            <p:cNvPr id="43" name="Arc 42"/>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25" name="Group 24"/>
            <p:cNvGrpSpPr/>
            <p:nvPr/>
          </p:nvGrpSpPr>
          <p:grpSpPr>
            <a:xfrm>
              <a:off x="7482976" y="3128075"/>
              <a:ext cx="1995195" cy="1307309"/>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27" name="Picture 26"/>
              <p:cNvPicPr>
                <a:picLocks noChangeAspect="1"/>
              </p:cNvPicPr>
              <p:nvPr/>
            </p:nvPicPr>
            <p:blipFill>
              <a:blip r:embed="rId4"/>
              <a:stretch>
                <a:fillRect/>
              </a:stretch>
            </p:blipFill>
            <p:spPr>
              <a:xfrm>
                <a:off x="5246592" y="3476941"/>
                <a:ext cx="529349" cy="417312"/>
              </a:xfrm>
              <a:prstGeom prst="rect">
                <a:avLst/>
              </a:prstGeom>
            </p:spPr>
          </p:pic>
          <p:pic>
            <p:nvPicPr>
              <p:cNvPr id="28" name="Picture 27"/>
              <p:cNvPicPr>
                <a:picLocks noChangeAspect="1"/>
              </p:cNvPicPr>
              <p:nvPr/>
            </p:nvPicPr>
            <p:blipFill>
              <a:blip r:embed="rId4"/>
              <a:stretch>
                <a:fillRect/>
              </a:stretch>
            </p:blipFill>
            <p:spPr>
              <a:xfrm>
                <a:off x="5581574" y="3585493"/>
                <a:ext cx="556200" cy="438480"/>
              </a:xfrm>
              <a:prstGeom prst="rect">
                <a:avLst/>
              </a:prstGeom>
            </p:spPr>
          </p:pic>
          <p:pic>
            <p:nvPicPr>
              <p:cNvPr id="29" name="Picture 28"/>
              <p:cNvPicPr>
                <a:picLocks noChangeAspect="1"/>
              </p:cNvPicPr>
              <p:nvPr/>
            </p:nvPicPr>
            <p:blipFill>
              <a:blip r:embed="rId5"/>
              <a:stretch>
                <a:fillRect/>
              </a:stretch>
            </p:blipFill>
            <p:spPr>
              <a:xfrm>
                <a:off x="5970309" y="3700199"/>
                <a:ext cx="420496" cy="432326"/>
              </a:xfrm>
              <a:prstGeom prst="rect">
                <a:avLst/>
              </a:prstGeom>
            </p:spPr>
          </p:pic>
          <p:pic>
            <p:nvPicPr>
              <p:cNvPr id="30" name="Picture 29"/>
              <p:cNvPicPr>
                <a:picLocks noChangeAspect="1"/>
              </p:cNvPicPr>
              <p:nvPr/>
            </p:nvPicPr>
            <p:blipFill>
              <a:blip r:embed="rId6"/>
              <a:stretch>
                <a:fillRect/>
              </a:stretch>
            </p:blipFill>
            <p:spPr>
              <a:xfrm>
                <a:off x="4893565" y="3772769"/>
                <a:ext cx="688009" cy="605769"/>
              </a:xfrm>
              <a:prstGeom prst="rect">
                <a:avLst/>
              </a:prstGeom>
            </p:spPr>
          </p:pic>
        </p:grpSp>
      </p:grpSp>
      <p:grpSp>
        <p:nvGrpSpPr>
          <p:cNvPr id="9" name="Group 8"/>
          <p:cNvGrpSpPr/>
          <p:nvPr/>
        </p:nvGrpSpPr>
        <p:grpSpPr>
          <a:xfrm>
            <a:off x="3618532" y="2206881"/>
            <a:ext cx="1883646" cy="185735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7"/>
              <a:stretch>
                <a:fillRect/>
              </a:stretch>
            </p:blipFill>
            <p:spPr>
              <a:xfrm>
                <a:off x="4557447" y="1902539"/>
                <a:ext cx="477423" cy="839046"/>
              </a:xfrm>
              <a:prstGeom prst="rect">
                <a:avLst/>
              </a:prstGeom>
            </p:spPr>
          </p:pic>
          <p:pic>
            <p:nvPicPr>
              <p:cNvPr id="21" name="Picture 20"/>
              <p:cNvPicPr>
                <a:picLocks noChangeAspect="1"/>
              </p:cNvPicPr>
              <p:nvPr/>
            </p:nvPicPr>
            <p:blipFill>
              <a:blip r:embed="rId7"/>
              <a:stretch>
                <a:fillRect/>
              </a:stretch>
            </p:blipFill>
            <p:spPr>
              <a:xfrm>
                <a:off x="4869643" y="1721445"/>
                <a:ext cx="477423" cy="839046"/>
              </a:xfrm>
              <a:prstGeom prst="rect">
                <a:avLst/>
              </a:prstGeom>
            </p:spPr>
          </p:pic>
          <p:pic>
            <p:nvPicPr>
              <p:cNvPr id="22" name="Picture 21"/>
              <p:cNvPicPr>
                <a:picLocks noChangeAspect="1"/>
              </p:cNvPicPr>
              <p:nvPr/>
            </p:nvPicPr>
            <p:blipFill>
              <a:blip r:embed="rId8"/>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7"/>
              <a:stretch>
                <a:fillRect/>
              </a:stretch>
            </p:blipFill>
            <p:spPr>
              <a:xfrm>
                <a:off x="3981885" y="2967692"/>
                <a:ext cx="477423" cy="839046"/>
              </a:xfrm>
              <a:prstGeom prst="rect">
                <a:avLst/>
              </a:prstGeom>
            </p:spPr>
          </p:pic>
          <p:pic>
            <p:nvPicPr>
              <p:cNvPr id="18" name="Picture 17"/>
              <p:cNvPicPr>
                <a:picLocks noChangeAspect="1"/>
              </p:cNvPicPr>
              <p:nvPr/>
            </p:nvPicPr>
            <p:blipFill>
              <a:blip r:embed="rId7"/>
              <a:stretch>
                <a:fillRect/>
              </a:stretch>
            </p:blipFill>
            <p:spPr>
              <a:xfrm>
                <a:off x="4269036" y="2834055"/>
                <a:ext cx="477423" cy="839046"/>
              </a:xfrm>
              <a:prstGeom prst="rect">
                <a:avLst/>
              </a:prstGeom>
            </p:spPr>
          </p:pic>
          <p:pic>
            <p:nvPicPr>
              <p:cNvPr id="19" name="Picture 18"/>
              <p:cNvPicPr>
                <a:picLocks noChangeAspect="1"/>
              </p:cNvPicPr>
              <p:nvPr/>
            </p:nvPicPr>
            <p:blipFill>
              <a:blip r:embed="rId9"/>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7"/>
              <a:stretch>
                <a:fillRect/>
              </a:stretch>
            </p:blipFill>
            <p:spPr>
              <a:xfrm>
                <a:off x="3601101" y="2846904"/>
                <a:ext cx="477423" cy="839046"/>
              </a:xfrm>
              <a:prstGeom prst="rect">
                <a:avLst/>
              </a:prstGeom>
            </p:spPr>
          </p:pic>
          <p:pic>
            <p:nvPicPr>
              <p:cNvPr id="16" name="Picture 15"/>
              <p:cNvPicPr>
                <a:picLocks noChangeAspect="1"/>
              </p:cNvPicPr>
              <p:nvPr/>
            </p:nvPicPr>
            <p:blipFill>
              <a:blip r:embed="rId10"/>
              <a:stretch>
                <a:fillRect/>
              </a:stretch>
            </p:blipFill>
            <p:spPr>
              <a:xfrm>
                <a:off x="3875612" y="2714202"/>
                <a:ext cx="694487" cy="898458"/>
              </a:xfrm>
              <a:prstGeom prst="rect">
                <a:avLst/>
              </a:prstGeom>
            </p:spPr>
          </p:pic>
        </p:grpSp>
      </p:grpSp>
      <p:cxnSp>
        <p:nvCxnSpPr>
          <p:cNvPr id="31" name="Straight Arrow Connector 30"/>
          <p:cNvCxnSpPr/>
          <p:nvPr/>
        </p:nvCxnSpPr>
        <p:spPr>
          <a:xfrm flipH="1">
            <a:off x="5339681" y="3238548"/>
            <a:ext cx="2596098" cy="9829"/>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2" name="Group 31"/>
          <p:cNvGrpSpPr/>
          <p:nvPr/>
        </p:nvGrpSpPr>
        <p:grpSpPr>
          <a:xfrm>
            <a:off x="7572423" y="3291542"/>
            <a:ext cx="514401" cy="514401"/>
            <a:chOff x="492" y="17985"/>
            <a:chExt cx="524853" cy="524853"/>
          </a:xfrm>
        </p:grpSpPr>
        <p:sp>
          <p:nvSpPr>
            <p:cNvPr id="33" name="Oval 3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2</a:t>
              </a:r>
              <a:endParaRPr lang="en-US" sz="2352" dirty="0"/>
            </a:p>
          </p:txBody>
        </p:sp>
      </p:grpSp>
      <p:cxnSp>
        <p:nvCxnSpPr>
          <p:cNvPr id="40" name="Straight Connector 39"/>
          <p:cNvCxnSpPr/>
          <p:nvPr/>
        </p:nvCxnSpPr>
        <p:spPr>
          <a:xfrm flipH="1">
            <a:off x="6699884" y="1847404"/>
            <a:ext cx="474943" cy="691004"/>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7179735" y="1518820"/>
            <a:ext cx="3557290" cy="703944"/>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Association of JavaScript Injection (user custom action) to the site, so that code is executed during site processing</a:t>
            </a:r>
            <a:endParaRPr lang="en-US" sz="1400" dirty="0">
              <a:solidFill>
                <a:schemeClr val="bg1"/>
              </a:solidFill>
            </a:endParaRPr>
          </a:p>
        </p:txBody>
      </p:sp>
      <p:cxnSp>
        <p:nvCxnSpPr>
          <p:cNvPr id="42" name="Straight Arrow Connector 41"/>
          <p:cNvCxnSpPr/>
          <p:nvPr/>
        </p:nvCxnSpPr>
        <p:spPr>
          <a:xfrm flipV="1">
            <a:off x="5332300" y="2637338"/>
            <a:ext cx="2603480" cy="1"/>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44" name="Group 43"/>
          <p:cNvGrpSpPr/>
          <p:nvPr/>
        </p:nvGrpSpPr>
        <p:grpSpPr>
          <a:xfrm>
            <a:off x="5551637" y="2285685"/>
            <a:ext cx="514401" cy="514401"/>
            <a:chOff x="492" y="17985"/>
            <a:chExt cx="524853" cy="524853"/>
          </a:xfrm>
        </p:grpSpPr>
        <p:sp>
          <p:nvSpPr>
            <p:cNvPr id="45" name="Oval 4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1</a:t>
              </a:r>
              <a:endParaRPr lang="en-US" sz="2352" dirty="0"/>
            </a:p>
          </p:txBody>
        </p:sp>
      </p:grpSp>
      <p:sp>
        <p:nvSpPr>
          <p:cNvPr id="24" name="TextBox 23"/>
          <p:cNvSpPr txBox="1"/>
          <p:nvPr/>
        </p:nvSpPr>
        <p:spPr>
          <a:xfrm>
            <a:off x="5874017" y="3257277"/>
            <a:ext cx="1651734"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CSOM / REST</a:t>
            </a:r>
            <a:endParaRPr lang="en-GB" sz="2400" spc="-70" dirty="0" smtClean="0">
              <a:gradFill>
                <a:gsLst>
                  <a:gs pos="2917">
                    <a:schemeClr val="bg2"/>
                  </a:gs>
                  <a:gs pos="95000">
                    <a:schemeClr val="bg2"/>
                  </a:gs>
                </a:gsLst>
                <a:lin ang="5400000" scaled="0"/>
              </a:gradFill>
              <a:latin typeface="+mj-lt"/>
            </a:endParaRPr>
          </a:p>
        </p:txBody>
      </p:sp>
      <p:sp>
        <p:nvSpPr>
          <p:cNvPr id="36" name="Title 35"/>
          <p:cNvSpPr>
            <a:spLocks noGrp="1"/>
          </p:cNvSpPr>
          <p:nvPr>
            <p:ph type="title"/>
          </p:nvPr>
        </p:nvSpPr>
        <p:spPr/>
        <p:txBody>
          <a:bodyPr/>
          <a:lstStyle/>
          <a:p>
            <a:r>
              <a:rPr lang="fi-FI" dirty="0" smtClean="0"/>
              <a:t>JS injection for messages</a:t>
            </a:r>
            <a:endParaRPr lang="en-GB" dirty="0"/>
          </a:p>
        </p:txBody>
      </p:sp>
      <p:cxnSp>
        <p:nvCxnSpPr>
          <p:cNvPr id="51" name="Straight Arrow Connector 50"/>
          <p:cNvCxnSpPr/>
          <p:nvPr/>
        </p:nvCxnSpPr>
        <p:spPr>
          <a:xfrm>
            <a:off x="6339254" y="4697899"/>
            <a:ext cx="2906960" cy="4277"/>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52" name="TextBox 51"/>
          <p:cNvSpPr txBox="1"/>
          <p:nvPr/>
        </p:nvSpPr>
        <p:spPr>
          <a:xfrm>
            <a:off x="7191570" y="4490579"/>
            <a:ext cx="970202" cy="184666"/>
          </a:xfrm>
          <a:prstGeom prst="rect">
            <a:avLst/>
          </a:prstGeom>
          <a:noFill/>
        </p:spPr>
        <p:txBody>
          <a:bodyPr wrap="none" lIns="0" tIns="0" rIns="0" bIns="0" rtlCol="0">
            <a:spAutoFit/>
          </a:bodyPr>
          <a:lstStyle/>
          <a:p>
            <a:r>
              <a:rPr lang="en-US" sz="1200" spc="-70" dirty="0" smtClean="0">
                <a:gradFill>
                  <a:gsLst>
                    <a:gs pos="2917">
                      <a:schemeClr val="bg2"/>
                    </a:gs>
                    <a:gs pos="95000">
                      <a:schemeClr val="bg2"/>
                    </a:gs>
                  </a:gsLst>
                  <a:lin ang="5400000" scaled="0"/>
                </a:gradFill>
              </a:rPr>
              <a:t>&lt;&lt;Reference&gt;&gt;</a:t>
            </a:r>
          </a:p>
        </p:txBody>
      </p:sp>
      <p:cxnSp>
        <p:nvCxnSpPr>
          <p:cNvPr id="53" name="Straight Connector 52"/>
          <p:cNvCxnSpPr/>
          <p:nvPr/>
        </p:nvCxnSpPr>
        <p:spPr>
          <a:xfrm flipV="1">
            <a:off x="7891379" y="4791113"/>
            <a:ext cx="540785" cy="616802"/>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54" name="TextBox 4"/>
          <p:cNvSpPr txBox="1"/>
          <p:nvPr/>
        </p:nvSpPr>
        <p:spPr>
          <a:xfrm>
            <a:off x="4841410" y="5177680"/>
            <a:ext cx="4119479" cy="1134831"/>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UX elements are rendered with JavaScript by using with script stored either in SharePoint, centrally in the provider hosted app side or in some CDN. Preferable in one location for easy update cross all instances.</a:t>
            </a:r>
            <a:endParaRPr lang="en-US" sz="1400" dirty="0">
              <a:solidFill>
                <a:schemeClr val="bg1"/>
              </a:solidFill>
            </a:endParaRPr>
          </a:p>
        </p:txBody>
      </p:sp>
      <p:grpSp>
        <p:nvGrpSpPr>
          <p:cNvPr id="55" name="Group 54"/>
          <p:cNvGrpSpPr/>
          <p:nvPr/>
        </p:nvGrpSpPr>
        <p:grpSpPr>
          <a:xfrm>
            <a:off x="9784104" y="4893651"/>
            <a:ext cx="514401" cy="514401"/>
            <a:chOff x="492" y="17985"/>
            <a:chExt cx="524853" cy="524853"/>
          </a:xfrm>
        </p:grpSpPr>
        <p:sp>
          <p:nvSpPr>
            <p:cNvPr id="56" name="Oval 5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3</a:t>
              </a:r>
              <a:endParaRPr lang="en-US" sz="2352" dirty="0"/>
            </a:p>
          </p:txBody>
        </p:sp>
      </p:grpSp>
    </p:spTree>
    <p:extLst>
      <p:ext uri="{BB962C8B-B14F-4D97-AF65-F5344CB8AC3E}">
        <p14:creationId xmlns:p14="http://schemas.microsoft.com/office/powerpoint/2010/main" val="3042841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1000"/>
                                        <p:tgtEl>
                                          <p:spTgt spid="42"/>
                                        </p:tgtEl>
                                      </p:cBhvr>
                                    </p:animEffect>
                                    <p:anim calcmode="lin" valueType="num">
                                      <p:cBhvr>
                                        <p:cTn id="13" dur="1000" fill="hold"/>
                                        <p:tgtEl>
                                          <p:spTgt spid="42"/>
                                        </p:tgtEl>
                                        <p:attrNameLst>
                                          <p:attrName>ppt_x</p:attrName>
                                        </p:attrNameLst>
                                      </p:cBhvr>
                                      <p:tavLst>
                                        <p:tav tm="0">
                                          <p:val>
                                            <p:strVal val="#ppt_x"/>
                                          </p:val>
                                        </p:tav>
                                        <p:tav tm="100000">
                                          <p:val>
                                            <p:strVal val="#ppt_x"/>
                                          </p:val>
                                        </p:tav>
                                      </p:tavLst>
                                    </p:anim>
                                    <p:anim calcmode="lin" valueType="num">
                                      <p:cBhvr>
                                        <p:cTn id="14" dur="1000" fill="hold"/>
                                        <p:tgtEl>
                                          <p:spTgt spid="4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1000"/>
                                        <p:tgtEl>
                                          <p:spTgt spid="41"/>
                                        </p:tgtEl>
                                      </p:cBhvr>
                                    </p:animEffect>
                                    <p:anim calcmode="lin" valueType="num">
                                      <p:cBhvr>
                                        <p:cTn id="23" dur="1000" fill="hold"/>
                                        <p:tgtEl>
                                          <p:spTgt spid="41"/>
                                        </p:tgtEl>
                                        <p:attrNameLst>
                                          <p:attrName>ppt_x</p:attrName>
                                        </p:attrNameLst>
                                      </p:cBhvr>
                                      <p:tavLst>
                                        <p:tav tm="0">
                                          <p:val>
                                            <p:strVal val="#ppt_x"/>
                                          </p:val>
                                        </p:tav>
                                        <p:tav tm="100000">
                                          <p:val>
                                            <p:strVal val="#ppt_x"/>
                                          </p:val>
                                        </p:tav>
                                      </p:tavLst>
                                    </p:anim>
                                    <p:anim calcmode="lin" valueType="num">
                                      <p:cBhvr>
                                        <p:cTn id="24"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1000"/>
                                        <p:tgtEl>
                                          <p:spTgt spid="24"/>
                                        </p:tgtEl>
                                      </p:cBhvr>
                                    </p:animEffect>
                                    <p:anim calcmode="lin" valueType="num">
                                      <p:cBhvr>
                                        <p:cTn id="30" dur="1000" fill="hold"/>
                                        <p:tgtEl>
                                          <p:spTgt spid="24"/>
                                        </p:tgtEl>
                                        <p:attrNameLst>
                                          <p:attrName>ppt_x</p:attrName>
                                        </p:attrNameLst>
                                      </p:cBhvr>
                                      <p:tavLst>
                                        <p:tav tm="0">
                                          <p:val>
                                            <p:strVal val="#ppt_x"/>
                                          </p:val>
                                        </p:tav>
                                        <p:tav tm="100000">
                                          <p:val>
                                            <p:strVal val="#ppt_x"/>
                                          </p:val>
                                        </p:tav>
                                      </p:tavLst>
                                    </p:anim>
                                    <p:anim calcmode="lin" valueType="num">
                                      <p:cBhvr>
                                        <p:cTn id="31" dur="1000" fill="hold"/>
                                        <p:tgtEl>
                                          <p:spTgt spid="24"/>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fade">
                                      <p:cBhvr>
                                        <p:cTn id="34" dur="1000"/>
                                        <p:tgtEl>
                                          <p:spTgt spid="32"/>
                                        </p:tgtEl>
                                      </p:cBhvr>
                                    </p:animEffect>
                                    <p:anim calcmode="lin" valueType="num">
                                      <p:cBhvr>
                                        <p:cTn id="35" dur="1000" fill="hold"/>
                                        <p:tgtEl>
                                          <p:spTgt spid="32"/>
                                        </p:tgtEl>
                                        <p:attrNameLst>
                                          <p:attrName>ppt_x</p:attrName>
                                        </p:attrNameLst>
                                      </p:cBhvr>
                                      <p:tavLst>
                                        <p:tav tm="0">
                                          <p:val>
                                            <p:strVal val="#ppt_x"/>
                                          </p:val>
                                        </p:tav>
                                        <p:tav tm="100000">
                                          <p:val>
                                            <p:strVal val="#ppt_x"/>
                                          </p:val>
                                        </p:tav>
                                      </p:tavLst>
                                    </p:anim>
                                    <p:anim calcmode="lin" valueType="num">
                                      <p:cBhvr>
                                        <p:cTn id="36" dur="1000" fill="hold"/>
                                        <p:tgtEl>
                                          <p:spTgt spid="3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strVal val="#ppt_x"/>
                                          </p:val>
                                        </p:tav>
                                        <p:tav tm="100000">
                                          <p:val>
                                            <p:strVal val="#ppt_x"/>
                                          </p:val>
                                        </p:tav>
                                      </p:tavLst>
                                    </p:anim>
                                    <p:anim calcmode="lin" valueType="num">
                                      <p:cBhvr>
                                        <p:cTn id="41" dur="1000" fill="hold"/>
                                        <p:tgtEl>
                                          <p:spTgt spid="31"/>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1000"/>
                                        <p:tgtEl>
                                          <p:spTgt spid="50"/>
                                        </p:tgtEl>
                                      </p:cBhvr>
                                    </p:animEffect>
                                    <p:anim calcmode="lin" valueType="num">
                                      <p:cBhvr>
                                        <p:cTn id="45" dur="1000" fill="hold"/>
                                        <p:tgtEl>
                                          <p:spTgt spid="50"/>
                                        </p:tgtEl>
                                        <p:attrNameLst>
                                          <p:attrName>ppt_x</p:attrName>
                                        </p:attrNameLst>
                                      </p:cBhvr>
                                      <p:tavLst>
                                        <p:tav tm="0">
                                          <p:val>
                                            <p:strVal val="#ppt_x"/>
                                          </p:val>
                                        </p:tav>
                                        <p:tav tm="100000">
                                          <p:val>
                                            <p:strVal val="#ppt_x"/>
                                          </p:val>
                                        </p:tav>
                                      </p:tavLst>
                                    </p:anim>
                                    <p:anim calcmode="lin" valueType="num">
                                      <p:cBhvr>
                                        <p:cTn id="4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1000"/>
                                        <p:tgtEl>
                                          <p:spTgt spid="51"/>
                                        </p:tgtEl>
                                      </p:cBhvr>
                                    </p:animEffect>
                                    <p:anim calcmode="lin" valueType="num">
                                      <p:cBhvr>
                                        <p:cTn id="52" dur="1000" fill="hold"/>
                                        <p:tgtEl>
                                          <p:spTgt spid="51"/>
                                        </p:tgtEl>
                                        <p:attrNameLst>
                                          <p:attrName>ppt_x</p:attrName>
                                        </p:attrNameLst>
                                      </p:cBhvr>
                                      <p:tavLst>
                                        <p:tav tm="0">
                                          <p:val>
                                            <p:strVal val="#ppt_x"/>
                                          </p:val>
                                        </p:tav>
                                        <p:tav tm="100000">
                                          <p:val>
                                            <p:strVal val="#ppt_x"/>
                                          </p:val>
                                        </p:tav>
                                      </p:tavLst>
                                    </p:anim>
                                    <p:anim calcmode="lin" valueType="num">
                                      <p:cBhvr>
                                        <p:cTn id="53" dur="1000" fill="hold"/>
                                        <p:tgtEl>
                                          <p:spTgt spid="51"/>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1000"/>
                                        <p:tgtEl>
                                          <p:spTgt spid="52"/>
                                        </p:tgtEl>
                                      </p:cBhvr>
                                    </p:animEffect>
                                    <p:anim calcmode="lin" valueType="num">
                                      <p:cBhvr>
                                        <p:cTn id="57" dur="1000" fill="hold"/>
                                        <p:tgtEl>
                                          <p:spTgt spid="52"/>
                                        </p:tgtEl>
                                        <p:attrNameLst>
                                          <p:attrName>ppt_x</p:attrName>
                                        </p:attrNameLst>
                                      </p:cBhvr>
                                      <p:tavLst>
                                        <p:tav tm="0">
                                          <p:val>
                                            <p:strVal val="#ppt_x"/>
                                          </p:val>
                                        </p:tav>
                                        <p:tav tm="100000">
                                          <p:val>
                                            <p:strVal val="#ppt_x"/>
                                          </p:val>
                                        </p:tav>
                                      </p:tavLst>
                                    </p:anim>
                                    <p:anim calcmode="lin" valueType="num">
                                      <p:cBhvr>
                                        <p:cTn id="58" dur="1000" fill="hold"/>
                                        <p:tgtEl>
                                          <p:spTgt spid="52"/>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1000"/>
                                        <p:tgtEl>
                                          <p:spTgt spid="53"/>
                                        </p:tgtEl>
                                      </p:cBhvr>
                                    </p:animEffect>
                                    <p:anim calcmode="lin" valueType="num">
                                      <p:cBhvr>
                                        <p:cTn id="62" dur="1000" fill="hold"/>
                                        <p:tgtEl>
                                          <p:spTgt spid="53"/>
                                        </p:tgtEl>
                                        <p:attrNameLst>
                                          <p:attrName>ppt_x</p:attrName>
                                        </p:attrNameLst>
                                      </p:cBhvr>
                                      <p:tavLst>
                                        <p:tav tm="0">
                                          <p:val>
                                            <p:strVal val="#ppt_x"/>
                                          </p:val>
                                        </p:tav>
                                        <p:tav tm="100000">
                                          <p:val>
                                            <p:strVal val="#ppt_x"/>
                                          </p:val>
                                        </p:tav>
                                      </p:tavLst>
                                    </p:anim>
                                    <p:anim calcmode="lin" valueType="num">
                                      <p:cBhvr>
                                        <p:cTn id="63" dur="1000" fill="hold"/>
                                        <p:tgtEl>
                                          <p:spTgt spid="53"/>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1000"/>
                                        <p:tgtEl>
                                          <p:spTgt spid="54"/>
                                        </p:tgtEl>
                                      </p:cBhvr>
                                    </p:animEffect>
                                    <p:anim calcmode="lin" valueType="num">
                                      <p:cBhvr>
                                        <p:cTn id="67" dur="1000" fill="hold"/>
                                        <p:tgtEl>
                                          <p:spTgt spid="54"/>
                                        </p:tgtEl>
                                        <p:attrNameLst>
                                          <p:attrName>ppt_x</p:attrName>
                                        </p:attrNameLst>
                                      </p:cBhvr>
                                      <p:tavLst>
                                        <p:tav tm="0">
                                          <p:val>
                                            <p:strVal val="#ppt_x"/>
                                          </p:val>
                                        </p:tav>
                                        <p:tav tm="100000">
                                          <p:val>
                                            <p:strVal val="#ppt_x"/>
                                          </p:val>
                                        </p:tav>
                                      </p:tavLst>
                                    </p:anim>
                                    <p:anim calcmode="lin" valueType="num">
                                      <p:cBhvr>
                                        <p:cTn id="68" dur="1000" fill="hold"/>
                                        <p:tgtEl>
                                          <p:spTgt spid="54"/>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anim calcmode="lin" valueType="num">
                                      <p:cBhvr>
                                        <p:cTn id="72" dur="1000" fill="hold"/>
                                        <p:tgtEl>
                                          <p:spTgt spid="38"/>
                                        </p:tgtEl>
                                        <p:attrNameLst>
                                          <p:attrName>ppt_x</p:attrName>
                                        </p:attrNameLst>
                                      </p:cBhvr>
                                      <p:tavLst>
                                        <p:tav tm="0">
                                          <p:val>
                                            <p:strVal val="#ppt_x"/>
                                          </p:val>
                                        </p:tav>
                                        <p:tav tm="100000">
                                          <p:val>
                                            <p:strVal val="#ppt_x"/>
                                          </p:val>
                                        </p:tav>
                                      </p:tavLst>
                                    </p:anim>
                                    <p:anim calcmode="lin" valueType="num">
                                      <p:cBhvr>
                                        <p:cTn id="73" dur="1000" fill="hold"/>
                                        <p:tgtEl>
                                          <p:spTgt spid="38"/>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fade">
                                      <p:cBhvr>
                                        <p:cTn id="76" dur="1000"/>
                                        <p:tgtEl>
                                          <p:spTgt spid="55"/>
                                        </p:tgtEl>
                                      </p:cBhvr>
                                    </p:animEffect>
                                    <p:anim calcmode="lin" valueType="num">
                                      <p:cBhvr>
                                        <p:cTn id="77" dur="1000" fill="hold"/>
                                        <p:tgtEl>
                                          <p:spTgt spid="55"/>
                                        </p:tgtEl>
                                        <p:attrNameLst>
                                          <p:attrName>ppt_x</p:attrName>
                                        </p:attrNameLst>
                                      </p:cBhvr>
                                      <p:tavLst>
                                        <p:tav tm="0">
                                          <p:val>
                                            <p:strVal val="#ppt_x"/>
                                          </p:val>
                                        </p:tav>
                                        <p:tav tm="100000">
                                          <p:val>
                                            <p:strVal val="#ppt_x"/>
                                          </p:val>
                                        </p:tav>
                                      </p:tavLst>
                                    </p:anim>
                                    <p:anim calcmode="lin" valueType="num">
                                      <p:cBhvr>
                                        <p:cTn id="78"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24" grpId="0"/>
      <p:bldP spid="52" grpId="0"/>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dirty="0" smtClean="0"/>
              <a:t>“Wouldn’t this cause dependency on page </a:t>
            </a:r>
            <a:r>
              <a:rPr lang="en-US" sz="5398" dirty="0" err="1" smtClean="0"/>
              <a:t>dom</a:t>
            </a:r>
            <a:r>
              <a:rPr lang="en-US" sz="5398" dirty="0" smtClean="0"/>
              <a:t> structure, so any change can break it?”</a:t>
            </a:r>
            <a:endParaRPr lang="en-GB" sz="5398" dirty="0"/>
          </a:p>
        </p:txBody>
      </p:sp>
      <p:sp>
        <p:nvSpPr>
          <p:cNvPr id="4" name="TextBox 3"/>
          <p:cNvSpPr txBox="1"/>
          <p:nvPr/>
        </p:nvSpPr>
        <p:spPr>
          <a:xfrm>
            <a:off x="4526217" y="4925072"/>
            <a:ext cx="7141911" cy="1323439"/>
          </a:xfrm>
          <a:prstGeom prst="rect">
            <a:avLst/>
          </a:prstGeom>
          <a:noFill/>
        </p:spPr>
        <p:txBody>
          <a:bodyPr wrap="square" rtlCol="0">
            <a:spAutoFit/>
          </a:bodyPr>
          <a:lstStyle/>
          <a:p>
            <a:r>
              <a:rPr lang="en-US" sz="2000" dirty="0" smtClean="0">
                <a:latin typeface="Segoe UI" panose="020B0502040204020203" pitchFamily="34" charset="0"/>
                <a:cs typeface="Segoe UI" panose="020B0502040204020203" pitchFamily="34" charset="0"/>
              </a:rPr>
              <a:t>Similarly as element changes in the pages can break custom CSS, they could break JS injection. You should use one JS injection file cross all sites for easier fix if changes are happening. This should not however happen </a:t>
            </a:r>
            <a:r>
              <a:rPr lang="en-US" sz="2000" dirty="0" err="1" smtClean="0">
                <a:latin typeface="Segoe UI" panose="020B0502040204020203" pitchFamily="34" charset="0"/>
                <a:cs typeface="Segoe UI" panose="020B0502040204020203" pitchFamily="34" charset="0"/>
              </a:rPr>
              <a:t>freaquently</a:t>
            </a:r>
            <a:r>
              <a:rPr lang="en-US" sz="2000" dirty="0" smtClean="0">
                <a:latin typeface="Segoe UI" panose="020B0502040204020203" pitchFamily="34" charset="0"/>
                <a:cs typeface="Segoe UI" panose="020B0502040204020203" pitchFamily="34" charset="0"/>
              </a:rPr>
              <a:t>.</a:t>
            </a:r>
            <a:endParaRPr lang="en-GB" sz="2000"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1778307" cy="1446102"/>
          </a:xfrm>
          <a:prstGeom prst="rect">
            <a:avLst/>
          </a:prstGeom>
          <a:noFill/>
        </p:spPr>
        <p:txBody>
          <a:bodyPr wrap="none" rtlCol="0">
            <a:spAutoFit/>
          </a:bodyPr>
          <a:lstStyle/>
          <a:p>
            <a:r>
              <a:rPr lang="en-US" sz="8797" dirty="0" smtClean="0">
                <a:latin typeface="Segoe UI" panose="020B0502040204020203" pitchFamily="34" charset="0"/>
                <a:cs typeface="Segoe UI" panose="020B0502040204020203" pitchFamily="34" charset="0"/>
              </a:rPr>
              <a:t>Yes</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3212858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Straight Arrow Connector 30"/>
          <p:cNvCxnSpPr/>
          <p:nvPr/>
        </p:nvCxnSpPr>
        <p:spPr>
          <a:xfrm flipV="1">
            <a:off x="3894408" y="1657351"/>
            <a:ext cx="1084651" cy="4733924"/>
          </a:xfrm>
          <a:prstGeom prst="straightConnector1">
            <a:avLst/>
          </a:prstGeom>
          <a:ln w="539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37" name="Group 36"/>
          <p:cNvGrpSpPr/>
          <p:nvPr/>
        </p:nvGrpSpPr>
        <p:grpSpPr>
          <a:xfrm>
            <a:off x="5640766" y="2111228"/>
            <a:ext cx="2111349" cy="1586472"/>
            <a:chOff x="7366822" y="3128075"/>
            <a:chExt cx="2111349" cy="1586472"/>
          </a:xfrm>
        </p:grpSpPr>
        <p:sp>
          <p:nvSpPr>
            <p:cNvPr id="43" name="Arc 42"/>
            <p:cNvSpPr/>
            <p:nvPr/>
          </p:nvSpPr>
          <p:spPr>
            <a:xfrm rot="8195881">
              <a:off x="7366822" y="3625036"/>
              <a:ext cx="575254"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25" name="Group 24"/>
            <p:cNvGrpSpPr/>
            <p:nvPr/>
          </p:nvGrpSpPr>
          <p:grpSpPr>
            <a:xfrm>
              <a:off x="7482976" y="3128075"/>
              <a:ext cx="1995195" cy="1307309"/>
              <a:chOff x="4395610" y="3071229"/>
              <a:chExt cx="1995195" cy="1307309"/>
            </a:xfrm>
          </p:grpSpPr>
          <p:sp>
            <p:nvSpPr>
              <p:cNvPr id="26" name="Rectangle 25"/>
              <p:cNvSpPr/>
              <p:nvPr/>
            </p:nvSpPr>
            <p:spPr bwMode="auto">
              <a:xfrm>
                <a:off x="4395610" y="3071229"/>
                <a:ext cx="1784947" cy="1118626"/>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27" name="Picture 26"/>
              <p:cNvPicPr>
                <a:picLocks noChangeAspect="1"/>
              </p:cNvPicPr>
              <p:nvPr/>
            </p:nvPicPr>
            <p:blipFill>
              <a:blip r:embed="rId2"/>
              <a:stretch>
                <a:fillRect/>
              </a:stretch>
            </p:blipFill>
            <p:spPr>
              <a:xfrm>
                <a:off x="5246592" y="3476941"/>
                <a:ext cx="529349" cy="417312"/>
              </a:xfrm>
              <a:prstGeom prst="rect">
                <a:avLst/>
              </a:prstGeom>
            </p:spPr>
          </p:pic>
          <p:pic>
            <p:nvPicPr>
              <p:cNvPr id="28" name="Picture 27"/>
              <p:cNvPicPr>
                <a:picLocks noChangeAspect="1"/>
              </p:cNvPicPr>
              <p:nvPr/>
            </p:nvPicPr>
            <p:blipFill>
              <a:blip r:embed="rId2"/>
              <a:stretch>
                <a:fillRect/>
              </a:stretch>
            </p:blipFill>
            <p:spPr>
              <a:xfrm>
                <a:off x="5581574" y="3585493"/>
                <a:ext cx="556200" cy="438480"/>
              </a:xfrm>
              <a:prstGeom prst="rect">
                <a:avLst/>
              </a:prstGeom>
            </p:spPr>
          </p:pic>
          <p:pic>
            <p:nvPicPr>
              <p:cNvPr id="29" name="Picture 28"/>
              <p:cNvPicPr>
                <a:picLocks noChangeAspect="1"/>
              </p:cNvPicPr>
              <p:nvPr/>
            </p:nvPicPr>
            <p:blipFill>
              <a:blip r:embed="rId3"/>
              <a:stretch>
                <a:fillRect/>
              </a:stretch>
            </p:blipFill>
            <p:spPr>
              <a:xfrm>
                <a:off x="5970309" y="3700199"/>
                <a:ext cx="420496" cy="432326"/>
              </a:xfrm>
              <a:prstGeom prst="rect">
                <a:avLst/>
              </a:prstGeom>
            </p:spPr>
          </p:pic>
          <p:pic>
            <p:nvPicPr>
              <p:cNvPr id="30" name="Picture 29"/>
              <p:cNvPicPr>
                <a:picLocks noChangeAspect="1"/>
              </p:cNvPicPr>
              <p:nvPr/>
            </p:nvPicPr>
            <p:blipFill>
              <a:blip r:embed="rId4"/>
              <a:stretch>
                <a:fillRect/>
              </a:stretch>
            </p:blipFill>
            <p:spPr>
              <a:xfrm>
                <a:off x="4893565" y="3772769"/>
                <a:ext cx="688009" cy="605769"/>
              </a:xfrm>
              <a:prstGeom prst="rect">
                <a:avLst/>
              </a:prstGeom>
            </p:spPr>
          </p:pic>
        </p:grpSp>
      </p:grpSp>
      <p:grpSp>
        <p:nvGrpSpPr>
          <p:cNvPr id="9" name="Group 8"/>
          <p:cNvGrpSpPr/>
          <p:nvPr/>
        </p:nvGrpSpPr>
        <p:grpSpPr>
          <a:xfrm>
            <a:off x="891361" y="1741862"/>
            <a:ext cx="1883646" cy="1857358"/>
            <a:chOff x="4383758" y="2311697"/>
            <a:chExt cx="2516893" cy="2481768"/>
          </a:xfrm>
        </p:grpSpPr>
        <p:sp>
          <p:nvSpPr>
            <p:cNvPr id="11" name="Rectangle 10"/>
            <p:cNvSpPr/>
            <p:nvPr/>
          </p:nvSpPr>
          <p:spPr bwMode="auto">
            <a:xfrm>
              <a:off x="4537410" y="2311697"/>
              <a:ext cx="2017543" cy="2200147"/>
            </a:xfrm>
            <a:prstGeom prst="rect">
              <a:avLst/>
            </a:prstGeom>
            <a:solidFill>
              <a:schemeClr val="bg2">
                <a:lumMod val="20000"/>
                <a:lumOff val="80000"/>
                <a:alpha val="75000"/>
              </a:schemeClr>
            </a:solidFill>
            <a:ln>
              <a:solidFill>
                <a:schemeClr val="bg1">
                  <a:lumMod val="75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a:t>
              </a:r>
              <a:br>
                <a:rPr lang="en-US" sz="1600" dirty="0" smtClean="0">
                  <a:solidFill>
                    <a:schemeClr val="tx1">
                      <a:lumMod val="65000"/>
                      <a:lumOff val="35000"/>
                    </a:schemeClr>
                  </a:solidFill>
                  <a:ea typeface="Segoe UI" pitchFamily="34" charset="0"/>
                  <a:cs typeface="Segoe UI" pitchFamily="34" charset="0"/>
                </a:rPr>
              </a:br>
              <a:r>
                <a:rPr lang="en-US" sz="1600" dirty="0" smtClean="0">
                  <a:solidFill>
                    <a:schemeClr val="tx1">
                      <a:lumMod val="65000"/>
                      <a:lumOff val="35000"/>
                    </a:schemeClr>
                  </a:solidFill>
                  <a:ea typeface="Segoe UI" pitchFamily="34" charset="0"/>
                  <a:cs typeface="Segoe UI" pitchFamily="34" charset="0"/>
                </a:rPr>
                <a:t>Service</a:t>
              </a:r>
            </a:p>
          </p:txBody>
        </p:sp>
        <p:grpSp>
          <p:nvGrpSpPr>
            <p:cNvPr id="12" name="Group 11"/>
            <p:cNvGrpSpPr/>
            <p:nvPr/>
          </p:nvGrpSpPr>
          <p:grpSpPr>
            <a:xfrm>
              <a:off x="5421611" y="2886866"/>
              <a:ext cx="1479040" cy="1043909"/>
              <a:chOff x="4557447" y="1721445"/>
              <a:chExt cx="1479040" cy="1043909"/>
            </a:xfrm>
          </p:grpSpPr>
          <p:pic>
            <p:nvPicPr>
              <p:cNvPr id="20" name="Picture 19"/>
              <p:cNvPicPr>
                <a:picLocks noChangeAspect="1"/>
              </p:cNvPicPr>
              <p:nvPr/>
            </p:nvPicPr>
            <p:blipFill>
              <a:blip r:embed="rId5"/>
              <a:stretch>
                <a:fillRect/>
              </a:stretch>
            </p:blipFill>
            <p:spPr>
              <a:xfrm>
                <a:off x="4557447" y="1902539"/>
                <a:ext cx="477423" cy="839046"/>
              </a:xfrm>
              <a:prstGeom prst="rect">
                <a:avLst/>
              </a:prstGeom>
            </p:spPr>
          </p:pic>
          <p:pic>
            <p:nvPicPr>
              <p:cNvPr id="21" name="Picture 20"/>
              <p:cNvPicPr>
                <a:picLocks noChangeAspect="1"/>
              </p:cNvPicPr>
              <p:nvPr/>
            </p:nvPicPr>
            <p:blipFill>
              <a:blip r:embed="rId5"/>
              <a:stretch>
                <a:fillRect/>
              </a:stretch>
            </p:blipFill>
            <p:spPr>
              <a:xfrm>
                <a:off x="4869643" y="1721445"/>
                <a:ext cx="477423" cy="839046"/>
              </a:xfrm>
              <a:prstGeom prst="rect">
                <a:avLst/>
              </a:prstGeom>
            </p:spPr>
          </p:pic>
          <p:pic>
            <p:nvPicPr>
              <p:cNvPr id="22" name="Picture 21"/>
              <p:cNvPicPr>
                <a:picLocks noChangeAspect="1"/>
              </p:cNvPicPr>
              <p:nvPr/>
            </p:nvPicPr>
            <p:blipFill>
              <a:blip r:embed="rId6"/>
              <a:stretch>
                <a:fillRect/>
              </a:stretch>
            </p:blipFill>
            <p:spPr>
              <a:xfrm>
                <a:off x="5153580" y="1902539"/>
                <a:ext cx="882907" cy="862815"/>
              </a:xfrm>
              <a:prstGeom prst="rect">
                <a:avLst/>
              </a:prstGeom>
            </p:spPr>
          </p:pic>
        </p:grpSp>
        <p:grpSp>
          <p:nvGrpSpPr>
            <p:cNvPr id="13" name="Group 12"/>
            <p:cNvGrpSpPr/>
            <p:nvPr/>
          </p:nvGrpSpPr>
          <p:grpSpPr>
            <a:xfrm>
              <a:off x="4880542" y="3820782"/>
              <a:ext cx="944427" cy="972683"/>
              <a:chOff x="3981885" y="2834055"/>
              <a:chExt cx="944427" cy="972683"/>
            </a:xfrm>
          </p:grpSpPr>
          <p:pic>
            <p:nvPicPr>
              <p:cNvPr id="17" name="Picture 16"/>
              <p:cNvPicPr>
                <a:picLocks noChangeAspect="1"/>
              </p:cNvPicPr>
              <p:nvPr/>
            </p:nvPicPr>
            <p:blipFill>
              <a:blip r:embed="rId5"/>
              <a:stretch>
                <a:fillRect/>
              </a:stretch>
            </p:blipFill>
            <p:spPr>
              <a:xfrm>
                <a:off x="3981885" y="2967692"/>
                <a:ext cx="477423" cy="839046"/>
              </a:xfrm>
              <a:prstGeom prst="rect">
                <a:avLst/>
              </a:prstGeom>
            </p:spPr>
          </p:pic>
          <p:pic>
            <p:nvPicPr>
              <p:cNvPr id="18" name="Picture 17"/>
              <p:cNvPicPr>
                <a:picLocks noChangeAspect="1"/>
              </p:cNvPicPr>
              <p:nvPr/>
            </p:nvPicPr>
            <p:blipFill>
              <a:blip r:embed="rId5"/>
              <a:stretch>
                <a:fillRect/>
              </a:stretch>
            </p:blipFill>
            <p:spPr>
              <a:xfrm>
                <a:off x="4269036" y="2834055"/>
                <a:ext cx="477423" cy="839046"/>
              </a:xfrm>
              <a:prstGeom prst="rect">
                <a:avLst/>
              </a:prstGeom>
            </p:spPr>
          </p:pic>
          <p:pic>
            <p:nvPicPr>
              <p:cNvPr id="19" name="Picture 18"/>
              <p:cNvPicPr>
                <a:picLocks noChangeAspect="1"/>
              </p:cNvPicPr>
              <p:nvPr/>
            </p:nvPicPr>
            <p:blipFill>
              <a:blip r:embed="rId7"/>
              <a:stretch>
                <a:fillRect/>
              </a:stretch>
            </p:blipFill>
            <p:spPr>
              <a:xfrm>
                <a:off x="4480085" y="3260431"/>
                <a:ext cx="446227" cy="456212"/>
              </a:xfrm>
              <a:prstGeom prst="rect">
                <a:avLst/>
              </a:prstGeom>
            </p:spPr>
          </p:pic>
        </p:grpSp>
        <p:grpSp>
          <p:nvGrpSpPr>
            <p:cNvPr id="14" name="Group 13"/>
            <p:cNvGrpSpPr/>
            <p:nvPr/>
          </p:nvGrpSpPr>
          <p:grpSpPr>
            <a:xfrm>
              <a:off x="4383758" y="2988031"/>
              <a:ext cx="968998" cy="971748"/>
              <a:chOff x="3601101" y="2714202"/>
              <a:chExt cx="968998" cy="971748"/>
            </a:xfrm>
          </p:grpSpPr>
          <p:pic>
            <p:nvPicPr>
              <p:cNvPr id="15" name="Picture 14"/>
              <p:cNvPicPr>
                <a:picLocks noChangeAspect="1"/>
              </p:cNvPicPr>
              <p:nvPr/>
            </p:nvPicPr>
            <p:blipFill>
              <a:blip r:embed="rId5"/>
              <a:stretch>
                <a:fillRect/>
              </a:stretch>
            </p:blipFill>
            <p:spPr>
              <a:xfrm>
                <a:off x="3601101" y="2846904"/>
                <a:ext cx="477423" cy="839046"/>
              </a:xfrm>
              <a:prstGeom prst="rect">
                <a:avLst/>
              </a:prstGeom>
            </p:spPr>
          </p:pic>
          <p:pic>
            <p:nvPicPr>
              <p:cNvPr id="16" name="Picture 15"/>
              <p:cNvPicPr>
                <a:picLocks noChangeAspect="1"/>
              </p:cNvPicPr>
              <p:nvPr/>
            </p:nvPicPr>
            <p:blipFill>
              <a:blip r:embed="rId8"/>
              <a:stretch>
                <a:fillRect/>
              </a:stretch>
            </p:blipFill>
            <p:spPr>
              <a:xfrm>
                <a:off x="3875612" y="2714202"/>
                <a:ext cx="694487" cy="898458"/>
              </a:xfrm>
              <a:prstGeom prst="rect">
                <a:avLst/>
              </a:prstGeom>
            </p:spPr>
          </p:pic>
        </p:grpSp>
      </p:grpSp>
      <p:cxnSp>
        <p:nvCxnSpPr>
          <p:cNvPr id="40" name="Straight Connector 39"/>
          <p:cNvCxnSpPr/>
          <p:nvPr/>
        </p:nvCxnSpPr>
        <p:spPr>
          <a:xfrm flipH="1">
            <a:off x="7092289" y="2753609"/>
            <a:ext cx="1281122" cy="1338263"/>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41" name="TextBox 4"/>
          <p:cNvSpPr txBox="1"/>
          <p:nvPr/>
        </p:nvSpPr>
        <p:spPr>
          <a:xfrm>
            <a:off x="8140850" y="1897217"/>
            <a:ext cx="3223447" cy="919388"/>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Dynamically load the right script based on current status. Could be indicated from SP list, site property bag or by any other means. </a:t>
            </a:r>
            <a:endParaRPr lang="en-US" sz="1400" dirty="0">
              <a:solidFill>
                <a:schemeClr val="bg1"/>
              </a:solidFill>
            </a:endParaRPr>
          </a:p>
        </p:txBody>
      </p:sp>
      <p:sp>
        <p:nvSpPr>
          <p:cNvPr id="36" name="Title 35"/>
          <p:cNvSpPr>
            <a:spLocks noGrp="1"/>
          </p:cNvSpPr>
          <p:nvPr>
            <p:ph type="title"/>
          </p:nvPr>
        </p:nvSpPr>
        <p:spPr/>
        <p:txBody>
          <a:bodyPr/>
          <a:lstStyle/>
          <a:p>
            <a:r>
              <a:rPr lang="fi-FI" dirty="0" smtClean="0"/>
              <a:t>JS proxy refresh model</a:t>
            </a:r>
            <a:endParaRPr lang="en-GB" dirty="0"/>
          </a:p>
        </p:txBody>
      </p:sp>
      <p:cxnSp>
        <p:nvCxnSpPr>
          <p:cNvPr id="51" name="Straight Arrow Connector 50"/>
          <p:cNvCxnSpPr>
            <a:endCxn id="39" idx="1"/>
          </p:cNvCxnSpPr>
          <p:nvPr/>
        </p:nvCxnSpPr>
        <p:spPr>
          <a:xfrm>
            <a:off x="2893499" y="3240198"/>
            <a:ext cx="3006219" cy="1069306"/>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52" name="TextBox 51"/>
          <p:cNvSpPr txBox="1"/>
          <p:nvPr/>
        </p:nvSpPr>
        <p:spPr>
          <a:xfrm rot="1119493">
            <a:off x="3895698" y="3835174"/>
            <a:ext cx="1158330" cy="215444"/>
          </a:xfrm>
          <a:prstGeom prst="rect">
            <a:avLst/>
          </a:prstGeom>
          <a:solidFill>
            <a:schemeClr val="bg1"/>
          </a:solidFill>
        </p:spPr>
        <p:txBody>
          <a:bodyPr wrap="none" lIns="0" tIns="0" rIns="0" bIns="0" rtlCol="0">
            <a:spAutoFit/>
          </a:bodyPr>
          <a:lstStyle/>
          <a:p>
            <a:r>
              <a:rPr lang="en-US" sz="1400" spc="-70" dirty="0" smtClean="0">
                <a:gradFill>
                  <a:gsLst>
                    <a:gs pos="2917">
                      <a:schemeClr val="bg2"/>
                    </a:gs>
                    <a:gs pos="95000">
                      <a:schemeClr val="bg2"/>
                    </a:gs>
                  </a:gsLst>
                  <a:lin ang="5400000" scaled="0"/>
                </a:gradFill>
              </a:rPr>
              <a:t>&lt;&lt;Reference&gt;&gt;</a:t>
            </a:r>
          </a:p>
        </p:txBody>
      </p:sp>
      <p:cxnSp>
        <p:nvCxnSpPr>
          <p:cNvPr id="53" name="Straight Connector 52"/>
          <p:cNvCxnSpPr/>
          <p:nvPr/>
        </p:nvCxnSpPr>
        <p:spPr>
          <a:xfrm flipV="1">
            <a:off x="4717721" y="4193363"/>
            <a:ext cx="35171" cy="757732"/>
          </a:xfrm>
          <a:prstGeom prst="line">
            <a:avLst/>
          </a:prstGeom>
          <a:ln w="15875">
            <a:solidFill>
              <a:schemeClr val="tx1">
                <a:lumMod val="50000"/>
                <a:lumOff val="50000"/>
              </a:schemeClr>
            </a:solidFill>
            <a:tailEnd type="oval"/>
          </a:ln>
        </p:spPr>
        <p:style>
          <a:lnRef idx="1">
            <a:schemeClr val="dk1"/>
          </a:lnRef>
          <a:fillRef idx="0">
            <a:schemeClr val="dk1"/>
          </a:fillRef>
          <a:effectRef idx="0">
            <a:schemeClr val="dk1"/>
          </a:effectRef>
          <a:fontRef idx="minor">
            <a:schemeClr val="tx1"/>
          </a:fontRef>
        </p:style>
      </p:cxnSp>
      <p:sp>
        <p:nvSpPr>
          <p:cNvPr id="54" name="TextBox 4"/>
          <p:cNvSpPr txBox="1"/>
          <p:nvPr/>
        </p:nvSpPr>
        <p:spPr>
          <a:xfrm>
            <a:off x="1773043" y="4768061"/>
            <a:ext cx="3496763" cy="1350275"/>
          </a:xfrm>
          <a:prstGeom prst="rect">
            <a:avLst/>
          </a:prstGeom>
          <a:solidFill>
            <a:srgbClr val="505050"/>
          </a:solidFill>
          <a:ln w="19050">
            <a:noFill/>
            <a:prstDash val="solid"/>
            <a:miter lim="800000"/>
          </a:ln>
          <a:effectLst/>
        </p:spPr>
        <p:txBody>
          <a:bodyPr wrap="square" lIns="57055" tIns="28528" rIns="91290" bIns="28528" rtlCol="0" anchor="ctr" anchorCtr="0">
            <a:spAutoFit/>
          </a:bodyPr>
          <a:lstStyle>
            <a:defPPr>
              <a:defRPr lang="en-US"/>
            </a:defPPr>
            <a:lvl1pPr marL="0" algn="l" defTabSz="914156" rtl="0" eaLnBrk="1" latinLnBrk="0" hangingPunct="1">
              <a:defRPr sz="1800" kern="1200">
                <a:solidFill>
                  <a:schemeClr val="tx1"/>
                </a:solidFill>
                <a:latin typeface="+mn-lt"/>
                <a:ea typeface="+mn-ea"/>
                <a:cs typeface="+mn-cs"/>
              </a:defRPr>
            </a:lvl1pPr>
            <a:lvl2pPr marL="457078" algn="l" defTabSz="914156" rtl="0" eaLnBrk="1" latinLnBrk="0" hangingPunct="1">
              <a:defRPr sz="1800" kern="1200">
                <a:solidFill>
                  <a:schemeClr val="tx1"/>
                </a:solidFill>
                <a:latin typeface="+mn-lt"/>
                <a:ea typeface="+mn-ea"/>
                <a:cs typeface="+mn-cs"/>
              </a:defRPr>
            </a:lvl2pPr>
            <a:lvl3pPr marL="914156" algn="l" defTabSz="914156" rtl="0" eaLnBrk="1" latinLnBrk="0" hangingPunct="1">
              <a:defRPr sz="1800" kern="1200">
                <a:solidFill>
                  <a:schemeClr val="tx1"/>
                </a:solidFill>
                <a:latin typeface="+mn-lt"/>
                <a:ea typeface="+mn-ea"/>
                <a:cs typeface="+mn-cs"/>
              </a:defRPr>
            </a:lvl3pPr>
            <a:lvl4pPr marL="1371233" algn="l" defTabSz="914156" rtl="0" eaLnBrk="1" latinLnBrk="0" hangingPunct="1">
              <a:defRPr sz="1800" kern="1200">
                <a:solidFill>
                  <a:schemeClr val="tx1"/>
                </a:solidFill>
                <a:latin typeface="+mn-lt"/>
                <a:ea typeface="+mn-ea"/>
                <a:cs typeface="+mn-cs"/>
              </a:defRPr>
            </a:lvl4pPr>
            <a:lvl5pPr marL="1828313" algn="l" defTabSz="914156" rtl="0" eaLnBrk="1" latinLnBrk="0" hangingPunct="1">
              <a:defRPr sz="1800" kern="1200">
                <a:solidFill>
                  <a:schemeClr val="tx1"/>
                </a:solidFill>
                <a:latin typeface="+mn-lt"/>
                <a:ea typeface="+mn-ea"/>
                <a:cs typeface="+mn-cs"/>
              </a:defRPr>
            </a:lvl5pPr>
            <a:lvl6pPr marL="2285391" algn="l" defTabSz="914156" rtl="0" eaLnBrk="1" latinLnBrk="0" hangingPunct="1">
              <a:defRPr sz="1800" kern="1200">
                <a:solidFill>
                  <a:schemeClr val="tx1"/>
                </a:solidFill>
                <a:latin typeface="+mn-lt"/>
                <a:ea typeface="+mn-ea"/>
                <a:cs typeface="+mn-cs"/>
              </a:defRPr>
            </a:lvl6pPr>
            <a:lvl7pPr marL="2742468" algn="l" defTabSz="914156" rtl="0" eaLnBrk="1" latinLnBrk="0" hangingPunct="1">
              <a:defRPr sz="1800" kern="1200">
                <a:solidFill>
                  <a:schemeClr val="tx1"/>
                </a:solidFill>
                <a:latin typeface="+mn-lt"/>
                <a:ea typeface="+mn-ea"/>
                <a:cs typeface="+mn-cs"/>
              </a:defRPr>
            </a:lvl7pPr>
            <a:lvl8pPr marL="3199546" algn="l" defTabSz="914156" rtl="0" eaLnBrk="1" latinLnBrk="0" hangingPunct="1">
              <a:defRPr sz="1800" kern="1200">
                <a:solidFill>
                  <a:schemeClr val="tx1"/>
                </a:solidFill>
                <a:latin typeface="+mn-lt"/>
                <a:ea typeface="+mn-ea"/>
                <a:cs typeface="+mn-cs"/>
              </a:defRPr>
            </a:lvl8pPr>
            <a:lvl9pPr marL="3656624" algn="l" defTabSz="914156" rtl="0" eaLnBrk="1" latinLnBrk="0" hangingPunct="1">
              <a:defRPr sz="1800" kern="1200">
                <a:solidFill>
                  <a:schemeClr val="tx1"/>
                </a:solidFill>
                <a:latin typeface="+mn-lt"/>
                <a:ea typeface="+mn-ea"/>
                <a:cs typeface="+mn-cs"/>
              </a:defRPr>
            </a:lvl9pPr>
          </a:lstStyle>
          <a:p>
            <a:pPr marL="0" lvl="1"/>
            <a:r>
              <a:rPr lang="fi-FI" sz="1400" dirty="0" smtClean="0">
                <a:solidFill>
                  <a:schemeClr val="bg1"/>
                </a:solidFill>
              </a:rPr>
              <a:t>Used JavaScript in the SharePoint site is referenced from some centralized location (root site collect, provider hosted app, CDN), but it does only works as a dynamic loading router and does not have have actual business code. </a:t>
            </a:r>
            <a:endParaRPr lang="en-US" sz="1400" dirty="0">
              <a:solidFill>
                <a:schemeClr val="bg1"/>
              </a:solidFill>
            </a:endParaRPr>
          </a:p>
        </p:txBody>
      </p:sp>
      <p:grpSp>
        <p:nvGrpSpPr>
          <p:cNvPr id="55" name="Group 54"/>
          <p:cNvGrpSpPr/>
          <p:nvPr/>
        </p:nvGrpSpPr>
        <p:grpSpPr>
          <a:xfrm>
            <a:off x="4992126" y="4010533"/>
            <a:ext cx="514401" cy="514401"/>
            <a:chOff x="492" y="17985"/>
            <a:chExt cx="524853" cy="524853"/>
          </a:xfrm>
        </p:grpSpPr>
        <p:sp>
          <p:nvSpPr>
            <p:cNvPr id="56" name="Oval 5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1</a:t>
              </a:r>
              <a:endParaRPr lang="en-US" sz="2352" dirty="0"/>
            </a:p>
          </p:txBody>
        </p:sp>
      </p:grpSp>
      <p:pic>
        <p:nvPicPr>
          <p:cNvPr id="3" name="Picture 2"/>
          <p:cNvPicPr>
            <a:picLocks noChangeAspect="1"/>
          </p:cNvPicPr>
          <p:nvPr/>
        </p:nvPicPr>
        <p:blipFill rotWithShape="1">
          <a:blip r:embed="rId9"/>
          <a:srcRect r="69103"/>
          <a:stretch/>
        </p:blipFill>
        <p:spPr>
          <a:xfrm>
            <a:off x="2025321" y="3123584"/>
            <a:ext cx="1889970" cy="791215"/>
          </a:xfrm>
          <a:prstGeom prst="rect">
            <a:avLst/>
          </a:prstGeom>
        </p:spPr>
      </p:pic>
      <p:grpSp>
        <p:nvGrpSpPr>
          <p:cNvPr id="115" name="Group 114"/>
          <p:cNvGrpSpPr/>
          <p:nvPr/>
        </p:nvGrpSpPr>
        <p:grpSpPr>
          <a:xfrm>
            <a:off x="5663526" y="3964810"/>
            <a:ext cx="1150187" cy="1120248"/>
            <a:chOff x="5569069" y="3916965"/>
            <a:chExt cx="1150187" cy="1120248"/>
          </a:xfrm>
        </p:grpSpPr>
        <p:grpSp>
          <p:nvGrpSpPr>
            <p:cNvPr id="38" name="Group 37"/>
            <p:cNvGrpSpPr/>
            <p:nvPr/>
          </p:nvGrpSpPr>
          <p:grpSpPr>
            <a:xfrm>
              <a:off x="5805261" y="3916965"/>
              <a:ext cx="605872" cy="763139"/>
              <a:chOff x="8856725" y="2275112"/>
              <a:chExt cx="605872" cy="763139"/>
            </a:xfrm>
          </p:grpSpPr>
          <p:pic>
            <p:nvPicPr>
              <p:cNvPr id="39" name="Picture 38"/>
              <p:cNvPicPr>
                <a:picLocks noChangeAspect="1"/>
              </p:cNvPicPr>
              <p:nvPr/>
            </p:nvPicPr>
            <p:blipFill>
              <a:blip r:embed="rId10"/>
              <a:stretch>
                <a:fillRect/>
              </a:stretch>
            </p:blipFill>
            <p:spPr>
              <a:xfrm>
                <a:off x="8856725" y="2275112"/>
                <a:ext cx="527111" cy="689388"/>
              </a:xfrm>
              <a:prstGeom prst="rect">
                <a:avLst/>
              </a:prstGeom>
            </p:spPr>
          </p:pic>
          <p:pic>
            <p:nvPicPr>
              <p:cNvPr id="47" name="Picture 46"/>
              <p:cNvPicPr>
                <a:picLocks noChangeAspect="1"/>
              </p:cNvPicPr>
              <p:nvPr/>
            </p:nvPicPr>
            <p:blipFill>
              <a:blip r:embed="rId10"/>
              <a:stretch>
                <a:fillRect/>
              </a:stretch>
            </p:blipFill>
            <p:spPr>
              <a:xfrm>
                <a:off x="8935486" y="2348863"/>
                <a:ext cx="527111" cy="689388"/>
              </a:xfrm>
              <a:prstGeom prst="rect">
                <a:avLst/>
              </a:prstGeom>
            </p:spPr>
          </p:pic>
          <p:sp>
            <p:nvSpPr>
              <p:cNvPr id="48" name="Right Triangle 47"/>
              <p:cNvSpPr/>
              <p:nvPr/>
            </p:nvSpPr>
            <p:spPr bwMode="auto">
              <a:xfrm>
                <a:off x="8978857" y="2373272"/>
                <a:ext cx="440367" cy="626130"/>
              </a:xfrm>
              <a:prstGeom prst="rtTriangl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9" name="TextBox 48"/>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58" name="TextBox 57"/>
            <p:cNvSpPr txBox="1"/>
            <p:nvPr/>
          </p:nvSpPr>
          <p:spPr>
            <a:xfrm>
              <a:off x="5569069" y="4667881"/>
              <a:ext cx="1150187"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”Proxy JS”</a:t>
              </a:r>
              <a:endParaRPr lang="en-GB" sz="2400" spc="-70" dirty="0" smtClean="0">
                <a:gradFill>
                  <a:gsLst>
                    <a:gs pos="2917">
                      <a:schemeClr val="bg2"/>
                    </a:gs>
                    <a:gs pos="95000">
                      <a:schemeClr val="bg2"/>
                    </a:gs>
                  </a:gsLst>
                  <a:lin ang="5400000" scaled="0"/>
                </a:gradFill>
                <a:latin typeface="+mj-lt"/>
              </a:endParaRPr>
            </a:p>
          </p:txBody>
        </p:sp>
      </p:grpSp>
      <p:grpSp>
        <p:nvGrpSpPr>
          <p:cNvPr id="10" name="Group 9"/>
          <p:cNvGrpSpPr/>
          <p:nvPr/>
        </p:nvGrpSpPr>
        <p:grpSpPr>
          <a:xfrm>
            <a:off x="9285361" y="2988326"/>
            <a:ext cx="1178849" cy="1097179"/>
            <a:chOff x="8788545" y="2300833"/>
            <a:chExt cx="1178849" cy="1097179"/>
          </a:xfrm>
        </p:grpSpPr>
        <p:grpSp>
          <p:nvGrpSpPr>
            <p:cNvPr id="59" name="Group 58"/>
            <p:cNvGrpSpPr/>
            <p:nvPr/>
          </p:nvGrpSpPr>
          <p:grpSpPr>
            <a:xfrm>
              <a:off x="9035655" y="2300833"/>
              <a:ext cx="605872" cy="763139"/>
              <a:chOff x="8856725" y="2275112"/>
              <a:chExt cx="605872" cy="763139"/>
            </a:xfrm>
          </p:grpSpPr>
          <p:pic>
            <p:nvPicPr>
              <p:cNvPr id="60" name="Picture 59"/>
              <p:cNvPicPr>
                <a:picLocks noChangeAspect="1"/>
              </p:cNvPicPr>
              <p:nvPr/>
            </p:nvPicPr>
            <p:blipFill>
              <a:blip r:embed="rId10"/>
              <a:stretch>
                <a:fillRect/>
              </a:stretch>
            </p:blipFill>
            <p:spPr>
              <a:xfrm>
                <a:off x="8856725" y="2275112"/>
                <a:ext cx="527111" cy="689388"/>
              </a:xfrm>
              <a:prstGeom prst="rect">
                <a:avLst/>
              </a:prstGeom>
            </p:spPr>
          </p:pic>
          <p:pic>
            <p:nvPicPr>
              <p:cNvPr id="61" name="Picture 60"/>
              <p:cNvPicPr>
                <a:picLocks noChangeAspect="1"/>
              </p:cNvPicPr>
              <p:nvPr/>
            </p:nvPicPr>
            <p:blipFill>
              <a:blip r:embed="rId10"/>
              <a:stretch>
                <a:fillRect/>
              </a:stretch>
            </p:blipFill>
            <p:spPr>
              <a:xfrm>
                <a:off x="8935486" y="2348863"/>
                <a:ext cx="527111" cy="689388"/>
              </a:xfrm>
              <a:prstGeom prst="rect">
                <a:avLst/>
              </a:prstGeom>
            </p:spPr>
          </p:pic>
          <p:sp>
            <p:nvSpPr>
              <p:cNvPr id="62" name="Right Triangle 61"/>
              <p:cNvSpPr/>
              <p:nvPr/>
            </p:nvSpPr>
            <p:spPr bwMode="auto">
              <a:xfrm>
                <a:off x="8978857" y="2373272"/>
                <a:ext cx="440367" cy="626130"/>
              </a:xfrm>
              <a:prstGeom prst="rtTriangle">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63" name="TextBox 62"/>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64" name="TextBox 63"/>
            <p:cNvSpPr txBox="1"/>
            <p:nvPr/>
          </p:nvSpPr>
          <p:spPr>
            <a:xfrm>
              <a:off x="8788545" y="3028680"/>
              <a:ext cx="1178849"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JS logic v1</a:t>
              </a:r>
              <a:endParaRPr lang="en-GB" sz="2400" spc="-70" dirty="0" smtClean="0">
                <a:gradFill>
                  <a:gsLst>
                    <a:gs pos="2917">
                      <a:schemeClr val="bg2"/>
                    </a:gs>
                    <a:gs pos="95000">
                      <a:schemeClr val="bg2"/>
                    </a:gs>
                  </a:gsLst>
                  <a:lin ang="5400000" scaled="0"/>
                </a:gradFill>
                <a:latin typeface="+mj-lt"/>
              </a:endParaRPr>
            </a:p>
          </p:txBody>
        </p:sp>
      </p:grpSp>
      <p:grpSp>
        <p:nvGrpSpPr>
          <p:cNvPr id="71" name="Group 70"/>
          <p:cNvGrpSpPr/>
          <p:nvPr/>
        </p:nvGrpSpPr>
        <p:grpSpPr>
          <a:xfrm>
            <a:off x="9097332" y="4234871"/>
            <a:ext cx="1228541" cy="1107142"/>
            <a:chOff x="8763697" y="2300833"/>
            <a:chExt cx="1228541" cy="1107142"/>
          </a:xfrm>
        </p:grpSpPr>
        <p:grpSp>
          <p:nvGrpSpPr>
            <p:cNvPr id="72" name="Group 71"/>
            <p:cNvGrpSpPr/>
            <p:nvPr/>
          </p:nvGrpSpPr>
          <p:grpSpPr>
            <a:xfrm>
              <a:off x="9035655" y="2300833"/>
              <a:ext cx="605872" cy="763139"/>
              <a:chOff x="8856725" y="2275112"/>
              <a:chExt cx="605872" cy="763139"/>
            </a:xfrm>
          </p:grpSpPr>
          <p:pic>
            <p:nvPicPr>
              <p:cNvPr id="74" name="Picture 73"/>
              <p:cNvPicPr>
                <a:picLocks noChangeAspect="1"/>
              </p:cNvPicPr>
              <p:nvPr/>
            </p:nvPicPr>
            <p:blipFill>
              <a:blip r:embed="rId10"/>
              <a:stretch>
                <a:fillRect/>
              </a:stretch>
            </p:blipFill>
            <p:spPr>
              <a:xfrm>
                <a:off x="8856725" y="2275112"/>
                <a:ext cx="527111" cy="689388"/>
              </a:xfrm>
              <a:prstGeom prst="rect">
                <a:avLst/>
              </a:prstGeom>
            </p:spPr>
          </p:pic>
          <p:pic>
            <p:nvPicPr>
              <p:cNvPr id="75" name="Picture 74"/>
              <p:cNvPicPr>
                <a:picLocks noChangeAspect="1"/>
              </p:cNvPicPr>
              <p:nvPr/>
            </p:nvPicPr>
            <p:blipFill>
              <a:blip r:embed="rId10"/>
              <a:stretch>
                <a:fillRect/>
              </a:stretch>
            </p:blipFill>
            <p:spPr>
              <a:xfrm>
                <a:off x="8935486" y="2348863"/>
                <a:ext cx="527111" cy="689388"/>
              </a:xfrm>
              <a:prstGeom prst="rect">
                <a:avLst/>
              </a:prstGeom>
            </p:spPr>
          </p:pic>
          <p:sp>
            <p:nvSpPr>
              <p:cNvPr id="76" name="Right Triangle 75"/>
              <p:cNvSpPr/>
              <p:nvPr/>
            </p:nvSpPr>
            <p:spPr bwMode="auto">
              <a:xfrm>
                <a:off x="8978857" y="2373272"/>
                <a:ext cx="440367" cy="626130"/>
              </a:xfrm>
              <a:prstGeom prst="rtTriangl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77" name="TextBox 76"/>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73" name="TextBox 72"/>
            <p:cNvSpPr txBox="1"/>
            <p:nvPr/>
          </p:nvSpPr>
          <p:spPr>
            <a:xfrm>
              <a:off x="8763697" y="3038643"/>
              <a:ext cx="1228541"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JS logic v2</a:t>
              </a:r>
              <a:endParaRPr lang="en-GB" sz="2400" spc="-70" dirty="0" smtClean="0">
                <a:gradFill>
                  <a:gsLst>
                    <a:gs pos="2917">
                      <a:schemeClr val="bg2"/>
                    </a:gs>
                    <a:gs pos="95000">
                      <a:schemeClr val="bg2"/>
                    </a:gs>
                  </a:gsLst>
                  <a:lin ang="5400000" scaled="0"/>
                </a:gradFill>
                <a:latin typeface="+mj-lt"/>
              </a:endParaRPr>
            </a:p>
          </p:txBody>
        </p:sp>
      </p:grpSp>
      <p:grpSp>
        <p:nvGrpSpPr>
          <p:cNvPr id="78" name="Group 77"/>
          <p:cNvGrpSpPr/>
          <p:nvPr/>
        </p:nvGrpSpPr>
        <p:grpSpPr>
          <a:xfrm>
            <a:off x="8786631" y="5474725"/>
            <a:ext cx="1228541" cy="1096630"/>
            <a:chOff x="8763698" y="2300833"/>
            <a:chExt cx="1228541" cy="1096630"/>
          </a:xfrm>
        </p:grpSpPr>
        <p:grpSp>
          <p:nvGrpSpPr>
            <p:cNvPr id="79" name="Group 78"/>
            <p:cNvGrpSpPr/>
            <p:nvPr/>
          </p:nvGrpSpPr>
          <p:grpSpPr>
            <a:xfrm>
              <a:off x="9035655" y="2300833"/>
              <a:ext cx="605872" cy="763139"/>
              <a:chOff x="8856725" y="2275112"/>
              <a:chExt cx="605872" cy="763139"/>
            </a:xfrm>
          </p:grpSpPr>
          <p:pic>
            <p:nvPicPr>
              <p:cNvPr id="81" name="Picture 80"/>
              <p:cNvPicPr>
                <a:picLocks noChangeAspect="1"/>
              </p:cNvPicPr>
              <p:nvPr/>
            </p:nvPicPr>
            <p:blipFill>
              <a:blip r:embed="rId10"/>
              <a:stretch>
                <a:fillRect/>
              </a:stretch>
            </p:blipFill>
            <p:spPr>
              <a:xfrm>
                <a:off x="8856725" y="2275112"/>
                <a:ext cx="527111" cy="689388"/>
              </a:xfrm>
              <a:prstGeom prst="rect">
                <a:avLst/>
              </a:prstGeom>
            </p:spPr>
          </p:pic>
          <p:pic>
            <p:nvPicPr>
              <p:cNvPr id="82" name="Picture 81"/>
              <p:cNvPicPr>
                <a:picLocks noChangeAspect="1"/>
              </p:cNvPicPr>
              <p:nvPr/>
            </p:nvPicPr>
            <p:blipFill>
              <a:blip r:embed="rId10"/>
              <a:stretch>
                <a:fillRect/>
              </a:stretch>
            </p:blipFill>
            <p:spPr>
              <a:xfrm>
                <a:off x="8935486" y="2348863"/>
                <a:ext cx="527111" cy="689388"/>
              </a:xfrm>
              <a:prstGeom prst="rect">
                <a:avLst/>
              </a:prstGeom>
            </p:spPr>
          </p:pic>
          <p:sp>
            <p:nvSpPr>
              <p:cNvPr id="83" name="Right Triangle 82"/>
              <p:cNvSpPr/>
              <p:nvPr/>
            </p:nvSpPr>
            <p:spPr bwMode="auto">
              <a:xfrm>
                <a:off x="8978857" y="2373272"/>
                <a:ext cx="440367" cy="626130"/>
              </a:xfrm>
              <a:prstGeom prst="r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84" name="TextBox 83"/>
              <p:cNvSpPr txBox="1"/>
              <p:nvPr/>
            </p:nvSpPr>
            <p:spPr>
              <a:xfrm>
                <a:off x="9045472" y="2698546"/>
                <a:ext cx="153568" cy="307777"/>
              </a:xfrm>
              <a:prstGeom prst="rect">
                <a:avLst/>
              </a:prstGeom>
              <a:noFill/>
            </p:spPr>
            <p:txBody>
              <a:bodyPr wrap="none" lIns="0" tIns="0" rIns="0" bIns="0" rtlCol="0">
                <a:spAutoFit/>
              </a:bodyPr>
              <a:lstStyle/>
              <a:p>
                <a:r>
                  <a:rPr lang="fi-FI" sz="2000" spc="-70" dirty="0" err="1" smtClean="0">
                    <a:solidFill>
                      <a:schemeClr val="bg1"/>
                    </a:solidFill>
                    <a:effectLst>
                      <a:outerShdw blurRad="50800" dist="38100" dir="2700000" algn="tl" rotWithShape="0">
                        <a:schemeClr val="tx2">
                          <a:alpha val="40000"/>
                        </a:schemeClr>
                      </a:outerShdw>
                    </a:effectLst>
                  </a:rPr>
                  <a:t>js</a:t>
                </a:r>
                <a:endParaRPr lang="en-US" sz="2000" spc="-70" dirty="0" smtClean="0">
                  <a:solidFill>
                    <a:schemeClr val="bg1"/>
                  </a:solidFill>
                  <a:effectLst>
                    <a:outerShdw blurRad="50800" dist="38100" dir="2700000" algn="tl" rotWithShape="0">
                      <a:schemeClr val="tx2">
                        <a:alpha val="40000"/>
                      </a:schemeClr>
                    </a:outerShdw>
                  </a:effectLst>
                </a:endParaRPr>
              </a:p>
            </p:txBody>
          </p:sp>
        </p:grpSp>
        <p:sp>
          <p:nvSpPr>
            <p:cNvPr id="80" name="TextBox 79"/>
            <p:cNvSpPr txBox="1"/>
            <p:nvPr/>
          </p:nvSpPr>
          <p:spPr>
            <a:xfrm>
              <a:off x="8763698" y="3028131"/>
              <a:ext cx="1228541" cy="369332"/>
            </a:xfrm>
            <a:prstGeom prst="rect">
              <a:avLst/>
            </a:prstGeom>
            <a:noFill/>
          </p:spPr>
          <p:txBody>
            <a:bodyPr wrap="none" lIns="0" tIns="0" rIns="0" bIns="0" rtlCol="0">
              <a:spAutoFit/>
            </a:bodyPr>
            <a:lstStyle/>
            <a:p>
              <a:r>
                <a:rPr lang="fi-FI" sz="2400" spc="-70" dirty="0" smtClean="0">
                  <a:gradFill>
                    <a:gsLst>
                      <a:gs pos="2917">
                        <a:schemeClr val="bg2"/>
                      </a:gs>
                      <a:gs pos="95000">
                        <a:schemeClr val="bg2"/>
                      </a:gs>
                    </a:gsLst>
                    <a:lin ang="5400000" scaled="0"/>
                  </a:gradFill>
                  <a:latin typeface="+mj-lt"/>
                </a:rPr>
                <a:t>JS logic v3</a:t>
              </a:r>
              <a:endParaRPr lang="en-GB" sz="2400" spc="-70" dirty="0" smtClean="0">
                <a:gradFill>
                  <a:gsLst>
                    <a:gs pos="2917">
                      <a:schemeClr val="bg2"/>
                    </a:gs>
                    <a:gs pos="95000">
                      <a:schemeClr val="bg2"/>
                    </a:gs>
                  </a:gsLst>
                  <a:lin ang="5400000" scaled="0"/>
                </a:gradFill>
                <a:latin typeface="+mj-lt"/>
              </a:endParaRPr>
            </a:p>
          </p:txBody>
        </p:sp>
      </p:grpSp>
      <p:cxnSp>
        <p:nvCxnSpPr>
          <p:cNvPr id="85" name="Straight Arrow Connector 84"/>
          <p:cNvCxnSpPr>
            <a:stCxn id="89" idx="3"/>
          </p:cNvCxnSpPr>
          <p:nvPr/>
        </p:nvCxnSpPr>
        <p:spPr>
          <a:xfrm flipV="1">
            <a:off x="7201880" y="3445575"/>
            <a:ext cx="2199021" cy="995759"/>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cxnSp>
        <p:nvCxnSpPr>
          <p:cNvPr id="86" name="Straight Arrow Connector 85"/>
          <p:cNvCxnSpPr>
            <a:stCxn id="89" idx="3"/>
            <a:endCxn id="74" idx="1"/>
          </p:cNvCxnSpPr>
          <p:nvPr/>
        </p:nvCxnSpPr>
        <p:spPr>
          <a:xfrm>
            <a:off x="7201880" y="4441334"/>
            <a:ext cx="2167410" cy="138231"/>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89" name="Flowchart: Decision 88"/>
          <p:cNvSpPr/>
          <p:nvPr/>
        </p:nvSpPr>
        <p:spPr bwMode="auto">
          <a:xfrm>
            <a:off x="6622936" y="4170729"/>
            <a:ext cx="578944" cy="541210"/>
          </a:xfrm>
          <a:prstGeom prst="flowChartDecisio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GB" sz="80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91" name="Straight Arrow Connector 90"/>
          <p:cNvCxnSpPr>
            <a:stCxn id="89" idx="3"/>
            <a:endCxn id="81" idx="1"/>
          </p:cNvCxnSpPr>
          <p:nvPr/>
        </p:nvCxnSpPr>
        <p:spPr>
          <a:xfrm>
            <a:off x="7201880" y="4441334"/>
            <a:ext cx="1856708" cy="1378085"/>
          </a:xfrm>
          <a:prstGeom prst="straightConnector1">
            <a:avLst/>
          </a:prstGeom>
          <a:ln w="28575">
            <a:solidFill>
              <a:schemeClr val="accent1"/>
            </a:solidFill>
            <a:prstDash val="sysDash"/>
            <a:tailEnd type="stealth" w="lg" len="lg"/>
          </a:ln>
          <a:effectLst>
            <a:outerShdw blurRad="50800" dist="38100" dir="2700000" algn="tl" rotWithShape="0">
              <a:schemeClr val="bg1">
                <a:alpha val="40000"/>
              </a:schemeClr>
            </a:outerShdw>
          </a:effectLst>
        </p:spPr>
        <p:style>
          <a:lnRef idx="1">
            <a:schemeClr val="accent4"/>
          </a:lnRef>
          <a:fillRef idx="0">
            <a:schemeClr val="accent4"/>
          </a:fillRef>
          <a:effectRef idx="0">
            <a:schemeClr val="accent4"/>
          </a:effectRef>
          <a:fontRef idx="minor">
            <a:schemeClr val="tx1"/>
          </a:fontRef>
        </p:style>
      </p:cxnSp>
      <p:sp>
        <p:nvSpPr>
          <p:cNvPr id="95" name="TextBox 94"/>
          <p:cNvSpPr txBox="1"/>
          <p:nvPr/>
        </p:nvSpPr>
        <p:spPr>
          <a:xfrm rot="20139676">
            <a:off x="7610128" y="3708594"/>
            <a:ext cx="1441933" cy="184666"/>
          </a:xfrm>
          <a:prstGeom prst="rect">
            <a:avLst/>
          </a:prstGeom>
          <a:noFill/>
        </p:spPr>
        <p:txBody>
          <a:bodyPr wrap="none" lIns="0" tIns="0" rIns="0" bIns="0" rtlCol="0">
            <a:spAutoFit/>
          </a:bodyPr>
          <a:lstStyle/>
          <a:p>
            <a:r>
              <a:rPr lang="en-US" sz="1200" i="1" spc="-70" dirty="0" smtClean="0">
                <a:gradFill>
                  <a:gsLst>
                    <a:gs pos="2917">
                      <a:schemeClr val="bg2"/>
                    </a:gs>
                    <a:gs pos="95000">
                      <a:schemeClr val="bg2"/>
                    </a:gs>
                  </a:gsLst>
                  <a:lin ang="5400000" scaled="0"/>
                </a:gradFill>
              </a:rPr>
              <a:t>&lt;&lt; load dynamically &gt;&gt;</a:t>
            </a:r>
          </a:p>
        </p:txBody>
      </p:sp>
      <p:sp>
        <p:nvSpPr>
          <p:cNvPr id="96" name="TextBox 95"/>
          <p:cNvSpPr txBox="1"/>
          <p:nvPr/>
        </p:nvSpPr>
        <p:spPr>
          <a:xfrm>
            <a:off x="6647386" y="4343175"/>
            <a:ext cx="532197" cy="169277"/>
          </a:xfrm>
          <a:prstGeom prst="rect">
            <a:avLst/>
          </a:prstGeom>
          <a:noFill/>
        </p:spPr>
        <p:txBody>
          <a:bodyPr wrap="none" lIns="0" tIns="0" rIns="0" bIns="0" rtlCol="0">
            <a:spAutoFit/>
          </a:bodyPr>
          <a:lstStyle/>
          <a:p>
            <a:r>
              <a:rPr lang="en-US" sz="1100" dirty="0">
                <a:gradFill>
                  <a:gsLst>
                    <a:gs pos="0">
                      <a:srgbClr val="FFFFFF"/>
                    </a:gs>
                    <a:gs pos="100000">
                      <a:srgbClr val="FFFFFF"/>
                    </a:gs>
                  </a:gsLst>
                  <a:lin ang="5400000" scaled="0"/>
                </a:gradFill>
                <a:ea typeface="Segoe UI" pitchFamily="34" charset="0"/>
                <a:cs typeface="Segoe UI" pitchFamily="34" charset="0"/>
              </a:rPr>
              <a:t>&lt;</a:t>
            </a:r>
            <a:r>
              <a:rPr lang="en-US" sz="1100" dirty="0" smtClean="0">
                <a:gradFill>
                  <a:gsLst>
                    <a:gs pos="0">
                      <a:srgbClr val="FFFFFF"/>
                    </a:gs>
                    <a:gs pos="100000">
                      <a:srgbClr val="FFFFFF"/>
                    </a:gs>
                  </a:gsLst>
                  <a:lin ang="5400000" scaled="0"/>
                </a:gradFill>
                <a:ea typeface="Segoe UI" pitchFamily="34" charset="0"/>
                <a:cs typeface="Segoe UI" pitchFamily="34" charset="0"/>
              </a:rPr>
              <a:t>script&gt;</a:t>
            </a:r>
            <a:endParaRPr lang="en-GB" sz="1100" dirty="0">
              <a:gradFill>
                <a:gsLst>
                  <a:gs pos="0">
                    <a:srgbClr val="FFFFFF"/>
                  </a:gs>
                  <a:gs pos="100000">
                    <a:srgbClr val="FFFFFF"/>
                  </a:gs>
                </a:gsLst>
                <a:lin ang="5400000" scaled="0"/>
              </a:gradFill>
              <a:ea typeface="Segoe UI" pitchFamily="34" charset="0"/>
              <a:cs typeface="Segoe UI" pitchFamily="34" charset="0"/>
            </a:endParaRPr>
          </a:p>
        </p:txBody>
      </p:sp>
      <p:grpSp>
        <p:nvGrpSpPr>
          <p:cNvPr id="97" name="Group 96"/>
          <p:cNvGrpSpPr/>
          <p:nvPr/>
        </p:nvGrpSpPr>
        <p:grpSpPr>
          <a:xfrm>
            <a:off x="7152535" y="4565777"/>
            <a:ext cx="514401" cy="514401"/>
            <a:chOff x="492" y="17985"/>
            <a:chExt cx="524853" cy="524853"/>
          </a:xfrm>
        </p:grpSpPr>
        <p:sp>
          <p:nvSpPr>
            <p:cNvPr id="98" name="Oval 9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2</a:t>
              </a:r>
              <a:endParaRPr lang="en-US" sz="2352" dirty="0"/>
            </a:p>
          </p:txBody>
        </p:sp>
      </p:grpSp>
      <p:sp>
        <p:nvSpPr>
          <p:cNvPr id="110" name="TextBox 109"/>
          <p:cNvSpPr txBox="1"/>
          <p:nvPr/>
        </p:nvSpPr>
        <p:spPr>
          <a:xfrm rot="172519">
            <a:off x="7734815" y="4304386"/>
            <a:ext cx="1441933" cy="184666"/>
          </a:xfrm>
          <a:prstGeom prst="rect">
            <a:avLst/>
          </a:prstGeom>
          <a:noFill/>
        </p:spPr>
        <p:txBody>
          <a:bodyPr wrap="none" lIns="0" tIns="0" rIns="0" bIns="0" rtlCol="0">
            <a:spAutoFit/>
          </a:bodyPr>
          <a:lstStyle/>
          <a:p>
            <a:r>
              <a:rPr lang="en-US" sz="1200" i="1" spc="-70" dirty="0" smtClean="0">
                <a:gradFill>
                  <a:gsLst>
                    <a:gs pos="2917">
                      <a:schemeClr val="bg2"/>
                    </a:gs>
                    <a:gs pos="95000">
                      <a:schemeClr val="bg2"/>
                    </a:gs>
                  </a:gsLst>
                  <a:lin ang="5400000" scaled="0"/>
                </a:gradFill>
              </a:rPr>
              <a:t>&lt;&lt; </a:t>
            </a:r>
            <a:r>
              <a:rPr lang="en-US" sz="1200" i="1" spc="-70" dirty="0">
                <a:gradFill>
                  <a:gsLst>
                    <a:gs pos="2917">
                      <a:schemeClr val="bg2"/>
                    </a:gs>
                    <a:gs pos="95000">
                      <a:schemeClr val="bg2"/>
                    </a:gs>
                  </a:gsLst>
                  <a:lin ang="5400000" scaled="0"/>
                </a:gradFill>
              </a:rPr>
              <a:t>load dynamically </a:t>
            </a:r>
            <a:r>
              <a:rPr lang="en-US" sz="1200" i="1" spc="-70" dirty="0" smtClean="0">
                <a:gradFill>
                  <a:gsLst>
                    <a:gs pos="2917">
                      <a:schemeClr val="bg2"/>
                    </a:gs>
                    <a:gs pos="95000">
                      <a:schemeClr val="bg2"/>
                    </a:gs>
                  </a:gsLst>
                  <a:lin ang="5400000" scaled="0"/>
                </a:gradFill>
              </a:rPr>
              <a:t>&gt;&gt;</a:t>
            </a:r>
            <a:endParaRPr lang="en-US" sz="1200" i="1" spc="-70" dirty="0">
              <a:gradFill>
                <a:gsLst>
                  <a:gs pos="2917">
                    <a:schemeClr val="bg2"/>
                  </a:gs>
                  <a:gs pos="95000">
                    <a:schemeClr val="bg2"/>
                  </a:gs>
                </a:gsLst>
                <a:lin ang="5400000" scaled="0"/>
              </a:gradFill>
            </a:endParaRPr>
          </a:p>
        </p:txBody>
      </p:sp>
      <p:sp>
        <p:nvSpPr>
          <p:cNvPr id="113" name="TextBox 112"/>
          <p:cNvSpPr txBox="1"/>
          <p:nvPr/>
        </p:nvSpPr>
        <p:spPr>
          <a:xfrm rot="2194412">
            <a:off x="7649774" y="5054491"/>
            <a:ext cx="1441933" cy="184666"/>
          </a:xfrm>
          <a:prstGeom prst="rect">
            <a:avLst/>
          </a:prstGeom>
          <a:noFill/>
        </p:spPr>
        <p:txBody>
          <a:bodyPr wrap="none" lIns="0" tIns="0" rIns="0" bIns="0" rtlCol="0">
            <a:spAutoFit/>
          </a:bodyPr>
          <a:lstStyle/>
          <a:p>
            <a:r>
              <a:rPr lang="en-US" sz="1200" i="1" spc="-70" dirty="0" smtClean="0">
                <a:gradFill>
                  <a:gsLst>
                    <a:gs pos="2917">
                      <a:schemeClr val="bg2"/>
                    </a:gs>
                    <a:gs pos="95000">
                      <a:schemeClr val="bg2"/>
                    </a:gs>
                  </a:gsLst>
                  <a:lin ang="5400000" scaled="0"/>
                </a:gradFill>
              </a:rPr>
              <a:t>&lt;&lt; </a:t>
            </a:r>
            <a:r>
              <a:rPr lang="en-US" sz="1200" i="1" spc="-70" dirty="0">
                <a:gradFill>
                  <a:gsLst>
                    <a:gs pos="2917">
                      <a:schemeClr val="bg2"/>
                    </a:gs>
                    <a:gs pos="95000">
                      <a:schemeClr val="bg2"/>
                    </a:gs>
                  </a:gsLst>
                  <a:lin ang="5400000" scaled="0"/>
                </a:gradFill>
              </a:rPr>
              <a:t>load dynamically </a:t>
            </a:r>
            <a:r>
              <a:rPr lang="en-US" sz="1200" i="1" spc="-70" dirty="0" smtClean="0">
                <a:gradFill>
                  <a:gsLst>
                    <a:gs pos="2917">
                      <a:schemeClr val="bg2"/>
                    </a:gs>
                    <a:gs pos="95000">
                      <a:schemeClr val="bg2"/>
                    </a:gs>
                  </a:gsLst>
                  <a:lin ang="5400000" scaled="0"/>
                </a:gradFill>
              </a:rPr>
              <a:t>&gt;&gt;</a:t>
            </a:r>
            <a:endParaRPr lang="en-US" sz="1200" i="1" spc="-70" dirty="0">
              <a:gradFill>
                <a:gsLst>
                  <a:gs pos="2917">
                    <a:schemeClr val="bg2"/>
                  </a:gs>
                  <a:gs pos="95000">
                    <a:schemeClr val="bg2"/>
                  </a:gs>
                </a:gsLst>
                <a:lin ang="5400000" scaled="0"/>
              </a:gradFill>
            </a:endParaRPr>
          </a:p>
        </p:txBody>
      </p:sp>
    </p:spTree>
    <p:extLst>
      <p:ext uri="{BB962C8B-B14F-4D97-AF65-F5344CB8AC3E}">
        <p14:creationId xmlns:p14="http://schemas.microsoft.com/office/powerpoint/2010/main" val="19814741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1000"/>
                                        <p:tgtEl>
                                          <p:spTgt spid="41"/>
                                        </p:tgtEl>
                                      </p:cBhvr>
                                    </p:animEffect>
                                    <p:anim calcmode="lin" valueType="num">
                                      <p:cBhvr>
                                        <p:cTn id="13" dur="1000" fill="hold"/>
                                        <p:tgtEl>
                                          <p:spTgt spid="41"/>
                                        </p:tgtEl>
                                        <p:attrNameLst>
                                          <p:attrName>ppt_x</p:attrName>
                                        </p:attrNameLst>
                                      </p:cBhvr>
                                      <p:tavLst>
                                        <p:tav tm="0">
                                          <p:val>
                                            <p:strVal val="#ppt_x"/>
                                          </p:val>
                                        </p:tav>
                                        <p:tav tm="100000">
                                          <p:val>
                                            <p:strVal val="#ppt_x"/>
                                          </p:val>
                                        </p:tav>
                                      </p:tavLst>
                                    </p:anim>
                                    <p:anim calcmode="lin" valueType="num">
                                      <p:cBhvr>
                                        <p:cTn id="14" dur="1000" fill="hold"/>
                                        <p:tgtEl>
                                          <p:spTgt spid="4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1000"/>
                                        <p:tgtEl>
                                          <p:spTgt spid="51"/>
                                        </p:tgtEl>
                                      </p:cBhvr>
                                    </p:animEffect>
                                    <p:anim calcmode="lin" valueType="num">
                                      <p:cBhvr>
                                        <p:cTn id="23" dur="1000" fill="hold"/>
                                        <p:tgtEl>
                                          <p:spTgt spid="51"/>
                                        </p:tgtEl>
                                        <p:attrNameLst>
                                          <p:attrName>ppt_x</p:attrName>
                                        </p:attrNameLst>
                                      </p:cBhvr>
                                      <p:tavLst>
                                        <p:tav tm="0">
                                          <p:val>
                                            <p:strVal val="#ppt_x"/>
                                          </p:val>
                                        </p:tav>
                                        <p:tav tm="100000">
                                          <p:val>
                                            <p:strVal val="#ppt_x"/>
                                          </p:val>
                                        </p:tav>
                                      </p:tavLst>
                                    </p:anim>
                                    <p:anim calcmode="lin" valueType="num">
                                      <p:cBhvr>
                                        <p:cTn id="24" dur="1000" fill="hold"/>
                                        <p:tgtEl>
                                          <p:spTgt spid="5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1000"/>
                                        <p:tgtEl>
                                          <p:spTgt spid="52"/>
                                        </p:tgtEl>
                                      </p:cBhvr>
                                    </p:animEffect>
                                    <p:anim calcmode="lin" valueType="num">
                                      <p:cBhvr>
                                        <p:cTn id="28" dur="1000" fill="hold"/>
                                        <p:tgtEl>
                                          <p:spTgt spid="52"/>
                                        </p:tgtEl>
                                        <p:attrNameLst>
                                          <p:attrName>ppt_x</p:attrName>
                                        </p:attrNameLst>
                                      </p:cBhvr>
                                      <p:tavLst>
                                        <p:tav tm="0">
                                          <p:val>
                                            <p:strVal val="#ppt_x"/>
                                          </p:val>
                                        </p:tav>
                                        <p:tav tm="100000">
                                          <p:val>
                                            <p:strVal val="#ppt_x"/>
                                          </p:val>
                                        </p:tav>
                                      </p:tavLst>
                                    </p:anim>
                                    <p:anim calcmode="lin" valueType="num">
                                      <p:cBhvr>
                                        <p:cTn id="29" dur="1000" fill="hold"/>
                                        <p:tgtEl>
                                          <p:spTgt spid="5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1000"/>
                                        <p:tgtEl>
                                          <p:spTgt spid="54"/>
                                        </p:tgtEl>
                                      </p:cBhvr>
                                    </p:animEffect>
                                    <p:anim calcmode="lin" valueType="num">
                                      <p:cBhvr>
                                        <p:cTn id="33" dur="1000" fill="hold"/>
                                        <p:tgtEl>
                                          <p:spTgt spid="54"/>
                                        </p:tgtEl>
                                        <p:attrNameLst>
                                          <p:attrName>ppt_x</p:attrName>
                                        </p:attrNameLst>
                                      </p:cBhvr>
                                      <p:tavLst>
                                        <p:tav tm="0">
                                          <p:val>
                                            <p:strVal val="#ppt_x"/>
                                          </p:val>
                                        </p:tav>
                                        <p:tav tm="100000">
                                          <p:val>
                                            <p:strVal val="#ppt_x"/>
                                          </p:val>
                                        </p:tav>
                                      </p:tavLst>
                                    </p:anim>
                                    <p:anim calcmode="lin" valueType="num">
                                      <p:cBhvr>
                                        <p:cTn id="34" dur="1000" fill="hold"/>
                                        <p:tgtEl>
                                          <p:spTgt spid="5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1000"/>
                                        <p:tgtEl>
                                          <p:spTgt spid="53"/>
                                        </p:tgtEl>
                                      </p:cBhvr>
                                    </p:animEffect>
                                    <p:anim calcmode="lin" valueType="num">
                                      <p:cBhvr>
                                        <p:cTn id="38" dur="1000" fill="hold"/>
                                        <p:tgtEl>
                                          <p:spTgt spid="53"/>
                                        </p:tgtEl>
                                        <p:attrNameLst>
                                          <p:attrName>ppt_x</p:attrName>
                                        </p:attrNameLst>
                                      </p:cBhvr>
                                      <p:tavLst>
                                        <p:tav tm="0">
                                          <p:val>
                                            <p:strVal val="#ppt_x"/>
                                          </p:val>
                                        </p:tav>
                                        <p:tav tm="100000">
                                          <p:val>
                                            <p:strVal val="#ppt_x"/>
                                          </p:val>
                                        </p:tav>
                                      </p:tavLst>
                                    </p:anim>
                                    <p:anim calcmode="lin" valueType="num">
                                      <p:cBhvr>
                                        <p:cTn id="3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1000"/>
                                        <p:tgtEl>
                                          <p:spTgt spid="55"/>
                                        </p:tgtEl>
                                      </p:cBhvr>
                                    </p:animEffect>
                                    <p:anim calcmode="lin" valueType="num">
                                      <p:cBhvr>
                                        <p:cTn id="45" dur="1000" fill="hold"/>
                                        <p:tgtEl>
                                          <p:spTgt spid="55"/>
                                        </p:tgtEl>
                                        <p:attrNameLst>
                                          <p:attrName>ppt_x</p:attrName>
                                        </p:attrNameLst>
                                      </p:cBhvr>
                                      <p:tavLst>
                                        <p:tav tm="0">
                                          <p:val>
                                            <p:strVal val="#ppt_x"/>
                                          </p:val>
                                        </p:tav>
                                        <p:tav tm="100000">
                                          <p:val>
                                            <p:strVal val="#ppt_x"/>
                                          </p:val>
                                        </p:tav>
                                      </p:tavLst>
                                    </p:anim>
                                    <p:anim calcmode="lin" valueType="num">
                                      <p:cBhvr>
                                        <p:cTn id="46" dur="1000" fill="hold"/>
                                        <p:tgtEl>
                                          <p:spTgt spid="55"/>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1000"/>
                                        <p:tgtEl>
                                          <p:spTgt spid="85"/>
                                        </p:tgtEl>
                                      </p:cBhvr>
                                    </p:animEffect>
                                    <p:anim calcmode="lin" valueType="num">
                                      <p:cBhvr>
                                        <p:cTn id="50" dur="1000" fill="hold"/>
                                        <p:tgtEl>
                                          <p:spTgt spid="85"/>
                                        </p:tgtEl>
                                        <p:attrNameLst>
                                          <p:attrName>ppt_x</p:attrName>
                                        </p:attrNameLst>
                                      </p:cBhvr>
                                      <p:tavLst>
                                        <p:tav tm="0">
                                          <p:val>
                                            <p:strVal val="#ppt_x"/>
                                          </p:val>
                                        </p:tav>
                                        <p:tav tm="100000">
                                          <p:val>
                                            <p:strVal val="#ppt_x"/>
                                          </p:val>
                                        </p:tav>
                                      </p:tavLst>
                                    </p:anim>
                                    <p:anim calcmode="lin" valueType="num">
                                      <p:cBhvr>
                                        <p:cTn id="51" dur="1000" fill="hold"/>
                                        <p:tgtEl>
                                          <p:spTgt spid="8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fade">
                                      <p:cBhvr>
                                        <p:cTn id="54" dur="1000"/>
                                        <p:tgtEl>
                                          <p:spTgt spid="86"/>
                                        </p:tgtEl>
                                      </p:cBhvr>
                                    </p:animEffect>
                                    <p:anim calcmode="lin" valueType="num">
                                      <p:cBhvr>
                                        <p:cTn id="55" dur="1000" fill="hold"/>
                                        <p:tgtEl>
                                          <p:spTgt spid="86"/>
                                        </p:tgtEl>
                                        <p:attrNameLst>
                                          <p:attrName>ppt_x</p:attrName>
                                        </p:attrNameLst>
                                      </p:cBhvr>
                                      <p:tavLst>
                                        <p:tav tm="0">
                                          <p:val>
                                            <p:strVal val="#ppt_x"/>
                                          </p:val>
                                        </p:tav>
                                        <p:tav tm="100000">
                                          <p:val>
                                            <p:strVal val="#ppt_x"/>
                                          </p:val>
                                        </p:tav>
                                      </p:tavLst>
                                    </p:anim>
                                    <p:anim calcmode="lin" valueType="num">
                                      <p:cBhvr>
                                        <p:cTn id="56" dur="1000" fill="hold"/>
                                        <p:tgtEl>
                                          <p:spTgt spid="86"/>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1000"/>
                                        <p:tgtEl>
                                          <p:spTgt spid="91"/>
                                        </p:tgtEl>
                                      </p:cBhvr>
                                    </p:animEffect>
                                    <p:anim calcmode="lin" valueType="num">
                                      <p:cBhvr>
                                        <p:cTn id="60" dur="1000" fill="hold"/>
                                        <p:tgtEl>
                                          <p:spTgt spid="91"/>
                                        </p:tgtEl>
                                        <p:attrNameLst>
                                          <p:attrName>ppt_x</p:attrName>
                                        </p:attrNameLst>
                                      </p:cBhvr>
                                      <p:tavLst>
                                        <p:tav tm="0">
                                          <p:val>
                                            <p:strVal val="#ppt_x"/>
                                          </p:val>
                                        </p:tav>
                                        <p:tav tm="100000">
                                          <p:val>
                                            <p:strVal val="#ppt_x"/>
                                          </p:val>
                                        </p:tav>
                                      </p:tavLst>
                                    </p:anim>
                                    <p:anim calcmode="lin" valueType="num">
                                      <p:cBhvr>
                                        <p:cTn id="61" dur="1000" fill="hold"/>
                                        <p:tgtEl>
                                          <p:spTgt spid="91"/>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95"/>
                                        </p:tgtEl>
                                        <p:attrNameLst>
                                          <p:attrName>style.visibility</p:attrName>
                                        </p:attrNameLst>
                                      </p:cBhvr>
                                      <p:to>
                                        <p:strVal val="visible"/>
                                      </p:to>
                                    </p:set>
                                    <p:animEffect transition="in" filter="fade">
                                      <p:cBhvr>
                                        <p:cTn id="64" dur="1000"/>
                                        <p:tgtEl>
                                          <p:spTgt spid="95"/>
                                        </p:tgtEl>
                                      </p:cBhvr>
                                    </p:animEffect>
                                    <p:anim calcmode="lin" valueType="num">
                                      <p:cBhvr>
                                        <p:cTn id="65" dur="1000" fill="hold"/>
                                        <p:tgtEl>
                                          <p:spTgt spid="95"/>
                                        </p:tgtEl>
                                        <p:attrNameLst>
                                          <p:attrName>ppt_x</p:attrName>
                                        </p:attrNameLst>
                                      </p:cBhvr>
                                      <p:tavLst>
                                        <p:tav tm="0">
                                          <p:val>
                                            <p:strVal val="#ppt_x"/>
                                          </p:val>
                                        </p:tav>
                                        <p:tav tm="100000">
                                          <p:val>
                                            <p:strVal val="#ppt_x"/>
                                          </p:val>
                                        </p:tav>
                                      </p:tavLst>
                                    </p:anim>
                                    <p:anim calcmode="lin" valueType="num">
                                      <p:cBhvr>
                                        <p:cTn id="66"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1000"/>
                                        <p:tgtEl>
                                          <p:spTgt spid="97"/>
                                        </p:tgtEl>
                                      </p:cBhvr>
                                    </p:animEffect>
                                    <p:anim calcmode="lin" valueType="num">
                                      <p:cBhvr>
                                        <p:cTn id="72" dur="1000" fill="hold"/>
                                        <p:tgtEl>
                                          <p:spTgt spid="97"/>
                                        </p:tgtEl>
                                        <p:attrNameLst>
                                          <p:attrName>ppt_x</p:attrName>
                                        </p:attrNameLst>
                                      </p:cBhvr>
                                      <p:tavLst>
                                        <p:tav tm="0">
                                          <p:val>
                                            <p:strVal val="#ppt_x"/>
                                          </p:val>
                                        </p:tav>
                                        <p:tav tm="100000">
                                          <p:val>
                                            <p:strVal val="#ppt_x"/>
                                          </p:val>
                                        </p:tav>
                                      </p:tavLst>
                                    </p:anim>
                                    <p:anim calcmode="lin" valueType="num">
                                      <p:cBhvr>
                                        <p:cTn id="73" dur="1000" fill="hold"/>
                                        <p:tgtEl>
                                          <p:spTgt spid="97"/>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10"/>
                                        </p:tgtEl>
                                        <p:attrNameLst>
                                          <p:attrName>style.visibility</p:attrName>
                                        </p:attrNameLst>
                                      </p:cBhvr>
                                      <p:to>
                                        <p:strVal val="visible"/>
                                      </p:to>
                                    </p:set>
                                    <p:animEffect transition="in" filter="fade">
                                      <p:cBhvr>
                                        <p:cTn id="76" dur="1000"/>
                                        <p:tgtEl>
                                          <p:spTgt spid="110"/>
                                        </p:tgtEl>
                                      </p:cBhvr>
                                    </p:animEffect>
                                    <p:anim calcmode="lin" valueType="num">
                                      <p:cBhvr>
                                        <p:cTn id="77" dur="1000" fill="hold"/>
                                        <p:tgtEl>
                                          <p:spTgt spid="110"/>
                                        </p:tgtEl>
                                        <p:attrNameLst>
                                          <p:attrName>ppt_x</p:attrName>
                                        </p:attrNameLst>
                                      </p:cBhvr>
                                      <p:tavLst>
                                        <p:tav tm="0">
                                          <p:val>
                                            <p:strVal val="#ppt_x"/>
                                          </p:val>
                                        </p:tav>
                                        <p:tav tm="100000">
                                          <p:val>
                                            <p:strVal val="#ppt_x"/>
                                          </p:val>
                                        </p:tav>
                                      </p:tavLst>
                                    </p:anim>
                                    <p:anim calcmode="lin" valueType="num">
                                      <p:cBhvr>
                                        <p:cTn id="78" dur="1000" fill="hold"/>
                                        <p:tgtEl>
                                          <p:spTgt spid="110"/>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13"/>
                                        </p:tgtEl>
                                        <p:attrNameLst>
                                          <p:attrName>style.visibility</p:attrName>
                                        </p:attrNameLst>
                                      </p:cBhvr>
                                      <p:to>
                                        <p:strVal val="visible"/>
                                      </p:to>
                                    </p:set>
                                    <p:animEffect transition="in" filter="fade">
                                      <p:cBhvr>
                                        <p:cTn id="81" dur="1000"/>
                                        <p:tgtEl>
                                          <p:spTgt spid="113"/>
                                        </p:tgtEl>
                                      </p:cBhvr>
                                    </p:animEffect>
                                    <p:anim calcmode="lin" valueType="num">
                                      <p:cBhvr>
                                        <p:cTn id="82" dur="1000" fill="hold"/>
                                        <p:tgtEl>
                                          <p:spTgt spid="113"/>
                                        </p:tgtEl>
                                        <p:attrNameLst>
                                          <p:attrName>ppt_x</p:attrName>
                                        </p:attrNameLst>
                                      </p:cBhvr>
                                      <p:tavLst>
                                        <p:tav tm="0">
                                          <p:val>
                                            <p:strVal val="#ppt_x"/>
                                          </p:val>
                                        </p:tav>
                                        <p:tav tm="100000">
                                          <p:val>
                                            <p:strVal val="#ppt_x"/>
                                          </p:val>
                                        </p:tav>
                                      </p:tavLst>
                                    </p:anim>
                                    <p:anim calcmode="lin" valueType="num">
                                      <p:cBhvr>
                                        <p:cTn id="83"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2" grpId="0" animBg="1"/>
      <p:bldP spid="54" grpId="0" animBg="1"/>
      <p:bldP spid="95" grpId="0"/>
      <p:bldP spid="110" grpId="0"/>
      <p:bldP spid="1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000" dirty="0"/>
              <a:t>https://github.com/OfficeDev/PnP/tree/master/Samples/Core.JavaScriptInjection</a:t>
            </a:r>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JavaScript </a:t>
            </a:r>
            <a:r>
              <a:rPr lang="en-US" sz="5400" dirty="0" smtClean="0"/>
              <a:t>injection</a:t>
            </a:r>
            <a:endParaRPr lang="en-US" sz="5400" dirty="0"/>
          </a:p>
        </p:txBody>
      </p:sp>
    </p:spTree>
    <p:extLst>
      <p:ext uri="{BB962C8B-B14F-4D97-AF65-F5344CB8AC3E}">
        <p14:creationId xmlns:p14="http://schemas.microsoft.com/office/powerpoint/2010/main" val="16857859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Controlling site settings</a:t>
            </a:r>
            <a:endParaRPr lang="en-US" sz="7200" dirty="0"/>
          </a:p>
        </p:txBody>
      </p:sp>
    </p:spTree>
    <p:extLst>
      <p:ext uri="{BB962C8B-B14F-4D97-AF65-F5344CB8AC3E}">
        <p14:creationId xmlns:p14="http://schemas.microsoft.com/office/powerpoint/2010/main" val="1839226752"/>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00888" cy="1975926"/>
          </a:xfrm>
        </p:spPr>
        <p:txBody>
          <a:bodyPr/>
          <a:lstStyle/>
          <a:p>
            <a:r>
              <a:rPr lang="en-US" dirty="0" smtClean="0"/>
              <a:t>What</a:t>
            </a:r>
          </a:p>
          <a:p>
            <a:pPr lvl="1"/>
            <a:r>
              <a:rPr lang="en-US" dirty="0" smtClean="0"/>
              <a:t>Control site administrative settings to apply needed configuration for the end users. Could be for example site language settings or regional settings.</a:t>
            </a:r>
          </a:p>
          <a:p>
            <a:r>
              <a:rPr lang="en-US" dirty="0" smtClean="0"/>
              <a:t>Why</a:t>
            </a:r>
          </a:p>
          <a:p>
            <a:pPr lvl="1"/>
            <a:r>
              <a:rPr lang="en-US" dirty="0" smtClean="0"/>
              <a:t>Automate site configuration for the end users with needed settings.</a:t>
            </a:r>
          </a:p>
          <a:p>
            <a:r>
              <a:rPr lang="en-US" dirty="0" smtClean="0"/>
              <a:t>How</a:t>
            </a:r>
          </a:p>
          <a:p>
            <a:pPr lvl="1"/>
            <a:r>
              <a:rPr lang="en-US" dirty="0" smtClean="0"/>
              <a:t>Apply settings during site provisioning or when apps are installed based on the business scenario. </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Controlling site settings</a:t>
            </a:r>
            <a:endParaRPr lang="en-US" dirty="0"/>
          </a:p>
        </p:txBody>
      </p:sp>
    </p:spTree>
    <p:extLst>
      <p:ext uri="{BB962C8B-B14F-4D97-AF65-F5344CB8AC3E}">
        <p14:creationId xmlns:p14="http://schemas.microsoft.com/office/powerpoint/2010/main" val="370795158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14" name="Group 13"/>
          <p:cNvGrpSpPr/>
          <p:nvPr/>
        </p:nvGrpSpPr>
        <p:grpSpPr>
          <a:xfrm>
            <a:off x="1158875" y="2635250"/>
            <a:ext cx="1495425" cy="1968500"/>
            <a:chOff x="1158875" y="2635250"/>
            <a:chExt cx="1495425" cy="1968500"/>
          </a:xfrm>
        </p:grpSpPr>
        <p:grpSp>
          <p:nvGrpSpPr>
            <p:cNvPr id="5" name="Group 4"/>
            <p:cNvGrpSpPr>
              <a:grpSpLocks noChangeAspect="1"/>
            </p:cNvGrpSpPr>
            <p:nvPr/>
          </p:nvGrpSpPr>
          <p:grpSpPr bwMode="auto">
            <a:xfrm>
              <a:off x="1158875" y="2635250"/>
              <a:ext cx="1495425" cy="1968500"/>
              <a:chOff x="730" y="1660"/>
              <a:chExt cx="942" cy="1240"/>
            </a:xfrm>
          </p:grpSpPr>
          <p:sp>
            <p:nvSpPr>
              <p:cNvPr id="7" name="AutoShape 3"/>
              <p:cNvSpPr>
                <a:spLocks noChangeAspect="1" noChangeArrowheads="1" noTextEdit="1"/>
              </p:cNvSpPr>
              <p:nvPr/>
            </p:nvSpPr>
            <p:spPr bwMode="auto">
              <a:xfrm>
                <a:off x="730" y="1660"/>
                <a:ext cx="942" cy="1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5"/>
              <p:cNvSpPr>
                <a:spLocks noChangeArrowheads="1"/>
              </p:cNvSpPr>
              <p:nvPr/>
            </p:nvSpPr>
            <p:spPr bwMode="auto">
              <a:xfrm>
                <a:off x="1249" y="1658"/>
                <a:ext cx="38" cy="1244"/>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6"/>
              <p:cNvSpPr>
                <a:spLocks/>
              </p:cNvSpPr>
              <p:nvPr/>
            </p:nvSpPr>
            <p:spPr bwMode="auto">
              <a:xfrm>
                <a:off x="733" y="1658"/>
                <a:ext cx="516" cy="133"/>
              </a:xfrm>
              <a:custGeom>
                <a:avLst/>
                <a:gdLst>
                  <a:gd name="T0" fmla="*/ 61 w 516"/>
                  <a:gd name="T1" fmla="*/ 133 h 133"/>
                  <a:gd name="T2" fmla="*/ 516 w 516"/>
                  <a:gd name="T3" fmla="*/ 133 h 133"/>
                  <a:gd name="T4" fmla="*/ 516 w 516"/>
                  <a:gd name="T5" fmla="*/ 0 h 133"/>
                  <a:gd name="T6" fmla="*/ 61 w 516"/>
                  <a:gd name="T7" fmla="*/ 0 h 133"/>
                  <a:gd name="T8" fmla="*/ 0 w 516"/>
                  <a:gd name="T9" fmla="*/ 66 h 133"/>
                  <a:gd name="T10" fmla="*/ 61 w 516"/>
                  <a:gd name="T11" fmla="*/ 133 h 133"/>
                </a:gdLst>
                <a:ahLst/>
                <a:cxnLst>
                  <a:cxn ang="0">
                    <a:pos x="T0" y="T1"/>
                  </a:cxn>
                  <a:cxn ang="0">
                    <a:pos x="T2" y="T3"/>
                  </a:cxn>
                  <a:cxn ang="0">
                    <a:pos x="T4" y="T5"/>
                  </a:cxn>
                  <a:cxn ang="0">
                    <a:pos x="T6" y="T7"/>
                  </a:cxn>
                  <a:cxn ang="0">
                    <a:pos x="T8" y="T9"/>
                  </a:cxn>
                  <a:cxn ang="0">
                    <a:pos x="T10" y="T11"/>
                  </a:cxn>
                </a:cxnLst>
                <a:rect l="0" t="0" r="r" b="b"/>
                <a:pathLst>
                  <a:path w="516" h="133">
                    <a:moveTo>
                      <a:pt x="61" y="133"/>
                    </a:moveTo>
                    <a:lnTo>
                      <a:pt x="516" y="133"/>
                    </a:lnTo>
                    <a:lnTo>
                      <a:pt x="516" y="0"/>
                    </a:lnTo>
                    <a:lnTo>
                      <a:pt x="61" y="0"/>
                    </a:lnTo>
                    <a:lnTo>
                      <a:pt x="0" y="66"/>
                    </a:lnTo>
                    <a:lnTo>
                      <a:pt x="61" y="13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Freeform 7"/>
              <p:cNvSpPr>
                <a:spLocks/>
              </p:cNvSpPr>
              <p:nvPr/>
            </p:nvSpPr>
            <p:spPr bwMode="auto">
              <a:xfrm>
                <a:off x="921" y="1924"/>
                <a:ext cx="328" cy="142"/>
              </a:xfrm>
              <a:custGeom>
                <a:avLst/>
                <a:gdLst>
                  <a:gd name="T0" fmla="*/ 61 w 328"/>
                  <a:gd name="T1" fmla="*/ 142 h 142"/>
                  <a:gd name="T2" fmla="*/ 328 w 328"/>
                  <a:gd name="T3" fmla="*/ 142 h 142"/>
                  <a:gd name="T4" fmla="*/ 328 w 328"/>
                  <a:gd name="T5" fmla="*/ 0 h 142"/>
                  <a:gd name="T6" fmla="*/ 61 w 328"/>
                  <a:gd name="T7" fmla="*/ 0 h 142"/>
                  <a:gd name="T8" fmla="*/ 0 w 328"/>
                  <a:gd name="T9" fmla="*/ 71 h 142"/>
                  <a:gd name="T10" fmla="*/ 61 w 328"/>
                  <a:gd name="T11" fmla="*/ 142 h 142"/>
                </a:gdLst>
                <a:ahLst/>
                <a:cxnLst>
                  <a:cxn ang="0">
                    <a:pos x="T0" y="T1"/>
                  </a:cxn>
                  <a:cxn ang="0">
                    <a:pos x="T2" y="T3"/>
                  </a:cxn>
                  <a:cxn ang="0">
                    <a:pos x="T4" y="T5"/>
                  </a:cxn>
                  <a:cxn ang="0">
                    <a:pos x="T6" y="T7"/>
                  </a:cxn>
                  <a:cxn ang="0">
                    <a:pos x="T8" y="T9"/>
                  </a:cxn>
                  <a:cxn ang="0">
                    <a:pos x="T10" y="T11"/>
                  </a:cxn>
                </a:cxnLst>
                <a:rect l="0" t="0" r="r" b="b"/>
                <a:pathLst>
                  <a:path w="328" h="142">
                    <a:moveTo>
                      <a:pt x="61" y="142"/>
                    </a:moveTo>
                    <a:lnTo>
                      <a:pt x="328" y="142"/>
                    </a:lnTo>
                    <a:lnTo>
                      <a:pt x="328" y="0"/>
                    </a:lnTo>
                    <a:lnTo>
                      <a:pt x="61" y="0"/>
                    </a:lnTo>
                    <a:lnTo>
                      <a:pt x="0" y="71"/>
                    </a:lnTo>
                    <a:lnTo>
                      <a:pt x="61" y="142"/>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Freeform 8"/>
              <p:cNvSpPr>
                <a:spLocks/>
              </p:cNvSpPr>
              <p:nvPr/>
            </p:nvSpPr>
            <p:spPr bwMode="auto">
              <a:xfrm>
                <a:off x="1287" y="1791"/>
                <a:ext cx="385" cy="133"/>
              </a:xfrm>
              <a:custGeom>
                <a:avLst/>
                <a:gdLst>
                  <a:gd name="T0" fmla="*/ 323 w 385"/>
                  <a:gd name="T1" fmla="*/ 133 h 133"/>
                  <a:gd name="T2" fmla="*/ 0 w 385"/>
                  <a:gd name="T3" fmla="*/ 133 h 133"/>
                  <a:gd name="T4" fmla="*/ 0 w 385"/>
                  <a:gd name="T5" fmla="*/ 0 h 133"/>
                  <a:gd name="T6" fmla="*/ 323 w 385"/>
                  <a:gd name="T7" fmla="*/ 0 h 133"/>
                  <a:gd name="T8" fmla="*/ 385 w 385"/>
                  <a:gd name="T9" fmla="*/ 66 h 133"/>
                  <a:gd name="T10" fmla="*/ 323 w 385"/>
                  <a:gd name="T11" fmla="*/ 133 h 133"/>
                </a:gdLst>
                <a:ahLst/>
                <a:cxnLst>
                  <a:cxn ang="0">
                    <a:pos x="T0" y="T1"/>
                  </a:cxn>
                  <a:cxn ang="0">
                    <a:pos x="T2" y="T3"/>
                  </a:cxn>
                  <a:cxn ang="0">
                    <a:pos x="T4" y="T5"/>
                  </a:cxn>
                  <a:cxn ang="0">
                    <a:pos x="T6" y="T7"/>
                  </a:cxn>
                  <a:cxn ang="0">
                    <a:pos x="T8" y="T9"/>
                  </a:cxn>
                  <a:cxn ang="0">
                    <a:pos x="T10" y="T11"/>
                  </a:cxn>
                </a:cxnLst>
                <a:rect l="0" t="0" r="r" b="b"/>
                <a:pathLst>
                  <a:path w="385" h="133">
                    <a:moveTo>
                      <a:pt x="323" y="133"/>
                    </a:moveTo>
                    <a:lnTo>
                      <a:pt x="0" y="133"/>
                    </a:lnTo>
                    <a:lnTo>
                      <a:pt x="0" y="0"/>
                    </a:lnTo>
                    <a:lnTo>
                      <a:pt x="323" y="0"/>
                    </a:lnTo>
                    <a:lnTo>
                      <a:pt x="385" y="66"/>
                    </a:lnTo>
                    <a:lnTo>
                      <a:pt x="323" y="13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2" name="TextBox 21"/>
            <p:cNvSpPr txBox="1"/>
            <p:nvPr/>
          </p:nvSpPr>
          <p:spPr>
            <a:xfrm>
              <a:off x="1260953" y="3524162"/>
              <a:ext cx="1291508" cy="307777"/>
            </a:xfrm>
            <a:prstGeom prst="rect">
              <a:avLst/>
            </a:prstGeom>
            <a:noFill/>
          </p:spPr>
          <p:txBody>
            <a:bodyPr wrap="none" lIns="0" tIns="0" rIns="0" bIns="0" rtlCol="0">
              <a:spAutoFit/>
            </a:bodyPr>
            <a:lstStyle/>
            <a:p>
              <a:pPr algn="ctr"/>
              <a:r>
                <a:rPr lang="en-US" sz="2000" spc="-70" dirty="0" smtClean="0">
                  <a:solidFill>
                    <a:schemeClr val="bg1"/>
                  </a:solidFill>
                </a:rPr>
                <a:t>Introduction</a:t>
              </a:r>
              <a:endParaRPr lang="en-GB" sz="2000" spc="-70" dirty="0" smtClean="0">
                <a:solidFill>
                  <a:schemeClr val="bg1"/>
                </a:solidFill>
              </a:endParaRPr>
            </a:p>
          </p:txBody>
        </p:sp>
      </p:grpSp>
      <p:grpSp>
        <p:nvGrpSpPr>
          <p:cNvPr id="69" name="Group 68"/>
          <p:cNvGrpSpPr/>
          <p:nvPr/>
        </p:nvGrpSpPr>
        <p:grpSpPr>
          <a:xfrm>
            <a:off x="9075783" y="2843213"/>
            <a:ext cx="2189061" cy="1489235"/>
            <a:chOff x="9046394" y="2757481"/>
            <a:chExt cx="2189061" cy="1489235"/>
          </a:xfrm>
        </p:grpSpPr>
        <p:pic>
          <p:nvPicPr>
            <p:cNvPr id="31" name="Picture 30"/>
            <p:cNvPicPr>
              <a:picLocks noChangeAspect="1"/>
            </p:cNvPicPr>
            <p:nvPr/>
          </p:nvPicPr>
          <p:blipFill>
            <a:blip r:embed="rId2"/>
            <a:stretch>
              <a:fillRect/>
            </a:stretch>
          </p:blipFill>
          <p:spPr>
            <a:xfrm>
              <a:off x="9775856" y="2757481"/>
              <a:ext cx="739744" cy="968388"/>
            </a:xfrm>
            <a:prstGeom prst="rect">
              <a:avLst/>
            </a:prstGeom>
          </p:spPr>
        </p:pic>
        <p:sp>
          <p:nvSpPr>
            <p:cNvPr id="25" name="TextBox 24"/>
            <p:cNvSpPr txBox="1"/>
            <p:nvPr/>
          </p:nvSpPr>
          <p:spPr>
            <a:xfrm>
              <a:off x="9046394" y="3631163"/>
              <a:ext cx="2189061" cy="615553"/>
            </a:xfrm>
            <a:prstGeom prst="rect">
              <a:avLst/>
            </a:prstGeom>
            <a:noFill/>
          </p:spPr>
          <p:txBody>
            <a:bodyPr wrap="none" lIns="0" tIns="0" rIns="0" bIns="0" rtlCol="0">
              <a:spAutoFit/>
            </a:bodyPr>
            <a:lstStyle/>
            <a:p>
              <a:pPr algn="ctr"/>
              <a:r>
                <a:rPr lang="en-US" sz="2000" spc="-70" dirty="0" smtClean="0">
                  <a:solidFill>
                    <a:schemeClr val="bg1"/>
                  </a:solidFill>
                </a:rPr>
                <a:t>Controlling site </a:t>
              </a:r>
              <a:br>
                <a:rPr lang="en-US" sz="2000" spc="-70" dirty="0" smtClean="0">
                  <a:solidFill>
                    <a:schemeClr val="bg1"/>
                  </a:solidFill>
                </a:rPr>
              </a:br>
              <a:r>
                <a:rPr lang="en-US" sz="2000" spc="-70" dirty="0" smtClean="0">
                  <a:solidFill>
                    <a:schemeClr val="bg1"/>
                  </a:solidFill>
                </a:rPr>
                <a:t>settings using CSOM</a:t>
              </a:r>
              <a:endParaRPr lang="en-GB" sz="2000" spc="-70" dirty="0" smtClean="0">
                <a:solidFill>
                  <a:schemeClr val="bg1"/>
                </a:solidFill>
              </a:endParaRPr>
            </a:p>
          </p:txBody>
        </p:sp>
      </p:grpSp>
      <p:grpSp>
        <p:nvGrpSpPr>
          <p:cNvPr id="16" name="Group 15"/>
          <p:cNvGrpSpPr/>
          <p:nvPr/>
        </p:nvGrpSpPr>
        <p:grpSpPr>
          <a:xfrm>
            <a:off x="3566646" y="2776177"/>
            <a:ext cx="1841850" cy="1501627"/>
            <a:chOff x="3567689" y="2632075"/>
            <a:chExt cx="1841850" cy="1501627"/>
          </a:xfrm>
        </p:grpSpPr>
        <p:pic>
          <p:nvPicPr>
            <p:cNvPr id="32" name="Picture 31"/>
            <p:cNvPicPr>
              <a:picLocks noChangeAspect="1"/>
            </p:cNvPicPr>
            <p:nvPr/>
          </p:nvPicPr>
          <p:blipFill>
            <a:blip r:embed="rId3"/>
            <a:stretch>
              <a:fillRect/>
            </a:stretch>
          </p:blipFill>
          <p:spPr>
            <a:xfrm>
              <a:off x="4064182" y="2632075"/>
              <a:ext cx="859116" cy="1497750"/>
            </a:xfrm>
            <a:prstGeom prst="rect">
              <a:avLst/>
            </a:prstGeom>
          </p:spPr>
        </p:pic>
        <p:sp>
          <p:nvSpPr>
            <p:cNvPr id="23" name="TextBox 22"/>
            <p:cNvSpPr txBox="1"/>
            <p:nvPr/>
          </p:nvSpPr>
          <p:spPr>
            <a:xfrm>
              <a:off x="3567689" y="3518149"/>
              <a:ext cx="1841850" cy="615553"/>
            </a:xfrm>
            <a:prstGeom prst="rect">
              <a:avLst/>
            </a:prstGeom>
            <a:noFill/>
          </p:spPr>
          <p:txBody>
            <a:bodyPr wrap="none" lIns="0" tIns="0" rIns="0" bIns="0" rtlCol="0">
              <a:spAutoFit/>
            </a:bodyPr>
            <a:lstStyle/>
            <a:p>
              <a:pPr algn="ctr"/>
              <a:r>
                <a:rPr lang="en-US" sz="2000" spc="-70" dirty="0" smtClean="0">
                  <a:solidFill>
                    <a:schemeClr val="bg1"/>
                  </a:solidFill>
                </a:rPr>
                <a:t>Page and content</a:t>
              </a:r>
              <a:br>
                <a:rPr lang="en-US" sz="2000" spc="-70" dirty="0" smtClean="0">
                  <a:solidFill>
                    <a:schemeClr val="bg1"/>
                  </a:solidFill>
                </a:rPr>
              </a:br>
              <a:r>
                <a:rPr lang="en-US" sz="2000" spc="-70" dirty="0" smtClean="0">
                  <a:solidFill>
                    <a:schemeClr val="bg1"/>
                  </a:solidFill>
                </a:rPr>
                <a:t>modifications</a:t>
              </a:r>
              <a:endParaRPr lang="en-GB" sz="2000" spc="-70" dirty="0" smtClean="0">
                <a:solidFill>
                  <a:schemeClr val="bg1"/>
                </a:solidFill>
              </a:endParaRPr>
            </a:p>
          </p:txBody>
        </p:sp>
      </p:grpSp>
      <p:grpSp>
        <p:nvGrpSpPr>
          <p:cNvPr id="68" name="Group 67"/>
          <p:cNvGrpSpPr/>
          <p:nvPr/>
        </p:nvGrpSpPr>
        <p:grpSpPr>
          <a:xfrm>
            <a:off x="6369941" y="2632075"/>
            <a:ext cx="1701799" cy="1957388"/>
            <a:chOff x="6369941" y="2632075"/>
            <a:chExt cx="1701799" cy="1957388"/>
          </a:xfrm>
        </p:grpSpPr>
        <p:grpSp>
          <p:nvGrpSpPr>
            <p:cNvPr id="34" name="Group 33"/>
            <p:cNvGrpSpPr/>
            <p:nvPr/>
          </p:nvGrpSpPr>
          <p:grpSpPr>
            <a:xfrm>
              <a:off x="6369941" y="2632075"/>
              <a:ext cx="1701799" cy="1957388"/>
              <a:chOff x="6650038" y="3992563"/>
              <a:chExt cx="1701799" cy="1957388"/>
            </a:xfrm>
          </p:grpSpPr>
          <p:sp>
            <p:nvSpPr>
              <p:cNvPr id="35" name="Freeform 7"/>
              <p:cNvSpPr>
                <a:spLocks/>
              </p:cNvSpPr>
              <p:nvPr/>
            </p:nvSpPr>
            <p:spPr bwMode="auto">
              <a:xfrm>
                <a:off x="7043738" y="5573713"/>
                <a:ext cx="449262" cy="376238"/>
              </a:xfrm>
              <a:custGeom>
                <a:avLst/>
                <a:gdLst>
                  <a:gd name="T0" fmla="*/ 156 w 283"/>
                  <a:gd name="T1" fmla="*/ 39 h 237"/>
                  <a:gd name="T2" fmla="*/ 156 w 283"/>
                  <a:gd name="T3" fmla="*/ 0 h 237"/>
                  <a:gd name="T4" fmla="*/ 187 w 283"/>
                  <a:gd name="T5" fmla="*/ 0 h 237"/>
                  <a:gd name="T6" fmla="*/ 187 w 283"/>
                  <a:gd name="T7" fmla="*/ 39 h 237"/>
                  <a:gd name="T8" fmla="*/ 197 w 283"/>
                  <a:gd name="T9" fmla="*/ 39 h 237"/>
                  <a:gd name="T10" fmla="*/ 197 w 283"/>
                  <a:gd name="T11" fmla="*/ 0 h 237"/>
                  <a:gd name="T12" fmla="*/ 228 w 283"/>
                  <a:gd name="T13" fmla="*/ 0 h 237"/>
                  <a:gd name="T14" fmla="*/ 228 w 283"/>
                  <a:gd name="T15" fmla="*/ 39 h 237"/>
                  <a:gd name="T16" fmla="*/ 283 w 283"/>
                  <a:gd name="T17" fmla="*/ 39 h 237"/>
                  <a:gd name="T18" fmla="*/ 283 w 283"/>
                  <a:gd name="T19" fmla="*/ 49 h 237"/>
                  <a:gd name="T20" fmla="*/ 270 w 283"/>
                  <a:gd name="T21" fmla="*/ 49 h 237"/>
                  <a:gd name="T22" fmla="*/ 270 w 283"/>
                  <a:gd name="T23" fmla="*/ 237 h 237"/>
                  <a:gd name="T24" fmla="*/ 13 w 283"/>
                  <a:gd name="T25" fmla="*/ 237 h 237"/>
                  <a:gd name="T26" fmla="*/ 13 w 283"/>
                  <a:gd name="T27" fmla="*/ 49 h 237"/>
                  <a:gd name="T28" fmla="*/ 0 w 283"/>
                  <a:gd name="T29" fmla="*/ 49 h 237"/>
                  <a:gd name="T30" fmla="*/ 0 w 283"/>
                  <a:gd name="T31" fmla="*/ 39 h 237"/>
                  <a:gd name="T32" fmla="*/ 156 w 283"/>
                  <a:gd name="T33" fmla="*/ 3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3" h="237">
                    <a:moveTo>
                      <a:pt x="156" y="39"/>
                    </a:moveTo>
                    <a:lnTo>
                      <a:pt x="156" y="0"/>
                    </a:lnTo>
                    <a:lnTo>
                      <a:pt x="187" y="0"/>
                    </a:lnTo>
                    <a:lnTo>
                      <a:pt x="187" y="39"/>
                    </a:lnTo>
                    <a:lnTo>
                      <a:pt x="197" y="39"/>
                    </a:lnTo>
                    <a:lnTo>
                      <a:pt x="197" y="0"/>
                    </a:lnTo>
                    <a:lnTo>
                      <a:pt x="228" y="0"/>
                    </a:lnTo>
                    <a:lnTo>
                      <a:pt x="228" y="39"/>
                    </a:lnTo>
                    <a:lnTo>
                      <a:pt x="283" y="39"/>
                    </a:lnTo>
                    <a:lnTo>
                      <a:pt x="283" y="49"/>
                    </a:lnTo>
                    <a:lnTo>
                      <a:pt x="270" y="49"/>
                    </a:lnTo>
                    <a:lnTo>
                      <a:pt x="270" y="237"/>
                    </a:lnTo>
                    <a:lnTo>
                      <a:pt x="13" y="237"/>
                    </a:lnTo>
                    <a:lnTo>
                      <a:pt x="13" y="49"/>
                    </a:lnTo>
                    <a:lnTo>
                      <a:pt x="0" y="49"/>
                    </a:lnTo>
                    <a:lnTo>
                      <a:pt x="0" y="39"/>
                    </a:lnTo>
                    <a:lnTo>
                      <a:pt x="156" y="3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6" name="Rectangle 17"/>
              <p:cNvSpPr>
                <a:spLocks noChangeArrowheads="1"/>
              </p:cNvSpPr>
              <p:nvPr/>
            </p:nvSpPr>
            <p:spPr bwMode="auto">
              <a:xfrm>
                <a:off x="7577137" y="5922963"/>
                <a:ext cx="582612"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Rectangle 18"/>
              <p:cNvSpPr>
                <a:spLocks noChangeArrowheads="1"/>
              </p:cNvSpPr>
              <p:nvPr/>
            </p:nvSpPr>
            <p:spPr bwMode="auto">
              <a:xfrm>
                <a:off x="78152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8" name="Oval 19"/>
              <p:cNvSpPr>
                <a:spLocks noChangeArrowheads="1"/>
              </p:cNvSpPr>
              <p:nvPr/>
            </p:nvSpPr>
            <p:spPr bwMode="auto">
              <a:xfrm>
                <a:off x="7769224" y="5757863"/>
                <a:ext cx="117475"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9" name="Oval 20"/>
              <p:cNvSpPr>
                <a:spLocks noChangeArrowheads="1"/>
              </p:cNvSpPr>
              <p:nvPr/>
            </p:nvSpPr>
            <p:spPr bwMode="auto">
              <a:xfrm>
                <a:off x="77850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0" name="Rectangle 21"/>
              <p:cNvSpPr>
                <a:spLocks noChangeArrowheads="1"/>
              </p:cNvSpPr>
              <p:nvPr/>
            </p:nvSpPr>
            <p:spPr bwMode="auto">
              <a:xfrm>
                <a:off x="7662862" y="5835650"/>
                <a:ext cx="23812" cy="873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Oval 22"/>
              <p:cNvSpPr>
                <a:spLocks noChangeArrowheads="1"/>
              </p:cNvSpPr>
              <p:nvPr/>
            </p:nvSpPr>
            <p:spPr bwMode="auto">
              <a:xfrm>
                <a:off x="7616824" y="5757863"/>
                <a:ext cx="115887" cy="117475"/>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Oval 23"/>
              <p:cNvSpPr>
                <a:spLocks noChangeArrowheads="1"/>
              </p:cNvSpPr>
              <p:nvPr/>
            </p:nvSpPr>
            <p:spPr bwMode="auto">
              <a:xfrm>
                <a:off x="7632699" y="5699125"/>
                <a:ext cx="85725" cy="84138"/>
              </a:xfrm>
              <a:prstGeom prst="ellipse">
                <a:avLst/>
              </a:pr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Rectangle 25"/>
              <p:cNvSpPr>
                <a:spLocks noChangeArrowheads="1"/>
              </p:cNvSpPr>
              <p:nvPr/>
            </p:nvSpPr>
            <p:spPr bwMode="auto">
              <a:xfrm>
                <a:off x="6650038" y="5627688"/>
                <a:ext cx="369887" cy="322263"/>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Rectangle 26"/>
              <p:cNvSpPr>
                <a:spLocks noChangeArrowheads="1"/>
              </p:cNvSpPr>
              <p:nvPr/>
            </p:nvSpPr>
            <p:spPr bwMode="auto">
              <a:xfrm>
                <a:off x="6650038" y="5611813"/>
                <a:ext cx="390525" cy="158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Rectangle 27"/>
              <p:cNvSpPr>
                <a:spLocks noChangeArrowheads="1"/>
              </p:cNvSpPr>
              <p:nvPr/>
            </p:nvSpPr>
            <p:spPr bwMode="auto">
              <a:xfrm>
                <a:off x="6837363" y="5846763"/>
                <a:ext cx="52387"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Rectangle 28"/>
              <p:cNvSpPr>
                <a:spLocks noChangeArrowheads="1"/>
              </p:cNvSpPr>
              <p:nvPr/>
            </p:nvSpPr>
            <p:spPr bwMode="auto">
              <a:xfrm>
                <a:off x="6743700" y="5846763"/>
                <a:ext cx="53975" cy="1031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Rectangle 29"/>
              <p:cNvSpPr>
                <a:spLocks noChangeArrowheads="1"/>
              </p:cNvSpPr>
              <p:nvPr/>
            </p:nvSpPr>
            <p:spPr bwMode="auto">
              <a:xfrm>
                <a:off x="6651625" y="5668963"/>
                <a:ext cx="330200" cy="53975"/>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Rectangle 30"/>
              <p:cNvSpPr>
                <a:spLocks noChangeArrowheads="1"/>
              </p:cNvSpPr>
              <p:nvPr/>
            </p:nvSpPr>
            <p:spPr bwMode="auto">
              <a:xfrm>
                <a:off x="6651625" y="5761038"/>
                <a:ext cx="330200" cy="52388"/>
              </a:xfrm>
              <a:prstGeom prst="rect">
                <a:avLst/>
              </a:prstGeom>
              <a:solidFill>
                <a:srgbClr val="0072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9" name="Rectangle 31"/>
              <p:cNvSpPr>
                <a:spLocks noChangeArrowheads="1"/>
              </p:cNvSpPr>
              <p:nvPr/>
            </p:nvSpPr>
            <p:spPr bwMode="auto">
              <a:xfrm>
                <a:off x="6678613" y="5548313"/>
                <a:ext cx="158750" cy="635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0" name="Rectangle 32"/>
              <p:cNvSpPr>
                <a:spLocks noChangeArrowheads="1"/>
              </p:cNvSpPr>
              <p:nvPr/>
            </p:nvSpPr>
            <p:spPr bwMode="auto">
              <a:xfrm>
                <a:off x="7110413" y="5259388"/>
                <a:ext cx="406400" cy="6905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1" name="Rectangle 33"/>
              <p:cNvSpPr>
                <a:spLocks noChangeArrowheads="1"/>
              </p:cNvSpPr>
              <p:nvPr/>
            </p:nvSpPr>
            <p:spPr bwMode="auto">
              <a:xfrm>
                <a:off x="7089775" y="5243513"/>
                <a:ext cx="447675" cy="158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2" name="Rectangle 34"/>
              <p:cNvSpPr>
                <a:spLocks noChangeArrowheads="1"/>
              </p:cNvSpPr>
              <p:nvPr/>
            </p:nvSpPr>
            <p:spPr bwMode="auto">
              <a:xfrm>
                <a:off x="7332663"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3" name="Rectangle 35"/>
              <p:cNvSpPr>
                <a:spLocks noChangeArrowheads="1"/>
              </p:cNvSpPr>
              <p:nvPr/>
            </p:nvSpPr>
            <p:spPr bwMode="auto">
              <a:xfrm>
                <a:off x="7242175" y="5846763"/>
                <a:ext cx="53975" cy="1031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4" name="Rectangle 36"/>
              <p:cNvSpPr>
                <a:spLocks noChangeArrowheads="1"/>
              </p:cNvSpPr>
              <p:nvPr/>
            </p:nvSpPr>
            <p:spPr bwMode="auto">
              <a:xfrm>
                <a:off x="7150100" y="548798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5" name="Rectangle 37"/>
              <p:cNvSpPr>
                <a:spLocks noChangeArrowheads="1"/>
              </p:cNvSpPr>
              <p:nvPr/>
            </p:nvSpPr>
            <p:spPr bwMode="auto">
              <a:xfrm>
                <a:off x="7150100" y="5578475"/>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6" name="Rectangle 38"/>
              <p:cNvSpPr>
                <a:spLocks noChangeArrowheads="1"/>
              </p:cNvSpPr>
              <p:nvPr/>
            </p:nvSpPr>
            <p:spPr bwMode="auto">
              <a:xfrm>
                <a:off x="7150100" y="5668963"/>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7" name="Rectangle 39"/>
              <p:cNvSpPr>
                <a:spLocks noChangeArrowheads="1"/>
              </p:cNvSpPr>
              <p:nvPr/>
            </p:nvSpPr>
            <p:spPr bwMode="auto">
              <a:xfrm>
                <a:off x="7150100" y="5761038"/>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8" name="Rectangle 40"/>
              <p:cNvSpPr>
                <a:spLocks noChangeArrowheads="1"/>
              </p:cNvSpPr>
              <p:nvPr/>
            </p:nvSpPr>
            <p:spPr bwMode="auto">
              <a:xfrm>
                <a:off x="7150100" y="5303838"/>
                <a:ext cx="328612" cy="5397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9" name="Rectangle 41"/>
              <p:cNvSpPr>
                <a:spLocks noChangeArrowheads="1"/>
              </p:cNvSpPr>
              <p:nvPr/>
            </p:nvSpPr>
            <p:spPr bwMode="auto">
              <a:xfrm>
                <a:off x="7150100" y="5395913"/>
                <a:ext cx="328612"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0" name="Rectangle 42"/>
              <p:cNvSpPr>
                <a:spLocks noChangeArrowheads="1"/>
              </p:cNvSpPr>
              <p:nvPr/>
            </p:nvSpPr>
            <p:spPr bwMode="auto">
              <a:xfrm>
                <a:off x="7400925"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1" name="Rectangle 43"/>
              <p:cNvSpPr>
                <a:spLocks noChangeArrowheads="1"/>
              </p:cNvSpPr>
              <p:nvPr/>
            </p:nvSpPr>
            <p:spPr bwMode="auto">
              <a:xfrm>
                <a:off x="7335838" y="5181600"/>
                <a:ext cx="49212" cy="619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2" name="Rectangle 44"/>
              <p:cNvSpPr>
                <a:spLocks noChangeArrowheads="1"/>
              </p:cNvSpPr>
              <p:nvPr/>
            </p:nvSpPr>
            <p:spPr bwMode="auto">
              <a:xfrm>
                <a:off x="7485063" y="5922963"/>
                <a:ext cx="153987"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3" name="Rectangle 45"/>
              <p:cNvSpPr>
                <a:spLocks noChangeArrowheads="1"/>
              </p:cNvSpPr>
              <p:nvPr/>
            </p:nvSpPr>
            <p:spPr bwMode="auto">
              <a:xfrm>
                <a:off x="6981825" y="5922963"/>
                <a:ext cx="222250" cy="26988"/>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4" name="Freeform 46"/>
              <p:cNvSpPr>
                <a:spLocks/>
              </p:cNvSpPr>
              <p:nvPr/>
            </p:nvSpPr>
            <p:spPr bwMode="auto">
              <a:xfrm>
                <a:off x="7559675" y="4000500"/>
                <a:ext cx="781050" cy="511175"/>
              </a:xfrm>
              <a:custGeom>
                <a:avLst/>
                <a:gdLst>
                  <a:gd name="T0" fmla="*/ 113 w 703"/>
                  <a:gd name="T1" fmla="*/ 202 h 460"/>
                  <a:gd name="T2" fmla="*/ 113 w 703"/>
                  <a:gd name="T3" fmla="*/ 193 h 460"/>
                  <a:gd name="T4" fmla="*/ 307 w 703"/>
                  <a:gd name="T5" fmla="*/ 0 h 460"/>
                  <a:gd name="T6" fmla="*/ 468 w 703"/>
                  <a:gd name="T7" fmla="*/ 86 h 460"/>
                  <a:gd name="T8" fmla="*/ 521 w 703"/>
                  <a:gd name="T9" fmla="*/ 72 h 460"/>
                  <a:gd name="T10" fmla="*/ 584 w 703"/>
                  <a:gd name="T11" fmla="*/ 91 h 460"/>
                  <a:gd name="T12" fmla="*/ 634 w 703"/>
                  <a:gd name="T13" fmla="*/ 181 h 460"/>
                  <a:gd name="T14" fmla="*/ 703 w 703"/>
                  <a:gd name="T15" fmla="*/ 308 h 460"/>
                  <a:gd name="T16" fmla="*/ 568 w 703"/>
                  <a:gd name="T17" fmla="*/ 460 h 460"/>
                  <a:gd name="T18" fmla="*/ 551 w 703"/>
                  <a:gd name="T19" fmla="*/ 460 h 460"/>
                  <a:gd name="T20" fmla="*/ 535 w 703"/>
                  <a:gd name="T21" fmla="*/ 460 h 460"/>
                  <a:gd name="T22" fmla="*/ 219 w 703"/>
                  <a:gd name="T23" fmla="*/ 460 h 460"/>
                  <a:gd name="T24" fmla="*/ 213 w 703"/>
                  <a:gd name="T25" fmla="*/ 460 h 460"/>
                  <a:gd name="T26" fmla="*/ 205 w 703"/>
                  <a:gd name="T27" fmla="*/ 460 h 460"/>
                  <a:gd name="T28" fmla="*/ 181 w 703"/>
                  <a:gd name="T29" fmla="*/ 460 h 460"/>
                  <a:gd name="T30" fmla="*/ 131 w 703"/>
                  <a:gd name="T31" fmla="*/ 460 h 460"/>
                  <a:gd name="T32" fmla="*/ 0 w 703"/>
                  <a:gd name="T33" fmla="*/ 330 h 460"/>
                  <a:gd name="T34" fmla="*/ 113 w 703"/>
                  <a:gd name="T35" fmla="*/ 202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3" h="460">
                    <a:moveTo>
                      <a:pt x="113" y="202"/>
                    </a:moveTo>
                    <a:cubicBezTo>
                      <a:pt x="113" y="199"/>
                      <a:pt x="113" y="195"/>
                      <a:pt x="113" y="193"/>
                    </a:cubicBezTo>
                    <a:cubicBezTo>
                      <a:pt x="113" y="86"/>
                      <a:pt x="199" y="0"/>
                      <a:pt x="307" y="0"/>
                    </a:cubicBezTo>
                    <a:cubicBezTo>
                      <a:pt x="374" y="0"/>
                      <a:pt x="433" y="35"/>
                      <a:pt x="468" y="86"/>
                    </a:cubicBezTo>
                    <a:cubicBezTo>
                      <a:pt x="484" y="77"/>
                      <a:pt x="502" y="72"/>
                      <a:pt x="521" y="72"/>
                    </a:cubicBezTo>
                    <a:cubicBezTo>
                      <a:pt x="544" y="72"/>
                      <a:pt x="566" y="79"/>
                      <a:pt x="584" y="91"/>
                    </a:cubicBezTo>
                    <a:cubicBezTo>
                      <a:pt x="613" y="110"/>
                      <a:pt x="633" y="144"/>
                      <a:pt x="634" y="181"/>
                    </a:cubicBezTo>
                    <a:cubicBezTo>
                      <a:pt x="675" y="208"/>
                      <a:pt x="703" y="256"/>
                      <a:pt x="703" y="308"/>
                    </a:cubicBezTo>
                    <a:cubicBezTo>
                      <a:pt x="703" y="387"/>
                      <a:pt x="644" y="451"/>
                      <a:pt x="568" y="460"/>
                    </a:cubicBezTo>
                    <a:cubicBezTo>
                      <a:pt x="562" y="460"/>
                      <a:pt x="556" y="460"/>
                      <a:pt x="551" y="460"/>
                    </a:cubicBezTo>
                    <a:cubicBezTo>
                      <a:pt x="546" y="460"/>
                      <a:pt x="541" y="460"/>
                      <a:pt x="535" y="460"/>
                    </a:cubicBezTo>
                    <a:cubicBezTo>
                      <a:pt x="464" y="460"/>
                      <a:pt x="298" y="460"/>
                      <a:pt x="219" y="460"/>
                    </a:cubicBezTo>
                    <a:cubicBezTo>
                      <a:pt x="216" y="460"/>
                      <a:pt x="214" y="460"/>
                      <a:pt x="213" y="460"/>
                    </a:cubicBezTo>
                    <a:cubicBezTo>
                      <a:pt x="205" y="460"/>
                      <a:pt x="205" y="460"/>
                      <a:pt x="205" y="460"/>
                    </a:cubicBezTo>
                    <a:cubicBezTo>
                      <a:pt x="201" y="460"/>
                      <a:pt x="189" y="460"/>
                      <a:pt x="181" y="460"/>
                    </a:cubicBezTo>
                    <a:cubicBezTo>
                      <a:pt x="131" y="460"/>
                      <a:pt x="131" y="460"/>
                      <a:pt x="131" y="460"/>
                    </a:cubicBezTo>
                    <a:cubicBezTo>
                      <a:pt x="59" y="459"/>
                      <a:pt x="0" y="401"/>
                      <a:pt x="0" y="330"/>
                    </a:cubicBezTo>
                    <a:cubicBezTo>
                      <a:pt x="0" y="265"/>
                      <a:pt x="50" y="211"/>
                      <a:pt x="113" y="202"/>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5" name="Freeform 47"/>
              <p:cNvSpPr>
                <a:spLocks/>
              </p:cNvSpPr>
              <p:nvPr/>
            </p:nvSpPr>
            <p:spPr bwMode="auto">
              <a:xfrm>
                <a:off x="7356475" y="4341813"/>
                <a:ext cx="995362" cy="1460500"/>
              </a:xfrm>
              <a:custGeom>
                <a:avLst/>
                <a:gdLst>
                  <a:gd name="T0" fmla="*/ 6 w 896"/>
                  <a:gd name="T1" fmla="*/ 1305 h 1316"/>
                  <a:gd name="T2" fmla="*/ 180 w 896"/>
                  <a:gd name="T3" fmla="*/ 1070 h 1316"/>
                  <a:gd name="T4" fmla="*/ 293 w 896"/>
                  <a:gd name="T5" fmla="*/ 48 h 1316"/>
                  <a:gd name="T6" fmla="*/ 282 w 896"/>
                  <a:gd name="T7" fmla="*/ 46 h 1316"/>
                  <a:gd name="T8" fmla="*/ 173 w 896"/>
                  <a:gd name="T9" fmla="*/ 5 h 1316"/>
                  <a:gd name="T10" fmla="*/ 179 w 896"/>
                  <a:gd name="T11" fmla="*/ 0 h 1316"/>
                  <a:gd name="T12" fmla="*/ 184 w 896"/>
                  <a:gd name="T13" fmla="*/ 5 h 1316"/>
                  <a:gd name="T14" fmla="*/ 284 w 896"/>
                  <a:gd name="T15" fmla="*/ 35 h 1316"/>
                  <a:gd name="T16" fmla="*/ 534 w 896"/>
                  <a:gd name="T17" fmla="*/ 50 h 1316"/>
                  <a:gd name="T18" fmla="*/ 785 w 896"/>
                  <a:gd name="T19" fmla="*/ 35 h 1316"/>
                  <a:gd name="T20" fmla="*/ 884 w 896"/>
                  <a:gd name="T21" fmla="*/ 5 h 1316"/>
                  <a:gd name="T22" fmla="*/ 890 w 896"/>
                  <a:gd name="T23" fmla="*/ 0 h 1316"/>
                  <a:gd name="T24" fmla="*/ 896 w 896"/>
                  <a:gd name="T25" fmla="*/ 5 h 1316"/>
                  <a:gd name="T26" fmla="*/ 787 w 896"/>
                  <a:gd name="T27" fmla="*/ 46 h 1316"/>
                  <a:gd name="T28" fmla="*/ 534 w 896"/>
                  <a:gd name="T29" fmla="*/ 61 h 1316"/>
                  <a:gd name="T30" fmla="*/ 304 w 896"/>
                  <a:gd name="T31" fmla="*/ 49 h 1316"/>
                  <a:gd name="T32" fmla="*/ 191 w 896"/>
                  <a:gd name="T33" fmla="*/ 1074 h 1316"/>
                  <a:gd name="T34" fmla="*/ 6 w 896"/>
                  <a:gd name="T35" fmla="*/ 1316 h 1316"/>
                  <a:gd name="T36" fmla="*/ 0 w 896"/>
                  <a:gd name="T37" fmla="*/ 1310 h 1316"/>
                  <a:gd name="T38" fmla="*/ 6 w 896"/>
                  <a:gd name="T39" fmla="*/ 1305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96" h="1316">
                    <a:moveTo>
                      <a:pt x="6" y="1305"/>
                    </a:moveTo>
                    <a:cubicBezTo>
                      <a:pt x="70" y="1305"/>
                      <a:pt x="133" y="1219"/>
                      <a:pt x="180" y="1070"/>
                    </a:cubicBezTo>
                    <a:cubicBezTo>
                      <a:pt x="228" y="918"/>
                      <a:pt x="293" y="265"/>
                      <a:pt x="293" y="48"/>
                    </a:cubicBezTo>
                    <a:cubicBezTo>
                      <a:pt x="289" y="47"/>
                      <a:pt x="286" y="47"/>
                      <a:pt x="282" y="46"/>
                    </a:cubicBezTo>
                    <a:cubicBezTo>
                      <a:pt x="173" y="31"/>
                      <a:pt x="173" y="12"/>
                      <a:pt x="173" y="5"/>
                    </a:cubicBezTo>
                    <a:cubicBezTo>
                      <a:pt x="173" y="2"/>
                      <a:pt x="175" y="0"/>
                      <a:pt x="179" y="0"/>
                    </a:cubicBezTo>
                    <a:cubicBezTo>
                      <a:pt x="182" y="0"/>
                      <a:pt x="184" y="2"/>
                      <a:pt x="184" y="5"/>
                    </a:cubicBezTo>
                    <a:cubicBezTo>
                      <a:pt x="184" y="6"/>
                      <a:pt x="186" y="21"/>
                      <a:pt x="284" y="35"/>
                    </a:cubicBezTo>
                    <a:cubicBezTo>
                      <a:pt x="351" y="44"/>
                      <a:pt x="440" y="50"/>
                      <a:pt x="534" y="50"/>
                    </a:cubicBezTo>
                    <a:cubicBezTo>
                      <a:pt x="629" y="50"/>
                      <a:pt x="718" y="44"/>
                      <a:pt x="785" y="35"/>
                    </a:cubicBezTo>
                    <a:cubicBezTo>
                      <a:pt x="883" y="21"/>
                      <a:pt x="884" y="6"/>
                      <a:pt x="884" y="5"/>
                    </a:cubicBezTo>
                    <a:cubicBezTo>
                      <a:pt x="884" y="2"/>
                      <a:pt x="887" y="0"/>
                      <a:pt x="890" y="0"/>
                    </a:cubicBezTo>
                    <a:cubicBezTo>
                      <a:pt x="893" y="0"/>
                      <a:pt x="896" y="2"/>
                      <a:pt x="896" y="5"/>
                    </a:cubicBezTo>
                    <a:cubicBezTo>
                      <a:pt x="896" y="12"/>
                      <a:pt x="896" y="31"/>
                      <a:pt x="787" y="46"/>
                    </a:cubicBezTo>
                    <a:cubicBezTo>
                      <a:pt x="719" y="56"/>
                      <a:pt x="630" y="61"/>
                      <a:pt x="534" y="61"/>
                    </a:cubicBezTo>
                    <a:cubicBezTo>
                      <a:pt x="449" y="61"/>
                      <a:pt x="369" y="57"/>
                      <a:pt x="304" y="49"/>
                    </a:cubicBezTo>
                    <a:cubicBezTo>
                      <a:pt x="304" y="267"/>
                      <a:pt x="239" y="920"/>
                      <a:pt x="191" y="1074"/>
                    </a:cubicBezTo>
                    <a:cubicBezTo>
                      <a:pt x="142" y="1230"/>
                      <a:pt x="76" y="1316"/>
                      <a:pt x="6" y="1316"/>
                    </a:cubicBezTo>
                    <a:cubicBezTo>
                      <a:pt x="3" y="1316"/>
                      <a:pt x="0" y="1313"/>
                      <a:pt x="0" y="1310"/>
                    </a:cubicBezTo>
                    <a:cubicBezTo>
                      <a:pt x="0" y="1307"/>
                      <a:pt x="3" y="1305"/>
                      <a:pt x="6" y="1305"/>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6" name="Freeform 48"/>
              <p:cNvSpPr>
                <a:spLocks/>
              </p:cNvSpPr>
              <p:nvPr/>
            </p:nvSpPr>
            <p:spPr bwMode="auto">
              <a:xfrm>
                <a:off x="7005638" y="3992563"/>
                <a:ext cx="509587" cy="331788"/>
              </a:xfrm>
              <a:custGeom>
                <a:avLst/>
                <a:gdLst>
                  <a:gd name="T0" fmla="*/ 73 w 458"/>
                  <a:gd name="T1" fmla="*/ 131 h 299"/>
                  <a:gd name="T2" fmla="*/ 73 w 458"/>
                  <a:gd name="T3" fmla="*/ 125 h 299"/>
                  <a:gd name="T4" fmla="*/ 199 w 458"/>
                  <a:gd name="T5" fmla="*/ 0 h 299"/>
                  <a:gd name="T6" fmla="*/ 305 w 458"/>
                  <a:gd name="T7" fmla="*/ 56 h 299"/>
                  <a:gd name="T8" fmla="*/ 339 w 458"/>
                  <a:gd name="T9" fmla="*/ 46 h 299"/>
                  <a:gd name="T10" fmla="*/ 380 w 458"/>
                  <a:gd name="T11" fmla="*/ 59 h 299"/>
                  <a:gd name="T12" fmla="*/ 412 w 458"/>
                  <a:gd name="T13" fmla="*/ 117 h 299"/>
                  <a:gd name="T14" fmla="*/ 458 w 458"/>
                  <a:gd name="T15" fmla="*/ 200 h 299"/>
                  <a:gd name="T16" fmla="*/ 369 w 458"/>
                  <a:gd name="T17" fmla="*/ 299 h 299"/>
                  <a:gd name="T18" fmla="*/ 358 w 458"/>
                  <a:gd name="T19" fmla="*/ 299 h 299"/>
                  <a:gd name="T20" fmla="*/ 348 w 458"/>
                  <a:gd name="T21" fmla="*/ 299 h 299"/>
                  <a:gd name="T22" fmla="*/ 142 w 458"/>
                  <a:gd name="T23" fmla="*/ 299 h 299"/>
                  <a:gd name="T24" fmla="*/ 138 w 458"/>
                  <a:gd name="T25" fmla="*/ 299 h 299"/>
                  <a:gd name="T26" fmla="*/ 133 w 458"/>
                  <a:gd name="T27" fmla="*/ 299 h 299"/>
                  <a:gd name="T28" fmla="*/ 118 w 458"/>
                  <a:gd name="T29" fmla="*/ 299 h 299"/>
                  <a:gd name="T30" fmla="*/ 85 w 458"/>
                  <a:gd name="T31" fmla="*/ 299 h 299"/>
                  <a:gd name="T32" fmla="*/ 0 w 458"/>
                  <a:gd name="T33" fmla="*/ 214 h 299"/>
                  <a:gd name="T34" fmla="*/ 73 w 458"/>
                  <a:gd name="T35" fmla="*/ 131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8" h="299">
                    <a:moveTo>
                      <a:pt x="73" y="131"/>
                    </a:moveTo>
                    <a:cubicBezTo>
                      <a:pt x="73" y="129"/>
                      <a:pt x="73" y="127"/>
                      <a:pt x="73" y="125"/>
                    </a:cubicBezTo>
                    <a:cubicBezTo>
                      <a:pt x="73" y="56"/>
                      <a:pt x="130" y="0"/>
                      <a:pt x="199" y="0"/>
                    </a:cubicBezTo>
                    <a:cubicBezTo>
                      <a:pt x="243" y="0"/>
                      <a:pt x="282" y="22"/>
                      <a:pt x="305" y="56"/>
                    </a:cubicBezTo>
                    <a:cubicBezTo>
                      <a:pt x="315" y="50"/>
                      <a:pt x="326" y="46"/>
                      <a:pt x="339" y="46"/>
                    </a:cubicBezTo>
                    <a:cubicBezTo>
                      <a:pt x="354" y="46"/>
                      <a:pt x="368" y="51"/>
                      <a:pt x="380" y="59"/>
                    </a:cubicBezTo>
                    <a:cubicBezTo>
                      <a:pt x="399" y="71"/>
                      <a:pt x="412" y="93"/>
                      <a:pt x="412" y="117"/>
                    </a:cubicBezTo>
                    <a:cubicBezTo>
                      <a:pt x="439" y="135"/>
                      <a:pt x="458" y="166"/>
                      <a:pt x="458" y="200"/>
                    </a:cubicBezTo>
                    <a:cubicBezTo>
                      <a:pt x="458" y="251"/>
                      <a:pt x="419" y="293"/>
                      <a:pt x="369" y="299"/>
                    </a:cubicBezTo>
                    <a:cubicBezTo>
                      <a:pt x="366" y="299"/>
                      <a:pt x="362" y="299"/>
                      <a:pt x="358" y="299"/>
                    </a:cubicBezTo>
                    <a:cubicBezTo>
                      <a:pt x="355" y="299"/>
                      <a:pt x="352" y="299"/>
                      <a:pt x="348" y="299"/>
                    </a:cubicBezTo>
                    <a:cubicBezTo>
                      <a:pt x="302" y="299"/>
                      <a:pt x="194" y="299"/>
                      <a:pt x="142" y="299"/>
                    </a:cubicBezTo>
                    <a:cubicBezTo>
                      <a:pt x="141" y="299"/>
                      <a:pt x="139" y="299"/>
                      <a:pt x="138" y="299"/>
                    </a:cubicBezTo>
                    <a:cubicBezTo>
                      <a:pt x="133" y="299"/>
                      <a:pt x="133" y="299"/>
                      <a:pt x="133" y="299"/>
                    </a:cubicBezTo>
                    <a:cubicBezTo>
                      <a:pt x="130" y="299"/>
                      <a:pt x="123" y="299"/>
                      <a:pt x="118" y="299"/>
                    </a:cubicBezTo>
                    <a:cubicBezTo>
                      <a:pt x="85" y="299"/>
                      <a:pt x="85" y="299"/>
                      <a:pt x="85" y="299"/>
                    </a:cubicBezTo>
                    <a:cubicBezTo>
                      <a:pt x="38" y="298"/>
                      <a:pt x="0" y="260"/>
                      <a:pt x="0" y="214"/>
                    </a:cubicBezTo>
                    <a:cubicBezTo>
                      <a:pt x="0" y="172"/>
                      <a:pt x="32" y="137"/>
                      <a:pt x="73" y="131"/>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7" name="Freeform 49"/>
              <p:cNvSpPr>
                <a:spLocks/>
              </p:cNvSpPr>
              <p:nvPr/>
            </p:nvSpPr>
            <p:spPr bwMode="auto">
              <a:xfrm>
                <a:off x="6951663" y="4213225"/>
                <a:ext cx="573087" cy="1589088"/>
              </a:xfrm>
              <a:custGeom>
                <a:avLst/>
                <a:gdLst>
                  <a:gd name="T0" fmla="*/ 5 w 515"/>
                  <a:gd name="T1" fmla="*/ 1420 h 1431"/>
                  <a:gd name="T2" fmla="*/ 222 w 515"/>
                  <a:gd name="T3" fmla="*/ 1149 h 1431"/>
                  <a:gd name="T4" fmla="*/ 353 w 515"/>
                  <a:gd name="T5" fmla="*/ 43 h 1431"/>
                  <a:gd name="T6" fmla="*/ 277 w 515"/>
                  <a:gd name="T7" fmla="*/ 45 h 1431"/>
                  <a:gd name="T8" fmla="*/ 39 w 515"/>
                  <a:gd name="T9" fmla="*/ 6 h 1431"/>
                  <a:gd name="T10" fmla="*/ 45 w 515"/>
                  <a:gd name="T11" fmla="*/ 0 h 1431"/>
                  <a:gd name="T12" fmla="*/ 50 w 515"/>
                  <a:gd name="T13" fmla="*/ 6 h 1431"/>
                  <a:gd name="T14" fmla="*/ 277 w 515"/>
                  <a:gd name="T15" fmla="*/ 33 h 1431"/>
                  <a:gd name="T16" fmla="*/ 504 w 515"/>
                  <a:gd name="T17" fmla="*/ 6 h 1431"/>
                  <a:gd name="T18" fmla="*/ 509 w 515"/>
                  <a:gd name="T19" fmla="*/ 1 h 1431"/>
                  <a:gd name="T20" fmla="*/ 515 w 515"/>
                  <a:gd name="T21" fmla="*/ 6 h 1431"/>
                  <a:gd name="T22" fmla="*/ 364 w 515"/>
                  <a:gd name="T23" fmla="*/ 42 h 1431"/>
                  <a:gd name="T24" fmla="*/ 233 w 515"/>
                  <a:gd name="T25" fmla="*/ 1153 h 1431"/>
                  <a:gd name="T26" fmla="*/ 5 w 515"/>
                  <a:gd name="T27" fmla="*/ 1431 h 1431"/>
                  <a:gd name="T28" fmla="*/ 0 w 515"/>
                  <a:gd name="T29" fmla="*/ 1425 h 1431"/>
                  <a:gd name="T30" fmla="*/ 5 w 515"/>
                  <a:gd name="T31" fmla="*/ 1420 h 1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5" h="1431">
                    <a:moveTo>
                      <a:pt x="5" y="1420"/>
                    </a:moveTo>
                    <a:cubicBezTo>
                      <a:pt x="87" y="1420"/>
                      <a:pt x="164" y="1324"/>
                      <a:pt x="222" y="1149"/>
                    </a:cubicBezTo>
                    <a:cubicBezTo>
                      <a:pt x="281" y="974"/>
                      <a:pt x="352" y="291"/>
                      <a:pt x="353" y="43"/>
                    </a:cubicBezTo>
                    <a:cubicBezTo>
                      <a:pt x="313" y="45"/>
                      <a:pt x="281" y="45"/>
                      <a:pt x="277" y="45"/>
                    </a:cubicBezTo>
                    <a:cubicBezTo>
                      <a:pt x="267" y="45"/>
                      <a:pt x="39" y="44"/>
                      <a:pt x="39" y="6"/>
                    </a:cubicBezTo>
                    <a:cubicBezTo>
                      <a:pt x="39" y="3"/>
                      <a:pt x="41" y="0"/>
                      <a:pt x="45" y="0"/>
                    </a:cubicBezTo>
                    <a:cubicBezTo>
                      <a:pt x="48" y="0"/>
                      <a:pt x="50" y="3"/>
                      <a:pt x="50" y="6"/>
                    </a:cubicBezTo>
                    <a:cubicBezTo>
                      <a:pt x="54" y="16"/>
                      <a:pt x="133" y="33"/>
                      <a:pt x="277" y="33"/>
                    </a:cubicBezTo>
                    <a:cubicBezTo>
                      <a:pt x="421" y="33"/>
                      <a:pt x="500" y="16"/>
                      <a:pt x="504" y="6"/>
                    </a:cubicBezTo>
                    <a:cubicBezTo>
                      <a:pt x="504" y="3"/>
                      <a:pt x="506" y="1"/>
                      <a:pt x="509" y="1"/>
                    </a:cubicBezTo>
                    <a:cubicBezTo>
                      <a:pt x="513" y="1"/>
                      <a:pt x="515" y="3"/>
                      <a:pt x="515" y="6"/>
                    </a:cubicBezTo>
                    <a:cubicBezTo>
                      <a:pt x="515" y="29"/>
                      <a:pt x="432" y="38"/>
                      <a:pt x="364" y="42"/>
                    </a:cubicBezTo>
                    <a:cubicBezTo>
                      <a:pt x="364" y="292"/>
                      <a:pt x="292" y="976"/>
                      <a:pt x="233" y="1153"/>
                    </a:cubicBezTo>
                    <a:cubicBezTo>
                      <a:pt x="173" y="1332"/>
                      <a:pt x="92" y="1431"/>
                      <a:pt x="5" y="1431"/>
                    </a:cubicBezTo>
                    <a:cubicBezTo>
                      <a:pt x="2" y="1431"/>
                      <a:pt x="0" y="1428"/>
                      <a:pt x="0" y="1425"/>
                    </a:cubicBezTo>
                    <a:cubicBezTo>
                      <a:pt x="0" y="1422"/>
                      <a:pt x="2" y="1420"/>
                      <a:pt x="5" y="1420"/>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24" name="TextBox 23"/>
            <p:cNvSpPr txBox="1"/>
            <p:nvPr/>
          </p:nvSpPr>
          <p:spPr>
            <a:xfrm>
              <a:off x="6656068" y="3192377"/>
              <a:ext cx="1082669" cy="615553"/>
            </a:xfrm>
            <a:prstGeom prst="rect">
              <a:avLst/>
            </a:prstGeom>
            <a:noFill/>
          </p:spPr>
          <p:txBody>
            <a:bodyPr wrap="none" lIns="0" tIns="0" rIns="0" bIns="0" rtlCol="0">
              <a:spAutoFit/>
            </a:bodyPr>
            <a:lstStyle/>
            <a:p>
              <a:pPr algn="ctr"/>
              <a:r>
                <a:rPr lang="en-US" sz="2000" spc="-70" dirty="0" smtClean="0">
                  <a:solidFill>
                    <a:schemeClr val="bg1"/>
                  </a:solidFill>
                </a:rPr>
                <a:t>JavaScript </a:t>
              </a:r>
              <a:br>
                <a:rPr lang="en-US" sz="2000" spc="-70" dirty="0" smtClean="0">
                  <a:solidFill>
                    <a:schemeClr val="bg1"/>
                  </a:solidFill>
                </a:rPr>
              </a:br>
              <a:r>
                <a:rPr lang="en-US" sz="2000" spc="-70" dirty="0" smtClean="0">
                  <a:solidFill>
                    <a:schemeClr val="bg1"/>
                  </a:solidFill>
                </a:rPr>
                <a:t>Injection</a:t>
              </a:r>
              <a:endParaRPr lang="en-GB" sz="2000" spc="-70" dirty="0" smtClean="0">
                <a:solidFill>
                  <a:schemeClr val="bg1"/>
                </a:solidFill>
              </a:endParaRPr>
            </a:p>
          </p:txBody>
        </p:sp>
      </p:grpSp>
      <p:sp>
        <p:nvSpPr>
          <p:cNvPr id="3" name="Title 2"/>
          <p:cNvSpPr>
            <a:spLocks noGrp="1"/>
          </p:cNvSpPr>
          <p:nvPr>
            <p:ph type="title"/>
          </p:nvPr>
        </p:nvSpPr>
        <p:spPr/>
        <p:txBody>
          <a:bodyPr/>
          <a:lstStyle/>
          <a:p>
            <a:r>
              <a:rPr lang="en-US" dirty="0" smtClean="0"/>
              <a:t>Agenda</a:t>
            </a:r>
            <a:endParaRPr lang="en-GB" dirty="0"/>
          </a:p>
        </p:txBody>
      </p:sp>
    </p:spTree>
    <p:extLst>
      <p:ext uri="{BB962C8B-B14F-4D97-AF65-F5344CB8AC3E}">
        <p14:creationId xmlns:p14="http://schemas.microsoft.com/office/powerpoint/2010/main" val="258466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42" presetClass="entr" presetSubtype="0" fill="hold" nodeType="withEffect">
                                  <p:stCondLst>
                                    <p:cond delay="1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1000" fill="hold"/>
                                        <p:tgtEl>
                                          <p:spTgt spid="16"/>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1000"/>
                                        <p:tgtEl>
                                          <p:spTgt spid="68"/>
                                        </p:tgtEl>
                                      </p:cBhvr>
                                    </p:animEffect>
                                    <p:anim calcmode="lin" valueType="num">
                                      <p:cBhvr>
                                        <p:cTn id="21" dur="1000" fill="hold"/>
                                        <p:tgtEl>
                                          <p:spTgt spid="68"/>
                                        </p:tgtEl>
                                        <p:attrNameLst>
                                          <p:attrName>ppt_x</p:attrName>
                                        </p:attrNameLst>
                                      </p:cBhvr>
                                      <p:tavLst>
                                        <p:tav tm="0">
                                          <p:val>
                                            <p:strVal val="#ppt_x"/>
                                          </p:val>
                                        </p:tav>
                                        <p:tav tm="100000">
                                          <p:val>
                                            <p:strVal val="#ppt_x"/>
                                          </p:val>
                                        </p:tav>
                                      </p:tavLst>
                                    </p:anim>
                                    <p:anim calcmode="lin" valueType="num">
                                      <p:cBhvr>
                                        <p:cTn id="22" dur="1000" fill="hold"/>
                                        <p:tgtEl>
                                          <p:spTgt spid="68"/>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1000"/>
                                        <p:tgtEl>
                                          <p:spTgt spid="69"/>
                                        </p:tgtEl>
                                      </p:cBhvr>
                                    </p:animEffect>
                                    <p:anim calcmode="lin" valueType="num">
                                      <p:cBhvr>
                                        <p:cTn id="26" dur="1000" fill="hold"/>
                                        <p:tgtEl>
                                          <p:spTgt spid="69"/>
                                        </p:tgtEl>
                                        <p:attrNameLst>
                                          <p:attrName>ppt_x</p:attrName>
                                        </p:attrNameLst>
                                      </p:cBhvr>
                                      <p:tavLst>
                                        <p:tav tm="0">
                                          <p:val>
                                            <p:strVal val="#ppt_x"/>
                                          </p:val>
                                        </p:tav>
                                        <p:tav tm="100000">
                                          <p:val>
                                            <p:strVal val="#ppt_x"/>
                                          </p:val>
                                        </p:tav>
                                      </p:tavLst>
                                    </p:anim>
                                    <p:anim calcmode="lin" valueType="num">
                                      <p:cBhvr>
                                        <p:cTn id="27"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settings controlled in site level</a:t>
            </a:r>
            <a:endParaRPr lang="en-GB" dirty="0"/>
          </a:p>
        </p:txBody>
      </p:sp>
      <p:sp>
        <p:nvSpPr>
          <p:cNvPr id="3" name="Text Placeholder 2"/>
          <p:cNvSpPr>
            <a:spLocks noGrp="1"/>
          </p:cNvSpPr>
          <p:nvPr>
            <p:ph type="body" sz="quarter" idx="10"/>
          </p:nvPr>
        </p:nvSpPr>
        <p:spPr>
          <a:xfrm>
            <a:off x="520700" y="1447800"/>
            <a:ext cx="5394960" cy="3945696"/>
          </a:xfrm>
        </p:spPr>
        <p:txBody>
          <a:bodyPr/>
          <a:lstStyle/>
          <a:p>
            <a:r>
              <a:rPr lang="en-US" dirty="0" smtClean="0"/>
              <a:t>Feature management</a:t>
            </a:r>
          </a:p>
          <a:p>
            <a:pPr lvl="1"/>
            <a:r>
              <a:rPr lang="en-US" dirty="0" smtClean="0"/>
              <a:t>Activation or deactivation</a:t>
            </a:r>
          </a:p>
          <a:p>
            <a:r>
              <a:rPr lang="en-US" dirty="0" smtClean="0"/>
              <a:t>Permission management</a:t>
            </a:r>
          </a:p>
          <a:p>
            <a:r>
              <a:rPr lang="en-US" dirty="0" smtClean="0"/>
              <a:t>SharePoint Designer settings</a:t>
            </a:r>
          </a:p>
          <a:p>
            <a:r>
              <a:rPr lang="en-US" dirty="0" smtClean="0"/>
              <a:t>Site logo</a:t>
            </a:r>
          </a:p>
          <a:p>
            <a:endParaRPr lang="en-US" dirty="0" smtClean="0"/>
          </a:p>
        </p:txBody>
      </p:sp>
      <p:sp>
        <p:nvSpPr>
          <p:cNvPr id="4" name="Text Placeholder 3"/>
          <p:cNvSpPr>
            <a:spLocks noGrp="1"/>
          </p:cNvSpPr>
          <p:nvPr>
            <p:ph type="body" sz="quarter" idx="11"/>
          </p:nvPr>
        </p:nvSpPr>
        <p:spPr>
          <a:xfrm>
            <a:off x="6277928" y="1447800"/>
            <a:ext cx="5394960" cy="3761030"/>
          </a:xfrm>
        </p:spPr>
        <p:txBody>
          <a:bodyPr/>
          <a:lstStyle/>
          <a:p>
            <a:r>
              <a:rPr lang="en-US" dirty="0" smtClean="0"/>
              <a:t>Auditing settings*</a:t>
            </a:r>
          </a:p>
          <a:p>
            <a:r>
              <a:rPr lang="en-US" dirty="0" smtClean="0"/>
              <a:t>Regional settings*</a:t>
            </a:r>
          </a:p>
          <a:p>
            <a:r>
              <a:rPr lang="en-US" dirty="0" smtClean="0"/>
              <a:t>Time Zone settings*</a:t>
            </a:r>
            <a:endParaRPr lang="en-US" dirty="0"/>
          </a:p>
          <a:p>
            <a:r>
              <a:rPr lang="en-US" dirty="0"/>
              <a:t>Language </a:t>
            </a:r>
            <a:r>
              <a:rPr lang="en-US" dirty="0" smtClean="0"/>
              <a:t>settings*</a:t>
            </a:r>
            <a:endParaRPr lang="en-US" dirty="0"/>
          </a:p>
          <a:p>
            <a:r>
              <a:rPr lang="en-US" dirty="0"/>
              <a:t>Audit </a:t>
            </a:r>
            <a:r>
              <a:rPr lang="en-US" dirty="0" smtClean="0"/>
              <a:t>settings*</a:t>
            </a:r>
            <a:endParaRPr lang="en-GB" dirty="0"/>
          </a:p>
          <a:p>
            <a:endParaRPr lang="en-GB" dirty="0"/>
          </a:p>
        </p:txBody>
      </p:sp>
      <p:sp>
        <p:nvSpPr>
          <p:cNvPr id="5" name="TextBox 4"/>
          <p:cNvSpPr txBox="1"/>
          <p:nvPr/>
        </p:nvSpPr>
        <p:spPr>
          <a:xfrm>
            <a:off x="82194" y="6427024"/>
            <a:ext cx="8502007" cy="369332"/>
          </a:xfrm>
          <a:prstGeom prst="rect">
            <a:avLst/>
          </a:prstGeom>
          <a:noFill/>
        </p:spPr>
        <p:txBody>
          <a:bodyPr wrap="none" lIns="0" tIns="0" rIns="0" bIns="0" rtlCol="0">
            <a:spAutoFit/>
          </a:bodyPr>
          <a:lstStyle/>
          <a:p>
            <a:r>
              <a:rPr lang="en-US" sz="2400" spc="-70" dirty="0" smtClean="0">
                <a:gradFill>
                  <a:gsLst>
                    <a:gs pos="2917">
                      <a:schemeClr val="bg2"/>
                    </a:gs>
                    <a:gs pos="95000">
                      <a:schemeClr val="bg2"/>
                    </a:gs>
                  </a:gsLst>
                  <a:lin ang="5400000" scaled="0"/>
                </a:gradFill>
                <a:latin typeface="+mj-lt"/>
              </a:rPr>
              <a:t>* Released partly in 2014 December CU for on-premises, soon to cloud</a:t>
            </a:r>
            <a:endParaRPr lang="en-GB" sz="2400" spc="-70" dirty="0" smtClean="0">
              <a:gradFill>
                <a:gsLst>
                  <a:gs pos="2917">
                    <a:schemeClr val="bg2"/>
                  </a:gs>
                  <a:gs pos="95000">
                    <a:schemeClr val="bg2"/>
                  </a:gs>
                </a:gsLst>
                <a:lin ang="5400000" scaled="0"/>
              </a:gradFill>
              <a:latin typeface="+mj-lt"/>
            </a:endParaRPr>
          </a:p>
        </p:txBody>
      </p:sp>
    </p:spTree>
    <p:extLst>
      <p:ext uri="{BB962C8B-B14F-4D97-AF65-F5344CB8AC3E}">
        <p14:creationId xmlns:p14="http://schemas.microsoft.com/office/powerpoint/2010/main" val="1534301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398" i="1" dirty="0" smtClean="0"/>
              <a:t>“Are we getting more site level APIs for CSOM and REST?”</a:t>
            </a:r>
            <a:endParaRPr lang="en-GB" sz="5398" i="1" dirty="0"/>
          </a:p>
        </p:txBody>
      </p:sp>
      <p:sp>
        <p:nvSpPr>
          <p:cNvPr id="4" name="TextBox 3"/>
          <p:cNvSpPr txBox="1"/>
          <p:nvPr/>
        </p:nvSpPr>
        <p:spPr>
          <a:xfrm>
            <a:off x="4526217" y="4925072"/>
            <a:ext cx="7141911" cy="1323439"/>
          </a:xfrm>
          <a:prstGeom prst="rect">
            <a:avLst/>
          </a:prstGeom>
          <a:noFill/>
        </p:spPr>
        <p:txBody>
          <a:bodyPr wrap="square" rtlCol="0">
            <a:spAutoFit/>
          </a:bodyPr>
          <a:lstStyle/>
          <a:p>
            <a:r>
              <a:rPr lang="en-US" sz="2000" dirty="0" smtClean="0">
                <a:latin typeface="Segoe UI" panose="020B0502040204020203" pitchFamily="34" charset="0"/>
                <a:cs typeface="Segoe UI" panose="020B0502040204020203" pitchFamily="34" charset="0"/>
              </a:rPr>
              <a:t>Please use Office Dev user voice for providing your input on the needed capabilities. CSOM will never be as rich as what server side object model was, but we will keep on adding capabilities as needed based on your input.</a:t>
            </a:r>
            <a:endParaRPr lang="en-GB" sz="2000" dirty="0">
              <a:latin typeface="Segoe UI" panose="020B0502040204020203" pitchFamily="34" charset="0"/>
              <a:cs typeface="Segoe UI" panose="020B0502040204020203" pitchFamily="34" charset="0"/>
            </a:endParaRPr>
          </a:p>
        </p:txBody>
      </p:sp>
      <p:sp>
        <p:nvSpPr>
          <p:cNvPr id="5" name="TextBox 4"/>
          <p:cNvSpPr txBox="1"/>
          <p:nvPr/>
        </p:nvSpPr>
        <p:spPr>
          <a:xfrm>
            <a:off x="4414455" y="3660886"/>
            <a:ext cx="4599336" cy="1446102"/>
          </a:xfrm>
          <a:prstGeom prst="rect">
            <a:avLst/>
          </a:prstGeom>
          <a:noFill/>
        </p:spPr>
        <p:txBody>
          <a:bodyPr wrap="none" rtlCol="0">
            <a:spAutoFit/>
          </a:bodyPr>
          <a:lstStyle/>
          <a:p>
            <a:r>
              <a:rPr lang="en-US" sz="8797" dirty="0" smtClean="0">
                <a:latin typeface="Segoe UI" panose="020B0502040204020203" pitchFamily="34" charset="0"/>
                <a:cs typeface="Segoe UI" panose="020B0502040204020203" pitchFamily="34" charset="0"/>
              </a:rPr>
              <a:t>Depends</a:t>
            </a:r>
            <a:endParaRPr lang="en-GB" sz="8797"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9181886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solidFill>
                  <a:schemeClr val="bg1"/>
                </a:solidFill>
              </a:rPr>
              <a:t>Performance optimization</a:t>
            </a:r>
            <a:endParaRPr lang="en-US" sz="7200" dirty="0"/>
          </a:p>
        </p:txBody>
      </p:sp>
    </p:spTree>
    <p:extLst>
      <p:ext uri="{BB962C8B-B14F-4D97-AF65-F5344CB8AC3E}">
        <p14:creationId xmlns:p14="http://schemas.microsoft.com/office/powerpoint/2010/main" val="3273308594"/>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309796" cy="1975926"/>
          </a:xfrm>
        </p:spPr>
        <p:txBody>
          <a:bodyPr/>
          <a:lstStyle/>
          <a:p>
            <a:r>
              <a:rPr lang="en-US" dirty="0" smtClean="0"/>
              <a:t>What</a:t>
            </a:r>
          </a:p>
          <a:p>
            <a:pPr lvl="1"/>
            <a:r>
              <a:rPr lang="en-US" dirty="0" smtClean="0"/>
              <a:t>Like with server side code, caching is important when client side implementations are used to ensure proper end user experience.</a:t>
            </a:r>
          </a:p>
          <a:p>
            <a:r>
              <a:rPr lang="en-US" dirty="0" smtClean="0"/>
              <a:t>Why</a:t>
            </a:r>
          </a:p>
          <a:p>
            <a:pPr lvl="1"/>
            <a:r>
              <a:rPr lang="en-US" dirty="0" smtClean="0"/>
              <a:t>Make sure that user interface is efficiently updated and there is not visible impact on using client side techniques.</a:t>
            </a:r>
          </a:p>
          <a:p>
            <a:r>
              <a:rPr lang="en-US" dirty="0" smtClean="0"/>
              <a:t>How</a:t>
            </a:r>
          </a:p>
          <a:p>
            <a:pPr lvl="1"/>
            <a:r>
              <a:rPr lang="en-US" dirty="0" smtClean="0"/>
              <a:t>Use cookies and HTML local store capabilities efficiently to cache the relevant information and update information only as needed using </a:t>
            </a:r>
            <a:r>
              <a:rPr lang="en-US" dirty="0" err="1" smtClean="0"/>
              <a:t>async</a:t>
            </a:r>
            <a:r>
              <a:rPr lang="en-US" dirty="0" smtClean="0"/>
              <a:t> techniques.</a:t>
            </a:r>
          </a:p>
          <a:p>
            <a:pPr lvl="1"/>
            <a:r>
              <a:rPr lang="en-US" dirty="0" smtClean="0"/>
              <a:t>Load files dynamically from one location using bootstraps which will help on providing updates as well.</a:t>
            </a:r>
            <a:endParaRPr lang="en-US" dirty="0"/>
          </a:p>
        </p:txBody>
      </p:sp>
      <p:sp>
        <p:nvSpPr>
          <p:cNvPr id="3" name="Title 2"/>
          <p:cNvSpPr>
            <a:spLocks noGrp="1"/>
          </p:cNvSpPr>
          <p:nvPr>
            <p:ph type="title"/>
          </p:nvPr>
        </p:nvSpPr>
        <p:spPr/>
        <p:txBody>
          <a:bodyPr/>
          <a:lstStyle/>
          <a:p>
            <a:r>
              <a:rPr lang="en-US" smtClean="0"/>
              <a:t>Caching and asset optimization</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7579" r="21848"/>
          <a:stretch/>
        </p:blipFill>
        <p:spPr>
          <a:xfrm flipH="1">
            <a:off x="8012287" y="1424"/>
            <a:ext cx="4174951" cy="6854790"/>
          </a:xfrm>
          <a:prstGeom prst="rect">
            <a:avLst/>
          </a:prstGeom>
        </p:spPr>
      </p:pic>
    </p:spTree>
    <p:extLst>
      <p:ext uri="{BB962C8B-B14F-4D97-AF65-F5344CB8AC3E}">
        <p14:creationId xmlns:p14="http://schemas.microsoft.com/office/powerpoint/2010/main" val="395552891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 89"/>
          <p:cNvGrpSpPr/>
          <p:nvPr/>
        </p:nvGrpSpPr>
        <p:grpSpPr>
          <a:xfrm>
            <a:off x="6855239" y="4782051"/>
            <a:ext cx="3203540" cy="1901382"/>
            <a:chOff x="7025476" y="4724400"/>
            <a:chExt cx="3204374" cy="1901877"/>
          </a:xfrm>
        </p:grpSpPr>
        <p:sp>
          <p:nvSpPr>
            <p:cNvPr id="93" name="Rectangle 92"/>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/site3</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94" name="Picture 93"/>
            <p:cNvPicPr>
              <a:picLocks noChangeAspect="1"/>
            </p:cNvPicPr>
            <p:nvPr/>
          </p:nvPicPr>
          <p:blipFill>
            <a:blip r:embed="rId3"/>
            <a:stretch>
              <a:fillRect/>
            </a:stretch>
          </p:blipFill>
          <p:spPr>
            <a:xfrm>
              <a:off x="7465769" y="5343018"/>
              <a:ext cx="1128451" cy="692635"/>
            </a:xfrm>
            <a:prstGeom prst="rect">
              <a:avLst/>
            </a:prstGeom>
          </p:spPr>
        </p:pic>
        <p:pic>
          <p:nvPicPr>
            <p:cNvPr id="95" name="Picture 94"/>
            <p:cNvPicPr>
              <a:picLocks noChangeAspect="1"/>
            </p:cNvPicPr>
            <p:nvPr/>
          </p:nvPicPr>
          <p:blipFill>
            <a:blip r:embed="rId4"/>
            <a:stretch>
              <a:fillRect/>
            </a:stretch>
          </p:blipFill>
          <p:spPr>
            <a:xfrm>
              <a:off x="7025476" y="5916357"/>
              <a:ext cx="764775" cy="709920"/>
            </a:xfrm>
            <a:prstGeom prst="rect">
              <a:avLst/>
            </a:prstGeom>
          </p:spPr>
        </p:pic>
      </p:grpSp>
      <p:pic>
        <p:nvPicPr>
          <p:cNvPr id="91" name="Picture 90"/>
          <p:cNvPicPr>
            <a:picLocks noChangeAspect="1"/>
          </p:cNvPicPr>
          <p:nvPr/>
        </p:nvPicPr>
        <p:blipFill>
          <a:blip r:embed="rId5"/>
          <a:stretch>
            <a:fillRect/>
          </a:stretch>
        </p:blipFill>
        <p:spPr>
          <a:xfrm>
            <a:off x="8712011" y="5419490"/>
            <a:ext cx="477644" cy="575850"/>
          </a:xfrm>
          <a:prstGeom prst="rect">
            <a:avLst/>
          </a:prstGeom>
        </p:spPr>
      </p:pic>
      <p:pic>
        <p:nvPicPr>
          <p:cNvPr id="92" name="Picture 91"/>
          <p:cNvPicPr>
            <a:picLocks noChangeAspect="1"/>
          </p:cNvPicPr>
          <p:nvPr/>
        </p:nvPicPr>
        <p:blipFill>
          <a:blip r:embed="rId6"/>
          <a:stretch>
            <a:fillRect/>
          </a:stretch>
        </p:blipFill>
        <p:spPr>
          <a:xfrm>
            <a:off x="9075340" y="5706310"/>
            <a:ext cx="449244" cy="575850"/>
          </a:xfrm>
          <a:prstGeom prst="rect">
            <a:avLst/>
          </a:prstGeom>
        </p:spPr>
      </p:pic>
      <p:sp>
        <p:nvSpPr>
          <p:cNvPr id="2" name="Title 1"/>
          <p:cNvSpPr>
            <a:spLocks noGrp="1"/>
          </p:cNvSpPr>
          <p:nvPr>
            <p:ph type="title"/>
          </p:nvPr>
        </p:nvSpPr>
        <p:spPr/>
        <p:txBody>
          <a:bodyPr/>
          <a:lstStyle/>
          <a:p>
            <a:r>
              <a:rPr lang="en-US" dirty="0" smtClean="0"/>
              <a:t>Centralized Asset Deployment</a:t>
            </a:r>
            <a:endParaRPr lang="en-US" dirty="0"/>
          </a:p>
        </p:txBody>
      </p:sp>
      <p:grpSp>
        <p:nvGrpSpPr>
          <p:cNvPr id="26" name="Group 25"/>
          <p:cNvGrpSpPr/>
          <p:nvPr/>
        </p:nvGrpSpPr>
        <p:grpSpPr>
          <a:xfrm>
            <a:off x="1630324" y="1587531"/>
            <a:ext cx="3838029" cy="1783412"/>
            <a:chOff x="2770616" y="1612983"/>
            <a:chExt cx="3839029" cy="1783877"/>
          </a:xfrm>
        </p:grpSpPr>
        <p:sp>
          <p:nvSpPr>
            <p:cNvPr id="20" name="Rectangle 19"/>
            <p:cNvSpPr/>
            <p:nvPr/>
          </p:nvSpPr>
          <p:spPr bwMode="auto">
            <a:xfrm>
              <a:off x="2967206" y="1612983"/>
              <a:ext cx="3642439" cy="1485900"/>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p:cNvPicPr>
              <a:picLocks noChangeAspect="1"/>
            </p:cNvPicPr>
            <p:nvPr/>
          </p:nvPicPr>
          <p:blipFill>
            <a:blip r:embed="rId7"/>
            <a:stretch>
              <a:fillRect/>
            </a:stretch>
          </p:blipFill>
          <p:spPr>
            <a:xfrm>
              <a:off x="3169239" y="2143734"/>
              <a:ext cx="1190424" cy="650899"/>
            </a:xfrm>
            <a:prstGeom prst="rect">
              <a:avLst/>
            </a:prstGeom>
          </p:spPr>
        </p:pic>
        <p:pic>
          <p:nvPicPr>
            <p:cNvPr id="16" name="Picture 15"/>
            <p:cNvPicPr>
              <a:picLocks noChangeAspect="1"/>
            </p:cNvPicPr>
            <p:nvPr/>
          </p:nvPicPr>
          <p:blipFill>
            <a:blip r:embed="rId8"/>
            <a:stretch>
              <a:fillRect/>
            </a:stretch>
          </p:blipFill>
          <p:spPr>
            <a:xfrm>
              <a:off x="2770616" y="2694255"/>
              <a:ext cx="797245" cy="702605"/>
            </a:xfrm>
            <a:prstGeom prst="rect">
              <a:avLst/>
            </a:prstGeom>
          </p:spPr>
        </p:pic>
      </p:grpSp>
      <p:pic>
        <p:nvPicPr>
          <p:cNvPr id="67" name="Picture 66"/>
          <p:cNvPicPr>
            <a:picLocks noChangeAspect="1"/>
          </p:cNvPicPr>
          <p:nvPr/>
        </p:nvPicPr>
        <p:blipFill>
          <a:blip r:embed="rId5"/>
          <a:stretch>
            <a:fillRect/>
          </a:stretch>
        </p:blipFill>
        <p:spPr>
          <a:xfrm>
            <a:off x="3121423" y="1948449"/>
            <a:ext cx="477644" cy="575850"/>
          </a:xfrm>
          <a:prstGeom prst="rect">
            <a:avLst/>
          </a:prstGeom>
        </p:spPr>
      </p:pic>
      <p:pic>
        <p:nvPicPr>
          <p:cNvPr id="68" name="Picture 67"/>
          <p:cNvPicPr>
            <a:picLocks noChangeAspect="1"/>
          </p:cNvPicPr>
          <p:nvPr/>
        </p:nvPicPr>
        <p:blipFill>
          <a:blip r:embed="rId6"/>
          <a:stretch>
            <a:fillRect/>
          </a:stretch>
        </p:blipFill>
        <p:spPr>
          <a:xfrm>
            <a:off x="3484752" y="2235269"/>
            <a:ext cx="449244" cy="575850"/>
          </a:xfrm>
          <a:prstGeom prst="rect">
            <a:avLst/>
          </a:prstGeom>
        </p:spPr>
      </p:pic>
      <p:pic>
        <p:nvPicPr>
          <p:cNvPr id="69" name="Picture 68"/>
          <p:cNvPicPr>
            <a:picLocks noChangeAspect="1"/>
          </p:cNvPicPr>
          <p:nvPr/>
        </p:nvPicPr>
        <p:blipFill>
          <a:blip r:embed="rId9"/>
          <a:stretch>
            <a:fillRect/>
          </a:stretch>
        </p:blipFill>
        <p:spPr>
          <a:xfrm>
            <a:off x="4173789" y="1993013"/>
            <a:ext cx="469906" cy="647831"/>
          </a:xfrm>
          <a:prstGeom prst="rect">
            <a:avLst/>
          </a:prstGeom>
        </p:spPr>
      </p:pic>
      <p:pic>
        <p:nvPicPr>
          <p:cNvPr id="70" name="Picture 69"/>
          <p:cNvPicPr>
            <a:picLocks noChangeAspect="1"/>
          </p:cNvPicPr>
          <p:nvPr/>
        </p:nvPicPr>
        <p:blipFill>
          <a:blip r:embed="rId10"/>
          <a:stretch>
            <a:fillRect/>
          </a:stretch>
        </p:blipFill>
        <p:spPr>
          <a:xfrm>
            <a:off x="4877395" y="2030099"/>
            <a:ext cx="424736" cy="647831"/>
          </a:xfrm>
          <a:prstGeom prst="rect">
            <a:avLst/>
          </a:prstGeom>
        </p:spPr>
      </p:pic>
      <p:pic>
        <p:nvPicPr>
          <p:cNvPr id="71" name="Picture 70"/>
          <p:cNvPicPr>
            <a:picLocks noChangeAspect="1"/>
          </p:cNvPicPr>
          <p:nvPr/>
        </p:nvPicPr>
        <p:blipFill>
          <a:blip r:embed="rId11"/>
          <a:stretch>
            <a:fillRect/>
          </a:stretch>
        </p:blipFill>
        <p:spPr>
          <a:xfrm>
            <a:off x="4521425" y="2316929"/>
            <a:ext cx="465344" cy="647831"/>
          </a:xfrm>
          <a:prstGeom prst="rect">
            <a:avLst/>
          </a:prstGeom>
        </p:spPr>
      </p:pic>
      <p:grpSp>
        <p:nvGrpSpPr>
          <p:cNvPr id="25" name="Group 24"/>
          <p:cNvGrpSpPr/>
          <p:nvPr/>
        </p:nvGrpSpPr>
        <p:grpSpPr>
          <a:xfrm>
            <a:off x="6821804" y="1249894"/>
            <a:ext cx="3203540" cy="1901382"/>
            <a:chOff x="7025476" y="4724400"/>
            <a:chExt cx="3204374" cy="1901877"/>
          </a:xfrm>
        </p:grpSpPr>
        <p:sp>
          <p:nvSpPr>
            <p:cNvPr id="22" name="Rectangle 21"/>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a:p>
              <a:pPr defTabSz="913825" fontAlgn="base">
                <a:spcBef>
                  <a:spcPct val="0"/>
                </a:spcBef>
                <a:spcAft>
                  <a:spcPct val="0"/>
                </a:spcAft>
              </a:pPr>
              <a:endParaRPr lang="en-US" sz="1799"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p:cNvPicPr>
              <a:picLocks noChangeAspect="1"/>
            </p:cNvPicPr>
            <p:nvPr/>
          </p:nvPicPr>
          <p:blipFill>
            <a:blip r:embed="rId3"/>
            <a:stretch>
              <a:fillRect/>
            </a:stretch>
          </p:blipFill>
          <p:spPr>
            <a:xfrm>
              <a:off x="7465769" y="5343018"/>
              <a:ext cx="1128451" cy="692635"/>
            </a:xfrm>
            <a:prstGeom prst="rect">
              <a:avLst/>
            </a:prstGeom>
          </p:spPr>
        </p:pic>
        <p:pic>
          <p:nvPicPr>
            <p:cNvPr id="21" name="Picture 20"/>
            <p:cNvPicPr>
              <a:picLocks noChangeAspect="1"/>
            </p:cNvPicPr>
            <p:nvPr/>
          </p:nvPicPr>
          <p:blipFill>
            <a:blip r:embed="rId4"/>
            <a:stretch>
              <a:fillRect/>
            </a:stretch>
          </p:blipFill>
          <p:spPr>
            <a:xfrm>
              <a:off x="7025476" y="5916357"/>
              <a:ext cx="764775" cy="709920"/>
            </a:xfrm>
            <a:prstGeom prst="rect">
              <a:avLst/>
            </a:prstGeom>
          </p:spPr>
        </p:pic>
      </p:grpSp>
      <p:pic>
        <p:nvPicPr>
          <p:cNvPr id="72" name="Picture 71"/>
          <p:cNvPicPr>
            <a:picLocks noChangeAspect="1"/>
          </p:cNvPicPr>
          <p:nvPr/>
        </p:nvPicPr>
        <p:blipFill>
          <a:blip r:embed="rId5"/>
          <a:stretch>
            <a:fillRect/>
          </a:stretch>
        </p:blipFill>
        <p:spPr>
          <a:xfrm>
            <a:off x="8678577" y="1887333"/>
            <a:ext cx="477644" cy="575850"/>
          </a:xfrm>
          <a:prstGeom prst="rect">
            <a:avLst/>
          </a:prstGeom>
        </p:spPr>
      </p:pic>
      <p:pic>
        <p:nvPicPr>
          <p:cNvPr id="73" name="Picture 72"/>
          <p:cNvPicPr>
            <a:picLocks noChangeAspect="1"/>
          </p:cNvPicPr>
          <p:nvPr/>
        </p:nvPicPr>
        <p:blipFill>
          <a:blip r:embed="rId6"/>
          <a:stretch>
            <a:fillRect/>
          </a:stretch>
        </p:blipFill>
        <p:spPr>
          <a:xfrm>
            <a:off x="9041906" y="2174153"/>
            <a:ext cx="449244" cy="575850"/>
          </a:xfrm>
          <a:prstGeom prst="rect">
            <a:avLst/>
          </a:prstGeom>
        </p:spPr>
      </p:pic>
      <p:grpSp>
        <p:nvGrpSpPr>
          <p:cNvPr id="76" name="Group 75"/>
          <p:cNvGrpSpPr/>
          <p:nvPr/>
        </p:nvGrpSpPr>
        <p:grpSpPr>
          <a:xfrm>
            <a:off x="8608750" y="2911395"/>
            <a:ext cx="3203540" cy="1901382"/>
            <a:chOff x="7025476" y="4724400"/>
            <a:chExt cx="3204374" cy="1901877"/>
          </a:xfrm>
        </p:grpSpPr>
        <p:sp>
          <p:nvSpPr>
            <p:cNvPr id="79" name="Rectangle 78"/>
            <p:cNvSpPr/>
            <p:nvPr/>
          </p:nvSpPr>
          <p:spPr bwMode="auto">
            <a:xfrm>
              <a:off x="7177257" y="4724400"/>
              <a:ext cx="3052593" cy="1582909"/>
            </a:xfrm>
            <a:prstGeom prst="rect">
              <a:avLst/>
            </a:prstGeom>
            <a:solidFill>
              <a:schemeClr val="bg1">
                <a:lumMod val="95000"/>
              </a:schemeClr>
            </a:solidFill>
            <a:ln>
              <a:solidFill>
                <a:schemeClr val="tx1">
                  <a:lumMod val="20000"/>
                  <a:lumOff val="8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8" tIns="45708" rIns="45708" bIns="45708" numCol="1" spcCol="0" rtlCol="0" fromWordArt="0" anchor="t" anchorCtr="0" forceAA="0" compatLnSpc="1">
              <a:prstTxWarp prst="textNoShape">
                <a:avLst/>
              </a:prstTxWarp>
              <a:noAutofit/>
            </a:bodyPr>
            <a:lstStyle/>
            <a:p>
              <a:pPr algn="r" defTabSz="913825" fontAlgn="base">
                <a:spcBef>
                  <a:spcPct val="0"/>
                </a:spcBef>
                <a:spcAft>
                  <a:spcPct val="0"/>
                </a:spcAft>
              </a:pP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https</a:t>
              </a:r>
              <a:r>
                <a:rPr lang="en-US" sz="1799" spc="-52" dirty="0">
                  <a:solidFill>
                    <a:schemeClr val="tx1">
                      <a:lumMod val="75000"/>
                      <a:lumOff val="25000"/>
                    </a:schemeClr>
                  </a:solidFill>
                  <a:latin typeface="Segoe UI Light" panose="020B0502040204020203" pitchFamily="34" charset="0"/>
                  <a:cs typeface="Segoe UI Light" panose="020B0502040204020203" pitchFamily="34" charset="0"/>
                </a:rPr>
                <a:t>://</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Contoso.sharepoint.com /</a:t>
              </a:r>
              <a:r>
                <a:rPr lang="fi-FI" sz="1799" spc="-52" dirty="0" err="1">
                  <a:solidFill>
                    <a:schemeClr val="tx1">
                      <a:lumMod val="75000"/>
                      <a:lumOff val="25000"/>
                    </a:schemeClr>
                  </a:solidFill>
                  <a:latin typeface="Segoe UI Light" panose="020B0502040204020203" pitchFamily="34" charset="0"/>
                  <a:cs typeface="Segoe UI Light" panose="020B0502040204020203" pitchFamily="34" charset="0"/>
                </a:rPr>
                <a:t>sites</a:t>
              </a:r>
              <a:r>
                <a:rPr lang="fi-FI" sz="1799" spc="-52" dirty="0">
                  <a:solidFill>
                    <a:schemeClr val="tx1">
                      <a:lumMod val="75000"/>
                      <a:lumOff val="25000"/>
                    </a:schemeClr>
                  </a:solidFill>
                  <a:latin typeface="Segoe UI Light" panose="020B0502040204020203" pitchFamily="34" charset="0"/>
                  <a:cs typeface="Segoe UI Light" panose="020B0502040204020203" pitchFamily="34" charset="0"/>
                </a:rPr>
                <a:t>/site2</a:t>
              </a:r>
              <a:endParaRPr lang="en-US" sz="1799" spc="-52" dirty="0">
                <a:solidFill>
                  <a:schemeClr val="tx1">
                    <a:lumMod val="75000"/>
                    <a:lumOff val="25000"/>
                  </a:schemeClr>
                </a:solidFill>
                <a:latin typeface="Segoe UI Light" panose="020B0502040204020203" pitchFamily="34" charset="0"/>
                <a:cs typeface="Segoe UI Light" panose="020B0502040204020203" pitchFamily="34" charset="0"/>
              </a:endParaRPr>
            </a:p>
          </p:txBody>
        </p:sp>
        <p:pic>
          <p:nvPicPr>
            <p:cNvPr id="80" name="Picture 79"/>
            <p:cNvPicPr>
              <a:picLocks noChangeAspect="1"/>
            </p:cNvPicPr>
            <p:nvPr/>
          </p:nvPicPr>
          <p:blipFill>
            <a:blip r:embed="rId3"/>
            <a:stretch>
              <a:fillRect/>
            </a:stretch>
          </p:blipFill>
          <p:spPr>
            <a:xfrm>
              <a:off x="7465769" y="5343018"/>
              <a:ext cx="1128451" cy="692635"/>
            </a:xfrm>
            <a:prstGeom prst="rect">
              <a:avLst/>
            </a:prstGeom>
          </p:spPr>
        </p:pic>
        <p:pic>
          <p:nvPicPr>
            <p:cNvPr id="81" name="Picture 80"/>
            <p:cNvPicPr>
              <a:picLocks noChangeAspect="1"/>
            </p:cNvPicPr>
            <p:nvPr/>
          </p:nvPicPr>
          <p:blipFill>
            <a:blip r:embed="rId4"/>
            <a:stretch>
              <a:fillRect/>
            </a:stretch>
          </p:blipFill>
          <p:spPr>
            <a:xfrm>
              <a:off x="7025476" y="5916357"/>
              <a:ext cx="764775" cy="709920"/>
            </a:xfrm>
            <a:prstGeom prst="rect">
              <a:avLst/>
            </a:prstGeom>
          </p:spPr>
        </p:pic>
      </p:grpSp>
      <p:pic>
        <p:nvPicPr>
          <p:cNvPr id="77" name="Picture 76"/>
          <p:cNvPicPr>
            <a:picLocks noChangeAspect="1"/>
          </p:cNvPicPr>
          <p:nvPr/>
        </p:nvPicPr>
        <p:blipFill>
          <a:blip r:embed="rId5"/>
          <a:stretch>
            <a:fillRect/>
          </a:stretch>
        </p:blipFill>
        <p:spPr>
          <a:xfrm>
            <a:off x="10465522" y="3548834"/>
            <a:ext cx="477644" cy="575850"/>
          </a:xfrm>
          <a:prstGeom prst="rect">
            <a:avLst/>
          </a:prstGeom>
        </p:spPr>
      </p:pic>
      <p:pic>
        <p:nvPicPr>
          <p:cNvPr id="78" name="Picture 77"/>
          <p:cNvPicPr>
            <a:picLocks noChangeAspect="1"/>
          </p:cNvPicPr>
          <p:nvPr/>
        </p:nvPicPr>
        <p:blipFill>
          <a:blip r:embed="rId6"/>
          <a:stretch>
            <a:fillRect/>
          </a:stretch>
        </p:blipFill>
        <p:spPr>
          <a:xfrm>
            <a:off x="10828851" y="3835654"/>
            <a:ext cx="449244" cy="575850"/>
          </a:xfrm>
          <a:prstGeom prst="rect">
            <a:avLst/>
          </a:prstGeom>
        </p:spPr>
      </p:pic>
      <p:cxnSp>
        <p:nvCxnSpPr>
          <p:cNvPr id="109" name="Straight Arrow Connector 108"/>
          <p:cNvCxnSpPr/>
          <p:nvPr/>
        </p:nvCxnSpPr>
        <p:spPr>
          <a:xfrm flipH="1">
            <a:off x="5153270" y="2677930"/>
            <a:ext cx="1590262" cy="0"/>
          </a:xfrm>
          <a:prstGeom prst="straightConnector1">
            <a:avLst/>
          </a:prstGeom>
          <a:ln w="285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3" name="Straight Arrow Connector 112"/>
          <p:cNvCxnSpPr/>
          <p:nvPr/>
        </p:nvCxnSpPr>
        <p:spPr>
          <a:xfrm flipH="1" flipV="1">
            <a:off x="5153270" y="2811119"/>
            <a:ext cx="3380495" cy="1512998"/>
          </a:xfrm>
          <a:prstGeom prst="straightConnector1">
            <a:avLst/>
          </a:prstGeom>
          <a:ln w="285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116" name="Straight Arrow Connector 115"/>
          <p:cNvCxnSpPr/>
          <p:nvPr/>
        </p:nvCxnSpPr>
        <p:spPr>
          <a:xfrm flipH="1" flipV="1">
            <a:off x="5067571" y="2911396"/>
            <a:ext cx="1979329" cy="2794914"/>
          </a:xfrm>
          <a:prstGeom prst="straightConnector1">
            <a:avLst/>
          </a:prstGeom>
          <a:ln w="28575">
            <a:solidFill>
              <a:schemeClr val="bg2"/>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128" name="TextBox 127"/>
          <p:cNvSpPr txBox="1"/>
          <p:nvPr/>
        </p:nvSpPr>
        <p:spPr>
          <a:xfrm>
            <a:off x="5505371" y="2483902"/>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129" name="TextBox 128"/>
          <p:cNvSpPr txBox="1"/>
          <p:nvPr/>
        </p:nvSpPr>
        <p:spPr>
          <a:xfrm rot="1484228">
            <a:off x="6790911" y="3558555"/>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grpSp>
        <p:nvGrpSpPr>
          <p:cNvPr id="14" name="Group 13"/>
          <p:cNvGrpSpPr/>
          <p:nvPr/>
        </p:nvGrpSpPr>
        <p:grpSpPr>
          <a:xfrm>
            <a:off x="1514935" y="4419127"/>
            <a:ext cx="2785072" cy="1776394"/>
            <a:chOff x="1514935" y="4419127"/>
            <a:chExt cx="2785072" cy="1776394"/>
          </a:xfrm>
        </p:grpSpPr>
        <p:sp>
          <p:nvSpPr>
            <p:cNvPr id="58" name="Arc 57"/>
            <p:cNvSpPr/>
            <p:nvPr/>
          </p:nvSpPr>
          <p:spPr>
            <a:xfrm rot="3507375">
              <a:off x="3439636" y="5302964"/>
              <a:ext cx="631232" cy="1089511"/>
            </a:xfrm>
            <a:prstGeom prst="arc">
              <a:avLst>
                <a:gd name="adj1" fmla="val 2097834"/>
                <a:gd name="adj2" fmla="val 366333"/>
              </a:avLst>
            </a:prstGeom>
            <a:ln w="57150">
              <a:solidFill>
                <a:schemeClr val="tx1">
                  <a:lumMod val="75000"/>
                  <a:lumOff val="25000"/>
                  <a:alpha val="80000"/>
                </a:schemeClr>
              </a:solidFill>
              <a:headEnd type="diamond" w="sm" len="med"/>
              <a:tailEnd type="stealth" w="lg" len="lg"/>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77"/>
            </a:p>
          </p:txBody>
        </p:sp>
        <p:grpSp>
          <p:nvGrpSpPr>
            <p:cNvPr id="59" name="Group 58"/>
            <p:cNvGrpSpPr/>
            <p:nvPr/>
          </p:nvGrpSpPr>
          <p:grpSpPr>
            <a:xfrm>
              <a:off x="1514935" y="4419127"/>
              <a:ext cx="2291906" cy="1776394"/>
              <a:chOff x="3888651" y="2809767"/>
              <a:chExt cx="2291906" cy="1776394"/>
            </a:xfrm>
          </p:grpSpPr>
          <p:sp>
            <p:nvSpPr>
              <p:cNvPr id="60" name="Rectangle 59"/>
              <p:cNvSpPr/>
              <p:nvPr/>
            </p:nvSpPr>
            <p:spPr bwMode="auto">
              <a:xfrm>
                <a:off x="4038040" y="2809767"/>
                <a:ext cx="2142517" cy="1534599"/>
              </a:xfrm>
              <a:prstGeom prst="rect">
                <a:avLst/>
              </a:prstGeom>
              <a:solidFill>
                <a:schemeClr val="bg2">
                  <a:lumMod val="20000"/>
                  <a:lumOff val="80000"/>
                  <a:alpha val="75000"/>
                </a:schemeClr>
              </a:solidFill>
              <a:ln>
                <a:solidFill>
                  <a:schemeClr val="bg2">
                    <a:lumMod val="60000"/>
                    <a:lumOff val="40000"/>
                  </a:schemeClr>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dirty="0" smtClean="0">
                    <a:solidFill>
                      <a:schemeClr val="tx1">
                        <a:lumMod val="65000"/>
                        <a:lumOff val="35000"/>
                      </a:schemeClr>
                    </a:solidFill>
                    <a:ea typeface="Segoe UI" pitchFamily="34" charset="0"/>
                    <a:cs typeface="Segoe UI" pitchFamily="34" charset="0"/>
                  </a:rPr>
                  <a:t>Provider Hosted Apps</a:t>
                </a:r>
              </a:p>
            </p:txBody>
          </p:sp>
          <p:pic>
            <p:nvPicPr>
              <p:cNvPr id="61" name="Picture 60"/>
              <p:cNvPicPr>
                <a:picLocks noChangeAspect="1"/>
              </p:cNvPicPr>
              <p:nvPr/>
            </p:nvPicPr>
            <p:blipFill>
              <a:blip r:embed="rId12"/>
              <a:stretch>
                <a:fillRect/>
              </a:stretch>
            </p:blipFill>
            <p:spPr>
              <a:xfrm>
                <a:off x="4241678" y="3684564"/>
                <a:ext cx="529349" cy="417312"/>
              </a:xfrm>
              <a:prstGeom prst="rect">
                <a:avLst/>
              </a:prstGeom>
            </p:spPr>
          </p:pic>
          <p:pic>
            <p:nvPicPr>
              <p:cNvPr id="62" name="Picture 61"/>
              <p:cNvPicPr>
                <a:picLocks noChangeAspect="1"/>
              </p:cNvPicPr>
              <p:nvPr/>
            </p:nvPicPr>
            <p:blipFill>
              <a:blip r:embed="rId12"/>
              <a:stretch>
                <a:fillRect/>
              </a:stretch>
            </p:blipFill>
            <p:spPr>
              <a:xfrm>
                <a:off x="4576660" y="3793116"/>
                <a:ext cx="556200" cy="438480"/>
              </a:xfrm>
              <a:prstGeom prst="rect">
                <a:avLst/>
              </a:prstGeom>
            </p:spPr>
          </p:pic>
          <p:pic>
            <p:nvPicPr>
              <p:cNvPr id="63" name="Picture 62"/>
              <p:cNvPicPr>
                <a:picLocks noChangeAspect="1"/>
              </p:cNvPicPr>
              <p:nvPr/>
            </p:nvPicPr>
            <p:blipFill>
              <a:blip r:embed="rId13"/>
              <a:stretch>
                <a:fillRect/>
              </a:stretch>
            </p:blipFill>
            <p:spPr>
              <a:xfrm>
                <a:off x="4965395" y="3907822"/>
                <a:ext cx="420496" cy="432326"/>
              </a:xfrm>
              <a:prstGeom prst="rect">
                <a:avLst/>
              </a:prstGeom>
            </p:spPr>
          </p:pic>
          <p:pic>
            <p:nvPicPr>
              <p:cNvPr id="64" name="Picture 63"/>
              <p:cNvPicPr>
                <a:picLocks noChangeAspect="1"/>
              </p:cNvPicPr>
              <p:nvPr/>
            </p:nvPicPr>
            <p:blipFill>
              <a:blip r:embed="rId14"/>
              <a:stretch>
                <a:fillRect/>
              </a:stretch>
            </p:blipFill>
            <p:spPr>
              <a:xfrm>
                <a:off x="3888651" y="3980392"/>
                <a:ext cx="688009" cy="605769"/>
              </a:xfrm>
              <a:prstGeom prst="rect">
                <a:avLst/>
              </a:prstGeom>
            </p:spPr>
          </p:pic>
        </p:grpSp>
        <p:pic>
          <p:nvPicPr>
            <p:cNvPr id="65" name="Picture 64"/>
            <p:cNvPicPr>
              <a:picLocks noChangeAspect="1"/>
            </p:cNvPicPr>
            <p:nvPr/>
          </p:nvPicPr>
          <p:blipFill>
            <a:blip r:embed="rId10"/>
            <a:stretch>
              <a:fillRect/>
            </a:stretch>
          </p:blipFill>
          <p:spPr>
            <a:xfrm>
              <a:off x="3489151" y="4551070"/>
              <a:ext cx="424736" cy="647831"/>
            </a:xfrm>
            <a:prstGeom prst="rect">
              <a:avLst/>
            </a:prstGeom>
          </p:spPr>
        </p:pic>
        <p:pic>
          <p:nvPicPr>
            <p:cNvPr id="66" name="Picture 65"/>
            <p:cNvPicPr>
              <a:picLocks noChangeAspect="1"/>
            </p:cNvPicPr>
            <p:nvPr/>
          </p:nvPicPr>
          <p:blipFill>
            <a:blip r:embed="rId9"/>
            <a:stretch>
              <a:fillRect/>
            </a:stretch>
          </p:blipFill>
          <p:spPr>
            <a:xfrm>
              <a:off x="3134420" y="4836765"/>
              <a:ext cx="469906" cy="647831"/>
            </a:xfrm>
            <a:prstGeom prst="rect">
              <a:avLst/>
            </a:prstGeom>
          </p:spPr>
        </p:pic>
        <p:pic>
          <p:nvPicPr>
            <p:cNvPr id="74" name="Picture 73"/>
            <p:cNvPicPr>
              <a:picLocks noChangeAspect="1"/>
            </p:cNvPicPr>
            <p:nvPr/>
          </p:nvPicPr>
          <p:blipFill>
            <a:blip r:embed="rId11"/>
            <a:stretch>
              <a:fillRect/>
            </a:stretch>
          </p:blipFill>
          <p:spPr>
            <a:xfrm>
              <a:off x="2688672" y="4808239"/>
              <a:ext cx="465344" cy="647831"/>
            </a:xfrm>
            <a:prstGeom prst="rect">
              <a:avLst/>
            </a:prstGeom>
          </p:spPr>
        </p:pic>
      </p:grpSp>
      <p:cxnSp>
        <p:nvCxnSpPr>
          <p:cNvPr id="75" name="Straight Arrow Connector 74"/>
          <p:cNvCxnSpPr/>
          <p:nvPr/>
        </p:nvCxnSpPr>
        <p:spPr>
          <a:xfrm flipH="1" flipV="1">
            <a:off x="4027382" y="5176285"/>
            <a:ext cx="3019518" cy="671435"/>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2" name="Straight Arrow Connector 81"/>
          <p:cNvCxnSpPr/>
          <p:nvPr/>
        </p:nvCxnSpPr>
        <p:spPr>
          <a:xfrm flipH="1">
            <a:off x="4050074" y="4403121"/>
            <a:ext cx="4433609" cy="596890"/>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83" name="Straight Arrow Connector 82"/>
          <p:cNvCxnSpPr/>
          <p:nvPr/>
        </p:nvCxnSpPr>
        <p:spPr>
          <a:xfrm flipH="1">
            <a:off x="4038954" y="3079738"/>
            <a:ext cx="2934591" cy="1733039"/>
          </a:xfrm>
          <a:prstGeom prst="straightConnector1">
            <a:avLst/>
          </a:prstGeom>
          <a:ln w="28575">
            <a:solidFill>
              <a:schemeClr val="accent1"/>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sp>
        <p:nvSpPr>
          <p:cNvPr id="84" name="TextBox 83"/>
          <p:cNvSpPr txBox="1"/>
          <p:nvPr/>
        </p:nvSpPr>
        <p:spPr>
          <a:xfrm rot="21106109">
            <a:off x="4816056" y="4591256"/>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5" name="TextBox 84"/>
          <p:cNvSpPr txBox="1"/>
          <p:nvPr/>
        </p:nvSpPr>
        <p:spPr>
          <a:xfrm rot="3218485">
            <a:off x="5661525" y="4130490"/>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6" name="TextBox 85"/>
          <p:cNvSpPr txBox="1"/>
          <p:nvPr/>
        </p:nvSpPr>
        <p:spPr>
          <a:xfrm rot="19746312">
            <a:off x="4528147" y="3988147"/>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
        <p:nvSpPr>
          <p:cNvPr id="87" name="TextBox 86"/>
          <p:cNvSpPr txBox="1"/>
          <p:nvPr/>
        </p:nvSpPr>
        <p:spPr>
          <a:xfrm rot="658647">
            <a:off x="5424379" y="5382262"/>
            <a:ext cx="969949" cy="184618"/>
          </a:xfrm>
          <a:prstGeom prst="rect">
            <a:avLst/>
          </a:prstGeom>
          <a:noFill/>
        </p:spPr>
        <p:txBody>
          <a:bodyPr wrap="none" lIns="0" tIns="0" rIns="0" bIns="0" rtlCol="0">
            <a:spAutoFit/>
          </a:bodyPr>
          <a:lstStyle/>
          <a:p>
            <a:r>
              <a:rPr lang="en-US" sz="1200" spc="-70" dirty="0">
                <a:solidFill>
                  <a:schemeClr val="tx1">
                    <a:lumMod val="60000"/>
                    <a:lumOff val="40000"/>
                  </a:schemeClr>
                </a:solidFill>
              </a:rPr>
              <a:t>&lt;&lt;Reference&gt;&gt;</a:t>
            </a:r>
          </a:p>
        </p:txBody>
      </p:sp>
    </p:spTree>
    <p:extLst>
      <p:ext uri="{BB962C8B-B14F-4D97-AF65-F5344CB8AC3E}">
        <p14:creationId xmlns:p14="http://schemas.microsoft.com/office/powerpoint/2010/main" val="103068623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5998" dirty="0"/>
              <a:t>“Can I use Content Delivery Networks for asset storage?”</a:t>
            </a:r>
            <a:endParaRPr lang="en-GB" sz="5998" dirty="0"/>
          </a:p>
        </p:txBody>
      </p:sp>
      <p:sp>
        <p:nvSpPr>
          <p:cNvPr id="4" name="TextBox 3"/>
          <p:cNvSpPr txBox="1"/>
          <p:nvPr/>
        </p:nvSpPr>
        <p:spPr>
          <a:xfrm>
            <a:off x="4493061" y="4612022"/>
            <a:ext cx="7141911" cy="1200016"/>
          </a:xfrm>
          <a:prstGeom prst="rect">
            <a:avLst/>
          </a:prstGeom>
          <a:noFill/>
        </p:spPr>
        <p:txBody>
          <a:bodyPr wrap="square" rtlCol="0">
            <a:spAutoFit/>
          </a:bodyPr>
          <a:lstStyle/>
          <a:p>
            <a:r>
              <a:rPr lang="en-US" sz="2399" dirty="0">
                <a:latin typeface="Segoe UI" panose="020B0502040204020203" pitchFamily="34" charset="0"/>
                <a:cs typeface="Segoe UI" panose="020B0502040204020203" pitchFamily="34" charset="0"/>
              </a:rPr>
              <a:t>You can store majority of the files in some CDN service. There are however some elements which will have to be present in each site collection.</a:t>
            </a:r>
            <a:endParaRPr lang="en-GB" sz="2399" dirty="0">
              <a:latin typeface="Segoe UI" panose="020B0502040204020203" pitchFamily="34" charset="0"/>
              <a:cs typeface="Segoe UI" panose="020B0502040204020203" pitchFamily="34" charset="0"/>
            </a:endParaRPr>
          </a:p>
        </p:txBody>
      </p:sp>
      <p:sp>
        <p:nvSpPr>
          <p:cNvPr id="5" name="TextBox 4"/>
          <p:cNvSpPr txBox="1"/>
          <p:nvPr/>
        </p:nvSpPr>
        <p:spPr>
          <a:xfrm>
            <a:off x="4305040" y="3646840"/>
            <a:ext cx="1857332" cy="1323094"/>
          </a:xfrm>
          <a:prstGeom prst="rect">
            <a:avLst/>
          </a:prstGeom>
          <a:noFill/>
        </p:spPr>
        <p:txBody>
          <a:bodyPr wrap="none" rtlCol="0">
            <a:spAutoFit/>
          </a:bodyPr>
          <a:lstStyle/>
          <a:p>
            <a:r>
              <a:rPr lang="en-US" sz="7998" dirty="0">
                <a:latin typeface="Segoe UI" panose="020B0502040204020203" pitchFamily="34" charset="0"/>
                <a:cs typeface="Segoe UI" panose="020B0502040204020203" pitchFamily="34" charset="0"/>
              </a:rPr>
              <a:t>Yes.</a:t>
            </a:r>
            <a:endParaRPr lang="en-GB" sz="7998"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8671511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42" presetClass="entr" presetSubtype="0" fill="hold" grpId="0" nodeType="afterEffect">
                                  <p:stCondLst>
                                    <p:cond delay="10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400" dirty="0"/>
              <a:t>https://github.com/OfficeDev/PnP/tree/master/Samples/Performance.Caching</a:t>
            </a:r>
          </a:p>
        </p:txBody>
      </p:sp>
      <p:sp>
        <p:nvSpPr>
          <p:cNvPr id="5" name="Text Placeholder 4"/>
          <p:cNvSpPr>
            <a:spLocks noGrp="1"/>
          </p:cNvSpPr>
          <p:nvPr>
            <p:ph type="body" sz="quarter" idx="10"/>
          </p:nvPr>
        </p:nvSpPr>
        <p:spPr/>
        <p:txBody>
          <a:bodyPr/>
          <a:lstStyle/>
          <a:p>
            <a:r>
              <a:rPr lang="en-US" dirty="0" smtClean="0"/>
              <a:t>Demo</a:t>
            </a:r>
            <a:endParaRPr lang="en-US" dirty="0"/>
          </a:p>
        </p:txBody>
      </p:sp>
      <p:sp>
        <p:nvSpPr>
          <p:cNvPr id="6" name="Text Placeholder 5"/>
          <p:cNvSpPr>
            <a:spLocks noGrp="1"/>
          </p:cNvSpPr>
          <p:nvPr>
            <p:ph type="body" sz="quarter" idx="11"/>
          </p:nvPr>
        </p:nvSpPr>
        <p:spPr/>
        <p:txBody>
          <a:bodyPr/>
          <a:lstStyle/>
          <a:p>
            <a:r>
              <a:rPr lang="en-US" sz="5400" dirty="0" smtClean="0"/>
              <a:t>Caching with client side techniques</a:t>
            </a:r>
            <a:endParaRPr lang="en-US" sz="5400" dirty="0"/>
          </a:p>
        </p:txBody>
      </p:sp>
    </p:spTree>
    <p:extLst>
      <p:ext uri="{BB962C8B-B14F-4D97-AF65-F5344CB8AC3E}">
        <p14:creationId xmlns:p14="http://schemas.microsoft.com/office/powerpoint/2010/main" val="919178933"/>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709415" y="2434949"/>
            <a:ext cx="2381187" cy="2421539"/>
            <a:chOff x="416982" y="2434949"/>
            <a:chExt cx="2381187" cy="2421539"/>
          </a:xfrm>
        </p:grpSpPr>
        <p:sp>
          <p:nvSpPr>
            <p:cNvPr id="24" name="TextBox 23"/>
            <p:cNvSpPr txBox="1"/>
            <p:nvPr/>
          </p:nvSpPr>
          <p:spPr>
            <a:xfrm>
              <a:off x="1357727" y="3125430"/>
              <a:ext cx="1440442" cy="1231106"/>
            </a:xfrm>
            <a:prstGeom prst="rect">
              <a:avLst/>
            </a:prstGeom>
            <a:noFill/>
          </p:spPr>
          <p:txBody>
            <a:bodyPr wrap="square" lIns="0" tIns="0" rIns="0" bIns="0" rtlCol="0">
              <a:spAutoFit/>
            </a:bodyPr>
            <a:lstStyle/>
            <a:p>
              <a:pPr algn="ctr"/>
              <a:r>
                <a:rPr lang="en-US" sz="2000" spc="-70" dirty="0" smtClean="0">
                  <a:solidFill>
                    <a:schemeClr val="bg1"/>
                  </a:solidFill>
                </a:rPr>
                <a:t>Use JavaScript injection carefully</a:t>
              </a:r>
              <a:endParaRPr lang="en-US" sz="2000" spc="-70" dirty="0">
                <a:solidFill>
                  <a:schemeClr val="bg1"/>
                </a:solidFill>
              </a:endParaRPr>
            </a:p>
          </p:txBody>
        </p:sp>
        <p:pic>
          <p:nvPicPr>
            <p:cNvPr id="17" name="Picture 16"/>
            <p:cNvPicPr>
              <a:picLocks noChangeAspect="1"/>
            </p:cNvPicPr>
            <p:nvPr/>
          </p:nvPicPr>
          <p:blipFill>
            <a:blip r:embed="rId3"/>
            <a:stretch>
              <a:fillRect/>
            </a:stretch>
          </p:blipFill>
          <p:spPr>
            <a:xfrm>
              <a:off x="416982" y="2434949"/>
              <a:ext cx="1312317" cy="2421539"/>
            </a:xfrm>
            <a:prstGeom prst="rect">
              <a:avLst/>
            </a:prstGeom>
          </p:spPr>
        </p:pic>
      </p:grpSp>
      <p:grpSp>
        <p:nvGrpSpPr>
          <p:cNvPr id="4" name="Group 3"/>
          <p:cNvGrpSpPr/>
          <p:nvPr/>
        </p:nvGrpSpPr>
        <p:grpSpPr>
          <a:xfrm>
            <a:off x="6796049" y="2451546"/>
            <a:ext cx="1886362" cy="2128046"/>
            <a:chOff x="6292772" y="2107652"/>
            <a:chExt cx="1886362" cy="2128046"/>
          </a:xfrm>
        </p:grpSpPr>
        <p:sp>
          <p:nvSpPr>
            <p:cNvPr id="37" name="TextBox 36"/>
            <p:cNvSpPr txBox="1"/>
            <p:nvPr/>
          </p:nvSpPr>
          <p:spPr>
            <a:xfrm>
              <a:off x="6292772" y="3620145"/>
              <a:ext cx="1886362" cy="615553"/>
            </a:xfrm>
            <a:prstGeom prst="rect">
              <a:avLst/>
            </a:prstGeom>
            <a:noFill/>
          </p:spPr>
          <p:txBody>
            <a:bodyPr wrap="square" lIns="0" tIns="0" rIns="0" bIns="0" rtlCol="0">
              <a:spAutoFit/>
            </a:bodyPr>
            <a:lstStyle/>
            <a:p>
              <a:pPr algn="ctr"/>
              <a:r>
                <a:rPr lang="en-US" sz="2000" spc="-70" dirty="0" smtClean="0">
                  <a:solidFill>
                    <a:schemeClr val="bg1"/>
                  </a:solidFill>
                </a:rPr>
                <a:t>Follow up on the CSOM updates</a:t>
              </a:r>
              <a:endParaRPr lang="en-US" sz="2000" spc="-70" dirty="0">
                <a:solidFill>
                  <a:schemeClr val="bg1"/>
                </a:solidFill>
              </a:endParaRPr>
            </a:p>
          </p:txBody>
        </p:sp>
        <p:pic>
          <p:nvPicPr>
            <p:cNvPr id="19" name="Picture 18"/>
            <p:cNvPicPr>
              <a:picLocks noChangeAspect="1"/>
            </p:cNvPicPr>
            <p:nvPr/>
          </p:nvPicPr>
          <p:blipFill>
            <a:blip r:embed="rId4"/>
            <a:stretch>
              <a:fillRect/>
            </a:stretch>
          </p:blipFill>
          <p:spPr>
            <a:xfrm>
              <a:off x="6362491" y="2107652"/>
              <a:ext cx="1746923" cy="1566534"/>
            </a:xfrm>
            <a:prstGeom prst="rect">
              <a:avLst/>
            </a:prstGeom>
          </p:spPr>
        </p:pic>
      </p:grpSp>
      <p:grpSp>
        <p:nvGrpSpPr>
          <p:cNvPr id="5" name="Group 4"/>
          <p:cNvGrpSpPr/>
          <p:nvPr/>
        </p:nvGrpSpPr>
        <p:grpSpPr>
          <a:xfrm>
            <a:off x="3761340" y="2434950"/>
            <a:ext cx="2223529" cy="2159999"/>
            <a:chOff x="3738914" y="2434949"/>
            <a:chExt cx="2223529" cy="2159999"/>
          </a:xfrm>
        </p:grpSpPr>
        <p:sp>
          <p:nvSpPr>
            <p:cNvPr id="30" name="TextBox 29"/>
            <p:cNvSpPr txBox="1"/>
            <p:nvPr/>
          </p:nvSpPr>
          <p:spPr>
            <a:xfrm>
              <a:off x="3887296" y="3661241"/>
              <a:ext cx="1873901" cy="923330"/>
            </a:xfrm>
            <a:prstGeom prst="rect">
              <a:avLst/>
            </a:prstGeom>
            <a:noFill/>
          </p:spPr>
          <p:txBody>
            <a:bodyPr wrap="square" lIns="0" tIns="0" rIns="0" bIns="0" rtlCol="0">
              <a:spAutoFit/>
            </a:bodyPr>
            <a:lstStyle/>
            <a:p>
              <a:pPr algn="ctr"/>
              <a:r>
                <a:rPr lang="en-US" sz="2000" spc="-70" dirty="0" smtClean="0">
                  <a:solidFill>
                    <a:schemeClr val="bg1"/>
                  </a:solidFill>
                </a:rPr>
                <a:t>Dynamic loading of scripts for JS injection</a:t>
              </a:r>
              <a:endParaRPr lang="en-US" sz="2000" spc="-70" dirty="0">
                <a:solidFill>
                  <a:schemeClr val="bg1"/>
                </a:solidFill>
              </a:endParaRPr>
            </a:p>
          </p:txBody>
        </p:sp>
        <p:pic>
          <p:nvPicPr>
            <p:cNvPr id="21" name="Picture 20"/>
            <p:cNvPicPr>
              <a:picLocks noChangeAspect="1"/>
            </p:cNvPicPr>
            <p:nvPr/>
          </p:nvPicPr>
          <p:blipFill>
            <a:blip r:embed="rId5"/>
            <a:stretch>
              <a:fillRect/>
            </a:stretch>
          </p:blipFill>
          <p:spPr>
            <a:xfrm>
              <a:off x="3738914" y="2434949"/>
              <a:ext cx="2223529" cy="2159999"/>
            </a:xfrm>
            <a:prstGeom prst="rect">
              <a:avLst/>
            </a:prstGeom>
          </p:spPr>
        </p:pic>
      </p:grpSp>
      <p:grpSp>
        <p:nvGrpSpPr>
          <p:cNvPr id="6" name="Group 5"/>
          <p:cNvGrpSpPr/>
          <p:nvPr/>
        </p:nvGrpSpPr>
        <p:grpSpPr>
          <a:xfrm>
            <a:off x="9462557" y="2672433"/>
            <a:ext cx="1884594" cy="1685032"/>
            <a:chOff x="9103162" y="2671504"/>
            <a:chExt cx="1884594" cy="1685032"/>
          </a:xfrm>
        </p:grpSpPr>
        <p:sp>
          <p:nvSpPr>
            <p:cNvPr id="39" name="TextBox 38"/>
            <p:cNvSpPr txBox="1"/>
            <p:nvPr/>
          </p:nvSpPr>
          <p:spPr>
            <a:xfrm>
              <a:off x="9103162" y="3740983"/>
              <a:ext cx="1884594" cy="615553"/>
            </a:xfrm>
            <a:prstGeom prst="rect">
              <a:avLst/>
            </a:prstGeom>
            <a:noFill/>
          </p:spPr>
          <p:txBody>
            <a:bodyPr wrap="square" lIns="0" tIns="0" rIns="0" bIns="0" rtlCol="0">
              <a:spAutoFit/>
            </a:bodyPr>
            <a:lstStyle/>
            <a:p>
              <a:pPr algn="ctr"/>
              <a:r>
                <a:rPr lang="en-US" sz="2000" spc="-70" dirty="0" smtClean="0">
                  <a:solidFill>
                    <a:schemeClr val="bg1"/>
                  </a:solidFill>
                </a:rPr>
                <a:t>Remember client side optimization</a:t>
              </a:r>
              <a:endParaRPr lang="en-US" sz="2000" spc="-70" dirty="0">
                <a:solidFill>
                  <a:schemeClr val="bg1"/>
                </a:solidFill>
              </a:endParaRPr>
            </a:p>
          </p:txBody>
        </p:sp>
        <p:pic>
          <p:nvPicPr>
            <p:cNvPr id="25" name="Picture 24"/>
            <p:cNvPicPr>
              <a:picLocks noChangeAspect="1"/>
            </p:cNvPicPr>
            <p:nvPr/>
          </p:nvPicPr>
          <p:blipFill>
            <a:blip r:embed="rId6"/>
            <a:stretch>
              <a:fillRect/>
            </a:stretch>
          </p:blipFill>
          <p:spPr>
            <a:xfrm>
              <a:off x="9493591" y="2671504"/>
              <a:ext cx="1103736" cy="1091472"/>
            </a:xfrm>
            <a:prstGeom prst="rect">
              <a:avLst/>
            </a:prstGeom>
          </p:spPr>
        </p:pic>
      </p:grpSp>
    </p:spTree>
    <p:extLst>
      <p:ext uri="{BB962C8B-B14F-4D97-AF65-F5344CB8AC3E}">
        <p14:creationId xmlns:p14="http://schemas.microsoft.com/office/powerpoint/2010/main" val="206245739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6882" b="8477"/>
          <a:stretch/>
        </p:blipFill>
        <p:spPr>
          <a:xfrm>
            <a:off x="0" y="-14514"/>
            <a:ext cx="12188825" cy="6872514"/>
          </a:xfrm>
          <a:prstGeom prst="rect">
            <a:avLst/>
          </a:prstGeom>
        </p:spPr>
      </p:pic>
      <p:sp>
        <p:nvSpPr>
          <p:cNvPr id="6" name="Rectangle 5"/>
          <p:cNvSpPr/>
          <p:nvPr/>
        </p:nvSpPr>
        <p:spPr bwMode="auto">
          <a:xfrm rot="16200000" flipH="1" flipV="1">
            <a:off x="2637992" y="-2689919"/>
            <a:ext cx="6871646" cy="12224192"/>
          </a:xfrm>
          <a:prstGeom prst="rect">
            <a:avLst/>
          </a:prstGeom>
          <a:gradFill>
            <a:gsLst>
              <a:gs pos="40000">
                <a:srgbClr val="000000">
                  <a:alpha val="0"/>
                </a:srgbClr>
              </a:gs>
              <a:gs pos="100000">
                <a:srgbClr val="000000"/>
              </a:gs>
            </a:gsLst>
            <a:lin ang="3000000" scaled="0"/>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384" tIns="45692" rIns="91384" bIns="45692" numCol="1" rtlCol="0" anchor="ctr" anchorCtr="0" compatLnSpc="1">
            <a:prstTxWarp prst="textNoShape">
              <a:avLst/>
            </a:prstTxWarp>
          </a:bodyPr>
          <a:lstStyle/>
          <a:p>
            <a:pPr algn="ctr" defTabSz="913513" fontAlgn="base">
              <a:spcBef>
                <a:spcPct val="0"/>
              </a:spcBef>
              <a:spcAft>
                <a:spcPct val="0"/>
              </a:spcAft>
            </a:pPr>
            <a:endParaRPr lang="en-US" sz="2298" dirty="0">
              <a:gradFill>
                <a:gsLst>
                  <a:gs pos="0">
                    <a:srgbClr val="FFFFFF"/>
                  </a:gs>
                  <a:gs pos="100000">
                    <a:srgbClr val="FFFFFF"/>
                  </a:gs>
                </a:gsLst>
                <a:lin ang="5400000" scaled="0"/>
              </a:gradFill>
            </a:endParaRPr>
          </a:p>
        </p:txBody>
      </p:sp>
      <p:sp>
        <p:nvSpPr>
          <p:cNvPr id="7" name="Title 1"/>
          <p:cNvSpPr txBox="1">
            <a:spLocks/>
          </p:cNvSpPr>
          <p:nvPr/>
        </p:nvSpPr>
        <p:spPr>
          <a:xfrm>
            <a:off x="425133" y="2781648"/>
            <a:ext cx="6441267" cy="1218478"/>
          </a:xfrm>
          <a:prstGeom prst="rect">
            <a:avLst/>
          </a:prstGeom>
        </p:spPr>
        <p:txBody>
          <a:bodyPr/>
          <a:lst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a:lstStyle>
          <a:p>
            <a:pPr>
              <a:lnSpc>
                <a:spcPct val="80000"/>
              </a:lnSpc>
            </a:pPr>
            <a:r>
              <a:rPr lang="en-US" sz="7200" dirty="0" smtClean="0">
                <a:solidFill>
                  <a:schemeClr val="bg1"/>
                </a:solidFill>
              </a:rPr>
              <a:t>Questions?</a:t>
            </a:r>
            <a:endParaRPr lang="en-US" sz="7200" dirty="0">
              <a:solidFill>
                <a:schemeClr val="bg1"/>
              </a:solidFill>
            </a:endParaRPr>
          </a:p>
        </p:txBody>
      </p:sp>
    </p:spTree>
    <p:extLst>
      <p:ext uri="{BB962C8B-B14F-4D97-AF65-F5344CB8AC3E}">
        <p14:creationId xmlns:p14="http://schemas.microsoft.com/office/powerpoint/2010/main" val="3340220953"/>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auto">
          <a:xfrm>
            <a:off x="269099" y="3723621"/>
            <a:ext cx="11439686" cy="2423745"/>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6" name="Rectangle 5"/>
          <p:cNvSpPr/>
          <p:nvPr/>
        </p:nvSpPr>
        <p:spPr bwMode="auto">
          <a:xfrm>
            <a:off x="269099" y="1635100"/>
            <a:ext cx="11439686" cy="1990507"/>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91" tIns="143354" rIns="179191" bIns="143354" numCol="1" spcCol="0" rtlCol="0" fromWordArt="0" anchor="t" anchorCtr="0" forceAA="0" compatLnSpc="1">
            <a:prstTxWarp prst="textNoShape">
              <a:avLst/>
            </a:prstTxWarp>
            <a:noAutofit/>
          </a:bodyPr>
          <a:lstStyle/>
          <a:p>
            <a:pPr algn="ctr" defTabSz="913642" fontAlgn="base">
              <a:lnSpc>
                <a:spcPct val="90000"/>
              </a:lnSpc>
              <a:spcBef>
                <a:spcPct val="0"/>
              </a:spcBef>
              <a:spcAft>
                <a:spcPct val="0"/>
              </a:spcAft>
            </a:pPr>
            <a:endParaRPr lang="en-US" sz="2351" dirty="0" err="1">
              <a:solidFill>
                <a:schemeClr val="tx1"/>
              </a:solidFill>
              <a:ea typeface="Segoe UI" pitchFamily="34" charset="0"/>
              <a:cs typeface="Segoe UI" pitchFamily="34" charset="0"/>
            </a:endParaRPr>
          </a:p>
        </p:txBody>
      </p:sp>
      <p:sp>
        <p:nvSpPr>
          <p:cNvPr id="10" name="Rectangle 9" hidden="1"/>
          <p:cNvSpPr/>
          <p:nvPr/>
        </p:nvSpPr>
        <p:spPr bwMode="auto">
          <a:xfrm>
            <a:off x="6488" y="1336651"/>
            <a:ext cx="6170299" cy="5517703"/>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067" tIns="143256" rIns="179067" bIns="143256" numCol="1" spcCol="0" rtlCol="0" fromWordArt="0" anchor="t" anchorCtr="0" forceAA="0" compatLnSpc="1">
            <a:prstTxWarp prst="textNoShape">
              <a:avLst/>
            </a:prstTxWarp>
            <a:noAutofit/>
          </a:bodyPr>
          <a:lstStyle/>
          <a:p>
            <a:pPr algn="ctr" defTabSz="913012" fontAlgn="base">
              <a:lnSpc>
                <a:spcPct val="90000"/>
              </a:lnSpc>
              <a:spcBef>
                <a:spcPct val="0"/>
              </a:spcBef>
              <a:spcAft>
                <a:spcPct val="0"/>
              </a:spcAft>
            </a:pPr>
            <a:endParaRPr lang="en-US" sz="2349"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1553757" y="1769600"/>
            <a:ext cx="7140914" cy="181130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Transform your code</a:t>
            </a:r>
          </a:p>
          <a:p>
            <a:pPr>
              <a:lnSpc>
                <a:spcPct val="90000"/>
              </a:lnSpc>
              <a:spcBef>
                <a:spcPts val="588"/>
              </a:spcBef>
              <a:spcAft>
                <a:spcPts val="2939"/>
              </a:spcAft>
              <a:buClr>
                <a:schemeClr val="tx1"/>
              </a:buClr>
              <a:buSzPct val="100000"/>
            </a:pPr>
            <a:r>
              <a:rPr lang="en-US" sz="2351" dirty="0">
                <a:latin typeface="+mj-lt"/>
              </a:rPr>
              <a:t>Providing App Model Patterns for common scenarios</a:t>
            </a:r>
            <a:br>
              <a:rPr lang="en-US" sz="2351" dirty="0">
                <a:latin typeface="+mj-lt"/>
              </a:rPr>
            </a:br>
            <a:r>
              <a:rPr lang="en-US" sz="2351" dirty="0">
                <a:latin typeface="+mj-lt"/>
              </a:rPr>
              <a:t>Open source and based on community contributions</a:t>
            </a:r>
            <a:br>
              <a:rPr lang="en-US" sz="2351" dirty="0">
                <a:latin typeface="+mj-lt"/>
              </a:rPr>
            </a:br>
            <a:r>
              <a:rPr lang="en-US" sz="2351" dirty="0">
                <a:latin typeface="+mj-lt"/>
              </a:rPr>
              <a:t>Constantly evolving set of material for reuse</a:t>
            </a:r>
          </a:p>
        </p:txBody>
      </p:sp>
      <p:sp>
        <p:nvSpPr>
          <p:cNvPr id="20" name="Rectangle 19"/>
          <p:cNvSpPr/>
          <p:nvPr/>
        </p:nvSpPr>
        <p:spPr>
          <a:xfrm>
            <a:off x="1553757" y="3909805"/>
            <a:ext cx="10047480" cy="2137016"/>
          </a:xfrm>
          <a:prstGeom prst="rect">
            <a:avLst/>
          </a:prstGeom>
          <a:noFill/>
        </p:spPr>
        <p:txBody>
          <a:bodyPr wrap="square">
            <a:spAutoFit/>
          </a:bodyPr>
          <a:lstStyle/>
          <a:p>
            <a:pPr>
              <a:lnSpc>
                <a:spcPct val="90000"/>
              </a:lnSpc>
              <a:spcBef>
                <a:spcPts val="588"/>
              </a:spcBef>
              <a:spcAft>
                <a:spcPts val="1763"/>
              </a:spcAft>
              <a:buClr>
                <a:schemeClr val="tx1"/>
              </a:buClr>
              <a:buSzPct val="100000"/>
            </a:pPr>
            <a:r>
              <a:rPr lang="en-US" sz="3135" b="1" dirty="0"/>
              <a:t>100+ Visual Studio projects</a:t>
            </a:r>
          </a:p>
          <a:p>
            <a:pPr>
              <a:lnSpc>
                <a:spcPct val="90000"/>
              </a:lnSpc>
              <a:spcBef>
                <a:spcPts val="588"/>
              </a:spcBef>
              <a:spcAft>
                <a:spcPts val="2939"/>
              </a:spcAft>
              <a:buClr>
                <a:schemeClr val="tx1"/>
              </a:buClr>
              <a:buSzPct val="100000"/>
            </a:pPr>
            <a:r>
              <a:rPr lang="en-US" sz="2351" dirty="0">
                <a:latin typeface="+mj-lt"/>
              </a:rPr>
              <a:t>Common scenarios</a:t>
            </a:r>
            <a:br>
              <a:rPr lang="en-US" sz="2351" dirty="0">
                <a:latin typeface="+mj-lt"/>
              </a:rPr>
            </a:br>
            <a:r>
              <a:rPr lang="en-US" sz="2351" dirty="0">
                <a:latin typeface="+mj-lt"/>
              </a:rPr>
              <a:t>Branding</a:t>
            </a:r>
            <a:br>
              <a:rPr lang="en-US" sz="2351" dirty="0">
                <a:latin typeface="+mj-lt"/>
              </a:rPr>
            </a:br>
            <a:r>
              <a:rPr lang="en-US" sz="2351" dirty="0">
                <a:latin typeface="+mj-lt"/>
              </a:rPr>
              <a:t>Site provisioning</a:t>
            </a:r>
            <a:br>
              <a:rPr lang="en-US" sz="2351" dirty="0">
                <a:latin typeface="+mj-lt"/>
              </a:rPr>
            </a:br>
            <a:r>
              <a:rPr lang="en-US" sz="2351" dirty="0">
                <a:latin typeface="+mj-lt"/>
              </a:rPr>
              <a:t>Remote event receivers </a:t>
            </a:r>
          </a:p>
        </p:txBody>
      </p:sp>
      <p:sp>
        <p:nvSpPr>
          <p:cNvPr id="5" name="Rectangle 4"/>
          <p:cNvSpPr/>
          <p:nvPr/>
        </p:nvSpPr>
        <p:spPr>
          <a:xfrm>
            <a:off x="5739107" y="4656261"/>
            <a:ext cx="5323009" cy="1069437"/>
          </a:xfrm>
          <a:prstGeom prst="rect">
            <a:avLst/>
          </a:prstGeom>
        </p:spPr>
        <p:txBody>
          <a:bodyPr wrap="square">
            <a:spAutoFit/>
          </a:bodyPr>
          <a:lstStyle/>
          <a:p>
            <a:pPr>
              <a:lnSpc>
                <a:spcPct val="90000"/>
              </a:lnSpc>
              <a:spcBef>
                <a:spcPts val="588"/>
              </a:spcBef>
              <a:spcAft>
                <a:spcPts val="2939"/>
              </a:spcAft>
              <a:buClr>
                <a:schemeClr val="tx1"/>
              </a:buClr>
              <a:buSzPct val="100000"/>
            </a:pPr>
            <a:r>
              <a:rPr lang="en-US" sz="2351" dirty="0">
                <a:latin typeface="+mj-lt"/>
              </a:rPr>
              <a:t>UX component</a:t>
            </a:r>
            <a:br>
              <a:rPr lang="en-US" sz="2351" dirty="0">
                <a:latin typeface="+mj-lt"/>
              </a:rPr>
            </a:br>
            <a:r>
              <a:rPr lang="en-US" sz="2351" dirty="0">
                <a:latin typeface="+mj-lt"/>
              </a:rPr>
              <a:t>Taxonomy driven navigation</a:t>
            </a:r>
            <a:br>
              <a:rPr lang="en-US" sz="2351" dirty="0">
                <a:latin typeface="+mj-lt"/>
              </a:rPr>
            </a:br>
            <a:r>
              <a:rPr lang="en-US" sz="2351" dirty="0">
                <a:latin typeface="+mj-lt"/>
              </a:rPr>
              <a:t>And much more…</a:t>
            </a:r>
            <a:endParaRPr lang="en-US" sz="2351" u="sng" dirty="0">
              <a:latin typeface="+mj-lt"/>
            </a:endParaRPr>
          </a:p>
        </p:txBody>
      </p:sp>
      <p:grpSp>
        <p:nvGrpSpPr>
          <p:cNvPr id="32" name="Group 701"/>
          <p:cNvGrpSpPr>
            <a:grpSpLocks noChangeAspect="1"/>
          </p:cNvGrpSpPr>
          <p:nvPr/>
        </p:nvGrpSpPr>
        <p:grpSpPr bwMode="auto">
          <a:xfrm>
            <a:off x="392170" y="3909805"/>
            <a:ext cx="918403" cy="831817"/>
            <a:chOff x="10488" y="-2313"/>
            <a:chExt cx="944" cy="855"/>
          </a:xfrm>
          <a:solidFill>
            <a:schemeClr val="tx1">
              <a:lumMod val="50000"/>
              <a:lumOff val="50000"/>
            </a:schemeClr>
          </a:solidFill>
        </p:grpSpPr>
        <p:sp>
          <p:nvSpPr>
            <p:cNvPr id="33" name="Freeform 702"/>
            <p:cNvSpPr>
              <a:spLocks/>
            </p:cNvSpPr>
            <p:nvPr/>
          </p:nvSpPr>
          <p:spPr bwMode="auto">
            <a:xfrm>
              <a:off x="10488" y="-2313"/>
              <a:ext cx="779" cy="586"/>
            </a:xfrm>
            <a:custGeom>
              <a:avLst/>
              <a:gdLst>
                <a:gd name="T0" fmla="*/ 35 w 330"/>
                <a:gd name="T1" fmla="*/ 73 h 248"/>
                <a:gd name="T2" fmla="*/ 35 w 330"/>
                <a:gd name="T3" fmla="*/ 248 h 248"/>
                <a:gd name="T4" fmla="*/ 9 w 330"/>
                <a:gd name="T5" fmla="*/ 248 h 248"/>
                <a:gd name="T6" fmla="*/ 0 w 330"/>
                <a:gd name="T7" fmla="*/ 239 h 248"/>
                <a:gd name="T8" fmla="*/ 0 w 330"/>
                <a:gd name="T9" fmla="*/ 13 h 248"/>
                <a:gd name="T10" fmla="*/ 13 w 330"/>
                <a:gd name="T11" fmla="*/ 0 h 248"/>
                <a:gd name="T12" fmla="*/ 129 w 330"/>
                <a:gd name="T13" fmla="*/ 0 h 248"/>
                <a:gd name="T14" fmla="*/ 142 w 330"/>
                <a:gd name="T15" fmla="*/ 13 h 248"/>
                <a:gd name="T16" fmla="*/ 142 w 330"/>
                <a:gd name="T17" fmla="*/ 27 h 248"/>
                <a:gd name="T18" fmla="*/ 321 w 330"/>
                <a:gd name="T19" fmla="*/ 27 h 248"/>
                <a:gd name="T20" fmla="*/ 330 w 330"/>
                <a:gd name="T21" fmla="*/ 36 h 248"/>
                <a:gd name="T22" fmla="*/ 330 w 330"/>
                <a:gd name="T23" fmla="*/ 86 h 248"/>
                <a:gd name="T24" fmla="*/ 177 w 330"/>
                <a:gd name="T25" fmla="*/ 86 h 248"/>
                <a:gd name="T26" fmla="*/ 177 w 330"/>
                <a:gd name="T27" fmla="*/ 73 h 248"/>
                <a:gd name="T28" fmla="*/ 164 w 330"/>
                <a:gd name="T29" fmla="*/ 59 h 248"/>
                <a:gd name="T30" fmla="*/ 49 w 330"/>
                <a:gd name="T31" fmla="*/ 59 h 248"/>
                <a:gd name="T32" fmla="*/ 35 w 330"/>
                <a:gd name="T33" fmla="*/ 73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0" h="248">
                  <a:moveTo>
                    <a:pt x="35" y="73"/>
                  </a:moveTo>
                  <a:cubicBezTo>
                    <a:pt x="35" y="248"/>
                    <a:pt x="35" y="248"/>
                    <a:pt x="35" y="248"/>
                  </a:cubicBezTo>
                  <a:cubicBezTo>
                    <a:pt x="9" y="248"/>
                    <a:pt x="9" y="248"/>
                    <a:pt x="9" y="248"/>
                  </a:cubicBezTo>
                  <a:cubicBezTo>
                    <a:pt x="4" y="248"/>
                    <a:pt x="0" y="244"/>
                    <a:pt x="0" y="239"/>
                  </a:cubicBezTo>
                  <a:cubicBezTo>
                    <a:pt x="0" y="13"/>
                    <a:pt x="0" y="13"/>
                    <a:pt x="0" y="13"/>
                  </a:cubicBezTo>
                  <a:cubicBezTo>
                    <a:pt x="0" y="6"/>
                    <a:pt x="6" y="0"/>
                    <a:pt x="13" y="0"/>
                  </a:cubicBezTo>
                  <a:cubicBezTo>
                    <a:pt x="129" y="0"/>
                    <a:pt x="129" y="0"/>
                    <a:pt x="129" y="0"/>
                  </a:cubicBezTo>
                  <a:cubicBezTo>
                    <a:pt x="137" y="0"/>
                    <a:pt x="142" y="6"/>
                    <a:pt x="142" y="13"/>
                  </a:cubicBezTo>
                  <a:cubicBezTo>
                    <a:pt x="142" y="27"/>
                    <a:pt x="142" y="27"/>
                    <a:pt x="142" y="27"/>
                  </a:cubicBezTo>
                  <a:cubicBezTo>
                    <a:pt x="321" y="27"/>
                    <a:pt x="321" y="27"/>
                    <a:pt x="321" y="27"/>
                  </a:cubicBezTo>
                  <a:cubicBezTo>
                    <a:pt x="326" y="27"/>
                    <a:pt x="330" y="31"/>
                    <a:pt x="330" y="36"/>
                  </a:cubicBezTo>
                  <a:cubicBezTo>
                    <a:pt x="330" y="86"/>
                    <a:pt x="330" y="86"/>
                    <a:pt x="330" y="86"/>
                  </a:cubicBezTo>
                  <a:cubicBezTo>
                    <a:pt x="177" y="86"/>
                    <a:pt x="177" y="86"/>
                    <a:pt x="177" y="86"/>
                  </a:cubicBezTo>
                  <a:cubicBezTo>
                    <a:pt x="177" y="73"/>
                    <a:pt x="177" y="73"/>
                    <a:pt x="177" y="73"/>
                  </a:cubicBezTo>
                  <a:cubicBezTo>
                    <a:pt x="177" y="65"/>
                    <a:pt x="172" y="59"/>
                    <a:pt x="164" y="59"/>
                  </a:cubicBezTo>
                  <a:cubicBezTo>
                    <a:pt x="49" y="59"/>
                    <a:pt x="49" y="59"/>
                    <a:pt x="49" y="59"/>
                  </a:cubicBezTo>
                  <a:cubicBezTo>
                    <a:pt x="41" y="59"/>
                    <a:pt x="35" y="65"/>
                    <a:pt x="35"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sp>
          <p:nvSpPr>
            <p:cNvPr id="34" name="Freeform 703"/>
            <p:cNvSpPr>
              <a:spLocks/>
            </p:cNvSpPr>
            <p:nvPr/>
          </p:nvSpPr>
          <p:spPr bwMode="auto">
            <a:xfrm>
              <a:off x="10653" y="-2044"/>
              <a:ext cx="779" cy="586"/>
            </a:xfrm>
            <a:custGeom>
              <a:avLst/>
              <a:gdLst>
                <a:gd name="T0" fmla="*/ 321 w 330"/>
                <a:gd name="T1" fmla="*/ 27 h 248"/>
                <a:gd name="T2" fmla="*/ 143 w 330"/>
                <a:gd name="T3" fmla="*/ 27 h 248"/>
                <a:gd name="T4" fmla="*/ 143 w 330"/>
                <a:gd name="T5" fmla="*/ 14 h 248"/>
                <a:gd name="T6" fmla="*/ 129 w 330"/>
                <a:gd name="T7" fmla="*/ 0 h 248"/>
                <a:gd name="T8" fmla="*/ 14 w 330"/>
                <a:gd name="T9" fmla="*/ 0 h 248"/>
                <a:gd name="T10" fmla="*/ 0 w 330"/>
                <a:gd name="T11" fmla="*/ 14 h 248"/>
                <a:gd name="T12" fmla="*/ 0 w 330"/>
                <a:gd name="T13" fmla="*/ 239 h 248"/>
                <a:gd name="T14" fmla="*/ 9 w 330"/>
                <a:gd name="T15" fmla="*/ 248 h 248"/>
                <a:gd name="T16" fmla="*/ 35 w 330"/>
                <a:gd name="T17" fmla="*/ 248 h 248"/>
                <a:gd name="T18" fmla="*/ 321 w 330"/>
                <a:gd name="T19" fmla="*/ 248 h 248"/>
                <a:gd name="T20" fmla="*/ 330 w 330"/>
                <a:gd name="T21" fmla="*/ 239 h 248"/>
                <a:gd name="T22" fmla="*/ 330 w 330"/>
                <a:gd name="T23" fmla="*/ 36 h 248"/>
                <a:gd name="T24" fmla="*/ 321 w 330"/>
                <a:gd name="T25" fmla="*/ 27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248">
                  <a:moveTo>
                    <a:pt x="321" y="27"/>
                  </a:moveTo>
                  <a:cubicBezTo>
                    <a:pt x="143" y="27"/>
                    <a:pt x="143" y="27"/>
                    <a:pt x="143" y="27"/>
                  </a:cubicBezTo>
                  <a:cubicBezTo>
                    <a:pt x="143" y="14"/>
                    <a:pt x="143" y="14"/>
                    <a:pt x="143" y="14"/>
                  </a:cubicBezTo>
                  <a:cubicBezTo>
                    <a:pt x="143" y="6"/>
                    <a:pt x="137" y="0"/>
                    <a:pt x="129" y="0"/>
                  </a:cubicBezTo>
                  <a:cubicBezTo>
                    <a:pt x="14" y="0"/>
                    <a:pt x="14" y="0"/>
                    <a:pt x="14" y="0"/>
                  </a:cubicBezTo>
                  <a:cubicBezTo>
                    <a:pt x="6" y="0"/>
                    <a:pt x="0" y="7"/>
                    <a:pt x="0" y="14"/>
                  </a:cubicBezTo>
                  <a:cubicBezTo>
                    <a:pt x="0" y="239"/>
                    <a:pt x="0" y="239"/>
                    <a:pt x="0" y="239"/>
                  </a:cubicBezTo>
                  <a:cubicBezTo>
                    <a:pt x="0" y="244"/>
                    <a:pt x="4" y="248"/>
                    <a:pt x="9" y="248"/>
                  </a:cubicBezTo>
                  <a:cubicBezTo>
                    <a:pt x="35" y="248"/>
                    <a:pt x="35" y="248"/>
                    <a:pt x="35" y="248"/>
                  </a:cubicBezTo>
                  <a:cubicBezTo>
                    <a:pt x="321" y="248"/>
                    <a:pt x="321" y="248"/>
                    <a:pt x="321" y="248"/>
                  </a:cubicBezTo>
                  <a:cubicBezTo>
                    <a:pt x="326" y="248"/>
                    <a:pt x="330" y="244"/>
                    <a:pt x="330" y="239"/>
                  </a:cubicBezTo>
                  <a:cubicBezTo>
                    <a:pt x="330" y="36"/>
                    <a:pt x="330" y="36"/>
                    <a:pt x="330" y="36"/>
                  </a:cubicBezTo>
                  <a:cubicBezTo>
                    <a:pt x="330" y="31"/>
                    <a:pt x="326" y="27"/>
                    <a:pt x="321" y="27"/>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96" tIns="44798" rIns="89596" bIns="44798" numCol="1" anchor="t" anchorCtr="0" compatLnSpc="1">
              <a:prstTxWarp prst="textNoShape">
                <a:avLst/>
              </a:prstTxWarp>
            </a:bodyPr>
            <a:lstStyle/>
            <a:p>
              <a:pPr algn="just" defTabSz="895898"/>
              <a:endParaRPr lang="en-US" sz="1666"/>
            </a:p>
          </p:txBody>
        </p:sp>
      </p:grpSp>
      <p:grpSp>
        <p:nvGrpSpPr>
          <p:cNvPr id="36" name="Group 35"/>
          <p:cNvGrpSpPr/>
          <p:nvPr/>
        </p:nvGrpSpPr>
        <p:grpSpPr bwMode="black">
          <a:xfrm>
            <a:off x="384923" y="1944201"/>
            <a:ext cx="961014" cy="781827"/>
            <a:chOff x="5184775" y="225425"/>
            <a:chExt cx="1500188" cy="1220788"/>
          </a:xfrm>
          <a:solidFill>
            <a:schemeClr val="bg1">
              <a:lumMod val="50000"/>
            </a:schemeClr>
          </a:solidFill>
        </p:grpSpPr>
        <p:sp>
          <p:nvSpPr>
            <p:cNvPr id="37"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8" name="Oval 87"/>
            <p:cNvSpPr>
              <a:spLocks noChangeArrowheads="1"/>
            </p:cNvSpPr>
            <p:nvPr/>
          </p:nvSpPr>
          <p:spPr bwMode="black">
            <a:xfrm>
              <a:off x="5649158" y="794500"/>
              <a:ext cx="203200" cy="20320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39"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sp>
          <p:nvSpPr>
            <p:cNvPr id="40" name="Oval 87"/>
            <p:cNvSpPr>
              <a:spLocks noChangeArrowheads="1"/>
            </p:cNvSpPr>
            <p:nvPr/>
          </p:nvSpPr>
          <p:spPr bwMode="black">
            <a:xfrm>
              <a:off x="6374687" y="487981"/>
              <a:ext cx="69870" cy="69870"/>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44798" rIns="89596" bIns="44798" numCol="1" anchor="t" anchorCtr="0" compatLnSpc="1">
              <a:prstTxWarp prst="textNoShape">
                <a:avLst/>
              </a:prstTxWarp>
            </a:bodyPr>
            <a:lstStyle/>
            <a:p>
              <a:pPr algn="ctr" defTabSz="895898"/>
              <a:endParaRPr lang="en-US" sz="1568"/>
            </a:p>
          </p:txBody>
        </p:sp>
      </p:grpSp>
      <p:sp>
        <p:nvSpPr>
          <p:cNvPr id="21" name="Rectangle 20"/>
          <p:cNvSpPr/>
          <p:nvPr/>
        </p:nvSpPr>
        <p:spPr>
          <a:xfrm>
            <a:off x="1587" y="6502424"/>
            <a:ext cx="8075097" cy="338466"/>
          </a:xfrm>
          <a:prstGeom prst="rect">
            <a:avLst/>
          </a:prstGeom>
        </p:spPr>
        <p:txBody>
          <a:bodyPr wrap="square">
            <a:spAutoFit/>
          </a:bodyPr>
          <a:lstStyle/>
          <a:p>
            <a:r>
              <a:rPr lang="en-US" sz="1600" dirty="0"/>
              <a:t>Patterns and Practices Yammer Group - </a:t>
            </a:r>
            <a:r>
              <a:rPr lang="en-US" sz="1600" u="sng" dirty="0"/>
              <a:t>http://aka.ms/officedevpnpYammer</a:t>
            </a:r>
            <a:r>
              <a:rPr lang="en-US" sz="1600" dirty="0"/>
              <a:t> </a:t>
            </a:r>
            <a:endParaRPr lang="en-US" sz="1400" dirty="0"/>
          </a:p>
        </p:txBody>
      </p:sp>
      <p:sp>
        <p:nvSpPr>
          <p:cNvPr id="24" name="Rectangle 23"/>
          <p:cNvSpPr/>
          <p:nvPr/>
        </p:nvSpPr>
        <p:spPr>
          <a:xfrm>
            <a:off x="4898240" y="505398"/>
            <a:ext cx="5003593" cy="646035"/>
          </a:xfrm>
          <a:prstGeom prst="rect">
            <a:avLst/>
          </a:prstGeom>
        </p:spPr>
        <p:txBody>
          <a:bodyPr wrap="none">
            <a:spAutoFit/>
          </a:bodyPr>
          <a:lstStyle/>
          <a:p>
            <a:pPr algn="r">
              <a:lnSpc>
                <a:spcPct val="90000"/>
              </a:lnSpc>
              <a:spcBef>
                <a:spcPts val="588"/>
              </a:spcBef>
              <a:spcAft>
                <a:spcPts val="2939"/>
              </a:spcAft>
              <a:buClr>
                <a:schemeClr val="tx1"/>
              </a:buClr>
              <a:buSzPct val="100000"/>
            </a:pPr>
            <a:r>
              <a:rPr lang="en-US" sz="3999" u="sng" dirty="0"/>
              <a:t>aka.ms/</a:t>
            </a:r>
            <a:r>
              <a:rPr lang="en-US" sz="3999" u="sng" dirty="0" err="1"/>
              <a:t>OfficeDevPnP</a:t>
            </a:r>
            <a:endParaRPr lang="en-US" sz="3999" u="sng" dirty="0"/>
          </a:p>
        </p:txBody>
      </p:sp>
      <p:pic>
        <p:nvPicPr>
          <p:cNvPr id="2" name="Picture 1"/>
          <p:cNvPicPr>
            <a:picLocks noChangeAspect="1"/>
          </p:cNvPicPr>
          <p:nvPr/>
        </p:nvPicPr>
        <p:blipFill>
          <a:blip r:embed="rId3"/>
          <a:stretch>
            <a:fillRect/>
          </a:stretch>
        </p:blipFill>
        <p:spPr>
          <a:xfrm>
            <a:off x="0" y="0"/>
            <a:ext cx="6229745" cy="1656961"/>
          </a:xfrm>
          <a:prstGeom prst="rect">
            <a:avLst/>
          </a:prstGeom>
        </p:spPr>
      </p:pic>
    </p:spTree>
    <p:extLst>
      <p:ext uri="{BB962C8B-B14F-4D97-AF65-F5344CB8AC3E}">
        <p14:creationId xmlns:p14="http://schemas.microsoft.com/office/powerpoint/2010/main" val="3748788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35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par>
                                <p:cTn id="13" presetID="10" presetClass="entr" presetSubtype="0" fill="hold" nodeType="withEffect">
                                  <p:stCondLst>
                                    <p:cond delay="70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300"/>
                                        <p:tgtEl>
                                          <p:spTgt spid="36"/>
                                        </p:tgtEl>
                                      </p:cBhvr>
                                    </p:animEffect>
                                  </p:childTnLst>
                                </p:cTn>
                              </p:par>
                              <p:par>
                                <p:cTn id="16" presetID="63" presetClass="path" presetSubtype="0" decel="100000" fill="hold" nodeType="withEffect">
                                  <p:stCondLst>
                                    <p:cond delay="700"/>
                                  </p:stCondLst>
                                  <p:childTnLst>
                                    <p:animMotion origin="layout" path="M -3.75E-6 -1.85185E-6 L 0.01511 -1.85185E-6 " pathEditMode="relative" rAng="0" ptsTypes="AA">
                                      <p:cBhvr>
                                        <p:cTn id="17" dur="500" spd="-100000" fill="hold"/>
                                        <p:tgtEl>
                                          <p:spTgt spid="36"/>
                                        </p:tgtEl>
                                        <p:attrNameLst>
                                          <p:attrName>ppt_x</p:attrName>
                                          <p:attrName>ppt_y</p:attrName>
                                        </p:attrNameLst>
                                      </p:cBhvr>
                                      <p:rCtr x="755" y="0"/>
                                    </p:animMotion>
                                  </p:childTnLst>
                                </p:cTn>
                              </p:par>
                              <p:par>
                                <p:cTn id="18" presetID="10" presetClass="entr" presetSubtype="0" fill="hold" grpId="0" nodeType="withEffect">
                                  <p:stCondLst>
                                    <p:cond delay="8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300"/>
                                        <p:tgtEl>
                                          <p:spTgt spid="19"/>
                                        </p:tgtEl>
                                      </p:cBhvr>
                                    </p:animEffect>
                                  </p:childTnLst>
                                </p:cTn>
                              </p:par>
                              <p:par>
                                <p:cTn id="21" presetID="63" presetClass="path" presetSubtype="0" decel="100000" fill="hold" grpId="1" nodeType="withEffect">
                                  <p:stCondLst>
                                    <p:cond delay="800"/>
                                  </p:stCondLst>
                                  <p:childTnLst>
                                    <p:animMotion origin="layout" path="M 4.79167E-6 1.11111E-6 L 0.0151 1.11111E-6 " pathEditMode="relative" rAng="0" ptsTypes="AA">
                                      <p:cBhvr>
                                        <p:cTn id="22" dur="500" spd="-100000" fill="hold"/>
                                        <p:tgtEl>
                                          <p:spTgt spid="19"/>
                                        </p:tgtEl>
                                        <p:attrNameLst>
                                          <p:attrName>ppt_x</p:attrName>
                                          <p:attrName>ppt_y</p:attrName>
                                        </p:attrNameLst>
                                      </p:cBhvr>
                                      <p:rCtr x="755" y="0"/>
                                    </p:animMotion>
                                  </p:childTnLst>
                                </p:cTn>
                              </p:par>
                              <p:par>
                                <p:cTn id="23" presetID="10" presetClass="entr" presetSubtype="0" fill="hold" nodeType="withEffect">
                                  <p:stCondLst>
                                    <p:cond delay="9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300"/>
                                        <p:tgtEl>
                                          <p:spTgt spid="32"/>
                                        </p:tgtEl>
                                      </p:cBhvr>
                                    </p:animEffect>
                                  </p:childTnLst>
                                </p:cTn>
                              </p:par>
                              <p:par>
                                <p:cTn id="26" presetID="63" presetClass="path" presetSubtype="0" decel="100000" fill="hold" nodeType="withEffect">
                                  <p:stCondLst>
                                    <p:cond delay="900"/>
                                  </p:stCondLst>
                                  <p:childTnLst>
                                    <p:animMotion origin="layout" path="M -1.875E-6 3.7037E-7 L 0.01511 3.7037E-7 " pathEditMode="relative" rAng="0" ptsTypes="AA">
                                      <p:cBhvr>
                                        <p:cTn id="27" dur="500" spd="-100000" fill="hold"/>
                                        <p:tgtEl>
                                          <p:spTgt spid="32"/>
                                        </p:tgtEl>
                                        <p:attrNameLst>
                                          <p:attrName>ppt_x</p:attrName>
                                          <p:attrName>ppt_y</p:attrName>
                                        </p:attrNameLst>
                                      </p:cBhvr>
                                      <p:rCtr x="755" y="0"/>
                                    </p:animMotion>
                                  </p:childTnLst>
                                </p:cTn>
                              </p:par>
                              <p:par>
                                <p:cTn id="28" presetID="10" presetClass="entr" presetSubtype="0" fill="hold" grpId="0" nodeType="withEffect">
                                  <p:stCondLst>
                                    <p:cond delay="100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300"/>
                                        <p:tgtEl>
                                          <p:spTgt spid="20"/>
                                        </p:tgtEl>
                                      </p:cBhvr>
                                    </p:animEffect>
                                  </p:childTnLst>
                                </p:cTn>
                              </p:par>
                              <p:par>
                                <p:cTn id="31" presetID="63" presetClass="path" presetSubtype="0" decel="100000" fill="hold" grpId="1" nodeType="withEffect">
                                  <p:stCondLst>
                                    <p:cond delay="1000"/>
                                  </p:stCondLst>
                                  <p:childTnLst>
                                    <p:animMotion origin="layout" path="M 1.66667E-6 3.33333E-6 L 0.0151 3.33333E-6 " pathEditMode="relative" rAng="0" ptsTypes="AA">
                                      <p:cBhvr>
                                        <p:cTn id="32" dur="500" spd="-100000" fill="hold"/>
                                        <p:tgtEl>
                                          <p:spTgt spid="20"/>
                                        </p:tgtEl>
                                        <p:attrNameLst>
                                          <p:attrName>ppt_x</p:attrName>
                                          <p:attrName>ppt_y</p:attrName>
                                        </p:attrNameLst>
                                      </p:cBhvr>
                                      <p:rCtr x="755" y="0"/>
                                    </p:animMotion>
                                  </p:childTnLst>
                                </p:cTn>
                              </p:par>
                              <p:par>
                                <p:cTn id="33" presetID="10" presetClass="entr" presetSubtype="0" fill="hold" grpId="0" nodeType="withEffect">
                                  <p:stCondLst>
                                    <p:cond delay="100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300"/>
                                        <p:tgtEl>
                                          <p:spTgt spid="5"/>
                                        </p:tgtEl>
                                      </p:cBhvr>
                                    </p:animEffect>
                                  </p:childTnLst>
                                </p:cTn>
                              </p:par>
                              <p:par>
                                <p:cTn id="36" presetID="63" presetClass="path" presetSubtype="0" decel="100000" fill="hold" grpId="1" nodeType="withEffect">
                                  <p:stCondLst>
                                    <p:cond delay="1000"/>
                                  </p:stCondLst>
                                  <p:childTnLst>
                                    <p:animMotion origin="layout" path="M 1.45833E-6 2.96296E-6 L 0.0151 2.96296E-6 " pathEditMode="relative" rAng="0" ptsTypes="AA">
                                      <p:cBhvr>
                                        <p:cTn id="37" dur="500" spd="-100000" fill="hold"/>
                                        <p:tgtEl>
                                          <p:spTgt spid="5"/>
                                        </p:tgtEl>
                                        <p:attrNameLst>
                                          <p:attrName>ppt_x</p:attrName>
                                          <p:attrName>ppt_y</p:attrName>
                                        </p:attrNameLst>
                                      </p:cBhvr>
                                      <p:rCtr x="75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6" grpId="0" animBg="1"/>
      <p:bldP spid="19" grpId="0"/>
      <p:bldP spid="19" grpId="1"/>
      <p:bldP spid="20" grpId="0"/>
      <p:bldP spid="20" grpId="1"/>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Rectangle 283"/>
          <p:cNvSpPr/>
          <p:nvPr/>
        </p:nvSpPr>
        <p:spPr bwMode="auto">
          <a:xfrm>
            <a:off x="465548" y="895300"/>
            <a:ext cx="11303059" cy="2001544"/>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defTabSz="913201" fontAlgn="base">
              <a:spcBef>
                <a:spcPct val="0"/>
              </a:spcBef>
              <a:spcAft>
                <a:spcPct val="0"/>
              </a:spcAft>
            </a:pPr>
            <a:endParaRPr lang="en-US" sz="1763" dirty="0">
              <a:gradFill>
                <a:gsLst>
                  <a:gs pos="10619">
                    <a:srgbClr val="505050"/>
                  </a:gs>
                  <a:gs pos="28000">
                    <a:srgbClr val="505050"/>
                  </a:gs>
                </a:gsLst>
                <a:lin ang="5400000" scaled="0"/>
              </a:gradFill>
            </a:endParaRPr>
          </a:p>
        </p:txBody>
      </p:sp>
      <p:pic>
        <p:nvPicPr>
          <p:cNvPr id="547" name="Picture 54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0945" y="1276976"/>
            <a:ext cx="3787662" cy="1553646"/>
          </a:xfrm>
          <a:prstGeom prst="rect">
            <a:avLst/>
          </a:prstGeom>
        </p:spPr>
      </p:pic>
      <p:sp>
        <p:nvSpPr>
          <p:cNvPr id="9" name="Title 8"/>
          <p:cNvSpPr>
            <a:spLocks noGrp="1"/>
          </p:cNvSpPr>
          <p:nvPr>
            <p:ph type="title"/>
          </p:nvPr>
        </p:nvSpPr>
        <p:spPr/>
        <p:txBody>
          <a:bodyPr/>
          <a:lstStyle/>
          <a:p>
            <a:r>
              <a:rPr lang="en-US" smtClean="0"/>
              <a:t>Vision</a:t>
            </a:r>
            <a:endParaRPr lang="en-US" dirty="0"/>
          </a:p>
        </p:txBody>
      </p:sp>
      <p:grpSp>
        <p:nvGrpSpPr>
          <p:cNvPr id="357" name="Group 356"/>
          <p:cNvGrpSpPr/>
          <p:nvPr/>
        </p:nvGrpSpPr>
        <p:grpSpPr>
          <a:xfrm>
            <a:off x="288621" y="1173602"/>
            <a:ext cx="3693748" cy="1486831"/>
            <a:chOff x="292100" y="1016000"/>
            <a:chExt cx="3770313" cy="1517650"/>
          </a:xfrm>
        </p:grpSpPr>
        <p:sp>
          <p:nvSpPr>
            <p:cNvPr id="363" name="Rectangle 362"/>
            <p:cNvSpPr/>
            <p:nvPr/>
          </p:nvSpPr>
          <p:spPr bwMode="auto">
            <a:xfrm>
              <a:off x="1203489" y="1050925"/>
              <a:ext cx="1896947" cy="111330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64" name="Group 363"/>
            <p:cNvGrpSpPr/>
            <p:nvPr/>
          </p:nvGrpSpPr>
          <p:grpSpPr>
            <a:xfrm>
              <a:off x="1160464" y="1016000"/>
              <a:ext cx="1978025" cy="1500188"/>
              <a:chOff x="1363663" y="914400"/>
              <a:chExt cx="1978025" cy="1500188"/>
            </a:xfrm>
          </p:grpSpPr>
          <p:sp>
            <p:nvSpPr>
              <p:cNvPr id="405" name="Rectangle 5"/>
              <p:cNvSpPr>
                <a:spLocks noChangeArrowheads="1"/>
              </p:cNvSpPr>
              <p:nvPr/>
            </p:nvSpPr>
            <p:spPr bwMode="auto">
              <a:xfrm>
                <a:off x="1858963" y="2382838"/>
                <a:ext cx="982663" cy="317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06" name="Freeform 405"/>
              <p:cNvSpPr>
                <a:spLocks/>
              </p:cNvSpPr>
              <p:nvPr/>
            </p:nvSpPr>
            <p:spPr bwMode="auto">
              <a:xfrm>
                <a:off x="1363663" y="914400"/>
                <a:ext cx="1978025"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000000"/>
              </a:solidFill>
              <a:ln>
                <a:noFill/>
              </a:ln>
              <a:extLst/>
            </p:spPr>
            <p:txBody>
              <a:bodyPr vert="horz" wrap="square" lIns="89583" tIns="44791" rIns="89583" bIns="44791" numCol="1" anchor="t" anchorCtr="0" compatLnSpc="1">
                <a:prstTxWarp prst="textNoShape">
                  <a:avLst/>
                </a:prstTxWarp>
                <a:noAutofit/>
              </a:bodyPr>
              <a:lstStyle/>
              <a:p>
                <a:pPr defTabSz="913643"/>
                <a:endParaRPr lang="en-US" sz="1763">
                  <a:solidFill>
                    <a:srgbClr val="FFFFFF"/>
                  </a:solidFill>
                </a:endParaRPr>
              </a:p>
            </p:txBody>
          </p:sp>
          <p:sp>
            <p:nvSpPr>
              <p:cNvPr id="407" name="Rectangle 33"/>
              <p:cNvSpPr>
                <a:spLocks noChangeArrowheads="1"/>
              </p:cNvSpPr>
              <p:nvPr/>
            </p:nvSpPr>
            <p:spPr bwMode="auto">
              <a:xfrm>
                <a:off x="2309813" y="2081213"/>
                <a:ext cx="80963" cy="3206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365" name="Oval 115"/>
            <p:cNvSpPr>
              <a:spLocks noChangeArrowheads="1"/>
            </p:cNvSpPr>
            <p:nvPr/>
          </p:nvSpPr>
          <p:spPr bwMode="auto">
            <a:xfrm>
              <a:off x="1422401" y="1611312"/>
              <a:ext cx="20638" cy="19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366" name="Group 365"/>
            <p:cNvGrpSpPr/>
            <p:nvPr/>
          </p:nvGrpSpPr>
          <p:grpSpPr>
            <a:xfrm>
              <a:off x="1264391" y="1121515"/>
              <a:ext cx="1751120" cy="977160"/>
              <a:chOff x="3305410" y="464807"/>
              <a:chExt cx="993287" cy="554274"/>
            </a:xfrm>
          </p:grpSpPr>
          <p:sp>
            <p:nvSpPr>
              <p:cNvPr id="393" name="Rectangle 392"/>
              <p:cNvSpPr/>
              <p:nvPr/>
            </p:nvSpPr>
            <p:spPr bwMode="auto">
              <a:xfrm>
                <a:off x="3305410" y="464807"/>
                <a:ext cx="74317" cy="743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4" name="Rectangle 393"/>
              <p:cNvSpPr/>
              <p:nvPr/>
            </p:nvSpPr>
            <p:spPr bwMode="auto">
              <a:xfrm>
                <a:off x="3392488" y="464807"/>
                <a:ext cx="906209" cy="74317"/>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5" name="Rectangle 394"/>
              <p:cNvSpPr/>
              <p:nvPr/>
            </p:nvSpPr>
            <p:spPr bwMode="auto">
              <a:xfrm>
                <a:off x="3305410" y="558053"/>
                <a:ext cx="993287" cy="461028"/>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96" name="Freeform 303"/>
              <p:cNvSpPr>
                <a:spLocks noEditPoints="1"/>
              </p:cNvSpPr>
              <p:nvPr/>
            </p:nvSpPr>
            <p:spPr bwMode="auto">
              <a:xfrm>
                <a:off x="3315378" y="477061"/>
                <a:ext cx="51918" cy="49841"/>
              </a:xfrm>
              <a:custGeom>
                <a:avLst/>
                <a:gdLst>
                  <a:gd name="T0" fmla="*/ 528 w 1440"/>
                  <a:gd name="T1" fmla="*/ 191 h 1371"/>
                  <a:gd name="T2" fmla="*/ 864 w 1440"/>
                  <a:gd name="T3" fmla="*/ 526 h 1371"/>
                  <a:gd name="T4" fmla="*/ 528 w 1440"/>
                  <a:gd name="T5" fmla="*/ 861 h 1371"/>
                  <a:gd name="T6" fmla="*/ 208 w 1440"/>
                  <a:gd name="T7" fmla="*/ 526 h 1371"/>
                  <a:gd name="T8" fmla="*/ 528 w 1440"/>
                  <a:gd name="T9" fmla="*/ 191 h 1371"/>
                  <a:gd name="T10" fmla="*/ 528 w 1440"/>
                  <a:gd name="T11" fmla="*/ 0 h 1371"/>
                  <a:gd name="T12" fmla="*/ 0 w 1440"/>
                  <a:gd name="T13" fmla="*/ 526 h 1371"/>
                  <a:gd name="T14" fmla="*/ 528 w 1440"/>
                  <a:gd name="T15" fmla="*/ 1052 h 1371"/>
                  <a:gd name="T16" fmla="*/ 880 w 1440"/>
                  <a:gd name="T17" fmla="*/ 924 h 1371"/>
                  <a:gd name="T18" fmla="*/ 1280 w 1440"/>
                  <a:gd name="T19" fmla="*/ 1339 h 1371"/>
                  <a:gd name="T20" fmla="*/ 1408 w 1440"/>
                  <a:gd name="T21" fmla="*/ 1339 h 1371"/>
                  <a:gd name="T22" fmla="*/ 1408 w 1440"/>
                  <a:gd name="T23" fmla="*/ 1339 h 1371"/>
                  <a:gd name="T24" fmla="*/ 1408 w 1440"/>
                  <a:gd name="T25" fmla="*/ 1211 h 1371"/>
                  <a:gd name="T26" fmla="*/ 976 w 1440"/>
                  <a:gd name="T27" fmla="*/ 797 h 1371"/>
                  <a:gd name="T28" fmla="*/ 1056 w 1440"/>
                  <a:gd name="T29" fmla="*/ 526 h 1371"/>
                  <a:gd name="T30" fmla="*/ 528 w 1440"/>
                  <a:gd name="T31" fmla="*/ 0 h 1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40" h="1371">
                    <a:moveTo>
                      <a:pt x="528" y="191"/>
                    </a:moveTo>
                    <a:cubicBezTo>
                      <a:pt x="704" y="191"/>
                      <a:pt x="864" y="350"/>
                      <a:pt x="864" y="526"/>
                    </a:cubicBezTo>
                    <a:cubicBezTo>
                      <a:pt x="864" y="701"/>
                      <a:pt x="704" y="861"/>
                      <a:pt x="528" y="861"/>
                    </a:cubicBezTo>
                    <a:cubicBezTo>
                      <a:pt x="352" y="861"/>
                      <a:pt x="208" y="701"/>
                      <a:pt x="208" y="526"/>
                    </a:cubicBezTo>
                    <a:cubicBezTo>
                      <a:pt x="208" y="350"/>
                      <a:pt x="352" y="191"/>
                      <a:pt x="528" y="191"/>
                    </a:cubicBezTo>
                    <a:close/>
                    <a:moveTo>
                      <a:pt x="528" y="0"/>
                    </a:moveTo>
                    <a:cubicBezTo>
                      <a:pt x="240" y="0"/>
                      <a:pt x="0" y="239"/>
                      <a:pt x="0" y="526"/>
                    </a:cubicBezTo>
                    <a:cubicBezTo>
                      <a:pt x="0" y="813"/>
                      <a:pt x="240" y="1052"/>
                      <a:pt x="528" y="1052"/>
                    </a:cubicBezTo>
                    <a:cubicBezTo>
                      <a:pt x="656" y="1052"/>
                      <a:pt x="784" y="1004"/>
                      <a:pt x="880" y="924"/>
                    </a:cubicBezTo>
                    <a:cubicBezTo>
                      <a:pt x="1280" y="1339"/>
                      <a:pt x="1280" y="1339"/>
                      <a:pt x="1280" y="1339"/>
                    </a:cubicBezTo>
                    <a:cubicBezTo>
                      <a:pt x="1312" y="1371"/>
                      <a:pt x="1376" y="1371"/>
                      <a:pt x="1408" y="1339"/>
                    </a:cubicBezTo>
                    <a:cubicBezTo>
                      <a:pt x="1408" y="1339"/>
                      <a:pt x="1408" y="1339"/>
                      <a:pt x="1408" y="1339"/>
                    </a:cubicBezTo>
                    <a:cubicBezTo>
                      <a:pt x="1440" y="1307"/>
                      <a:pt x="1440" y="1243"/>
                      <a:pt x="1408" y="1211"/>
                    </a:cubicBezTo>
                    <a:cubicBezTo>
                      <a:pt x="976" y="797"/>
                      <a:pt x="976" y="797"/>
                      <a:pt x="976" y="797"/>
                    </a:cubicBezTo>
                    <a:cubicBezTo>
                      <a:pt x="1040" y="717"/>
                      <a:pt x="1056" y="621"/>
                      <a:pt x="1056" y="526"/>
                    </a:cubicBezTo>
                    <a:cubicBezTo>
                      <a:pt x="1056" y="239"/>
                      <a:pt x="816" y="0"/>
                      <a:pt x="52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cxnSp>
            <p:nvCxnSpPr>
              <p:cNvPr id="397" name="Straight Connector 396"/>
              <p:cNvCxnSpPr/>
              <p:nvPr/>
            </p:nvCxnSpPr>
            <p:spPr>
              <a:xfrm>
                <a:off x="3366983" y="625545"/>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8" name="Straight Connector 397"/>
              <p:cNvCxnSpPr/>
              <p:nvPr/>
            </p:nvCxnSpPr>
            <p:spPr>
              <a:xfrm>
                <a:off x="3366983" y="67283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9" name="Straight Connector 398"/>
              <p:cNvCxnSpPr/>
              <p:nvPr/>
            </p:nvCxnSpPr>
            <p:spPr>
              <a:xfrm>
                <a:off x="3366983" y="720120"/>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0" name="Straight Connector 399"/>
              <p:cNvCxnSpPr/>
              <p:nvPr/>
            </p:nvCxnSpPr>
            <p:spPr>
              <a:xfrm>
                <a:off x="3366983" y="767407"/>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1" name="Straight Connector 400"/>
              <p:cNvCxnSpPr/>
              <p:nvPr/>
            </p:nvCxnSpPr>
            <p:spPr>
              <a:xfrm>
                <a:off x="3366983" y="814694"/>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2" name="Straight Connector 401"/>
              <p:cNvCxnSpPr/>
              <p:nvPr/>
            </p:nvCxnSpPr>
            <p:spPr>
              <a:xfrm>
                <a:off x="3366983" y="861982"/>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3366983" y="909269"/>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p:nvPr/>
            </p:nvCxnSpPr>
            <p:spPr>
              <a:xfrm>
                <a:off x="3366983" y="956558"/>
                <a:ext cx="870140"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67" name="Group 366"/>
            <p:cNvGrpSpPr/>
            <p:nvPr/>
          </p:nvGrpSpPr>
          <p:grpSpPr>
            <a:xfrm>
              <a:off x="2838450" y="1767176"/>
              <a:ext cx="1223963" cy="766474"/>
              <a:chOff x="2838450" y="1767176"/>
              <a:chExt cx="1223963" cy="766474"/>
            </a:xfrm>
          </p:grpSpPr>
          <p:grpSp>
            <p:nvGrpSpPr>
              <p:cNvPr id="387" name="Group 386"/>
              <p:cNvGrpSpPr/>
              <p:nvPr/>
            </p:nvGrpSpPr>
            <p:grpSpPr>
              <a:xfrm>
                <a:off x="2838450" y="1767176"/>
                <a:ext cx="1223963" cy="766474"/>
                <a:chOff x="2439988" y="1517650"/>
                <a:chExt cx="1622425" cy="1016000"/>
              </a:xfrm>
            </p:grpSpPr>
            <p:sp>
              <p:nvSpPr>
                <p:cNvPr id="389" name="Rectangle 388"/>
                <p:cNvSpPr/>
                <p:nvPr/>
              </p:nvSpPr>
              <p:spPr bwMode="auto">
                <a:xfrm>
                  <a:off x="2501924" y="1605756"/>
                  <a:ext cx="1508101" cy="830475"/>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0" name="Group 158"/>
                <p:cNvGrpSpPr>
                  <a:grpSpLocks noChangeAspect="1"/>
                </p:cNvGrpSpPr>
                <p:nvPr/>
              </p:nvGrpSpPr>
              <p:grpSpPr bwMode="auto">
                <a:xfrm>
                  <a:off x="2439988" y="1517650"/>
                  <a:ext cx="1622425" cy="1016000"/>
                  <a:chOff x="1537" y="956"/>
                  <a:chExt cx="1022" cy="640"/>
                </a:xfrm>
              </p:grpSpPr>
              <p:sp>
                <p:nvSpPr>
                  <p:cNvPr id="391" name="Freeform 159"/>
                  <p:cNvSpPr>
                    <a:spLocks noEditPoints="1"/>
                  </p:cNvSpPr>
                  <p:nvPr/>
                </p:nvSpPr>
                <p:spPr bwMode="auto">
                  <a:xfrm>
                    <a:off x="1537" y="956"/>
                    <a:ext cx="1022" cy="640"/>
                  </a:xfrm>
                  <a:custGeom>
                    <a:avLst/>
                    <a:gdLst>
                      <a:gd name="T0" fmla="*/ 284 w 289"/>
                      <a:gd name="T1" fmla="*/ 0 h 180"/>
                      <a:gd name="T2" fmla="*/ 4 w 289"/>
                      <a:gd name="T3" fmla="*/ 0 h 180"/>
                      <a:gd name="T4" fmla="*/ 0 w 289"/>
                      <a:gd name="T5" fmla="*/ 5 h 180"/>
                      <a:gd name="T6" fmla="*/ 0 w 289"/>
                      <a:gd name="T7" fmla="*/ 175 h 180"/>
                      <a:gd name="T8" fmla="*/ 4 w 289"/>
                      <a:gd name="T9" fmla="*/ 180 h 180"/>
                      <a:gd name="T10" fmla="*/ 284 w 289"/>
                      <a:gd name="T11" fmla="*/ 180 h 180"/>
                      <a:gd name="T12" fmla="*/ 289 w 289"/>
                      <a:gd name="T13" fmla="*/ 175 h 180"/>
                      <a:gd name="T14" fmla="*/ 289 w 289"/>
                      <a:gd name="T15" fmla="*/ 5 h 180"/>
                      <a:gd name="T16" fmla="*/ 284 w 289"/>
                      <a:gd name="T17" fmla="*/ 0 h 180"/>
                      <a:gd name="T18" fmla="*/ 275 w 289"/>
                      <a:gd name="T19" fmla="*/ 157 h 180"/>
                      <a:gd name="T20" fmla="*/ 271 w 289"/>
                      <a:gd name="T21" fmla="*/ 161 h 180"/>
                      <a:gd name="T22" fmla="*/ 18 w 289"/>
                      <a:gd name="T23" fmla="*/ 161 h 180"/>
                      <a:gd name="T24" fmla="*/ 14 w 289"/>
                      <a:gd name="T25" fmla="*/ 157 h 180"/>
                      <a:gd name="T26" fmla="*/ 14 w 289"/>
                      <a:gd name="T27" fmla="*/ 21 h 180"/>
                      <a:gd name="T28" fmla="*/ 18 w 289"/>
                      <a:gd name="T29" fmla="*/ 17 h 180"/>
                      <a:gd name="T30" fmla="*/ 271 w 289"/>
                      <a:gd name="T31" fmla="*/ 17 h 180"/>
                      <a:gd name="T32" fmla="*/ 275 w 289"/>
                      <a:gd name="T33" fmla="*/ 21 h 180"/>
                      <a:gd name="T34" fmla="*/ 275 w 289"/>
                      <a:gd name="T35"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9" h="180">
                        <a:moveTo>
                          <a:pt x="284" y="0"/>
                        </a:moveTo>
                        <a:cubicBezTo>
                          <a:pt x="4" y="0"/>
                          <a:pt x="4" y="0"/>
                          <a:pt x="4" y="0"/>
                        </a:cubicBezTo>
                        <a:cubicBezTo>
                          <a:pt x="2" y="0"/>
                          <a:pt x="0" y="2"/>
                          <a:pt x="0" y="5"/>
                        </a:cubicBezTo>
                        <a:cubicBezTo>
                          <a:pt x="0" y="175"/>
                          <a:pt x="0" y="175"/>
                          <a:pt x="0" y="175"/>
                        </a:cubicBezTo>
                        <a:cubicBezTo>
                          <a:pt x="0" y="178"/>
                          <a:pt x="2" y="180"/>
                          <a:pt x="4" y="180"/>
                        </a:cubicBezTo>
                        <a:cubicBezTo>
                          <a:pt x="284" y="180"/>
                          <a:pt x="284" y="180"/>
                          <a:pt x="284" y="180"/>
                        </a:cubicBezTo>
                        <a:cubicBezTo>
                          <a:pt x="287" y="180"/>
                          <a:pt x="289" y="178"/>
                          <a:pt x="289" y="175"/>
                        </a:cubicBezTo>
                        <a:cubicBezTo>
                          <a:pt x="289" y="5"/>
                          <a:pt x="289" y="5"/>
                          <a:pt x="289" y="5"/>
                        </a:cubicBezTo>
                        <a:cubicBezTo>
                          <a:pt x="289" y="2"/>
                          <a:pt x="287" y="0"/>
                          <a:pt x="284" y="0"/>
                        </a:cubicBezTo>
                        <a:close/>
                        <a:moveTo>
                          <a:pt x="275" y="157"/>
                        </a:moveTo>
                        <a:cubicBezTo>
                          <a:pt x="275" y="160"/>
                          <a:pt x="273" y="161"/>
                          <a:pt x="271" y="161"/>
                        </a:cubicBezTo>
                        <a:cubicBezTo>
                          <a:pt x="18" y="161"/>
                          <a:pt x="18" y="161"/>
                          <a:pt x="18" y="161"/>
                        </a:cubicBezTo>
                        <a:cubicBezTo>
                          <a:pt x="16" y="161"/>
                          <a:pt x="14" y="160"/>
                          <a:pt x="14" y="157"/>
                        </a:cubicBezTo>
                        <a:cubicBezTo>
                          <a:pt x="14" y="21"/>
                          <a:pt x="14" y="21"/>
                          <a:pt x="14" y="21"/>
                        </a:cubicBezTo>
                        <a:cubicBezTo>
                          <a:pt x="14" y="19"/>
                          <a:pt x="16" y="17"/>
                          <a:pt x="18" y="17"/>
                        </a:cubicBezTo>
                        <a:cubicBezTo>
                          <a:pt x="271" y="17"/>
                          <a:pt x="271" y="17"/>
                          <a:pt x="271" y="17"/>
                        </a:cubicBezTo>
                        <a:cubicBezTo>
                          <a:pt x="273" y="17"/>
                          <a:pt x="275" y="19"/>
                          <a:pt x="275" y="21"/>
                        </a:cubicBezTo>
                        <a:lnTo>
                          <a:pt x="275" y="1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92" name="Oval 160"/>
                  <p:cNvSpPr>
                    <a:spLocks noChangeArrowheads="1"/>
                  </p:cNvSpPr>
                  <p:nvPr/>
                </p:nvSpPr>
                <p:spPr bwMode="auto">
                  <a:xfrm>
                    <a:off x="2036" y="1550"/>
                    <a:ext cx="25" cy="21"/>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388" name="Freeform 23"/>
              <p:cNvSpPr>
                <a:spLocks noChangeAspect="1" noEditPoints="1"/>
              </p:cNvSpPr>
              <p:nvPr/>
            </p:nvSpPr>
            <p:spPr bwMode="auto">
              <a:xfrm>
                <a:off x="3098093" y="2038982"/>
                <a:ext cx="704677" cy="222862"/>
              </a:xfrm>
              <a:custGeom>
                <a:avLst/>
                <a:gdLst>
                  <a:gd name="T0" fmla="*/ 1442 w 2741"/>
                  <a:gd name="T1" fmla="*/ 572 h 865"/>
                  <a:gd name="T2" fmla="*/ 1224 w 2741"/>
                  <a:gd name="T3" fmla="*/ 701 h 865"/>
                  <a:gd name="T4" fmla="*/ 1012 w 2741"/>
                  <a:gd name="T5" fmla="*/ 576 h 865"/>
                  <a:gd name="T6" fmla="*/ 1012 w 2741"/>
                  <a:gd name="T7" fmla="*/ 295 h 865"/>
                  <a:gd name="T8" fmla="*/ 1233 w 2741"/>
                  <a:gd name="T9" fmla="*/ 165 h 865"/>
                  <a:gd name="T10" fmla="*/ 1442 w 2741"/>
                  <a:gd name="T11" fmla="*/ 291 h 865"/>
                  <a:gd name="T12" fmla="*/ 1408 w 2741"/>
                  <a:gd name="T13" fmla="*/ 435 h 865"/>
                  <a:gd name="T14" fmla="*/ 1229 w 2741"/>
                  <a:gd name="T15" fmla="*/ 220 h 865"/>
                  <a:gd name="T16" fmla="*/ 1068 w 2741"/>
                  <a:gd name="T17" fmla="*/ 323 h 865"/>
                  <a:gd name="T18" fmla="*/ 1067 w 2741"/>
                  <a:gd name="T19" fmla="*/ 545 h 865"/>
                  <a:gd name="T20" fmla="*/ 1224 w 2741"/>
                  <a:gd name="T21" fmla="*/ 646 h 865"/>
                  <a:gd name="T22" fmla="*/ 1408 w 2741"/>
                  <a:gd name="T23" fmla="*/ 435 h 865"/>
                  <a:gd name="T24" fmla="*/ 1695 w 2741"/>
                  <a:gd name="T25" fmla="*/ 186 h 865"/>
                  <a:gd name="T26" fmla="*/ 1632 w 2741"/>
                  <a:gd name="T27" fmla="*/ 322 h 865"/>
                  <a:gd name="T28" fmla="*/ 1719 w 2741"/>
                  <a:gd name="T29" fmla="*/ 372 h 865"/>
                  <a:gd name="T30" fmla="*/ 1632 w 2741"/>
                  <a:gd name="T31" fmla="*/ 692 h 865"/>
                  <a:gd name="T32" fmla="*/ 1573 w 2741"/>
                  <a:gd name="T33" fmla="*/ 372 h 865"/>
                  <a:gd name="T34" fmla="*/ 1510 w 2741"/>
                  <a:gd name="T35" fmla="*/ 322 h 865"/>
                  <a:gd name="T36" fmla="*/ 1573 w 2741"/>
                  <a:gd name="T37" fmla="*/ 262 h 865"/>
                  <a:gd name="T38" fmla="*/ 1691 w 2741"/>
                  <a:gd name="T39" fmla="*/ 136 h 865"/>
                  <a:gd name="T40" fmla="*/ 1734 w 2741"/>
                  <a:gd name="T41" fmla="*/ 196 h 865"/>
                  <a:gd name="T42" fmla="*/ 1898 w 2741"/>
                  <a:gd name="T43" fmla="*/ 186 h 865"/>
                  <a:gd name="T44" fmla="*/ 1836 w 2741"/>
                  <a:gd name="T45" fmla="*/ 322 h 865"/>
                  <a:gd name="T46" fmla="*/ 1923 w 2741"/>
                  <a:gd name="T47" fmla="*/ 372 h 865"/>
                  <a:gd name="T48" fmla="*/ 1836 w 2741"/>
                  <a:gd name="T49" fmla="*/ 692 h 865"/>
                  <a:gd name="T50" fmla="*/ 1777 w 2741"/>
                  <a:gd name="T51" fmla="*/ 372 h 865"/>
                  <a:gd name="T52" fmla="*/ 1714 w 2741"/>
                  <a:gd name="T53" fmla="*/ 322 h 865"/>
                  <a:gd name="T54" fmla="*/ 1777 w 2741"/>
                  <a:gd name="T55" fmla="*/ 262 h 865"/>
                  <a:gd name="T56" fmla="*/ 1895 w 2741"/>
                  <a:gd name="T57" fmla="*/ 136 h 865"/>
                  <a:gd name="T58" fmla="*/ 1938 w 2741"/>
                  <a:gd name="T59" fmla="*/ 196 h 865"/>
                  <a:gd name="T60" fmla="*/ 2036 w 2741"/>
                  <a:gd name="T61" fmla="*/ 217 h 865"/>
                  <a:gd name="T62" fmla="*/ 1981 w 2741"/>
                  <a:gd name="T63" fmla="*/ 217 h 865"/>
                  <a:gd name="T64" fmla="*/ 1981 w 2741"/>
                  <a:gd name="T65" fmla="*/ 162 h 865"/>
                  <a:gd name="T66" fmla="*/ 2036 w 2741"/>
                  <a:gd name="T67" fmla="*/ 162 h 865"/>
                  <a:gd name="T68" fmla="*/ 2037 w 2741"/>
                  <a:gd name="T69" fmla="*/ 692 h 865"/>
                  <a:gd name="T70" fmla="*/ 1978 w 2741"/>
                  <a:gd name="T71" fmla="*/ 322 h 865"/>
                  <a:gd name="T72" fmla="*/ 2037 w 2741"/>
                  <a:gd name="T73" fmla="*/ 692 h 865"/>
                  <a:gd name="T74" fmla="*/ 2274 w 2741"/>
                  <a:gd name="T75" fmla="*/ 701 h 865"/>
                  <a:gd name="T76" fmla="*/ 2120 w 2741"/>
                  <a:gd name="T77" fmla="*/ 612 h 865"/>
                  <a:gd name="T78" fmla="*/ 2151 w 2741"/>
                  <a:gd name="T79" fmla="*/ 369 h 865"/>
                  <a:gd name="T80" fmla="*/ 2376 w 2741"/>
                  <a:gd name="T81" fmla="*/ 332 h 865"/>
                  <a:gd name="T82" fmla="*/ 2288 w 2741"/>
                  <a:gd name="T83" fmla="*/ 364 h 865"/>
                  <a:gd name="T84" fmla="*/ 2159 w 2741"/>
                  <a:gd name="T85" fmla="*/ 511 h 865"/>
                  <a:gd name="T86" fmla="*/ 2285 w 2741"/>
                  <a:gd name="T87" fmla="*/ 651 h 865"/>
                  <a:gd name="T88" fmla="*/ 2376 w 2741"/>
                  <a:gd name="T89" fmla="*/ 675 h 865"/>
                  <a:gd name="T90" fmla="*/ 2480 w 2741"/>
                  <a:gd name="T91" fmla="*/ 522 h 865"/>
                  <a:gd name="T92" fmla="*/ 2600 w 2741"/>
                  <a:gd name="T93" fmla="*/ 651 h 865"/>
                  <a:gd name="T94" fmla="*/ 2715 w 2741"/>
                  <a:gd name="T95" fmla="*/ 666 h 865"/>
                  <a:gd name="T96" fmla="*/ 2463 w 2741"/>
                  <a:gd name="T97" fmla="*/ 650 h 865"/>
                  <a:gd name="T98" fmla="*/ 2440 w 2741"/>
                  <a:gd name="T99" fmla="*/ 408 h 865"/>
                  <a:gd name="T100" fmla="*/ 2588 w 2741"/>
                  <a:gd name="T101" fmla="*/ 313 h 865"/>
                  <a:gd name="T102" fmla="*/ 2741 w 2741"/>
                  <a:gd name="T103" fmla="*/ 491 h 865"/>
                  <a:gd name="T104" fmla="*/ 2680 w 2741"/>
                  <a:gd name="T105" fmla="*/ 472 h 865"/>
                  <a:gd name="T106" fmla="*/ 2588 w 2741"/>
                  <a:gd name="T107" fmla="*/ 364 h 865"/>
                  <a:gd name="T108" fmla="*/ 2480 w 2741"/>
                  <a:gd name="T109" fmla="*/ 472 h 865"/>
                  <a:gd name="T110" fmla="*/ 721 w 2741"/>
                  <a:gd name="T111" fmla="*/ 793 h 865"/>
                  <a:gd name="T112" fmla="*/ 721 w 2741"/>
                  <a:gd name="T113" fmla="*/ 74 h 865"/>
                  <a:gd name="T114" fmla="*/ 1 w 2741"/>
                  <a:gd name="T115" fmla="*/ 174 h 865"/>
                  <a:gd name="T116" fmla="*/ 0 w 2741"/>
                  <a:gd name="T117" fmla="*/ 694 h 865"/>
                  <a:gd name="T118" fmla="*/ 158 w 2741"/>
                  <a:gd name="T119" fmla="*/ 209 h 865"/>
                  <a:gd name="T120" fmla="*/ 464 w 2741"/>
                  <a:gd name="T121" fmla="*/ 758 h 865"/>
                  <a:gd name="T122" fmla="*/ 464 w 2741"/>
                  <a:gd name="T123" fmla="*/ 865 h 865"/>
                  <a:gd name="T124" fmla="*/ 721 w 2741"/>
                  <a:gd name="T125" fmla="*/ 794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1" h="865">
                    <a:moveTo>
                      <a:pt x="1472" y="427"/>
                    </a:moveTo>
                    <a:cubicBezTo>
                      <a:pt x="1472" y="482"/>
                      <a:pt x="1462" y="530"/>
                      <a:pt x="1442" y="572"/>
                    </a:cubicBezTo>
                    <a:cubicBezTo>
                      <a:pt x="1421" y="613"/>
                      <a:pt x="1392" y="645"/>
                      <a:pt x="1355" y="668"/>
                    </a:cubicBezTo>
                    <a:cubicBezTo>
                      <a:pt x="1317" y="690"/>
                      <a:pt x="1274" y="701"/>
                      <a:pt x="1224" y="701"/>
                    </a:cubicBezTo>
                    <a:cubicBezTo>
                      <a:pt x="1177" y="701"/>
                      <a:pt x="1135" y="691"/>
                      <a:pt x="1098" y="669"/>
                    </a:cubicBezTo>
                    <a:cubicBezTo>
                      <a:pt x="1061" y="647"/>
                      <a:pt x="1032" y="616"/>
                      <a:pt x="1012" y="576"/>
                    </a:cubicBezTo>
                    <a:cubicBezTo>
                      <a:pt x="991" y="536"/>
                      <a:pt x="981" y="490"/>
                      <a:pt x="981" y="439"/>
                    </a:cubicBezTo>
                    <a:cubicBezTo>
                      <a:pt x="981" y="384"/>
                      <a:pt x="992" y="336"/>
                      <a:pt x="1012" y="295"/>
                    </a:cubicBezTo>
                    <a:cubicBezTo>
                      <a:pt x="1033" y="253"/>
                      <a:pt x="1062" y="221"/>
                      <a:pt x="1100" y="199"/>
                    </a:cubicBezTo>
                    <a:cubicBezTo>
                      <a:pt x="1139" y="176"/>
                      <a:pt x="1183" y="165"/>
                      <a:pt x="1233" y="165"/>
                    </a:cubicBezTo>
                    <a:cubicBezTo>
                      <a:pt x="1279" y="165"/>
                      <a:pt x="1321" y="176"/>
                      <a:pt x="1357" y="198"/>
                    </a:cubicBezTo>
                    <a:cubicBezTo>
                      <a:pt x="1394" y="220"/>
                      <a:pt x="1422" y="251"/>
                      <a:pt x="1442" y="291"/>
                    </a:cubicBezTo>
                    <a:cubicBezTo>
                      <a:pt x="1462" y="330"/>
                      <a:pt x="1472" y="376"/>
                      <a:pt x="1472" y="427"/>
                    </a:cubicBezTo>
                    <a:close/>
                    <a:moveTo>
                      <a:pt x="1408" y="435"/>
                    </a:moveTo>
                    <a:cubicBezTo>
                      <a:pt x="1408" y="367"/>
                      <a:pt x="1392" y="314"/>
                      <a:pt x="1361" y="276"/>
                    </a:cubicBezTo>
                    <a:cubicBezTo>
                      <a:pt x="1329" y="239"/>
                      <a:pt x="1285" y="220"/>
                      <a:pt x="1229" y="220"/>
                    </a:cubicBezTo>
                    <a:cubicBezTo>
                      <a:pt x="1193" y="220"/>
                      <a:pt x="1161" y="229"/>
                      <a:pt x="1133" y="247"/>
                    </a:cubicBezTo>
                    <a:cubicBezTo>
                      <a:pt x="1105" y="265"/>
                      <a:pt x="1084" y="290"/>
                      <a:pt x="1068" y="323"/>
                    </a:cubicBezTo>
                    <a:cubicBezTo>
                      <a:pt x="1053" y="356"/>
                      <a:pt x="1045" y="393"/>
                      <a:pt x="1045" y="434"/>
                    </a:cubicBezTo>
                    <a:cubicBezTo>
                      <a:pt x="1045" y="475"/>
                      <a:pt x="1052" y="512"/>
                      <a:pt x="1067" y="545"/>
                    </a:cubicBezTo>
                    <a:cubicBezTo>
                      <a:pt x="1082" y="577"/>
                      <a:pt x="1103" y="602"/>
                      <a:pt x="1131" y="620"/>
                    </a:cubicBezTo>
                    <a:cubicBezTo>
                      <a:pt x="1158" y="638"/>
                      <a:pt x="1189" y="646"/>
                      <a:pt x="1224" y="646"/>
                    </a:cubicBezTo>
                    <a:cubicBezTo>
                      <a:pt x="1282" y="646"/>
                      <a:pt x="1327" y="628"/>
                      <a:pt x="1359" y="590"/>
                    </a:cubicBezTo>
                    <a:cubicBezTo>
                      <a:pt x="1392" y="552"/>
                      <a:pt x="1408" y="501"/>
                      <a:pt x="1408" y="435"/>
                    </a:cubicBezTo>
                    <a:close/>
                    <a:moveTo>
                      <a:pt x="1734" y="196"/>
                    </a:moveTo>
                    <a:cubicBezTo>
                      <a:pt x="1722" y="190"/>
                      <a:pt x="1709" y="186"/>
                      <a:pt x="1695" y="186"/>
                    </a:cubicBezTo>
                    <a:cubicBezTo>
                      <a:pt x="1653" y="186"/>
                      <a:pt x="1632" y="213"/>
                      <a:pt x="1632" y="265"/>
                    </a:cubicBezTo>
                    <a:cubicBezTo>
                      <a:pt x="1632" y="322"/>
                      <a:pt x="1632" y="322"/>
                      <a:pt x="1632" y="322"/>
                    </a:cubicBezTo>
                    <a:cubicBezTo>
                      <a:pt x="1719" y="322"/>
                      <a:pt x="1719" y="322"/>
                      <a:pt x="1719" y="322"/>
                    </a:cubicBezTo>
                    <a:cubicBezTo>
                      <a:pt x="1719" y="372"/>
                      <a:pt x="1719" y="372"/>
                      <a:pt x="1719" y="372"/>
                    </a:cubicBezTo>
                    <a:cubicBezTo>
                      <a:pt x="1632" y="372"/>
                      <a:pt x="1632" y="372"/>
                      <a:pt x="1632" y="372"/>
                    </a:cubicBezTo>
                    <a:cubicBezTo>
                      <a:pt x="1632" y="692"/>
                      <a:pt x="1632" y="692"/>
                      <a:pt x="1632" y="692"/>
                    </a:cubicBezTo>
                    <a:cubicBezTo>
                      <a:pt x="1573" y="692"/>
                      <a:pt x="1573" y="692"/>
                      <a:pt x="1573" y="692"/>
                    </a:cubicBezTo>
                    <a:cubicBezTo>
                      <a:pt x="1573" y="372"/>
                      <a:pt x="1573" y="372"/>
                      <a:pt x="1573" y="372"/>
                    </a:cubicBezTo>
                    <a:cubicBezTo>
                      <a:pt x="1510" y="372"/>
                      <a:pt x="1510" y="372"/>
                      <a:pt x="1510" y="372"/>
                    </a:cubicBezTo>
                    <a:cubicBezTo>
                      <a:pt x="1510" y="322"/>
                      <a:pt x="1510" y="322"/>
                      <a:pt x="1510" y="322"/>
                    </a:cubicBezTo>
                    <a:cubicBezTo>
                      <a:pt x="1573" y="322"/>
                      <a:pt x="1573" y="322"/>
                      <a:pt x="1573" y="322"/>
                    </a:cubicBezTo>
                    <a:cubicBezTo>
                      <a:pt x="1573" y="262"/>
                      <a:pt x="1573" y="262"/>
                      <a:pt x="1573" y="262"/>
                    </a:cubicBezTo>
                    <a:cubicBezTo>
                      <a:pt x="1573" y="224"/>
                      <a:pt x="1584" y="194"/>
                      <a:pt x="1606" y="171"/>
                    </a:cubicBezTo>
                    <a:cubicBezTo>
                      <a:pt x="1629" y="148"/>
                      <a:pt x="1657" y="136"/>
                      <a:pt x="1691" y="136"/>
                    </a:cubicBezTo>
                    <a:cubicBezTo>
                      <a:pt x="1709" y="136"/>
                      <a:pt x="1723" y="138"/>
                      <a:pt x="1734" y="143"/>
                    </a:cubicBezTo>
                    <a:lnTo>
                      <a:pt x="1734" y="196"/>
                    </a:lnTo>
                    <a:close/>
                    <a:moveTo>
                      <a:pt x="1938" y="196"/>
                    </a:moveTo>
                    <a:cubicBezTo>
                      <a:pt x="1926" y="190"/>
                      <a:pt x="1913" y="186"/>
                      <a:pt x="1898" y="186"/>
                    </a:cubicBezTo>
                    <a:cubicBezTo>
                      <a:pt x="1857" y="186"/>
                      <a:pt x="1836" y="213"/>
                      <a:pt x="1836" y="265"/>
                    </a:cubicBezTo>
                    <a:cubicBezTo>
                      <a:pt x="1836" y="322"/>
                      <a:pt x="1836" y="322"/>
                      <a:pt x="1836" y="322"/>
                    </a:cubicBezTo>
                    <a:cubicBezTo>
                      <a:pt x="1923" y="322"/>
                      <a:pt x="1923" y="322"/>
                      <a:pt x="1923" y="322"/>
                    </a:cubicBezTo>
                    <a:cubicBezTo>
                      <a:pt x="1923" y="372"/>
                      <a:pt x="1923" y="372"/>
                      <a:pt x="1923" y="372"/>
                    </a:cubicBezTo>
                    <a:cubicBezTo>
                      <a:pt x="1836" y="372"/>
                      <a:pt x="1836" y="372"/>
                      <a:pt x="1836" y="372"/>
                    </a:cubicBezTo>
                    <a:cubicBezTo>
                      <a:pt x="1836" y="692"/>
                      <a:pt x="1836" y="692"/>
                      <a:pt x="1836" y="692"/>
                    </a:cubicBezTo>
                    <a:cubicBezTo>
                      <a:pt x="1777" y="692"/>
                      <a:pt x="1777" y="692"/>
                      <a:pt x="1777" y="692"/>
                    </a:cubicBezTo>
                    <a:cubicBezTo>
                      <a:pt x="1777" y="372"/>
                      <a:pt x="1777" y="372"/>
                      <a:pt x="1777" y="372"/>
                    </a:cubicBezTo>
                    <a:cubicBezTo>
                      <a:pt x="1714" y="372"/>
                      <a:pt x="1714" y="372"/>
                      <a:pt x="1714" y="372"/>
                    </a:cubicBezTo>
                    <a:cubicBezTo>
                      <a:pt x="1714" y="322"/>
                      <a:pt x="1714" y="322"/>
                      <a:pt x="1714" y="322"/>
                    </a:cubicBezTo>
                    <a:cubicBezTo>
                      <a:pt x="1777" y="322"/>
                      <a:pt x="1777" y="322"/>
                      <a:pt x="1777" y="322"/>
                    </a:cubicBezTo>
                    <a:cubicBezTo>
                      <a:pt x="1777" y="262"/>
                      <a:pt x="1777" y="262"/>
                      <a:pt x="1777" y="262"/>
                    </a:cubicBezTo>
                    <a:cubicBezTo>
                      <a:pt x="1777" y="224"/>
                      <a:pt x="1788" y="194"/>
                      <a:pt x="1810" y="171"/>
                    </a:cubicBezTo>
                    <a:cubicBezTo>
                      <a:pt x="1832" y="148"/>
                      <a:pt x="1861" y="136"/>
                      <a:pt x="1895" y="136"/>
                    </a:cubicBezTo>
                    <a:cubicBezTo>
                      <a:pt x="1913" y="136"/>
                      <a:pt x="1927" y="138"/>
                      <a:pt x="1938" y="143"/>
                    </a:cubicBezTo>
                    <a:lnTo>
                      <a:pt x="1938" y="196"/>
                    </a:lnTo>
                    <a:close/>
                    <a:moveTo>
                      <a:pt x="2047" y="189"/>
                    </a:moveTo>
                    <a:cubicBezTo>
                      <a:pt x="2047" y="200"/>
                      <a:pt x="2043" y="210"/>
                      <a:pt x="2036" y="217"/>
                    </a:cubicBezTo>
                    <a:cubicBezTo>
                      <a:pt x="2028" y="224"/>
                      <a:pt x="2019" y="228"/>
                      <a:pt x="2008" y="228"/>
                    </a:cubicBezTo>
                    <a:cubicBezTo>
                      <a:pt x="1997" y="228"/>
                      <a:pt x="1988" y="224"/>
                      <a:pt x="1981" y="217"/>
                    </a:cubicBezTo>
                    <a:cubicBezTo>
                      <a:pt x="1973" y="210"/>
                      <a:pt x="1970" y="201"/>
                      <a:pt x="1970" y="189"/>
                    </a:cubicBezTo>
                    <a:cubicBezTo>
                      <a:pt x="1970" y="179"/>
                      <a:pt x="1973" y="170"/>
                      <a:pt x="1981" y="162"/>
                    </a:cubicBezTo>
                    <a:cubicBezTo>
                      <a:pt x="1988" y="155"/>
                      <a:pt x="1997" y="151"/>
                      <a:pt x="2008" y="151"/>
                    </a:cubicBezTo>
                    <a:cubicBezTo>
                      <a:pt x="2019" y="151"/>
                      <a:pt x="2029" y="155"/>
                      <a:pt x="2036" y="162"/>
                    </a:cubicBezTo>
                    <a:cubicBezTo>
                      <a:pt x="2044" y="170"/>
                      <a:pt x="2047" y="179"/>
                      <a:pt x="2047" y="189"/>
                    </a:cubicBezTo>
                    <a:close/>
                    <a:moveTo>
                      <a:pt x="2037" y="692"/>
                    </a:moveTo>
                    <a:cubicBezTo>
                      <a:pt x="1978" y="692"/>
                      <a:pt x="1978" y="692"/>
                      <a:pt x="1978" y="692"/>
                    </a:cubicBezTo>
                    <a:cubicBezTo>
                      <a:pt x="1978" y="322"/>
                      <a:pt x="1978" y="322"/>
                      <a:pt x="1978" y="322"/>
                    </a:cubicBezTo>
                    <a:cubicBezTo>
                      <a:pt x="2037" y="322"/>
                      <a:pt x="2037" y="322"/>
                      <a:pt x="2037" y="322"/>
                    </a:cubicBezTo>
                    <a:lnTo>
                      <a:pt x="2037" y="692"/>
                    </a:lnTo>
                    <a:close/>
                    <a:moveTo>
                      <a:pt x="2376" y="675"/>
                    </a:moveTo>
                    <a:cubicBezTo>
                      <a:pt x="2347" y="693"/>
                      <a:pt x="2313" y="701"/>
                      <a:pt x="2274" y="701"/>
                    </a:cubicBezTo>
                    <a:cubicBezTo>
                      <a:pt x="2240" y="701"/>
                      <a:pt x="2210" y="694"/>
                      <a:pt x="2183" y="678"/>
                    </a:cubicBezTo>
                    <a:cubicBezTo>
                      <a:pt x="2156" y="663"/>
                      <a:pt x="2135" y="641"/>
                      <a:pt x="2120" y="612"/>
                    </a:cubicBezTo>
                    <a:cubicBezTo>
                      <a:pt x="2105" y="584"/>
                      <a:pt x="2098" y="552"/>
                      <a:pt x="2098" y="516"/>
                    </a:cubicBezTo>
                    <a:cubicBezTo>
                      <a:pt x="2098" y="455"/>
                      <a:pt x="2116" y="406"/>
                      <a:pt x="2151" y="369"/>
                    </a:cubicBezTo>
                    <a:cubicBezTo>
                      <a:pt x="2186" y="332"/>
                      <a:pt x="2232" y="313"/>
                      <a:pt x="2291" y="313"/>
                    </a:cubicBezTo>
                    <a:cubicBezTo>
                      <a:pt x="2323" y="313"/>
                      <a:pt x="2352" y="319"/>
                      <a:pt x="2376" y="332"/>
                    </a:cubicBezTo>
                    <a:cubicBezTo>
                      <a:pt x="2376" y="393"/>
                      <a:pt x="2376" y="393"/>
                      <a:pt x="2376" y="393"/>
                    </a:cubicBezTo>
                    <a:cubicBezTo>
                      <a:pt x="2349" y="373"/>
                      <a:pt x="2319" y="364"/>
                      <a:pt x="2288" y="364"/>
                    </a:cubicBezTo>
                    <a:cubicBezTo>
                      <a:pt x="2250" y="364"/>
                      <a:pt x="2219" y="377"/>
                      <a:pt x="2195" y="405"/>
                    </a:cubicBezTo>
                    <a:cubicBezTo>
                      <a:pt x="2171" y="432"/>
                      <a:pt x="2159" y="467"/>
                      <a:pt x="2159" y="511"/>
                    </a:cubicBezTo>
                    <a:cubicBezTo>
                      <a:pt x="2159" y="554"/>
                      <a:pt x="2170" y="588"/>
                      <a:pt x="2193" y="613"/>
                    </a:cubicBezTo>
                    <a:cubicBezTo>
                      <a:pt x="2216" y="638"/>
                      <a:pt x="2246" y="651"/>
                      <a:pt x="2285" y="651"/>
                    </a:cubicBezTo>
                    <a:cubicBezTo>
                      <a:pt x="2317" y="651"/>
                      <a:pt x="2347" y="640"/>
                      <a:pt x="2376" y="619"/>
                    </a:cubicBezTo>
                    <a:lnTo>
                      <a:pt x="2376" y="675"/>
                    </a:lnTo>
                    <a:close/>
                    <a:moveTo>
                      <a:pt x="2741" y="522"/>
                    </a:moveTo>
                    <a:cubicBezTo>
                      <a:pt x="2480" y="522"/>
                      <a:pt x="2480" y="522"/>
                      <a:pt x="2480" y="522"/>
                    </a:cubicBezTo>
                    <a:cubicBezTo>
                      <a:pt x="2480" y="564"/>
                      <a:pt x="2492" y="596"/>
                      <a:pt x="2513" y="618"/>
                    </a:cubicBezTo>
                    <a:cubicBezTo>
                      <a:pt x="2534" y="640"/>
                      <a:pt x="2563" y="651"/>
                      <a:pt x="2600" y="651"/>
                    </a:cubicBezTo>
                    <a:cubicBezTo>
                      <a:pt x="2642" y="651"/>
                      <a:pt x="2680" y="637"/>
                      <a:pt x="2715" y="610"/>
                    </a:cubicBezTo>
                    <a:cubicBezTo>
                      <a:pt x="2715" y="666"/>
                      <a:pt x="2715" y="666"/>
                      <a:pt x="2715" y="666"/>
                    </a:cubicBezTo>
                    <a:cubicBezTo>
                      <a:pt x="2683" y="689"/>
                      <a:pt x="2640" y="701"/>
                      <a:pt x="2586" y="701"/>
                    </a:cubicBezTo>
                    <a:cubicBezTo>
                      <a:pt x="2533" y="701"/>
                      <a:pt x="2492" y="684"/>
                      <a:pt x="2463" y="650"/>
                    </a:cubicBezTo>
                    <a:cubicBezTo>
                      <a:pt x="2433" y="616"/>
                      <a:pt x="2418" y="569"/>
                      <a:pt x="2418" y="509"/>
                    </a:cubicBezTo>
                    <a:cubicBezTo>
                      <a:pt x="2418" y="472"/>
                      <a:pt x="2425" y="439"/>
                      <a:pt x="2440" y="408"/>
                    </a:cubicBezTo>
                    <a:cubicBezTo>
                      <a:pt x="2455" y="378"/>
                      <a:pt x="2476" y="355"/>
                      <a:pt x="2502" y="338"/>
                    </a:cubicBezTo>
                    <a:cubicBezTo>
                      <a:pt x="2528" y="321"/>
                      <a:pt x="2557" y="313"/>
                      <a:pt x="2588" y="313"/>
                    </a:cubicBezTo>
                    <a:cubicBezTo>
                      <a:pt x="2636" y="313"/>
                      <a:pt x="2674" y="329"/>
                      <a:pt x="2701" y="360"/>
                    </a:cubicBezTo>
                    <a:cubicBezTo>
                      <a:pt x="2728" y="391"/>
                      <a:pt x="2741" y="435"/>
                      <a:pt x="2741" y="491"/>
                    </a:cubicBezTo>
                    <a:lnTo>
                      <a:pt x="2741" y="522"/>
                    </a:lnTo>
                    <a:close/>
                    <a:moveTo>
                      <a:pt x="2680" y="472"/>
                    </a:moveTo>
                    <a:cubicBezTo>
                      <a:pt x="2680" y="438"/>
                      <a:pt x="2672" y="411"/>
                      <a:pt x="2655" y="392"/>
                    </a:cubicBezTo>
                    <a:cubicBezTo>
                      <a:pt x="2639" y="373"/>
                      <a:pt x="2617" y="364"/>
                      <a:pt x="2588" y="364"/>
                    </a:cubicBezTo>
                    <a:cubicBezTo>
                      <a:pt x="2560" y="364"/>
                      <a:pt x="2537" y="374"/>
                      <a:pt x="2517" y="393"/>
                    </a:cubicBezTo>
                    <a:cubicBezTo>
                      <a:pt x="2498" y="413"/>
                      <a:pt x="2485" y="439"/>
                      <a:pt x="2480" y="472"/>
                    </a:cubicBezTo>
                    <a:lnTo>
                      <a:pt x="2680" y="472"/>
                    </a:lnTo>
                    <a:close/>
                    <a:moveTo>
                      <a:pt x="721" y="793"/>
                    </a:moveTo>
                    <a:cubicBezTo>
                      <a:pt x="721" y="793"/>
                      <a:pt x="721" y="793"/>
                      <a:pt x="721" y="793"/>
                    </a:cubicBezTo>
                    <a:cubicBezTo>
                      <a:pt x="721" y="74"/>
                      <a:pt x="721" y="74"/>
                      <a:pt x="721" y="74"/>
                    </a:cubicBezTo>
                    <a:cubicBezTo>
                      <a:pt x="464" y="0"/>
                      <a:pt x="464" y="0"/>
                      <a:pt x="464" y="0"/>
                    </a:cubicBezTo>
                    <a:cubicBezTo>
                      <a:pt x="1" y="174"/>
                      <a:pt x="1" y="174"/>
                      <a:pt x="1" y="174"/>
                    </a:cubicBezTo>
                    <a:cubicBezTo>
                      <a:pt x="0" y="174"/>
                      <a:pt x="0" y="174"/>
                      <a:pt x="0" y="174"/>
                    </a:cubicBezTo>
                    <a:cubicBezTo>
                      <a:pt x="0" y="694"/>
                      <a:pt x="0" y="694"/>
                      <a:pt x="0" y="694"/>
                    </a:cubicBezTo>
                    <a:cubicBezTo>
                      <a:pt x="158" y="632"/>
                      <a:pt x="158" y="632"/>
                      <a:pt x="158" y="632"/>
                    </a:cubicBezTo>
                    <a:cubicBezTo>
                      <a:pt x="158" y="209"/>
                      <a:pt x="158" y="209"/>
                      <a:pt x="158" y="209"/>
                    </a:cubicBezTo>
                    <a:cubicBezTo>
                      <a:pt x="464" y="136"/>
                      <a:pt x="464" y="136"/>
                      <a:pt x="464" y="136"/>
                    </a:cubicBezTo>
                    <a:cubicBezTo>
                      <a:pt x="464" y="758"/>
                      <a:pt x="464" y="758"/>
                      <a:pt x="464" y="758"/>
                    </a:cubicBezTo>
                    <a:cubicBezTo>
                      <a:pt x="0" y="694"/>
                      <a:pt x="0" y="694"/>
                      <a:pt x="0" y="694"/>
                    </a:cubicBezTo>
                    <a:cubicBezTo>
                      <a:pt x="464" y="865"/>
                      <a:pt x="464" y="865"/>
                      <a:pt x="464" y="865"/>
                    </a:cubicBezTo>
                    <a:cubicBezTo>
                      <a:pt x="464" y="865"/>
                      <a:pt x="464" y="865"/>
                      <a:pt x="464" y="865"/>
                    </a:cubicBezTo>
                    <a:cubicBezTo>
                      <a:pt x="721" y="794"/>
                      <a:pt x="721" y="794"/>
                      <a:pt x="721" y="794"/>
                    </a:cubicBezTo>
                    <a:cubicBezTo>
                      <a:pt x="721" y="793"/>
                      <a:pt x="721" y="793"/>
                      <a:pt x="721" y="793"/>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368" name="Group 299"/>
            <p:cNvGrpSpPr>
              <a:grpSpLocks noChangeAspect="1"/>
            </p:cNvGrpSpPr>
            <p:nvPr/>
          </p:nvGrpSpPr>
          <p:grpSpPr bwMode="auto">
            <a:xfrm>
              <a:off x="292100" y="1517955"/>
              <a:ext cx="1885896" cy="1015695"/>
              <a:chOff x="-158" y="615"/>
              <a:chExt cx="2048" cy="1103"/>
            </a:xfrm>
          </p:grpSpPr>
          <p:sp>
            <p:nvSpPr>
              <p:cNvPr id="369" name="Freeform 300"/>
              <p:cNvSpPr>
                <a:spLocks/>
              </p:cNvSpPr>
              <p:nvPr/>
            </p:nvSpPr>
            <p:spPr bwMode="auto">
              <a:xfrm>
                <a:off x="102" y="615"/>
                <a:ext cx="1532" cy="984"/>
              </a:xfrm>
              <a:custGeom>
                <a:avLst/>
                <a:gdLst>
                  <a:gd name="T0" fmla="*/ 625 w 646"/>
                  <a:gd name="T1" fmla="*/ 0 h 414"/>
                  <a:gd name="T2" fmla="*/ 22 w 646"/>
                  <a:gd name="T3" fmla="*/ 0 h 414"/>
                  <a:gd name="T4" fmla="*/ 0 w 646"/>
                  <a:gd name="T5" fmla="*/ 22 h 414"/>
                  <a:gd name="T6" fmla="*/ 0 w 646"/>
                  <a:gd name="T7" fmla="*/ 393 h 414"/>
                  <a:gd name="T8" fmla="*/ 22 w 646"/>
                  <a:gd name="T9" fmla="*/ 414 h 414"/>
                  <a:gd name="T10" fmla="*/ 625 w 646"/>
                  <a:gd name="T11" fmla="*/ 414 h 414"/>
                  <a:gd name="T12" fmla="*/ 646 w 646"/>
                  <a:gd name="T13" fmla="*/ 393 h 414"/>
                  <a:gd name="T14" fmla="*/ 646 w 646"/>
                  <a:gd name="T15" fmla="*/ 22 h 414"/>
                  <a:gd name="T16" fmla="*/ 625 w 646"/>
                  <a:gd name="T1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414">
                    <a:moveTo>
                      <a:pt x="625" y="0"/>
                    </a:moveTo>
                    <a:cubicBezTo>
                      <a:pt x="22" y="0"/>
                      <a:pt x="22" y="0"/>
                      <a:pt x="22" y="0"/>
                    </a:cubicBezTo>
                    <a:cubicBezTo>
                      <a:pt x="11" y="0"/>
                      <a:pt x="0" y="9"/>
                      <a:pt x="0" y="22"/>
                    </a:cubicBezTo>
                    <a:cubicBezTo>
                      <a:pt x="0" y="393"/>
                      <a:pt x="0" y="393"/>
                      <a:pt x="0" y="393"/>
                    </a:cubicBezTo>
                    <a:cubicBezTo>
                      <a:pt x="0" y="406"/>
                      <a:pt x="11" y="414"/>
                      <a:pt x="22" y="414"/>
                    </a:cubicBezTo>
                    <a:cubicBezTo>
                      <a:pt x="625" y="414"/>
                      <a:pt x="625" y="414"/>
                      <a:pt x="625" y="414"/>
                    </a:cubicBezTo>
                    <a:cubicBezTo>
                      <a:pt x="638" y="414"/>
                      <a:pt x="646" y="406"/>
                      <a:pt x="646" y="393"/>
                    </a:cubicBezTo>
                    <a:cubicBezTo>
                      <a:pt x="646" y="22"/>
                      <a:pt x="646" y="22"/>
                      <a:pt x="646" y="22"/>
                    </a:cubicBezTo>
                    <a:cubicBezTo>
                      <a:pt x="646" y="9"/>
                      <a:pt x="638" y="0"/>
                      <a:pt x="625" y="0"/>
                    </a:cubicBez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0" name="Freeform 301"/>
              <p:cNvSpPr>
                <a:spLocks/>
              </p:cNvSpPr>
              <p:nvPr/>
            </p:nvSpPr>
            <p:spPr bwMode="auto">
              <a:xfrm>
                <a:off x="169" y="672"/>
                <a:ext cx="1398" cy="865"/>
              </a:xfrm>
              <a:custGeom>
                <a:avLst/>
                <a:gdLst>
                  <a:gd name="T0" fmla="*/ 590 w 590"/>
                  <a:gd name="T1" fmla="*/ 364 h 364"/>
                  <a:gd name="T2" fmla="*/ 0 w 590"/>
                  <a:gd name="T3" fmla="*/ 364 h 364"/>
                  <a:gd name="T4" fmla="*/ 0 w 590"/>
                  <a:gd name="T5" fmla="*/ 0 h 364"/>
                  <a:gd name="T6" fmla="*/ 590 w 590"/>
                  <a:gd name="T7" fmla="*/ 0 h 364"/>
                  <a:gd name="T8" fmla="*/ 590 w 590"/>
                  <a:gd name="T9" fmla="*/ 364 h 364"/>
                </a:gdLst>
                <a:ahLst/>
                <a:cxnLst>
                  <a:cxn ang="0">
                    <a:pos x="T0" y="T1"/>
                  </a:cxn>
                  <a:cxn ang="0">
                    <a:pos x="T2" y="T3"/>
                  </a:cxn>
                  <a:cxn ang="0">
                    <a:pos x="T4" y="T5"/>
                  </a:cxn>
                  <a:cxn ang="0">
                    <a:pos x="T6" y="T7"/>
                  </a:cxn>
                  <a:cxn ang="0">
                    <a:pos x="T8" y="T9"/>
                  </a:cxn>
                </a:cxnLst>
                <a:rect l="0" t="0" r="r" b="b"/>
                <a:pathLst>
                  <a:path w="590" h="364">
                    <a:moveTo>
                      <a:pt x="590" y="364"/>
                    </a:moveTo>
                    <a:cubicBezTo>
                      <a:pt x="0" y="364"/>
                      <a:pt x="0" y="364"/>
                      <a:pt x="0" y="364"/>
                    </a:cubicBezTo>
                    <a:cubicBezTo>
                      <a:pt x="0" y="0"/>
                      <a:pt x="0" y="0"/>
                      <a:pt x="0" y="0"/>
                    </a:cubicBezTo>
                    <a:cubicBezTo>
                      <a:pt x="590" y="0"/>
                      <a:pt x="590" y="0"/>
                      <a:pt x="590" y="0"/>
                    </a:cubicBezTo>
                    <a:cubicBezTo>
                      <a:pt x="590" y="364"/>
                      <a:pt x="590" y="364"/>
                      <a:pt x="590" y="36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1" name="Freeform 302"/>
              <p:cNvSpPr>
                <a:spLocks/>
              </p:cNvSpPr>
              <p:nvPr/>
            </p:nvSpPr>
            <p:spPr bwMode="auto">
              <a:xfrm>
                <a:off x="-158" y="1637"/>
                <a:ext cx="2048" cy="81"/>
              </a:xfrm>
              <a:custGeom>
                <a:avLst/>
                <a:gdLst>
                  <a:gd name="T0" fmla="*/ 493 w 864"/>
                  <a:gd name="T1" fmla="*/ 0 h 34"/>
                  <a:gd name="T2" fmla="*/ 493 w 864"/>
                  <a:gd name="T3" fmla="*/ 4 h 34"/>
                  <a:gd name="T4" fmla="*/ 484 w 864"/>
                  <a:gd name="T5" fmla="*/ 10 h 34"/>
                  <a:gd name="T6" fmla="*/ 383 w 864"/>
                  <a:gd name="T7" fmla="*/ 10 h 34"/>
                  <a:gd name="T8" fmla="*/ 374 w 864"/>
                  <a:gd name="T9" fmla="*/ 4 h 34"/>
                  <a:gd name="T10" fmla="*/ 374 w 864"/>
                  <a:gd name="T11" fmla="*/ 0 h 34"/>
                  <a:gd name="T12" fmla="*/ 0 w 864"/>
                  <a:gd name="T13" fmla="*/ 0 h 34"/>
                  <a:gd name="T14" fmla="*/ 0 w 864"/>
                  <a:gd name="T15" fmla="*/ 21 h 34"/>
                  <a:gd name="T16" fmla="*/ 28 w 864"/>
                  <a:gd name="T17" fmla="*/ 34 h 34"/>
                  <a:gd name="T18" fmla="*/ 836 w 864"/>
                  <a:gd name="T19" fmla="*/ 34 h 34"/>
                  <a:gd name="T20" fmla="*/ 864 w 864"/>
                  <a:gd name="T21" fmla="*/ 21 h 34"/>
                  <a:gd name="T22" fmla="*/ 864 w 864"/>
                  <a:gd name="T23" fmla="*/ 0 h 34"/>
                  <a:gd name="T24" fmla="*/ 493 w 864"/>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4" h="34">
                    <a:moveTo>
                      <a:pt x="493" y="0"/>
                    </a:moveTo>
                    <a:cubicBezTo>
                      <a:pt x="493" y="4"/>
                      <a:pt x="493" y="4"/>
                      <a:pt x="493" y="4"/>
                    </a:cubicBezTo>
                    <a:cubicBezTo>
                      <a:pt x="493" y="8"/>
                      <a:pt x="488" y="10"/>
                      <a:pt x="484" y="10"/>
                    </a:cubicBezTo>
                    <a:cubicBezTo>
                      <a:pt x="383" y="10"/>
                      <a:pt x="383" y="10"/>
                      <a:pt x="383" y="10"/>
                    </a:cubicBezTo>
                    <a:cubicBezTo>
                      <a:pt x="378" y="10"/>
                      <a:pt x="374" y="8"/>
                      <a:pt x="374" y="4"/>
                    </a:cubicBezTo>
                    <a:cubicBezTo>
                      <a:pt x="374" y="0"/>
                      <a:pt x="374" y="0"/>
                      <a:pt x="374" y="0"/>
                    </a:cubicBezTo>
                    <a:cubicBezTo>
                      <a:pt x="0" y="0"/>
                      <a:pt x="0" y="0"/>
                      <a:pt x="0" y="0"/>
                    </a:cubicBezTo>
                    <a:cubicBezTo>
                      <a:pt x="0" y="21"/>
                      <a:pt x="0" y="21"/>
                      <a:pt x="0" y="21"/>
                    </a:cubicBezTo>
                    <a:cubicBezTo>
                      <a:pt x="0" y="21"/>
                      <a:pt x="20" y="34"/>
                      <a:pt x="28" y="34"/>
                    </a:cubicBezTo>
                    <a:cubicBezTo>
                      <a:pt x="836" y="34"/>
                      <a:pt x="836" y="34"/>
                      <a:pt x="836" y="34"/>
                    </a:cubicBezTo>
                    <a:cubicBezTo>
                      <a:pt x="845" y="34"/>
                      <a:pt x="864" y="21"/>
                      <a:pt x="864" y="21"/>
                    </a:cubicBezTo>
                    <a:cubicBezTo>
                      <a:pt x="864" y="0"/>
                      <a:pt x="864" y="0"/>
                      <a:pt x="864" y="0"/>
                    </a:cubicBezTo>
                    <a:lnTo>
                      <a:pt x="49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2" name="Rectangle 303"/>
              <p:cNvSpPr>
                <a:spLocks noChangeArrowheads="1"/>
              </p:cNvSpPr>
              <p:nvPr/>
            </p:nvSpPr>
            <p:spPr bwMode="auto">
              <a:xfrm>
                <a:off x="169" y="672"/>
                <a:ext cx="1398" cy="8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3" name="Rectangle 304"/>
              <p:cNvSpPr>
                <a:spLocks noChangeArrowheads="1"/>
              </p:cNvSpPr>
              <p:nvPr/>
            </p:nvSpPr>
            <p:spPr bwMode="auto">
              <a:xfrm>
                <a:off x="169" y="672"/>
                <a:ext cx="139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4" name="Rectangle 305"/>
              <p:cNvSpPr>
                <a:spLocks noChangeArrowheads="1"/>
              </p:cNvSpPr>
              <p:nvPr/>
            </p:nvSpPr>
            <p:spPr bwMode="auto">
              <a:xfrm>
                <a:off x="240" y="753"/>
                <a:ext cx="1251" cy="159"/>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5" name="Rectangle 306"/>
              <p:cNvSpPr>
                <a:spLocks noChangeArrowheads="1"/>
              </p:cNvSpPr>
              <p:nvPr/>
            </p:nvSpPr>
            <p:spPr bwMode="auto">
              <a:xfrm>
                <a:off x="287" y="793"/>
                <a:ext cx="621" cy="79"/>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6" name="Rectangle 307"/>
              <p:cNvSpPr>
                <a:spLocks noChangeArrowheads="1"/>
              </p:cNvSpPr>
              <p:nvPr/>
            </p:nvSpPr>
            <p:spPr bwMode="auto">
              <a:xfrm>
                <a:off x="1245" y="812"/>
                <a:ext cx="199"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7" name="Rectangle 308"/>
              <p:cNvSpPr>
                <a:spLocks noChangeArrowheads="1"/>
              </p:cNvSpPr>
              <p:nvPr/>
            </p:nvSpPr>
            <p:spPr bwMode="auto">
              <a:xfrm>
                <a:off x="240" y="995"/>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8" name="Rectangle 309"/>
              <p:cNvSpPr>
                <a:spLocks noChangeArrowheads="1"/>
              </p:cNvSpPr>
              <p:nvPr/>
            </p:nvSpPr>
            <p:spPr bwMode="auto">
              <a:xfrm>
                <a:off x="240" y="995"/>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79" name="Rectangle 310"/>
              <p:cNvSpPr>
                <a:spLocks noChangeArrowheads="1"/>
              </p:cNvSpPr>
              <p:nvPr/>
            </p:nvSpPr>
            <p:spPr bwMode="auto">
              <a:xfrm>
                <a:off x="240" y="111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0" name="Rectangle 311"/>
              <p:cNvSpPr>
                <a:spLocks noChangeArrowheads="1"/>
              </p:cNvSpPr>
              <p:nvPr/>
            </p:nvSpPr>
            <p:spPr bwMode="auto">
              <a:xfrm>
                <a:off x="240" y="111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1" name="Rectangle 312"/>
              <p:cNvSpPr>
                <a:spLocks noChangeArrowheads="1"/>
              </p:cNvSpPr>
              <p:nvPr/>
            </p:nvSpPr>
            <p:spPr bwMode="auto">
              <a:xfrm>
                <a:off x="240" y="1226"/>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2" name="Rectangle 313"/>
              <p:cNvSpPr>
                <a:spLocks noChangeArrowheads="1"/>
              </p:cNvSpPr>
              <p:nvPr/>
            </p:nvSpPr>
            <p:spPr bwMode="auto">
              <a:xfrm>
                <a:off x="240" y="1226"/>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3" name="Rectangle 314"/>
              <p:cNvSpPr>
                <a:spLocks noChangeArrowheads="1"/>
              </p:cNvSpPr>
              <p:nvPr/>
            </p:nvSpPr>
            <p:spPr bwMode="auto">
              <a:xfrm>
                <a:off x="240" y="1342"/>
                <a:ext cx="1251" cy="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4" name="Rectangle 315"/>
              <p:cNvSpPr>
                <a:spLocks noChangeArrowheads="1"/>
              </p:cNvSpPr>
              <p:nvPr/>
            </p:nvSpPr>
            <p:spPr bwMode="auto">
              <a:xfrm>
                <a:off x="240" y="1342"/>
                <a:ext cx="1251" cy="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5" name="Rectangle 316"/>
              <p:cNvSpPr>
                <a:spLocks noChangeArrowheads="1"/>
              </p:cNvSpPr>
              <p:nvPr/>
            </p:nvSpPr>
            <p:spPr bwMode="auto">
              <a:xfrm>
                <a:off x="240" y="1449"/>
                <a:ext cx="1251" cy="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386" name="Freeform 332"/>
              <p:cNvSpPr>
                <a:spLocks/>
              </p:cNvSpPr>
              <p:nvPr/>
            </p:nvSpPr>
            <p:spPr bwMode="auto">
              <a:xfrm>
                <a:off x="626" y="1000"/>
                <a:ext cx="5" cy="2"/>
              </a:xfrm>
              <a:custGeom>
                <a:avLst/>
                <a:gdLst>
                  <a:gd name="T0" fmla="*/ 1 w 2"/>
                  <a:gd name="T1" fmla="*/ 0 h 1"/>
                  <a:gd name="T2" fmla="*/ 0 w 2"/>
                  <a:gd name="T3" fmla="*/ 1 h 1"/>
                  <a:gd name="T4" fmla="*/ 2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1"/>
                      <a:pt x="1" y="1"/>
                      <a:pt x="0" y="1"/>
                    </a:cubicBezTo>
                    <a:cubicBezTo>
                      <a:pt x="2" y="1"/>
                      <a:pt x="2" y="1"/>
                      <a:pt x="2" y="1"/>
                    </a:cubicBezTo>
                    <a:cubicBezTo>
                      <a:pt x="2" y="1"/>
                      <a:pt x="1" y="1"/>
                      <a:pt x="1" y="0"/>
                    </a:cubicBezTo>
                  </a:path>
                </a:pathLst>
              </a:custGeom>
              <a:solidFill>
                <a:srgbClr val="F49D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grpSp>
        <p:nvGrpSpPr>
          <p:cNvPr id="439" name="Group 438"/>
          <p:cNvGrpSpPr/>
          <p:nvPr/>
        </p:nvGrpSpPr>
        <p:grpSpPr>
          <a:xfrm>
            <a:off x="5274455" y="1290752"/>
            <a:ext cx="1790146" cy="1526765"/>
            <a:chOff x="5381285" y="1314690"/>
            <a:chExt cx="1827252" cy="1558413"/>
          </a:xfrm>
        </p:grpSpPr>
        <p:grpSp>
          <p:nvGrpSpPr>
            <p:cNvPr id="440" name="Group 439"/>
            <p:cNvGrpSpPr/>
            <p:nvPr/>
          </p:nvGrpSpPr>
          <p:grpSpPr>
            <a:xfrm>
              <a:off x="5381285" y="1533858"/>
              <a:ext cx="676616" cy="1284998"/>
              <a:chOff x="5651685" y="-476444"/>
              <a:chExt cx="1669255" cy="2809977"/>
            </a:xfrm>
          </p:grpSpPr>
          <p:sp>
            <p:nvSpPr>
              <p:cNvPr id="508" name="Rectangle 507"/>
              <p:cNvSpPr/>
              <p:nvPr/>
            </p:nvSpPr>
            <p:spPr bwMode="auto">
              <a:xfrm>
                <a:off x="6203006" y="-476444"/>
                <a:ext cx="566612" cy="171451"/>
              </a:xfrm>
              <a:prstGeom prst="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09" name="Freeform 508"/>
              <p:cNvSpPr/>
              <p:nvPr/>
            </p:nvSpPr>
            <p:spPr bwMode="auto">
              <a:xfrm>
                <a:off x="5651685" y="-476444"/>
                <a:ext cx="1669255" cy="2809977"/>
              </a:xfrm>
              <a:custGeom>
                <a:avLst/>
                <a:gdLst>
                  <a:gd name="connsiteX0" fmla="*/ 239948 w 1715629"/>
                  <a:gd name="connsiteY0" fmla="*/ 0 h 2809977"/>
                  <a:gd name="connsiteX1" fmla="*/ 622279 w 1715629"/>
                  <a:gd name="connsiteY1" fmla="*/ 0 h 2809977"/>
                  <a:gd name="connsiteX2" fmla="*/ 626704 w 1715629"/>
                  <a:gd name="connsiteY2" fmla="*/ 21916 h 2809977"/>
                  <a:gd name="connsiteX3" fmla="*/ 705692 w 1715629"/>
                  <a:gd name="connsiteY3" fmla="*/ 74273 h 2809977"/>
                  <a:gd name="connsiteX4" fmla="*/ 1009937 w 1715629"/>
                  <a:gd name="connsiteY4" fmla="*/ 74273 h 2809977"/>
                  <a:gd name="connsiteX5" fmla="*/ 1088926 w 1715629"/>
                  <a:gd name="connsiteY5" fmla="*/ 21916 h 2809977"/>
                  <a:gd name="connsiteX6" fmla="*/ 1093350 w 1715629"/>
                  <a:gd name="connsiteY6" fmla="*/ 0 h 2809977"/>
                  <a:gd name="connsiteX7" fmla="*/ 1475681 w 1715629"/>
                  <a:gd name="connsiteY7" fmla="*/ 0 h 2809977"/>
                  <a:gd name="connsiteX8" fmla="*/ 1715629 w 1715629"/>
                  <a:gd name="connsiteY8" fmla="*/ 239948 h 2809977"/>
                  <a:gd name="connsiteX9" fmla="*/ 1715629 w 1715629"/>
                  <a:gd name="connsiteY9" fmla="*/ 2570029 h 2809977"/>
                  <a:gd name="connsiteX10" fmla="*/ 1475681 w 1715629"/>
                  <a:gd name="connsiteY10" fmla="*/ 2809977 h 2809977"/>
                  <a:gd name="connsiteX11" fmla="*/ 239948 w 1715629"/>
                  <a:gd name="connsiteY11" fmla="*/ 2809977 h 2809977"/>
                  <a:gd name="connsiteX12" fmla="*/ 0 w 1715629"/>
                  <a:gd name="connsiteY12" fmla="*/ 2570029 h 2809977"/>
                  <a:gd name="connsiteX13" fmla="*/ 0 w 1715629"/>
                  <a:gd name="connsiteY13" fmla="*/ 239948 h 2809977"/>
                  <a:gd name="connsiteX14" fmla="*/ 239948 w 1715629"/>
                  <a:gd name="connsiteY14" fmla="*/ 0 h 280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5629" h="2809977">
                    <a:moveTo>
                      <a:pt x="239948" y="0"/>
                    </a:moveTo>
                    <a:lnTo>
                      <a:pt x="622279" y="0"/>
                    </a:lnTo>
                    <a:lnTo>
                      <a:pt x="626704" y="21916"/>
                    </a:lnTo>
                    <a:cubicBezTo>
                      <a:pt x="639718" y="52684"/>
                      <a:pt x="670184" y="74273"/>
                      <a:pt x="705692" y="74273"/>
                    </a:cubicBezTo>
                    <a:lnTo>
                      <a:pt x="1009937" y="74273"/>
                    </a:lnTo>
                    <a:cubicBezTo>
                      <a:pt x="1045446" y="74273"/>
                      <a:pt x="1075912" y="52684"/>
                      <a:pt x="1088926" y="21916"/>
                    </a:cubicBezTo>
                    <a:lnTo>
                      <a:pt x="1093350" y="0"/>
                    </a:lnTo>
                    <a:lnTo>
                      <a:pt x="1475681" y="0"/>
                    </a:lnTo>
                    <a:cubicBezTo>
                      <a:pt x="1608201" y="0"/>
                      <a:pt x="1715629" y="107428"/>
                      <a:pt x="1715629" y="239948"/>
                    </a:cubicBezTo>
                    <a:lnTo>
                      <a:pt x="1715629" y="2570029"/>
                    </a:lnTo>
                    <a:cubicBezTo>
                      <a:pt x="1715629" y="2702549"/>
                      <a:pt x="1608201" y="2809977"/>
                      <a:pt x="1475681" y="2809977"/>
                    </a:cubicBezTo>
                    <a:lnTo>
                      <a:pt x="239948" y="2809977"/>
                    </a:lnTo>
                    <a:cubicBezTo>
                      <a:pt x="107428" y="2809977"/>
                      <a:pt x="0" y="2702549"/>
                      <a:pt x="0" y="2570029"/>
                    </a:cubicBezTo>
                    <a:lnTo>
                      <a:pt x="0" y="239948"/>
                    </a:lnTo>
                    <a:cubicBezTo>
                      <a:pt x="0" y="107428"/>
                      <a:pt x="107428" y="0"/>
                      <a:pt x="239948" y="0"/>
                    </a:cubicBezTo>
                    <a:close/>
                  </a:path>
                </a:pathLst>
              </a:cu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0" name="Rectangle 509"/>
              <p:cNvSpPr/>
              <p:nvPr/>
            </p:nvSpPr>
            <p:spPr bwMode="auto">
              <a:xfrm>
                <a:off x="5724555" y="-242769"/>
                <a:ext cx="1523513" cy="2278307"/>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11" name="Group 510"/>
              <p:cNvGrpSpPr/>
              <p:nvPr/>
            </p:nvGrpSpPr>
            <p:grpSpPr>
              <a:xfrm>
                <a:off x="6124436" y="2123612"/>
                <a:ext cx="723752" cy="98117"/>
                <a:chOff x="6147223" y="2123612"/>
                <a:chExt cx="723752" cy="98117"/>
              </a:xfrm>
            </p:grpSpPr>
            <p:sp>
              <p:nvSpPr>
                <p:cNvPr id="512" name="Rounded Rectangle 511"/>
                <p:cNvSpPr/>
                <p:nvPr/>
              </p:nvSpPr>
              <p:spPr bwMode="auto">
                <a:xfrm>
                  <a:off x="6366215" y="2123612"/>
                  <a:ext cx="285769" cy="98117"/>
                </a:xfrm>
                <a:prstGeom prst="roundRect">
                  <a:avLst>
                    <a:gd name="adj" fmla="val 50000"/>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3" name="Oval 512"/>
                <p:cNvSpPr/>
                <p:nvPr/>
              </p:nvSpPr>
              <p:spPr bwMode="auto">
                <a:xfrm>
                  <a:off x="6147223"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4" name="Oval 513"/>
                <p:cNvSpPr/>
                <p:nvPr/>
              </p:nvSpPr>
              <p:spPr bwMode="auto">
                <a:xfrm>
                  <a:off x="6801125" y="2137745"/>
                  <a:ext cx="69850" cy="69850"/>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41" name="Group 440"/>
            <p:cNvGrpSpPr/>
            <p:nvPr/>
          </p:nvGrpSpPr>
          <p:grpSpPr>
            <a:xfrm>
              <a:off x="6515042" y="1543701"/>
              <a:ext cx="693495" cy="1245756"/>
              <a:chOff x="6639402" y="-1425066"/>
              <a:chExt cx="675798" cy="1213966"/>
            </a:xfrm>
          </p:grpSpPr>
          <p:sp>
            <p:nvSpPr>
              <p:cNvPr id="491" name="Freeform 10"/>
              <p:cNvSpPr>
                <a:spLocks noChangeAspect="1" noEditPoints="1"/>
              </p:cNvSpPr>
              <p:nvPr/>
            </p:nvSpPr>
            <p:spPr bwMode="auto">
              <a:xfrm>
                <a:off x="6639402" y="-1425066"/>
                <a:ext cx="675798" cy="1213966"/>
              </a:xfrm>
              <a:custGeom>
                <a:avLst/>
                <a:gdLst>
                  <a:gd name="T0" fmla="*/ 148 w 159"/>
                  <a:gd name="T1" fmla="*/ 0 h 288"/>
                  <a:gd name="T2" fmla="*/ 11 w 159"/>
                  <a:gd name="T3" fmla="*/ 0 h 288"/>
                  <a:gd name="T4" fmla="*/ 0 w 159"/>
                  <a:gd name="T5" fmla="*/ 10 h 288"/>
                  <a:gd name="T6" fmla="*/ 0 w 159"/>
                  <a:gd name="T7" fmla="*/ 278 h 288"/>
                  <a:gd name="T8" fmla="*/ 11 w 159"/>
                  <a:gd name="T9" fmla="*/ 288 h 288"/>
                  <a:gd name="T10" fmla="*/ 148 w 159"/>
                  <a:gd name="T11" fmla="*/ 288 h 288"/>
                  <a:gd name="T12" fmla="*/ 159 w 159"/>
                  <a:gd name="T13" fmla="*/ 278 h 288"/>
                  <a:gd name="T14" fmla="*/ 159 w 159"/>
                  <a:gd name="T15" fmla="*/ 10 h 288"/>
                  <a:gd name="T16" fmla="*/ 148 w 159"/>
                  <a:gd name="T17" fmla="*/ 0 h 288"/>
                  <a:gd name="T18" fmla="*/ 36 w 159"/>
                  <a:gd name="T19" fmla="*/ 262 h 288"/>
                  <a:gd name="T20" fmla="*/ 30 w 159"/>
                  <a:gd name="T21" fmla="*/ 262 h 288"/>
                  <a:gd name="T22" fmla="*/ 33 w 159"/>
                  <a:gd name="T23" fmla="*/ 266 h 288"/>
                  <a:gd name="T24" fmla="*/ 32 w 159"/>
                  <a:gd name="T25" fmla="*/ 266 h 288"/>
                  <a:gd name="T26" fmla="*/ 27 w 159"/>
                  <a:gd name="T27" fmla="*/ 262 h 288"/>
                  <a:gd name="T28" fmla="*/ 32 w 159"/>
                  <a:gd name="T29" fmla="*/ 258 h 288"/>
                  <a:gd name="T30" fmla="*/ 33 w 159"/>
                  <a:gd name="T31" fmla="*/ 258 h 288"/>
                  <a:gd name="T32" fmla="*/ 30 w 159"/>
                  <a:gd name="T33" fmla="*/ 261 h 288"/>
                  <a:gd name="T34" fmla="*/ 36 w 159"/>
                  <a:gd name="T35" fmla="*/ 261 h 288"/>
                  <a:gd name="T36" fmla="*/ 36 w 159"/>
                  <a:gd name="T37" fmla="*/ 262 h 288"/>
                  <a:gd name="T38" fmla="*/ 77 w 159"/>
                  <a:gd name="T39" fmla="*/ 268 h 288"/>
                  <a:gd name="T40" fmla="*/ 72 w 159"/>
                  <a:gd name="T41" fmla="*/ 267 h 288"/>
                  <a:gd name="T42" fmla="*/ 72 w 159"/>
                  <a:gd name="T43" fmla="*/ 263 h 288"/>
                  <a:gd name="T44" fmla="*/ 77 w 159"/>
                  <a:gd name="T45" fmla="*/ 263 h 288"/>
                  <a:gd name="T46" fmla="*/ 77 w 159"/>
                  <a:gd name="T47" fmla="*/ 268 h 288"/>
                  <a:gd name="T48" fmla="*/ 77 w 159"/>
                  <a:gd name="T49" fmla="*/ 262 h 288"/>
                  <a:gd name="T50" fmla="*/ 72 w 159"/>
                  <a:gd name="T51" fmla="*/ 262 h 288"/>
                  <a:gd name="T52" fmla="*/ 72 w 159"/>
                  <a:gd name="T53" fmla="*/ 258 h 288"/>
                  <a:gd name="T54" fmla="*/ 77 w 159"/>
                  <a:gd name="T55" fmla="*/ 257 h 288"/>
                  <a:gd name="T56" fmla="*/ 77 w 159"/>
                  <a:gd name="T57" fmla="*/ 262 h 288"/>
                  <a:gd name="T58" fmla="*/ 85 w 159"/>
                  <a:gd name="T59" fmla="*/ 269 h 288"/>
                  <a:gd name="T60" fmla="*/ 78 w 159"/>
                  <a:gd name="T61" fmla="*/ 268 h 288"/>
                  <a:gd name="T62" fmla="*/ 78 w 159"/>
                  <a:gd name="T63" fmla="*/ 263 h 288"/>
                  <a:gd name="T64" fmla="*/ 85 w 159"/>
                  <a:gd name="T65" fmla="*/ 263 h 288"/>
                  <a:gd name="T66" fmla="*/ 85 w 159"/>
                  <a:gd name="T67" fmla="*/ 269 h 288"/>
                  <a:gd name="T68" fmla="*/ 85 w 159"/>
                  <a:gd name="T69" fmla="*/ 262 h 288"/>
                  <a:gd name="T70" fmla="*/ 78 w 159"/>
                  <a:gd name="T71" fmla="*/ 262 h 288"/>
                  <a:gd name="T72" fmla="*/ 78 w 159"/>
                  <a:gd name="T73" fmla="*/ 257 h 288"/>
                  <a:gd name="T74" fmla="*/ 85 w 159"/>
                  <a:gd name="T75" fmla="*/ 256 h 288"/>
                  <a:gd name="T76" fmla="*/ 85 w 159"/>
                  <a:gd name="T77" fmla="*/ 262 h 288"/>
                  <a:gd name="T78" fmla="*/ 126 w 159"/>
                  <a:gd name="T79" fmla="*/ 265 h 288"/>
                  <a:gd name="T80" fmla="*/ 124 w 159"/>
                  <a:gd name="T81" fmla="*/ 264 h 288"/>
                  <a:gd name="T82" fmla="*/ 122 w 159"/>
                  <a:gd name="T83" fmla="*/ 267 h 288"/>
                  <a:gd name="T84" fmla="*/ 121 w 159"/>
                  <a:gd name="T85" fmla="*/ 266 h 288"/>
                  <a:gd name="T86" fmla="*/ 123 w 159"/>
                  <a:gd name="T87" fmla="*/ 264 h 288"/>
                  <a:gd name="T88" fmla="*/ 122 w 159"/>
                  <a:gd name="T89" fmla="*/ 261 h 288"/>
                  <a:gd name="T90" fmla="*/ 126 w 159"/>
                  <a:gd name="T91" fmla="*/ 257 h 288"/>
                  <a:gd name="T92" fmla="*/ 130 w 159"/>
                  <a:gd name="T93" fmla="*/ 261 h 288"/>
                  <a:gd name="T94" fmla="*/ 126 w 159"/>
                  <a:gd name="T95" fmla="*/ 265 h 288"/>
                  <a:gd name="T96" fmla="*/ 143 w 159"/>
                  <a:gd name="T97" fmla="*/ 227 h 288"/>
                  <a:gd name="T98" fmla="*/ 14 w 159"/>
                  <a:gd name="T99" fmla="*/ 227 h 288"/>
                  <a:gd name="T100" fmla="*/ 14 w 159"/>
                  <a:gd name="T101" fmla="*/ 24 h 288"/>
                  <a:gd name="T102" fmla="*/ 143 w 159"/>
                  <a:gd name="T103" fmla="*/ 24 h 288"/>
                  <a:gd name="T104" fmla="*/ 143 w 159"/>
                  <a:gd name="T105" fmla="*/ 227 h 288"/>
                  <a:gd name="T106" fmla="*/ 129 w 159"/>
                  <a:gd name="T107" fmla="*/ 261 h 288"/>
                  <a:gd name="T108" fmla="*/ 126 w 159"/>
                  <a:gd name="T109" fmla="*/ 264 h 288"/>
                  <a:gd name="T110" fmla="*/ 123 w 159"/>
                  <a:gd name="T111" fmla="*/ 261 h 288"/>
                  <a:gd name="T112" fmla="*/ 126 w 159"/>
                  <a:gd name="T113" fmla="*/ 258 h 288"/>
                  <a:gd name="T114" fmla="*/ 129 w 159"/>
                  <a:gd name="T115" fmla="*/ 26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9" h="288">
                    <a:moveTo>
                      <a:pt x="148" y="0"/>
                    </a:moveTo>
                    <a:cubicBezTo>
                      <a:pt x="148" y="0"/>
                      <a:pt x="148" y="0"/>
                      <a:pt x="11" y="0"/>
                    </a:cubicBezTo>
                    <a:cubicBezTo>
                      <a:pt x="5" y="0"/>
                      <a:pt x="0" y="4"/>
                      <a:pt x="0" y="10"/>
                    </a:cubicBezTo>
                    <a:cubicBezTo>
                      <a:pt x="0" y="10"/>
                      <a:pt x="0" y="10"/>
                      <a:pt x="0" y="278"/>
                    </a:cubicBezTo>
                    <a:cubicBezTo>
                      <a:pt x="0" y="284"/>
                      <a:pt x="5" y="288"/>
                      <a:pt x="11" y="288"/>
                    </a:cubicBezTo>
                    <a:cubicBezTo>
                      <a:pt x="11" y="288"/>
                      <a:pt x="11" y="288"/>
                      <a:pt x="148" y="288"/>
                    </a:cubicBezTo>
                    <a:cubicBezTo>
                      <a:pt x="154" y="288"/>
                      <a:pt x="159" y="284"/>
                      <a:pt x="159" y="278"/>
                    </a:cubicBezTo>
                    <a:cubicBezTo>
                      <a:pt x="159" y="10"/>
                      <a:pt x="159" y="10"/>
                      <a:pt x="159" y="10"/>
                    </a:cubicBezTo>
                    <a:cubicBezTo>
                      <a:pt x="159" y="4"/>
                      <a:pt x="154" y="0"/>
                      <a:pt x="148" y="0"/>
                    </a:cubicBezTo>
                    <a:close/>
                    <a:moveTo>
                      <a:pt x="36" y="262"/>
                    </a:moveTo>
                    <a:cubicBezTo>
                      <a:pt x="30" y="262"/>
                      <a:pt x="30" y="262"/>
                      <a:pt x="30" y="262"/>
                    </a:cubicBezTo>
                    <a:cubicBezTo>
                      <a:pt x="33" y="266"/>
                      <a:pt x="33" y="266"/>
                      <a:pt x="33" y="266"/>
                    </a:cubicBezTo>
                    <a:cubicBezTo>
                      <a:pt x="32" y="266"/>
                      <a:pt x="32" y="266"/>
                      <a:pt x="32" y="266"/>
                    </a:cubicBezTo>
                    <a:cubicBezTo>
                      <a:pt x="27" y="262"/>
                      <a:pt x="27" y="262"/>
                      <a:pt x="27" y="262"/>
                    </a:cubicBezTo>
                    <a:cubicBezTo>
                      <a:pt x="32" y="258"/>
                      <a:pt x="32" y="258"/>
                      <a:pt x="32" y="258"/>
                    </a:cubicBezTo>
                    <a:cubicBezTo>
                      <a:pt x="33" y="258"/>
                      <a:pt x="33" y="258"/>
                      <a:pt x="33" y="258"/>
                    </a:cubicBezTo>
                    <a:cubicBezTo>
                      <a:pt x="30" y="261"/>
                      <a:pt x="30" y="261"/>
                      <a:pt x="30" y="261"/>
                    </a:cubicBezTo>
                    <a:cubicBezTo>
                      <a:pt x="36" y="261"/>
                      <a:pt x="36" y="261"/>
                      <a:pt x="36" y="261"/>
                    </a:cubicBezTo>
                    <a:cubicBezTo>
                      <a:pt x="36" y="262"/>
                      <a:pt x="36" y="262"/>
                      <a:pt x="36" y="262"/>
                    </a:cubicBezTo>
                    <a:close/>
                    <a:moveTo>
                      <a:pt x="77" y="268"/>
                    </a:moveTo>
                    <a:cubicBezTo>
                      <a:pt x="72" y="267"/>
                      <a:pt x="72" y="267"/>
                      <a:pt x="72" y="267"/>
                    </a:cubicBezTo>
                    <a:cubicBezTo>
                      <a:pt x="72" y="263"/>
                      <a:pt x="72" y="263"/>
                      <a:pt x="72" y="263"/>
                    </a:cubicBezTo>
                    <a:cubicBezTo>
                      <a:pt x="77" y="263"/>
                      <a:pt x="77" y="263"/>
                      <a:pt x="77" y="263"/>
                    </a:cubicBezTo>
                    <a:lnTo>
                      <a:pt x="77" y="268"/>
                    </a:lnTo>
                    <a:close/>
                    <a:moveTo>
                      <a:pt x="77" y="262"/>
                    </a:moveTo>
                    <a:cubicBezTo>
                      <a:pt x="72" y="262"/>
                      <a:pt x="72" y="262"/>
                      <a:pt x="72" y="262"/>
                    </a:cubicBezTo>
                    <a:cubicBezTo>
                      <a:pt x="72" y="258"/>
                      <a:pt x="72" y="258"/>
                      <a:pt x="72" y="258"/>
                    </a:cubicBezTo>
                    <a:cubicBezTo>
                      <a:pt x="77" y="257"/>
                      <a:pt x="77" y="257"/>
                      <a:pt x="77" y="257"/>
                    </a:cubicBezTo>
                    <a:lnTo>
                      <a:pt x="77" y="262"/>
                    </a:lnTo>
                    <a:close/>
                    <a:moveTo>
                      <a:pt x="85" y="269"/>
                    </a:moveTo>
                    <a:cubicBezTo>
                      <a:pt x="78" y="268"/>
                      <a:pt x="78" y="268"/>
                      <a:pt x="78" y="268"/>
                    </a:cubicBezTo>
                    <a:cubicBezTo>
                      <a:pt x="78" y="263"/>
                      <a:pt x="78" y="263"/>
                      <a:pt x="78" y="263"/>
                    </a:cubicBezTo>
                    <a:cubicBezTo>
                      <a:pt x="85" y="263"/>
                      <a:pt x="85" y="263"/>
                      <a:pt x="85" y="263"/>
                    </a:cubicBezTo>
                    <a:lnTo>
                      <a:pt x="85" y="269"/>
                    </a:lnTo>
                    <a:close/>
                    <a:moveTo>
                      <a:pt x="85" y="262"/>
                    </a:moveTo>
                    <a:cubicBezTo>
                      <a:pt x="78" y="262"/>
                      <a:pt x="78" y="262"/>
                      <a:pt x="78" y="262"/>
                    </a:cubicBezTo>
                    <a:cubicBezTo>
                      <a:pt x="78" y="257"/>
                      <a:pt x="78" y="257"/>
                      <a:pt x="78" y="257"/>
                    </a:cubicBezTo>
                    <a:cubicBezTo>
                      <a:pt x="85" y="256"/>
                      <a:pt x="85" y="256"/>
                      <a:pt x="85" y="256"/>
                    </a:cubicBezTo>
                    <a:lnTo>
                      <a:pt x="85" y="262"/>
                    </a:lnTo>
                    <a:close/>
                    <a:moveTo>
                      <a:pt x="126" y="265"/>
                    </a:moveTo>
                    <a:cubicBezTo>
                      <a:pt x="125" y="265"/>
                      <a:pt x="124" y="265"/>
                      <a:pt x="124" y="264"/>
                    </a:cubicBezTo>
                    <a:cubicBezTo>
                      <a:pt x="124" y="264"/>
                      <a:pt x="124" y="264"/>
                      <a:pt x="122" y="267"/>
                    </a:cubicBezTo>
                    <a:cubicBezTo>
                      <a:pt x="122" y="267"/>
                      <a:pt x="122" y="267"/>
                      <a:pt x="121" y="266"/>
                    </a:cubicBezTo>
                    <a:cubicBezTo>
                      <a:pt x="121" y="266"/>
                      <a:pt x="121" y="266"/>
                      <a:pt x="123" y="264"/>
                    </a:cubicBezTo>
                    <a:cubicBezTo>
                      <a:pt x="122" y="263"/>
                      <a:pt x="122" y="262"/>
                      <a:pt x="122" y="261"/>
                    </a:cubicBezTo>
                    <a:cubicBezTo>
                      <a:pt x="122" y="259"/>
                      <a:pt x="124" y="257"/>
                      <a:pt x="126" y="257"/>
                    </a:cubicBezTo>
                    <a:cubicBezTo>
                      <a:pt x="128" y="257"/>
                      <a:pt x="130" y="259"/>
                      <a:pt x="130" y="261"/>
                    </a:cubicBezTo>
                    <a:cubicBezTo>
                      <a:pt x="130" y="263"/>
                      <a:pt x="128" y="265"/>
                      <a:pt x="126" y="265"/>
                    </a:cubicBezTo>
                    <a:close/>
                    <a:moveTo>
                      <a:pt x="143" y="227"/>
                    </a:moveTo>
                    <a:cubicBezTo>
                      <a:pt x="101" y="227"/>
                      <a:pt x="57" y="227"/>
                      <a:pt x="14" y="227"/>
                    </a:cubicBezTo>
                    <a:cubicBezTo>
                      <a:pt x="14" y="159"/>
                      <a:pt x="14" y="91"/>
                      <a:pt x="14" y="24"/>
                    </a:cubicBezTo>
                    <a:cubicBezTo>
                      <a:pt x="57" y="24"/>
                      <a:pt x="101" y="24"/>
                      <a:pt x="143" y="24"/>
                    </a:cubicBezTo>
                    <a:cubicBezTo>
                      <a:pt x="143" y="91"/>
                      <a:pt x="143" y="159"/>
                      <a:pt x="143" y="227"/>
                    </a:cubicBezTo>
                    <a:close/>
                    <a:moveTo>
                      <a:pt x="129" y="261"/>
                    </a:moveTo>
                    <a:cubicBezTo>
                      <a:pt x="129" y="263"/>
                      <a:pt x="128" y="264"/>
                      <a:pt x="126" y="264"/>
                    </a:cubicBezTo>
                    <a:cubicBezTo>
                      <a:pt x="124" y="264"/>
                      <a:pt x="123" y="263"/>
                      <a:pt x="123" y="261"/>
                    </a:cubicBezTo>
                    <a:cubicBezTo>
                      <a:pt x="123" y="260"/>
                      <a:pt x="124" y="258"/>
                      <a:pt x="126" y="258"/>
                    </a:cubicBezTo>
                    <a:cubicBezTo>
                      <a:pt x="128" y="258"/>
                      <a:pt x="129" y="260"/>
                      <a:pt x="129" y="26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07" name="Rectangle 506"/>
              <p:cNvSpPr/>
              <p:nvPr/>
            </p:nvSpPr>
            <p:spPr bwMode="auto">
              <a:xfrm>
                <a:off x="6657420" y="-401045"/>
                <a:ext cx="639762" cy="14861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42" name="Freeform 5"/>
            <p:cNvSpPr>
              <a:spLocks/>
            </p:cNvSpPr>
            <p:nvPr/>
          </p:nvSpPr>
          <p:spPr bwMode="auto">
            <a:xfrm>
              <a:off x="5883472" y="1314690"/>
              <a:ext cx="786530" cy="1558413"/>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3" name="Freeform 22"/>
            <p:cNvSpPr>
              <a:spLocks/>
            </p:cNvSpPr>
            <p:nvPr/>
          </p:nvSpPr>
          <p:spPr bwMode="auto">
            <a:xfrm>
              <a:off x="6005041" y="2770576"/>
              <a:ext cx="23435" cy="39547"/>
            </a:xfrm>
            <a:custGeom>
              <a:avLst/>
              <a:gdLst>
                <a:gd name="T0" fmla="*/ 16 w 16"/>
                <a:gd name="T1" fmla="*/ 27 h 27"/>
                <a:gd name="T2" fmla="*/ 0 w 16"/>
                <a:gd name="T3" fmla="*/ 10 h 27"/>
                <a:gd name="T4" fmla="*/ 16 w 16"/>
                <a:gd name="T5" fmla="*/ 0 h 27"/>
              </a:gdLst>
              <a:ahLst/>
              <a:cxnLst>
                <a:cxn ang="0">
                  <a:pos x="T0" y="T1"/>
                </a:cxn>
                <a:cxn ang="0">
                  <a:pos x="T2" y="T3"/>
                </a:cxn>
                <a:cxn ang="0">
                  <a:pos x="T4" y="T5"/>
                </a:cxn>
              </a:cxnLst>
              <a:rect l="0" t="0" r="r" b="b"/>
              <a:pathLst>
                <a:path w="16" h="27">
                  <a:moveTo>
                    <a:pt x="16" y="27"/>
                  </a:moveTo>
                  <a:lnTo>
                    <a:pt x="0" y="10"/>
                  </a:lnTo>
                  <a:lnTo>
                    <a:pt x="16" y="0"/>
                  </a:lnTo>
                </a:path>
              </a:pathLst>
            </a:custGeom>
            <a:solidFill>
              <a:schemeClr val="tx1"/>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4" name="Line 23"/>
            <p:cNvSpPr>
              <a:spLocks noChangeShapeType="1"/>
            </p:cNvSpPr>
            <p:nvPr/>
          </p:nvSpPr>
          <p:spPr bwMode="auto">
            <a:xfrm>
              <a:off x="6005041" y="2785223"/>
              <a:ext cx="39547" cy="0"/>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5" name="Oval 24"/>
            <p:cNvSpPr>
              <a:spLocks noChangeArrowheads="1"/>
            </p:cNvSpPr>
            <p:nvPr/>
          </p:nvSpPr>
          <p:spPr bwMode="auto">
            <a:xfrm>
              <a:off x="6517676" y="2770576"/>
              <a:ext cx="32223" cy="30759"/>
            </a:xfrm>
            <a:prstGeom prst="ellipse">
              <a:avLst/>
            </a:prstGeom>
            <a:solidFill>
              <a:srgbClr val="000000"/>
            </a:solidFill>
            <a:ln w="7938" cap="rnd">
              <a:solidFill>
                <a:srgbClr val="969696"/>
              </a:solidFill>
              <a:prstDash val="solid"/>
              <a:miter lim="800000"/>
              <a:headEnd/>
              <a:tailEnd/>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6" name="Line 25"/>
            <p:cNvSpPr>
              <a:spLocks noChangeShapeType="1"/>
            </p:cNvSpPr>
            <p:nvPr/>
          </p:nvSpPr>
          <p:spPr bwMode="auto">
            <a:xfrm flipH="1">
              <a:off x="6508888" y="2794011"/>
              <a:ext cx="8788" cy="16112"/>
            </a:xfrm>
            <a:prstGeom prst="line">
              <a:avLst/>
            </a:prstGeom>
            <a:noFill/>
            <a:ln w="7938"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7" name="Freeform 26"/>
            <p:cNvSpPr>
              <a:spLocks/>
            </p:cNvSpPr>
            <p:nvPr/>
          </p:nvSpPr>
          <p:spPr bwMode="auto">
            <a:xfrm>
              <a:off x="6277470" y="2761788"/>
              <a:ext cx="23435" cy="23435"/>
            </a:xfrm>
            <a:custGeom>
              <a:avLst/>
              <a:gdLst>
                <a:gd name="T0" fmla="*/ 0 w 16"/>
                <a:gd name="T1" fmla="*/ 16 h 16"/>
                <a:gd name="T2" fmla="*/ 16 w 16"/>
                <a:gd name="T3" fmla="*/ 16 h 16"/>
                <a:gd name="T4" fmla="*/ 16 w 16"/>
                <a:gd name="T5" fmla="*/ 0 h 16"/>
                <a:gd name="T6" fmla="*/ 0 w 16"/>
                <a:gd name="T7" fmla="*/ 6 h 16"/>
                <a:gd name="T8" fmla="*/ 0 w 16"/>
                <a:gd name="T9" fmla="*/ 16 h 16"/>
              </a:gdLst>
              <a:ahLst/>
              <a:cxnLst>
                <a:cxn ang="0">
                  <a:pos x="T0" y="T1"/>
                </a:cxn>
                <a:cxn ang="0">
                  <a:pos x="T2" y="T3"/>
                </a:cxn>
                <a:cxn ang="0">
                  <a:pos x="T4" y="T5"/>
                </a:cxn>
                <a:cxn ang="0">
                  <a:pos x="T6" y="T7"/>
                </a:cxn>
                <a:cxn ang="0">
                  <a:pos x="T8" y="T9"/>
                </a:cxn>
              </a:cxnLst>
              <a:rect l="0" t="0" r="r" b="b"/>
              <a:pathLst>
                <a:path w="16" h="16">
                  <a:moveTo>
                    <a:pt x="0" y="16"/>
                  </a:moveTo>
                  <a:lnTo>
                    <a:pt x="16" y="16"/>
                  </a:lnTo>
                  <a:lnTo>
                    <a:pt x="16" y="0"/>
                  </a:lnTo>
                  <a:lnTo>
                    <a:pt x="0" y="6"/>
                  </a:lnTo>
                  <a:lnTo>
                    <a:pt x="0" y="16"/>
                  </a:lnTo>
                  <a:close/>
                </a:path>
              </a:pathLst>
            </a:cu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8" name="Rectangle 27"/>
            <p:cNvSpPr>
              <a:spLocks noChangeArrowheads="1"/>
            </p:cNvSpPr>
            <p:nvPr/>
          </p:nvSpPr>
          <p:spPr bwMode="auto">
            <a:xfrm>
              <a:off x="6252570" y="2770576"/>
              <a:ext cx="16112" cy="14647"/>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49" name="Rectangle 28"/>
            <p:cNvSpPr>
              <a:spLocks noChangeArrowheads="1"/>
            </p:cNvSpPr>
            <p:nvPr/>
          </p:nvSpPr>
          <p:spPr bwMode="auto">
            <a:xfrm>
              <a:off x="6277470" y="2785223"/>
              <a:ext cx="23435"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0" name="Rectangle 29"/>
            <p:cNvSpPr>
              <a:spLocks noChangeArrowheads="1"/>
            </p:cNvSpPr>
            <p:nvPr/>
          </p:nvSpPr>
          <p:spPr bwMode="auto">
            <a:xfrm>
              <a:off x="6252570" y="2785223"/>
              <a:ext cx="16112" cy="24900"/>
            </a:xfrm>
            <a:prstGeom prst="rect">
              <a:avLst/>
            </a:prstGeom>
            <a:solidFill>
              <a:schemeClr val="tx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1" name="Rectangle 30"/>
            <p:cNvSpPr>
              <a:spLocks noChangeArrowheads="1"/>
            </p:cNvSpPr>
            <p:nvPr/>
          </p:nvSpPr>
          <p:spPr bwMode="auto">
            <a:xfrm>
              <a:off x="6669082" y="2477641"/>
              <a:ext cx="45719" cy="1816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2" name="Freeform 31"/>
            <p:cNvSpPr>
              <a:spLocks/>
            </p:cNvSpPr>
            <p:nvPr/>
          </p:nvSpPr>
          <p:spPr bwMode="auto">
            <a:xfrm>
              <a:off x="6196912" y="1393782"/>
              <a:ext cx="184549" cy="24900"/>
            </a:xfrm>
            <a:custGeom>
              <a:avLst/>
              <a:gdLst>
                <a:gd name="T0" fmla="*/ 23 w 23"/>
                <a:gd name="T1" fmla="*/ 2 h 3"/>
                <a:gd name="T2" fmla="*/ 21 w 23"/>
                <a:gd name="T3" fmla="*/ 3 h 3"/>
                <a:gd name="T4" fmla="*/ 1 w 23"/>
                <a:gd name="T5" fmla="*/ 3 h 3"/>
                <a:gd name="T6" fmla="*/ 0 w 23"/>
                <a:gd name="T7" fmla="*/ 2 h 3"/>
                <a:gd name="T8" fmla="*/ 0 w 23"/>
                <a:gd name="T9" fmla="*/ 2 h 3"/>
                <a:gd name="T10" fmla="*/ 1 w 23"/>
                <a:gd name="T11" fmla="*/ 0 h 3"/>
                <a:gd name="T12" fmla="*/ 21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2" y="3"/>
                    <a:pt x="21" y="3"/>
                  </a:cubicBezTo>
                  <a:cubicBezTo>
                    <a:pt x="1" y="3"/>
                    <a:pt x="1" y="3"/>
                    <a:pt x="1" y="3"/>
                  </a:cubicBezTo>
                  <a:cubicBezTo>
                    <a:pt x="0" y="3"/>
                    <a:pt x="0" y="3"/>
                    <a:pt x="0" y="2"/>
                  </a:cubicBezTo>
                  <a:cubicBezTo>
                    <a:pt x="0" y="2"/>
                    <a:pt x="0" y="2"/>
                    <a:pt x="0" y="2"/>
                  </a:cubicBezTo>
                  <a:cubicBezTo>
                    <a:pt x="0" y="1"/>
                    <a:pt x="0" y="0"/>
                    <a:pt x="1" y="0"/>
                  </a:cubicBezTo>
                  <a:cubicBezTo>
                    <a:pt x="21" y="0"/>
                    <a:pt x="21" y="0"/>
                    <a:pt x="21" y="0"/>
                  </a:cubicBezTo>
                  <a:cubicBezTo>
                    <a:pt x="22"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3" name="Rectangle 32"/>
            <p:cNvSpPr>
              <a:spLocks noChangeArrowheads="1"/>
            </p:cNvSpPr>
            <p:nvPr/>
          </p:nvSpPr>
          <p:spPr bwMode="auto">
            <a:xfrm>
              <a:off x="5964030" y="1512421"/>
              <a:ext cx="8788"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4" name="Rectangle 33"/>
            <p:cNvSpPr>
              <a:spLocks noChangeArrowheads="1"/>
            </p:cNvSpPr>
            <p:nvPr/>
          </p:nvSpPr>
          <p:spPr bwMode="auto">
            <a:xfrm>
              <a:off x="5956706" y="1521209"/>
              <a:ext cx="7324" cy="234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5" name="Rectangle 34"/>
            <p:cNvSpPr>
              <a:spLocks noChangeArrowheads="1"/>
            </p:cNvSpPr>
            <p:nvPr/>
          </p:nvSpPr>
          <p:spPr bwMode="auto">
            <a:xfrm>
              <a:off x="5947918" y="1528532"/>
              <a:ext cx="8788"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6" name="Rectangle 35"/>
            <p:cNvSpPr>
              <a:spLocks noChangeArrowheads="1"/>
            </p:cNvSpPr>
            <p:nvPr/>
          </p:nvSpPr>
          <p:spPr bwMode="auto">
            <a:xfrm>
              <a:off x="5940595" y="1528532"/>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7" name="Rectangle 36"/>
            <p:cNvSpPr>
              <a:spLocks noChangeArrowheads="1"/>
            </p:cNvSpPr>
            <p:nvPr/>
          </p:nvSpPr>
          <p:spPr bwMode="auto">
            <a:xfrm>
              <a:off x="5931807" y="1537320"/>
              <a:ext cx="8788" cy="73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58" name="Rectangle 37"/>
            <p:cNvSpPr>
              <a:spLocks noChangeArrowheads="1"/>
            </p:cNvSpPr>
            <p:nvPr/>
          </p:nvSpPr>
          <p:spPr bwMode="auto">
            <a:xfrm>
              <a:off x="6492776" y="1512421"/>
              <a:ext cx="32223" cy="322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459" name="Group 361"/>
            <p:cNvGrpSpPr>
              <a:grpSpLocks noChangeAspect="1"/>
            </p:cNvGrpSpPr>
            <p:nvPr/>
          </p:nvGrpSpPr>
          <p:grpSpPr bwMode="auto">
            <a:xfrm>
              <a:off x="5951133" y="1619769"/>
              <a:ext cx="653662" cy="1067595"/>
              <a:chOff x="3756" y="912"/>
              <a:chExt cx="409" cy="668"/>
            </a:xfrm>
          </p:grpSpPr>
          <p:sp>
            <p:nvSpPr>
              <p:cNvPr id="476" name="Rectangle 362"/>
              <p:cNvSpPr>
                <a:spLocks noChangeArrowheads="1"/>
              </p:cNvSpPr>
              <p:nvPr/>
            </p:nvSpPr>
            <p:spPr bwMode="auto">
              <a:xfrm>
                <a:off x="3756" y="912"/>
                <a:ext cx="91"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7" name="Rectangle 363"/>
              <p:cNvSpPr>
                <a:spLocks noChangeArrowheads="1"/>
              </p:cNvSpPr>
              <p:nvPr/>
            </p:nvSpPr>
            <p:spPr bwMode="auto">
              <a:xfrm>
                <a:off x="3857"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8" name="Rectangle 364"/>
              <p:cNvSpPr>
                <a:spLocks noChangeArrowheads="1"/>
              </p:cNvSpPr>
              <p:nvPr/>
            </p:nvSpPr>
            <p:spPr bwMode="auto">
              <a:xfrm>
                <a:off x="3963"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79" name="Rectangle 365"/>
              <p:cNvSpPr>
                <a:spLocks noChangeArrowheads="1"/>
              </p:cNvSpPr>
              <p:nvPr/>
            </p:nvSpPr>
            <p:spPr bwMode="auto">
              <a:xfrm>
                <a:off x="4069" y="912"/>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0" name="Rectangle 366"/>
              <p:cNvSpPr>
                <a:spLocks noChangeArrowheads="1"/>
              </p:cNvSpPr>
              <p:nvPr/>
            </p:nvSpPr>
            <p:spPr bwMode="auto">
              <a:xfrm>
                <a:off x="3756" y="1221"/>
                <a:ext cx="197" cy="194"/>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1" name="Rectangle 367"/>
              <p:cNvSpPr>
                <a:spLocks noChangeArrowheads="1"/>
              </p:cNvSpPr>
              <p:nvPr/>
            </p:nvSpPr>
            <p:spPr bwMode="auto">
              <a:xfrm>
                <a:off x="3756" y="1430"/>
                <a:ext cx="409" cy="1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2" name="Rectangle 368"/>
              <p:cNvSpPr>
                <a:spLocks noChangeArrowheads="1"/>
              </p:cNvSpPr>
              <p:nvPr/>
            </p:nvSpPr>
            <p:spPr bwMode="auto">
              <a:xfrm>
                <a:off x="3963" y="1221"/>
                <a:ext cx="96" cy="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3" name="Rectangle 369"/>
              <p:cNvSpPr>
                <a:spLocks noChangeArrowheads="1"/>
              </p:cNvSpPr>
              <p:nvPr/>
            </p:nvSpPr>
            <p:spPr bwMode="auto">
              <a:xfrm>
                <a:off x="4069" y="1221"/>
                <a:ext cx="96" cy="9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4" name="Rectangle 370"/>
              <p:cNvSpPr>
                <a:spLocks noChangeArrowheads="1"/>
              </p:cNvSpPr>
              <p:nvPr/>
            </p:nvSpPr>
            <p:spPr bwMode="auto">
              <a:xfrm>
                <a:off x="3963" y="1321"/>
                <a:ext cx="96" cy="9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5" name="Rectangle 371"/>
              <p:cNvSpPr>
                <a:spLocks noChangeArrowheads="1"/>
              </p:cNvSpPr>
              <p:nvPr/>
            </p:nvSpPr>
            <p:spPr bwMode="auto">
              <a:xfrm>
                <a:off x="4069" y="1321"/>
                <a:ext cx="96" cy="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6" name="Rectangle 372"/>
              <p:cNvSpPr>
                <a:spLocks noChangeArrowheads="1"/>
              </p:cNvSpPr>
              <p:nvPr/>
            </p:nvSpPr>
            <p:spPr bwMode="auto">
              <a:xfrm>
                <a:off x="3756" y="1017"/>
                <a:ext cx="91" cy="89"/>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7" name="Rectangle 373"/>
              <p:cNvSpPr>
                <a:spLocks noChangeArrowheads="1"/>
              </p:cNvSpPr>
              <p:nvPr/>
            </p:nvSpPr>
            <p:spPr bwMode="auto">
              <a:xfrm>
                <a:off x="3857" y="1017"/>
                <a:ext cx="202" cy="194"/>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8" name="Rectangle 374"/>
              <p:cNvSpPr>
                <a:spLocks noChangeArrowheads="1"/>
              </p:cNvSpPr>
              <p:nvPr/>
            </p:nvSpPr>
            <p:spPr bwMode="auto">
              <a:xfrm>
                <a:off x="4069" y="1017"/>
                <a:ext cx="96" cy="89"/>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89" name="Rectangle 375"/>
              <p:cNvSpPr>
                <a:spLocks noChangeArrowheads="1"/>
              </p:cNvSpPr>
              <p:nvPr/>
            </p:nvSpPr>
            <p:spPr bwMode="auto">
              <a:xfrm>
                <a:off x="3756" y="1116"/>
                <a:ext cx="91" cy="95"/>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90" name="Rectangle 377"/>
              <p:cNvSpPr>
                <a:spLocks noChangeArrowheads="1"/>
              </p:cNvSpPr>
              <p:nvPr/>
            </p:nvSpPr>
            <p:spPr bwMode="auto">
              <a:xfrm>
                <a:off x="4069" y="1116"/>
                <a:ext cx="96" cy="9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460" name="Rectangle 38"/>
            <p:cNvSpPr>
              <a:spLocks noChangeArrowheads="1"/>
            </p:cNvSpPr>
            <p:nvPr/>
          </p:nvSpPr>
          <p:spPr bwMode="auto">
            <a:xfrm>
              <a:off x="6469342" y="1521209"/>
              <a:ext cx="7324" cy="16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461" name="Rectangle 460"/>
            <p:cNvSpPr/>
            <p:nvPr/>
          </p:nvSpPr>
          <p:spPr bwMode="auto">
            <a:xfrm>
              <a:off x="6669082" y="1645386"/>
              <a:ext cx="469545" cy="883054"/>
            </a:xfrm>
            <a:prstGeom prst="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62" name="Rectangle 461"/>
            <p:cNvSpPr/>
            <p:nvPr/>
          </p:nvSpPr>
          <p:spPr bwMode="auto">
            <a:xfrm>
              <a:off x="5419725" y="1745191"/>
              <a:ext cx="463747" cy="8174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3" name="Group 462"/>
            <p:cNvGrpSpPr/>
            <p:nvPr/>
          </p:nvGrpSpPr>
          <p:grpSpPr>
            <a:xfrm>
              <a:off x="6762379" y="1998339"/>
              <a:ext cx="121238" cy="136847"/>
              <a:chOff x="6821706" y="2244827"/>
              <a:chExt cx="122543" cy="138320"/>
            </a:xfrm>
            <a:solidFill>
              <a:schemeClr val="accent6">
                <a:lumMod val="75000"/>
              </a:schemeClr>
            </a:solidFill>
          </p:grpSpPr>
          <p:sp>
            <p:nvSpPr>
              <p:cNvPr id="474" name="Freeform 24"/>
              <p:cNvSpPr>
                <a:spLocks/>
              </p:cNvSpPr>
              <p:nvPr/>
            </p:nvSpPr>
            <p:spPr bwMode="auto">
              <a:xfrm>
                <a:off x="6821706" y="2277082"/>
                <a:ext cx="122543" cy="10606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sp>
            <p:nvSpPr>
              <p:cNvPr id="475" name="Freeform 25"/>
              <p:cNvSpPr>
                <a:spLocks/>
              </p:cNvSpPr>
              <p:nvPr/>
            </p:nvSpPr>
            <p:spPr bwMode="auto">
              <a:xfrm>
                <a:off x="6881337" y="2244827"/>
                <a:ext cx="30680" cy="33485"/>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895640"/>
                <a:endParaRPr lang="en-US" sz="1763">
                  <a:solidFill>
                    <a:srgbClr val="FFFFFF"/>
                  </a:solidFill>
                </a:endParaRPr>
              </a:p>
            </p:txBody>
          </p:sp>
        </p:grpSp>
        <p:grpSp>
          <p:nvGrpSpPr>
            <p:cNvPr id="464" name="Group 463"/>
            <p:cNvGrpSpPr/>
            <p:nvPr/>
          </p:nvGrpSpPr>
          <p:grpSpPr>
            <a:xfrm>
              <a:off x="6744485" y="1563052"/>
              <a:ext cx="157076" cy="1155247"/>
              <a:chOff x="6744485" y="1563052"/>
              <a:chExt cx="157076" cy="1155247"/>
            </a:xfrm>
          </p:grpSpPr>
          <p:sp>
            <p:nvSpPr>
              <p:cNvPr id="469" name="Oval 468"/>
              <p:cNvSpPr/>
              <p:nvPr/>
            </p:nvSpPr>
            <p:spPr bwMode="auto">
              <a:xfrm>
                <a:off x="6769989" y="2612231"/>
                <a:ext cx="106068" cy="10606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70" name="Group 469"/>
              <p:cNvGrpSpPr/>
              <p:nvPr/>
            </p:nvGrpSpPr>
            <p:grpSpPr>
              <a:xfrm>
                <a:off x="6744485" y="1563052"/>
                <a:ext cx="157076" cy="52818"/>
                <a:chOff x="6822277" y="1553528"/>
                <a:chExt cx="157076" cy="52818"/>
              </a:xfrm>
            </p:grpSpPr>
            <p:sp>
              <p:nvSpPr>
                <p:cNvPr id="471" name="Rounded Rectangle 470"/>
                <p:cNvSpPr/>
                <p:nvPr/>
              </p:nvSpPr>
              <p:spPr bwMode="auto">
                <a:xfrm>
                  <a:off x="6869625" y="1588058"/>
                  <a:ext cx="109728" cy="18288"/>
                </a:xfrm>
                <a:prstGeom prst="roundRect">
                  <a:avLst>
                    <a:gd name="adj" fmla="val 50000"/>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2" name="Oval 471"/>
                <p:cNvSpPr/>
                <p:nvPr/>
              </p:nvSpPr>
              <p:spPr bwMode="auto">
                <a:xfrm>
                  <a:off x="6822277" y="1588058"/>
                  <a:ext cx="18288" cy="18288"/>
                </a:xfrm>
                <a:prstGeom prst="ellipse">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473" name="Oval 472"/>
                <p:cNvSpPr/>
                <p:nvPr/>
              </p:nvSpPr>
              <p:spPr bwMode="auto">
                <a:xfrm>
                  <a:off x="6902305" y="1553528"/>
                  <a:ext cx="18288" cy="18288"/>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65" name="Group 464"/>
            <p:cNvGrpSpPr/>
            <p:nvPr/>
          </p:nvGrpSpPr>
          <p:grpSpPr>
            <a:xfrm>
              <a:off x="5444705" y="1766924"/>
              <a:ext cx="948506" cy="779167"/>
              <a:chOff x="5444705" y="1851916"/>
              <a:chExt cx="948506" cy="779167"/>
            </a:xfrm>
          </p:grpSpPr>
          <p:sp>
            <p:nvSpPr>
              <p:cNvPr id="466" name="Rectangle 465"/>
              <p:cNvSpPr/>
              <p:nvPr/>
            </p:nvSpPr>
            <p:spPr bwMode="auto">
              <a:xfrm>
                <a:off x="5444705" y="1851916"/>
                <a:ext cx="438767" cy="779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0" tIns="143313" rIns="179140" bIns="143313" numCol="1" spcCol="0" rtlCol="0" fromWordArt="0" anchor="t" anchorCtr="0" forceAA="0" compatLnSpc="1">
                <a:prstTxWarp prst="textNoShape">
                  <a:avLst/>
                </a:prstTxWarp>
                <a:noAutofit/>
              </a:bodyPr>
              <a:lstStyle/>
              <a:p>
                <a:pPr algn="ctr" defTabSz="913204"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pic>
            <p:nvPicPr>
              <p:cNvPr id="467"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5647306" y="2083319"/>
                <a:ext cx="144572" cy="16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8"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8098"/>
              <a:stretch/>
            </p:blipFill>
            <p:spPr bwMode="auto">
              <a:xfrm>
                <a:off x="6139513" y="1886796"/>
                <a:ext cx="253698" cy="272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grpSp>
        <p:nvGrpSpPr>
          <p:cNvPr id="358" name="Group 357"/>
          <p:cNvGrpSpPr/>
          <p:nvPr/>
        </p:nvGrpSpPr>
        <p:grpSpPr>
          <a:xfrm>
            <a:off x="2376764" y="2051041"/>
            <a:ext cx="309834" cy="610556"/>
            <a:chOff x="2423526" y="2090738"/>
            <a:chExt cx="316257" cy="623212"/>
          </a:xfrm>
        </p:grpSpPr>
        <p:pic>
          <p:nvPicPr>
            <p:cNvPr id="359" name="Picture 358"/>
            <p:cNvPicPr>
              <a:picLocks noChangeAspect="1"/>
            </p:cNvPicPr>
            <p:nvPr/>
          </p:nvPicPr>
          <p:blipFill>
            <a:blip r:embed="rId5"/>
            <a:stretch>
              <a:fillRect/>
            </a:stretch>
          </p:blipFill>
          <p:spPr>
            <a:xfrm>
              <a:off x="2423526" y="2090738"/>
              <a:ext cx="316257" cy="623212"/>
            </a:xfrm>
            <a:prstGeom prst="rect">
              <a:avLst/>
            </a:prstGeom>
            <a:solidFill>
              <a:schemeClr val="bg1">
                <a:lumMod val="85000"/>
              </a:schemeClr>
            </a:solidFill>
            <a:ln>
              <a:noFill/>
              <a:headEnd type="none" w="med" len="med"/>
              <a:tailEnd type="none" w="med" len="med"/>
            </a:ln>
            <a:effectLst/>
          </p:spPr>
        </p:pic>
        <p:grpSp>
          <p:nvGrpSpPr>
            <p:cNvPr id="360" name="Group 359"/>
            <p:cNvGrpSpPr/>
            <p:nvPr/>
          </p:nvGrpSpPr>
          <p:grpSpPr>
            <a:xfrm>
              <a:off x="2444126" y="2215023"/>
              <a:ext cx="267711" cy="420984"/>
              <a:chOff x="2442960" y="2215023"/>
              <a:chExt cx="267711" cy="420984"/>
            </a:xfrm>
          </p:grpSpPr>
          <p:sp>
            <p:nvSpPr>
              <p:cNvPr id="361" name="Rectangle 360"/>
              <p:cNvSpPr/>
              <p:nvPr/>
            </p:nvSpPr>
            <p:spPr bwMode="auto">
              <a:xfrm>
                <a:off x="2442960" y="2215023"/>
                <a:ext cx="267711" cy="420984"/>
              </a:xfrm>
              <a:prstGeom prst="rect">
                <a:avLst/>
              </a:prstGeom>
              <a:solidFill>
                <a:srgbClr val="EB3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Freeform 5"/>
              <p:cNvSpPr>
                <a:spLocks/>
              </p:cNvSpPr>
              <p:nvPr/>
            </p:nvSpPr>
            <p:spPr bwMode="auto">
              <a:xfrm>
                <a:off x="2503825" y="2335433"/>
                <a:ext cx="153326" cy="183235"/>
              </a:xfrm>
              <a:custGeom>
                <a:avLst/>
                <a:gdLst>
                  <a:gd name="T0" fmla="*/ 0 w 446"/>
                  <a:gd name="T1" fmla="*/ 107 h 533"/>
                  <a:gd name="T2" fmla="*/ 285 w 446"/>
                  <a:gd name="T3" fmla="*/ 0 h 533"/>
                  <a:gd name="T4" fmla="*/ 446 w 446"/>
                  <a:gd name="T5" fmla="*/ 45 h 533"/>
                  <a:gd name="T6" fmla="*/ 446 w 446"/>
                  <a:gd name="T7" fmla="*/ 485 h 533"/>
                  <a:gd name="T8" fmla="*/ 288 w 446"/>
                  <a:gd name="T9" fmla="*/ 533 h 533"/>
                  <a:gd name="T10" fmla="*/ 0 w 446"/>
                  <a:gd name="T11" fmla="*/ 428 h 533"/>
                  <a:gd name="T12" fmla="*/ 285 w 446"/>
                  <a:gd name="T13" fmla="*/ 466 h 533"/>
                  <a:gd name="T14" fmla="*/ 285 w 446"/>
                  <a:gd name="T15" fmla="*/ 81 h 533"/>
                  <a:gd name="T16" fmla="*/ 96 w 446"/>
                  <a:gd name="T17" fmla="*/ 129 h 533"/>
                  <a:gd name="T18" fmla="*/ 96 w 446"/>
                  <a:gd name="T19" fmla="*/ 387 h 533"/>
                  <a:gd name="T20" fmla="*/ 0 w 446"/>
                  <a:gd name="T21" fmla="*/ 421 h 533"/>
                  <a:gd name="T22" fmla="*/ 0 w 446"/>
                  <a:gd name="T23" fmla="*/ 107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6" h="533">
                    <a:moveTo>
                      <a:pt x="0" y="107"/>
                    </a:moveTo>
                    <a:lnTo>
                      <a:pt x="285" y="0"/>
                    </a:lnTo>
                    <a:lnTo>
                      <a:pt x="446" y="45"/>
                    </a:lnTo>
                    <a:lnTo>
                      <a:pt x="446" y="485"/>
                    </a:lnTo>
                    <a:lnTo>
                      <a:pt x="288" y="533"/>
                    </a:lnTo>
                    <a:lnTo>
                      <a:pt x="0" y="428"/>
                    </a:lnTo>
                    <a:lnTo>
                      <a:pt x="285" y="466"/>
                    </a:lnTo>
                    <a:lnTo>
                      <a:pt x="285" y="81"/>
                    </a:lnTo>
                    <a:lnTo>
                      <a:pt x="96" y="129"/>
                    </a:lnTo>
                    <a:lnTo>
                      <a:pt x="96" y="387"/>
                    </a:lnTo>
                    <a:lnTo>
                      <a:pt x="0" y="421"/>
                    </a:lnTo>
                    <a:lnTo>
                      <a:pt x="0"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sp>
        <p:nvSpPr>
          <p:cNvPr id="516" name="Rectangle 515"/>
          <p:cNvSpPr/>
          <p:nvPr/>
        </p:nvSpPr>
        <p:spPr bwMode="auto">
          <a:xfrm>
            <a:off x="460547"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517" name="Rectangle 516"/>
          <p:cNvSpPr/>
          <p:nvPr/>
        </p:nvSpPr>
        <p:spPr bwMode="auto">
          <a:xfrm>
            <a:off x="460547"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518" name="Rectangle 517"/>
          <p:cNvSpPr/>
          <p:nvPr/>
        </p:nvSpPr>
        <p:spPr bwMode="auto">
          <a:xfrm>
            <a:off x="460547"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EXTEND OFFICE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EVERYWHERE</a:t>
            </a:r>
          </a:p>
        </p:txBody>
      </p:sp>
      <p:grpSp>
        <p:nvGrpSpPr>
          <p:cNvPr id="519" name="Group 518"/>
          <p:cNvGrpSpPr/>
          <p:nvPr/>
        </p:nvGrpSpPr>
        <p:grpSpPr>
          <a:xfrm>
            <a:off x="672275" y="3990997"/>
            <a:ext cx="992537" cy="361250"/>
            <a:chOff x="683707" y="4085194"/>
            <a:chExt cx="1013112" cy="368739"/>
          </a:xfrm>
        </p:grpSpPr>
        <p:sp>
          <p:nvSpPr>
            <p:cNvPr id="520" name="TextBox 519"/>
            <p:cNvSpPr txBox="1"/>
            <p:nvPr/>
          </p:nvSpPr>
          <p:spPr>
            <a:xfrm>
              <a:off x="1132043" y="4154025"/>
              <a:ext cx="564776" cy="193746"/>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Delve</a:t>
              </a:r>
            </a:p>
          </p:txBody>
        </p:sp>
        <p:pic>
          <p:nvPicPr>
            <p:cNvPr id="521" name="Picture 5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707" y="4085194"/>
              <a:ext cx="358949" cy="368739"/>
            </a:xfrm>
            <a:prstGeom prst="rect">
              <a:avLst/>
            </a:prstGeom>
            <a:noFill/>
          </p:spPr>
        </p:pic>
      </p:grpSp>
      <p:sp>
        <p:nvSpPr>
          <p:cNvPr id="523" name="Freeform 9"/>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4" name="Freeform 10"/>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5" name="Freeform 11"/>
          <p:cNvSpPr>
            <a:spLocks/>
          </p:cNvSpPr>
          <p:nvPr/>
        </p:nvSpPr>
        <p:spPr bwMode="auto">
          <a:xfrm>
            <a:off x="736826" y="5317885"/>
            <a:ext cx="216076" cy="128025"/>
          </a:xfrm>
          <a:custGeom>
            <a:avLst/>
            <a:gdLst>
              <a:gd name="T0" fmla="*/ 297 w 338"/>
              <a:gd name="T1" fmla="*/ 101 h 198"/>
              <a:gd name="T2" fmla="*/ 338 w 338"/>
              <a:gd name="T3" fmla="*/ 151 h 198"/>
              <a:gd name="T4" fmla="*/ 297 w 338"/>
              <a:gd name="T5" fmla="*/ 198 h 198"/>
              <a:gd name="T6" fmla="*/ 61 w 338"/>
              <a:gd name="T7" fmla="*/ 198 h 198"/>
              <a:gd name="T8" fmla="*/ 0 w 338"/>
              <a:gd name="T9" fmla="*/ 135 h 198"/>
              <a:gd name="T10" fmla="*/ 59 w 338"/>
              <a:gd name="T11" fmla="*/ 80 h 198"/>
              <a:gd name="T12" fmla="*/ 116 w 338"/>
              <a:gd name="T13" fmla="*/ 10 h 198"/>
              <a:gd name="T14" fmla="*/ 201 w 338"/>
              <a:gd name="T15" fmla="*/ 42 h 198"/>
              <a:gd name="T16" fmla="*/ 261 w 338"/>
              <a:gd name="T17" fmla="*/ 40 h 198"/>
              <a:gd name="T18" fmla="*/ 297 w 338"/>
              <a:gd name="T19"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8" h="198">
                <a:moveTo>
                  <a:pt x="297" y="101"/>
                </a:moveTo>
                <a:cubicBezTo>
                  <a:pt x="297" y="101"/>
                  <a:pt x="338" y="106"/>
                  <a:pt x="338" y="151"/>
                </a:cubicBezTo>
                <a:cubicBezTo>
                  <a:pt x="338" y="172"/>
                  <a:pt x="326" y="198"/>
                  <a:pt x="297" y="198"/>
                </a:cubicBezTo>
                <a:cubicBezTo>
                  <a:pt x="297" y="198"/>
                  <a:pt x="76" y="198"/>
                  <a:pt x="61" y="198"/>
                </a:cubicBezTo>
                <a:cubicBezTo>
                  <a:pt x="16" y="198"/>
                  <a:pt x="0" y="167"/>
                  <a:pt x="0" y="135"/>
                </a:cubicBezTo>
                <a:cubicBezTo>
                  <a:pt x="0" y="82"/>
                  <a:pt x="59" y="80"/>
                  <a:pt x="59" y="80"/>
                </a:cubicBezTo>
                <a:cubicBezTo>
                  <a:pt x="59" y="80"/>
                  <a:pt x="64" y="22"/>
                  <a:pt x="116" y="10"/>
                </a:cubicBezTo>
                <a:cubicBezTo>
                  <a:pt x="162" y="0"/>
                  <a:pt x="188" y="24"/>
                  <a:pt x="201" y="42"/>
                </a:cubicBezTo>
                <a:cubicBezTo>
                  <a:pt x="201" y="42"/>
                  <a:pt x="229" y="26"/>
                  <a:pt x="261" y="40"/>
                </a:cubicBezTo>
                <a:cubicBezTo>
                  <a:pt x="280" y="49"/>
                  <a:pt x="298" y="69"/>
                  <a:pt x="297" y="101"/>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6" name="Freeform 12"/>
          <p:cNvSpPr>
            <a:spLocks/>
          </p:cNvSpPr>
          <p:nvPr/>
        </p:nvSpPr>
        <p:spPr bwMode="auto">
          <a:xfrm>
            <a:off x="672275" y="5269538"/>
            <a:ext cx="214725" cy="163947"/>
          </a:xfrm>
          <a:custGeom>
            <a:avLst/>
            <a:gdLst>
              <a:gd name="T0" fmla="*/ 86 w 336"/>
              <a:gd name="T1" fmla="*/ 212 h 254"/>
              <a:gd name="T2" fmla="*/ 149 w 336"/>
              <a:gd name="T3" fmla="*/ 144 h 254"/>
              <a:gd name="T4" fmla="*/ 213 w 336"/>
              <a:gd name="T5" fmla="*/ 73 h 254"/>
              <a:gd name="T6" fmla="*/ 305 w 336"/>
              <a:gd name="T7" fmla="*/ 103 h 254"/>
              <a:gd name="T8" fmla="*/ 336 w 336"/>
              <a:gd name="T9" fmla="*/ 97 h 254"/>
              <a:gd name="T10" fmla="*/ 276 w 336"/>
              <a:gd name="T11" fmla="*/ 19 h 254"/>
              <a:gd name="T12" fmla="*/ 161 w 336"/>
              <a:gd name="T13" fmla="*/ 61 h 254"/>
              <a:gd name="T14" fmla="*/ 92 w 336"/>
              <a:gd name="T15" fmla="*/ 60 h 254"/>
              <a:gd name="T16" fmla="*/ 53 w 336"/>
              <a:gd name="T17" fmla="*/ 135 h 254"/>
              <a:gd name="T18" fmla="*/ 0 w 336"/>
              <a:gd name="T19" fmla="*/ 195 h 254"/>
              <a:gd name="T20" fmla="*/ 59 w 336"/>
              <a:gd name="T21" fmla="*/ 254 h 254"/>
              <a:gd name="T22" fmla="*/ 98 w 336"/>
              <a:gd name="T23" fmla="*/ 254 h 254"/>
              <a:gd name="T24" fmla="*/ 86 w 336"/>
              <a:gd name="T25" fmla="*/ 21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54">
                <a:moveTo>
                  <a:pt x="86" y="212"/>
                </a:moveTo>
                <a:cubicBezTo>
                  <a:pt x="86" y="153"/>
                  <a:pt x="149" y="144"/>
                  <a:pt x="149" y="144"/>
                </a:cubicBezTo>
                <a:cubicBezTo>
                  <a:pt x="149" y="144"/>
                  <a:pt x="157" y="87"/>
                  <a:pt x="213" y="73"/>
                </a:cubicBezTo>
                <a:cubicBezTo>
                  <a:pt x="258" y="61"/>
                  <a:pt x="291" y="81"/>
                  <a:pt x="305" y="103"/>
                </a:cubicBezTo>
                <a:cubicBezTo>
                  <a:pt x="305" y="103"/>
                  <a:pt x="315" y="96"/>
                  <a:pt x="336" y="97"/>
                </a:cubicBezTo>
                <a:cubicBezTo>
                  <a:pt x="334" y="77"/>
                  <a:pt x="320" y="37"/>
                  <a:pt x="276" y="19"/>
                </a:cubicBezTo>
                <a:cubicBezTo>
                  <a:pt x="225" y="0"/>
                  <a:pt x="181" y="24"/>
                  <a:pt x="161" y="61"/>
                </a:cubicBezTo>
                <a:cubicBezTo>
                  <a:pt x="161" y="61"/>
                  <a:pt x="129" y="41"/>
                  <a:pt x="92" y="60"/>
                </a:cubicBezTo>
                <a:cubicBezTo>
                  <a:pt x="66" y="73"/>
                  <a:pt x="50" y="105"/>
                  <a:pt x="53" y="135"/>
                </a:cubicBezTo>
                <a:cubicBezTo>
                  <a:pt x="53" y="135"/>
                  <a:pt x="0" y="139"/>
                  <a:pt x="0" y="195"/>
                </a:cubicBezTo>
                <a:cubicBezTo>
                  <a:pt x="0" y="227"/>
                  <a:pt x="28" y="254"/>
                  <a:pt x="59" y="254"/>
                </a:cubicBezTo>
                <a:cubicBezTo>
                  <a:pt x="98" y="254"/>
                  <a:pt x="98" y="254"/>
                  <a:pt x="98" y="254"/>
                </a:cubicBezTo>
                <a:cubicBezTo>
                  <a:pt x="88" y="240"/>
                  <a:pt x="86" y="224"/>
                  <a:pt x="86" y="212"/>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7" name="Freeform 13"/>
          <p:cNvSpPr>
            <a:spLocks noEditPoints="1"/>
          </p:cNvSpPr>
          <p:nvPr/>
        </p:nvSpPr>
        <p:spPr bwMode="auto">
          <a:xfrm>
            <a:off x="995847" y="5301139"/>
            <a:ext cx="121272" cy="135048"/>
          </a:xfrm>
          <a:custGeom>
            <a:avLst/>
            <a:gdLst>
              <a:gd name="T0" fmla="*/ 190 w 190"/>
              <a:gd name="T1" fmla="*/ 102 h 209"/>
              <a:gd name="T2" fmla="*/ 179 w 190"/>
              <a:gd name="T3" fmla="*/ 158 h 209"/>
              <a:gd name="T4" fmla="*/ 145 w 190"/>
              <a:gd name="T5" fmla="*/ 196 h 209"/>
              <a:gd name="T6" fmla="*/ 94 w 190"/>
              <a:gd name="T7" fmla="*/ 209 h 209"/>
              <a:gd name="T8" fmla="*/ 45 w 190"/>
              <a:gd name="T9" fmla="*/ 196 h 209"/>
              <a:gd name="T10" fmla="*/ 12 w 190"/>
              <a:gd name="T11" fmla="*/ 160 h 209"/>
              <a:gd name="T12" fmla="*/ 0 w 190"/>
              <a:gd name="T13" fmla="*/ 107 h 209"/>
              <a:gd name="T14" fmla="*/ 12 w 190"/>
              <a:gd name="T15" fmla="*/ 51 h 209"/>
              <a:gd name="T16" fmla="*/ 46 w 190"/>
              <a:gd name="T17" fmla="*/ 13 h 209"/>
              <a:gd name="T18" fmla="*/ 98 w 190"/>
              <a:gd name="T19" fmla="*/ 0 h 209"/>
              <a:gd name="T20" fmla="*/ 146 w 190"/>
              <a:gd name="T21" fmla="*/ 13 h 209"/>
              <a:gd name="T22" fmla="*/ 179 w 190"/>
              <a:gd name="T23" fmla="*/ 49 h 209"/>
              <a:gd name="T24" fmla="*/ 190 w 190"/>
              <a:gd name="T25" fmla="*/ 102 h 209"/>
              <a:gd name="T26" fmla="*/ 166 w 190"/>
              <a:gd name="T27" fmla="*/ 105 h 209"/>
              <a:gd name="T28" fmla="*/ 147 w 190"/>
              <a:gd name="T29" fmla="*/ 43 h 209"/>
              <a:gd name="T30" fmla="*/ 96 w 190"/>
              <a:gd name="T31" fmla="*/ 21 h 209"/>
              <a:gd name="T32" fmla="*/ 59 w 190"/>
              <a:gd name="T33" fmla="*/ 32 h 209"/>
              <a:gd name="T34" fmla="*/ 34 w 190"/>
              <a:gd name="T35" fmla="*/ 62 h 209"/>
              <a:gd name="T36" fmla="*/ 25 w 190"/>
              <a:gd name="T37" fmla="*/ 105 h 209"/>
              <a:gd name="T38" fmla="*/ 33 w 190"/>
              <a:gd name="T39" fmla="*/ 148 h 209"/>
              <a:gd name="T40" fmla="*/ 58 w 190"/>
              <a:gd name="T41" fmla="*/ 177 h 209"/>
              <a:gd name="T42" fmla="*/ 94 w 190"/>
              <a:gd name="T43" fmla="*/ 187 h 209"/>
              <a:gd name="T44" fmla="*/ 147 w 190"/>
              <a:gd name="T45" fmla="*/ 165 h 209"/>
              <a:gd name="T46" fmla="*/ 166 w 190"/>
              <a:gd name="T47" fmla="*/ 1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0" h="209">
                <a:moveTo>
                  <a:pt x="190" y="102"/>
                </a:moveTo>
                <a:cubicBezTo>
                  <a:pt x="190" y="123"/>
                  <a:pt x="187" y="142"/>
                  <a:pt x="179" y="158"/>
                </a:cubicBezTo>
                <a:cubicBezTo>
                  <a:pt x="171" y="174"/>
                  <a:pt x="160" y="187"/>
                  <a:pt x="145" y="196"/>
                </a:cubicBezTo>
                <a:cubicBezTo>
                  <a:pt x="130" y="204"/>
                  <a:pt x="113" y="209"/>
                  <a:pt x="94" y="209"/>
                </a:cubicBezTo>
                <a:cubicBezTo>
                  <a:pt x="76" y="209"/>
                  <a:pt x="59" y="204"/>
                  <a:pt x="45" y="196"/>
                </a:cubicBezTo>
                <a:cubicBezTo>
                  <a:pt x="31" y="187"/>
                  <a:pt x="19" y="175"/>
                  <a:pt x="12" y="160"/>
                </a:cubicBezTo>
                <a:cubicBezTo>
                  <a:pt x="4" y="144"/>
                  <a:pt x="0" y="127"/>
                  <a:pt x="0" y="107"/>
                </a:cubicBezTo>
                <a:cubicBezTo>
                  <a:pt x="0" y="85"/>
                  <a:pt x="4" y="67"/>
                  <a:pt x="12" y="51"/>
                </a:cubicBezTo>
                <a:cubicBezTo>
                  <a:pt x="20" y="34"/>
                  <a:pt x="31" y="22"/>
                  <a:pt x="46" y="13"/>
                </a:cubicBezTo>
                <a:cubicBezTo>
                  <a:pt x="61" y="4"/>
                  <a:pt x="78" y="0"/>
                  <a:pt x="98" y="0"/>
                </a:cubicBezTo>
                <a:cubicBezTo>
                  <a:pt x="116" y="0"/>
                  <a:pt x="132" y="4"/>
                  <a:pt x="146" y="13"/>
                </a:cubicBezTo>
                <a:cubicBezTo>
                  <a:pt x="160" y="21"/>
                  <a:pt x="171" y="33"/>
                  <a:pt x="179" y="49"/>
                </a:cubicBezTo>
                <a:cubicBezTo>
                  <a:pt x="187" y="64"/>
                  <a:pt x="190" y="82"/>
                  <a:pt x="190" y="102"/>
                </a:cubicBezTo>
                <a:close/>
                <a:moveTo>
                  <a:pt x="166" y="105"/>
                </a:moveTo>
                <a:cubicBezTo>
                  <a:pt x="166" y="79"/>
                  <a:pt x="160" y="58"/>
                  <a:pt x="147" y="43"/>
                </a:cubicBezTo>
                <a:cubicBezTo>
                  <a:pt x="135" y="29"/>
                  <a:pt x="118" y="21"/>
                  <a:pt x="96" y="21"/>
                </a:cubicBezTo>
                <a:cubicBezTo>
                  <a:pt x="82" y="21"/>
                  <a:pt x="70" y="25"/>
                  <a:pt x="59" y="32"/>
                </a:cubicBezTo>
                <a:cubicBezTo>
                  <a:pt x="48" y="39"/>
                  <a:pt x="40" y="49"/>
                  <a:pt x="34" y="62"/>
                </a:cubicBezTo>
                <a:cubicBezTo>
                  <a:pt x="28" y="74"/>
                  <a:pt x="25" y="89"/>
                  <a:pt x="25" y="105"/>
                </a:cubicBezTo>
                <a:cubicBezTo>
                  <a:pt x="25" y="121"/>
                  <a:pt x="27" y="135"/>
                  <a:pt x="33" y="148"/>
                </a:cubicBezTo>
                <a:cubicBezTo>
                  <a:pt x="39" y="160"/>
                  <a:pt x="47" y="170"/>
                  <a:pt x="58" y="177"/>
                </a:cubicBezTo>
                <a:cubicBezTo>
                  <a:pt x="69" y="184"/>
                  <a:pt x="81" y="187"/>
                  <a:pt x="94" y="187"/>
                </a:cubicBezTo>
                <a:cubicBezTo>
                  <a:pt x="117" y="187"/>
                  <a:pt x="134" y="180"/>
                  <a:pt x="147" y="165"/>
                </a:cubicBezTo>
                <a:cubicBezTo>
                  <a:pt x="159" y="151"/>
                  <a:pt x="166" y="131"/>
                  <a:pt x="166" y="105"/>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8" name="Freeform 14"/>
          <p:cNvSpPr>
            <a:spLocks/>
          </p:cNvSpPr>
          <p:nvPr/>
        </p:nvSpPr>
        <p:spPr bwMode="auto">
          <a:xfrm>
            <a:off x="1136297" y="5338682"/>
            <a:ext cx="76166" cy="94803"/>
          </a:xfrm>
          <a:custGeom>
            <a:avLst/>
            <a:gdLst>
              <a:gd name="T0" fmla="*/ 119 w 119"/>
              <a:gd name="T1" fmla="*/ 147 h 147"/>
              <a:gd name="T2" fmla="*/ 96 w 119"/>
              <a:gd name="T3" fmla="*/ 147 h 147"/>
              <a:gd name="T4" fmla="*/ 96 w 119"/>
              <a:gd name="T5" fmla="*/ 65 h 147"/>
              <a:gd name="T6" fmla="*/ 63 w 119"/>
              <a:gd name="T7" fmla="*/ 19 h 147"/>
              <a:gd name="T8" fmla="*/ 34 w 119"/>
              <a:gd name="T9" fmla="*/ 32 h 147"/>
              <a:gd name="T10" fmla="*/ 23 w 119"/>
              <a:gd name="T11" fmla="*/ 65 h 147"/>
              <a:gd name="T12" fmla="*/ 23 w 119"/>
              <a:gd name="T13" fmla="*/ 147 h 147"/>
              <a:gd name="T14" fmla="*/ 0 w 119"/>
              <a:gd name="T15" fmla="*/ 147 h 147"/>
              <a:gd name="T16" fmla="*/ 0 w 119"/>
              <a:gd name="T17" fmla="*/ 3 h 147"/>
              <a:gd name="T18" fmla="*/ 23 w 119"/>
              <a:gd name="T19" fmla="*/ 3 h 147"/>
              <a:gd name="T20" fmla="*/ 23 w 119"/>
              <a:gd name="T21" fmla="*/ 27 h 147"/>
              <a:gd name="T22" fmla="*/ 23 w 119"/>
              <a:gd name="T23" fmla="*/ 27 h 147"/>
              <a:gd name="T24" fmla="*/ 71 w 119"/>
              <a:gd name="T25" fmla="*/ 0 h 147"/>
              <a:gd name="T26" fmla="*/ 107 w 119"/>
              <a:gd name="T27" fmla="*/ 15 h 147"/>
              <a:gd name="T28" fmla="*/ 119 w 119"/>
              <a:gd name="T29" fmla="*/ 59 h 147"/>
              <a:gd name="T30" fmla="*/ 119 w 119"/>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147">
                <a:moveTo>
                  <a:pt x="119" y="147"/>
                </a:moveTo>
                <a:cubicBezTo>
                  <a:pt x="96" y="147"/>
                  <a:pt x="96" y="147"/>
                  <a:pt x="96" y="147"/>
                </a:cubicBezTo>
                <a:cubicBezTo>
                  <a:pt x="96" y="65"/>
                  <a:pt x="96" y="65"/>
                  <a:pt x="96" y="65"/>
                </a:cubicBezTo>
                <a:cubicBezTo>
                  <a:pt x="96" y="35"/>
                  <a:pt x="85" y="19"/>
                  <a:pt x="63" y="19"/>
                </a:cubicBezTo>
                <a:cubicBezTo>
                  <a:pt x="51" y="19"/>
                  <a:pt x="42" y="24"/>
                  <a:pt x="34" y="32"/>
                </a:cubicBezTo>
                <a:cubicBezTo>
                  <a:pt x="27" y="41"/>
                  <a:pt x="23" y="52"/>
                  <a:pt x="23" y="65"/>
                </a:cubicBezTo>
                <a:cubicBezTo>
                  <a:pt x="23" y="147"/>
                  <a:pt x="23" y="147"/>
                  <a:pt x="23" y="147"/>
                </a:cubicBezTo>
                <a:cubicBezTo>
                  <a:pt x="0" y="147"/>
                  <a:pt x="0" y="147"/>
                  <a:pt x="0" y="147"/>
                </a:cubicBezTo>
                <a:cubicBezTo>
                  <a:pt x="0" y="3"/>
                  <a:pt x="0" y="3"/>
                  <a:pt x="0" y="3"/>
                </a:cubicBezTo>
                <a:cubicBezTo>
                  <a:pt x="23" y="3"/>
                  <a:pt x="23" y="3"/>
                  <a:pt x="23" y="3"/>
                </a:cubicBezTo>
                <a:cubicBezTo>
                  <a:pt x="23" y="27"/>
                  <a:pt x="23" y="27"/>
                  <a:pt x="23" y="27"/>
                </a:cubicBezTo>
                <a:cubicBezTo>
                  <a:pt x="23" y="27"/>
                  <a:pt x="23" y="27"/>
                  <a:pt x="23" y="27"/>
                </a:cubicBezTo>
                <a:cubicBezTo>
                  <a:pt x="34" y="9"/>
                  <a:pt x="50" y="0"/>
                  <a:pt x="71" y="0"/>
                </a:cubicBezTo>
                <a:cubicBezTo>
                  <a:pt x="87" y="0"/>
                  <a:pt x="99" y="5"/>
                  <a:pt x="107" y="15"/>
                </a:cubicBezTo>
                <a:cubicBezTo>
                  <a:pt x="115" y="25"/>
                  <a:pt x="119" y="40"/>
                  <a:pt x="119" y="59"/>
                </a:cubicBezTo>
                <a:lnTo>
                  <a:pt x="119" y="147"/>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29" name="Freeform 15"/>
          <p:cNvSpPr>
            <a:spLocks noEditPoints="1"/>
          </p:cNvSpPr>
          <p:nvPr/>
        </p:nvSpPr>
        <p:spPr bwMode="auto">
          <a:xfrm>
            <a:off x="1229209" y="5338681"/>
            <a:ext cx="79678" cy="97505"/>
          </a:xfrm>
          <a:custGeom>
            <a:avLst/>
            <a:gdLst>
              <a:gd name="T0" fmla="*/ 125 w 125"/>
              <a:gd name="T1" fmla="*/ 81 h 151"/>
              <a:gd name="T2" fmla="*/ 24 w 125"/>
              <a:gd name="T3" fmla="*/ 81 h 151"/>
              <a:gd name="T4" fmla="*/ 36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8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6"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4" y="151"/>
                  <a:pt x="28" y="144"/>
                  <a:pt x="17" y="131"/>
                </a:cubicBezTo>
                <a:cubicBezTo>
                  <a:pt x="5" y="118"/>
                  <a:pt x="0" y="99"/>
                  <a:pt x="0" y="76"/>
                </a:cubicBezTo>
                <a:cubicBezTo>
                  <a:pt x="0" y="62"/>
                  <a:pt x="3" y="48"/>
                  <a:pt x="8" y="37"/>
                </a:cubicBezTo>
                <a:cubicBezTo>
                  <a:pt x="14" y="25"/>
                  <a:pt x="22" y="16"/>
                  <a:pt x="32" y="9"/>
                </a:cubicBezTo>
                <a:cubicBezTo>
                  <a:pt x="42" y="3"/>
                  <a:pt x="53" y="0"/>
                  <a:pt x="66" y="0"/>
                </a:cubicBezTo>
                <a:cubicBezTo>
                  <a:pt x="85" y="0"/>
                  <a:pt x="99" y="6"/>
                  <a:pt x="110" y="18"/>
                </a:cubicBezTo>
                <a:cubicBezTo>
                  <a:pt x="120" y="30"/>
                  <a:pt x="125" y="47"/>
                  <a:pt x="125" y="69"/>
                </a:cubicBezTo>
                <a:lnTo>
                  <a:pt x="125" y="81"/>
                </a:lnTo>
                <a:close/>
                <a:moveTo>
                  <a:pt x="102" y="61"/>
                </a:moveTo>
                <a:cubicBezTo>
                  <a:pt x="101"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0" name="Freeform 16"/>
          <p:cNvSpPr>
            <a:spLocks noEditPoints="1"/>
          </p:cNvSpPr>
          <p:nvPr/>
        </p:nvSpPr>
        <p:spPr bwMode="auto">
          <a:xfrm>
            <a:off x="1328063" y="5303840"/>
            <a:ext cx="103716" cy="129645"/>
          </a:xfrm>
          <a:custGeom>
            <a:avLst/>
            <a:gdLst>
              <a:gd name="T0" fmla="*/ 162 w 162"/>
              <a:gd name="T1" fmla="*/ 98 h 201"/>
              <a:gd name="T2" fmla="*/ 148 w 162"/>
              <a:gd name="T3" fmla="*/ 152 h 201"/>
              <a:gd name="T4" fmla="*/ 110 w 162"/>
              <a:gd name="T5" fmla="*/ 188 h 201"/>
              <a:gd name="T6" fmla="*/ 53 w 162"/>
              <a:gd name="T7" fmla="*/ 201 h 201"/>
              <a:gd name="T8" fmla="*/ 0 w 162"/>
              <a:gd name="T9" fmla="*/ 201 h 201"/>
              <a:gd name="T10" fmla="*/ 0 w 162"/>
              <a:gd name="T11" fmla="*/ 0 h 201"/>
              <a:gd name="T12" fmla="*/ 56 w 162"/>
              <a:gd name="T13" fmla="*/ 0 h 201"/>
              <a:gd name="T14" fmla="*/ 162 w 162"/>
              <a:gd name="T15" fmla="*/ 98 h 201"/>
              <a:gd name="T16" fmla="*/ 137 w 162"/>
              <a:gd name="T17" fmla="*/ 98 h 201"/>
              <a:gd name="T18" fmla="*/ 55 w 162"/>
              <a:gd name="T19" fmla="*/ 21 h 201"/>
              <a:gd name="T20" fmla="*/ 23 w 162"/>
              <a:gd name="T21" fmla="*/ 21 h 201"/>
              <a:gd name="T22" fmla="*/ 23 w 162"/>
              <a:gd name="T23" fmla="*/ 180 h 201"/>
              <a:gd name="T24" fmla="*/ 53 w 162"/>
              <a:gd name="T25" fmla="*/ 180 h 201"/>
              <a:gd name="T26" fmla="*/ 115 w 162"/>
              <a:gd name="T27" fmla="*/ 159 h 201"/>
              <a:gd name="T28" fmla="*/ 137 w 162"/>
              <a:gd name="T29" fmla="*/ 9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01">
                <a:moveTo>
                  <a:pt x="162" y="98"/>
                </a:moveTo>
                <a:cubicBezTo>
                  <a:pt x="162" y="118"/>
                  <a:pt x="157" y="136"/>
                  <a:pt x="148" y="152"/>
                </a:cubicBezTo>
                <a:cubicBezTo>
                  <a:pt x="139" y="168"/>
                  <a:pt x="127" y="180"/>
                  <a:pt x="110" y="188"/>
                </a:cubicBezTo>
                <a:cubicBezTo>
                  <a:pt x="94" y="197"/>
                  <a:pt x="75" y="201"/>
                  <a:pt x="53" y="201"/>
                </a:cubicBezTo>
                <a:cubicBezTo>
                  <a:pt x="0" y="201"/>
                  <a:pt x="0" y="201"/>
                  <a:pt x="0" y="201"/>
                </a:cubicBezTo>
                <a:cubicBezTo>
                  <a:pt x="0" y="0"/>
                  <a:pt x="0" y="0"/>
                  <a:pt x="0" y="0"/>
                </a:cubicBezTo>
                <a:cubicBezTo>
                  <a:pt x="56" y="0"/>
                  <a:pt x="56" y="0"/>
                  <a:pt x="56" y="0"/>
                </a:cubicBezTo>
                <a:cubicBezTo>
                  <a:pt x="127" y="0"/>
                  <a:pt x="162" y="32"/>
                  <a:pt x="162" y="98"/>
                </a:cubicBezTo>
                <a:close/>
                <a:moveTo>
                  <a:pt x="137" y="98"/>
                </a:moveTo>
                <a:cubicBezTo>
                  <a:pt x="137" y="47"/>
                  <a:pt x="110" y="21"/>
                  <a:pt x="55" y="21"/>
                </a:cubicBezTo>
                <a:cubicBezTo>
                  <a:pt x="23" y="21"/>
                  <a:pt x="23" y="21"/>
                  <a:pt x="23" y="21"/>
                </a:cubicBezTo>
                <a:cubicBezTo>
                  <a:pt x="23" y="180"/>
                  <a:pt x="23" y="180"/>
                  <a:pt x="23" y="180"/>
                </a:cubicBezTo>
                <a:cubicBezTo>
                  <a:pt x="53" y="180"/>
                  <a:pt x="53" y="180"/>
                  <a:pt x="53" y="180"/>
                </a:cubicBezTo>
                <a:cubicBezTo>
                  <a:pt x="80" y="180"/>
                  <a:pt x="101" y="173"/>
                  <a:pt x="115" y="159"/>
                </a:cubicBezTo>
                <a:cubicBezTo>
                  <a:pt x="130" y="144"/>
                  <a:pt x="137" y="124"/>
                  <a:pt x="137" y="98"/>
                </a:cubicBez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1" name="Freeform 17"/>
          <p:cNvSpPr>
            <a:spLocks/>
          </p:cNvSpPr>
          <p:nvPr/>
        </p:nvSpPr>
        <p:spPr bwMode="auto">
          <a:xfrm>
            <a:off x="1450146" y="5339223"/>
            <a:ext cx="48617" cy="94263"/>
          </a:xfrm>
          <a:custGeom>
            <a:avLst/>
            <a:gdLst>
              <a:gd name="T0" fmla="*/ 76 w 76"/>
              <a:gd name="T1" fmla="*/ 26 h 146"/>
              <a:gd name="T2" fmla="*/ 58 w 76"/>
              <a:gd name="T3" fmla="*/ 21 h 146"/>
              <a:gd name="T4" fmla="*/ 33 w 76"/>
              <a:gd name="T5" fmla="*/ 35 h 146"/>
              <a:gd name="T6" fmla="*/ 24 w 76"/>
              <a:gd name="T7" fmla="*/ 73 h 146"/>
              <a:gd name="T8" fmla="*/ 24 w 76"/>
              <a:gd name="T9" fmla="*/ 146 h 146"/>
              <a:gd name="T10" fmla="*/ 0 w 76"/>
              <a:gd name="T11" fmla="*/ 146 h 146"/>
              <a:gd name="T12" fmla="*/ 0 w 76"/>
              <a:gd name="T13" fmla="*/ 2 h 146"/>
              <a:gd name="T14" fmla="*/ 24 w 76"/>
              <a:gd name="T15" fmla="*/ 2 h 146"/>
              <a:gd name="T16" fmla="*/ 24 w 76"/>
              <a:gd name="T17" fmla="*/ 32 h 146"/>
              <a:gd name="T18" fmla="*/ 24 w 76"/>
              <a:gd name="T19" fmla="*/ 32 h 146"/>
              <a:gd name="T20" fmla="*/ 39 w 76"/>
              <a:gd name="T21" fmla="*/ 8 h 146"/>
              <a:gd name="T22" fmla="*/ 62 w 76"/>
              <a:gd name="T23" fmla="*/ 0 h 146"/>
              <a:gd name="T24" fmla="*/ 76 w 76"/>
              <a:gd name="T25" fmla="*/ 2 h 146"/>
              <a:gd name="T26" fmla="*/ 76 w 76"/>
              <a:gd name="T27" fmla="*/ 2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146">
                <a:moveTo>
                  <a:pt x="76" y="26"/>
                </a:moveTo>
                <a:cubicBezTo>
                  <a:pt x="71" y="22"/>
                  <a:pt x="66" y="21"/>
                  <a:pt x="58" y="21"/>
                </a:cubicBezTo>
                <a:cubicBezTo>
                  <a:pt x="48" y="21"/>
                  <a:pt x="39" y="26"/>
                  <a:pt x="33" y="35"/>
                </a:cubicBezTo>
                <a:cubicBezTo>
                  <a:pt x="27" y="45"/>
                  <a:pt x="24" y="57"/>
                  <a:pt x="24" y="73"/>
                </a:cubicBezTo>
                <a:cubicBezTo>
                  <a:pt x="24" y="146"/>
                  <a:pt x="24" y="146"/>
                  <a:pt x="24" y="146"/>
                </a:cubicBezTo>
                <a:cubicBezTo>
                  <a:pt x="0" y="146"/>
                  <a:pt x="0" y="146"/>
                  <a:pt x="0" y="146"/>
                </a:cubicBezTo>
                <a:cubicBezTo>
                  <a:pt x="0" y="2"/>
                  <a:pt x="0" y="2"/>
                  <a:pt x="0" y="2"/>
                </a:cubicBezTo>
                <a:cubicBezTo>
                  <a:pt x="24" y="2"/>
                  <a:pt x="24" y="2"/>
                  <a:pt x="24" y="2"/>
                </a:cubicBezTo>
                <a:cubicBezTo>
                  <a:pt x="24" y="32"/>
                  <a:pt x="24" y="32"/>
                  <a:pt x="24" y="32"/>
                </a:cubicBezTo>
                <a:cubicBezTo>
                  <a:pt x="24" y="32"/>
                  <a:pt x="24" y="32"/>
                  <a:pt x="24" y="32"/>
                </a:cubicBezTo>
                <a:cubicBezTo>
                  <a:pt x="27" y="22"/>
                  <a:pt x="32" y="14"/>
                  <a:pt x="39" y="8"/>
                </a:cubicBezTo>
                <a:cubicBezTo>
                  <a:pt x="46" y="3"/>
                  <a:pt x="53" y="0"/>
                  <a:pt x="62" y="0"/>
                </a:cubicBezTo>
                <a:cubicBezTo>
                  <a:pt x="68" y="0"/>
                  <a:pt x="72" y="0"/>
                  <a:pt x="76" y="2"/>
                </a:cubicBezTo>
                <a:lnTo>
                  <a:pt x="76" y="26"/>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2" name="Freeform 18"/>
          <p:cNvSpPr>
            <a:spLocks noEditPoints="1"/>
          </p:cNvSpPr>
          <p:nvPr/>
        </p:nvSpPr>
        <p:spPr bwMode="auto">
          <a:xfrm>
            <a:off x="1507676" y="5297898"/>
            <a:ext cx="19987" cy="135588"/>
          </a:xfrm>
          <a:custGeom>
            <a:avLst/>
            <a:gdLst>
              <a:gd name="T0" fmla="*/ 31 w 31"/>
              <a:gd name="T1" fmla="*/ 15 h 210"/>
              <a:gd name="T2" fmla="*/ 26 w 31"/>
              <a:gd name="T3" fmla="*/ 25 h 210"/>
              <a:gd name="T4" fmla="*/ 15 w 31"/>
              <a:gd name="T5" fmla="*/ 30 h 210"/>
              <a:gd name="T6" fmla="*/ 5 w 31"/>
              <a:gd name="T7" fmla="*/ 25 h 210"/>
              <a:gd name="T8" fmla="*/ 0 w 31"/>
              <a:gd name="T9" fmla="*/ 15 h 210"/>
              <a:gd name="T10" fmla="*/ 5 w 31"/>
              <a:gd name="T11" fmla="*/ 4 h 210"/>
              <a:gd name="T12" fmla="*/ 15 w 31"/>
              <a:gd name="T13" fmla="*/ 0 h 210"/>
              <a:gd name="T14" fmla="*/ 26 w 31"/>
              <a:gd name="T15" fmla="*/ 4 h 210"/>
              <a:gd name="T16" fmla="*/ 31 w 31"/>
              <a:gd name="T17" fmla="*/ 15 h 210"/>
              <a:gd name="T18" fmla="*/ 27 w 31"/>
              <a:gd name="T19" fmla="*/ 210 h 210"/>
              <a:gd name="T20" fmla="*/ 4 w 31"/>
              <a:gd name="T21" fmla="*/ 210 h 210"/>
              <a:gd name="T22" fmla="*/ 4 w 31"/>
              <a:gd name="T23" fmla="*/ 66 h 210"/>
              <a:gd name="T24" fmla="*/ 27 w 31"/>
              <a:gd name="T25" fmla="*/ 66 h 210"/>
              <a:gd name="T26" fmla="*/ 27 w 31"/>
              <a:gd name="T27"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 h="210">
                <a:moveTo>
                  <a:pt x="31" y="15"/>
                </a:moveTo>
                <a:cubicBezTo>
                  <a:pt x="31" y="19"/>
                  <a:pt x="29" y="22"/>
                  <a:pt x="26" y="25"/>
                </a:cubicBezTo>
                <a:cubicBezTo>
                  <a:pt x="23" y="28"/>
                  <a:pt x="20" y="30"/>
                  <a:pt x="15" y="30"/>
                </a:cubicBezTo>
                <a:cubicBezTo>
                  <a:pt x="11" y="30"/>
                  <a:pt x="8" y="28"/>
                  <a:pt x="5" y="25"/>
                </a:cubicBezTo>
                <a:cubicBezTo>
                  <a:pt x="2" y="23"/>
                  <a:pt x="0" y="19"/>
                  <a:pt x="0" y="15"/>
                </a:cubicBezTo>
                <a:cubicBezTo>
                  <a:pt x="0" y="11"/>
                  <a:pt x="2" y="7"/>
                  <a:pt x="5" y="4"/>
                </a:cubicBezTo>
                <a:cubicBezTo>
                  <a:pt x="7" y="1"/>
                  <a:pt x="11" y="0"/>
                  <a:pt x="15" y="0"/>
                </a:cubicBezTo>
                <a:cubicBezTo>
                  <a:pt x="20" y="0"/>
                  <a:pt x="23" y="1"/>
                  <a:pt x="26" y="4"/>
                </a:cubicBezTo>
                <a:cubicBezTo>
                  <a:pt x="29" y="7"/>
                  <a:pt x="31" y="10"/>
                  <a:pt x="31" y="15"/>
                </a:cubicBezTo>
                <a:close/>
                <a:moveTo>
                  <a:pt x="27" y="210"/>
                </a:moveTo>
                <a:cubicBezTo>
                  <a:pt x="4" y="210"/>
                  <a:pt x="4" y="210"/>
                  <a:pt x="4" y="210"/>
                </a:cubicBezTo>
                <a:cubicBezTo>
                  <a:pt x="4" y="66"/>
                  <a:pt x="4" y="66"/>
                  <a:pt x="4" y="66"/>
                </a:cubicBezTo>
                <a:cubicBezTo>
                  <a:pt x="27" y="66"/>
                  <a:pt x="27" y="66"/>
                  <a:pt x="27" y="66"/>
                </a:cubicBezTo>
                <a:lnTo>
                  <a:pt x="27" y="21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3" name="Freeform 19"/>
          <p:cNvSpPr>
            <a:spLocks/>
          </p:cNvSpPr>
          <p:nvPr/>
        </p:nvSpPr>
        <p:spPr bwMode="auto">
          <a:xfrm>
            <a:off x="1536575" y="5340572"/>
            <a:ext cx="85620" cy="92913"/>
          </a:xfrm>
          <a:custGeom>
            <a:avLst/>
            <a:gdLst>
              <a:gd name="T0" fmla="*/ 134 w 134"/>
              <a:gd name="T1" fmla="*/ 0 h 144"/>
              <a:gd name="T2" fmla="*/ 77 w 134"/>
              <a:gd name="T3" fmla="*/ 144 h 144"/>
              <a:gd name="T4" fmla="*/ 54 w 134"/>
              <a:gd name="T5" fmla="*/ 144 h 144"/>
              <a:gd name="T6" fmla="*/ 0 w 134"/>
              <a:gd name="T7" fmla="*/ 0 h 144"/>
              <a:gd name="T8" fmla="*/ 25 w 134"/>
              <a:gd name="T9" fmla="*/ 0 h 144"/>
              <a:gd name="T10" fmla="*/ 62 w 134"/>
              <a:gd name="T11" fmla="*/ 105 h 144"/>
              <a:gd name="T12" fmla="*/ 67 w 134"/>
              <a:gd name="T13" fmla="*/ 125 h 144"/>
              <a:gd name="T14" fmla="*/ 67 w 134"/>
              <a:gd name="T15" fmla="*/ 125 h 144"/>
              <a:gd name="T16" fmla="*/ 72 w 134"/>
              <a:gd name="T17" fmla="*/ 105 h 144"/>
              <a:gd name="T18" fmla="*/ 110 w 134"/>
              <a:gd name="T19" fmla="*/ 0 h 144"/>
              <a:gd name="T20" fmla="*/ 134 w 134"/>
              <a:gd name="T2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144">
                <a:moveTo>
                  <a:pt x="134" y="0"/>
                </a:moveTo>
                <a:cubicBezTo>
                  <a:pt x="77" y="144"/>
                  <a:pt x="77" y="144"/>
                  <a:pt x="77" y="144"/>
                </a:cubicBezTo>
                <a:cubicBezTo>
                  <a:pt x="54" y="144"/>
                  <a:pt x="54" y="144"/>
                  <a:pt x="54" y="144"/>
                </a:cubicBezTo>
                <a:cubicBezTo>
                  <a:pt x="0" y="0"/>
                  <a:pt x="0" y="0"/>
                  <a:pt x="0" y="0"/>
                </a:cubicBezTo>
                <a:cubicBezTo>
                  <a:pt x="25" y="0"/>
                  <a:pt x="25" y="0"/>
                  <a:pt x="25" y="0"/>
                </a:cubicBezTo>
                <a:cubicBezTo>
                  <a:pt x="62" y="105"/>
                  <a:pt x="62" y="105"/>
                  <a:pt x="62" y="105"/>
                </a:cubicBezTo>
                <a:cubicBezTo>
                  <a:pt x="64" y="110"/>
                  <a:pt x="65" y="117"/>
                  <a:pt x="67" y="125"/>
                </a:cubicBezTo>
                <a:cubicBezTo>
                  <a:pt x="67" y="125"/>
                  <a:pt x="67" y="125"/>
                  <a:pt x="67" y="125"/>
                </a:cubicBezTo>
                <a:cubicBezTo>
                  <a:pt x="68" y="118"/>
                  <a:pt x="70" y="111"/>
                  <a:pt x="72" y="105"/>
                </a:cubicBezTo>
                <a:cubicBezTo>
                  <a:pt x="110" y="0"/>
                  <a:pt x="110" y="0"/>
                  <a:pt x="110" y="0"/>
                </a:cubicBezTo>
                <a:lnTo>
                  <a:pt x="134" y="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4" name="Freeform 20"/>
          <p:cNvSpPr>
            <a:spLocks noEditPoints="1"/>
          </p:cNvSpPr>
          <p:nvPr/>
        </p:nvSpPr>
        <p:spPr bwMode="auto">
          <a:xfrm>
            <a:off x="1626787" y="5338681"/>
            <a:ext cx="79948" cy="97505"/>
          </a:xfrm>
          <a:custGeom>
            <a:avLst/>
            <a:gdLst>
              <a:gd name="T0" fmla="*/ 125 w 125"/>
              <a:gd name="T1" fmla="*/ 81 h 151"/>
              <a:gd name="T2" fmla="*/ 24 w 125"/>
              <a:gd name="T3" fmla="*/ 81 h 151"/>
              <a:gd name="T4" fmla="*/ 37 w 125"/>
              <a:gd name="T5" fmla="*/ 118 h 151"/>
              <a:gd name="T6" fmla="*/ 71 w 125"/>
              <a:gd name="T7" fmla="*/ 131 h 151"/>
              <a:gd name="T8" fmla="*/ 115 w 125"/>
              <a:gd name="T9" fmla="*/ 115 h 151"/>
              <a:gd name="T10" fmla="*/ 115 w 125"/>
              <a:gd name="T11" fmla="*/ 137 h 151"/>
              <a:gd name="T12" fmla="*/ 65 w 125"/>
              <a:gd name="T13" fmla="*/ 151 h 151"/>
              <a:gd name="T14" fmla="*/ 17 w 125"/>
              <a:gd name="T15" fmla="*/ 131 h 151"/>
              <a:gd name="T16" fmla="*/ 0 w 125"/>
              <a:gd name="T17" fmla="*/ 76 h 151"/>
              <a:gd name="T18" fmla="*/ 9 w 125"/>
              <a:gd name="T19" fmla="*/ 37 h 151"/>
              <a:gd name="T20" fmla="*/ 32 w 125"/>
              <a:gd name="T21" fmla="*/ 9 h 151"/>
              <a:gd name="T22" fmla="*/ 66 w 125"/>
              <a:gd name="T23" fmla="*/ 0 h 151"/>
              <a:gd name="T24" fmla="*/ 110 w 125"/>
              <a:gd name="T25" fmla="*/ 18 h 151"/>
              <a:gd name="T26" fmla="*/ 125 w 125"/>
              <a:gd name="T27" fmla="*/ 69 h 151"/>
              <a:gd name="T28" fmla="*/ 125 w 125"/>
              <a:gd name="T29" fmla="*/ 81 h 151"/>
              <a:gd name="T30" fmla="*/ 102 w 125"/>
              <a:gd name="T31" fmla="*/ 61 h 151"/>
              <a:gd name="T32" fmla="*/ 92 w 125"/>
              <a:gd name="T33" fmla="*/ 30 h 151"/>
              <a:gd name="T34" fmla="*/ 66 w 125"/>
              <a:gd name="T35" fmla="*/ 19 h 151"/>
              <a:gd name="T36" fmla="*/ 38 w 125"/>
              <a:gd name="T37" fmla="*/ 31 h 151"/>
              <a:gd name="T38" fmla="*/ 24 w 125"/>
              <a:gd name="T39" fmla="*/ 61 h 151"/>
              <a:gd name="T40" fmla="*/ 102 w 125"/>
              <a:gd name="T41" fmla="*/ 6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5" h="151">
                <a:moveTo>
                  <a:pt x="125" y="81"/>
                </a:moveTo>
                <a:cubicBezTo>
                  <a:pt x="24" y="81"/>
                  <a:pt x="24" y="81"/>
                  <a:pt x="24" y="81"/>
                </a:cubicBezTo>
                <a:cubicBezTo>
                  <a:pt x="24" y="97"/>
                  <a:pt x="28" y="110"/>
                  <a:pt x="37" y="118"/>
                </a:cubicBezTo>
                <a:cubicBezTo>
                  <a:pt x="45" y="127"/>
                  <a:pt x="56" y="131"/>
                  <a:pt x="71" y="131"/>
                </a:cubicBezTo>
                <a:cubicBezTo>
                  <a:pt x="87" y="131"/>
                  <a:pt x="102" y="126"/>
                  <a:pt x="115" y="115"/>
                </a:cubicBezTo>
                <a:cubicBezTo>
                  <a:pt x="115" y="137"/>
                  <a:pt x="115" y="137"/>
                  <a:pt x="115" y="137"/>
                </a:cubicBezTo>
                <a:cubicBezTo>
                  <a:pt x="103" y="146"/>
                  <a:pt x="86" y="151"/>
                  <a:pt x="65" y="151"/>
                </a:cubicBezTo>
                <a:cubicBezTo>
                  <a:pt x="45" y="151"/>
                  <a:pt x="29" y="144"/>
                  <a:pt x="17" y="131"/>
                </a:cubicBezTo>
                <a:cubicBezTo>
                  <a:pt x="6" y="118"/>
                  <a:pt x="0" y="99"/>
                  <a:pt x="0" y="76"/>
                </a:cubicBezTo>
                <a:cubicBezTo>
                  <a:pt x="0" y="62"/>
                  <a:pt x="3" y="48"/>
                  <a:pt x="9" y="37"/>
                </a:cubicBezTo>
                <a:cubicBezTo>
                  <a:pt x="14" y="25"/>
                  <a:pt x="22" y="16"/>
                  <a:pt x="32" y="9"/>
                </a:cubicBezTo>
                <a:cubicBezTo>
                  <a:pt x="43" y="3"/>
                  <a:pt x="54" y="0"/>
                  <a:pt x="66" y="0"/>
                </a:cubicBezTo>
                <a:cubicBezTo>
                  <a:pt x="85" y="0"/>
                  <a:pt x="99" y="6"/>
                  <a:pt x="110" y="18"/>
                </a:cubicBezTo>
                <a:cubicBezTo>
                  <a:pt x="120" y="30"/>
                  <a:pt x="125" y="47"/>
                  <a:pt x="125" y="69"/>
                </a:cubicBezTo>
                <a:lnTo>
                  <a:pt x="125" y="81"/>
                </a:lnTo>
                <a:close/>
                <a:moveTo>
                  <a:pt x="102" y="61"/>
                </a:moveTo>
                <a:cubicBezTo>
                  <a:pt x="102" y="48"/>
                  <a:pt x="98" y="38"/>
                  <a:pt x="92" y="30"/>
                </a:cubicBezTo>
                <a:cubicBezTo>
                  <a:pt x="86" y="23"/>
                  <a:pt x="77" y="19"/>
                  <a:pt x="66" y="19"/>
                </a:cubicBezTo>
                <a:cubicBezTo>
                  <a:pt x="55" y="19"/>
                  <a:pt x="46" y="23"/>
                  <a:pt x="38" y="31"/>
                </a:cubicBezTo>
                <a:cubicBezTo>
                  <a:pt x="31" y="39"/>
                  <a:pt x="26" y="49"/>
                  <a:pt x="24" y="61"/>
                </a:cubicBezTo>
                <a:lnTo>
                  <a:pt x="102" y="61"/>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35" name="Group 32"/>
          <p:cNvGrpSpPr>
            <a:grpSpLocks noChangeAspect="1"/>
          </p:cNvGrpSpPr>
          <p:nvPr/>
        </p:nvGrpSpPr>
        <p:grpSpPr bwMode="auto">
          <a:xfrm>
            <a:off x="672276" y="5564414"/>
            <a:ext cx="1088506" cy="350901"/>
            <a:chOff x="3382" y="2013"/>
            <a:chExt cx="912" cy="294"/>
          </a:xfrm>
          <a:solidFill>
            <a:schemeClr val="bg1"/>
          </a:solidFill>
        </p:grpSpPr>
        <p:sp>
          <p:nvSpPr>
            <p:cNvPr id="536" name="Freeform 33"/>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7" name="Freeform 34"/>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8" name="Freeform 35"/>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39" name="Freeform 36"/>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0" name="Freeform 37"/>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1" name="Freeform 38"/>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2" name="Freeform 39"/>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3" name="Freeform 40"/>
            <p:cNvSpPr>
              <a:spLocks noEditPoints="1"/>
            </p:cNvSpPr>
            <p:nvPr/>
          </p:nvSpPr>
          <p:spPr bwMode="auto">
            <a:xfrm>
              <a:off x="3756" y="2104"/>
              <a:ext cx="95" cy="107"/>
            </a:xfrm>
            <a:custGeom>
              <a:avLst/>
              <a:gdLst>
                <a:gd name="T0" fmla="*/ 40 w 40"/>
                <a:gd name="T1" fmla="*/ 22 h 44"/>
                <a:gd name="T2" fmla="*/ 37 w 40"/>
                <a:gd name="T3" fmla="*/ 33 h 44"/>
                <a:gd name="T4" fmla="*/ 30 w 40"/>
                <a:gd name="T5" fmla="*/ 41 h 44"/>
                <a:gd name="T6" fmla="*/ 20 w 40"/>
                <a:gd name="T7" fmla="*/ 44 h 44"/>
                <a:gd name="T8" fmla="*/ 9 w 40"/>
                <a:gd name="T9" fmla="*/ 41 h 44"/>
                <a:gd name="T10" fmla="*/ 2 w 40"/>
                <a:gd name="T11" fmla="*/ 34 h 44"/>
                <a:gd name="T12" fmla="*/ 0 w 40"/>
                <a:gd name="T13" fmla="*/ 23 h 44"/>
                <a:gd name="T14" fmla="*/ 2 w 40"/>
                <a:gd name="T15" fmla="*/ 11 h 44"/>
                <a:gd name="T16" fmla="*/ 10 w 40"/>
                <a:gd name="T17" fmla="*/ 3 h 44"/>
                <a:gd name="T18" fmla="*/ 20 w 40"/>
                <a:gd name="T19" fmla="*/ 0 h 44"/>
                <a:gd name="T20" fmla="*/ 30 w 40"/>
                <a:gd name="T21" fmla="*/ 3 h 44"/>
                <a:gd name="T22" fmla="*/ 37 w 40"/>
                <a:gd name="T23" fmla="*/ 11 h 44"/>
                <a:gd name="T24" fmla="*/ 40 w 40"/>
                <a:gd name="T25" fmla="*/ 22 h 44"/>
                <a:gd name="T26" fmla="*/ 34 w 40"/>
                <a:gd name="T27" fmla="*/ 22 h 44"/>
                <a:gd name="T28" fmla="*/ 31 w 40"/>
                <a:gd name="T29" fmla="*/ 9 h 44"/>
                <a:gd name="T30" fmla="*/ 20 w 40"/>
                <a:gd name="T31" fmla="*/ 5 h 44"/>
                <a:gd name="T32" fmla="*/ 12 w 40"/>
                <a:gd name="T33" fmla="*/ 7 h 44"/>
                <a:gd name="T34" fmla="*/ 7 w 40"/>
                <a:gd name="T35" fmla="*/ 13 h 44"/>
                <a:gd name="T36" fmla="*/ 5 w 40"/>
                <a:gd name="T37" fmla="*/ 22 h 44"/>
                <a:gd name="T38" fmla="*/ 7 w 40"/>
                <a:gd name="T39" fmla="*/ 31 h 44"/>
                <a:gd name="T40" fmla="*/ 12 w 40"/>
                <a:gd name="T41" fmla="*/ 37 h 44"/>
                <a:gd name="T42" fmla="*/ 20 w 40"/>
                <a:gd name="T43" fmla="*/ 39 h 44"/>
                <a:gd name="T44" fmla="*/ 31 w 40"/>
                <a:gd name="T45" fmla="*/ 35 h 44"/>
                <a:gd name="T46" fmla="*/ 34 w 40"/>
                <a:gd name="T47" fmla="*/ 2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 h="44">
                  <a:moveTo>
                    <a:pt x="40" y="22"/>
                  </a:moveTo>
                  <a:cubicBezTo>
                    <a:pt x="40" y="26"/>
                    <a:pt x="39" y="30"/>
                    <a:pt x="37" y="33"/>
                  </a:cubicBezTo>
                  <a:cubicBezTo>
                    <a:pt x="36" y="37"/>
                    <a:pt x="33" y="39"/>
                    <a:pt x="30" y="41"/>
                  </a:cubicBezTo>
                  <a:cubicBezTo>
                    <a:pt x="27" y="43"/>
                    <a:pt x="24" y="44"/>
                    <a:pt x="20" y="44"/>
                  </a:cubicBezTo>
                  <a:cubicBezTo>
                    <a:pt x="16" y="44"/>
                    <a:pt x="12" y="43"/>
                    <a:pt x="9" y="41"/>
                  </a:cubicBezTo>
                  <a:cubicBezTo>
                    <a:pt x="6" y="39"/>
                    <a:pt x="4" y="37"/>
                    <a:pt x="2" y="34"/>
                  </a:cubicBezTo>
                  <a:cubicBezTo>
                    <a:pt x="1" y="30"/>
                    <a:pt x="0" y="27"/>
                    <a:pt x="0" y="23"/>
                  </a:cubicBezTo>
                  <a:cubicBezTo>
                    <a:pt x="0" y="18"/>
                    <a:pt x="1" y="14"/>
                    <a:pt x="2" y="11"/>
                  </a:cubicBezTo>
                  <a:cubicBezTo>
                    <a:pt x="4" y="7"/>
                    <a:pt x="6" y="5"/>
                    <a:pt x="10" y="3"/>
                  </a:cubicBezTo>
                  <a:cubicBezTo>
                    <a:pt x="13" y="1"/>
                    <a:pt x="16" y="0"/>
                    <a:pt x="20" y="0"/>
                  </a:cubicBezTo>
                  <a:cubicBezTo>
                    <a:pt x="24" y="0"/>
                    <a:pt x="27" y="1"/>
                    <a:pt x="30" y="3"/>
                  </a:cubicBezTo>
                  <a:cubicBezTo>
                    <a:pt x="33" y="5"/>
                    <a:pt x="36" y="7"/>
                    <a:pt x="37" y="11"/>
                  </a:cubicBezTo>
                  <a:cubicBezTo>
                    <a:pt x="39" y="14"/>
                    <a:pt x="40" y="17"/>
                    <a:pt x="40" y="22"/>
                  </a:cubicBezTo>
                  <a:close/>
                  <a:moveTo>
                    <a:pt x="34" y="22"/>
                  </a:moveTo>
                  <a:cubicBezTo>
                    <a:pt x="34" y="17"/>
                    <a:pt x="33" y="12"/>
                    <a:pt x="31" y="9"/>
                  </a:cubicBezTo>
                  <a:cubicBezTo>
                    <a:pt x="28" y="6"/>
                    <a:pt x="25" y="5"/>
                    <a:pt x="20" y="5"/>
                  </a:cubicBezTo>
                  <a:cubicBezTo>
                    <a:pt x="17" y="5"/>
                    <a:pt x="15" y="6"/>
                    <a:pt x="12" y="7"/>
                  </a:cubicBezTo>
                  <a:cubicBezTo>
                    <a:pt x="10" y="8"/>
                    <a:pt x="8" y="10"/>
                    <a:pt x="7" y="13"/>
                  </a:cubicBezTo>
                  <a:cubicBezTo>
                    <a:pt x="6" y="16"/>
                    <a:pt x="5" y="19"/>
                    <a:pt x="5" y="22"/>
                  </a:cubicBezTo>
                  <a:cubicBezTo>
                    <a:pt x="5" y="25"/>
                    <a:pt x="6" y="28"/>
                    <a:pt x="7" y="31"/>
                  </a:cubicBezTo>
                  <a:cubicBezTo>
                    <a:pt x="8" y="34"/>
                    <a:pt x="10" y="36"/>
                    <a:pt x="12" y="37"/>
                  </a:cubicBezTo>
                  <a:cubicBezTo>
                    <a:pt x="14" y="39"/>
                    <a:pt x="17" y="39"/>
                    <a:pt x="20" y="39"/>
                  </a:cubicBezTo>
                  <a:cubicBezTo>
                    <a:pt x="24" y="39"/>
                    <a:pt x="28" y="38"/>
                    <a:pt x="31" y="35"/>
                  </a:cubicBezTo>
                  <a:cubicBezTo>
                    <a:pt x="33" y="32"/>
                    <a:pt x="34" y="28"/>
                    <a:pt x="34"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4" name="Freeform 41"/>
            <p:cNvSpPr>
              <a:spLocks/>
            </p:cNvSpPr>
            <p:nvPr/>
          </p:nvSpPr>
          <p:spPr bwMode="auto">
            <a:xfrm>
              <a:off x="3865" y="2133"/>
              <a:ext cx="60" cy="75"/>
            </a:xfrm>
            <a:custGeom>
              <a:avLst/>
              <a:gdLst>
                <a:gd name="T0" fmla="*/ 25 w 25"/>
                <a:gd name="T1" fmla="*/ 31 h 31"/>
                <a:gd name="T2" fmla="*/ 20 w 25"/>
                <a:gd name="T3" fmla="*/ 31 h 31"/>
                <a:gd name="T4" fmla="*/ 20 w 25"/>
                <a:gd name="T5" fmla="*/ 14 h 31"/>
                <a:gd name="T6" fmla="*/ 13 w 25"/>
                <a:gd name="T7" fmla="*/ 4 h 31"/>
                <a:gd name="T8" fmla="*/ 7 w 25"/>
                <a:gd name="T9" fmla="*/ 7 h 31"/>
                <a:gd name="T10" fmla="*/ 4 w 25"/>
                <a:gd name="T11" fmla="*/ 14 h 31"/>
                <a:gd name="T12" fmla="*/ 4 w 25"/>
                <a:gd name="T13" fmla="*/ 31 h 31"/>
                <a:gd name="T14" fmla="*/ 0 w 25"/>
                <a:gd name="T15" fmla="*/ 31 h 31"/>
                <a:gd name="T16" fmla="*/ 0 w 25"/>
                <a:gd name="T17" fmla="*/ 1 h 31"/>
                <a:gd name="T18" fmla="*/ 4 w 25"/>
                <a:gd name="T19" fmla="*/ 1 h 31"/>
                <a:gd name="T20" fmla="*/ 4 w 25"/>
                <a:gd name="T21" fmla="*/ 6 h 31"/>
                <a:gd name="T22" fmla="*/ 5 w 25"/>
                <a:gd name="T23" fmla="*/ 6 h 31"/>
                <a:gd name="T24" fmla="*/ 14 w 25"/>
                <a:gd name="T25" fmla="*/ 0 h 31"/>
                <a:gd name="T26" fmla="*/ 22 w 25"/>
                <a:gd name="T27" fmla="*/ 4 h 31"/>
                <a:gd name="T28" fmla="*/ 25 w 25"/>
                <a:gd name="T29" fmla="*/ 13 h 31"/>
                <a:gd name="T30" fmla="*/ 25 w 25"/>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31">
                  <a:moveTo>
                    <a:pt x="25" y="31"/>
                  </a:moveTo>
                  <a:cubicBezTo>
                    <a:pt x="20" y="31"/>
                    <a:pt x="20" y="31"/>
                    <a:pt x="20" y="31"/>
                  </a:cubicBezTo>
                  <a:cubicBezTo>
                    <a:pt x="20" y="14"/>
                    <a:pt x="20" y="14"/>
                    <a:pt x="20" y="14"/>
                  </a:cubicBezTo>
                  <a:cubicBezTo>
                    <a:pt x="20" y="8"/>
                    <a:pt x="17" y="4"/>
                    <a:pt x="13" y="4"/>
                  </a:cubicBezTo>
                  <a:cubicBezTo>
                    <a:pt x="10" y="4"/>
                    <a:pt x="8" y="5"/>
                    <a:pt x="7" y="7"/>
                  </a:cubicBezTo>
                  <a:cubicBezTo>
                    <a:pt x="5" y="9"/>
                    <a:pt x="4" y="11"/>
                    <a:pt x="4" y="14"/>
                  </a:cubicBezTo>
                  <a:cubicBezTo>
                    <a:pt x="4" y="31"/>
                    <a:pt x="4" y="31"/>
                    <a:pt x="4" y="31"/>
                  </a:cubicBezTo>
                  <a:cubicBezTo>
                    <a:pt x="0" y="31"/>
                    <a:pt x="0" y="31"/>
                    <a:pt x="0" y="31"/>
                  </a:cubicBezTo>
                  <a:cubicBezTo>
                    <a:pt x="0" y="1"/>
                    <a:pt x="0" y="1"/>
                    <a:pt x="0" y="1"/>
                  </a:cubicBezTo>
                  <a:cubicBezTo>
                    <a:pt x="4" y="1"/>
                    <a:pt x="4" y="1"/>
                    <a:pt x="4" y="1"/>
                  </a:cubicBezTo>
                  <a:cubicBezTo>
                    <a:pt x="4" y="6"/>
                    <a:pt x="4" y="6"/>
                    <a:pt x="4" y="6"/>
                  </a:cubicBezTo>
                  <a:cubicBezTo>
                    <a:pt x="5" y="6"/>
                    <a:pt x="5" y="6"/>
                    <a:pt x="5" y="6"/>
                  </a:cubicBezTo>
                  <a:cubicBezTo>
                    <a:pt x="7" y="2"/>
                    <a:pt x="10" y="0"/>
                    <a:pt x="14" y="0"/>
                  </a:cubicBezTo>
                  <a:cubicBezTo>
                    <a:pt x="18" y="0"/>
                    <a:pt x="20" y="1"/>
                    <a:pt x="22" y="4"/>
                  </a:cubicBezTo>
                  <a:cubicBezTo>
                    <a:pt x="24" y="6"/>
                    <a:pt x="25" y="9"/>
                    <a:pt x="25" y="13"/>
                  </a:cubicBezTo>
                  <a:lnTo>
                    <a:pt x="25"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5" name="Freeform 42"/>
            <p:cNvSpPr>
              <a:spLocks noEditPoints="1"/>
            </p:cNvSpPr>
            <p:nvPr/>
          </p:nvSpPr>
          <p:spPr bwMode="auto">
            <a:xfrm>
              <a:off x="3937" y="2133"/>
              <a:ext cx="61" cy="78"/>
            </a:xfrm>
            <a:custGeom>
              <a:avLst/>
              <a:gdLst>
                <a:gd name="T0" fmla="*/ 26 w 26"/>
                <a:gd name="T1" fmla="*/ 17 h 32"/>
                <a:gd name="T2" fmla="*/ 5 w 26"/>
                <a:gd name="T3" fmla="*/ 17 h 32"/>
                <a:gd name="T4" fmla="*/ 7 w 26"/>
                <a:gd name="T5" fmla="*/ 25 h 32"/>
                <a:gd name="T6" fmla="*/ 14 w 26"/>
                <a:gd name="T7" fmla="*/ 28 h 32"/>
                <a:gd name="T8" fmla="*/ 24 w 26"/>
                <a:gd name="T9" fmla="*/ 24 h 32"/>
                <a:gd name="T10" fmla="*/ 24 w 26"/>
                <a:gd name="T11" fmla="*/ 29 h 32"/>
                <a:gd name="T12" fmla="*/ 13 w 26"/>
                <a:gd name="T13" fmla="*/ 32 h 32"/>
                <a:gd name="T14" fmla="*/ 3 w 26"/>
                <a:gd name="T15" fmla="*/ 28 h 32"/>
                <a:gd name="T16" fmla="*/ 0 w 26"/>
                <a:gd name="T17" fmla="*/ 16 h 32"/>
                <a:gd name="T18" fmla="*/ 1 w 26"/>
                <a:gd name="T19" fmla="*/ 8 h 32"/>
                <a:gd name="T20" fmla="*/ 6 w 26"/>
                <a:gd name="T21" fmla="*/ 2 h 32"/>
                <a:gd name="T22" fmla="*/ 13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3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7" y="25"/>
                  </a:cubicBezTo>
                  <a:cubicBezTo>
                    <a:pt x="9" y="27"/>
                    <a:pt x="11" y="28"/>
                    <a:pt x="14" y="28"/>
                  </a:cubicBezTo>
                  <a:cubicBezTo>
                    <a:pt x="18" y="28"/>
                    <a:pt x="21" y="27"/>
                    <a:pt x="24" y="24"/>
                  </a:cubicBezTo>
                  <a:cubicBezTo>
                    <a:pt x="24" y="29"/>
                    <a:pt x="24" y="29"/>
                    <a:pt x="24" y="29"/>
                  </a:cubicBezTo>
                  <a:cubicBezTo>
                    <a:pt x="21" y="31"/>
                    <a:pt x="18" y="32"/>
                    <a:pt x="13" y="32"/>
                  </a:cubicBezTo>
                  <a:cubicBezTo>
                    <a:pt x="9" y="32"/>
                    <a:pt x="6" y="30"/>
                    <a:pt x="3" y="28"/>
                  </a:cubicBezTo>
                  <a:cubicBezTo>
                    <a:pt x="1" y="25"/>
                    <a:pt x="0" y="21"/>
                    <a:pt x="0" y="16"/>
                  </a:cubicBezTo>
                  <a:cubicBezTo>
                    <a:pt x="0" y="13"/>
                    <a:pt x="0" y="11"/>
                    <a:pt x="1" y="8"/>
                  </a:cubicBezTo>
                  <a:cubicBezTo>
                    <a:pt x="3" y="6"/>
                    <a:pt x="4" y="4"/>
                    <a:pt x="6" y="2"/>
                  </a:cubicBezTo>
                  <a:cubicBezTo>
                    <a:pt x="9" y="1"/>
                    <a:pt x="11" y="0"/>
                    <a:pt x="13" y="0"/>
                  </a:cubicBezTo>
                  <a:cubicBezTo>
                    <a:pt x="17" y="0"/>
                    <a:pt x="20" y="2"/>
                    <a:pt x="23" y="4"/>
                  </a:cubicBezTo>
                  <a:cubicBezTo>
                    <a:pt x="25" y="7"/>
                    <a:pt x="26" y="10"/>
                    <a:pt x="26" y="15"/>
                  </a:cubicBezTo>
                  <a:lnTo>
                    <a:pt x="26" y="17"/>
                  </a:lnTo>
                  <a:close/>
                  <a:moveTo>
                    <a:pt x="21" y="13"/>
                  </a:moveTo>
                  <a:cubicBezTo>
                    <a:pt x="21" y="10"/>
                    <a:pt x="20" y="8"/>
                    <a:pt x="19" y="7"/>
                  </a:cubicBezTo>
                  <a:cubicBezTo>
                    <a:pt x="18" y="5"/>
                    <a:pt x="16" y="4"/>
                    <a:pt x="13" y="4"/>
                  </a:cubicBezTo>
                  <a:cubicBezTo>
                    <a:pt x="11" y="4"/>
                    <a:pt x="9"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6" name="Freeform 43"/>
            <p:cNvSpPr>
              <a:spLocks/>
            </p:cNvSpPr>
            <p:nvPr/>
          </p:nvSpPr>
          <p:spPr bwMode="auto">
            <a:xfrm>
              <a:off x="4013" y="2107"/>
              <a:ext cx="81" cy="101"/>
            </a:xfrm>
            <a:custGeom>
              <a:avLst/>
              <a:gdLst>
                <a:gd name="T0" fmla="*/ 34 w 34"/>
                <a:gd name="T1" fmla="*/ 42 h 42"/>
                <a:gd name="T2" fmla="*/ 28 w 34"/>
                <a:gd name="T3" fmla="*/ 42 h 42"/>
                <a:gd name="T4" fmla="*/ 6 w 34"/>
                <a:gd name="T5" fmla="*/ 9 h 42"/>
                <a:gd name="T6" fmla="*/ 5 w 34"/>
                <a:gd name="T7" fmla="*/ 6 h 42"/>
                <a:gd name="T8" fmla="*/ 5 w 34"/>
                <a:gd name="T9" fmla="*/ 6 h 42"/>
                <a:gd name="T10" fmla="*/ 5 w 34"/>
                <a:gd name="T11" fmla="*/ 12 h 42"/>
                <a:gd name="T12" fmla="*/ 5 w 34"/>
                <a:gd name="T13" fmla="*/ 42 h 42"/>
                <a:gd name="T14" fmla="*/ 0 w 34"/>
                <a:gd name="T15" fmla="*/ 42 h 42"/>
                <a:gd name="T16" fmla="*/ 0 w 34"/>
                <a:gd name="T17" fmla="*/ 0 h 42"/>
                <a:gd name="T18" fmla="*/ 6 w 34"/>
                <a:gd name="T19" fmla="*/ 0 h 42"/>
                <a:gd name="T20" fmla="*/ 27 w 34"/>
                <a:gd name="T21" fmla="*/ 33 h 42"/>
                <a:gd name="T22" fmla="*/ 29 w 34"/>
                <a:gd name="T23" fmla="*/ 36 h 42"/>
                <a:gd name="T24" fmla="*/ 29 w 34"/>
                <a:gd name="T25" fmla="*/ 36 h 42"/>
                <a:gd name="T26" fmla="*/ 29 w 34"/>
                <a:gd name="T27" fmla="*/ 30 h 42"/>
                <a:gd name="T28" fmla="*/ 29 w 34"/>
                <a:gd name="T29" fmla="*/ 0 h 42"/>
                <a:gd name="T30" fmla="*/ 34 w 34"/>
                <a:gd name="T31" fmla="*/ 0 h 42"/>
                <a:gd name="T32" fmla="*/ 34 w 34"/>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42">
                  <a:moveTo>
                    <a:pt x="34" y="42"/>
                  </a:moveTo>
                  <a:cubicBezTo>
                    <a:pt x="28" y="42"/>
                    <a:pt x="28" y="42"/>
                    <a:pt x="28" y="42"/>
                  </a:cubicBezTo>
                  <a:cubicBezTo>
                    <a:pt x="6" y="9"/>
                    <a:pt x="6" y="9"/>
                    <a:pt x="6" y="9"/>
                  </a:cubicBezTo>
                  <a:cubicBezTo>
                    <a:pt x="6" y="8"/>
                    <a:pt x="5" y="7"/>
                    <a:pt x="5" y="6"/>
                  </a:cubicBezTo>
                  <a:cubicBezTo>
                    <a:pt x="5" y="6"/>
                    <a:pt x="5" y="6"/>
                    <a:pt x="5" y="6"/>
                  </a:cubicBezTo>
                  <a:cubicBezTo>
                    <a:pt x="5" y="7"/>
                    <a:pt x="5" y="9"/>
                    <a:pt x="5" y="12"/>
                  </a:cubicBezTo>
                  <a:cubicBezTo>
                    <a:pt x="5" y="42"/>
                    <a:pt x="5" y="42"/>
                    <a:pt x="5" y="42"/>
                  </a:cubicBezTo>
                  <a:cubicBezTo>
                    <a:pt x="0" y="42"/>
                    <a:pt x="0" y="42"/>
                    <a:pt x="0" y="42"/>
                  </a:cubicBezTo>
                  <a:cubicBezTo>
                    <a:pt x="0" y="0"/>
                    <a:pt x="0" y="0"/>
                    <a:pt x="0" y="0"/>
                  </a:cubicBezTo>
                  <a:cubicBezTo>
                    <a:pt x="6" y="0"/>
                    <a:pt x="6" y="0"/>
                    <a:pt x="6" y="0"/>
                  </a:cubicBezTo>
                  <a:cubicBezTo>
                    <a:pt x="27" y="33"/>
                    <a:pt x="27" y="33"/>
                    <a:pt x="27" y="33"/>
                  </a:cubicBezTo>
                  <a:cubicBezTo>
                    <a:pt x="29" y="36"/>
                    <a:pt x="29" y="36"/>
                    <a:pt x="29" y="36"/>
                  </a:cubicBezTo>
                  <a:cubicBezTo>
                    <a:pt x="29" y="36"/>
                    <a:pt x="29" y="36"/>
                    <a:pt x="29" y="36"/>
                  </a:cubicBezTo>
                  <a:cubicBezTo>
                    <a:pt x="29" y="35"/>
                    <a:pt x="29" y="33"/>
                    <a:pt x="29" y="30"/>
                  </a:cubicBezTo>
                  <a:cubicBezTo>
                    <a:pt x="29" y="0"/>
                    <a:pt x="29" y="0"/>
                    <a:pt x="29" y="0"/>
                  </a:cubicBezTo>
                  <a:cubicBezTo>
                    <a:pt x="34" y="0"/>
                    <a:pt x="34" y="0"/>
                    <a:pt x="34" y="0"/>
                  </a:cubicBezTo>
                  <a:lnTo>
                    <a:pt x="34"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8" name="Freeform 44"/>
            <p:cNvSpPr>
              <a:spLocks noEditPoints="1"/>
            </p:cNvSpPr>
            <p:nvPr/>
          </p:nvSpPr>
          <p:spPr bwMode="auto">
            <a:xfrm>
              <a:off x="4108" y="2133"/>
              <a:ext cx="71"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6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6" y="0"/>
                  </a:cubicBezTo>
                  <a:cubicBezTo>
                    <a:pt x="20" y="0"/>
                    <a:pt x="23" y="2"/>
                    <a:pt x="26" y="5"/>
                  </a:cubicBezTo>
                  <a:cubicBezTo>
                    <a:pt x="29"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49" name="Freeform 45"/>
            <p:cNvSpPr>
              <a:spLocks/>
            </p:cNvSpPr>
            <p:nvPr/>
          </p:nvSpPr>
          <p:spPr bwMode="auto">
            <a:xfrm>
              <a:off x="4184" y="2114"/>
              <a:ext cx="43"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0" name="Freeform 46"/>
            <p:cNvSpPr>
              <a:spLocks noEditPoints="1"/>
            </p:cNvSpPr>
            <p:nvPr/>
          </p:nvSpPr>
          <p:spPr bwMode="auto">
            <a:xfrm>
              <a:off x="4232" y="2133"/>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9" y="27"/>
                    <a:pt x="12" y="28"/>
                    <a:pt x="15" y="28"/>
                  </a:cubicBezTo>
                  <a:cubicBezTo>
                    <a:pt x="18" y="28"/>
                    <a:pt x="21" y="27"/>
                    <a:pt x="24" y="24"/>
                  </a:cubicBezTo>
                  <a:cubicBezTo>
                    <a:pt x="24" y="29"/>
                    <a:pt x="24" y="29"/>
                    <a:pt x="24" y="29"/>
                  </a:cubicBezTo>
                  <a:cubicBezTo>
                    <a:pt x="21" y="31"/>
                    <a:pt x="18" y="32"/>
                    <a:pt x="14" y="32"/>
                  </a:cubicBezTo>
                  <a:cubicBezTo>
                    <a:pt x="9"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6" y="8"/>
                    <a:pt x="5" y="11"/>
                    <a:pt x="5" y="13"/>
                  </a:cubicBezTo>
                  <a:lnTo>
                    <a:pt x="21"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1" name="Rectangle 47"/>
            <p:cNvSpPr>
              <a:spLocks noChangeArrowheads="1"/>
            </p:cNvSpPr>
            <p:nvPr/>
          </p:nvSpPr>
          <p:spPr bwMode="auto">
            <a:xfrm>
              <a:off x="3639" y="2131"/>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2" name="Rectangle 48"/>
            <p:cNvSpPr>
              <a:spLocks noChangeArrowheads="1"/>
            </p:cNvSpPr>
            <p:nvPr/>
          </p:nvSpPr>
          <p:spPr bwMode="auto">
            <a:xfrm>
              <a:off x="3639" y="2189"/>
              <a:ext cx="19" cy="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3" name="Freeform 49"/>
            <p:cNvSpPr>
              <a:spLocks/>
            </p:cNvSpPr>
            <p:nvPr/>
          </p:nvSpPr>
          <p:spPr bwMode="auto">
            <a:xfrm>
              <a:off x="3563" y="2054"/>
              <a:ext cx="95" cy="212"/>
            </a:xfrm>
            <a:custGeom>
              <a:avLst/>
              <a:gdLst>
                <a:gd name="T0" fmla="*/ 28 w 40"/>
                <a:gd name="T1" fmla="*/ 8 h 88"/>
                <a:gd name="T2" fmla="*/ 28 w 40"/>
                <a:gd name="T3" fmla="*/ 4 h 88"/>
                <a:gd name="T4" fmla="*/ 24 w 40"/>
                <a:gd name="T5" fmla="*/ 0 h 88"/>
                <a:gd name="T6" fmla="*/ 0 w 40"/>
                <a:gd name="T7" fmla="*/ 0 h 88"/>
                <a:gd name="T8" fmla="*/ 0 w 40"/>
                <a:gd name="T9" fmla="*/ 12 h 88"/>
                <a:gd name="T10" fmla="*/ 20 w 40"/>
                <a:gd name="T11" fmla="*/ 12 h 88"/>
                <a:gd name="T12" fmla="*/ 20 w 40"/>
                <a:gd name="T13" fmla="*/ 16 h 88"/>
                <a:gd name="T14" fmla="*/ 0 w 40"/>
                <a:gd name="T15" fmla="*/ 16 h 88"/>
                <a:gd name="T16" fmla="*/ 0 w 40"/>
                <a:gd name="T17" fmla="*/ 24 h 88"/>
                <a:gd name="T18" fmla="*/ 20 w 40"/>
                <a:gd name="T19" fmla="*/ 24 h 88"/>
                <a:gd name="T20" fmla="*/ 20 w 40"/>
                <a:gd name="T21" fmla="*/ 28 h 88"/>
                <a:gd name="T22" fmla="*/ 0 w 40"/>
                <a:gd name="T23" fmla="*/ 28 h 88"/>
                <a:gd name="T24" fmla="*/ 0 w 40"/>
                <a:gd name="T25" fmla="*/ 36 h 88"/>
                <a:gd name="T26" fmla="*/ 20 w 40"/>
                <a:gd name="T27" fmla="*/ 36 h 88"/>
                <a:gd name="T28" fmla="*/ 20 w 40"/>
                <a:gd name="T29" fmla="*/ 40 h 88"/>
                <a:gd name="T30" fmla="*/ 0 w 40"/>
                <a:gd name="T31" fmla="*/ 40 h 88"/>
                <a:gd name="T32" fmla="*/ 0 w 40"/>
                <a:gd name="T33" fmla="*/ 48 h 88"/>
                <a:gd name="T34" fmla="*/ 20 w 40"/>
                <a:gd name="T35" fmla="*/ 48 h 88"/>
                <a:gd name="T36" fmla="*/ 20 w 40"/>
                <a:gd name="T37" fmla="*/ 52 h 88"/>
                <a:gd name="T38" fmla="*/ 0 w 40"/>
                <a:gd name="T39" fmla="*/ 52 h 88"/>
                <a:gd name="T40" fmla="*/ 0 w 40"/>
                <a:gd name="T41" fmla="*/ 60 h 88"/>
                <a:gd name="T42" fmla="*/ 20 w 40"/>
                <a:gd name="T43" fmla="*/ 60 h 88"/>
                <a:gd name="T44" fmla="*/ 20 w 40"/>
                <a:gd name="T45" fmla="*/ 64 h 88"/>
                <a:gd name="T46" fmla="*/ 0 w 40"/>
                <a:gd name="T47" fmla="*/ 64 h 88"/>
                <a:gd name="T48" fmla="*/ 0 w 40"/>
                <a:gd name="T49" fmla="*/ 72 h 88"/>
                <a:gd name="T50" fmla="*/ 20 w 40"/>
                <a:gd name="T51" fmla="*/ 72 h 88"/>
                <a:gd name="T52" fmla="*/ 20 w 40"/>
                <a:gd name="T53" fmla="*/ 76 h 88"/>
                <a:gd name="T54" fmla="*/ 0 w 40"/>
                <a:gd name="T55" fmla="*/ 76 h 88"/>
                <a:gd name="T56" fmla="*/ 0 w 40"/>
                <a:gd name="T57" fmla="*/ 88 h 88"/>
                <a:gd name="T58" fmla="*/ 24 w 40"/>
                <a:gd name="T59" fmla="*/ 88 h 88"/>
                <a:gd name="T60" fmla="*/ 28 w 40"/>
                <a:gd name="T61" fmla="*/ 84 h 88"/>
                <a:gd name="T62" fmla="*/ 28 w 40"/>
                <a:gd name="T63" fmla="*/ 28 h 88"/>
                <a:gd name="T64" fmla="*/ 40 w 40"/>
                <a:gd name="T65" fmla="*/ 28 h 88"/>
                <a:gd name="T66" fmla="*/ 40 w 40"/>
                <a:gd name="T67" fmla="*/ 8 h 88"/>
                <a:gd name="T68" fmla="*/ 28 w 40"/>
                <a:gd name="T69" fmla="*/ 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88">
                  <a:moveTo>
                    <a:pt x="28" y="8"/>
                  </a:moveTo>
                  <a:cubicBezTo>
                    <a:pt x="28" y="4"/>
                    <a:pt x="28" y="4"/>
                    <a:pt x="28" y="4"/>
                  </a:cubicBezTo>
                  <a:cubicBezTo>
                    <a:pt x="28" y="3"/>
                    <a:pt x="25" y="0"/>
                    <a:pt x="24" y="0"/>
                  </a:cubicBezTo>
                  <a:cubicBezTo>
                    <a:pt x="0" y="0"/>
                    <a:pt x="0" y="0"/>
                    <a:pt x="0" y="0"/>
                  </a:cubicBezTo>
                  <a:cubicBezTo>
                    <a:pt x="0" y="12"/>
                    <a:pt x="0" y="12"/>
                    <a:pt x="0" y="12"/>
                  </a:cubicBezTo>
                  <a:cubicBezTo>
                    <a:pt x="20" y="12"/>
                    <a:pt x="20" y="12"/>
                    <a:pt x="20" y="12"/>
                  </a:cubicBezTo>
                  <a:cubicBezTo>
                    <a:pt x="20" y="16"/>
                    <a:pt x="20" y="16"/>
                    <a:pt x="20" y="16"/>
                  </a:cubicBezTo>
                  <a:cubicBezTo>
                    <a:pt x="0" y="16"/>
                    <a:pt x="0" y="16"/>
                    <a:pt x="0" y="16"/>
                  </a:cubicBezTo>
                  <a:cubicBezTo>
                    <a:pt x="0" y="24"/>
                    <a:pt x="0" y="24"/>
                    <a:pt x="0" y="24"/>
                  </a:cubicBezTo>
                  <a:cubicBezTo>
                    <a:pt x="20" y="24"/>
                    <a:pt x="20" y="24"/>
                    <a:pt x="20" y="24"/>
                  </a:cubicBezTo>
                  <a:cubicBezTo>
                    <a:pt x="20" y="28"/>
                    <a:pt x="20" y="28"/>
                    <a:pt x="20" y="28"/>
                  </a:cubicBezTo>
                  <a:cubicBezTo>
                    <a:pt x="0" y="28"/>
                    <a:pt x="0" y="28"/>
                    <a:pt x="0" y="28"/>
                  </a:cubicBezTo>
                  <a:cubicBezTo>
                    <a:pt x="0" y="36"/>
                    <a:pt x="0" y="36"/>
                    <a:pt x="0" y="36"/>
                  </a:cubicBezTo>
                  <a:cubicBezTo>
                    <a:pt x="20" y="36"/>
                    <a:pt x="20" y="36"/>
                    <a:pt x="20" y="36"/>
                  </a:cubicBezTo>
                  <a:cubicBezTo>
                    <a:pt x="20" y="40"/>
                    <a:pt x="20" y="40"/>
                    <a:pt x="20" y="40"/>
                  </a:cubicBezTo>
                  <a:cubicBezTo>
                    <a:pt x="0" y="40"/>
                    <a:pt x="0" y="40"/>
                    <a:pt x="0" y="40"/>
                  </a:cubicBezTo>
                  <a:cubicBezTo>
                    <a:pt x="0" y="48"/>
                    <a:pt x="0" y="48"/>
                    <a:pt x="0" y="48"/>
                  </a:cubicBezTo>
                  <a:cubicBezTo>
                    <a:pt x="20" y="48"/>
                    <a:pt x="20" y="48"/>
                    <a:pt x="20" y="48"/>
                  </a:cubicBezTo>
                  <a:cubicBezTo>
                    <a:pt x="20" y="52"/>
                    <a:pt x="20" y="52"/>
                    <a:pt x="20" y="52"/>
                  </a:cubicBezTo>
                  <a:cubicBezTo>
                    <a:pt x="0" y="52"/>
                    <a:pt x="0" y="52"/>
                    <a:pt x="0" y="52"/>
                  </a:cubicBezTo>
                  <a:cubicBezTo>
                    <a:pt x="0" y="60"/>
                    <a:pt x="0" y="60"/>
                    <a:pt x="0" y="60"/>
                  </a:cubicBezTo>
                  <a:cubicBezTo>
                    <a:pt x="20" y="60"/>
                    <a:pt x="20" y="60"/>
                    <a:pt x="20" y="60"/>
                  </a:cubicBezTo>
                  <a:cubicBezTo>
                    <a:pt x="20" y="64"/>
                    <a:pt x="20" y="64"/>
                    <a:pt x="20" y="64"/>
                  </a:cubicBezTo>
                  <a:cubicBezTo>
                    <a:pt x="0" y="64"/>
                    <a:pt x="0" y="64"/>
                    <a:pt x="0" y="64"/>
                  </a:cubicBezTo>
                  <a:cubicBezTo>
                    <a:pt x="0" y="72"/>
                    <a:pt x="0" y="72"/>
                    <a:pt x="0" y="72"/>
                  </a:cubicBezTo>
                  <a:cubicBezTo>
                    <a:pt x="20" y="72"/>
                    <a:pt x="20" y="72"/>
                    <a:pt x="20" y="72"/>
                  </a:cubicBezTo>
                  <a:cubicBezTo>
                    <a:pt x="20" y="76"/>
                    <a:pt x="20" y="76"/>
                    <a:pt x="20" y="76"/>
                  </a:cubicBezTo>
                  <a:cubicBezTo>
                    <a:pt x="0" y="76"/>
                    <a:pt x="0" y="76"/>
                    <a:pt x="0" y="76"/>
                  </a:cubicBezTo>
                  <a:cubicBezTo>
                    <a:pt x="0" y="88"/>
                    <a:pt x="0" y="88"/>
                    <a:pt x="0" y="88"/>
                  </a:cubicBezTo>
                  <a:cubicBezTo>
                    <a:pt x="24" y="88"/>
                    <a:pt x="24" y="88"/>
                    <a:pt x="24" y="88"/>
                  </a:cubicBezTo>
                  <a:cubicBezTo>
                    <a:pt x="25" y="88"/>
                    <a:pt x="28" y="85"/>
                    <a:pt x="28" y="84"/>
                  </a:cubicBezTo>
                  <a:cubicBezTo>
                    <a:pt x="28" y="28"/>
                    <a:pt x="28" y="28"/>
                    <a:pt x="28" y="28"/>
                  </a:cubicBezTo>
                  <a:cubicBezTo>
                    <a:pt x="40" y="28"/>
                    <a:pt x="40" y="28"/>
                    <a:pt x="40" y="28"/>
                  </a:cubicBezTo>
                  <a:cubicBezTo>
                    <a:pt x="40" y="8"/>
                    <a:pt x="40" y="8"/>
                    <a:pt x="40" y="8"/>
                  </a:cubicBezTo>
                  <a:lnTo>
                    <a:pt x="2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54" name="Freeform 50"/>
            <p:cNvSpPr>
              <a:spLocks noEditPoints="1"/>
            </p:cNvSpPr>
            <p:nvPr/>
          </p:nvSpPr>
          <p:spPr bwMode="auto">
            <a:xfrm>
              <a:off x="3382" y="2013"/>
              <a:ext cx="171" cy="294"/>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6 w 72"/>
                <a:gd name="T11" fmla="*/ 86 h 122"/>
                <a:gd name="T12" fmla="*/ 45 w 72"/>
                <a:gd name="T13" fmla="*/ 86 h 122"/>
                <a:gd name="T14" fmla="*/ 27 w 72"/>
                <a:gd name="T15" fmla="*/ 55 h 122"/>
                <a:gd name="T16" fmla="*/ 26 w 72"/>
                <a:gd name="T17" fmla="*/ 54 h 122"/>
                <a:gd name="T18" fmla="*/ 26 w 72"/>
                <a:gd name="T19" fmla="*/ 53 h 122"/>
                <a:gd name="T20" fmla="*/ 25 w 72"/>
                <a:gd name="T21" fmla="*/ 52 h 122"/>
                <a:gd name="T22" fmla="*/ 25 w 72"/>
                <a:gd name="T23" fmla="*/ 51 h 122"/>
                <a:gd name="T24" fmla="*/ 25 w 72"/>
                <a:gd name="T25" fmla="*/ 51 h 122"/>
                <a:gd name="T26" fmla="*/ 25 w 72"/>
                <a:gd name="T27" fmla="*/ 52 h 122"/>
                <a:gd name="T28" fmla="*/ 25 w 72"/>
                <a:gd name="T29" fmla="*/ 54 h 122"/>
                <a:gd name="T30" fmla="*/ 25 w 72"/>
                <a:gd name="T31" fmla="*/ 56 h 122"/>
                <a:gd name="T32" fmla="*/ 25 w 72"/>
                <a:gd name="T33" fmla="*/ 59 h 122"/>
                <a:gd name="T34" fmla="*/ 25 w 72"/>
                <a:gd name="T35" fmla="*/ 85 h 122"/>
                <a:gd name="T36" fmla="*/ 16 w 72"/>
                <a:gd name="T37" fmla="*/ 84 h 122"/>
                <a:gd name="T38" fmla="*/ 16 w 72"/>
                <a:gd name="T39" fmla="*/ 38 h 122"/>
                <a:gd name="T40" fmla="*/ 26 w 72"/>
                <a:gd name="T41" fmla="*/ 37 h 122"/>
                <a:gd name="T42" fmla="*/ 44 w 72"/>
                <a:gd name="T43" fmla="*/ 66 h 122"/>
                <a:gd name="T44" fmla="*/ 44 w 72"/>
                <a:gd name="T45" fmla="*/ 67 h 122"/>
                <a:gd name="T46" fmla="*/ 45 w 72"/>
                <a:gd name="T47" fmla="*/ 68 h 122"/>
                <a:gd name="T48" fmla="*/ 45 w 72"/>
                <a:gd name="T49" fmla="*/ 69 h 122"/>
                <a:gd name="T50" fmla="*/ 46 w 72"/>
                <a:gd name="T51" fmla="*/ 70 h 122"/>
                <a:gd name="T52" fmla="*/ 46 w 72"/>
                <a:gd name="T53" fmla="*/ 70 h 122"/>
                <a:gd name="T54" fmla="*/ 46 w 72"/>
                <a:gd name="T55" fmla="*/ 69 h 122"/>
                <a:gd name="T56" fmla="*/ 46 w 72"/>
                <a:gd name="T57" fmla="*/ 68 h 122"/>
                <a:gd name="T58" fmla="*/ 46 w 72"/>
                <a:gd name="T59" fmla="*/ 66 h 122"/>
                <a:gd name="T60" fmla="*/ 46 w 72"/>
                <a:gd name="T61" fmla="*/ 64 h 122"/>
                <a:gd name="T62" fmla="*/ 46 w 72"/>
                <a:gd name="T63" fmla="*/ 36 h 122"/>
                <a:gd name="T64" fmla="*/ 56 w 72"/>
                <a:gd name="T65" fmla="*/ 36 h 122"/>
                <a:gd name="T66" fmla="*/ 56 w 72"/>
                <a:gd name="T67" fmla="*/ 8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6" y="86"/>
                  </a:moveTo>
                  <a:cubicBezTo>
                    <a:pt x="45" y="86"/>
                    <a:pt x="45" y="86"/>
                    <a:pt x="45" y="86"/>
                  </a:cubicBezTo>
                  <a:cubicBezTo>
                    <a:pt x="27" y="55"/>
                    <a:pt x="27" y="55"/>
                    <a:pt x="27" y="55"/>
                  </a:cubicBezTo>
                  <a:cubicBezTo>
                    <a:pt x="27" y="54"/>
                    <a:pt x="27" y="54"/>
                    <a:pt x="26" y="54"/>
                  </a:cubicBezTo>
                  <a:cubicBezTo>
                    <a:pt x="26" y="53"/>
                    <a:pt x="26" y="53"/>
                    <a:pt x="26" y="53"/>
                  </a:cubicBezTo>
                  <a:cubicBezTo>
                    <a:pt x="26" y="52"/>
                    <a:pt x="26" y="52"/>
                    <a:pt x="25" y="52"/>
                  </a:cubicBezTo>
                  <a:cubicBezTo>
                    <a:pt x="25" y="51"/>
                    <a:pt x="25" y="51"/>
                    <a:pt x="25" y="51"/>
                  </a:cubicBezTo>
                  <a:cubicBezTo>
                    <a:pt x="25" y="51"/>
                    <a:pt x="25" y="51"/>
                    <a:pt x="25" y="51"/>
                  </a:cubicBezTo>
                  <a:cubicBezTo>
                    <a:pt x="25" y="51"/>
                    <a:pt x="25" y="52"/>
                    <a:pt x="25" y="52"/>
                  </a:cubicBezTo>
                  <a:cubicBezTo>
                    <a:pt x="25" y="53"/>
                    <a:pt x="25" y="54"/>
                    <a:pt x="25" y="54"/>
                  </a:cubicBezTo>
                  <a:cubicBezTo>
                    <a:pt x="25" y="55"/>
                    <a:pt x="25" y="56"/>
                    <a:pt x="25" y="56"/>
                  </a:cubicBezTo>
                  <a:cubicBezTo>
                    <a:pt x="25" y="57"/>
                    <a:pt x="25" y="58"/>
                    <a:pt x="25" y="59"/>
                  </a:cubicBezTo>
                  <a:cubicBezTo>
                    <a:pt x="25" y="85"/>
                    <a:pt x="25" y="85"/>
                    <a:pt x="25" y="85"/>
                  </a:cubicBezTo>
                  <a:cubicBezTo>
                    <a:pt x="16" y="84"/>
                    <a:pt x="16" y="84"/>
                    <a:pt x="16" y="84"/>
                  </a:cubicBezTo>
                  <a:cubicBezTo>
                    <a:pt x="16" y="38"/>
                    <a:pt x="16" y="38"/>
                    <a:pt x="16" y="38"/>
                  </a:cubicBezTo>
                  <a:cubicBezTo>
                    <a:pt x="26" y="37"/>
                    <a:pt x="26" y="37"/>
                    <a:pt x="26" y="37"/>
                  </a:cubicBezTo>
                  <a:cubicBezTo>
                    <a:pt x="44" y="66"/>
                    <a:pt x="44" y="66"/>
                    <a:pt x="44" y="66"/>
                  </a:cubicBezTo>
                  <a:cubicBezTo>
                    <a:pt x="44" y="67"/>
                    <a:pt x="44" y="67"/>
                    <a:pt x="44" y="67"/>
                  </a:cubicBezTo>
                  <a:cubicBezTo>
                    <a:pt x="44" y="67"/>
                    <a:pt x="44" y="68"/>
                    <a:pt x="45" y="68"/>
                  </a:cubicBezTo>
                  <a:cubicBezTo>
                    <a:pt x="45" y="68"/>
                    <a:pt x="45" y="69"/>
                    <a:pt x="45" y="69"/>
                  </a:cubicBezTo>
                  <a:cubicBezTo>
                    <a:pt x="45" y="70"/>
                    <a:pt x="46" y="70"/>
                    <a:pt x="46" y="70"/>
                  </a:cubicBezTo>
                  <a:cubicBezTo>
                    <a:pt x="46" y="70"/>
                    <a:pt x="46" y="70"/>
                    <a:pt x="46" y="70"/>
                  </a:cubicBezTo>
                  <a:cubicBezTo>
                    <a:pt x="46" y="70"/>
                    <a:pt x="46" y="70"/>
                    <a:pt x="46" y="69"/>
                  </a:cubicBezTo>
                  <a:cubicBezTo>
                    <a:pt x="46" y="69"/>
                    <a:pt x="46" y="68"/>
                    <a:pt x="46" y="68"/>
                  </a:cubicBezTo>
                  <a:cubicBezTo>
                    <a:pt x="46" y="67"/>
                    <a:pt x="46" y="67"/>
                    <a:pt x="46" y="66"/>
                  </a:cubicBezTo>
                  <a:cubicBezTo>
                    <a:pt x="46" y="65"/>
                    <a:pt x="46" y="64"/>
                    <a:pt x="46" y="64"/>
                  </a:cubicBezTo>
                  <a:cubicBezTo>
                    <a:pt x="46" y="36"/>
                    <a:pt x="46" y="36"/>
                    <a:pt x="46" y="36"/>
                  </a:cubicBezTo>
                  <a:cubicBezTo>
                    <a:pt x="56" y="36"/>
                    <a:pt x="56" y="36"/>
                    <a:pt x="56" y="36"/>
                  </a:cubicBezTo>
                  <a:lnTo>
                    <a:pt x="56"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55" name="Group 554"/>
          <p:cNvGrpSpPr/>
          <p:nvPr/>
        </p:nvGrpSpPr>
        <p:grpSpPr>
          <a:xfrm>
            <a:off x="2297209" y="5291866"/>
            <a:ext cx="1734372" cy="322293"/>
            <a:chOff x="3780357" y="9151926"/>
            <a:chExt cx="1910317" cy="392096"/>
          </a:xfrm>
        </p:grpSpPr>
        <p:sp>
          <p:nvSpPr>
            <p:cNvPr id="556" name="TextBox 555"/>
            <p:cNvSpPr txBox="1"/>
            <p:nvPr/>
          </p:nvSpPr>
          <p:spPr>
            <a:xfrm>
              <a:off x="4286127" y="9235524"/>
              <a:ext cx="1404547" cy="230920"/>
            </a:xfrm>
            <a:prstGeom prst="rect">
              <a:avLst/>
            </a:prstGeom>
            <a:noFill/>
          </p:spPr>
          <p:txBody>
            <a:bodyPr wrap="square" lIns="0" tIns="0" rIns="0" bIns="0" rtlCol="0">
              <a:spAutoFit/>
            </a:bodyPr>
            <a:lstStyle/>
            <a:p>
              <a:pPr defTabSz="913643">
                <a:lnSpc>
                  <a:spcPct val="90000"/>
                </a:lnSpc>
                <a:spcAft>
                  <a:spcPts val="588"/>
                </a:spcAft>
              </a:pPr>
              <a:r>
                <a:rPr lang="en-US" sz="1371" spc="-29" dirty="0">
                  <a:gradFill>
                    <a:gsLst>
                      <a:gs pos="2917">
                        <a:srgbClr val="FFFFFF"/>
                      </a:gs>
                      <a:gs pos="30000">
                        <a:srgbClr val="FFFFFF"/>
                      </a:gs>
                    </a:gsLst>
                    <a:lin ang="5400000" scaled="0"/>
                  </a:gradFill>
                </a:rPr>
                <a:t>Video Portal</a:t>
              </a:r>
            </a:p>
          </p:txBody>
        </p:sp>
        <p:pic>
          <p:nvPicPr>
            <p:cNvPr id="557" name="Picture 5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0357" y="9151926"/>
              <a:ext cx="396245" cy="392096"/>
            </a:xfrm>
            <a:prstGeom prst="rect">
              <a:avLst/>
            </a:prstGeom>
            <a:noFill/>
          </p:spPr>
        </p:pic>
      </p:grpSp>
      <p:sp>
        <p:nvSpPr>
          <p:cNvPr id="558" name="Freeform 30"/>
          <p:cNvSpPr>
            <a:spLocks noChangeAspect="1" noEditPoints="1"/>
          </p:cNvSpPr>
          <p:nvPr/>
        </p:nvSpPr>
        <p:spPr bwMode="auto">
          <a:xfrm>
            <a:off x="677243" y="4470753"/>
            <a:ext cx="772904" cy="344184"/>
          </a:xfrm>
          <a:custGeom>
            <a:avLst/>
            <a:gdLst>
              <a:gd name="T0" fmla="*/ 60 w 216"/>
              <a:gd name="T1" fmla="*/ 20 h 96"/>
              <a:gd name="T2" fmla="*/ 60 w 216"/>
              <a:gd name="T3" fmla="*/ 28 h 96"/>
              <a:gd name="T4" fmla="*/ 68 w 216"/>
              <a:gd name="T5" fmla="*/ 40 h 96"/>
              <a:gd name="T6" fmla="*/ 68 w 216"/>
              <a:gd name="T7" fmla="*/ 44 h 96"/>
              <a:gd name="T8" fmla="*/ 60 w 216"/>
              <a:gd name="T9" fmla="*/ 56 h 96"/>
              <a:gd name="T10" fmla="*/ 60 w 216"/>
              <a:gd name="T11" fmla="*/ 64 h 96"/>
              <a:gd name="T12" fmla="*/ 68 w 216"/>
              <a:gd name="T13" fmla="*/ 76 h 96"/>
              <a:gd name="T14" fmla="*/ 92 w 216"/>
              <a:gd name="T15" fmla="*/ 84 h 96"/>
              <a:gd name="T16" fmla="*/ 92 w 216"/>
              <a:gd name="T17" fmla="*/ 12 h 96"/>
              <a:gd name="T18" fmla="*/ 72 w 216"/>
              <a:gd name="T19" fmla="*/ 68 h 96"/>
              <a:gd name="T20" fmla="*/ 88 w 216"/>
              <a:gd name="T21" fmla="*/ 64 h 96"/>
              <a:gd name="T22" fmla="*/ 88 w 216"/>
              <a:gd name="T23" fmla="*/ 56 h 96"/>
              <a:gd name="T24" fmla="*/ 72 w 216"/>
              <a:gd name="T25" fmla="*/ 52 h 96"/>
              <a:gd name="T26" fmla="*/ 88 w 216"/>
              <a:gd name="T27" fmla="*/ 52 h 96"/>
              <a:gd name="T28" fmla="*/ 72 w 216"/>
              <a:gd name="T29" fmla="*/ 32 h 96"/>
              <a:gd name="T30" fmla="*/ 88 w 216"/>
              <a:gd name="T31" fmla="*/ 28 h 96"/>
              <a:gd name="T32" fmla="*/ 88 w 216"/>
              <a:gd name="T33" fmla="*/ 20 h 96"/>
              <a:gd name="T34" fmla="*/ 0 w 216"/>
              <a:gd name="T35" fmla="*/ 82 h 96"/>
              <a:gd name="T36" fmla="*/ 0 w 216"/>
              <a:gd name="T37" fmla="*/ 13 h 96"/>
              <a:gd name="T38" fmla="*/ 27 w 216"/>
              <a:gd name="T39" fmla="*/ 54 h 96"/>
              <a:gd name="T40" fmla="*/ 27 w 216"/>
              <a:gd name="T41" fmla="*/ 52 h 96"/>
              <a:gd name="T42" fmla="*/ 26 w 216"/>
              <a:gd name="T43" fmla="*/ 53 h 96"/>
              <a:gd name="T44" fmla="*/ 20 w 216"/>
              <a:gd name="T45" fmla="*/ 66 h 96"/>
              <a:gd name="T46" fmla="*/ 13 w 216"/>
              <a:gd name="T47" fmla="*/ 29 h 96"/>
              <a:gd name="T48" fmla="*/ 26 w 216"/>
              <a:gd name="T49" fmla="*/ 41 h 96"/>
              <a:gd name="T50" fmla="*/ 27 w 216"/>
              <a:gd name="T51" fmla="*/ 43 h 96"/>
              <a:gd name="T52" fmla="*/ 27 w 216"/>
              <a:gd name="T53" fmla="*/ 42 h 96"/>
              <a:gd name="T54" fmla="*/ 33 w 216"/>
              <a:gd name="T55" fmla="*/ 28 h 96"/>
              <a:gd name="T56" fmla="*/ 42 w 216"/>
              <a:gd name="T57" fmla="*/ 68 h 96"/>
              <a:gd name="T58" fmla="*/ 124 w 216"/>
              <a:gd name="T59" fmla="*/ 65 h 96"/>
              <a:gd name="T60" fmla="*/ 141 w 216"/>
              <a:gd name="T61" fmla="*/ 35 h 96"/>
              <a:gd name="T62" fmla="*/ 140 w 216"/>
              <a:gd name="T63" fmla="*/ 46 h 96"/>
              <a:gd name="T64" fmla="*/ 128 w 216"/>
              <a:gd name="T65" fmla="*/ 61 h 96"/>
              <a:gd name="T66" fmla="*/ 166 w 216"/>
              <a:gd name="T67" fmla="*/ 41 h 96"/>
              <a:gd name="T68" fmla="*/ 161 w 216"/>
              <a:gd name="T69" fmla="*/ 65 h 96"/>
              <a:gd name="T70" fmla="*/ 155 w 216"/>
              <a:gd name="T71" fmla="*/ 55 h 96"/>
              <a:gd name="T72" fmla="*/ 153 w 216"/>
              <a:gd name="T73" fmla="*/ 53 h 96"/>
              <a:gd name="T74" fmla="*/ 155 w 216"/>
              <a:gd name="T75" fmla="*/ 51 h 96"/>
              <a:gd name="T76" fmla="*/ 166 w 216"/>
              <a:gd name="T77" fmla="*/ 41 h 96"/>
              <a:gd name="T78" fmla="*/ 172 w 216"/>
              <a:gd name="T79" fmla="*/ 64 h 96"/>
              <a:gd name="T80" fmla="*/ 170 w 216"/>
              <a:gd name="T81" fmla="*/ 44 h 96"/>
              <a:gd name="T82" fmla="*/ 185 w 216"/>
              <a:gd name="T83" fmla="*/ 45 h 96"/>
              <a:gd name="T84" fmla="*/ 170 w 216"/>
              <a:gd name="T85" fmla="*/ 53 h 96"/>
              <a:gd name="T86" fmla="*/ 184 w 216"/>
              <a:gd name="T87" fmla="*/ 60 h 96"/>
              <a:gd name="T88" fmla="*/ 191 w 216"/>
              <a:gd name="T89" fmla="*/ 54 h 96"/>
              <a:gd name="T90" fmla="*/ 206 w 216"/>
              <a:gd name="T91" fmla="*/ 59 h 96"/>
              <a:gd name="T92" fmla="*/ 190 w 216"/>
              <a:gd name="T93" fmla="*/ 62 h 96"/>
              <a:gd name="T94" fmla="*/ 192 w 216"/>
              <a:gd name="T95" fmla="*/ 42 h 96"/>
              <a:gd name="T96" fmla="*/ 208 w 216"/>
              <a:gd name="T97" fmla="*/ 52 h 96"/>
              <a:gd name="T98" fmla="*/ 202 w 216"/>
              <a:gd name="T99" fmla="*/ 45 h 96"/>
              <a:gd name="T100" fmla="*/ 191 w 216"/>
              <a:gd name="T101" fmla="*/ 50 h 96"/>
              <a:gd name="T102" fmla="*/ 212 w 216"/>
              <a:gd name="T103" fmla="*/ 65 h 96"/>
              <a:gd name="T104" fmla="*/ 216 w 216"/>
              <a:gd name="T105" fmla="*/ 6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96">
                <a:moveTo>
                  <a:pt x="92" y="12"/>
                </a:moveTo>
                <a:cubicBezTo>
                  <a:pt x="60" y="12"/>
                  <a:pt x="60" y="12"/>
                  <a:pt x="60" y="12"/>
                </a:cubicBezTo>
                <a:cubicBezTo>
                  <a:pt x="60" y="20"/>
                  <a:pt x="60" y="20"/>
                  <a:pt x="60" y="20"/>
                </a:cubicBezTo>
                <a:cubicBezTo>
                  <a:pt x="68" y="20"/>
                  <a:pt x="68" y="20"/>
                  <a:pt x="68" y="20"/>
                </a:cubicBezTo>
                <a:cubicBezTo>
                  <a:pt x="68" y="28"/>
                  <a:pt x="68" y="28"/>
                  <a:pt x="68" y="28"/>
                </a:cubicBezTo>
                <a:cubicBezTo>
                  <a:pt x="60" y="28"/>
                  <a:pt x="60" y="28"/>
                  <a:pt x="60" y="28"/>
                </a:cubicBezTo>
                <a:cubicBezTo>
                  <a:pt x="60" y="32"/>
                  <a:pt x="60" y="32"/>
                  <a:pt x="60" y="32"/>
                </a:cubicBezTo>
                <a:cubicBezTo>
                  <a:pt x="68" y="32"/>
                  <a:pt x="68" y="32"/>
                  <a:pt x="68" y="32"/>
                </a:cubicBezTo>
                <a:cubicBezTo>
                  <a:pt x="68" y="40"/>
                  <a:pt x="68" y="40"/>
                  <a:pt x="68" y="40"/>
                </a:cubicBezTo>
                <a:cubicBezTo>
                  <a:pt x="60" y="40"/>
                  <a:pt x="60" y="40"/>
                  <a:pt x="60" y="40"/>
                </a:cubicBezTo>
                <a:cubicBezTo>
                  <a:pt x="60" y="44"/>
                  <a:pt x="60" y="44"/>
                  <a:pt x="60" y="44"/>
                </a:cubicBezTo>
                <a:cubicBezTo>
                  <a:pt x="68" y="44"/>
                  <a:pt x="68" y="44"/>
                  <a:pt x="68" y="44"/>
                </a:cubicBezTo>
                <a:cubicBezTo>
                  <a:pt x="68" y="52"/>
                  <a:pt x="68" y="52"/>
                  <a:pt x="68" y="52"/>
                </a:cubicBezTo>
                <a:cubicBezTo>
                  <a:pt x="60" y="52"/>
                  <a:pt x="60" y="52"/>
                  <a:pt x="60" y="52"/>
                </a:cubicBezTo>
                <a:cubicBezTo>
                  <a:pt x="60" y="56"/>
                  <a:pt x="60" y="56"/>
                  <a:pt x="60" y="56"/>
                </a:cubicBezTo>
                <a:cubicBezTo>
                  <a:pt x="68" y="56"/>
                  <a:pt x="68" y="56"/>
                  <a:pt x="68" y="56"/>
                </a:cubicBezTo>
                <a:cubicBezTo>
                  <a:pt x="68" y="64"/>
                  <a:pt x="68" y="64"/>
                  <a:pt x="68" y="64"/>
                </a:cubicBezTo>
                <a:cubicBezTo>
                  <a:pt x="60" y="64"/>
                  <a:pt x="60" y="64"/>
                  <a:pt x="60" y="64"/>
                </a:cubicBezTo>
                <a:cubicBezTo>
                  <a:pt x="60" y="68"/>
                  <a:pt x="60" y="68"/>
                  <a:pt x="60" y="68"/>
                </a:cubicBezTo>
                <a:cubicBezTo>
                  <a:pt x="68" y="68"/>
                  <a:pt x="68" y="68"/>
                  <a:pt x="68" y="68"/>
                </a:cubicBezTo>
                <a:cubicBezTo>
                  <a:pt x="68" y="76"/>
                  <a:pt x="68" y="76"/>
                  <a:pt x="68" y="76"/>
                </a:cubicBezTo>
                <a:cubicBezTo>
                  <a:pt x="60" y="76"/>
                  <a:pt x="60" y="76"/>
                  <a:pt x="60" y="76"/>
                </a:cubicBezTo>
                <a:cubicBezTo>
                  <a:pt x="60" y="84"/>
                  <a:pt x="60" y="84"/>
                  <a:pt x="60" y="84"/>
                </a:cubicBezTo>
                <a:cubicBezTo>
                  <a:pt x="92" y="84"/>
                  <a:pt x="92" y="84"/>
                  <a:pt x="92" y="84"/>
                </a:cubicBezTo>
                <a:cubicBezTo>
                  <a:pt x="93" y="84"/>
                  <a:pt x="96" y="81"/>
                  <a:pt x="96" y="80"/>
                </a:cubicBezTo>
                <a:cubicBezTo>
                  <a:pt x="96" y="16"/>
                  <a:pt x="96" y="16"/>
                  <a:pt x="96" y="16"/>
                </a:cubicBezTo>
                <a:cubicBezTo>
                  <a:pt x="96" y="14"/>
                  <a:pt x="93" y="12"/>
                  <a:pt x="92" y="12"/>
                </a:cubicBezTo>
                <a:close/>
                <a:moveTo>
                  <a:pt x="88" y="76"/>
                </a:moveTo>
                <a:cubicBezTo>
                  <a:pt x="72" y="76"/>
                  <a:pt x="72" y="76"/>
                  <a:pt x="72" y="76"/>
                </a:cubicBezTo>
                <a:cubicBezTo>
                  <a:pt x="72" y="68"/>
                  <a:pt x="72" y="68"/>
                  <a:pt x="72" y="68"/>
                </a:cubicBezTo>
                <a:cubicBezTo>
                  <a:pt x="88" y="68"/>
                  <a:pt x="88" y="68"/>
                  <a:pt x="88" y="68"/>
                </a:cubicBezTo>
                <a:lnTo>
                  <a:pt x="88" y="76"/>
                </a:lnTo>
                <a:close/>
                <a:moveTo>
                  <a:pt x="88" y="64"/>
                </a:moveTo>
                <a:cubicBezTo>
                  <a:pt x="72" y="64"/>
                  <a:pt x="72" y="64"/>
                  <a:pt x="72" y="64"/>
                </a:cubicBezTo>
                <a:cubicBezTo>
                  <a:pt x="72" y="56"/>
                  <a:pt x="72" y="56"/>
                  <a:pt x="72" y="56"/>
                </a:cubicBezTo>
                <a:cubicBezTo>
                  <a:pt x="88" y="56"/>
                  <a:pt x="88" y="56"/>
                  <a:pt x="88" y="56"/>
                </a:cubicBezTo>
                <a:lnTo>
                  <a:pt x="88" y="64"/>
                </a:lnTo>
                <a:close/>
                <a:moveTo>
                  <a:pt x="88" y="52"/>
                </a:moveTo>
                <a:cubicBezTo>
                  <a:pt x="72" y="52"/>
                  <a:pt x="72" y="52"/>
                  <a:pt x="72" y="52"/>
                </a:cubicBezTo>
                <a:cubicBezTo>
                  <a:pt x="72" y="44"/>
                  <a:pt x="72" y="44"/>
                  <a:pt x="72" y="44"/>
                </a:cubicBezTo>
                <a:cubicBezTo>
                  <a:pt x="88" y="44"/>
                  <a:pt x="88" y="44"/>
                  <a:pt x="88" y="44"/>
                </a:cubicBezTo>
                <a:lnTo>
                  <a:pt x="88" y="52"/>
                </a:lnTo>
                <a:close/>
                <a:moveTo>
                  <a:pt x="88" y="40"/>
                </a:moveTo>
                <a:cubicBezTo>
                  <a:pt x="72" y="40"/>
                  <a:pt x="72" y="40"/>
                  <a:pt x="72" y="40"/>
                </a:cubicBezTo>
                <a:cubicBezTo>
                  <a:pt x="72" y="32"/>
                  <a:pt x="72" y="32"/>
                  <a:pt x="72" y="32"/>
                </a:cubicBezTo>
                <a:cubicBezTo>
                  <a:pt x="88" y="32"/>
                  <a:pt x="88" y="32"/>
                  <a:pt x="88" y="32"/>
                </a:cubicBezTo>
                <a:lnTo>
                  <a:pt x="88" y="40"/>
                </a:lnTo>
                <a:close/>
                <a:moveTo>
                  <a:pt x="88" y="28"/>
                </a:moveTo>
                <a:cubicBezTo>
                  <a:pt x="72" y="28"/>
                  <a:pt x="72" y="28"/>
                  <a:pt x="72" y="28"/>
                </a:cubicBezTo>
                <a:cubicBezTo>
                  <a:pt x="72" y="20"/>
                  <a:pt x="72" y="20"/>
                  <a:pt x="72" y="20"/>
                </a:cubicBezTo>
                <a:cubicBezTo>
                  <a:pt x="88" y="20"/>
                  <a:pt x="88" y="20"/>
                  <a:pt x="88" y="20"/>
                </a:cubicBezTo>
                <a:lnTo>
                  <a:pt x="88" y="28"/>
                </a:lnTo>
                <a:close/>
                <a:moveTo>
                  <a:pt x="0" y="13"/>
                </a:moveTo>
                <a:cubicBezTo>
                  <a:pt x="0" y="82"/>
                  <a:pt x="0" y="82"/>
                  <a:pt x="0" y="82"/>
                </a:cubicBezTo>
                <a:cubicBezTo>
                  <a:pt x="56" y="96"/>
                  <a:pt x="56" y="96"/>
                  <a:pt x="56" y="96"/>
                </a:cubicBezTo>
                <a:cubicBezTo>
                  <a:pt x="56" y="0"/>
                  <a:pt x="56" y="0"/>
                  <a:pt x="56" y="0"/>
                </a:cubicBezTo>
                <a:lnTo>
                  <a:pt x="0" y="13"/>
                </a:lnTo>
                <a:close/>
                <a:moveTo>
                  <a:pt x="33" y="67"/>
                </a:moveTo>
                <a:cubicBezTo>
                  <a:pt x="27" y="54"/>
                  <a:pt x="27" y="54"/>
                  <a:pt x="27" y="54"/>
                </a:cubicBezTo>
                <a:cubicBezTo>
                  <a:pt x="27" y="54"/>
                  <a:pt x="27" y="54"/>
                  <a:pt x="27" y="54"/>
                </a:cubicBezTo>
                <a:cubicBezTo>
                  <a:pt x="27" y="54"/>
                  <a:pt x="27" y="53"/>
                  <a:pt x="27" y="53"/>
                </a:cubicBezTo>
                <a:cubicBezTo>
                  <a:pt x="27" y="53"/>
                  <a:pt x="27" y="53"/>
                  <a:pt x="27" y="52"/>
                </a:cubicBezTo>
                <a:cubicBezTo>
                  <a:pt x="27" y="52"/>
                  <a:pt x="27" y="52"/>
                  <a:pt x="27" y="52"/>
                </a:cubicBezTo>
                <a:cubicBezTo>
                  <a:pt x="27" y="52"/>
                  <a:pt x="27" y="52"/>
                  <a:pt x="27" y="52"/>
                </a:cubicBezTo>
                <a:cubicBezTo>
                  <a:pt x="27" y="52"/>
                  <a:pt x="27" y="52"/>
                  <a:pt x="26" y="52"/>
                </a:cubicBezTo>
                <a:cubicBezTo>
                  <a:pt x="26" y="52"/>
                  <a:pt x="26" y="52"/>
                  <a:pt x="26" y="53"/>
                </a:cubicBezTo>
                <a:cubicBezTo>
                  <a:pt x="26" y="53"/>
                  <a:pt x="26" y="53"/>
                  <a:pt x="26" y="53"/>
                </a:cubicBezTo>
                <a:cubicBezTo>
                  <a:pt x="26" y="54"/>
                  <a:pt x="26" y="54"/>
                  <a:pt x="26" y="54"/>
                </a:cubicBezTo>
                <a:cubicBezTo>
                  <a:pt x="20" y="66"/>
                  <a:pt x="20" y="66"/>
                  <a:pt x="20" y="66"/>
                </a:cubicBezTo>
                <a:cubicBezTo>
                  <a:pt x="12" y="66"/>
                  <a:pt x="12" y="66"/>
                  <a:pt x="12" y="66"/>
                </a:cubicBezTo>
                <a:cubicBezTo>
                  <a:pt x="22" y="48"/>
                  <a:pt x="22" y="48"/>
                  <a:pt x="22" y="48"/>
                </a:cubicBezTo>
                <a:cubicBezTo>
                  <a:pt x="13" y="29"/>
                  <a:pt x="13" y="29"/>
                  <a:pt x="13" y="29"/>
                </a:cubicBezTo>
                <a:cubicBezTo>
                  <a:pt x="21" y="29"/>
                  <a:pt x="21" y="29"/>
                  <a:pt x="21" y="29"/>
                </a:cubicBezTo>
                <a:cubicBezTo>
                  <a:pt x="26" y="40"/>
                  <a:pt x="26" y="40"/>
                  <a:pt x="26" y="40"/>
                </a:cubicBezTo>
                <a:cubicBezTo>
                  <a:pt x="26" y="40"/>
                  <a:pt x="26" y="40"/>
                  <a:pt x="26" y="41"/>
                </a:cubicBezTo>
                <a:cubicBezTo>
                  <a:pt x="26" y="41"/>
                  <a:pt x="26" y="41"/>
                  <a:pt x="26" y="41"/>
                </a:cubicBezTo>
                <a:cubicBezTo>
                  <a:pt x="27" y="42"/>
                  <a:pt x="27" y="42"/>
                  <a:pt x="27" y="42"/>
                </a:cubicBezTo>
                <a:cubicBezTo>
                  <a:pt x="27" y="42"/>
                  <a:pt x="27" y="43"/>
                  <a:pt x="27" y="43"/>
                </a:cubicBezTo>
                <a:cubicBezTo>
                  <a:pt x="27" y="43"/>
                  <a:pt x="27" y="43"/>
                  <a:pt x="27" y="43"/>
                </a:cubicBezTo>
                <a:cubicBezTo>
                  <a:pt x="27" y="43"/>
                  <a:pt x="27" y="43"/>
                  <a:pt x="27" y="42"/>
                </a:cubicBezTo>
                <a:cubicBezTo>
                  <a:pt x="27" y="42"/>
                  <a:pt x="27" y="42"/>
                  <a:pt x="27" y="42"/>
                </a:cubicBezTo>
                <a:cubicBezTo>
                  <a:pt x="27" y="41"/>
                  <a:pt x="28" y="41"/>
                  <a:pt x="28" y="41"/>
                </a:cubicBezTo>
                <a:cubicBezTo>
                  <a:pt x="28" y="40"/>
                  <a:pt x="28" y="40"/>
                  <a:pt x="28" y="40"/>
                </a:cubicBezTo>
                <a:cubicBezTo>
                  <a:pt x="33" y="28"/>
                  <a:pt x="33" y="28"/>
                  <a:pt x="33" y="28"/>
                </a:cubicBezTo>
                <a:cubicBezTo>
                  <a:pt x="42" y="28"/>
                  <a:pt x="42" y="28"/>
                  <a:pt x="42" y="28"/>
                </a:cubicBezTo>
                <a:cubicBezTo>
                  <a:pt x="32" y="47"/>
                  <a:pt x="32" y="47"/>
                  <a:pt x="32" y="47"/>
                </a:cubicBezTo>
                <a:cubicBezTo>
                  <a:pt x="42" y="68"/>
                  <a:pt x="42" y="68"/>
                  <a:pt x="42" y="68"/>
                </a:cubicBezTo>
                <a:lnTo>
                  <a:pt x="33" y="67"/>
                </a:lnTo>
                <a:close/>
                <a:moveTo>
                  <a:pt x="142" y="65"/>
                </a:moveTo>
                <a:cubicBezTo>
                  <a:pt x="124" y="65"/>
                  <a:pt x="124" y="65"/>
                  <a:pt x="124" y="65"/>
                </a:cubicBezTo>
                <a:cubicBezTo>
                  <a:pt x="124" y="31"/>
                  <a:pt x="124" y="31"/>
                  <a:pt x="124" y="31"/>
                </a:cubicBezTo>
                <a:cubicBezTo>
                  <a:pt x="141" y="31"/>
                  <a:pt x="141" y="31"/>
                  <a:pt x="141" y="31"/>
                </a:cubicBezTo>
                <a:cubicBezTo>
                  <a:pt x="141" y="35"/>
                  <a:pt x="141" y="35"/>
                  <a:pt x="141" y="35"/>
                </a:cubicBezTo>
                <a:cubicBezTo>
                  <a:pt x="128" y="35"/>
                  <a:pt x="128" y="35"/>
                  <a:pt x="128" y="35"/>
                </a:cubicBezTo>
                <a:cubicBezTo>
                  <a:pt x="128" y="46"/>
                  <a:pt x="128" y="46"/>
                  <a:pt x="128" y="46"/>
                </a:cubicBezTo>
                <a:cubicBezTo>
                  <a:pt x="140" y="46"/>
                  <a:pt x="140" y="46"/>
                  <a:pt x="140" y="46"/>
                </a:cubicBezTo>
                <a:cubicBezTo>
                  <a:pt x="140" y="49"/>
                  <a:pt x="140" y="49"/>
                  <a:pt x="140" y="49"/>
                </a:cubicBezTo>
                <a:cubicBezTo>
                  <a:pt x="128" y="49"/>
                  <a:pt x="128" y="49"/>
                  <a:pt x="128" y="49"/>
                </a:cubicBezTo>
                <a:cubicBezTo>
                  <a:pt x="128" y="61"/>
                  <a:pt x="128" y="61"/>
                  <a:pt x="128" y="61"/>
                </a:cubicBezTo>
                <a:cubicBezTo>
                  <a:pt x="142" y="61"/>
                  <a:pt x="142" y="61"/>
                  <a:pt x="142" y="61"/>
                </a:cubicBezTo>
                <a:lnTo>
                  <a:pt x="142" y="65"/>
                </a:lnTo>
                <a:close/>
                <a:moveTo>
                  <a:pt x="166" y="41"/>
                </a:moveTo>
                <a:cubicBezTo>
                  <a:pt x="157" y="53"/>
                  <a:pt x="157" y="53"/>
                  <a:pt x="157" y="53"/>
                </a:cubicBezTo>
                <a:cubicBezTo>
                  <a:pt x="165" y="65"/>
                  <a:pt x="165" y="65"/>
                  <a:pt x="165" y="65"/>
                </a:cubicBezTo>
                <a:cubicBezTo>
                  <a:pt x="161" y="65"/>
                  <a:pt x="161" y="65"/>
                  <a:pt x="161" y="65"/>
                </a:cubicBezTo>
                <a:cubicBezTo>
                  <a:pt x="156" y="57"/>
                  <a:pt x="156" y="57"/>
                  <a:pt x="156" y="57"/>
                </a:cubicBezTo>
                <a:cubicBezTo>
                  <a:pt x="155" y="55"/>
                  <a:pt x="155" y="55"/>
                  <a:pt x="155" y="55"/>
                </a:cubicBezTo>
                <a:cubicBezTo>
                  <a:pt x="155" y="55"/>
                  <a:pt x="155" y="55"/>
                  <a:pt x="155" y="55"/>
                </a:cubicBezTo>
                <a:cubicBezTo>
                  <a:pt x="149" y="65"/>
                  <a:pt x="149" y="65"/>
                  <a:pt x="149" y="65"/>
                </a:cubicBezTo>
                <a:cubicBezTo>
                  <a:pt x="145" y="65"/>
                  <a:pt x="145" y="65"/>
                  <a:pt x="145" y="65"/>
                </a:cubicBezTo>
                <a:cubicBezTo>
                  <a:pt x="153" y="53"/>
                  <a:pt x="153" y="53"/>
                  <a:pt x="153" y="53"/>
                </a:cubicBezTo>
                <a:cubicBezTo>
                  <a:pt x="145" y="41"/>
                  <a:pt x="145" y="41"/>
                  <a:pt x="145" y="41"/>
                </a:cubicBezTo>
                <a:cubicBezTo>
                  <a:pt x="150" y="41"/>
                  <a:pt x="150" y="41"/>
                  <a:pt x="150" y="41"/>
                </a:cubicBezTo>
                <a:cubicBezTo>
                  <a:pt x="153" y="47"/>
                  <a:pt x="155" y="50"/>
                  <a:pt x="155" y="51"/>
                </a:cubicBezTo>
                <a:cubicBezTo>
                  <a:pt x="155" y="51"/>
                  <a:pt x="155" y="51"/>
                  <a:pt x="155" y="51"/>
                </a:cubicBezTo>
                <a:cubicBezTo>
                  <a:pt x="161" y="41"/>
                  <a:pt x="161" y="41"/>
                  <a:pt x="161" y="41"/>
                </a:cubicBezTo>
                <a:lnTo>
                  <a:pt x="166" y="41"/>
                </a:lnTo>
                <a:close/>
                <a:moveTo>
                  <a:pt x="184" y="64"/>
                </a:moveTo>
                <a:cubicBezTo>
                  <a:pt x="183" y="65"/>
                  <a:pt x="180" y="65"/>
                  <a:pt x="178" y="65"/>
                </a:cubicBezTo>
                <a:cubicBezTo>
                  <a:pt x="176" y="65"/>
                  <a:pt x="174" y="65"/>
                  <a:pt x="172" y="64"/>
                </a:cubicBezTo>
                <a:cubicBezTo>
                  <a:pt x="170" y="63"/>
                  <a:pt x="169" y="61"/>
                  <a:pt x="168" y="59"/>
                </a:cubicBezTo>
                <a:cubicBezTo>
                  <a:pt x="167" y="58"/>
                  <a:pt x="166" y="56"/>
                  <a:pt x="166" y="53"/>
                </a:cubicBezTo>
                <a:cubicBezTo>
                  <a:pt x="166" y="49"/>
                  <a:pt x="168" y="46"/>
                  <a:pt x="170" y="44"/>
                </a:cubicBezTo>
                <a:cubicBezTo>
                  <a:pt x="172" y="41"/>
                  <a:pt x="175" y="40"/>
                  <a:pt x="179" y="40"/>
                </a:cubicBezTo>
                <a:cubicBezTo>
                  <a:pt x="181" y="40"/>
                  <a:pt x="183" y="40"/>
                  <a:pt x="185" y="41"/>
                </a:cubicBezTo>
                <a:cubicBezTo>
                  <a:pt x="185" y="45"/>
                  <a:pt x="185" y="45"/>
                  <a:pt x="185" y="45"/>
                </a:cubicBezTo>
                <a:cubicBezTo>
                  <a:pt x="183" y="44"/>
                  <a:pt x="181" y="43"/>
                  <a:pt x="179" y="43"/>
                </a:cubicBezTo>
                <a:cubicBezTo>
                  <a:pt x="176" y="43"/>
                  <a:pt x="174" y="44"/>
                  <a:pt x="173" y="46"/>
                </a:cubicBezTo>
                <a:cubicBezTo>
                  <a:pt x="171" y="48"/>
                  <a:pt x="170" y="50"/>
                  <a:pt x="170" y="53"/>
                </a:cubicBezTo>
                <a:cubicBezTo>
                  <a:pt x="170" y="56"/>
                  <a:pt x="171" y="58"/>
                  <a:pt x="173" y="59"/>
                </a:cubicBezTo>
                <a:cubicBezTo>
                  <a:pt x="174" y="61"/>
                  <a:pt x="176" y="62"/>
                  <a:pt x="179" y="62"/>
                </a:cubicBezTo>
                <a:cubicBezTo>
                  <a:pt x="181" y="62"/>
                  <a:pt x="183" y="61"/>
                  <a:pt x="184" y="60"/>
                </a:cubicBezTo>
                <a:lnTo>
                  <a:pt x="184" y="64"/>
                </a:lnTo>
                <a:close/>
                <a:moveTo>
                  <a:pt x="208" y="54"/>
                </a:moveTo>
                <a:cubicBezTo>
                  <a:pt x="191" y="54"/>
                  <a:pt x="191" y="54"/>
                  <a:pt x="191" y="54"/>
                </a:cubicBezTo>
                <a:cubicBezTo>
                  <a:pt x="191" y="56"/>
                  <a:pt x="192" y="58"/>
                  <a:pt x="193" y="60"/>
                </a:cubicBezTo>
                <a:cubicBezTo>
                  <a:pt x="194" y="61"/>
                  <a:pt x="196" y="62"/>
                  <a:pt x="199" y="62"/>
                </a:cubicBezTo>
                <a:cubicBezTo>
                  <a:pt x="201" y="62"/>
                  <a:pt x="204" y="61"/>
                  <a:pt x="206" y="59"/>
                </a:cubicBezTo>
                <a:cubicBezTo>
                  <a:pt x="206" y="63"/>
                  <a:pt x="206" y="63"/>
                  <a:pt x="206" y="63"/>
                </a:cubicBezTo>
                <a:cubicBezTo>
                  <a:pt x="204" y="64"/>
                  <a:pt x="201" y="65"/>
                  <a:pt x="198" y="65"/>
                </a:cubicBezTo>
                <a:cubicBezTo>
                  <a:pt x="194" y="65"/>
                  <a:pt x="192" y="64"/>
                  <a:pt x="190" y="62"/>
                </a:cubicBezTo>
                <a:cubicBezTo>
                  <a:pt x="188" y="60"/>
                  <a:pt x="187" y="57"/>
                  <a:pt x="187" y="53"/>
                </a:cubicBezTo>
                <a:cubicBezTo>
                  <a:pt x="187" y="50"/>
                  <a:pt x="187" y="48"/>
                  <a:pt x="188" y="46"/>
                </a:cubicBezTo>
                <a:cubicBezTo>
                  <a:pt x="189" y="44"/>
                  <a:pt x="191" y="43"/>
                  <a:pt x="192" y="42"/>
                </a:cubicBezTo>
                <a:cubicBezTo>
                  <a:pt x="194" y="41"/>
                  <a:pt x="196" y="40"/>
                  <a:pt x="198" y="40"/>
                </a:cubicBezTo>
                <a:cubicBezTo>
                  <a:pt x="201" y="40"/>
                  <a:pt x="203" y="41"/>
                  <a:pt x="205" y="43"/>
                </a:cubicBezTo>
                <a:cubicBezTo>
                  <a:pt x="207" y="45"/>
                  <a:pt x="208" y="48"/>
                  <a:pt x="208" y="52"/>
                </a:cubicBezTo>
                <a:lnTo>
                  <a:pt x="208" y="54"/>
                </a:lnTo>
                <a:close/>
                <a:moveTo>
                  <a:pt x="204" y="50"/>
                </a:moveTo>
                <a:cubicBezTo>
                  <a:pt x="204" y="48"/>
                  <a:pt x="203" y="46"/>
                  <a:pt x="202" y="45"/>
                </a:cubicBezTo>
                <a:cubicBezTo>
                  <a:pt x="201" y="44"/>
                  <a:pt x="200" y="43"/>
                  <a:pt x="198" y="43"/>
                </a:cubicBezTo>
                <a:cubicBezTo>
                  <a:pt x="196" y="43"/>
                  <a:pt x="195" y="44"/>
                  <a:pt x="193" y="45"/>
                </a:cubicBezTo>
                <a:cubicBezTo>
                  <a:pt x="192" y="47"/>
                  <a:pt x="191" y="48"/>
                  <a:pt x="191" y="50"/>
                </a:cubicBezTo>
                <a:lnTo>
                  <a:pt x="204" y="50"/>
                </a:lnTo>
                <a:close/>
                <a:moveTo>
                  <a:pt x="216" y="65"/>
                </a:moveTo>
                <a:cubicBezTo>
                  <a:pt x="212" y="65"/>
                  <a:pt x="212" y="65"/>
                  <a:pt x="212" y="65"/>
                </a:cubicBezTo>
                <a:cubicBezTo>
                  <a:pt x="212" y="29"/>
                  <a:pt x="212" y="29"/>
                  <a:pt x="212" y="29"/>
                </a:cubicBezTo>
                <a:cubicBezTo>
                  <a:pt x="216" y="29"/>
                  <a:pt x="216" y="29"/>
                  <a:pt x="216" y="29"/>
                </a:cubicBezTo>
                <a:lnTo>
                  <a:pt x="21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60" name="Group 559"/>
          <p:cNvGrpSpPr/>
          <p:nvPr/>
        </p:nvGrpSpPr>
        <p:grpSpPr>
          <a:xfrm>
            <a:off x="677243" y="4933442"/>
            <a:ext cx="218921" cy="217592"/>
            <a:chOff x="3802770" y="-2002971"/>
            <a:chExt cx="1532420" cy="1523121"/>
          </a:xfrm>
          <a:solidFill>
            <a:schemeClr val="bg1"/>
          </a:solidFill>
        </p:grpSpPr>
        <p:grpSp>
          <p:nvGrpSpPr>
            <p:cNvPr id="562" name="Group 561"/>
            <p:cNvGrpSpPr/>
            <p:nvPr/>
          </p:nvGrpSpPr>
          <p:grpSpPr>
            <a:xfrm>
              <a:off x="3802770" y="-2002971"/>
              <a:ext cx="1532420" cy="474276"/>
              <a:chOff x="3802770" y="-2002971"/>
              <a:chExt cx="1532420" cy="474276"/>
            </a:xfrm>
            <a:grpFill/>
          </p:grpSpPr>
          <p:sp>
            <p:nvSpPr>
              <p:cNvPr id="571" name="Rectangle 570"/>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2" name="Rectangle 571"/>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3" name="Rectangle 572"/>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3" name="Group 562"/>
            <p:cNvGrpSpPr/>
            <p:nvPr/>
          </p:nvGrpSpPr>
          <p:grpSpPr>
            <a:xfrm>
              <a:off x="3802770" y="-1478549"/>
              <a:ext cx="1532420" cy="474276"/>
              <a:chOff x="3802770" y="-2002971"/>
              <a:chExt cx="1532420" cy="474276"/>
            </a:xfrm>
            <a:grpFill/>
          </p:grpSpPr>
          <p:sp>
            <p:nvSpPr>
              <p:cNvPr id="568" name="Rectangle 567"/>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9" name="Rectangle 568"/>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70" name="Rectangle 569"/>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564" name="Group 563"/>
            <p:cNvGrpSpPr/>
            <p:nvPr/>
          </p:nvGrpSpPr>
          <p:grpSpPr>
            <a:xfrm>
              <a:off x="3802770" y="-954126"/>
              <a:ext cx="1532420" cy="474276"/>
              <a:chOff x="3802770" y="-2002971"/>
              <a:chExt cx="1532420" cy="474276"/>
            </a:xfrm>
            <a:grpFill/>
          </p:grpSpPr>
          <p:sp>
            <p:nvSpPr>
              <p:cNvPr id="565" name="Rectangle 564"/>
              <p:cNvSpPr/>
              <p:nvPr/>
            </p:nvSpPr>
            <p:spPr bwMode="auto">
              <a:xfrm>
                <a:off x="3802770"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6" name="Rectangle 565"/>
              <p:cNvSpPr/>
              <p:nvPr/>
            </p:nvSpPr>
            <p:spPr bwMode="auto">
              <a:xfrm>
                <a:off x="4331842"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sp>
            <p:nvSpPr>
              <p:cNvPr id="567" name="Rectangle 566"/>
              <p:cNvSpPr/>
              <p:nvPr/>
            </p:nvSpPr>
            <p:spPr bwMode="auto">
              <a:xfrm>
                <a:off x="4860914" y="-2002971"/>
                <a:ext cx="474276" cy="474276"/>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1763" dirty="0" err="1">
                  <a:gradFill>
                    <a:gsLst>
                      <a:gs pos="0">
                        <a:srgbClr val="FFFFFF"/>
                      </a:gs>
                      <a:gs pos="100000">
                        <a:srgbClr val="FFFFFF"/>
                      </a:gs>
                    </a:gsLst>
                    <a:lin ang="5400000" scaled="0"/>
                  </a:gradFill>
                  <a:ea typeface="Segoe UI" pitchFamily="34" charset="0"/>
                  <a:cs typeface="Segoe UI" pitchFamily="34" charset="0"/>
                </a:endParaRPr>
              </a:p>
            </p:txBody>
          </p:sp>
        </p:grpSp>
      </p:grpSp>
      <p:sp>
        <p:nvSpPr>
          <p:cNvPr id="561" name="TextBox 560"/>
          <p:cNvSpPr txBox="1"/>
          <p:nvPr/>
        </p:nvSpPr>
        <p:spPr>
          <a:xfrm>
            <a:off x="1014745" y="4963343"/>
            <a:ext cx="607452" cy="162695"/>
          </a:xfrm>
          <a:prstGeom prst="rect">
            <a:avLst/>
          </a:prstGeom>
          <a:noFill/>
        </p:spPr>
        <p:txBody>
          <a:bodyPr wrap="square" lIns="0" tIns="0" rIns="0" bIns="0" rtlCol="0">
            <a:spAutoFit/>
          </a:bodyPr>
          <a:lstStyle/>
          <a:p>
            <a:pPr defTabSz="913643">
              <a:lnSpc>
                <a:spcPct val="90000"/>
              </a:lnSpc>
              <a:spcAft>
                <a:spcPts val="588"/>
              </a:spcAft>
            </a:pPr>
            <a:r>
              <a:rPr lang="en-US" sz="1175" spc="-29" dirty="0">
                <a:gradFill>
                  <a:gsLst>
                    <a:gs pos="2917">
                      <a:srgbClr val="FFFFFF"/>
                    </a:gs>
                    <a:gs pos="30000">
                      <a:srgbClr val="FFFFFF"/>
                    </a:gs>
                  </a:gsLst>
                  <a:lin ang="5400000" scaled="0"/>
                </a:gradFill>
              </a:rPr>
              <a:t>My Apps</a:t>
            </a:r>
          </a:p>
        </p:txBody>
      </p:sp>
      <p:sp>
        <p:nvSpPr>
          <p:cNvPr id="574" name="Freeform 39"/>
          <p:cNvSpPr>
            <a:spLocks noChangeAspect="1" noEditPoints="1"/>
          </p:cNvSpPr>
          <p:nvPr/>
        </p:nvSpPr>
        <p:spPr bwMode="auto">
          <a:xfrm>
            <a:off x="671229" y="6033822"/>
            <a:ext cx="1050167" cy="359794"/>
          </a:xfrm>
          <a:custGeom>
            <a:avLst/>
            <a:gdLst>
              <a:gd name="T0" fmla="*/ 96 w 286"/>
              <a:gd name="T1" fmla="*/ 27 h 96"/>
              <a:gd name="T2" fmla="*/ 72 w 286"/>
              <a:gd name="T3" fmla="*/ 57 h 96"/>
              <a:gd name="T4" fmla="*/ 92 w 286"/>
              <a:gd name="T5" fmla="*/ 76 h 96"/>
              <a:gd name="T6" fmla="*/ 35 w 286"/>
              <a:gd name="T7" fmla="*/ 43 h 96"/>
              <a:gd name="T8" fmla="*/ 31 w 286"/>
              <a:gd name="T9" fmla="*/ 37 h 96"/>
              <a:gd name="T10" fmla="*/ 24 w 286"/>
              <a:gd name="T11" fmla="*/ 37 h 96"/>
              <a:gd name="T12" fmla="*/ 20 w 286"/>
              <a:gd name="T13" fmla="*/ 43 h 96"/>
              <a:gd name="T14" fmla="*/ 20 w 286"/>
              <a:gd name="T15" fmla="*/ 53 h 96"/>
              <a:gd name="T16" fmla="*/ 25 w 286"/>
              <a:gd name="T17" fmla="*/ 59 h 96"/>
              <a:gd name="T18" fmla="*/ 31 w 286"/>
              <a:gd name="T19" fmla="*/ 59 h 96"/>
              <a:gd name="T20" fmla="*/ 35 w 286"/>
              <a:gd name="T21" fmla="*/ 53 h 96"/>
              <a:gd name="T22" fmla="*/ 35 w 286"/>
              <a:gd name="T23" fmla="*/ 43 h 96"/>
              <a:gd name="T24" fmla="*/ 0 w 286"/>
              <a:gd name="T25" fmla="*/ 13 h 96"/>
              <a:gd name="T26" fmla="*/ 43 w 286"/>
              <a:gd name="T27" fmla="*/ 39 h 96"/>
              <a:gd name="T28" fmla="*/ 34 w 286"/>
              <a:gd name="T29" fmla="*/ 29 h 96"/>
              <a:gd name="T30" fmla="*/ 21 w 286"/>
              <a:gd name="T31" fmla="*/ 30 h 96"/>
              <a:gd name="T32" fmla="*/ 13 w 286"/>
              <a:gd name="T33" fmla="*/ 41 h 96"/>
              <a:gd name="T34" fmla="*/ 13 w 286"/>
              <a:gd name="T35" fmla="*/ 56 h 96"/>
              <a:gd name="T36" fmla="*/ 21 w 286"/>
              <a:gd name="T37" fmla="*/ 66 h 96"/>
              <a:gd name="T38" fmla="*/ 34 w 286"/>
              <a:gd name="T39" fmla="*/ 67 h 96"/>
              <a:gd name="T40" fmla="*/ 43 w 286"/>
              <a:gd name="T41" fmla="*/ 56 h 96"/>
              <a:gd name="T42" fmla="*/ 155 w 286"/>
              <a:gd name="T43" fmla="*/ 57 h 96"/>
              <a:gd name="T44" fmla="*/ 127 w 286"/>
              <a:gd name="T45" fmla="*/ 57 h 96"/>
              <a:gd name="T46" fmla="*/ 141 w 286"/>
              <a:gd name="T47" fmla="*/ 31 h 96"/>
              <a:gd name="T48" fmla="*/ 153 w 286"/>
              <a:gd name="T49" fmla="*/ 48 h 96"/>
              <a:gd name="T50" fmla="*/ 131 w 286"/>
              <a:gd name="T51" fmla="*/ 41 h 96"/>
              <a:gd name="T52" fmla="*/ 141 w 286"/>
              <a:gd name="T53" fmla="*/ 62 h 96"/>
              <a:gd name="T54" fmla="*/ 177 w 286"/>
              <a:gd name="T55" fmla="*/ 65 h 96"/>
              <a:gd name="T56" fmla="*/ 161 w 286"/>
              <a:gd name="T57" fmla="*/ 55 h 96"/>
              <a:gd name="T58" fmla="*/ 171 w 286"/>
              <a:gd name="T59" fmla="*/ 62 h 96"/>
              <a:gd name="T60" fmla="*/ 181 w 286"/>
              <a:gd name="T61" fmla="*/ 41 h 96"/>
              <a:gd name="T62" fmla="*/ 189 w 286"/>
              <a:gd name="T63" fmla="*/ 58 h 96"/>
              <a:gd name="T64" fmla="*/ 189 w 286"/>
              <a:gd name="T65" fmla="*/ 41 h 96"/>
              <a:gd name="T66" fmla="*/ 199 w 286"/>
              <a:gd name="T67" fmla="*/ 41 h 96"/>
              <a:gd name="T68" fmla="*/ 193 w 286"/>
              <a:gd name="T69" fmla="*/ 61 h 96"/>
              <a:gd name="T70" fmla="*/ 206 w 286"/>
              <a:gd name="T71" fmla="*/ 65 h 96"/>
              <a:gd name="T72" fmla="*/ 206 w 286"/>
              <a:gd name="T73" fmla="*/ 65 h 96"/>
              <a:gd name="T74" fmla="*/ 214 w 286"/>
              <a:gd name="T75" fmla="*/ 62 h 96"/>
              <a:gd name="T76" fmla="*/ 232 w 286"/>
              <a:gd name="T77" fmla="*/ 44 h 96"/>
              <a:gd name="T78" fmla="*/ 223 w 286"/>
              <a:gd name="T79" fmla="*/ 44 h 96"/>
              <a:gd name="T80" fmla="*/ 223 w 286"/>
              <a:gd name="T81" fmla="*/ 62 h 96"/>
              <a:gd name="T82" fmla="*/ 258 w 286"/>
              <a:gd name="T83" fmla="*/ 62 h 96"/>
              <a:gd name="T84" fmla="*/ 241 w 286"/>
              <a:gd name="T85" fmla="*/ 44 h 96"/>
              <a:gd name="T86" fmla="*/ 257 w 286"/>
              <a:gd name="T87" fmla="*/ 53 h 96"/>
              <a:gd name="T88" fmla="*/ 241 w 286"/>
              <a:gd name="T89" fmla="*/ 53 h 96"/>
              <a:gd name="T90" fmla="*/ 257 w 286"/>
              <a:gd name="T91" fmla="*/ 53 h 96"/>
              <a:gd name="T92" fmla="*/ 270 w 286"/>
              <a:gd name="T93" fmla="*/ 53 h 96"/>
              <a:gd name="T94" fmla="*/ 270 w 286"/>
              <a:gd name="T95" fmla="*/ 29 h 96"/>
              <a:gd name="T96" fmla="*/ 285 w 286"/>
              <a:gd name="T97" fmla="*/ 4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6" h="96">
                <a:moveTo>
                  <a:pt x="60" y="40"/>
                </a:moveTo>
                <a:cubicBezTo>
                  <a:pt x="60" y="24"/>
                  <a:pt x="60" y="24"/>
                  <a:pt x="60" y="24"/>
                </a:cubicBezTo>
                <a:cubicBezTo>
                  <a:pt x="92" y="24"/>
                  <a:pt x="92" y="24"/>
                  <a:pt x="92" y="24"/>
                </a:cubicBezTo>
                <a:cubicBezTo>
                  <a:pt x="94" y="24"/>
                  <a:pt x="96" y="26"/>
                  <a:pt x="96" y="27"/>
                </a:cubicBezTo>
                <a:cubicBezTo>
                  <a:pt x="72" y="50"/>
                  <a:pt x="72" y="50"/>
                  <a:pt x="72" y="50"/>
                </a:cubicBezTo>
                <a:lnTo>
                  <a:pt x="60" y="40"/>
                </a:lnTo>
                <a:close/>
                <a:moveTo>
                  <a:pt x="74" y="56"/>
                </a:moveTo>
                <a:cubicBezTo>
                  <a:pt x="74" y="57"/>
                  <a:pt x="73" y="57"/>
                  <a:pt x="72" y="57"/>
                </a:cubicBezTo>
                <a:cubicBezTo>
                  <a:pt x="72" y="57"/>
                  <a:pt x="71" y="57"/>
                  <a:pt x="70" y="56"/>
                </a:cubicBezTo>
                <a:cubicBezTo>
                  <a:pt x="60" y="48"/>
                  <a:pt x="60" y="48"/>
                  <a:pt x="60" y="48"/>
                </a:cubicBezTo>
                <a:cubicBezTo>
                  <a:pt x="60" y="76"/>
                  <a:pt x="60" y="76"/>
                  <a:pt x="60" y="76"/>
                </a:cubicBezTo>
                <a:cubicBezTo>
                  <a:pt x="92" y="76"/>
                  <a:pt x="92" y="76"/>
                  <a:pt x="92" y="76"/>
                </a:cubicBezTo>
                <a:cubicBezTo>
                  <a:pt x="95" y="76"/>
                  <a:pt x="96" y="74"/>
                  <a:pt x="96" y="72"/>
                </a:cubicBezTo>
                <a:cubicBezTo>
                  <a:pt x="96" y="36"/>
                  <a:pt x="96" y="36"/>
                  <a:pt x="96" y="36"/>
                </a:cubicBezTo>
                <a:lnTo>
                  <a:pt x="74" y="56"/>
                </a:lnTo>
                <a:close/>
                <a:moveTo>
                  <a:pt x="35" y="43"/>
                </a:moveTo>
                <a:cubicBezTo>
                  <a:pt x="35" y="42"/>
                  <a:pt x="35" y="41"/>
                  <a:pt x="34" y="41"/>
                </a:cubicBezTo>
                <a:cubicBezTo>
                  <a:pt x="34" y="40"/>
                  <a:pt x="34" y="39"/>
                  <a:pt x="34" y="39"/>
                </a:cubicBezTo>
                <a:cubicBezTo>
                  <a:pt x="33" y="38"/>
                  <a:pt x="33" y="38"/>
                  <a:pt x="32" y="38"/>
                </a:cubicBezTo>
                <a:cubicBezTo>
                  <a:pt x="32" y="37"/>
                  <a:pt x="31" y="37"/>
                  <a:pt x="31" y="37"/>
                </a:cubicBezTo>
                <a:cubicBezTo>
                  <a:pt x="31" y="36"/>
                  <a:pt x="30" y="36"/>
                  <a:pt x="29" y="36"/>
                </a:cubicBezTo>
                <a:cubicBezTo>
                  <a:pt x="29" y="36"/>
                  <a:pt x="28" y="36"/>
                  <a:pt x="28" y="36"/>
                </a:cubicBezTo>
                <a:cubicBezTo>
                  <a:pt x="27" y="36"/>
                  <a:pt x="27" y="36"/>
                  <a:pt x="26" y="36"/>
                </a:cubicBezTo>
                <a:cubicBezTo>
                  <a:pt x="25" y="36"/>
                  <a:pt x="25" y="37"/>
                  <a:pt x="24" y="37"/>
                </a:cubicBezTo>
                <a:cubicBezTo>
                  <a:pt x="24" y="37"/>
                  <a:pt x="23" y="38"/>
                  <a:pt x="23" y="38"/>
                </a:cubicBezTo>
                <a:cubicBezTo>
                  <a:pt x="23" y="38"/>
                  <a:pt x="22" y="39"/>
                  <a:pt x="22" y="40"/>
                </a:cubicBezTo>
                <a:cubicBezTo>
                  <a:pt x="22" y="40"/>
                  <a:pt x="21" y="41"/>
                  <a:pt x="21" y="41"/>
                </a:cubicBezTo>
                <a:cubicBezTo>
                  <a:pt x="21" y="42"/>
                  <a:pt x="21" y="43"/>
                  <a:pt x="20" y="43"/>
                </a:cubicBezTo>
                <a:cubicBezTo>
                  <a:pt x="20" y="44"/>
                  <a:pt x="20" y="45"/>
                  <a:pt x="20" y="46"/>
                </a:cubicBezTo>
                <a:cubicBezTo>
                  <a:pt x="20" y="46"/>
                  <a:pt x="20" y="47"/>
                  <a:pt x="20" y="48"/>
                </a:cubicBezTo>
                <a:cubicBezTo>
                  <a:pt x="20" y="49"/>
                  <a:pt x="20" y="50"/>
                  <a:pt x="20" y="51"/>
                </a:cubicBezTo>
                <a:cubicBezTo>
                  <a:pt x="20" y="51"/>
                  <a:pt x="20" y="52"/>
                  <a:pt x="20" y="53"/>
                </a:cubicBezTo>
                <a:cubicBezTo>
                  <a:pt x="21" y="54"/>
                  <a:pt x="21" y="54"/>
                  <a:pt x="21" y="55"/>
                </a:cubicBezTo>
                <a:cubicBezTo>
                  <a:pt x="21" y="56"/>
                  <a:pt x="22" y="56"/>
                  <a:pt x="22" y="57"/>
                </a:cubicBezTo>
                <a:cubicBezTo>
                  <a:pt x="22" y="57"/>
                  <a:pt x="23" y="58"/>
                  <a:pt x="23" y="58"/>
                </a:cubicBezTo>
                <a:cubicBezTo>
                  <a:pt x="24" y="59"/>
                  <a:pt x="24" y="59"/>
                  <a:pt x="25" y="59"/>
                </a:cubicBezTo>
                <a:cubicBezTo>
                  <a:pt x="25" y="59"/>
                  <a:pt x="25" y="60"/>
                  <a:pt x="26" y="60"/>
                </a:cubicBezTo>
                <a:cubicBezTo>
                  <a:pt x="26" y="60"/>
                  <a:pt x="27" y="60"/>
                  <a:pt x="28" y="60"/>
                </a:cubicBezTo>
                <a:cubicBezTo>
                  <a:pt x="28" y="60"/>
                  <a:pt x="29" y="60"/>
                  <a:pt x="29" y="60"/>
                </a:cubicBezTo>
                <a:cubicBezTo>
                  <a:pt x="30" y="60"/>
                  <a:pt x="30" y="60"/>
                  <a:pt x="31" y="59"/>
                </a:cubicBezTo>
                <a:cubicBezTo>
                  <a:pt x="31" y="59"/>
                  <a:pt x="32" y="59"/>
                  <a:pt x="32" y="58"/>
                </a:cubicBezTo>
                <a:cubicBezTo>
                  <a:pt x="33" y="58"/>
                  <a:pt x="33" y="58"/>
                  <a:pt x="33" y="57"/>
                </a:cubicBezTo>
                <a:cubicBezTo>
                  <a:pt x="34" y="57"/>
                  <a:pt x="34" y="56"/>
                  <a:pt x="34" y="55"/>
                </a:cubicBezTo>
                <a:cubicBezTo>
                  <a:pt x="35" y="55"/>
                  <a:pt x="35" y="54"/>
                  <a:pt x="35" y="53"/>
                </a:cubicBezTo>
                <a:cubicBezTo>
                  <a:pt x="35" y="53"/>
                  <a:pt x="35" y="52"/>
                  <a:pt x="36" y="51"/>
                </a:cubicBezTo>
                <a:cubicBezTo>
                  <a:pt x="36" y="50"/>
                  <a:pt x="36" y="49"/>
                  <a:pt x="36" y="48"/>
                </a:cubicBezTo>
                <a:cubicBezTo>
                  <a:pt x="36" y="47"/>
                  <a:pt x="36" y="46"/>
                  <a:pt x="36" y="45"/>
                </a:cubicBezTo>
                <a:cubicBezTo>
                  <a:pt x="36" y="44"/>
                  <a:pt x="35" y="44"/>
                  <a:pt x="35" y="43"/>
                </a:cubicBezTo>
                <a:close/>
                <a:moveTo>
                  <a:pt x="56" y="0"/>
                </a:moveTo>
                <a:cubicBezTo>
                  <a:pt x="56" y="96"/>
                  <a:pt x="56" y="96"/>
                  <a:pt x="56" y="96"/>
                </a:cubicBezTo>
                <a:cubicBezTo>
                  <a:pt x="0" y="83"/>
                  <a:pt x="0" y="83"/>
                  <a:pt x="0" y="83"/>
                </a:cubicBezTo>
                <a:cubicBezTo>
                  <a:pt x="0" y="13"/>
                  <a:pt x="0" y="13"/>
                  <a:pt x="0" y="13"/>
                </a:cubicBezTo>
                <a:lnTo>
                  <a:pt x="56" y="0"/>
                </a:lnTo>
                <a:close/>
                <a:moveTo>
                  <a:pt x="44" y="48"/>
                </a:moveTo>
                <a:cubicBezTo>
                  <a:pt x="44" y="46"/>
                  <a:pt x="44" y="45"/>
                  <a:pt x="44" y="43"/>
                </a:cubicBezTo>
                <a:cubicBezTo>
                  <a:pt x="44" y="42"/>
                  <a:pt x="44" y="41"/>
                  <a:pt x="43" y="39"/>
                </a:cubicBezTo>
                <a:cubicBezTo>
                  <a:pt x="43" y="38"/>
                  <a:pt x="42" y="37"/>
                  <a:pt x="42" y="36"/>
                </a:cubicBezTo>
                <a:cubicBezTo>
                  <a:pt x="41" y="35"/>
                  <a:pt x="40" y="34"/>
                  <a:pt x="40" y="33"/>
                </a:cubicBezTo>
                <a:cubicBezTo>
                  <a:pt x="39" y="32"/>
                  <a:pt x="38" y="31"/>
                  <a:pt x="37" y="31"/>
                </a:cubicBezTo>
                <a:cubicBezTo>
                  <a:pt x="36" y="30"/>
                  <a:pt x="35" y="29"/>
                  <a:pt x="34" y="29"/>
                </a:cubicBezTo>
                <a:cubicBezTo>
                  <a:pt x="33" y="29"/>
                  <a:pt x="32" y="28"/>
                  <a:pt x="31" y="28"/>
                </a:cubicBezTo>
                <a:cubicBezTo>
                  <a:pt x="30" y="28"/>
                  <a:pt x="29" y="28"/>
                  <a:pt x="28" y="28"/>
                </a:cubicBezTo>
                <a:cubicBezTo>
                  <a:pt x="27" y="28"/>
                  <a:pt x="26" y="28"/>
                  <a:pt x="24" y="29"/>
                </a:cubicBezTo>
                <a:cubicBezTo>
                  <a:pt x="23" y="29"/>
                  <a:pt x="22" y="29"/>
                  <a:pt x="21" y="30"/>
                </a:cubicBezTo>
                <a:cubicBezTo>
                  <a:pt x="20" y="30"/>
                  <a:pt x="20" y="31"/>
                  <a:pt x="19" y="32"/>
                </a:cubicBezTo>
                <a:cubicBezTo>
                  <a:pt x="18" y="32"/>
                  <a:pt x="17" y="33"/>
                  <a:pt x="16" y="34"/>
                </a:cubicBezTo>
                <a:cubicBezTo>
                  <a:pt x="16" y="35"/>
                  <a:pt x="15" y="36"/>
                  <a:pt x="15" y="37"/>
                </a:cubicBezTo>
                <a:cubicBezTo>
                  <a:pt x="14" y="38"/>
                  <a:pt x="14" y="39"/>
                  <a:pt x="13" y="41"/>
                </a:cubicBezTo>
                <a:cubicBezTo>
                  <a:pt x="13" y="42"/>
                  <a:pt x="13" y="43"/>
                  <a:pt x="13" y="44"/>
                </a:cubicBezTo>
                <a:cubicBezTo>
                  <a:pt x="12" y="46"/>
                  <a:pt x="12" y="47"/>
                  <a:pt x="12" y="48"/>
                </a:cubicBezTo>
                <a:cubicBezTo>
                  <a:pt x="12" y="50"/>
                  <a:pt x="12" y="51"/>
                  <a:pt x="13" y="52"/>
                </a:cubicBezTo>
                <a:cubicBezTo>
                  <a:pt x="13" y="54"/>
                  <a:pt x="13" y="55"/>
                  <a:pt x="13" y="56"/>
                </a:cubicBezTo>
                <a:cubicBezTo>
                  <a:pt x="14" y="57"/>
                  <a:pt x="14" y="58"/>
                  <a:pt x="15" y="59"/>
                </a:cubicBezTo>
                <a:cubicBezTo>
                  <a:pt x="15" y="60"/>
                  <a:pt x="16" y="61"/>
                  <a:pt x="17" y="62"/>
                </a:cubicBezTo>
                <a:cubicBezTo>
                  <a:pt x="17" y="63"/>
                  <a:pt x="18" y="64"/>
                  <a:pt x="19" y="64"/>
                </a:cubicBezTo>
                <a:cubicBezTo>
                  <a:pt x="20" y="65"/>
                  <a:pt x="20" y="66"/>
                  <a:pt x="21" y="66"/>
                </a:cubicBezTo>
                <a:cubicBezTo>
                  <a:pt x="22" y="67"/>
                  <a:pt x="23" y="67"/>
                  <a:pt x="24" y="67"/>
                </a:cubicBezTo>
                <a:cubicBezTo>
                  <a:pt x="25" y="68"/>
                  <a:pt x="26" y="68"/>
                  <a:pt x="27" y="68"/>
                </a:cubicBezTo>
                <a:cubicBezTo>
                  <a:pt x="29" y="68"/>
                  <a:pt x="30" y="68"/>
                  <a:pt x="31" y="68"/>
                </a:cubicBezTo>
                <a:cubicBezTo>
                  <a:pt x="32" y="68"/>
                  <a:pt x="33" y="67"/>
                  <a:pt x="34" y="67"/>
                </a:cubicBezTo>
                <a:cubicBezTo>
                  <a:pt x="35" y="66"/>
                  <a:pt x="36" y="66"/>
                  <a:pt x="37" y="65"/>
                </a:cubicBezTo>
                <a:cubicBezTo>
                  <a:pt x="38" y="65"/>
                  <a:pt x="39" y="64"/>
                  <a:pt x="39" y="63"/>
                </a:cubicBezTo>
                <a:cubicBezTo>
                  <a:pt x="40" y="62"/>
                  <a:pt x="41" y="61"/>
                  <a:pt x="42" y="60"/>
                </a:cubicBezTo>
                <a:cubicBezTo>
                  <a:pt x="42" y="59"/>
                  <a:pt x="43" y="58"/>
                  <a:pt x="43" y="56"/>
                </a:cubicBezTo>
                <a:cubicBezTo>
                  <a:pt x="44" y="55"/>
                  <a:pt x="44" y="54"/>
                  <a:pt x="44" y="52"/>
                </a:cubicBezTo>
                <a:cubicBezTo>
                  <a:pt x="44" y="51"/>
                  <a:pt x="44" y="49"/>
                  <a:pt x="44" y="48"/>
                </a:cubicBezTo>
                <a:close/>
                <a:moveTo>
                  <a:pt x="157" y="48"/>
                </a:moveTo>
                <a:cubicBezTo>
                  <a:pt x="157" y="51"/>
                  <a:pt x="156" y="54"/>
                  <a:pt x="155" y="57"/>
                </a:cubicBezTo>
                <a:cubicBezTo>
                  <a:pt x="154" y="60"/>
                  <a:pt x="152" y="62"/>
                  <a:pt x="149" y="63"/>
                </a:cubicBezTo>
                <a:cubicBezTo>
                  <a:pt x="147" y="65"/>
                  <a:pt x="144" y="65"/>
                  <a:pt x="141" y="65"/>
                </a:cubicBezTo>
                <a:cubicBezTo>
                  <a:pt x="138" y="65"/>
                  <a:pt x="135" y="65"/>
                  <a:pt x="133" y="63"/>
                </a:cubicBezTo>
                <a:cubicBezTo>
                  <a:pt x="130" y="62"/>
                  <a:pt x="128" y="60"/>
                  <a:pt x="127" y="57"/>
                </a:cubicBezTo>
                <a:cubicBezTo>
                  <a:pt x="126" y="55"/>
                  <a:pt x="125" y="52"/>
                  <a:pt x="125" y="48"/>
                </a:cubicBezTo>
                <a:cubicBezTo>
                  <a:pt x="125" y="45"/>
                  <a:pt x="126" y="42"/>
                  <a:pt x="127" y="39"/>
                </a:cubicBezTo>
                <a:cubicBezTo>
                  <a:pt x="128" y="36"/>
                  <a:pt x="130" y="34"/>
                  <a:pt x="133" y="33"/>
                </a:cubicBezTo>
                <a:cubicBezTo>
                  <a:pt x="135" y="31"/>
                  <a:pt x="138" y="31"/>
                  <a:pt x="141" y="31"/>
                </a:cubicBezTo>
                <a:cubicBezTo>
                  <a:pt x="144" y="31"/>
                  <a:pt x="147" y="31"/>
                  <a:pt x="149" y="33"/>
                </a:cubicBezTo>
                <a:cubicBezTo>
                  <a:pt x="152" y="34"/>
                  <a:pt x="154" y="36"/>
                  <a:pt x="155" y="39"/>
                </a:cubicBezTo>
                <a:cubicBezTo>
                  <a:pt x="156" y="41"/>
                  <a:pt x="157" y="44"/>
                  <a:pt x="157" y="48"/>
                </a:cubicBezTo>
                <a:close/>
                <a:moveTo>
                  <a:pt x="153" y="48"/>
                </a:moveTo>
                <a:cubicBezTo>
                  <a:pt x="153" y="44"/>
                  <a:pt x="152" y="40"/>
                  <a:pt x="150" y="38"/>
                </a:cubicBezTo>
                <a:cubicBezTo>
                  <a:pt x="148" y="35"/>
                  <a:pt x="145" y="34"/>
                  <a:pt x="141" y="34"/>
                </a:cubicBezTo>
                <a:cubicBezTo>
                  <a:pt x="139" y="34"/>
                  <a:pt x="137" y="35"/>
                  <a:pt x="135" y="36"/>
                </a:cubicBezTo>
                <a:cubicBezTo>
                  <a:pt x="133" y="37"/>
                  <a:pt x="132" y="39"/>
                  <a:pt x="131" y="41"/>
                </a:cubicBezTo>
                <a:cubicBezTo>
                  <a:pt x="130" y="43"/>
                  <a:pt x="129" y="45"/>
                  <a:pt x="129" y="48"/>
                </a:cubicBezTo>
                <a:cubicBezTo>
                  <a:pt x="129" y="51"/>
                  <a:pt x="130" y="53"/>
                  <a:pt x="131" y="55"/>
                </a:cubicBezTo>
                <a:cubicBezTo>
                  <a:pt x="132" y="57"/>
                  <a:pt x="133" y="59"/>
                  <a:pt x="135" y="60"/>
                </a:cubicBezTo>
                <a:cubicBezTo>
                  <a:pt x="137" y="61"/>
                  <a:pt x="139" y="62"/>
                  <a:pt x="141" y="62"/>
                </a:cubicBezTo>
                <a:cubicBezTo>
                  <a:pt x="145" y="62"/>
                  <a:pt x="147" y="61"/>
                  <a:pt x="150" y="58"/>
                </a:cubicBezTo>
                <a:cubicBezTo>
                  <a:pt x="152" y="56"/>
                  <a:pt x="153" y="52"/>
                  <a:pt x="153" y="48"/>
                </a:cubicBezTo>
                <a:close/>
                <a:moveTo>
                  <a:pt x="181" y="65"/>
                </a:moveTo>
                <a:cubicBezTo>
                  <a:pt x="177" y="65"/>
                  <a:pt x="177" y="65"/>
                  <a:pt x="177" y="65"/>
                </a:cubicBezTo>
                <a:cubicBezTo>
                  <a:pt x="177" y="61"/>
                  <a:pt x="177" y="61"/>
                  <a:pt x="177" y="61"/>
                </a:cubicBezTo>
                <a:cubicBezTo>
                  <a:pt x="177" y="61"/>
                  <a:pt x="177" y="61"/>
                  <a:pt x="177" y="61"/>
                </a:cubicBezTo>
                <a:cubicBezTo>
                  <a:pt x="175" y="64"/>
                  <a:pt x="173" y="65"/>
                  <a:pt x="170" y="65"/>
                </a:cubicBezTo>
                <a:cubicBezTo>
                  <a:pt x="164" y="65"/>
                  <a:pt x="161" y="62"/>
                  <a:pt x="161" y="55"/>
                </a:cubicBezTo>
                <a:cubicBezTo>
                  <a:pt x="161" y="41"/>
                  <a:pt x="161" y="41"/>
                  <a:pt x="161" y="41"/>
                </a:cubicBezTo>
                <a:cubicBezTo>
                  <a:pt x="165" y="41"/>
                  <a:pt x="165" y="41"/>
                  <a:pt x="165" y="41"/>
                </a:cubicBezTo>
                <a:cubicBezTo>
                  <a:pt x="165" y="55"/>
                  <a:pt x="165" y="55"/>
                  <a:pt x="165" y="55"/>
                </a:cubicBezTo>
                <a:cubicBezTo>
                  <a:pt x="165" y="60"/>
                  <a:pt x="167" y="62"/>
                  <a:pt x="171" y="62"/>
                </a:cubicBezTo>
                <a:cubicBezTo>
                  <a:pt x="173" y="62"/>
                  <a:pt x="174" y="61"/>
                  <a:pt x="175" y="60"/>
                </a:cubicBezTo>
                <a:cubicBezTo>
                  <a:pt x="177" y="59"/>
                  <a:pt x="177" y="57"/>
                  <a:pt x="177" y="55"/>
                </a:cubicBezTo>
                <a:cubicBezTo>
                  <a:pt x="177" y="41"/>
                  <a:pt x="177" y="41"/>
                  <a:pt x="177" y="41"/>
                </a:cubicBezTo>
                <a:cubicBezTo>
                  <a:pt x="181" y="41"/>
                  <a:pt x="181" y="41"/>
                  <a:pt x="181" y="41"/>
                </a:cubicBezTo>
                <a:lnTo>
                  <a:pt x="181" y="65"/>
                </a:lnTo>
                <a:close/>
                <a:moveTo>
                  <a:pt x="199" y="65"/>
                </a:moveTo>
                <a:cubicBezTo>
                  <a:pt x="198" y="65"/>
                  <a:pt x="196" y="65"/>
                  <a:pt x="195" y="65"/>
                </a:cubicBezTo>
                <a:cubicBezTo>
                  <a:pt x="191" y="65"/>
                  <a:pt x="189" y="63"/>
                  <a:pt x="189" y="58"/>
                </a:cubicBezTo>
                <a:cubicBezTo>
                  <a:pt x="189" y="44"/>
                  <a:pt x="189" y="44"/>
                  <a:pt x="189" y="44"/>
                </a:cubicBezTo>
                <a:cubicBezTo>
                  <a:pt x="185" y="44"/>
                  <a:pt x="185" y="44"/>
                  <a:pt x="185" y="44"/>
                </a:cubicBezTo>
                <a:cubicBezTo>
                  <a:pt x="185" y="41"/>
                  <a:pt x="185" y="41"/>
                  <a:pt x="185" y="41"/>
                </a:cubicBezTo>
                <a:cubicBezTo>
                  <a:pt x="189" y="41"/>
                  <a:pt x="189" y="41"/>
                  <a:pt x="189" y="41"/>
                </a:cubicBezTo>
                <a:cubicBezTo>
                  <a:pt x="189" y="35"/>
                  <a:pt x="189" y="35"/>
                  <a:pt x="189" y="35"/>
                </a:cubicBezTo>
                <a:cubicBezTo>
                  <a:pt x="193" y="34"/>
                  <a:pt x="193" y="34"/>
                  <a:pt x="193" y="34"/>
                </a:cubicBezTo>
                <a:cubicBezTo>
                  <a:pt x="193" y="41"/>
                  <a:pt x="193" y="41"/>
                  <a:pt x="193" y="41"/>
                </a:cubicBezTo>
                <a:cubicBezTo>
                  <a:pt x="199" y="41"/>
                  <a:pt x="199" y="41"/>
                  <a:pt x="199" y="41"/>
                </a:cubicBezTo>
                <a:cubicBezTo>
                  <a:pt x="199" y="44"/>
                  <a:pt x="199" y="44"/>
                  <a:pt x="199" y="44"/>
                </a:cubicBezTo>
                <a:cubicBezTo>
                  <a:pt x="193" y="44"/>
                  <a:pt x="193" y="44"/>
                  <a:pt x="193" y="44"/>
                </a:cubicBezTo>
                <a:cubicBezTo>
                  <a:pt x="193" y="58"/>
                  <a:pt x="193" y="58"/>
                  <a:pt x="193" y="58"/>
                </a:cubicBezTo>
                <a:cubicBezTo>
                  <a:pt x="193" y="59"/>
                  <a:pt x="193" y="60"/>
                  <a:pt x="193" y="61"/>
                </a:cubicBezTo>
                <a:cubicBezTo>
                  <a:pt x="194" y="62"/>
                  <a:pt x="195" y="62"/>
                  <a:pt x="196" y="62"/>
                </a:cubicBezTo>
                <a:cubicBezTo>
                  <a:pt x="197" y="62"/>
                  <a:pt x="198" y="62"/>
                  <a:pt x="199" y="61"/>
                </a:cubicBezTo>
                <a:lnTo>
                  <a:pt x="199" y="65"/>
                </a:lnTo>
                <a:close/>
                <a:moveTo>
                  <a:pt x="206" y="65"/>
                </a:moveTo>
                <a:cubicBezTo>
                  <a:pt x="202" y="65"/>
                  <a:pt x="202" y="65"/>
                  <a:pt x="202" y="65"/>
                </a:cubicBezTo>
                <a:cubicBezTo>
                  <a:pt x="202" y="29"/>
                  <a:pt x="202" y="29"/>
                  <a:pt x="202" y="29"/>
                </a:cubicBezTo>
                <a:cubicBezTo>
                  <a:pt x="206" y="29"/>
                  <a:pt x="206" y="29"/>
                  <a:pt x="206" y="29"/>
                </a:cubicBezTo>
                <a:lnTo>
                  <a:pt x="206" y="65"/>
                </a:lnTo>
                <a:close/>
                <a:moveTo>
                  <a:pt x="235" y="53"/>
                </a:moveTo>
                <a:cubicBezTo>
                  <a:pt x="235" y="57"/>
                  <a:pt x="234" y="60"/>
                  <a:pt x="231" y="62"/>
                </a:cubicBezTo>
                <a:cubicBezTo>
                  <a:pt x="229" y="64"/>
                  <a:pt x="226" y="65"/>
                  <a:pt x="223" y="65"/>
                </a:cubicBezTo>
                <a:cubicBezTo>
                  <a:pt x="219" y="65"/>
                  <a:pt x="216" y="64"/>
                  <a:pt x="214" y="62"/>
                </a:cubicBezTo>
                <a:cubicBezTo>
                  <a:pt x="212" y="60"/>
                  <a:pt x="211" y="57"/>
                  <a:pt x="211" y="53"/>
                </a:cubicBezTo>
                <a:cubicBezTo>
                  <a:pt x="211" y="49"/>
                  <a:pt x="212" y="46"/>
                  <a:pt x="214" y="44"/>
                </a:cubicBezTo>
                <a:cubicBezTo>
                  <a:pt x="216" y="41"/>
                  <a:pt x="219" y="40"/>
                  <a:pt x="223" y="40"/>
                </a:cubicBezTo>
                <a:cubicBezTo>
                  <a:pt x="227" y="40"/>
                  <a:pt x="230" y="41"/>
                  <a:pt x="232" y="44"/>
                </a:cubicBezTo>
                <a:cubicBezTo>
                  <a:pt x="234" y="46"/>
                  <a:pt x="235" y="49"/>
                  <a:pt x="235" y="53"/>
                </a:cubicBezTo>
                <a:close/>
                <a:moveTo>
                  <a:pt x="231" y="53"/>
                </a:moveTo>
                <a:cubicBezTo>
                  <a:pt x="231" y="50"/>
                  <a:pt x="230" y="48"/>
                  <a:pt x="229" y="46"/>
                </a:cubicBezTo>
                <a:cubicBezTo>
                  <a:pt x="227" y="44"/>
                  <a:pt x="225" y="44"/>
                  <a:pt x="223" y="44"/>
                </a:cubicBezTo>
                <a:cubicBezTo>
                  <a:pt x="220" y="44"/>
                  <a:pt x="218" y="44"/>
                  <a:pt x="217" y="46"/>
                </a:cubicBezTo>
                <a:cubicBezTo>
                  <a:pt x="216" y="48"/>
                  <a:pt x="215" y="50"/>
                  <a:pt x="215" y="53"/>
                </a:cubicBezTo>
                <a:cubicBezTo>
                  <a:pt x="215" y="56"/>
                  <a:pt x="216" y="58"/>
                  <a:pt x="217" y="60"/>
                </a:cubicBezTo>
                <a:cubicBezTo>
                  <a:pt x="219" y="61"/>
                  <a:pt x="220" y="62"/>
                  <a:pt x="223" y="62"/>
                </a:cubicBezTo>
                <a:cubicBezTo>
                  <a:pt x="225" y="62"/>
                  <a:pt x="227" y="61"/>
                  <a:pt x="229" y="60"/>
                </a:cubicBezTo>
                <a:cubicBezTo>
                  <a:pt x="230" y="58"/>
                  <a:pt x="231" y="56"/>
                  <a:pt x="231" y="53"/>
                </a:cubicBezTo>
                <a:close/>
                <a:moveTo>
                  <a:pt x="261" y="53"/>
                </a:moveTo>
                <a:cubicBezTo>
                  <a:pt x="261" y="57"/>
                  <a:pt x="260" y="60"/>
                  <a:pt x="258" y="62"/>
                </a:cubicBezTo>
                <a:cubicBezTo>
                  <a:pt x="256" y="64"/>
                  <a:pt x="253" y="65"/>
                  <a:pt x="249" y="65"/>
                </a:cubicBezTo>
                <a:cubicBezTo>
                  <a:pt x="246" y="65"/>
                  <a:pt x="243" y="64"/>
                  <a:pt x="241" y="62"/>
                </a:cubicBezTo>
                <a:cubicBezTo>
                  <a:pt x="238" y="60"/>
                  <a:pt x="237" y="57"/>
                  <a:pt x="237" y="53"/>
                </a:cubicBezTo>
                <a:cubicBezTo>
                  <a:pt x="237" y="49"/>
                  <a:pt x="238" y="46"/>
                  <a:pt x="241" y="44"/>
                </a:cubicBezTo>
                <a:cubicBezTo>
                  <a:pt x="243" y="41"/>
                  <a:pt x="246" y="40"/>
                  <a:pt x="250" y="40"/>
                </a:cubicBezTo>
                <a:cubicBezTo>
                  <a:pt x="253" y="40"/>
                  <a:pt x="256" y="41"/>
                  <a:pt x="258" y="44"/>
                </a:cubicBezTo>
                <a:cubicBezTo>
                  <a:pt x="260" y="46"/>
                  <a:pt x="261" y="49"/>
                  <a:pt x="261" y="53"/>
                </a:cubicBezTo>
                <a:close/>
                <a:moveTo>
                  <a:pt x="257" y="53"/>
                </a:moveTo>
                <a:cubicBezTo>
                  <a:pt x="257" y="50"/>
                  <a:pt x="256" y="48"/>
                  <a:pt x="255" y="46"/>
                </a:cubicBezTo>
                <a:cubicBezTo>
                  <a:pt x="254" y="44"/>
                  <a:pt x="252" y="44"/>
                  <a:pt x="249" y="44"/>
                </a:cubicBezTo>
                <a:cubicBezTo>
                  <a:pt x="247" y="44"/>
                  <a:pt x="245" y="44"/>
                  <a:pt x="244" y="46"/>
                </a:cubicBezTo>
                <a:cubicBezTo>
                  <a:pt x="242" y="48"/>
                  <a:pt x="241" y="50"/>
                  <a:pt x="241" y="53"/>
                </a:cubicBezTo>
                <a:cubicBezTo>
                  <a:pt x="241" y="56"/>
                  <a:pt x="242" y="58"/>
                  <a:pt x="244" y="60"/>
                </a:cubicBezTo>
                <a:cubicBezTo>
                  <a:pt x="245" y="61"/>
                  <a:pt x="247" y="62"/>
                  <a:pt x="249" y="62"/>
                </a:cubicBezTo>
                <a:cubicBezTo>
                  <a:pt x="252" y="62"/>
                  <a:pt x="254" y="61"/>
                  <a:pt x="255" y="60"/>
                </a:cubicBezTo>
                <a:cubicBezTo>
                  <a:pt x="256" y="58"/>
                  <a:pt x="257" y="56"/>
                  <a:pt x="257" y="53"/>
                </a:cubicBezTo>
                <a:close/>
                <a:moveTo>
                  <a:pt x="286" y="65"/>
                </a:moveTo>
                <a:cubicBezTo>
                  <a:pt x="280" y="65"/>
                  <a:pt x="280" y="65"/>
                  <a:pt x="280" y="65"/>
                </a:cubicBezTo>
                <a:cubicBezTo>
                  <a:pt x="270" y="53"/>
                  <a:pt x="270" y="53"/>
                  <a:pt x="270" y="53"/>
                </a:cubicBezTo>
                <a:cubicBezTo>
                  <a:pt x="270" y="53"/>
                  <a:pt x="270" y="53"/>
                  <a:pt x="270" y="53"/>
                </a:cubicBezTo>
                <a:cubicBezTo>
                  <a:pt x="270" y="65"/>
                  <a:pt x="270" y="65"/>
                  <a:pt x="270" y="65"/>
                </a:cubicBezTo>
                <a:cubicBezTo>
                  <a:pt x="266" y="65"/>
                  <a:pt x="266" y="65"/>
                  <a:pt x="266" y="65"/>
                </a:cubicBezTo>
                <a:cubicBezTo>
                  <a:pt x="266" y="29"/>
                  <a:pt x="266" y="29"/>
                  <a:pt x="266" y="29"/>
                </a:cubicBezTo>
                <a:cubicBezTo>
                  <a:pt x="270" y="29"/>
                  <a:pt x="270" y="29"/>
                  <a:pt x="270" y="29"/>
                </a:cubicBezTo>
                <a:cubicBezTo>
                  <a:pt x="270" y="52"/>
                  <a:pt x="270" y="52"/>
                  <a:pt x="270" y="52"/>
                </a:cubicBezTo>
                <a:cubicBezTo>
                  <a:pt x="270" y="52"/>
                  <a:pt x="270" y="52"/>
                  <a:pt x="270" y="52"/>
                </a:cubicBezTo>
                <a:cubicBezTo>
                  <a:pt x="280" y="41"/>
                  <a:pt x="280" y="41"/>
                  <a:pt x="280" y="41"/>
                </a:cubicBezTo>
                <a:cubicBezTo>
                  <a:pt x="285" y="41"/>
                  <a:pt x="285" y="41"/>
                  <a:pt x="285" y="41"/>
                </a:cubicBezTo>
                <a:cubicBezTo>
                  <a:pt x="274" y="52"/>
                  <a:pt x="274" y="52"/>
                  <a:pt x="274" y="52"/>
                </a:cubicBezTo>
                <a:lnTo>
                  <a:pt x="286"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5" name="Freeform 35"/>
          <p:cNvSpPr>
            <a:spLocks noChangeAspect="1" noEditPoints="1"/>
          </p:cNvSpPr>
          <p:nvPr/>
        </p:nvSpPr>
        <p:spPr bwMode="auto">
          <a:xfrm>
            <a:off x="2297209" y="3990996"/>
            <a:ext cx="1294936" cy="362264"/>
          </a:xfrm>
          <a:custGeom>
            <a:avLst/>
            <a:gdLst>
              <a:gd name="T0" fmla="*/ 128 w 344"/>
              <a:gd name="T1" fmla="*/ 52 h 96"/>
              <a:gd name="T2" fmla="*/ 133 w 344"/>
              <a:gd name="T3" fmla="*/ 31 h 96"/>
              <a:gd name="T4" fmla="*/ 133 w 344"/>
              <a:gd name="T5" fmla="*/ 34 h 96"/>
              <a:gd name="T6" fmla="*/ 139 w 344"/>
              <a:gd name="T7" fmla="*/ 46 h 96"/>
              <a:gd name="T8" fmla="*/ 157 w 344"/>
              <a:gd name="T9" fmla="*/ 65 h 96"/>
              <a:gd name="T10" fmla="*/ 158 w 344"/>
              <a:gd name="T11" fmla="*/ 40 h 96"/>
              <a:gd name="T12" fmla="*/ 163 w 344"/>
              <a:gd name="T13" fmla="*/ 45 h 96"/>
              <a:gd name="T14" fmla="*/ 152 w 344"/>
              <a:gd name="T15" fmla="*/ 59 h 96"/>
              <a:gd name="T16" fmla="*/ 204 w 344"/>
              <a:gd name="T17" fmla="*/ 40 h 96"/>
              <a:gd name="T18" fmla="*/ 188 w 344"/>
              <a:gd name="T19" fmla="*/ 45 h 96"/>
              <a:gd name="T20" fmla="*/ 178 w 344"/>
              <a:gd name="T21" fmla="*/ 64 h 96"/>
              <a:gd name="T22" fmla="*/ 180 w 344"/>
              <a:gd name="T23" fmla="*/ 61 h 96"/>
              <a:gd name="T24" fmla="*/ 190 w 344"/>
              <a:gd name="T25" fmla="*/ 40 h 96"/>
              <a:gd name="T26" fmla="*/ 196 w 344"/>
              <a:gd name="T27" fmla="*/ 58 h 96"/>
              <a:gd name="T28" fmla="*/ 210 w 344"/>
              <a:gd name="T29" fmla="*/ 53 h 96"/>
              <a:gd name="T30" fmla="*/ 225 w 344"/>
              <a:gd name="T31" fmla="*/ 63 h 96"/>
              <a:gd name="T32" fmla="*/ 207 w 344"/>
              <a:gd name="T33" fmla="*/ 46 h 96"/>
              <a:gd name="T34" fmla="*/ 227 w 344"/>
              <a:gd name="T35" fmla="*/ 51 h 96"/>
              <a:gd name="T36" fmla="*/ 217 w 344"/>
              <a:gd name="T37" fmla="*/ 43 h 96"/>
              <a:gd name="T38" fmla="*/ 243 w 344"/>
              <a:gd name="T39" fmla="*/ 44 h 96"/>
              <a:gd name="T40" fmla="*/ 235 w 344"/>
              <a:gd name="T41" fmla="*/ 64 h 96"/>
              <a:gd name="T42" fmla="*/ 235 w 344"/>
              <a:gd name="T43" fmla="*/ 45 h 96"/>
              <a:gd name="T44" fmla="*/ 243 w 344"/>
              <a:gd name="T45" fmla="*/ 40 h 96"/>
              <a:gd name="T46" fmla="*/ 255 w 344"/>
              <a:gd name="T47" fmla="*/ 52 h 96"/>
              <a:gd name="T48" fmla="*/ 247 w 344"/>
              <a:gd name="T49" fmla="*/ 31 h 96"/>
              <a:gd name="T50" fmla="*/ 263 w 344"/>
              <a:gd name="T51" fmla="*/ 41 h 96"/>
              <a:gd name="T52" fmla="*/ 255 w 344"/>
              <a:gd name="T53" fmla="*/ 48 h 96"/>
              <a:gd name="T54" fmla="*/ 289 w 344"/>
              <a:gd name="T55" fmla="*/ 61 h 96"/>
              <a:gd name="T56" fmla="*/ 271 w 344"/>
              <a:gd name="T57" fmla="*/ 43 h 96"/>
              <a:gd name="T58" fmla="*/ 288 w 344"/>
              <a:gd name="T59" fmla="*/ 52 h 96"/>
              <a:gd name="T60" fmla="*/ 272 w 344"/>
              <a:gd name="T61" fmla="*/ 53 h 96"/>
              <a:gd name="T62" fmla="*/ 288 w 344"/>
              <a:gd name="T63" fmla="*/ 52 h 96"/>
              <a:gd name="T64" fmla="*/ 297 w 344"/>
              <a:gd name="T65" fmla="*/ 34 h 96"/>
              <a:gd name="T66" fmla="*/ 300 w 344"/>
              <a:gd name="T67" fmla="*/ 30 h 96"/>
              <a:gd name="T68" fmla="*/ 297 w 344"/>
              <a:gd name="T69" fmla="*/ 40 h 96"/>
              <a:gd name="T70" fmla="*/ 323 w 344"/>
              <a:gd name="T71" fmla="*/ 64 h 96"/>
              <a:gd name="T72" fmla="*/ 311 w 344"/>
              <a:gd name="T73" fmla="*/ 51 h 96"/>
              <a:gd name="T74" fmla="*/ 311 w 344"/>
              <a:gd name="T75" fmla="*/ 40 h 96"/>
              <a:gd name="T76" fmla="*/ 325 w 344"/>
              <a:gd name="T77" fmla="*/ 42 h 96"/>
              <a:gd name="T78" fmla="*/ 340 w 344"/>
              <a:gd name="T79" fmla="*/ 65 h 96"/>
              <a:gd name="T80" fmla="*/ 330 w 344"/>
              <a:gd name="T81" fmla="*/ 40 h 96"/>
              <a:gd name="T82" fmla="*/ 338 w 344"/>
              <a:gd name="T83" fmla="*/ 40 h 96"/>
              <a:gd name="T84" fmla="*/ 338 w 344"/>
              <a:gd name="T85" fmla="*/ 57 h 96"/>
              <a:gd name="T86" fmla="*/ 344 w 344"/>
              <a:gd name="T87" fmla="*/ 64 h 96"/>
              <a:gd name="T88" fmla="*/ 31 w 344"/>
              <a:gd name="T89" fmla="*/ 45 h 96"/>
              <a:gd name="T90" fmla="*/ 23 w 344"/>
              <a:gd name="T91" fmla="*/ 47 h 96"/>
              <a:gd name="T92" fmla="*/ 31 w 344"/>
              <a:gd name="T93" fmla="*/ 36 h 96"/>
              <a:gd name="T94" fmla="*/ 0 w 344"/>
              <a:gd name="T95" fmla="*/ 83 h 96"/>
              <a:gd name="T96" fmla="*/ 40 w 344"/>
              <a:gd name="T97" fmla="*/ 34 h 96"/>
              <a:gd name="T98" fmla="*/ 16 w 344"/>
              <a:gd name="T99" fmla="*/ 28 h 96"/>
              <a:gd name="T100" fmla="*/ 27 w 344"/>
              <a:gd name="T101" fmla="*/ 54 h 96"/>
              <a:gd name="T102" fmla="*/ 37 w 344"/>
              <a:gd name="T103" fmla="*/ 50 h 96"/>
              <a:gd name="T104" fmla="*/ 41 w 344"/>
              <a:gd name="T105" fmla="*/ 40 h 96"/>
              <a:gd name="T106" fmla="*/ 60 w 344"/>
              <a:gd name="T107" fmla="*/ 84 h 96"/>
              <a:gd name="T108" fmla="*/ 60 w 344"/>
              <a:gd name="T109" fmla="*/ 72 h 96"/>
              <a:gd name="T110" fmla="*/ 60 w 344"/>
              <a:gd name="T111" fmla="*/ 60 h 96"/>
              <a:gd name="T112" fmla="*/ 79 w 344"/>
              <a:gd name="T113" fmla="*/ 40 h 96"/>
              <a:gd name="T114" fmla="*/ 60 w 344"/>
              <a:gd name="T115" fmla="*/ 50 h 96"/>
              <a:gd name="T116" fmla="*/ 72 w 344"/>
              <a:gd name="T117" fmla="*/ 2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 h="96">
                <a:moveTo>
                  <a:pt x="145" y="41"/>
                </a:moveTo>
                <a:cubicBezTo>
                  <a:pt x="145" y="44"/>
                  <a:pt x="144" y="47"/>
                  <a:pt x="141" y="49"/>
                </a:cubicBezTo>
                <a:cubicBezTo>
                  <a:pt x="139" y="51"/>
                  <a:pt x="136" y="52"/>
                  <a:pt x="133" y="52"/>
                </a:cubicBezTo>
                <a:cubicBezTo>
                  <a:pt x="128" y="52"/>
                  <a:pt x="128" y="52"/>
                  <a:pt x="128" y="52"/>
                </a:cubicBezTo>
                <a:cubicBezTo>
                  <a:pt x="128" y="64"/>
                  <a:pt x="128" y="64"/>
                  <a:pt x="128" y="64"/>
                </a:cubicBezTo>
                <a:cubicBezTo>
                  <a:pt x="124" y="64"/>
                  <a:pt x="124" y="64"/>
                  <a:pt x="124" y="64"/>
                </a:cubicBezTo>
                <a:cubicBezTo>
                  <a:pt x="124" y="31"/>
                  <a:pt x="124" y="31"/>
                  <a:pt x="124" y="31"/>
                </a:cubicBezTo>
                <a:cubicBezTo>
                  <a:pt x="133" y="31"/>
                  <a:pt x="133" y="31"/>
                  <a:pt x="133" y="31"/>
                </a:cubicBezTo>
                <a:cubicBezTo>
                  <a:pt x="137" y="31"/>
                  <a:pt x="140" y="32"/>
                  <a:pt x="142" y="33"/>
                </a:cubicBezTo>
                <a:cubicBezTo>
                  <a:pt x="144" y="35"/>
                  <a:pt x="145" y="38"/>
                  <a:pt x="145" y="41"/>
                </a:cubicBezTo>
                <a:close/>
                <a:moveTo>
                  <a:pt x="141" y="41"/>
                </a:moveTo>
                <a:cubicBezTo>
                  <a:pt x="141" y="37"/>
                  <a:pt x="138" y="34"/>
                  <a:pt x="133" y="34"/>
                </a:cubicBezTo>
                <a:cubicBezTo>
                  <a:pt x="128" y="34"/>
                  <a:pt x="128" y="34"/>
                  <a:pt x="128" y="34"/>
                </a:cubicBezTo>
                <a:cubicBezTo>
                  <a:pt x="128" y="48"/>
                  <a:pt x="128" y="48"/>
                  <a:pt x="128" y="48"/>
                </a:cubicBezTo>
                <a:cubicBezTo>
                  <a:pt x="132" y="48"/>
                  <a:pt x="132" y="48"/>
                  <a:pt x="132" y="48"/>
                </a:cubicBezTo>
                <a:cubicBezTo>
                  <a:pt x="135" y="48"/>
                  <a:pt x="137" y="48"/>
                  <a:pt x="139" y="46"/>
                </a:cubicBezTo>
                <a:cubicBezTo>
                  <a:pt x="140" y="45"/>
                  <a:pt x="141" y="43"/>
                  <a:pt x="141" y="41"/>
                </a:cubicBezTo>
                <a:close/>
                <a:moveTo>
                  <a:pt x="169" y="52"/>
                </a:moveTo>
                <a:cubicBezTo>
                  <a:pt x="169" y="56"/>
                  <a:pt x="168" y="59"/>
                  <a:pt x="166" y="61"/>
                </a:cubicBezTo>
                <a:cubicBezTo>
                  <a:pt x="164" y="64"/>
                  <a:pt x="161" y="65"/>
                  <a:pt x="157" y="65"/>
                </a:cubicBezTo>
                <a:cubicBezTo>
                  <a:pt x="154" y="65"/>
                  <a:pt x="151" y="64"/>
                  <a:pt x="149" y="62"/>
                </a:cubicBezTo>
                <a:cubicBezTo>
                  <a:pt x="147" y="59"/>
                  <a:pt x="146" y="56"/>
                  <a:pt x="146" y="53"/>
                </a:cubicBezTo>
                <a:cubicBezTo>
                  <a:pt x="146" y="49"/>
                  <a:pt x="147" y="46"/>
                  <a:pt x="149" y="43"/>
                </a:cubicBezTo>
                <a:cubicBezTo>
                  <a:pt x="151" y="41"/>
                  <a:pt x="154" y="40"/>
                  <a:pt x="158" y="40"/>
                </a:cubicBezTo>
                <a:cubicBezTo>
                  <a:pt x="162" y="40"/>
                  <a:pt x="164" y="41"/>
                  <a:pt x="166" y="43"/>
                </a:cubicBezTo>
                <a:cubicBezTo>
                  <a:pt x="168" y="45"/>
                  <a:pt x="169" y="48"/>
                  <a:pt x="169" y="52"/>
                </a:cubicBezTo>
                <a:close/>
                <a:moveTo>
                  <a:pt x="165" y="52"/>
                </a:moveTo>
                <a:cubicBezTo>
                  <a:pt x="165" y="49"/>
                  <a:pt x="165" y="47"/>
                  <a:pt x="163" y="45"/>
                </a:cubicBezTo>
                <a:cubicBezTo>
                  <a:pt x="162" y="44"/>
                  <a:pt x="160" y="43"/>
                  <a:pt x="158" y="43"/>
                </a:cubicBezTo>
                <a:cubicBezTo>
                  <a:pt x="155" y="43"/>
                  <a:pt x="153" y="44"/>
                  <a:pt x="152" y="46"/>
                </a:cubicBezTo>
                <a:cubicBezTo>
                  <a:pt x="150" y="47"/>
                  <a:pt x="150" y="50"/>
                  <a:pt x="150" y="53"/>
                </a:cubicBezTo>
                <a:cubicBezTo>
                  <a:pt x="150" y="55"/>
                  <a:pt x="150" y="58"/>
                  <a:pt x="152" y="59"/>
                </a:cubicBezTo>
                <a:cubicBezTo>
                  <a:pt x="153" y="61"/>
                  <a:pt x="155" y="62"/>
                  <a:pt x="158" y="62"/>
                </a:cubicBezTo>
                <a:cubicBezTo>
                  <a:pt x="160" y="62"/>
                  <a:pt x="162" y="61"/>
                  <a:pt x="163" y="59"/>
                </a:cubicBezTo>
                <a:cubicBezTo>
                  <a:pt x="165" y="58"/>
                  <a:pt x="165" y="55"/>
                  <a:pt x="165" y="52"/>
                </a:cubicBezTo>
                <a:close/>
                <a:moveTo>
                  <a:pt x="204" y="40"/>
                </a:moveTo>
                <a:cubicBezTo>
                  <a:pt x="197" y="64"/>
                  <a:pt x="197" y="64"/>
                  <a:pt x="197" y="64"/>
                </a:cubicBezTo>
                <a:cubicBezTo>
                  <a:pt x="193" y="64"/>
                  <a:pt x="193" y="64"/>
                  <a:pt x="193" y="64"/>
                </a:cubicBezTo>
                <a:cubicBezTo>
                  <a:pt x="188" y="47"/>
                  <a:pt x="188" y="47"/>
                  <a:pt x="188" y="47"/>
                </a:cubicBezTo>
                <a:cubicBezTo>
                  <a:pt x="188" y="47"/>
                  <a:pt x="188" y="46"/>
                  <a:pt x="188" y="45"/>
                </a:cubicBezTo>
                <a:cubicBezTo>
                  <a:pt x="188" y="45"/>
                  <a:pt x="188" y="45"/>
                  <a:pt x="188" y="45"/>
                </a:cubicBezTo>
                <a:cubicBezTo>
                  <a:pt x="188" y="46"/>
                  <a:pt x="187" y="46"/>
                  <a:pt x="187" y="47"/>
                </a:cubicBezTo>
                <a:cubicBezTo>
                  <a:pt x="182" y="64"/>
                  <a:pt x="182" y="64"/>
                  <a:pt x="182" y="64"/>
                </a:cubicBezTo>
                <a:cubicBezTo>
                  <a:pt x="178" y="64"/>
                  <a:pt x="178" y="64"/>
                  <a:pt x="178" y="64"/>
                </a:cubicBezTo>
                <a:cubicBezTo>
                  <a:pt x="171" y="40"/>
                  <a:pt x="171" y="40"/>
                  <a:pt x="171" y="40"/>
                </a:cubicBezTo>
                <a:cubicBezTo>
                  <a:pt x="175" y="40"/>
                  <a:pt x="175" y="40"/>
                  <a:pt x="175" y="40"/>
                </a:cubicBezTo>
                <a:cubicBezTo>
                  <a:pt x="180" y="58"/>
                  <a:pt x="180" y="58"/>
                  <a:pt x="180" y="58"/>
                </a:cubicBezTo>
                <a:cubicBezTo>
                  <a:pt x="180" y="59"/>
                  <a:pt x="180" y="60"/>
                  <a:pt x="180" y="61"/>
                </a:cubicBezTo>
                <a:cubicBezTo>
                  <a:pt x="180" y="61"/>
                  <a:pt x="180" y="61"/>
                  <a:pt x="180" y="61"/>
                </a:cubicBezTo>
                <a:cubicBezTo>
                  <a:pt x="180" y="60"/>
                  <a:pt x="180" y="59"/>
                  <a:pt x="181" y="58"/>
                </a:cubicBezTo>
                <a:cubicBezTo>
                  <a:pt x="186" y="40"/>
                  <a:pt x="186" y="40"/>
                  <a:pt x="186" y="40"/>
                </a:cubicBezTo>
                <a:cubicBezTo>
                  <a:pt x="190" y="40"/>
                  <a:pt x="190" y="40"/>
                  <a:pt x="190" y="40"/>
                </a:cubicBezTo>
                <a:cubicBezTo>
                  <a:pt x="195" y="58"/>
                  <a:pt x="195" y="58"/>
                  <a:pt x="195" y="58"/>
                </a:cubicBezTo>
                <a:cubicBezTo>
                  <a:pt x="195" y="59"/>
                  <a:pt x="195" y="60"/>
                  <a:pt x="195" y="61"/>
                </a:cubicBezTo>
                <a:cubicBezTo>
                  <a:pt x="195" y="61"/>
                  <a:pt x="195" y="61"/>
                  <a:pt x="195" y="61"/>
                </a:cubicBezTo>
                <a:cubicBezTo>
                  <a:pt x="195" y="60"/>
                  <a:pt x="195" y="59"/>
                  <a:pt x="196" y="58"/>
                </a:cubicBezTo>
                <a:cubicBezTo>
                  <a:pt x="200" y="40"/>
                  <a:pt x="200" y="40"/>
                  <a:pt x="200" y="40"/>
                </a:cubicBezTo>
                <a:lnTo>
                  <a:pt x="204" y="40"/>
                </a:lnTo>
                <a:close/>
                <a:moveTo>
                  <a:pt x="227" y="53"/>
                </a:moveTo>
                <a:cubicBezTo>
                  <a:pt x="210" y="53"/>
                  <a:pt x="210" y="53"/>
                  <a:pt x="210" y="53"/>
                </a:cubicBezTo>
                <a:cubicBezTo>
                  <a:pt x="210" y="56"/>
                  <a:pt x="210" y="58"/>
                  <a:pt x="212" y="60"/>
                </a:cubicBezTo>
                <a:cubicBezTo>
                  <a:pt x="213" y="61"/>
                  <a:pt x="215" y="62"/>
                  <a:pt x="217" y="62"/>
                </a:cubicBezTo>
                <a:cubicBezTo>
                  <a:pt x="220" y="62"/>
                  <a:pt x="223" y="61"/>
                  <a:pt x="225" y="59"/>
                </a:cubicBezTo>
                <a:cubicBezTo>
                  <a:pt x="225" y="63"/>
                  <a:pt x="225" y="63"/>
                  <a:pt x="225" y="63"/>
                </a:cubicBezTo>
                <a:cubicBezTo>
                  <a:pt x="223" y="64"/>
                  <a:pt x="220" y="65"/>
                  <a:pt x="216" y="65"/>
                </a:cubicBezTo>
                <a:cubicBezTo>
                  <a:pt x="213" y="65"/>
                  <a:pt x="210" y="64"/>
                  <a:pt x="208" y="62"/>
                </a:cubicBezTo>
                <a:cubicBezTo>
                  <a:pt x="207" y="59"/>
                  <a:pt x="206" y="56"/>
                  <a:pt x="206" y="52"/>
                </a:cubicBezTo>
                <a:cubicBezTo>
                  <a:pt x="206" y="50"/>
                  <a:pt x="206" y="48"/>
                  <a:pt x="207" y="46"/>
                </a:cubicBezTo>
                <a:cubicBezTo>
                  <a:pt x="208" y="44"/>
                  <a:pt x="209" y="42"/>
                  <a:pt x="211" y="41"/>
                </a:cubicBezTo>
                <a:cubicBezTo>
                  <a:pt x="213" y="40"/>
                  <a:pt x="215" y="40"/>
                  <a:pt x="217" y="40"/>
                </a:cubicBezTo>
                <a:cubicBezTo>
                  <a:pt x="220" y="40"/>
                  <a:pt x="222" y="41"/>
                  <a:pt x="224" y="43"/>
                </a:cubicBezTo>
                <a:cubicBezTo>
                  <a:pt x="226" y="45"/>
                  <a:pt x="227" y="48"/>
                  <a:pt x="227" y="51"/>
                </a:cubicBezTo>
                <a:lnTo>
                  <a:pt x="227" y="53"/>
                </a:lnTo>
                <a:close/>
                <a:moveTo>
                  <a:pt x="223" y="50"/>
                </a:moveTo>
                <a:cubicBezTo>
                  <a:pt x="223" y="48"/>
                  <a:pt x="222" y="46"/>
                  <a:pt x="221" y="45"/>
                </a:cubicBezTo>
                <a:cubicBezTo>
                  <a:pt x="220" y="44"/>
                  <a:pt x="218" y="43"/>
                  <a:pt x="217" y="43"/>
                </a:cubicBezTo>
                <a:cubicBezTo>
                  <a:pt x="215" y="43"/>
                  <a:pt x="213" y="44"/>
                  <a:pt x="212" y="45"/>
                </a:cubicBezTo>
                <a:cubicBezTo>
                  <a:pt x="211" y="46"/>
                  <a:pt x="210" y="48"/>
                  <a:pt x="210" y="50"/>
                </a:cubicBezTo>
                <a:lnTo>
                  <a:pt x="223" y="50"/>
                </a:lnTo>
                <a:close/>
                <a:moveTo>
                  <a:pt x="243" y="44"/>
                </a:moveTo>
                <a:cubicBezTo>
                  <a:pt x="243" y="44"/>
                  <a:pt x="242" y="44"/>
                  <a:pt x="240" y="44"/>
                </a:cubicBezTo>
                <a:cubicBezTo>
                  <a:pt x="239" y="44"/>
                  <a:pt x="237" y="44"/>
                  <a:pt x="236" y="46"/>
                </a:cubicBezTo>
                <a:cubicBezTo>
                  <a:pt x="235" y="48"/>
                  <a:pt x="235" y="50"/>
                  <a:pt x="235" y="52"/>
                </a:cubicBezTo>
                <a:cubicBezTo>
                  <a:pt x="235" y="64"/>
                  <a:pt x="235" y="64"/>
                  <a:pt x="235" y="64"/>
                </a:cubicBezTo>
                <a:cubicBezTo>
                  <a:pt x="231" y="64"/>
                  <a:pt x="231" y="64"/>
                  <a:pt x="231" y="64"/>
                </a:cubicBezTo>
                <a:cubicBezTo>
                  <a:pt x="231" y="40"/>
                  <a:pt x="231" y="40"/>
                  <a:pt x="231" y="40"/>
                </a:cubicBezTo>
                <a:cubicBezTo>
                  <a:pt x="235" y="40"/>
                  <a:pt x="235" y="40"/>
                  <a:pt x="235" y="40"/>
                </a:cubicBezTo>
                <a:cubicBezTo>
                  <a:pt x="235" y="45"/>
                  <a:pt x="235" y="45"/>
                  <a:pt x="235" y="45"/>
                </a:cubicBezTo>
                <a:cubicBezTo>
                  <a:pt x="235" y="45"/>
                  <a:pt x="235" y="45"/>
                  <a:pt x="235" y="45"/>
                </a:cubicBezTo>
                <a:cubicBezTo>
                  <a:pt x="235" y="44"/>
                  <a:pt x="236" y="42"/>
                  <a:pt x="237" y="41"/>
                </a:cubicBezTo>
                <a:cubicBezTo>
                  <a:pt x="238" y="40"/>
                  <a:pt x="240" y="40"/>
                  <a:pt x="241" y="40"/>
                </a:cubicBezTo>
                <a:cubicBezTo>
                  <a:pt x="242" y="40"/>
                  <a:pt x="243" y="40"/>
                  <a:pt x="243" y="40"/>
                </a:cubicBezTo>
                <a:lnTo>
                  <a:pt x="243" y="44"/>
                </a:lnTo>
                <a:close/>
                <a:moveTo>
                  <a:pt x="267" y="41"/>
                </a:moveTo>
                <a:cubicBezTo>
                  <a:pt x="267" y="44"/>
                  <a:pt x="266" y="47"/>
                  <a:pt x="264" y="49"/>
                </a:cubicBezTo>
                <a:cubicBezTo>
                  <a:pt x="262" y="51"/>
                  <a:pt x="259" y="52"/>
                  <a:pt x="255" y="52"/>
                </a:cubicBezTo>
                <a:cubicBezTo>
                  <a:pt x="251" y="52"/>
                  <a:pt x="251" y="52"/>
                  <a:pt x="251" y="52"/>
                </a:cubicBezTo>
                <a:cubicBezTo>
                  <a:pt x="251" y="64"/>
                  <a:pt x="251" y="64"/>
                  <a:pt x="251" y="64"/>
                </a:cubicBezTo>
                <a:cubicBezTo>
                  <a:pt x="247" y="64"/>
                  <a:pt x="247" y="64"/>
                  <a:pt x="247" y="64"/>
                </a:cubicBezTo>
                <a:cubicBezTo>
                  <a:pt x="247" y="31"/>
                  <a:pt x="247" y="31"/>
                  <a:pt x="247" y="31"/>
                </a:cubicBezTo>
                <a:cubicBezTo>
                  <a:pt x="256" y="31"/>
                  <a:pt x="256" y="31"/>
                  <a:pt x="256" y="31"/>
                </a:cubicBezTo>
                <a:cubicBezTo>
                  <a:pt x="260" y="31"/>
                  <a:pt x="262" y="32"/>
                  <a:pt x="264" y="33"/>
                </a:cubicBezTo>
                <a:cubicBezTo>
                  <a:pt x="266" y="35"/>
                  <a:pt x="267" y="38"/>
                  <a:pt x="267" y="41"/>
                </a:cubicBezTo>
                <a:close/>
                <a:moveTo>
                  <a:pt x="263" y="41"/>
                </a:moveTo>
                <a:cubicBezTo>
                  <a:pt x="263" y="37"/>
                  <a:pt x="261" y="34"/>
                  <a:pt x="255" y="34"/>
                </a:cubicBezTo>
                <a:cubicBezTo>
                  <a:pt x="251" y="34"/>
                  <a:pt x="251" y="34"/>
                  <a:pt x="251" y="34"/>
                </a:cubicBezTo>
                <a:cubicBezTo>
                  <a:pt x="251" y="48"/>
                  <a:pt x="251" y="48"/>
                  <a:pt x="251" y="48"/>
                </a:cubicBezTo>
                <a:cubicBezTo>
                  <a:pt x="255" y="48"/>
                  <a:pt x="255" y="48"/>
                  <a:pt x="255" y="48"/>
                </a:cubicBezTo>
                <a:cubicBezTo>
                  <a:pt x="258" y="48"/>
                  <a:pt x="260" y="48"/>
                  <a:pt x="261" y="46"/>
                </a:cubicBezTo>
                <a:cubicBezTo>
                  <a:pt x="262" y="45"/>
                  <a:pt x="263" y="43"/>
                  <a:pt x="263" y="41"/>
                </a:cubicBezTo>
                <a:close/>
                <a:moveTo>
                  <a:pt x="292" y="52"/>
                </a:moveTo>
                <a:cubicBezTo>
                  <a:pt x="292" y="56"/>
                  <a:pt x="291" y="59"/>
                  <a:pt x="289" y="61"/>
                </a:cubicBezTo>
                <a:cubicBezTo>
                  <a:pt x="286" y="64"/>
                  <a:pt x="284" y="65"/>
                  <a:pt x="280" y="65"/>
                </a:cubicBezTo>
                <a:cubicBezTo>
                  <a:pt x="276" y="65"/>
                  <a:pt x="274" y="64"/>
                  <a:pt x="271" y="62"/>
                </a:cubicBezTo>
                <a:cubicBezTo>
                  <a:pt x="269" y="59"/>
                  <a:pt x="268" y="56"/>
                  <a:pt x="268" y="53"/>
                </a:cubicBezTo>
                <a:cubicBezTo>
                  <a:pt x="268" y="49"/>
                  <a:pt x="269" y="46"/>
                  <a:pt x="271" y="43"/>
                </a:cubicBezTo>
                <a:cubicBezTo>
                  <a:pt x="274" y="41"/>
                  <a:pt x="277" y="40"/>
                  <a:pt x="280" y="40"/>
                </a:cubicBezTo>
                <a:cubicBezTo>
                  <a:pt x="284" y="40"/>
                  <a:pt x="287" y="41"/>
                  <a:pt x="289" y="43"/>
                </a:cubicBezTo>
                <a:cubicBezTo>
                  <a:pt x="291" y="45"/>
                  <a:pt x="292" y="48"/>
                  <a:pt x="292" y="52"/>
                </a:cubicBezTo>
                <a:close/>
                <a:moveTo>
                  <a:pt x="288" y="52"/>
                </a:moveTo>
                <a:cubicBezTo>
                  <a:pt x="288" y="49"/>
                  <a:pt x="287" y="47"/>
                  <a:pt x="286" y="45"/>
                </a:cubicBezTo>
                <a:cubicBezTo>
                  <a:pt x="285" y="44"/>
                  <a:pt x="283" y="43"/>
                  <a:pt x="280" y="43"/>
                </a:cubicBezTo>
                <a:cubicBezTo>
                  <a:pt x="278" y="43"/>
                  <a:pt x="276" y="44"/>
                  <a:pt x="274" y="46"/>
                </a:cubicBezTo>
                <a:cubicBezTo>
                  <a:pt x="273" y="47"/>
                  <a:pt x="272" y="50"/>
                  <a:pt x="272" y="53"/>
                </a:cubicBezTo>
                <a:cubicBezTo>
                  <a:pt x="272" y="55"/>
                  <a:pt x="273" y="58"/>
                  <a:pt x="274" y="59"/>
                </a:cubicBezTo>
                <a:cubicBezTo>
                  <a:pt x="276" y="61"/>
                  <a:pt x="278" y="62"/>
                  <a:pt x="280" y="62"/>
                </a:cubicBezTo>
                <a:cubicBezTo>
                  <a:pt x="283" y="62"/>
                  <a:pt x="285" y="61"/>
                  <a:pt x="286" y="59"/>
                </a:cubicBezTo>
                <a:cubicBezTo>
                  <a:pt x="287" y="58"/>
                  <a:pt x="288" y="55"/>
                  <a:pt x="288" y="52"/>
                </a:cubicBezTo>
                <a:close/>
                <a:moveTo>
                  <a:pt x="301" y="32"/>
                </a:moveTo>
                <a:cubicBezTo>
                  <a:pt x="301" y="33"/>
                  <a:pt x="301" y="33"/>
                  <a:pt x="300" y="34"/>
                </a:cubicBezTo>
                <a:cubicBezTo>
                  <a:pt x="300" y="34"/>
                  <a:pt x="299" y="34"/>
                  <a:pt x="298" y="34"/>
                </a:cubicBezTo>
                <a:cubicBezTo>
                  <a:pt x="298" y="34"/>
                  <a:pt x="297" y="34"/>
                  <a:pt x="297" y="34"/>
                </a:cubicBezTo>
                <a:cubicBezTo>
                  <a:pt x="296" y="33"/>
                  <a:pt x="296" y="33"/>
                  <a:pt x="296" y="32"/>
                </a:cubicBezTo>
                <a:cubicBezTo>
                  <a:pt x="296" y="31"/>
                  <a:pt x="296" y="31"/>
                  <a:pt x="297" y="30"/>
                </a:cubicBezTo>
                <a:cubicBezTo>
                  <a:pt x="297" y="30"/>
                  <a:pt x="298" y="29"/>
                  <a:pt x="298" y="29"/>
                </a:cubicBezTo>
                <a:cubicBezTo>
                  <a:pt x="299" y="29"/>
                  <a:pt x="300" y="30"/>
                  <a:pt x="300" y="30"/>
                </a:cubicBezTo>
                <a:cubicBezTo>
                  <a:pt x="301" y="31"/>
                  <a:pt x="301" y="31"/>
                  <a:pt x="301" y="32"/>
                </a:cubicBezTo>
                <a:close/>
                <a:moveTo>
                  <a:pt x="300" y="64"/>
                </a:moveTo>
                <a:cubicBezTo>
                  <a:pt x="297" y="64"/>
                  <a:pt x="297" y="64"/>
                  <a:pt x="297" y="64"/>
                </a:cubicBezTo>
                <a:cubicBezTo>
                  <a:pt x="297" y="40"/>
                  <a:pt x="297" y="40"/>
                  <a:pt x="297" y="40"/>
                </a:cubicBezTo>
                <a:cubicBezTo>
                  <a:pt x="300" y="40"/>
                  <a:pt x="300" y="40"/>
                  <a:pt x="300" y="40"/>
                </a:cubicBezTo>
                <a:lnTo>
                  <a:pt x="300" y="64"/>
                </a:lnTo>
                <a:close/>
                <a:moveTo>
                  <a:pt x="327" y="64"/>
                </a:moveTo>
                <a:cubicBezTo>
                  <a:pt x="323" y="64"/>
                  <a:pt x="323" y="64"/>
                  <a:pt x="323" y="64"/>
                </a:cubicBezTo>
                <a:cubicBezTo>
                  <a:pt x="323" y="51"/>
                  <a:pt x="323" y="51"/>
                  <a:pt x="323" y="51"/>
                </a:cubicBezTo>
                <a:cubicBezTo>
                  <a:pt x="323" y="46"/>
                  <a:pt x="321" y="43"/>
                  <a:pt x="317" y="43"/>
                </a:cubicBezTo>
                <a:cubicBezTo>
                  <a:pt x="315" y="43"/>
                  <a:pt x="314" y="44"/>
                  <a:pt x="313" y="45"/>
                </a:cubicBezTo>
                <a:cubicBezTo>
                  <a:pt x="311" y="47"/>
                  <a:pt x="311" y="48"/>
                  <a:pt x="311" y="51"/>
                </a:cubicBezTo>
                <a:cubicBezTo>
                  <a:pt x="311" y="64"/>
                  <a:pt x="311" y="64"/>
                  <a:pt x="311" y="64"/>
                </a:cubicBezTo>
                <a:cubicBezTo>
                  <a:pt x="307" y="64"/>
                  <a:pt x="307" y="64"/>
                  <a:pt x="307" y="64"/>
                </a:cubicBezTo>
                <a:cubicBezTo>
                  <a:pt x="307" y="40"/>
                  <a:pt x="307" y="40"/>
                  <a:pt x="307" y="40"/>
                </a:cubicBezTo>
                <a:cubicBezTo>
                  <a:pt x="311" y="40"/>
                  <a:pt x="311" y="40"/>
                  <a:pt x="311" y="40"/>
                </a:cubicBezTo>
                <a:cubicBezTo>
                  <a:pt x="311" y="44"/>
                  <a:pt x="311" y="44"/>
                  <a:pt x="311" y="44"/>
                </a:cubicBezTo>
                <a:cubicBezTo>
                  <a:pt x="311" y="44"/>
                  <a:pt x="311" y="44"/>
                  <a:pt x="311" y="44"/>
                </a:cubicBezTo>
                <a:cubicBezTo>
                  <a:pt x="313" y="41"/>
                  <a:pt x="315" y="40"/>
                  <a:pt x="319" y="40"/>
                </a:cubicBezTo>
                <a:cubicBezTo>
                  <a:pt x="321" y="40"/>
                  <a:pt x="323" y="41"/>
                  <a:pt x="325" y="42"/>
                </a:cubicBezTo>
                <a:cubicBezTo>
                  <a:pt x="326" y="44"/>
                  <a:pt x="327" y="47"/>
                  <a:pt x="327" y="50"/>
                </a:cubicBezTo>
                <a:lnTo>
                  <a:pt x="327" y="64"/>
                </a:lnTo>
                <a:close/>
                <a:moveTo>
                  <a:pt x="344" y="64"/>
                </a:moveTo>
                <a:cubicBezTo>
                  <a:pt x="343" y="65"/>
                  <a:pt x="342" y="65"/>
                  <a:pt x="340" y="65"/>
                </a:cubicBezTo>
                <a:cubicBezTo>
                  <a:pt x="336" y="65"/>
                  <a:pt x="334" y="63"/>
                  <a:pt x="334" y="58"/>
                </a:cubicBezTo>
                <a:cubicBezTo>
                  <a:pt x="334" y="44"/>
                  <a:pt x="334" y="44"/>
                  <a:pt x="334" y="44"/>
                </a:cubicBezTo>
                <a:cubicBezTo>
                  <a:pt x="330" y="44"/>
                  <a:pt x="330" y="44"/>
                  <a:pt x="330" y="44"/>
                </a:cubicBezTo>
                <a:cubicBezTo>
                  <a:pt x="330" y="40"/>
                  <a:pt x="330" y="40"/>
                  <a:pt x="330" y="40"/>
                </a:cubicBezTo>
                <a:cubicBezTo>
                  <a:pt x="334" y="40"/>
                  <a:pt x="334" y="40"/>
                  <a:pt x="334" y="40"/>
                </a:cubicBezTo>
                <a:cubicBezTo>
                  <a:pt x="334" y="35"/>
                  <a:pt x="334" y="35"/>
                  <a:pt x="334" y="35"/>
                </a:cubicBezTo>
                <a:cubicBezTo>
                  <a:pt x="338" y="33"/>
                  <a:pt x="338" y="33"/>
                  <a:pt x="338" y="33"/>
                </a:cubicBezTo>
                <a:cubicBezTo>
                  <a:pt x="338" y="40"/>
                  <a:pt x="338" y="40"/>
                  <a:pt x="338" y="40"/>
                </a:cubicBezTo>
                <a:cubicBezTo>
                  <a:pt x="344" y="40"/>
                  <a:pt x="344" y="40"/>
                  <a:pt x="344" y="40"/>
                </a:cubicBezTo>
                <a:cubicBezTo>
                  <a:pt x="344" y="44"/>
                  <a:pt x="344" y="44"/>
                  <a:pt x="344" y="44"/>
                </a:cubicBezTo>
                <a:cubicBezTo>
                  <a:pt x="338" y="44"/>
                  <a:pt x="338" y="44"/>
                  <a:pt x="338" y="44"/>
                </a:cubicBezTo>
                <a:cubicBezTo>
                  <a:pt x="338" y="57"/>
                  <a:pt x="338" y="57"/>
                  <a:pt x="338" y="57"/>
                </a:cubicBezTo>
                <a:cubicBezTo>
                  <a:pt x="338" y="59"/>
                  <a:pt x="338" y="60"/>
                  <a:pt x="339" y="61"/>
                </a:cubicBezTo>
                <a:cubicBezTo>
                  <a:pt x="339" y="61"/>
                  <a:pt x="340" y="62"/>
                  <a:pt x="341" y="62"/>
                </a:cubicBezTo>
                <a:cubicBezTo>
                  <a:pt x="342" y="62"/>
                  <a:pt x="343" y="61"/>
                  <a:pt x="344" y="61"/>
                </a:cubicBezTo>
                <a:lnTo>
                  <a:pt x="344" y="64"/>
                </a:lnTo>
                <a:close/>
                <a:moveTo>
                  <a:pt x="32" y="38"/>
                </a:moveTo>
                <a:cubicBezTo>
                  <a:pt x="32" y="39"/>
                  <a:pt x="33" y="40"/>
                  <a:pt x="33" y="41"/>
                </a:cubicBezTo>
                <a:cubicBezTo>
                  <a:pt x="33" y="42"/>
                  <a:pt x="32" y="43"/>
                  <a:pt x="32" y="43"/>
                </a:cubicBezTo>
                <a:cubicBezTo>
                  <a:pt x="32" y="44"/>
                  <a:pt x="32" y="45"/>
                  <a:pt x="31" y="45"/>
                </a:cubicBezTo>
                <a:cubicBezTo>
                  <a:pt x="30" y="46"/>
                  <a:pt x="30" y="46"/>
                  <a:pt x="29" y="47"/>
                </a:cubicBezTo>
                <a:cubicBezTo>
                  <a:pt x="28" y="47"/>
                  <a:pt x="27" y="47"/>
                  <a:pt x="26" y="47"/>
                </a:cubicBezTo>
                <a:cubicBezTo>
                  <a:pt x="23" y="47"/>
                  <a:pt x="23" y="47"/>
                  <a:pt x="23" y="47"/>
                </a:cubicBezTo>
                <a:cubicBezTo>
                  <a:pt x="23" y="47"/>
                  <a:pt x="23" y="47"/>
                  <a:pt x="23" y="47"/>
                </a:cubicBezTo>
                <a:cubicBezTo>
                  <a:pt x="23" y="35"/>
                  <a:pt x="23" y="35"/>
                  <a:pt x="23" y="35"/>
                </a:cubicBezTo>
                <a:cubicBezTo>
                  <a:pt x="26" y="35"/>
                  <a:pt x="26" y="35"/>
                  <a:pt x="26" y="35"/>
                </a:cubicBezTo>
                <a:cubicBezTo>
                  <a:pt x="27" y="35"/>
                  <a:pt x="28" y="35"/>
                  <a:pt x="29" y="35"/>
                </a:cubicBezTo>
                <a:cubicBezTo>
                  <a:pt x="30" y="35"/>
                  <a:pt x="30" y="35"/>
                  <a:pt x="31" y="36"/>
                </a:cubicBezTo>
                <a:cubicBezTo>
                  <a:pt x="32" y="36"/>
                  <a:pt x="32" y="37"/>
                  <a:pt x="32" y="38"/>
                </a:cubicBezTo>
                <a:close/>
                <a:moveTo>
                  <a:pt x="56" y="0"/>
                </a:moveTo>
                <a:cubicBezTo>
                  <a:pt x="56" y="96"/>
                  <a:pt x="56" y="96"/>
                  <a:pt x="56" y="96"/>
                </a:cubicBezTo>
                <a:cubicBezTo>
                  <a:pt x="0" y="83"/>
                  <a:pt x="0" y="83"/>
                  <a:pt x="0" y="83"/>
                </a:cubicBezTo>
                <a:cubicBezTo>
                  <a:pt x="0" y="13"/>
                  <a:pt x="0" y="13"/>
                  <a:pt x="0" y="13"/>
                </a:cubicBezTo>
                <a:lnTo>
                  <a:pt x="56" y="0"/>
                </a:lnTo>
                <a:close/>
                <a:moveTo>
                  <a:pt x="41" y="40"/>
                </a:moveTo>
                <a:cubicBezTo>
                  <a:pt x="41" y="38"/>
                  <a:pt x="41" y="36"/>
                  <a:pt x="40" y="34"/>
                </a:cubicBezTo>
                <a:cubicBezTo>
                  <a:pt x="40" y="33"/>
                  <a:pt x="39" y="31"/>
                  <a:pt x="38" y="30"/>
                </a:cubicBezTo>
                <a:cubicBezTo>
                  <a:pt x="37" y="29"/>
                  <a:pt x="35" y="29"/>
                  <a:pt x="33" y="28"/>
                </a:cubicBezTo>
                <a:cubicBezTo>
                  <a:pt x="32" y="28"/>
                  <a:pt x="30" y="28"/>
                  <a:pt x="28" y="28"/>
                </a:cubicBezTo>
                <a:cubicBezTo>
                  <a:pt x="16" y="28"/>
                  <a:pt x="16" y="28"/>
                  <a:pt x="16" y="28"/>
                </a:cubicBezTo>
                <a:cubicBezTo>
                  <a:pt x="16" y="67"/>
                  <a:pt x="16" y="67"/>
                  <a:pt x="16" y="67"/>
                </a:cubicBezTo>
                <a:cubicBezTo>
                  <a:pt x="23" y="68"/>
                  <a:pt x="23" y="68"/>
                  <a:pt x="23" y="68"/>
                </a:cubicBezTo>
                <a:cubicBezTo>
                  <a:pt x="23" y="54"/>
                  <a:pt x="23" y="54"/>
                  <a:pt x="23" y="54"/>
                </a:cubicBezTo>
                <a:cubicBezTo>
                  <a:pt x="27" y="54"/>
                  <a:pt x="27" y="54"/>
                  <a:pt x="27" y="54"/>
                </a:cubicBezTo>
                <a:cubicBezTo>
                  <a:pt x="28" y="54"/>
                  <a:pt x="29" y="54"/>
                  <a:pt x="30" y="54"/>
                </a:cubicBezTo>
                <a:cubicBezTo>
                  <a:pt x="31" y="53"/>
                  <a:pt x="32" y="53"/>
                  <a:pt x="33" y="53"/>
                </a:cubicBezTo>
                <a:cubicBezTo>
                  <a:pt x="34" y="53"/>
                  <a:pt x="34" y="52"/>
                  <a:pt x="35" y="52"/>
                </a:cubicBezTo>
                <a:cubicBezTo>
                  <a:pt x="36" y="51"/>
                  <a:pt x="37" y="51"/>
                  <a:pt x="37" y="50"/>
                </a:cubicBezTo>
                <a:cubicBezTo>
                  <a:pt x="38" y="49"/>
                  <a:pt x="39" y="49"/>
                  <a:pt x="39" y="48"/>
                </a:cubicBezTo>
                <a:cubicBezTo>
                  <a:pt x="39" y="47"/>
                  <a:pt x="40" y="46"/>
                  <a:pt x="40" y="46"/>
                </a:cubicBezTo>
                <a:cubicBezTo>
                  <a:pt x="41" y="45"/>
                  <a:pt x="41" y="44"/>
                  <a:pt x="41" y="43"/>
                </a:cubicBezTo>
                <a:cubicBezTo>
                  <a:pt x="41" y="42"/>
                  <a:pt x="41" y="41"/>
                  <a:pt x="41" y="40"/>
                </a:cubicBezTo>
                <a:close/>
                <a:moveTo>
                  <a:pt x="96" y="16"/>
                </a:moveTo>
                <a:cubicBezTo>
                  <a:pt x="96" y="80"/>
                  <a:pt x="96" y="80"/>
                  <a:pt x="96" y="80"/>
                </a:cubicBezTo>
                <a:cubicBezTo>
                  <a:pt x="96" y="81"/>
                  <a:pt x="93" y="84"/>
                  <a:pt x="92" y="84"/>
                </a:cubicBezTo>
                <a:cubicBezTo>
                  <a:pt x="60" y="84"/>
                  <a:pt x="60" y="84"/>
                  <a:pt x="60" y="84"/>
                </a:cubicBezTo>
                <a:cubicBezTo>
                  <a:pt x="60" y="76"/>
                  <a:pt x="60" y="76"/>
                  <a:pt x="60" y="76"/>
                </a:cubicBezTo>
                <a:cubicBezTo>
                  <a:pt x="84" y="76"/>
                  <a:pt x="84" y="76"/>
                  <a:pt x="84" y="76"/>
                </a:cubicBezTo>
                <a:cubicBezTo>
                  <a:pt x="84" y="72"/>
                  <a:pt x="84" y="72"/>
                  <a:pt x="84" y="72"/>
                </a:cubicBezTo>
                <a:cubicBezTo>
                  <a:pt x="60" y="72"/>
                  <a:pt x="60" y="72"/>
                  <a:pt x="60" y="72"/>
                </a:cubicBezTo>
                <a:cubicBezTo>
                  <a:pt x="60" y="64"/>
                  <a:pt x="60" y="64"/>
                  <a:pt x="60" y="64"/>
                </a:cubicBezTo>
                <a:cubicBezTo>
                  <a:pt x="84" y="64"/>
                  <a:pt x="84" y="64"/>
                  <a:pt x="84" y="64"/>
                </a:cubicBezTo>
                <a:cubicBezTo>
                  <a:pt x="84" y="60"/>
                  <a:pt x="84" y="60"/>
                  <a:pt x="84" y="60"/>
                </a:cubicBezTo>
                <a:cubicBezTo>
                  <a:pt x="60" y="60"/>
                  <a:pt x="60" y="60"/>
                  <a:pt x="60" y="60"/>
                </a:cubicBezTo>
                <a:cubicBezTo>
                  <a:pt x="60" y="12"/>
                  <a:pt x="60" y="12"/>
                  <a:pt x="60" y="12"/>
                </a:cubicBezTo>
                <a:cubicBezTo>
                  <a:pt x="92" y="12"/>
                  <a:pt x="92" y="12"/>
                  <a:pt x="92" y="12"/>
                </a:cubicBezTo>
                <a:cubicBezTo>
                  <a:pt x="93" y="12"/>
                  <a:pt x="96" y="14"/>
                  <a:pt x="96" y="16"/>
                </a:cubicBezTo>
                <a:close/>
                <a:moveTo>
                  <a:pt x="79" y="40"/>
                </a:moveTo>
                <a:cubicBezTo>
                  <a:pt x="68" y="40"/>
                  <a:pt x="68" y="40"/>
                  <a:pt x="68" y="40"/>
                </a:cubicBezTo>
                <a:cubicBezTo>
                  <a:pt x="67" y="28"/>
                  <a:pt x="67" y="28"/>
                  <a:pt x="67" y="28"/>
                </a:cubicBezTo>
                <a:cubicBezTo>
                  <a:pt x="65" y="28"/>
                  <a:pt x="62" y="28"/>
                  <a:pt x="60" y="29"/>
                </a:cubicBezTo>
                <a:cubicBezTo>
                  <a:pt x="60" y="50"/>
                  <a:pt x="60" y="50"/>
                  <a:pt x="60" y="50"/>
                </a:cubicBezTo>
                <a:cubicBezTo>
                  <a:pt x="62" y="51"/>
                  <a:pt x="64" y="52"/>
                  <a:pt x="66" y="52"/>
                </a:cubicBezTo>
                <a:cubicBezTo>
                  <a:pt x="73" y="52"/>
                  <a:pt x="79" y="46"/>
                  <a:pt x="79" y="40"/>
                </a:cubicBezTo>
                <a:close/>
                <a:moveTo>
                  <a:pt x="84" y="36"/>
                </a:moveTo>
                <a:cubicBezTo>
                  <a:pt x="84" y="29"/>
                  <a:pt x="78" y="24"/>
                  <a:pt x="72" y="24"/>
                </a:cubicBezTo>
                <a:cubicBezTo>
                  <a:pt x="72" y="36"/>
                  <a:pt x="72" y="36"/>
                  <a:pt x="72" y="36"/>
                </a:cubicBezTo>
                <a:lnTo>
                  <a:pt x="84"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nvGrpSpPr>
          <p:cNvPr id="576" name="Group 53"/>
          <p:cNvGrpSpPr>
            <a:grpSpLocks noChangeAspect="1"/>
          </p:cNvGrpSpPr>
          <p:nvPr/>
        </p:nvGrpSpPr>
        <p:grpSpPr bwMode="auto">
          <a:xfrm>
            <a:off x="2297210" y="4427037"/>
            <a:ext cx="939732" cy="359381"/>
            <a:chOff x="3453" y="2013"/>
            <a:chExt cx="774" cy="296"/>
          </a:xfrm>
        </p:grpSpPr>
        <p:sp>
          <p:nvSpPr>
            <p:cNvPr id="578" name="Freeform 54"/>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79" name="Freeform 55"/>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0" name="Freeform 56"/>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1" name="Freeform 57"/>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2" name="Freeform 58"/>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3" name="Freeform 59"/>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4" name="Freeform 60"/>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5" name="Freeform 61"/>
            <p:cNvSpPr>
              <a:spLocks noEditPoints="1"/>
            </p:cNvSpPr>
            <p:nvPr/>
          </p:nvSpPr>
          <p:spPr bwMode="auto">
            <a:xfrm>
              <a:off x="3834" y="2108"/>
              <a:ext cx="60" cy="102"/>
            </a:xfrm>
            <a:custGeom>
              <a:avLst/>
              <a:gdLst>
                <a:gd name="T0" fmla="*/ 25 w 25"/>
                <a:gd name="T1" fmla="*/ 13 h 42"/>
                <a:gd name="T2" fmla="*/ 21 w 25"/>
                <a:gd name="T3" fmla="*/ 22 h 42"/>
                <a:gd name="T4" fmla="*/ 10 w 25"/>
                <a:gd name="T5" fmla="*/ 26 h 42"/>
                <a:gd name="T6" fmla="*/ 5 w 25"/>
                <a:gd name="T7" fmla="*/ 26 h 42"/>
                <a:gd name="T8" fmla="*/ 5 w 25"/>
                <a:gd name="T9" fmla="*/ 42 h 42"/>
                <a:gd name="T10" fmla="*/ 0 w 25"/>
                <a:gd name="T11" fmla="*/ 42 h 42"/>
                <a:gd name="T12" fmla="*/ 0 w 25"/>
                <a:gd name="T13" fmla="*/ 0 h 42"/>
                <a:gd name="T14" fmla="*/ 11 w 25"/>
                <a:gd name="T15" fmla="*/ 0 h 42"/>
                <a:gd name="T16" fmla="*/ 22 w 25"/>
                <a:gd name="T17" fmla="*/ 3 h 42"/>
                <a:gd name="T18" fmla="*/ 25 w 25"/>
                <a:gd name="T19" fmla="*/ 13 h 42"/>
                <a:gd name="T20" fmla="*/ 20 w 25"/>
                <a:gd name="T21" fmla="*/ 13 h 42"/>
                <a:gd name="T22" fmla="*/ 10 w 25"/>
                <a:gd name="T23" fmla="*/ 5 h 42"/>
                <a:gd name="T24" fmla="*/ 5 w 25"/>
                <a:gd name="T25" fmla="*/ 5 h 42"/>
                <a:gd name="T26" fmla="*/ 5 w 25"/>
                <a:gd name="T27" fmla="*/ 22 h 42"/>
                <a:gd name="T28" fmla="*/ 10 w 25"/>
                <a:gd name="T29" fmla="*/ 22 h 42"/>
                <a:gd name="T30" fmla="*/ 18 w 25"/>
                <a:gd name="T31" fmla="*/ 19 h 42"/>
                <a:gd name="T32" fmla="*/ 20 w 25"/>
                <a:gd name="T33"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2">
                  <a:moveTo>
                    <a:pt x="25" y="13"/>
                  </a:moveTo>
                  <a:cubicBezTo>
                    <a:pt x="25" y="17"/>
                    <a:pt x="24" y="20"/>
                    <a:pt x="21" y="22"/>
                  </a:cubicBezTo>
                  <a:cubicBezTo>
                    <a:pt x="18" y="25"/>
                    <a:pt x="15" y="26"/>
                    <a:pt x="10" y="26"/>
                  </a:cubicBezTo>
                  <a:cubicBezTo>
                    <a:pt x="5" y="26"/>
                    <a:pt x="5" y="26"/>
                    <a:pt x="5" y="26"/>
                  </a:cubicBezTo>
                  <a:cubicBezTo>
                    <a:pt x="5" y="42"/>
                    <a:pt x="5" y="42"/>
                    <a:pt x="5" y="42"/>
                  </a:cubicBezTo>
                  <a:cubicBezTo>
                    <a:pt x="0" y="42"/>
                    <a:pt x="0" y="42"/>
                    <a:pt x="0" y="42"/>
                  </a:cubicBezTo>
                  <a:cubicBezTo>
                    <a:pt x="0" y="0"/>
                    <a:pt x="0" y="0"/>
                    <a:pt x="0" y="0"/>
                  </a:cubicBezTo>
                  <a:cubicBezTo>
                    <a:pt x="11" y="0"/>
                    <a:pt x="11" y="0"/>
                    <a:pt x="11" y="0"/>
                  </a:cubicBezTo>
                  <a:cubicBezTo>
                    <a:pt x="16" y="0"/>
                    <a:pt x="19" y="1"/>
                    <a:pt x="22" y="3"/>
                  </a:cubicBezTo>
                  <a:cubicBezTo>
                    <a:pt x="24" y="6"/>
                    <a:pt x="25" y="9"/>
                    <a:pt x="25" y="13"/>
                  </a:cubicBezTo>
                  <a:close/>
                  <a:moveTo>
                    <a:pt x="20" y="13"/>
                  </a:moveTo>
                  <a:cubicBezTo>
                    <a:pt x="20" y="7"/>
                    <a:pt x="17" y="5"/>
                    <a:pt x="10" y="5"/>
                  </a:cubicBezTo>
                  <a:cubicBezTo>
                    <a:pt x="5" y="5"/>
                    <a:pt x="5" y="5"/>
                    <a:pt x="5" y="5"/>
                  </a:cubicBezTo>
                  <a:cubicBezTo>
                    <a:pt x="5" y="22"/>
                    <a:pt x="5" y="22"/>
                    <a:pt x="5" y="22"/>
                  </a:cubicBezTo>
                  <a:cubicBezTo>
                    <a:pt x="10" y="22"/>
                    <a:pt x="10" y="22"/>
                    <a:pt x="10" y="22"/>
                  </a:cubicBezTo>
                  <a:cubicBezTo>
                    <a:pt x="13" y="22"/>
                    <a:pt x="16" y="21"/>
                    <a:pt x="18" y="19"/>
                  </a:cubicBezTo>
                  <a:cubicBezTo>
                    <a:pt x="19" y="18"/>
                    <a:pt x="20" y="16"/>
                    <a:pt x="20"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6" name="Freeform 62"/>
            <p:cNvSpPr>
              <a:spLocks/>
            </p:cNvSpPr>
            <p:nvPr/>
          </p:nvSpPr>
          <p:spPr bwMode="auto">
            <a:xfrm>
              <a:off x="3908" y="2137"/>
              <a:ext cx="38" cy="73"/>
            </a:xfrm>
            <a:custGeom>
              <a:avLst/>
              <a:gdLst>
                <a:gd name="T0" fmla="*/ 16 w 16"/>
                <a:gd name="T1" fmla="*/ 5 h 30"/>
                <a:gd name="T2" fmla="*/ 12 w 16"/>
                <a:gd name="T3" fmla="*/ 4 h 30"/>
                <a:gd name="T4" fmla="*/ 7 w 16"/>
                <a:gd name="T5" fmla="*/ 7 h 30"/>
                <a:gd name="T6" fmla="*/ 5 w 16"/>
                <a:gd name="T7" fmla="*/ 15 h 30"/>
                <a:gd name="T8" fmla="*/ 5 w 16"/>
                <a:gd name="T9" fmla="*/ 30 h 30"/>
                <a:gd name="T10" fmla="*/ 0 w 16"/>
                <a:gd name="T11" fmla="*/ 30 h 30"/>
                <a:gd name="T12" fmla="*/ 0 w 16"/>
                <a:gd name="T13" fmla="*/ 0 h 30"/>
                <a:gd name="T14" fmla="*/ 5 w 16"/>
                <a:gd name="T15" fmla="*/ 0 h 30"/>
                <a:gd name="T16" fmla="*/ 5 w 16"/>
                <a:gd name="T17" fmla="*/ 6 h 30"/>
                <a:gd name="T18" fmla="*/ 5 w 16"/>
                <a:gd name="T19" fmla="*/ 6 h 30"/>
                <a:gd name="T20" fmla="*/ 8 w 16"/>
                <a:gd name="T21" fmla="*/ 1 h 30"/>
                <a:gd name="T22" fmla="*/ 13 w 16"/>
                <a:gd name="T23" fmla="*/ 0 h 30"/>
                <a:gd name="T24" fmla="*/ 16 w 16"/>
                <a:gd name="T25" fmla="*/ 0 h 30"/>
                <a:gd name="T26" fmla="*/ 16 w 16"/>
                <a:gd name="T27"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30">
                  <a:moveTo>
                    <a:pt x="16" y="5"/>
                  </a:moveTo>
                  <a:cubicBezTo>
                    <a:pt x="15" y="4"/>
                    <a:pt x="14" y="4"/>
                    <a:pt x="12" y="4"/>
                  </a:cubicBezTo>
                  <a:cubicBezTo>
                    <a:pt x="10" y="4"/>
                    <a:pt x="8" y="5"/>
                    <a:pt x="7" y="7"/>
                  </a:cubicBezTo>
                  <a:cubicBezTo>
                    <a:pt x="5" y="9"/>
                    <a:pt x="5" y="12"/>
                    <a:pt x="5" y="15"/>
                  </a:cubicBezTo>
                  <a:cubicBezTo>
                    <a:pt x="5" y="30"/>
                    <a:pt x="5" y="30"/>
                    <a:pt x="5" y="30"/>
                  </a:cubicBezTo>
                  <a:cubicBezTo>
                    <a:pt x="0" y="30"/>
                    <a:pt x="0" y="30"/>
                    <a:pt x="0" y="30"/>
                  </a:cubicBezTo>
                  <a:cubicBezTo>
                    <a:pt x="0" y="0"/>
                    <a:pt x="0" y="0"/>
                    <a:pt x="0" y="0"/>
                  </a:cubicBezTo>
                  <a:cubicBezTo>
                    <a:pt x="5" y="0"/>
                    <a:pt x="5" y="0"/>
                    <a:pt x="5" y="0"/>
                  </a:cubicBezTo>
                  <a:cubicBezTo>
                    <a:pt x="5" y="6"/>
                    <a:pt x="5" y="6"/>
                    <a:pt x="5" y="6"/>
                  </a:cubicBezTo>
                  <a:cubicBezTo>
                    <a:pt x="5" y="6"/>
                    <a:pt x="5" y="6"/>
                    <a:pt x="5" y="6"/>
                  </a:cubicBezTo>
                  <a:cubicBezTo>
                    <a:pt x="6" y="4"/>
                    <a:pt x="7" y="3"/>
                    <a:pt x="8" y="1"/>
                  </a:cubicBezTo>
                  <a:cubicBezTo>
                    <a:pt x="9" y="0"/>
                    <a:pt x="11" y="0"/>
                    <a:pt x="13" y="0"/>
                  </a:cubicBezTo>
                  <a:cubicBezTo>
                    <a:pt x="14" y="0"/>
                    <a:pt x="15" y="0"/>
                    <a:pt x="16" y="0"/>
                  </a:cubicBezTo>
                  <a:lnTo>
                    <a:pt x="16"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7" name="Freeform 63"/>
            <p:cNvSpPr>
              <a:spLocks noEditPoints="1"/>
            </p:cNvSpPr>
            <p:nvPr/>
          </p:nvSpPr>
          <p:spPr bwMode="auto">
            <a:xfrm>
              <a:off x="3946" y="2134"/>
              <a:ext cx="72" cy="78"/>
            </a:xfrm>
            <a:custGeom>
              <a:avLst/>
              <a:gdLst>
                <a:gd name="T0" fmla="*/ 30 w 30"/>
                <a:gd name="T1" fmla="*/ 16 h 32"/>
                <a:gd name="T2" fmla="*/ 26 w 30"/>
                <a:gd name="T3" fmla="*/ 27 h 32"/>
                <a:gd name="T4" fmla="*/ 15 w 30"/>
                <a:gd name="T5" fmla="*/ 32 h 32"/>
                <a:gd name="T6" fmla="*/ 4 w 30"/>
                <a:gd name="T7" fmla="*/ 28 h 32"/>
                <a:gd name="T8" fmla="*/ 0 w 30"/>
                <a:gd name="T9" fmla="*/ 16 h 32"/>
                <a:gd name="T10" fmla="*/ 4 w 30"/>
                <a:gd name="T11" fmla="*/ 5 h 32"/>
                <a:gd name="T12" fmla="*/ 15 w 30"/>
                <a:gd name="T13" fmla="*/ 0 h 32"/>
                <a:gd name="T14" fmla="*/ 26 w 30"/>
                <a:gd name="T15" fmla="*/ 5 h 32"/>
                <a:gd name="T16" fmla="*/ 30 w 30"/>
                <a:gd name="T17" fmla="*/ 16 h 32"/>
                <a:gd name="T18" fmla="*/ 25 w 30"/>
                <a:gd name="T19" fmla="*/ 16 h 32"/>
                <a:gd name="T20" fmla="*/ 22 w 30"/>
                <a:gd name="T21" fmla="*/ 7 h 32"/>
                <a:gd name="T22" fmla="*/ 15 w 30"/>
                <a:gd name="T23" fmla="*/ 4 h 32"/>
                <a:gd name="T24" fmla="*/ 8 w 30"/>
                <a:gd name="T25" fmla="*/ 8 h 32"/>
                <a:gd name="T26" fmla="*/ 5 w 30"/>
                <a:gd name="T27" fmla="*/ 16 h 32"/>
                <a:gd name="T28" fmla="*/ 8 w 30"/>
                <a:gd name="T29" fmla="*/ 25 h 32"/>
                <a:gd name="T30" fmla="*/ 15 w 30"/>
                <a:gd name="T31" fmla="*/ 28 h 32"/>
                <a:gd name="T32" fmla="*/ 22 w 30"/>
                <a:gd name="T33" fmla="*/ 25 h 32"/>
                <a:gd name="T34" fmla="*/ 25 w 30"/>
                <a:gd name="T35"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2">
                  <a:moveTo>
                    <a:pt x="30" y="16"/>
                  </a:moveTo>
                  <a:cubicBezTo>
                    <a:pt x="30" y="21"/>
                    <a:pt x="28" y="25"/>
                    <a:pt x="26" y="27"/>
                  </a:cubicBezTo>
                  <a:cubicBezTo>
                    <a:pt x="23" y="30"/>
                    <a:pt x="19" y="32"/>
                    <a:pt x="15" y="32"/>
                  </a:cubicBezTo>
                  <a:cubicBezTo>
                    <a:pt x="10" y="32"/>
                    <a:pt x="7" y="30"/>
                    <a:pt x="4" y="28"/>
                  </a:cubicBezTo>
                  <a:cubicBezTo>
                    <a:pt x="2" y="25"/>
                    <a:pt x="0" y="21"/>
                    <a:pt x="0" y="16"/>
                  </a:cubicBezTo>
                  <a:cubicBezTo>
                    <a:pt x="0" y="11"/>
                    <a:pt x="2" y="8"/>
                    <a:pt x="4" y="5"/>
                  </a:cubicBezTo>
                  <a:cubicBezTo>
                    <a:pt x="7" y="2"/>
                    <a:pt x="11" y="0"/>
                    <a:pt x="15" y="0"/>
                  </a:cubicBezTo>
                  <a:cubicBezTo>
                    <a:pt x="20" y="0"/>
                    <a:pt x="23" y="2"/>
                    <a:pt x="26" y="5"/>
                  </a:cubicBezTo>
                  <a:cubicBezTo>
                    <a:pt x="28" y="7"/>
                    <a:pt x="30" y="11"/>
                    <a:pt x="30" y="16"/>
                  </a:cubicBezTo>
                  <a:close/>
                  <a:moveTo>
                    <a:pt x="25" y="16"/>
                  </a:moveTo>
                  <a:cubicBezTo>
                    <a:pt x="25" y="12"/>
                    <a:pt x="24" y="9"/>
                    <a:pt x="22" y="7"/>
                  </a:cubicBezTo>
                  <a:cubicBezTo>
                    <a:pt x="21" y="5"/>
                    <a:pt x="18" y="4"/>
                    <a:pt x="15" y="4"/>
                  </a:cubicBezTo>
                  <a:cubicBezTo>
                    <a:pt x="12" y="4"/>
                    <a:pt x="10" y="5"/>
                    <a:pt x="8" y="8"/>
                  </a:cubicBezTo>
                  <a:cubicBezTo>
                    <a:pt x="6" y="10"/>
                    <a:pt x="5" y="12"/>
                    <a:pt x="5" y="16"/>
                  </a:cubicBezTo>
                  <a:cubicBezTo>
                    <a:pt x="5" y="20"/>
                    <a:pt x="6" y="23"/>
                    <a:pt x="8" y="25"/>
                  </a:cubicBezTo>
                  <a:cubicBezTo>
                    <a:pt x="10" y="27"/>
                    <a:pt x="12" y="28"/>
                    <a:pt x="15" y="28"/>
                  </a:cubicBezTo>
                  <a:cubicBezTo>
                    <a:pt x="18" y="28"/>
                    <a:pt x="21" y="27"/>
                    <a:pt x="22" y="25"/>
                  </a:cubicBezTo>
                  <a:cubicBezTo>
                    <a:pt x="24" y="23"/>
                    <a:pt x="25" y="20"/>
                    <a:pt x="25"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8" name="Freeform 64"/>
            <p:cNvSpPr>
              <a:spLocks noEditPoints="1"/>
            </p:cNvSpPr>
            <p:nvPr/>
          </p:nvSpPr>
          <p:spPr bwMode="auto">
            <a:xfrm>
              <a:off x="4006" y="2103"/>
              <a:ext cx="38" cy="141"/>
            </a:xfrm>
            <a:custGeom>
              <a:avLst/>
              <a:gdLst>
                <a:gd name="T0" fmla="*/ 15 w 16"/>
                <a:gd name="T1" fmla="*/ 43 h 58"/>
                <a:gd name="T2" fmla="*/ 12 w 16"/>
                <a:gd name="T3" fmla="*/ 54 h 58"/>
                <a:gd name="T4" fmla="*/ 4 w 16"/>
                <a:gd name="T5" fmla="*/ 58 h 58"/>
                <a:gd name="T6" fmla="*/ 0 w 16"/>
                <a:gd name="T7" fmla="*/ 57 h 58"/>
                <a:gd name="T8" fmla="*/ 0 w 16"/>
                <a:gd name="T9" fmla="*/ 53 h 58"/>
                <a:gd name="T10" fmla="*/ 4 w 16"/>
                <a:gd name="T11" fmla="*/ 54 h 58"/>
                <a:gd name="T12" fmla="*/ 11 w 16"/>
                <a:gd name="T13" fmla="*/ 44 h 58"/>
                <a:gd name="T14" fmla="*/ 11 w 16"/>
                <a:gd name="T15" fmla="*/ 14 h 58"/>
                <a:gd name="T16" fmla="*/ 15 w 16"/>
                <a:gd name="T17" fmla="*/ 14 h 58"/>
                <a:gd name="T18" fmla="*/ 15 w 16"/>
                <a:gd name="T19" fmla="*/ 43 h 58"/>
                <a:gd name="T20" fmla="*/ 16 w 16"/>
                <a:gd name="T21" fmla="*/ 3 h 58"/>
                <a:gd name="T22" fmla="*/ 15 w 16"/>
                <a:gd name="T23" fmla="*/ 6 h 58"/>
                <a:gd name="T24" fmla="*/ 13 w 16"/>
                <a:gd name="T25" fmla="*/ 6 h 58"/>
                <a:gd name="T26" fmla="*/ 11 w 16"/>
                <a:gd name="T27" fmla="*/ 6 h 58"/>
                <a:gd name="T28" fmla="*/ 10 w 16"/>
                <a:gd name="T29" fmla="*/ 3 h 58"/>
                <a:gd name="T30" fmla="*/ 11 w 16"/>
                <a:gd name="T31" fmla="*/ 1 h 58"/>
                <a:gd name="T32" fmla="*/ 13 w 16"/>
                <a:gd name="T33" fmla="*/ 0 h 58"/>
                <a:gd name="T34" fmla="*/ 15 w 16"/>
                <a:gd name="T35" fmla="*/ 1 h 58"/>
                <a:gd name="T36" fmla="*/ 16 w 16"/>
                <a:gd name="T37"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58">
                  <a:moveTo>
                    <a:pt x="15" y="43"/>
                  </a:moveTo>
                  <a:cubicBezTo>
                    <a:pt x="15" y="48"/>
                    <a:pt x="14" y="52"/>
                    <a:pt x="12" y="54"/>
                  </a:cubicBezTo>
                  <a:cubicBezTo>
                    <a:pt x="10" y="57"/>
                    <a:pt x="8" y="58"/>
                    <a:pt x="4" y="58"/>
                  </a:cubicBezTo>
                  <a:cubicBezTo>
                    <a:pt x="2" y="58"/>
                    <a:pt x="1" y="58"/>
                    <a:pt x="0" y="57"/>
                  </a:cubicBezTo>
                  <a:cubicBezTo>
                    <a:pt x="0" y="53"/>
                    <a:pt x="0" y="53"/>
                    <a:pt x="0" y="53"/>
                  </a:cubicBezTo>
                  <a:cubicBezTo>
                    <a:pt x="1" y="54"/>
                    <a:pt x="3" y="54"/>
                    <a:pt x="4" y="54"/>
                  </a:cubicBezTo>
                  <a:cubicBezTo>
                    <a:pt x="8" y="54"/>
                    <a:pt x="11" y="51"/>
                    <a:pt x="11" y="44"/>
                  </a:cubicBezTo>
                  <a:cubicBezTo>
                    <a:pt x="11" y="14"/>
                    <a:pt x="11" y="14"/>
                    <a:pt x="11" y="14"/>
                  </a:cubicBezTo>
                  <a:cubicBezTo>
                    <a:pt x="15" y="14"/>
                    <a:pt x="15" y="14"/>
                    <a:pt x="15" y="14"/>
                  </a:cubicBezTo>
                  <a:lnTo>
                    <a:pt x="15" y="43"/>
                  </a:lnTo>
                  <a:close/>
                  <a:moveTo>
                    <a:pt x="16" y="3"/>
                  </a:moveTo>
                  <a:cubicBezTo>
                    <a:pt x="16" y="4"/>
                    <a:pt x="16" y="5"/>
                    <a:pt x="15" y="6"/>
                  </a:cubicBezTo>
                  <a:cubicBezTo>
                    <a:pt x="15" y="6"/>
                    <a:pt x="14" y="6"/>
                    <a:pt x="13" y="6"/>
                  </a:cubicBezTo>
                  <a:cubicBezTo>
                    <a:pt x="12" y="6"/>
                    <a:pt x="11" y="6"/>
                    <a:pt x="11" y="6"/>
                  </a:cubicBezTo>
                  <a:cubicBezTo>
                    <a:pt x="10" y="5"/>
                    <a:pt x="10" y="4"/>
                    <a:pt x="10" y="3"/>
                  </a:cubicBezTo>
                  <a:cubicBezTo>
                    <a:pt x="10" y="2"/>
                    <a:pt x="10" y="2"/>
                    <a:pt x="11" y="1"/>
                  </a:cubicBezTo>
                  <a:cubicBezTo>
                    <a:pt x="11" y="1"/>
                    <a:pt x="12" y="0"/>
                    <a:pt x="13" y="0"/>
                  </a:cubicBezTo>
                  <a:cubicBezTo>
                    <a:pt x="14" y="0"/>
                    <a:pt x="15" y="1"/>
                    <a:pt x="15" y="1"/>
                  </a:cubicBezTo>
                  <a:cubicBezTo>
                    <a:pt x="16" y="2"/>
                    <a:pt x="16" y="2"/>
                    <a:pt x="16"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89" name="Freeform 65"/>
            <p:cNvSpPr>
              <a:spLocks noEditPoints="1"/>
            </p:cNvSpPr>
            <p:nvPr/>
          </p:nvSpPr>
          <p:spPr bwMode="auto">
            <a:xfrm>
              <a:off x="4056" y="2134"/>
              <a:ext cx="62" cy="78"/>
            </a:xfrm>
            <a:custGeom>
              <a:avLst/>
              <a:gdLst>
                <a:gd name="T0" fmla="*/ 26 w 26"/>
                <a:gd name="T1" fmla="*/ 17 h 32"/>
                <a:gd name="T2" fmla="*/ 5 w 26"/>
                <a:gd name="T3" fmla="*/ 17 h 32"/>
                <a:gd name="T4" fmla="*/ 8 w 26"/>
                <a:gd name="T5" fmla="*/ 25 h 32"/>
                <a:gd name="T6" fmla="*/ 15 w 26"/>
                <a:gd name="T7" fmla="*/ 28 h 32"/>
                <a:gd name="T8" fmla="*/ 24 w 26"/>
                <a:gd name="T9" fmla="*/ 24 h 32"/>
                <a:gd name="T10" fmla="*/ 24 w 26"/>
                <a:gd name="T11" fmla="*/ 29 h 32"/>
                <a:gd name="T12" fmla="*/ 14 w 26"/>
                <a:gd name="T13" fmla="*/ 32 h 32"/>
                <a:gd name="T14" fmla="*/ 4 w 26"/>
                <a:gd name="T15" fmla="*/ 28 h 32"/>
                <a:gd name="T16" fmla="*/ 0 w 26"/>
                <a:gd name="T17" fmla="*/ 16 h 32"/>
                <a:gd name="T18" fmla="*/ 2 w 26"/>
                <a:gd name="T19" fmla="*/ 8 h 32"/>
                <a:gd name="T20" fmla="*/ 7 w 26"/>
                <a:gd name="T21" fmla="*/ 2 h 32"/>
                <a:gd name="T22" fmla="*/ 14 w 26"/>
                <a:gd name="T23" fmla="*/ 0 h 32"/>
                <a:gd name="T24" fmla="*/ 23 w 26"/>
                <a:gd name="T25" fmla="*/ 4 h 32"/>
                <a:gd name="T26" fmla="*/ 26 w 26"/>
                <a:gd name="T27" fmla="*/ 15 h 32"/>
                <a:gd name="T28" fmla="*/ 26 w 26"/>
                <a:gd name="T29" fmla="*/ 17 h 32"/>
                <a:gd name="T30" fmla="*/ 21 w 26"/>
                <a:gd name="T31" fmla="*/ 13 h 32"/>
                <a:gd name="T32" fmla="*/ 19 w 26"/>
                <a:gd name="T33" fmla="*/ 7 h 32"/>
                <a:gd name="T34" fmla="*/ 14 w 26"/>
                <a:gd name="T35" fmla="*/ 4 h 32"/>
                <a:gd name="T36" fmla="*/ 8 w 26"/>
                <a:gd name="T37" fmla="*/ 7 h 32"/>
                <a:gd name="T38" fmla="*/ 5 w 26"/>
                <a:gd name="T39" fmla="*/ 13 h 32"/>
                <a:gd name="T40" fmla="*/ 21 w 26"/>
                <a:gd name="T41"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2">
                  <a:moveTo>
                    <a:pt x="26" y="17"/>
                  </a:moveTo>
                  <a:cubicBezTo>
                    <a:pt x="5" y="17"/>
                    <a:pt x="5" y="17"/>
                    <a:pt x="5" y="17"/>
                  </a:cubicBezTo>
                  <a:cubicBezTo>
                    <a:pt x="5" y="21"/>
                    <a:pt x="6" y="23"/>
                    <a:pt x="8" y="25"/>
                  </a:cubicBezTo>
                  <a:cubicBezTo>
                    <a:pt x="10" y="27"/>
                    <a:pt x="12" y="28"/>
                    <a:pt x="15" y="28"/>
                  </a:cubicBezTo>
                  <a:cubicBezTo>
                    <a:pt x="18" y="28"/>
                    <a:pt x="21" y="27"/>
                    <a:pt x="24" y="24"/>
                  </a:cubicBezTo>
                  <a:cubicBezTo>
                    <a:pt x="24" y="29"/>
                    <a:pt x="24" y="29"/>
                    <a:pt x="24" y="29"/>
                  </a:cubicBezTo>
                  <a:cubicBezTo>
                    <a:pt x="22" y="31"/>
                    <a:pt x="18" y="32"/>
                    <a:pt x="14" y="32"/>
                  </a:cubicBezTo>
                  <a:cubicBezTo>
                    <a:pt x="10" y="32"/>
                    <a:pt x="6" y="30"/>
                    <a:pt x="4" y="28"/>
                  </a:cubicBezTo>
                  <a:cubicBezTo>
                    <a:pt x="1" y="25"/>
                    <a:pt x="0" y="21"/>
                    <a:pt x="0" y="16"/>
                  </a:cubicBezTo>
                  <a:cubicBezTo>
                    <a:pt x="0" y="13"/>
                    <a:pt x="1" y="11"/>
                    <a:pt x="2" y="8"/>
                  </a:cubicBezTo>
                  <a:cubicBezTo>
                    <a:pt x="3" y="6"/>
                    <a:pt x="5" y="4"/>
                    <a:pt x="7" y="2"/>
                  </a:cubicBezTo>
                  <a:cubicBezTo>
                    <a:pt x="9" y="1"/>
                    <a:pt x="11" y="0"/>
                    <a:pt x="14" y="0"/>
                  </a:cubicBezTo>
                  <a:cubicBezTo>
                    <a:pt x="18" y="0"/>
                    <a:pt x="21" y="2"/>
                    <a:pt x="23" y="4"/>
                  </a:cubicBezTo>
                  <a:cubicBezTo>
                    <a:pt x="25" y="7"/>
                    <a:pt x="26" y="10"/>
                    <a:pt x="26" y="15"/>
                  </a:cubicBezTo>
                  <a:lnTo>
                    <a:pt x="26" y="17"/>
                  </a:lnTo>
                  <a:close/>
                  <a:moveTo>
                    <a:pt x="21" y="13"/>
                  </a:moveTo>
                  <a:cubicBezTo>
                    <a:pt x="21" y="10"/>
                    <a:pt x="21" y="8"/>
                    <a:pt x="19" y="7"/>
                  </a:cubicBezTo>
                  <a:cubicBezTo>
                    <a:pt x="18" y="5"/>
                    <a:pt x="16" y="4"/>
                    <a:pt x="14" y="4"/>
                  </a:cubicBezTo>
                  <a:cubicBezTo>
                    <a:pt x="12" y="4"/>
                    <a:pt x="10" y="5"/>
                    <a:pt x="8" y="7"/>
                  </a:cubicBezTo>
                  <a:cubicBezTo>
                    <a:pt x="7" y="8"/>
                    <a:pt x="6" y="11"/>
                    <a:pt x="5" y="13"/>
                  </a:cubicBezTo>
                  <a:lnTo>
                    <a:pt x="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0" name="Freeform 66"/>
            <p:cNvSpPr>
              <a:spLocks/>
            </p:cNvSpPr>
            <p:nvPr/>
          </p:nvSpPr>
          <p:spPr bwMode="auto">
            <a:xfrm>
              <a:off x="4125" y="2134"/>
              <a:ext cx="55" cy="78"/>
            </a:xfrm>
            <a:custGeom>
              <a:avLst/>
              <a:gdLst>
                <a:gd name="T0" fmla="*/ 23 w 23"/>
                <a:gd name="T1" fmla="*/ 30 h 32"/>
                <a:gd name="T2" fmla="*/ 15 w 23"/>
                <a:gd name="T3" fmla="*/ 32 h 32"/>
                <a:gd name="T4" fmla="*/ 7 w 23"/>
                <a:gd name="T5" fmla="*/ 30 h 32"/>
                <a:gd name="T6" fmla="*/ 2 w 23"/>
                <a:gd name="T7" fmla="*/ 25 h 32"/>
                <a:gd name="T8" fmla="*/ 0 w 23"/>
                <a:gd name="T9" fmla="*/ 17 h 32"/>
                <a:gd name="T10" fmla="*/ 5 w 23"/>
                <a:gd name="T11" fmla="*/ 5 h 32"/>
                <a:gd name="T12" fmla="*/ 16 w 23"/>
                <a:gd name="T13" fmla="*/ 0 h 32"/>
                <a:gd name="T14" fmla="*/ 23 w 23"/>
                <a:gd name="T15" fmla="*/ 2 h 32"/>
                <a:gd name="T16" fmla="*/ 23 w 23"/>
                <a:gd name="T17" fmla="*/ 7 h 32"/>
                <a:gd name="T18" fmla="*/ 16 w 23"/>
                <a:gd name="T19" fmla="*/ 4 h 32"/>
                <a:gd name="T20" fmla="*/ 8 w 23"/>
                <a:gd name="T21" fmla="*/ 8 h 32"/>
                <a:gd name="T22" fmla="*/ 5 w 23"/>
                <a:gd name="T23" fmla="*/ 16 h 32"/>
                <a:gd name="T24" fmla="*/ 8 w 23"/>
                <a:gd name="T25" fmla="*/ 25 h 32"/>
                <a:gd name="T26" fmla="*/ 16 w 23"/>
                <a:gd name="T27" fmla="*/ 28 h 32"/>
                <a:gd name="T28" fmla="*/ 23 w 23"/>
                <a:gd name="T29" fmla="*/ 25 h 32"/>
                <a:gd name="T30" fmla="*/ 23 w 23"/>
                <a:gd name="T3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 h="32">
                  <a:moveTo>
                    <a:pt x="23" y="30"/>
                  </a:moveTo>
                  <a:cubicBezTo>
                    <a:pt x="21" y="31"/>
                    <a:pt x="18" y="32"/>
                    <a:pt x="15" y="32"/>
                  </a:cubicBezTo>
                  <a:cubicBezTo>
                    <a:pt x="12" y="32"/>
                    <a:pt x="10" y="31"/>
                    <a:pt x="7" y="30"/>
                  </a:cubicBezTo>
                  <a:cubicBezTo>
                    <a:pt x="5" y="29"/>
                    <a:pt x="3" y="27"/>
                    <a:pt x="2" y="25"/>
                  </a:cubicBezTo>
                  <a:cubicBezTo>
                    <a:pt x="1" y="22"/>
                    <a:pt x="0" y="20"/>
                    <a:pt x="0" y="17"/>
                  </a:cubicBezTo>
                  <a:cubicBezTo>
                    <a:pt x="0" y="12"/>
                    <a:pt x="2" y="8"/>
                    <a:pt x="5" y="5"/>
                  </a:cubicBezTo>
                  <a:cubicBezTo>
                    <a:pt x="8" y="2"/>
                    <a:pt x="11" y="0"/>
                    <a:pt x="16" y="0"/>
                  </a:cubicBezTo>
                  <a:cubicBezTo>
                    <a:pt x="19" y="0"/>
                    <a:pt x="21" y="1"/>
                    <a:pt x="23" y="2"/>
                  </a:cubicBezTo>
                  <a:cubicBezTo>
                    <a:pt x="23" y="7"/>
                    <a:pt x="23" y="7"/>
                    <a:pt x="23" y="7"/>
                  </a:cubicBezTo>
                  <a:cubicBezTo>
                    <a:pt x="21" y="5"/>
                    <a:pt x="18" y="4"/>
                    <a:pt x="16" y="4"/>
                  </a:cubicBezTo>
                  <a:cubicBezTo>
                    <a:pt x="13" y="4"/>
                    <a:pt x="10" y="6"/>
                    <a:pt x="8" y="8"/>
                  </a:cubicBezTo>
                  <a:cubicBezTo>
                    <a:pt x="6" y="10"/>
                    <a:pt x="5" y="13"/>
                    <a:pt x="5" y="16"/>
                  </a:cubicBezTo>
                  <a:cubicBezTo>
                    <a:pt x="5" y="20"/>
                    <a:pt x="6" y="23"/>
                    <a:pt x="8" y="25"/>
                  </a:cubicBezTo>
                  <a:cubicBezTo>
                    <a:pt x="10" y="27"/>
                    <a:pt x="12" y="28"/>
                    <a:pt x="16" y="28"/>
                  </a:cubicBezTo>
                  <a:cubicBezTo>
                    <a:pt x="18" y="28"/>
                    <a:pt x="21" y="27"/>
                    <a:pt x="23" y="25"/>
                  </a:cubicBezTo>
                  <a:lnTo>
                    <a:pt x="23" y="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1" name="Freeform 67"/>
            <p:cNvSpPr>
              <a:spLocks/>
            </p:cNvSpPr>
            <p:nvPr/>
          </p:nvSpPr>
          <p:spPr bwMode="auto">
            <a:xfrm>
              <a:off x="4185" y="2115"/>
              <a:ext cx="42" cy="97"/>
            </a:xfrm>
            <a:custGeom>
              <a:avLst/>
              <a:gdLst>
                <a:gd name="T0" fmla="*/ 18 w 18"/>
                <a:gd name="T1" fmla="*/ 39 h 40"/>
                <a:gd name="T2" fmla="*/ 13 w 18"/>
                <a:gd name="T3" fmla="*/ 40 h 40"/>
                <a:gd name="T4" fmla="*/ 5 w 18"/>
                <a:gd name="T5" fmla="*/ 31 h 40"/>
                <a:gd name="T6" fmla="*/ 5 w 18"/>
                <a:gd name="T7" fmla="*/ 13 h 40"/>
                <a:gd name="T8" fmla="*/ 0 w 18"/>
                <a:gd name="T9" fmla="*/ 13 h 40"/>
                <a:gd name="T10" fmla="*/ 0 w 18"/>
                <a:gd name="T11" fmla="*/ 9 h 40"/>
                <a:gd name="T12" fmla="*/ 5 w 18"/>
                <a:gd name="T13" fmla="*/ 9 h 40"/>
                <a:gd name="T14" fmla="*/ 5 w 18"/>
                <a:gd name="T15" fmla="*/ 2 h 40"/>
                <a:gd name="T16" fmla="*/ 10 w 18"/>
                <a:gd name="T17" fmla="*/ 0 h 40"/>
                <a:gd name="T18" fmla="*/ 10 w 18"/>
                <a:gd name="T19" fmla="*/ 9 h 40"/>
                <a:gd name="T20" fmla="*/ 18 w 18"/>
                <a:gd name="T21" fmla="*/ 9 h 40"/>
                <a:gd name="T22" fmla="*/ 18 w 18"/>
                <a:gd name="T23" fmla="*/ 13 h 40"/>
                <a:gd name="T24" fmla="*/ 10 w 18"/>
                <a:gd name="T25" fmla="*/ 13 h 40"/>
                <a:gd name="T26" fmla="*/ 10 w 18"/>
                <a:gd name="T27" fmla="*/ 30 h 40"/>
                <a:gd name="T28" fmla="*/ 11 w 18"/>
                <a:gd name="T29" fmla="*/ 34 h 40"/>
                <a:gd name="T30" fmla="*/ 14 w 18"/>
                <a:gd name="T31" fmla="*/ 36 h 40"/>
                <a:gd name="T32" fmla="*/ 18 w 18"/>
                <a:gd name="T33" fmla="*/ 35 h 40"/>
                <a:gd name="T34" fmla="*/ 18 w 18"/>
                <a:gd name="T35"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40">
                  <a:moveTo>
                    <a:pt x="18" y="39"/>
                  </a:moveTo>
                  <a:cubicBezTo>
                    <a:pt x="16" y="39"/>
                    <a:pt x="15" y="40"/>
                    <a:pt x="13" y="40"/>
                  </a:cubicBezTo>
                  <a:cubicBezTo>
                    <a:pt x="8" y="40"/>
                    <a:pt x="5" y="37"/>
                    <a:pt x="5" y="31"/>
                  </a:cubicBezTo>
                  <a:cubicBezTo>
                    <a:pt x="5" y="13"/>
                    <a:pt x="5" y="13"/>
                    <a:pt x="5" y="13"/>
                  </a:cubicBezTo>
                  <a:cubicBezTo>
                    <a:pt x="0" y="13"/>
                    <a:pt x="0" y="13"/>
                    <a:pt x="0" y="13"/>
                  </a:cubicBezTo>
                  <a:cubicBezTo>
                    <a:pt x="0" y="9"/>
                    <a:pt x="0" y="9"/>
                    <a:pt x="0" y="9"/>
                  </a:cubicBezTo>
                  <a:cubicBezTo>
                    <a:pt x="5" y="9"/>
                    <a:pt x="5" y="9"/>
                    <a:pt x="5" y="9"/>
                  </a:cubicBezTo>
                  <a:cubicBezTo>
                    <a:pt x="5" y="2"/>
                    <a:pt x="5" y="2"/>
                    <a:pt x="5" y="2"/>
                  </a:cubicBezTo>
                  <a:cubicBezTo>
                    <a:pt x="10" y="0"/>
                    <a:pt x="10" y="0"/>
                    <a:pt x="10" y="0"/>
                  </a:cubicBezTo>
                  <a:cubicBezTo>
                    <a:pt x="10" y="9"/>
                    <a:pt x="10" y="9"/>
                    <a:pt x="10" y="9"/>
                  </a:cubicBezTo>
                  <a:cubicBezTo>
                    <a:pt x="18" y="9"/>
                    <a:pt x="18" y="9"/>
                    <a:pt x="18" y="9"/>
                  </a:cubicBezTo>
                  <a:cubicBezTo>
                    <a:pt x="18" y="13"/>
                    <a:pt x="18" y="13"/>
                    <a:pt x="18" y="13"/>
                  </a:cubicBezTo>
                  <a:cubicBezTo>
                    <a:pt x="10" y="13"/>
                    <a:pt x="10" y="13"/>
                    <a:pt x="10" y="13"/>
                  </a:cubicBezTo>
                  <a:cubicBezTo>
                    <a:pt x="10" y="30"/>
                    <a:pt x="10" y="30"/>
                    <a:pt x="10" y="30"/>
                  </a:cubicBezTo>
                  <a:cubicBezTo>
                    <a:pt x="10" y="32"/>
                    <a:pt x="10" y="34"/>
                    <a:pt x="11" y="34"/>
                  </a:cubicBezTo>
                  <a:cubicBezTo>
                    <a:pt x="12" y="35"/>
                    <a:pt x="13" y="36"/>
                    <a:pt x="14" y="36"/>
                  </a:cubicBezTo>
                  <a:cubicBezTo>
                    <a:pt x="16" y="36"/>
                    <a:pt x="17" y="35"/>
                    <a:pt x="18" y="35"/>
                  </a:cubicBezTo>
                  <a:lnTo>
                    <a:pt x="1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2" name="Freeform 68"/>
            <p:cNvSpPr>
              <a:spLocks/>
            </p:cNvSpPr>
            <p:nvPr/>
          </p:nvSpPr>
          <p:spPr bwMode="auto">
            <a:xfrm>
              <a:off x="3634" y="2064"/>
              <a:ext cx="105" cy="194"/>
            </a:xfrm>
            <a:custGeom>
              <a:avLst/>
              <a:gdLst>
                <a:gd name="T0" fmla="*/ 40 w 44"/>
                <a:gd name="T1" fmla="*/ 0 h 80"/>
                <a:gd name="T2" fmla="*/ 0 w 44"/>
                <a:gd name="T3" fmla="*/ 0 h 80"/>
                <a:gd name="T4" fmla="*/ 0 w 44"/>
                <a:gd name="T5" fmla="*/ 12 h 80"/>
                <a:gd name="T6" fmla="*/ 24 w 44"/>
                <a:gd name="T7" fmla="*/ 12 h 80"/>
                <a:gd name="T8" fmla="*/ 32 w 44"/>
                <a:gd name="T9" fmla="*/ 12 h 80"/>
                <a:gd name="T10" fmla="*/ 32 w 44"/>
                <a:gd name="T11" fmla="*/ 20 h 80"/>
                <a:gd name="T12" fmla="*/ 32 w 44"/>
                <a:gd name="T13" fmla="*/ 32 h 80"/>
                <a:gd name="T14" fmla="*/ 36 w 44"/>
                <a:gd name="T15" fmla="*/ 32 h 80"/>
                <a:gd name="T16" fmla="*/ 40 w 44"/>
                <a:gd name="T17" fmla="*/ 34 h 80"/>
                <a:gd name="T18" fmla="*/ 28 w 44"/>
                <a:gd name="T19" fmla="*/ 48 h 80"/>
                <a:gd name="T20" fmla="*/ 16 w 44"/>
                <a:gd name="T21" fmla="*/ 34 h 80"/>
                <a:gd name="T22" fmla="*/ 20 w 44"/>
                <a:gd name="T23" fmla="*/ 32 h 80"/>
                <a:gd name="T24" fmla="*/ 24 w 44"/>
                <a:gd name="T25" fmla="*/ 32 h 80"/>
                <a:gd name="T26" fmla="*/ 24 w 44"/>
                <a:gd name="T27" fmla="*/ 20 h 80"/>
                <a:gd name="T28" fmla="*/ 0 w 44"/>
                <a:gd name="T29" fmla="*/ 20 h 80"/>
                <a:gd name="T30" fmla="*/ 0 w 44"/>
                <a:gd name="T31" fmla="*/ 56 h 80"/>
                <a:gd name="T32" fmla="*/ 12 w 44"/>
                <a:gd name="T33" fmla="*/ 44 h 80"/>
                <a:gd name="T34" fmla="*/ 26 w 44"/>
                <a:gd name="T35" fmla="*/ 58 h 80"/>
                <a:gd name="T36" fmla="*/ 12 w 44"/>
                <a:gd name="T37" fmla="*/ 72 h 80"/>
                <a:gd name="T38" fmla="*/ 0 w 44"/>
                <a:gd name="T39" fmla="*/ 60 h 80"/>
                <a:gd name="T40" fmla="*/ 0 w 44"/>
                <a:gd name="T41" fmla="*/ 80 h 80"/>
                <a:gd name="T42" fmla="*/ 40 w 44"/>
                <a:gd name="T43" fmla="*/ 80 h 80"/>
                <a:gd name="T44" fmla="*/ 44 w 44"/>
                <a:gd name="T45" fmla="*/ 76 h 80"/>
                <a:gd name="T46" fmla="*/ 44 w 44"/>
                <a:gd name="T47" fmla="*/ 4 h 80"/>
                <a:gd name="T48" fmla="*/ 40 w 44"/>
                <a:gd name="T4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4" h="80">
                  <a:moveTo>
                    <a:pt x="40" y="0"/>
                  </a:moveTo>
                  <a:cubicBezTo>
                    <a:pt x="0" y="0"/>
                    <a:pt x="0" y="0"/>
                    <a:pt x="0" y="0"/>
                  </a:cubicBezTo>
                  <a:cubicBezTo>
                    <a:pt x="0" y="12"/>
                    <a:pt x="0" y="12"/>
                    <a:pt x="0" y="12"/>
                  </a:cubicBezTo>
                  <a:cubicBezTo>
                    <a:pt x="24" y="12"/>
                    <a:pt x="24" y="12"/>
                    <a:pt x="24" y="12"/>
                  </a:cubicBezTo>
                  <a:cubicBezTo>
                    <a:pt x="32" y="12"/>
                    <a:pt x="32" y="12"/>
                    <a:pt x="32" y="12"/>
                  </a:cubicBezTo>
                  <a:cubicBezTo>
                    <a:pt x="32" y="20"/>
                    <a:pt x="32" y="20"/>
                    <a:pt x="32" y="20"/>
                  </a:cubicBezTo>
                  <a:cubicBezTo>
                    <a:pt x="32" y="32"/>
                    <a:pt x="32" y="32"/>
                    <a:pt x="32" y="32"/>
                  </a:cubicBezTo>
                  <a:cubicBezTo>
                    <a:pt x="36" y="32"/>
                    <a:pt x="36" y="32"/>
                    <a:pt x="36" y="32"/>
                  </a:cubicBezTo>
                  <a:cubicBezTo>
                    <a:pt x="40" y="34"/>
                    <a:pt x="40" y="34"/>
                    <a:pt x="40" y="34"/>
                  </a:cubicBezTo>
                  <a:cubicBezTo>
                    <a:pt x="28" y="48"/>
                    <a:pt x="28" y="48"/>
                    <a:pt x="28" y="48"/>
                  </a:cubicBezTo>
                  <a:cubicBezTo>
                    <a:pt x="16" y="34"/>
                    <a:pt x="16" y="34"/>
                    <a:pt x="16" y="34"/>
                  </a:cubicBezTo>
                  <a:cubicBezTo>
                    <a:pt x="20" y="32"/>
                    <a:pt x="20" y="32"/>
                    <a:pt x="20" y="32"/>
                  </a:cubicBezTo>
                  <a:cubicBezTo>
                    <a:pt x="24" y="32"/>
                    <a:pt x="24" y="32"/>
                    <a:pt x="24" y="32"/>
                  </a:cubicBezTo>
                  <a:cubicBezTo>
                    <a:pt x="24" y="20"/>
                    <a:pt x="24" y="20"/>
                    <a:pt x="24" y="20"/>
                  </a:cubicBezTo>
                  <a:cubicBezTo>
                    <a:pt x="0" y="20"/>
                    <a:pt x="0" y="20"/>
                    <a:pt x="0" y="20"/>
                  </a:cubicBezTo>
                  <a:cubicBezTo>
                    <a:pt x="0" y="56"/>
                    <a:pt x="0" y="56"/>
                    <a:pt x="0" y="56"/>
                  </a:cubicBezTo>
                  <a:cubicBezTo>
                    <a:pt x="12" y="44"/>
                    <a:pt x="12" y="44"/>
                    <a:pt x="12" y="44"/>
                  </a:cubicBezTo>
                  <a:cubicBezTo>
                    <a:pt x="26" y="58"/>
                    <a:pt x="26" y="58"/>
                    <a:pt x="26" y="58"/>
                  </a:cubicBezTo>
                  <a:cubicBezTo>
                    <a:pt x="12" y="72"/>
                    <a:pt x="12" y="72"/>
                    <a:pt x="12" y="72"/>
                  </a:cubicBezTo>
                  <a:cubicBezTo>
                    <a:pt x="0" y="60"/>
                    <a:pt x="0" y="60"/>
                    <a:pt x="0" y="60"/>
                  </a:cubicBezTo>
                  <a:cubicBezTo>
                    <a:pt x="0" y="80"/>
                    <a:pt x="0" y="80"/>
                    <a:pt x="0" y="80"/>
                  </a:cubicBezTo>
                  <a:cubicBezTo>
                    <a:pt x="40" y="80"/>
                    <a:pt x="40" y="80"/>
                    <a:pt x="40" y="80"/>
                  </a:cubicBezTo>
                  <a:cubicBezTo>
                    <a:pt x="41" y="80"/>
                    <a:pt x="44" y="77"/>
                    <a:pt x="44" y="76"/>
                  </a:cubicBezTo>
                  <a:cubicBezTo>
                    <a:pt x="44" y="4"/>
                    <a:pt x="44" y="4"/>
                    <a:pt x="44" y="4"/>
                  </a:cubicBezTo>
                  <a:cubicBezTo>
                    <a:pt x="44" y="3"/>
                    <a:pt x="41" y="0"/>
                    <a:pt x="4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3" name="Freeform 69"/>
            <p:cNvSpPr>
              <a:spLocks noEditPoints="1"/>
            </p:cNvSpPr>
            <p:nvPr/>
          </p:nvSpPr>
          <p:spPr bwMode="auto">
            <a:xfrm>
              <a:off x="3453" y="2013"/>
              <a:ext cx="172" cy="296"/>
            </a:xfrm>
            <a:custGeom>
              <a:avLst/>
              <a:gdLst>
                <a:gd name="T0" fmla="*/ 0 w 72"/>
                <a:gd name="T1" fmla="*/ 17 h 122"/>
                <a:gd name="T2" fmla="*/ 0 w 72"/>
                <a:gd name="T3" fmla="*/ 105 h 122"/>
                <a:gd name="T4" fmla="*/ 72 w 72"/>
                <a:gd name="T5" fmla="*/ 122 h 122"/>
                <a:gd name="T6" fmla="*/ 72 w 72"/>
                <a:gd name="T7" fmla="*/ 0 h 122"/>
                <a:gd name="T8" fmla="*/ 0 w 72"/>
                <a:gd name="T9" fmla="*/ 17 h 122"/>
                <a:gd name="T10" fmla="*/ 52 w 72"/>
                <a:gd name="T11" fmla="*/ 55 h 122"/>
                <a:gd name="T12" fmla="*/ 51 w 72"/>
                <a:gd name="T13" fmla="*/ 58 h 122"/>
                <a:gd name="T14" fmla="*/ 49 w 72"/>
                <a:gd name="T15" fmla="*/ 61 h 122"/>
                <a:gd name="T16" fmla="*/ 47 w 72"/>
                <a:gd name="T17" fmla="*/ 64 h 122"/>
                <a:gd name="T18" fmla="*/ 44 w 72"/>
                <a:gd name="T19" fmla="*/ 66 h 122"/>
                <a:gd name="T20" fmla="*/ 41 w 72"/>
                <a:gd name="T21" fmla="*/ 68 h 122"/>
                <a:gd name="T22" fmla="*/ 38 w 72"/>
                <a:gd name="T23" fmla="*/ 68 h 122"/>
                <a:gd name="T24" fmla="*/ 34 w 72"/>
                <a:gd name="T25" fmla="*/ 69 h 122"/>
                <a:gd name="T26" fmla="*/ 29 w 72"/>
                <a:gd name="T27" fmla="*/ 69 h 122"/>
                <a:gd name="T28" fmla="*/ 29 w 72"/>
                <a:gd name="T29" fmla="*/ 86 h 122"/>
                <a:gd name="T30" fmla="*/ 20 w 72"/>
                <a:gd name="T31" fmla="*/ 85 h 122"/>
                <a:gd name="T32" fmla="*/ 20 w 72"/>
                <a:gd name="T33" fmla="*/ 37 h 122"/>
                <a:gd name="T34" fmla="*/ 35 w 72"/>
                <a:gd name="T35" fmla="*/ 36 h 122"/>
                <a:gd name="T36" fmla="*/ 42 w 72"/>
                <a:gd name="T37" fmla="*/ 36 h 122"/>
                <a:gd name="T38" fmla="*/ 47 w 72"/>
                <a:gd name="T39" fmla="*/ 39 h 122"/>
                <a:gd name="T40" fmla="*/ 51 w 72"/>
                <a:gd name="T41" fmla="*/ 44 h 122"/>
                <a:gd name="T42" fmla="*/ 52 w 72"/>
                <a:gd name="T43" fmla="*/ 51 h 122"/>
                <a:gd name="T44" fmla="*/ 52 w 72"/>
                <a:gd name="T45" fmla="*/ 5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 h="122">
                  <a:moveTo>
                    <a:pt x="0" y="17"/>
                  </a:moveTo>
                  <a:cubicBezTo>
                    <a:pt x="0" y="105"/>
                    <a:pt x="0" y="105"/>
                    <a:pt x="0" y="105"/>
                  </a:cubicBezTo>
                  <a:cubicBezTo>
                    <a:pt x="72" y="122"/>
                    <a:pt x="72" y="122"/>
                    <a:pt x="72" y="122"/>
                  </a:cubicBezTo>
                  <a:cubicBezTo>
                    <a:pt x="72" y="0"/>
                    <a:pt x="72" y="0"/>
                    <a:pt x="72" y="0"/>
                  </a:cubicBezTo>
                  <a:lnTo>
                    <a:pt x="0" y="17"/>
                  </a:lnTo>
                  <a:close/>
                  <a:moveTo>
                    <a:pt x="52" y="55"/>
                  </a:moveTo>
                  <a:cubicBezTo>
                    <a:pt x="51" y="56"/>
                    <a:pt x="51" y="57"/>
                    <a:pt x="51" y="58"/>
                  </a:cubicBezTo>
                  <a:cubicBezTo>
                    <a:pt x="50" y="59"/>
                    <a:pt x="50" y="60"/>
                    <a:pt x="49" y="61"/>
                  </a:cubicBezTo>
                  <a:cubicBezTo>
                    <a:pt x="49" y="62"/>
                    <a:pt x="48" y="63"/>
                    <a:pt x="47" y="64"/>
                  </a:cubicBezTo>
                  <a:cubicBezTo>
                    <a:pt x="46" y="65"/>
                    <a:pt x="45" y="65"/>
                    <a:pt x="44" y="66"/>
                  </a:cubicBezTo>
                  <a:cubicBezTo>
                    <a:pt x="43" y="67"/>
                    <a:pt x="42" y="67"/>
                    <a:pt x="41" y="68"/>
                  </a:cubicBezTo>
                  <a:cubicBezTo>
                    <a:pt x="40" y="68"/>
                    <a:pt x="39" y="68"/>
                    <a:pt x="38" y="68"/>
                  </a:cubicBezTo>
                  <a:cubicBezTo>
                    <a:pt x="37" y="69"/>
                    <a:pt x="35" y="69"/>
                    <a:pt x="34" y="69"/>
                  </a:cubicBezTo>
                  <a:cubicBezTo>
                    <a:pt x="29" y="69"/>
                    <a:pt x="29" y="69"/>
                    <a:pt x="29" y="69"/>
                  </a:cubicBezTo>
                  <a:cubicBezTo>
                    <a:pt x="29" y="86"/>
                    <a:pt x="29" y="86"/>
                    <a:pt x="29" y="86"/>
                  </a:cubicBezTo>
                  <a:cubicBezTo>
                    <a:pt x="20" y="85"/>
                    <a:pt x="20" y="85"/>
                    <a:pt x="20" y="85"/>
                  </a:cubicBezTo>
                  <a:cubicBezTo>
                    <a:pt x="20" y="37"/>
                    <a:pt x="20" y="37"/>
                    <a:pt x="20" y="37"/>
                  </a:cubicBezTo>
                  <a:cubicBezTo>
                    <a:pt x="35" y="36"/>
                    <a:pt x="35" y="36"/>
                    <a:pt x="35" y="36"/>
                  </a:cubicBezTo>
                  <a:cubicBezTo>
                    <a:pt x="38" y="36"/>
                    <a:pt x="40" y="36"/>
                    <a:pt x="42" y="36"/>
                  </a:cubicBezTo>
                  <a:cubicBezTo>
                    <a:pt x="44" y="37"/>
                    <a:pt x="46" y="38"/>
                    <a:pt x="47" y="39"/>
                  </a:cubicBezTo>
                  <a:cubicBezTo>
                    <a:pt x="49" y="40"/>
                    <a:pt x="50" y="42"/>
                    <a:pt x="51" y="44"/>
                  </a:cubicBezTo>
                  <a:cubicBezTo>
                    <a:pt x="51" y="46"/>
                    <a:pt x="52" y="49"/>
                    <a:pt x="52" y="51"/>
                  </a:cubicBezTo>
                  <a:cubicBezTo>
                    <a:pt x="52" y="53"/>
                    <a:pt x="52" y="54"/>
                    <a:pt x="52"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4" name="Freeform 70"/>
            <p:cNvSpPr>
              <a:spLocks/>
            </p:cNvSpPr>
            <p:nvPr/>
          </p:nvSpPr>
          <p:spPr bwMode="auto">
            <a:xfrm>
              <a:off x="3522" y="2120"/>
              <a:ext cx="29" cy="39"/>
            </a:xfrm>
            <a:custGeom>
              <a:avLst/>
              <a:gdLst>
                <a:gd name="T0" fmla="*/ 10 w 12"/>
                <a:gd name="T1" fmla="*/ 2 h 16"/>
                <a:gd name="T2" fmla="*/ 8 w 12"/>
                <a:gd name="T3" fmla="*/ 1 h 16"/>
                <a:gd name="T4" fmla="*/ 4 w 12"/>
                <a:gd name="T5" fmla="*/ 0 h 16"/>
                <a:gd name="T6" fmla="*/ 0 w 12"/>
                <a:gd name="T7" fmla="*/ 1 h 16"/>
                <a:gd name="T8" fmla="*/ 0 w 12"/>
                <a:gd name="T9" fmla="*/ 16 h 16"/>
                <a:gd name="T10" fmla="*/ 4 w 12"/>
                <a:gd name="T11" fmla="*/ 16 h 16"/>
                <a:gd name="T12" fmla="*/ 8 w 12"/>
                <a:gd name="T13" fmla="*/ 16 h 16"/>
                <a:gd name="T14" fmla="*/ 10 w 12"/>
                <a:gd name="T15" fmla="*/ 14 h 16"/>
                <a:gd name="T16" fmla="*/ 11 w 12"/>
                <a:gd name="T17" fmla="*/ 12 h 16"/>
                <a:gd name="T18" fmla="*/ 12 w 12"/>
                <a:gd name="T19" fmla="*/ 8 h 16"/>
                <a:gd name="T20" fmla="*/ 11 w 12"/>
                <a:gd name="T21" fmla="*/ 5 h 16"/>
                <a:gd name="T22" fmla="*/ 10 w 12"/>
                <a:gd name="T2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6">
                  <a:moveTo>
                    <a:pt x="10" y="2"/>
                  </a:moveTo>
                  <a:cubicBezTo>
                    <a:pt x="9" y="2"/>
                    <a:pt x="9" y="1"/>
                    <a:pt x="8" y="1"/>
                  </a:cubicBezTo>
                  <a:cubicBezTo>
                    <a:pt x="7" y="1"/>
                    <a:pt x="5" y="0"/>
                    <a:pt x="4" y="0"/>
                  </a:cubicBezTo>
                  <a:cubicBezTo>
                    <a:pt x="0" y="1"/>
                    <a:pt x="0" y="1"/>
                    <a:pt x="0" y="1"/>
                  </a:cubicBezTo>
                  <a:cubicBezTo>
                    <a:pt x="0" y="16"/>
                    <a:pt x="0" y="16"/>
                    <a:pt x="0" y="16"/>
                  </a:cubicBezTo>
                  <a:cubicBezTo>
                    <a:pt x="4" y="16"/>
                    <a:pt x="4" y="16"/>
                    <a:pt x="4" y="16"/>
                  </a:cubicBezTo>
                  <a:cubicBezTo>
                    <a:pt x="5" y="16"/>
                    <a:pt x="7" y="16"/>
                    <a:pt x="8" y="16"/>
                  </a:cubicBezTo>
                  <a:cubicBezTo>
                    <a:pt x="9" y="15"/>
                    <a:pt x="9" y="15"/>
                    <a:pt x="10" y="14"/>
                  </a:cubicBezTo>
                  <a:cubicBezTo>
                    <a:pt x="11" y="13"/>
                    <a:pt x="11" y="13"/>
                    <a:pt x="11" y="12"/>
                  </a:cubicBezTo>
                  <a:cubicBezTo>
                    <a:pt x="12" y="11"/>
                    <a:pt x="12" y="9"/>
                    <a:pt x="12" y="8"/>
                  </a:cubicBezTo>
                  <a:cubicBezTo>
                    <a:pt x="12" y="7"/>
                    <a:pt x="12" y="6"/>
                    <a:pt x="11" y="5"/>
                  </a:cubicBezTo>
                  <a:cubicBezTo>
                    <a:pt x="11" y="4"/>
                    <a:pt x="11" y="3"/>
                    <a:pt x="1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grpSp>
        <p:nvGrpSpPr>
          <p:cNvPr id="595" name="Group 140"/>
          <p:cNvGrpSpPr>
            <a:grpSpLocks noChangeAspect="1"/>
          </p:cNvGrpSpPr>
          <p:nvPr/>
        </p:nvGrpSpPr>
        <p:grpSpPr bwMode="auto">
          <a:xfrm>
            <a:off x="2297208" y="4860195"/>
            <a:ext cx="1262173" cy="357893"/>
            <a:chOff x="562" y="2539"/>
            <a:chExt cx="791" cy="234"/>
          </a:xfrm>
        </p:grpSpPr>
        <p:sp>
          <p:nvSpPr>
            <p:cNvPr id="596" name="Freeform 141"/>
            <p:cNvSpPr>
              <a:spLocks/>
            </p:cNvSpPr>
            <p:nvPr/>
          </p:nvSpPr>
          <p:spPr bwMode="auto">
            <a:xfrm>
              <a:off x="705" y="2595"/>
              <a:ext cx="67" cy="120"/>
            </a:xfrm>
            <a:custGeom>
              <a:avLst/>
              <a:gdLst>
                <a:gd name="T0" fmla="*/ 4 w 28"/>
                <a:gd name="T1" fmla="*/ 0 h 49"/>
                <a:gd name="T2" fmla="*/ 0 w 28"/>
                <a:gd name="T3" fmla="*/ 1 h 49"/>
                <a:gd name="T4" fmla="*/ 0 w 28"/>
                <a:gd name="T5" fmla="*/ 5 h 49"/>
                <a:gd name="T6" fmla="*/ 4 w 28"/>
                <a:gd name="T7" fmla="*/ 5 h 49"/>
                <a:gd name="T8" fmla="*/ 24 w 28"/>
                <a:gd name="T9" fmla="*/ 25 h 49"/>
                <a:gd name="T10" fmla="*/ 4 w 28"/>
                <a:gd name="T11" fmla="*/ 45 h 49"/>
                <a:gd name="T12" fmla="*/ 0 w 28"/>
                <a:gd name="T13" fmla="*/ 44 h 49"/>
                <a:gd name="T14" fmla="*/ 0 w 28"/>
                <a:gd name="T15" fmla="*/ 49 h 49"/>
                <a:gd name="T16" fmla="*/ 4 w 28"/>
                <a:gd name="T17" fmla="*/ 49 h 49"/>
                <a:gd name="T18" fmla="*/ 28 w 28"/>
                <a:gd name="T19" fmla="*/ 25 h 49"/>
                <a:gd name="T20" fmla="*/ 4 w 28"/>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 h="49">
                  <a:moveTo>
                    <a:pt x="4" y="0"/>
                  </a:moveTo>
                  <a:cubicBezTo>
                    <a:pt x="3" y="0"/>
                    <a:pt x="1" y="0"/>
                    <a:pt x="0" y="1"/>
                  </a:cubicBezTo>
                  <a:cubicBezTo>
                    <a:pt x="0" y="5"/>
                    <a:pt x="0" y="5"/>
                    <a:pt x="0" y="5"/>
                  </a:cubicBezTo>
                  <a:cubicBezTo>
                    <a:pt x="1" y="5"/>
                    <a:pt x="3" y="5"/>
                    <a:pt x="4" y="5"/>
                  </a:cubicBezTo>
                  <a:cubicBezTo>
                    <a:pt x="15" y="5"/>
                    <a:pt x="24" y="14"/>
                    <a:pt x="24" y="25"/>
                  </a:cubicBezTo>
                  <a:cubicBezTo>
                    <a:pt x="24" y="36"/>
                    <a:pt x="15" y="45"/>
                    <a:pt x="4" y="45"/>
                  </a:cubicBezTo>
                  <a:cubicBezTo>
                    <a:pt x="3" y="45"/>
                    <a:pt x="1" y="45"/>
                    <a:pt x="0" y="44"/>
                  </a:cubicBezTo>
                  <a:cubicBezTo>
                    <a:pt x="0" y="49"/>
                    <a:pt x="0" y="49"/>
                    <a:pt x="0" y="49"/>
                  </a:cubicBezTo>
                  <a:cubicBezTo>
                    <a:pt x="1" y="49"/>
                    <a:pt x="3" y="49"/>
                    <a:pt x="4" y="49"/>
                  </a:cubicBezTo>
                  <a:cubicBezTo>
                    <a:pt x="18" y="49"/>
                    <a:pt x="28" y="38"/>
                    <a:pt x="28" y="25"/>
                  </a:cubicBezTo>
                  <a:cubicBezTo>
                    <a:pt x="28" y="11"/>
                    <a:pt x="18"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7" name="Freeform 142"/>
            <p:cNvSpPr>
              <a:spLocks/>
            </p:cNvSpPr>
            <p:nvPr/>
          </p:nvSpPr>
          <p:spPr bwMode="auto">
            <a:xfrm>
              <a:off x="705" y="2685"/>
              <a:ext cx="33" cy="47"/>
            </a:xfrm>
            <a:custGeom>
              <a:avLst/>
              <a:gdLst>
                <a:gd name="T0" fmla="*/ 5 w 14"/>
                <a:gd name="T1" fmla="*/ 0 h 19"/>
                <a:gd name="T2" fmla="*/ 0 w 14"/>
                <a:gd name="T3" fmla="*/ 2 h 19"/>
                <a:gd name="T4" fmla="*/ 0 w 14"/>
                <a:gd name="T5" fmla="*/ 18 h 19"/>
                <a:gd name="T6" fmla="*/ 5 w 14"/>
                <a:gd name="T7" fmla="*/ 19 h 19"/>
                <a:gd name="T8" fmla="*/ 14 w 14"/>
                <a:gd name="T9" fmla="*/ 10 h 19"/>
                <a:gd name="T10" fmla="*/ 5 w 14"/>
                <a:gd name="T11" fmla="*/ 0 h 19"/>
              </a:gdLst>
              <a:ahLst/>
              <a:cxnLst>
                <a:cxn ang="0">
                  <a:pos x="T0" y="T1"/>
                </a:cxn>
                <a:cxn ang="0">
                  <a:pos x="T2" y="T3"/>
                </a:cxn>
                <a:cxn ang="0">
                  <a:pos x="T4" y="T5"/>
                </a:cxn>
                <a:cxn ang="0">
                  <a:pos x="T6" y="T7"/>
                </a:cxn>
                <a:cxn ang="0">
                  <a:pos x="T8" y="T9"/>
                </a:cxn>
                <a:cxn ang="0">
                  <a:pos x="T10" y="T11"/>
                </a:cxn>
              </a:cxnLst>
              <a:rect l="0" t="0" r="r" b="b"/>
              <a:pathLst>
                <a:path w="14" h="19">
                  <a:moveTo>
                    <a:pt x="5" y="0"/>
                  </a:moveTo>
                  <a:cubicBezTo>
                    <a:pt x="3" y="0"/>
                    <a:pt x="1" y="1"/>
                    <a:pt x="0" y="2"/>
                  </a:cubicBezTo>
                  <a:cubicBezTo>
                    <a:pt x="0" y="18"/>
                    <a:pt x="0" y="18"/>
                    <a:pt x="0" y="18"/>
                  </a:cubicBezTo>
                  <a:cubicBezTo>
                    <a:pt x="1" y="19"/>
                    <a:pt x="3" y="19"/>
                    <a:pt x="5" y="19"/>
                  </a:cubicBezTo>
                  <a:cubicBezTo>
                    <a:pt x="10" y="19"/>
                    <a:pt x="14" y="15"/>
                    <a:pt x="14" y="10"/>
                  </a:cubicBezTo>
                  <a:cubicBezTo>
                    <a:pt x="14" y="5"/>
                    <a:pt x="10" y="0"/>
                    <a:pt x="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8" name="Freeform 143"/>
            <p:cNvSpPr>
              <a:spLocks/>
            </p:cNvSpPr>
            <p:nvPr/>
          </p:nvSpPr>
          <p:spPr bwMode="auto">
            <a:xfrm>
              <a:off x="705" y="2578"/>
              <a:ext cx="33" cy="49"/>
            </a:xfrm>
            <a:custGeom>
              <a:avLst/>
              <a:gdLst>
                <a:gd name="T0" fmla="*/ 4 w 14"/>
                <a:gd name="T1" fmla="*/ 0 h 20"/>
                <a:gd name="T2" fmla="*/ 0 w 14"/>
                <a:gd name="T3" fmla="*/ 2 h 20"/>
                <a:gd name="T4" fmla="*/ 0 w 14"/>
                <a:gd name="T5" fmla="*/ 18 h 20"/>
                <a:gd name="T6" fmla="*/ 4 w 14"/>
                <a:gd name="T7" fmla="*/ 20 h 20"/>
                <a:gd name="T8" fmla="*/ 14 w 14"/>
                <a:gd name="T9" fmla="*/ 10 h 20"/>
                <a:gd name="T10" fmla="*/ 4 w 14"/>
                <a:gd name="T11" fmla="*/ 0 h 20"/>
              </a:gdLst>
              <a:ahLst/>
              <a:cxnLst>
                <a:cxn ang="0">
                  <a:pos x="T0" y="T1"/>
                </a:cxn>
                <a:cxn ang="0">
                  <a:pos x="T2" y="T3"/>
                </a:cxn>
                <a:cxn ang="0">
                  <a:pos x="T4" y="T5"/>
                </a:cxn>
                <a:cxn ang="0">
                  <a:pos x="T6" y="T7"/>
                </a:cxn>
                <a:cxn ang="0">
                  <a:pos x="T8" y="T9"/>
                </a:cxn>
                <a:cxn ang="0">
                  <a:pos x="T10" y="T11"/>
                </a:cxn>
              </a:cxnLst>
              <a:rect l="0" t="0" r="r" b="b"/>
              <a:pathLst>
                <a:path w="14" h="20">
                  <a:moveTo>
                    <a:pt x="4" y="0"/>
                  </a:moveTo>
                  <a:cubicBezTo>
                    <a:pt x="3" y="0"/>
                    <a:pt x="1" y="1"/>
                    <a:pt x="0" y="2"/>
                  </a:cubicBezTo>
                  <a:cubicBezTo>
                    <a:pt x="0" y="18"/>
                    <a:pt x="0" y="18"/>
                    <a:pt x="0" y="18"/>
                  </a:cubicBezTo>
                  <a:cubicBezTo>
                    <a:pt x="1" y="19"/>
                    <a:pt x="3" y="20"/>
                    <a:pt x="4" y="20"/>
                  </a:cubicBezTo>
                  <a:cubicBezTo>
                    <a:pt x="10" y="20"/>
                    <a:pt x="14" y="15"/>
                    <a:pt x="14" y="10"/>
                  </a:cubicBezTo>
                  <a:cubicBezTo>
                    <a:pt x="14" y="5"/>
                    <a:pt x="10"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599" name="Oval 144"/>
            <p:cNvSpPr>
              <a:spLocks noChangeArrowheads="1"/>
            </p:cNvSpPr>
            <p:nvPr/>
          </p:nvSpPr>
          <p:spPr bwMode="auto">
            <a:xfrm>
              <a:off x="743" y="2629"/>
              <a:ext cx="45" cy="4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0" name="Freeform 145"/>
            <p:cNvSpPr>
              <a:spLocks noEditPoints="1"/>
            </p:cNvSpPr>
            <p:nvPr/>
          </p:nvSpPr>
          <p:spPr bwMode="auto">
            <a:xfrm>
              <a:off x="562" y="2539"/>
              <a:ext cx="133" cy="234"/>
            </a:xfrm>
            <a:custGeom>
              <a:avLst/>
              <a:gdLst>
                <a:gd name="T0" fmla="*/ 0 w 56"/>
                <a:gd name="T1" fmla="*/ 83 h 96"/>
                <a:gd name="T2" fmla="*/ 56 w 56"/>
                <a:gd name="T3" fmla="*/ 0 h 96"/>
                <a:gd name="T4" fmla="*/ 35 w 56"/>
                <a:gd name="T5" fmla="*/ 59 h 96"/>
                <a:gd name="T6" fmla="*/ 34 w 56"/>
                <a:gd name="T7" fmla="*/ 63 h 96"/>
                <a:gd name="T8" fmla="*/ 31 w 56"/>
                <a:gd name="T9" fmla="*/ 66 h 96"/>
                <a:gd name="T10" fmla="*/ 26 w 56"/>
                <a:gd name="T11" fmla="*/ 68 h 96"/>
                <a:gd name="T12" fmla="*/ 21 w 56"/>
                <a:gd name="T13" fmla="*/ 68 h 96"/>
                <a:gd name="T14" fmla="*/ 17 w 56"/>
                <a:gd name="T15" fmla="*/ 66 h 96"/>
                <a:gd name="T16" fmla="*/ 16 w 56"/>
                <a:gd name="T17" fmla="*/ 57 h 96"/>
                <a:gd name="T18" fmla="*/ 20 w 56"/>
                <a:gd name="T19" fmla="*/ 60 h 96"/>
                <a:gd name="T20" fmla="*/ 24 w 56"/>
                <a:gd name="T21" fmla="*/ 61 h 96"/>
                <a:gd name="T22" fmla="*/ 26 w 56"/>
                <a:gd name="T23" fmla="*/ 61 h 96"/>
                <a:gd name="T24" fmla="*/ 27 w 56"/>
                <a:gd name="T25" fmla="*/ 60 h 96"/>
                <a:gd name="T26" fmla="*/ 28 w 56"/>
                <a:gd name="T27" fmla="*/ 59 h 96"/>
                <a:gd name="T28" fmla="*/ 28 w 56"/>
                <a:gd name="T29" fmla="*/ 57 h 96"/>
                <a:gd name="T30" fmla="*/ 28 w 56"/>
                <a:gd name="T31" fmla="*/ 56 h 96"/>
                <a:gd name="T32" fmla="*/ 27 w 56"/>
                <a:gd name="T33" fmla="*/ 54 h 96"/>
                <a:gd name="T34" fmla="*/ 25 w 56"/>
                <a:gd name="T35" fmla="*/ 53 h 96"/>
                <a:gd name="T36" fmla="*/ 22 w 56"/>
                <a:gd name="T37" fmla="*/ 51 h 96"/>
                <a:gd name="T38" fmla="*/ 17 w 56"/>
                <a:gd name="T39" fmla="*/ 46 h 96"/>
                <a:gd name="T40" fmla="*/ 16 w 56"/>
                <a:gd name="T41" fmla="*/ 40 h 96"/>
                <a:gd name="T42" fmla="*/ 16 w 56"/>
                <a:gd name="T43" fmla="*/ 35 h 96"/>
                <a:gd name="T44" fmla="*/ 19 w 56"/>
                <a:gd name="T45" fmla="*/ 32 h 96"/>
                <a:gd name="T46" fmla="*/ 22 w 56"/>
                <a:gd name="T47" fmla="*/ 29 h 96"/>
                <a:gd name="T48" fmla="*/ 27 w 56"/>
                <a:gd name="T49" fmla="*/ 28 h 96"/>
                <a:gd name="T50" fmla="*/ 31 w 56"/>
                <a:gd name="T51" fmla="*/ 28 h 96"/>
                <a:gd name="T52" fmla="*/ 34 w 56"/>
                <a:gd name="T53" fmla="*/ 29 h 96"/>
                <a:gd name="T54" fmla="*/ 32 w 56"/>
                <a:gd name="T55" fmla="*/ 36 h 96"/>
                <a:gd name="T56" fmla="*/ 29 w 56"/>
                <a:gd name="T57" fmla="*/ 35 h 96"/>
                <a:gd name="T58" fmla="*/ 26 w 56"/>
                <a:gd name="T59" fmla="*/ 35 h 96"/>
                <a:gd name="T60" fmla="*/ 24 w 56"/>
                <a:gd name="T61" fmla="*/ 36 h 96"/>
                <a:gd name="T62" fmla="*/ 23 w 56"/>
                <a:gd name="T63" fmla="*/ 37 h 96"/>
                <a:gd name="T64" fmla="*/ 23 w 56"/>
                <a:gd name="T65" fmla="*/ 38 h 96"/>
                <a:gd name="T66" fmla="*/ 23 w 56"/>
                <a:gd name="T67" fmla="*/ 40 h 96"/>
                <a:gd name="T68" fmla="*/ 23 w 56"/>
                <a:gd name="T69" fmla="*/ 41 h 96"/>
                <a:gd name="T70" fmla="*/ 24 w 56"/>
                <a:gd name="T71" fmla="*/ 43 h 96"/>
                <a:gd name="T72" fmla="*/ 26 w 56"/>
                <a:gd name="T73" fmla="*/ 44 h 96"/>
                <a:gd name="T74" fmla="*/ 29 w 56"/>
                <a:gd name="T75" fmla="*/ 46 h 96"/>
                <a:gd name="T76" fmla="*/ 32 w 56"/>
                <a:gd name="T77" fmla="*/ 48 h 96"/>
                <a:gd name="T78" fmla="*/ 34 w 56"/>
                <a:gd name="T79" fmla="*/ 51 h 96"/>
                <a:gd name="T80" fmla="*/ 35 w 56"/>
                <a:gd name="T81" fmla="*/ 55 h 96"/>
                <a:gd name="T82" fmla="*/ 35 w 56"/>
                <a:gd name="T83" fmla="*/ 5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96">
                  <a:moveTo>
                    <a:pt x="0" y="13"/>
                  </a:moveTo>
                  <a:cubicBezTo>
                    <a:pt x="0" y="83"/>
                    <a:pt x="0" y="83"/>
                    <a:pt x="0" y="83"/>
                  </a:cubicBezTo>
                  <a:cubicBezTo>
                    <a:pt x="56" y="96"/>
                    <a:pt x="56" y="96"/>
                    <a:pt x="56" y="96"/>
                  </a:cubicBezTo>
                  <a:cubicBezTo>
                    <a:pt x="56" y="0"/>
                    <a:pt x="56" y="0"/>
                    <a:pt x="56" y="0"/>
                  </a:cubicBezTo>
                  <a:lnTo>
                    <a:pt x="0" y="13"/>
                  </a:lnTo>
                  <a:close/>
                  <a:moveTo>
                    <a:pt x="35" y="59"/>
                  </a:moveTo>
                  <a:cubicBezTo>
                    <a:pt x="35" y="60"/>
                    <a:pt x="35" y="61"/>
                    <a:pt x="35" y="61"/>
                  </a:cubicBezTo>
                  <a:cubicBezTo>
                    <a:pt x="35" y="62"/>
                    <a:pt x="34" y="63"/>
                    <a:pt x="34" y="63"/>
                  </a:cubicBezTo>
                  <a:cubicBezTo>
                    <a:pt x="34" y="64"/>
                    <a:pt x="33" y="64"/>
                    <a:pt x="33" y="65"/>
                  </a:cubicBezTo>
                  <a:cubicBezTo>
                    <a:pt x="32" y="65"/>
                    <a:pt x="32" y="66"/>
                    <a:pt x="31" y="66"/>
                  </a:cubicBezTo>
                  <a:cubicBezTo>
                    <a:pt x="30" y="67"/>
                    <a:pt x="30" y="67"/>
                    <a:pt x="29" y="67"/>
                  </a:cubicBezTo>
                  <a:cubicBezTo>
                    <a:pt x="28" y="68"/>
                    <a:pt x="27" y="68"/>
                    <a:pt x="26" y="68"/>
                  </a:cubicBezTo>
                  <a:cubicBezTo>
                    <a:pt x="25" y="68"/>
                    <a:pt x="24" y="68"/>
                    <a:pt x="23" y="68"/>
                  </a:cubicBezTo>
                  <a:cubicBezTo>
                    <a:pt x="23" y="68"/>
                    <a:pt x="22" y="68"/>
                    <a:pt x="21" y="68"/>
                  </a:cubicBezTo>
                  <a:cubicBezTo>
                    <a:pt x="21" y="68"/>
                    <a:pt x="20" y="67"/>
                    <a:pt x="19" y="67"/>
                  </a:cubicBezTo>
                  <a:cubicBezTo>
                    <a:pt x="19" y="67"/>
                    <a:pt x="18" y="67"/>
                    <a:pt x="17" y="66"/>
                  </a:cubicBezTo>
                  <a:cubicBezTo>
                    <a:pt x="17" y="66"/>
                    <a:pt x="16" y="66"/>
                    <a:pt x="16" y="65"/>
                  </a:cubicBezTo>
                  <a:cubicBezTo>
                    <a:pt x="16" y="57"/>
                    <a:pt x="16" y="57"/>
                    <a:pt x="16" y="57"/>
                  </a:cubicBezTo>
                  <a:cubicBezTo>
                    <a:pt x="16" y="58"/>
                    <a:pt x="17" y="58"/>
                    <a:pt x="18" y="59"/>
                  </a:cubicBezTo>
                  <a:cubicBezTo>
                    <a:pt x="18" y="59"/>
                    <a:pt x="19" y="60"/>
                    <a:pt x="20" y="60"/>
                  </a:cubicBezTo>
                  <a:cubicBezTo>
                    <a:pt x="20" y="60"/>
                    <a:pt x="21" y="61"/>
                    <a:pt x="21" y="61"/>
                  </a:cubicBezTo>
                  <a:cubicBezTo>
                    <a:pt x="22" y="61"/>
                    <a:pt x="23" y="61"/>
                    <a:pt x="24" y="61"/>
                  </a:cubicBezTo>
                  <a:cubicBezTo>
                    <a:pt x="24" y="61"/>
                    <a:pt x="24" y="61"/>
                    <a:pt x="25" y="61"/>
                  </a:cubicBezTo>
                  <a:cubicBezTo>
                    <a:pt x="25" y="61"/>
                    <a:pt x="25" y="61"/>
                    <a:pt x="26" y="61"/>
                  </a:cubicBezTo>
                  <a:cubicBezTo>
                    <a:pt x="26" y="61"/>
                    <a:pt x="26" y="61"/>
                    <a:pt x="26" y="61"/>
                  </a:cubicBezTo>
                  <a:cubicBezTo>
                    <a:pt x="27" y="60"/>
                    <a:pt x="27" y="60"/>
                    <a:pt x="27" y="60"/>
                  </a:cubicBezTo>
                  <a:cubicBezTo>
                    <a:pt x="27" y="60"/>
                    <a:pt x="27" y="60"/>
                    <a:pt x="27" y="59"/>
                  </a:cubicBezTo>
                  <a:cubicBezTo>
                    <a:pt x="28" y="59"/>
                    <a:pt x="28" y="59"/>
                    <a:pt x="28" y="59"/>
                  </a:cubicBezTo>
                  <a:cubicBezTo>
                    <a:pt x="28" y="59"/>
                    <a:pt x="28" y="58"/>
                    <a:pt x="28" y="58"/>
                  </a:cubicBezTo>
                  <a:cubicBezTo>
                    <a:pt x="28" y="58"/>
                    <a:pt x="28" y="58"/>
                    <a:pt x="28" y="57"/>
                  </a:cubicBezTo>
                  <a:cubicBezTo>
                    <a:pt x="28" y="57"/>
                    <a:pt x="28" y="57"/>
                    <a:pt x="28" y="56"/>
                  </a:cubicBezTo>
                  <a:cubicBezTo>
                    <a:pt x="28" y="56"/>
                    <a:pt x="28" y="56"/>
                    <a:pt x="28" y="56"/>
                  </a:cubicBezTo>
                  <a:cubicBezTo>
                    <a:pt x="28" y="55"/>
                    <a:pt x="27" y="55"/>
                    <a:pt x="27" y="55"/>
                  </a:cubicBezTo>
                  <a:cubicBezTo>
                    <a:pt x="27" y="54"/>
                    <a:pt x="27" y="54"/>
                    <a:pt x="27" y="54"/>
                  </a:cubicBezTo>
                  <a:cubicBezTo>
                    <a:pt x="26" y="54"/>
                    <a:pt x="26" y="53"/>
                    <a:pt x="26" y="53"/>
                  </a:cubicBezTo>
                  <a:cubicBezTo>
                    <a:pt x="26" y="53"/>
                    <a:pt x="25" y="53"/>
                    <a:pt x="25" y="53"/>
                  </a:cubicBezTo>
                  <a:cubicBezTo>
                    <a:pt x="25" y="52"/>
                    <a:pt x="24" y="52"/>
                    <a:pt x="24" y="52"/>
                  </a:cubicBezTo>
                  <a:cubicBezTo>
                    <a:pt x="23" y="51"/>
                    <a:pt x="23" y="51"/>
                    <a:pt x="22" y="51"/>
                  </a:cubicBezTo>
                  <a:cubicBezTo>
                    <a:pt x="21" y="50"/>
                    <a:pt x="20" y="49"/>
                    <a:pt x="19" y="49"/>
                  </a:cubicBezTo>
                  <a:cubicBezTo>
                    <a:pt x="19" y="48"/>
                    <a:pt x="18" y="47"/>
                    <a:pt x="17" y="46"/>
                  </a:cubicBezTo>
                  <a:cubicBezTo>
                    <a:pt x="17" y="45"/>
                    <a:pt x="16" y="44"/>
                    <a:pt x="16" y="43"/>
                  </a:cubicBezTo>
                  <a:cubicBezTo>
                    <a:pt x="16" y="42"/>
                    <a:pt x="16" y="41"/>
                    <a:pt x="16" y="40"/>
                  </a:cubicBezTo>
                  <a:cubicBezTo>
                    <a:pt x="16" y="39"/>
                    <a:pt x="16" y="38"/>
                    <a:pt x="16" y="37"/>
                  </a:cubicBezTo>
                  <a:cubicBezTo>
                    <a:pt x="16" y="37"/>
                    <a:pt x="16" y="36"/>
                    <a:pt x="16" y="35"/>
                  </a:cubicBezTo>
                  <a:cubicBezTo>
                    <a:pt x="17" y="35"/>
                    <a:pt x="17" y="34"/>
                    <a:pt x="17" y="33"/>
                  </a:cubicBezTo>
                  <a:cubicBezTo>
                    <a:pt x="18" y="33"/>
                    <a:pt x="18" y="32"/>
                    <a:pt x="19" y="32"/>
                  </a:cubicBezTo>
                  <a:cubicBezTo>
                    <a:pt x="19" y="31"/>
                    <a:pt x="20" y="31"/>
                    <a:pt x="20" y="30"/>
                  </a:cubicBezTo>
                  <a:cubicBezTo>
                    <a:pt x="21" y="30"/>
                    <a:pt x="21" y="29"/>
                    <a:pt x="22" y="29"/>
                  </a:cubicBezTo>
                  <a:cubicBezTo>
                    <a:pt x="23" y="29"/>
                    <a:pt x="23" y="29"/>
                    <a:pt x="24" y="28"/>
                  </a:cubicBezTo>
                  <a:cubicBezTo>
                    <a:pt x="25" y="28"/>
                    <a:pt x="26" y="28"/>
                    <a:pt x="27" y="28"/>
                  </a:cubicBezTo>
                  <a:cubicBezTo>
                    <a:pt x="27" y="28"/>
                    <a:pt x="28" y="28"/>
                    <a:pt x="29" y="28"/>
                  </a:cubicBezTo>
                  <a:cubicBezTo>
                    <a:pt x="29" y="28"/>
                    <a:pt x="30" y="28"/>
                    <a:pt x="31" y="28"/>
                  </a:cubicBezTo>
                  <a:cubicBezTo>
                    <a:pt x="31" y="28"/>
                    <a:pt x="32" y="28"/>
                    <a:pt x="32" y="28"/>
                  </a:cubicBezTo>
                  <a:cubicBezTo>
                    <a:pt x="33" y="29"/>
                    <a:pt x="34" y="29"/>
                    <a:pt x="34" y="29"/>
                  </a:cubicBezTo>
                  <a:cubicBezTo>
                    <a:pt x="34" y="37"/>
                    <a:pt x="34" y="37"/>
                    <a:pt x="34" y="37"/>
                  </a:cubicBezTo>
                  <a:cubicBezTo>
                    <a:pt x="34" y="37"/>
                    <a:pt x="33" y="36"/>
                    <a:pt x="32" y="36"/>
                  </a:cubicBezTo>
                  <a:cubicBezTo>
                    <a:pt x="32" y="36"/>
                    <a:pt x="31" y="36"/>
                    <a:pt x="31" y="35"/>
                  </a:cubicBezTo>
                  <a:cubicBezTo>
                    <a:pt x="30" y="35"/>
                    <a:pt x="29" y="35"/>
                    <a:pt x="29" y="35"/>
                  </a:cubicBezTo>
                  <a:cubicBezTo>
                    <a:pt x="28" y="35"/>
                    <a:pt x="28" y="35"/>
                    <a:pt x="27" y="35"/>
                  </a:cubicBezTo>
                  <a:cubicBezTo>
                    <a:pt x="27" y="35"/>
                    <a:pt x="26" y="35"/>
                    <a:pt x="26" y="35"/>
                  </a:cubicBezTo>
                  <a:cubicBezTo>
                    <a:pt x="26" y="35"/>
                    <a:pt x="25" y="35"/>
                    <a:pt x="25" y="35"/>
                  </a:cubicBezTo>
                  <a:cubicBezTo>
                    <a:pt x="25" y="35"/>
                    <a:pt x="25" y="35"/>
                    <a:pt x="24" y="36"/>
                  </a:cubicBezTo>
                  <a:cubicBezTo>
                    <a:pt x="24" y="36"/>
                    <a:pt x="24" y="36"/>
                    <a:pt x="24" y="36"/>
                  </a:cubicBezTo>
                  <a:cubicBezTo>
                    <a:pt x="24" y="36"/>
                    <a:pt x="23" y="36"/>
                    <a:pt x="23" y="37"/>
                  </a:cubicBezTo>
                  <a:cubicBezTo>
                    <a:pt x="23" y="37"/>
                    <a:pt x="23" y="37"/>
                    <a:pt x="23" y="37"/>
                  </a:cubicBezTo>
                  <a:cubicBezTo>
                    <a:pt x="23" y="38"/>
                    <a:pt x="23" y="38"/>
                    <a:pt x="23" y="38"/>
                  </a:cubicBezTo>
                  <a:cubicBezTo>
                    <a:pt x="23" y="38"/>
                    <a:pt x="23" y="39"/>
                    <a:pt x="23" y="39"/>
                  </a:cubicBezTo>
                  <a:cubicBezTo>
                    <a:pt x="23" y="39"/>
                    <a:pt x="23" y="40"/>
                    <a:pt x="23" y="40"/>
                  </a:cubicBezTo>
                  <a:cubicBezTo>
                    <a:pt x="23" y="40"/>
                    <a:pt x="23" y="40"/>
                    <a:pt x="23" y="41"/>
                  </a:cubicBezTo>
                  <a:cubicBezTo>
                    <a:pt x="23" y="41"/>
                    <a:pt x="23" y="41"/>
                    <a:pt x="23" y="41"/>
                  </a:cubicBezTo>
                  <a:cubicBezTo>
                    <a:pt x="23" y="42"/>
                    <a:pt x="23" y="42"/>
                    <a:pt x="24" y="42"/>
                  </a:cubicBezTo>
                  <a:cubicBezTo>
                    <a:pt x="24" y="42"/>
                    <a:pt x="24" y="42"/>
                    <a:pt x="24" y="43"/>
                  </a:cubicBezTo>
                  <a:cubicBezTo>
                    <a:pt x="24" y="43"/>
                    <a:pt x="25" y="43"/>
                    <a:pt x="25" y="43"/>
                  </a:cubicBezTo>
                  <a:cubicBezTo>
                    <a:pt x="25" y="43"/>
                    <a:pt x="26" y="44"/>
                    <a:pt x="26" y="44"/>
                  </a:cubicBezTo>
                  <a:cubicBezTo>
                    <a:pt x="26" y="44"/>
                    <a:pt x="27" y="44"/>
                    <a:pt x="27" y="45"/>
                  </a:cubicBezTo>
                  <a:cubicBezTo>
                    <a:pt x="28" y="45"/>
                    <a:pt x="29" y="46"/>
                    <a:pt x="29" y="46"/>
                  </a:cubicBezTo>
                  <a:cubicBezTo>
                    <a:pt x="30" y="46"/>
                    <a:pt x="30" y="47"/>
                    <a:pt x="31" y="47"/>
                  </a:cubicBezTo>
                  <a:cubicBezTo>
                    <a:pt x="31" y="48"/>
                    <a:pt x="32" y="48"/>
                    <a:pt x="32" y="48"/>
                  </a:cubicBezTo>
                  <a:cubicBezTo>
                    <a:pt x="33" y="49"/>
                    <a:pt x="33" y="49"/>
                    <a:pt x="33" y="50"/>
                  </a:cubicBezTo>
                  <a:cubicBezTo>
                    <a:pt x="34" y="50"/>
                    <a:pt x="34" y="51"/>
                    <a:pt x="34" y="51"/>
                  </a:cubicBezTo>
                  <a:cubicBezTo>
                    <a:pt x="35" y="52"/>
                    <a:pt x="35" y="52"/>
                    <a:pt x="35" y="53"/>
                  </a:cubicBezTo>
                  <a:cubicBezTo>
                    <a:pt x="35" y="53"/>
                    <a:pt x="35" y="54"/>
                    <a:pt x="35" y="55"/>
                  </a:cubicBezTo>
                  <a:cubicBezTo>
                    <a:pt x="35" y="55"/>
                    <a:pt x="36" y="56"/>
                    <a:pt x="36" y="57"/>
                  </a:cubicBezTo>
                  <a:cubicBezTo>
                    <a:pt x="36" y="58"/>
                    <a:pt x="35" y="58"/>
                    <a:pt x="35"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1" name="Freeform 146"/>
            <p:cNvSpPr>
              <a:spLocks/>
            </p:cNvSpPr>
            <p:nvPr/>
          </p:nvSpPr>
          <p:spPr bwMode="auto">
            <a:xfrm>
              <a:off x="858" y="2615"/>
              <a:ext cx="45" cy="85"/>
            </a:xfrm>
            <a:custGeom>
              <a:avLst/>
              <a:gdLst>
                <a:gd name="T0" fmla="*/ 19 w 19"/>
                <a:gd name="T1" fmla="*/ 26 h 35"/>
                <a:gd name="T2" fmla="*/ 16 w 19"/>
                <a:gd name="T3" fmla="*/ 32 h 35"/>
                <a:gd name="T4" fmla="*/ 8 w 19"/>
                <a:gd name="T5" fmla="*/ 35 h 35"/>
                <a:gd name="T6" fmla="*/ 3 w 19"/>
                <a:gd name="T7" fmla="*/ 34 h 35"/>
                <a:gd name="T8" fmla="*/ 0 w 19"/>
                <a:gd name="T9" fmla="*/ 33 h 35"/>
                <a:gd name="T10" fmla="*/ 0 w 19"/>
                <a:gd name="T11" fmla="*/ 28 h 35"/>
                <a:gd name="T12" fmla="*/ 4 w 19"/>
                <a:gd name="T13" fmla="*/ 30 h 35"/>
                <a:gd name="T14" fmla="*/ 8 w 19"/>
                <a:gd name="T15" fmla="*/ 31 h 35"/>
                <a:gd name="T16" fmla="*/ 15 w 19"/>
                <a:gd name="T17" fmla="*/ 26 h 35"/>
                <a:gd name="T18" fmla="*/ 13 w 19"/>
                <a:gd name="T19" fmla="*/ 22 h 35"/>
                <a:gd name="T20" fmla="*/ 8 w 19"/>
                <a:gd name="T21" fmla="*/ 18 h 35"/>
                <a:gd name="T22" fmla="*/ 2 w 19"/>
                <a:gd name="T23" fmla="*/ 14 h 35"/>
                <a:gd name="T24" fmla="*/ 0 w 19"/>
                <a:gd name="T25" fmla="*/ 9 h 35"/>
                <a:gd name="T26" fmla="*/ 3 w 19"/>
                <a:gd name="T27" fmla="*/ 2 h 35"/>
                <a:gd name="T28" fmla="*/ 11 w 19"/>
                <a:gd name="T29" fmla="*/ 0 h 35"/>
                <a:gd name="T30" fmla="*/ 17 w 19"/>
                <a:gd name="T31" fmla="*/ 1 h 35"/>
                <a:gd name="T32" fmla="*/ 17 w 19"/>
                <a:gd name="T33" fmla="*/ 5 h 35"/>
                <a:gd name="T34" fmla="*/ 11 w 19"/>
                <a:gd name="T35" fmla="*/ 3 h 35"/>
                <a:gd name="T36" fmla="*/ 6 w 19"/>
                <a:gd name="T37" fmla="*/ 5 h 35"/>
                <a:gd name="T38" fmla="*/ 4 w 19"/>
                <a:gd name="T39" fmla="*/ 8 h 35"/>
                <a:gd name="T40" fmla="*/ 5 w 19"/>
                <a:gd name="T41" fmla="*/ 11 h 35"/>
                <a:gd name="T42" fmla="*/ 7 w 19"/>
                <a:gd name="T43" fmla="*/ 13 h 35"/>
                <a:gd name="T44" fmla="*/ 11 w 19"/>
                <a:gd name="T45" fmla="*/ 16 h 35"/>
                <a:gd name="T46" fmla="*/ 17 w 19"/>
                <a:gd name="T47" fmla="*/ 20 h 35"/>
                <a:gd name="T48" fmla="*/ 19 w 19"/>
                <a:gd name="T49" fmla="*/ 2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35">
                  <a:moveTo>
                    <a:pt x="19" y="26"/>
                  </a:moveTo>
                  <a:cubicBezTo>
                    <a:pt x="19" y="28"/>
                    <a:pt x="18" y="31"/>
                    <a:pt x="16" y="32"/>
                  </a:cubicBezTo>
                  <a:cubicBezTo>
                    <a:pt x="14" y="34"/>
                    <a:pt x="11" y="35"/>
                    <a:pt x="8" y="35"/>
                  </a:cubicBezTo>
                  <a:cubicBezTo>
                    <a:pt x="6" y="35"/>
                    <a:pt x="5" y="34"/>
                    <a:pt x="3" y="34"/>
                  </a:cubicBezTo>
                  <a:cubicBezTo>
                    <a:pt x="2" y="34"/>
                    <a:pt x="1" y="33"/>
                    <a:pt x="0" y="33"/>
                  </a:cubicBezTo>
                  <a:cubicBezTo>
                    <a:pt x="0" y="28"/>
                    <a:pt x="0" y="28"/>
                    <a:pt x="0" y="28"/>
                  </a:cubicBezTo>
                  <a:cubicBezTo>
                    <a:pt x="1" y="29"/>
                    <a:pt x="2" y="30"/>
                    <a:pt x="4" y="30"/>
                  </a:cubicBezTo>
                  <a:cubicBezTo>
                    <a:pt x="5" y="31"/>
                    <a:pt x="7" y="31"/>
                    <a:pt x="8" y="31"/>
                  </a:cubicBezTo>
                  <a:cubicBezTo>
                    <a:pt x="12" y="31"/>
                    <a:pt x="15" y="29"/>
                    <a:pt x="15" y="26"/>
                  </a:cubicBezTo>
                  <a:cubicBezTo>
                    <a:pt x="15" y="25"/>
                    <a:pt x="14" y="23"/>
                    <a:pt x="13" y="22"/>
                  </a:cubicBezTo>
                  <a:cubicBezTo>
                    <a:pt x="12" y="21"/>
                    <a:pt x="10" y="20"/>
                    <a:pt x="8" y="18"/>
                  </a:cubicBezTo>
                  <a:cubicBezTo>
                    <a:pt x="5" y="17"/>
                    <a:pt x="3" y="15"/>
                    <a:pt x="2" y="14"/>
                  </a:cubicBezTo>
                  <a:cubicBezTo>
                    <a:pt x="1" y="13"/>
                    <a:pt x="0" y="11"/>
                    <a:pt x="0" y="9"/>
                  </a:cubicBezTo>
                  <a:cubicBezTo>
                    <a:pt x="0" y="6"/>
                    <a:pt x="1" y="4"/>
                    <a:pt x="3" y="2"/>
                  </a:cubicBezTo>
                  <a:cubicBezTo>
                    <a:pt x="5" y="1"/>
                    <a:pt x="8" y="0"/>
                    <a:pt x="11" y="0"/>
                  </a:cubicBezTo>
                  <a:cubicBezTo>
                    <a:pt x="14" y="0"/>
                    <a:pt x="16" y="0"/>
                    <a:pt x="17" y="1"/>
                  </a:cubicBezTo>
                  <a:cubicBezTo>
                    <a:pt x="17" y="5"/>
                    <a:pt x="17" y="5"/>
                    <a:pt x="17" y="5"/>
                  </a:cubicBezTo>
                  <a:cubicBezTo>
                    <a:pt x="16" y="4"/>
                    <a:pt x="13" y="3"/>
                    <a:pt x="11" y="3"/>
                  </a:cubicBezTo>
                  <a:cubicBezTo>
                    <a:pt x="9" y="3"/>
                    <a:pt x="7" y="4"/>
                    <a:pt x="6" y="5"/>
                  </a:cubicBezTo>
                  <a:cubicBezTo>
                    <a:pt x="5" y="6"/>
                    <a:pt x="4" y="7"/>
                    <a:pt x="4" y="8"/>
                  </a:cubicBezTo>
                  <a:cubicBezTo>
                    <a:pt x="4" y="10"/>
                    <a:pt x="4" y="10"/>
                    <a:pt x="5" y="11"/>
                  </a:cubicBezTo>
                  <a:cubicBezTo>
                    <a:pt x="5" y="12"/>
                    <a:pt x="6" y="12"/>
                    <a:pt x="7" y="13"/>
                  </a:cubicBezTo>
                  <a:cubicBezTo>
                    <a:pt x="7" y="14"/>
                    <a:pt x="9" y="15"/>
                    <a:pt x="11" y="16"/>
                  </a:cubicBezTo>
                  <a:cubicBezTo>
                    <a:pt x="14" y="17"/>
                    <a:pt x="16" y="19"/>
                    <a:pt x="17" y="20"/>
                  </a:cubicBezTo>
                  <a:cubicBezTo>
                    <a:pt x="18" y="22"/>
                    <a:pt x="19" y="24"/>
                    <a:pt x="19"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2" name="Freeform 147"/>
            <p:cNvSpPr>
              <a:spLocks/>
            </p:cNvSpPr>
            <p:nvPr/>
          </p:nvSpPr>
          <p:spPr bwMode="auto">
            <a:xfrm>
              <a:off x="915" y="2612"/>
              <a:ext cx="47" cy="85"/>
            </a:xfrm>
            <a:custGeom>
              <a:avLst/>
              <a:gdLst>
                <a:gd name="T0" fmla="*/ 20 w 20"/>
                <a:gd name="T1" fmla="*/ 35 h 35"/>
                <a:gd name="T2" fmla="*/ 16 w 20"/>
                <a:gd name="T3" fmla="*/ 35 h 35"/>
                <a:gd name="T4" fmla="*/ 16 w 20"/>
                <a:gd name="T5" fmla="*/ 21 h 35"/>
                <a:gd name="T6" fmla="*/ 10 w 20"/>
                <a:gd name="T7" fmla="*/ 14 h 35"/>
                <a:gd name="T8" fmla="*/ 5 w 20"/>
                <a:gd name="T9" fmla="*/ 16 h 35"/>
                <a:gd name="T10" fmla="*/ 4 w 20"/>
                <a:gd name="T11" fmla="*/ 21 h 35"/>
                <a:gd name="T12" fmla="*/ 4 w 20"/>
                <a:gd name="T13" fmla="*/ 35 h 35"/>
                <a:gd name="T14" fmla="*/ 0 w 20"/>
                <a:gd name="T15" fmla="*/ 35 h 35"/>
                <a:gd name="T16" fmla="*/ 0 w 20"/>
                <a:gd name="T17" fmla="*/ 0 h 35"/>
                <a:gd name="T18" fmla="*/ 4 w 20"/>
                <a:gd name="T19" fmla="*/ 0 h 35"/>
                <a:gd name="T20" fmla="*/ 4 w 20"/>
                <a:gd name="T21" fmla="*/ 15 h 35"/>
                <a:gd name="T22" fmla="*/ 4 w 20"/>
                <a:gd name="T23" fmla="*/ 15 h 35"/>
                <a:gd name="T24" fmla="*/ 11 w 20"/>
                <a:gd name="T25" fmla="*/ 10 h 35"/>
                <a:gd name="T26" fmla="*/ 20 w 20"/>
                <a:gd name="T27" fmla="*/ 20 h 35"/>
                <a:gd name="T28" fmla="*/ 20 w 20"/>
                <a:gd name="T29"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5">
                  <a:moveTo>
                    <a:pt x="20" y="35"/>
                  </a:moveTo>
                  <a:cubicBezTo>
                    <a:pt x="16" y="35"/>
                    <a:pt x="16" y="35"/>
                    <a:pt x="16" y="35"/>
                  </a:cubicBezTo>
                  <a:cubicBezTo>
                    <a:pt x="16" y="21"/>
                    <a:pt x="16" y="21"/>
                    <a:pt x="16" y="21"/>
                  </a:cubicBezTo>
                  <a:cubicBezTo>
                    <a:pt x="16" y="16"/>
                    <a:pt x="14" y="14"/>
                    <a:pt x="10" y="14"/>
                  </a:cubicBezTo>
                  <a:cubicBezTo>
                    <a:pt x="8" y="14"/>
                    <a:pt x="7" y="14"/>
                    <a:pt x="5" y="16"/>
                  </a:cubicBezTo>
                  <a:cubicBezTo>
                    <a:pt x="4" y="17"/>
                    <a:pt x="4" y="19"/>
                    <a:pt x="4" y="21"/>
                  </a:cubicBezTo>
                  <a:cubicBezTo>
                    <a:pt x="4" y="35"/>
                    <a:pt x="4" y="35"/>
                    <a:pt x="4" y="35"/>
                  </a:cubicBezTo>
                  <a:cubicBezTo>
                    <a:pt x="0" y="35"/>
                    <a:pt x="0" y="35"/>
                    <a:pt x="0" y="35"/>
                  </a:cubicBezTo>
                  <a:cubicBezTo>
                    <a:pt x="0" y="0"/>
                    <a:pt x="0" y="0"/>
                    <a:pt x="0" y="0"/>
                  </a:cubicBezTo>
                  <a:cubicBezTo>
                    <a:pt x="4" y="0"/>
                    <a:pt x="4" y="0"/>
                    <a:pt x="4" y="0"/>
                  </a:cubicBezTo>
                  <a:cubicBezTo>
                    <a:pt x="4" y="15"/>
                    <a:pt x="4" y="15"/>
                    <a:pt x="4" y="15"/>
                  </a:cubicBezTo>
                  <a:cubicBezTo>
                    <a:pt x="4" y="15"/>
                    <a:pt x="4" y="15"/>
                    <a:pt x="4" y="15"/>
                  </a:cubicBezTo>
                  <a:cubicBezTo>
                    <a:pt x="5" y="12"/>
                    <a:pt x="8" y="10"/>
                    <a:pt x="11" y="10"/>
                  </a:cubicBezTo>
                  <a:cubicBezTo>
                    <a:pt x="17" y="10"/>
                    <a:pt x="20" y="14"/>
                    <a:pt x="20" y="20"/>
                  </a:cubicBezTo>
                  <a:lnTo>
                    <a:pt x="2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3" name="Freeform 148"/>
            <p:cNvSpPr>
              <a:spLocks noEditPoints="1"/>
            </p:cNvSpPr>
            <p:nvPr/>
          </p:nvSpPr>
          <p:spPr bwMode="auto">
            <a:xfrm>
              <a:off x="972" y="2637"/>
              <a:ext cx="45" cy="63"/>
            </a:xfrm>
            <a:custGeom>
              <a:avLst/>
              <a:gdLst>
                <a:gd name="T0" fmla="*/ 19 w 19"/>
                <a:gd name="T1" fmla="*/ 25 h 26"/>
                <a:gd name="T2" fmla="*/ 15 w 19"/>
                <a:gd name="T3" fmla="*/ 25 h 26"/>
                <a:gd name="T4" fmla="*/ 15 w 19"/>
                <a:gd name="T5" fmla="*/ 21 h 26"/>
                <a:gd name="T6" fmla="*/ 15 w 19"/>
                <a:gd name="T7" fmla="*/ 21 h 26"/>
                <a:gd name="T8" fmla="*/ 7 w 19"/>
                <a:gd name="T9" fmla="*/ 26 h 26"/>
                <a:gd name="T10" fmla="*/ 2 w 19"/>
                <a:gd name="T11" fmla="*/ 24 h 26"/>
                <a:gd name="T12" fmla="*/ 0 w 19"/>
                <a:gd name="T13" fmla="*/ 19 h 26"/>
                <a:gd name="T14" fmla="*/ 8 w 19"/>
                <a:gd name="T15" fmla="*/ 11 h 26"/>
                <a:gd name="T16" fmla="*/ 15 w 19"/>
                <a:gd name="T17" fmla="*/ 10 h 26"/>
                <a:gd name="T18" fmla="*/ 10 w 19"/>
                <a:gd name="T19" fmla="*/ 4 h 26"/>
                <a:gd name="T20" fmla="*/ 2 w 19"/>
                <a:gd name="T21" fmla="*/ 7 h 26"/>
                <a:gd name="T22" fmla="*/ 2 w 19"/>
                <a:gd name="T23" fmla="*/ 3 h 26"/>
                <a:gd name="T24" fmla="*/ 6 w 19"/>
                <a:gd name="T25" fmla="*/ 1 h 26"/>
                <a:gd name="T26" fmla="*/ 10 w 19"/>
                <a:gd name="T27" fmla="*/ 0 h 26"/>
                <a:gd name="T28" fmla="*/ 19 w 19"/>
                <a:gd name="T29" fmla="*/ 9 h 26"/>
                <a:gd name="T30" fmla="*/ 19 w 19"/>
                <a:gd name="T31" fmla="*/ 25 h 26"/>
                <a:gd name="T32" fmla="*/ 15 w 19"/>
                <a:gd name="T33" fmla="*/ 13 h 26"/>
                <a:gd name="T34" fmla="*/ 9 w 19"/>
                <a:gd name="T35" fmla="*/ 14 h 26"/>
                <a:gd name="T36" fmla="*/ 5 w 19"/>
                <a:gd name="T37" fmla="*/ 15 h 26"/>
                <a:gd name="T38" fmla="*/ 4 w 19"/>
                <a:gd name="T39" fmla="*/ 18 h 26"/>
                <a:gd name="T40" fmla="*/ 5 w 19"/>
                <a:gd name="T41" fmla="*/ 21 h 26"/>
                <a:gd name="T42" fmla="*/ 8 w 19"/>
                <a:gd name="T43" fmla="*/ 22 h 26"/>
                <a:gd name="T44" fmla="*/ 13 w 19"/>
                <a:gd name="T45" fmla="*/ 20 h 26"/>
                <a:gd name="T46" fmla="*/ 15 w 19"/>
                <a:gd name="T47" fmla="*/ 15 h 26"/>
                <a:gd name="T48" fmla="*/ 15 w 19"/>
                <a:gd name="T49"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6">
                  <a:moveTo>
                    <a:pt x="19" y="25"/>
                  </a:moveTo>
                  <a:cubicBezTo>
                    <a:pt x="15" y="25"/>
                    <a:pt x="15" y="25"/>
                    <a:pt x="15" y="25"/>
                  </a:cubicBezTo>
                  <a:cubicBezTo>
                    <a:pt x="15" y="21"/>
                    <a:pt x="15" y="21"/>
                    <a:pt x="15" y="21"/>
                  </a:cubicBezTo>
                  <a:cubicBezTo>
                    <a:pt x="15" y="21"/>
                    <a:pt x="15" y="21"/>
                    <a:pt x="15" y="21"/>
                  </a:cubicBezTo>
                  <a:cubicBezTo>
                    <a:pt x="13" y="24"/>
                    <a:pt x="10" y="26"/>
                    <a:pt x="7" y="26"/>
                  </a:cubicBezTo>
                  <a:cubicBezTo>
                    <a:pt x="5" y="26"/>
                    <a:pt x="3" y="25"/>
                    <a:pt x="2" y="24"/>
                  </a:cubicBezTo>
                  <a:cubicBezTo>
                    <a:pt x="0" y="22"/>
                    <a:pt x="0" y="21"/>
                    <a:pt x="0" y="19"/>
                  </a:cubicBezTo>
                  <a:cubicBezTo>
                    <a:pt x="0" y="14"/>
                    <a:pt x="2" y="12"/>
                    <a:pt x="8" y="11"/>
                  </a:cubicBezTo>
                  <a:cubicBezTo>
                    <a:pt x="15" y="10"/>
                    <a:pt x="15" y="10"/>
                    <a:pt x="15" y="10"/>
                  </a:cubicBezTo>
                  <a:cubicBezTo>
                    <a:pt x="15" y="6"/>
                    <a:pt x="13" y="4"/>
                    <a:pt x="10" y="4"/>
                  </a:cubicBezTo>
                  <a:cubicBezTo>
                    <a:pt x="7" y="4"/>
                    <a:pt x="4" y="5"/>
                    <a:pt x="2" y="7"/>
                  </a:cubicBezTo>
                  <a:cubicBezTo>
                    <a:pt x="2" y="3"/>
                    <a:pt x="2" y="3"/>
                    <a:pt x="2" y="3"/>
                  </a:cubicBezTo>
                  <a:cubicBezTo>
                    <a:pt x="3" y="2"/>
                    <a:pt x="4" y="2"/>
                    <a:pt x="6" y="1"/>
                  </a:cubicBezTo>
                  <a:cubicBezTo>
                    <a:pt x="7" y="1"/>
                    <a:pt x="9" y="0"/>
                    <a:pt x="10" y="0"/>
                  </a:cubicBezTo>
                  <a:cubicBezTo>
                    <a:pt x="16" y="0"/>
                    <a:pt x="19" y="3"/>
                    <a:pt x="19" y="9"/>
                  </a:cubicBezTo>
                  <a:lnTo>
                    <a:pt x="19" y="25"/>
                  </a:lnTo>
                  <a:close/>
                  <a:moveTo>
                    <a:pt x="15" y="13"/>
                  </a:moveTo>
                  <a:cubicBezTo>
                    <a:pt x="9" y="14"/>
                    <a:pt x="9" y="14"/>
                    <a:pt x="9" y="14"/>
                  </a:cubicBezTo>
                  <a:cubicBezTo>
                    <a:pt x="7" y="14"/>
                    <a:pt x="6" y="14"/>
                    <a:pt x="5" y="15"/>
                  </a:cubicBezTo>
                  <a:cubicBezTo>
                    <a:pt x="4" y="16"/>
                    <a:pt x="4" y="17"/>
                    <a:pt x="4" y="18"/>
                  </a:cubicBezTo>
                  <a:cubicBezTo>
                    <a:pt x="4" y="20"/>
                    <a:pt x="4" y="21"/>
                    <a:pt x="5" y="21"/>
                  </a:cubicBezTo>
                  <a:cubicBezTo>
                    <a:pt x="6" y="22"/>
                    <a:pt x="7" y="22"/>
                    <a:pt x="8" y="22"/>
                  </a:cubicBezTo>
                  <a:cubicBezTo>
                    <a:pt x="10" y="22"/>
                    <a:pt x="12" y="22"/>
                    <a:pt x="13" y="20"/>
                  </a:cubicBezTo>
                  <a:cubicBezTo>
                    <a:pt x="14" y="19"/>
                    <a:pt x="15" y="17"/>
                    <a:pt x="15" y="15"/>
                  </a:cubicBezTo>
                  <a:lnTo>
                    <a:pt x="1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4" name="Freeform 149"/>
            <p:cNvSpPr>
              <a:spLocks/>
            </p:cNvSpPr>
            <p:nvPr/>
          </p:nvSpPr>
          <p:spPr bwMode="auto">
            <a:xfrm>
              <a:off x="1029" y="2639"/>
              <a:ext cx="31" cy="58"/>
            </a:xfrm>
            <a:custGeom>
              <a:avLst/>
              <a:gdLst>
                <a:gd name="T0" fmla="*/ 13 w 13"/>
                <a:gd name="T1" fmla="*/ 4 h 24"/>
                <a:gd name="T2" fmla="*/ 10 w 13"/>
                <a:gd name="T3" fmla="*/ 3 h 24"/>
                <a:gd name="T4" fmla="*/ 6 w 13"/>
                <a:gd name="T5" fmla="*/ 6 h 24"/>
                <a:gd name="T6" fmla="*/ 4 w 13"/>
                <a:gd name="T7" fmla="*/ 12 h 24"/>
                <a:gd name="T8" fmla="*/ 4 w 13"/>
                <a:gd name="T9" fmla="*/ 24 h 24"/>
                <a:gd name="T10" fmla="*/ 0 w 13"/>
                <a:gd name="T11" fmla="*/ 24 h 24"/>
                <a:gd name="T12" fmla="*/ 0 w 13"/>
                <a:gd name="T13" fmla="*/ 0 h 24"/>
                <a:gd name="T14" fmla="*/ 4 w 13"/>
                <a:gd name="T15" fmla="*/ 0 h 24"/>
                <a:gd name="T16" fmla="*/ 4 w 13"/>
                <a:gd name="T17" fmla="*/ 5 h 24"/>
                <a:gd name="T18" fmla="*/ 4 w 13"/>
                <a:gd name="T19" fmla="*/ 5 h 24"/>
                <a:gd name="T20" fmla="*/ 7 w 13"/>
                <a:gd name="T21" fmla="*/ 1 h 24"/>
                <a:gd name="T22" fmla="*/ 11 w 13"/>
                <a:gd name="T23" fmla="*/ 0 h 24"/>
                <a:gd name="T24" fmla="*/ 13 w 13"/>
                <a:gd name="T25" fmla="*/ 0 h 24"/>
                <a:gd name="T26" fmla="*/ 13 w 13"/>
                <a:gd name="T27"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24">
                  <a:moveTo>
                    <a:pt x="13" y="4"/>
                  </a:moveTo>
                  <a:cubicBezTo>
                    <a:pt x="12" y="3"/>
                    <a:pt x="11" y="3"/>
                    <a:pt x="10" y="3"/>
                  </a:cubicBezTo>
                  <a:cubicBezTo>
                    <a:pt x="8" y="3"/>
                    <a:pt x="7" y="4"/>
                    <a:pt x="6" y="6"/>
                  </a:cubicBezTo>
                  <a:cubicBezTo>
                    <a:pt x="5" y="7"/>
                    <a:pt x="4" y="9"/>
                    <a:pt x="4" y="12"/>
                  </a:cubicBezTo>
                  <a:cubicBezTo>
                    <a:pt x="4" y="24"/>
                    <a:pt x="4" y="24"/>
                    <a:pt x="4" y="24"/>
                  </a:cubicBezTo>
                  <a:cubicBezTo>
                    <a:pt x="0" y="24"/>
                    <a:pt x="0" y="24"/>
                    <a:pt x="0" y="24"/>
                  </a:cubicBezTo>
                  <a:cubicBezTo>
                    <a:pt x="0" y="0"/>
                    <a:pt x="0" y="0"/>
                    <a:pt x="0" y="0"/>
                  </a:cubicBezTo>
                  <a:cubicBezTo>
                    <a:pt x="4" y="0"/>
                    <a:pt x="4" y="0"/>
                    <a:pt x="4" y="0"/>
                  </a:cubicBezTo>
                  <a:cubicBezTo>
                    <a:pt x="4" y="5"/>
                    <a:pt x="4" y="5"/>
                    <a:pt x="4" y="5"/>
                  </a:cubicBezTo>
                  <a:cubicBezTo>
                    <a:pt x="4" y="5"/>
                    <a:pt x="4" y="5"/>
                    <a:pt x="4" y="5"/>
                  </a:cubicBezTo>
                  <a:cubicBezTo>
                    <a:pt x="5" y="3"/>
                    <a:pt x="6" y="2"/>
                    <a:pt x="7" y="1"/>
                  </a:cubicBezTo>
                  <a:cubicBezTo>
                    <a:pt x="8" y="0"/>
                    <a:pt x="9" y="0"/>
                    <a:pt x="11" y="0"/>
                  </a:cubicBezTo>
                  <a:cubicBezTo>
                    <a:pt x="12" y="0"/>
                    <a:pt x="12" y="0"/>
                    <a:pt x="13" y="0"/>
                  </a:cubicBezTo>
                  <a:lnTo>
                    <a:pt x="1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5" name="Freeform 150"/>
            <p:cNvSpPr>
              <a:spLocks noEditPoints="1"/>
            </p:cNvSpPr>
            <p:nvPr/>
          </p:nvSpPr>
          <p:spPr bwMode="auto">
            <a:xfrm>
              <a:off x="1060" y="2637"/>
              <a:ext cx="50" cy="63"/>
            </a:xfrm>
            <a:custGeom>
              <a:avLst/>
              <a:gdLst>
                <a:gd name="T0" fmla="*/ 21 w 21"/>
                <a:gd name="T1" fmla="*/ 14 h 26"/>
                <a:gd name="T2" fmla="*/ 4 w 21"/>
                <a:gd name="T3" fmla="*/ 14 h 26"/>
                <a:gd name="T4" fmla="*/ 7 w 21"/>
                <a:gd name="T5" fmla="*/ 20 h 26"/>
                <a:gd name="T6" fmla="*/ 12 w 21"/>
                <a:gd name="T7" fmla="*/ 22 h 26"/>
                <a:gd name="T8" fmla="*/ 20 w 21"/>
                <a:gd name="T9" fmla="*/ 20 h 26"/>
                <a:gd name="T10" fmla="*/ 20 w 21"/>
                <a:gd name="T11" fmla="*/ 23 h 26"/>
                <a:gd name="T12" fmla="*/ 11 w 21"/>
                <a:gd name="T13" fmla="*/ 26 h 26"/>
                <a:gd name="T14" fmla="*/ 3 w 21"/>
                <a:gd name="T15" fmla="*/ 22 h 26"/>
                <a:gd name="T16" fmla="*/ 0 w 21"/>
                <a:gd name="T17" fmla="*/ 13 h 26"/>
                <a:gd name="T18" fmla="*/ 2 w 21"/>
                <a:gd name="T19" fmla="*/ 7 h 26"/>
                <a:gd name="T20" fmla="*/ 6 w 21"/>
                <a:gd name="T21" fmla="*/ 2 h 26"/>
                <a:gd name="T22" fmla="*/ 11 w 21"/>
                <a:gd name="T23" fmla="*/ 0 h 26"/>
                <a:gd name="T24" fmla="*/ 19 w 21"/>
                <a:gd name="T25" fmla="*/ 3 h 26"/>
                <a:gd name="T26" fmla="*/ 21 w 21"/>
                <a:gd name="T27" fmla="*/ 12 h 26"/>
                <a:gd name="T28" fmla="*/ 21 w 21"/>
                <a:gd name="T29" fmla="*/ 14 h 26"/>
                <a:gd name="T30" fmla="*/ 17 w 21"/>
                <a:gd name="T31" fmla="*/ 11 h 26"/>
                <a:gd name="T32" fmla="*/ 16 w 21"/>
                <a:gd name="T33" fmla="*/ 6 h 26"/>
                <a:gd name="T34" fmla="*/ 11 w 21"/>
                <a:gd name="T35" fmla="*/ 4 h 26"/>
                <a:gd name="T36" fmla="*/ 7 w 21"/>
                <a:gd name="T37" fmla="*/ 6 h 26"/>
                <a:gd name="T38" fmla="*/ 4 w 21"/>
                <a:gd name="T39" fmla="*/ 11 h 26"/>
                <a:gd name="T40" fmla="*/ 17 w 21"/>
                <a:gd name="T41" fmla="*/ 1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 h="26">
                  <a:moveTo>
                    <a:pt x="21" y="14"/>
                  </a:moveTo>
                  <a:cubicBezTo>
                    <a:pt x="4" y="14"/>
                    <a:pt x="4" y="14"/>
                    <a:pt x="4" y="14"/>
                  </a:cubicBezTo>
                  <a:cubicBezTo>
                    <a:pt x="4" y="17"/>
                    <a:pt x="5" y="19"/>
                    <a:pt x="7" y="20"/>
                  </a:cubicBezTo>
                  <a:cubicBezTo>
                    <a:pt x="8" y="22"/>
                    <a:pt x="10" y="22"/>
                    <a:pt x="12" y="22"/>
                  </a:cubicBezTo>
                  <a:cubicBezTo>
                    <a:pt x="15" y="22"/>
                    <a:pt x="17" y="21"/>
                    <a:pt x="20" y="20"/>
                  </a:cubicBezTo>
                  <a:cubicBezTo>
                    <a:pt x="20" y="23"/>
                    <a:pt x="20" y="23"/>
                    <a:pt x="20" y="23"/>
                  </a:cubicBezTo>
                  <a:cubicBezTo>
                    <a:pt x="18" y="25"/>
                    <a:pt x="15" y="26"/>
                    <a:pt x="11" y="26"/>
                  </a:cubicBezTo>
                  <a:cubicBezTo>
                    <a:pt x="8" y="26"/>
                    <a:pt x="5" y="25"/>
                    <a:pt x="3" y="22"/>
                  </a:cubicBezTo>
                  <a:cubicBezTo>
                    <a:pt x="1" y="20"/>
                    <a:pt x="0" y="17"/>
                    <a:pt x="0" y="13"/>
                  </a:cubicBezTo>
                  <a:cubicBezTo>
                    <a:pt x="0" y="11"/>
                    <a:pt x="1" y="9"/>
                    <a:pt x="2" y="7"/>
                  </a:cubicBezTo>
                  <a:cubicBezTo>
                    <a:pt x="3" y="5"/>
                    <a:pt x="4" y="3"/>
                    <a:pt x="6" y="2"/>
                  </a:cubicBezTo>
                  <a:cubicBezTo>
                    <a:pt x="8" y="1"/>
                    <a:pt x="9" y="0"/>
                    <a:pt x="11" y="0"/>
                  </a:cubicBezTo>
                  <a:cubicBezTo>
                    <a:pt x="15" y="0"/>
                    <a:pt x="17" y="1"/>
                    <a:pt x="19" y="3"/>
                  </a:cubicBezTo>
                  <a:cubicBezTo>
                    <a:pt x="21" y="6"/>
                    <a:pt x="21" y="8"/>
                    <a:pt x="21" y="12"/>
                  </a:cubicBezTo>
                  <a:lnTo>
                    <a:pt x="21" y="14"/>
                  </a:lnTo>
                  <a:close/>
                  <a:moveTo>
                    <a:pt x="17" y="11"/>
                  </a:moveTo>
                  <a:cubicBezTo>
                    <a:pt x="17" y="9"/>
                    <a:pt x="17" y="7"/>
                    <a:pt x="16" y="6"/>
                  </a:cubicBezTo>
                  <a:cubicBezTo>
                    <a:pt x="15" y="4"/>
                    <a:pt x="13" y="4"/>
                    <a:pt x="11" y="4"/>
                  </a:cubicBezTo>
                  <a:cubicBezTo>
                    <a:pt x="10" y="4"/>
                    <a:pt x="8" y="4"/>
                    <a:pt x="7" y="6"/>
                  </a:cubicBezTo>
                  <a:cubicBezTo>
                    <a:pt x="6" y="7"/>
                    <a:pt x="5" y="9"/>
                    <a:pt x="4" y="11"/>
                  </a:cubicBezTo>
                  <a:lnTo>
                    <a:pt x="17"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6" name="Freeform 151"/>
            <p:cNvSpPr>
              <a:spLocks noEditPoints="1"/>
            </p:cNvSpPr>
            <p:nvPr/>
          </p:nvSpPr>
          <p:spPr bwMode="auto">
            <a:xfrm>
              <a:off x="1122" y="2615"/>
              <a:ext cx="50" cy="82"/>
            </a:xfrm>
            <a:custGeom>
              <a:avLst/>
              <a:gdLst>
                <a:gd name="T0" fmla="*/ 21 w 21"/>
                <a:gd name="T1" fmla="*/ 10 h 34"/>
                <a:gd name="T2" fmla="*/ 17 w 21"/>
                <a:gd name="T3" fmla="*/ 18 h 34"/>
                <a:gd name="T4" fmla="*/ 9 w 21"/>
                <a:gd name="T5" fmla="*/ 21 h 34"/>
                <a:gd name="T6" fmla="*/ 4 w 21"/>
                <a:gd name="T7" fmla="*/ 21 h 34"/>
                <a:gd name="T8" fmla="*/ 4 w 21"/>
                <a:gd name="T9" fmla="*/ 34 h 34"/>
                <a:gd name="T10" fmla="*/ 0 w 21"/>
                <a:gd name="T11" fmla="*/ 34 h 34"/>
                <a:gd name="T12" fmla="*/ 0 w 21"/>
                <a:gd name="T13" fmla="*/ 0 h 34"/>
                <a:gd name="T14" fmla="*/ 9 w 21"/>
                <a:gd name="T15" fmla="*/ 0 h 34"/>
                <a:gd name="T16" fmla="*/ 18 w 21"/>
                <a:gd name="T17" fmla="*/ 3 h 34"/>
                <a:gd name="T18" fmla="*/ 21 w 21"/>
                <a:gd name="T19" fmla="*/ 10 h 34"/>
                <a:gd name="T20" fmla="*/ 17 w 21"/>
                <a:gd name="T21" fmla="*/ 11 h 34"/>
                <a:gd name="T22" fmla="*/ 9 w 21"/>
                <a:gd name="T23" fmla="*/ 4 h 34"/>
                <a:gd name="T24" fmla="*/ 4 w 21"/>
                <a:gd name="T25" fmla="*/ 4 h 34"/>
                <a:gd name="T26" fmla="*/ 4 w 21"/>
                <a:gd name="T27" fmla="*/ 18 h 34"/>
                <a:gd name="T28" fmla="*/ 8 w 21"/>
                <a:gd name="T29" fmla="*/ 18 h 34"/>
                <a:gd name="T30" fmla="*/ 14 w 21"/>
                <a:gd name="T31" fmla="*/ 16 h 34"/>
                <a:gd name="T32" fmla="*/ 17 w 21"/>
                <a:gd name="T33"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 h="34">
                  <a:moveTo>
                    <a:pt x="21" y="10"/>
                  </a:moveTo>
                  <a:cubicBezTo>
                    <a:pt x="21" y="14"/>
                    <a:pt x="20" y="16"/>
                    <a:pt x="17" y="18"/>
                  </a:cubicBezTo>
                  <a:cubicBezTo>
                    <a:pt x="15" y="20"/>
                    <a:pt x="12" y="21"/>
                    <a:pt x="9" y="21"/>
                  </a:cubicBezTo>
                  <a:cubicBezTo>
                    <a:pt x="4" y="21"/>
                    <a:pt x="4" y="21"/>
                    <a:pt x="4" y="21"/>
                  </a:cubicBezTo>
                  <a:cubicBezTo>
                    <a:pt x="4" y="34"/>
                    <a:pt x="4" y="34"/>
                    <a:pt x="4" y="34"/>
                  </a:cubicBezTo>
                  <a:cubicBezTo>
                    <a:pt x="0" y="34"/>
                    <a:pt x="0" y="34"/>
                    <a:pt x="0" y="34"/>
                  </a:cubicBezTo>
                  <a:cubicBezTo>
                    <a:pt x="0" y="0"/>
                    <a:pt x="0" y="0"/>
                    <a:pt x="0" y="0"/>
                  </a:cubicBezTo>
                  <a:cubicBezTo>
                    <a:pt x="9" y="0"/>
                    <a:pt x="9" y="0"/>
                    <a:pt x="9" y="0"/>
                  </a:cubicBezTo>
                  <a:cubicBezTo>
                    <a:pt x="13" y="0"/>
                    <a:pt x="16" y="1"/>
                    <a:pt x="18" y="3"/>
                  </a:cubicBezTo>
                  <a:cubicBezTo>
                    <a:pt x="20" y="5"/>
                    <a:pt x="21" y="7"/>
                    <a:pt x="21" y="10"/>
                  </a:cubicBezTo>
                  <a:close/>
                  <a:moveTo>
                    <a:pt x="17" y="11"/>
                  </a:moveTo>
                  <a:cubicBezTo>
                    <a:pt x="17" y="6"/>
                    <a:pt x="14" y="4"/>
                    <a:pt x="9" y="4"/>
                  </a:cubicBezTo>
                  <a:cubicBezTo>
                    <a:pt x="4" y="4"/>
                    <a:pt x="4" y="4"/>
                    <a:pt x="4" y="4"/>
                  </a:cubicBezTo>
                  <a:cubicBezTo>
                    <a:pt x="4" y="18"/>
                    <a:pt x="4" y="18"/>
                    <a:pt x="4" y="18"/>
                  </a:cubicBezTo>
                  <a:cubicBezTo>
                    <a:pt x="8" y="18"/>
                    <a:pt x="8" y="18"/>
                    <a:pt x="8" y="18"/>
                  </a:cubicBezTo>
                  <a:cubicBezTo>
                    <a:pt x="11" y="18"/>
                    <a:pt x="13" y="17"/>
                    <a:pt x="14" y="16"/>
                  </a:cubicBezTo>
                  <a:cubicBezTo>
                    <a:pt x="16" y="15"/>
                    <a:pt x="17" y="13"/>
                    <a:pt x="17"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7" name="Freeform 152"/>
            <p:cNvSpPr>
              <a:spLocks noEditPoints="1"/>
            </p:cNvSpPr>
            <p:nvPr/>
          </p:nvSpPr>
          <p:spPr bwMode="auto">
            <a:xfrm>
              <a:off x="1175" y="2637"/>
              <a:ext cx="54" cy="63"/>
            </a:xfrm>
            <a:custGeom>
              <a:avLst/>
              <a:gdLst>
                <a:gd name="T0" fmla="*/ 23 w 23"/>
                <a:gd name="T1" fmla="*/ 13 h 26"/>
                <a:gd name="T2" fmla="*/ 20 w 23"/>
                <a:gd name="T3" fmla="*/ 22 h 26"/>
                <a:gd name="T4" fmla="*/ 11 w 23"/>
                <a:gd name="T5" fmla="*/ 26 h 26"/>
                <a:gd name="T6" fmla="*/ 3 w 23"/>
                <a:gd name="T7" fmla="*/ 22 h 26"/>
                <a:gd name="T8" fmla="*/ 0 w 23"/>
                <a:gd name="T9" fmla="*/ 13 h 26"/>
                <a:gd name="T10" fmla="*/ 3 w 23"/>
                <a:gd name="T11" fmla="*/ 4 h 26"/>
                <a:gd name="T12" fmla="*/ 12 w 23"/>
                <a:gd name="T13" fmla="*/ 0 h 26"/>
                <a:gd name="T14" fmla="*/ 20 w 23"/>
                <a:gd name="T15" fmla="*/ 4 h 26"/>
                <a:gd name="T16" fmla="*/ 23 w 23"/>
                <a:gd name="T17" fmla="*/ 13 h 26"/>
                <a:gd name="T18" fmla="*/ 19 w 23"/>
                <a:gd name="T19" fmla="*/ 13 h 26"/>
                <a:gd name="T20" fmla="*/ 17 w 23"/>
                <a:gd name="T21" fmla="*/ 6 h 26"/>
                <a:gd name="T22" fmla="*/ 12 w 23"/>
                <a:gd name="T23" fmla="*/ 4 h 26"/>
                <a:gd name="T24" fmla="*/ 6 w 23"/>
                <a:gd name="T25" fmla="*/ 6 h 26"/>
                <a:gd name="T26" fmla="*/ 4 w 23"/>
                <a:gd name="T27" fmla="*/ 13 h 26"/>
                <a:gd name="T28" fmla="*/ 6 w 23"/>
                <a:gd name="T29" fmla="*/ 20 h 26"/>
                <a:gd name="T30" fmla="*/ 12 w 23"/>
                <a:gd name="T31" fmla="*/ 22 h 26"/>
                <a:gd name="T32" fmla="*/ 17 w 23"/>
                <a:gd name="T33" fmla="*/ 20 h 26"/>
                <a:gd name="T34" fmla="*/ 19 w 23"/>
                <a:gd name="T35"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26">
                  <a:moveTo>
                    <a:pt x="23" y="13"/>
                  </a:moveTo>
                  <a:cubicBezTo>
                    <a:pt x="23" y="17"/>
                    <a:pt x="22" y="20"/>
                    <a:pt x="20" y="22"/>
                  </a:cubicBezTo>
                  <a:cubicBezTo>
                    <a:pt x="18" y="24"/>
                    <a:pt x="15" y="26"/>
                    <a:pt x="11" y="26"/>
                  </a:cubicBezTo>
                  <a:cubicBezTo>
                    <a:pt x="8" y="26"/>
                    <a:pt x="5" y="24"/>
                    <a:pt x="3" y="22"/>
                  </a:cubicBezTo>
                  <a:cubicBezTo>
                    <a:pt x="1" y="20"/>
                    <a:pt x="0" y="17"/>
                    <a:pt x="0" y="13"/>
                  </a:cubicBezTo>
                  <a:cubicBezTo>
                    <a:pt x="0" y="9"/>
                    <a:pt x="1" y="6"/>
                    <a:pt x="3" y="4"/>
                  </a:cubicBezTo>
                  <a:cubicBezTo>
                    <a:pt x="5" y="2"/>
                    <a:pt x="8" y="0"/>
                    <a:pt x="12" y="0"/>
                  </a:cubicBezTo>
                  <a:cubicBezTo>
                    <a:pt x="15" y="0"/>
                    <a:pt x="18" y="2"/>
                    <a:pt x="20" y="4"/>
                  </a:cubicBezTo>
                  <a:cubicBezTo>
                    <a:pt x="22" y="6"/>
                    <a:pt x="23" y="9"/>
                    <a:pt x="23" y="13"/>
                  </a:cubicBezTo>
                  <a:close/>
                  <a:moveTo>
                    <a:pt x="19" y="13"/>
                  </a:moveTo>
                  <a:cubicBezTo>
                    <a:pt x="19" y="10"/>
                    <a:pt x="19" y="8"/>
                    <a:pt x="17" y="6"/>
                  </a:cubicBezTo>
                  <a:cubicBezTo>
                    <a:pt x="16" y="5"/>
                    <a:pt x="14" y="4"/>
                    <a:pt x="12" y="4"/>
                  </a:cubicBezTo>
                  <a:cubicBezTo>
                    <a:pt x="9" y="4"/>
                    <a:pt x="7" y="5"/>
                    <a:pt x="6" y="6"/>
                  </a:cubicBezTo>
                  <a:cubicBezTo>
                    <a:pt x="4" y="8"/>
                    <a:pt x="4" y="10"/>
                    <a:pt x="4" y="13"/>
                  </a:cubicBezTo>
                  <a:cubicBezTo>
                    <a:pt x="4" y="16"/>
                    <a:pt x="4" y="18"/>
                    <a:pt x="6" y="20"/>
                  </a:cubicBezTo>
                  <a:cubicBezTo>
                    <a:pt x="7" y="22"/>
                    <a:pt x="9" y="22"/>
                    <a:pt x="12" y="22"/>
                  </a:cubicBezTo>
                  <a:cubicBezTo>
                    <a:pt x="14" y="22"/>
                    <a:pt x="16" y="22"/>
                    <a:pt x="17" y="20"/>
                  </a:cubicBezTo>
                  <a:cubicBezTo>
                    <a:pt x="19" y="18"/>
                    <a:pt x="19" y="16"/>
                    <a:pt x="19" y="1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8" name="Freeform 153"/>
            <p:cNvSpPr>
              <a:spLocks noEditPoints="1"/>
            </p:cNvSpPr>
            <p:nvPr/>
          </p:nvSpPr>
          <p:spPr bwMode="auto">
            <a:xfrm>
              <a:off x="1239" y="2612"/>
              <a:ext cx="12" cy="85"/>
            </a:xfrm>
            <a:custGeom>
              <a:avLst/>
              <a:gdLst>
                <a:gd name="T0" fmla="*/ 5 w 5"/>
                <a:gd name="T1" fmla="*/ 2 h 35"/>
                <a:gd name="T2" fmla="*/ 5 w 5"/>
                <a:gd name="T3" fmla="*/ 4 h 35"/>
                <a:gd name="T4" fmla="*/ 3 w 5"/>
                <a:gd name="T5" fmla="*/ 5 h 35"/>
                <a:gd name="T6" fmla="*/ 1 w 5"/>
                <a:gd name="T7" fmla="*/ 4 h 35"/>
                <a:gd name="T8" fmla="*/ 0 w 5"/>
                <a:gd name="T9" fmla="*/ 2 h 35"/>
                <a:gd name="T10" fmla="*/ 1 w 5"/>
                <a:gd name="T11" fmla="*/ 1 h 35"/>
                <a:gd name="T12" fmla="*/ 3 w 5"/>
                <a:gd name="T13" fmla="*/ 0 h 35"/>
                <a:gd name="T14" fmla="*/ 5 w 5"/>
                <a:gd name="T15" fmla="*/ 1 h 35"/>
                <a:gd name="T16" fmla="*/ 5 w 5"/>
                <a:gd name="T17" fmla="*/ 2 h 35"/>
                <a:gd name="T18" fmla="*/ 5 w 5"/>
                <a:gd name="T19" fmla="*/ 35 h 35"/>
                <a:gd name="T20" fmla="*/ 1 w 5"/>
                <a:gd name="T21" fmla="*/ 35 h 35"/>
                <a:gd name="T22" fmla="*/ 1 w 5"/>
                <a:gd name="T23" fmla="*/ 11 h 35"/>
                <a:gd name="T24" fmla="*/ 5 w 5"/>
                <a:gd name="T25" fmla="*/ 11 h 35"/>
                <a:gd name="T26" fmla="*/ 5 w 5"/>
                <a:gd name="T2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35">
                  <a:moveTo>
                    <a:pt x="5" y="2"/>
                  </a:moveTo>
                  <a:cubicBezTo>
                    <a:pt x="5" y="3"/>
                    <a:pt x="5" y="4"/>
                    <a:pt x="5" y="4"/>
                  </a:cubicBezTo>
                  <a:cubicBezTo>
                    <a:pt x="4" y="5"/>
                    <a:pt x="4" y="5"/>
                    <a:pt x="3" y="5"/>
                  </a:cubicBezTo>
                  <a:cubicBezTo>
                    <a:pt x="2" y="5"/>
                    <a:pt x="2" y="5"/>
                    <a:pt x="1" y="4"/>
                  </a:cubicBezTo>
                  <a:cubicBezTo>
                    <a:pt x="1" y="4"/>
                    <a:pt x="0" y="3"/>
                    <a:pt x="0" y="2"/>
                  </a:cubicBezTo>
                  <a:cubicBezTo>
                    <a:pt x="0" y="2"/>
                    <a:pt x="1" y="1"/>
                    <a:pt x="1" y="1"/>
                  </a:cubicBezTo>
                  <a:cubicBezTo>
                    <a:pt x="2" y="0"/>
                    <a:pt x="2" y="0"/>
                    <a:pt x="3" y="0"/>
                  </a:cubicBezTo>
                  <a:cubicBezTo>
                    <a:pt x="4" y="0"/>
                    <a:pt x="4" y="0"/>
                    <a:pt x="5" y="1"/>
                  </a:cubicBezTo>
                  <a:cubicBezTo>
                    <a:pt x="5" y="1"/>
                    <a:pt x="5" y="2"/>
                    <a:pt x="5" y="2"/>
                  </a:cubicBezTo>
                  <a:close/>
                  <a:moveTo>
                    <a:pt x="5" y="35"/>
                  </a:moveTo>
                  <a:cubicBezTo>
                    <a:pt x="1" y="35"/>
                    <a:pt x="1" y="35"/>
                    <a:pt x="1" y="35"/>
                  </a:cubicBezTo>
                  <a:cubicBezTo>
                    <a:pt x="1" y="11"/>
                    <a:pt x="1" y="11"/>
                    <a:pt x="1" y="11"/>
                  </a:cubicBezTo>
                  <a:cubicBezTo>
                    <a:pt x="5" y="11"/>
                    <a:pt x="5" y="11"/>
                    <a:pt x="5" y="11"/>
                  </a:cubicBezTo>
                  <a:lnTo>
                    <a:pt x="5"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09" name="Freeform 154"/>
            <p:cNvSpPr>
              <a:spLocks/>
            </p:cNvSpPr>
            <p:nvPr/>
          </p:nvSpPr>
          <p:spPr bwMode="auto">
            <a:xfrm>
              <a:off x="1265" y="2637"/>
              <a:ext cx="48" cy="60"/>
            </a:xfrm>
            <a:custGeom>
              <a:avLst/>
              <a:gdLst>
                <a:gd name="T0" fmla="*/ 20 w 20"/>
                <a:gd name="T1" fmla="*/ 25 h 25"/>
                <a:gd name="T2" fmla="*/ 16 w 20"/>
                <a:gd name="T3" fmla="*/ 25 h 25"/>
                <a:gd name="T4" fmla="*/ 16 w 20"/>
                <a:gd name="T5" fmla="*/ 11 h 25"/>
                <a:gd name="T6" fmla="*/ 11 w 20"/>
                <a:gd name="T7" fmla="*/ 4 h 25"/>
                <a:gd name="T8" fmla="*/ 6 w 20"/>
                <a:gd name="T9" fmla="*/ 6 h 25"/>
                <a:gd name="T10" fmla="*/ 4 w 20"/>
                <a:gd name="T11" fmla="*/ 11 h 25"/>
                <a:gd name="T12" fmla="*/ 4 w 20"/>
                <a:gd name="T13" fmla="*/ 25 h 25"/>
                <a:gd name="T14" fmla="*/ 0 w 20"/>
                <a:gd name="T15" fmla="*/ 25 h 25"/>
                <a:gd name="T16" fmla="*/ 0 w 20"/>
                <a:gd name="T17" fmla="*/ 1 h 25"/>
                <a:gd name="T18" fmla="*/ 4 w 20"/>
                <a:gd name="T19" fmla="*/ 1 h 25"/>
                <a:gd name="T20" fmla="*/ 4 w 20"/>
                <a:gd name="T21" fmla="*/ 5 h 25"/>
                <a:gd name="T22" fmla="*/ 4 w 20"/>
                <a:gd name="T23" fmla="*/ 5 h 25"/>
                <a:gd name="T24" fmla="*/ 12 w 20"/>
                <a:gd name="T25" fmla="*/ 0 h 25"/>
                <a:gd name="T26" fmla="*/ 18 w 20"/>
                <a:gd name="T27" fmla="*/ 3 h 25"/>
                <a:gd name="T28" fmla="*/ 20 w 20"/>
                <a:gd name="T29" fmla="*/ 10 h 25"/>
                <a:gd name="T30" fmla="*/ 20 w 20"/>
                <a:gd name="T3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 h="25">
                  <a:moveTo>
                    <a:pt x="20" y="25"/>
                  </a:moveTo>
                  <a:cubicBezTo>
                    <a:pt x="16" y="25"/>
                    <a:pt x="16" y="25"/>
                    <a:pt x="16" y="25"/>
                  </a:cubicBezTo>
                  <a:cubicBezTo>
                    <a:pt x="16" y="11"/>
                    <a:pt x="16" y="11"/>
                    <a:pt x="16" y="11"/>
                  </a:cubicBezTo>
                  <a:cubicBezTo>
                    <a:pt x="16" y="6"/>
                    <a:pt x="15" y="4"/>
                    <a:pt x="11" y="4"/>
                  </a:cubicBezTo>
                  <a:cubicBezTo>
                    <a:pt x="9" y="4"/>
                    <a:pt x="7" y="4"/>
                    <a:pt x="6" y="6"/>
                  </a:cubicBezTo>
                  <a:cubicBezTo>
                    <a:pt x="5" y="7"/>
                    <a:pt x="4" y="9"/>
                    <a:pt x="4" y="11"/>
                  </a:cubicBezTo>
                  <a:cubicBezTo>
                    <a:pt x="4" y="25"/>
                    <a:pt x="4" y="25"/>
                    <a:pt x="4" y="25"/>
                  </a:cubicBezTo>
                  <a:cubicBezTo>
                    <a:pt x="0" y="25"/>
                    <a:pt x="0" y="25"/>
                    <a:pt x="0" y="25"/>
                  </a:cubicBezTo>
                  <a:cubicBezTo>
                    <a:pt x="0" y="1"/>
                    <a:pt x="0" y="1"/>
                    <a:pt x="0" y="1"/>
                  </a:cubicBezTo>
                  <a:cubicBezTo>
                    <a:pt x="4" y="1"/>
                    <a:pt x="4" y="1"/>
                    <a:pt x="4" y="1"/>
                  </a:cubicBezTo>
                  <a:cubicBezTo>
                    <a:pt x="4" y="5"/>
                    <a:pt x="4" y="5"/>
                    <a:pt x="4" y="5"/>
                  </a:cubicBezTo>
                  <a:cubicBezTo>
                    <a:pt x="4" y="5"/>
                    <a:pt x="4" y="5"/>
                    <a:pt x="4" y="5"/>
                  </a:cubicBezTo>
                  <a:cubicBezTo>
                    <a:pt x="6" y="2"/>
                    <a:pt x="9" y="0"/>
                    <a:pt x="12" y="0"/>
                  </a:cubicBezTo>
                  <a:cubicBezTo>
                    <a:pt x="15" y="0"/>
                    <a:pt x="17" y="1"/>
                    <a:pt x="18" y="3"/>
                  </a:cubicBezTo>
                  <a:cubicBezTo>
                    <a:pt x="20" y="5"/>
                    <a:pt x="20" y="7"/>
                    <a:pt x="20" y="10"/>
                  </a:cubicBezTo>
                  <a:lnTo>
                    <a:pt x="20" y="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10" name="Freeform 155"/>
            <p:cNvSpPr>
              <a:spLocks/>
            </p:cNvSpPr>
            <p:nvPr/>
          </p:nvSpPr>
          <p:spPr bwMode="auto">
            <a:xfrm>
              <a:off x="1320" y="2622"/>
              <a:ext cx="33" cy="78"/>
            </a:xfrm>
            <a:custGeom>
              <a:avLst/>
              <a:gdLst>
                <a:gd name="T0" fmla="*/ 14 w 14"/>
                <a:gd name="T1" fmla="*/ 31 h 32"/>
                <a:gd name="T2" fmla="*/ 11 w 14"/>
                <a:gd name="T3" fmla="*/ 32 h 32"/>
                <a:gd name="T4" fmla="*/ 4 w 14"/>
                <a:gd name="T5" fmla="*/ 25 h 32"/>
                <a:gd name="T6" fmla="*/ 4 w 14"/>
                <a:gd name="T7" fmla="*/ 10 h 32"/>
                <a:gd name="T8" fmla="*/ 0 w 14"/>
                <a:gd name="T9" fmla="*/ 10 h 32"/>
                <a:gd name="T10" fmla="*/ 0 w 14"/>
                <a:gd name="T11" fmla="*/ 7 h 32"/>
                <a:gd name="T12" fmla="*/ 4 w 14"/>
                <a:gd name="T13" fmla="*/ 7 h 32"/>
                <a:gd name="T14" fmla="*/ 4 w 14"/>
                <a:gd name="T15" fmla="*/ 1 h 32"/>
                <a:gd name="T16" fmla="*/ 8 w 14"/>
                <a:gd name="T17" fmla="*/ 0 h 32"/>
                <a:gd name="T18" fmla="*/ 8 w 14"/>
                <a:gd name="T19" fmla="*/ 7 h 32"/>
                <a:gd name="T20" fmla="*/ 14 w 14"/>
                <a:gd name="T21" fmla="*/ 7 h 32"/>
                <a:gd name="T22" fmla="*/ 14 w 14"/>
                <a:gd name="T23" fmla="*/ 10 h 32"/>
                <a:gd name="T24" fmla="*/ 8 w 14"/>
                <a:gd name="T25" fmla="*/ 10 h 32"/>
                <a:gd name="T26" fmla="*/ 8 w 14"/>
                <a:gd name="T27" fmla="*/ 24 h 32"/>
                <a:gd name="T28" fmla="*/ 9 w 14"/>
                <a:gd name="T29" fmla="*/ 27 h 32"/>
                <a:gd name="T30" fmla="*/ 12 w 14"/>
                <a:gd name="T31" fmla="*/ 28 h 32"/>
                <a:gd name="T32" fmla="*/ 14 w 14"/>
                <a:gd name="T33" fmla="*/ 28 h 32"/>
                <a:gd name="T34" fmla="*/ 14 w 14"/>
                <a:gd name="T35" fmla="*/ 3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32">
                  <a:moveTo>
                    <a:pt x="14" y="31"/>
                  </a:moveTo>
                  <a:cubicBezTo>
                    <a:pt x="13" y="31"/>
                    <a:pt x="12" y="32"/>
                    <a:pt x="11" y="32"/>
                  </a:cubicBezTo>
                  <a:cubicBezTo>
                    <a:pt x="6" y="32"/>
                    <a:pt x="4" y="29"/>
                    <a:pt x="4" y="25"/>
                  </a:cubicBezTo>
                  <a:cubicBezTo>
                    <a:pt x="4" y="10"/>
                    <a:pt x="4" y="10"/>
                    <a:pt x="4" y="10"/>
                  </a:cubicBezTo>
                  <a:cubicBezTo>
                    <a:pt x="0" y="10"/>
                    <a:pt x="0" y="10"/>
                    <a:pt x="0" y="10"/>
                  </a:cubicBezTo>
                  <a:cubicBezTo>
                    <a:pt x="0" y="7"/>
                    <a:pt x="0" y="7"/>
                    <a:pt x="0" y="7"/>
                  </a:cubicBezTo>
                  <a:cubicBezTo>
                    <a:pt x="4" y="7"/>
                    <a:pt x="4" y="7"/>
                    <a:pt x="4" y="7"/>
                  </a:cubicBezTo>
                  <a:cubicBezTo>
                    <a:pt x="4" y="1"/>
                    <a:pt x="4" y="1"/>
                    <a:pt x="4" y="1"/>
                  </a:cubicBezTo>
                  <a:cubicBezTo>
                    <a:pt x="8" y="0"/>
                    <a:pt x="8" y="0"/>
                    <a:pt x="8" y="0"/>
                  </a:cubicBezTo>
                  <a:cubicBezTo>
                    <a:pt x="8" y="7"/>
                    <a:pt x="8" y="7"/>
                    <a:pt x="8" y="7"/>
                  </a:cubicBezTo>
                  <a:cubicBezTo>
                    <a:pt x="14" y="7"/>
                    <a:pt x="14" y="7"/>
                    <a:pt x="14" y="7"/>
                  </a:cubicBezTo>
                  <a:cubicBezTo>
                    <a:pt x="14" y="10"/>
                    <a:pt x="14" y="10"/>
                    <a:pt x="14" y="10"/>
                  </a:cubicBezTo>
                  <a:cubicBezTo>
                    <a:pt x="8" y="10"/>
                    <a:pt x="8" y="10"/>
                    <a:pt x="8" y="10"/>
                  </a:cubicBezTo>
                  <a:cubicBezTo>
                    <a:pt x="8" y="24"/>
                    <a:pt x="8" y="24"/>
                    <a:pt x="8" y="24"/>
                  </a:cubicBezTo>
                  <a:cubicBezTo>
                    <a:pt x="8" y="25"/>
                    <a:pt x="9" y="27"/>
                    <a:pt x="9" y="27"/>
                  </a:cubicBezTo>
                  <a:cubicBezTo>
                    <a:pt x="10" y="28"/>
                    <a:pt x="11" y="28"/>
                    <a:pt x="12" y="28"/>
                  </a:cubicBezTo>
                  <a:cubicBezTo>
                    <a:pt x="13" y="28"/>
                    <a:pt x="14" y="28"/>
                    <a:pt x="14" y="28"/>
                  </a:cubicBezTo>
                  <a:lnTo>
                    <a:pt x="14"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11" name="Freeform 33"/>
          <p:cNvSpPr>
            <a:spLocks noChangeAspect="1" noEditPoints="1"/>
          </p:cNvSpPr>
          <p:nvPr/>
        </p:nvSpPr>
        <p:spPr bwMode="auto">
          <a:xfrm>
            <a:off x="2297210" y="5687937"/>
            <a:ext cx="820487" cy="340129"/>
          </a:xfrm>
          <a:custGeom>
            <a:avLst/>
            <a:gdLst>
              <a:gd name="T0" fmla="*/ 88 w 232"/>
              <a:gd name="T1" fmla="*/ 84 h 96"/>
              <a:gd name="T2" fmla="*/ 84 w 232"/>
              <a:gd name="T3" fmla="*/ 72 h 96"/>
              <a:gd name="T4" fmla="*/ 60 w 232"/>
              <a:gd name="T5" fmla="*/ 60 h 96"/>
              <a:gd name="T6" fmla="*/ 60 w 232"/>
              <a:gd name="T7" fmla="*/ 56 h 96"/>
              <a:gd name="T8" fmla="*/ 84 w 232"/>
              <a:gd name="T9" fmla="*/ 44 h 96"/>
              <a:gd name="T10" fmla="*/ 84 w 232"/>
              <a:gd name="T11" fmla="*/ 36 h 96"/>
              <a:gd name="T12" fmla="*/ 60 w 232"/>
              <a:gd name="T13" fmla="*/ 24 h 96"/>
              <a:gd name="T14" fmla="*/ 60 w 232"/>
              <a:gd name="T15" fmla="*/ 20 h 96"/>
              <a:gd name="T16" fmla="*/ 92 w 232"/>
              <a:gd name="T17" fmla="*/ 16 h 96"/>
              <a:gd name="T18" fmla="*/ 0 w 232"/>
              <a:gd name="T19" fmla="*/ 83 h 96"/>
              <a:gd name="T20" fmla="*/ 48 w 232"/>
              <a:gd name="T21" fmla="*/ 28 h 96"/>
              <a:gd name="T22" fmla="*/ 36 w 232"/>
              <a:gd name="T23" fmla="*/ 53 h 96"/>
              <a:gd name="T24" fmla="*/ 36 w 232"/>
              <a:gd name="T25" fmla="*/ 56 h 96"/>
              <a:gd name="T26" fmla="*/ 35 w 232"/>
              <a:gd name="T27" fmla="*/ 54 h 96"/>
              <a:gd name="T28" fmla="*/ 30 w 232"/>
              <a:gd name="T29" fmla="*/ 29 h 96"/>
              <a:gd name="T30" fmla="*/ 18 w 232"/>
              <a:gd name="T31" fmla="*/ 53 h 96"/>
              <a:gd name="T32" fmla="*/ 18 w 232"/>
              <a:gd name="T33" fmla="*/ 56 h 96"/>
              <a:gd name="T34" fmla="*/ 18 w 232"/>
              <a:gd name="T35" fmla="*/ 53 h 96"/>
              <a:gd name="T36" fmla="*/ 14 w 232"/>
              <a:gd name="T37" fmla="*/ 30 h 96"/>
              <a:gd name="T38" fmla="*/ 21 w 232"/>
              <a:gd name="T39" fmla="*/ 63 h 96"/>
              <a:gd name="T40" fmla="*/ 26 w 232"/>
              <a:gd name="T41" fmla="*/ 40 h 96"/>
              <a:gd name="T42" fmla="*/ 26 w 232"/>
              <a:gd name="T43" fmla="*/ 38 h 96"/>
              <a:gd name="T44" fmla="*/ 27 w 232"/>
              <a:gd name="T45" fmla="*/ 41 h 96"/>
              <a:gd name="T46" fmla="*/ 39 w 232"/>
              <a:gd name="T47" fmla="*/ 64 h 96"/>
              <a:gd name="T48" fmla="*/ 159 w 232"/>
              <a:gd name="T49" fmla="*/ 65 h 96"/>
              <a:gd name="T50" fmla="*/ 147 w 232"/>
              <a:gd name="T51" fmla="*/ 37 h 96"/>
              <a:gd name="T52" fmla="*/ 139 w 232"/>
              <a:gd name="T53" fmla="*/ 65 h 96"/>
              <a:gd name="T54" fmla="*/ 129 w 232"/>
              <a:gd name="T55" fmla="*/ 31 h 96"/>
              <a:gd name="T56" fmla="*/ 137 w 232"/>
              <a:gd name="T57" fmla="*/ 61 h 96"/>
              <a:gd name="T58" fmla="*/ 149 w 232"/>
              <a:gd name="T59" fmla="*/ 31 h 96"/>
              <a:gd name="T60" fmla="*/ 156 w 232"/>
              <a:gd name="T61" fmla="*/ 61 h 96"/>
              <a:gd name="T62" fmla="*/ 168 w 232"/>
              <a:gd name="T63" fmla="*/ 31 h 96"/>
              <a:gd name="T64" fmla="*/ 180 w 232"/>
              <a:gd name="T65" fmla="*/ 66 h 96"/>
              <a:gd name="T66" fmla="*/ 172 w 232"/>
              <a:gd name="T67" fmla="*/ 44 h 96"/>
              <a:gd name="T68" fmla="*/ 192 w 232"/>
              <a:gd name="T69" fmla="*/ 53 h 96"/>
              <a:gd name="T70" fmla="*/ 180 w 232"/>
              <a:gd name="T71" fmla="*/ 44 h 96"/>
              <a:gd name="T72" fmla="*/ 174 w 232"/>
              <a:gd name="T73" fmla="*/ 60 h 96"/>
              <a:gd name="T74" fmla="*/ 188 w 232"/>
              <a:gd name="T75" fmla="*/ 53 h 96"/>
              <a:gd name="T76" fmla="*/ 202 w 232"/>
              <a:gd name="T77" fmla="*/ 47 h 96"/>
              <a:gd name="T78" fmla="*/ 197 w 232"/>
              <a:gd name="T79" fmla="*/ 65 h 96"/>
              <a:gd name="T80" fmla="*/ 200 w 232"/>
              <a:gd name="T81" fmla="*/ 46 h 96"/>
              <a:gd name="T82" fmla="*/ 207 w 232"/>
              <a:gd name="T83" fmla="*/ 41 h 96"/>
              <a:gd name="T84" fmla="*/ 232 w 232"/>
              <a:gd name="T85" fmla="*/ 65 h 96"/>
              <a:gd name="T86" fmla="*/ 228 w 232"/>
              <a:gd name="T87" fmla="*/ 61 h 96"/>
              <a:gd name="T88" fmla="*/ 210 w 232"/>
              <a:gd name="T89" fmla="*/ 54 h 96"/>
              <a:gd name="T90" fmla="*/ 228 w 232"/>
              <a:gd name="T91" fmla="*/ 44 h 96"/>
              <a:gd name="T92" fmla="*/ 232 w 232"/>
              <a:gd name="T93" fmla="*/ 29 h 96"/>
              <a:gd name="T94" fmla="*/ 228 w 232"/>
              <a:gd name="T95" fmla="*/ 51 h 96"/>
              <a:gd name="T96" fmla="*/ 216 w 232"/>
              <a:gd name="T97" fmla="*/ 46 h 96"/>
              <a:gd name="T98" fmla="*/ 221 w 232"/>
              <a:gd name="T99" fmla="*/ 6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2" h="96">
                <a:moveTo>
                  <a:pt x="92" y="16"/>
                </a:moveTo>
                <a:cubicBezTo>
                  <a:pt x="92" y="80"/>
                  <a:pt x="92" y="80"/>
                  <a:pt x="92" y="80"/>
                </a:cubicBezTo>
                <a:cubicBezTo>
                  <a:pt x="92" y="83"/>
                  <a:pt x="90" y="84"/>
                  <a:pt x="88" y="84"/>
                </a:cubicBezTo>
                <a:cubicBezTo>
                  <a:pt x="60" y="84"/>
                  <a:pt x="60" y="84"/>
                  <a:pt x="60" y="84"/>
                </a:cubicBezTo>
                <a:cubicBezTo>
                  <a:pt x="60" y="72"/>
                  <a:pt x="60" y="72"/>
                  <a:pt x="60" y="72"/>
                </a:cubicBezTo>
                <a:cubicBezTo>
                  <a:pt x="84" y="72"/>
                  <a:pt x="84" y="72"/>
                  <a:pt x="84" y="72"/>
                </a:cubicBezTo>
                <a:cubicBezTo>
                  <a:pt x="84" y="68"/>
                  <a:pt x="84" y="68"/>
                  <a:pt x="84" y="68"/>
                </a:cubicBezTo>
                <a:cubicBezTo>
                  <a:pt x="60" y="68"/>
                  <a:pt x="60" y="68"/>
                  <a:pt x="60" y="68"/>
                </a:cubicBezTo>
                <a:cubicBezTo>
                  <a:pt x="60" y="60"/>
                  <a:pt x="60" y="60"/>
                  <a:pt x="60" y="60"/>
                </a:cubicBezTo>
                <a:cubicBezTo>
                  <a:pt x="84" y="60"/>
                  <a:pt x="84" y="60"/>
                  <a:pt x="84" y="60"/>
                </a:cubicBezTo>
                <a:cubicBezTo>
                  <a:pt x="84" y="56"/>
                  <a:pt x="84" y="56"/>
                  <a:pt x="84" y="56"/>
                </a:cubicBezTo>
                <a:cubicBezTo>
                  <a:pt x="60" y="56"/>
                  <a:pt x="60" y="56"/>
                  <a:pt x="60" y="56"/>
                </a:cubicBezTo>
                <a:cubicBezTo>
                  <a:pt x="60" y="48"/>
                  <a:pt x="60" y="48"/>
                  <a:pt x="60" y="48"/>
                </a:cubicBezTo>
                <a:cubicBezTo>
                  <a:pt x="84" y="48"/>
                  <a:pt x="84" y="48"/>
                  <a:pt x="84" y="48"/>
                </a:cubicBezTo>
                <a:cubicBezTo>
                  <a:pt x="84" y="44"/>
                  <a:pt x="84" y="44"/>
                  <a:pt x="84" y="44"/>
                </a:cubicBezTo>
                <a:cubicBezTo>
                  <a:pt x="60" y="44"/>
                  <a:pt x="60" y="44"/>
                  <a:pt x="60" y="44"/>
                </a:cubicBezTo>
                <a:cubicBezTo>
                  <a:pt x="60" y="36"/>
                  <a:pt x="60" y="36"/>
                  <a:pt x="60" y="36"/>
                </a:cubicBezTo>
                <a:cubicBezTo>
                  <a:pt x="84" y="36"/>
                  <a:pt x="84" y="36"/>
                  <a:pt x="84" y="36"/>
                </a:cubicBezTo>
                <a:cubicBezTo>
                  <a:pt x="84" y="32"/>
                  <a:pt x="84" y="32"/>
                  <a:pt x="84" y="32"/>
                </a:cubicBezTo>
                <a:cubicBezTo>
                  <a:pt x="60" y="32"/>
                  <a:pt x="60" y="32"/>
                  <a:pt x="60" y="32"/>
                </a:cubicBezTo>
                <a:cubicBezTo>
                  <a:pt x="60" y="24"/>
                  <a:pt x="60" y="24"/>
                  <a:pt x="60" y="24"/>
                </a:cubicBezTo>
                <a:cubicBezTo>
                  <a:pt x="84" y="24"/>
                  <a:pt x="84" y="24"/>
                  <a:pt x="84" y="24"/>
                </a:cubicBezTo>
                <a:cubicBezTo>
                  <a:pt x="84" y="20"/>
                  <a:pt x="84" y="20"/>
                  <a:pt x="84" y="20"/>
                </a:cubicBezTo>
                <a:cubicBezTo>
                  <a:pt x="60" y="20"/>
                  <a:pt x="60" y="20"/>
                  <a:pt x="60" y="20"/>
                </a:cubicBezTo>
                <a:cubicBezTo>
                  <a:pt x="60" y="12"/>
                  <a:pt x="60" y="12"/>
                  <a:pt x="60" y="12"/>
                </a:cubicBezTo>
                <a:cubicBezTo>
                  <a:pt x="88" y="12"/>
                  <a:pt x="88" y="12"/>
                  <a:pt x="88" y="12"/>
                </a:cubicBezTo>
                <a:cubicBezTo>
                  <a:pt x="90" y="12"/>
                  <a:pt x="92" y="14"/>
                  <a:pt x="92" y="16"/>
                </a:cubicBezTo>
                <a:close/>
                <a:moveTo>
                  <a:pt x="56" y="0"/>
                </a:moveTo>
                <a:cubicBezTo>
                  <a:pt x="56" y="96"/>
                  <a:pt x="56" y="96"/>
                  <a:pt x="56" y="96"/>
                </a:cubicBezTo>
                <a:cubicBezTo>
                  <a:pt x="0" y="83"/>
                  <a:pt x="0" y="83"/>
                  <a:pt x="0" y="83"/>
                </a:cubicBezTo>
                <a:cubicBezTo>
                  <a:pt x="0" y="13"/>
                  <a:pt x="0" y="13"/>
                  <a:pt x="0" y="13"/>
                </a:cubicBezTo>
                <a:lnTo>
                  <a:pt x="56" y="0"/>
                </a:lnTo>
                <a:close/>
                <a:moveTo>
                  <a:pt x="48" y="28"/>
                </a:moveTo>
                <a:cubicBezTo>
                  <a:pt x="40" y="29"/>
                  <a:pt x="40" y="29"/>
                  <a:pt x="40" y="29"/>
                </a:cubicBezTo>
                <a:cubicBezTo>
                  <a:pt x="36" y="52"/>
                  <a:pt x="36" y="52"/>
                  <a:pt x="36" y="52"/>
                </a:cubicBezTo>
                <a:cubicBezTo>
                  <a:pt x="36" y="53"/>
                  <a:pt x="36" y="53"/>
                  <a:pt x="36" y="53"/>
                </a:cubicBezTo>
                <a:cubicBezTo>
                  <a:pt x="36" y="54"/>
                  <a:pt x="36" y="54"/>
                  <a:pt x="36" y="54"/>
                </a:cubicBezTo>
                <a:cubicBezTo>
                  <a:pt x="36" y="55"/>
                  <a:pt x="36" y="55"/>
                  <a:pt x="36" y="55"/>
                </a:cubicBezTo>
                <a:cubicBezTo>
                  <a:pt x="36" y="56"/>
                  <a:pt x="36" y="56"/>
                  <a:pt x="36" y="56"/>
                </a:cubicBezTo>
                <a:cubicBezTo>
                  <a:pt x="36" y="56"/>
                  <a:pt x="36" y="56"/>
                  <a:pt x="36" y="56"/>
                </a:cubicBezTo>
                <a:cubicBezTo>
                  <a:pt x="36" y="56"/>
                  <a:pt x="35" y="55"/>
                  <a:pt x="35" y="55"/>
                </a:cubicBezTo>
                <a:cubicBezTo>
                  <a:pt x="35" y="55"/>
                  <a:pt x="35" y="54"/>
                  <a:pt x="35" y="54"/>
                </a:cubicBezTo>
                <a:cubicBezTo>
                  <a:pt x="35" y="54"/>
                  <a:pt x="35" y="53"/>
                  <a:pt x="35" y="53"/>
                </a:cubicBezTo>
                <a:cubicBezTo>
                  <a:pt x="35" y="53"/>
                  <a:pt x="35" y="53"/>
                  <a:pt x="35" y="52"/>
                </a:cubicBezTo>
                <a:cubicBezTo>
                  <a:pt x="30" y="29"/>
                  <a:pt x="30" y="29"/>
                  <a:pt x="30" y="29"/>
                </a:cubicBezTo>
                <a:cubicBezTo>
                  <a:pt x="23" y="30"/>
                  <a:pt x="23" y="30"/>
                  <a:pt x="23" y="30"/>
                </a:cubicBezTo>
                <a:cubicBezTo>
                  <a:pt x="18" y="52"/>
                  <a:pt x="18" y="52"/>
                  <a:pt x="18" y="52"/>
                </a:cubicBezTo>
                <a:cubicBezTo>
                  <a:pt x="18" y="52"/>
                  <a:pt x="18" y="52"/>
                  <a:pt x="18" y="53"/>
                </a:cubicBezTo>
                <a:cubicBezTo>
                  <a:pt x="18" y="53"/>
                  <a:pt x="18" y="53"/>
                  <a:pt x="18" y="54"/>
                </a:cubicBezTo>
                <a:cubicBezTo>
                  <a:pt x="18" y="54"/>
                  <a:pt x="18" y="54"/>
                  <a:pt x="18" y="55"/>
                </a:cubicBezTo>
                <a:cubicBezTo>
                  <a:pt x="18" y="55"/>
                  <a:pt x="18" y="55"/>
                  <a:pt x="18" y="56"/>
                </a:cubicBezTo>
                <a:cubicBezTo>
                  <a:pt x="18" y="56"/>
                  <a:pt x="18" y="56"/>
                  <a:pt x="18" y="56"/>
                </a:cubicBezTo>
                <a:cubicBezTo>
                  <a:pt x="18" y="55"/>
                  <a:pt x="18" y="55"/>
                  <a:pt x="18" y="54"/>
                </a:cubicBezTo>
                <a:cubicBezTo>
                  <a:pt x="18" y="54"/>
                  <a:pt x="18" y="54"/>
                  <a:pt x="18" y="53"/>
                </a:cubicBezTo>
                <a:cubicBezTo>
                  <a:pt x="18" y="53"/>
                  <a:pt x="18" y="53"/>
                  <a:pt x="18" y="53"/>
                </a:cubicBezTo>
                <a:cubicBezTo>
                  <a:pt x="18" y="52"/>
                  <a:pt x="18" y="52"/>
                  <a:pt x="17" y="52"/>
                </a:cubicBezTo>
                <a:cubicBezTo>
                  <a:pt x="14" y="30"/>
                  <a:pt x="14" y="30"/>
                  <a:pt x="14" y="30"/>
                </a:cubicBezTo>
                <a:cubicBezTo>
                  <a:pt x="8" y="31"/>
                  <a:pt x="8" y="31"/>
                  <a:pt x="8" y="31"/>
                </a:cubicBezTo>
                <a:cubicBezTo>
                  <a:pt x="14" y="63"/>
                  <a:pt x="14" y="63"/>
                  <a:pt x="14" y="63"/>
                </a:cubicBezTo>
                <a:cubicBezTo>
                  <a:pt x="21" y="63"/>
                  <a:pt x="21" y="63"/>
                  <a:pt x="21" y="63"/>
                </a:cubicBezTo>
                <a:cubicBezTo>
                  <a:pt x="26" y="42"/>
                  <a:pt x="26" y="42"/>
                  <a:pt x="26" y="42"/>
                </a:cubicBezTo>
                <a:cubicBezTo>
                  <a:pt x="26" y="41"/>
                  <a:pt x="26" y="41"/>
                  <a:pt x="26" y="41"/>
                </a:cubicBezTo>
                <a:cubicBezTo>
                  <a:pt x="26" y="40"/>
                  <a:pt x="26" y="40"/>
                  <a:pt x="26" y="40"/>
                </a:cubicBezTo>
                <a:cubicBezTo>
                  <a:pt x="26" y="40"/>
                  <a:pt x="26" y="39"/>
                  <a:pt x="26" y="39"/>
                </a:cubicBezTo>
                <a:cubicBezTo>
                  <a:pt x="26" y="39"/>
                  <a:pt x="26" y="38"/>
                  <a:pt x="26" y="38"/>
                </a:cubicBezTo>
                <a:cubicBezTo>
                  <a:pt x="26" y="38"/>
                  <a:pt x="26" y="38"/>
                  <a:pt x="26" y="38"/>
                </a:cubicBezTo>
                <a:cubicBezTo>
                  <a:pt x="26" y="38"/>
                  <a:pt x="26" y="38"/>
                  <a:pt x="26" y="39"/>
                </a:cubicBezTo>
                <a:cubicBezTo>
                  <a:pt x="27" y="39"/>
                  <a:pt x="27" y="39"/>
                  <a:pt x="27" y="40"/>
                </a:cubicBezTo>
                <a:cubicBezTo>
                  <a:pt x="27" y="40"/>
                  <a:pt x="27" y="40"/>
                  <a:pt x="27" y="41"/>
                </a:cubicBezTo>
                <a:cubicBezTo>
                  <a:pt x="27" y="41"/>
                  <a:pt x="27" y="41"/>
                  <a:pt x="27" y="42"/>
                </a:cubicBezTo>
                <a:cubicBezTo>
                  <a:pt x="32" y="64"/>
                  <a:pt x="32" y="64"/>
                  <a:pt x="32" y="64"/>
                </a:cubicBezTo>
                <a:cubicBezTo>
                  <a:pt x="39" y="64"/>
                  <a:pt x="39" y="64"/>
                  <a:pt x="39" y="64"/>
                </a:cubicBezTo>
                <a:lnTo>
                  <a:pt x="48" y="28"/>
                </a:lnTo>
                <a:close/>
                <a:moveTo>
                  <a:pt x="168" y="31"/>
                </a:moveTo>
                <a:cubicBezTo>
                  <a:pt x="159" y="65"/>
                  <a:pt x="159" y="65"/>
                  <a:pt x="159" y="65"/>
                </a:cubicBezTo>
                <a:cubicBezTo>
                  <a:pt x="154" y="65"/>
                  <a:pt x="154" y="65"/>
                  <a:pt x="154" y="65"/>
                </a:cubicBezTo>
                <a:cubicBezTo>
                  <a:pt x="147" y="40"/>
                  <a:pt x="147" y="40"/>
                  <a:pt x="147" y="40"/>
                </a:cubicBezTo>
                <a:cubicBezTo>
                  <a:pt x="147" y="40"/>
                  <a:pt x="147" y="38"/>
                  <a:pt x="147" y="37"/>
                </a:cubicBezTo>
                <a:cubicBezTo>
                  <a:pt x="146" y="37"/>
                  <a:pt x="146" y="37"/>
                  <a:pt x="146" y="37"/>
                </a:cubicBezTo>
                <a:cubicBezTo>
                  <a:pt x="146" y="38"/>
                  <a:pt x="146" y="39"/>
                  <a:pt x="146" y="40"/>
                </a:cubicBezTo>
                <a:cubicBezTo>
                  <a:pt x="139" y="65"/>
                  <a:pt x="139" y="65"/>
                  <a:pt x="139" y="65"/>
                </a:cubicBezTo>
                <a:cubicBezTo>
                  <a:pt x="134" y="65"/>
                  <a:pt x="134" y="65"/>
                  <a:pt x="134" y="65"/>
                </a:cubicBezTo>
                <a:cubicBezTo>
                  <a:pt x="124" y="31"/>
                  <a:pt x="124" y="31"/>
                  <a:pt x="124" y="31"/>
                </a:cubicBezTo>
                <a:cubicBezTo>
                  <a:pt x="129" y="31"/>
                  <a:pt x="129" y="31"/>
                  <a:pt x="129" y="31"/>
                </a:cubicBezTo>
                <a:cubicBezTo>
                  <a:pt x="136" y="57"/>
                  <a:pt x="136" y="57"/>
                  <a:pt x="136" y="57"/>
                </a:cubicBezTo>
                <a:cubicBezTo>
                  <a:pt x="136" y="58"/>
                  <a:pt x="136" y="59"/>
                  <a:pt x="137" y="61"/>
                </a:cubicBezTo>
                <a:cubicBezTo>
                  <a:pt x="137" y="61"/>
                  <a:pt x="137" y="61"/>
                  <a:pt x="137" y="61"/>
                </a:cubicBezTo>
                <a:cubicBezTo>
                  <a:pt x="137" y="60"/>
                  <a:pt x="137" y="58"/>
                  <a:pt x="137" y="57"/>
                </a:cubicBezTo>
                <a:cubicBezTo>
                  <a:pt x="145" y="31"/>
                  <a:pt x="145" y="31"/>
                  <a:pt x="145" y="31"/>
                </a:cubicBezTo>
                <a:cubicBezTo>
                  <a:pt x="149" y="31"/>
                  <a:pt x="149" y="31"/>
                  <a:pt x="149" y="31"/>
                </a:cubicBezTo>
                <a:cubicBezTo>
                  <a:pt x="156" y="57"/>
                  <a:pt x="156" y="57"/>
                  <a:pt x="156" y="57"/>
                </a:cubicBezTo>
                <a:cubicBezTo>
                  <a:pt x="156" y="58"/>
                  <a:pt x="156" y="59"/>
                  <a:pt x="156" y="61"/>
                </a:cubicBezTo>
                <a:cubicBezTo>
                  <a:pt x="156" y="61"/>
                  <a:pt x="156" y="61"/>
                  <a:pt x="156" y="61"/>
                </a:cubicBezTo>
                <a:cubicBezTo>
                  <a:pt x="156" y="60"/>
                  <a:pt x="157" y="59"/>
                  <a:pt x="157" y="57"/>
                </a:cubicBezTo>
                <a:cubicBezTo>
                  <a:pt x="164" y="31"/>
                  <a:pt x="164" y="31"/>
                  <a:pt x="164" y="31"/>
                </a:cubicBezTo>
                <a:lnTo>
                  <a:pt x="168" y="31"/>
                </a:lnTo>
                <a:close/>
                <a:moveTo>
                  <a:pt x="192" y="53"/>
                </a:moveTo>
                <a:cubicBezTo>
                  <a:pt x="192" y="57"/>
                  <a:pt x="191" y="60"/>
                  <a:pt x="189" y="62"/>
                </a:cubicBezTo>
                <a:cubicBezTo>
                  <a:pt x="187" y="64"/>
                  <a:pt x="184" y="66"/>
                  <a:pt x="180" y="66"/>
                </a:cubicBezTo>
                <a:cubicBezTo>
                  <a:pt x="176" y="66"/>
                  <a:pt x="174" y="64"/>
                  <a:pt x="171" y="62"/>
                </a:cubicBezTo>
                <a:cubicBezTo>
                  <a:pt x="169" y="60"/>
                  <a:pt x="168" y="57"/>
                  <a:pt x="168" y="53"/>
                </a:cubicBezTo>
                <a:cubicBezTo>
                  <a:pt x="168" y="49"/>
                  <a:pt x="169" y="46"/>
                  <a:pt x="172" y="44"/>
                </a:cubicBezTo>
                <a:cubicBezTo>
                  <a:pt x="174" y="42"/>
                  <a:pt x="177" y="40"/>
                  <a:pt x="181" y="40"/>
                </a:cubicBezTo>
                <a:cubicBezTo>
                  <a:pt x="184" y="40"/>
                  <a:pt x="187" y="42"/>
                  <a:pt x="189" y="44"/>
                </a:cubicBezTo>
                <a:cubicBezTo>
                  <a:pt x="191" y="46"/>
                  <a:pt x="192" y="49"/>
                  <a:pt x="192" y="53"/>
                </a:cubicBezTo>
                <a:close/>
                <a:moveTo>
                  <a:pt x="188" y="53"/>
                </a:moveTo>
                <a:cubicBezTo>
                  <a:pt x="188" y="50"/>
                  <a:pt x="187" y="48"/>
                  <a:pt x="186" y="46"/>
                </a:cubicBezTo>
                <a:cubicBezTo>
                  <a:pt x="185" y="45"/>
                  <a:pt x="183" y="44"/>
                  <a:pt x="180" y="44"/>
                </a:cubicBezTo>
                <a:cubicBezTo>
                  <a:pt x="178" y="44"/>
                  <a:pt x="176" y="45"/>
                  <a:pt x="174" y="46"/>
                </a:cubicBezTo>
                <a:cubicBezTo>
                  <a:pt x="173" y="48"/>
                  <a:pt x="172" y="50"/>
                  <a:pt x="172" y="53"/>
                </a:cubicBezTo>
                <a:cubicBezTo>
                  <a:pt x="172" y="56"/>
                  <a:pt x="173" y="58"/>
                  <a:pt x="174" y="60"/>
                </a:cubicBezTo>
                <a:cubicBezTo>
                  <a:pt x="176" y="62"/>
                  <a:pt x="178" y="62"/>
                  <a:pt x="180" y="62"/>
                </a:cubicBezTo>
                <a:cubicBezTo>
                  <a:pt x="183" y="62"/>
                  <a:pt x="185" y="62"/>
                  <a:pt x="186" y="60"/>
                </a:cubicBezTo>
                <a:cubicBezTo>
                  <a:pt x="187" y="58"/>
                  <a:pt x="188" y="56"/>
                  <a:pt x="188" y="53"/>
                </a:cubicBezTo>
                <a:close/>
                <a:moveTo>
                  <a:pt x="209" y="45"/>
                </a:moveTo>
                <a:cubicBezTo>
                  <a:pt x="208" y="44"/>
                  <a:pt x="207" y="44"/>
                  <a:pt x="206" y="44"/>
                </a:cubicBezTo>
                <a:cubicBezTo>
                  <a:pt x="204" y="44"/>
                  <a:pt x="203" y="45"/>
                  <a:pt x="202" y="47"/>
                </a:cubicBezTo>
                <a:cubicBezTo>
                  <a:pt x="201" y="48"/>
                  <a:pt x="200" y="50"/>
                  <a:pt x="200" y="53"/>
                </a:cubicBezTo>
                <a:cubicBezTo>
                  <a:pt x="200" y="65"/>
                  <a:pt x="200" y="65"/>
                  <a:pt x="200" y="65"/>
                </a:cubicBezTo>
                <a:cubicBezTo>
                  <a:pt x="197" y="65"/>
                  <a:pt x="197" y="65"/>
                  <a:pt x="197" y="65"/>
                </a:cubicBezTo>
                <a:cubicBezTo>
                  <a:pt x="197" y="41"/>
                  <a:pt x="197" y="41"/>
                  <a:pt x="197" y="41"/>
                </a:cubicBezTo>
                <a:cubicBezTo>
                  <a:pt x="200" y="41"/>
                  <a:pt x="200" y="41"/>
                  <a:pt x="200" y="41"/>
                </a:cubicBezTo>
                <a:cubicBezTo>
                  <a:pt x="200" y="46"/>
                  <a:pt x="200" y="46"/>
                  <a:pt x="200" y="46"/>
                </a:cubicBezTo>
                <a:cubicBezTo>
                  <a:pt x="201" y="46"/>
                  <a:pt x="201" y="46"/>
                  <a:pt x="201" y="46"/>
                </a:cubicBezTo>
                <a:cubicBezTo>
                  <a:pt x="201" y="44"/>
                  <a:pt x="202" y="43"/>
                  <a:pt x="203" y="42"/>
                </a:cubicBezTo>
                <a:cubicBezTo>
                  <a:pt x="204" y="41"/>
                  <a:pt x="205" y="41"/>
                  <a:pt x="207" y="41"/>
                </a:cubicBezTo>
                <a:cubicBezTo>
                  <a:pt x="208" y="41"/>
                  <a:pt x="209" y="41"/>
                  <a:pt x="209" y="41"/>
                </a:cubicBezTo>
                <a:lnTo>
                  <a:pt x="209" y="45"/>
                </a:lnTo>
                <a:close/>
                <a:moveTo>
                  <a:pt x="232" y="65"/>
                </a:moveTo>
                <a:cubicBezTo>
                  <a:pt x="228" y="65"/>
                  <a:pt x="228" y="65"/>
                  <a:pt x="228" y="65"/>
                </a:cubicBezTo>
                <a:cubicBezTo>
                  <a:pt x="228" y="61"/>
                  <a:pt x="228" y="61"/>
                  <a:pt x="228" y="61"/>
                </a:cubicBezTo>
                <a:cubicBezTo>
                  <a:pt x="228" y="61"/>
                  <a:pt x="228" y="61"/>
                  <a:pt x="228" y="61"/>
                </a:cubicBezTo>
                <a:cubicBezTo>
                  <a:pt x="226" y="64"/>
                  <a:pt x="223" y="66"/>
                  <a:pt x="219" y="66"/>
                </a:cubicBezTo>
                <a:cubicBezTo>
                  <a:pt x="216" y="66"/>
                  <a:pt x="214" y="65"/>
                  <a:pt x="212" y="62"/>
                </a:cubicBezTo>
                <a:cubicBezTo>
                  <a:pt x="210" y="60"/>
                  <a:pt x="210" y="57"/>
                  <a:pt x="210" y="54"/>
                </a:cubicBezTo>
                <a:cubicBezTo>
                  <a:pt x="210" y="50"/>
                  <a:pt x="211" y="46"/>
                  <a:pt x="213" y="44"/>
                </a:cubicBezTo>
                <a:cubicBezTo>
                  <a:pt x="215" y="42"/>
                  <a:pt x="217" y="40"/>
                  <a:pt x="221" y="40"/>
                </a:cubicBezTo>
                <a:cubicBezTo>
                  <a:pt x="224" y="40"/>
                  <a:pt x="226" y="42"/>
                  <a:pt x="228" y="44"/>
                </a:cubicBezTo>
                <a:cubicBezTo>
                  <a:pt x="228" y="44"/>
                  <a:pt x="228" y="44"/>
                  <a:pt x="228" y="44"/>
                </a:cubicBezTo>
                <a:cubicBezTo>
                  <a:pt x="228" y="29"/>
                  <a:pt x="228" y="29"/>
                  <a:pt x="228" y="29"/>
                </a:cubicBezTo>
                <a:cubicBezTo>
                  <a:pt x="232" y="29"/>
                  <a:pt x="232" y="29"/>
                  <a:pt x="232" y="29"/>
                </a:cubicBezTo>
                <a:lnTo>
                  <a:pt x="232" y="65"/>
                </a:lnTo>
                <a:close/>
                <a:moveTo>
                  <a:pt x="228" y="54"/>
                </a:moveTo>
                <a:cubicBezTo>
                  <a:pt x="228" y="51"/>
                  <a:pt x="228" y="51"/>
                  <a:pt x="228" y="51"/>
                </a:cubicBezTo>
                <a:cubicBezTo>
                  <a:pt x="228" y="49"/>
                  <a:pt x="227" y="47"/>
                  <a:pt x="226" y="46"/>
                </a:cubicBezTo>
                <a:cubicBezTo>
                  <a:pt x="225" y="44"/>
                  <a:pt x="223" y="44"/>
                  <a:pt x="221" y="44"/>
                </a:cubicBezTo>
                <a:cubicBezTo>
                  <a:pt x="219" y="44"/>
                  <a:pt x="217" y="45"/>
                  <a:pt x="216" y="46"/>
                </a:cubicBezTo>
                <a:cubicBezTo>
                  <a:pt x="214" y="48"/>
                  <a:pt x="213" y="50"/>
                  <a:pt x="213" y="53"/>
                </a:cubicBezTo>
                <a:cubicBezTo>
                  <a:pt x="213" y="56"/>
                  <a:pt x="214" y="58"/>
                  <a:pt x="215" y="60"/>
                </a:cubicBezTo>
                <a:cubicBezTo>
                  <a:pt x="217" y="62"/>
                  <a:pt x="218" y="62"/>
                  <a:pt x="221" y="62"/>
                </a:cubicBezTo>
                <a:cubicBezTo>
                  <a:pt x="223" y="62"/>
                  <a:pt x="224" y="62"/>
                  <a:pt x="226" y="60"/>
                </a:cubicBezTo>
                <a:cubicBezTo>
                  <a:pt x="227" y="59"/>
                  <a:pt x="228" y="57"/>
                  <a:pt x="22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12" name="Picture 6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97208" y="6101843"/>
            <a:ext cx="1037158" cy="250522"/>
          </a:xfrm>
          <a:prstGeom prst="rect">
            <a:avLst/>
          </a:prstGeom>
        </p:spPr>
      </p:pic>
      <p:sp>
        <p:nvSpPr>
          <p:cNvPr id="614" name="Rectangle 613"/>
          <p:cNvSpPr/>
          <p:nvPr/>
        </p:nvSpPr>
        <p:spPr bwMode="auto">
          <a:xfrm>
            <a:off x="4233456"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16" name="Rectangle 615"/>
          <p:cNvSpPr/>
          <p:nvPr/>
        </p:nvSpPr>
        <p:spPr bwMode="auto">
          <a:xfrm>
            <a:off x="4233456"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CONNECT TO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OFFICE 365 SERVICES</a:t>
            </a:r>
          </a:p>
        </p:txBody>
      </p:sp>
      <p:sp>
        <p:nvSpPr>
          <p:cNvPr id="615" name="Rectangle 614"/>
          <p:cNvSpPr/>
          <p:nvPr/>
        </p:nvSpPr>
        <p:spPr bwMode="auto">
          <a:xfrm>
            <a:off x="4233456" y="3811326"/>
            <a:ext cx="3732094" cy="2749705"/>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18" name="Freeform 5"/>
          <p:cNvSpPr>
            <a:spLocks noEditPoints="1"/>
          </p:cNvSpPr>
          <p:nvPr/>
        </p:nvSpPr>
        <p:spPr bwMode="auto">
          <a:xfrm>
            <a:off x="5458706" y="4990212"/>
            <a:ext cx="407288" cy="376674"/>
          </a:xfrm>
          <a:custGeom>
            <a:avLst/>
            <a:gdLst>
              <a:gd name="T0" fmla="*/ 1446 w 2030"/>
              <a:gd name="T1" fmla="*/ 1047 h 1877"/>
              <a:gd name="T2" fmla="*/ 1218 w 2030"/>
              <a:gd name="T3" fmla="*/ 583 h 1877"/>
              <a:gd name="T4" fmla="*/ 901 w 2030"/>
              <a:gd name="T5" fmla="*/ 375 h 1877"/>
              <a:gd name="T6" fmla="*/ 773 w 2030"/>
              <a:gd name="T7" fmla="*/ 109 h 1877"/>
              <a:gd name="T8" fmla="*/ 555 w 2030"/>
              <a:gd name="T9" fmla="*/ 109 h 1877"/>
              <a:gd name="T10" fmla="*/ 317 w 2030"/>
              <a:gd name="T11" fmla="*/ 593 h 1877"/>
              <a:gd name="T12" fmla="*/ 0 w 2030"/>
              <a:gd name="T13" fmla="*/ 810 h 1877"/>
              <a:gd name="T14" fmla="*/ 317 w 2030"/>
              <a:gd name="T15" fmla="*/ 1027 h 1877"/>
              <a:gd name="T16" fmla="*/ 327 w 2030"/>
              <a:gd name="T17" fmla="*/ 1531 h 1877"/>
              <a:gd name="T18" fmla="*/ 1010 w 2030"/>
              <a:gd name="T19" fmla="*/ 1531 h 1877"/>
              <a:gd name="T20" fmla="*/ 1297 w 2030"/>
              <a:gd name="T21" fmla="*/ 1462 h 1877"/>
              <a:gd name="T22" fmla="*/ 2030 w 2030"/>
              <a:gd name="T23" fmla="*/ 1353 h 1877"/>
              <a:gd name="T24" fmla="*/ 703 w 2030"/>
              <a:gd name="T25" fmla="*/ 1195 h 1877"/>
              <a:gd name="T26" fmla="*/ 783 w 2030"/>
              <a:gd name="T27" fmla="*/ 1067 h 1877"/>
              <a:gd name="T28" fmla="*/ 703 w 2030"/>
              <a:gd name="T29" fmla="*/ 1195 h 1877"/>
              <a:gd name="T30" fmla="*/ 703 w 2030"/>
              <a:gd name="T31" fmla="*/ 711 h 1877"/>
              <a:gd name="T32" fmla="*/ 882 w 2030"/>
              <a:gd name="T33" fmla="*/ 770 h 1877"/>
              <a:gd name="T34" fmla="*/ 703 w 2030"/>
              <a:gd name="T35" fmla="*/ 948 h 1877"/>
              <a:gd name="T36" fmla="*/ 466 w 2030"/>
              <a:gd name="T37" fmla="*/ 780 h 1877"/>
              <a:gd name="T38" fmla="*/ 624 w 2030"/>
              <a:gd name="T39" fmla="*/ 919 h 1877"/>
              <a:gd name="T40" fmla="*/ 466 w 2030"/>
              <a:gd name="T41" fmla="*/ 810 h 1877"/>
              <a:gd name="T42" fmla="*/ 703 w 2030"/>
              <a:gd name="T43" fmla="*/ 227 h 1877"/>
              <a:gd name="T44" fmla="*/ 773 w 2030"/>
              <a:gd name="T45" fmla="*/ 583 h 1877"/>
              <a:gd name="T46" fmla="*/ 703 w 2030"/>
              <a:gd name="T47" fmla="*/ 632 h 1877"/>
              <a:gd name="T48" fmla="*/ 703 w 2030"/>
              <a:gd name="T49" fmla="*/ 227 h 1877"/>
              <a:gd name="T50" fmla="*/ 1000 w 2030"/>
              <a:gd name="T51" fmla="*/ 800 h 1877"/>
              <a:gd name="T52" fmla="*/ 1387 w 2030"/>
              <a:gd name="T53" fmla="*/ 1096 h 1877"/>
              <a:gd name="T54" fmla="*/ 882 w 2030"/>
              <a:gd name="T55" fmla="*/ 1017 h 1877"/>
              <a:gd name="T56" fmla="*/ 961 w 2030"/>
              <a:gd name="T57" fmla="*/ 800 h 1877"/>
              <a:gd name="T58" fmla="*/ 624 w 2030"/>
              <a:gd name="T59" fmla="*/ 652 h 1877"/>
              <a:gd name="T60" fmla="*/ 387 w 2030"/>
              <a:gd name="T61" fmla="*/ 642 h 1877"/>
              <a:gd name="T62" fmla="*/ 624 w 2030"/>
              <a:gd name="T63" fmla="*/ 247 h 1877"/>
              <a:gd name="T64" fmla="*/ 436 w 2030"/>
              <a:gd name="T65" fmla="*/ 928 h 1877"/>
              <a:gd name="T66" fmla="*/ 624 w 2030"/>
              <a:gd name="T67" fmla="*/ 1195 h 1877"/>
              <a:gd name="T68" fmla="*/ 387 w 2030"/>
              <a:gd name="T69" fmla="*/ 988 h 1877"/>
              <a:gd name="T70" fmla="*/ 990 w 2030"/>
              <a:gd name="T71" fmla="*/ 1432 h 1877"/>
              <a:gd name="T72" fmla="*/ 862 w 2030"/>
              <a:gd name="T73" fmla="*/ 1096 h 1877"/>
              <a:gd name="T74" fmla="*/ 1278 w 2030"/>
              <a:gd name="T75" fmla="*/ 1353 h 1877"/>
              <a:gd name="T76" fmla="*/ 990 w 2030"/>
              <a:gd name="T77" fmla="*/ 1432 h 1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30" h="1877">
                <a:moveTo>
                  <a:pt x="1654" y="978"/>
                </a:moveTo>
                <a:cubicBezTo>
                  <a:pt x="1575" y="978"/>
                  <a:pt x="1505" y="1007"/>
                  <a:pt x="1446" y="1047"/>
                </a:cubicBezTo>
                <a:cubicBezTo>
                  <a:pt x="1169" y="721"/>
                  <a:pt x="1169" y="721"/>
                  <a:pt x="1169" y="721"/>
                </a:cubicBezTo>
                <a:cubicBezTo>
                  <a:pt x="1198" y="681"/>
                  <a:pt x="1218" y="632"/>
                  <a:pt x="1218" y="583"/>
                </a:cubicBezTo>
                <a:cubicBezTo>
                  <a:pt x="1218" y="454"/>
                  <a:pt x="1119" y="355"/>
                  <a:pt x="1000" y="355"/>
                </a:cubicBezTo>
                <a:cubicBezTo>
                  <a:pt x="961" y="355"/>
                  <a:pt x="931" y="365"/>
                  <a:pt x="901" y="375"/>
                </a:cubicBezTo>
                <a:cubicBezTo>
                  <a:pt x="753" y="168"/>
                  <a:pt x="753" y="168"/>
                  <a:pt x="753" y="168"/>
                </a:cubicBezTo>
                <a:cubicBezTo>
                  <a:pt x="763" y="148"/>
                  <a:pt x="773" y="128"/>
                  <a:pt x="773" y="109"/>
                </a:cubicBezTo>
                <a:cubicBezTo>
                  <a:pt x="773" y="49"/>
                  <a:pt x="723" y="0"/>
                  <a:pt x="664" y="0"/>
                </a:cubicBezTo>
                <a:cubicBezTo>
                  <a:pt x="604" y="0"/>
                  <a:pt x="555" y="49"/>
                  <a:pt x="555" y="109"/>
                </a:cubicBezTo>
                <a:cubicBezTo>
                  <a:pt x="555" y="128"/>
                  <a:pt x="565" y="158"/>
                  <a:pt x="575" y="168"/>
                </a:cubicBezTo>
                <a:cubicBezTo>
                  <a:pt x="317" y="593"/>
                  <a:pt x="317" y="593"/>
                  <a:pt x="317" y="593"/>
                </a:cubicBezTo>
                <a:cubicBezTo>
                  <a:pt x="287" y="583"/>
                  <a:pt x="268" y="583"/>
                  <a:pt x="238" y="583"/>
                </a:cubicBezTo>
                <a:cubicBezTo>
                  <a:pt x="109" y="583"/>
                  <a:pt x="0" y="681"/>
                  <a:pt x="0" y="810"/>
                </a:cubicBezTo>
                <a:cubicBezTo>
                  <a:pt x="0" y="938"/>
                  <a:pt x="109" y="1047"/>
                  <a:pt x="238" y="1047"/>
                </a:cubicBezTo>
                <a:cubicBezTo>
                  <a:pt x="258" y="1047"/>
                  <a:pt x="287" y="1037"/>
                  <a:pt x="317" y="1027"/>
                </a:cubicBezTo>
                <a:cubicBezTo>
                  <a:pt x="456" y="1264"/>
                  <a:pt x="456" y="1264"/>
                  <a:pt x="456" y="1264"/>
                </a:cubicBezTo>
                <a:cubicBezTo>
                  <a:pt x="377" y="1323"/>
                  <a:pt x="327" y="1422"/>
                  <a:pt x="327" y="1531"/>
                </a:cubicBezTo>
                <a:cubicBezTo>
                  <a:pt x="327" y="1719"/>
                  <a:pt x="476" y="1877"/>
                  <a:pt x="664" y="1877"/>
                </a:cubicBezTo>
                <a:cubicBezTo>
                  <a:pt x="852" y="1877"/>
                  <a:pt x="1010" y="1719"/>
                  <a:pt x="1010" y="1531"/>
                </a:cubicBezTo>
                <a:cubicBezTo>
                  <a:pt x="1010" y="1531"/>
                  <a:pt x="1000" y="1521"/>
                  <a:pt x="1000" y="1511"/>
                </a:cubicBezTo>
                <a:cubicBezTo>
                  <a:pt x="1297" y="1462"/>
                  <a:pt x="1297" y="1462"/>
                  <a:pt x="1297" y="1462"/>
                </a:cubicBezTo>
                <a:cubicBezTo>
                  <a:pt x="1337" y="1620"/>
                  <a:pt x="1486" y="1728"/>
                  <a:pt x="1654" y="1728"/>
                </a:cubicBezTo>
                <a:cubicBezTo>
                  <a:pt x="1862" y="1728"/>
                  <a:pt x="2030" y="1561"/>
                  <a:pt x="2030" y="1353"/>
                </a:cubicBezTo>
                <a:cubicBezTo>
                  <a:pt x="2030" y="1146"/>
                  <a:pt x="1862" y="978"/>
                  <a:pt x="1654" y="978"/>
                </a:cubicBezTo>
                <a:close/>
                <a:moveTo>
                  <a:pt x="703" y="1195"/>
                </a:moveTo>
                <a:cubicBezTo>
                  <a:pt x="703" y="1037"/>
                  <a:pt x="703" y="1037"/>
                  <a:pt x="703" y="1037"/>
                </a:cubicBezTo>
                <a:cubicBezTo>
                  <a:pt x="783" y="1067"/>
                  <a:pt x="783" y="1067"/>
                  <a:pt x="783" y="1067"/>
                </a:cubicBezTo>
                <a:cubicBezTo>
                  <a:pt x="733" y="1205"/>
                  <a:pt x="733" y="1205"/>
                  <a:pt x="733" y="1205"/>
                </a:cubicBezTo>
                <a:cubicBezTo>
                  <a:pt x="723" y="1195"/>
                  <a:pt x="713" y="1195"/>
                  <a:pt x="703" y="1195"/>
                </a:cubicBezTo>
                <a:close/>
                <a:moveTo>
                  <a:pt x="703" y="948"/>
                </a:moveTo>
                <a:cubicBezTo>
                  <a:pt x="703" y="711"/>
                  <a:pt x="703" y="711"/>
                  <a:pt x="703" y="711"/>
                </a:cubicBezTo>
                <a:cubicBezTo>
                  <a:pt x="802" y="681"/>
                  <a:pt x="802" y="681"/>
                  <a:pt x="802" y="681"/>
                </a:cubicBezTo>
                <a:cubicBezTo>
                  <a:pt x="822" y="721"/>
                  <a:pt x="852" y="751"/>
                  <a:pt x="882" y="770"/>
                </a:cubicBezTo>
                <a:cubicBezTo>
                  <a:pt x="812" y="988"/>
                  <a:pt x="812" y="988"/>
                  <a:pt x="812" y="988"/>
                </a:cubicBezTo>
                <a:cubicBezTo>
                  <a:pt x="703" y="948"/>
                  <a:pt x="703" y="948"/>
                  <a:pt x="703" y="948"/>
                </a:cubicBezTo>
                <a:cubicBezTo>
                  <a:pt x="703" y="948"/>
                  <a:pt x="703" y="948"/>
                  <a:pt x="703" y="948"/>
                </a:cubicBezTo>
                <a:close/>
                <a:moveTo>
                  <a:pt x="466" y="780"/>
                </a:moveTo>
                <a:cubicBezTo>
                  <a:pt x="624" y="731"/>
                  <a:pt x="624" y="731"/>
                  <a:pt x="624" y="731"/>
                </a:cubicBezTo>
                <a:cubicBezTo>
                  <a:pt x="624" y="919"/>
                  <a:pt x="624" y="919"/>
                  <a:pt x="624" y="919"/>
                </a:cubicBezTo>
                <a:cubicBezTo>
                  <a:pt x="466" y="859"/>
                  <a:pt x="466" y="859"/>
                  <a:pt x="466" y="859"/>
                </a:cubicBezTo>
                <a:cubicBezTo>
                  <a:pt x="466" y="839"/>
                  <a:pt x="466" y="830"/>
                  <a:pt x="466" y="810"/>
                </a:cubicBezTo>
                <a:cubicBezTo>
                  <a:pt x="466" y="800"/>
                  <a:pt x="466" y="790"/>
                  <a:pt x="466" y="780"/>
                </a:cubicBezTo>
                <a:close/>
                <a:moveTo>
                  <a:pt x="703" y="227"/>
                </a:moveTo>
                <a:cubicBezTo>
                  <a:pt x="842" y="425"/>
                  <a:pt x="842" y="425"/>
                  <a:pt x="842" y="425"/>
                </a:cubicBezTo>
                <a:cubicBezTo>
                  <a:pt x="802" y="464"/>
                  <a:pt x="773" y="523"/>
                  <a:pt x="773" y="583"/>
                </a:cubicBezTo>
                <a:cubicBezTo>
                  <a:pt x="773" y="593"/>
                  <a:pt x="773" y="602"/>
                  <a:pt x="773" y="602"/>
                </a:cubicBezTo>
                <a:cubicBezTo>
                  <a:pt x="703" y="632"/>
                  <a:pt x="703" y="632"/>
                  <a:pt x="703" y="632"/>
                </a:cubicBezTo>
                <a:cubicBezTo>
                  <a:pt x="703" y="227"/>
                  <a:pt x="703" y="227"/>
                  <a:pt x="703" y="227"/>
                </a:cubicBezTo>
                <a:cubicBezTo>
                  <a:pt x="703" y="227"/>
                  <a:pt x="703" y="227"/>
                  <a:pt x="703" y="227"/>
                </a:cubicBezTo>
                <a:close/>
                <a:moveTo>
                  <a:pt x="961" y="800"/>
                </a:moveTo>
                <a:cubicBezTo>
                  <a:pt x="971" y="800"/>
                  <a:pt x="981" y="800"/>
                  <a:pt x="1000" y="800"/>
                </a:cubicBezTo>
                <a:cubicBezTo>
                  <a:pt x="1040" y="800"/>
                  <a:pt x="1070" y="790"/>
                  <a:pt x="1109" y="770"/>
                </a:cubicBezTo>
                <a:cubicBezTo>
                  <a:pt x="1387" y="1096"/>
                  <a:pt x="1387" y="1096"/>
                  <a:pt x="1387" y="1096"/>
                </a:cubicBezTo>
                <a:cubicBezTo>
                  <a:pt x="1357" y="1126"/>
                  <a:pt x="1337" y="1156"/>
                  <a:pt x="1317" y="1185"/>
                </a:cubicBezTo>
                <a:cubicBezTo>
                  <a:pt x="882" y="1017"/>
                  <a:pt x="882" y="1017"/>
                  <a:pt x="882" y="1017"/>
                </a:cubicBezTo>
                <a:cubicBezTo>
                  <a:pt x="961" y="800"/>
                  <a:pt x="961" y="800"/>
                  <a:pt x="961" y="800"/>
                </a:cubicBezTo>
                <a:cubicBezTo>
                  <a:pt x="961" y="800"/>
                  <a:pt x="961" y="800"/>
                  <a:pt x="961" y="800"/>
                </a:cubicBezTo>
                <a:close/>
                <a:moveTo>
                  <a:pt x="624" y="247"/>
                </a:moveTo>
                <a:cubicBezTo>
                  <a:pt x="624" y="652"/>
                  <a:pt x="624" y="652"/>
                  <a:pt x="624" y="652"/>
                </a:cubicBezTo>
                <a:cubicBezTo>
                  <a:pt x="436" y="711"/>
                  <a:pt x="436" y="711"/>
                  <a:pt x="436" y="711"/>
                </a:cubicBezTo>
                <a:cubicBezTo>
                  <a:pt x="426" y="681"/>
                  <a:pt x="406" y="662"/>
                  <a:pt x="387" y="642"/>
                </a:cubicBezTo>
                <a:cubicBezTo>
                  <a:pt x="624" y="247"/>
                  <a:pt x="624" y="247"/>
                  <a:pt x="624" y="247"/>
                </a:cubicBezTo>
                <a:cubicBezTo>
                  <a:pt x="624" y="247"/>
                  <a:pt x="624" y="247"/>
                  <a:pt x="624" y="247"/>
                </a:cubicBezTo>
                <a:close/>
                <a:moveTo>
                  <a:pt x="387" y="988"/>
                </a:moveTo>
                <a:cubicBezTo>
                  <a:pt x="406" y="968"/>
                  <a:pt x="416" y="948"/>
                  <a:pt x="436" y="928"/>
                </a:cubicBezTo>
                <a:cubicBezTo>
                  <a:pt x="624" y="1007"/>
                  <a:pt x="624" y="1007"/>
                  <a:pt x="624" y="1007"/>
                </a:cubicBezTo>
                <a:cubicBezTo>
                  <a:pt x="624" y="1195"/>
                  <a:pt x="624" y="1195"/>
                  <a:pt x="624" y="1195"/>
                </a:cubicBezTo>
                <a:cubicBezTo>
                  <a:pt x="585" y="1195"/>
                  <a:pt x="555" y="1205"/>
                  <a:pt x="525" y="1225"/>
                </a:cubicBezTo>
                <a:cubicBezTo>
                  <a:pt x="387" y="988"/>
                  <a:pt x="387" y="988"/>
                  <a:pt x="387" y="988"/>
                </a:cubicBezTo>
                <a:cubicBezTo>
                  <a:pt x="387" y="988"/>
                  <a:pt x="387" y="988"/>
                  <a:pt x="387" y="988"/>
                </a:cubicBezTo>
                <a:close/>
                <a:moveTo>
                  <a:pt x="990" y="1432"/>
                </a:moveTo>
                <a:cubicBezTo>
                  <a:pt x="961" y="1343"/>
                  <a:pt x="901" y="1264"/>
                  <a:pt x="812" y="1225"/>
                </a:cubicBezTo>
                <a:cubicBezTo>
                  <a:pt x="862" y="1096"/>
                  <a:pt x="862" y="1096"/>
                  <a:pt x="862" y="1096"/>
                </a:cubicBezTo>
                <a:cubicBezTo>
                  <a:pt x="1288" y="1254"/>
                  <a:pt x="1288" y="1254"/>
                  <a:pt x="1288" y="1254"/>
                </a:cubicBezTo>
                <a:cubicBezTo>
                  <a:pt x="1278" y="1294"/>
                  <a:pt x="1278" y="1323"/>
                  <a:pt x="1278" y="1353"/>
                </a:cubicBezTo>
                <a:cubicBezTo>
                  <a:pt x="1278" y="1363"/>
                  <a:pt x="1278" y="1373"/>
                  <a:pt x="1278" y="1383"/>
                </a:cubicBezTo>
                <a:cubicBezTo>
                  <a:pt x="990" y="1432"/>
                  <a:pt x="990" y="1432"/>
                  <a:pt x="990" y="1432"/>
                </a:cubicBezTo>
                <a:cubicBezTo>
                  <a:pt x="990" y="1432"/>
                  <a:pt x="990" y="1432"/>
                  <a:pt x="990" y="1432"/>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959">
              <a:solidFill>
                <a:srgbClr val="FFFFFF"/>
              </a:solidFill>
            </a:endParaRPr>
          </a:p>
        </p:txBody>
      </p:sp>
      <p:sp>
        <p:nvSpPr>
          <p:cNvPr id="620" name="TextBox 619"/>
          <p:cNvSpPr txBox="1"/>
          <p:nvPr/>
        </p:nvSpPr>
        <p:spPr>
          <a:xfrm>
            <a:off x="4398847" y="4532598"/>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Users and </a:t>
            </a:r>
            <a:br>
              <a:rPr lang="en-US" sz="1175" dirty="0">
                <a:gradFill>
                  <a:gsLst>
                    <a:gs pos="2917">
                      <a:srgbClr val="FFFFFF"/>
                    </a:gs>
                    <a:gs pos="30000">
                      <a:srgbClr val="FFFFFF"/>
                    </a:gs>
                  </a:gsLst>
                  <a:lin ang="5400000" scaled="0"/>
                </a:gradFill>
              </a:rPr>
            </a:br>
            <a:r>
              <a:rPr lang="en-US" sz="1175" dirty="0">
                <a:gradFill>
                  <a:gsLst>
                    <a:gs pos="2917">
                      <a:srgbClr val="FFFFFF"/>
                    </a:gs>
                    <a:gs pos="30000">
                      <a:srgbClr val="FFFFFF"/>
                    </a:gs>
                  </a:gsLst>
                  <a:lin ang="5400000" scaled="0"/>
                </a:gradFill>
              </a:rPr>
              <a:t>groups</a:t>
            </a:r>
          </a:p>
        </p:txBody>
      </p:sp>
      <p:sp>
        <p:nvSpPr>
          <p:cNvPr id="621" name="TextBox 620"/>
          <p:cNvSpPr txBox="1"/>
          <p:nvPr/>
        </p:nvSpPr>
        <p:spPr>
          <a:xfrm>
            <a:off x="5264584"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Files</a:t>
            </a:r>
          </a:p>
        </p:txBody>
      </p:sp>
      <p:sp>
        <p:nvSpPr>
          <p:cNvPr id="622" name="TextBox 621"/>
          <p:cNvSpPr txBox="1"/>
          <p:nvPr/>
        </p:nvSpPr>
        <p:spPr>
          <a:xfrm>
            <a:off x="6145442"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Mail</a:t>
            </a:r>
          </a:p>
        </p:txBody>
      </p:sp>
      <p:sp>
        <p:nvSpPr>
          <p:cNvPr id="623" name="TextBox 622"/>
          <p:cNvSpPr txBox="1"/>
          <p:nvPr/>
        </p:nvSpPr>
        <p:spPr>
          <a:xfrm>
            <a:off x="7051661" y="4532598"/>
            <a:ext cx="795532" cy="306093"/>
          </a:xfrm>
          <a:prstGeom prst="rect">
            <a:avLst/>
          </a:prstGeom>
          <a:noFill/>
        </p:spPr>
        <p:txBody>
          <a:bodyPr wrap="square" lIns="0" tIns="0" rIns="0" bIns="0" rtlCol="0">
            <a:noAutofit/>
          </a:bodyPr>
          <a:lstStyle>
            <a:defPPr>
              <a:defRPr lang="en-US"/>
            </a:defPPr>
            <a:lvl1pPr algn="ctr">
              <a:lnSpc>
                <a:spcPct val="90000"/>
              </a:lnSpc>
              <a:spcAft>
                <a:spcPts val="600"/>
              </a:spcAft>
              <a:defRPr sz="1200">
                <a:gradFill>
                  <a:gsLst>
                    <a:gs pos="2917">
                      <a:schemeClr val="tx1"/>
                    </a:gs>
                    <a:gs pos="30000">
                      <a:schemeClr val="tx1"/>
                    </a:gs>
                  </a:gsLst>
                  <a:lin ang="5400000" scaled="0"/>
                </a:gradFill>
              </a:defRPr>
            </a:lvl1pPr>
          </a:lstStyle>
          <a:p>
            <a:pPr defTabSz="913643"/>
            <a:r>
              <a:rPr lang="en-US" sz="1175" dirty="0">
                <a:gradFill>
                  <a:gsLst>
                    <a:gs pos="2917">
                      <a:srgbClr val="FFFFFF"/>
                    </a:gs>
                    <a:gs pos="30000">
                      <a:srgbClr val="FFFFFF"/>
                    </a:gs>
                  </a:gsLst>
                  <a:lin ang="5400000" scaled="0"/>
                </a:gradFill>
              </a:rPr>
              <a:t>Calendar</a:t>
            </a:r>
          </a:p>
        </p:txBody>
      </p:sp>
      <p:sp>
        <p:nvSpPr>
          <p:cNvPr id="624" name="TextBox 623"/>
          <p:cNvSpPr txBox="1"/>
          <p:nvPr/>
        </p:nvSpPr>
        <p:spPr>
          <a:xfrm>
            <a:off x="4398847"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Contacts</a:t>
            </a:r>
          </a:p>
        </p:txBody>
      </p:sp>
      <p:sp>
        <p:nvSpPr>
          <p:cNvPr id="625" name="TextBox 624"/>
          <p:cNvSpPr txBox="1"/>
          <p:nvPr/>
        </p:nvSpPr>
        <p:spPr>
          <a:xfrm>
            <a:off x="4977107" y="5483835"/>
            <a:ext cx="1370488"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Office Graph</a:t>
            </a:r>
          </a:p>
        </p:txBody>
      </p:sp>
      <p:sp>
        <p:nvSpPr>
          <p:cNvPr id="626" name="TextBox 625"/>
          <p:cNvSpPr txBox="1"/>
          <p:nvPr/>
        </p:nvSpPr>
        <p:spPr>
          <a:xfrm>
            <a:off x="7051661" y="5483835"/>
            <a:ext cx="795532"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Documents</a:t>
            </a:r>
          </a:p>
        </p:txBody>
      </p:sp>
      <p:sp>
        <p:nvSpPr>
          <p:cNvPr id="627" name="TextBox 626"/>
          <p:cNvSpPr txBox="1"/>
          <p:nvPr/>
        </p:nvSpPr>
        <p:spPr>
          <a:xfrm>
            <a:off x="6075374" y="5483835"/>
            <a:ext cx="935669" cy="306093"/>
          </a:xfrm>
          <a:prstGeom prst="rect">
            <a:avLst/>
          </a:prstGeom>
          <a:noFill/>
        </p:spPr>
        <p:txBody>
          <a:bodyPr wrap="square" lIns="0" tIns="0" rIns="0" bIns="0" rtlCol="0">
            <a:noAutofit/>
          </a:bodyPr>
          <a:lstStyle/>
          <a:p>
            <a:pPr algn="ctr" defTabSz="913643">
              <a:lnSpc>
                <a:spcPct val="90000"/>
              </a:lnSpc>
              <a:spcAft>
                <a:spcPts val="588"/>
              </a:spcAft>
            </a:pPr>
            <a:r>
              <a:rPr lang="en-US" sz="1175" spc="-29" dirty="0">
                <a:gradFill>
                  <a:gsLst>
                    <a:gs pos="2917">
                      <a:srgbClr val="FFFFFF"/>
                    </a:gs>
                    <a:gs pos="30000">
                      <a:srgbClr val="FFFFFF"/>
                    </a:gs>
                  </a:gsLst>
                  <a:lin ang="5400000" scaled="0"/>
                </a:gradFill>
              </a:rPr>
              <a:t>Presentations</a:t>
            </a:r>
          </a:p>
        </p:txBody>
      </p:sp>
      <p:sp>
        <p:nvSpPr>
          <p:cNvPr id="628" name="Freeform 7"/>
          <p:cNvSpPr>
            <a:spLocks noChangeAspect="1" noEditPoints="1"/>
          </p:cNvSpPr>
          <p:nvPr/>
        </p:nvSpPr>
        <p:spPr bwMode="auto">
          <a:xfrm>
            <a:off x="6334069" y="5793474"/>
            <a:ext cx="437002" cy="459054"/>
          </a:xfrm>
          <a:custGeom>
            <a:avLst/>
            <a:gdLst>
              <a:gd name="T0" fmla="*/ 92 w 92"/>
              <a:gd name="T1" fmla="*/ 40 h 96"/>
              <a:gd name="T2" fmla="*/ 84 w 92"/>
              <a:gd name="T3" fmla="*/ 56 h 96"/>
              <a:gd name="T4" fmla="*/ 84 w 92"/>
              <a:gd name="T5" fmla="*/ 76 h 96"/>
              <a:gd name="T6" fmla="*/ 92 w 92"/>
              <a:gd name="T7" fmla="*/ 60 h 96"/>
              <a:gd name="T8" fmla="*/ 84 w 92"/>
              <a:gd name="T9" fmla="*/ 76 h 96"/>
              <a:gd name="T10" fmla="*/ 80 w 92"/>
              <a:gd name="T11" fmla="*/ 16 h 96"/>
              <a:gd name="T12" fmla="*/ 60 w 92"/>
              <a:gd name="T13" fmla="*/ 12 h 96"/>
              <a:gd name="T14" fmla="*/ 72 w 92"/>
              <a:gd name="T15" fmla="*/ 20 h 96"/>
              <a:gd name="T16" fmla="*/ 60 w 92"/>
              <a:gd name="T17" fmla="*/ 24 h 96"/>
              <a:gd name="T18" fmla="*/ 72 w 92"/>
              <a:gd name="T19" fmla="*/ 32 h 96"/>
              <a:gd name="T20" fmla="*/ 60 w 92"/>
              <a:gd name="T21" fmla="*/ 36 h 96"/>
              <a:gd name="T22" fmla="*/ 72 w 92"/>
              <a:gd name="T23" fmla="*/ 44 h 96"/>
              <a:gd name="T24" fmla="*/ 60 w 92"/>
              <a:gd name="T25" fmla="*/ 48 h 96"/>
              <a:gd name="T26" fmla="*/ 72 w 92"/>
              <a:gd name="T27" fmla="*/ 56 h 96"/>
              <a:gd name="T28" fmla="*/ 60 w 92"/>
              <a:gd name="T29" fmla="*/ 60 h 96"/>
              <a:gd name="T30" fmla="*/ 72 w 92"/>
              <a:gd name="T31" fmla="*/ 68 h 96"/>
              <a:gd name="T32" fmla="*/ 60 w 92"/>
              <a:gd name="T33" fmla="*/ 72 h 96"/>
              <a:gd name="T34" fmla="*/ 76 w 92"/>
              <a:gd name="T35" fmla="*/ 84 h 96"/>
              <a:gd name="T36" fmla="*/ 80 w 92"/>
              <a:gd name="T37" fmla="*/ 36 h 96"/>
              <a:gd name="T38" fmla="*/ 92 w 92"/>
              <a:gd name="T39" fmla="*/ 20 h 96"/>
              <a:gd name="T40" fmla="*/ 56 w 92"/>
              <a:gd name="T41" fmla="*/ 0 h 96"/>
              <a:gd name="T42" fmla="*/ 0 w 92"/>
              <a:gd name="T43" fmla="*/ 83 h 96"/>
              <a:gd name="T44" fmla="*/ 56 w 92"/>
              <a:gd name="T45" fmla="*/ 0 h 96"/>
              <a:gd name="T46" fmla="*/ 36 w 92"/>
              <a:gd name="T47" fmla="*/ 29 h 96"/>
              <a:gd name="T48" fmla="*/ 37 w 92"/>
              <a:gd name="T49" fmla="*/ 52 h 96"/>
              <a:gd name="T50" fmla="*/ 37 w 92"/>
              <a:gd name="T51" fmla="*/ 55 h 96"/>
              <a:gd name="T52" fmla="*/ 37 w 92"/>
              <a:gd name="T53" fmla="*/ 56 h 96"/>
              <a:gd name="T54" fmla="*/ 36 w 92"/>
              <a:gd name="T55" fmla="*/ 54 h 96"/>
              <a:gd name="T56" fmla="*/ 35 w 92"/>
              <a:gd name="T57" fmla="*/ 52 h 96"/>
              <a:gd name="T58" fmla="*/ 13 w 92"/>
              <a:gd name="T59" fmla="*/ 30 h 96"/>
              <a:gd name="T60" fmla="*/ 20 w 92"/>
              <a:gd name="T61" fmla="*/ 67 h 96"/>
              <a:gd name="T62" fmla="*/ 20 w 92"/>
              <a:gd name="T63" fmla="*/ 44 h 96"/>
              <a:gd name="T64" fmla="*/ 20 w 92"/>
              <a:gd name="T65" fmla="*/ 41 h 96"/>
              <a:gd name="T66" fmla="*/ 20 w 92"/>
              <a:gd name="T67" fmla="*/ 40 h 96"/>
              <a:gd name="T68" fmla="*/ 21 w 92"/>
              <a:gd name="T69" fmla="*/ 42 h 96"/>
              <a:gd name="T70" fmla="*/ 22 w 92"/>
              <a:gd name="T71" fmla="*/ 43 h 96"/>
              <a:gd name="T72" fmla="*/ 44 w 92"/>
              <a:gd name="T73" fmla="*/ 6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 h="96">
                <a:moveTo>
                  <a:pt x="84" y="40"/>
                </a:moveTo>
                <a:cubicBezTo>
                  <a:pt x="92" y="40"/>
                  <a:pt x="92" y="40"/>
                  <a:pt x="92" y="40"/>
                </a:cubicBezTo>
                <a:cubicBezTo>
                  <a:pt x="92" y="56"/>
                  <a:pt x="92" y="56"/>
                  <a:pt x="92" y="56"/>
                </a:cubicBezTo>
                <a:cubicBezTo>
                  <a:pt x="84" y="56"/>
                  <a:pt x="84" y="56"/>
                  <a:pt x="84" y="56"/>
                </a:cubicBezTo>
                <a:lnTo>
                  <a:pt x="84" y="40"/>
                </a:lnTo>
                <a:close/>
                <a:moveTo>
                  <a:pt x="84" y="76"/>
                </a:moveTo>
                <a:cubicBezTo>
                  <a:pt x="92" y="76"/>
                  <a:pt x="92" y="76"/>
                  <a:pt x="92" y="76"/>
                </a:cubicBezTo>
                <a:cubicBezTo>
                  <a:pt x="92" y="60"/>
                  <a:pt x="92" y="60"/>
                  <a:pt x="92" y="60"/>
                </a:cubicBezTo>
                <a:cubicBezTo>
                  <a:pt x="84" y="60"/>
                  <a:pt x="84" y="60"/>
                  <a:pt x="84" y="60"/>
                </a:cubicBezTo>
                <a:lnTo>
                  <a:pt x="84" y="76"/>
                </a:lnTo>
                <a:close/>
                <a:moveTo>
                  <a:pt x="80" y="20"/>
                </a:moveTo>
                <a:cubicBezTo>
                  <a:pt x="80" y="16"/>
                  <a:pt x="80" y="16"/>
                  <a:pt x="80" y="16"/>
                </a:cubicBezTo>
                <a:cubicBezTo>
                  <a:pt x="80" y="15"/>
                  <a:pt x="77" y="12"/>
                  <a:pt x="76" y="12"/>
                </a:cubicBezTo>
                <a:cubicBezTo>
                  <a:pt x="60" y="12"/>
                  <a:pt x="60" y="12"/>
                  <a:pt x="60" y="12"/>
                </a:cubicBezTo>
                <a:cubicBezTo>
                  <a:pt x="60" y="20"/>
                  <a:pt x="60" y="20"/>
                  <a:pt x="60" y="20"/>
                </a:cubicBezTo>
                <a:cubicBezTo>
                  <a:pt x="72" y="20"/>
                  <a:pt x="72" y="20"/>
                  <a:pt x="72" y="20"/>
                </a:cubicBezTo>
                <a:cubicBezTo>
                  <a:pt x="72" y="24"/>
                  <a:pt x="72" y="24"/>
                  <a:pt x="72" y="24"/>
                </a:cubicBezTo>
                <a:cubicBezTo>
                  <a:pt x="60" y="24"/>
                  <a:pt x="60" y="24"/>
                  <a:pt x="60" y="24"/>
                </a:cubicBezTo>
                <a:cubicBezTo>
                  <a:pt x="60" y="32"/>
                  <a:pt x="60" y="32"/>
                  <a:pt x="60" y="32"/>
                </a:cubicBezTo>
                <a:cubicBezTo>
                  <a:pt x="72" y="32"/>
                  <a:pt x="72" y="32"/>
                  <a:pt x="72" y="32"/>
                </a:cubicBezTo>
                <a:cubicBezTo>
                  <a:pt x="72" y="36"/>
                  <a:pt x="72" y="36"/>
                  <a:pt x="72" y="36"/>
                </a:cubicBezTo>
                <a:cubicBezTo>
                  <a:pt x="60" y="36"/>
                  <a:pt x="60" y="36"/>
                  <a:pt x="60" y="36"/>
                </a:cubicBezTo>
                <a:cubicBezTo>
                  <a:pt x="60" y="44"/>
                  <a:pt x="60" y="44"/>
                  <a:pt x="60" y="44"/>
                </a:cubicBezTo>
                <a:cubicBezTo>
                  <a:pt x="72" y="44"/>
                  <a:pt x="72" y="44"/>
                  <a:pt x="72" y="44"/>
                </a:cubicBezTo>
                <a:cubicBezTo>
                  <a:pt x="72" y="48"/>
                  <a:pt x="72" y="48"/>
                  <a:pt x="72" y="48"/>
                </a:cubicBezTo>
                <a:cubicBezTo>
                  <a:pt x="60" y="48"/>
                  <a:pt x="60" y="48"/>
                  <a:pt x="60" y="48"/>
                </a:cubicBezTo>
                <a:cubicBezTo>
                  <a:pt x="60" y="56"/>
                  <a:pt x="60" y="56"/>
                  <a:pt x="60" y="56"/>
                </a:cubicBezTo>
                <a:cubicBezTo>
                  <a:pt x="72" y="56"/>
                  <a:pt x="72" y="56"/>
                  <a:pt x="72" y="56"/>
                </a:cubicBezTo>
                <a:cubicBezTo>
                  <a:pt x="72" y="60"/>
                  <a:pt x="72" y="60"/>
                  <a:pt x="72" y="60"/>
                </a:cubicBezTo>
                <a:cubicBezTo>
                  <a:pt x="60" y="60"/>
                  <a:pt x="60" y="60"/>
                  <a:pt x="60" y="60"/>
                </a:cubicBezTo>
                <a:cubicBezTo>
                  <a:pt x="60" y="68"/>
                  <a:pt x="60" y="68"/>
                  <a:pt x="60" y="68"/>
                </a:cubicBezTo>
                <a:cubicBezTo>
                  <a:pt x="72" y="68"/>
                  <a:pt x="72" y="68"/>
                  <a:pt x="72" y="68"/>
                </a:cubicBezTo>
                <a:cubicBezTo>
                  <a:pt x="72" y="72"/>
                  <a:pt x="72" y="72"/>
                  <a:pt x="72" y="72"/>
                </a:cubicBezTo>
                <a:cubicBezTo>
                  <a:pt x="60" y="72"/>
                  <a:pt x="60" y="72"/>
                  <a:pt x="60" y="72"/>
                </a:cubicBezTo>
                <a:cubicBezTo>
                  <a:pt x="60" y="84"/>
                  <a:pt x="60" y="84"/>
                  <a:pt x="60" y="84"/>
                </a:cubicBezTo>
                <a:cubicBezTo>
                  <a:pt x="76" y="84"/>
                  <a:pt x="76" y="84"/>
                  <a:pt x="76" y="84"/>
                </a:cubicBezTo>
                <a:cubicBezTo>
                  <a:pt x="77" y="84"/>
                  <a:pt x="80" y="81"/>
                  <a:pt x="80" y="80"/>
                </a:cubicBezTo>
                <a:cubicBezTo>
                  <a:pt x="80" y="36"/>
                  <a:pt x="80" y="36"/>
                  <a:pt x="80" y="36"/>
                </a:cubicBezTo>
                <a:cubicBezTo>
                  <a:pt x="92" y="36"/>
                  <a:pt x="92" y="36"/>
                  <a:pt x="92" y="36"/>
                </a:cubicBezTo>
                <a:cubicBezTo>
                  <a:pt x="92" y="20"/>
                  <a:pt x="92" y="20"/>
                  <a:pt x="92" y="20"/>
                </a:cubicBezTo>
                <a:lnTo>
                  <a:pt x="80" y="20"/>
                </a:lnTo>
                <a:close/>
                <a:moveTo>
                  <a:pt x="56" y="0"/>
                </a:moveTo>
                <a:cubicBezTo>
                  <a:pt x="56" y="96"/>
                  <a:pt x="56" y="96"/>
                  <a:pt x="56" y="96"/>
                </a:cubicBezTo>
                <a:cubicBezTo>
                  <a:pt x="0" y="83"/>
                  <a:pt x="0" y="83"/>
                  <a:pt x="0" y="83"/>
                </a:cubicBezTo>
                <a:cubicBezTo>
                  <a:pt x="0" y="13"/>
                  <a:pt x="0" y="13"/>
                  <a:pt x="0" y="13"/>
                </a:cubicBezTo>
                <a:lnTo>
                  <a:pt x="56" y="0"/>
                </a:lnTo>
                <a:close/>
                <a:moveTo>
                  <a:pt x="44" y="28"/>
                </a:moveTo>
                <a:cubicBezTo>
                  <a:pt x="36" y="29"/>
                  <a:pt x="36" y="29"/>
                  <a:pt x="36" y="29"/>
                </a:cubicBezTo>
                <a:cubicBezTo>
                  <a:pt x="36" y="50"/>
                  <a:pt x="36" y="50"/>
                  <a:pt x="36" y="50"/>
                </a:cubicBezTo>
                <a:cubicBezTo>
                  <a:pt x="36" y="51"/>
                  <a:pt x="37" y="52"/>
                  <a:pt x="37" y="52"/>
                </a:cubicBezTo>
                <a:cubicBezTo>
                  <a:pt x="37" y="53"/>
                  <a:pt x="37" y="53"/>
                  <a:pt x="37" y="54"/>
                </a:cubicBezTo>
                <a:cubicBezTo>
                  <a:pt x="37" y="54"/>
                  <a:pt x="37" y="54"/>
                  <a:pt x="37" y="55"/>
                </a:cubicBezTo>
                <a:cubicBezTo>
                  <a:pt x="37" y="55"/>
                  <a:pt x="37" y="55"/>
                  <a:pt x="37" y="56"/>
                </a:cubicBezTo>
                <a:cubicBezTo>
                  <a:pt x="37" y="56"/>
                  <a:pt x="37" y="56"/>
                  <a:pt x="37" y="56"/>
                </a:cubicBezTo>
                <a:cubicBezTo>
                  <a:pt x="36" y="55"/>
                  <a:pt x="36" y="55"/>
                  <a:pt x="36" y="55"/>
                </a:cubicBezTo>
                <a:cubicBezTo>
                  <a:pt x="36" y="54"/>
                  <a:pt x="36" y="54"/>
                  <a:pt x="36" y="54"/>
                </a:cubicBezTo>
                <a:cubicBezTo>
                  <a:pt x="35" y="54"/>
                  <a:pt x="35" y="53"/>
                  <a:pt x="35" y="53"/>
                </a:cubicBezTo>
                <a:cubicBezTo>
                  <a:pt x="35" y="53"/>
                  <a:pt x="35" y="53"/>
                  <a:pt x="35" y="52"/>
                </a:cubicBezTo>
                <a:cubicBezTo>
                  <a:pt x="21" y="29"/>
                  <a:pt x="21" y="29"/>
                  <a:pt x="21" y="29"/>
                </a:cubicBezTo>
                <a:cubicBezTo>
                  <a:pt x="13" y="30"/>
                  <a:pt x="13" y="30"/>
                  <a:pt x="13" y="30"/>
                </a:cubicBezTo>
                <a:cubicBezTo>
                  <a:pt x="13" y="66"/>
                  <a:pt x="13" y="66"/>
                  <a:pt x="13" y="66"/>
                </a:cubicBezTo>
                <a:cubicBezTo>
                  <a:pt x="20" y="67"/>
                  <a:pt x="20" y="67"/>
                  <a:pt x="20" y="67"/>
                </a:cubicBezTo>
                <a:cubicBezTo>
                  <a:pt x="20" y="46"/>
                  <a:pt x="20" y="46"/>
                  <a:pt x="20" y="46"/>
                </a:cubicBezTo>
                <a:cubicBezTo>
                  <a:pt x="20" y="46"/>
                  <a:pt x="20" y="45"/>
                  <a:pt x="20" y="44"/>
                </a:cubicBezTo>
                <a:cubicBezTo>
                  <a:pt x="20" y="44"/>
                  <a:pt x="20" y="43"/>
                  <a:pt x="20" y="43"/>
                </a:cubicBezTo>
                <a:cubicBezTo>
                  <a:pt x="20" y="42"/>
                  <a:pt x="20" y="42"/>
                  <a:pt x="20" y="41"/>
                </a:cubicBezTo>
                <a:cubicBezTo>
                  <a:pt x="20" y="41"/>
                  <a:pt x="20" y="41"/>
                  <a:pt x="20" y="40"/>
                </a:cubicBezTo>
                <a:cubicBezTo>
                  <a:pt x="20" y="40"/>
                  <a:pt x="20" y="40"/>
                  <a:pt x="20" y="40"/>
                </a:cubicBezTo>
                <a:cubicBezTo>
                  <a:pt x="20" y="40"/>
                  <a:pt x="20" y="41"/>
                  <a:pt x="20" y="41"/>
                </a:cubicBezTo>
                <a:cubicBezTo>
                  <a:pt x="20" y="41"/>
                  <a:pt x="21" y="41"/>
                  <a:pt x="21" y="42"/>
                </a:cubicBezTo>
                <a:cubicBezTo>
                  <a:pt x="21" y="42"/>
                  <a:pt x="21" y="42"/>
                  <a:pt x="21" y="42"/>
                </a:cubicBezTo>
                <a:cubicBezTo>
                  <a:pt x="21" y="43"/>
                  <a:pt x="22" y="43"/>
                  <a:pt x="22" y="43"/>
                </a:cubicBezTo>
                <a:cubicBezTo>
                  <a:pt x="36" y="68"/>
                  <a:pt x="36" y="68"/>
                  <a:pt x="36" y="68"/>
                </a:cubicBezTo>
                <a:cubicBezTo>
                  <a:pt x="44" y="68"/>
                  <a:pt x="44" y="68"/>
                  <a:pt x="44" y="68"/>
                </a:cubicBezTo>
                <a:lnTo>
                  <a:pt x="44" y="28"/>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29" name="Freeform 5"/>
          <p:cNvSpPr>
            <a:spLocks noChangeAspect="1" noEditPoints="1"/>
          </p:cNvSpPr>
          <p:nvPr/>
        </p:nvSpPr>
        <p:spPr bwMode="auto">
          <a:xfrm>
            <a:off x="5558469" y="5793475"/>
            <a:ext cx="415952" cy="406795"/>
          </a:xfrm>
          <a:custGeom>
            <a:avLst/>
            <a:gdLst>
              <a:gd name="T0" fmla="*/ 62 w 98"/>
              <a:gd name="T1" fmla="*/ 26 h 96"/>
              <a:gd name="T2" fmla="*/ 60 w 98"/>
              <a:gd name="T3" fmla="*/ 23 h 96"/>
              <a:gd name="T4" fmla="*/ 64 w 98"/>
              <a:gd name="T5" fmla="*/ 19 h 96"/>
              <a:gd name="T6" fmla="*/ 67 w 98"/>
              <a:gd name="T7" fmla="*/ 20 h 96"/>
              <a:gd name="T8" fmla="*/ 67 w 98"/>
              <a:gd name="T9" fmla="*/ 20 h 96"/>
              <a:gd name="T10" fmla="*/ 79 w 98"/>
              <a:gd name="T11" fmla="*/ 36 h 96"/>
              <a:gd name="T12" fmla="*/ 69 w 98"/>
              <a:gd name="T13" fmla="*/ 36 h 96"/>
              <a:gd name="T14" fmla="*/ 69 w 98"/>
              <a:gd name="T15" fmla="*/ 36 h 96"/>
              <a:gd name="T16" fmla="*/ 66 w 98"/>
              <a:gd name="T17" fmla="*/ 36 h 96"/>
              <a:gd name="T18" fmla="*/ 66 w 98"/>
              <a:gd name="T19" fmla="*/ 36 h 96"/>
              <a:gd name="T20" fmla="*/ 66 w 98"/>
              <a:gd name="T21" fmla="*/ 36 h 96"/>
              <a:gd name="T22" fmla="*/ 60 w 98"/>
              <a:gd name="T23" fmla="*/ 38 h 96"/>
              <a:gd name="T24" fmla="*/ 60 w 98"/>
              <a:gd name="T25" fmla="*/ 29 h 96"/>
              <a:gd name="T26" fmla="*/ 63 w 98"/>
              <a:gd name="T27" fmla="*/ 28 h 96"/>
              <a:gd name="T28" fmla="*/ 62 w 98"/>
              <a:gd name="T29" fmla="*/ 26 h 96"/>
              <a:gd name="T30" fmla="*/ 60 w 98"/>
              <a:gd name="T31" fmla="*/ 64 h 96"/>
              <a:gd name="T32" fmla="*/ 65 w 98"/>
              <a:gd name="T33" fmla="*/ 65 h 96"/>
              <a:gd name="T34" fmla="*/ 65 w 98"/>
              <a:gd name="T35" fmla="*/ 66 h 96"/>
              <a:gd name="T36" fmla="*/ 66 w 98"/>
              <a:gd name="T37" fmla="*/ 66 h 96"/>
              <a:gd name="T38" fmla="*/ 68 w 98"/>
              <a:gd name="T39" fmla="*/ 66 h 96"/>
              <a:gd name="T40" fmla="*/ 60 w 98"/>
              <a:gd name="T41" fmla="*/ 55 h 96"/>
              <a:gd name="T42" fmla="*/ 60 w 98"/>
              <a:gd name="T43" fmla="*/ 64 h 96"/>
              <a:gd name="T44" fmla="*/ 98 w 98"/>
              <a:gd name="T45" fmla="*/ 47 h 96"/>
              <a:gd name="T46" fmla="*/ 81 w 98"/>
              <a:gd name="T47" fmla="*/ 28 h 96"/>
              <a:gd name="T48" fmla="*/ 81 w 98"/>
              <a:gd name="T49" fmla="*/ 28 h 96"/>
              <a:gd name="T50" fmla="*/ 80 w 98"/>
              <a:gd name="T51" fmla="*/ 28 h 96"/>
              <a:gd name="T52" fmla="*/ 79 w 98"/>
              <a:gd name="T53" fmla="*/ 28 h 96"/>
              <a:gd name="T54" fmla="*/ 87 w 98"/>
              <a:gd name="T55" fmla="*/ 39 h 96"/>
              <a:gd name="T56" fmla="*/ 90 w 98"/>
              <a:gd name="T57" fmla="*/ 47 h 96"/>
              <a:gd name="T58" fmla="*/ 80 w 98"/>
              <a:gd name="T59" fmla="*/ 58 h 96"/>
              <a:gd name="T60" fmla="*/ 80 w 98"/>
              <a:gd name="T61" fmla="*/ 58 h 96"/>
              <a:gd name="T62" fmla="*/ 79 w 98"/>
              <a:gd name="T63" fmla="*/ 58 h 96"/>
              <a:gd name="T64" fmla="*/ 78 w 98"/>
              <a:gd name="T65" fmla="*/ 58 h 96"/>
              <a:gd name="T66" fmla="*/ 78 w 98"/>
              <a:gd name="T67" fmla="*/ 58 h 96"/>
              <a:gd name="T68" fmla="*/ 67 w 98"/>
              <a:gd name="T69" fmla="*/ 58 h 96"/>
              <a:gd name="T70" fmla="*/ 79 w 98"/>
              <a:gd name="T71" fmla="*/ 73 h 96"/>
              <a:gd name="T72" fmla="*/ 79 w 98"/>
              <a:gd name="T73" fmla="*/ 73 h 96"/>
              <a:gd name="T74" fmla="*/ 82 w 98"/>
              <a:gd name="T75" fmla="*/ 75 h 96"/>
              <a:gd name="T76" fmla="*/ 86 w 98"/>
              <a:gd name="T77" fmla="*/ 70 h 96"/>
              <a:gd name="T78" fmla="*/ 85 w 98"/>
              <a:gd name="T79" fmla="*/ 68 h 96"/>
              <a:gd name="T80" fmla="*/ 84 w 98"/>
              <a:gd name="T81" fmla="*/ 66 h 96"/>
              <a:gd name="T82" fmla="*/ 98 w 98"/>
              <a:gd name="T83" fmla="*/ 47 h 96"/>
              <a:gd name="T84" fmla="*/ 56 w 98"/>
              <a:gd name="T85" fmla="*/ 0 h 96"/>
              <a:gd name="T86" fmla="*/ 56 w 98"/>
              <a:gd name="T87" fmla="*/ 96 h 96"/>
              <a:gd name="T88" fmla="*/ 0 w 98"/>
              <a:gd name="T89" fmla="*/ 83 h 96"/>
              <a:gd name="T90" fmla="*/ 0 w 98"/>
              <a:gd name="T91" fmla="*/ 13 h 96"/>
              <a:gd name="T92" fmla="*/ 56 w 98"/>
              <a:gd name="T93" fmla="*/ 0 h 96"/>
              <a:gd name="T94" fmla="*/ 40 w 98"/>
              <a:gd name="T95" fmla="*/ 60 h 96"/>
              <a:gd name="T96" fmla="*/ 26 w 98"/>
              <a:gd name="T97" fmla="*/ 60 h 96"/>
              <a:gd name="T98" fmla="*/ 26 w 98"/>
              <a:gd name="T99" fmla="*/ 28 h 96"/>
              <a:gd name="T100" fmla="*/ 20 w 98"/>
              <a:gd name="T101" fmla="*/ 28 h 96"/>
              <a:gd name="T102" fmla="*/ 20 w 98"/>
              <a:gd name="T103" fmla="*/ 66 h 96"/>
              <a:gd name="T104" fmla="*/ 40 w 98"/>
              <a:gd name="T105" fmla="*/ 67 h 96"/>
              <a:gd name="T106" fmla="*/ 40 w 98"/>
              <a:gd name="T107"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 h="96">
                <a:moveTo>
                  <a:pt x="62" y="26"/>
                </a:moveTo>
                <a:cubicBezTo>
                  <a:pt x="61" y="25"/>
                  <a:pt x="60" y="24"/>
                  <a:pt x="60" y="23"/>
                </a:cubicBezTo>
                <a:cubicBezTo>
                  <a:pt x="60" y="20"/>
                  <a:pt x="62" y="19"/>
                  <a:pt x="64" y="19"/>
                </a:cubicBezTo>
                <a:cubicBezTo>
                  <a:pt x="66" y="19"/>
                  <a:pt x="67" y="19"/>
                  <a:pt x="67" y="20"/>
                </a:cubicBezTo>
                <a:cubicBezTo>
                  <a:pt x="67" y="20"/>
                  <a:pt x="67" y="20"/>
                  <a:pt x="67" y="20"/>
                </a:cubicBezTo>
                <a:cubicBezTo>
                  <a:pt x="79" y="36"/>
                  <a:pt x="79" y="36"/>
                  <a:pt x="79" y="36"/>
                </a:cubicBezTo>
                <a:cubicBezTo>
                  <a:pt x="69" y="36"/>
                  <a:pt x="69" y="36"/>
                  <a:pt x="69" y="36"/>
                </a:cubicBezTo>
                <a:cubicBezTo>
                  <a:pt x="69" y="36"/>
                  <a:pt x="69" y="36"/>
                  <a:pt x="69" y="36"/>
                </a:cubicBezTo>
                <a:cubicBezTo>
                  <a:pt x="66" y="36"/>
                  <a:pt x="66" y="36"/>
                  <a:pt x="66" y="36"/>
                </a:cubicBezTo>
                <a:cubicBezTo>
                  <a:pt x="66" y="36"/>
                  <a:pt x="66" y="36"/>
                  <a:pt x="66" y="36"/>
                </a:cubicBezTo>
                <a:cubicBezTo>
                  <a:pt x="66" y="36"/>
                  <a:pt x="66" y="36"/>
                  <a:pt x="66" y="36"/>
                </a:cubicBezTo>
                <a:cubicBezTo>
                  <a:pt x="63" y="36"/>
                  <a:pt x="61" y="37"/>
                  <a:pt x="60" y="38"/>
                </a:cubicBezTo>
                <a:cubicBezTo>
                  <a:pt x="60" y="29"/>
                  <a:pt x="60" y="29"/>
                  <a:pt x="60" y="29"/>
                </a:cubicBezTo>
                <a:cubicBezTo>
                  <a:pt x="61" y="28"/>
                  <a:pt x="62" y="28"/>
                  <a:pt x="63" y="28"/>
                </a:cubicBezTo>
                <a:lnTo>
                  <a:pt x="62" y="26"/>
                </a:lnTo>
                <a:close/>
                <a:moveTo>
                  <a:pt x="60" y="64"/>
                </a:moveTo>
                <a:cubicBezTo>
                  <a:pt x="61" y="65"/>
                  <a:pt x="63" y="65"/>
                  <a:pt x="65" y="65"/>
                </a:cubicBezTo>
                <a:cubicBezTo>
                  <a:pt x="65" y="66"/>
                  <a:pt x="65" y="66"/>
                  <a:pt x="65" y="66"/>
                </a:cubicBezTo>
                <a:cubicBezTo>
                  <a:pt x="66" y="66"/>
                  <a:pt x="66" y="66"/>
                  <a:pt x="66" y="66"/>
                </a:cubicBezTo>
                <a:cubicBezTo>
                  <a:pt x="68" y="66"/>
                  <a:pt x="68" y="66"/>
                  <a:pt x="68" y="66"/>
                </a:cubicBezTo>
                <a:cubicBezTo>
                  <a:pt x="60" y="55"/>
                  <a:pt x="60" y="55"/>
                  <a:pt x="60" y="55"/>
                </a:cubicBezTo>
                <a:lnTo>
                  <a:pt x="60" y="64"/>
                </a:lnTo>
                <a:close/>
                <a:moveTo>
                  <a:pt x="98" y="47"/>
                </a:moveTo>
                <a:cubicBezTo>
                  <a:pt x="98" y="37"/>
                  <a:pt x="91" y="28"/>
                  <a:pt x="81" y="28"/>
                </a:cubicBezTo>
                <a:cubicBezTo>
                  <a:pt x="81" y="28"/>
                  <a:pt x="81" y="28"/>
                  <a:pt x="81" y="28"/>
                </a:cubicBezTo>
                <a:cubicBezTo>
                  <a:pt x="80" y="28"/>
                  <a:pt x="80" y="28"/>
                  <a:pt x="80" y="28"/>
                </a:cubicBezTo>
                <a:cubicBezTo>
                  <a:pt x="79" y="28"/>
                  <a:pt x="79" y="28"/>
                  <a:pt x="79" y="28"/>
                </a:cubicBezTo>
                <a:cubicBezTo>
                  <a:pt x="87" y="39"/>
                  <a:pt x="87" y="39"/>
                  <a:pt x="87" y="39"/>
                </a:cubicBezTo>
                <a:cubicBezTo>
                  <a:pt x="89" y="41"/>
                  <a:pt x="90" y="44"/>
                  <a:pt x="90" y="47"/>
                </a:cubicBezTo>
                <a:cubicBezTo>
                  <a:pt x="90" y="53"/>
                  <a:pt x="86" y="57"/>
                  <a:pt x="80" y="58"/>
                </a:cubicBezTo>
                <a:cubicBezTo>
                  <a:pt x="80" y="58"/>
                  <a:pt x="80" y="58"/>
                  <a:pt x="80" y="58"/>
                </a:cubicBezTo>
                <a:cubicBezTo>
                  <a:pt x="79" y="58"/>
                  <a:pt x="79" y="58"/>
                  <a:pt x="79" y="58"/>
                </a:cubicBezTo>
                <a:cubicBezTo>
                  <a:pt x="78" y="58"/>
                  <a:pt x="78" y="58"/>
                  <a:pt x="78" y="58"/>
                </a:cubicBezTo>
                <a:cubicBezTo>
                  <a:pt x="78" y="58"/>
                  <a:pt x="78" y="58"/>
                  <a:pt x="78" y="58"/>
                </a:cubicBezTo>
                <a:cubicBezTo>
                  <a:pt x="67" y="58"/>
                  <a:pt x="67" y="58"/>
                  <a:pt x="67" y="58"/>
                </a:cubicBezTo>
                <a:cubicBezTo>
                  <a:pt x="79" y="73"/>
                  <a:pt x="79" y="73"/>
                  <a:pt x="79" y="73"/>
                </a:cubicBezTo>
                <a:cubicBezTo>
                  <a:pt x="79" y="73"/>
                  <a:pt x="79" y="73"/>
                  <a:pt x="79" y="73"/>
                </a:cubicBezTo>
                <a:cubicBezTo>
                  <a:pt x="80" y="74"/>
                  <a:pt x="81" y="75"/>
                  <a:pt x="82" y="75"/>
                </a:cubicBezTo>
                <a:cubicBezTo>
                  <a:pt x="85" y="75"/>
                  <a:pt x="86" y="73"/>
                  <a:pt x="86" y="70"/>
                </a:cubicBezTo>
                <a:cubicBezTo>
                  <a:pt x="86" y="69"/>
                  <a:pt x="86" y="68"/>
                  <a:pt x="85" y="68"/>
                </a:cubicBezTo>
                <a:cubicBezTo>
                  <a:pt x="84" y="66"/>
                  <a:pt x="84" y="66"/>
                  <a:pt x="84" y="66"/>
                </a:cubicBezTo>
                <a:cubicBezTo>
                  <a:pt x="93" y="64"/>
                  <a:pt x="98" y="56"/>
                  <a:pt x="98" y="47"/>
                </a:cubicBezTo>
                <a:close/>
                <a:moveTo>
                  <a:pt x="56" y="0"/>
                </a:moveTo>
                <a:cubicBezTo>
                  <a:pt x="56" y="96"/>
                  <a:pt x="56" y="96"/>
                  <a:pt x="56" y="96"/>
                </a:cubicBezTo>
                <a:cubicBezTo>
                  <a:pt x="0" y="83"/>
                  <a:pt x="0" y="83"/>
                  <a:pt x="0" y="83"/>
                </a:cubicBezTo>
                <a:cubicBezTo>
                  <a:pt x="0" y="13"/>
                  <a:pt x="0" y="13"/>
                  <a:pt x="0" y="13"/>
                </a:cubicBezTo>
                <a:lnTo>
                  <a:pt x="56" y="0"/>
                </a:lnTo>
                <a:close/>
                <a:moveTo>
                  <a:pt x="40" y="60"/>
                </a:moveTo>
                <a:cubicBezTo>
                  <a:pt x="26" y="60"/>
                  <a:pt x="26" y="60"/>
                  <a:pt x="26" y="60"/>
                </a:cubicBezTo>
                <a:cubicBezTo>
                  <a:pt x="26" y="28"/>
                  <a:pt x="26" y="28"/>
                  <a:pt x="26" y="28"/>
                </a:cubicBezTo>
                <a:cubicBezTo>
                  <a:pt x="20" y="28"/>
                  <a:pt x="20" y="28"/>
                  <a:pt x="20" y="28"/>
                </a:cubicBezTo>
                <a:cubicBezTo>
                  <a:pt x="20" y="66"/>
                  <a:pt x="20" y="66"/>
                  <a:pt x="20" y="66"/>
                </a:cubicBezTo>
                <a:cubicBezTo>
                  <a:pt x="40" y="67"/>
                  <a:pt x="40" y="67"/>
                  <a:pt x="40" y="67"/>
                </a:cubicBezTo>
                <a:lnTo>
                  <a:pt x="40" y="60"/>
                </a:lnTo>
                <a:close/>
              </a:path>
            </a:pathLst>
          </a:custGeom>
          <a:solidFill>
            <a:schemeClr val="bg1"/>
          </a:solidFill>
          <a:ln>
            <a:noFill/>
          </a:ln>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pic>
        <p:nvPicPr>
          <p:cNvPr id="630" name="Picture 629"/>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7198055" y="5849463"/>
            <a:ext cx="394455" cy="343353"/>
          </a:xfrm>
          <a:prstGeom prst="rect">
            <a:avLst/>
          </a:prstGeom>
        </p:spPr>
      </p:pic>
      <p:grpSp>
        <p:nvGrpSpPr>
          <p:cNvPr id="631" name="Group 8"/>
          <p:cNvGrpSpPr>
            <a:grpSpLocks noChangeAspect="1"/>
          </p:cNvGrpSpPr>
          <p:nvPr/>
        </p:nvGrpSpPr>
        <p:grpSpPr bwMode="auto">
          <a:xfrm>
            <a:off x="7195693" y="4974450"/>
            <a:ext cx="507469" cy="392436"/>
            <a:chOff x="1226" y="121"/>
            <a:chExt cx="5382" cy="4162"/>
          </a:xfrm>
          <a:solidFill>
            <a:schemeClr val="tx1"/>
          </a:solidFill>
        </p:grpSpPr>
        <p:sp>
          <p:nvSpPr>
            <p:cNvPr id="644" name="Freeform 9"/>
            <p:cNvSpPr>
              <a:spLocks/>
            </p:cNvSpPr>
            <p:nvPr/>
          </p:nvSpPr>
          <p:spPr bwMode="auto">
            <a:xfrm>
              <a:off x="1694" y="121"/>
              <a:ext cx="4446" cy="1244"/>
            </a:xfrm>
            <a:custGeom>
              <a:avLst/>
              <a:gdLst>
                <a:gd name="T0" fmla="*/ 1857 w 1880"/>
                <a:gd name="T1" fmla="*/ 266 h 526"/>
                <a:gd name="T2" fmla="*/ 1701 w 1880"/>
                <a:gd name="T3" fmla="*/ 266 h 526"/>
                <a:gd name="T4" fmla="*/ 1626 w 1880"/>
                <a:gd name="T5" fmla="*/ 0 h 526"/>
                <a:gd name="T6" fmla="*/ 689 w 1880"/>
                <a:gd name="T7" fmla="*/ 266 h 526"/>
                <a:gd name="T8" fmla="*/ 579 w 1880"/>
                <a:gd name="T9" fmla="*/ 266 h 526"/>
                <a:gd name="T10" fmla="*/ 457 w 1880"/>
                <a:gd name="T11" fmla="*/ 162 h 526"/>
                <a:gd name="T12" fmla="*/ 417 w 1880"/>
                <a:gd name="T13" fmla="*/ 144 h 526"/>
                <a:gd name="T14" fmla="*/ 24 w 1880"/>
                <a:gd name="T15" fmla="*/ 144 h 526"/>
                <a:gd name="T16" fmla="*/ 0 w 1880"/>
                <a:gd name="T17" fmla="*/ 167 h 526"/>
                <a:gd name="T18" fmla="*/ 0 w 1880"/>
                <a:gd name="T19" fmla="*/ 526 h 526"/>
                <a:gd name="T20" fmla="*/ 180 w 1880"/>
                <a:gd name="T21" fmla="*/ 526 h 526"/>
                <a:gd name="T22" fmla="*/ 1550 w 1880"/>
                <a:gd name="T23" fmla="*/ 133 h 526"/>
                <a:gd name="T24" fmla="*/ 1660 w 1880"/>
                <a:gd name="T25" fmla="*/ 526 h 526"/>
                <a:gd name="T26" fmla="*/ 1880 w 1880"/>
                <a:gd name="T27" fmla="*/ 526 h 526"/>
                <a:gd name="T28" fmla="*/ 1880 w 1880"/>
                <a:gd name="T29" fmla="*/ 289 h 526"/>
                <a:gd name="T30" fmla="*/ 1857 w 1880"/>
                <a:gd name="T31" fmla="*/ 26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80" h="526">
                  <a:moveTo>
                    <a:pt x="1857" y="266"/>
                  </a:moveTo>
                  <a:cubicBezTo>
                    <a:pt x="1701" y="266"/>
                    <a:pt x="1701" y="266"/>
                    <a:pt x="1701" y="266"/>
                  </a:cubicBezTo>
                  <a:cubicBezTo>
                    <a:pt x="1626" y="0"/>
                    <a:pt x="1626" y="0"/>
                    <a:pt x="1626" y="0"/>
                  </a:cubicBezTo>
                  <a:cubicBezTo>
                    <a:pt x="689" y="266"/>
                    <a:pt x="689" y="266"/>
                    <a:pt x="689" y="266"/>
                  </a:cubicBezTo>
                  <a:cubicBezTo>
                    <a:pt x="579" y="266"/>
                    <a:pt x="579" y="266"/>
                    <a:pt x="579" y="266"/>
                  </a:cubicBezTo>
                  <a:cubicBezTo>
                    <a:pt x="457" y="162"/>
                    <a:pt x="457" y="162"/>
                    <a:pt x="457" y="162"/>
                  </a:cubicBezTo>
                  <a:cubicBezTo>
                    <a:pt x="452" y="150"/>
                    <a:pt x="428" y="144"/>
                    <a:pt x="417" y="144"/>
                  </a:cubicBezTo>
                  <a:cubicBezTo>
                    <a:pt x="24" y="144"/>
                    <a:pt x="24" y="144"/>
                    <a:pt x="24" y="144"/>
                  </a:cubicBezTo>
                  <a:cubicBezTo>
                    <a:pt x="12" y="144"/>
                    <a:pt x="0" y="156"/>
                    <a:pt x="0" y="167"/>
                  </a:cubicBezTo>
                  <a:cubicBezTo>
                    <a:pt x="0" y="526"/>
                    <a:pt x="0" y="526"/>
                    <a:pt x="0" y="526"/>
                  </a:cubicBezTo>
                  <a:cubicBezTo>
                    <a:pt x="180" y="526"/>
                    <a:pt x="180" y="526"/>
                    <a:pt x="180" y="526"/>
                  </a:cubicBezTo>
                  <a:cubicBezTo>
                    <a:pt x="1550" y="133"/>
                    <a:pt x="1550" y="133"/>
                    <a:pt x="1550" y="133"/>
                  </a:cubicBezTo>
                  <a:cubicBezTo>
                    <a:pt x="1660" y="526"/>
                    <a:pt x="1660" y="526"/>
                    <a:pt x="1660" y="526"/>
                  </a:cubicBezTo>
                  <a:cubicBezTo>
                    <a:pt x="1880" y="526"/>
                    <a:pt x="1880" y="526"/>
                    <a:pt x="1880" y="526"/>
                  </a:cubicBezTo>
                  <a:cubicBezTo>
                    <a:pt x="1880" y="289"/>
                    <a:pt x="1880" y="289"/>
                    <a:pt x="1880" y="289"/>
                  </a:cubicBezTo>
                  <a:cubicBezTo>
                    <a:pt x="1880" y="277"/>
                    <a:pt x="1868" y="266"/>
                    <a:pt x="1857" y="26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5" name="Freeform 10"/>
            <p:cNvSpPr>
              <a:spLocks/>
            </p:cNvSpPr>
            <p:nvPr/>
          </p:nvSpPr>
          <p:spPr bwMode="auto">
            <a:xfrm>
              <a:off x="1226" y="1559"/>
              <a:ext cx="5382" cy="2724"/>
            </a:xfrm>
            <a:custGeom>
              <a:avLst/>
              <a:gdLst>
                <a:gd name="T0" fmla="*/ 2259 w 2276"/>
                <a:gd name="T1" fmla="*/ 0 h 1151"/>
                <a:gd name="T2" fmla="*/ 23 w 2276"/>
                <a:gd name="T3" fmla="*/ 0 h 1151"/>
                <a:gd name="T4" fmla="*/ 0 w 2276"/>
                <a:gd name="T5" fmla="*/ 23 h 1151"/>
                <a:gd name="T6" fmla="*/ 191 w 2276"/>
                <a:gd name="T7" fmla="*/ 1104 h 1151"/>
                <a:gd name="T8" fmla="*/ 243 w 2276"/>
                <a:gd name="T9" fmla="*/ 1151 h 1151"/>
                <a:gd name="T10" fmla="*/ 2033 w 2276"/>
                <a:gd name="T11" fmla="*/ 1151 h 1151"/>
                <a:gd name="T12" fmla="*/ 2085 w 2276"/>
                <a:gd name="T13" fmla="*/ 1104 h 1151"/>
                <a:gd name="T14" fmla="*/ 2276 w 2276"/>
                <a:gd name="T15" fmla="*/ 23 h 1151"/>
                <a:gd name="T16" fmla="*/ 2259 w 2276"/>
                <a:gd name="T17" fmla="*/ 0 h 1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6" h="1151">
                  <a:moveTo>
                    <a:pt x="2259" y="0"/>
                  </a:moveTo>
                  <a:cubicBezTo>
                    <a:pt x="23" y="0"/>
                    <a:pt x="23" y="0"/>
                    <a:pt x="23" y="0"/>
                  </a:cubicBezTo>
                  <a:cubicBezTo>
                    <a:pt x="6" y="0"/>
                    <a:pt x="0" y="11"/>
                    <a:pt x="0" y="23"/>
                  </a:cubicBezTo>
                  <a:cubicBezTo>
                    <a:pt x="191" y="1104"/>
                    <a:pt x="191" y="1104"/>
                    <a:pt x="191" y="1104"/>
                  </a:cubicBezTo>
                  <a:cubicBezTo>
                    <a:pt x="191" y="1133"/>
                    <a:pt x="220" y="1151"/>
                    <a:pt x="243" y="1151"/>
                  </a:cubicBezTo>
                  <a:cubicBezTo>
                    <a:pt x="2033" y="1151"/>
                    <a:pt x="2033" y="1151"/>
                    <a:pt x="2033" y="1151"/>
                  </a:cubicBezTo>
                  <a:cubicBezTo>
                    <a:pt x="2056" y="1151"/>
                    <a:pt x="2085" y="1133"/>
                    <a:pt x="2085" y="1104"/>
                  </a:cubicBezTo>
                  <a:cubicBezTo>
                    <a:pt x="2276" y="23"/>
                    <a:pt x="2276" y="23"/>
                    <a:pt x="2276" y="23"/>
                  </a:cubicBezTo>
                  <a:cubicBezTo>
                    <a:pt x="2276" y="11"/>
                    <a:pt x="2270" y="0"/>
                    <a:pt x="225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2" name="Freeform 14"/>
          <p:cNvSpPr>
            <a:spLocks noEditPoints="1"/>
          </p:cNvSpPr>
          <p:nvPr/>
        </p:nvSpPr>
        <p:spPr bwMode="auto">
          <a:xfrm>
            <a:off x="6322361" y="4848863"/>
            <a:ext cx="441694" cy="518024"/>
          </a:xfrm>
          <a:custGeom>
            <a:avLst/>
            <a:gdLst>
              <a:gd name="T0" fmla="*/ 0 w 1834"/>
              <a:gd name="T1" fmla="*/ 1186 h 2152"/>
              <a:gd name="T2" fmla="*/ 1834 w 1834"/>
              <a:gd name="T3" fmla="*/ 1186 h 2152"/>
              <a:gd name="T4" fmla="*/ 1834 w 1834"/>
              <a:gd name="T5" fmla="*/ 1962 h 2152"/>
              <a:gd name="T6" fmla="*/ 1650 w 1834"/>
              <a:gd name="T7" fmla="*/ 2152 h 2152"/>
              <a:gd name="T8" fmla="*/ 189 w 1834"/>
              <a:gd name="T9" fmla="*/ 2152 h 2152"/>
              <a:gd name="T10" fmla="*/ 0 w 1834"/>
              <a:gd name="T11" fmla="*/ 1962 h 2152"/>
              <a:gd name="T12" fmla="*/ 0 w 1834"/>
              <a:gd name="T13" fmla="*/ 1186 h 2152"/>
              <a:gd name="T14" fmla="*/ 0 w 1834"/>
              <a:gd name="T15" fmla="*/ 1186 h 2152"/>
              <a:gd name="T16" fmla="*/ 543 w 1834"/>
              <a:gd name="T17" fmla="*/ 832 h 2152"/>
              <a:gd name="T18" fmla="*/ 234 w 1834"/>
              <a:gd name="T19" fmla="*/ 832 h 2152"/>
              <a:gd name="T20" fmla="*/ 79 w 1834"/>
              <a:gd name="T21" fmla="*/ 1146 h 2152"/>
              <a:gd name="T22" fmla="*/ 384 w 1834"/>
              <a:gd name="T23" fmla="*/ 1146 h 2152"/>
              <a:gd name="T24" fmla="*/ 543 w 1834"/>
              <a:gd name="T25" fmla="*/ 832 h 2152"/>
              <a:gd name="T26" fmla="*/ 543 w 1834"/>
              <a:gd name="T27" fmla="*/ 832 h 2152"/>
              <a:gd name="T28" fmla="*/ 917 w 1834"/>
              <a:gd name="T29" fmla="*/ 1146 h 2152"/>
              <a:gd name="T30" fmla="*/ 1076 w 1834"/>
              <a:gd name="T31" fmla="*/ 832 h 2152"/>
              <a:gd name="T32" fmla="*/ 767 w 1834"/>
              <a:gd name="T33" fmla="*/ 832 h 2152"/>
              <a:gd name="T34" fmla="*/ 613 w 1834"/>
              <a:gd name="T35" fmla="*/ 1146 h 2152"/>
              <a:gd name="T36" fmla="*/ 917 w 1834"/>
              <a:gd name="T37" fmla="*/ 1146 h 2152"/>
              <a:gd name="T38" fmla="*/ 917 w 1834"/>
              <a:gd name="T39" fmla="*/ 1146 h 2152"/>
              <a:gd name="T40" fmla="*/ 1146 w 1834"/>
              <a:gd name="T41" fmla="*/ 1146 h 2152"/>
              <a:gd name="T42" fmla="*/ 1450 w 1834"/>
              <a:gd name="T43" fmla="*/ 1146 h 2152"/>
              <a:gd name="T44" fmla="*/ 1610 w 1834"/>
              <a:gd name="T45" fmla="*/ 832 h 2152"/>
              <a:gd name="T46" fmla="*/ 1301 w 1834"/>
              <a:gd name="T47" fmla="*/ 832 h 2152"/>
              <a:gd name="T48" fmla="*/ 1146 w 1834"/>
              <a:gd name="T49" fmla="*/ 1146 h 2152"/>
              <a:gd name="T50" fmla="*/ 1146 w 1834"/>
              <a:gd name="T51" fmla="*/ 1146 h 2152"/>
              <a:gd name="T52" fmla="*/ 1680 w 1834"/>
              <a:gd name="T53" fmla="*/ 1146 h 2152"/>
              <a:gd name="T54" fmla="*/ 1834 w 1834"/>
              <a:gd name="T55" fmla="*/ 1146 h 2152"/>
              <a:gd name="T56" fmla="*/ 1834 w 1834"/>
              <a:gd name="T57" fmla="*/ 832 h 2152"/>
              <a:gd name="T58" fmla="*/ 1680 w 1834"/>
              <a:gd name="T59" fmla="*/ 1146 h 2152"/>
              <a:gd name="T60" fmla="*/ 1680 w 1834"/>
              <a:gd name="T61" fmla="*/ 1146 h 2152"/>
              <a:gd name="T62" fmla="*/ 234 w 1834"/>
              <a:gd name="T63" fmla="*/ 707 h 2152"/>
              <a:gd name="T64" fmla="*/ 234 w 1834"/>
              <a:gd name="T65" fmla="*/ 707 h 2152"/>
              <a:gd name="T66" fmla="*/ 1530 w 1834"/>
              <a:gd name="T67" fmla="*/ 369 h 2152"/>
              <a:gd name="T68" fmla="*/ 1560 w 1834"/>
              <a:gd name="T69" fmla="*/ 364 h 2152"/>
              <a:gd name="T70" fmla="*/ 1560 w 1834"/>
              <a:gd name="T71" fmla="*/ 364 h 2152"/>
              <a:gd name="T72" fmla="*/ 1779 w 1834"/>
              <a:gd name="T73" fmla="*/ 304 h 2152"/>
              <a:gd name="T74" fmla="*/ 1779 w 1834"/>
              <a:gd name="T75" fmla="*/ 304 h 2152"/>
              <a:gd name="T76" fmla="*/ 1779 w 1834"/>
              <a:gd name="T77" fmla="*/ 304 h 2152"/>
              <a:gd name="T78" fmla="*/ 1700 w 1834"/>
              <a:gd name="T79" fmla="*/ 0 h 2152"/>
              <a:gd name="T80" fmla="*/ 1550 w 1834"/>
              <a:gd name="T81" fmla="*/ 40 h 2152"/>
              <a:gd name="T82" fmla="*/ 1745 w 1834"/>
              <a:gd name="T83" fmla="*/ 264 h 2152"/>
              <a:gd name="T84" fmla="*/ 1525 w 1834"/>
              <a:gd name="T85" fmla="*/ 324 h 2152"/>
              <a:gd name="T86" fmla="*/ 1326 w 1834"/>
              <a:gd name="T87" fmla="*/ 100 h 2152"/>
              <a:gd name="T88" fmla="*/ 1032 w 1834"/>
              <a:gd name="T89" fmla="*/ 175 h 2152"/>
              <a:gd name="T90" fmla="*/ 1226 w 1834"/>
              <a:gd name="T91" fmla="*/ 399 h 2152"/>
              <a:gd name="T92" fmla="*/ 1007 w 1834"/>
              <a:gd name="T93" fmla="*/ 459 h 2152"/>
              <a:gd name="T94" fmla="*/ 812 w 1834"/>
              <a:gd name="T95" fmla="*/ 234 h 2152"/>
              <a:gd name="T96" fmla="*/ 518 w 1834"/>
              <a:gd name="T97" fmla="*/ 309 h 2152"/>
              <a:gd name="T98" fmla="*/ 713 w 1834"/>
              <a:gd name="T99" fmla="*/ 533 h 2152"/>
              <a:gd name="T100" fmla="*/ 493 w 1834"/>
              <a:gd name="T101" fmla="*/ 593 h 2152"/>
              <a:gd name="T102" fmla="*/ 294 w 1834"/>
              <a:gd name="T103" fmla="*/ 369 h 2152"/>
              <a:gd name="T104" fmla="*/ 0 w 1834"/>
              <a:gd name="T105" fmla="*/ 444 h 2152"/>
              <a:gd name="T106" fmla="*/ 229 w 1834"/>
              <a:gd name="T107" fmla="*/ 707 h 2152"/>
              <a:gd name="T108" fmla="*/ 234 w 1834"/>
              <a:gd name="T109" fmla="*/ 707 h 2152"/>
              <a:gd name="T110" fmla="*/ 234 w 1834"/>
              <a:gd name="T111" fmla="*/ 707 h 2152"/>
              <a:gd name="T112" fmla="*/ 74 w 1834"/>
              <a:gd name="T113" fmla="*/ 707 h 2152"/>
              <a:gd name="T114" fmla="*/ 0 w 1834"/>
              <a:gd name="T115" fmla="*/ 782 h 2152"/>
              <a:gd name="T116" fmla="*/ 74 w 1834"/>
              <a:gd name="T117" fmla="*/ 852 h 2152"/>
              <a:gd name="T118" fmla="*/ 144 w 1834"/>
              <a:gd name="T119" fmla="*/ 782 h 2152"/>
              <a:gd name="T120" fmla="*/ 74 w 1834"/>
              <a:gd name="T121" fmla="*/ 707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34" h="2152">
                <a:moveTo>
                  <a:pt x="0" y="1186"/>
                </a:moveTo>
                <a:cubicBezTo>
                  <a:pt x="1834" y="1186"/>
                  <a:pt x="1834" y="1186"/>
                  <a:pt x="1834" y="1186"/>
                </a:cubicBezTo>
                <a:cubicBezTo>
                  <a:pt x="1834" y="1962"/>
                  <a:pt x="1834" y="1962"/>
                  <a:pt x="1834" y="1962"/>
                </a:cubicBezTo>
                <a:cubicBezTo>
                  <a:pt x="1834" y="2067"/>
                  <a:pt x="1750" y="2152"/>
                  <a:pt x="1650" y="2152"/>
                </a:cubicBezTo>
                <a:cubicBezTo>
                  <a:pt x="189" y="2152"/>
                  <a:pt x="189" y="2152"/>
                  <a:pt x="189" y="2152"/>
                </a:cubicBezTo>
                <a:cubicBezTo>
                  <a:pt x="84" y="2152"/>
                  <a:pt x="0" y="2067"/>
                  <a:pt x="0" y="1962"/>
                </a:cubicBezTo>
                <a:cubicBezTo>
                  <a:pt x="0" y="1186"/>
                  <a:pt x="0" y="1186"/>
                  <a:pt x="0" y="1186"/>
                </a:cubicBezTo>
                <a:cubicBezTo>
                  <a:pt x="0" y="1186"/>
                  <a:pt x="0" y="1186"/>
                  <a:pt x="0" y="1186"/>
                </a:cubicBezTo>
                <a:close/>
                <a:moveTo>
                  <a:pt x="543" y="832"/>
                </a:moveTo>
                <a:cubicBezTo>
                  <a:pt x="234" y="832"/>
                  <a:pt x="234" y="832"/>
                  <a:pt x="234" y="832"/>
                </a:cubicBezTo>
                <a:cubicBezTo>
                  <a:pt x="79" y="1146"/>
                  <a:pt x="79" y="1146"/>
                  <a:pt x="79" y="1146"/>
                </a:cubicBezTo>
                <a:cubicBezTo>
                  <a:pt x="384" y="1146"/>
                  <a:pt x="384" y="1146"/>
                  <a:pt x="384" y="1146"/>
                </a:cubicBezTo>
                <a:cubicBezTo>
                  <a:pt x="543" y="832"/>
                  <a:pt x="543" y="832"/>
                  <a:pt x="543" y="832"/>
                </a:cubicBezTo>
                <a:cubicBezTo>
                  <a:pt x="543" y="832"/>
                  <a:pt x="543" y="832"/>
                  <a:pt x="543" y="832"/>
                </a:cubicBezTo>
                <a:close/>
                <a:moveTo>
                  <a:pt x="917" y="1146"/>
                </a:moveTo>
                <a:cubicBezTo>
                  <a:pt x="1076" y="832"/>
                  <a:pt x="1076" y="832"/>
                  <a:pt x="1076" y="832"/>
                </a:cubicBezTo>
                <a:cubicBezTo>
                  <a:pt x="767" y="832"/>
                  <a:pt x="767" y="832"/>
                  <a:pt x="767" y="832"/>
                </a:cubicBezTo>
                <a:cubicBezTo>
                  <a:pt x="613" y="1146"/>
                  <a:pt x="613" y="1146"/>
                  <a:pt x="613" y="1146"/>
                </a:cubicBezTo>
                <a:cubicBezTo>
                  <a:pt x="917" y="1146"/>
                  <a:pt x="917" y="1146"/>
                  <a:pt x="917" y="1146"/>
                </a:cubicBezTo>
                <a:cubicBezTo>
                  <a:pt x="917" y="1146"/>
                  <a:pt x="917" y="1146"/>
                  <a:pt x="917" y="1146"/>
                </a:cubicBezTo>
                <a:close/>
                <a:moveTo>
                  <a:pt x="1146" y="1146"/>
                </a:moveTo>
                <a:cubicBezTo>
                  <a:pt x="1450" y="1146"/>
                  <a:pt x="1450" y="1146"/>
                  <a:pt x="1450" y="1146"/>
                </a:cubicBezTo>
                <a:cubicBezTo>
                  <a:pt x="1610" y="832"/>
                  <a:pt x="1610" y="832"/>
                  <a:pt x="1610" y="832"/>
                </a:cubicBezTo>
                <a:cubicBezTo>
                  <a:pt x="1301" y="832"/>
                  <a:pt x="1301" y="832"/>
                  <a:pt x="1301" y="832"/>
                </a:cubicBezTo>
                <a:cubicBezTo>
                  <a:pt x="1146" y="1146"/>
                  <a:pt x="1146" y="1146"/>
                  <a:pt x="1146" y="1146"/>
                </a:cubicBezTo>
                <a:cubicBezTo>
                  <a:pt x="1146" y="1146"/>
                  <a:pt x="1146" y="1146"/>
                  <a:pt x="1146" y="1146"/>
                </a:cubicBezTo>
                <a:close/>
                <a:moveTo>
                  <a:pt x="1680" y="1146"/>
                </a:moveTo>
                <a:cubicBezTo>
                  <a:pt x="1834" y="1146"/>
                  <a:pt x="1834" y="1146"/>
                  <a:pt x="1834" y="1146"/>
                </a:cubicBezTo>
                <a:cubicBezTo>
                  <a:pt x="1834" y="832"/>
                  <a:pt x="1834" y="832"/>
                  <a:pt x="1834" y="832"/>
                </a:cubicBezTo>
                <a:cubicBezTo>
                  <a:pt x="1680" y="1146"/>
                  <a:pt x="1680" y="1146"/>
                  <a:pt x="1680" y="1146"/>
                </a:cubicBezTo>
                <a:cubicBezTo>
                  <a:pt x="1680" y="1146"/>
                  <a:pt x="1680" y="1146"/>
                  <a:pt x="1680" y="1146"/>
                </a:cubicBezTo>
                <a:close/>
                <a:moveTo>
                  <a:pt x="234" y="707"/>
                </a:moveTo>
                <a:cubicBezTo>
                  <a:pt x="234" y="707"/>
                  <a:pt x="234" y="707"/>
                  <a:pt x="234" y="707"/>
                </a:cubicBezTo>
                <a:cubicBezTo>
                  <a:pt x="1530" y="369"/>
                  <a:pt x="1530" y="369"/>
                  <a:pt x="1530" y="369"/>
                </a:cubicBezTo>
                <a:cubicBezTo>
                  <a:pt x="1560" y="364"/>
                  <a:pt x="1560" y="364"/>
                  <a:pt x="1560" y="364"/>
                </a:cubicBezTo>
                <a:cubicBezTo>
                  <a:pt x="1560" y="364"/>
                  <a:pt x="1560" y="364"/>
                  <a:pt x="1560" y="364"/>
                </a:cubicBezTo>
                <a:cubicBezTo>
                  <a:pt x="1779" y="304"/>
                  <a:pt x="1779" y="304"/>
                  <a:pt x="1779" y="304"/>
                </a:cubicBezTo>
                <a:cubicBezTo>
                  <a:pt x="1779" y="304"/>
                  <a:pt x="1779" y="304"/>
                  <a:pt x="1779" y="304"/>
                </a:cubicBezTo>
                <a:cubicBezTo>
                  <a:pt x="1779" y="304"/>
                  <a:pt x="1779" y="304"/>
                  <a:pt x="1779" y="304"/>
                </a:cubicBezTo>
                <a:cubicBezTo>
                  <a:pt x="1700" y="0"/>
                  <a:pt x="1700" y="0"/>
                  <a:pt x="1700" y="0"/>
                </a:cubicBezTo>
                <a:cubicBezTo>
                  <a:pt x="1550" y="40"/>
                  <a:pt x="1550" y="40"/>
                  <a:pt x="1550" y="40"/>
                </a:cubicBezTo>
                <a:cubicBezTo>
                  <a:pt x="1745" y="264"/>
                  <a:pt x="1745" y="264"/>
                  <a:pt x="1745" y="264"/>
                </a:cubicBezTo>
                <a:cubicBezTo>
                  <a:pt x="1525" y="324"/>
                  <a:pt x="1525" y="324"/>
                  <a:pt x="1525" y="324"/>
                </a:cubicBezTo>
                <a:cubicBezTo>
                  <a:pt x="1326" y="100"/>
                  <a:pt x="1326" y="100"/>
                  <a:pt x="1326" y="100"/>
                </a:cubicBezTo>
                <a:cubicBezTo>
                  <a:pt x="1032" y="175"/>
                  <a:pt x="1032" y="175"/>
                  <a:pt x="1032" y="175"/>
                </a:cubicBezTo>
                <a:cubicBezTo>
                  <a:pt x="1226" y="399"/>
                  <a:pt x="1226" y="399"/>
                  <a:pt x="1226" y="399"/>
                </a:cubicBezTo>
                <a:cubicBezTo>
                  <a:pt x="1007" y="459"/>
                  <a:pt x="1007" y="459"/>
                  <a:pt x="1007" y="459"/>
                </a:cubicBezTo>
                <a:cubicBezTo>
                  <a:pt x="812" y="234"/>
                  <a:pt x="812" y="234"/>
                  <a:pt x="812" y="234"/>
                </a:cubicBezTo>
                <a:cubicBezTo>
                  <a:pt x="518" y="309"/>
                  <a:pt x="518" y="309"/>
                  <a:pt x="518" y="309"/>
                </a:cubicBezTo>
                <a:cubicBezTo>
                  <a:pt x="713" y="533"/>
                  <a:pt x="713" y="533"/>
                  <a:pt x="713" y="533"/>
                </a:cubicBezTo>
                <a:cubicBezTo>
                  <a:pt x="493" y="593"/>
                  <a:pt x="493" y="593"/>
                  <a:pt x="493" y="593"/>
                </a:cubicBezTo>
                <a:cubicBezTo>
                  <a:pt x="294" y="369"/>
                  <a:pt x="294" y="369"/>
                  <a:pt x="294" y="369"/>
                </a:cubicBezTo>
                <a:cubicBezTo>
                  <a:pt x="0" y="444"/>
                  <a:pt x="0" y="444"/>
                  <a:pt x="0" y="444"/>
                </a:cubicBezTo>
                <a:cubicBezTo>
                  <a:pt x="229" y="707"/>
                  <a:pt x="229" y="707"/>
                  <a:pt x="229" y="707"/>
                </a:cubicBezTo>
                <a:cubicBezTo>
                  <a:pt x="234" y="707"/>
                  <a:pt x="234" y="707"/>
                  <a:pt x="234" y="707"/>
                </a:cubicBezTo>
                <a:cubicBezTo>
                  <a:pt x="234" y="707"/>
                  <a:pt x="234" y="707"/>
                  <a:pt x="234" y="707"/>
                </a:cubicBezTo>
                <a:close/>
                <a:moveTo>
                  <a:pt x="74" y="707"/>
                </a:moveTo>
                <a:cubicBezTo>
                  <a:pt x="35" y="707"/>
                  <a:pt x="0" y="742"/>
                  <a:pt x="0" y="782"/>
                </a:cubicBezTo>
                <a:cubicBezTo>
                  <a:pt x="0" y="822"/>
                  <a:pt x="35" y="852"/>
                  <a:pt x="74" y="852"/>
                </a:cubicBezTo>
                <a:cubicBezTo>
                  <a:pt x="114" y="852"/>
                  <a:pt x="144" y="822"/>
                  <a:pt x="144" y="782"/>
                </a:cubicBezTo>
                <a:cubicBezTo>
                  <a:pt x="144" y="742"/>
                  <a:pt x="114" y="707"/>
                  <a:pt x="74" y="707"/>
                </a:cubicBezTo>
                <a:close/>
              </a:path>
            </a:pathLst>
          </a:custGeom>
          <a:solidFill>
            <a:schemeClr val="bg1"/>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3" name="TextBox 632"/>
          <p:cNvSpPr txBox="1"/>
          <p:nvPr/>
        </p:nvSpPr>
        <p:spPr>
          <a:xfrm>
            <a:off x="4351094"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Spreadsheets</a:t>
            </a:r>
          </a:p>
        </p:txBody>
      </p:sp>
      <p:grpSp>
        <p:nvGrpSpPr>
          <p:cNvPr id="634" name="Group 17"/>
          <p:cNvGrpSpPr>
            <a:grpSpLocks noChangeAspect="1"/>
          </p:cNvGrpSpPr>
          <p:nvPr/>
        </p:nvGrpSpPr>
        <p:grpSpPr bwMode="auto">
          <a:xfrm>
            <a:off x="4523893" y="5793822"/>
            <a:ext cx="545438" cy="393946"/>
            <a:chOff x="889" y="17"/>
            <a:chExt cx="6056" cy="4374"/>
          </a:xfrm>
          <a:solidFill>
            <a:schemeClr val="bg1"/>
          </a:solidFill>
        </p:grpSpPr>
        <p:sp>
          <p:nvSpPr>
            <p:cNvPr id="638" name="Freeform 18"/>
            <p:cNvSpPr>
              <a:spLocks noEditPoints="1"/>
            </p:cNvSpPr>
            <p:nvPr/>
          </p:nvSpPr>
          <p:spPr bwMode="auto">
            <a:xfrm>
              <a:off x="889" y="17"/>
              <a:ext cx="6056" cy="4374"/>
            </a:xfrm>
            <a:custGeom>
              <a:avLst/>
              <a:gdLst>
                <a:gd name="T0" fmla="*/ 0 w 2560"/>
                <a:gd name="T1" fmla="*/ 228 h 1849"/>
                <a:gd name="T2" fmla="*/ 0 w 2560"/>
                <a:gd name="T3" fmla="*/ 1797 h 1849"/>
                <a:gd name="T4" fmla="*/ 53 w 2560"/>
                <a:gd name="T5" fmla="*/ 1849 h 1849"/>
                <a:gd name="T6" fmla="*/ 2508 w 2560"/>
                <a:gd name="T7" fmla="*/ 1849 h 1849"/>
                <a:gd name="T8" fmla="*/ 2560 w 2560"/>
                <a:gd name="T9" fmla="*/ 1797 h 1849"/>
                <a:gd name="T10" fmla="*/ 2560 w 2560"/>
                <a:gd name="T11" fmla="*/ 52 h 1849"/>
                <a:gd name="T12" fmla="*/ 2508 w 2560"/>
                <a:gd name="T13" fmla="*/ 0 h 1849"/>
                <a:gd name="T14" fmla="*/ 823 w 2560"/>
                <a:gd name="T15" fmla="*/ 0 h 1849"/>
                <a:gd name="T16" fmla="*/ 399 w 2560"/>
                <a:gd name="T17" fmla="*/ 391 h 1849"/>
                <a:gd name="T18" fmla="*/ 0 w 2560"/>
                <a:gd name="T19" fmla="*/ 228 h 1849"/>
                <a:gd name="T20" fmla="*/ 0 w 2560"/>
                <a:gd name="T21" fmla="*/ 228 h 1849"/>
                <a:gd name="T22" fmla="*/ 2430 w 2560"/>
                <a:gd name="T23" fmla="*/ 130 h 1849"/>
                <a:gd name="T24" fmla="*/ 2430 w 2560"/>
                <a:gd name="T25" fmla="*/ 1719 h 1849"/>
                <a:gd name="T26" fmla="*/ 131 w 2560"/>
                <a:gd name="T27" fmla="*/ 1719 h 1849"/>
                <a:gd name="T28" fmla="*/ 131 w 2560"/>
                <a:gd name="T29" fmla="*/ 482 h 1849"/>
                <a:gd name="T30" fmla="*/ 477 w 2560"/>
                <a:gd name="T31" fmla="*/ 710 h 1849"/>
                <a:gd name="T32" fmla="*/ 875 w 2560"/>
                <a:gd name="T33" fmla="*/ 130 h 1849"/>
                <a:gd name="T34" fmla="*/ 2430 w 2560"/>
                <a:gd name="T35" fmla="*/ 130 h 1849"/>
                <a:gd name="T36" fmla="*/ 2430 w 2560"/>
                <a:gd name="T37" fmla="*/ 130 h 18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60" h="1849">
                  <a:moveTo>
                    <a:pt x="0" y="228"/>
                  </a:moveTo>
                  <a:cubicBezTo>
                    <a:pt x="0" y="1797"/>
                    <a:pt x="0" y="1797"/>
                    <a:pt x="0" y="1797"/>
                  </a:cubicBezTo>
                  <a:cubicBezTo>
                    <a:pt x="0" y="1830"/>
                    <a:pt x="20" y="1849"/>
                    <a:pt x="53" y="1849"/>
                  </a:cubicBezTo>
                  <a:cubicBezTo>
                    <a:pt x="2508" y="1849"/>
                    <a:pt x="2508" y="1849"/>
                    <a:pt x="2508" y="1849"/>
                  </a:cubicBezTo>
                  <a:cubicBezTo>
                    <a:pt x="2541" y="1849"/>
                    <a:pt x="2560" y="1830"/>
                    <a:pt x="2560" y="1797"/>
                  </a:cubicBezTo>
                  <a:cubicBezTo>
                    <a:pt x="2560" y="52"/>
                    <a:pt x="2560" y="52"/>
                    <a:pt x="2560" y="52"/>
                  </a:cubicBezTo>
                  <a:cubicBezTo>
                    <a:pt x="2560" y="20"/>
                    <a:pt x="2541" y="0"/>
                    <a:pt x="2508" y="0"/>
                  </a:cubicBezTo>
                  <a:cubicBezTo>
                    <a:pt x="823" y="0"/>
                    <a:pt x="823" y="0"/>
                    <a:pt x="823" y="0"/>
                  </a:cubicBezTo>
                  <a:cubicBezTo>
                    <a:pt x="399" y="391"/>
                    <a:pt x="399" y="391"/>
                    <a:pt x="399" y="391"/>
                  </a:cubicBezTo>
                  <a:cubicBezTo>
                    <a:pt x="0" y="228"/>
                    <a:pt x="0" y="228"/>
                    <a:pt x="0" y="228"/>
                  </a:cubicBezTo>
                  <a:cubicBezTo>
                    <a:pt x="0" y="228"/>
                    <a:pt x="0" y="228"/>
                    <a:pt x="0" y="228"/>
                  </a:cubicBezTo>
                  <a:close/>
                  <a:moveTo>
                    <a:pt x="2430" y="130"/>
                  </a:moveTo>
                  <a:cubicBezTo>
                    <a:pt x="2430" y="1719"/>
                    <a:pt x="2430" y="1719"/>
                    <a:pt x="2430" y="1719"/>
                  </a:cubicBezTo>
                  <a:cubicBezTo>
                    <a:pt x="131" y="1719"/>
                    <a:pt x="131" y="1719"/>
                    <a:pt x="131" y="1719"/>
                  </a:cubicBezTo>
                  <a:cubicBezTo>
                    <a:pt x="131" y="482"/>
                    <a:pt x="131" y="482"/>
                    <a:pt x="131" y="482"/>
                  </a:cubicBezTo>
                  <a:cubicBezTo>
                    <a:pt x="477" y="710"/>
                    <a:pt x="477" y="710"/>
                    <a:pt x="477" y="710"/>
                  </a:cubicBezTo>
                  <a:cubicBezTo>
                    <a:pt x="875" y="130"/>
                    <a:pt x="875" y="130"/>
                    <a:pt x="875" y="130"/>
                  </a:cubicBezTo>
                  <a:cubicBezTo>
                    <a:pt x="2430" y="130"/>
                    <a:pt x="2430" y="130"/>
                    <a:pt x="2430" y="130"/>
                  </a:cubicBezTo>
                  <a:cubicBezTo>
                    <a:pt x="2430" y="130"/>
                    <a:pt x="2430" y="130"/>
                    <a:pt x="2430" y="1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39" name="Freeform 19"/>
            <p:cNvSpPr>
              <a:spLocks/>
            </p:cNvSpPr>
            <p:nvPr/>
          </p:nvSpPr>
          <p:spPr bwMode="auto">
            <a:xfrm>
              <a:off x="1902" y="3211"/>
              <a:ext cx="4042" cy="194"/>
            </a:xfrm>
            <a:custGeom>
              <a:avLst/>
              <a:gdLst>
                <a:gd name="T0" fmla="*/ 0 w 4042"/>
                <a:gd name="T1" fmla="*/ 0 h 194"/>
                <a:gd name="T2" fmla="*/ 4042 w 4042"/>
                <a:gd name="T3" fmla="*/ 0 h 194"/>
                <a:gd name="T4" fmla="*/ 4042 w 4042"/>
                <a:gd name="T5" fmla="*/ 194 h 194"/>
                <a:gd name="T6" fmla="*/ 0 w 4042"/>
                <a:gd name="T7" fmla="*/ 194 h 194"/>
                <a:gd name="T8" fmla="*/ 0 w 4042"/>
                <a:gd name="T9" fmla="*/ 0 h 194"/>
                <a:gd name="T10" fmla="*/ 0 w 4042"/>
                <a:gd name="T11" fmla="*/ 0 h 194"/>
              </a:gdLst>
              <a:ahLst/>
              <a:cxnLst>
                <a:cxn ang="0">
                  <a:pos x="T0" y="T1"/>
                </a:cxn>
                <a:cxn ang="0">
                  <a:pos x="T2" y="T3"/>
                </a:cxn>
                <a:cxn ang="0">
                  <a:pos x="T4" y="T5"/>
                </a:cxn>
                <a:cxn ang="0">
                  <a:pos x="T6" y="T7"/>
                </a:cxn>
                <a:cxn ang="0">
                  <a:pos x="T8" y="T9"/>
                </a:cxn>
                <a:cxn ang="0">
                  <a:pos x="T10" y="T11"/>
                </a:cxn>
              </a:cxnLst>
              <a:rect l="0" t="0" r="r" b="b"/>
              <a:pathLst>
                <a:path w="4042" h="194">
                  <a:moveTo>
                    <a:pt x="0" y="0"/>
                  </a:moveTo>
                  <a:lnTo>
                    <a:pt x="4042" y="0"/>
                  </a:lnTo>
                  <a:lnTo>
                    <a:pt x="4042" y="194"/>
                  </a:lnTo>
                  <a:lnTo>
                    <a:pt x="0" y="19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0" name="Freeform 20"/>
            <p:cNvSpPr>
              <a:spLocks/>
            </p:cNvSpPr>
            <p:nvPr/>
          </p:nvSpPr>
          <p:spPr bwMode="auto">
            <a:xfrm>
              <a:off x="5093" y="1427"/>
              <a:ext cx="567" cy="1578"/>
            </a:xfrm>
            <a:custGeom>
              <a:avLst/>
              <a:gdLst>
                <a:gd name="T0" fmla="*/ 0 w 567"/>
                <a:gd name="T1" fmla="*/ 0 h 1578"/>
                <a:gd name="T2" fmla="*/ 567 w 567"/>
                <a:gd name="T3" fmla="*/ 0 h 1578"/>
                <a:gd name="T4" fmla="*/ 567 w 567"/>
                <a:gd name="T5" fmla="*/ 1578 h 1578"/>
                <a:gd name="T6" fmla="*/ 0 w 567"/>
                <a:gd name="T7" fmla="*/ 1578 h 1578"/>
                <a:gd name="T8" fmla="*/ 0 w 567"/>
                <a:gd name="T9" fmla="*/ 0 h 1578"/>
                <a:gd name="T10" fmla="*/ 0 w 567"/>
                <a:gd name="T11" fmla="*/ 0 h 1578"/>
              </a:gdLst>
              <a:ahLst/>
              <a:cxnLst>
                <a:cxn ang="0">
                  <a:pos x="T0" y="T1"/>
                </a:cxn>
                <a:cxn ang="0">
                  <a:pos x="T2" y="T3"/>
                </a:cxn>
                <a:cxn ang="0">
                  <a:pos x="T4" y="T5"/>
                </a:cxn>
                <a:cxn ang="0">
                  <a:pos x="T6" y="T7"/>
                </a:cxn>
                <a:cxn ang="0">
                  <a:pos x="T8" y="T9"/>
                </a:cxn>
                <a:cxn ang="0">
                  <a:pos x="T10" y="T11"/>
                </a:cxn>
              </a:cxnLst>
              <a:rect l="0" t="0" r="r" b="b"/>
              <a:pathLst>
                <a:path w="567" h="1578">
                  <a:moveTo>
                    <a:pt x="0" y="0"/>
                  </a:moveTo>
                  <a:lnTo>
                    <a:pt x="567" y="0"/>
                  </a:lnTo>
                  <a:lnTo>
                    <a:pt x="567" y="1578"/>
                  </a:lnTo>
                  <a:lnTo>
                    <a:pt x="0" y="1578"/>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1" name="Freeform 21"/>
            <p:cNvSpPr>
              <a:spLocks/>
            </p:cNvSpPr>
            <p:nvPr/>
          </p:nvSpPr>
          <p:spPr bwMode="auto">
            <a:xfrm>
              <a:off x="4116" y="2052"/>
              <a:ext cx="567" cy="953"/>
            </a:xfrm>
            <a:custGeom>
              <a:avLst/>
              <a:gdLst>
                <a:gd name="T0" fmla="*/ 0 w 567"/>
                <a:gd name="T1" fmla="*/ 0 h 953"/>
                <a:gd name="T2" fmla="*/ 567 w 567"/>
                <a:gd name="T3" fmla="*/ 0 h 953"/>
                <a:gd name="T4" fmla="*/ 567 w 567"/>
                <a:gd name="T5" fmla="*/ 953 h 953"/>
                <a:gd name="T6" fmla="*/ 0 w 567"/>
                <a:gd name="T7" fmla="*/ 953 h 953"/>
                <a:gd name="T8" fmla="*/ 0 w 567"/>
                <a:gd name="T9" fmla="*/ 0 h 953"/>
                <a:gd name="T10" fmla="*/ 0 w 567"/>
                <a:gd name="T11" fmla="*/ 0 h 953"/>
              </a:gdLst>
              <a:ahLst/>
              <a:cxnLst>
                <a:cxn ang="0">
                  <a:pos x="T0" y="T1"/>
                </a:cxn>
                <a:cxn ang="0">
                  <a:pos x="T2" y="T3"/>
                </a:cxn>
                <a:cxn ang="0">
                  <a:pos x="T4" y="T5"/>
                </a:cxn>
                <a:cxn ang="0">
                  <a:pos x="T6" y="T7"/>
                </a:cxn>
                <a:cxn ang="0">
                  <a:pos x="T8" y="T9"/>
                </a:cxn>
                <a:cxn ang="0">
                  <a:pos x="T10" y="T11"/>
                </a:cxn>
              </a:cxnLst>
              <a:rect l="0" t="0" r="r" b="b"/>
              <a:pathLst>
                <a:path w="567" h="953">
                  <a:moveTo>
                    <a:pt x="0" y="0"/>
                  </a:moveTo>
                  <a:lnTo>
                    <a:pt x="567" y="0"/>
                  </a:lnTo>
                  <a:lnTo>
                    <a:pt x="567" y="953"/>
                  </a:lnTo>
                  <a:lnTo>
                    <a:pt x="0" y="953"/>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2" name="Freeform 22"/>
            <p:cNvSpPr>
              <a:spLocks/>
            </p:cNvSpPr>
            <p:nvPr/>
          </p:nvSpPr>
          <p:spPr bwMode="auto">
            <a:xfrm>
              <a:off x="3151" y="1756"/>
              <a:ext cx="567" cy="1249"/>
            </a:xfrm>
            <a:custGeom>
              <a:avLst/>
              <a:gdLst>
                <a:gd name="T0" fmla="*/ 0 w 567"/>
                <a:gd name="T1" fmla="*/ 0 h 1249"/>
                <a:gd name="T2" fmla="*/ 567 w 567"/>
                <a:gd name="T3" fmla="*/ 0 h 1249"/>
                <a:gd name="T4" fmla="*/ 567 w 567"/>
                <a:gd name="T5" fmla="*/ 1249 h 1249"/>
                <a:gd name="T6" fmla="*/ 0 w 567"/>
                <a:gd name="T7" fmla="*/ 1249 h 1249"/>
                <a:gd name="T8" fmla="*/ 0 w 567"/>
                <a:gd name="T9" fmla="*/ 0 h 1249"/>
                <a:gd name="T10" fmla="*/ 0 w 567"/>
                <a:gd name="T11" fmla="*/ 0 h 1249"/>
              </a:gdLst>
              <a:ahLst/>
              <a:cxnLst>
                <a:cxn ang="0">
                  <a:pos x="T0" y="T1"/>
                </a:cxn>
                <a:cxn ang="0">
                  <a:pos x="T2" y="T3"/>
                </a:cxn>
                <a:cxn ang="0">
                  <a:pos x="T4" y="T5"/>
                </a:cxn>
                <a:cxn ang="0">
                  <a:pos x="T6" y="T7"/>
                </a:cxn>
                <a:cxn ang="0">
                  <a:pos x="T8" y="T9"/>
                </a:cxn>
                <a:cxn ang="0">
                  <a:pos x="T10" y="T11"/>
                </a:cxn>
              </a:cxnLst>
              <a:rect l="0" t="0" r="r" b="b"/>
              <a:pathLst>
                <a:path w="567" h="1249">
                  <a:moveTo>
                    <a:pt x="0" y="0"/>
                  </a:moveTo>
                  <a:lnTo>
                    <a:pt x="567" y="0"/>
                  </a:lnTo>
                  <a:lnTo>
                    <a:pt x="567" y="1249"/>
                  </a:lnTo>
                  <a:lnTo>
                    <a:pt x="0" y="1249"/>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43" name="Freeform 23"/>
            <p:cNvSpPr>
              <a:spLocks/>
            </p:cNvSpPr>
            <p:nvPr/>
          </p:nvSpPr>
          <p:spPr bwMode="auto">
            <a:xfrm>
              <a:off x="2186" y="2335"/>
              <a:ext cx="567" cy="670"/>
            </a:xfrm>
            <a:custGeom>
              <a:avLst/>
              <a:gdLst>
                <a:gd name="T0" fmla="*/ 0 w 567"/>
                <a:gd name="T1" fmla="*/ 0 h 670"/>
                <a:gd name="T2" fmla="*/ 567 w 567"/>
                <a:gd name="T3" fmla="*/ 0 h 670"/>
                <a:gd name="T4" fmla="*/ 567 w 567"/>
                <a:gd name="T5" fmla="*/ 670 h 670"/>
                <a:gd name="T6" fmla="*/ 0 w 567"/>
                <a:gd name="T7" fmla="*/ 670 h 670"/>
                <a:gd name="T8" fmla="*/ 0 w 567"/>
                <a:gd name="T9" fmla="*/ 0 h 670"/>
                <a:gd name="T10" fmla="*/ 0 w 567"/>
                <a:gd name="T11" fmla="*/ 0 h 670"/>
              </a:gdLst>
              <a:ahLst/>
              <a:cxnLst>
                <a:cxn ang="0">
                  <a:pos x="T0" y="T1"/>
                </a:cxn>
                <a:cxn ang="0">
                  <a:pos x="T2" y="T3"/>
                </a:cxn>
                <a:cxn ang="0">
                  <a:pos x="T4" y="T5"/>
                </a:cxn>
                <a:cxn ang="0">
                  <a:pos x="T6" y="T7"/>
                </a:cxn>
                <a:cxn ang="0">
                  <a:pos x="T8" y="T9"/>
                </a:cxn>
                <a:cxn ang="0">
                  <a:pos x="T10" y="T11"/>
                </a:cxn>
              </a:cxnLst>
              <a:rect l="0" t="0" r="r" b="b"/>
              <a:pathLst>
                <a:path w="567" h="670">
                  <a:moveTo>
                    <a:pt x="0" y="0"/>
                  </a:moveTo>
                  <a:lnTo>
                    <a:pt x="567" y="0"/>
                  </a:lnTo>
                  <a:lnTo>
                    <a:pt x="567" y="670"/>
                  </a:lnTo>
                  <a:lnTo>
                    <a:pt x="0" y="670"/>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
        <p:nvSpPr>
          <p:cNvPr id="635" name="TextBox 634"/>
          <p:cNvSpPr txBox="1"/>
          <p:nvPr/>
        </p:nvSpPr>
        <p:spPr>
          <a:xfrm>
            <a:off x="5264583"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Lync</a:t>
            </a:r>
          </a:p>
        </p:txBody>
      </p:sp>
      <p:sp>
        <p:nvSpPr>
          <p:cNvPr id="636" name="TextBox 635"/>
          <p:cNvSpPr txBox="1"/>
          <p:nvPr/>
        </p:nvSpPr>
        <p:spPr>
          <a:xfrm>
            <a:off x="610106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OneNote</a:t>
            </a:r>
          </a:p>
        </p:txBody>
      </p:sp>
      <p:sp>
        <p:nvSpPr>
          <p:cNvPr id="637" name="TextBox 636"/>
          <p:cNvSpPr txBox="1"/>
          <p:nvPr/>
        </p:nvSpPr>
        <p:spPr>
          <a:xfrm>
            <a:off x="6956156" y="6280234"/>
            <a:ext cx="891036" cy="306093"/>
          </a:xfrm>
          <a:prstGeom prst="rect">
            <a:avLst/>
          </a:prstGeom>
          <a:noFill/>
        </p:spPr>
        <p:txBody>
          <a:bodyPr wrap="square" lIns="0" tIns="0" rIns="0" bIns="0" rtlCol="0">
            <a:noAutofit/>
          </a:bodyPr>
          <a:lstStyle/>
          <a:p>
            <a:pPr algn="ctr" defTabSz="913643">
              <a:lnSpc>
                <a:spcPct val="90000"/>
              </a:lnSpc>
              <a:spcAft>
                <a:spcPts val="588"/>
              </a:spcAft>
            </a:pPr>
            <a:r>
              <a:rPr lang="en-US" sz="1175" dirty="0">
                <a:gradFill>
                  <a:gsLst>
                    <a:gs pos="2917">
                      <a:srgbClr val="FFFFFF"/>
                    </a:gs>
                    <a:gs pos="30000">
                      <a:srgbClr val="FFFFFF"/>
                    </a:gs>
                  </a:gsLst>
                  <a:lin ang="5400000" scaled="0"/>
                </a:gradFill>
              </a:rPr>
              <a:t>Yammer</a:t>
            </a:r>
          </a:p>
        </p:txBody>
      </p:sp>
      <p:sp>
        <p:nvSpPr>
          <p:cNvPr id="646" name="Freeform 5"/>
          <p:cNvSpPr>
            <a:spLocks noChangeAspect="1" noEditPoints="1"/>
          </p:cNvSpPr>
          <p:nvPr/>
        </p:nvSpPr>
        <p:spPr bwMode="auto">
          <a:xfrm>
            <a:off x="5511951" y="4003738"/>
            <a:ext cx="301849" cy="401213"/>
          </a:xfrm>
          <a:custGeom>
            <a:avLst/>
            <a:gdLst>
              <a:gd name="T0" fmla="*/ 120 w 304"/>
              <a:gd name="T1" fmla="*/ 0 h 390"/>
              <a:gd name="T2" fmla="*/ 45 w 304"/>
              <a:gd name="T3" fmla="*/ 65 h 390"/>
              <a:gd name="T4" fmla="*/ 45 w 304"/>
              <a:gd name="T5" fmla="*/ 91 h 390"/>
              <a:gd name="T6" fmla="*/ 0 w 304"/>
              <a:gd name="T7" fmla="*/ 132 h 390"/>
              <a:gd name="T8" fmla="*/ 0 w 304"/>
              <a:gd name="T9" fmla="*/ 390 h 390"/>
              <a:gd name="T10" fmla="*/ 263 w 304"/>
              <a:gd name="T11" fmla="*/ 390 h 390"/>
              <a:gd name="T12" fmla="*/ 263 w 304"/>
              <a:gd name="T13" fmla="*/ 323 h 390"/>
              <a:gd name="T14" fmla="*/ 304 w 304"/>
              <a:gd name="T15" fmla="*/ 323 h 390"/>
              <a:gd name="T16" fmla="*/ 304 w 304"/>
              <a:gd name="T17" fmla="*/ 0 h 390"/>
              <a:gd name="T18" fmla="*/ 120 w 304"/>
              <a:gd name="T19" fmla="*/ 0 h 390"/>
              <a:gd name="T20" fmla="*/ 120 w 304"/>
              <a:gd name="T21" fmla="*/ 0 h 390"/>
              <a:gd name="T22" fmla="*/ 120 w 304"/>
              <a:gd name="T23" fmla="*/ 0 h 390"/>
              <a:gd name="T24" fmla="*/ 237 w 304"/>
              <a:gd name="T25" fmla="*/ 366 h 390"/>
              <a:gd name="T26" fmla="*/ 26 w 304"/>
              <a:gd name="T27" fmla="*/ 366 h 390"/>
              <a:gd name="T28" fmla="*/ 26 w 304"/>
              <a:gd name="T29" fmla="*/ 156 h 390"/>
              <a:gd name="T30" fmla="*/ 45 w 304"/>
              <a:gd name="T31" fmla="*/ 156 h 390"/>
              <a:gd name="T32" fmla="*/ 45 w 304"/>
              <a:gd name="T33" fmla="*/ 323 h 390"/>
              <a:gd name="T34" fmla="*/ 237 w 304"/>
              <a:gd name="T35" fmla="*/ 323 h 390"/>
              <a:gd name="T36" fmla="*/ 237 w 304"/>
              <a:gd name="T37" fmla="*/ 366 h 390"/>
              <a:gd name="T38" fmla="*/ 237 w 304"/>
              <a:gd name="T39" fmla="*/ 366 h 390"/>
              <a:gd name="T40" fmla="*/ 237 w 304"/>
              <a:gd name="T41" fmla="*/ 366 h 390"/>
              <a:gd name="T42" fmla="*/ 278 w 304"/>
              <a:gd name="T43" fmla="*/ 299 h 390"/>
              <a:gd name="T44" fmla="*/ 72 w 304"/>
              <a:gd name="T45" fmla="*/ 299 h 390"/>
              <a:gd name="T46" fmla="*/ 72 w 304"/>
              <a:gd name="T47" fmla="*/ 87 h 390"/>
              <a:gd name="T48" fmla="*/ 152 w 304"/>
              <a:gd name="T49" fmla="*/ 87 h 390"/>
              <a:gd name="T50" fmla="*/ 152 w 304"/>
              <a:gd name="T51" fmla="*/ 24 h 390"/>
              <a:gd name="T52" fmla="*/ 278 w 304"/>
              <a:gd name="T53" fmla="*/ 24 h 390"/>
              <a:gd name="T54" fmla="*/ 278 w 304"/>
              <a:gd name="T55" fmla="*/ 299 h 390"/>
              <a:gd name="T56" fmla="*/ 278 w 304"/>
              <a:gd name="T57" fmla="*/ 299 h 390"/>
              <a:gd name="T58" fmla="*/ 278 w 304"/>
              <a:gd name="T59" fmla="*/ 299 h 390"/>
              <a:gd name="T60" fmla="*/ 113 w 304"/>
              <a:gd name="T61" fmla="*/ 135 h 390"/>
              <a:gd name="T62" fmla="*/ 251 w 304"/>
              <a:gd name="T63" fmla="*/ 135 h 390"/>
              <a:gd name="T64" fmla="*/ 251 w 304"/>
              <a:gd name="T65" fmla="*/ 159 h 390"/>
              <a:gd name="T66" fmla="*/ 113 w 304"/>
              <a:gd name="T67" fmla="*/ 159 h 390"/>
              <a:gd name="T68" fmla="*/ 113 w 304"/>
              <a:gd name="T69" fmla="*/ 135 h 390"/>
              <a:gd name="T70" fmla="*/ 113 w 304"/>
              <a:gd name="T71" fmla="*/ 135 h 390"/>
              <a:gd name="T72" fmla="*/ 113 w 304"/>
              <a:gd name="T73" fmla="*/ 173 h 390"/>
              <a:gd name="T74" fmla="*/ 251 w 304"/>
              <a:gd name="T75" fmla="*/ 173 h 390"/>
              <a:gd name="T76" fmla="*/ 251 w 304"/>
              <a:gd name="T77" fmla="*/ 197 h 390"/>
              <a:gd name="T78" fmla="*/ 113 w 304"/>
              <a:gd name="T79" fmla="*/ 197 h 390"/>
              <a:gd name="T80" fmla="*/ 113 w 304"/>
              <a:gd name="T81" fmla="*/ 173 h 390"/>
              <a:gd name="T82" fmla="*/ 113 w 304"/>
              <a:gd name="T83" fmla="*/ 173 h 390"/>
              <a:gd name="T84" fmla="*/ 113 w 304"/>
              <a:gd name="T85" fmla="*/ 212 h 390"/>
              <a:gd name="T86" fmla="*/ 251 w 304"/>
              <a:gd name="T87" fmla="*/ 212 h 390"/>
              <a:gd name="T88" fmla="*/ 251 w 304"/>
              <a:gd name="T89" fmla="*/ 236 h 390"/>
              <a:gd name="T90" fmla="*/ 113 w 304"/>
              <a:gd name="T91" fmla="*/ 236 h 390"/>
              <a:gd name="T92" fmla="*/ 113 w 304"/>
              <a:gd name="T93" fmla="*/ 212 h 390"/>
              <a:gd name="T94" fmla="*/ 113 w 304"/>
              <a:gd name="T95" fmla="*/ 212 h 390"/>
              <a:gd name="T96" fmla="*/ 113 w 304"/>
              <a:gd name="T97" fmla="*/ 250 h 390"/>
              <a:gd name="T98" fmla="*/ 251 w 304"/>
              <a:gd name="T99" fmla="*/ 250 h 390"/>
              <a:gd name="T100" fmla="*/ 251 w 304"/>
              <a:gd name="T101" fmla="*/ 274 h 390"/>
              <a:gd name="T102" fmla="*/ 113 w 304"/>
              <a:gd name="T103" fmla="*/ 274 h 390"/>
              <a:gd name="T104" fmla="*/ 113 w 304"/>
              <a:gd name="T105" fmla="*/ 250 h 390"/>
              <a:gd name="T106" fmla="*/ 113 w 304"/>
              <a:gd name="T107" fmla="*/ 25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4" h="390">
                <a:moveTo>
                  <a:pt x="120" y="0"/>
                </a:moveTo>
                <a:lnTo>
                  <a:pt x="45" y="65"/>
                </a:lnTo>
                <a:lnTo>
                  <a:pt x="45" y="91"/>
                </a:lnTo>
                <a:lnTo>
                  <a:pt x="0" y="132"/>
                </a:lnTo>
                <a:lnTo>
                  <a:pt x="0" y="390"/>
                </a:lnTo>
                <a:lnTo>
                  <a:pt x="263" y="390"/>
                </a:lnTo>
                <a:lnTo>
                  <a:pt x="263" y="323"/>
                </a:lnTo>
                <a:lnTo>
                  <a:pt x="304" y="323"/>
                </a:lnTo>
                <a:lnTo>
                  <a:pt x="304" y="0"/>
                </a:lnTo>
                <a:lnTo>
                  <a:pt x="120" y="0"/>
                </a:lnTo>
                <a:lnTo>
                  <a:pt x="120" y="0"/>
                </a:lnTo>
                <a:lnTo>
                  <a:pt x="120" y="0"/>
                </a:lnTo>
                <a:close/>
                <a:moveTo>
                  <a:pt x="237" y="366"/>
                </a:moveTo>
                <a:lnTo>
                  <a:pt x="26" y="366"/>
                </a:lnTo>
                <a:lnTo>
                  <a:pt x="26" y="156"/>
                </a:lnTo>
                <a:lnTo>
                  <a:pt x="45" y="156"/>
                </a:lnTo>
                <a:lnTo>
                  <a:pt x="45" y="323"/>
                </a:lnTo>
                <a:lnTo>
                  <a:pt x="237" y="323"/>
                </a:lnTo>
                <a:lnTo>
                  <a:pt x="237" y="366"/>
                </a:lnTo>
                <a:lnTo>
                  <a:pt x="237" y="366"/>
                </a:lnTo>
                <a:lnTo>
                  <a:pt x="237" y="366"/>
                </a:lnTo>
                <a:close/>
                <a:moveTo>
                  <a:pt x="278" y="299"/>
                </a:moveTo>
                <a:lnTo>
                  <a:pt x="72" y="299"/>
                </a:lnTo>
                <a:lnTo>
                  <a:pt x="72" y="87"/>
                </a:lnTo>
                <a:lnTo>
                  <a:pt x="152" y="87"/>
                </a:lnTo>
                <a:lnTo>
                  <a:pt x="152" y="24"/>
                </a:lnTo>
                <a:lnTo>
                  <a:pt x="278" y="24"/>
                </a:lnTo>
                <a:lnTo>
                  <a:pt x="278" y="299"/>
                </a:lnTo>
                <a:lnTo>
                  <a:pt x="278" y="299"/>
                </a:lnTo>
                <a:lnTo>
                  <a:pt x="278" y="299"/>
                </a:lnTo>
                <a:close/>
                <a:moveTo>
                  <a:pt x="113" y="135"/>
                </a:moveTo>
                <a:lnTo>
                  <a:pt x="251" y="135"/>
                </a:lnTo>
                <a:lnTo>
                  <a:pt x="251" y="159"/>
                </a:lnTo>
                <a:lnTo>
                  <a:pt x="113" y="159"/>
                </a:lnTo>
                <a:lnTo>
                  <a:pt x="113" y="135"/>
                </a:lnTo>
                <a:lnTo>
                  <a:pt x="113" y="135"/>
                </a:lnTo>
                <a:close/>
                <a:moveTo>
                  <a:pt x="113" y="173"/>
                </a:moveTo>
                <a:lnTo>
                  <a:pt x="251" y="173"/>
                </a:lnTo>
                <a:lnTo>
                  <a:pt x="251" y="197"/>
                </a:lnTo>
                <a:lnTo>
                  <a:pt x="113" y="197"/>
                </a:lnTo>
                <a:lnTo>
                  <a:pt x="113" y="173"/>
                </a:lnTo>
                <a:lnTo>
                  <a:pt x="113" y="173"/>
                </a:lnTo>
                <a:close/>
                <a:moveTo>
                  <a:pt x="113" y="212"/>
                </a:moveTo>
                <a:lnTo>
                  <a:pt x="251" y="212"/>
                </a:lnTo>
                <a:lnTo>
                  <a:pt x="251" y="236"/>
                </a:lnTo>
                <a:lnTo>
                  <a:pt x="113" y="236"/>
                </a:lnTo>
                <a:lnTo>
                  <a:pt x="113" y="212"/>
                </a:lnTo>
                <a:lnTo>
                  <a:pt x="113" y="212"/>
                </a:lnTo>
                <a:close/>
                <a:moveTo>
                  <a:pt x="113" y="250"/>
                </a:moveTo>
                <a:lnTo>
                  <a:pt x="251" y="250"/>
                </a:lnTo>
                <a:lnTo>
                  <a:pt x="251" y="274"/>
                </a:lnTo>
                <a:lnTo>
                  <a:pt x="113" y="274"/>
                </a:lnTo>
                <a:lnTo>
                  <a:pt x="113" y="250"/>
                </a:lnTo>
                <a:lnTo>
                  <a:pt x="113" y="250"/>
                </a:lnTo>
                <a:close/>
              </a:path>
            </a:pathLst>
          </a:custGeom>
          <a:solidFill>
            <a:srgbClr val="F0F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47" name="Freeform 5"/>
          <p:cNvSpPr>
            <a:spLocks noChangeAspect="1" noEditPoints="1"/>
          </p:cNvSpPr>
          <p:nvPr/>
        </p:nvSpPr>
        <p:spPr bwMode="auto">
          <a:xfrm>
            <a:off x="4568859" y="4015206"/>
            <a:ext cx="455507" cy="377305"/>
          </a:xfrm>
          <a:custGeom>
            <a:avLst/>
            <a:gdLst>
              <a:gd name="T0" fmla="*/ 240 w 400"/>
              <a:gd name="T1" fmla="*/ 84 h 342"/>
              <a:gd name="T2" fmla="*/ 160 w 400"/>
              <a:gd name="T3" fmla="*/ 84 h 342"/>
              <a:gd name="T4" fmla="*/ 136 w 400"/>
              <a:gd name="T5" fmla="*/ 108 h 342"/>
              <a:gd name="T6" fmla="*/ 136 w 400"/>
              <a:gd name="T7" fmla="*/ 217 h 342"/>
              <a:gd name="T8" fmla="*/ 160 w 400"/>
              <a:gd name="T9" fmla="*/ 241 h 342"/>
              <a:gd name="T10" fmla="*/ 160 w 400"/>
              <a:gd name="T11" fmla="*/ 241 h 342"/>
              <a:gd name="T12" fmla="*/ 160 w 400"/>
              <a:gd name="T13" fmla="*/ 318 h 342"/>
              <a:gd name="T14" fmla="*/ 183 w 400"/>
              <a:gd name="T15" fmla="*/ 342 h 342"/>
              <a:gd name="T16" fmla="*/ 217 w 400"/>
              <a:gd name="T17" fmla="*/ 342 h 342"/>
              <a:gd name="T18" fmla="*/ 240 w 400"/>
              <a:gd name="T19" fmla="*/ 318 h 342"/>
              <a:gd name="T20" fmla="*/ 240 w 400"/>
              <a:gd name="T21" fmla="*/ 241 h 342"/>
              <a:gd name="T22" fmla="*/ 240 w 400"/>
              <a:gd name="T23" fmla="*/ 241 h 342"/>
              <a:gd name="T24" fmla="*/ 264 w 400"/>
              <a:gd name="T25" fmla="*/ 217 h 342"/>
              <a:gd name="T26" fmla="*/ 264 w 400"/>
              <a:gd name="T27" fmla="*/ 108 h 342"/>
              <a:gd name="T28" fmla="*/ 240 w 400"/>
              <a:gd name="T29" fmla="*/ 84 h 342"/>
              <a:gd name="T30" fmla="*/ 200 w 400"/>
              <a:gd name="T31" fmla="*/ 0 h 342"/>
              <a:gd name="T32" fmla="*/ 238 w 400"/>
              <a:gd name="T33" fmla="*/ 38 h 342"/>
              <a:gd name="T34" fmla="*/ 200 w 400"/>
              <a:gd name="T35" fmla="*/ 77 h 342"/>
              <a:gd name="T36" fmla="*/ 162 w 400"/>
              <a:gd name="T37" fmla="*/ 38 h 342"/>
              <a:gd name="T38" fmla="*/ 200 w 400"/>
              <a:gd name="T39" fmla="*/ 0 h 342"/>
              <a:gd name="T40" fmla="*/ 380 w 400"/>
              <a:gd name="T41" fmla="*/ 93 h 342"/>
              <a:gd name="T42" fmla="*/ 311 w 400"/>
              <a:gd name="T43" fmla="*/ 93 h 342"/>
              <a:gd name="T44" fmla="*/ 291 w 400"/>
              <a:gd name="T45" fmla="*/ 113 h 342"/>
              <a:gd name="T46" fmla="*/ 291 w 400"/>
              <a:gd name="T47" fmla="*/ 207 h 342"/>
              <a:gd name="T48" fmla="*/ 311 w 400"/>
              <a:gd name="T49" fmla="*/ 227 h 342"/>
              <a:gd name="T50" fmla="*/ 311 w 400"/>
              <a:gd name="T51" fmla="*/ 227 h 342"/>
              <a:gd name="T52" fmla="*/ 311 w 400"/>
              <a:gd name="T53" fmla="*/ 294 h 342"/>
              <a:gd name="T54" fmla="*/ 330 w 400"/>
              <a:gd name="T55" fmla="*/ 314 h 342"/>
              <a:gd name="T56" fmla="*/ 360 w 400"/>
              <a:gd name="T57" fmla="*/ 314 h 342"/>
              <a:gd name="T58" fmla="*/ 380 w 400"/>
              <a:gd name="T59" fmla="*/ 294 h 342"/>
              <a:gd name="T60" fmla="*/ 380 w 400"/>
              <a:gd name="T61" fmla="*/ 227 h 342"/>
              <a:gd name="T62" fmla="*/ 380 w 400"/>
              <a:gd name="T63" fmla="*/ 227 h 342"/>
              <a:gd name="T64" fmla="*/ 400 w 400"/>
              <a:gd name="T65" fmla="*/ 207 h 342"/>
              <a:gd name="T66" fmla="*/ 400 w 400"/>
              <a:gd name="T67" fmla="*/ 113 h 342"/>
              <a:gd name="T68" fmla="*/ 380 w 400"/>
              <a:gd name="T69" fmla="*/ 93 h 342"/>
              <a:gd name="T70" fmla="*/ 345 w 400"/>
              <a:gd name="T71" fmla="*/ 21 h 342"/>
              <a:gd name="T72" fmla="*/ 378 w 400"/>
              <a:gd name="T73" fmla="*/ 54 h 342"/>
              <a:gd name="T74" fmla="*/ 345 w 400"/>
              <a:gd name="T75" fmla="*/ 87 h 342"/>
              <a:gd name="T76" fmla="*/ 313 w 400"/>
              <a:gd name="T77" fmla="*/ 54 h 342"/>
              <a:gd name="T78" fmla="*/ 345 w 400"/>
              <a:gd name="T79" fmla="*/ 21 h 342"/>
              <a:gd name="T80" fmla="*/ 89 w 400"/>
              <a:gd name="T81" fmla="*/ 93 h 342"/>
              <a:gd name="T82" fmla="*/ 20 w 400"/>
              <a:gd name="T83" fmla="*/ 93 h 342"/>
              <a:gd name="T84" fmla="*/ 0 w 400"/>
              <a:gd name="T85" fmla="*/ 113 h 342"/>
              <a:gd name="T86" fmla="*/ 0 w 400"/>
              <a:gd name="T87" fmla="*/ 207 h 342"/>
              <a:gd name="T88" fmla="*/ 20 w 400"/>
              <a:gd name="T89" fmla="*/ 227 h 342"/>
              <a:gd name="T90" fmla="*/ 20 w 400"/>
              <a:gd name="T91" fmla="*/ 227 h 342"/>
              <a:gd name="T92" fmla="*/ 20 w 400"/>
              <a:gd name="T93" fmla="*/ 294 h 342"/>
              <a:gd name="T94" fmla="*/ 40 w 400"/>
              <a:gd name="T95" fmla="*/ 314 h 342"/>
              <a:gd name="T96" fmla="*/ 70 w 400"/>
              <a:gd name="T97" fmla="*/ 314 h 342"/>
              <a:gd name="T98" fmla="*/ 89 w 400"/>
              <a:gd name="T99" fmla="*/ 294 h 342"/>
              <a:gd name="T100" fmla="*/ 89 w 400"/>
              <a:gd name="T101" fmla="*/ 227 h 342"/>
              <a:gd name="T102" fmla="*/ 89 w 400"/>
              <a:gd name="T103" fmla="*/ 227 h 342"/>
              <a:gd name="T104" fmla="*/ 109 w 400"/>
              <a:gd name="T105" fmla="*/ 207 h 342"/>
              <a:gd name="T106" fmla="*/ 109 w 400"/>
              <a:gd name="T107" fmla="*/ 113 h 342"/>
              <a:gd name="T108" fmla="*/ 89 w 400"/>
              <a:gd name="T109" fmla="*/ 93 h 342"/>
              <a:gd name="T110" fmla="*/ 55 w 400"/>
              <a:gd name="T111" fmla="*/ 21 h 342"/>
              <a:gd name="T112" fmla="*/ 87 w 400"/>
              <a:gd name="T113" fmla="*/ 54 h 342"/>
              <a:gd name="T114" fmla="*/ 55 w 400"/>
              <a:gd name="T115" fmla="*/ 87 h 342"/>
              <a:gd name="T116" fmla="*/ 22 w 400"/>
              <a:gd name="T117" fmla="*/ 54 h 342"/>
              <a:gd name="T118" fmla="*/ 55 w 400"/>
              <a:gd name="T119" fmla="*/ 21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0" h="342">
                <a:moveTo>
                  <a:pt x="240" y="84"/>
                </a:moveTo>
                <a:cubicBezTo>
                  <a:pt x="160" y="84"/>
                  <a:pt x="160" y="84"/>
                  <a:pt x="160" y="84"/>
                </a:cubicBezTo>
                <a:cubicBezTo>
                  <a:pt x="147" y="84"/>
                  <a:pt x="136" y="95"/>
                  <a:pt x="136" y="108"/>
                </a:cubicBezTo>
                <a:cubicBezTo>
                  <a:pt x="136" y="217"/>
                  <a:pt x="136" y="217"/>
                  <a:pt x="136" y="217"/>
                </a:cubicBezTo>
                <a:cubicBezTo>
                  <a:pt x="136" y="230"/>
                  <a:pt x="147" y="241"/>
                  <a:pt x="160" y="241"/>
                </a:cubicBezTo>
                <a:cubicBezTo>
                  <a:pt x="160" y="241"/>
                  <a:pt x="160" y="241"/>
                  <a:pt x="160" y="241"/>
                </a:cubicBezTo>
                <a:cubicBezTo>
                  <a:pt x="160" y="318"/>
                  <a:pt x="160" y="318"/>
                  <a:pt x="160" y="318"/>
                </a:cubicBezTo>
                <a:cubicBezTo>
                  <a:pt x="160" y="331"/>
                  <a:pt x="170" y="342"/>
                  <a:pt x="183" y="342"/>
                </a:cubicBezTo>
                <a:cubicBezTo>
                  <a:pt x="217" y="342"/>
                  <a:pt x="217" y="342"/>
                  <a:pt x="217" y="342"/>
                </a:cubicBezTo>
                <a:cubicBezTo>
                  <a:pt x="230" y="342"/>
                  <a:pt x="240" y="331"/>
                  <a:pt x="240" y="318"/>
                </a:cubicBezTo>
                <a:cubicBezTo>
                  <a:pt x="240" y="241"/>
                  <a:pt x="240" y="241"/>
                  <a:pt x="240" y="241"/>
                </a:cubicBezTo>
                <a:cubicBezTo>
                  <a:pt x="240" y="241"/>
                  <a:pt x="240" y="241"/>
                  <a:pt x="240" y="241"/>
                </a:cubicBezTo>
                <a:cubicBezTo>
                  <a:pt x="253" y="241"/>
                  <a:pt x="264" y="230"/>
                  <a:pt x="264" y="217"/>
                </a:cubicBezTo>
                <a:cubicBezTo>
                  <a:pt x="264" y="108"/>
                  <a:pt x="264" y="108"/>
                  <a:pt x="264" y="108"/>
                </a:cubicBezTo>
                <a:cubicBezTo>
                  <a:pt x="264" y="95"/>
                  <a:pt x="253" y="84"/>
                  <a:pt x="240" y="84"/>
                </a:cubicBezTo>
                <a:close/>
                <a:moveTo>
                  <a:pt x="200" y="0"/>
                </a:moveTo>
                <a:cubicBezTo>
                  <a:pt x="221" y="0"/>
                  <a:pt x="238" y="17"/>
                  <a:pt x="238" y="38"/>
                </a:cubicBezTo>
                <a:cubicBezTo>
                  <a:pt x="238" y="59"/>
                  <a:pt x="221" y="77"/>
                  <a:pt x="200" y="77"/>
                </a:cubicBezTo>
                <a:cubicBezTo>
                  <a:pt x="179" y="77"/>
                  <a:pt x="162" y="59"/>
                  <a:pt x="162" y="38"/>
                </a:cubicBezTo>
                <a:cubicBezTo>
                  <a:pt x="162" y="17"/>
                  <a:pt x="179" y="0"/>
                  <a:pt x="200" y="0"/>
                </a:cubicBezTo>
                <a:close/>
                <a:moveTo>
                  <a:pt x="380" y="93"/>
                </a:moveTo>
                <a:cubicBezTo>
                  <a:pt x="311" y="93"/>
                  <a:pt x="311" y="93"/>
                  <a:pt x="311" y="93"/>
                </a:cubicBezTo>
                <a:cubicBezTo>
                  <a:pt x="300" y="93"/>
                  <a:pt x="291" y="102"/>
                  <a:pt x="291" y="113"/>
                </a:cubicBezTo>
                <a:cubicBezTo>
                  <a:pt x="291" y="207"/>
                  <a:pt x="291" y="207"/>
                  <a:pt x="291" y="207"/>
                </a:cubicBezTo>
                <a:cubicBezTo>
                  <a:pt x="291" y="218"/>
                  <a:pt x="300" y="227"/>
                  <a:pt x="311" y="227"/>
                </a:cubicBezTo>
                <a:cubicBezTo>
                  <a:pt x="311" y="227"/>
                  <a:pt x="311" y="227"/>
                  <a:pt x="311" y="227"/>
                </a:cubicBezTo>
                <a:cubicBezTo>
                  <a:pt x="311" y="294"/>
                  <a:pt x="311" y="294"/>
                  <a:pt x="311" y="294"/>
                </a:cubicBezTo>
                <a:cubicBezTo>
                  <a:pt x="311" y="305"/>
                  <a:pt x="320" y="314"/>
                  <a:pt x="330" y="314"/>
                </a:cubicBezTo>
                <a:cubicBezTo>
                  <a:pt x="360" y="314"/>
                  <a:pt x="360" y="314"/>
                  <a:pt x="360" y="314"/>
                </a:cubicBezTo>
                <a:cubicBezTo>
                  <a:pt x="371" y="314"/>
                  <a:pt x="380" y="305"/>
                  <a:pt x="380" y="294"/>
                </a:cubicBezTo>
                <a:cubicBezTo>
                  <a:pt x="380" y="227"/>
                  <a:pt x="380" y="227"/>
                  <a:pt x="380" y="227"/>
                </a:cubicBezTo>
                <a:cubicBezTo>
                  <a:pt x="380" y="227"/>
                  <a:pt x="380" y="227"/>
                  <a:pt x="380" y="227"/>
                </a:cubicBezTo>
                <a:cubicBezTo>
                  <a:pt x="391" y="227"/>
                  <a:pt x="400" y="218"/>
                  <a:pt x="400" y="207"/>
                </a:cubicBezTo>
                <a:cubicBezTo>
                  <a:pt x="400" y="113"/>
                  <a:pt x="400" y="113"/>
                  <a:pt x="400" y="113"/>
                </a:cubicBezTo>
                <a:cubicBezTo>
                  <a:pt x="400" y="102"/>
                  <a:pt x="391" y="93"/>
                  <a:pt x="380" y="93"/>
                </a:cubicBezTo>
                <a:close/>
                <a:moveTo>
                  <a:pt x="345" y="21"/>
                </a:moveTo>
                <a:cubicBezTo>
                  <a:pt x="363" y="21"/>
                  <a:pt x="378" y="36"/>
                  <a:pt x="378" y="54"/>
                </a:cubicBezTo>
                <a:cubicBezTo>
                  <a:pt x="378" y="72"/>
                  <a:pt x="363" y="87"/>
                  <a:pt x="345" y="87"/>
                </a:cubicBezTo>
                <a:cubicBezTo>
                  <a:pt x="327" y="87"/>
                  <a:pt x="313" y="72"/>
                  <a:pt x="313" y="54"/>
                </a:cubicBezTo>
                <a:cubicBezTo>
                  <a:pt x="313" y="36"/>
                  <a:pt x="327" y="21"/>
                  <a:pt x="345" y="21"/>
                </a:cubicBezTo>
                <a:close/>
                <a:moveTo>
                  <a:pt x="89" y="93"/>
                </a:moveTo>
                <a:cubicBezTo>
                  <a:pt x="20" y="93"/>
                  <a:pt x="20" y="93"/>
                  <a:pt x="20" y="93"/>
                </a:cubicBezTo>
                <a:cubicBezTo>
                  <a:pt x="9" y="93"/>
                  <a:pt x="0" y="102"/>
                  <a:pt x="0" y="113"/>
                </a:cubicBezTo>
                <a:cubicBezTo>
                  <a:pt x="0" y="207"/>
                  <a:pt x="0" y="207"/>
                  <a:pt x="0" y="207"/>
                </a:cubicBezTo>
                <a:cubicBezTo>
                  <a:pt x="0" y="218"/>
                  <a:pt x="9" y="227"/>
                  <a:pt x="20" y="227"/>
                </a:cubicBezTo>
                <a:cubicBezTo>
                  <a:pt x="20" y="227"/>
                  <a:pt x="20" y="227"/>
                  <a:pt x="20" y="227"/>
                </a:cubicBezTo>
                <a:cubicBezTo>
                  <a:pt x="20" y="294"/>
                  <a:pt x="20" y="294"/>
                  <a:pt x="20" y="294"/>
                </a:cubicBezTo>
                <a:cubicBezTo>
                  <a:pt x="20" y="305"/>
                  <a:pt x="29" y="314"/>
                  <a:pt x="40" y="314"/>
                </a:cubicBezTo>
                <a:cubicBezTo>
                  <a:pt x="70" y="314"/>
                  <a:pt x="70" y="314"/>
                  <a:pt x="70" y="314"/>
                </a:cubicBezTo>
                <a:cubicBezTo>
                  <a:pt x="80" y="314"/>
                  <a:pt x="89" y="305"/>
                  <a:pt x="89" y="294"/>
                </a:cubicBezTo>
                <a:cubicBezTo>
                  <a:pt x="89" y="227"/>
                  <a:pt x="89" y="227"/>
                  <a:pt x="89" y="227"/>
                </a:cubicBezTo>
                <a:cubicBezTo>
                  <a:pt x="89" y="227"/>
                  <a:pt x="89" y="227"/>
                  <a:pt x="89" y="227"/>
                </a:cubicBezTo>
                <a:cubicBezTo>
                  <a:pt x="100" y="227"/>
                  <a:pt x="109" y="218"/>
                  <a:pt x="109" y="207"/>
                </a:cubicBezTo>
                <a:cubicBezTo>
                  <a:pt x="109" y="113"/>
                  <a:pt x="109" y="113"/>
                  <a:pt x="109" y="113"/>
                </a:cubicBezTo>
                <a:cubicBezTo>
                  <a:pt x="109" y="102"/>
                  <a:pt x="100" y="93"/>
                  <a:pt x="89" y="93"/>
                </a:cubicBezTo>
                <a:close/>
                <a:moveTo>
                  <a:pt x="55" y="21"/>
                </a:moveTo>
                <a:cubicBezTo>
                  <a:pt x="73" y="21"/>
                  <a:pt x="87" y="36"/>
                  <a:pt x="87" y="54"/>
                </a:cubicBezTo>
                <a:cubicBezTo>
                  <a:pt x="87" y="72"/>
                  <a:pt x="73" y="87"/>
                  <a:pt x="55" y="87"/>
                </a:cubicBezTo>
                <a:cubicBezTo>
                  <a:pt x="37" y="87"/>
                  <a:pt x="22" y="72"/>
                  <a:pt x="22" y="54"/>
                </a:cubicBezTo>
                <a:cubicBezTo>
                  <a:pt x="22" y="36"/>
                  <a:pt x="37" y="21"/>
                  <a:pt x="55" y="21"/>
                </a:cubicBez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4" name="Freeform 18"/>
          <p:cNvSpPr>
            <a:spLocks noChangeAspect="1" noEditPoints="1"/>
          </p:cNvSpPr>
          <p:nvPr/>
        </p:nvSpPr>
        <p:spPr bwMode="auto">
          <a:xfrm>
            <a:off x="6327727" y="4049366"/>
            <a:ext cx="418554" cy="308984"/>
          </a:xfrm>
          <a:custGeom>
            <a:avLst/>
            <a:gdLst>
              <a:gd name="T0" fmla="*/ 364 w 780"/>
              <a:gd name="T1" fmla="*/ 241 h 440"/>
              <a:gd name="T2" fmla="*/ 5 w 780"/>
              <a:gd name="T3" fmla="*/ 27 h 440"/>
              <a:gd name="T4" fmla="*/ 48 w 780"/>
              <a:gd name="T5" fmla="*/ 0 h 440"/>
              <a:gd name="T6" fmla="*/ 732 w 780"/>
              <a:gd name="T7" fmla="*/ 0 h 440"/>
              <a:gd name="T8" fmla="*/ 775 w 780"/>
              <a:gd name="T9" fmla="*/ 27 h 440"/>
              <a:gd name="T10" fmla="*/ 416 w 780"/>
              <a:gd name="T11" fmla="*/ 240 h 440"/>
              <a:gd name="T12" fmla="*/ 416 w 780"/>
              <a:gd name="T13" fmla="*/ 241 h 440"/>
              <a:gd name="T14" fmla="*/ 390 w 780"/>
              <a:gd name="T15" fmla="*/ 247 h 440"/>
              <a:gd name="T16" fmla="*/ 364 w 780"/>
              <a:gd name="T17" fmla="*/ 241 h 440"/>
              <a:gd name="T18" fmla="*/ 780 w 780"/>
              <a:gd name="T19" fmla="*/ 324 h 440"/>
              <a:gd name="T20" fmla="*/ 780 w 780"/>
              <a:gd name="T21" fmla="*/ 66 h 440"/>
              <a:gd name="T22" fmla="*/ 563 w 780"/>
              <a:gd name="T23" fmla="*/ 195 h 440"/>
              <a:gd name="T24" fmla="*/ 780 w 780"/>
              <a:gd name="T25" fmla="*/ 324 h 440"/>
              <a:gd name="T26" fmla="*/ 0 w 780"/>
              <a:gd name="T27" fmla="*/ 392 h 440"/>
              <a:gd name="T28" fmla="*/ 48 w 780"/>
              <a:gd name="T29" fmla="*/ 440 h 440"/>
              <a:gd name="T30" fmla="*/ 732 w 780"/>
              <a:gd name="T31" fmla="*/ 440 h 440"/>
              <a:gd name="T32" fmla="*/ 780 w 780"/>
              <a:gd name="T33" fmla="*/ 392 h 440"/>
              <a:gd name="T34" fmla="*/ 780 w 780"/>
              <a:gd name="T35" fmla="*/ 366 h 440"/>
              <a:gd name="T36" fmla="*/ 528 w 780"/>
              <a:gd name="T37" fmla="*/ 216 h 440"/>
              <a:gd name="T38" fmla="*/ 435 w 780"/>
              <a:gd name="T39" fmla="*/ 271 h 440"/>
              <a:gd name="T40" fmla="*/ 390 w 780"/>
              <a:gd name="T41" fmla="*/ 283 h 440"/>
              <a:gd name="T42" fmla="*/ 390 w 780"/>
              <a:gd name="T43" fmla="*/ 283 h 440"/>
              <a:gd name="T44" fmla="*/ 344 w 780"/>
              <a:gd name="T45" fmla="*/ 271 h 440"/>
              <a:gd name="T46" fmla="*/ 252 w 780"/>
              <a:gd name="T47" fmla="*/ 216 h 440"/>
              <a:gd name="T48" fmla="*/ 0 w 780"/>
              <a:gd name="T49" fmla="*/ 366 h 440"/>
              <a:gd name="T50" fmla="*/ 0 w 780"/>
              <a:gd name="T51" fmla="*/ 392 h 440"/>
              <a:gd name="T52" fmla="*/ 217 w 780"/>
              <a:gd name="T53" fmla="*/ 195 h 440"/>
              <a:gd name="T54" fmla="*/ 0 w 780"/>
              <a:gd name="T55" fmla="*/ 66 h 440"/>
              <a:gd name="T56" fmla="*/ 0 w 780"/>
              <a:gd name="T57" fmla="*/ 324 h 440"/>
              <a:gd name="T58" fmla="*/ 217 w 780"/>
              <a:gd name="T59" fmla="*/ 195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80" h="440">
                <a:moveTo>
                  <a:pt x="364" y="241"/>
                </a:moveTo>
                <a:cubicBezTo>
                  <a:pt x="5" y="27"/>
                  <a:pt x="5" y="27"/>
                  <a:pt x="5" y="27"/>
                </a:cubicBezTo>
                <a:cubicBezTo>
                  <a:pt x="13" y="11"/>
                  <a:pt x="29" y="0"/>
                  <a:pt x="48" y="0"/>
                </a:cubicBezTo>
                <a:cubicBezTo>
                  <a:pt x="732" y="0"/>
                  <a:pt x="732" y="0"/>
                  <a:pt x="732" y="0"/>
                </a:cubicBezTo>
                <a:cubicBezTo>
                  <a:pt x="751" y="0"/>
                  <a:pt x="767" y="11"/>
                  <a:pt x="775" y="27"/>
                </a:cubicBezTo>
                <a:cubicBezTo>
                  <a:pt x="416" y="240"/>
                  <a:pt x="416" y="240"/>
                  <a:pt x="416" y="240"/>
                </a:cubicBezTo>
                <a:cubicBezTo>
                  <a:pt x="416" y="241"/>
                  <a:pt x="416" y="241"/>
                  <a:pt x="416" y="241"/>
                </a:cubicBezTo>
                <a:cubicBezTo>
                  <a:pt x="409" y="245"/>
                  <a:pt x="400" y="247"/>
                  <a:pt x="390" y="247"/>
                </a:cubicBezTo>
                <a:cubicBezTo>
                  <a:pt x="380" y="247"/>
                  <a:pt x="370" y="245"/>
                  <a:pt x="364" y="241"/>
                </a:cubicBezTo>
                <a:close/>
                <a:moveTo>
                  <a:pt x="780" y="324"/>
                </a:moveTo>
                <a:cubicBezTo>
                  <a:pt x="780" y="66"/>
                  <a:pt x="780" y="66"/>
                  <a:pt x="780" y="66"/>
                </a:cubicBezTo>
                <a:cubicBezTo>
                  <a:pt x="563" y="195"/>
                  <a:pt x="563" y="195"/>
                  <a:pt x="563" y="195"/>
                </a:cubicBezTo>
                <a:lnTo>
                  <a:pt x="780" y="324"/>
                </a:lnTo>
                <a:close/>
                <a:moveTo>
                  <a:pt x="0" y="392"/>
                </a:moveTo>
                <a:cubicBezTo>
                  <a:pt x="0" y="419"/>
                  <a:pt x="21" y="440"/>
                  <a:pt x="48" y="440"/>
                </a:cubicBezTo>
                <a:cubicBezTo>
                  <a:pt x="732" y="440"/>
                  <a:pt x="732" y="440"/>
                  <a:pt x="732" y="440"/>
                </a:cubicBezTo>
                <a:cubicBezTo>
                  <a:pt x="758" y="440"/>
                  <a:pt x="780" y="419"/>
                  <a:pt x="780" y="392"/>
                </a:cubicBezTo>
                <a:cubicBezTo>
                  <a:pt x="780" y="366"/>
                  <a:pt x="780" y="366"/>
                  <a:pt x="780" y="366"/>
                </a:cubicBezTo>
                <a:cubicBezTo>
                  <a:pt x="528" y="216"/>
                  <a:pt x="528" y="216"/>
                  <a:pt x="528" y="216"/>
                </a:cubicBezTo>
                <a:cubicBezTo>
                  <a:pt x="435" y="271"/>
                  <a:pt x="435" y="271"/>
                  <a:pt x="435" y="271"/>
                </a:cubicBezTo>
                <a:cubicBezTo>
                  <a:pt x="423" y="279"/>
                  <a:pt x="407" y="283"/>
                  <a:pt x="390" y="283"/>
                </a:cubicBezTo>
                <a:cubicBezTo>
                  <a:pt x="390" y="283"/>
                  <a:pt x="390" y="283"/>
                  <a:pt x="390" y="283"/>
                </a:cubicBezTo>
                <a:cubicBezTo>
                  <a:pt x="373" y="283"/>
                  <a:pt x="357" y="279"/>
                  <a:pt x="344" y="271"/>
                </a:cubicBezTo>
                <a:cubicBezTo>
                  <a:pt x="252" y="216"/>
                  <a:pt x="252" y="216"/>
                  <a:pt x="252" y="216"/>
                </a:cubicBezTo>
                <a:cubicBezTo>
                  <a:pt x="0" y="366"/>
                  <a:pt x="0" y="366"/>
                  <a:pt x="0" y="366"/>
                </a:cubicBezTo>
                <a:lnTo>
                  <a:pt x="0" y="392"/>
                </a:lnTo>
                <a:close/>
                <a:moveTo>
                  <a:pt x="217" y="195"/>
                </a:moveTo>
                <a:cubicBezTo>
                  <a:pt x="0" y="66"/>
                  <a:pt x="0" y="66"/>
                  <a:pt x="0" y="66"/>
                </a:cubicBezTo>
                <a:cubicBezTo>
                  <a:pt x="0" y="324"/>
                  <a:pt x="0" y="324"/>
                  <a:pt x="0" y="324"/>
                </a:cubicBezTo>
                <a:lnTo>
                  <a:pt x="217" y="195"/>
                </a:lnTo>
                <a:close/>
              </a:path>
            </a:pathLst>
          </a:custGeom>
          <a:solidFill>
            <a:srgbClr val="F0F0F0"/>
          </a:solidFill>
          <a:ln>
            <a:noFill/>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7774" tIns="44768" rIns="0" bIns="44768" numCol="1" spcCol="0" rtlCol="0" fromWordArt="0" anchor="ctr" anchorCtr="0" forceAA="0" compatLnSpc="1">
            <a:prstTxWarp prst="textNoShape">
              <a:avLst/>
            </a:prstTxWarp>
            <a:noAutofit/>
          </a:bodyPr>
          <a:lstStyle/>
          <a:p>
            <a:pPr defTabSz="913020">
              <a:lnSpc>
                <a:spcPct val="90000"/>
              </a:lnSpc>
              <a:spcAft>
                <a:spcPts val="588"/>
              </a:spcAft>
            </a:pPr>
            <a:endParaRPr lang="en-US" sz="1369" b="1" dirty="0">
              <a:gradFill>
                <a:gsLst>
                  <a:gs pos="50427">
                    <a:srgbClr val="FFFFFF"/>
                  </a:gs>
                  <a:gs pos="30000">
                    <a:srgbClr val="FFFFFF"/>
                  </a:gs>
                </a:gsLst>
                <a:lin ang="5400000" scaled="0"/>
              </a:gradFill>
            </a:endParaRPr>
          </a:p>
        </p:txBody>
      </p:sp>
      <p:sp>
        <p:nvSpPr>
          <p:cNvPr id="655" name="Freeform 109"/>
          <p:cNvSpPr>
            <a:spLocks noChangeAspect="1" noEditPoints="1"/>
          </p:cNvSpPr>
          <p:nvPr/>
        </p:nvSpPr>
        <p:spPr bwMode="auto">
          <a:xfrm>
            <a:off x="7242283" y="4015206"/>
            <a:ext cx="418577" cy="392585"/>
          </a:xfrm>
          <a:custGeom>
            <a:avLst/>
            <a:gdLst>
              <a:gd name="T0" fmla="*/ 49 w 80"/>
              <a:gd name="T1" fmla="*/ 51 h 65"/>
              <a:gd name="T2" fmla="*/ 43 w 80"/>
              <a:gd name="T3" fmla="*/ 50 h 65"/>
              <a:gd name="T4" fmla="*/ 42 w 80"/>
              <a:gd name="T5" fmla="*/ 50 h 65"/>
              <a:gd name="T6" fmla="*/ 42 w 80"/>
              <a:gd name="T7" fmla="*/ 44 h 65"/>
              <a:gd name="T8" fmla="*/ 43 w 80"/>
              <a:gd name="T9" fmla="*/ 44 h 65"/>
              <a:gd name="T10" fmla="*/ 51 w 80"/>
              <a:gd name="T11" fmla="*/ 45 h 65"/>
              <a:gd name="T12" fmla="*/ 52 w 80"/>
              <a:gd name="T13" fmla="*/ 42 h 65"/>
              <a:gd name="T14" fmla="*/ 44 w 80"/>
              <a:gd name="T15" fmla="*/ 40 h 65"/>
              <a:gd name="T16" fmla="*/ 43 w 80"/>
              <a:gd name="T17" fmla="*/ 40 h 65"/>
              <a:gd name="T18" fmla="*/ 43 w 80"/>
              <a:gd name="T19" fmla="*/ 25 h 65"/>
              <a:gd name="T20" fmla="*/ 58 w 80"/>
              <a:gd name="T21" fmla="*/ 25 h 65"/>
              <a:gd name="T22" fmla="*/ 58 w 80"/>
              <a:gd name="T23" fmla="*/ 30 h 65"/>
              <a:gd name="T24" fmla="*/ 49 w 80"/>
              <a:gd name="T25" fmla="*/ 30 h 65"/>
              <a:gd name="T26" fmla="*/ 49 w 80"/>
              <a:gd name="T27" fmla="*/ 34 h 65"/>
              <a:gd name="T28" fmla="*/ 57 w 80"/>
              <a:gd name="T29" fmla="*/ 36 h 65"/>
              <a:gd name="T30" fmla="*/ 59 w 80"/>
              <a:gd name="T31" fmla="*/ 42 h 65"/>
              <a:gd name="T32" fmla="*/ 56 w 80"/>
              <a:gd name="T33" fmla="*/ 48 h 65"/>
              <a:gd name="T34" fmla="*/ 49 w 80"/>
              <a:gd name="T35" fmla="*/ 51 h 65"/>
              <a:gd name="T36" fmla="*/ 38 w 80"/>
              <a:gd name="T37" fmla="*/ 45 h 65"/>
              <a:gd name="T38" fmla="*/ 29 w 80"/>
              <a:gd name="T39" fmla="*/ 45 h 65"/>
              <a:gd name="T40" fmla="*/ 33 w 80"/>
              <a:gd name="T41" fmla="*/ 41 h 65"/>
              <a:gd name="T42" fmla="*/ 39 w 80"/>
              <a:gd name="T43" fmla="*/ 32 h 65"/>
              <a:gd name="T44" fmla="*/ 36 w 80"/>
              <a:gd name="T45" fmla="*/ 26 h 65"/>
              <a:gd name="T46" fmla="*/ 30 w 80"/>
              <a:gd name="T47" fmla="*/ 24 h 65"/>
              <a:gd name="T48" fmla="*/ 22 w 80"/>
              <a:gd name="T49" fmla="*/ 26 h 65"/>
              <a:gd name="T50" fmla="*/ 22 w 80"/>
              <a:gd name="T51" fmla="*/ 27 h 65"/>
              <a:gd name="T52" fmla="*/ 22 w 80"/>
              <a:gd name="T53" fmla="*/ 33 h 65"/>
              <a:gd name="T54" fmla="*/ 23 w 80"/>
              <a:gd name="T55" fmla="*/ 32 h 65"/>
              <a:gd name="T56" fmla="*/ 29 w 80"/>
              <a:gd name="T57" fmla="*/ 30 h 65"/>
              <a:gd name="T58" fmla="*/ 32 w 80"/>
              <a:gd name="T59" fmla="*/ 33 h 65"/>
              <a:gd name="T60" fmla="*/ 31 w 80"/>
              <a:gd name="T61" fmla="*/ 35 h 65"/>
              <a:gd name="T62" fmla="*/ 28 w 80"/>
              <a:gd name="T63" fmla="*/ 39 h 65"/>
              <a:gd name="T64" fmla="*/ 21 w 80"/>
              <a:gd name="T65" fmla="*/ 46 h 65"/>
              <a:gd name="T66" fmla="*/ 21 w 80"/>
              <a:gd name="T67" fmla="*/ 50 h 65"/>
              <a:gd name="T68" fmla="*/ 38 w 80"/>
              <a:gd name="T69" fmla="*/ 50 h 65"/>
              <a:gd name="T70" fmla="*/ 38 w 80"/>
              <a:gd name="T71" fmla="*/ 45 h 65"/>
              <a:gd name="T72" fmla="*/ 71 w 80"/>
              <a:gd name="T73" fmla="*/ 19 h 65"/>
              <a:gd name="T74" fmla="*/ 9 w 80"/>
              <a:gd name="T75" fmla="*/ 19 h 65"/>
              <a:gd name="T76" fmla="*/ 9 w 80"/>
              <a:gd name="T77" fmla="*/ 56 h 65"/>
              <a:gd name="T78" fmla="*/ 9 w 80"/>
              <a:gd name="T79" fmla="*/ 57 h 65"/>
              <a:gd name="T80" fmla="*/ 70 w 80"/>
              <a:gd name="T81" fmla="*/ 57 h 65"/>
              <a:gd name="T82" fmla="*/ 71 w 80"/>
              <a:gd name="T83" fmla="*/ 56 h 65"/>
              <a:gd name="T84" fmla="*/ 71 w 80"/>
              <a:gd name="T85" fmla="*/ 19 h 65"/>
              <a:gd name="T86" fmla="*/ 76 w 80"/>
              <a:gd name="T87" fmla="*/ 0 h 65"/>
              <a:gd name="T88" fmla="*/ 80 w 80"/>
              <a:gd name="T89" fmla="*/ 4 h 65"/>
              <a:gd name="T90" fmla="*/ 80 w 80"/>
              <a:gd name="T91" fmla="*/ 62 h 65"/>
              <a:gd name="T92" fmla="*/ 76 w 80"/>
              <a:gd name="T93" fmla="*/ 65 h 65"/>
              <a:gd name="T94" fmla="*/ 4 w 80"/>
              <a:gd name="T95" fmla="*/ 65 h 65"/>
              <a:gd name="T96" fmla="*/ 0 w 80"/>
              <a:gd name="T97" fmla="*/ 62 h 65"/>
              <a:gd name="T98" fmla="*/ 0 w 80"/>
              <a:gd name="T99" fmla="*/ 4 h 65"/>
              <a:gd name="T100" fmla="*/ 4 w 80"/>
              <a:gd name="T101" fmla="*/ 0 h 65"/>
              <a:gd name="T102" fmla="*/ 76 w 80"/>
              <a:gd name="T10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0" h="65">
                <a:moveTo>
                  <a:pt x="49" y="51"/>
                </a:moveTo>
                <a:cubicBezTo>
                  <a:pt x="46" y="51"/>
                  <a:pt x="44" y="51"/>
                  <a:pt x="43" y="50"/>
                </a:cubicBezTo>
                <a:cubicBezTo>
                  <a:pt x="42" y="50"/>
                  <a:pt x="42" y="50"/>
                  <a:pt x="42" y="50"/>
                </a:cubicBezTo>
                <a:cubicBezTo>
                  <a:pt x="42" y="44"/>
                  <a:pt x="42" y="44"/>
                  <a:pt x="42" y="44"/>
                </a:cubicBezTo>
                <a:cubicBezTo>
                  <a:pt x="43" y="44"/>
                  <a:pt x="43" y="44"/>
                  <a:pt x="43" y="44"/>
                </a:cubicBezTo>
                <a:cubicBezTo>
                  <a:pt x="46" y="46"/>
                  <a:pt x="50" y="46"/>
                  <a:pt x="51" y="45"/>
                </a:cubicBezTo>
                <a:cubicBezTo>
                  <a:pt x="52" y="44"/>
                  <a:pt x="52" y="43"/>
                  <a:pt x="52" y="42"/>
                </a:cubicBezTo>
                <a:cubicBezTo>
                  <a:pt x="52" y="41"/>
                  <a:pt x="51" y="39"/>
                  <a:pt x="44" y="40"/>
                </a:cubicBezTo>
                <a:cubicBezTo>
                  <a:pt x="43" y="40"/>
                  <a:pt x="43" y="40"/>
                  <a:pt x="43" y="40"/>
                </a:cubicBezTo>
                <a:cubicBezTo>
                  <a:pt x="43" y="25"/>
                  <a:pt x="43" y="25"/>
                  <a:pt x="43" y="25"/>
                </a:cubicBezTo>
                <a:cubicBezTo>
                  <a:pt x="58" y="25"/>
                  <a:pt x="58" y="25"/>
                  <a:pt x="58" y="25"/>
                </a:cubicBezTo>
                <a:cubicBezTo>
                  <a:pt x="58" y="30"/>
                  <a:pt x="58" y="30"/>
                  <a:pt x="58" y="30"/>
                </a:cubicBezTo>
                <a:cubicBezTo>
                  <a:pt x="49" y="30"/>
                  <a:pt x="49" y="30"/>
                  <a:pt x="49" y="30"/>
                </a:cubicBezTo>
                <a:cubicBezTo>
                  <a:pt x="49" y="34"/>
                  <a:pt x="49" y="34"/>
                  <a:pt x="49" y="34"/>
                </a:cubicBezTo>
                <a:cubicBezTo>
                  <a:pt x="52" y="34"/>
                  <a:pt x="55" y="34"/>
                  <a:pt x="57" y="36"/>
                </a:cubicBezTo>
                <a:cubicBezTo>
                  <a:pt x="58" y="38"/>
                  <a:pt x="59" y="40"/>
                  <a:pt x="59" y="42"/>
                </a:cubicBezTo>
                <a:cubicBezTo>
                  <a:pt x="59" y="44"/>
                  <a:pt x="58" y="47"/>
                  <a:pt x="56" y="48"/>
                </a:cubicBezTo>
                <a:cubicBezTo>
                  <a:pt x="55" y="50"/>
                  <a:pt x="52" y="51"/>
                  <a:pt x="49" y="51"/>
                </a:cubicBezTo>
                <a:moveTo>
                  <a:pt x="38" y="45"/>
                </a:moveTo>
                <a:cubicBezTo>
                  <a:pt x="29" y="45"/>
                  <a:pt x="29" y="45"/>
                  <a:pt x="29" y="45"/>
                </a:cubicBezTo>
                <a:cubicBezTo>
                  <a:pt x="33" y="41"/>
                  <a:pt x="33" y="41"/>
                  <a:pt x="33" y="41"/>
                </a:cubicBezTo>
                <a:cubicBezTo>
                  <a:pt x="37" y="38"/>
                  <a:pt x="39" y="35"/>
                  <a:pt x="39" y="32"/>
                </a:cubicBezTo>
                <a:cubicBezTo>
                  <a:pt x="39" y="30"/>
                  <a:pt x="38" y="28"/>
                  <a:pt x="36" y="26"/>
                </a:cubicBezTo>
                <a:cubicBezTo>
                  <a:pt x="35" y="25"/>
                  <a:pt x="33" y="24"/>
                  <a:pt x="30" y="24"/>
                </a:cubicBezTo>
                <a:cubicBezTo>
                  <a:pt x="27" y="24"/>
                  <a:pt x="25" y="25"/>
                  <a:pt x="22" y="26"/>
                </a:cubicBezTo>
                <a:cubicBezTo>
                  <a:pt x="22" y="27"/>
                  <a:pt x="22" y="27"/>
                  <a:pt x="22" y="27"/>
                </a:cubicBezTo>
                <a:cubicBezTo>
                  <a:pt x="22" y="33"/>
                  <a:pt x="22" y="33"/>
                  <a:pt x="22" y="33"/>
                </a:cubicBezTo>
                <a:cubicBezTo>
                  <a:pt x="23" y="32"/>
                  <a:pt x="23" y="32"/>
                  <a:pt x="23" y="32"/>
                </a:cubicBezTo>
                <a:cubicBezTo>
                  <a:pt x="25" y="30"/>
                  <a:pt x="27" y="30"/>
                  <a:pt x="29" y="30"/>
                </a:cubicBezTo>
                <a:cubicBezTo>
                  <a:pt x="31" y="30"/>
                  <a:pt x="32" y="31"/>
                  <a:pt x="32" y="33"/>
                </a:cubicBezTo>
                <a:cubicBezTo>
                  <a:pt x="32" y="33"/>
                  <a:pt x="32" y="34"/>
                  <a:pt x="31" y="35"/>
                </a:cubicBezTo>
                <a:cubicBezTo>
                  <a:pt x="31" y="36"/>
                  <a:pt x="30" y="37"/>
                  <a:pt x="28" y="39"/>
                </a:cubicBezTo>
                <a:cubicBezTo>
                  <a:pt x="21" y="46"/>
                  <a:pt x="21" y="46"/>
                  <a:pt x="21" y="46"/>
                </a:cubicBezTo>
                <a:cubicBezTo>
                  <a:pt x="21" y="50"/>
                  <a:pt x="21" y="50"/>
                  <a:pt x="21" y="50"/>
                </a:cubicBezTo>
                <a:cubicBezTo>
                  <a:pt x="38" y="50"/>
                  <a:pt x="38" y="50"/>
                  <a:pt x="38" y="50"/>
                </a:cubicBezTo>
                <a:lnTo>
                  <a:pt x="38" y="45"/>
                </a:lnTo>
                <a:close/>
                <a:moveTo>
                  <a:pt x="71" y="19"/>
                </a:moveTo>
                <a:cubicBezTo>
                  <a:pt x="9" y="19"/>
                  <a:pt x="9" y="19"/>
                  <a:pt x="9" y="19"/>
                </a:cubicBezTo>
                <a:cubicBezTo>
                  <a:pt x="9" y="56"/>
                  <a:pt x="9" y="56"/>
                  <a:pt x="9" y="56"/>
                </a:cubicBezTo>
                <a:cubicBezTo>
                  <a:pt x="9" y="57"/>
                  <a:pt x="9" y="57"/>
                  <a:pt x="9" y="57"/>
                </a:cubicBezTo>
                <a:cubicBezTo>
                  <a:pt x="70" y="57"/>
                  <a:pt x="70" y="57"/>
                  <a:pt x="70" y="57"/>
                </a:cubicBezTo>
                <a:cubicBezTo>
                  <a:pt x="71" y="57"/>
                  <a:pt x="71" y="57"/>
                  <a:pt x="71" y="56"/>
                </a:cubicBezTo>
                <a:lnTo>
                  <a:pt x="71" y="19"/>
                </a:lnTo>
                <a:close/>
                <a:moveTo>
                  <a:pt x="76" y="0"/>
                </a:moveTo>
                <a:cubicBezTo>
                  <a:pt x="78" y="0"/>
                  <a:pt x="80" y="1"/>
                  <a:pt x="80" y="4"/>
                </a:cubicBezTo>
                <a:cubicBezTo>
                  <a:pt x="80" y="62"/>
                  <a:pt x="80" y="62"/>
                  <a:pt x="80" y="62"/>
                </a:cubicBezTo>
                <a:cubicBezTo>
                  <a:pt x="80" y="64"/>
                  <a:pt x="78" y="65"/>
                  <a:pt x="76" y="65"/>
                </a:cubicBezTo>
                <a:cubicBezTo>
                  <a:pt x="4" y="65"/>
                  <a:pt x="4" y="65"/>
                  <a:pt x="4" y="65"/>
                </a:cubicBezTo>
                <a:cubicBezTo>
                  <a:pt x="2" y="65"/>
                  <a:pt x="0" y="64"/>
                  <a:pt x="0" y="62"/>
                </a:cubicBezTo>
                <a:cubicBezTo>
                  <a:pt x="0" y="4"/>
                  <a:pt x="0" y="4"/>
                  <a:pt x="0" y="4"/>
                </a:cubicBezTo>
                <a:cubicBezTo>
                  <a:pt x="0" y="1"/>
                  <a:pt x="2" y="0"/>
                  <a:pt x="4" y="0"/>
                </a:cubicBezTo>
                <a:cubicBezTo>
                  <a:pt x="76" y="0"/>
                  <a:pt x="76" y="0"/>
                  <a:pt x="76" y="0"/>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7774" tIns="43886" rIns="87774" bIns="43886" numCol="1" anchor="t" anchorCtr="0" compatLnSpc="1">
            <a:prstTxWarp prst="textNoShape">
              <a:avLst/>
            </a:prstTxWarp>
          </a:bodyPr>
          <a:lstStyle/>
          <a:p>
            <a:pPr defTabSz="895029"/>
            <a:endParaRPr lang="en-US" sz="1762" dirty="0">
              <a:solidFill>
                <a:srgbClr val="FFFFFF"/>
              </a:solidFill>
            </a:endParaRPr>
          </a:p>
        </p:txBody>
      </p:sp>
      <p:sp>
        <p:nvSpPr>
          <p:cNvPr id="656" name="Freeform 5"/>
          <p:cNvSpPr>
            <a:spLocks noEditPoints="1"/>
          </p:cNvSpPr>
          <p:nvPr/>
        </p:nvSpPr>
        <p:spPr bwMode="auto">
          <a:xfrm>
            <a:off x="4656622" y="4952857"/>
            <a:ext cx="361199" cy="405044"/>
          </a:xfrm>
          <a:custGeom>
            <a:avLst/>
            <a:gdLst>
              <a:gd name="T0" fmla="*/ 1986 w 2166"/>
              <a:gd name="T1" fmla="*/ 74 h 2429"/>
              <a:gd name="T2" fmla="*/ 2166 w 2166"/>
              <a:gd name="T3" fmla="*/ 169 h 2429"/>
              <a:gd name="T4" fmla="*/ 1986 w 2166"/>
              <a:gd name="T5" fmla="*/ 848 h 2429"/>
              <a:gd name="T6" fmla="*/ 1986 w 2166"/>
              <a:gd name="T7" fmla="*/ 880 h 2429"/>
              <a:gd name="T8" fmla="*/ 2166 w 2166"/>
              <a:gd name="T9" fmla="*/ 1485 h 2429"/>
              <a:gd name="T10" fmla="*/ 2071 w 2166"/>
              <a:gd name="T11" fmla="*/ 880 h 2429"/>
              <a:gd name="T12" fmla="*/ 850 w 2166"/>
              <a:gd name="T13" fmla="*/ 880 h 2429"/>
              <a:gd name="T14" fmla="*/ 743 w 2166"/>
              <a:gd name="T15" fmla="*/ 1156 h 2429"/>
              <a:gd name="T16" fmla="*/ 871 w 2166"/>
              <a:gd name="T17" fmla="*/ 1315 h 2429"/>
              <a:gd name="T18" fmla="*/ 988 w 2166"/>
              <a:gd name="T19" fmla="*/ 1251 h 2429"/>
              <a:gd name="T20" fmla="*/ 1073 w 2166"/>
              <a:gd name="T21" fmla="*/ 986 h 2429"/>
              <a:gd name="T22" fmla="*/ 956 w 2166"/>
              <a:gd name="T23" fmla="*/ 827 h 2429"/>
              <a:gd name="T24" fmla="*/ 1954 w 2166"/>
              <a:gd name="T25" fmla="*/ 2333 h 2429"/>
              <a:gd name="T26" fmla="*/ 96 w 2166"/>
              <a:gd name="T27" fmla="*/ 2429 h 2429"/>
              <a:gd name="T28" fmla="*/ 0 w 2166"/>
              <a:gd name="T29" fmla="*/ 95 h 2429"/>
              <a:gd name="T30" fmla="*/ 1858 w 2166"/>
              <a:gd name="T31" fmla="*/ 0 h 2429"/>
              <a:gd name="T32" fmla="*/ 1614 w 2166"/>
              <a:gd name="T33" fmla="*/ 1432 h 2429"/>
              <a:gd name="T34" fmla="*/ 1285 w 2166"/>
              <a:gd name="T35" fmla="*/ 1559 h 2429"/>
              <a:gd name="T36" fmla="*/ 712 w 2166"/>
              <a:gd name="T37" fmla="*/ 1548 h 2429"/>
              <a:gd name="T38" fmla="*/ 446 w 2166"/>
              <a:gd name="T39" fmla="*/ 1124 h 2429"/>
              <a:gd name="T40" fmla="*/ 701 w 2166"/>
              <a:gd name="T41" fmla="*/ 636 h 2429"/>
              <a:gd name="T42" fmla="*/ 1338 w 2166"/>
              <a:gd name="T43" fmla="*/ 668 h 2429"/>
              <a:gd name="T44" fmla="*/ 1423 w 2166"/>
              <a:gd name="T45" fmla="*/ 1124 h 2429"/>
              <a:gd name="T46" fmla="*/ 1221 w 2166"/>
              <a:gd name="T47" fmla="*/ 1304 h 2429"/>
              <a:gd name="T48" fmla="*/ 1200 w 2166"/>
              <a:gd name="T49" fmla="*/ 1273 h 2429"/>
              <a:gd name="T50" fmla="*/ 1306 w 2166"/>
              <a:gd name="T51" fmla="*/ 732 h 2429"/>
              <a:gd name="T52" fmla="*/ 1115 w 2166"/>
              <a:gd name="T53" fmla="*/ 806 h 2429"/>
              <a:gd name="T54" fmla="*/ 658 w 2166"/>
              <a:gd name="T55" fmla="*/ 870 h 2429"/>
              <a:gd name="T56" fmla="*/ 648 w 2166"/>
              <a:gd name="T57" fmla="*/ 1368 h 2429"/>
              <a:gd name="T58" fmla="*/ 1020 w 2166"/>
              <a:gd name="T59" fmla="*/ 1368 h 2429"/>
              <a:gd name="T60" fmla="*/ 1136 w 2166"/>
              <a:gd name="T61" fmla="*/ 1442 h 2429"/>
              <a:gd name="T62" fmla="*/ 1582 w 2166"/>
              <a:gd name="T63" fmla="*/ 954 h 2429"/>
              <a:gd name="T64" fmla="*/ 1306 w 2166"/>
              <a:gd name="T65" fmla="*/ 498 h 2429"/>
              <a:gd name="T66" fmla="*/ 648 w 2166"/>
              <a:gd name="T67" fmla="*/ 519 h 2429"/>
              <a:gd name="T68" fmla="*/ 319 w 2166"/>
              <a:gd name="T69" fmla="*/ 1113 h 2429"/>
              <a:gd name="T70" fmla="*/ 637 w 2166"/>
              <a:gd name="T71" fmla="*/ 1654 h 2429"/>
              <a:gd name="T72" fmla="*/ 1412 w 2166"/>
              <a:gd name="T73" fmla="*/ 1644 h 2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66" h="2429">
                <a:moveTo>
                  <a:pt x="1986" y="848"/>
                </a:moveTo>
                <a:cubicBezTo>
                  <a:pt x="1986" y="74"/>
                  <a:pt x="1986" y="74"/>
                  <a:pt x="1986" y="74"/>
                </a:cubicBezTo>
                <a:cubicBezTo>
                  <a:pt x="2071" y="74"/>
                  <a:pt x="2071" y="74"/>
                  <a:pt x="2071" y="74"/>
                </a:cubicBezTo>
                <a:cubicBezTo>
                  <a:pt x="2124" y="74"/>
                  <a:pt x="2166" y="116"/>
                  <a:pt x="2166" y="169"/>
                </a:cubicBezTo>
                <a:cubicBezTo>
                  <a:pt x="2166" y="169"/>
                  <a:pt x="2166" y="583"/>
                  <a:pt x="2166" y="679"/>
                </a:cubicBezTo>
                <a:cubicBezTo>
                  <a:pt x="2156" y="763"/>
                  <a:pt x="2028" y="795"/>
                  <a:pt x="1986" y="848"/>
                </a:cubicBezTo>
                <a:close/>
                <a:moveTo>
                  <a:pt x="2071" y="880"/>
                </a:moveTo>
                <a:cubicBezTo>
                  <a:pt x="1986" y="880"/>
                  <a:pt x="1986" y="880"/>
                  <a:pt x="1986" y="880"/>
                </a:cubicBezTo>
                <a:cubicBezTo>
                  <a:pt x="1986" y="1654"/>
                  <a:pt x="1986" y="1654"/>
                  <a:pt x="1986" y="1654"/>
                </a:cubicBezTo>
                <a:cubicBezTo>
                  <a:pt x="2028" y="1601"/>
                  <a:pt x="2156" y="1570"/>
                  <a:pt x="2166" y="1485"/>
                </a:cubicBezTo>
                <a:cubicBezTo>
                  <a:pt x="2166" y="1389"/>
                  <a:pt x="2166" y="976"/>
                  <a:pt x="2166" y="976"/>
                </a:cubicBezTo>
                <a:cubicBezTo>
                  <a:pt x="2166" y="923"/>
                  <a:pt x="2124" y="880"/>
                  <a:pt x="2071" y="880"/>
                </a:cubicBezTo>
                <a:close/>
                <a:moveTo>
                  <a:pt x="956" y="827"/>
                </a:moveTo>
                <a:cubicBezTo>
                  <a:pt x="913" y="827"/>
                  <a:pt x="881" y="848"/>
                  <a:pt x="850" y="880"/>
                </a:cubicBezTo>
                <a:cubicBezTo>
                  <a:pt x="807" y="901"/>
                  <a:pt x="786" y="944"/>
                  <a:pt x="775" y="1007"/>
                </a:cubicBezTo>
                <a:cubicBezTo>
                  <a:pt x="754" y="1060"/>
                  <a:pt x="743" y="1113"/>
                  <a:pt x="743" y="1156"/>
                </a:cubicBezTo>
                <a:cubicBezTo>
                  <a:pt x="743" y="1209"/>
                  <a:pt x="754" y="1251"/>
                  <a:pt x="786" y="1273"/>
                </a:cubicBezTo>
                <a:cubicBezTo>
                  <a:pt x="807" y="1304"/>
                  <a:pt x="828" y="1315"/>
                  <a:pt x="871" y="1315"/>
                </a:cubicBezTo>
                <a:cubicBezTo>
                  <a:pt x="892" y="1315"/>
                  <a:pt x="913" y="1315"/>
                  <a:pt x="935" y="1294"/>
                </a:cubicBezTo>
                <a:cubicBezTo>
                  <a:pt x="956" y="1294"/>
                  <a:pt x="977" y="1273"/>
                  <a:pt x="988" y="1251"/>
                </a:cubicBezTo>
                <a:cubicBezTo>
                  <a:pt x="1009" y="1230"/>
                  <a:pt x="1030" y="1188"/>
                  <a:pt x="1051" y="1135"/>
                </a:cubicBezTo>
                <a:cubicBezTo>
                  <a:pt x="1073" y="1082"/>
                  <a:pt x="1073" y="1039"/>
                  <a:pt x="1073" y="986"/>
                </a:cubicBezTo>
                <a:cubicBezTo>
                  <a:pt x="1073" y="944"/>
                  <a:pt x="1062" y="901"/>
                  <a:pt x="1041" y="870"/>
                </a:cubicBezTo>
                <a:cubicBezTo>
                  <a:pt x="1020" y="848"/>
                  <a:pt x="988" y="827"/>
                  <a:pt x="956" y="827"/>
                </a:cubicBezTo>
                <a:close/>
                <a:moveTo>
                  <a:pt x="1954" y="95"/>
                </a:moveTo>
                <a:cubicBezTo>
                  <a:pt x="1954" y="2333"/>
                  <a:pt x="1954" y="2333"/>
                  <a:pt x="1954" y="2333"/>
                </a:cubicBezTo>
                <a:cubicBezTo>
                  <a:pt x="1954" y="2386"/>
                  <a:pt x="1912" y="2429"/>
                  <a:pt x="1858" y="2429"/>
                </a:cubicBezTo>
                <a:cubicBezTo>
                  <a:pt x="96" y="2429"/>
                  <a:pt x="96" y="2429"/>
                  <a:pt x="96" y="2429"/>
                </a:cubicBezTo>
                <a:cubicBezTo>
                  <a:pt x="42" y="2429"/>
                  <a:pt x="0" y="2386"/>
                  <a:pt x="0" y="2333"/>
                </a:cubicBezTo>
                <a:cubicBezTo>
                  <a:pt x="0" y="95"/>
                  <a:pt x="0" y="95"/>
                  <a:pt x="0" y="95"/>
                </a:cubicBezTo>
                <a:cubicBezTo>
                  <a:pt x="0" y="42"/>
                  <a:pt x="42" y="0"/>
                  <a:pt x="96" y="0"/>
                </a:cubicBezTo>
                <a:cubicBezTo>
                  <a:pt x="1858" y="0"/>
                  <a:pt x="1858" y="0"/>
                  <a:pt x="1858" y="0"/>
                </a:cubicBezTo>
                <a:cubicBezTo>
                  <a:pt x="1912" y="0"/>
                  <a:pt x="1954" y="42"/>
                  <a:pt x="1954" y="95"/>
                </a:cubicBezTo>
                <a:close/>
                <a:moveTo>
                  <a:pt x="1614" y="1432"/>
                </a:moveTo>
                <a:cubicBezTo>
                  <a:pt x="1476" y="1432"/>
                  <a:pt x="1476" y="1432"/>
                  <a:pt x="1476" y="1432"/>
                </a:cubicBezTo>
                <a:cubicBezTo>
                  <a:pt x="1423" y="1485"/>
                  <a:pt x="1370" y="1527"/>
                  <a:pt x="1285" y="1559"/>
                </a:cubicBezTo>
                <a:cubicBezTo>
                  <a:pt x="1211" y="1591"/>
                  <a:pt x="1115" y="1612"/>
                  <a:pt x="1009" y="1612"/>
                </a:cubicBezTo>
                <a:cubicBezTo>
                  <a:pt x="903" y="1612"/>
                  <a:pt x="796" y="1591"/>
                  <a:pt x="712" y="1548"/>
                </a:cubicBezTo>
                <a:cubicBezTo>
                  <a:pt x="627" y="1517"/>
                  <a:pt x="563" y="1464"/>
                  <a:pt x="510" y="1379"/>
                </a:cubicBezTo>
                <a:cubicBezTo>
                  <a:pt x="467" y="1304"/>
                  <a:pt x="446" y="1220"/>
                  <a:pt x="446" y="1124"/>
                </a:cubicBezTo>
                <a:cubicBezTo>
                  <a:pt x="446" y="1029"/>
                  <a:pt x="467" y="933"/>
                  <a:pt x="510" y="848"/>
                </a:cubicBezTo>
                <a:cubicBezTo>
                  <a:pt x="552" y="753"/>
                  <a:pt x="616" y="679"/>
                  <a:pt x="701" y="636"/>
                </a:cubicBezTo>
                <a:cubicBezTo>
                  <a:pt x="786" y="583"/>
                  <a:pt x="881" y="562"/>
                  <a:pt x="1009" y="562"/>
                </a:cubicBezTo>
                <a:cubicBezTo>
                  <a:pt x="1147" y="562"/>
                  <a:pt x="1264" y="594"/>
                  <a:pt x="1338" y="668"/>
                </a:cubicBezTo>
                <a:cubicBezTo>
                  <a:pt x="1423" y="742"/>
                  <a:pt x="1466" y="838"/>
                  <a:pt x="1466" y="944"/>
                </a:cubicBezTo>
                <a:cubicBezTo>
                  <a:pt x="1466" y="1007"/>
                  <a:pt x="1444" y="1071"/>
                  <a:pt x="1423" y="1124"/>
                </a:cubicBezTo>
                <a:cubicBezTo>
                  <a:pt x="1391" y="1188"/>
                  <a:pt x="1349" y="1230"/>
                  <a:pt x="1306" y="1262"/>
                </a:cubicBezTo>
                <a:cubicBezTo>
                  <a:pt x="1274" y="1294"/>
                  <a:pt x="1243" y="1304"/>
                  <a:pt x="1221" y="1304"/>
                </a:cubicBezTo>
                <a:cubicBezTo>
                  <a:pt x="1221" y="1304"/>
                  <a:pt x="1211" y="1304"/>
                  <a:pt x="1211" y="1294"/>
                </a:cubicBezTo>
                <a:cubicBezTo>
                  <a:pt x="1200" y="1294"/>
                  <a:pt x="1200" y="1283"/>
                  <a:pt x="1200" y="1273"/>
                </a:cubicBezTo>
                <a:cubicBezTo>
                  <a:pt x="1200" y="1262"/>
                  <a:pt x="1200" y="1241"/>
                  <a:pt x="1211" y="1209"/>
                </a:cubicBezTo>
                <a:cubicBezTo>
                  <a:pt x="1306" y="732"/>
                  <a:pt x="1306" y="732"/>
                  <a:pt x="1306" y="732"/>
                </a:cubicBezTo>
                <a:cubicBezTo>
                  <a:pt x="1136" y="732"/>
                  <a:pt x="1136" y="732"/>
                  <a:pt x="1136" y="732"/>
                </a:cubicBezTo>
                <a:cubicBezTo>
                  <a:pt x="1115" y="806"/>
                  <a:pt x="1115" y="806"/>
                  <a:pt x="1115" y="806"/>
                </a:cubicBezTo>
                <a:cubicBezTo>
                  <a:pt x="1073" y="742"/>
                  <a:pt x="1020" y="710"/>
                  <a:pt x="935" y="710"/>
                </a:cubicBezTo>
                <a:cubicBezTo>
                  <a:pt x="828" y="710"/>
                  <a:pt x="733" y="763"/>
                  <a:pt x="658" y="870"/>
                </a:cubicBezTo>
                <a:cubicBezTo>
                  <a:pt x="605" y="954"/>
                  <a:pt x="573" y="1050"/>
                  <a:pt x="573" y="1156"/>
                </a:cubicBezTo>
                <a:cubicBezTo>
                  <a:pt x="573" y="1241"/>
                  <a:pt x="595" y="1315"/>
                  <a:pt x="648" y="1368"/>
                </a:cubicBezTo>
                <a:cubicBezTo>
                  <a:pt x="690" y="1411"/>
                  <a:pt x="754" y="1442"/>
                  <a:pt x="828" y="1442"/>
                </a:cubicBezTo>
                <a:cubicBezTo>
                  <a:pt x="903" y="1442"/>
                  <a:pt x="966" y="1411"/>
                  <a:pt x="1020" y="1368"/>
                </a:cubicBezTo>
                <a:cubicBezTo>
                  <a:pt x="1020" y="1389"/>
                  <a:pt x="1030" y="1411"/>
                  <a:pt x="1051" y="1421"/>
                </a:cubicBezTo>
                <a:cubicBezTo>
                  <a:pt x="1073" y="1432"/>
                  <a:pt x="1094" y="1442"/>
                  <a:pt x="1136" y="1442"/>
                </a:cubicBezTo>
                <a:cubicBezTo>
                  <a:pt x="1274" y="1442"/>
                  <a:pt x="1391" y="1379"/>
                  <a:pt x="1476" y="1262"/>
                </a:cubicBezTo>
                <a:cubicBezTo>
                  <a:pt x="1551" y="1177"/>
                  <a:pt x="1582" y="1071"/>
                  <a:pt x="1582" y="954"/>
                </a:cubicBezTo>
                <a:cubicBezTo>
                  <a:pt x="1582" y="859"/>
                  <a:pt x="1561" y="774"/>
                  <a:pt x="1508" y="689"/>
                </a:cubicBezTo>
                <a:cubicBezTo>
                  <a:pt x="1466" y="604"/>
                  <a:pt x="1402" y="541"/>
                  <a:pt x="1306" y="498"/>
                </a:cubicBezTo>
                <a:cubicBezTo>
                  <a:pt x="1221" y="456"/>
                  <a:pt x="1126" y="435"/>
                  <a:pt x="1009" y="435"/>
                </a:cubicBezTo>
                <a:cubicBezTo>
                  <a:pt x="871" y="435"/>
                  <a:pt x="754" y="466"/>
                  <a:pt x="648" y="519"/>
                </a:cubicBezTo>
                <a:cubicBezTo>
                  <a:pt x="552" y="573"/>
                  <a:pt x="467" y="657"/>
                  <a:pt x="404" y="763"/>
                </a:cubicBezTo>
                <a:cubicBezTo>
                  <a:pt x="350" y="870"/>
                  <a:pt x="319" y="986"/>
                  <a:pt x="319" y="1113"/>
                </a:cubicBezTo>
                <a:cubicBezTo>
                  <a:pt x="319" y="1230"/>
                  <a:pt x="340" y="1336"/>
                  <a:pt x="393" y="1432"/>
                </a:cubicBezTo>
                <a:cubicBezTo>
                  <a:pt x="446" y="1527"/>
                  <a:pt x="531" y="1601"/>
                  <a:pt x="637" y="1654"/>
                </a:cubicBezTo>
                <a:cubicBezTo>
                  <a:pt x="743" y="1707"/>
                  <a:pt x="871" y="1729"/>
                  <a:pt x="1020" y="1729"/>
                </a:cubicBezTo>
                <a:cubicBezTo>
                  <a:pt x="1179" y="1729"/>
                  <a:pt x="1306" y="1697"/>
                  <a:pt x="1412" y="1644"/>
                </a:cubicBezTo>
                <a:cubicBezTo>
                  <a:pt x="1508" y="1591"/>
                  <a:pt x="1572" y="1517"/>
                  <a:pt x="1614" y="1432"/>
                </a:cubicBezTo>
                <a:close/>
              </a:path>
            </a:pathLst>
          </a:custGeom>
          <a:solidFill>
            <a:schemeClr val="bg1"/>
          </a:solidFill>
          <a:ln>
            <a:noFill/>
          </a:ln>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sp>
        <p:nvSpPr>
          <p:cNvPr id="658" name="Rectangle 657"/>
          <p:cNvSpPr/>
          <p:nvPr/>
        </p:nvSpPr>
        <p:spPr bwMode="auto">
          <a:xfrm>
            <a:off x="8006365" y="2932603"/>
            <a:ext cx="3732094" cy="87872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endPar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endParaRPr>
          </a:p>
        </p:txBody>
      </p:sp>
      <p:sp>
        <p:nvSpPr>
          <p:cNvPr id="659" name="Rectangle 658"/>
          <p:cNvSpPr/>
          <p:nvPr/>
        </p:nvSpPr>
        <p:spPr bwMode="auto">
          <a:xfrm>
            <a:off x="8006365" y="3811327"/>
            <a:ext cx="3732094" cy="2749703"/>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t" anchorCtr="0" forceAA="0" compatLnSpc="1">
            <a:prstTxWarp prst="textNoShape">
              <a:avLst/>
            </a:prstTxWarp>
            <a:noAutofit/>
          </a:bodyPr>
          <a:lstStyle/>
          <a:p>
            <a:pPr algn="ctr" defTabSz="913378" fontAlgn="base">
              <a:lnSpc>
                <a:spcPct val="90000"/>
              </a:lnSpc>
              <a:spcBef>
                <a:spcPct val="0"/>
              </a:spcBef>
              <a:spcAft>
                <a:spcPct val="0"/>
              </a:spcAft>
            </a:pPr>
            <a:endParaRPr lang="en-US" sz="2351" dirty="0" err="1">
              <a:gradFill>
                <a:gsLst>
                  <a:gs pos="0">
                    <a:srgbClr val="FFFFFF"/>
                  </a:gs>
                  <a:gs pos="100000">
                    <a:srgbClr val="FFFFFF"/>
                  </a:gs>
                </a:gsLst>
                <a:lin ang="5400000" scaled="0"/>
              </a:gradFill>
              <a:ea typeface="Segoe UI" pitchFamily="34" charset="0"/>
              <a:cs typeface="Segoe UI" pitchFamily="34" charset="0"/>
            </a:endParaRPr>
          </a:p>
        </p:txBody>
      </p:sp>
      <p:sp>
        <p:nvSpPr>
          <p:cNvPr id="660" name="Rectangle 659"/>
          <p:cNvSpPr/>
          <p:nvPr/>
        </p:nvSpPr>
        <p:spPr bwMode="auto">
          <a:xfrm>
            <a:off x="8006365" y="2932603"/>
            <a:ext cx="3732094" cy="8787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65" tIns="143334" rIns="179165" bIns="143334" numCol="1" spcCol="0" rtlCol="0" fromWordArt="0" anchor="ctr" anchorCtr="0" forceAA="0" compatLnSpc="1">
            <a:prstTxWarp prst="textNoShape">
              <a:avLst/>
            </a:prstTxWarp>
            <a:noAutofit/>
          </a:bodyPr>
          <a:lstStyle/>
          <a:p>
            <a:pPr defTabSz="913378" fontAlgn="base">
              <a:lnSpc>
                <a:spcPct val="90000"/>
              </a:lnSpc>
              <a:spcBef>
                <a:spcPct val="0"/>
              </a:spcBef>
              <a:spcAft>
                <a:spcPct val="0"/>
              </a:spcAft>
            </a:pP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BUILD USING </a:t>
            </a:r>
            <a:b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br>
            <a:r>
              <a:rPr lang="en-US" sz="1959" spc="-20" dirty="0">
                <a:gradFill>
                  <a:gsLst>
                    <a:gs pos="32743">
                      <a:srgbClr val="FFFFFF"/>
                    </a:gs>
                    <a:gs pos="64602">
                      <a:srgbClr val="FFFFFF"/>
                    </a:gs>
                  </a:gsLst>
                  <a:lin ang="5400000" scaled="0"/>
                </a:gradFill>
                <a:latin typeface="Segoe UI Semibold" panose="020B0702040204020203" pitchFamily="34" charset="0"/>
                <a:cs typeface="Segoe UI Semibold" panose="020B0702040204020203" pitchFamily="34" charset="0"/>
              </a:rPr>
              <a:t>AN OPEN PLATFORM</a:t>
            </a:r>
          </a:p>
        </p:txBody>
      </p:sp>
      <p:pic>
        <p:nvPicPr>
          <p:cNvPr id="666" name="Picture 4" descr="ph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09146" y="4823996"/>
            <a:ext cx="533992" cy="266995"/>
          </a:xfrm>
          <a:prstGeom prst="rect">
            <a:avLst/>
          </a:prstGeom>
          <a:noFill/>
          <a:extLst>
            <a:ext uri="{909E8E84-426E-40DD-AFC4-6F175D3DCCD1}">
              <a14:hiddenFill xmlns:a14="http://schemas.microsoft.com/office/drawing/2010/main">
                <a:solidFill>
                  <a:srgbClr val="FFFFFF"/>
                </a:solidFill>
              </a14:hiddenFill>
            </a:ext>
          </a:extLst>
        </p:spPr>
      </p:pic>
      <p:pic>
        <p:nvPicPr>
          <p:cNvPr id="667" name="Picture 66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10911" y="4838004"/>
            <a:ext cx="947166" cy="253745"/>
          </a:xfrm>
          <a:prstGeom prst="rect">
            <a:avLst/>
          </a:prstGeom>
        </p:spPr>
      </p:pic>
      <p:pic>
        <p:nvPicPr>
          <p:cNvPr id="668" name="Picture 667"/>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438220" y="4751809"/>
            <a:ext cx="318047" cy="403570"/>
          </a:xfrm>
          <a:prstGeom prst="rect">
            <a:avLst/>
          </a:prstGeom>
        </p:spPr>
      </p:pic>
      <p:pic>
        <p:nvPicPr>
          <p:cNvPr id="669" name="Picture 668"/>
          <p:cNvPicPr>
            <a:picLocks noChangeAspect="1"/>
          </p:cNvPicPr>
          <p:nvPr/>
        </p:nvPicPr>
        <p:blipFill rotWithShape="1">
          <a:blip r:embed="rId14" cstate="print">
            <a:extLst>
              <a:ext uri="{28A0092B-C50C-407E-A947-70E740481C1C}">
                <a14:useLocalDpi xmlns:a14="http://schemas.microsoft.com/office/drawing/2010/main" val="0"/>
              </a:ext>
            </a:extLst>
          </a:blip>
          <a:srcRect r="74521" b="13629"/>
          <a:stretch/>
        </p:blipFill>
        <p:spPr>
          <a:xfrm>
            <a:off x="8886181" y="4759465"/>
            <a:ext cx="399160" cy="400867"/>
          </a:xfrm>
          <a:prstGeom prst="rect">
            <a:avLst/>
          </a:prstGeom>
        </p:spPr>
      </p:pic>
      <p:pic>
        <p:nvPicPr>
          <p:cNvPr id="664" name="Picture 6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18419" y="5541042"/>
            <a:ext cx="999587" cy="333195"/>
          </a:xfrm>
          <a:prstGeom prst="rect">
            <a:avLst/>
          </a:prstGeom>
        </p:spPr>
      </p:pic>
      <p:pic>
        <p:nvPicPr>
          <p:cNvPr id="665" name="Picture 11" descr="\\sfp\Work\White_Whale\_Archive-Tracy\_Archive-Tracy\7-20642_Cloud_Services_Track\Art\Logos\PNGs\AmazonWebservices_Logo_white.png"/>
          <p:cNvPicPr>
            <a:picLocks noChangeAspect="1" noChangeArrowheads="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8234386" y="6011630"/>
            <a:ext cx="1074945" cy="404180"/>
          </a:xfrm>
          <a:prstGeom prst="rect">
            <a:avLst/>
          </a:prstGeom>
          <a:noFill/>
          <a:extLst>
            <a:ext uri="{909E8E84-426E-40DD-AFC4-6F175D3DCCD1}">
              <a14:hiddenFill xmlns:a14="http://schemas.microsoft.com/office/drawing/2010/main">
                <a:solidFill>
                  <a:srgbClr val="FFFFFF"/>
                </a:solidFill>
              </a14:hiddenFill>
            </a:ext>
          </a:extLst>
        </p:spPr>
      </p:pic>
      <p:pic>
        <p:nvPicPr>
          <p:cNvPr id="670" name="Picture 669"/>
          <p:cNvPicPr>
            <a:picLocks noChangeAspect="1"/>
          </p:cNvPicPr>
          <p:nvPr/>
        </p:nvPicPr>
        <p:blipFill rotWithShape="1">
          <a:blip r:embed="rId18">
            <a:extLst>
              <a:ext uri="{28A0092B-C50C-407E-A947-70E740481C1C}">
                <a14:useLocalDpi xmlns:a14="http://schemas.microsoft.com/office/drawing/2010/main" val="0"/>
              </a:ext>
            </a:extLst>
          </a:blip>
          <a:srcRect l="4902" t="6073" r="7126" b="19348"/>
          <a:stretch/>
        </p:blipFill>
        <p:spPr>
          <a:xfrm>
            <a:off x="11084493" y="4035042"/>
            <a:ext cx="475189" cy="446793"/>
          </a:xfrm>
          <a:prstGeom prst="rect">
            <a:avLst/>
          </a:prstGeom>
        </p:spPr>
      </p:pic>
      <p:pic>
        <p:nvPicPr>
          <p:cNvPr id="671" name="Picture 670"/>
          <p:cNvPicPr>
            <a:picLocks noChangeAspect="1"/>
          </p:cNvPicPr>
          <p:nvPr/>
        </p:nvPicPr>
        <p:blipFill rotWithShape="1">
          <a:blip r:embed="rId19" cstate="print">
            <a:extLst>
              <a:ext uri="{28A0092B-C50C-407E-A947-70E740481C1C}">
                <a14:useLocalDpi xmlns:a14="http://schemas.microsoft.com/office/drawing/2010/main" val="0"/>
              </a:ext>
            </a:extLst>
          </a:blip>
          <a:srcRect l="13445" t="17569" r="13162" b="17640"/>
          <a:stretch/>
        </p:blipFill>
        <p:spPr>
          <a:xfrm>
            <a:off x="10372663" y="4027497"/>
            <a:ext cx="491096" cy="433540"/>
          </a:xfrm>
          <a:prstGeom prst="rect">
            <a:avLst/>
          </a:prstGeom>
        </p:spPr>
      </p:pic>
      <p:pic>
        <p:nvPicPr>
          <p:cNvPr id="672" name="Picture 14"/>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9085761" y="4006847"/>
            <a:ext cx="405896" cy="474839"/>
          </a:xfrm>
          <a:prstGeom prst="rect">
            <a:avLst/>
          </a:prstGeom>
          <a:noFill/>
          <a:ln>
            <a:noFill/>
          </a:ln>
          <a:effectLst/>
          <a:extLst/>
        </p:spPr>
      </p:pic>
      <p:grpSp>
        <p:nvGrpSpPr>
          <p:cNvPr id="673" name="Group 672"/>
          <p:cNvGrpSpPr/>
          <p:nvPr/>
        </p:nvGrpSpPr>
        <p:grpSpPr>
          <a:xfrm>
            <a:off x="9717784" y="4017847"/>
            <a:ext cx="420647" cy="474809"/>
            <a:chOff x="8757833" y="2461626"/>
            <a:chExt cx="522153" cy="589383"/>
          </a:xfrm>
          <a:solidFill>
            <a:schemeClr val="bg1"/>
          </a:solidFill>
        </p:grpSpPr>
        <p:sp>
          <p:nvSpPr>
            <p:cNvPr id="674" name="Freeform 24"/>
            <p:cNvSpPr>
              <a:spLocks/>
            </p:cNvSpPr>
            <p:nvPr/>
          </p:nvSpPr>
          <p:spPr bwMode="auto">
            <a:xfrm>
              <a:off x="8757833" y="2599074"/>
              <a:ext cx="522153" cy="451935"/>
            </a:xfrm>
            <a:custGeom>
              <a:avLst/>
              <a:gdLst>
                <a:gd name="T0" fmla="*/ 296 w 296"/>
                <a:gd name="T1" fmla="*/ 167 h 256"/>
                <a:gd name="T2" fmla="*/ 274 w 296"/>
                <a:gd name="T3" fmla="*/ 207 h 256"/>
                <a:gd name="T4" fmla="*/ 216 w 296"/>
                <a:gd name="T5" fmla="*/ 256 h 256"/>
                <a:gd name="T6" fmla="*/ 159 w 296"/>
                <a:gd name="T7" fmla="*/ 242 h 256"/>
                <a:gd name="T8" fmla="*/ 101 w 296"/>
                <a:gd name="T9" fmla="*/ 256 h 256"/>
                <a:gd name="T10" fmla="*/ 44 w 296"/>
                <a:gd name="T11" fmla="*/ 210 h 256"/>
                <a:gd name="T12" fmla="*/ 24 w 296"/>
                <a:gd name="T13" fmla="*/ 42 h 256"/>
                <a:gd name="T14" fmla="*/ 94 w 296"/>
                <a:gd name="T15" fmla="*/ 0 h 256"/>
                <a:gd name="T16" fmla="*/ 158 w 296"/>
                <a:gd name="T17" fmla="*/ 15 h 256"/>
                <a:gd name="T18" fmla="*/ 222 w 296"/>
                <a:gd name="T19" fmla="*/ 0 h 256"/>
                <a:gd name="T20" fmla="*/ 286 w 296"/>
                <a:gd name="T21" fmla="*/ 34 h 256"/>
                <a:gd name="T22" fmla="*/ 296 w 296"/>
                <a:gd name="T23" fmla="*/ 16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 h="256">
                  <a:moveTo>
                    <a:pt x="296" y="167"/>
                  </a:moveTo>
                  <a:cubicBezTo>
                    <a:pt x="288" y="184"/>
                    <a:pt x="284" y="192"/>
                    <a:pt x="274" y="207"/>
                  </a:cubicBezTo>
                  <a:cubicBezTo>
                    <a:pt x="260" y="229"/>
                    <a:pt x="240" y="255"/>
                    <a:pt x="216" y="256"/>
                  </a:cubicBezTo>
                  <a:cubicBezTo>
                    <a:pt x="194" y="256"/>
                    <a:pt x="188" y="241"/>
                    <a:pt x="159" y="242"/>
                  </a:cubicBezTo>
                  <a:cubicBezTo>
                    <a:pt x="129" y="242"/>
                    <a:pt x="123" y="256"/>
                    <a:pt x="101" y="256"/>
                  </a:cubicBezTo>
                  <a:cubicBezTo>
                    <a:pt x="76" y="255"/>
                    <a:pt x="58" y="231"/>
                    <a:pt x="44" y="210"/>
                  </a:cubicBezTo>
                  <a:cubicBezTo>
                    <a:pt x="4" y="150"/>
                    <a:pt x="0" y="80"/>
                    <a:pt x="24" y="42"/>
                  </a:cubicBezTo>
                  <a:cubicBezTo>
                    <a:pt x="42" y="16"/>
                    <a:pt x="69" y="0"/>
                    <a:pt x="94" y="0"/>
                  </a:cubicBezTo>
                  <a:cubicBezTo>
                    <a:pt x="120" y="0"/>
                    <a:pt x="137" y="15"/>
                    <a:pt x="158" y="15"/>
                  </a:cubicBezTo>
                  <a:cubicBezTo>
                    <a:pt x="179" y="15"/>
                    <a:pt x="192" y="0"/>
                    <a:pt x="222" y="0"/>
                  </a:cubicBezTo>
                  <a:cubicBezTo>
                    <a:pt x="245" y="0"/>
                    <a:pt x="269" y="13"/>
                    <a:pt x="286" y="34"/>
                  </a:cubicBezTo>
                  <a:cubicBezTo>
                    <a:pt x="230" y="65"/>
                    <a:pt x="239" y="145"/>
                    <a:pt x="296" y="167"/>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r>
                <a:rPr lang="en-US" sz="1763" dirty="0">
                  <a:solidFill>
                    <a:srgbClr val="FFFFFF"/>
                  </a:solidFill>
                </a:rPr>
                <a:t>z</a:t>
              </a:r>
            </a:p>
          </p:txBody>
        </p:sp>
        <p:sp>
          <p:nvSpPr>
            <p:cNvPr id="675" name="Freeform 25"/>
            <p:cNvSpPr>
              <a:spLocks/>
            </p:cNvSpPr>
            <p:nvPr/>
          </p:nvSpPr>
          <p:spPr bwMode="auto">
            <a:xfrm>
              <a:off x="9018907" y="2461626"/>
              <a:ext cx="130725" cy="142676"/>
            </a:xfrm>
            <a:custGeom>
              <a:avLst/>
              <a:gdLst>
                <a:gd name="T0" fmla="*/ 55 w 74"/>
                <a:gd name="T1" fmla="*/ 54 h 81"/>
                <a:gd name="T2" fmla="*/ 71 w 74"/>
                <a:gd name="T3" fmla="*/ 0 h 81"/>
                <a:gd name="T4" fmla="*/ 20 w 74"/>
                <a:gd name="T5" fmla="*/ 28 h 81"/>
                <a:gd name="T6" fmla="*/ 4 w 74"/>
                <a:gd name="T7" fmla="*/ 81 h 81"/>
                <a:gd name="T8" fmla="*/ 55 w 74"/>
                <a:gd name="T9" fmla="*/ 54 h 81"/>
              </a:gdLst>
              <a:ahLst/>
              <a:cxnLst>
                <a:cxn ang="0">
                  <a:pos x="T0" y="T1"/>
                </a:cxn>
                <a:cxn ang="0">
                  <a:pos x="T2" y="T3"/>
                </a:cxn>
                <a:cxn ang="0">
                  <a:pos x="T4" y="T5"/>
                </a:cxn>
                <a:cxn ang="0">
                  <a:pos x="T6" y="T7"/>
                </a:cxn>
                <a:cxn ang="0">
                  <a:pos x="T8" y="T9"/>
                </a:cxn>
              </a:cxnLst>
              <a:rect l="0" t="0" r="r" b="b"/>
              <a:pathLst>
                <a:path w="74" h="81">
                  <a:moveTo>
                    <a:pt x="55" y="54"/>
                  </a:moveTo>
                  <a:cubicBezTo>
                    <a:pt x="66" y="40"/>
                    <a:pt x="74" y="21"/>
                    <a:pt x="71" y="0"/>
                  </a:cubicBezTo>
                  <a:cubicBezTo>
                    <a:pt x="54" y="2"/>
                    <a:pt x="33" y="13"/>
                    <a:pt x="20" y="28"/>
                  </a:cubicBezTo>
                  <a:cubicBezTo>
                    <a:pt x="9" y="41"/>
                    <a:pt x="0" y="61"/>
                    <a:pt x="4" y="81"/>
                  </a:cubicBezTo>
                  <a:cubicBezTo>
                    <a:pt x="23" y="81"/>
                    <a:pt x="44" y="70"/>
                    <a:pt x="55" y="54"/>
                  </a:cubicBezTo>
                  <a:close/>
                </a:path>
              </a:pathLst>
            </a:custGeom>
            <a:grpFill/>
            <a:ln>
              <a:noFill/>
            </a:ln>
            <a:extLst/>
          </p:spPr>
          <p:txBody>
            <a:bodyPr vert="horz" wrap="square" lIns="89571" tIns="44784" rIns="89571" bIns="44784" numCol="1" anchor="t" anchorCtr="0" compatLnSpc="1">
              <a:prstTxWarp prst="textNoShape">
                <a:avLst/>
              </a:prstTxWarp>
            </a:bodyPr>
            <a:lstStyle/>
            <a:p>
              <a:pPr defTabSz="913469"/>
              <a:endParaRPr lang="en-US" sz="1763">
                <a:solidFill>
                  <a:srgbClr val="FFFFFF"/>
                </a:solidFill>
              </a:endParaRPr>
            </a:p>
          </p:txBody>
        </p:sp>
      </p:grpSp>
      <p:grpSp>
        <p:nvGrpSpPr>
          <p:cNvPr id="676" name="Group 25"/>
          <p:cNvGrpSpPr>
            <a:grpSpLocks noChangeAspect="1"/>
          </p:cNvGrpSpPr>
          <p:nvPr/>
        </p:nvGrpSpPr>
        <p:grpSpPr bwMode="auto">
          <a:xfrm>
            <a:off x="8208911" y="5634148"/>
            <a:ext cx="1547355" cy="187515"/>
            <a:chOff x="-1699" y="18351"/>
            <a:chExt cx="11074" cy="1342"/>
          </a:xfrm>
        </p:grpSpPr>
        <p:sp>
          <p:nvSpPr>
            <p:cNvPr id="677" name="Freeform 26"/>
            <p:cNvSpPr>
              <a:spLocks/>
            </p:cNvSpPr>
            <p:nvPr/>
          </p:nvSpPr>
          <p:spPr bwMode="auto">
            <a:xfrm>
              <a:off x="-1699" y="18441"/>
              <a:ext cx="1250" cy="1231"/>
            </a:xfrm>
            <a:custGeom>
              <a:avLst/>
              <a:gdLst>
                <a:gd name="T0" fmla="*/ 1250 w 1250"/>
                <a:gd name="T1" fmla="*/ 1231 h 1231"/>
                <a:gd name="T2" fmla="*/ 1109 w 1250"/>
                <a:gd name="T3" fmla="*/ 1231 h 1231"/>
                <a:gd name="T4" fmla="*/ 1109 w 1250"/>
                <a:gd name="T5" fmla="*/ 228 h 1231"/>
                <a:gd name="T6" fmla="*/ 1104 w 1250"/>
                <a:gd name="T7" fmla="*/ 228 h 1231"/>
                <a:gd name="T8" fmla="*/ 662 w 1250"/>
                <a:gd name="T9" fmla="*/ 1231 h 1231"/>
                <a:gd name="T10" fmla="*/ 591 w 1250"/>
                <a:gd name="T11" fmla="*/ 1231 h 1231"/>
                <a:gd name="T12" fmla="*/ 142 w 1250"/>
                <a:gd name="T13" fmla="*/ 223 h 1231"/>
                <a:gd name="T14" fmla="*/ 139 w 1250"/>
                <a:gd name="T15" fmla="*/ 223 h 1231"/>
                <a:gd name="T16" fmla="*/ 139 w 1250"/>
                <a:gd name="T17" fmla="*/ 1231 h 1231"/>
                <a:gd name="T18" fmla="*/ 0 w 1250"/>
                <a:gd name="T19" fmla="*/ 1231 h 1231"/>
                <a:gd name="T20" fmla="*/ 0 w 1250"/>
                <a:gd name="T21" fmla="*/ 0 h 1231"/>
                <a:gd name="T22" fmla="*/ 191 w 1250"/>
                <a:gd name="T23" fmla="*/ 0 h 1231"/>
                <a:gd name="T24" fmla="*/ 622 w 1250"/>
                <a:gd name="T25" fmla="*/ 986 h 1231"/>
                <a:gd name="T26" fmla="*/ 629 w 1250"/>
                <a:gd name="T27" fmla="*/ 986 h 1231"/>
                <a:gd name="T28" fmla="*/ 1071 w 1250"/>
                <a:gd name="T29" fmla="*/ 0 h 1231"/>
                <a:gd name="T30" fmla="*/ 1250 w 1250"/>
                <a:gd name="T31" fmla="*/ 0 h 1231"/>
                <a:gd name="T32" fmla="*/ 1250 w 1250"/>
                <a:gd name="T33" fmla="*/ 1231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1231">
                  <a:moveTo>
                    <a:pt x="1250" y="1231"/>
                  </a:moveTo>
                  <a:lnTo>
                    <a:pt x="1109" y="1231"/>
                  </a:lnTo>
                  <a:lnTo>
                    <a:pt x="1109" y="228"/>
                  </a:lnTo>
                  <a:lnTo>
                    <a:pt x="1104" y="228"/>
                  </a:lnTo>
                  <a:lnTo>
                    <a:pt x="662" y="1231"/>
                  </a:lnTo>
                  <a:lnTo>
                    <a:pt x="591" y="1231"/>
                  </a:lnTo>
                  <a:lnTo>
                    <a:pt x="142" y="223"/>
                  </a:lnTo>
                  <a:lnTo>
                    <a:pt x="139" y="223"/>
                  </a:lnTo>
                  <a:lnTo>
                    <a:pt x="139" y="1231"/>
                  </a:lnTo>
                  <a:lnTo>
                    <a:pt x="0" y="1231"/>
                  </a:lnTo>
                  <a:lnTo>
                    <a:pt x="0" y="0"/>
                  </a:lnTo>
                  <a:lnTo>
                    <a:pt x="191" y="0"/>
                  </a:lnTo>
                  <a:lnTo>
                    <a:pt x="622" y="986"/>
                  </a:lnTo>
                  <a:lnTo>
                    <a:pt x="629" y="986"/>
                  </a:lnTo>
                  <a:lnTo>
                    <a:pt x="1071" y="0"/>
                  </a:lnTo>
                  <a:lnTo>
                    <a:pt x="1250" y="0"/>
                  </a:lnTo>
                  <a:lnTo>
                    <a:pt x="1250" y="12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8" name="Freeform 27"/>
            <p:cNvSpPr>
              <a:spLocks noEditPoints="1"/>
            </p:cNvSpPr>
            <p:nvPr/>
          </p:nvSpPr>
          <p:spPr bwMode="auto">
            <a:xfrm>
              <a:off x="-222" y="18386"/>
              <a:ext cx="185" cy="1286"/>
            </a:xfrm>
            <a:custGeom>
              <a:avLst/>
              <a:gdLst>
                <a:gd name="T0" fmla="*/ 78 w 78"/>
                <a:gd name="T1" fmla="*/ 38 h 541"/>
                <a:gd name="T2" fmla="*/ 67 w 78"/>
                <a:gd name="T3" fmla="*/ 66 h 541"/>
                <a:gd name="T4" fmla="*/ 39 w 78"/>
                <a:gd name="T5" fmla="*/ 77 h 541"/>
                <a:gd name="T6" fmla="*/ 12 w 78"/>
                <a:gd name="T7" fmla="*/ 66 h 541"/>
                <a:gd name="T8" fmla="*/ 0 w 78"/>
                <a:gd name="T9" fmla="*/ 38 h 541"/>
                <a:gd name="T10" fmla="*/ 11 w 78"/>
                <a:gd name="T11" fmla="*/ 11 h 541"/>
                <a:gd name="T12" fmla="*/ 39 w 78"/>
                <a:gd name="T13" fmla="*/ 0 h 541"/>
                <a:gd name="T14" fmla="*/ 67 w 78"/>
                <a:gd name="T15" fmla="*/ 11 h 541"/>
                <a:gd name="T16" fmla="*/ 78 w 78"/>
                <a:gd name="T17" fmla="*/ 38 h 541"/>
                <a:gd name="T18" fmla="*/ 68 w 78"/>
                <a:gd name="T19" fmla="*/ 541 h 541"/>
                <a:gd name="T20" fmla="*/ 9 w 78"/>
                <a:gd name="T21" fmla="*/ 541 h 541"/>
                <a:gd name="T22" fmla="*/ 9 w 78"/>
                <a:gd name="T23" fmla="*/ 171 h 541"/>
                <a:gd name="T24" fmla="*/ 68 w 78"/>
                <a:gd name="T25" fmla="*/ 171 h 541"/>
                <a:gd name="T26" fmla="*/ 68 w 78"/>
                <a:gd name="T27" fmla="*/ 54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8" h="541">
                  <a:moveTo>
                    <a:pt x="78" y="38"/>
                  </a:moveTo>
                  <a:cubicBezTo>
                    <a:pt x="78" y="49"/>
                    <a:pt x="74" y="59"/>
                    <a:pt x="67" y="66"/>
                  </a:cubicBezTo>
                  <a:cubicBezTo>
                    <a:pt x="59" y="73"/>
                    <a:pt x="50" y="77"/>
                    <a:pt x="39" y="77"/>
                  </a:cubicBezTo>
                  <a:cubicBezTo>
                    <a:pt x="28" y="77"/>
                    <a:pt x="19" y="73"/>
                    <a:pt x="12" y="66"/>
                  </a:cubicBezTo>
                  <a:cubicBezTo>
                    <a:pt x="4" y="59"/>
                    <a:pt x="0" y="50"/>
                    <a:pt x="0" y="38"/>
                  </a:cubicBezTo>
                  <a:cubicBezTo>
                    <a:pt x="0" y="28"/>
                    <a:pt x="4" y="19"/>
                    <a:pt x="11" y="11"/>
                  </a:cubicBezTo>
                  <a:cubicBezTo>
                    <a:pt x="19" y="4"/>
                    <a:pt x="28" y="0"/>
                    <a:pt x="39" y="0"/>
                  </a:cubicBezTo>
                  <a:cubicBezTo>
                    <a:pt x="50" y="0"/>
                    <a:pt x="59" y="4"/>
                    <a:pt x="67" y="11"/>
                  </a:cubicBezTo>
                  <a:cubicBezTo>
                    <a:pt x="74" y="19"/>
                    <a:pt x="78" y="28"/>
                    <a:pt x="78" y="38"/>
                  </a:cubicBezTo>
                  <a:close/>
                  <a:moveTo>
                    <a:pt x="68" y="541"/>
                  </a:moveTo>
                  <a:cubicBezTo>
                    <a:pt x="9" y="541"/>
                    <a:pt x="9" y="541"/>
                    <a:pt x="9" y="541"/>
                  </a:cubicBezTo>
                  <a:cubicBezTo>
                    <a:pt x="9" y="171"/>
                    <a:pt x="9" y="171"/>
                    <a:pt x="9" y="171"/>
                  </a:cubicBezTo>
                  <a:cubicBezTo>
                    <a:pt x="68" y="171"/>
                    <a:pt x="68" y="171"/>
                    <a:pt x="68" y="171"/>
                  </a:cubicBezTo>
                  <a:lnTo>
                    <a:pt x="68" y="5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79" name="Freeform 28"/>
            <p:cNvSpPr>
              <a:spLocks/>
            </p:cNvSpPr>
            <p:nvPr/>
          </p:nvSpPr>
          <p:spPr bwMode="auto">
            <a:xfrm>
              <a:off x="100" y="18771"/>
              <a:ext cx="659" cy="922"/>
            </a:xfrm>
            <a:custGeom>
              <a:avLst/>
              <a:gdLst>
                <a:gd name="T0" fmla="*/ 278 w 279"/>
                <a:gd name="T1" fmla="*/ 362 h 388"/>
                <a:gd name="T2" fmla="*/ 176 w 279"/>
                <a:gd name="T3" fmla="*/ 388 h 388"/>
                <a:gd name="T4" fmla="*/ 85 w 279"/>
                <a:gd name="T5" fmla="*/ 365 h 388"/>
                <a:gd name="T6" fmla="*/ 23 w 279"/>
                <a:gd name="T7" fmla="*/ 299 h 388"/>
                <a:gd name="T8" fmla="*/ 0 w 279"/>
                <a:gd name="T9" fmla="*/ 203 h 388"/>
                <a:gd name="T10" fmla="*/ 53 w 279"/>
                <a:gd name="T11" fmla="*/ 56 h 388"/>
                <a:gd name="T12" fmla="*/ 193 w 279"/>
                <a:gd name="T13" fmla="*/ 0 h 388"/>
                <a:gd name="T14" fmla="*/ 279 w 279"/>
                <a:gd name="T15" fmla="*/ 19 h 388"/>
                <a:gd name="T16" fmla="*/ 279 w 279"/>
                <a:gd name="T17" fmla="*/ 80 h 388"/>
                <a:gd name="T18" fmla="*/ 191 w 279"/>
                <a:gd name="T19" fmla="*/ 51 h 388"/>
                <a:gd name="T20" fmla="*/ 97 w 279"/>
                <a:gd name="T21" fmla="*/ 92 h 388"/>
                <a:gd name="T22" fmla="*/ 61 w 279"/>
                <a:gd name="T23" fmla="*/ 198 h 388"/>
                <a:gd name="T24" fmla="*/ 95 w 279"/>
                <a:gd name="T25" fmla="*/ 300 h 388"/>
                <a:gd name="T26" fmla="*/ 187 w 279"/>
                <a:gd name="T27" fmla="*/ 338 h 388"/>
                <a:gd name="T28" fmla="*/ 278 w 279"/>
                <a:gd name="T29" fmla="*/ 306 h 388"/>
                <a:gd name="T30" fmla="*/ 278 w 279"/>
                <a:gd name="T31" fmla="*/ 362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9" h="388">
                  <a:moveTo>
                    <a:pt x="278" y="362"/>
                  </a:moveTo>
                  <a:cubicBezTo>
                    <a:pt x="249" y="380"/>
                    <a:pt x="215" y="388"/>
                    <a:pt x="176" y="388"/>
                  </a:cubicBezTo>
                  <a:cubicBezTo>
                    <a:pt x="143" y="388"/>
                    <a:pt x="112" y="381"/>
                    <a:pt x="85" y="365"/>
                  </a:cubicBezTo>
                  <a:cubicBezTo>
                    <a:pt x="59" y="349"/>
                    <a:pt x="38" y="327"/>
                    <a:pt x="23" y="299"/>
                  </a:cubicBezTo>
                  <a:cubicBezTo>
                    <a:pt x="8" y="271"/>
                    <a:pt x="0" y="239"/>
                    <a:pt x="0" y="203"/>
                  </a:cubicBezTo>
                  <a:cubicBezTo>
                    <a:pt x="0" y="142"/>
                    <a:pt x="18" y="93"/>
                    <a:pt x="53" y="56"/>
                  </a:cubicBezTo>
                  <a:cubicBezTo>
                    <a:pt x="88" y="19"/>
                    <a:pt x="135" y="0"/>
                    <a:pt x="193" y="0"/>
                  </a:cubicBezTo>
                  <a:cubicBezTo>
                    <a:pt x="225" y="0"/>
                    <a:pt x="254" y="6"/>
                    <a:pt x="279" y="19"/>
                  </a:cubicBezTo>
                  <a:cubicBezTo>
                    <a:pt x="279" y="80"/>
                    <a:pt x="279" y="80"/>
                    <a:pt x="279" y="80"/>
                  </a:cubicBezTo>
                  <a:cubicBezTo>
                    <a:pt x="251" y="60"/>
                    <a:pt x="222" y="51"/>
                    <a:pt x="191" y="51"/>
                  </a:cubicBezTo>
                  <a:cubicBezTo>
                    <a:pt x="152" y="51"/>
                    <a:pt x="121" y="64"/>
                    <a:pt x="97" y="92"/>
                  </a:cubicBezTo>
                  <a:cubicBezTo>
                    <a:pt x="73" y="119"/>
                    <a:pt x="61" y="154"/>
                    <a:pt x="61" y="198"/>
                  </a:cubicBezTo>
                  <a:cubicBezTo>
                    <a:pt x="61" y="241"/>
                    <a:pt x="72" y="275"/>
                    <a:pt x="95" y="300"/>
                  </a:cubicBezTo>
                  <a:cubicBezTo>
                    <a:pt x="118" y="325"/>
                    <a:pt x="149" y="338"/>
                    <a:pt x="187" y="338"/>
                  </a:cubicBezTo>
                  <a:cubicBezTo>
                    <a:pt x="219" y="338"/>
                    <a:pt x="250" y="327"/>
                    <a:pt x="278" y="306"/>
                  </a:cubicBezTo>
                  <a:lnTo>
                    <a:pt x="278" y="3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0" name="Freeform 29"/>
            <p:cNvSpPr>
              <a:spLocks/>
            </p:cNvSpPr>
            <p:nvPr/>
          </p:nvSpPr>
          <p:spPr bwMode="auto">
            <a:xfrm>
              <a:off x="913" y="18776"/>
              <a:ext cx="456" cy="896"/>
            </a:xfrm>
            <a:custGeom>
              <a:avLst/>
              <a:gdLst>
                <a:gd name="T0" fmla="*/ 193 w 193"/>
                <a:gd name="T1" fmla="*/ 67 h 377"/>
                <a:gd name="T2" fmla="*/ 148 w 193"/>
                <a:gd name="T3" fmla="*/ 55 h 377"/>
                <a:gd name="T4" fmla="*/ 84 w 193"/>
                <a:gd name="T5" fmla="*/ 92 h 377"/>
                <a:gd name="T6" fmla="*/ 59 w 193"/>
                <a:gd name="T7" fmla="*/ 189 h 377"/>
                <a:gd name="T8" fmla="*/ 59 w 193"/>
                <a:gd name="T9" fmla="*/ 377 h 377"/>
                <a:gd name="T10" fmla="*/ 0 w 193"/>
                <a:gd name="T11" fmla="*/ 377 h 377"/>
                <a:gd name="T12" fmla="*/ 0 w 193"/>
                <a:gd name="T13" fmla="*/ 7 h 377"/>
                <a:gd name="T14" fmla="*/ 59 w 193"/>
                <a:gd name="T15" fmla="*/ 7 h 377"/>
                <a:gd name="T16" fmla="*/ 59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0" y="67"/>
                    <a:pt x="84" y="92"/>
                  </a:cubicBezTo>
                  <a:cubicBezTo>
                    <a:pt x="68" y="117"/>
                    <a:pt x="59" y="149"/>
                    <a:pt x="59" y="189"/>
                  </a:cubicBezTo>
                  <a:cubicBezTo>
                    <a:pt x="59" y="377"/>
                    <a:pt x="59" y="377"/>
                    <a:pt x="59" y="377"/>
                  </a:cubicBezTo>
                  <a:cubicBezTo>
                    <a:pt x="0" y="377"/>
                    <a:pt x="0" y="377"/>
                    <a:pt x="0" y="377"/>
                  </a:cubicBezTo>
                  <a:cubicBezTo>
                    <a:pt x="0" y="7"/>
                    <a:pt x="0" y="7"/>
                    <a:pt x="0" y="7"/>
                  </a:cubicBezTo>
                  <a:cubicBezTo>
                    <a:pt x="59" y="7"/>
                    <a:pt x="59" y="7"/>
                    <a:pt x="59" y="7"/>
                  </a:cubicBezTo>
                  <a:cubicBezTo>
                    <a:pt x="59" y="83"/>
                    <a:pt x="59" y="83"/>
                    <a:pt x="59"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1" name="Freeform 30"/>
            <p:cNvSpPr>
              <a:spLocks noEditPoints="1"/>
            </p:cNvSpPr>
            <p:nvPr/>
          </p:nvSpPr>
          <p:spPr bwMode="auto">
            <a:xfrm>
              <a:off x="1376" y="18771"/>
              <a:ext cx="863" cy="922"/>
            </a:xfrm>
            <a:custGeom>
              <a:avLst/>
              <a:gdLst>
                <a:gd name="T0" fmla="*/ 365 w 365"/>
                <a:gd name="T1" fmla="*/ 193 h 388"/>
                <a:gd name="T2" fmla="*/ 315 w 365"/>
                <a:gd name="T3" fmla="*/ 335 h 388"/>
                <a:gd name="T4" fmla="*/ 181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1"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2" name="Freeform 31"/>
            <p:cNvSpPr>
              <a:spLocks/>
            </p:cNvSpPr>
            <p:nvPr/>
          </p:nvSpPr>
          <p:spPr bwMode="auto">
            <a:xfrm>
              <a:off x="2341" y="18771"/>
              <a:ext cx="536" cy="922"/>
            </a:xfrm>
            <a:custGeom>
              <a:avLst/>
              <a:gdLst>
                <a:gd name="T0" fmla="*/ 227 w 227"/>
                <a:gd name="T1" fmla="*/ 280 h 388"/>
                <a:gd name="T2" fmla="*/ 190 w 227"/>
                <a:gd name="T3" fmla="*/ 358 h 388"/>
                <a:gd name="T4" fmla="*/ 92 w 227"/>
                <a:gd name="T5" fmla="*/ 388 h 388"/>
                <a:gd name="T6" fmla="*/ 0 w 227"/>
                <a:gd name="T7" fmla="*/ 366 h 388"/>
                <a:gd name="T8" fmla="*/ 0 w 227"/>
                <a:gd name="T9" fmla="*/ 302 h 388"/>
                <a:gd name="T10" fmla="*/ 96 w 227"/>
                <a:gd name="T11" fmla="*/ 338 h 388"/>
                <a:gd name="T12" fmla="*/ 167 w 227"/>
                <a:gd name="T13" fmla="*/ 286 h 388"/>
                <a:gd name="T14" fmla="*/ 153 w 227"/>
                <a:gd name="T15" fmla="*/ 252 h 388"/>
                <a:gd name="T16" fmla="*/ 90 w 227"/>
                <a:gd name="T17" fmla="*/ 216 h 388"/>
                <a:gd name="T18" fmla="*/ 21 w 227"/>
                <a:gd name="T19" fmla="*/ 171 h 388"/>
                <a:gd name="T20" fmla="*/ 1 w 227"/>
                <a:gd name="T21" fmla="*/ 107 h 388"/>
                <a:gd name="T22" fmla="*/ 38 w 227"/>
                <a:gd name="T23" fmla="*/ 31 h 388"/>
                <a:gd name="T24" fmla="*/ 131 w 227"/>
                <a:gd name="T25" fmla="*/ 0 h 388"/>
                <a:gd name="T26" fmla="*/ 210 w 227"/>
                <a:gd name="T27" fmla="*/ 17 h 388"/>
                <a:gd name="T28" fmla="*/ 210 w 227"/>
                <a:gd name="T29" fmla="*/ 77 h 388"/>
                <a:gd name="T30" fmla="*/ 126 w 227"/>
                <a:gd name="T31" fmla="*/ 51 h 388"/>
                <a:gd name="T32" fmla="*/ 79 w 227"/>
                <a:gd name="T33" fmla="*/ 65 h 388"/>
                <a:gd name="T34" fmla="*/ 61 w 227"/>
                <a:gd name="T35" fmla="*/ 102 h 388"/>
                <a:gd name="T36" fmla="*/ 75 w 227"/>
                <a:gd name="T37" fmla="*/ 140 h 388"/>
                <a:gd name="T38" fmla="*/ 132 w 227"/>
                <a:gd name="T39" fmla="*/ 171 h 388"/>
                <a:gd name="T40" fmla="*/ 206 w 227"/>
                <a:gd name="T41" fmla="*/ 218 h 388"/>
                <a:gd name="T42" fmla="*/ 227 w 227"/>
                <a:gd name="T43" fmla="*/ 28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8">
                  <a:moveTo>
                    <a:pt x="227" y="280"/>
                  </a:moveTo>
                  <a:cubicBezTo>
                    <a:pt x="227" y="312"/>
                    <a:pt x="215" y="338"/>
                    <a:pt x="190" y="358"/>
                  </a:cubicBezTo>
                  <a:cubicBezTo>
                    <a:pt x="166" y="378"/>
                    <a:pt x="133" y="388"/>
                    <a:pt x="92" y="388"/>
                  </a:cubicBezTo>
                  <a:cubicBezTo>
                    <a:pt x="57" y="388"/>
                    <a:pt x="26" y="381"/>
                    <a:pt x="0" y="366"/>
                  </a:cubicBezTo>
                  <a:cubicBezTo>
                    <a:pt x="0" y="302"/>
                    <a:pt x="0" y="302"/>
                    <a:pt x="0" y="302"/>
                  </a:cubicBezTo>
                  <a:cubicBezTo>
                    <a:pt x="29" y="326"/>
                    <a:pt x="61" y="338"/>
                    <a:pt x="96" y="338"/>
                  </a:cubicBezTo>
                  <a:cubicBezTo>
                    <a:pt x="143" y="338"/>
                    <a:pt x="167" y="320"/>
                    <a:pt x="167" y="286"/>
                  </a:cubicBezTo>
                  <a:cubicBezTo>
                    <a:pt x="167" y="272"/>
                    <a:pt x="162" y="261"/>
                    <a:pt x="153" y="252"/>
                  </a:cubicBezTo>
                  <a:cubicBezTo>
                    <a:pt x="144" y="243"/>
                    <a:pt x="123" y="231"/>
                    <a:pt x="90" y="216"/>
                  </a:cubicBezTo>
                  <a:cubicBezTo>
                    <a:pt x="58" y="202"/>
                    <a:pt x="34" y="187"/>
                    <a:pt x="21" y="171"/>
                  </a:cubicBezTo>
                  <a:cubicBezTo>
                    <a:pt x="7" y="155"/>
                    <a:pt x="1" y="134"/>
                    <a:pt x="1" y="107"/>
                  </a:cubicBezTo>
                  <a:cubicBezTo>
                    <a:pt x="1" y="77"/>
                    <a:pt x="13" y="51"/>
                    <a:pt x="38" y="31"/>
                  </a:cubicBezTo>
                  <a:cubicBezTo>
                    <a:pt x="62" y="10"/>
                    <a:pt x="93" y="0"/>
                    <a:pt x="131" y="0"/>
                  </a:cubicBezTo>
                  <a:cubicBezTo>
                    <a:pt x="160" y="0"/>
                    <a:pt x="187" y="6"/>
                    <a:pt x="210" y="17"/>
                  </a:cubicBezTo>
                  <a:cubicBezTo>
                    <a:pt x="210" y="77"/>
                    <a:pt x="210" y="77"/>
                    <a:pt x="210" y="77"/>
                  </a:cubicBezTo>
                  <a:cubicBezTo>
                    <a:pt x="186" y="59"/>
                    <a:pt x="158" y="51"/>
                    <a:pt x="126" y="51"/>
                  </a:cubicBezTo>
                  <a:cubicBezTo>
                    <a:pt x="107" y="51"/>
                    <a:pt x="91" y="55"/>
                    <a:pt x="79" y="65"/>
                  </a:cubicBezTo>
                  <a:cubicBezTo>
                    <a:pt x="67" y="75"/>
                    <a:pt x="61" y="87"/>
                    <a:pt x="61" y="102"/>
                  </a:cubicBezTo>
                  <a:cubicBezTo>
                    <a:pt x="61" y="119"/>
                    <a:pt x="66" y="131"/>
                    <a:pt x="75" y="140"/>
                  </a:cubicBezTo>
                  <a:cubicBezTo>
                    <a:pt x="84" y="149"/>
                    <a:pt x="103" y="159"/>
                    <a:pt x="132" y="171"/>
                  </a:cubicBezTo>
                  <a:cubicBezTo>
                    <a:pt x="167" y="186"/>
                    <a:pt x="192" y="202"/>
                    <a:pt x="206" y="218"/>
                  </a:cubicBezTo>
                  <a:cubicBezTo>
                    <a:pt x="220" y="235"/>
                    <a:pt x="227" y="255"/>
                    <a:pt x="227" y="28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3" name="Freeform 32"/>
            <p:cNvSpPr>
              <a:spLocks noEditPoints="1"/>
            </p:cNvSpPr>
            <p:nvPr/>
          </p:nvSpPr>
          <p:spPr bwMode="auto">
            <a:xfrm>
              <a:off x="2960" y="18771"/>
              <a:ext cx="863" cy="922"/>
            </a:xfrm>
            <a:custGeom>
              <a:avLst/>
              <a:gdLst>
                <a:gd name="T0" fmla="*/ 365 w 365"/>
                <a:gd name="T1" fmla="*/ 193 h 388"/>
                <a:gd name="T2" fmla="*/ 315 w 365"/>
                <a:gd name="T3" fmla="*/ 335 h 388"/>
                <a:gd name="T4" fmla="*/ 180 w 365"/>
                <a:gd name="T5" fmla="*/ 388 h 388"/>
                <a:gd name="T6" fmla="*/ 49 w 365"/>
                <a:gd name="T7" fmla="*/ 336 h 388"/>
                <a:gd name="T8" fmla="*/ 0 w 365"/>
                <a:gd name="T9" fmla="*/ 198 h 388"/>
                <a:gd name="T10" fmla="*/ 51 w 365"/>
                <a:gd name="T11" fmla="*/ 53 h 388"/>
                <a:gd name="T12" fmla="*/ 189 w 365"/>
                <a:gd name="T13" fmla="*/ 0 h 388"/>
                <a:gd name="T14" fmla="*/ 318 w 365"/>
                <a:gd name="T15" fmla="*/ 51 h 388"/>
                <a:gd name="T16" fmla="*/ 365 w 365"/>
                <a:gd name="T17" fmla="*/ 193 h 388"/>
                <a:gd name="T18" fmla="*/ 304 w 365"/>
                <a:gd name="T19" fmla="*/ 195 h 388"/>
                <a:gd name="T20" fmla="*/ 273 w 365"/>
                <a:gd name="T21" fmla="*/ 88 h 388"/>
                <a:gd name="T22" fmla="*/ 185 w 365"/>
                <a:gd name="T23" fmla="*/ 51 h 388"/>
                <a:gd name="T24" fmla="*/ 94 w 365"/>
                <a:gd name="T25" fmla="*/ 89 h 388"/>
                <a:gd name="T26" fmla="*/ 61 w 365"/>
                <a:gd name="T27" fmla="*/ 196 h 388"/>
                <a:gd name="T28" fmla="*/ 95 w 365"/>
                <a:gd name="T29" fmla="*/ 300 h 388"/>
                <a:gd name="T30" fmla="*/ 185 w 365"/>
                <a:gd name="T31" fmla="*/ 338 h 388"/>
                <a:gd name="T32" fmla="*/ 273 w 365"/>
                <a:gd name="T33" fmla="*/ 301 h 388"/>
                <a:gd name="T34" fmla="*/ 304 w 365"/>
                <a:gd name="T35" fmla="*/ 195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 h="388">
                  <a:moveTo>
                    <a:pt x="365" y="193"/>
                  </a:moveTo>
                  <a:cubicBezTo>
                    <a:pt x="365" y="252"/>
                    <a:pt x="348" y="299"/>
                    <a:pt x="315" y="335"/>
                  </a:cubicBezTo>
                  <a:cubicBezTo>
                    <a:pt x="281" y="370"/>
                    <a:pt x="237" y="388"/>
                    <a:pt x="180" y="388"/>
                  </a:cubicBezTo>
                  <a:cubicBezTo>
                    <a:pt x="126" y="388"/>
                    <a:pt x="82" y="371"/>
                    <a:pt x="49" y="336"/>
                  </a:cubicBezTo>
                  <a:cubicBezTo>
                    <a:pt x="17" y="301"/>
                    <a:pt x="0" y="255"/>
                    <a:pt x="0" y="198"/>
                  </a:cubicBezTo>
                  <a:cubicBezTo>
                    <a:pt x="0" y="137"/>
                    <a:pt x="17" y="89"/>
                    <a:pt x="51" y="53"/>
                  </a:cubicBezTo>
                  <a:cubicBezTo>
                    <a:pt x="84" y="18"/>
                    <a:pt x="130" y="0"/>
                    <a:pt x="189" y="0"/>
                  </a:cubicBezTo>
                  <a:cubicBezTo>
                    <a:pt x="244" y="0"/>
                    <a:pt x="287" y="17"/>
                    <a:pt x="318" y="51"/>
                  </a:cubicBezTo>
                  <a:cubicBezTo>
                    <a:pt x="349" y="86"/>
                    <a:pt x="365" y="133"/>
                    <a:pt x="365" y="193"/>
                  </a:cubicBezTo>
                  <a:close/>
                  <a:moveTo>
                    <a:pt x="304" y="195"/>
                  </a:moveTo>
                  <a:cubicBezTo>
                    <a:pt x="304" y="148"/>
                    <a:pt x="294" y="113"/>
                    <a:pt x="273" y="88"/>
                  </a:cubicBezTo>
                  <a:cubicBezTo>
                    <a:pt x="253" y="63"/>
                    <a:pt x="223" y="51"/>
                    <a:pt x="185" y="51"/>
                  </a:cubicBezTo>
                  <a:cubicBezTo>
                    <a:pt x="147" y="51"/>
                    <a:pt x="117" y="63"/>
                    <a:pt x="94" y="89"/>
                  </a:cubicBezTo>
                  <a:cubicBezTo>
                    <a:pt x="72" y="114"/>
                    <a:pt x="61" y="150"/>
                    <a:pt x="61" y="196"/>
                  </a:cubicBezTo>
                  <a:cubicBezTo>
                    <a:pt x="61" y="241"/>
                    <a:pt x="72" y="275"/>
                    <a:pt x="95" y="300"/>
                  </a:cubicBezTo>
                  <a:cubicBezTo>
                    <a:pt x="117" y="325"/>
                    <a:pt x="147" y="338"/>
                    <a:pt x="185" y="338"/>
                  </a:cubicBezTo>
                  <a:cubicBezTo>
                    <a:pt x="223" y="338"/>
                    <a:pt x="253" y="325"/>
                    <a:pt x="273" y="301"/>
                  </a:cubicBezTo>
                  <a:cubicBezTo>
                    <a:pt x="294" y="276"/>
                    <a:pt x="304" y="241"/>
                    <a:pt x="304" y="1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4" name="Freeform 33"/>
            <p:cNvSpPr>
              <a:spLocks/>
            </p:cNvSpPr>
            <p:nvPr/>
          </p:nvSpPr>
          <p:spPr bwMode="auto">
            <a:xfrm>
              <a:off x="3856" y="18351"/>
              <a:ext cx="529" cy="1321"/>
            </a:xfrm>
            <a:custGeom>
              <a:avLst/>
              <a:gdLst>
                <a:gd name="T0" fmla="*/ 224 w 224"/>
                <a:gd name="T1" fmla="*/ 60 h 556"/>
                <a:gd name="T2" fmla="*/ 184 w 224"/>
                <a:gd name="T3" fmla="*/ 50 h 556"/>
                <a:gd name="T4" fmla="*/ 122 w 224"/>
                <a:gd name="T5" fmla="*/ 129 h 556"/>
                <a:gd name="T6" fmla="*/ 122 w 224"/>
                <a:gd name="T7" fmla="*/ 186 h 556"/>
                <a:gd name="T8" fmla="*/ 209 w 224"/>
                <a:gd name="T9" fmla="*/ 186 h 556"/>
                <a:gd name="T10" fmla="*/ 209 w 224"/>
                <a:gd name="T11" fmla="*/ 236 h 556"/>
                <a:gd name="T12" fmla="*/ 122 w 224"/>
                <a:gd name="T13" fmla="*/ 236 h 556"/>
                <a:gd name="T14" fmla="*/ 122 w 224"/>
                <a:gd name="T15" fmla="*/ 556 h 556"/>
                <a:gd name="T16" fmla="*/ 63 w 224"/>
                <a:gd name="T17" fmla="*/ 556 h 556"/>
                <a:gd name="T18" fmla="*/ 63 w 224"/>
                <a:gd name="T19" fmla="*/ 236 h 556"/>
                <a:gd name="T20" fmla="*/ 0 w 224"/>
                <a:gd name="T21" fmla="*/ 236 h 556"/>
                <a:gd name="T22" fmla="*/ 0 w 224"/>
                <a:gd name="T23" fmla="*/ 186 h 556"/>
                <a:gd name="T24" fmla="*/ 63 w 224"/>
                <a:gd name="T25" fmla="*/ 186 h 556"/>
                <a:gd name="T26" fmla="*/ 63 w 224"/>
                <a:gd name="T27" fmla="*/ 126 h 556"/>
                <a:gd name="T28" fmla="*/ 96 w 224"/>
                <a:gd name="T29" fmla="*/ 35 h 556"/>
                <a:gd name="T30" fmla="*/ 181 w 224"/>
                <a:gd name="T31" fmla="*/ 0 h 556"/>
                <a:gd name="T32" fmla="*/ 224 w 224"/>
                <a:gd name="T33" fmla="*/ 7 h 556"/>
                <a:gd name="T34" fmla="*/ 224 w 224"/>
                <a:gd name="T35" fmla="*/ 6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556">
                  <a:moveTo>
                    <a:pt x="224" y="60"/>
                  </a:moveTo>
                  <a:cubicBezTo>
                    <a:pt x="212" y="54"/>
                    <a:pt x="199" y="50"/>
                    <a:pt x="184" y="50"/>
                  </a:cubicBezTo>
                  <a:cubicBezTo>
                    <a:pt x="143" y="50"/>
                    <a:pt x="122" y="77"/>
                    <a:pt x="122" y="129"/>
                  </a:cubicBezTo>
                  <a:cubicBezTo>
                    <a:pt x="122" y="186"/>
                    <a:pt x="122" y="186"/>
                    <a:pt x="122" y="186"/>
                  </a:cubicBezTo>
                  <a:cubicBezTo>
                    <a:pt x="209" y="186"/>
                    <a:pt x="209" y="186"/>
                    <a:pt x="209" y="186"/>
                  </a:cubicBezTo>
                  <a:cubicBezTo>
                    <a:pt x="209" y="236"/>
                    <a:pt x="209" y="236"/>
                    <a:pt x="209" y="236"/>
                  </a:cubicBezTo>
                  <a:cubicBezTo>
                    <a:pt x="122" y="236"/>
                    <a:pt x="122" y="236"/>
                    <a:pt x="122" y="236"/>
                  </a:cubicBezTo>
                  <a:cubicBezTo>
                    <a:pt x="122" y="556"/>
                    <a:pt x="122" y="556"/>
                    <a:pt x="122" y="556"/>
                  </a:cubicBezTo>
                  <a:cubicBezTo>
                    <a:pt x="63" y="556"/>
                    <a:pt x="63" y="556"/>
                    <a:pt x="63" y="556"/>
                  </a:cubicBezTo>
                  <a:cubicBezTo>
                    <a:pt x="63" y="236"/>
                    <a:pt x="63" y="236"/>
                    <a:pt x="63" y="236"/>
                  </a:cubicBezTo>
                  <a:cubicBezTo>
                    <a:pt x="0" y="236"/>
                    <a:pt x="0" y="236"/>
                    <a:pt x="0" y="236"/>
                  </a:cubicBezTo>
                  <a:cubicBezTo>
                    <a:pt x="0" y="186"/>
                    <a:pt x="0" y="186"/>
                    <a:pt x="0" y="186"/>
                  </a:cubicBezTo>
                  <a:cubicBezTo>
                    <a:pt x="63" y="186"/>
                    <a:pt x="63" y="186"/>
                    <a:pt x="63" y="186"/>
                  </a:cubicBezTo>
                  <a:cubicBezTo>
                    <a:pt x="63" y="126"/>
                    <a:pt x="63" y="126"/>
                    <a:pt x="63" y="126"/>
                  </a:cubicBezTo>
                  <a:cubicBezTo>
                    <a:pt x="63" y="88"/>
                    <a:pt x="74" y="58"/>
                    <a:pt x="96" y="35"/>
                  </a:cubicBezTo>
                  <a:cubicBezTo>
                    <a:pt x="118" y="12"/>
                    <a:pt x="146" y="0"/>
                    <a:pt x="181" y="0"/>
                  </a:cubicBezTo>
                  <a:cubicBezTo>
                    <a:pt x="199" y="0"/>
                    <a:pt x="213" y="2"/>
                    <a:pt x="224" y="7"/>
                  </a:cubicBezTo>
                  <a:lnTo>
                    <a:pt x="224"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5" name="Freeform 34"/>
            <p:cNvSpPr>
              <a:spLocks/>
            </p:cNvSpPr>
            <p:nvPr/>
          </p:nvSpPr>
          <p:spPr bwMode="auto">
            <a:xfrm>
              <a:off x="4338" y="18531"/>
              <a:ext cx="513" cy="1162"/>
            </a:xfrm>
            <a:custGeom>
              <a:avLst/>
              <a:gdLst>
                <a:gd name="T0" fmla="*/ 217 w 217"/>
                <a:gd name="T1" fmla="*/ 477 h 489"/>
                <a:gd name="T2" fmla="*/ 161 w 217"/>
                <a:gd name="T3" fmla="*/ 489 h 489"/>
                <a:gd name="T4" fmla="*/ 64 w 217"/>
                <a:gd name="T5" fmla="*/ 379 h 489"/>
                <a:gd name="T6" fmla="*/ 64 w 217"/>
                <a:gd name="T7" fmla="*/ 160 h 489"/>
                <a:gd name="T8" fmla="*/ 0 w 217"/>
                <a:gd name="T9" fmla="*/ 160 h 489"/>
                <a:gd name="T10" fmla="*/ 0 w 217"/>
                <a:gd name="T11" fmla="*/ 110 h 489"/>
                <a:gd name="T12" fmla="*/ 64 w 217"/>
                <a:gd name="T13" fmla="*/ 110 h 489"/>
                <a:gd name="T14" fmla="*/ 64 w 217"/>
                <a:gd name="T15" fmla="*/ 20 h 489"/>
                <a:gd name="T16" fmla="*/ 123 w 217"/>
                <a:gd name="T17" fmla="*/ 0 h 489"/>
                <a:gd name="T18" fmla="*/ 123 w 217"/>
                <a:gd name="T19" fmla="*/ 110 h 489"/>
                <a:gd name="T20" fmla="*/ 217 w 217"/>
                <a:gd name="T21" fmla="*/ 110 h 489"/>
                <a:gd name="T22" fmla="*/ 217 w 217"/>
                <a:gd name="T23" fmla="*/ 160 h 489"/>
                <a:gd name="T24" fmla="*/ 123 w 217"/>
                <a:gd name="T25" fmla="*/ 160 h 489"/>
                <a:gd name="T26" fmla="*/ 123 w 217"/>
                <a:gd name="T27" fmla="*/ 369 h 489"/>
                <a:gd name="T28" fmla="*/ 136 w 217"/>
                <a:gd name="T29" fmla="*/ 422 h 489"/>
                <a:gd name="T30" fmla="*/ 178 w 217"/>
                <a:gd name="T31" fmla="*/ 438 h 489"/>
                <a:gd name="T32" fmla="*/ 217 w 217"/>
                <a:gd name="T33" fmla="*/ 426 h 489"/>
                <a:gd name="T34" fmla="*/ 217 w 217"/>
                <a:gd name="T35" fmla="*/ 477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7" h="489">
                  <a:moveTo>
                    <a:pt x="217" y="477"/>
                  </a:moveTo>
                  <a:cubicBezTo>
                    <a:pt x="203" y="485"/>
                    <a:pt x="184" y="489"/>
                    <a:pt x="161" y="489"/>
                  </a:cubicBezTo>
                  <a:cubicBezTo>
                    <a:pt x="96" y="489"/>
                    <a:pt x="64" y="452"/>
                    <a:pt x="64" y="379"/>
                  </a:cubicBezTo>
                  <a:cubicBezTo>
                    <a:pt x="64" y="160"/>
                    <a:pt x="64" y="160"/>
                    <a:pt x="64" y="160"/>
                  </a:cubicBezTo>
                  <a:cubicBezTo>
                    <a:pt x="0" y="160"/>
                    <a:pt x="0" y="160"/>
                    <a:pt x="0" y="160"/>
                  </a:cubicBezTo>
                  <a:cubicBezTo>
                    <a:pt x="0" y="110"/>
                    <a:pt x="0" y="110"/>
                    <a:pt x="0" y="110"/>
                  </a:cubicBezTo>
                  <a:cubicBezTo>
                    <a:pt x="64" y="110"/>
                    <a:pt x="64" y="110"/>
                    <a:pt x="64" y="110"/>
                  </a:cubicBezTo>
                  <a:cubicBezTo>
                    <a:pt x="64" y="20"/>
                    <a:pt x="64" y="20"/>
                    <a:pt x="64" y="20"/>
                  </a:cubicBezTo>
                  <a:cubicBezTo>
                    <a:pt x="123" y="0"/>
                    <a:pt x="123" y="0"/>
                    <a:pt x="123" y="0"/>
                  </a:cubicBezTo>
                  <a:cubicBezTo>
                    <a:pt x="123" y="110"/>
                    <a:pt x="123" y="110"/>
                    <a:pt x="123" y="110"/>
                  </a:cubicBezTo>
                  <a:cubicBezTo>
                    <a:pt x="217" y="110"/>
                    <a:pt x="217" y="110"/>
                    <a:pt x="217" y="110"/>
                  </a:cubicBezTo>
                  <a:cubicBezTo>
                    <a:pt x="217" y="160"/>
                    <a:pt x="217" y="160"/>
                    <a:pt x="217" y="160"/>
                  </a:cubicBezTo>
                  <a:cubicBezTo>
                    <a:pt x="123" y="160"/>
                    <a:pt x="123" y="160"/>
                    <a:pt x="123" y="160"/>
                  </a:cubicBezTo>
                  <a:cubicBezTo>
                    <a:pt x="123" y="369"/>
                    <a:pt x="123" y="369"/>
                    <a:pt x="123" y="369"/>
                  </a:cubicBezTo>
                  <a:cubicBezTo>
                    <a:pt x="123" y="394"/>
                    <a:pt x="128" y="412"/>
                    <a:pt x="136" y="422"/>
                  </a:cubicBezTo>
                  <a:cubicBezTo>
                    <a:pt x="145" y="433"/>
                    <a:pt x="159" y="438"/>
                    <a:pt x="178" y="438"/>
                  </a:cubicBezTo>
                  <a:cubicBezTo>
                    <a:pt x="193" y="438"/>
                    <a:pt x="206" y="434"/>
                    <a:pt x="217" y="426"/>
                  </a:cubicBezTo>
                  <a:lnTo>
                    <a:pt x="217" y="4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6" name="Freeform 35"/>
            <p:cNvSpPr>
              <a:spLocks noEditPoints="1"/>
            </p:cNvSpPr>
            <p:nvPr/>
          </p:nvSpPr>
          <p:spPr bwMode="auto">
            <a:xfrm>
              <a:off x="5212" y="18441"/>
              <a:ext cx="1090" cy="1231"/>
            </a:xfrm>
            <a:custGeom>
              <a:avLst/>
              <a:gdLst>
                <a:gd name="T0" fmla="*/ 1090 w 1090"/>
                <a:gd name="T1" fmla="*/ 1231 h 1231"/>
                <a:gd name="T2" fmla="*/ 932 w 1090"/>
                <a:gd name="T3" fmla="*/ 1231 h 1231"/>
                <a:gd name="T4" fmla="*/ 802 w 1090"/>
                <a:gd name="T5" fmla="*/ 886 h 1231"/>
                <a:gd name="T6" fmla="*/ 282 w 1090"/>
                <a:gd name="T7" fmla="*/ 886 h 1231"/>
                <a:gd name="T8" fmla="*/ 159 w 1090"/>
                <a:gd name="T9" fmla="*/ 1231 h 1231"/>
                <a:gd name="T10" fmla="*/ 0 w 1090"/>
                <a:gd name="T11" fmla="*/ 1231 h 1231"/>
                <a:gd name="T12" fmla="*/ 468 w 1090"/>
                <a:gd name="T13" fmla="*/ 0 h 1231"/>
                <a:gd name="T14" fmla="*/ 617 w 1090"/>
                <a:gd name="T15" fmla="*/ 0 h 1231"/>
                <a:gd name="T16" fmla="*/ 1090 w 1090"/>
                <a:gd name="T17" fmla="*/ 1231 h 1231"/>
                <a:gd name="T18" fmla="*/ 754 w 1090"/>
                <a:gd name="T19" fmla="*/ 755 h 1231"/>
                <a:gd name="T20" fmla="*/ 542 w 1090"/>
                <a:gd name="T21" fmla="*/ 180 h 1231"/>
                <a:gd name="T22" fmla="*/ 539 w 1090"/>
                <a:gd name="T23" fmla="*/ 180 h 1231"/>
                <a:gd name="T24" fmla="*/ 329 w 1090"/>
                <a:gd name="T25" fmla="*/ 755 h 1231"/>
                <a:gd name="T26" fmla="*/ 754 w 1090"/>
                <a:gd name="T27" fmla="*/ 755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0" h="1231">
                  <a:moveTo>
                    <a:pt x="1090" y="1231"/>
                  </a:moveTo>
                  <a:lnTo>
                    <a:pt x="932" y="1231"/>
                  </a:lnTo>
                  <a:lnTo>
                    <a:pt x="802" y="886"/>
                  </a:lnTo>
                  <a:lnTo>
                    <a:pt x="282" y="886"/>
                  </a:lnTo>
                  <a:lnTo>
                    <a:pt x="159" y="1231"/>
                  </a:lnTo>
                  <a:lnTo>
                    <a:pt x="0" y="1231"/>
                  </a:lnTo>
                  <a:lnTo>
                    <a:pt x="468" y="0"/>
                  </a:lnTo>
                  <a:lnTo>
                    <a:pt x="617" y="0"/>
                  </a:lnTo>
                  <a:lnTo>
                    <a:pt x="1090" y="1231"/>
                  </a:lnTo>
                  <a:close/>
                  <a:moveTo>
                    <a:pt x="754" y="755"/>
                  </a:moveTo>
                  <a:lnTo>
                    <a:pt x="542" y="180"/>
                  </a:lnTo>
                  <a:lnTo>
                    <a:pt x="539" y="180"/>
                  </a:lnTo>
                  <a:lnTo>
                    <a:pt x="329" y="755"/>
                  </a:lnTo>
                  <a:lnTo>
                    <a:pt x="754" y="7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7" name="Freeform 36"/>
            <p:cNvSpPr>
              <a:spLocks/>
            </p:cNvSpPr>
            <p:nvPr/>
          </p:nvSpPr>
          <p:spPr bwMode="auto">
            <a:xfrm>
              <a:off x="6363" y="18793"/>
              <a:ext cx="726" cy="879"/>
            </a:xfrm>
            <a:custGeom>
              <a:avLst/>
              <a:gdLst>
                <a:gd name="T0" fmla="*/ 726 w 726"/>
                <a:gd name="T1" fmla="*/ 40 h 879"/>
                <a:gd name="T2" fmla="*/ 206 w 726"/>
                <a:gd name="T3" fmla="*/ 760 h 879"/>
                <a:gd name="T4" fmla="*/ 719 w 726"/>
                <a:gd name="T5" fmla="*/ 760 h 879"/>
                <a:gd name="T6" fmla="*/ 719 w 726"/>
                <a:gd name="T7" fmla="*/ 879 h 879"/>
                <a:gd name="T8" fmla="*/ 0 w 726"/>
                <a:gd name="T9" fmla="*/ 879 h 879"/>
                <a:gd name="T10" fmla="*/ 0 w 726"/>
                <a:gd name="T11" fmla="*/ 836 h 879"/>
                <a:gd name="T12" fmla="*/ 518 w 726"/>
                <a:gd name="T13" fmla="*/ 118 h 879"/>
                <a:gd name="T14" fmla="*/ 50 w 726"/>
                <a:gd name="T15" fmla="*/ 118 h 879"/>
                <a:gd name="T16" fmla="*/ 50 w 726"/>
                <a:gd name="T17" fmla="*/ 0 h 879"/>
                <a:gd name="T18" fmla="*/ 726 w 726"/>
                <a:gd name="T19" fmla="*/ 0 h 879"/>
                <a:gd name="T20" fmla="*/ 726 w 726"/>
                <a:gd name="T21" fmla="*/ 4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6" h="879">
                  <a:moveTo>
                    <a:pt x="726" y="40"/>
                  </a:moveTo>
                  <a:lnTo>
                    <a:pt x="206" y="760"/>
                  </a:lnTo>
                  <a:lnTo>
                    <a:pt x="719" y="760"/>
                  </a:lnTo>
                  <a:lnTo>
                    <a:pt x="719" y="879"/>
                  </a:lnTo>
                  <a:lnTo>
                    <a:pt x="0" y="879"/>
                  </a:lnTo>
                  <a:lnTo>
                    <a:pt x="0" y="836"/>
                  </a:lnTo>
                  <a:lnTo>
                    <a:pt x="518" y="118"/>
                  </a:lnTo>
                  <a:lnTo>
                    <a:pt x="50" y="118"/>
                  </a:lnTo>
                  <a:lnTo>
                    <a:pt x="50" y="0"/>
                  </a:lnTo>
                  <a:lnTo>
                    <a:pt x="726" y="0"/>
                  </a:lnTo>
                  <a:lnTo>
                    <a:pt x="726"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8" name="Freeform 37"/>
            <p:cNvSpPr>
              <a:spLocks/>
            </p:cNvSpPr>
            <p:nvPr/>
          </p:nvSpPr>
          <p:spPr bwMode="auto">
            <a:xfrm>
              <a:off x="7193" y="18793"/>
              <a:ext cx="728" cy="900"/>
            </a:xfrm>
            <a:custGeom>
              <a:avLst/>
              <a:gdLst>
                <a:gd name="T0" fmla="*/ 308 w 308"/>
                <a:gd name="T1" fmla="*/ 370 h 379"/>
                <a:gd name="T2" fmla="*/ 248 w 308"/>
                <a:gd name="T3" fmla="*/ 370 h 379"/>
                <a:gd name="T4" fmla="*/ 248 w 308"/>
                <a:gd name="T5" fmla="*/ 312 h 379"/>
                <a:gd name="T6" fmla="*/ 247 w 308"/>
                <a:gd name="T7" fmla="*/ 312 h 379"/>
                <a:gd name="T8" fmla="*/ 133 w 308"/>
                <a:gd name="T9" fmla="*/ 379 h 379"/>
                <a:gd name="T10" fmla="*/ 0 w 308"/>
                <a:gd name="T11" fmla="*/ 221 h 379"/>
                <a:gd name="T12" fmla="*/ 0 w 308"/>
                <a:gd name="T13" fmla="*/ 0 h 379"/>
                <a:gd name="T14" fmla="*/ 60 w 308"/>
                <a:gd name="T15" fmla="*/ 0 h 379"/>
                <a:gd name="T16" fmla="*/ 60 w 308"/>
                <a:gd name="T17" fmla="*/ 212 h 379"/>
                <a:gd name="T18" fmla="*/ 149 w 308"/>
                <a:gd name="T19" fmla="*/ 329 h 379"/>
                <a:gd name="T20" fmla="*/ 221 w 308"/>
                <a:gd name="T21" fmla="*/ 297 h 379"/>
                <a:gd name="T22" fmla="*/ 248 w 308"/>
                <a:gd name="T23" fmla="*/ 213 h 379"/>
                <a:gd name="T24" fmla="*/ 248 w 308"/>
                <a:gd name="T25" fmla="*/ 0 h 379"/>
                <a:gd name="T26" fmla="*/ 308 w 308"/>
                <a:gd name="T27" fmla="*/ 0 h 379"/>
                <a:gd name="T28" fmla="*/ 308 w 308"/>
                <a:gd name="T29" fmla="*/ 37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8" h="379">
                  <a:moveTo>
                    <a:pt x="308" y="370"/>
                  </a:moveTo>
                  <a:cubicBezTo>
                    <a:pt x="248" y="370"/>
                    <a:pt x="248" y="370"/>
                    <a:pt x="248" y="370"/>
                  </a:cubicBezTo>
                  <a:cubicBezTo>
                    <a:pt x="248" y="312"/>
                    <a:pt x="248" y="312"/>
                    <a:pt x="248" y="312"/>
                  </a:cubicBezTo>
                  <a:cubicBezTo>
                    <a:pt x="247" y="312"/>
                    <a:pt x="247" y="312"/>
                    <a:pt x="247" y="312"/>
                  </a:cubicBezTo>
                  <a:cubicBezTo>
                    <a:pt x="222" y="357"/>
                    <a:pt x="184" y="379"/>
                    <a:pt x="133" y="379"/>
                  </a:cubicBezTo>
                  <a:cubicBezTo>
                    <a:pt x="45" y="379"/>
                    <a:pt x="0" y="327"/>
                    <a:pt x="0" y="221"/>
                  </a:cubicBezTo>
                  <a:cubicBezTo>
                    <a:pt x="0" y="0"/>
                    <a:pt x="0" y="0"/>
                    <a:pt x="0" y="0"/>
                  </a:cubicBezTo>
                  <a:cubicBezTo>
                    <a:pt x="60" y="0"/>
                    <a:pt x="60" y="0"/>
                    <a:pt x="60" y="0"/>
                  </a:cubicBezTo>
                  <a:cubicBezTo>
                    <a:pt x="60" y="212"/>
                    <a:pt x="60" y="212"/>
                    <a:pt x="60" y="212"/>
                  </a:cubicBezTo>
                  <a:cubicBezTo>
                    <a:pt x="60" y="290"/>
                    <a:pt x="90" y="329"/>
                    <a:pt x="149" y="329"/>
                  </a:cubicBezTo>
                  <a:cubicBezTo>
                    <a:pt x="179" y="329"/>
                    <a:pt x="203" y="318"/>
                    <a:pt x="221" y="297"/>
                  </a:cubicBezTo>
                  <a:cubicBezTo>
                    <a:pt x="239" y="275"/>
                    <a:pt x="248" y="248"/>
                    <a:pt x="248" y="213"/>
                  </a:cubicBezTo>
                  <a:cubicBezTo>
                    <a:pt x="248" y="0"/>
                    <a:pt x="248" y="0"/>
                    <a:pt x="248" y="0"/>
                  </a:cubicBezTo>
                  <a:cubicBezTo>
                    <a:pt x="308" y="0"/>
                    <a:pt x="308" y="0"/>
                    <a:pt x="308" y="0"/>
                  </a:cubicBezTo>
                  <a:lnTo>
                    <a:pt x="308" y="3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89" name="Freeform 38"/>
            <p:cNvSpPr>
              <a:spLocks/>
            </p:cNvSpPr>
            <p:nvPr/>
          </p:nvSpPr>
          <p:spPr bwMode="auto">
            <a:xfrm>
              <a:off x="8148" y="18776"/>
              <a:ext cx="456" cy="896"/>
            </a:xfrm>
            <a:custGeom>
              <a:avLst/>
              <a:gdLst>
                <a:gd name="T0" fmla="*/ 193 w 193"/>
                <a:gd name="T1" fmla="*/ 67 h 377"/>
                <a:gd name="T2" fmla="*/ 148 w 193"/>
                <a:gd name="T3" fmla="*/ 55 h 377"/>
                <a:gd name="T4" fmla="*/ 84 w 193"/>
                <a:gd name="T5" fmla="*/ 92 h 377"/>
                <a:gd name="T6" fmla="*/ 60 w 193"/>
                <a:gd name="T7" fmla="*/ 189 h 377"/>
                <a:gd name="T8" fmla="*/ 60 w 193"/>
                <a:gd name="T9" fmla="*/ 377 h 377"/>
                <a:gd name="T10" fmla="*/ 0 w 193"/>
                <a:gd name="T11" fmla="*/ 377 h 377"/>
                <a:gd name="T12" fmla="*/ 0 w 193"/>
                <a:gd name="T13" fmla="*/ 7 h 377"/>
                <a:gd name="T14" fmla="*/ 60 w 193"/>
                <a:gd name="T15" fmla="*/ 7 h 377"/>
                <a:gd name="T16" fmla="*/ 60 w 193"/>
                <a:gd name="T17" fmla="*/ 83 h 377"/>
                <a:gd name="T18" fmla="*/ 61 w 193"/>
                <a:gd name="T19" fmla="*/ 83 h 377"/>
                <a:gd name="T20" fmla="*/ 99 w 193"/>
                <a:gd name="T21" fmla="*/ 23 h 377"/>
                <a:gd name="T22" fmla="*/ 158 w 193"/>
                <a:gd name="T23" fmla="*/ 0 h 377"/>
                <a:gd name="T24" fmla="*/ 193 w 193"/>
                <a:gd name="T25" fmla="*/ 6 h 377"/>
                <a:gd name="T26" fmla="*/ 193 w 193"/>
                <a:gd name="T27" fmla="*/ 67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 h="377">
                  <a:moveTo>
                    <a:pt x="193" y="67"/>
                  </a:moveTo>
                  <a:cubicBezTo>
                    <a:pt x="183" y="59"/>
                    <a:pt x="168" y="55"/>
                    <a:pt x="148" y="55"/>
                  </a:cubicBezTo>
                  <a:cubicBezTo>
                    <a:pt x="122" y="55"/>
                    <a:pt x="101" y="67"/>
                    <a:pt x="84" y="92"/>
                  </a:cubicBezTo>
                  <a:cubicBezTo>
                    <a:pt x="68" y="117"/>
                    <a:pt x="60" y="149"/>
                    <a:pt x="60" y="189"/>
                  </a:cubicBezTo>
                  <a:cubicBezTo>
                    <a:pt x="60" y="377"/>
                    <a:pt x="60" y="377"/>
                    <a:pt x="60" y="377"/>
                  </a:cubicBezTo>
                  <a:cubicBezTo>
                    <a:pt x="0" y="377"/>
                    <a:pt x="0" y="377"/>
                    <a:pt x="0" y="377"/>
                  </a:cubicBezTo>
                  <a:cubicBezTo>
                    <a:pt x="0" y="7"/>
                    <a:pt x="0" y="7"/>
                    <a:pt x="0" y="7"/>
                  </a:cubicBezTo>
                  <a:cubicBezTo>
                    <a:pt x="60" y="7"/>
                    <a:pt x="60" y="7"/>
                    <a:pt x="60" y="7"/>
                  </a:cubicBezTo>
                  <a:cubicBezTo>
                    <a:pt x="60" y="83"/>
                    <a:pt x="60" y="83"/>
                    <a:pt x="60" y="83"/>
                  </a:cubicBezTo>
                  <a:cubicBezTo>
                    <a:pt x="61" y="83"/>
                    <a:pt x="61" y="83"/>
                    <a:pt x="61" y="83"/>
                  </a:cubicBezTo>
                  <a:cubicBezTo>
                    <a:pt x="69" y="58"/>
                    <a:pt x="82" y="38"/>
                    <a:pt x="99" y="23"/>
                  </a:cubicBezTo>
                  <a:cubicBezTo>
                    <a:pt x="116" y="8"/>
                    <a:pt x="136" y="0"/>
                    <a:pt x="158" y="0"/>
                  </a:cubicBezTo>
                  <a:cubicBezTo>
                    <a:pt x="173" y="0"/>
                    <a:pt x="185" y="2"/>
                    <a:pt x="193" y="6"/>
                  </a:cubicBezTo>
                  <a:lnTo>
                    <a:pt x="193"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0" name="Freeform 39"/>
            <p:cNvSpPr>
              <a:spLocks noEditPoints="1"/>
            </p:cNvSpPr>
            <p:nvPr/>
          </p:nvSpPr>
          <p:spPr bwMode="auto">
            <a:xfrm>
              <a:off x="8611" y="18771"/>
              <a:ext cx="764" cy="922"/>
            </a:xfrm>
            <a:custGeom>
              <a:avLst/>
              <a:gdLst>
                <a:gd name="T0" fmla="*/ 323 w 323"/>
                <a:gd name="T1" fmla="*/ 209 h 388"/>
                <a:gd name="T2" fmla="*/ 62 w 323"/>
                <a:gd name="T3" fmla="*/ 209 h 388"/>
                <a:gd name="T4" fmla="*/ 95 w 323"/>
                <a:gd name="T5" fmla="*/ 305 h 388"/>
                <a:gd name="T6" fmla="*/ 183 w 323"/>
                <a:gd name="T7" fmla="*/ 338 h 388"/>
                <a:gd name="T8" fmla="*/ 297 w 323"/>
                <a:gd name="T9" fmla="*/ 297 h 388"/>
                <a:gd name="T10" fmla="*/ 297 w 323"/>
                <a:gd name="T11" fmla="*/ 353 h 388"/>
                <a:gd name="T12" fmla="*/ 169 w 323"/>
                <a:gd name="T13" fmla="*/ 388 h 388"/>
                <a:gd name="T14" fmla="*/ 45 w 323"/>
                <a:gd name="T15" fmla="*/ 337 h 388"/>
                <a:gd name="T16" fmla="*/ 0 w 323"/>
                <a:gd name="T17" fmla="*/ 196 h 388"/>
                <a:gd name="T18" fmla="*/ 23 w 323"/>
                <a:gd name="T19" fmla="*/ 95 h 388"/>
                <a:gd name="T20" fmla="*/ 84 w 323"/>
                <a:gd name="T21" fmla="*/ 25 h 388"/>
                <a:gd name="T22" fmla="*/ 171 w 323"/>
                <a:gd name="T23" fmla="*/ 0 h 388"/>
                <a:gd name="T24" fmla="*/ 283 w 323"/>
                <a:gd name="T25" fmla="*/ 47 h 388"/>
                <a:gd name="T26" fmla="*/ 323 w 323"/>
                <a:gd name="T27" fmla="*/ 178 h 388"/>
                <a:gd name="T28" fmla="*/ 323 w 323"/>
                <a:gd name="T29" fmla="*/ 209 h 388"/>
                <a:gd name="T30" fmla="*/ 263 w 323"/>
                <a:gd name="T31" fmla="*/ 159 h 388"/>
                <a:gd name="T32" fmla="*/ 238 w 323"/>
                <a:gd name="T33" fmla="*/ 79 h 388"/>
                <a:gd name="T34" fmla="*/ 170 w 323"/>
                <a:gd name="T35" fmla="*/ 51 h 388"/>
                <a:gd name="T36" fmla="*/ 100 w 323"/>
                <a:gd name="T37" fmla="*/ 80 h 388"/>
                <a:gd name="T38" fmla="*/ 63 w 323"/>
                <a:gd name="T39" fmla="*/ 159 h 388"/>
                <a:gd name="T40" fmla="*/ 263 w 323"/>
                <a:gd name="T41"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3" h="388">
                  <a:moveTo>
                    <a:pt x="323" y="209"/>
                  </a:moveTo>
                  <a:cubicBezTo>
                    <a:pt x="62" y="209"/>
                    <a:pt x="62" y="209"/>
                    <a:pt x="62" y="209"/>
                  </a:cubicBezTo>
                  <a:cubicBezTo>
                    <a:pt x="63" y="251"/>
                    <a:pt x="74" y="283"/>
                    <a:pt x="95" y="305"/>
                  </a:cubicBezTo>
                  <a:cubicBezTo>
                    <a:pt x="116" y="327"/>
                    <a:pt x="145" y="338"/>
                    <a:pt x="183" y="338"/>
                  </a:cubicBezTo>
                  <a:cubicBezTo>
                    <a:pt x="225" y="338"/>
                    <a:pt x="263" y="324"/>
                    <a:pt x="297" y="297"/>
                  </a:cubicBezTo>
                  <a:cubicBezTo>
                    <a:pt x="297" y="353"/>
                    <a:pt x="297" y="353"/>
                    <a:pt x="297" y="353"/>
                  </a:cubicBezTo>
                  <a:cubicBezTo>
                    <a:pt x="265" y="376"/>
                    <a:pt x="222" y="388"/>
                    <a:pt x="169" y="388"/>
                  </a:cubicBezTo>
                  <a:cubicBezTo>
                    <a:pt x="116" y="388"/>
                    <a:pt x="75" y="371"/>
                    <a:pt x="45" y="337"/>
                  </a:cubicBezTo>
                  <a:cubicBezTo>
                    <a:pt x="15" y="303"/>
                    <a:pt x="0" y="256"/>
                    <a:pt x="0" y="196"/>
                  </a:cubicBezTo>
                  <a:cubicBezTo>
                    <a:pt x="0" y="159"/>
                    <a:pt x="8" y="125"/>
                    <a:pt x="23" y="95"/>
                  </a:cubicBezTo>
                  <a:cubicBezTo>
                    <a:pt x="38" y="65"/>
                    <a:pt x="58" y="42"/>
                    <a:pt x="84" y="25"/>
                  </a:cubicBezTo>
                  <a:cubicBezTo>
                    <a:pt x="110" y="8"/>
                    <a:pt x="139" y="0"/>
                    <a:pt x="171" y="0"/>
                  </a:cubicBezTo>
                  <a:cubicBezTo>
                    <a:pt x="219" y="0"/>
                    <a:pt x="256" y="16"/>
                    <a:pt x="283" y="47"/>
                  </a:cubicBezTo>
                  <a:cubicBezTo>
                    <a:pt x="310" y="78"/>
                    <a:pt x="323" y="122"/>
                    <a:pt x="323" y="178"/>
                  </a:cubicBezTo>
                  <a:lnTo>
                    <a:pt x="323" y="209"/>
                  </a:lnTo>
                  <a:close/>
                  <a:moveTo>
                    <a:pt x="263" y="159"/>
                  </a:moveTo>
                  <a:cubicBezTo>
                    <a:pt x="262" y="124"/>
                    <a:pt x="254" y="98"/>
                    <a:pt x="238" y="79"/>
                  </a:cubicBezTo>
                  <a:cubicBezTo>
                    <a:pt x="222" y="60"/>
                    <a:pt x="199" y="51"/>
                    <a:pt x="170" y="51"/>
                  </a:cubicBezTo>
                  <a:cubicBezTo>
                    <a:pt x="143" y="51"/>
                    <a:pt x="119" y="60"/>
                    <a:pt x="100" y="80"/>
                  </a:cubicBezTo>
                  <a:cubicBezTo>
                    <a:pt x="80" y="100"/>
                    <a:pt x="68" y="126"/>
                    <a:pt x="63" y="159"/>
                  </a:cubicBezTo>
                  <a:lnTo>
                    <a:pt x="263" y="15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pic>
        <p:nvPicPr>
          <p:cNvPr id="691" name="Picture 690"/>
          <p:cNvPicPr>
            <a:picLocks noChangeAspect="1"/>
          </p:cNvPicPr>
          <p:nvPr/>
        </p:nvPicPr>
        <p:blipFill rotWithShape="1">
          <a:blip r:embed="rId20" cstate="print">
            <a:extLst>
              <a:ext uri="{28A0092B-C50C-407E-A947-70E740481C1C}">
                <a14:useLocalDpi xmlns:a14="http://schemas.microsoft.com/office/drawing/2010/main" val="0"/>
              </a:ext>
            </a:extLst>
          </a:blip>
          <a:srcRect t="44093" r="11119"/>
          <a:stretch/>
        </p:blipFill>
        <p:spPr>
          <a:xfrm>
            <a:off x="8135617" y="4052708"/>
            <a:ext cx="680884" cy="418044"/>
          </a:xfrm>
          <a:prstGeom prst="rect">
            <a:avLst/>
          </a:prstGeom>
        </p:spPr>
      </p:pic>
      <p:grpSp>
        <p:nvGrpSpPr>
          <p:cNvPr id="692" name="Group 691"/>
          <p:cNvGrpSpPr>
            <a:grpSpLocks noChangeAspect="1"/>
          </p:cNvGrpSpPr>
          <p:nvPr/>
        </p:nvGrpSpPr>
        <p:grpSpPr>
          <a:xfrm>
            <a:off x="8328124" y="4652215"/>
            <a:ext cx="393518" cy="555414"/>
            <a:chOff x="1214438" y="4121151"/>
            <a:chExt cx="1558925" cy="2200275"/>
          </a:xfrm>
        </p:grpSpPr>
        <p:sp>
          <p:nvSpPr>
            <p:cNvPr id="693" name="Freeform 5"/>
            <p:cNvSpPr>
              <a:spLocks noEditPoints="1"/>
            </p:cNvSpPr>
            <p:nvPr/>
          </p:nvSpPr>
          <p:spPr bwMode="auto">
            <a:xfrm>
              <a:off x="1214438" y="4121151"/>
              <a:ext cx="1558925" cy="2200275"/>
            </a:xfrm>
            <a:custGeom>
              <a:avLst/>
              <a:gdLst>
                <a:gd name="T0" fmla="*/ 89 w 982"/>
                <a:gd name="T1" fmla="*/ 1274 h 1386"/>
                <a:gd name="T2" fmla="*/ 892 w 982"/>
                <a:gd name="T3" fmla="*/ 1274 h 1386"/>
                <a:gd name="T4" fmla="*/ 0 w 982"/>
                <a:gd name="T5" fmla="*/ 272 h 1386"/>
                <a:gd name="T6" fmla="*/ 790 w 982"/>
                <a:gd name="T7" fmla="*/ 572 h 1386"/>
                <a:gd name="T8" fmla="*/ 787 w 982"/>
                <a:gd name="T9" fmla="*/ 600 h 1386"/>
                <a:gd name="T10" fmla="*/ 490 w 982"/>
                <a:gd name="T11" fmla="*/ 600 h 1386"/>
                <a:gd name="T12" fmla="*/ 328 w 982"/>
                <a:gd name="T13" fmla="*/ 725 h 1386"/>
                <a:gd name="T14" fmla="*/ 491 w 982"/>
                <a:gd name="T15" fmla="*/ 725 h 1386"/>
                <a:gd name="T16" fmla="*/ 776 w 982"/>
                <a:gd name="T17" fmla="*/ 725 h 1386"/>
                <a:gd name="T18" fmla="*/ 744 w 982"/>
                <a:gd name="T19" fmla="*/ 1082 h 1386"/>
                <a:gd name="T20" fmla="*/ 491 w 982"/>
                <a:gd name="T21" fmla="*/ 1173 h 1386"/>
                <a:gd name="T22" fmla="*/ 490 w 982"/>
                <a:gd name="T23" fmla="*/ 1173 h 1386"/>
                <a:gd name="T24" fmla="*/ 221 w 982"/>
                <a:gd name="T25" fmla="*/ 910 h 1386"/>
                <a:gd name="T26" fmla="*/ 344 w 982"/>
                <a:gd name="T27" fmla="*/ 910 h 1386"/>
                <a:gd name="T28" fmla="*/ 490 w 982"/>
                <a:gd name="T29" fmla="*/ 1045 h 1386"/>
                <a:gd name="T30" fmla="*/ 490 w 982"/>
                <a:gd name="T31" fmla="*/ 1045 h 1386"/>
                <a:gd name="T32" fmla="*/ 642 w 982"/>
                <a:gd name="T33" fmla="*/ 849 h 1386"/>
                <a:gd name="T34" fmla="*/ 490 w 982"/>
                <a:gd name="T35" fmla="*/ 849 h 1386"/>
                <a:gd name="T36" fmla="*/ 185 w 982"/>
                <a:gd name="T37" fmla="*/ 510 h 1386"/>
                <a:gd name="T38" fmla="*/ 490 w 982"/>
                <a:gd name="T39" fmla="*/ 477 h 1386"/>
                <a:gd name="T40" fmla="*/ 798 w 982"/>
                <a:gd name="T41" fmla="*/ 477 h 1386"/>
                <a:gd name="T42" fmla="*/ 91 w 982"/>
                <a:gd name="T43" fmla="*/ 0 h 1386"/>
                <a:gd name="T44" fmla="*/ 154 w 982"/>
                <a:gd name="T45" fmla="*/ 61 h 1386"/>
                <a:gd name="T46" fmla="*/ 210 w 982"/>
                <a:gd name="T47" fmla="*/ 0 h 1386"/>
                <a:gd name="T48" fmla="*/ 273 w 982"/>
                <a:gd name="T49" fmla="*/ 186 h 1386"/>
                <a:gd name="T50" fmla="*/ 210 w 982"/>
                <a:gd name="T51" fmla="*/ 124 h 1386"/>
                <a:gd name="T52" fmla="*/ 154 w 982"/>
                <a:gd name="T53" fmla="*/ 186 h 1386"/>
                <a:gd name="T54" fmla="*/ 91 w 982"/>
                <a:gd name="T55" fmla="*/ 0 h 1386"/>
                <a:gd name="T56" fmla="*/ 355 w 982"/>
                <a:gd name="T57" fmla="*/ 61 h 1386"/>
                <a:gd name="T58" fmla="*/ 300 w 982"/>
                <a:gd name="T59" fmla="*/ 0 h 1386"/>
                <a:gd name="T60" fmla="*/ 472 w 982"/>
                <a:gd name="T61" fmla="*/ 61 h 1386"/>
                <a:gd name="T62" fmla="*/ 418 w 982"/>
                <a:gd name="T63" fmla="*/ 186 h 1386"/>
                <a:gd name="T64" fmla="*/ 355 w 982"/>
                <a:gd name="T65" fmla="*/ 61 h 1386"/>
                <a:gd name="T66" fmla="*/ 500 w 982"/>
                <a:gd name="T67" fmla="*/ 0 h 1386"/>
                <a:gd name="T68" fmla="*/ 606 w 982"/>
                <a:gd name="T69" fmla="*/ 65 h 1386"/>
                <a:gd name="T70" fmla="*/ 710 w 982"/>
                <a:gd name="T71" fmla="*/ 0 h 1386"/>
                <a:gd name="T72" fmla="*/ 649 w 982"/>
                <a:gd name="T73" fmla="*/ 186 h 1386"/>
                <a:gd name="T74" fmla="*/ 606 w 982"/>
                <a:gd name="T75" fmla="*/ 160 h 1386"/>
                <a:gd name="T76" fmla="*/ 561 w 982"/>
                <a:gd name="T77" fmla="*/ 94 h 1386"/>
                <a:gd name="T78" fmla="*/ 500 w 982"/>
                <a:gd name="T79" fmla="*/ 186 h 1386"/>
                <a:gd name="T80" fmla="*/ 741 w 982"/>
                <a:gd name="T81" fmla="*/ 0 h 1386"/>
                <a:gd name="T82" fmla="*/ 804 w 982"/>
                <a:gd name="T83" fmla="*/ 125 h 1386"/>
                <a:gd name="T84" fmla="*/ 892 w 982"/>
                <a:gd name="T85" fmla="*/ 186 h 1386"/>
                <a:gd name="T86" fmla="*/ 741 w 982"/>
                <a:gd name="T87" fmla="*/ 0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82" h="1386">
                  <a:moveTo>
                    <a:pt x="0" y="272"/>
                  </a:moveTo>
                  <a:lnTo>
                    <a:pt x="89" y="1274"/>
                  </a:lnTo>
                  <a:lnTo>
                    <a:pt x="490" y="1386"/>
                  </a:lnTo>
                  <a:lnTo>
                    <a:pt x="892" y="1274"/>
                  </a:lnTo>
                  <a:lnTo>
                    <a:pt x="982" y="272"/>
                  </a:lnTo>
                  <a:lnTo>
                    <a:pt x="0" y="272"/>
                  </a:lnTo>
                  <a:close/>
                  <a:moveTo>
                    <a:pt x="795" y="510"/>
                  </a:moveTo>
                  <a:lnTo>
                    <a:pt x="790" y="572"/>
                  </a:lnTo>
                  <a:lnTo>
                    <a:pt x="787" y="600"/>
                  </a:lnTo>
                  <a:lnTo>
                    <a:pt x="787" y="600"/>
                  </a:lnTo>
                  <a:lnTo>
                    <a:pt x="491" y="600"/>
                  </a:lnTo>
                  <a:lnTo>
                    <a:pt x="490" y="600"/>
                  </a:lnTo>
                  <a:lnTo>
                    <a:pt x="317" y="600"/>
                  </a:lnTo>
                  <a:lnTo>
                    <a:pt x="328" y="725"/>
                  </a:lnTo>
                  <a:lnTo>
                    <a:pt x="490" y="725"/>
                  </a:lnTo>
                  <a:lnTo>
                    <a:pt x="491" y="725"/>
                  </a:lnTo>
                  <a:lnTo>
                    <a:pt x="743" y="725"/>
                  </a:lnTo>
                  <a:lnTo>
                    <a:pt x="776" y="725"/>
                  </a:lnTo>
                  <a:lnTo>
                    <a:pt x="773" y="759"/>
                  </a:lnTo>
                  <a:lnTo>
                    <a:pt x="744" y="1082"/>
                  </a:lnTo>
                  <a:lnTo>
                    <a:pt x="742" y="1103"/>
                  </a:lnTo>
                  <a:lnTo>
                    <a:pt x="491" y="1173"/>
                  </a:lnTo>
                  <a:lnTo>
                    <a:pt x="491" y="1173"/>
                  </a:lnTo>
                  <a:lnTo>
                    <a:pt x="490" y="1173"/>
                  </a:lnTo>
                  <a:lnTo>
                    <a:pt x="238" y="1103"/>
                  </a:lnTo>
                  <a:lnTo>
                    <a:pt x="221" y="910"/>
                  </a:lnTo>
                  <a:lnTo>
                    <a:pt x="278" y="910"/>
                  </a:lnTo>
                  <a:lnTo>
                    <a:pt x="344" y="910"/>
                  </a:lnTo>
                  <a:lnTo>
                    <a:pt x="353" y="1008"/>
                  </a:lnTo>
                  <a:lnTo>
                    <a:pt x="490" y="1045"/>
                  </a:lnTo>
                  <a:lnTo>
                    <a:pt x="490" y="1045"/>
                  </a:lnTo>
                  <a:lnTo>
                    <a:pt x="490" y="1045"/>
                  </a:lnTo>
                  <a:lnTo>
                    <a:pt x="627" y="1008"/>
                  </a:lnTo>
                  <a:lnTo>
                    <a:pt x="642" y="849"/>
                  </a:lnTo>
                  <a:lnTo>
                    <a:pt x="491" y="849"/>
                  </a:lnTo>
                  <a:lnTo>
                    <a:pt x="490" y="849"/>
                  </a:lnTo>
                  <a:lnTo>
                    <a:pt x="215" y="849"/>
                  </a:lnTo>
                  <a:lnTo>
                    <a:pt x="185" y="510"/>
                  </a:lnTo>
                  <a:lnTo>
                    <a:pt x="182" y="477"/>
                  </a:lnTo>
                  <a:lnTo>
                    <a:pt x="490" y="477"/>
                  </a:lnTo>
                  <a:lnTo>
                    <a:pt x="491" y="477"/>
                  </a:lnTo>
                  <a:lnTo>
                    <a:pt x="798" y="477"/>
                  </a:lnTo>
                  <a:lnTo>
                    <a:pt x="795" y="510"/>
                  </a:lnTo>
                  <a:close/>
                  <a:moveTo>
                    <a:pt x="91" y="0"/>
                  </a:moveTo>
                  <a:lnTo>
                    <a:pt x="154" y="0"/>
                  </a:lnTo>
                  <a:lnTo>
                    <a:pt x="154" y="61"/>
                  </a:lnTo>
                  <a:lnTo>
                    <a:pt x="210" y="61"/>
                  </a:lnTo>
                  <a:lnTo>
                    <a:pt x="210" y="0"/>
                  </a:lnTo>
                  <a:lnTo>
                    <a:pt x="273" y="0"/>
                  </a:lnTo>
                  <a:lnTo>
                    <a:pt x="273" y="186"/>
                  </a:lnTo>
                  <a:lnTo>
                    <a:pt x="210" y="186"/>
                  </a:lnTo>
                  <a:lnTo>
                    <a:pt x="210" y="124"/>
                  </a:lnTo>
                  <a:lnTo>
                    <a:pt x="154" y="124"/>
                  </a:lnTo>
                  <a:lnTo>
                    <a:pt x="154" y="186"/>
                  </a:lnTo>
                  <a:lnTo>
                    <a:pt x="91" y="186"/>
                  </a:lnTo>
                  <a:lnTo>
                    <a:pt x="91" y="0"/>
                  </a:lnTo>
                  <a:lnTo>
                    <a:pt x="91" y="0"/>
                  </a:lnTo>
                  <a:close/>
                  <a:moveTo>
                    <a:pt x="355" y="61"/>
                  </a:moveTo>
                  <a:lnTo>
                    <a:pt x="300" y="61"/>
                  </a:lnTo>
                  <a:lnTo>
                    <a:pt x="300" y="0"/>
                  </a:lnTo>
                  <a:lnTo>
                    <a:pt x="472" y="0"/>
                  </a:lnTo>
                  <a:lnTo>
                    <a:pt x="472" y="61"/>
                  </a:lnTo>
                  <a:lnTo>
                    <a:pt x="418" y="61"/>
                  </a:lnTo>
                  <a:lnTo>
                    <a:pt x="418" y="186"/>
                  </a:lnTo>
                  <a:lnTo>
                    <a:pt x="355" y="186"/>
                  </a:lnTo>
                  <a:lnTo>
                    <a:pt x="355" y="61"/>
                  </a:lnTo>
                  <a:lnTo>
                    <a:pt x="355" y="61"/>
                  </a:lnTo>
                  <a:close/>
                  <a:moveTo>
                    <a:pt x="500" y="0"/>
                  </a:moveTo>
                  <a:lnTo>
                    <a:pt x="565" y="0"/>
                  </a:lnTo>
                  <a:lnTo>
                    <a:pt x="606" y="65"/>
                  </a:lnTo>
                  <a:lnTo>
                    <a:pt x="645" y="0"/>
                  </a:lnTo>
                  <a:lnTo>
                    <a:pt x="710" y="0"/>
                  </a:lnTo>
                  <a:lnTo>
                    <a:pt x="710" y="186"/>
                  </a:lnTo>
                  <a:lnTo>
                    <a:pt x="649" y="186"/>
                  </a:lnTo>
                  <a:lnTo>
                    <a:pt x="649" y="94"/>
                  </a:lnTo>
                  <a:lnTo>
                    <a:pt x="606" y="160"/>
                  </a:lnTo>
                  <a:lnTo>
                    <a:pt x="604" y="160"/>
                  </a:lnTo>
                  <a:lnTo>
                    <a:pt x="561" y="94"/>
                  </a:lnTo>
                  <a:lnTo>
                    <a:pt x="561" y="186"/>
                  </a:lnTo>
                  <a:lnTo>
                    <a:pt x="500" y="186"/>
                  </a:lnTo>
                  <a:lnTo>
                    <a:pt x="500" y="0"/>
                  </a:lnTo>
                  <a:close/>
                  <a:moveTo>
                    <a:pt x="741" y="0"/>
                  </a:moveTo>
                  <a:lnTo>
                    <a:pt x="804" y="0"/>
                  </a:lnTo>
                  <a:lnTo>
                    <a:pt x="804" y="125"/>
                  </a:lnTo>
                  <a:lnTo>
                    <a:pt x="892" y="125"/>
                  </a:lnTo>
                  <a:lnTo>
                    <a:pt x="892" y="186"/>
                  </a:lnTo>
                  <a:lnTo>
                    <a:pt x="741" y="186"/>
                  </a:lnTo>
                  <a:lnTo>
                    <a:pt x="741" y="0"/>
                  </a:lnTo>
                  <a:close/>
                </a:path>
              </a:pathLst>
            </a:custGeom>
            <a:solidFill>
              <a:srgbClr val="FFFFFF"/>
            </a:solidFill>
            <a:ln>
              <a:noFill/>
            </a:ln>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sp>
          <p:nvSpPr>
            <p:cNvPr id="694" name="Freeform 7"/>
            <p:cNvSpPr>
              <a:spLocks/>
            </p:cNvSpPr>
            <p:nvPr/>
          </p:nvSpPr>
          <p:spPr bwMode="auto">
            <a:xfrm>
              <a:off x="1993900" y="4683126"/>
              <a:ext cx="636588" cy="1501775"/>
            </a:xfrm>
            <a:custGeom>
              <a:avLst/>
              <a:gdLst>
                <a:gd name="T0" fmla="*/ 0 w 401"/>
                <a:gd name="T1" fmla="*/ 0 h 946"/>
                <a:gd name="T2" fmla="*/ 0 w 401"/>
                <a:gd name="T3" fmla="*/ 123 h 946"/>
                <a:gd name="T4" fmla="*/ 307 w 401"/>
                <a:gd name="T5" fmla="*/ 123 h 946"/>
                <a:gd name="T6" fmla="*/ 304 w 401"/>
                <a:gd name="T7" fmla="*/ 156 h 946"/>
                <a:gd name="T8" fmla="*/ 299 w 401"/>
                <a:gd name="T9" fmla="*/ 218 h 946"/>
                <a:gd name="T10" fmla="*/ 296 w 401"/>
                <a:gd name="T11" fmla="*/ 246 h 946"/>
                <a:gd name="T12" fmla="*/ 296 w 401"/>
                <a:gd name="T13" fmla="*/ 246 h 946"/>
                <a:gd name="T14" fmla="*/ 0 w 401"/>
                <a:gd name="T15" fmla="*/ 246 h 946"/>
                <a:gd name="T16" fmla="*/ 0 w 401"/>
                <a:gd name="T17" fmla="*/ 371 h 946"/>
                <a:gd name="T18" fmla="*/ 252 w 401"/>
                <a:gd name="T19" fmla="*/ 371 h 946"/>
                <a:gd name="T20" fmla="*/ 285 w 401"/>
                <a:gd name="T21" fmla="*/ 371 h 946"/>
                <a:gd name="T22" fmla="*/ 282 w 401"/>
                <a:gd name="T23" fmla="*/ 405 h 946"/>
                <a:gd name="T24" fmla="*/ 253 w 401"/>
                <a:gd name="T25" fmla="*/ 728 h 946"/>
                <a:gd name="T26" fmla="*/ 251 w 401"/>
                <a:gd name="T27" fmla="*/ 749 h 946"/>
                <a:gd name="T28" fmla="*/ 0 w 401"/>
                <a:gd name="T29" fmla="*/ 819 h 946"/>
                <a:gd name="T30" fmla="*/ 0 w 401"/>
                <a:gd name="T31" fmla="*/ 946 h 946"/>
                <a:gd name="T32" fmla="*/ 325 w 401"/>
                <a:gd name="T33" fmla="*/ 856 h 946"/>
                <a:gd name="T34" fmla="*/ 401 w 401"/>
                <a:gd name="T35" fmla="*/ 0 h 946"/>
                <a:gd name="T36" fmla="*/ 0 w 401"/>
                <a:gd name="T37" fmla="*/ 0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1" h="946">
                  <a:moveTo>
                    <a:pt x="0" y="0"/>
                  </a:moveTo>
                  <a:lnTo>
                    <a:pt x="0" y="123"/>
                  </a:lnTo>
                  <a:lnTo>
                    <a:pt x="307" y="123"/>
                  </a:lnTo>
                  <a:lnTo>
                    <a:pt x="304" y="156"/>
                  </a:lnTo>
                  <a:lnTo>
                    <a:pt x="299" y="218"/>
                  </a:lnTo>
                  <a:lnTo>
                    <a:pt x="296" y="246"/>
                  </a:lnTo>
                  <a:lnTo>
                    <a:pt x="296" y="246"/>
                  </a:lnTo>
                  <a:lnTo>
                    <a:pt x="0" y="246"/>
                  </a:lnTo>
                  <a:lnTo>
                    <a:pt x="0" y="371"/>
                  </a:lnTo>
                  <a:lnTo>
                    <a:pt x="252" y="371"/>
                  </a:lnTo>
                  <a:lnTo>
                    <a:pt x="285" y="371"/>
                  </a:lnTo>
                  <a:lnTo>
                    <a:pt x="282" y="405"/>
                  </a:lnTo>
                  <a:lnTo>
                    <a:pt x="253" y="728"/>
                  </a:lnTo>
                  <a:lnTo>
                    <a:pt x="251" y="749"/>
                  </a:lnTo>
                  <a:lnTo>
                    <a:pt x="0" y="819"/>
                  </a:lnTo>
                  <a:lnTo>
                    <a:pt x="0" y="946"/>
                  </a:lnTo>
                  <a:lnTo>
                    <a:pt x="325" y="856"/>
                  </a:lnTo>
                  <a:lnTo>
                    <a:pt x="401" y="0"/>
                  </a:lnTo>
                  <a:lnTo>
                    <a:pt x="0" y="0"/>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83" tIns="44791" rIns="89583" bIns="44791" numCol="1" anchor="t" anchorCtr="0" compatLnSpc="1">
              <a:prstTxWarp prst="textNoShape">
                <a:avLst/>
              </a:prstTxWarp>
            </a:bodyPr>
            <a:lstStyle/>
            <a:p>
              <a:pPr defTabSz="913643"/>
              <a:endParaRPr lang="en-US" sz="1763">
                <a:solidFill>
                  <a:srgbClr val="FFFFFF"/>
                </a:solidFill>
              </a:endParaRPr>
            </a:p>
          </p:txBody>
        </p:sp>
      </p:grpSp>
    </p:spTree>
    <p:extLst>
      <p:ext uri="{BB962C8B-B14F-4D97-AF65-F5344CB8AC3E}">
        <p14:creationId xmlns:p14="http://schemas.microsoft.com/office/powerpoint/2010/main" val="339279715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059" y="1118530"/>
            <a:ext cx="3954528" cy="898463"/>
          </a:xfrm>
          <a:prstGeom prst="rect">
            <a:avLst/>
          </a:prstGeom>
          <a:noFill/>
        </p:spPr>
        <p:txBody>
          <a:bodyPr wrap="none" lIns="179017" tIns="143214" rIns="179017" bIns="143214" rtlCol="0">
            <a:spAutoFit/>
          </a:bodyPr>
          <a:lstStyle/>
          <a:p>
            <a:pPr defTabSz="913112">
              <a:lnSpc>
                <a:spcPct val="90000"/>
              </a:lnSpc>
              <a:spcAft>
                <a:spcPts val="588"/>
              </a:spcAft>
            </a:pPr>
            <a:r>
              <a:rPr lang="en-US" sz="4399" kern="0" dirty="0">
                <a:solidFill>
                  <a:schemeClr val="tx2"/>
                </a:solidFill>
                <a:latin typeface="Segoe UI" panose="020B0502040204020203" pitchFamily="34" charset="0"/>
                <a:ea typeface="Segoe UI Light" panose="020B0502040204020203" pitchFamily="34" charset="0"/>
                <a:cs typeface="Segoe UI" panose="020B0502040204020203" pitchFamily="34" charset="0"/>
              </a:rPr>
              <a:t>dev.office.com</a:t>
            </a:r>
          </a:p>
        </p:txBody>
      </p:sp>
      <p:sp>
        <p:nvSpPr>
          <p:cNvPr id="5" name="TextBox 4"/>
          <p:cNvSpPr txBox="1"/>
          <p:nvPr/>
        </p:nvSpPr>
        <p:spPr>
          <a:xfrm>
            <a:off x="802578" y="3135733"/>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Explore</a:t>
            </a:r>
            <a:r>
              <a:rPr lang="en-US" sz="3527" dirty="0">
                <a:solidFill>
                  <a:schemeClr val="tx2"/>
                </a:solidFill>
                <a:latin typeface="Segoe UI Light" panose="020B0502040204020203" pitchFamily="34" charset="0"/>
                <a:cs typeface="Segoe UI Light" panose="020B0502040204020203" pitchFamily="34" charset="0"/>
              </a:rPr>
              <a:t> </a:t>
            </a:r>
          </a:p>
          <a:p>
            <a:pPr defTabSz="565828"/>
            <a:r>
              <a:rPr lang="en-US" sz="1999" dirty="0">
                <a:solidFill>
                  <a:schemeClr val="tx1">
                    <a:lumMod val="50000"/>
                    <a:lumOff val="50000"/>
                  </a:schemeClr>
                </a:solidFill>
                <a:cs typeface="Segoe UI" panose="020B0502040204020203" pitchFamily="34" charset="0"/>
                <a:hlinkClick r:id="rId3"/>
              </a:rPr>
              <a:t>http://apisandbox.msdn.microsoft.com</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6" name="TextBox 5"/>
          <p:cNvSpPr txBox="1"/>
          <p:nvPr/>
        </p:nvSpPr>
        <p:spPr>
          <a:xfrm>
            <a:off x="771769" y="2109487"/>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Sign</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up</a:t>
            </a:r>
          </a:p>
          <a:p>
            <a:pPr defTabSz="565828"/>
            <a:r>
              <a:rPr lang="en-US" sz="1999" dirty="0">
                <a:solidFill>
                  <a:schemeClr val="tx1">
                    <a:lumMod val="50000"/>
                    <a:lumOff val="50000"/>
                  </a:schemeClr>
                </a:solidFill>
                <a:cs typeface="Segoe UI" panose="020B0502040204020203" pitchFamily="34" charset="0"/>
                <a:hlinkClick r:id="rId4"/>
              </a:rPr>
              <a:t>http://dev.office.com/getting-started</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sp>
        <p:nvSpPr>
          <p:cNvPr id="7" name="TextBox 6"/>
          <p:cNvSpPr txBox="1"/>
          <p:nvPr/>
        </p:nvSpPr>
        <p:spPr>
          <a:xfrm>
            <a:off x="751058" y="4248819"/>
            <a:ext cx="6933224" cy="1093279"/>
          </a:xfrm>
          <a:prstGeom prst="rect">
            <a:avLst/>
          </a:prstGeom>
          <a:noFill/>
        </p:spPr>
        <p:txBody>
          <a:bodyPr wrap="square" lIns="179017" tIns="143214" rIns="179017" bIns="179017" rtlCol="0" anchor="t">
            <a:noAutofit/>
          </a:bodyPr>
          <a:lstStyle/>
          <a:p>
            <a:pPr defTabSz="565828"/>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Get</a:t>
            </a:r>
            <a:r>
              <a:rPr lang="en-US" sz="3527" dirty="0">
                <a:solidFill>
                  <a:schemeClr val="bg2"/>
                </a:solidFill>
                <a:latin typeface="Segoe UI Light" panose="020B0502040204020203" pitchFamily="34" charset="0"/>
                <a:cs typeface="Segoe UI Light" panose="020B0502040204020203" pitchFamily="34" charset="0"/>
              </a:rPr>
              <a:t> </a:t>
            </a:r>
            <a:r>
              <a:rPr lang="en-US" sz="3199" kern="0" dirty="0">
                <a:solidFill>
                  <a:schemeClr val="bg2"/>
                </a:solidFill>
                <a:latin typeface="Segoe UI" panose="020B0502040204020203" pitchFamily="34" charset="0"/>
                <a:ea typeface="Segoe UI Light" panose="020B0502040204020203" pitchFamily="34" charset="0"/>
                <a:cs typeface="Segoe UI" panose="020B0502040204020203" pitchFamily="34" charset="0"/>
              </a:rPr>
              <a:t>trained</a:t>
            </a:r>
            <a:r>
              <a:rPr lang="en-US" sz="3527" dirty="0">
                <a:solidFill>
                  <a:schemeClr val="tx1">
                    <a:lumMod val="50000"/>
                    <a:lumOff val="50000"/>
                  </a:schemeClr>
                </a:solidFill>
                <a:latin typeface="Segoe UI Light" panose="020B0502040204020203" pitchFamily="34" charset="0"/>
                <a:cs typeface="Segoe UI Light" panose="020B0502040204020203" pitchFamily="34" charset="0"/>
              </a:rPr>
              <a:t/>
            </a:r>
            <a:br>
              <a:rPr lang="en-US" sz="3527" dirty="0">
                <a:solidFill>
                  <a:schemeClr val="tx1">
                    <a:lumMod val="50000"/>
                    <a:lumOff val="50000"/>
                  </a:schemeClr>
                </a:solidFill>
                <a:latin typeface="Segoe UI Light" panose="020B0502040204020203" pitchFamily="34" charset="0"/>
                <a:cs typeface="Segoe UI Light" panose="020B0502040204020203" pitchFamily="34" charset="0"/>
              </a:rPr>
            </a:br>
            <a:r>
              <a:rPr lang="en-US" sz="1999" dirty="0">
                <a:solidFill>
                  <a:schemeClr val="tx1">
                    <a:lumMod val="50000"/>
                    <a:lumOff val="50000"/>
                  </a:schemeClr>
                </a:solidFill>
                <a:cs typeface="Segoe UI" panose="020B0502040204020203" pitchFamily="34" charset="0"/>
                <a:hlinkClick r:id="rId5"/>
              </a:rPr>
              <a:t>http://dev.office.com/training</a:t>
            </a:r>
            <a:endParaRPr lang="en-US" sz="1999" dirty="0">
              <a:solidFill>
                <a:schemeClr val="tx1">
                  <a:lumMod val="50000"/>
                  <a:lumOff val="50000"/>
                </a:schemeClr>
              </a:solidFill>
              <a:cs typeface="Segoe UI" panose="020B0502040204020203" pitchFamily="34" charset="0"/>
            </a:endParaRPr>
          </a:p>
          <a:p>
            <a:pPr defTabSz="565828"/>
            <a:endParaRPr lang="en-US" sz="1999" dirty="0">
              <a:solidFill>
                <a:schemeClr val="tx1">
                  <a:lumMod val="50000"/>
                  <a:lumOff val="50000"/>
                </a:schemeClr>
              </a:solidFill>
              <a:cs typeface="Segoe UI" panose="020B0502040204020203" pitchFamily="34" charset="0"/>
            </a:endParaRPr>
          </a:p>
        </p:txBody>
      </p:sp>
      <p:grpSp>
        <p:nvGrpSpPr>
          <p:cNvPr id="9" name="Group 8"/>
          <p:cNvGrpSpPr/>
          <p:nvPr/>
        </p:nvGrpSpPr>
        <p:grpSpPr>
          <a:xfrm>
            <a:off x="7239161" y="1203006"/>
            <a:ext cx="4237746" cy="3770971"/>
            <a:chOff x="1503299" y="914400"/>
            <a:chExt cx="1685883" cy="1500188"/>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2626" y="961693"/>
              <a:ext cx="1605461" cy="1070307"/>
            </a:xfrm>
            <a:prstGeom prst="rect">
              <a:avLst/>
            </a:prstGeom>
          </p:spPr>
        </p:pic>
        <p:sp>
          <p:nvSpPr>
            <p:cNvPr id="11" name="Rectangle 5"/>
            <p:cNvSpPr>
              <a:spLocks noChangeArrowheads="1"/>
            </p:cNvSpPr>
            <p:nvPr/>
          </p:nvSpPr>
          <p:spPr bwMode="auto">
            <a:xfrm>
              <a:off x="1858963" y="2382838"/>
              <a:ext cx="982663" cy="31750"/>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2" name="Freeform 11"/>
            <p:cNvSpPr>
              <a:spLocks/>
            </p:cNvSpPr>
            <p:nvPr/>
          </p:nvSpPr>
          <p:spPr bwMode="auto">
            <a:xfrm>
              <a:off x="1503299" y="914400"/>
              <a:ext cx="1685883" cy="1179513"/>
            </a:xfrm>
            <a:custGeom>
              <a:avLst/>
              <a:gdLst>
                <a:gd name="connsiteX0" fmla="*/ 82097 w 1978025"/>
                <a:gd name="connsiteY0" fmla="*/ 50800 h 1179513"/>
                <a:gd name="connsiteX1" fmla="*/ 50800 w 1978025"/>
                <a:gd name="connsiteY1" fmla="*/ 82163 h 1179513"/>
                <a:gd name="connsiteX2" fmla="*/ 50800 w 1978025"/>
                <a:gd name="connsiteY2" fmla="*/ 1054410 h 1179513"/>
                <a:gd name="connsiteX3" fmla="*/ 82097 w 1978025"/>
                <a:gd name="connsiteY3" fmla="*/ 1079500 h 1179513"/>
                <a:gd name="connsiteX4" fmla="*/ 1891075 w 1978025"/>
                <a:gd name="connsiteY4" fmla="*/ 1079500 h 1179513"/>
                <a:gd name="connsiteX5" fmla="*/ 1916113 w 1978025"/>
                <a:gd name="connsiteY5" fmla="*/ 1054410 h 1179513"/>
                <a:gd name="connsiteX6" fmla="*/ 1916113 w 1978025"/>
                <a:gd name="connsiteY6" fmla="*/ 82163 h 1179513"/>
                <a:gd name="connsiteX7" fmla="*/ 1891075 w 1978025"/>
                <a:gd name="connsiteY7" fmla="*/ 50800 h 1179513"/>
                <a:gd name="connsiteX8" fmla="*/ 82097 w 1978025"/>
                <a:gd name="connsiteY8" fmla="*/ 50800 h 1179513"/>
                <a:gd name="connsiteX9" fmla="*/ 62596 w 1978025"/>
                <a:gd name="connsiteY9" fmla="*/ 0 h 1179513"/>
                <a:gd name="connsiteX10" fmla="*/ 1915429 w 1978025"/>
                <a:gd name="connsiteY10" fmla="*/ 0 h 1179513"/>
                <a:gd name="connsiteX11" fmla="*/ 1978025 w 1978025"/>
                <a:gd name="connsiteY11" fmla="*/ 62740 h 1179513"/>
                <a:gd name="connsiteX12" fmla="*/ 1978025 w 1978025"/>
                <a:gd name="connsiteY12" fmla="*/ 1116773 h 1179513"/>
                <a:gd name="connsiteX13" fmla="*/ 1915429 w 1978025"/>
                <a:gd name="connsiteY13" fmla="*/ 1179513 h 1179513"/>
                <a:gd name="connsiteX14" fmla="*/ 62596 w 1978025"/>
                <a:gd name="connsiteY14" fmla="*/ 1179513 h 1179513"/>
                <a:gd name="connsiteX15" fmla="*/ 0 w 1978025"/>
                <a:gd name="connsiteY15" fmla="*/ 1116773 h 1179513"/>
                <a:gd name="connsiteX16" fmla="*/ 0 w 1978025"/>
                <a:gd name="connsiteY16" fmla="*/ 62740 h 1179513"/>
                <a:gd name="connsiteX17" fmla="*/ 62596 w 1978025"/>
                <a:gd name="connsiteY17" fmla="*/ 0 h 117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8025" h="1179513">
                  <a:moveTo>
                    <a:pt x="82097" y="50800"/>
                  </a:moveTo>
                  <a:cubicBezTo>
                    <a:pt x="63319" y="50800"/>
                    <a:pt x="50800" y="63345"/>
                    <a:pt x="50800" y="82163"/>
                  </a:cubicBezTo>
                  <a:cubicBezTo>
                    <a:pt x="50800" y="82163"/>
                    <a:pt x="50800" y="82163"/>
                    <a:pt x="50800" y="1054410"/>
                  </a:cubicBezTo>
                  <a:cubicBezTo>
                    <a:pt x="50800" y="1066955"/>
                    <a:pt x="63319" y="1079500"/>
                    <a:pt x="82097" y="1079500"/>
                  </a:cubicBezTo>
                  <a:cubicBezTo>
                    <a:pt x="82097" y="1079500"/>
                    <a:pt x="82097" y="1079500"/>
                    <a:pt x="1891075" y="1079500"/>
                  </a:cubicBezTo>
                  <a:cubicBezTo>
                    <a:pt x="1903594" y="1079500"/>
                    <a:pt x="1916113" y="1066955"/>
                    <a:pt x="1916113" y="1054410"/>
                  </a:cubicBezTo>
                  <a:lnTo>
                    <a:pt x="1916113" y="82163"/>
                  </a:lnTo>
                  <a:cubicBezTo>
                    <a:pt x="1916113" y="63345"/>
                    <a:pt x="1903594" y="50800"/>
                    <a:pt x="1891075" y="50800"/>
                  </a:cubicBezTo>
                  <a:cubicBezTo>
                    <a:pt x="1891075" y="50800"/>
                    <a:pt x="1891075" y="50800"/>
                    <a:pt x="82097" y="50800"/>
                  </a:cubicBezTo>
                  <a:close/>
                  <a:moveTo>
                    <a:pt x="62596" y="0"/>
                  </a:moveTo>
                  <a:cubicBezTo>
                    <a:pt x="1915429" y="0"/>
                    <a:pt x="1915429" y="0"/>
                    <a:pt x="1915429" y="0"/>
                  </a:cubicBezTo>
                  <a:cubicBezTo>
                    <a:pt x="1946727" y="0"/>
                    <a:pt x="1978025" y="25096"/>
                    <a:pt x="1978025" y="62740"/>
                  </a:cubicBezTo>
                  <a:lnTo>
                    <a:pt x="1978025" y="1116773"/>
                  </a:lnTo>
                  <a:cubicBezTo>
                    <a:pt x="1978025" y="1154417"/>
                    <a:pt x="1946727" y="1179513"/>
                    <a:pt x="1915429" y="1179513"/>
                  </a:cubicBezTo>
                  <a:cubicBezTo>
                    <a:pt x="62596" y="1179513"/>
                    <a:pt x="62596" y="1179513"/>
                    <a:pt x="62596" y="1179513"/>
                  </a:cubicBezTo>
                  <a:cubicBezTo>
                    <a:pt x="25038" y="1179513"/>
                    <a:pt x="0" y="1154417"/>
                    <a:pt x="0" y="1116773"/>
                  </a:cubicBezTo>
                  <a:cubicBezTo>
                    <a:pt x="0" y="62740"/>
                    <a:pt x="0" y="62740"/>
                    <a:pt x="0" y="62740"/>
                  </a:cubicBezTo>
                  <a:cubicBezTo>
                    <a:pt x="0" y="25096"/>
                    <a:pt x="25038" y="0"/>
                    <a:pt x="62596" y="0"/>
                  </a:cubicBezTo>
                  <a:close/>
                </a:path>
              </a:pathLst>
            </a:custGeom>
            <a:solidFill>
              <a:srgbClr val="3C3C3C"/>
            </a:solidFill>
            <a:ln>
              <a:noFill/>
            </a:ln>
            <a:extLst/>
          </p:spPr>
          <p:txBody>
            <a:bodyPr vert="horz" wrap="square" lIns="89547" tIns="44774" rIns="89547" bIns="44774" numCol="1" anchor="t" anchorCtr="0" compatLnSpc="1">
              <a:prstTxWarp prst="textNoShape">
                <a:avLst/>
              </a:prstTxWarp>
              <a:noAutofit/>
            </a:bodyPr>
            <a:lstStyle/>
            <a:p>
              <a:pPr defTabSz="913369"/>
              <a:endParaRPr lang="en-US" sz="1762">
                <a:solidFill>
                  <a:schemeClr val="tx1">
                    <a:lumMod val="50000"/>
                    <a:lumOff val="50000"/>
                  </a:schemeClr>
                </a:solidFill>
              </a:endParaRPr>
            </a:p>
          </p:txBody>
        </p:sp>
        <p:sp>
          <p:nvSpPr>
            <p:cNvPr id="13" name="Rectangle 33"/>
            <p:cNvSpPr>
              <a:spLocks noChangeArrowheads="1"/>
            </p:cNvSpPr>
            <p:nvPr/>
          </p:nvSpPr>
          <p:spPr bwMode="auto">
            <a:xfrm>
              <a:off x="2309813" y="2081213"/>
              <a:ext cx="80963" cy="320675"/>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14" name="Group 13"/>
          <p:cNvGrpSpPr/>
          <p:nvPr/>
        </p:nvGrpSpPr>
        <p:grpSpPr>
          <a:xfrm>
            <a:off x="5781950" y="2769256"/>
            <a:ext cx="4030913" cy="2609747"/>
            <a:chOff x="2781859" y="2353478"/>
            <a:chExt cx="3165371" cy="2049370"/>
          </a:xfrm>
        </p:grpSpPr>
        <p:sp>
          <p:nvSpPr>
            <p:cNvPr id="15" name="Rectangle 112"/>
            <p:cNvSpPr>
              <a:spLocks noChangeArrowheads="1"/>
            </p:cNvSpPr>
            <p:nvPr/>
          </p:nvSpPr>
          <p:spPr bwMode="auto">
            <a:xfrm>
              <a:off x="3390086" y="2353478"/>
              <a:ext cx="1958500" cy="1372513"/>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81020" y="2446693"/>
              <a:ext cx="1776632" cy="1203989"/>
            </a:xfrm>
            <a:prstGeom prst="rect">
              <a:avLst/>
            </a:prstGeom>
          </p:spPr>
        </p:pic>
        <p:sp>
          <p:nvSpPr>
            <p:cNvPr id="17" name="Freeform 113"/>
            <p:cNvSpPr>
              <a:spLocks/>
            </p:cNvSpPr>
            <p:nvPr/>
          </p:nvSpPr>
          <p:spPr bwMode="auto">
            <a:xfrm>
              <a:off x="2786564" y="3751060"/>
              <a:ext cx="3160666" cy="598516"/>
            </a:xfrm>
            <a:custGeom>
              <a:avLst/>
              <a:gdLst>
                <a:gd name="T0" fmla="*/ 1060 w 1060"/>
                <a:gd name="T1" fmla="*/ 191 h 191"/>
                <a:gd name="T2" fmla="*/ 0 w 1060"/>
                <a:gd name="T3" fmla="*/ 191 h 191"/>
                <a:gd name="T4" fmla="*/ 195 w 1060"/>
                <a:gd name="T5" fmla="*/ 0 h 191"/>
                <a:gd name="T6" fmla="*/ 865 w 1060"/>
                <a:gd name="T7" fmla="*/ 0 h 191"/>
                <a:gd name="T8" fmla="*/ 1060 w 1060"/>
                <a:gd name="T9" fmla="*/ 191 h 191"/>
              </a:gdLst>
              <a:ahLst/>
              <a:cxnLst>
                <a:cxn ang="0">
                  <a:pos x="T0" y="T1"/>
                </a:cxn>
                <a:cxn ang="0">
                  <a:pos x="T2" y="T3"/>
                </a:cxn>
                <a:cxn ang="0">
                  <a:pos x="T4" y="T5"/>
                </a:cxn>
                <a:cxn ang="0">
                  <a:pos x="T6" y="T7"/>
                </a:cxn>
                <a:cxn ang="0">
                  <a:pos x="T8" y="T9"/>
                </a:cxn>
              </a:cxnLst>
              <a:rect l="0" t="0" r="r" b="b"/>
              <a:pathLst>
                <a:path w="1060" h="191">
                  <a:moveTo>
                    <a:pt x="1060" y="191"/>
                  </a:moveTo>
                  <a:lnTo>
                    <a:pt x="0" y="191"/>
                  </a:lnTo>
                  <a:lnTo>
                    <a:pt x="195" y="0"/>
                  </a:lnTo>
                  <a:lnTo>
                    <a:pt x="865" y="0"/>
                  </a:lnTo>
                  <a:lnTo>
                    <a:pt x="1060" y="19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8" name="Rectangle 114"/>
            <p:cNvSpPr>
              <a:spLocks noChangeArrowheads="1"/>
            </p:cNvSpPr>
            <p:nvPr/>
          </p:nvSpPr>
          <p:spPr bwMode="auto">
            <a:xfrm>
              <a:off x="2781859" y="4349578"/>
              <a:ext cx="3161846" cy="5327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9" name="Oval 115"/>
            <p:cNvSpPr>
              <a:spLocks noChangeArrowheads="1"/>
            </p:cNvSpPr>
            <p:nvPr/>
          </p:nvSpPr>
          <p:spPr bwMode="auto">
            <a:xfrm>
              <a:off x="4330166" y="2387947"/>
              <a:ext cx="40738" cy="3760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0" name="Freeform 116"/>
            <p:cNvSpPr>
              <a:spLocks/>
            </p:cNvSpPr>
            <p:nvPr/>
          </p:nvSpPr>
          <p:spPr bwMode="auto">
            <a:xfrm>
              <a:off x="3985471" y="4136493"/>
              <a:ext cx="783399" cy="150413"/>
            </a:xfrm>
            <a:custGeom>
              <a:avLst/>
              <a:gdLst>
                <a:gd name="T0" fmla="*/ 240 w 250"/>
                <a:gd name="T1" fmla="*/ 0 h 48"/>
                <a:gd name="T2" fmla="*/ 10 w 250"/>
                <a:gd name="T3" fmla="*/ 0 h 48"/>
                <a:gd name="T4" fmla="*/ 0 w 250"/>
                <a:gd name="T5" fmla="*/ 48 h 48"/>
                <a:gd name="T6" fmla="*/ 250 w 250"/>
                <a:gd name="T7" fmla="*/ 48 h 48"/>
                <a:gd name="T8" fmla="*/ 240 w 250"/>
                <a:gd name="T9" fmla="*/ 0 h 48"/>
              </a:gdLst>
              <a:ahLst/>
              <a:cxnLst>
                <a:cxn ang="0">
                  <a:pos x="T0" y="T1"/>
                </a:cxn>
                <a:cxn ang="0">
                  <a:pos x="T2" y="T3"/>
                </a:cxn>
                <a:cxn ang="0">
                  <a:pos x="T4" y="T5"/>
                </a:cxn>
                <a:cxn ang="0">
                  <a:pos x="T6" y="T7"/>
                </a:cxn>
                <a:cxn ang="0">
                  <a:pos x="T8" y="T9"/>
                </a:cxn>
              </a:cxnLst>
              <a:rect l="0" t="0" r="r" b="b"/>
              <a:pathLst>
                <a:path w="250" h="48">
                  <a:moveTo>
                    <a:pt x="240" y="0"/>
                  </a:moveTo>
                  <a:lnTo>
                    <a:pt x="10" y="0"/>
                  </a:lnTo>
                  <a:lnTo>
                    <a:pt x="0" y="48"/>
                  </a:lnTo>
                  <a:lnTo>
                    <a:pt x="250" y="48"/>
                  </a:lnTo>
                  <a:lnTo>
                    <a:pt x="2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1" name="Freeform 117"/>
            <p:cNvSpPr>
              <a:spLocks/>
            </p:cNvSpPr>
            <p:nvPr/>
          </p:nvSpPr>
          <p:spPr bwMode="auto">
            <a:xfrm>
              <a:off x="3070461" y="3798065"/>
              <a:ext cx="2575816" cy="291423"/>
            </a:xfrm>
            <a:custGeom>
              <a:avLst/>
              <a:gdLst>
                <a:gd name="T0" fmla="*/ 732 w 822"/>
                <a:gd name="T1" fmla="*/ 0 h 93"/>
                <a:gd name="T2" fmla="*/ 87 w 822"/>
                <a:gd name="T3" fmla="*/ 0 h 93"/>
                <a:gd name="T4" fmla="*/ 0 w 822"/>
                <a:gd name="T5" fmla="*/ 93 h 93"/>
                <a:gd name="T6" fmla="*/ 822 w 822"/>
                <a:gd name="T7" fmla="*/ 93 h 93"/>
                <a:gd name="T8" fmla="*/ 732 w 822"/>
                <a:gd name="T9" fmla="*/ 0 h 93"/>
              </a:gdLst>
              <a:ahLst/>
              <a:cxnLst>
                <a:cxn ang="0">
                  <a:pos x="T0" y="T1"/>
                </a:cxn>
                <a:cxn ang="0">
                  <a:pos x="T2" y="T3"/>
                </a:cxn>
                <a:cxn ang="0">
                  <a:pos x="T4" y="T5"/>
                </a:cxn>
                <a:cxn ang="0">
                  <a:pos x="T6" y="T7"/>
                </a:cxn>
                <a:cxn ang="0">
                  <a:pos x="T8" y="T9"/>
                </a:cxn>
              </a:cxnLst>
              <a:rect l="0" t="0" r="r" b="b"/>
              <a:pathLst>
                <a:path w="822" h="93">
                  <a:moveTo>
                    <a:pt x="732" y="0"/>
                  </a:moveTo>
                  <a:lnTo>
                    <a:pt x="87" y="0"/>
                  </a:lnTo>
                  <a:lnTo>
                    <a:pt x="0" y="93"/>
                  </a:lnTo>
                  <a:lnTo>
                    <a:pt x="822" y="93"/>
                  </a:lnTo>
                  <a:lnTo>
                    <a:pt x="732"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2" name="Rectangle 118"/>
            <p:cNvSpPr>
              <a:spLocks noChangeArrowheads="1"/>
            </p:cNvSpPr>
            <p:nvPr/>
          </p:nvSpPr>
          <p:spPr bwMode="auto">
            <a:xfrm>
              <a:off x="3137291" y="3986081"/>
              <a:ext cx="2459213" cy="156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3" name="Rectangle 119"/>
            <p:cNvSpPr>
              <a:spLocks noChangeArrowheads="1"/>
            </p:cNvSpPr>
            <p:nvPr/>
          </p:nvSpPr>
          <p:spPr bwMode="auto">
            <a:xfrm>
              <a:off x="3225120" y="3914007"/>
              <a:ext cx="2283555" cy="1880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4" name="Rectangle 120"/>
            <p:cNvSpPr>
              <a:spLocks noChangeArrowheads="1"/>
            </p:cNvSpPr>
            <p:nvPr/>
          </p:nvSpPr>
          <p:spPr bwMode="auto">
            <a:xfrm>
              <a:off x="3312949" y="3845068"/>
              <a:ext cx="2107897" cy="626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5" name="Freeform 122"/>
            <p:cNvSpPr>
              <a:spLocks/>
            </p:cNvSpPr>
            <p:nvPr/>
          </p:nvSpPr>
          <p:spPr bwMode="auto">
            <a:xfrm>
              <a:off x="3932200" y="3995481"/>
              <a:ext cx="37603" cy="109675"/>
            </a:xfrm>
            <a:custGeom>
              <a:avLst/>
              <a:gdLst>
                <a:gd name="T0" fmla="*/ 2 w 12"/>
                <a:gd name="T1" fmla="*/ 35 h 35"/>
                <a:gd name="T2" fmla="*/ 0 w 12"/>
                <a:gd name="T3" fmla="*/ 32 h 35"/>
                <a:gd name="T4" fmla="*/ 10 w 12"/>
                <a:gd name="T5" fmla="*/ 0 h 35"/>
                <a:gd name="T6" fmla="*/ 12 w 12"/>
                <a:gd name="T7" fmla="*/ 2 h 35"/>
                <a:gd name="T8" fmla="*/ 2 w 12"/>
                <a:gd name="T9" fmla="*/ 35 h 35"/>
              </a:gdLst>
              <a:ahLst/>
              <a:cxnLst>
                <a:cxn ang="0">
                  <a:pos x="T0" y="T1"/>
                </a:cxn>
                <a:cxn ang="0">
                  <a:pos x="T2" y="T3"/>
                </a:cxn>
                <a:cxn ang="0">
                  <a:pos x="T4" y="T5"/>
                </a:cxn>
                <a:cxn ang="0">
                  <a:pos x="T6" y="T7"/>
                </a:cxn>
                <a:cxn ang="0">
                  <a:pos x="T8" y="T9"/>
                </a:cxn>
              </a:cxnLst>
              <a:rect l="0" t="0" r="r" b="b"/>
              <a:pathLst>
                <a:path w="12" h="35">
                  <a:moveTo>
                    <a:pt x="2" y="35"/>
                  </a:moveTo>
                  <a:lnTo>
                    <a:pt x="0" y="32"/>
                  </a:lnTo>
                  <a:lnTo>
                    <a:pt x="10" y="0"/>
                  </a:lnTo>
                  <a:lnTo>
                    <a:pt x="12" y="2"/>
                  </a:lnTo>
                  <a:lnTo>
                    <a:pt x="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6" name="Freeform 124"/>
            <p:cNvSpPr>
              <a:spLocks/>
            </p:cNvSpPr>
            <p:nvPr/>
          </p:nvSpPr>
          <p:spPr bwMode="auto">
            <a:xfrm>
              <a:off x="3822524" y="3995481"/>
              <a:ext cx="53272" cy="115942"/>
            </a:xfrm>
            <a:custGeom>
              <a:avLst/>
              <a:gdLst>
                <a:gd name="T0" fmla="*/ 2 w 17"/>
                <a:gd name="T1" fmla="*/ 37 h 37"/>
                <a:gd name="T2" fmla="*/ 0 w 17"/>
                <a:gd name="T3" fmla="*/ 35 h 37"/>
                <a:gd name="T4" fmla="*/ 12 w 17"/>
                <a:gd name="T5" fmla="*/ 0 h 37"/>
                <a:gd name="T6" fmla="*/ 17 w 17"/>
                <a:gd name="T7" fmla="*/ 2 h 37"/>
                <a:gd name="T8" fmla="*/ 2 w 17"/>
                <a:gd name="T9" fmla="*/ 37 h 37"/>
              </a:gdLst>
              <a:ahLst/>
              <a:cxnLst>
                <a:cxn ang="0">
                  <a:pos x="T0" y="T1"/>
                </a:cxn>
                <a:cxn ang="0">
                  <a:pos x="T2" y="T3"/>
                </a:cxn>
                <a:cxn ang="0">
                  <a:pos x="T4" y="T5"/>
                </a:cxn>
                <a:cxn ang="0">
                  <a:pos x="T6" y="T7"/>
                </a:cxn>
                <a:cxn ang="0">
                  <a:pos x="T8" y="T9"/>
                </a:cxn>
              </a:cxnLst>
              <a:rect l="0" t="0" r="r" b="b"/>
              <a:pathLst>
                <a:path w="17" h="37">
                  <a:moveTo>
                    <a:pt x="2" y="37"/>
                  </a:moveTo>
                  <a:lnTo>
                    <a:pt x="0" y="35"/>
                  </a:lnTo>
                  <a:lnTo>
                    <a:pt x="12" y="0"/>
                  </a:lnTo>
                  <a:lnTo>
                    <a:pt x="17" y="2"/>
                  </a:lnTo>
                  <a:lnTo>
                    <a:pt x="2"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7" name="Freeform 125"/>
            <p:cNvSpPr>
              <a:spLocks/>
            </p:cNvSpPr>
            <p:nvPr/>
          </p:nvSpPr>
          <p:spPr bwMode="auto">
            <a:xfrm>
              <a:off x="3719116" y="3995481"/>
              <a:ext cx="56405" cy="109675"/>
            </a:xfrm>
            <a:custGeom>
              <a:avLst/>
              <a:gdLst>
                <a:gd name="T0" fmla="*/ 3 w 18"/>
                <a:gd name="T1" fmla="*/ 35 h 35"/>
                <a:gd name="T2" fmla="*/ 0 w 18"/>
                <a:gd name="T3" fmla="*/ 32 h 35"/>
                <a:gd name="T4" fmla="*/ 15 w 18"/>
                <a:gd name="T5" fmla="*/ 0 h 35"/>
                <a:gd name="T6" fmla="*/ 18 w 18"/>
                <a:gd name="T7" fmla="*/ 2 h 35"/>
                <a:gd name="T8" fmla="*/ 3 w 18"/>
                <a:gd name="T9" fmla="*/ 35 h 35"/>
              </a:gdLst>
              <a:ahLst/>
              <a:cxnLst>
                <a:cxn ang="0">
                  <a:pos x="T0" y="T1"/>
                </a:cxn>
                <a:cxn ang="0">
                  <a:pos x="T2" y="T3"/>
                </a:cxn>
                <a:cxn ang="0">
                  <a:pos x="T4" y="T5"/>
                </a:cxn>
                <a:cxn ang="0">
                  <a:pos x="T6" y="T7"/>
                </a:cxn>
                <a:cxn ang="0">
                  <a:pos x="T8" y="T9"/>
                </a:cxn>
              </a:cxnLst>
              <a:rect l="0" t="0" r="r" b="b"/>
              <a:pathLst>
                <a:path w="18" h="35">
                  <a:moveTo>
                    <a:pt x="3" y="35"/>
                  </a:moveTo>
                  <a:lnTo>
                    <a:pt x="0" y="32"/>
                  </a:lnTo>
                  <a:lnTo>
                    <a:pt x="15" y="0"/>
                  </a:lnTo>
                  <a:lnTo>
                    <a:pt x="18" y="2"/>
                  </a:lnTo>
                  <a:lnTo>
                    <a:pt x="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8" name="Freeform 126"/>
            <p:cNvSpPr>
              <a:spLocks/>
            </p:cNvSpPr>
            <p:nvPr/>
          </p:nvSpPr>
          <p:spPr bwMode="auto">
            <a:xfrm>
              <a:off x="3603172" y="4001748"/>
              <a:ext cx="68939" cy="109675"/>
            </a:xfrm>
            <a:custGeom>
              <a:avLst/>
              <a:gdLst>
                <a:gd name="T0" fmla="*/ 5 w 22"/>
                <a:gd name="T1" fmla="*/ 35 h 35"/>
                <a:gd name="T2" fmla="*/ 0 w 22"/>
                <a:gd name="T3" fmla="*/ 33 h 35"/>
                <a:gd name="T4" fmla="*/ 20 w 22"/>
                <a:gd name="T5" fmla="*/ 0 h 35"/>
                <a:gd name="T6" fmla="*/ 22 w 22"/>
                <a:gd name="T7" fmla="*/ 3 h 35"/>
                <a:gd name="T8" fmla="*/ 5 w 22"/>
                <a:gd name="T9" fmla="*/ 35 h 35"/>
              </a:gdLst>
              <a:ahLst/>
              <a:cxnLst>
                <a:cxn ang="0">
                  <a:pos x="T0" y="T1"/>
                </a:cxn>
                <a:cxn ang="0">
                  <a:pos x="T2" y="T3"/>
                </a:cxn>
                <a:cxn ang="0">
                  <a:pos x="T4" y="T5"/>
                </a:cxn>
                <a:cxn ang="0">
                  <a:pos x="T6" y="T7"/>
                </a:cxn>
                <a:cxn ang="0">
                  <a:pos x="T8" y="T9"/>
                </a:cxn>
              </a:cxnLst>
              <a:rect l="0" t="0" r="r" b="b"/>
              <a:pathLst>
                <a:path w="22" h="35">
                  <a:moveTo>
                    <a:pt x="5" y="35"/>
                  </a:moveTo>
                  <a:lnTo>
                    <a:pt x="0" y="33"/>
                  </a:lnTo>
                  <a:lnTo>
                    <a:pt x="20" y="0"/>
                  </a:lnTo>
                  <a:lnTo>
                    <a:pt x="22" y="3"/>
                  </a:lnTo>
                  <a:lnTo>
                    <a:pt x="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29" name="Freeform 127"/>
            <p:cNvSpPr>
              <a:spLocks/>
            </p:cNvSpPr>
            <p:nvPr/>
          </p:nvSpPr>
          <p:spPr bwMode="auto">
            <a:xfrm>
              <a:off x="3390087" y="3995481"/>
              <a:ext cx="87741" cy="115942"/>
            </a:xfrm>
            <a:custGeom>
              <a:avLst/>
              <a:gdLst>
                <a:gd name="T0" fmla="*/ 3 w 28"/>
                <a:gd name="T1" fmla="*/ 37 h 37"/>
                <a:gd name="T2" fmla="*/ 0 w 28"/>
                <a:gd name="T3" fmla="*/ 35 h 37"/>
                <a:gd name="T4" fmla="*/ 25 w 28"/>
                <a:gd name="T5" fmla="*/ 0 h 37"/>
                <a:gd name="T6" fmla="*/ 28 w 28"/>
                <a:gd name="T7" fmla="*/ 2 h 37"/>
                <a:gd name="T8" fmla="*/ 3 w 28"/>
                <a:gd name="T9" fmla="*/ 37 h 37"/>
              </a:gdLst>
              <a:ahLst/>
              <a:cxnLst>
                <a:cxn ang="0">
                  <a:pos x="T0" y="T1"/>
                </a:cxn>
                <a:cxn ang="0">
                  <a:pos x="T2" y="T3"/>
                </a:cxn>
                <a:cxn ang="0">
                  <a:pos x="T4" y="T5"/>
                </a:cxn>
                <a:cxn ang="0">
                  <a:pos x="T6" y="T7"/>
                </a:cxn>
                <a:cxn ang="0">
                  <a:pos x="T8" y="T9"/>
                </a:cxn>
              </a:cxnLst>
              <a:rect l="0" t="0" r="r" b="b"/>
              <a:pathLst>
                <a:path w="28" h="37">
                  <a:moveTo>
                    <a:pt x="3" y="37"/>
                  </a:moveTo>
                  <a:lnTo>
                    <a:pt x="0" y="35"/>
                  </a:lnTo>
                  <a:lnTo>
                    <a:pt x="25" y="0"/>
                  </a:lnTo>
                  <a:lnTo>
                    <a:pt x="28" y="2"/>
                  </a:lnTo>
                  <a:lnTo>
                    <a:pt x="3" y="3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0" name="Freeform 130"/>
            <p:cNvSpPr>
              <a:spLocks/>
            </p:cNvSpPr>
            <p:nvPr/>
          </p:nvSpPr>
          <p:spPr bwMode="auto">
            <a:xfrm>
              <a:off x="5248311" y="3995481"/>
              <a:ext cx="100275" cy="131611"/>
            </a:xfrm>
            <a:custGeom>
              <a:avLst/>
              <a:gdLst>
                <a:gd name="T0" fmla="*/ 27 w 32"/>
                <a:gd name="T1" fmla="*/ 42 h 42"/>
                <a:gd name="T2" fmla="*/ 0 w 32"/>
                <a:gd name="T3" fmla="*/ 2 h 42"/>
                <a:gd name="T4" fmla="*/ 5 w 32"/>
                <a:gd name="T5" fmla="*/ 0 h 42"/>
                <a:gd name="T6" fmla="*/ 32 w 32"/>
                <a:gd name="T7" fmla="*/ 40 h 42"/>
                <a:gd name="T8" fmla="*/ 27 w 32"/>
                <a:gd name="T9" fmla="*/ 42 h 42"/>
              </a:gdLst>
              <a:ahLst/>
              <a:cxnLst>
                <a:cxn ang="0">
                  <a:pos x="T0" y="T1"/>
                </a:cxn>
                <a:cxn ang="0">
                  <a:pos x="T2" y="T3"/>
                </a:cxn>
                <a:cxn ang="0">
                  <a:pos x="T4" y="T5"/>
                </a:cxn>
                <a:cxn ang="0">
                  <a:pos x="T6" y="T7"/>
                </a:cxn>
                <a:cxn ang="0">
                  <a:pos x="T8" y="T9"/>
                </a:cxn>
              </a:cxnLst>
              <a:rect l="0" t="0" r="r" b="b"/>
              <a:pathLst>
                <a:path w="32" h="42">
                  <a:moveTo>
                    <a:pt x="27" y="42"/>
                  </a:moveTo>
                  <a:lnTo>
                    <a:pt x="0" y="2"/>
                  </a:lnTo>
                  <a:lnTo>
                    <a:pt x="5" y="0"/>
                  </a:lnTo>
                  <a:lnTo>
                    <a:pt x="32" y="40"/>
                  </a:lnTo>
                  <a:lnTo>
                    <a:pt x="27" y="4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1" name="Freeform 131"/>
            <p:cNvSpPr>
              <a:spLocks/>
            </p:cNvSpPr>
            <p:nvPr/>
          </p:nvSpPr>
          <p:spPr bwMode="auto">
            <a:xfrm>
              <a:off x="5348586" y="3995481"/>
              <a:ext cx="94008" cy="109675"/>
            </a:xfrm>
            <a:custGeom>
              <a:avLst/>
              <a:gdLst>
                <a:gd name="T0" fmla="*/ 25 w 30"/>
                <a:gd name="T1" fmla="*/ 35 h 35"/>
                <a:gd name="T2" fmla="*/ 0 w 30"/>
                <a:gd name="T3" fmla="*/ 2 h 35"/>
                <a:gd name="T4" fmla="*/ 3 w 30"/>
                <a:gd name="T5" fmla="*/ 0 h 35"/>
                <a:gd name="T6" fmla="*/ 30 w 30"/>
                <a:gd name="T7" fmla="*/ 32 h 35"/>
                <a:gd name="T8" fmla="*/ 25 w 30"/>
                <a:gd name="T9" fmla="*/ 35 h 35"/>
              </a:gdLst>
              <a:ahLst/>
              <a:cxnLst>
                <a:cxn ang="0">
                  <a:pos x="T0" y="T1"/>
                </a:cxn>
                <a:cxn ang="0">
                  <a:pos x="T2" y="T3"/>
                </a:cxn>
                <a:cxn ang="0">
                  <a:pos x="T4" y="T5"/>
                </a:cxn>
                <a:cxn ang="0">
                  <a:pos x="T6" y="T7"/>
                </a:cxn>
                <a:cxn ang="0">
                  <a:pos x="T8" y="T9"/>
                </a:cxn>
              </a:cxnLst>
              <a:rect l="0" t="0" r="r" b="b"/>
              <a:pathLst>
                <a:path w="30" h="35">
                  <a:moveTo>
                    <a:pt x="25" y="35"/>
                  </a:moveTo>
                  <a:lnTo>
                    <a:pt x="0" y="2"/>
                  </a:lnTo>
                  <a:lnTo>
                    <a:pt x="3" y="0"/>
                  </a:lnTo>
                  <a:lnTo>
                    <a:pt x="30" y="32"/>
                  </a:lnTo>
                  <a:lnTo>
                    <a:pt x="25"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2" name="Freeform 132"/>
            <p:cNvSpPr>
              <a:spLocks/>
            </p:cNvSpPr>
            <p:nvPr/>
          </p:nvSpPr>
          <p:spPr bwMode="auto">
            <a:xfrm>
              <a:off x="5201306" y="3914007"/>
              <a:ext cx="62672" cy="87741"/>
            </a:xfrm>
            <a:custGeom>
              <a:avLst/>
              <a:gdLst>
                <a:gd name="T0" fmla="*/ 15 w 20"/>
                <a:gd name="T1" fmla="*/ 28 h 28"/>
                <a:gd name="T2" fmla="*/ 0 w 20"/>
                <a:gd name="T3" fmla="*/ 3 h 28"/>
                <a:gd name="T4" fmla="*/ 2 w 20"/>
                <a:gd name="T5" fmla="*/ 0 h 28"/>
                <a:gd name="T6" fmla="*/ 20 w 20"/>
                <a:gd name="T7" fmla="*/ 26 h 28"/>
                <a:gd name="T8" fmla="*/ 15 w 20"/>
                <a:gd name="T9" fmla="*/ 28 h 28"/>
              </a:gdLst>
              <a:ahLst/>
              <a:cxnLst>
                <a:cxn ang="0">
                  <a:pos x="T0" y="T1"/>
                </a:cxn>
                <a:cxn ang="0">
                  <a:pos x="T2" y="T3"/>
                </a:cxn>
                <a:cxn ang="0">
                  <a:pos x="T4" y="T5"/>
                </a:cxn>
                <a:cxn ang="0">
                  <a:pos x="T6" y="T7"/>
                </a:cxn>
                <a:cxn ang="0">
                  <a:pos x="T8" y="T9"/>
                </a:cxn>
              </a:cxnLst>
              <a:rect l="0" t="0" r="r" b="b"/>
              <a:pathLst>
                <a:path w="20" h="28">
                  <a:moveTo>
                    <a:pt x="15" y="28"/>
                  </a:moveTo>
                  <a:lnTo>
                    <a:pt x="0" y="3"/>
                  </a:lnTo>
                  <a:lnTo>
                    <a:pt x="2" y="0"/>
                  </a:lnTo>
                  <a:lnTo>
                    <a:pt x="20" y="26"/>
                  </a:lnTo>
                  <a:lnTo>
                    <a:pt x="1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3" name="Freeform 135"/>
            <p:cNvSpPr>
              <a:spLocks/>
            </p:cNvSpPr>
            <p:nvPr/>
          </p:nvSpPr>
          <p:spPr bwMode="auto">
            <a:xfrm>
              <a:off x="5232642" y="3845068"/>
              <a:ext cx="68939" cy="78339"/>
            </a:xfrm>
            <a:custGeom>
              <a:avLst/>
              <a:gdLst>
                <a:gd name="T0" fmla="*/ 20 w 22"/>
                <a:gd name="T1" fmla="*/ 25 h 25"/>
                <a:gd name="T2" fmla="*/ 0 w 22"/>
                <a:gd name="T3" fmla="*/ 2 h 25"/>
                <a:gd name="T4" fmla="*/ 2 w 22"/>
                <a:gd name="T5" fmla="*/ 0 h 25"/>
                <a:gd name="T6" fmla="*/ 22 w 22"/>
                <a:gd name="T7" fmla="*/ 22 h 25"/>
                <a:gd name="T8" fmla="*/ 20 w 22"/>
                <a:gd name="T9" fmla="*/ 25 h 25"/>
              </a:gdLst>
              <a:ahLst/>
              <a:cxnLst>
                <a:cxn ang="0">
                  <a:pos x="T0" y="T1"/>
                </a:cxn>
                <a:cxn ang="0">
                  <a:pos x="T2" y="T3"/>
                </a:cxn>
                <a:cxn ang="0">
                  <a:pos x="T4" y="T5"/>
                </a:cxn>
                <a:cxn ang="0">
                  <a:pos x="T6" y="T7"/>
                </a:cxn>
                <a:cxn ang="0">
                  <a:pos x="T8" y="T9"/>
                </a:cxn>
              </a:cxnLst>
              <a:rect l="0" t="0" r="r" b="b"/>
              <a:pathLst>
                <a:path w="22" h="25">
                  <a:moveTo>
                    <a:pt x="20" y="25"/>
                  </a:moveTo>
                  <a:lnTo>
                    <a:pt x="0" y="2"/>
                  </a:lnTo>
                  <a:lnTo>
                    <a:pt x="2" y="0"/>
                  </a:lnTo>
                  <a:lnTo>
                    <a:pt x="22" y="22"/>
                  </a:lnTo>
                  <a:lnTo>
                    <a:pt x="2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4" name="Freeform 141"/>
            <p:cNvSpPr>
              <a:spLocks/>
            </p:cNvSpPr>
            <p:nvPr/>
          </p:nvSpPr>
          <p:spPr bwMode="auto">
            <a:xfrm>
              <a:off x="4496248" y="3923409"/>
              <a:ext cx="21936" cy="72072"/>
            </a:xfrm>
            <a:custGeom>
              <a:avLst/>
              <a:gdLst>
                <a:gd name="T0" fmla="*/ 5 w 7"/>
                <a:gd name="T1" fmla="*/ 23 h 23"/>
                <a:gd name="T2" fmla="*/ 0 w 7"/>
                <a:gd name="T3" fmla="*/ 0 h 23"/>
                <a:gd name="T4" fmla="*/ 5 w 7"/>
                <a:gd name="T5" fmla="*/ 0 h 23"/>
                <a:gd name="T6" fmla="*/ 7 w 7"/>
                <a:gd name="T7" fmla="*/ 23 h 23"/>
                <a:gd name="T8" fmla="*/ 5 w 7"/>
                <a:gd name="T9" fmla="*/ 23 h 23"/>
              </a:gdLst>
              <a:ahLst/>
              <a:cxnLst>
                <a:cxn ang="0">
                  <a:pos x="T0" y="T1"/>
                </a:cxn>
                <a:cxn ang="0">
                  <a:pos x="T2" y="T3"/>
                </a:cxn>
                <a:cxn ang="0">
                  <a:pos x="T4" y="T5"/>
                </a:cxn>
                <a:cxn ang="0">
                  <a:pos x="T6" y="T7"/>
                </a:cxn>
                <a:cxn ang="0">
                  <a:pos x="T8" y="T9"/>
                </a:cxn>
              </a:cxnLst>
              <a:rect l="0" t="0" r="r" b="b"/>
              <a:pathLst>
                <a:path w="7" h="23">
                  <a:moveTo>
                    <a:pt x="5" y="23"/>
                  </a:moveTo>
                  <a:lnTo>
                    <a:pt x="0" y="0"/>
                  </a:lnTo>
                  <a:lnTo>
                    <a:pt x="5" y="0"/>
                  </a:lnTo>
                  <a:lnTo>
                    <a:pt x="7" y="23"/>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5" name="Freeform 142"/>
            <p:cNvSpPr>
              <a:spLocks/>
            </p:cNvSpPr>
            <p:nvPr/>
          </p:nvSpPr>
          <p:spPr bwMode="auto">
            <a:xfrm>
              <a:off x="4408507" y="3932809"/>
              <a:ext cx="15669" cy="62672"/>
            </a:xfrm>
            <a:custGeom>
              <a:avLst/>
              <a:gdLst>
                <a:gd name="T0" fmla="*/ 0 w 5"/>
                <a:gd name="T1" fmla="*/ 20 h 20"/>
                <a:gd name="T2" fmla="*/ 0 w 5"/>
                <a:gd name="T3" fmla="*/ 0 h 20"/>
                <a:gd name="T4" fmla="*/ 3 w 5"/>
                <a:gd name="T5" fmla="*/ 0 h 20"/>
                <a:gd name="T6" fmla="*/ 5 w 5"/>
                <a:gd name="T7" fmla="*/ 20 h 20"/>
                <a:gd name="T8" fmla="*/ 0 w 5"/>
                <a:gd name="T9" fmla="*/ 20 h 20"/>
              </a:gdLst>
              <a:ahLst/>
              <a:cxnLst>
                <a:cxn ang="0">
                  <a:pos x="T0" y="T1"/>
                </a:cxn>
                <a:cxn ang="0">
                  <a:pos x="T2" y="T3"/>
                </a:cxn>
                <a:cxn ang="0">
                  <a:pos x="T4" y="T5"/>
                </a:cxn>
                <a:cxn ang="0">
                  <a:pos x="T6" y="T7"/>
                </a:cxn>
                <a:cxn ang="0">
                  <a:pos x="T8" y="T9"/>
                </a:cxn>
              </a:cxnLst>
              <a:rect l="0" t="0" r="r" b="b"/>
              <a:pathLst>
                <a:path w="5" h="20">
                  <a:moveTo>
                    <a:pt x="0" y="20"/>
                  </a:moveTo>
                  <a:lnTo>
                    <a:pt x="0" y="0"/>
                  </a:lnTo>
                  <a:lnTo>
                    <a:pt x="3" y="0"/>
                  </a:lnTo>
                  <a:lnTo>
                    <a:pt x="5" y="20"/>
                  </a:lnTo>
                  <a:lnTo>
                    <a:pt x="0"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6" name="Rectangle 143"/>
            <p:cNvSpPr>
              <a:spLocks noChangeArrowheads="1"/>
            </p:cNvSpPr>
            <p:nvPr/>
          </p:nvSpPr>
          <p:spPr bwMode="auto">
            <a:xfrm>
              <a:off x="4308232" y="3923409"/>
              <a:ext cx="15669" cy="72072"/>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7" name="Freeform 144"/>
            <p:cNvSpPr>
              <a:spLocks/>
            </p:cNvSpPr>
            <p:nvPr/>
          </p:nvSpPr>
          <p:spPr bwMode="auto">
            <a:xfrm>
              <a:off x="4204822" y="3923409"/>
              <a:ext cx="25069" cy="72072"/>
            </a:xfrm>
            <a:custGeom>
              <a:avLst/>
              <a:gdLst>
                <a:gd name="T0" fmla="*/ 5 w 8"/>
                <a:gd name="T1" fmla="*/ 23 h 23"/>
                <a:gd name="T2" fmla="*/ 0 w 8"/>
                <a:gd name="T3" fmla="*/ 23 h 23"/>
                <a:gd name="T4" fmla="*/ 3 w 8"/>
                <a:gd name="T5" fmla="*/ 0 h 23"/>
                <a:gd name="T6" fmla="*/ 8 w 8"/>
                <a:gd name="T7" fmla="*/ 0 h 23"/>
                <a:gd name="T8" fmla="*/ 5 w 8"/>
                <a:gd name="T9" fmla="*/ 23 h 23"/>
              </a:gdLst>
              <a:ahLst/>
              <a:cxnLst>
                <a:cxn ang="0">
                  <a:pos x="T0" y="T1"/>
                </a:cxn>
                <a:cxn ang="0">
                  <a:pos x="T2" y="T3"/>
                </a:cxn>
                <a:cxn ang="0">
                  <a:pos x="T4" y="T5"/>
                </a:cxn>
                <a:cxn ang="0">
                  <a:pos x="T6" y="T7"/>
                </a:cxn>
                <a:cxn ang="0">
                  <a:pos x="T8" y="T9"/>
                </a:cxn>
              </a:cxnLst>
              <a:rect l="0" t="0" r="r" b="b"/>
              <a:pathLst>
                <a:path w="8" h="23">
                  <a:moveTo>
                    <a:pt x="5" y="23"/>
                  </a:moveTo>
                  <a:lnTo>
                    <a:pt x="0" y="23"/>
                  </a:lnTo>
                  <a:lnTo>
                    <a:pt x="3" y="0"/>
                  </a:lnTo>
                  <a:lnTo>
                    <a:pt x="8" y="0"/>
                  </a:lnTo>
                  <a:lnTo>
                    <a:pt x="5"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8" name="Freeform 145"/>
            <p:cNvSpPr>
              <a:spLocks/>
            </p:cNvSpPr>
            <p:nvPr/>
          </p:nvSpPr>
          <p:spPr bwMode="auto">
            <a:xfrm>
              <a:off x="4110814" y="3923409"/>
              <a:ext cx="25069" cy="72072"/>
            </a:xfrm>
            <a:custGeom>
              <a:avLst/>
              <a:gdLst>
                <a:gd name="T0" fmla="*/ 3 w 8"/>
                <a:gd name="T1" fmla="*/ 23 h 23"/>
                <a:gd name="T2" fmla="*/ 0 w 8"/>
                <a:gd name="T3" fmla="*/ 23 h 23"/>
                <a:gd name="T4" fmla="*/ 5 w 8"/>
                <a:gd name="T5" fmla="*/ 0 h 23"/>
                <a:gd name="T6" fmla="*/ 8 w 8"/>
                <a:gd name="T7" fmla="*/ 0 h 23"/>
                <a:gd name="T8" fmla="*/ 3 w 8"/>
                <a:gd name="T9" fmla="*/ 23 h 23"/>
              </a:gdLst>
              <a:ahLst/>
              <a:cxnLst>
                <a:cxn ang="0">
                  <a:pos x="T0" y="T1"/>
                </a:cxn>
                <a:cxn ang="0">
                  <a:pos x="T2" y="T3"/>
                </a:cxn>
                <a:cxn ang="0">
                  <a:pos x="T4" y="T5"/>
                </a:cxn>
                <a:cxn ang="0">
                  <a:pos x="T6" y="T7"/>
                </a:cxn>
                <a:cxn ang="0">
                  <a:pos x="T8" y="T9"/>
                </a:cxn>
              </a:cxnLst>
              <a:rect l="0" t="0" r="r" b="b"/>
              <a:pathLst>
                <a:path w="8" h="23">
                  <a:moveTo>
                    <a:pt x="3" y="23"/>
                  </a:moveTo>
                  <a:lnTo>
                    <a:pt x="0" y="23"/>
                  </a:lnTo>
                  <a:lnTo>
                    <a:pt x="5" y="0"/>
                  </a:lnTo>
                  <a:lnTo>
                    <a:pt x="8" y="0"/>
                  </a:lnTo>
                  <a:lnTo>
                    <a:pt x="3" y="2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39" name="Freeform 146"/>
            <p:cNvSpPr>
              <a:spLocks/>
            </p:cNvSpPr>
            <p:nvPr/>
          </p:nvSpPr>
          <p:spPr bwMode="auto">
            <a:xfrm>
              <a:off x="4010539" y="3923409"/>
              <a:ext cx="31336" cy="78339"/>
            </a:xfrm>
            <a:custGeom>
              <a:avLst/>
              <a:gdLst>
                <a:gd name="T0" fmla="*/ 5 w 10"/>
                <a:gd name="T1" fmla="*/ 25 h 25"/>
                <a:gd name="T2" fmla="*/ 0 w 10"/>
                <a:gd name="T3" fmla="*/ 23 h 25"/>
                <a:gd name="T4" fmla="*/ 7 w 10"/>
                <a:gd name="T5" fmla="*/ 0 h 25"/>
                <a:gd name="T6" fmla="*/ 10 w 10"/>
                <a:gd name="T7" fmla="*/ 0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3"/>
                  </a:lnTo>
                  <a:lnTo>
                    <a:pt x="7" y="0"/>
                  </a:lnTo>
                  <a:lnTo>
                    <a:pt x="10"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0" name="Freeform 147"/>
            <p:cNvSpPr>
              <a:spLocks/>
            </p:cNvSpPr>
            <p:nvPr/>
          </p:nvSpPr>
          <p:spPr bwMode="auto">
            <a:xfrm>
              <a:off x="3916532" y="3923409"/>
              <a:ext cx="31336" cy="78339"/>
            </a:xfrm>
            <a:custGeom>
              <a:avLst/>
              <a:gdLst>
                <a:gd name="T0" fmla="*/ 2 w 10"/>
                <a:gd name="T1" fmla="*/ 25 h 25"/>
                <a:gd name="T2" fmla="*/ 0 w 10"/>
                <a:gd name="T3" fmla="*/ 23 h 25"/>
                <a:gd name="T4" fmla="*/ 7 w 10"/>
                <a:gd name="T5" fmla="*/ 0 h 25"/>
                <a:gd name="T6" fmla="*/ 10 w 10"/>
                <a:gd name="T7" fmla="*/ 0 h 25"/>
                <a:gd name="T8" fmla="*/ 2 w 10"/>
                <a:gd name="T9" fmla="*/ 25 h 25"/>
              </a:gdLst>
              <a:ahLst/>
              <a:cxnLst>
                <a:cxn ang="0">
                  <a:pos x="T0" y="T1"/>
                </a:cxn>
                <a:cxn ang="0">
                  <a:pos x="T2" y="T3"/>
                </a:cxn>
                <a:cxn ang="0">
                  <a:pos x="T4" y="T5"/>
                </a:cxn>
                <a:cxn ang="0">
                  <a:pos x="T6" y="T7"/>
                </a:cxn>
                <a:cxn ang="0">
                  <a:pos x="T8" y="T9"/>
                </a:cxn>
              </a:cxnLst>
              <a:rect l="0" t="0" r="r" b="b"/>
              <a:pathLst>
                <a:path w="10" h="25">
                  <a:moveTo>
                    <a:pt x="2" y="25"/>
                  </a:moveTo>
                  <a:lnTo>
                    <a:pt x="0" y="23"/>
                  </a:lnTo>
                  <a:lnTo>
                    <a:pt x="7" y="0"/>
                  </a:lnTo>
                  <a:lnTo>
                    <a:pt x="10"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1" name="Freeform 149"/>
            <p:cNvSpPr>
              <a:spLocks/>
            </p:cNvSpPr>
            <p:nvPr/>
          </p:nvSpPr>
          <p:spPr bwMode="auto">
            <a:xfrm>
              <a:off x="3813124" y="3923409"/>
              <a:ext cx="40738" cy="78339"/>
            </a:xfrm>
            <a:custGeom>
              <a:avLst/>
              <a:gdLst>
                <a:gd name="T0" fmla="*/ 3 w 13"/>
                <a:gd name="T1" fmla="*/ 25 h 25"/>
                <a:gd name="T2" fmla="*/ 0 w 13"/>
                <a:gd name="T3" fmla="*/ 23 h 25"/>
                <a:gd name="T4" fmla="*/ 10 w 13"/>
                <a:gd name="T5" fmla="*/ 0 h 25"/>
                <a:gd name="T6" fmla="*/ 13 w 13"/>
                <a:gd name="T7" fmla="*/ 0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3"/>
                  </a:lnTo>
                  <a:lnTo>
                    <a:pt x="10" y="0"/>
                  </a:lnTo>
                  <a:lnTo>
                    <a:pt x="13"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2" name="Freeform 150"/>
            <p:cNvSpPr>
              <a:spLocks/>
            </p:cNvSpPr>
            <p:nvPr/>
          </p:nvSpPr>
          <p:spPr bwMode="auto">
            <a:xfrm>
              <a:off x="3719116" y="3923409"/>
              <a:ext cx="47005" cy="78339"/>
            </a:xfrm>
            <a:custGeom>
              <a:avLst/>
              <a:gdLst>
                <a:gd name="T0" fmla="*/ 3 w 15"/>
                <a:gd name="T1" fmla="*/ 25 h 25"/>
                <a:gd name="T2" fmla="*/ 0 w 15"/>
                <a:gd name="T3" fmla="*/ 23 h 25"/>
                <a:gd name="T4" fmla="*/ 10 w 15"/>
                <a:gd name="T5" fmla="*/ 0 h 25"/>
                <a:gd name="T6" fmla="*/ 15 w 15"/>
                <a:gd name="T7" fmla="*/ 0 h 25"/>
                <a:gd name="T8" fmla="*/ 3 w 15"/>
                <a:gd name="T9" fmla="*/ 25 h 25"/>
              </a:gdLst>
              <a:ahLst/>
              <a:cxnLst>
                <a:cxn ang="0">
                  <a:pos x="T0" y="T1"/>
                </a:cxn>
                <a:cxn ang="0">
                  <a:pos x="T2" y="T3"/>
                </a:cxn>
                <a:cxn ang="0">
                  <a:pos x="T4" y="T5"/>
                </a:cxn>
                <a:cxn ang="0">
                  <a:pos x="T6" y="T7"/>
                </a:cxn>
                <a:cxn ang="0">
                  <a:pos x="T8" y="T9"/>
                </a:cxn>
              </a:cxnLst>
              <a:rect l="0" t="0" r="r" b="b"/>
              <a:pathLst>
                <a:path w="15" h="25">
                  <a:moveTo>
                    <a:pt x="3" y="25"/>
                  </a:moveTo>
                  <a:lnTo>
                    <a:pt x="0" y="23"/>
                  </a:lnTo>
                  <a:lnTo>
                    <a:pt x="10" y="0"/>
                  </a:lnTo>
                  <a:lnTo>
                    <a:pt x="15" y="0"/>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3" name="Freeform 151"/>
            <p:cNvSpPr>
              <a:spLocks/>
            </p:cNvSpPr>
            <p:nvPr/>
          </p:nvSpPr>
          <p:spPr bwMode="auto">
            <a:xfrm>
              <a:off x="3618841" y="3923409"/>
              <a:ext cx="53272" cy="78339"/>
            </a:xfrm>
            <a:custGeom>
              <a:avLst/>
              <a:gdLst>
                <a:gd name="T0" fmla="*/ 2 w 17"/>
                <a:gd name="T1" fmla="*/ 25 h 25"/>
                <a:gd name="T2" fmla="*/ 0 w 17"/>
                <a:gd name="T3" fmla="*/ 23 h 25"/>
                <a:gd name="T4" fmla="*/ 12 w 17"/>
                <a:gd name="T5" fmla="*/ 0 h 25"/>
                <a:gd name="T6" fmla="*/ 17 w 17"/>
                <a:gd name="T7" fmla="*/ 0 h 25"/>
                <a:gd name="T8" fmla="*/ 2 w 17"/>
                <a:gd name="T9" fmla="*/ 25 h 25"/>
              </a:gdLst>
              <a:ahLst/>
              <a:cxnLst>
                <a:cxn ang="0">
                  <a:pos x="T0" y="T1"/>
                </a:cxn>
                <a:cxn ang="0">
                  <a:pos x="T2" y="T3"/>
                </a:cxn>
                <a:cxn ang="0">
                  <a:pos x="T4" y="T5"/>
                </a:cxn>
                <a:cxn ang="0">
                  <a:pos x="T6" y="T7"/>
                </a:cxn>
                <a:cxn ang="0">
                  <a:pos x="T8" y="T9"/>
                </a:cxn>
              </a:cxnLst>
              <a:rect l="0" t="0" r="r" b="b"/>
              <a:pathLst>
                <a:path w="17" h="25">
                  <a:moveTo>
                    <a:pt x="2" y="25"/>
                  </a:moveTo>
                  <a:lnTo>
                    <a:pt x="0" y="23"/>
                  </a:lnTo>
                  <a:lnTo>
                    <a:pt x="12" y="0"/>
                  </a:lnTo>
                  <a:lnTo>
                    <a:pt x="17" y="0"/>
                  </a:lnTo>
                  <a:lnTo>
                    <a:pt x="2"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4" name="Freeform 152"/>
            <p:cNvSpPr>
              <a:spLocks/>
            </p:cNvSpPr>
            <p:nvPr/>
          </p:nvSpPr>
          <p:spPr bwMode="auto">
            <a:xfrm>
              <a:off x="3515431" y="3914007"/>
              <a:ext cx="62672" cy="87741"/>
            </a:xfrm>
            <a:custGeom>
              <a:avLst/>
              <a:gdLst>
                <a:gd name="T0" fmla="*/ 5 w 20"/>
                <a:gd name="T1" fmla="*/ 28 h 28"/>
                <a:gd name="T2" fmla="*/ 0 w 20"/>
                <a:gd name="T3" fmla="*/ 26 h 28"/>
                <a:gd name="T4" fmla="*/ 15 w 20"/>
                <a:gd name="T5" fmla="*/ 0 h 28"/>
                <a:gd name="T6" fmla="*/ 20 w 20"/>
                <a:gd name="T7" fmla="*/ 3 h 28"/>
                <a:gd name="T8" fmla="*/ 5 w 20"/>
                <a:gd name="T9" fmla="*/ 28 h 28"/>
              </a:gdLst>
              <a:ahLst/>
              <a:cxnLst>
                <a:cxn ang="0">
                  <a:pos x="T0" y="T1"/>
                </a:cxn>
                <a:cxn ang="0">
                  <a:pos x="T2" y="T3"/>
                </a:cxn>
                <a:cxn ang="0">
                  <a:pos x="T4" y="T5"/>
                </a:cxn>
                <a:cxn ang="0">
                  <a:pos x="T6" y="T7"/>
                </a:cxn>
                <a:cxn ang="0">
                  <a:pos x="T8" y="T9"/>
                </a:cxn>
              </a:cxnLst>
              <a:rect l="0" t="0" r="r" b="b"/>
              <a:pathLst>
                <a:path w="20" h="28">
                  <a:moveTo>
                    <a:pt x="5" y="28"/>
                  </a:moveTo>
                  <a:lnTo>
                    <a:pt x="0" y="26"/>
                  </a:lnTo>
                  <a:lnTo>
                    <a:pt x="15" y="0"/>
                  </a:lnTo>
                  <a:lnTo>
                    <a:pt x="20" y="3"/>
                  </a:lnTo>
                  <a:lnTo>
                    <a:pt x="5"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5" name="Freeform 153"/>
            <p:cNvSpPr>
              <a:spLocks/>
            </p:cNvSpPr>
            <p:nvPr/>
          </p:nvSpPr>
          <p:spPr bwMode="auto">
            <a:xfrm>
              <a:off x="3421423" y="3914007"/>
              <a:ext cx="62672" cy="87741"/>
            </a:xfrm>
            <a:custGeom>
              <a:avLst/>
              <a:gdLst>
                <a:gd name="T0" fmla="*/ 3 w 20"/>
                <a:gd name="T1" fmla="*/ 28 h 28"/>
                <a:gd name="T2" fmla="*/ 0 w 20"/>
                <a:gd name="T3" fmla="*/ 26 h 28"/>
                <a:gd name="T4" fmla="*/ 18 w 20"/>
                <a:gd name="T5" fmla="*/ 0 h 28"/>
                <a:gd name="T6" fmla="*/ 20 w 20"/>
                <a:gd name="T7" fmla="*/ 3 h 28"/>
                <a:gd name="T8" fmla="*/ 3 w 20"/>
                <a:gd name="T9" fmla="*/ 28 h 28"/>
              </a:gdLst>
              <a:ahLst/>
              <a:cxnLst>
                <a:cxn ang="0">
                  <a:pos x="T0" y="T1"/>
                </a:cxn>
                <a:cxn ang="0">
                  <a:pos x="T2" y="T3"/>
                </a:cxn>
                <a:cxn ang="0">
                  <a:pos x="T4" y="T5"/>
                </a:cxn>
                <a:cxn ang="0">
                  <a:pos x="T6" y="T7"/>
                </a:cxn>
                <a:cxn ang="0">
                  <a:pos x="T8" y="T9"/>
                </a:cxn>
              </a:cxnLst>
              <a:rect l="0" t="0" r="r" b="b"/>
              <a:pathLst>
                <a:path w="20" h="28">
                  <a:moveTo>
                    <a:pt x="3" y="28"/>
                  </a:moveTo>
                  <a:lnTo>
                    <a:pt x="0" y="26"/>
                  </a:lnTo>
                  <a:lnTo>
                    <a:pt x="18" y="0"/>
                  </a:lnTo>
                  <a:lnTo>
                    <a:pt x="20" y="3"/>
                  </a:lnTo>
                  <a:lnTo>
                    <a:pt x="3" y="2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6" name="Freeform 158"/>
            <p:cNvSpPr>
              <a:spLocks/>
            </p:cNvSpPr>
            <p:nvPr/>
          </p:nvSpPr>
          <p:spPr bwMode="auto">
            <a:xfrm>
              <a:off x="4471179" y="3845068"/>
              <a:ext cx="25069" cy="78339"/>
            </a:xfrm>
            <a:custGeom>
              <a:avLst/>
              <a:gdLst>
                <a:gd name="T0" fmla="*/ 3 w 8"/>
                <a:gd name="T1" fmla="*/ 25 h 25"/>
                <a:gd name="T2" fmla="*/ 0 w 8"/>
                <a:gd name="T3" fmla="*/ 0 h 25"/>
                <a:gd name="T4" fmla="*/ 5 w 8"/>
                <a:gd name="T5" fmla="*/ 0 h 25"/>
                <a:gd name="T6" fmla="*/ 8 w 8"/>
                <a:gd name="T7" fmla="*/ 25 h 25"/>
                <a:gd name="T8" fmla="*/ 3 w 8"/>
                <a:gd name="T9" fmla="*/ 25 h 25"/>
              </a:gdLst>
              <a:ahLst/>
              <a:cxnLst>
                <a:cxn ang="0">
                  <a:pos x="T0" y="T1"/>
                </a:cxn>
                <a:cxn ang="0">
                  <a:pos x="T2" y="T3"/>
                </a:cxn>
                <a:cxn ang="0">
                  <a:pos x="T4" y="T5"/>
                </a:cxn>
                <a:cxn ang="0">
                  <a:pos x="T6" y="T7"/>
                </a:cxn>
                <a:cxn ang="0">
                  <a:pos x="T8" y="T9"/>
                </a:cxn>
              </a:cxnLst>
              <a:rect l="0" t="0" r="r" b="b"/>
              <a:pathLst>
                <a:path w="8" h="25">
                  <a:moveTo>
                    <a:pt x="3" y="25"/>
                  </a:moveTo>
                  <a:lnTo>
                    <a:pt x="0" y="0"/>
                  </a:lnTo>
                  <a:lnTo>
                    <a:pt x="5" y="0"/>
                  </a:lnTo>
                  <a:lnTo>
                    <a:pt x="8" y="25"/>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7" name="Rectangle 159"/>
            <p:cNvSpPr>
              <a:spLocks noChangeArrowheads="1"/>
            </p:cNvSpPr>
            <p:nvPr/>
          </p:nvSpPr>
          <p:spPr bwMode="auto">
            <a:xfrm>
              <a:off x="4386571" y="3845068"/>
              <a:ext cx="15669" cy="783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8" name="Freeform 160"/>
            <p:cNvSpPr>
              <a:spLocks/>
            </p:cNvSpPr>
            <p:nvPr/>
          </p:nvSpPr>
          <p:spPr bwMode="auto">
            <a:xfrm>
              <a:off x="4292563" y="3845068"/>
              <a:ext cx="15669" cy="78339"/>
            </a:xfrm>
            <a:custGeom>
              <a:avLst/>
              <a:gdLst>
                <a:gd name="T0" fmla="*/ 5 w 5"/>
                <a:gd name="T1" fmla="*/ 25 h 25"/>
                <a:gd name="T2" fmla="*/ 0 w 5"/>
                <a:gd name="T3" fmla="*/ 25 h 25"/>
                <a:gd name="T4" fmla="*/ 2 w 5"/>
                <a:gd name="T5" fmla="*/ 0 h 25"/>
                <a:gd name="T6" fmla="*/ 5 w 5"/>
                <a:gd name="T7" fmla="*/ 0 h 25"/>
                <a:gd name="T8" fmla="*/ 5 w 5"/>
                <a:gd name="T9" fmla="*/ 25 h 25"/>
              </a:gdLst>
              <a:ahLst/>
              <a:cxnLst>
                <a:cxn ang="0">
                  <a:pos x="T0" y="T1"/>
                </a:cxn>
                <a:cxn ang="0">
                  <a:pos x="T2" y="T3"/>
                </a:cxn>
                <a:cxn ang="0">
                  <a:pos x="T4" y="T5"/>
                </a:cxn>
                <a:cxn ang="0">
                  <a:pos x="T6" y="T7"/>
                </a:cxn>
                <a:cxn ang="0">
                  <a:pos x="T8" y="T9"/>
                </a:cxn>
              </a:cxnLst>
              <a:rect l="0" t="0" r="r" b="b"/>
              <a:pathLst>
                <a:path w="5" h="25">
                  <a:moveTo>
                    <a:pt x="5" y="25"/>
                  </a:moveTo>
                  <a:lnTo>
                    <a:pt x="0" y="25"/>
                  </a:lnTo>
                  <a:lnTo>
                    <a:pt x="2" y="0"/>
                  </a:lnTo>
                  <a:lnTo>
                    <a:pt x="5"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49" name="Freeform 161"/>
            <p:cNvSpPr>
              <a:spLocks/>
            </p:cNvSpPr>
            <p:nvPr/>
          </p:nvSpPr>
          <p:spPr bwMode="auto">
            <a:xfrm>
              <a:off x="4198555" y="3845068"/>
              <a:ext cx="21936" cy="78339"/>
            </a:xfrm>
            <a:custGeom>
              <a:avLst/>
              <a:gdLst>
                <a:gd name="T0" fmla="*/ 5 w 7"/>
                <a:gd name="T1" fmla="*/ 25 h 25"/>
                <a:gd name="T2" fmla="*/ 0 w 7"/>
                <a:gd name="T3" fmla="*/ 25 h 25"/>
                <a:gd name="T4" fmla="*/ 2 w 7"/>
                <a:gd name="T5" fmla="*/ 0 h 25"/>
                <a:gd name="T6" fmla="*/ 7 w 7"/>
                <a:gd name="T7" fmla="*/ 0 h 25"/>
                <a:gd name="T8" fmla="*/ 5 w 7"/>
                <a:gd name="T9" fmla="*/ 25 h 25"/>
              </a:gdLst>
              <a:ahLst/>
              <a:cxnLst>
                <a:cxn ang="0">
                  <a:pos x="T0" y="T1"/>
                </a:cxn>
                <a:cxn ang="0">
                  <a:pos x="T2" y="T3"/>
                </a:cxn>
                <a:cxn ang="0">
                  <a:pos x="T4" y="T5"/>
                </a:cxn>
                <a:cxn ang="0">
                  <a:pos x="T6" y="T7"/>
                </a:cxn>
                <a:cxn ang="0">
                  <a:pos x="T8" y="T9"/>
                </a:cxn>
              </a:cxnLst>
              <a:rect l="0" t="0" r="r" b="b"/>
              <a:pathLst>
                <a:path w="7" h="25">
                  <a:moveTo>
                    <a:pt x="5" y="25"/>
                  </a:moveTo>
                  <a:lnTo>
                    <a:pt x="0" y="25"/>
                  </a:lnTo>
                  <a:lnTo>
                    <a:pt x="2" y="0"/>
                  </a:lnTo>
                  <a:lnTo>
                    <a:pt x="7" y="0"/>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0" name="Freeform 162"/>
            <p:cNvSpPr>
              <a:spLocks/>
            </p:cNvSpPr>
            <p:nvPr/>
          </p:nvSpPr>
          <p:spPr bwMode="auto">
            <a:xfrm>
              <a:off x="4104547" y="3845068"/>
              <a:ext cx="31336" cy="78339"/>
            </a:xfrm>
            <a:custGeom>
              <a:avLst/>
              <a:gdLst>
                <a:gd name="T0" fmla="*/ 5 w 10"/>
                <a:gd name="T1" fmla="*/ 25 h 25"/>
                <a:gd name="T2" fmla="*/ 0 w 10"/>
                <a:gd name="T3" fmla="*/ 25 h 25"/>
                <a:gd name="T4" fmla="*/ 5 w 10"/>
                <a:gd name="T5" fmla="*/ 0 h 25"/>
                <a:gd name="T6" fmla="*/ 10 w 10"/>
                <a:gd name="T7" fmla="*/ 2 h 25"/>
                <a:gd name="T8" fmla="*/ 5 w 10"/>
                <a:gd name="T9" fmla="*/ 25 h 25"/>
              </a:gdLst>
              <a:ahLst/>
              <a:cxnLst>
                <a:cxn ang="0">
                  <a:pos x="T0" y="T1"/>
                </a:cxn>
                <a:cxn ang="0">
                  <a:pos x="T2" y="T3"/>
                </a:cxn>
                <a:cxn ang="0">
                  <a:pos x="T4" y="T5"/>
                </a:cxn>
                <a:cxn ang="0">
                  <a:pos x="T6" y="T7"/>
                </a:cxn>
                <a:cxn ang="0">
                  <a:pos x="T8" y="T9"/>
                </a:cxn>
              </a:cxnLst>
              <a:rect l="0" t="0" r="r" b="b"/>
              <a:pathLst>
                <a:path w="10" h="25">
                  <a:moveTo>
                    <a:pt x="5" y="25"/>
                  </a:moveTo>
                  <a:lnTo>
                    <a:pt x="0" y="25"/>
                  </a:lnTo>
                  <a:lnTo>
                    <a:pt x="5" y="0"/>
                  </a:lnTo>
                  <a:lnTo>
                    <a:pt x="1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1" name="Freeform 163"/>
            <p:cNvSpPr>
              <a:spLocks/>
            </p:cNvSpPr>
            <p:nvPr/>
          </p:nvSpPr>
          <p:spPr bwMode="auto">
            <a:xfrm>
              <a:off x="4010539" y="3845068"/>
              <a:ext cx="37603" cy="78339"/>
            </a:xfrm>
            <a:custGeom>
              <a:avLst/>
              <a:gdLst>
                <a:gd name="T0" fmla="*/ 5 w 12"/>
                <a:gd name="T1" fmla="*/ 25 h 25"/>
                <a:gd name="T2" fmla="*/ 0 w 12"/>
                <a:gd name="T3" fmla="*/ 25 h 25"/>
                <a:gd name="T4" fmla="*/ 7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7"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2" name="Freeform 164"/>
            <p:cNvSpPr>
              <a:spLocks/>
            </p:cNvSpPr>
            <p:nvPr/>
          </p:nvSpPr>
          <p:spPr bwMode="auto">
            <a:xfrm>
              <a:off x="3916532" y="3845068"/>
              <a:ext cx="37603" cy="78339"/>
            </a:xfrm>
            <a:custGeom>
              <a:avLst/>
              <a:gdLst>
                <a:gd name="T0" fmla="*/ 5 w 12"/>
                <a:gd name="T1" fmla="*/ 25 h 25"/>
                <a:gd name="T2" fmla="*/ 0 w 12"/>
                <a:gd name="T3" fmla="*/ 25 h 25"/>
                <a:gd name="T4" fmla="*/ 10 w 12"/>
                <a:gd name="T5" fmla="*/ 0 h 25"/>
                <a:gd name="T6" fmla="*/ 12 w 12"/>
                <a:gd name="T7" fmla="*/ 2 h 25"/>
                <a:gd name="T8" fmla="*/ 5 w 12"/>
                <a:gd name="T9" fmla="*/ 25 h 25"/>
              </a:gdLst>
              <a:ahLst/>
              <a:cxnLst>
                <a:cxn ang="0">
                  <a:pos x="T0" y="T1"/>
                </a:cxn>
                <a:cxn ang="0">
                  <a:pos x="T2" y="T3"/>
                </a:cxn>
                <a:cxn ang="0">
                  <a:pos x="T4" y="T5"/>
                </a:cxn>
                <a:cxn ang="0">
                  <a:pos x="T6" y="T7"/>
                </a:cxn>
                <a:cxn ang="0">
                  <a:pos x="T8" y="T9"/>
                </a:cxn>
              </a:cxnLst>
              <a:rect l="0" t="0" r="r" b="b"/>
              <a:pathLst>
                <a:path w="12" h="25">
                  <a:moveTo>
                    <a:pt x="5" y="25"/>
                  </a:moveTo>
                  <a:lnTo>
                    <a:pt x="0" y="25"/>
                  </a:lnTo>
                  <a:lnTo>
                    <a:pt x="10" y="0"/>
                  </a:lnTo>
                  <a:lnTo>
                    <a:pt x="12"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3" name="Freeform 165"/>
            <p:cNvSpPr>
              <a:spLocks/>
            </p:cNvSpPr>
            <p:nvPr/>
          </p:nvSpPr>
          <p:spPr bwMode="auto">
            <a:xfrm>
              <a:off x="3828791" y="3845068"/>
              <a:ext cx="40738" cy="78339"/>
            </a:xfrm>
            <a:custGeom>
              <a:avLst/>
              <a:gdLst>
                <a:gd name="T0" fmla="*/ 3 w 13"/>
                <a:gd name="T1" fmla="*/ 25 h 25"/>
                <a:gd name="T2" fmla="*/ 0 w 13"/>
                <a:gd name="T3" fmla="*/ 25 h 25"/>
                <a:gd name="T4" fmla="*/ 10 w 13"/>
                <a:gd name="T5" fmla="*/ 0 h 25"/>
                <a:gd name="T6" fmla="*/ 13 w 13"/>
                <a:gd name="T7" fmla="*/ 2 h 25"/>
                <a:gd name="T8" fmla="*/ 3 w 13"/>
                <a:gd name="T9" fmla="*/ 25 h 25"/>
              </a:gdLst>
              <a:ahLst/>
              <a:cxnLst>
                <a:cxn ang="0">
                  <a:pos x="T0" y="T1"/>
                </a:cxn>
                <a:cxn ang="0">
                  <a:pos x="T2" y="T3"/>
                </a:cxn>
                <a:cxn ang="0">
                  <a:pos x="T4" y="T5"/>
                </a:cxn>
                <a:cxn ang="0">
                  <a:pos x="T6" y="T7"/>
                </a:cxn>
                <a:cxn ang="0">
                  <a:pos x="T8" y="T9"/>
                </a:cxn>
              </a:cxnLst>
              <a:rect l="0" t="0" r="r" b="b"/>
              <a:pathLst>
                <a:path w="13" h="25">
                  <a:moveTo>
                    <a:pt x="3" y="25"/>
                  </a:moveTo>
                  <a:lnTo>
                    <a:pt x="0" y="25"/>
                  </a:lnTo>
                  <a:lnTo>
                    <a:pt x="10" y="0"/>
                  </a:lnTo>
                  <a:lnTo>
                    <a:pt x="13" y="2"/>
                  </a:lnTo>
                  <a:lnTo>
                    <a:pt x="3"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4" name="Freeform 166"/>
            <p:cNvSpPr>
              <a:spLocks/>
            </p:cNvSpPr>
            <p:nvPr/>
          </p:nvSpPr>
          <p:spPr bwMode="auto">
            <a:xfrm>
              <a:off x="3546767" y="3845068"/>
              <a:ext cx="62672" cy="78339"/>
            </a:xfrm>
            <a:custGeom>
              <a:avLst/>
              <a:gdLst>
                <a:gd name="T0" fmla="*/ 5 w 20"/>
                <a:gd name="T1" fmla="*/ 25 h 25"/>
                <a:gd name="T2" fmla="*/ 0 w 20"/>
                <a:gd name="T3" fmla="*/ 22 h 25"/>
                <a:gd name="T4" fmla="*/ 18 w 20"/>
                <a:gd name="T5" fmla="*/ 0 h 25"/>
                <a:gd name="T6" fmla="*/ 20 w 20"/>
                <a:gd name="T7" fmla="*/ 2 h 25"/>
                <a:gd name="T8" fmla="*/ 5 w 20"/>
                <a:gd name="T9" fmla="*/ 25 h 25"/>
              </a:gdLst>
              <a:ahLst/>
              <a:cxnLst>
                <a:cxn ang="0">
                  <a:pos x="T0" y="T1"/>
                </a:cxn>
                <a:cxn ang="0">
                  <a:pos x="T2" y="T3"/>
                </a:cxn>
                <a:cxn ang="0">
                  <a:pos x="T4" y="T5"/>
                </a:cxn>
                <a:cxn ang="0">
                  <a:pos x="T6" y="T7"/>
                </a:cxn>
                <a:cxn ang="0">
                  <a:pos x="T8" y="T9"/>
                </a:cxn>
              </a:cxnLst>
              <a:rect l="0" t="0" r="r" b="b"/>
              <a:pathLst>
                <a:path w="20" h="25">
                  <a:moveTo>
                    <a:pt x="5" y="25"/>
                  </a:moveTo>
                  <a:lnTo>
                    <a:pt x="0" y="22"/>
                  </a:lnTo>
                  <a:lnTo>
                    <a:pt x="18" y="0"/>
                  </a:lnTo>
                  <a:lnTo>
                    <a:pt x="20" y="2"/>
                  </a:lnTo>
                  <a:lnTo>
                    <a:pt x="5"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5" name="Freeform 167"/>
            <p:cNvSpPr>
              <a:spLocks/>
            </p:cNvSpPr>
            <p:nvPr/>
          </p:nvSpPr>
          <p:spPr bwMode="auto">
            <a:xfrm>
              <a:off x="3900865" y="3782396"/>
              <a:ext cx="37603" cy="68939"/>
            </a:xfrm>
            <a:custGeom>
              <a:avLst/>
              <a:gdLst>
                <a:gd name="T0" fmla="*/ 5 w 12"/>
                <a:gd name="T1" fmla="*/ 22 h 22"/>
                <a:gd name="T2" fmla="*/ 0 w 12"/>
                <a:gd name="T3" fmla="*/ 20 h 22"/>
                <a:gd name="T4" fmla="*/ 10 w 12"/>
                <a:gd name="T5" fmla="*/ 0 h 22"/>
                <a:gd name="T6" fmla="*/ 12 w 12"/>
                <a:gd name="T7" fmla="*/ 0 h 22"/>
                <a:gd name="T8" fmla="*/ 5 w 12"/>
                <a:gd name="T9" fmla="*/ 22 h 22"/>
              </a:gdLst>
              <a:ahLst/>
              <a:cxnLst>
                <a:cxn ang="0">
                  <a:pos x="T0" y="T1"/>
                </a:cxn>
                <a:cxn ang="0">
                  <a:pos x="T2" y="T3"/>
                </a:cxn>
                <a:cxn ang="0">
                  <a:pos x="T4" y="T5"/>
                </a:cxn>
                <a:cxn ang="0">
                  <a:pos x="T6" y="T7"/>
                </a:cxn>
                <a:cxn ang="0">
                  <a:pos x="T8" y="T9"/>
                </a:cxn>
              </a:cxnLst>
              <a:rect l="0" t="0" r="r" b="b"/>
              <a:pathLst>
                <a:path w="12" h="22">
                  <a:moveTo>
                    <a:pt x="5" y="22"/>
                  </a:moveTo>
                  <a:lnTo>
                    <a:pt x="0" y="20"/>
                  </a:lnTo>
                  <a:lnTo>
                    <a:pt x="10" y="0"/>
                  </a:lnTo>
                  <a:lnTo>
                    <a:pt x="12"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6" name="Freeform 168"/>
            <p:cNvSpPr>
              <a:spLocks/>
            </p:cNvSpPr>
            <p:nvPr/>
          </p:nvSpPr>
          <p:spPr bwMode="auto">
            <a:xfrm>
              <a:off x="3813124" y="3782396"/>
              <a:ext cx="47005" cy="68939"/>
            </a:xfrm>
            <a:custGeom>
              <a:avLst/>
              <a:gdLst>
                <a:gd name="T0" fmla="*/ 5 w 15"/>
                <a:gd name="T1" fmla="*/ 22 h 22"/>
                <a:gd name="T2" fmla="*/ 0 w 15"/>
                <a:gd name="T3" fmla="*/ 20 h 22"/>
                <a:gd name="T4" fmla="*/ 13 w 15"/>
                <a:gd name="T5" fmla="*/ 0 h 22"/>
                <a:gd name="T6" fmla="*/ 15 w 15"/>
                <a:gd name="T7" fmla="*/ 0 h 22"/>
                <a:gd name="T8" fmla="*/ 5 w 15"/>
                <a:gd name="T9" fmla="*/ 22 h 22"/>
              </a:gdLst>
              <a:ahLst/>
              <a:cxnLst>
                <a:cxn ang="0">
                  <a:pos x="T0" y="T1"/>
                </a:cxn>
                <a:cxn ang="0">
                  <a:pos x="T2" y="T3"/>
                </a:cxn>
                <a:cxn ang="0">
                  <a:pos x="T4" y="T5"/>
                </a:cxn>
                <a:cxn ang="0">
                  <a:pos x="T6" y="T7"/>
                </a:cxn>
                <a:cxn ang="0">
                  <a:pos x="T8" y="T9"/>
                </a:cxn>
              </a:cxnLst>
              <a:rect l="0" t="0" r="r" b="b"/>
              <a:pathLst>
                <a:path w="15" h="22">
                  <a:moveTo>
                    <a:pt x="5" y="22"/>
                  </a:moveTo>
                  <a:lnTo>
                    <a:pt x="0" y="20"/>
                  </a:lnTo>
                  <a:lnTo>
                    <a:pt x="13" y="0"/>
                  </a:lnTo>
                  <a:lnTo>
                    <a:pt x="15"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7" name="Freeform 169"/>
            <p:cNvSpPr>
              <a:spLocks/>
            </p:cNvSpPr>
            <p:nvPr/>
          </p:nvSpPr>
          <p:spPr bwMode="auto">
            <a:xfrm>
              <a:off x="3985471" y="3782396"/>
              <a:ext cx="40738" cy="68939"/>
            </a:xfrm>
            <a:custGeom>
              <a:avLst/>
              <a:gdLst>
                <a:gd name="T0" fmla="*/ 5 w 13"/>
                <a:gd name="T1" fmla="*/ 22 h 22"/>
                <a:gd name="T2" fmla="*/ 0 w 13"/>
                <a:gd name="T3" fmla="*/ 20 h 22"/>
                <a:gd name="T4" fmla="*/ 8 w 13"/>
                <a:gd name="T5" fmla="*/ 0 h 22"/>
                <a:gd name="T6" fmla="*/ 13 w 13"/>
                <a:gd name="T7" fmla="*/ 0 h 22"/>
                <a:gd name="T8" fmla="*/ 5 w 13"/>
                <a:gd name="T9" fmla="*/ 22 h 22"/>
              </a:gdLst>
              <a:ahLst/>
              <a:cxnLst>
                <a:cxn ang="0">
                  <a:pos x="T0" y="T1"/>
                </a:cxn>
                <a:cxn ang="0">
                  <a:pos x="T2" y="T3"/>
                </a:cxn>
                <a:cxn ang="0">
                  <a:pos x="T4" y="T5"/>
                </a:cxn>
                <a:cxn ang="0">
                  <a:pos x="T6" y="T7"/>
                </a:cxn>
                <a:cxn ang="0">
                  <a:pos x="T8" y="T9"/>
                </a:cxn>
              </a:cxnLst>
              <a:rect l="0" t="0" r="r" b="b"/>
              <a:pathLst>
                <a:path w="13" h="22">
                  <a:moveTo>
                    <a:pt x="5" y="22"/>
                  </a:moveTo>
                  <a:lnTo>
                    <a:pt x="0" y="20"/>
                  </a:lnTo>
                  <a:lnTo>
                    <a:pt x="8" y="0"/>
                  </a:lnTo>
                  <a:lnTo>
                    <a:pt x="13" y="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8" name="Freeform 170"/>
            <p:cNvSpPr>
              <a:spLocks/>
            </p:cNvSpPr>
            <p:nvPr/>
          </p:nvSpPr>
          <p:spPr bwMode="auto">
            <a:xfrm>
              <a:off x="4079479" y="3788663"/>
              <a:ext cx="25069" cy="62672"/>
            </a:xfrm>
            <a:custGeom>
              <a:avLst/>
              <a:gdLst>
                <a:gd name="T0" fmla="*/ 3 w 8"/>
                <a:gd name="T1" fmla="*/ 20 h 20"/>
                <a:gd name="T2" fmla="*/ 0 w 8"/>
                <a:gd name="T3" fmla="*/ 18 h 20"/>
                <a:gd name="T4" fmla="*/ 3 w 8"/>
                <a:gd name="T5" fmla="*/ 0 h 20"/>
                <a:gd name="T6" fmla="*/ 8 w 8"/>
                <a:gd name="T7" fmla="*/ 0 h 20"/>
                <a:gd name="T8" fmla="*/ 3 w 8"/>
                <a:gd name="T9" fmla="*/ 20 h 20"/>
              </a:gdLst>
              <a:ahLst/>
              <a:cxnLst>
                <a:cxn ang="0">
                  <a:pos x="T0" y="T1"/>
                </a:cxn>
                <a:cxn ang="0">
                  <a:pos x="T2" y="T3"/>
                </a:cxn>
                <a:cxn ang="0">
                  <a:pos x="T4" y="T5"/>
                </a:cxn>
                <a:cxn ang="0">
                  <a:pos x="T6" y="T7"/>
                </a:cxn>
                <a:cxn ang="0">
                  <a:pos x="T8" y="T9"/>
                </a:cxn>
              </a:cxnLst>
              <a:rect l="0" t="0" r="r" b="b"/>
              <a:pathLst>
                <a:path w="8" h="20">
                  <a:moveTo>
                    <a:pt x="3" y="20"/>
                  </a:moveTo>
                  <a:lnTo>
                    <a:pt x="0" y="18"/>
                  </a:lnTo>
                  <a:lnTo>
                    <a:pt x="3" y="0"/>
                  </a:lnTo>
                  <a:lnTo>
                    <a:pt x="8" y="0"/>
                  </a:lnTo>
                  <a:lnTo>
                    <a:pt x="3"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59" name="Freeform 171"/>
            <p:cNvSpPr>
              <a:spLocks/>
            </p:cNvSpPr>
            <p:nvPr/>
          </p:nvSpPr>
          <p:spPr bwMode="auto">
            <a:xfrm>
              <a:off x="4167219" y="3782396"/>
              <a:ext cx="21936" cy="62672"/>
            </a:xfrm>
            <a:custGeom>
              <a:avLst/>
              <a:gdLst>
                <a:gd name="T0" fmla="*/ 2 w 7"/>
                <a:gd name="T1" fmla="*/ 20 h 20"/>
                <a:gd name="T2" fmla="*/ 0 w 7"/>
                <a:gd name="T3" fmla="*/ 20 h 20"/>
                <a:gd name="T4" fmla="*/ 2 w 7"/>
                <a:gd name="T5" fmla="*/ 0 h 20"/>
                <a:gd name="T6" fmla="*/ 7 w 7"/>
                <a:gd name="T7" fmla="*/ 0 h 20"/>
                <a:gd name="T8" fmla="*/ 2 w 7"/>
                <a:gd name="T9" fmla="*/ 20 h 20"/>
              </a:gdLst>
              <a:ahLst/>
              <a:cxnLst>
                <a:cxn ang="0">
                  <a:pos x="T0" y="T1"/>
                </a:cxn>
                <a:cxn ang="0">
                  <a:pos x="T2" y="T3"/>
                </a:cxn>
                <a:cxn ang="0">
                  <a:pos x="T4" y="T5"/>
                </a:cxn>
                <a:cxn ang="0">
                  <a:pos x="T6" y="T7"/>
                </a:cxn>
                <a:cxn ang="0">
                  <a:pos x="T8" y="T9"/>
                </a:cxn>
              </a:cxnLst>
              <a:rect l="0" t="0" r="r" b="b"/>
              <a:pathLst>
                <a:path w="7" h="20">
                  <a:moveTo>
                    <a:pt x="2" y="20"/>
                  </a:moveTo>
                  <a:lnTo>
                    <a:pt x="0" y="20"/>
                  </a:lnTo>
                  <a:lnTo>
                    <a:pt x="2" y="0"/>
                  </a:lnTo>
                  <a:lnTo>
                    <a:pt x="7" y="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0" name="Freeform 172"/>
            <p:cNvSpPr>
              <a:spLocks/>
            </p:cNvSpPr>
            <p:nvPr/>
          </p:nvSpPr>
          <p:spPr bwMode="auto">
            <a:xfrm>
              <a:off x="4251827" y="3788663"/>
              <a:ext cx="25069" cy="56405"/>
            </a:xfrm>
            <a:custGeom>
              <a:avLst/>
              <a:gdLst>
                <a:gd name="T0" fmla="*/ 5 w 8"/>
                <a:gd name="T1" fmla="*/ 18 h 18"/>
                <a:gd name="T2" fmla="*/ 0 w 8"/>
                <a:gd name="T3" fmla="*/ 18 h 18"/>
                <a:gd name="T4" fmla="*/ 3 w 8"/>
                <a:gd name="T5" fmla="*/ 0 h 18"/>
                <a:gd name="T6" fmla="*/ 8 w 8"/>
                <a:gd name="T7" fmla="*/ 0 h 18"/>
                <a:gd name="T8" fmla="*/ 5 w 8"/>
                <a:gd name="T9" fmla="*/ 18 h 18"/>
              </a:gdLst>
              <a:ahLst/>
              <a:cxnLst>
                <a:cxn ang="0">
                  <a:pos x="T0" y="T1"/>
                </a:cxn>
                <a:cxn ang="0">
                  <a:pos x="T2" y="T3"/>
                </a:cxn>
                <a:cxn ang="0">
                  <a:pos x="T4" y="T5"/>
                </a:cxn>
                <a:cxn ang="0">
                  <a:pos x="T6" y="T7"/>
                </a:cxn>
                <a:cxn ang="0">
                  <a:pos x="T8" y="T9"/>
                </a:cxn>
              </a:cxnLst>
              <a:rect l="0" t="0" r="r" b="b"/>
              <a:pathLst>
                <a:path w="8" h="18">
                  <a:moveTo>
                    <a:pt x="5" y="18"/>
                  </a:moveTo>
                  <a:lnTo>
                    <a:pt x="0" y="18"/>
                  </a:lnTo>
                  <a:lnTo>
                    <a:pt x="3" y="0"/>
                  </a:lnTo>
                  <a:lnTo>
                    <a:pt x="8"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1" name="Freeform 173"/>
            <p:cNvSpPr>
              <a:spLocks/>
            </p:cNvSpPr>
            <p:nvPr/>
          </p:nvSpPr>
          <p:spPr bwMode="auto">
            <a:xfrm>
              <a:off x="4339568" y="3788663"/>
              <a:ext cx="15669" cy="56405"/>
            </a:xfrm>
            <a:custGeom>
              <a:avLst/>
              <a:gdLst>
                <a:gd name="T0" fmla="*/ 5 w 5"/>
                <a:gd name="T1" fmla="*/ 18 h 18"/>
                <a:gd name="T2" fmla="*/ 0 w 5"/>
                <a:gd name="T3" fmla="*/ 18 h 18"/>
                <a:gd name="T4" fmla="*/ 2 w 5"/>
                <a:gd name="T5" fmla="*/ 0 h 18"/>
                <a:gd name="T6" fmla="*/ 5 w 5"/>
                <a:gd name="T7" fmla="*/ 0 h 18"/>
                <a:gd name="T8" fmla="*/ 5 w 5"/>
                <a:gd name="T9" fmla="*/ 18 h 18"/>
              </a:gdLst>
              <a:ahLst/>
              <a:cxnLst>
                <a:cxn ang="0">
                  <a:pos x="T0" y="T1"/>
                </a:cxn>
                <a:cxn ang="0">
                  <a:pos x="T2" y="T3"/>
                </a:cxn>
                <a:cxn ang="0">
                  <a:pos x="T4" y="T5"/>
                </a:cxn>
                <a:cxn ang="0">
                  <a:pos x="T6" y="T7"/>
                </a:cxn>
                <a:cxn ang="0">
                  <a:pos x="T8" y="T9"/>
                </a:cxn>
              </a:cxnLst>
              <a:rect l="0" t="0" r="r" b="b"/>
              <a:pathLst>
                <a:path w="5" h="18">
                  <a:moveTo>
                    <a:pt x="5" y="18"/>
                  </a:moveTo>
                  <a:lnTo>
                    <a:pt x="0" y="18"/>
                  </a:lnTo>
                  <a:lnTo>
                    <a:pt x="2" y="0"/>
                  </a:lnTo>
                  <a:lnTo>
                    <a:pt x="5" y="0"/>
                  </a:lnTo>
                  <a:lnTo>
                    <a:pt x="5"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2" name="Freeform 174"/>
            <p:cNvSpPr>
              <a:spLocks/>
            </p:cNvSpPr>
            <p:nvPr/>
          </p:nvSpPr>
          <p:spPr bwMode="auto">
            <a:xfrm>
              <a:off x="4424174" y="3788663"/>
              <a:ext cx="15669" cy="56405"/>
            </a:xfrm>
            <a:custGeom>
              <a:avLst/>
              <a:gdLst>
                <a:gd name="T0" fmla="*/ 3 w 5"/>
                <a:gd name="T1" fmla="*/ 18 h 18"/>
                <a:gd name="T2" fmla="*/ 0 w 5"/>
                <a:gd name="T3" fmla="*/ 0 h 18"/>
                <a:gd name="T4" fmla="*/ 5 w 5"/>
                <a:gd name="T5" fmla="*/ 0 h 18"/>
                <a:gd name="T6" fmla="*/ 5 w 5"/>
                <a:gd name="T7" fmla="*/ 18 h 18"/>
                <a:gd name="T8" fmla="*/ 3 w 5"/>
                <a:gd name="T9" fmla="*/ 18 h 18"/>
              </a:gdLst>
              <a:ahLst/>
              <a:cxnLst>
                <a:cxn ang="0">
                  <a:pos x="T0" y="T1"/>
                </a:cxn>
                <a:cxn ang="0">
                  <a:pos x="T2" y="T3"/>
                </a:cxn>
                <a:cxn ang="0">
                  <a:pos x="T4" y="T5"/>
                </a:cxn>
                <a:cxn ang="0">
                  <a:pos x="T6" y="T7"/>
                </a:cxn>
                <a:cxn ang="0">
                  <a:pos x="T8" y="T9"/>
                </a:cxn>
              </a:cxnLst>
              <a:rect l="0" t="0" r="r" b="b"/>
              <a:pathLst>
                <a:path w="5" h="18">
                  <a:moveTo>
                    <a:pt x="3" y="18"/>
                  </a:moveTo>
                  <a:lnTo>
                    <a:pt x="0" y="0"/>
                  </a:lnTo>
                  <a:lnTo>
                    <a:pt x="5" y="0"/>
                  </a:lnTo>
                  <a:lnTo>
                    <a:pt x="5" y="18"/>
                  </a:lnTo>
                  <a:lnTo>
                    <a:pt x="3" y="1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3" name="Freeform 175"/>
            <p:cNvSpPr>
              <a:spLocks/>
            </p:cNvSpPr>
            <p:nvPr/>
          </p:nvSpPr>
          <p:spPr bwMode="auto">
            <a:xfrm>
              <a:off x="4511915" y="3782396"/>
              <a:ext cx="15669" cy="62672"/>
            </a:xfrm>
            <a:custGeom>
              <a:avLst/>
              <a:gdLst>
                <a:gd name="T0" fmla="*/ 2 w 5"/>
                <a:gd name="T1" fmla="*/ 20 h 20"/>
                <a:gd name="T2" fmla="*/ 0 w 5"/>
                <a:gd name="T3" fmla="*/ 0 h 20"/>
                <a:gd name="T4" fmla="*/ 2 w 5"/>
                <a:gd name="T5" fmla="*/ 0 h 20"/>
                <a:gd name="T6" fmla="*/ 5 w 5"/>
                <a:gd name="T7" fmla="*/ 20 h 20"/>
                <a:gd name="T8" fmla="*/ 2 w 5"/>
                <a:gd name="T9" fmla="*/ 20 h 20"/>
              </a:gdLst>
              <a:ahLst/>
              <a:cxnLst>
                <a:cxn ang="0">
                  <a:pos x="T0" y="T1"/>
                </a:cxn>
                <a:cxn ang="0">
                  <a:pos x="T2" y="T3"/>
                </a:cxn>
                <a:cxn ang="0">
                  <a:pos x="T4" y="T5"/>
                </a:cxn>
                <a:cxn ang="0">
                  <a:pos x="T6" y="T7"/>
                </a:cxn>
                <a:cxn ang="0">
                  <a:pos x="T8" y="T9"/>
                </a:cxn>
              </a:cxnLst>
              <a:rect l="0" t="0" r="r" b="b"/>
              <a:pathLst>
                <a:path w="5" h="20">
                  <a:moveTo>
                    <a:pt x="2" y="20"/>
                  </a:moveTo>
                  <a:lnTo>
                    <a:pt x="0" y="0"/>
                  </a:lnTo>
                  <a:lnTo>
                    <a:pt x="2" y="0"/>
                  </a:lnTo>
                  <a:lnTo>
                    <a:pt x="5" y="20"/>
                  </a:lnTo>
                  <a:lnTo>
                    <a:pt x="2" y="2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4" name="Freeform 179"/>
            <p:cNvSpPr>
              <a:spLocks/>
            </p:cNvSpPr>
            <p:nvPr/>
          </p:nvSpPr>
          <p:spPr bwMode="auto">
            <a:xfrm>
              <a:off x="3556169" y="3782396"/>
              <a:ext cx="53272" cy="68939"/>
            </a:xfrm>
            <a:custGeom>
              <a:avLst/>
              <a:gdLst>
                <a:gd name="T0" fmla="*/ 2 w 17"/>
                <a:gd name="T1" fmla="*/ 22 h 22"/>
                <a:gd name="T2" fmla="*/ 0 w 17"/>
                <a:gd name="T3" fmla="*/ 20 h 22"/>
                <a:gd name="T4" fmla="*/ 15 w 17"/>
                <a:gd name="T5" fmla="*/ 0 h 22"/>
                <a:gd name="T6" fmla="*/ 17 w 17"/>
                <a:gd name="T7" fmla="*/ 2 h 22"/>
                <a:gd name="T8" fmla="*/ 2 w 17"/>
                <a:gd name="T9" fmla="*/ 22 h 22"/>
              </a:gdLst>
              <a:ahLst/>
              <a:cxnLst>
                <a:cxn ang="0">
                  <a:pos x="T0" y="T1"/>
                </a:cxn>
                <a:cxn ang="0">
                  <a:pos x="T2" y="T3"/>
                </a:cxn>
                <a:cxn ang="0">
                  <a:pos x="T4" y="T5"/>
                </a:cxn>
                <a:cxn ang="0">
                  <a:pos x="T6" y="T7"/>
                </a:cxn>
                <a:cxn ang="0">
                  <a:pos x="T8" y="T9"/>
                </a:cxn>
              </a:cxnLst>
              <a:rect l="0" t="0" r="r" b="b"/>
              <a:pathLst>
                <a:path w="17" h="22">
                  <a:moveTo>
                    <a:pt x="2" y="22"/>
                  </a:moveTo>
                  <a:lnTo>
                    <a:pt x="0" y="20"/>
                  </a:lnTo>
                  <a:lnTo>
                    <a:pt x="15" y="0"/>
                  </a:lnTo>
                  <a:lnTo>
                    <a:pt x="17" y="2"/>
                  </a:lnTo>
                  <a:lnTo>
                    <a:pt x="2"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grpSp>
      <p:grpSp>
        <p:nvGrpSpPr>
          <p:cNvPr id="65" name="Group 64"/>
          <p:cNvGrpSpPr/>
          <p:nvPr/>
        </p:nvGrpSpPr>
        <p:grpSpPr>
          <a:xfrm>
            <a:off x="10470434" y="3738636"/>
            <a:ext cx="817415" cy="1512380"/>
            <a:chOff x="4618455" y="3337427"/>
            <a:chExt cx="641895" cy="1187634"/>
          </a:xfrm>
        </p:grpSpPr>
        <p:sp>
          <p:nvSpPr>
            <p:cNvPr id="66" name="Freeform 121"/>
            <p:cNvSpPr>
              <a:spLocks/>
            </p:cNvSpPr>
            <p:nvPr/>
          </p:nvSpPr>
          <p:spPr bwMode="auto">
            <a:xfrm>
              <a:off x="4934951" y="3772996"/>
              <a:ext cx="303960" cy="363497"/>
            </a:xfrm>
            <a:custGeom>
              <a:avLst/>
              <a:gdLst>
                <a:gd name="T0" fmla="*/ 25 w 97"/>
                <a:gd name="T1" fmla="*/ 0 h 116"/>
                <a:gd name="T2" fmla="*/ 97 w 97"/>
                <a:gd name="T3" fmla="*/ 116 h 116"/>
                <a:gd name="T4" fmla="*/ 65 w 97"/>
                <a:gd name="T5" fmla="*/ 116 h 116"/>
                <a:gd name="T6" fmla="*/ 0 w 97"/>
                <a:gd name="T7" fmla="*/ 0 h 116"/>
                <a:gd name="T8" fmla="*/ 25 w 97"/>
                <a:gd name="T9" fmla="*/ 0 h 116"/>
              </a:gdLst>
              <a:ahLst/>
              <a:cxnLst>
                <a:cxn ang="0">
                  <a:pos x="T0" y="T1"/>
                </a:cxn>
                <a:cxn ang="0">
                  <a:pos x="T2" y="T3"/>
                </a:cxn>
                <a:cxn ang="0">
                  <a:pos x="T4" y="T5"/>
                </a:cxn>
                <a:cxn ang="0">
                  <a:pos x="T6" y="T7"/>
                </a:cxn>
                <a:cxn ang="0">
                  <a:pos x="T8" y="T9"/>
                </a:cxn>
              </a:cxnLst>
              <a:rect l="0" t="0" r="r" b="b"/>
              <a:pathLst>
                <a:path w="97" h="116">
                  <a:moveTo>
                    <a:pt x="25" y="0"/>
                  </a:moveTo>
                  <a:lnTo>
                    <a:pt x="97" y="116"/>
                  </a:lnTo>
                  <a:lnTo>
                    <a:pt x="65" y="116"/>
                  </a:lnTo>
                  <a:lnTo>
                    <a:pt x="0" y="0"/>
                  </a:lnTo>
                  <a:lnTo>
                    <a:pt x="25"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7" name="Freeform 123"/>
            <p:cNvSpPr>
              <a:spLocks/>
            </p:cNvSpPr>
            <p:nvPr/>
          </p:nvSpPr>
          <p:spPr bwMode="auto">
            <a:xfrm>
              <a:off x="4753203" y="3995481"/>
              <a:ext cx="47005" cy="100275"/>
            </a:xfrm>
            <a:custGeom>
              <a:avLst/>
              <a:gdLst>
                <a:gd name="T0" fmla="*/ 10 w 15"/>
                <a:gd name="T1" fmla="*/ 32 h 32"/>
                <a:gd name="T2" fmla="*/ 0 w 15"/>
                <a:gd name="T3" fmla="*/ 2 h 32"/>
                <a:gd name="T4" fmla="*/ 5 w 15"/>
                <a:gd name="T5" fmla="*/ 0 h 32"/>
                <a:gd name="T6" fmla="*/ 15 w 15"/>
                <a:gd name="T7" fmla="*/ 32 h 32"/>
                <a:gd name="T8" fmla="*/ 10 w 15"/>
                <a:gd name="T9" fmla="*/ 32 h 32"/>
              </a:gdLst>
              <a:ahLst/>
              <a:cxnLst>
                <a:cxn ang="0">
                  <a:pos x="T0" y="T1"/>
                </a:cxn>
                <a:cxn ang="0">
                  <a:pos x="T2" y="T3"/>
                </a:cxn>
                <a:cxn ang="0">
                  <a:pos x="T4" y="T5"/>
                </a:cxn>
                <a:cxn ang="0">
                  <a:pos x="T6" y="T7"/>
                </a:cxn>
                <a:cxn ang="0">
                  <a:pos x="T8" y="T9"/>
                </a:cxn>
              </a:cxnLst>
              <a:rect l="0" t="0" r="r" b="b"/>
              <a:pathLst>
                <a:path w="15" h="32">
                  <a:moveTo>
                    <a:pt x="10" y="32"/>
                  </a:moveTo>
                  <a:lnTo>
                    <a:pt x="0" y="2"/>
                  </a:lnTo>
                  <a:lnTo>
                    <a:pt x="5" y="0"/>
                  </a:lnTo>
                  <a:lnTo>
                    <a:pt x="15" y="32"/>
                  </a:lnTo>
                  <a:lnTo>
                    <a:pt x="1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8" name="Freeform 128"/>
            <p:cNvSpPr>
              <a:spLocks/>
            </p:cNvSpPr>
            <p:nvPr/>
          </p:nvSpPr>
          <p:spPr bwMode="auto">
            <a:xfrm>
              <a:off x="4856610" y="3995481"/>
              <a:ext cx="47005" cy="100275"/>
            </a:xfrm>
            <a:custGeom>
              <a:avLst/>
              <a:gdLst>
                <a:gd name="T0" fmla="*/ 12 w 15"/>
                <a:gd name="T1" fmla="*/ 32 h 32"/>
                <a:gd name="T2" fmla="*/ 0 w 15"/>
                <a:gd name="T3" fmla="*/ 2 h 32"/>
                <a:gd name="T4" fmla="*/ 2 w 15"/>
                <a:gd name="T5" fmla="*/ 0 h 32"/>
                <a:gd name="T6" fmla="*/ 15 w 15"/>
                <a:gd name="T7" fmla="*/ 32 h 32"/>
                <a:gd name="T8" fmla="*/ 12 w 15"/>
                <a:gd name="T9" fmla="*/ 32 h 32"/>
              </a:gdLst>
              <a:ahLst/>
              <a:cxnLst>
                <a:cxn ang="0">
                  <a:pos x="T0" y="T1"/>
                </a:cxn>
                <a:cxn ang="0">
                  <a:pos x="T2" y="T3"/>
                </a:cxn>
                <a:cxn ang="0">
                  <a:pos x="T4" y="T5"/>
                </a:cxn>
                <a:cxn ang="0">
                  <a:pos x="T6" y="T7"/>
                </a:cxn>
                <a:cxn ang="0">
                  <a:pos x="T8" y="T9"/>
                </a:cxn>
              </a:cxnLst>
              <a:rect l="0" t="0" r="r" b="b"/>
              <a:pathLst>
                <a:path w="15" h="32">
                  <a:moveTo>
                    <a:pt x="12" y="32"/>
                  </a:moveTo>
                  <a:lnTo>
                    <a:pt x="0" y="2"/>
                  </a:lnTo>
                  <a:lnTo>
                    <a:pt x="2" y="0"/>
                  </a:lnTo>
                  <a:lnTo>
                    <a:pt x="15" y="32"/>
                  </a:lnTo>
                  <a:lnTo>
                    <a:pt x="12"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69" name="Freeform 129"/>
            <p:cNvSpPr>
              <a:spLocks/>
            </p:cNvSpPr>
            <p:nvPr/>
          </p:nvSpPr>
          <p:spPr bwMode="auto">
            <a:xfrm>
              <a:off x="4950618" y="3995481"/>
              <a:ext cx="62672" cy="100275"/>
            </a:xfrm>
            <a:custGeom>
              <a:avLst/>
              <a:gdLst>
                <a:gd name="T0" fmla="*/ 15 w 20"/>
                <a:gd name="T1" fmla="*/ 32 h 32"/>
                <a:gd name="T2" fmla="*/ 0 w 20"/>
                <a:gd name="T3" fmla="*/ 2 h 32"/>
                <a:gd name="T4" fmla="*/ 5 w 20"/>
                <a:gd name="T5" fmla="*/ 0 h 32"/>
                <a:gd name="T6" fmla="*/ 20 w 20"/>
                <a:gd name="T7" fmla="*/ 32 h 32"/>
                <a:gd name="T8" fmla="*/ 15 w 20"/>
                <a:gd name="T9" fmla="*/ 32 h 32"/>
              </a:gdLst>
              <a:ahLst/>
              <a:cxnLst>
                <a:cxn ang="0">
                  <a:pos x="T0" y="T1"/>
                </a:cxn>
                <a:cxn ang="0">
                  <a:pos x="T2" y="T3"/>
                </a:cxn>
                <a:cxn ang="0">
                  <a:pos x="T4" y="T5"/>
                </a:cxn>
                <a:cxn ang="0">
                  <a:pos x="T6" y="T7"/>
                </a:cxn>
                <a:cxn ang="0">
                  <a:pos x="T8" y="T9"/>
                </a:cxn>
              </a:cxnLst>
              <a:rect l="0" t="0" r="r" b="b"/>
              <a:pathLst>
                <a:path w="20" h="32">
                  <a:moveTo>
                    <a:pt x="15" y="32"/>
                  </a:moveTo>
                  <a:lnTo>
                    <a:pt x="0" y="2"/>
                  </a:lnTo>
                  <a:lnTo>
                    <a:pt x="5" y="0"/>
                  </a:lnTo>
                  <a:lnTo>
                    <a:pt x="20" y="32"/>
                  </a:lnTo>
                  <a:lnTo>
                    <a:pt x="15"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0" name="Freeform 133"/>
            <p:cNvSpPr>
              <a:spLocks/>
            </p:cNvSpPr>
            <p:nvPr/>
          </p:nvSpPr>
          <p:spPr bwMode="auto">
            <a:xfrm>
              <a:off x="5185639" y="3782396"/>
              <a:ext cx="53272" cy="68939"/>
            </a:xfrm>
            <a:custGeom>
              <a:avLst/>
              <a:gdLst>
                <a:gd name="T0" fmla="*/ 15 w 17"/>
                <a:gd name="T1" fmla="*/ 22 h 22"/>
                <a:gd name="T2" fmla="*/ 0 w 17"/>
                <a:gd name="T3" fmla="*/ 2 h 22"/>
                <a:gd name="T4" fmla="*/ 2 w 17"/>
                <a:gd name="T5" fmla="*/ 0 h 22"/>
                <a:gd name="T6" fmla="*/ 17 w 17"/>
                <a:gd name="T7" fmla="*/ 20 h 22"/>
                <a:gd name="T8" fmla="*/ 15 w 17"/>
                <a:gd name="T9" fmla="*/ 22 h 22"/>
              </a:gdLst>
              <a:ahLst/>
              <a:cxnLst>
                <a:cxn ang="0">
                  <a:pos x="T0" y="T1"/>
                </a:cxn>
                <a:cxn ang="0">
                  <a:pos x="T2" y="T3"/>
                </a:cxn>
                <a:cxn ang="0">
                  <a:pos x="T4" y="T5"/>
                </a:cxn>
                <a:cxn ang="0">
                  <a:pos x="T6" y="T7"/>
                </a:cxn>
                <a:cxn ang="0">
                  <a:pos x="T8" y="T9"/>
                </a:cxn>
              </a:cxnLst>
              <a:rect l="0" t="0" r="r" b="b"/>
              <a:pathLst>
                <a:path w="17" h="22">
                  <a:moveTo>
                    <a:pt x="15" y="22"/>
                  </a:moveTo>
                  <a:lnTo>
                    <a:pt x="0" y="2"/>
                  </a:lnTo>
                  <a:lnTo>
                    <a:pt x="2" y="0"/>
                  </a:lnTo>
                  <a:lnTo>
                    <a:pt x="17"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1" name="Freeform 134"/>
            <p:cNvSpPr>
              <a:spLocks/>
            </p:cNvSpPr>
            <p:nvPr/>
          </p:nvSpPr>
          <p:spPr bwMode="auto">
            <a:xfrm>
              <a:off x="5097898" y="3782396"/>
              <a:ext cx="56405" cy="68939"/>
            </a:xfrm>
            <a:custGeom>
              <a:avLst/>
              <a:gdLst>
                <a:gd name="T0" fmla="*/ 15 w 18"/>
                <a:gd name="T1" fmla="*/ 22 h 22"/>
                <a:gd name="T2" fmla="*/ 0 w 18"/>
                <a:gd name="T3" fmla="*/ 2 h 22"/>
                <a:gd name="T4" fmla="*/ 5 w 18"/>
                <a:gd name="T5" fmla="*/ 0 h 22"/>
                <a:gd name="T6" fmla="*/ 18 w 18"/>
                <a:gd name="T7" fmla="*/ 20 h 22"/>
                <a:gd name="T8" fmla="*/ 15 w 18"/>
                <a:gd name="T9" fmla="*/ 22 h 22"/>
              </a:gdLst>
              <a:ahLst/>
              <a:cxnLst>
                <a:cxn ang="0">
                  <a:pos x="T0" y="T1"/>
                </a:cxn>
                <a:cxn ang="0">
                  <a:pos x="T2" y="T3"/>
                </a:cxn>
                <a:cxn ang="0">
                  <a:pos x="T4" y="T5"/>
                </a:cxn>
                <a:cxn ang="0">
                  <a:pos x="T6" y="T7"/>
                </a:cxn>
                <a:cxn ang="0">
                  <a:pos x="T8" y="T9"/>
                </a:cxn>
              </a:cxnLst>
              <a:rect l="0" t="0" r="r" b="b"/>
              <a:pathLst>
                <a:path w="18" h="22">
                  <a:moveTo>
                    <a:pt x="15" y="22"/>
                  </a:moveTo>
                  <a:lnTo>
                    <a:pt x="0" y="2"/>
                  </a:lnTo>
                  <a:lnTo>
                    <a:pt x="5" y="0"/>
                  </a:lnTo>
                  <a:lnTo>
                    <a:pt x="18" y="20"/>
                  </a:lnTo>
                  <a:lnTo>
                    <a:pt x="1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2" name="Freeform 136"/>
            <p:cNvSpPr>
              <a:spLocks/>
            </p:cNvSpPr>
            <p:nvPr/>
          </p:nvSpPr>
          <p:spPr bwMode="auto">
            <a:xfrm>
              <a:off x="4878547" y="3923409"/>
              <a:ext cx="31336" cy="72072"/>
            </a:xfrm>
            <a:custGeom>
              <a:avLst/>
              <a:gdLst>
                <a:gd name="T0" fmla="*/ 10 w 10"/>
                <a:gd name="T1" fmla="*/ 23 h 23"/>
                <a:gd name="T2" fmla="*/ 0 w 10"/>
                <a:gd name="T3" fmla="*/ 0 h 23"/>
                <a:gd name="T4" fmla="*/ 10 w 10"/>
                <a:gd name="T5" fmla="*/ 23 h 23"/>
              </a:gdLst>
              <a:ahLst/>
              <a:cxnLst>
                <a:cxn ang="0">
                  <a:pos x="T0" y="T1"/>
                </a:cxn>
                <a:cxn ang="0">
                  <a:pos x="T2" y="T3"/>
                </a:cxn>
                <a:cxn ang="0">
                  <a:pos x="T4" y="T5"/>
                </a:cxn>
              </a:cxnLst>
              <a:rect l="0" t="0" r="r" b="b"/>
              <a:pathLst>
                <a:path w="10" h="23">
                  <a:moveTo>
                    <a:pt x="10" y="23"/>
                  </a:moveTo>
                  <a:lnTo>
                    <a:pt x="0" y="0"/>
                  </a:lnTo>
                  <a:lnTo>
                    <a:pt x="10" y="2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3" name="Line 137"/>
            <p:cNvSpPr>
              <a:spLocks noChangeShapeType="1"/>
            </p:cNvSpPr>
            <p:nvPr/>
          </p:nvSpPr>
          <p:spPr bwMode="auto">
            <a:xfrm flipH="1" flipV="1">
              <a:off x="4878547" y="3923409"/>
              <a:ext cx="31336" cy="7207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4" name="Freeform 138"/>
            <p:cNvSpPr>
              <a:spLocks/>
            </p:cNvSpPr>
            <p:nvPr/>
          </p:nvSpPr>
          <p:spPr bwMode="auto">
            <a:xfrm>
              <a:off x="4778272" y="3923409"/>
              <a:ext cx="37603" cy="78339"/>
            </a:xfrm>
            <a:custGeom>
              <a:avLst/>
              <a:gdLst>
                <a:gd name="T0" fmla="*/ 7 w 12"/>
                <a:gd name="T1" fmla="*/ 25 h 25"/>
                <a:gd name="T2" fmla="*/ 0 w 12"/>
                <a:gd name="T3" fmla="*/ 0 h 25"/>
                <a:gd name="T4" fmla="*/ 5 w 12"/>
                <a:gd name="T5" fmla="*/ 0 h 25"/>
                <a:gd name="T6" fmla="*/ 12 w 12"/>
                <a:gd name="T7" fmla="*/ 23 h 25"/>
                <a:gd name="T8" fmla="*/ 7 w 12"/>
                <a:gd name="T9" fmla="*/ 25 h 25"/>
              </a:gdLst>
              <a:ahLst/>
              <a:cxnLst>
                <a:cxn ang="0">
                  <a:pos x="T0" y="T1"/>
                </a:cxn>
                <a:cxn ang="0">
                  <a:pos x="T2" y="T3"/>
                </a:cxn>
                <a:cxn ang="0">
                  <a:pos x="T4" y="T5"/>
                </a:cxn>
                <a:cxn ang="0">
                  <a:pos x="T6" y="T7"/>
                </a:cxn>
                <a:cxn ang="0">
                  <a:pos x="T8" y="T9"/>
                </a:cxn>
              </a:cxnLst>
              <a:rect l="0" t="0" r="r" b="b"/>
              <a:pathLst>
                <a:path w="12" h="25">
                  <a:moveTo>
                    <a:pt x="7" y="25"/>
                  </a:moveTo>
                  <a:lnTo>
                    <a:pt x="0" y="0"/>
                  </a:lnTo>
                  <a:lnTo>
                    <a:pt x="5" y="0"/>
                  </a:lnTo>
                  <a:lnTo>
                    <a:pt x="12"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5" name="Freeform 139"/>
            <p:cNvSpPr>
              <a:spLocks/>
            </p:cNvSpPr>
            <p:nvPr/>
          </p:nvSpPr>
          <p:spPr bwMode="auto">
            <a:xfrm>
              <a:off x="4684264" y="3923409"/>
              <a:ext cx="31336" cy="78339"/>
            </a:xfrm>
            <a:custGeom>
              <a:avLst/>
              <a:gdLst>
                <a:gd name="T0" fmla="*/ 7 w 10"/>
                <a:gd name="T1" fmla="*/ 25 h 25"/>
                <a:gd name="T2" fmla="*/ 0 w 10"/>
                <a:gd name="T3" fmla="*/ 0 h 25"/>
                <a:gd name="T4" fmla="*/ 5 w 10"/>
                <a:gd name="T5" fmla="*/ 0 h 25"/>
                <a:gd name="T6" fmla="*/ 10 w 10"/>
                <a:gd name="T7" fmla="*/ 23 h 25"/>
                <a:gd name="T8" fmla="*/ 7 w 10"/>
                <a:gd name="T9" fmla="*/ 25 h 25"/>
              </a:gdLst>
              <a:ahLst/>
              <a:cxnLst>
                <a:cxn ang="0">
                  <a:pos x="T0" y="T1"/>
                </a:cxn>
                <a:cxn ang="0">
                  <a:pos x="T2" y="T3"/>
                </a:cxn>
                <a:cxn ang="0">
                  <a:pos x="T4" y="T5"/>
                </a:cxn>
                <a:cxn ang="0">
                  <a:pos x="T6" y="T7"/>
                </a:cxn>
                <a:cxn ang="0">
                  <a:pos x="T8" y="T9"/>
                </a:cxn>
              </a:cxnLst>
              <a:rect l="0" t="0" r="r" b="b"/>
              <a:pathLst>
                <a:path w="10" h="25">
                  <a:moveTo>
                    <a:pt x="7" y="25"/>
                  </a:moveTo>
                  <a:lnTo>
                    <a:pt x="0" y="0"/>
                  </a:lnTo>
                  <a:lnTo>
                    <a:pt x="5" y="0"/>
                  </a:lnTo>
                  <a:lnTo>
                    <a:pt x="10" y="23"/>
                  </a:lnTo>
                  <a:lnTo>
                    <a:pt x="7"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6" name="Freeform 154"/>
            <p:cNvSpPr>
              <a:spLocks/>
            </p:cNvSpPr>
            <p:nvPr/>
          </p:nvSpPr>
          <p:spPr bwMode="auto">
            <a:xfrm>
              <a:off x="4825274" y="3845068"/>
              <a:ext cx="37603" cy="78339"/>
            </a:xfrm>
            <a:custGeom>
              <a:avLst/>
              <a:gdLst>
                <a:gd name="T0" fmla="*/ 10 w 12"/>
                <a:gd name="T1" fmla="*/ 25 h 25"/>
                <a:gd name="T2" fmla="*/ 0 w 12"/>
                <a:gd name="T3" fmla="*/ 2 h 25"/>
                <a:gd name="T4" fmla="*/ 2 w 12"/>
                <a:gd name="T5" fmla="*/ 0 h 25"/>
                <a:gd name="T6" fmla="*/ 12 w 12"/>
                <a:gd name="T7" fmla="*/ 25 h 25"/>
                <a:gd name="T8" fmla="*/ 10 w 12"/>
                <a:gd name="T9" fmla="*/ 25 h 25"/>
              </a:gdLst>
              <a:ahLst/>
              <a:cxnLst>
                <a:cxn ang="0">
                  <a:pos x="T0" y="T1"/>
                </a:cxn>
                <a:cxn ang="0">
                  <a:pos x="T2" y="T3"/>
                </a:cxn>
                <a:cxn ang="0">
                  <a:pos x="T4" y="T5"/>
                </a:cxn>
                <a:cxn ang="0">
                  <a:pos x="T6" y="T7"/>
                </a:cxn>
                <a:cxn ang="0">
                  <a:pos x="T8" y="T9"/>
                </a:cxn>
              </a:cxnLst>
              <a:rect l="0" t="0" r="r" b="b"/>
              <a:pathLst>
                <a:path w="12" h="25">
                  <a:moveTo>
                    <a:pt x="10" y="25"/>
                  </a:moveTo>
                  <a:lnTo>
                    <a:pt x="0" y="2"/>
                  </a:lnTo>
                  <a:lnTo>
                    <a:pt x="2" y="0"/>
                  </a:lnTo>
                  <a:lnTo>
                    <a:pt x="12" y="25"/>
                  </a:lnTo>
                  <a:lnTo>
                    <a:pt x="10"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7" name="Freeform 155"/>
            <p:cNvSpPr>
              <a:spLocks/>
            </p:cNvSpPr>
            <p:nvPr/>
          </p:nvSpPr>
          <p:spPr bwMode="auto">
            <a:xfrm>
              <a:off x="4737534" y="3845068"/>
              <a:ext cx="31336" cy="78339"/>
            </a:xfrm>
            <a:custGeom>
              <a:avLst/>
              <a:gdLst>
                <a:gd name="T0" fmla="*/ 8 w 10"/>
                <a:gd name="T1" fmla="*/ 25 h 25"/>
                <a:gd name="T2" fmla="*/ 0 w 10"/>
                <a:gd name="T3" fmla="*/ 2 h 25"/>
                <a:gd name="T4" fmla="*/ 3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3"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8" name="Freeform 156"/>
            <p:cNvSpPr>
              <a:spLocks/>
            </p:cNvSpPr>
            <p:nvPr/>
          </p:nvSpPr>
          <p:spPr bwMode="auto">
            <a:xfrm>
              <a:off x="4643526" y="3845068"/>
              <a:ext cx="31336" cy="78339"/>
            </a:xfrm>
            <a:custGeom>
              <a:avLst/>
              <a:gdLst>
                <a:gd name="T0" fmla="*/ 8 w 10"/>
                <a:gd name="T1" fmla="*/ 25 h 25"/>
                <a:gd name="T2" fmla="*/ 0 w 10"/>
                <a:gd name="T3" fmla="*/ 2 h 25"/>
                <a:gd name="T4" fmla="*/ 5 w 10"/>
                <a:gd name="T5" fmla="*/ 0 h 25"/>
                <a:gd name="T6" fmla="*/ 10 w 10"/>
                <a:gd name="T7" fmla="*/ 25 h 25"/>
                <a:gd name="T8" fmla="*/ 8 w 10"/>
                <a:gd name="T9" fmla="*/ 25 h 25"/>
              </a:gdLst>
              <a:ahLst/>
              <a:cxnLst>
                <a:cxn ang="0">
                  <a:pos x="T0" y="T1"/>
                </a:cxn>
                <a:cxn ang="0">
                  <a:pos x="T2" y="T3"/>
                </a:cxn>
                <a:cxn ang="0">
                  <a:pos x="T4" y="T5"/>
                </a:cxn>
                <a:cxn ang="0">
                  <a:pos x="T6" y="T7"/>
                </a:cxn>
                <a:cxn ang="0">
                  <a:pos x="T8" y="T9"/>
                </a:cxn>
              </a:cxnLst>
              <a:rect l="0" t="0" r="r" b="b"/>
              <a:pathLst>
                <a:path w="10" h="25">
                  <a:moveTo>
                    <a:pt x="8" y="25"/>
                  </a:moveTo>
                  <a:lnTo>
                    <a:pt x="0" y="2"/>
                  </a:lnTo>
                  <a:lnTo>
                    <a:pt x="5" y="0"/>
                  </a:lnTo>
                  <a:lnTo>
                    <a:pt x="10" y="25"/>
                  </a:lnTo>
                  <a:lnTo>
                    <a:pt x="8" y="2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79" name="Freeform 177"/>
            <p:cNvSpPr>
              <a:spLocks/>
            </p:cNvSpPr>
            <p:nvPr/>
          </p:nvSpPr>
          <p:spPr bwMode="auto">
            <a:xfrm>
              <a:off x="4674862" y="3782396"/>
              <a:ext cx="25069" cy="68939"/>
            </a:xfrm>
            <a:custGeom>
              <a:avLst/>
              <a:gdLst>
                <a:gd name="T0" fmla="*/ 5 w 8"/>
                <a:gd name="T1" fmla="*/ 22 h 22"/>
                <a:gd name="T2" fmla="*/ 0 w 8"/>
                <a:gd name="T3" fmla="*/ 2 h 22"/>
                <a:gd name="T4" fmla="*/ 3 w 8"/>
                <a:gd name="T5" fmla="*/ 0 h 22"/>
                <a:gd name="T6" fmla="*/ 8 w 8"/>
                <a:gd name="T7" fmla="*/ 20 h 22"/>
                <a:gd name="T8" fmla="*/ 5 w 8"/>
                <a:gd name="T9" fmla="*/ 22 h 22"/>
              </a:gdLst>
              <a:ahLst/>
              <a:cxnLst>
                <a:cxn ang="0">
                  <a:pos x="T0" y="T1"/>
                </a:cxn>
                <a:cxn ang="0">
                  <a:pos x="T2" y="T3"/>
                </a:cxn>
                <a:cxn ang="0">
                  <a:pos x="T4" y="T5"/>
                </a:cxn>
                <a:cxn ang="0">
                  <a:pos x="T6" y="T7"/>
                </a:cxn>
                <a:cxn ang="0">
                  <a:pos x="T8" y="T9"/>
                </a:cxn>
              </a:cxnLst>
              <a:rect l="0" t="0" r="r" b="b"/>
              <a:pathLst>
                <a:path w="8" h="22">
                  <a:moveTo>
                    <a:pt x="5" y="22"/>
                  </a:moveTo>
                  <a:lnTo>
                    <a:pt x="0" y="2"/>
                  </a:lnTo>
                  <a:lnTo>
                    <a:pt x="3" y="0"/>
                  </a:lnTo>
                  <a:lnTo>
                    <a:pt x="8" y="20"/>
                  </a:lnTo>
                  <a:lnTo>
                    <a:pt x="5"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0" name="Freeform 178"/>
            <p:cNvSpPr>
              <a:spLocks/>
            </p:cNvSpPr>
            <p:nvPr/>
          </p:nvSpPr>
          <p:spPr bwMode="auto">
            <a:xfrm>
              <a:off x="4753203" y="3782396"/>
              <a:ext cx="40738" cy="68939"/>
            </a:xfrm>
            <a:custGeom>
              <a:avLst/>
              <a:gdLst>
                <a:gd name="T0" fmla="*/ 8 w 13"/>
                <a:gd name="T1" fmla="*/ 22 h 22"/>
                <a:gd name="T2" fmla="*/ 0 w 13"/>
                <a:gd name="T3" fmla="*/ 0 h 22"/>
                <a:gd name="T4" fmla="*/ 3 w 13"/>
                <a:gd name="T5" fmla="*/ 0 h 22"/>
                <a:gd name="T6" fmla="*/ 13 w 13"/>
                <a:gd name="T7" fmla="*/ 20 h 22"/>
                <a:gd name="T8" fmla="*/ 8 w 13"/>
                <a:gd name="T9" fmla="*/ 22 h 22"/>
              </a:gdLst>
              <a:ahLst/>
              <a:cxnLst>
                <a:cxn ang="0">
                  <a:pos x="T0" y="T1"/>
                </a:cxn>
                <a:cxn ang="0">
                  <a:pos x="T2" y="T3"/>
                </a:cxn>
                <a:cxn ang="0">
                  <a:pos x="T4" y="T5"/>
                </a:cxn>
                <a:cxn ang="0">
                  <a:pos x="T6" y="T7"/>
                </a:cxn>
                <a:cxn ang="0">
                  <a:pos x="T8" y="T9"/>
                </a:cxn>
              </a:cxnLst>
              <a:rect l="0" t="0" r="r" b="b"/>
              <a:pathLst>
                <a:path w="13" h="22">
                  <a:moveTo>
                    <a:pt x="8" y="22"/>
                  </a:moveTo>
                  <a:lnTo>
                    <a:pt x="0" y="0"/>
                  </a:lnTo>
                  <a:lnTo>
                    <a:pt x="3" y="0"/>
                  </a:lnTo>
                  <a:lnTo>
                    <a:pt x="13" y="20"/>
                  </a:lnTo>
                  <a:lnTo>
                    <a:pt x="8" y="2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1" name="Freeform 80"/>
            <p:cNvSpPr>
              <a:spLocks/>
            </p:cNvSpPr>
            <p:nvPr/>
          </p:nvSpPr>
          <p:spPr bwMode="auto">
            <a:xfrm>
              <a:off x="4618455" y="3337427"/>
              <a:ext cx="641895" cy="1187634"/>
            </a:xfrm>
            <a:custGeom>
              <a:avLst/>
              <a:gdLst>
                <a:gd name="T0" fmla="*/ 98 w 98"/>
                <a:gd name="T1" fmla="*/ 193 h 197"/>
                <a:gd name="T2" fmla="*/ 94 w 98"/>
                <a:gd name="T3" fmla="*/ 197 h 197"/>
                <a:gd name="T4" fmla="*/ 4 w 98"/>
                <a:gd name="T5" fmla="*/ 197 h 197"/>
                <a:gd name="T6" fmla="*/ 0 w 98"/>
                <a:gd name="T7" fmla="*/ 193 h 197"/>
                <a:gd name="T8" fmla="*/ 0 w 98"/>
                <a:gd name="T9" fmla="*/ 4 h 197"/>
                <a:gd name="T10" fmla="*/ 4 w 98"/>
                <a:gd name="T11" fmla="*/ 0 h 197"/>
                <a:gd name="T12" fmla="*/ 94 w 98"/>
                <a:gd name="T13" fmla="*/ 0 h 197"/>
                <a:gd name="T14" fmla="*/ 98 w 98"/>
                <a:gd name="T15" fmla="*/ 4 h 197"/>
                <a:gd name="T16" fmla="*/ 98 w 98"/>
                <a:gd name="T17" fmla="*/ 19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197">
                  <a:moveTo>
                    <a:pt x="98" y="193"/>
                  </a:moveTo>
                  <a:cubicBezTo>
                    <a:pt x="98" y="195"/>
                    <a:pt x="96" y="197"/>
                    <a:pt x="94" y="197"/>
                  </a:cubicBezTo>
                  <a:cubicBezTo>
                    <a:pt x="4" y="197"/>
                    <a:pt x="4" y="197"/>
                    <a:pt x="4" y="197"/>
                  </a:cubicBezTo>
                  <a:cubicBezTo>
                    <a:pt x="2" y="197"/>
                    <a:pt x="0" y="195"/>
                    <a:pt x="0" y="193"/>
                  </a:cubicBezTo>
                  <a:cubicBezTo>
                    <a:pt x="0" y="4"/>
                    <a:pt x="0" y="4"/>
                    <a:pt x="0" y="4"/>
                  </a:cubicBezTo>
                  <a:cubicBezTo>
                    <a:pt x="0" y="2"/>
                    <a:pt x="2" y="0"/>
                    <a:pt x="4" y="0"/>
                  </a:cubicBezTo>
                  <a:cubicBezTo>
                    <a:pt x="94" y="0"/>
                    <a:pt x="94" y="0"/>
                    <a:pt x="94" y="0"/>
                  </a:cubicBezTo>
                  <a:cubicBezTo>
                    <a:pt x="96" y="0"/>
                    <a:pt x="98" y="2"/>
                    <a:pt x="98" y="4"/>
                  </a:cubicBezTo>
                  <a:lnTo>
                    <a:pt x="98" y="193"/>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2" name="Rectangle 81"/>
            <p:cNvSpPr>
              <a:spLocks noChangeArrowheads="1"/>
            </p:cNvSpPr>
            <p:nvPr/>
          </p:nvSpPr>
          <p:spPr bwMode="auto">
            <a:xfrm>
              <a:off x="4668593"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3" name="Rectangle 82"/>
            <p:cNvSpPr>
              <a:spLocks noChangeArrowheads="1"/>
            </p:cNvSpPr>
            <p:nvPr/>
          </p:nvSpPr>
          <p:spPr bwMode="auto">
            <a:xfrm>
              <a:off x="4797071" y="3572448"/>
              <a:ext cx="115944"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4" name="Rectangle 83"/>
            <p:cNvSpPr>
              <a:spLocks noChangeArrowheads="1"/>
            </p:cNvSpPr>
            <p:nvPr/>
          </p:nvSpPr>
          <p:spPr bwMode="auto">
            <a:xfrm>
              <a:off x="4925548" y="3572448"/>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5" name="Rectangle 84"/>
            <p:cNvSpPr>
              <a:spLocks noChangeArrowheads="1"/>
            </p:cNvSpPr>
            <p:nvPr/>
          </p:nvSpPr>
          <p:spPr bwMode="auto">
            <a:xfrm>
              <a:off x="5054026" y="3572448"/>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6" name="Rectangle 85"/>
            <p:cNvSpPr>
              <a:spLocks noChangeArrowheads="1"/>
            </p:cNvSpPr>
            <p:nvPr/>
          </p:nvSpPr>
          <p:spPr bwMode="auto">
            <a:xfrm>
              <a:off x="4668593" y="3945345"/>
              <a:ext cx="244421" cy="235021"/>
            </a:xfrm>
            <a:prstGeom prst="rect">
              <a:avLst/>
            </a:prstGeom>
            <a:solidFill>
              <a:srgbClr val="7373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7" name="Rectangle 86"/>
            <p:cNvSpPr>
              <a:spLocks noChangeArrowheads="1"/>
            </p:cNvSpPr>
            <p:nvPr/>
          </p:nvSpPr>
          <p:spPr bwMode="auto">
            <a:xfrm>
              <a:off x="4668593" y="3697792"/>
              <a:ext cx="498243" cy="23502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8" name="Rectangle 87"/>
            <p:cNvSpPr>
              <a:spLocks noChangeArrowheads="1"/>
            </p:cNvSpPr>
            <p:nvPr/>
          </p:nvSpPr>
          <p:spPr bwMode="auto">
            <a:xfrm>
              <a:off x="4925548" y="3945345"/>
              <a:ext cx="115944" cy="115944"/>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89" name="Rectangle 88"/>
            <p:cNvSpPr>
              <a:spLocks noChangeArrowheads="1"/>
            </p:cNvSpPr>
            <p:nvPr/>
          </p:nvSpPr>
          <p:spPr bwMode="auto">
            <a:xfrm>
              <a:off x="5054026" y="3945345"/>
              <a:ext cx="112809" cy="115944"/>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0" name="Rectangle 89"/>
            <p:cNvSpPr>
              <a:spLocks noChangeArrowheads="1"/>
            </p:cNvSpPr>
            <p:nvPr/>
          </p:nvSpPr>
          <p:spPr bwMode="auto">
            <a:xfrm>
              <a:off x="4925548" y="4067556"/>
              <a:ext cx="115944" cy="1128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1" name="Rectangle 90"/>
            <p:cNvSpPr>
              <a:spLocks noChangeArrowheads="1"/>
            </p:cNvSpPr>
            <p:nvPr/>
          </p:nvSpPr>
          <p:spPr bwMode="auto">
            <a:xfrm>
              <a:off x="5054026" y="4067556"/>
              <a:ext cx="112809" cy="112809"/>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2" name="Rectangle 91"/>
            <p:cNvSpPr>
              <a:spLocks noChangeArrowheads="1"/>
            </p:cNvSpPr>
            <p:nvPr/>
          </p:nvSpPr>
          <p:spPr bwMode="auto">
            <a:xfrm>
              <a:off x="5054026" y="4315109"/>
              <a:ext cx="112809" cy="65807"/>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3" name="Rectangle 92"/>
            <p:cNvSpPr>
              <a:spLocks noChangeArrowheads="1"/>
            </p:cNvSpPr>
            <p:nvPr/>
          </p:nvSpPr>
          <p:spPr bwMode="auto">
            <a:xfrm>
              <a:off x="4797071" y="4302575"/>
              <a:ext cx="244421" cy="78341"/>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4" name="Rectangle 93"/>
            <p:cNvSpPr>
              <a:spLocks noChangeArrowheads="1"/>
            </p:cNvSpPr>
            <p:nvPr/>
          </p:nvSpPr>
          <p:spPr bwMode="auto">
            <a:xfrm>
              <a:off x="4668593" y="4315109"/>
              <a:ext cx="115944" cy="6580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5" name="Rectangle 94"/>
            <p:cNvSpPr>
              <a:spLocks noChangeArrowheads="1"/>
            </p:cNvSpPr>
            <p:nvPr/>
          </p:nvSpPr>
          <p:spPr bwMode="auto">
            <a:xfrm>
              <a:off x="4668593" y="4192900"/>
              <a:ext cx="115944" cy="109677"/>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6" name="Rectangle 95"/>
            <p:cNvSpPr>
              <a:spLocks noChangeArrowheads="1"/>
            </p:cNvSpPr>
            <p:nvPr/>
          </p:nvSpPr>
          <p:spPr bwMode="auto">
            <a:xfrm>
              <a:off x="4797071" y="4192900"/>
              <a:ext cx="244421" cy="109677"/>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7" name="Rectangle 96"/>
            <p:cNvSpPr>
              <a:spLocks noChangeArrowheads="1"/>
            </p:cNvSpPr>
            <p:nvPr/>
          </p:nvSpPr>
          <p:spPr bwMode="auto">
            <a:xfrm>
              <a:off x="5054026" y="4192900"/>
              <a:ext cx="112809" cy="109677"/>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8" name="Freeform 97"/>
            <p:cNvSpPr>
              <a:spLocks/>
            </p:cNvSpPr>
            <p:nvPr/>
          </p:nvSpPr>
          <p:spPr bwMode="auto">
            <a:xfrm>
              <a:off x="4709330" y="4446720"/>
              <a:ext cx="18802" cy="28203"/>
            </a:xfrm>
            <a:custGeom>
              <a:avLst/>
              <a:gdLst>
                <a:gd name="T0" fmla="*/ 6 w 6"/>
                <a:gd name="T1" fmla="*/ 9 h 9"/>
                <a:gd name="T2" fmla="*/ 0 w 6"/>
                <a:gd name="T3" fmla="*/ 4 h 9"/>
                <a:gd name="T4" fmla="*/ 6 w 6"/>
                <a:gd name="T5" fmla="*/ 0 h 9"/>
              </a:gdLst>
              <a:ahLst/>
              <a:cxnLst>
                <a:cxn ang="0">
                  <a:pos x="T0" y="T1"/>
                </a:cxn>
                <a:cxn ang="0">
                  <a:pos x="T2" y="T3"/>
                </a:cxn>
                <a:cxn ang="0">
                  <a:pos x="T4" y="T5"/>
                </a:cxn>
              </a:cxnLst>
              <a:rect l="0" t="0" r="r" b="b"/>
              <a:pathLst>
                <a:path w="6" h="9">
                  <a:moveTo>
                    <a:pt x="6" y="9"/>
                  </a:moveTo>
                  <a:lnTo>
                    <a:pt x="0" y="4"/>
                  </a:lnTo>
                  <a:lnTo>
                    <a:pt x="6" y="0"/>
                  </a:lnTo>
                </a:path>
              </a:pathLst>
            </a:cu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99" name="Line 93"/>
            <p:cNvSpPr>
              <a:spLocks noChangeShapeType="1"/>
            </p:cNvSpPr>
            <p:nvPr/>
          </p:nvSpPr>
          <p:spPr bwMode="auto">
            <a:xfrm>
              <a:off x="4709330" y="4459255"/>
              <a:ext cx="31336" cy="0"/>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0" name="Oval 99"/>
            <p:cNvSpPr>
              <a:spLocks noChangeArrowheads="1"/>
            </p:cNvSpPr>
            <p:nvPr/>
          </p:nvSpPr>
          <p:spPr bwMode="auto">
            <a:xfrm>
              <a:off x="5097896" y="4446720"/>
              <a:ext cx="25069" cy="25069"/>
            </a:xfrm>
            <a:prstGeom prst="ellipse">
              <a:avLst/>
            </a:prstGeom>
            <a:noFill/>
            <a:ln w="3175" cap="rnd">
              <a:solidFill>
                <a:srgbClr val="96969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1" name="Line 95"/>
            <p:cNvSpPr>
              <a:spLocks noChangeShapeType="1"/>
            </p:cNvSpPr>
            <p:nvPr/>
          </p:nvSpPr>
          <p:spPr bwMode="auto">
            <a:xfrm flipH="1">
              <a:off x="5091629" y="4465522"/>
              <a:ext cx="12534" cy="9402"/>
            </a:xfrm>
            <a:prstGeom prst="line">
              <a:avLst/>
            </a:prstGeom>
            <a:noFill/>
            <a:ln w="3175" cap="rnd">
              <a:solidFill>
                <a:srgbClr val="969696"/>
              </a:solidFill>
              <a:prstDash val="solid"/>
              <a:miter lim="800000"/>
              <a:headEnd/>
              <a:tailEnd/>
            </a:ln>
            <a:extLst>
              <a:ext uri="{909E8E84-426E-40DD-AFC4-6F175D3DCCD1}">
                <a14:hiddenFill xmlns:a14="http://schemas.microsoft.com/office/drawing/2010/main">
                  <a:noFill/>
                </a14:hiddenFill>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2" name="Freeform 101"/>
            <p:cNvSpPr>
              <a:spLocks/>
            </p:cNvSpPr>
            <p:nvPr/>
          </p:nvSpPr>
          <p:spPr bwMode="auto">
            <a:xfrm>
              <a:off x="4913013" y="4440453"/>
              <a:ext cx="25069" cy="18802"/>
            </a:xfrm>
            <a:custGeom>
              <a:avLst/>
              <a:gdLst>
                <a:gd name="T0" fmla="*/ 0 w 8"/>
                <a:gd name="T1" fmla="*/ 6 h 6"/>
                <a:gd name="T2" fmla="*/ 8 w 8"/>
                <a:gd name="T3" fmla="*/ 6 h 6"/>
                <a:gd name="T4" fmla="*/ 8 w 8"/>
                <a:gd name="T5" fmla="*/ 0 h 6"/>
                <a:gd name="T6" fmla="*/ 0 w 8"/>
                <a:gd name="T7" fmla="*/ 2 h 6"/>
                <a:gd name="T8" fmla="*/ 0 w 8"/>
                <a:gd name="T9" fmla="*/ 6 h 6"/>
              </a:gdLst>
              <a:ahLst/>
              <a:cxnLst>
                <a:cxn ang="0">
                  <a:pos x="T0" y="T1"/>
                </a:cxn>
                <a:cxn ang="0">
                  <a:pos x="T2" y="T3"/>
                </a:cxn>
                <a:cxn ang="0">
                  <a:pos x="T4" y="T5"/>
                </a:cxn>
                <a:cxn ang="0">
                  <a:pos x="T6" y="T7"/>
                </a:cxn>
                <a:cxn ang="0">
                  <a:pos x="T8" y="T9"/>
                </a:cxn>
              </a:cxnLst>
              <a:rect l="0" t="0" r="r" b="b"/>
              <a:pathLst>
                <a:path w="8" h="6">
                  <a:moveTo>
                    <a:pt x="0" y="6"/>
                  </a:moveTo>
                  <a:lnTo>
                    <a:pt x="8" y="6"/>
                  </a:lnTo>
                  <a:lnTo>
                    <a:pt x="8" y="0"/>
                  </a:lnTo>
                  <a:lnTo>
                    <a:pt x="0" y="2"/>
                  </a:lnTo>
                  <a:lnTo>
                    <a:pt x="0" y="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3" name="Rectangle 102"/>
            <p:cNvSpPr>
              <a:spLocks noChangeArrowheads="1"/>
            </p:cNvSpPr>
            <p:nvPr/>
          </p:nvSpPr>
          <p:spPr bwMode="auto">
            <a:xfrm>
              <a:off x="4900479" y="4446720"/>
              <a:ext cx="12534" cy="12534"/>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4" name="Rectangle 103"/>
            <p:cNvSpPr>
              <a:spLocks noChangeArrowheads="1"/>
            </p:cNvSpPr>
            <p:nvPr/>
          </p:nvSpPr>
          <p:spPr bwMode="auto">
            <a:xfrm>
              <a:off x="4913013" y="4459255"/>
              <a:ext cx="25069"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5" name="Rectangle 104"/>
            <p:cNvSpPr>
              <a:spLocks noChangeArrowheads="1"/>
            </p:cNvSpPr>
            <p:nvPr/>
          </p:nvSpPr>
          <p:spPr bwMode="auto">
            <a:xfrm>
              <a:off x="4900479" y="4459255"/>
              <a:ext cx="12534" cy="15669"/>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6" name="Rectangle 105"/>
            <p:cNvSpPr>
              <a:spLocks noChangeArrowheads="1"/>
            </p:cNvSpPr>
            <p:nvPr/>
          </p:nvSpPr>
          <p:spPr bwMode="auto">
            <a:xfrm>
              <a:off x="5188770" y="4224236"/>
              <a:ext cx="37603" cy="137878"/>
            </a:xfrm>
            <a:prstGeom prst="rect">
              <a:avLst/>
            </a:prstGeom>
            <a:solidFill>
              <a:srgbClr val="3C3C3C"/>
            </a:solidFill>
            <a:ln>
              <a:noFill/>
            </a:ln>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7" name="Freeform 106"/>
            <p:cNvSpPr>
              <a:spLocks/>
            </p:cNvSpPr>
            <p:nvPr/>
          </p:nvSpPr>
          <p:spPr bwMode="auto">
            <a:xfrm>
              <a:off x="4853476" y="3396967"/>
              <a:ext cx="141013" cy="18802"/>
            </a:xfrm>
            <a:custGeom>
              <a:avLst/>
              <a:gdLst>
                <a:gd name="T0" fmla="*/ 23 w 23"/>
                <a:gd name="T1" fmla="*/ 2 h 3"/>
                <a:gd name="T2" fmla="*/ 22 w 23"/>
                <a:gd name="T3" fmla="*/ 3 h 3"/>
                <a:gd name="T4" fmla="*/ 2 w 23"/>
                <a:gd name="T5" fmla="*/ 3 h 3"/>
                <a:gd name="T6" fmla="*/ 0 w 23"/>
                <a:gd name="T7" fmla="*/ 2 h 3"/>
                <a:gd name="T8" fmla="*/ 0 w 23"/>
                <a:gd name="T9" fmla="*/ 2 h 3"/>
                <a:gd name="T10" fmla="*/ 2 w 23"/>
                <a:gd name="T11" fmla="*/ 0 h 3"/>
                <a:gd name="T12" fmla="*/ 22 w 23"/>
                <a:gd name="T13" fmla="*/ 0 h 3"/>
                <a:gd name="T14" fmla="*/ 23 w 2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
                  <a:moveTo>
                    <a:pt x="23" y="2"/>
                  </a:moveTo>
                  <a:cubicBezTo>
                    <a:pt x="23" y="3"/>
                    <a:pt x="23" y="3"/>
                    <a:pt x="22" y="3"/>
                  </a:cubicBezTo>
                  <a:cubicBezTo>
                    <a:pt x="2" y="3"/>
                    <a:pt x="2" y="3"/>
                    <a:pt x="2" y="3"/>
                  </a:cubicBezTo>
                  <a:cubicBezTo>
                    <a:pt x="1" y="3"/>
                    <a:pt x="0" y="3"/>
                    <a:pt x="0" y="2"/>
                  </a:cubicBezTo>
                  <a:cubicBezTo>
                    <a:pt x="0" y="2"/>
                    <a:pt x="0" y="2"/>
                    <a:pt x="0" y="2"/>
                  </a:cubicBezTo>
                  <a:cubicBezTo>
                    <a:pt x="0" y="1"/>
                    <a:pt x="1" y="0"/>
                    <a:pt x="2" y="0"/>
                  </a:cubicBezTo>
                  <a:cubicBezTo>
                    <a:pt x="22" y="0"/>
                    <a:pt x="22" y="0"/>
                    <a:pt x="22" y="0"/>
                  </a:cubicBezTo>
                  <a:cubicBezTo>
                    <a:pt x="23" y="0"/>
                    <a:pt x="23" y="1"/>
                    <a:pt x="23" y="2"/>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8" name="Rectangle 107"/>
            <p:cNvSpPr>
              <a:spLocks noChangeArrowheads="1"/>
            </p:cNvSpPr>
            <p:nvPr/>
          </p:nvSpPr>
          <p:spPr bwMode="auto">
            <a:xfrm>
              <a:off x="4681127" y="3487840"/>
              <a:ext cx="3135"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09" name="Rectangle 108"/>
            <p:cNvSpPr>
              <a:spLocks noChangeArrowheads="1"/>
            </p:cNvSpPr>
            <p:nvPr/>
          </p:nvSpPr>
          <p:spPr bwMode="auto">
            <a:xfrm>
              <a:off x="4674860" y="3494107"/>
              <a:ext cx="6267" cy="188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0" name="Rectangle 109"/>
            <p:cNvSpPr>
              <a:spLocks noChangeArrowheads="1"/>
            </p:cNvSpPr>
            <p:nvPr/>
          </p:nvSpPr>
          <p:spPr bwMode="auto">
            <a:xfrm>
              <a:off x="4668593"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1" name="Rectangle 110"/>
            <p:cNvSpPr>
              <a:spLocks noChangeArrowheads="1"/>
            </p:cNvSpPr>
            <p:nvPr/>
          </p:nvSpPr>
          <p:spPr bwMode="auto">
            <a:xfrm>
              <a:off x="4662325" y="3500374"/>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2" name="Rectangle 111"/>
            <p:cNvSpPr>
              <a:spLocks noChangeArrowheads="1"/>
            </p:cNvSpPr>
            <p:nvPr/>
          </p:nvSpPr>
          <p:spPr bwMode="auto">
            <a:xfrm>
              <a:off x="4656058" y="3506641"/>
              <a:ext cx="6267" cy="6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3" name="Rectangle 112"/>
            <p:cNvSpPr>
              <a:spLocks noChangeArrowheads="1"/>
            </p:cNvSpPr>
            <p:nvPr/>
          </p:nvSpPr>
          <p:spPr bwMode="auto">
            <a:xfrm>
              <a:off x="5085362" y="3487840"/>
              <a:ext cx="18802" cy="250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sp>
          <p:nvSpPr>
            <p:cNvPr id="114" name="Rectangle 113"/>
            <p:cNvSpPr>
              <a:spLocks noChangeArrowheads="1"/>
            </p:cNvSpPr>
            <p:nvPr/>
          </p:nvSpPr>
          <p:spPr bwMode="auto">
            <a:xfrm>
              <a:off x="5066560" y="3494107"/>
              <a:ext cx="6267" cy="125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547" tIns="44774" rIns="89547" bIns="44774" numCol="1" anchor="t" anchorCtr="0" compatLnSpc="1">
              <a:prstTxWarp prst="textNoShape">
                <a:avLst/>
              </a:prstTxWarp>
            </a:bodyPr>
            <a:lstStyle/>
            <a:p>
              <a:pPr defTabSz="913369"/>
              <a:endParaRPr lang="en-US" sz="1762">
                <a:solidFill>
                  <a:schemeClr val="tx1">
                    <a:lumMod val="50000"/>
                    <a:lumOff val="50000"/>
                  </a:schemeClr>
                </a:solidFill>
              </a:endParaRPr>
            </a:p>
          </p:txBody>
        </p:sp>
        <p:pic>
          <p:nvPicPr>
            <p:cNvPr id="115" name="Picture 114"/>
            <p:cNvPicPr>
              <a:picLocks noChangeAspect="1"/>
            </p:cNvPicPr>
            <p:nvPr/>
          </p:nvPicPr>
          <p:blipFill rotWithShape="1">
            <a:blip r:embed="rId8" cstate="print">
              <a:extLst>
                <a:ext uri="{28A0092B-C50C-407E-A947-70E740481C1C}">
                  <a14:useLocalDpi xmlns:a14="http://schemas.microsoft.com/office/drawing/2010/main" val="0"/>
                </a:ext>
              </a:extLst>
            </a:blip>
            <a:srcRect t="10161" b="7690"/>
            <a:stretch/>
          </p:blipFill>
          <p:spPr>
            <a:xfrm>
              <a:off x="4663119" y="3572286"/>
              <a:ext cx="558496" cy="814895"/>
            </a:xfrm>
            <a:prstGeom prst="rect">
              <a:avLst/>
            </a:prstGeom>
          </p:spPr>
        </p:pic>
      </p:grpSp>
    </p:spTree>
    <p:extLst>
      <p:ext uri="{BB962C8B-B14F-4D97-AF65-F5344CB8AC3E}">
        <p14:creationId xmlns:p14="http://schemas.microsoft.com/office/powerpoint/2010/main" val="19029223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63" presetClass="path" presetSubtype="0" decel="100000" fill="hold" grpId="1" nodeType="withEffect">
                                  <p:stCondLst>
                                    <p:cond delay="0"/>
                                  </p:stCondLst>
                                  <p:childTnLst>
                                    <p:animMotion origin="layout" path="M -0.02409 -3.33333E-6 L 8.33333E-7 -3.33333E-6 " pathEditMode="relative" rAng="0" ptsTypes="AA">
                                      <p:cBhvr>
                                        <p:cTn id="9" dur="1000" fill="hold"/>
                                        <p:tgtEl>
                                          <p:spTgt spid="5"/>
                                        </p:tgtEl>
                                        <p:attrNameLst>
                                          <p:attrName>ppt_x</p:attrName>
                                          <p:attrName>ppt_y</p:attrName>
                                        </p:attrNameLst>
                                      </p:cBhvr>
                                      <p:rCtr x="1198"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par>
                                <p:cTn id="13" presetID="63" presetClass="path" presetSubtype="0" decel="100000" fill="hold" grpId="1" nodeType="withEffect">
                                  <p:stCondLst>
                                    <p:cond delay="0"/>
                                  </p:stCondLst>
                                  <p:childTnLst>
                                    <p:animMotion origin="layout" path="M -0.02408 -4.81481E-6 L 5E-6 -4.81481E-6 " pathEditMode="relative" rAng="0" ptsTypes="AA">
                                      <p:cBhvr>
                                        <p:cTn id="14" dur="1000" fill="hold"/>
                                        <p:tgtEl>
                                          <p:spTgt spid="6"/>
                                        </p:tgtEl>
                                        <p:attrNameLst>
                                          <p:attrName>ppt_x</p:attrName>
                                          <p:attrName>ppt_y</p:attrName>
                                        </p:attrNameLst>
                                      </p:cBhvr>
                                      <p:rCtr x="1198" y="0"/>
                                    </p:animMotion>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par>
                                <p:cTn id="18" presetID="63" presetClass="path" presetSubtype="0" decel="100000" fill="hold" grpId="1" nodeType="withEffect">
                                  <p:stCondLst>
                                    <p:cond delay="0"/>
                                  </p:stCondLst>
                                  <p:childTnLst>
                                    <p:animMotion origin="layout" path="M -0.02409 -3.33333E-6 L -2.29167E-6 -3.33333E-6 " pathEditMode="relative" rAng="0" ptsTypes="AA">
                                      <p:cBhvr>
                                        <p:cTn id="19" dur="1000" fill="hold"/>
                                        <p:tgtEl>
                                          <p:spTgt spid="7"/>
                                        </p:tgtEl>
                                        <p:attrNameLst>
                                          <p:attrName>ppt_x</p:attrName>
                                          <p:attrName>ppt_y</p:attrName>
                                        </p:attrNameLst>
                                      </p:cBhvr>
                                      <p:rCtr x="1198" y="0"/>
                                    </p:animMotion>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barn(inVertical)">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Feedback</a:t>
            </a:r>
            <a:endParaRPr lang="en-US" dirty="0"/>
          </a:p>
        </p:txBody>
      </p:sp>
      <p:sp>
        <p:nvSpPr>
          <p:cNvPr id="22" name="Content Placeholder 21"/>
          <p:cNvSpPr>
            <a:spLocks noGrp="1"/>
          </p:cNvSpPr>
          <p:nvPr>
            <p:ph sz="quarter" idx="4294967295"/>
          </p:nvPr>
        </p:nvSpPr>
        <p:spPr>
          <a:xfrm>
            <a:off x="7788275" y="1371600"/>
            <a:ext cx="4400550" cy="4953000"/>
          </a:xfrm>
        </p:spPr>
        <p:txBody>
          <a:bodyPr/>
          <a:lstStyle/>
          <a:p>
            <a:pPr marL="0" indent="0">
              <a:buNone/>
            </a:pPr>
            <a:r>
              <a:rPr lang="en-US" dirty="0" err="1">
                <a:solidFill>
                  <a:schemeClr val="tx1">
                    <a:lumMod val="50000"/>
                    <a:lumOff val="50000"/>
                  </a:schemeClr>
                </a:solidFill>
              </a:rPr>
              <a:t>UserVoice</a:t>
            </a:r>
            <a:r>
              <a:rPr lang="en-US" dirty="0">
                <a:solidFill>
                  <a:schemeClr val="tx1">
                    <a:lumMod val="50000"/>
                    <a:lumOff val="50000"/>
                  </a:schemeClr>
                </a:solidFill>
              </a:rPr>
              <a:t/>
            </a:r>
            <a:br>
              <a:rPr lang="en-US" dirty="0">
                <a:solidFill>
                  <a:schemeClr val="tx1">
                    <a:lumMod val="50000"/>
                    <a:lumOff val="50000"/>
                  </a:schemeClr>
                </a:solidFill>
              </a:rPr>
            </a:br>
            <a:r>
              <a:rPr lang="en-US" sz="2399" dirty="0">
                <a:solidFill>
                  <a:schemeClr val="tx1">
                    <a:lumMod val="50000"/>
                    <a:lumOff val="50000"/>
                  </a:schemeClr>
                </a:solidFill>
                <a:latin typeface="Segoe UI" panose="020B0502040204020203" pitchFamily="34" charset="0"/>
                <a:cs typeface="Segoe UI" panose="020B0502040204020203" pitchFamily="34" charset="0"/>
              </a:rPr>
              <a:t>Provide suggestions of what you want in future versions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2"/>
              </a:rPr>
              <a:t>http://officespdev.uservoice.com/</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dirty="0">
              <a:solidFill>
                <a:schemeClr val="tx1">
                  <a:lumMod val="50000"/>
                  <a:lumOff val="50000"/>
                </a:schemeClr>
              </a:solidFill>
            </a:endParaRPr>
          </a:p>
          <a:p>
            <a:endParaRPr lang="en-US" dirty="0">
              <a:solidFill>
                <a:schemeClr val="tx1">
                  <a:lumMod val="50000"/>
                  <a:lumOff val="50000"/>
                </a:schemeClr>
              </a:solidFill>
            </a:endParaRPr>
          </a:p>
          <a:p>
            <a:endParaRPr lang="en-GB" dirty="0">
              <a:solidFill>
                <a:schemeClr val="tx1">
                  <a:lumMod val="50000"/>
                  <a:lumOff val="50000"/>
                </a:schemeClr>
              </a:solidFill>
            </a:endParaRPr>
          </a:p>
        </p:txBody>
      </p:sp>
      <p:sp>
        <p:nvSpPr>
          <p:cNvPr id="2" name="Text Placeholder 1"/>
          <p:cNvSpPr>
            <a:spLocks noGrp="1"/>
          </p:cNvSpPr>
          <p:nvPr>
            <p:ph sz="half" idx="4294967295"/>
          </p:nvPr>
        </p:nvSpPr>
        <p:spPr>
          <a:xfrm>
            <a:off x="1454516" y="1371600"/>
            <a:ext cx="4686300" cy="4953000"/>
          </a:xfrm>
        </p:spPr>
        <p:txBody>
          <a:bodyPr>
            <a:normAutofit/>
          </a:bodyPr>
          <a:lstStyle/>
          <a:p>
            <a:pPr marL="0" indent="0">
              <a:buNone/>
            </a:pPr>
            <a:r>
              <a:rPr lang="en-US" b="0" dirty="0" smtClean="0">
                <a:solidFill>
                  <a:schemeClr val="tx1">
                    <a:lumMod val="50000"/>
                    <a:lumOff val="50000"/>
                  </a:schemeClr>
                </a:solidFill>
                <a:latin typeface="Segoe UI" panose="020B0502040204020203" pitchFamily="34" charset="0"/>
                <a:cs typeface="Segoe UI" panose="020B0502040204020203" pitchFamily="34" charset="0"/>
              </a:rPr>
              <a:t>Office 365 Network</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Share you best practices and join conversations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3"/>
              </a:rPr>
              <a:t>https://www.yammer.com/itpronetwork</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endParaRPr lang="en-US" sz="1899" dirty="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pPr marL="0" indent="0">
              <a:buNone/>
            </a:pPr>
            <a:r>
              <a:rPr lang="en-US" b="0" dirty="0" err="1" smtClean="0">
                <a:solidFill>
                  <a:schemeClr val="tx1">
                    <a:lumMod val="50000"/>
                    <a:lumOff val="50000"/>
                  </a:schemeClr>
                </a:solidFill>
                <a:latin typeface="Segoe UI" panose="020B0502040204020203" pitchFamily="34" charset="0"/>
                <a:cs typeface="Segoe UI" panose="020B0502040204020203" pitchFamily="34" charset="0"/>
              </a:rPr>
              <a:t>Stackoverflow</a:t>
            </a:r>
            <a:r>
              <a:rPr lang="en-US" b="0" dirty="0" smtClean="0">
                <a:solidFill>
                  <a:schemeClr val="tx1">
                    <a:lumMod val="50000"/>
                    <a:lumOff val="50000"/>
                  </a:schemeClr>
                </a:solidFill>
                <a:latin typeface="Segoe UI" panose="020B0502040204020203" pitchFamily="34" charset="0"/>
                <a:cs typeface="Segoe UI" panose="020B0502040204020203" pitchFamily="34" charset="0"/>
              </a:rPr>
              <a:t/>
            </a:r>
            <a:br>
              <a:rPr lang="en-US" b="0" dirty="0" smtClean="0">
                <a:solidFill>
                  <a:schemeClr val="tx1">
                    <a:lumMod val="50000"/>
                    <a:lumOff val="50000"/>
                  </a:schemeClr>
                </a:solidFill>
                <a:latin typeface="Segoe UI" panose="020B0502040204020203" pitchFamily="34" charset="0"/>
                <a:cs typeface="Segoe UI" panose="020B0502040204020203" pitchFamily="34" charset="0"/>
              </a:rPr>
            </a:br>
            <a:r>
              <a:rPr lang="en-US" sz="2399" dirty="0">
                <a:solidFill>
                  <a:schemeClr val="tx1">
                    <a:lumMod val="50000"/>
                    <a:lumOff val="50000"/>
                  </a:schemeClr>
                </a:solidFill>
                <a:latin typeface="Segoe UI" panose="020B0502040204020203" pitchFamily="34" charset="0"/>
                <a:cs typeface="Segoe UI" panose="020B0502040204020203" pitchFamily="34" charset="0"/>
              </a:rPr>
              <a:t>Ask deep technical questions to a world-wide set of developers</a:t>
            </a:r>
          </a:p>
          <a:p>
            <a:pPr marL="0" indent="0">
              <a:buNone/>
            </a:pPr>
            <a:r>
              <a:rPr lang="en-US" sz="1999" dirty="0">
                <a:solidFill>
                  <a:schemeClr val="tx1">
                    <a:lumMod val="50000"/>
                    <a:lumOff val="50000"/>
                  </a:schemeClr>
                </a:solidFill>
                <a:latin typeface="Segoe UI" panose="020B0502040204020203" pitchFamily="34" charset="0"/>
                <a:cs typeface="Segoe UI" panose="020B0502040204020203" pitchFamily="34" charset="0"/>
                <a:hlinkClick r:id="rId4"/>
              </a:rPr>
              <a:t>http://stackoverflow.com/questions/tagged/ms-office</a:t>
            </a:r>
            <a:r>
              <a:rPr lang="en-US" sz="1999" dirty="0">
                <a:solidFill>
                  <a:schemeClr val="tx1">
                    <a:lumMod val="50000"/>
                    <a:lumOff val="50000"/>
                  </a:schemeClr>
                </a:solidFill>
                <a:latin typeface="Segoe UI" panose="020B0502040204020203" pitchFamily="34" charset="0"/>
                <a:cs typeface="Segoe UI" panose="020B0502040204020203" pitchFamily="34" charset="0"/>
              </a:rPr>
              <a:t> </a:t>
            </a:r>
          </a:p>
          <a:p>
            <a:endParaRPr lang="en-US" b="0" dirty="0" smtClean="0">
              <a:solidFill>
                <a:schemeClr val="tx1">
                  <a:lumMod val="50000"/>
                  <a:lumOff val="50000"/>
                </a:schemeClr>
              </a:solidFill>
              <a:latin typeface="Segoe UI" panose="020B0502040204020203" pitchFamily="34" charset="0"/>
              <a:cs typeface="Segoe UI" panose="020B0502040204020203" pitchFamily="34" charset="0"/>
            </a:endParaRPr>
          </a:p>
          <a:p>
            <a:endParaRPr lang="en-US" b="0"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5" name="Picture 4"/>
          <p:cNvPicPr>
            <a:picLocks noChangeAspect="1"/>
          </p:cNvPicPr>
          <p:nvPr/>
        </p:nvPicPr>
        <p:blipFill>
          <a:blip r:embed="rId5"/>
          <a:stretch>
            <a:fillRect/>
          </a:stretch>
        </p:blipFill>
        <p:spPr>
          <a:xfrm>
            <a:off x="395893" y="1871545"/>
            <a:ext cx="895121" cy="750524"/>
          </a:xfrm>
          <a:prstGeom prst="rect">
            <a:avLst/>
          </a:prstGeom>
        </p:spPr>
      </p:pic>
      <p:pic>
        <p:nvPicPr>
          <p:cNvPr id="4" name="Picture 3"/>
          <p:cNvPicPr>
            <a:picLocks noChangeAspect="1"/>
          </p:cNvPicPr>
          <p:nvPr/>
        </p:nvPicPr>
        <p:blipFill rotWithShape="1">
          <a:blip r:embed="rId6"/>
          <a:srcRect r="79756"/>
          <a:stretch/>
        </p:blipFill>
        <p:spPr>
          <a:xfrm>
            <a:off x="528292" y="3998715"/>
            <a:ext cx="630323" cy="836296"/>
          </a:xfrm>
          <a:prstGeom prst="rect">
            <a:avLst/>
          </a:prstGeom>
        </p:spPr>
      </p:pic>
      <p:sp>
        <p:nvSpPr>
          <p:cNvPr id="11" name="Text Placeholder 1"/>
          <p:cNvSpPr txBox="1">
            <a:spLocks/>
          </p:cNvSpPr>
          <p:nvPr/>
        </p:nvSpPr>
        <p:spPr>
          <a:xfrm>
            <a:off x="7510261" y="1234696"/>
            <a:ext cx="4676114" cy="5337018"/>
          </a:xfrm>
          <a:prstGeom prst="rect">
            <a:avLst/>
          </a:prstGeom>
        </p:spPr>
        <p:txBody>
          <a:bodyPr/>
          <a:lstStyle>
            <a:lvl1pPr indent="0" defTabSz="914088">
              <a:spcBef>
                <a:spcPts val="588"/>
              </a:spcBef>
              <a:spcAft>
                <a:spcPts val="588"/>
              </a:spcAft>
              <a:buFont typeface="Arial" pitchFamily="34" charset="0"/>
              <a:buNone/>
              <a:defRPr sz="2800" b="0" kern="0" baseline="0">
                <a:latin typeface="Segoe UI" panose="020B0502040204020203" pitchFamily="34" charset="0"/>
                <a:ea typeface="Segoe UI Light" panose="020B0502040204020203" pitchFamily="34" charset="0"/>
                <a:cs typeface="Segoe UI" panose="020B0502040204020203" pitchFamily="34" charset="0"/>
              </a:defRPr>
            </a:lvl1pPr>
            <a:lvl2pPr marL="28006" indent="0" defTabSz="914088">
              <a:spcBef>
                <a:spcPts val="300"/>
              </a:spcBef>
              <a:spcAft>
                <a:spcPts val="3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2pPr>
            <a:lvl3pPr marL="219386" indent="0" defTabSz="914088">
              <a:spcBef>
                <a:spcPts val="200"/>
              </a:spcBef>
              <a:spcAft>
                <a:spcPts val="200"/>
              </a:spcAft>
              <a:buFont typeface="Arial" pitchFamily="34" charset="0"/>
              <a:buNone/>
              <a:defRPr sz="1961" kern="0" baseline="0">
                <a:latin typeface="Segoe UI Light" panose="020B0502040204020203" pitchFamily="34" charset="0"/>
                <a:ea typeface="Segoe UI Light" panose="020B0502040204020203" pitchFamily="34" charset="0"/>
                <a:cs typeface="Segoe UI Light" panose="020B0502040204020203" pitchFamily="34" charset="0"/>
              </a:defRPr>
            </a:lvl3pPr>
            <a:lvl4pPr marL="466779"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4pPr>
            <a:lvl5pPr marL="725061" indent="0" defTabSz="914088">
              <a:spcBef>
                <a:spcPct val="20000"/>
              </a:spcBef>
              <a:buFont typeface="Arial" pitchFamily="34" charset="0"/>
              <a:buNone/>
              <a:defRPr sz="1765" kern="0" baseline="0">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defTabSz="914088">
              <a:spcBef>
                <a:spcPct val="20000"/>
              </a:spcBef>
              <a:buFont typeface="Arial" pitchFamily="34" charset="0"/>
              <a:buChar char="•"/>
              <a:defRPr sz="2000"/>
            </a:lvl6pPr>
            <a:lvl7pPr marL="2970789" indent="-228522" defTabSz="914088">
              <a:spcBef>
                <a:spcPct val="20000"/>
              </a:spcBef>
              <a:buFont typeface="Arial" pitchFamily="34" charset="0"/>
              <a:buChar char="•"/>
              <a:defRPr sz="2000"/>
            </a:lvl7pPr>
            <a:lvl8pPr marL="3427833" indent="-228522" defTabSz="914088">
              <a:spcBef>
                <a:spcPct val="20000"/>
              </a:spcBef>
              <a:buFont typeface="Arial" pitchFamily="34" charset="0"/>
              <a:buChar char="•"/>
              <a:defRPr sz="2000"/>
            </a:lvl8pPr>
            <a:lvl9pPr marL="3884878" indent="-228522" defTabSz="914088">
              <a:spcBef>
                <a:spcPct val="20000"/>
              </a:spcBef>
              <a:buFont typeface="Arial" pitchFamily="34" charset="0"/>
              <a:buChar char="•"/>
              <a:defRPr sz="2000"/>
            </a:lvl9pPr>
          </a:lstStyle>
          <a:p>
            <a:endParaRPr lang="en-US" sz="2799" dirty="0"/>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4319" y="1720337"/>
            <a:ext cx="937803" cy="901732"/>
          </a:xfrm>
          <a:prstGeom prst="rect">
            <a:avLst/>
          </a:prstGeom>
        </p:spPr>
      </p:pic>
    </p:spTree>
    <p:extLst>
      <p:ext uri="{BB962C8B-B14F-4D97-AF65-F5344CB8AC3E}">
        <p14:creationId xmlns:p14="http://schemas.microsoft.com/office/powerpoint/2010/main" val="252427685"/>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solidFill>
                  <a:srgbClr val="000000">
                    <a:lumMod val="65000"/>
                    <a:lumOff val="35000"/>
                  </a:srgbClr>
                </a:solidFill>
                <a:ea typeface="Segoe UI" pitchFamily="34" charset="0"/>
                <a:cs typeface="Segoe UI" pitchFamily="34" charset="0"/>
              </a:rPr>
              <a:t>© </a:t>
            </a:r>
            <a:r>
              <a:rPr lang="en-US" sz="700" dirty="0" smtClean="0">
                <a:solidFill>
                  <a:srgbClr val="000000">
                    <a:lumMod val="65000"/>
                    <a:lumOff val="35000"/>
                  </a:srgbClr>
                </a:solidFill>
                <a:ea typeface="Segoe UI" pitchFamily="34" charset="0"/>
                <a:cs typeface="Segoe UI" pitchFamily="34" charset="0"/>
              </a:rPr>
              <a:t>2015 Microsoft </a:t>
            </a:r>
            <a:r>
              <a:rPr lang="en-US" sz="700" dirty="0">
                <a:solidFill>
                  <a:srgbClr val="000000">
                    <a:lumMod val="65000"/>
                    <a:lumOff val="35000"/>
                  </a:srgbClr>
                </a:solidFill>
                <a:ea typeface="Segoe UI" pitchFamily="34" charset="0"/>
                <a:cs typeface="Segoe UI" pitchFamily="34" charset="0"/>
              </a:rPr>
              <a:t>Corporation. All rights reserved. Microsoft, Windows, </a:t>
            </a:r>
            <a:r>
              <a:rPr lang="en-US" sz="700" dirty="0" smtClean="0">
                <a:solidFill>
                  <a:srgbClr val="000000">
                    <a:lumMod val="65000"/>
                    <a:lumOff val="35000"/>
                  </a:srgbClr>
                </a:solidFill>
                <a:ea typeface="Segoe UI" pitchFamily="34" charset="0"/>
                <a:cs typeface="Segoe UI" pitchFamily="34" charset="0"/>
              </a:rPr>
              <a:t>and </a:t>
            </a:r>
            <a:r>
              <a:rPr lang="en-US" sz="700" dirty="0">
                <a:solidFill>
                  <a:srgbClr val="000000">
                    <a:lumMod val="65000"/>
                    <a:lumOff val="35000"/>
                  </a:srgbClr>
                </a:solidFill>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solidFill>
                  <a:srgbClr val="000000">
                    <a:lumMod val="65000"/>
                    <a:lumOff val="35000"/>
                  </a:srgbClr>
                </a:soli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solidFill>
                  <a:srgbClr val="000000">
                    <a:lumMod val="65000"/>
                    <a:lumOff val="35000"/>
                  </a:srgbClr>
                </a:solidFill>
                <a:ea typeface="Segoe UI" pitchFamily="34" charset="0"/>
                <a:cs typeface="Segoe UI" pitchFamily="34" charset="0"/>
              </a:rPr>
              <a:t/>
            </a:r>
            <a:br>
              <a:rPr lang="en-US" sz="700" dirty="0" smtClean="0">
                <a:solidFill>
                  <a:srgbClr val="000000">
                    <a:lumMod val="65000"/>
                    <a:lumOff val="35000"/>
                  </a:srgbClr>
                </a:solidFill>
                <a:ea typeface="Segoe UI" pitchFamily="34" charset="0"/>
                <a:cs typeface="Segoe UI" pitchFamily="34" charset="0"/>
              </a:rPr>
            </a:br>
            <a:r>
              <a:rPr lang="en-US" sz="700" dirty="0" smtClean="0">
                <a:solidFill>
                  <a:srgbClr val="000000">
                    <a:lumMod val="65000"/>
                    <a:lumOff val="35000"/>
                  </a:srgbClr>
                </a:solidFill>
                <a:ea typeface="Segoe UI" pitchFamily="34" charset="0"/>
                <a:cs typeface="Segoe UI" pitchFamily="34" charset="0"/>
              </a:rPr>
              <a:t>part </a:t>
            </a:r>
            <a:r>
              <a:rPr lang="en-US" sz="700" dirty="0">
                <a:solidFill>
                  <a:srgbClr val="000000">
                    <a:lumMod val="65000"/>
                    <a:lumOff val="35000"/>
                  </a:srgbClr>
                </a:solidFill>
                <a:ea typeface="Segoe UI" pitchFamily="34" charset="0"/>
                <a:cs typeface="Segoe UI" pitchFamily="34" charset="0"/>
              </a:rPr>
              <a:t>of </a:t>
            </a:r>
            <a:r>
              <a:rPr lang="en-US" sz="700" dirty="0" smtClean="0">
                <a:solidFill>
                  <a:srgbClr val="000000">
                    <a:lumMod val="65000"/>
                    <a:lumOff val="35000"/>
                  </a:srgbClr>
                </a:solidFill>
                <a:ea typeface="Segoe UI" pitchFamily="34" charset="0"/>
                <a:cs typeface="Segoe UI" pitchFamily="34" charset="0"/>
              </a:rPr>
              <a:t>Microsoft</a:t>
            </a:r>
            <a:r>
              <a:rPr lang="en-US" sz="700" dirty="0">
                <a:solidFill>
                  <a:srgbClr val="000000">
                    <a:lumMod val="65000"/>
                    <a:lumOff val="35000"/>
                  </a:srgbClr>
                </a:solidFill>
                <a:ea typeface="Segoe UI" pitchFamily="34" charset="0"/>
                <a:cs typeface="Segoe UI" pitchFamily="34" charset="0"/>
              </a:rPr>
              <a:t>, and Microsoft cannot guarantee the accuracy of any information provided after the date of this presentation</a:t>
            </a:r>
            <a:r>
              <a:rPr lang="en-US" sz="700" dirty="0" smtClean="0">
                <a:solidFill>
                  <a:srgbClr val="000000">
                    <a:lumMod val="65000"/>
                    <a:lumOff val="35000"/>
                  </a:srgbClr>
                </a:solidFill>
                <a:ea typeface="Segoe UI" pitchFamily="34" charset="0"/>
                <a:cs typeface="Segoe UI" pitchFamily="34" charset="0"/>
              </a:rPr>
              <a:t>. MICROSOFT </a:t>
            </a:r>
            <a:r>
              <a:rPr lang="en-US" sz="700" dirty="0">
                <a:solidFill>
                  <a:srgbClr val="000000">
                    <a:lumMod val="65000"/>
                    <a:lumOff val="35000"/>
                  </a:srgbClr>
                </a:solidFill>
                <a:ea typeface="Segoe UI" pitchFamily="34" charset="0"/>
                <a:cs typeface="Segoe UI" pitchFamily="34" charset="0"/>
              </a:rPr>
              <a:t>MAKES NO WARRANTIES, EXPRESS, IMPLIED OR STATUTORY, AS TO THE INFORMATION IN THIS PRESENTATION.</a:t>
            </a:r>
          </a:p>
        </p:txBody>
      </p:sp>
      <p:pic>
        <p:nvPicPr>
          <p:cNvPr id="6" name="Picture 2" descr="W:\Open Engagements\Microsoft\Resources\Design\New Microsoft Logo\MSFT_logo_rgb_W-Wht_D.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206449"/>
            <a:ext cx="6242050" cy="234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Sarah\Documents\_SSD_Business\Clients\BuzzBee\1211_AUG_2012\#1649_ProductivityDays\Art_client supplied\Logos_shapes\Microsoft_logo_All_colors\MSFT_logo_rgb_C-Gray.pn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46050" y="2197100"/>
            <a:ext cx="63881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52568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Recommendations</a:t>
            </a:r>
            <a:endParaRPr lang="en-US" dirty="0"/>
          </a:p>
        </p:txBody>
      </p:sp>
      <p:sp>
        <p:nvSpPr>
          <p:cNvPr id="23" name="Rectangle 22"/>
          <p:cNvSpPr/>
          <p:nvPr/>
        </p:nvSpPr>
        <p:spPr bwMode="auto">
          <a:xfrm>
            <a:off x="-38281" y="2434949"/>
            <a:ext cx="12227106" cy="2160000"/>
          </a:xfrm>
          <a:prstGeom prst="rect">
            <a:avLst/>
          </a:prstGeom>
          <a:solidFill>
            <a:schemeClr val="accent1">
              <a:alpha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54014" tIns="54014" rIns="54014" bIns="54014" numCol="1" spcCol="0" rtlCol="0" fromWordArt="0" anchor="b" anchorCtr="0" forceAA="0" compatLnSpc="1">
            <a:prstTxWarp prst="textNoShape">
              <a:avLst/>
            </a:prstTxWarp>
            <a:noAutofit/>
          </a:bodyPr>
          <a:lstStyle/>
          <a:p>
            <a:endParaRPr lang="en-US" sz="2000" dirty="0"/>
          </a:p>
        </p:txBody>
      </p:sp>
      <p:grpSp>
        <p:nvGrpSpPr>
          <p:cNvPr id="3" name="Group 2"/>
          <p:cNvGrpSpPr/>
          <p:nvPr/>
        </p:nvGrpSpPr>
        <p:grpSpPr>
          <a:xfrm>
            <a:off x="709415" y="2434949"/>
            <a:ext cx="2381187" cy="2421539"/>
            <a:chOff x="416982" y="2434949"/>
            <a:chExt cx="2381187" cy="2421539"/>
          </a:xfrm>
        </p:grpSpPr>
        <p:sp>
          <p:nvSpPr>
            <p:cNvPr id="24" name="TextBox 23"/>
            <p:cNvSpPr txBox="1"/>
            <p:nvPr/>
          </p:nvSpPr>
          <p:spPr>
            <a:xfrm>
              <a:off x="1357727" y="3125430"/>
              <a:ext cx="1440442" cy="1231106"/>
            </a:xfrm>
            <a:prstGeom prst="rect">
              <a:avLst/>
            </a:prstGeom>
            <a:noFill/>
          </p:spPr>
          <p:txBody>
            <a:bodyPr wrap="square" lIns="0" tIns="0" rIns="0" bIns="0" rtlCol="0">
              <a:spAutoFit/>
            </a:bodyPr>
            <a:lstStyle/>
            <a:p>
              <a:pPr algn="ctr"/>
              <a:r>
                <a:rPr lang="en-US" sz="2000" spc="-70" dirty="0" smtClean="0">
                  <a:solidFill>
                    <a:schemeClr val="bg1"/>
                  </a:solidFill>
                </a:rPr>
                <a:t>Use JavaScript injection carefully</a:t>
              </a:r>
              <a:endParaRPr lang="en-US" sz="2000" spc="-70" dirty="0">
                <a:solidFill>
                  <a:schemeClr val="bg1"/>
                </a:solidFill>
              </a:endParaRPr>
            </a:p>
          </p:txBody>
        </p:sp>
        <p:pic>
          <p:nvPicPr>
            <p:cNvPr id="17" name="Picture 16"/>
            <p:cNvPicPr>
              <a:picLocks noChangeAspect="1"/>
            </p:cNvPicPr>
            <p:nvPr/>
          </p:nvPicPr>
          <p:blipFill>
            <a:blip r:embed="rId3"/>
            <a:stretch>
              <a:fillRect/>
            </a:stretch>
          </p:blipFill>
          <p:spPr>
            <a:xfrm>
              <a:off x="416982" y="2434949"/>
              <a:ext cx="1312317" cy="2421539"/>
            </a:xfrm>
            <a:prstGeom prst="rect">
              <a:avLst/>
            </a:prstGeom>
          </p:spPr>
        </p:pic>
      </p:grpSp>
      <p:grpSp>
        <p:nvGrpSpPr>
          <p:cNvPr id="4" name="Group 3"/>
          <p:cNvGrpSpPr/>
          <p:nvPr/>
        </p:nvGrpSpPr>
        <p:grpSpPr>
          <a:xfrm>
            <a:off x="6796049" y="2451546"/>
            <a:ext cx="1886362" cy="2128046"/>
            <a:chOff x="6292772" y="2107652"/>
            <a:chExt cx="1886362" cy="2128046"/>
          </a:xfrm>
        </p:grpSpPr>
        <p:sp>
          <p:nvSpPr>
            <p:cNvPr id="37" name="TextBox 36"/>
            <p:cNvSpPr txBox="1"/>
            <p:nvPr/>
          </p:nvSpPr>
          <p:spPr>
            <a:xfrm>
              <a:off x="6292772" y="3620145"/>
              <a:ext cx="1886362" cy="615553"/>
            </a:xfrm>
            <a:prstGeom prst="rect">
              <a:avLst/>
            </a:prstGeom>
            <a:noFill/>
          </p:spPr>
          <p:txBody>
            <a:bodyPr wrap="square" lIns="0" tIns="0" rIns="0" bIns="0" rtlCol="0">
              <a:spAutoFit/>
            </a:bodyPr>
            <a:lstStyle/>
            <a:p>
              <a:pPr algn="ctr"/>
              <a:r>
                <a:rPr lang="en-US" sz="2000" spc="-70" dirty="0" smtClean="0">
                  <a:solidFill>
                    <a:schemeClr val="bg1"/>
                  </a:solidFill>
                </a:rPr>
                <a:t>Follow up on the CSOM updates</a:t>
              </a:r>
              <a:endParaRPr lang="en-US" sz="2000" spc="-70" dirty="0">
                <a:solidFill>
                  <a:schemeClr val="bg1"/>
                </a:solidFill>
              </a:endParaRPr>
            </a:p>
          </p:txBody>
        </p:sp>
        <p:pic>
          <p:nvPicPr>
            <p:cNvPr id="19" name="Picture 18"/>
            <p:cNvPicPr>
              <a:picLocks noChangeAspect="1"/>
            </p:cNvPicPr>
            <p:nvPr/>
          </p:nvPicPr>
          <p:blipFill>
            <a:blip r:embed="rId4"/>
            <a:stretch>
              <a:fillRect/>
            </a:stretch>
          </p:blipFill>
          <p:spPr>
            <a:xfrm>
              <a:off x="6362491" y="2107652"/>
              <a:ext cx="1746923" cy="1566534"/>
            </a:xfrm>
            <a:prstGeom prst="rect">
              <a:avLst/>
            </a:prstGeom>
          </p:spPr>
        </p:pic>
      </p:grpSp>
      <p:grpSp>
        <p:nvGrpSpPr>
          <p:cNvPr id="5" name="Group 4"/>
          <p:cNvGrpSpPr/>
          <p:nvPr/>
        </p:nvGrpSpPr>
        <p:grpSpPr>
          <a:xfrm>
            <a:off x="3761340" y="2434950"/>
            <a:ext cx="2223529" cy="2159999"/>
            <a:chOff x="3738914" y="2434949"/>
            <a:chExt cx="2223529" cy="2159999"/>
          </a:xfrm>
        </p:grpSpPr>
        <p:sp>
          <p:nvSpPr>
            <p:cNvPr id="30" name="TextBox 29"/>
            <p:cNvSpPr txBox="1"/>
            <p:nvPr/>
          </p:nvSpPr>
          <p:spPr>
            <a:xfrm>
              <a:off x="3887296" y="3661241"/>
              <a:ext cx="1873901" cy="923330"/>
            </a:xfrm>
            <a:prstGeom prst="rect">
              <a:avLst/>
            </a:prstGeom>
            <a:noFill/>
          </p:spPr>
          <p:txBody>
            <a:bodyPr wrap="square" lIns="0" tIns="0" rIns="0" bIns="0" rtlCol="0">
              <a:spAutoFit/>
            </a:bodyPr>
            <a:lstStyle/>
            <a:p>
              <a:pPr algn="ctr"/>
              <a:r>
                <a:rPr lang="en-US" sz="2000" spc="-70" dirty="0" smtClean="0">
                  <a:solidFill>
                    <a:schemeClr val="bg1"/>
                  </a:solidFill>
                </a:rPr>
                <a:t>Dynamic loading of scripts for JS injection</a:t>
              </a:r>
              <a:endParaRPr lang="en-US" sz="2000" spc="-70" dirty="0">
                <a:solidFill>
                  <a:schemeClr val="bg1"/>
                </a:solidFill>
              </a:endParaRPr>
            </a:p>
          </p:txBody>
        </p:sp>
        <p:pic>
          <p:nvPicPr>
            <p:cNvPr id="21" name="Picture 20"/>
            <p:cNvPicPr>
              <a:picLocks noChangeAspect="1"/>
            </p:cNvPicPr>
            <p:nvPr/>
          </p:nvPicPr>
          <p:blipFill>
            <a:blip r:embed="rId5"/>
            <a:stretch>
              <a:fillRect/>
            </a:stretch>
          </p:blipFill>
          <p:spPr>
            <a:xfrm>
              <a:off x="3738914" y="2434949"/>
              <a:ext cx="2223529" cy="2159999"/>
            </a:xfrm>
            <a:prstGeom prst="rect">
              <a:avLst/>
            </a:prstGeom>
          </p:spPr>
        </p:pic>
      </p:grpSp>
      <p:grpSp>
        <p:nvGrpSpPr>
          <p:cNvPr id="6" name="Group 5"/>
          <p:cNvGrpSpPr/>
          <p:nvPr/>
        </p:nvGrpSpPr>
        <p:grpSpPr>
          <a:xfrm>
            <a:off x="9462557" y="2672433"/>
            <a:ext cx="1884594" cy="1685032"/>
            <a:chOff x="9103162" y="2671504"/>
            <a:chExt cx="1884594" cy="1685032"/>
          </a:xfrm>
        </p:grpSpPr>
        <p:sp>
          <p:nvSpPr>
            <p:cNvPr id="39" name="TextBox 38"/>
            <p:cNvSpPr txBox="1"/>
            <p:nvPr/>
          </p:nvSpPr>
          <p:spPr>
            <a:xfrm>
              <a:off x="9103162" y="3740983"/>
              <a:ext cx="1884594" cy="615553"/>
            </a:xfrm>
            <a:prstGeom prst="rect">
              <a:avLst/>
            </a:prstGeom>
            <a:noFill/>
          </p:spPr>
          <p:txBody>
            <a:bodyPr wrap="square" lIns="0" tIns="0" rIns="0" bIns="0" rtlCol="0">
              <a:spAutoFit/>
            </a:bodyPr>
            <a:lstStyle/>
            <a:p>
              <a:pPr algn="ctr"/>
              <a:r>
                <a:rPr lang="en-US" sz="2000" spc="-70" dirty="0" smtClean="0">
                  <a:solidFill>
                    <a:schemeClr val="bg1"/>
                  </a:solidFill>
                </a:rPr>
                <a:t>Remember client side optimization</a:t>
              </a:r>
              <a:endParaRPr lang="en-US" sz="2000" spc="-70" dirty="0">
                <a:solidFill>
                  <a:schemeClr val="bg1"/>
                </a:solidFill>
              </a:endParaRPr>
            </a:p>
          </p:txBody>
        </p:sp>
        <p:pic>
          <p:nvPicPr>
            <p:cNvPr id="25" name="Picture 24"/>
            <p:cNvPicPr>
              <a:picLocks noChangeAspect="1"/>
            </p:cNvPicPr>
            <p:nvPr/>
          </p:nvPicPr>
          <p:blipFill>
            <a:blip r:embed="rId6"/>
            <a:stretch>
              <a:fillRect/>
            </a:stretch>
          </p:blipFill>
          <p:spPr>
            <a:xfrm>
              <a:off x="9493591" y="2671504"/>
              <a:ext cx="1103736" cy="1091472"/>
            </a:xfrm>
            <a:prstGeom prst="rect">
              <a:avLst/>
            </a:prstGeom>
          </p:spPr>
        </p:pic>
      </p:grpSp>
    </p:spTree>
    <p:extLst>
      <p:ext uri="{BB962C8B-B14F-4D97-AF65-F5344CB8AC3E}">
        <p14:creationId xmlns:p14="http://schemas.microsoft.com/office/powerpoint/2010/main" val="3446824757"/>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entr" presetSubtype="0" fill="hold" nodeType="withEffect">
                                  <p:stCondLst>
                                    <p:cond delay="150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200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250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30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Introduction</a:t>
            </a:r>
            <a:endParaRPr lang="en-US" sz="7200" dirty="0"/>
          </a:p>
        </p:txBody>
      </p:sp>
    </p:spTree>
    <p:extLst>
      <p:ext uri="{BB962C8B-B14F-4D97-AF65-F5344CB8AC3E}">
        <p14:creationId xmlns:p14="http://schemas.microsoft.com/office/powerpoint/2010/main" val="3968920718"/>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fi-FI" smtClean="0"/>
              <a:t>From feature framework to app model</a:t>
            </a:r>
            <a:endParaRPr lang="en-GB" dirty="0"/>
          </a:p>
        </p:txBody>
      </p:sp>
    </p:spTree>
    <p:extLst>
      <p:ext uri="{BB962C8B-B14F-4D97-AF65-F5344CB8AC3E}">
        <p14:creationId xmlns:p14="http://schemas.microsoft.com/office/powerpoint/2010/main" val="1495863836"/>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05375" y="228600"/>
            <a:ext cx="6762750" cy="747897"/>
          </a:xfrm>
        </p:spPr>
        <p:txBody>
          <a:bodyPr/>
          <a:lstStyle/>
          <a:p>
            <a:r>
              <a:rPr lang="en-US" dirty="0" smtClean="0"/>
              <a:t>Site management</a:t>
            </a:r>
            <a:endParaRPr lang="en-US" dirty="0"/>
          </a:p>
        </p:txBody>
      </p:sp>
      <p:sp>
        <p:nvSpPr>
          <p:cNvPr id="7" name="Text Placeholder 6"/>
          <p:cNvSpPr>
            <a:spLocks noGrp="1"/>
          </p:cNvSpPr>
          <p:nvPr>
            <p:ph type="body" sz="quarter" idx="10"/>
          </p:nvPr>
        </p:nvSpPr>
        <p:spPr>
          <a:xfrm>
            <a:off x="4905375" y="1447799"/>
            <a:ext cx="6762750" cy="2043636"/>
          </a:xfrm>
        </p:spPr>
        <p:txBody>
          <a:bodyPr/>
          <a:lstStyle/>
          <a:p>
            <a:r>
              <a:rPr lang="en-US" sz="3600" dirty="0">
                <a:solidFill>
                  <a:schemeClr val="accent1"/>
                </a:solidFill>
              </a:rPr>
              <a:t>Remote </a:t>
            </a:r>
            <a:r>
              <a:rPr lang="en-US" sz="3600" dirty="0" smtClean="0">
                <a:solidFill>
                  <a:schemeClr val="accent1"/>
                </a:solidFill>
              </a:rPr>
              <a:t>APIs</a:t>
            </a:r>
            <a:endParaRPr lang="en-US" sz="3600" dirty="0">
              <a:solidFill>
                <a:schemeClr val="accent1"/>
              </a:solidFill>
            </a:endParaRPr>
          </a:p>
          <a:p>
            <a:pPr lvl="1"/>
            <a:r>
              <a:rPr lang="en-US" dirty="0" smtClean="0"/>
              <a:t>Control site settings using remote APIs like CSOM and REST</a:t>
            </a:r>
          </a:p>
          <a:p>
            <a:pPr lvl="1"/>
            <a:r>
              <a:rPr lang="en-US" dirty="0" smtClean="0"/>
              <a:t>Site management performed by code running out side of the SharePoint generally during site provisioning or when apps are added</a:t>
            </a:r>
            <a:endParaRPr lang="en-US" dirty="0"/>
          </a:p>
          <a:p>
            <a:pPr lvl="1"/>
            <a:endParaRPr lang="en-US" dirty="0"/>
          </a:p>
          <a:p>
            <a:r>
              <a:rPr lang="en-US" sz="3600" dirty="0">
                <a:solidFill>
                  <a:schemeClr val="accent1"/>
                </a:solidFill>
              </a:rPr>
              <a:t>JS injection</a:t>
            </a:r>
          </a:p>
          <a:p>
            <a:pPr lvl="1"/>
            <a:r>
              <a:rPr lang="en-US" dirty="0"/>
              <a:t>Apply changes to the pages using JS Injection technique</a:t>
            </a:r>
          </a:p>
          <a:p>
            <a:pPr lvl="1"/>
            <a:r>
              <a:rPr lang="en-US" dirty="0"/>
              <a:t>Can be used to add elements and structures to existing pages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 y="1786"/>
            <a:ext cx="4569619" cy="6854429"/>
          </a:xfrm>
          <a:prstGeom prst="rect">
            <a:avLst/>
          </a:prstGeom>
        </p:spPr>
      </p:pic>
    </p:spTree>
    <p:extLst>
      <p:ext uri="{BB962C8B-B14F-4D97-AF65-F5344CB8AC3E}">
        <p14:creationId xmlns:p14="http://schemas.microsoft.com/office/powerpoint/2010/main" val="59363243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smtClean="0"/>
              <a:t>Page and content modification</a:t>
            </a:r>
            <a:endParaRPr lang="en-US" sz="7200" dirty="0"/>
          </a:p>
        </p:txBody>
      </p:sp>
    </p:spTree>
    <p:extLst>
      <p:ext uri="{BB962C8B-B14F-4D97-AF65-F5344CB8AC3E}">
        <p14:creationId xmlns:p14="http://schemas.microsoft.com/office/powerpoint/2010/main" val="4292746690"/>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7100888" cy="1975926"/>
          </a:xfrm>
        </p:spPr>
        <p:txBody>
          <a:bodyPr/>
          <a:lstStyle/>
          <a:p>
            <a:r>
              <a:rPr lang="en-US" dirty="0" smtClean="0"/>
              <a:t>What</a:t>
            </a:r>
          </a:p>
          <a:p>
            <a:pPr lvl="1"/>
            <a:r>
              <a:rPr lang="en-US" dirty="0" smtClean="0"/>
              <a:t>Modify content in wiki pages (site pages library) from SP App by adding html elements or additional web parts.</a:t>
            </a:r>
          </a:p>
          <a:p>
            <a:r>
              <a:rPr lang="en-US" dirty="0" smtClean="0"/>
              <a:t>Why</a:t>
            </a:r>
          </a:p>
          <a:p>
            <a:pPr lvl="1"/>
            <a:r>
              <a:rPr lang="en-US" dirty="0" smtClean="0"/>
              <a:t>Modify end user experience automatically on the host web when app is installed or when the sites are provisioned. </a:t>
            </a:r>
          </a:p>
          <a:p>
            <a:r>
              <a:rPr lang="en-US" dirty="0" smtClean="0"/>
              <a:t>How</a:t>
            </a:r>
          </a:p>
          <a:p>
            <a:pPr lvl="1"/>
            <a:r>
              <a:rPr lang="en-US" dirty="0" smtClean="0"/>
              <a:t>Access host web using CSOM and add needed html or modify the web parts in the page.</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7579" r="21848"/>
          <a:stretch/>
        </p:blipFill>
        <p:spPr>
          <a:xfrm flipH="1">
            <a:off x="8012785" y="531"/>
            <a:ext cx="4176039" cy="6856576"/>
          </a:xfrm>
          <a:prstGeom prst="rect">
            <a:avLst/>
          </a:prstGeom>
        </p:spPr>
      </p:pic>
      <p:sp>
        <p:nvSpPr>
          <p:cNvPr id="3" name="Title 2"/>
          <p:cNvSpPr>
            <a:spLocks noGrp="1"/>
          </p:cNvSpPr>
          <p:nvPr>
            <p:ph type="title"/>
          </p:nvPr>
        </p:nvSpPr>
        <p:spPr/>
        <p:txBody>
          <a:bodyPr/>
          <a:lstStyle/>
          <a:p>
            <a:r>
              <a:rPr lang="en-US" dirty="0" smtClean="0"/>
              <a:t>Introduction wiki page modification</a:t>
            </a:r>
            <a:endParaRPr lang="en-US" dirty="0"/>
          </a:p>
        </p:txBody>
      </p:sp>
    </p:spTree>
    <p:extLst>
      <p:ext uri="{BB962C8B-B14F-4D97-AF65-F5344CB8AC3E}">
        <p14:creationId xmlns:p14="http://schemas.microsoft.com/office/powerpoint/2010/main" val="76311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_Template_2012_Light">
      <a:dk1>
        <a:srgbClr val="000000"/>
      </a:dk1>
      <a:lt1>
        <a:srgbClr val="FFFFFF"/>
      </a:lt1>
      <a:dk2>
        <a:srgbClr val="EB3C00"/>
      </a:dk2>
      <a:lt2>
        <a:srgbClr val="797A7D"/>
      </a:lt2>
      <a:accent1>
        <a:srgbClr val="EB3C00"/>
      </a:accent1>
      <a:accent2>
        <a:srgbClr val="FF8C00"/>
      </a:accent2>
      <a:accent3>
        <a:srgbClr val="FFB900"/>
      </a:accent3>
      <a:accent4>
        <a:srgbClr val="007233"/>
      </a:accent4>
      <a:accent5>
        <a:srgbClr val="00188F"/>
      </a:accent5>
      <a:accent6>
        <a:srgbClr val="68217A"/>
      </a:accent6>
      <a:hlink>
        <a:srgbClr val="FF8C00"/>
      </a:hlink>
      <a:folHlink>
        <a:srgbClr val="EB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6D227263-DACE-442F-8D98-551E7A302C92}"/>
    </a:ext>
  </a:extLst>
</a:theme>
</file>

<file path=ppt/theme/theme2.xml><?xml version="1.0" encoding="utf-8"?>
<a:theme xmlns:a="http://schemas.openxmlformats.org/drawingml/2006/main" name="5-30055_Office365 Template 2012 - 16x9 - Colored Accent Slides">
  <a:themeElements>
    <a:clrScheme name="Office_Template_2012_Accent_Slides">
      <a:dk1>
        <a:srgbClr val="000000"/>
      </a:dk1>
      <a:lt1>
        <a:srgbClr val="FFFFFF"/>
      </a:lt1>
      <a:dk2>
        <a:srgbClr val="EB3C00"/>
      </a:dk2>
      <a:lt2>
        <a:srgbClr val="D2D2D2"/>
      </a:lt2>
      <a:accent1>
        <a:srgbClr val="EB3C00"/>
      </a:accent1>
      <a:accent2>
        <a:srgbClr val="007233"/>
      </a:accent2>
      <a:accent3>
        <a:srgbClr val="00188F"/>
      </a:accent3>
      <a:accent4>
        <a:srgbClr val="68217A"/>
      </a:accent4>
      <a:accent5>
        <a:srgbClr val="969696"/>
      </a:accent5>
      <a:accent6>
        <a:srgbClr val="D2D2D2"/>
      </a:accent6>
      <a:hlink>
        <a:srgbClr val="969696"/>
      </a:hlink>
      <a:folHlink>
        <a:srgbClr val="D2D2D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365 Template Orange.potx" id="{A418BC41-9312-4E81-974D-3B62BBA9F7CA}" vid="{DDA9FB17-E5E7-4414-8A13-502BEB78C6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709D8DA39404E429F006B3F94B6A56B" ma:contentTypeVersion="0" ma:contentTypeDescription="Create a new document." ma:contentTypeScope="" ma:versionID="63b151c6e72fe6cfcfe11e3b787e1d3d">
  <xsd:schema xmlns:xsd="http://www.w3.org/2001/XMLSchema" xmlns:xs="http://www.w3.org/2001/XMLSchema" xmlns:p="http://schemas.microsoft.com/office/2006/metadata/properties" targetNamespace="http://schemas.microsoft.com/office/2006/metadata/properties" ma:root="true" ma:fieldsID="e3f0b4ead09fc5ac33ce8381fa26e53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AEA8A7-A694-4DB0-82AB-EF48F2E9B6F9}">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4606E04-852E-4880-8CD1-0B186F4087B1}">
  <ds:schemaRefs>
    <ds:schemaRef ds:uri="http://schemas.microsoft.com/sharepoint/v3/contenttype/forms"/>
  </ds:schemaRefs>
</ds:datastoreItem>
</file>

<file path=customXml/itemProps3.xml><?xml version="1.0" encoding="utf-8"?>
<ds:datastoreItem xmlns:ds="http://schemas.openxmlformats.org/officeDocument/2006/customXml" ds:itemID="{99E63BD4-356B-47A8-B9CB-423EDCAB02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Office365 Template Orange</Template>
  <TotalTime>0</TotalTime>
  <Words>2378</Words>
  <Application>Microsoft Office PowerPoint</Application>
  <PresentationFormat>Custom</PresentationFormat>
  <Paragraphs>263</Paragraphs>
  <Slides>32</Slides>
  <Notes>18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Semibold</vt:lpstr>
      <vt:lpstr>Wingdings</vt:lpstr>
      <vt:lpstr>5-30055_Office Template 2012 - 16x9 - White Background</vt:lpstr>
      <vt:lpstr>5-30055_Office365 Template 2012 - 16x9 - Colored Accent Slides</vt:lpstr>
      <vt:lpstr>Managing site settings using app model</vt:lpstr>
      <vt:lpstr>Agenda</vt:lpstr>
      <vt:lpstr>Vision</vt:lpstr>
      <vt:lpstr>Recommendations</vt:lpstr>
      <vt:lpstr>Introduction</vt:lpstr>
      <vt:lpstr>From feature framework to app model</vt:lpstr>
      <vt:lpstr>Site management</vt:lpstr>
      <vt:lpstr>Page and content modification</vt:lpstr>
      <vt:lpstr>Introduction wiki page modification</vt:lpstr>
      <vt:lpstr>Modify host web content</vt:lpstr>
      <vt:lpstr>PowerPoint Presentation</vt:lpstr>
      <vt:lpstr>JavaScript Injection</vt:lpstr>
      <vt:lpstr>JavaScript Injection</vt:lpstr>
      <vt:lpstr>JS injection for messages</vt:lpstr>
      <vt:lpstr>“Wouldn’t this cause dependency on page dom structure, so any change can break it?”</vt:lpstr>
      <vt:lpstr>JS proxy refresh model</vt:lpstr>
      <vt:lpstr>PowerPoint Presentation</vt:lpstr>
      <vt:lpstr>Controlling site settings</vt:lpstr>
      <vt:lpstr>Controlling site settings</vt:lpstr>
      <vt:lpstr>Typical settings controlled in site level</vt:lpstr>
      <vt:lpstr>“Are we getting more site level APIs for CSOM and REST?”</vt:lpstr>
      <vt:lpstr>Performance optimization</vt:lpstr>
      <vt:lpstr>Caching and asset optimization</vt:lpstr>
      <vt:lpstr>Centralized Asset Deployment</vt:lpstr>
      <vt:lpstr>“Can I use Content Delivery Networks for asset storage?”</vt:lpstr>
      <vt:lpstr>PowerPoint Presentation</vt:lpstr>
      <vt:lpstr>Recommendations</vt:lpstr>
      <vt:lpstr>PowerPoint Presentation</vt:lpstr>
      <vt:lpstr>PowerPoint Presentation</vt:lpstr>
      <vt:lpstr>PowerPoint Presentation</vt:lpstr>
      <vt:lpstr>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description>Template: Vesa Juvonen, Microsoft</dc:description>
  <cp:lastModifiedBy/>
  <cp:revision>1</cp:revision>
  <dcterms:created xsi:type="dcterms:W3CDTF">2015-01-15T08:32:43Z</dcterms:created>
  <dcterms:modified xsi:type="dcterms:W3CDTF">2015-02-09T12:40:36Z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temType">
    <vt:lpwstr/>
  </property>
  <property fmtid="{D5CDD505-2E9C-101B-9397-08002B2CF9AE}" pid="3" name="ContentTypeId">
    <vt:lpwstr>0x010100B709D8DA39404E429F006B3F94B6A56B</vt:lpwstr>
  </property>
</Properties>
</file>