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07" r:id="rId8"/>
    <p:sldId id="1308" r:id="rId9"/>
    <p:sldId id="1360" r:id="rId10"/>
    <p:sldId id="1361" r:id="rId11"/>
    <p:sldId id="1362" r:id="rId12"/>
    <p:sldId id="1299" r:id="rId13"/>
    <p:sldId id="1359" r:id="rId14"/>
    <p:sldId id="1374" r:id="rId15"/>
    <p:sldId id="1375" r:id="rId16"/>
    <p:sldId id="1347" r:id="rId17"/>
    <p:sldId id="1364" r:id="rId18"/>
    <p:sldId id="1372" r:id="rId19"/>
    <p:sldId id="1373" r:id="rId20"/>
    <p:sldId id="1376" r:id="rId21"/>
    <p:sldId id="1340" r:id="rId22"/>
    <p:sldId id="1348" r:id="rId23"/>
    <p:sldId id="1349" r:id="rId24"/>
    <p:sldId id="1371" r:id="rId25"/>
    <p:sldId id="1352" r:id="rId26"/>
    <p:sldId id="1353" r:id="rId27"/>
    <p:sldId id="1354" r:id="rId28"/>
    <p:sldId id="1355" r:id="rId29"/>
    <p:sldId id="1356" r:id="rId30"/>
    <p:sldId id="1357" r:id="rId31"/>
    <p:sldId id="1358" r:id="rId32"/>
    <p:sldId id="1365" r:id="rId33"/>
    <p:sldId id="1366" r:id="rId34"/>
    <p:sldId id="1344" r:id="rId35"/>
    <p:sldId id="1367" r:id="rId36"/>
    <p:sldId id="1345" r:id="rId37"/>
    <p:sldId id="1369" r:id="rId38"/>
    <p:sldId id="1377" r:id="rId39"/>
    <p:sldId id="1370" r:id="rId40"/>
    <p:sldId id="1310" r:id="rId41"/>
    <p:sldId id="1311" r:id="rId42"/>
    <p:sldId id="1312" r:id="rId43"/>
    <p:sldId id="1313" r:id="rId44"/>
    <p:sldId id="1314"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C9552FAC-73BA-4DEC-B3B1-99A920D9C1D2}">
          <p14:sldIdLst>
            <p14:sldId id="1360"/>
            <p14:sldId id="1361"/>
            <p14:sldId id="1362"/>
          </p14:sldIdLst>
        </p14:section>
        <p14:section name="Remote Timer Jobs" id="{2D66131E-5340-4A7B-9A0E-49CFA8B9F597}">
          <p14:sldIdLst>
            <p14:sldId id="1299"/>
            <p14:sldId id="1359"/>
            <p14:sldId id="1374"/>
            <p14:sldId id="1375"/>
            <p14:sldId id="1347"/>
            <p14:sldId id="1364"/>
            <p14:sldId id="1372"/>
            <p14:sldId id="1373"/>
            <p14:sldId id="1376"/>
          </p14:sldIdLst>
        </p14:section>
        <p14:section name="Remote event receicers" id="{5E412645-B4F4-4091-A8C8-9C9953D3C17A}">
          <p14:sldIdLst>
            <p14:sldId id="1340"/>
            <p14:sldId id="1348"/>
            <p14:sldId id="1349"/>
            <p14:sldId id="1371"/>
            <p14:sldId id="1352"/>
            <p14:sldId id="1353"/>
            <p14:sldId id="1354"/>
            <p14:sldId id="1355"/>
            <p14:sldId id="1356"/>
            <p14:sldId id="1357"/>
            <p14:sldId id="1358"/>
            <p14:sldId id="1365"/>
            <p14:sldId id="1366"/>
          </p14:sldIdLst>
        </p14:section>
        <p14:section name="App installation events" id="{F8584514-78A7-47E4-BCB4-C5B525786FB6}">
          <p14:sldIdLst>
            <p14:sldId id="1344"/>
            <p14:sldId id="1367"/>
            <p14:sldId id="1345"/>
            <p14:sldId id="1369"/>
            <p14:sldId id="1377"/>
          </p14:sldIdLst>
        </p14:section>
        <p14:section name="Closing" id="{C4EA8950-BDB5-4983-8DDF-2724C2F2CA62}">
          <p14:sldIdLst>
            <p14:sldId id="1370"/>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69" autoAdjust="0"/>
  </p:normalViewPr>
  <p:slideViewPr>
    <p:cSldViewPr snapToGrid="0">
      <p:cViewPr varScale="1">
        <p:scale>
          <a:sx n="93" d="100"/>
          <a:sy n="93" d="100"/>
        </p:scale>
        <p:origin x="456"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901B9-6F05-4D1E-80C3-BF75345C50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8686B31-BF37-4B6F-A909-435F24A70282}">
      <dgm:prSet/>
      <dgm:spPr/>
      <dgm:t>
        <a:bodyPr/>
        <a:lstStyle/>
        <a:p>
          <a:pPr rtl="0"/>
          <a:r>
            <a:rPr lang="en-US" dirty="0" smtClean="0"/>
            <a:t>Event scopes:</a:t>
          </a:r>
        </a:p>
      </dgm:t>
    </dgm:pt>
    <dgm:pt modelId="{669D55EE-A7CA-4619-9B32-D7B2BEEC8602}" type="parTrans" cxnId="{737A424C-98F0-418F-89A4-126A7EF44BFA}">
      <dgm:prSet/>
      <dgm:spPr/>
      <dgm:t>
        <a:bodyPr/>
        <a:lstStyle/>
        <a:p>
          <a:endParaRPr lang="en-GB"/>
        </a:p>
      </dgm:t>
    </dgm:pt>
    <dgm:pt modelId="{C56E07FF-DD32-4A8B-9144-A71114A08E6D}" type="sibTrans" cxnId="{737A424C-98F0-418F-89A4-126A7EF44BFA}">
      <dgm:prSet/>
      <dgm:spPr/>
      <dgm:t>
        <a:bodyPr/>
        <a:lstStyle/>
        <a:p>
          <a:endParaRPr lang="en-GB"/>
        </a:p>
      </dgm:t>
    </dgm:pt>
    <dgm:pt modelId="{6EFF3E64-FD78-4ED9-9B37-F78EFB7A5D40}">
      <dgm:prSet/>
      <dgm:spPr/>
      <dgm:t>
        <a:bodyPr/>
        <a:lstStyle/>
        <a:p>
          <a:pPr rtl="0"/>
          <a:r>
            <a:rPr lang="en-US" dirty="0" smtClean="0"/>
            <a:t>List item</a:t>
          </a:r>
          <a:endParaRPr lang="en-GB" dirty="0"/>
        </a:p>
      </dgm:t>
    </dgm:pt>
    <dgm:pt modelId="{3FAF192C-C273-4BB2-B483-B9077FD28502}" type="parTrans" cxnId="{2BE20B8A-D9B7-4332-8F39-A010123F551B}">
      <dgm:prSet/>
      <dgm:spPr/>
      <dgm:t>
        <a:bodyPr/>
        <a:lstStyle/>
        <a:p>
          <a:endParaRPr lang="en-GB"/>
        </a:p>
      </dgm:t>
    </dgm:pt>
    <dgm:pt modelId="{B46F179D-6F3A-4E8F-A2DE-D87A40ACF24E}" type="sibTrans" cxnId="{2BE20B8A-D9B7-4332-8F39-A010123F551B}">
      <dgm:prSet/>
      <dgm:spPr/>
      <dgm:t>
        <a:bodyPr/>
        <a:lstStyle/>
        <a:p>
          <a:endParaRPr lang="en-GB"/>
        </a:p>
      </dgm:t>
    </dgm:pt>
    <dgm:pt modelId="{85D65099-25A7-4EC6-8C94-09F840EF4EB8}">
      <dgm:prSet/>
      <dgm:spPr/>
      <dgm:t>
        <a:bodyPr/>
        <a:lstStyle/>
        <a:p>
          <a:pPr rtl="0"/>
          <a:r>
            <a:rPr lang="en-US" dirty="0" smtClean="0"/>
            <a:t>Support for the following types:</a:t>
          </a:r>
        </a:p>
      </dgm:t>
    </dgm:pt>
    <dgm:pt modelId="{78A1A250-9FB2-4472-852B-8E0F93A4C9A4}" type="parTrans" cxnId="{C7869BF5-880F-4DAF-A4FF-212111669539}">
      <dgm:prSet/>
      <dgm:spPr/>
      <dgm:t>
        <a:bodyPr/>
        <a:lstStyle/>
        <a:p>
          <a:endParaRPr lang="en-GB"/>
        </a:p>
      </dgm:t>
    </dgm:pt>
    <dgm:pt modelId="{2D1EEBC4-FF38-4AC4-9775-BD22678AA49A}" type="sibTrans" cxnId="{C7869BF5-880F-4DAF-A4FF-212111669539}">
      <dgm:prSet/>
      <dgm:spPr/>
      <dgm:t>
        <a:bodyPr/>
        <a:lstStyle/>
        <a:p>
          <a:endParaRPr lang="en-GB"/>
        </a:p>
      </dgm:t>
    </dgm:pt>
    <dgm:pt modelId="{93520FE3-EC20-4A2B-9F8B-E0B39C27C9EF}">
      <dgm:prSet/>
      <dgm:spPr/>
      <dgm:t>
        <a:bodyPr/>
        <a:lstStyle/>
        <a:p>
          <a:pPr rtl="0"/>
          <a:r>
            <a:rPr lang="en-US" dirty="0" smtClean="0"/>
            <a:t>Synchronous events</a:t>
          </a:r>
          <a:endParaRPr lang="en-GB" dirty="0"/>
        </a:p>
      </dgm:t>
    </dgm:pt>
    <dgm:pt modelId="{7210C299-EAA7-40C2-9260-7EC64268C884}" type="parTrans" cxnId="{BCDBA1CC-B158-4EF9-89A7-D0B05947E656}">
      <dgm:prSet/>
      <dgm:spPr/>
      <dgm:t>
        <a:bodyPr/>
        <a:lstStyle/>
        <a:p>
          <a:endParaRPr lang="en-GB"/>
        </a:p>
      </dgm:t>
    </dgm:pt>
    <dgm:pt modelId="{11E75AD1-9B22-4B30-AA0C-3CE09D125907}" type="sibTrans" cxnId="{BCDBA1CC-B158-4EF9-89A7-D0B05947E656}">
      <dgm:prSet/>
      <dgm:spPr/>
      <dgm:t>
        <a:bodyPr/>
        <a:lstStyle/>
        <a:p>
          <a:endParaRPr lang="en-GB"/>
        </a:p>
      </dgm:t>
    </dgm:pt>
    <dgm:pt modelId="{22DD3D18-C653-4DEB-A569-9647A8DC907B}">
      <dgm:prSet/>
      <dgm:spPr/>
      <dgm:t>
        <a:bodyPr/>
        <a:lstStyle/>
        <a:p>
          <a:r>
            <a:rPr lang="en-US" dirty="0" smtClean="0"/>
            <a:t>List</a:t>
          </a:r>
        </a:p>
      </dgm:t>
    </dgm:pt>
    <dgm:pt modelId="{69A83332-8543-4EE0-8120-BCF1BBF2B3AE}" type="parTrans" cxnId="{577BFAD7-8CC2-4BD1-B2FE-6D62F7E7B0A6}">
      <dgm:prSet/>
      <dgm:spPr/>
      <dgm:t>
        <a:bodyPr/>
        <a:lstStyle/>
        <a:p>
          <a:endParaRPr lang="en-US"/>
        </a:p>
      </dgm:t>
    </dgm:pt>
    <dgm:pt modelId="{6D12D0CF-E98F-4DF7-9F6B-23BF105A62AB}" type="sibTrans" cxnId="{577BFAD7-8CC2-4BD1-B2FE-6D62F7E7B0A6}">
      <dgm:prSet/>
      <dgm:spPr/>
      <dgm:t>
        <a:bodyPr/>
        <a:lstStyle/>
        <a:p>
          <a:endParaRPr lang="en-US"/>
        </a:p>
      </dgm:t>
    </dgm:pt>
    <dgm:pt modelId="{CA8D7B59-FB05-496C-B2C3-0103FB32D37E}">
      <dgm:prSet/>
      <dgm:spPr/>
      <dgm:t>
        <a:bodyPr/>
        <a:lstStyle/>
        <a:p>
          <a:r>
            <a:rPr lang="en-US" dirty="0" smtClean="0"/>
            <a:t>Web</a:t>
          </a:r>
        </a:p>
      </dgm:t>
    </dgm:pt>
    <dgm:pt modelId="{46B6D1E1-ECFC-4472-A847-F26DB2C991D4}" type="parTrans" cxnId="{B74B9B32-7D3A-46B8-ADD0-929CD87FBAA0}">
      <dgm:prSet/>
      <dgm:spPr/>
      <dgm:t>
        <a:bodyPr/>
        <a:lstStyle/>
        <a:p>
          <a:endParaRPr lang="en-US"/>
        </a:p>
      </dgm:t>
    </dgm:pt>
    <dgm:pt modelId="{ADB647D1-AC53-40FF-898C-15C82280606C}" type="sibTrans" cxnId="{B74B9B32-7D3A-46B8-ADD0-929CD87FBAA0}">
      <dgm:prSet/>
      <dgm:spPr/>
      <dgm:t>
        <a:bodyPr/>
        <a:lstStyle/>
        <a:p>
          <a:endParaRPr lang="en-US"/>
        </a:p>
      </dgm:t>
    </dgm:pt>
    <dgm:pt modelId="{A237E701-949B-4CFF-902B-9272DAE52207}">
      <dgm:prSet/>
      <dgm:spPr/>
      <dgm:t>
        <a:bodyPr/>
        <a:lstStyle/>
        <a:p>
          <a:r>
            <a:rPr lang="en-US" dirty="0" smtClean="0"/>
            <a:t>App</a:t>
          </a:r>
        </a:p>
      </dgm:t>
    </dgm:pt>
    <dgm:pt modelId="{D49F4526-504A-4A33-970B-F0A719F5D387}" type="parTrans" cxnId="{7EB6EEAF-D9BF-4F83-A348-C7E80729D6B7}">
      <dgm:prSet/>
      <dgm:spPr/>
      <dgm:t>
        <a:bodyPr/>
        <a:lstStyle/>
        <a:p>
          <a:endParaRPr lang="en-US"/>
        </a:p>
      </dgm:t>
    </dgm:pt>
    <dgm:pt modelId="{0707D9A2-A6C8-4094-B0FB-30E1454B8416}" type="sibTrans" cxnId="{7EB6EEAF-D9BF-4F83-A348-C7E80729D6B7}">
      <dgm:prSet/>
      <dgm:spPr/>
      <dgm:t>
        <a:bodyPr/>
        <a:lstStyle/>
        <a:p>
          <a:endParaRPr lang="en-US"/>
        </a:p>
      </dgm:t>
    </dgm:pt>
    <dgm:pt modelId="{E2DC489B-724F-44D5-88CC-E9B7196AF097}">
      <dgm:prSet/>
      <dgm:spPr/>
      <dgm:t>
        <a:bodyPr/>
        <a:lstStyle/>
        <a:p>
          <a:r>
            <a:rPr lang="en-US" dirty="0" smtClean="0"/>
            <a:t>Asynchronous after events</a:t>
          </a:r>
          <a:endParaRPr lang="en-US" dirty="0"/>
        </a:p>
      </dgm:t>
    </dgm:pt>
    <dgm:pt modelId="{D091A29A-4D7C-4CBF-8B43-A5EFA83A22CC}" type="parTrans" cxnId="{A86619D3-8234-42A3-988C-EC1929ADA76A}">
      <dgm:prSet/>
      <dgm:spPr/>
      <dgm:t>
        <a:bodyPr/>
        <a:lstStyle/>
        <a:p>
          <a:endParaRPr lang="en-US"/>
        </a:p>
      </dgm:t>
    </dgm:pt>
    <dgm:pt modelId="{F8EBFEAB-9515-4F62-9F25-797975ABCA39}" type="sibTrans" cxnId="{A86619D3-8234-42A3-988C-EC1929ADA76A}">
      <dgm:prSet/>
      <dgm:spPr/>
      <dgm:t>
        <a:bodyPr/>
        <a:lstStyle/>
        <a:p>
          <a:endParaRPr lang="en-US"/>
        </a:p>
      </dgm:t>
    </dgm:pt>
    <dgm:pt modelId="{027F324F-4382-405F-B5D2-C3D5B2BA234E}" type="pres">
      <dgm:prSet presAssocID="{D80901B9-6F05-4D1E-80C3-BF75345C50BE}" presName="linear" presStyleCnt="0">
        <dgm:presLayoutVars>
          <dgm:animLvl val="lvl"/>
          <dgm:resizeHandles val="exact"/>
        </dgm:presLayoutVars>
      </dgm:prSet>
      <dgm:spPr/>
      <dgm:t>
        <a:bodyPr/>
        <a:lstStyle/>
        <a:p>
          <a:endParaRPr lang="en-US"/>
        </a:p>
      </dgm:t>
    </dgm:pt>
    <dgm:pt modelId="{B8D470D0-C272-4757-8EAD-882768C608B8}" type="pres">
      <dgm:prSet presAssocID="{D8686B31-BF37-4B6F-A909-435F24A70282}" presName="parentText" presStyleLbl="node1" presStyleIdx="0" presStyleCnt="2">
        <dgm:presLayoutVars>
          <dgm:chMax val="0"/>
          <dgm:bulletEnabled val="1"/>
        </dgm:presLayoutVars>
      </dgm:prSet>
      <dgm:spPr/>
      <dgm:t>
        <a:bodyPr/>
        <a:lstStyle/>
        <a:p>
          <a:endParaRPr lang="en-US"/>
        </a:p>
      </dgm:t>
    </dgm:pt>
    <dgm:pt modelId="{318B7737-7624-4B1A-85FA-5AE3759F1CD0}" type="pres">
      <dgm:prSet presAssocID="{D8686B31-BF37-4B6F-A909-435F24A70282}" presName="childText" presStyleLbl="revTx" presStyleIdx="0" presStyleCnt="2">
        <dgm:presLayoutVars>
          <dgm:bulletEnabled val="1"/>
        </dgm:presLayoutVars>
      </dgm:prSet>
      <dgm:spPr/>
      <dgm:t>
        <a:bodyPr/>
        <a:lstStyle/>
        <a:p>
          <a:endParaRPr lang="en-US"/>
        </a:p>
      </dgm:t>
    </dgm:pt>
    <dgm:pt modelId="{A1D4AE7D-199E-4F88-84A0-C207C0B064C4}" type="pres">
      <dgm:prSet presAssocID="{85D65099-25A7-4EC6-8C94-09F840EF4EB8}" presName="parentText" presStyleLbl="node1" presStyleIdx="1" presStyleCnt="2">
        <dgm:presLayoutVars>
          <dgm:chMax val="0"/>
          <dgm:bulletEnabled val="1"/>
        </dgm:presLayoutVars>
      </dgm:prSet>
      <dgm:spPr/>
      <dgm:t>
        <a:bodyPr/>
        <a:lstStyle/>
        <a:p>
          <a:endParaRPr lang="en-US"/>
        </a:p>
      </dgm:t>
    </dgm:pt>
    <dgm:pt modelId="{FB4524FA-6835-41B5-9EF6-46EEDF339826}" type="pres">
      <dgm:prSet presAssocID="{85D65099-25A7-4EC6-8C94-09F840EF4EB8}" presName="childText" presStyleLbl="revTx" presStyleIdx="1" presStyleCnt="2">
        <dgm:presLayoutVars>
          <dgm:bulletEnabled val="1"/>
        </dgm:presLayoutVars>
      </dgm:prSet>
      <dgm:spPr/>
      <dgm:t>
        <a:bodyPr/>
        <a:lstStyle/>
        <a:p>
          <a:endParaRPr lang="en-US"/>
        </a:p>
      </dgm:t>
    </dgm:pt>
  </dgm:ptLst>
  <dgm:cxnLst>
    <dgm:cxn modelId="{9EAD07FA-B201-44A7-B7A7-8521FD1D6142}" type="presOf" srcId="{A237E701-949B-4CFF-902B-9272DAE52207}" destId="{318B7737-7624-4B1A-85FA-5AE3759F1CD0}" srcOrd="0" destOrd="3" presId="urn:microsoft.com/office/officeart/2005/8/layout/vList2"/>
    <dgm:cxn modelId="{18BDC8E8-C511-4A7C-A532-F6FDA9BA922C}" type="presOf" srcId="{D8686B31-BF37-4B6F-A909-435F24A70282}" destId="{B8D470D0-C272-4757-8EAD-882768C608B8}" srcOrd="0" destOrd="0" presId="urn:microsoft.com/office/officeart/2005/8/layout/vList2"/>
    <dgm:cxn modelId="{AA3BC292-DB47-4CF2-9622-07263458A791}" type="presOf" srcId="{D80901B9-6F05-4D1E-80C3-BF75345C50BE}" destId="{027F324F-4382-405F-B5D2-C3D5B2BA234E}" srcOrd="0" destOrd="0" presId="urn:microsoft.com/office/officeart/2005/8/layout/vList2"/>
    <dgm:cxn modelId="{319B68CE-79F0-4588-A395-1887A567C3C3}" type="presOf" srcId="{93520FE3-EC20-4A2B-9F8B-E0B39C27C9EF}" destId="{FB4524FA-6835-41B5-9EF6-46EEDF339826}" srcOrd="0" destOrd="0" presId="urn:microsoft.com/office/officeart/2005/8/layout/vList2"/>
    <dgm:cxn modelId="{1B42E4CE-5120-4671-A297-37B49077E934}" type="presOf" srcId="{CA8D7B59-FB05-496C-B2C3-0103FB32D37E}" destId="{318B7737-7624-4B1A-85FA-5AE3759F1CD0}" srcOrd="0" destOrd="2" presId="urn:microsoft.com/office/officeart/2005/8/layout/vList2"/>
    <dgm:cxn modelId="{CDBD27A3-758A-46B0-82F6-3A87D9583100}" type="presOf" srcId="{E2DC489B-724F-44D5-88CC-E9B7196AF097}" destId="{FB4524FA-6835-41B5-9EF6-46EEDF339826}" srcOrd="0" destOrd="1" presId="urn:microsoft.com/office/officeart/2005/8/layout/vList2"/>
    <dgm:cxn modelId="{8DAE5C4B-C2EC-45DE-A8A2-95B0BEA8662B}" type="presOf" srcId="{85D65099-25A7-4EC6-8C94-09F840EF4EB8}" destId="{A1D4AE7D-199E-4F88-84A0-C207C0B064C4}" srcOrd="0" destOrd="0" presId="urn:microsoft.com/office/officeart/2005/8/layout/vList2"/>
    <dgm:cxn modelId="{7EB6EEAF-D9BF-4F83-A348-C7E80729D6B7}" srcId="{D8686B31-BF37-4B6F-A909-435F24A70282}" destId="{A237E701-949B-4CFF-902B-9272DAE52207}" srcOrd="3" destOrd="0" parTransId="{D49F4526-504A-4A33-970B-F0A719F5D387}" sibTransId="{0707D9A2-A6C8-4094-B0FB-30E1454B8416}"/>
    <dgm:cxn modelId="{8178AE16-CF5F-4557-A24C-D4A38CA65917}" type="presOf" srcId="{22DD3D18-C653-4DEB-A569-9647A8DC907B}" destId="{318B7737-7624-4B1A-85FA-5AE3759F1CD0}" srcOrd="0" destOrd="1" presId="urn:microsoft.com/office/officeart/2005/8/layout/vList2"/>
    <dgm:cxn modelId="{577BFAD7-8CC2-4BD1-B2FE-6D62F7E7B0A6}" srcId="{D8686B31-BF37-4B6F-A909-435F24A70282}" destId="{22DD3D18-C653-4DEB-A569-9647A8DC907B}" srcOrd="1" destOrd="0" parTransId="{69A83332-8543-4EE0-8120-BCF1BBF2B3AE}" sibTransId="{6D12D0CF-E98F-4DF7-9F6B-23BF105A62AB}"/>
    <dgm:cxn modelId="{663EDC85-3CB7-4AAD-A6B4-3150577BCEB1}" type="presOf" srcId="{6EFF3E64-FD78-4ED9-9B37-F78EFB7A5D40}" destId="{318B7737-7624-4B1A-85FA-5AE3759F1CD0}" srcOrd="0" destOrd="0" presId="urn:microsoft.com/office/officeart/2005/8/layout/vList2"/>
    <dgm:cxn modelId="{737A424C-98F0-418F-89A4-126A7EF44BFA}" srcId="{D80901B9-6F05-4D1E-80C3-BF75345C50BE}" destId="{D8686B31-BF37-4B6F-A909-435F24A70282}" srcOrd="0" destOrd="0" parTransId="{669D55EE-A7CA-4619-9B32-D7B2BEEC8602}" sibTransId="{C56E07FF-DD32-4A8B-9144-A71114A08E6D}"/>
    <dgm:cxn modelId="{BCDBA1CC-B158-4EF9-89A7-D0B05947E656}" srcId="{85D65099-25A7-4EC6-8C94-09F840EF4EB8}" destId="{93520FE3-EC20-4A2B-9F8B-E0B39C27C9EF}" srcOrd="0" destOrd="0" parTransId="{7210C299-EAA7-40C2-9260-7EC64268C884}" sibTransId="{11E75AD1-9B22-4B30-AA0C-3CE09D125907}"/>
    <dgm:cxn modelId="{2BE20B8A-D9B7-4332-8F39-A010123F551B}" srcId="{D8686B31-BF37-4B6F-A909-435F24A70282}" destId="{6EFF3E64-FD78-4ED9-9B37-F78EFB7A5D40}" srcOrd="0" destOrd="0" parTransId="{3FAF192C-C273-4BB2-B483-B9077FD28502}" sibTransId="{B46F179D-6F3A-4E8F-A2DE-D87A40ACF24E}"/>
    <dgm:cxn modelId="{B74B9B32-7D3A-46B8-ADD0-929CD87FBAA0}" srcId="{D8686B31-BF37-4B6F-A909-435F24A70282}" destId="{CA8D7B59-FB05-496C-B2C3-0103FB32D37E}" srcOrd="2" destOrd="0" parTransId="{46B6D1E1-ECFC-4472-A847-F26DB2C991D4}" sibTransId="{ADB647D1-AC53-40FF-898C-15C82280606C}"/>
    <dgm:cxn modelId="{C7869BF5-880F-4DAF-A4FF-212111669539}" srcId="{D80901B9-6F05-4D1E-80C3-BF75345C50BE}" destId="{85D65099-25A7-4EC6-8C94-09F840EF4EB8}" srcOrd="1" destOrd="0" parTransId="{78A1A250-9FB2-4472-852B-8E0F93A4C9A4}" sibTransId="{2D1EEBC4-FF38-4AC4-9775-BD22678AA49A}"/>
    <dgm:cxn modelId="{A86619D3-8234-42A3-988C-EC1929ADA76A}" srcId="{85D65099-25A7-4EC6-8C94-09F840EF4EB8}" destId="{E2DC489B-724F-44D5-88CC-E9B7196AF097}" srcOrd="1" destOrd="0" parTransId="{D091A29A-4D7C-4CBF-8B43-A5EFA83A22CC}" sibTransId="{F8EBFEAB-9515-4F62-9F25-797975ABCA39}"/>
    <dgm:cxn modelId="{5290A57A-BA4F-4FB0-A71C-B7CDF52C3426}" type="presParOf" srcId="{027F324F-4382-405F-B5D2-C3D5B2BA234E}" destId="{B8D470D0-C272-4757-8EAD-882768C608B8}" srcOrd="0" destOrd="0" presId="urn:microsoft.com/office/officeart/2005/8/layout/vList2"/>
    <dgm:cxn modelId="{E46CB362-BE53-4FC6-AE3F-20C2C43FF684}" type="presParOf" srcId="{027F324F-4382-405F-B5D2-C3D5B2BA234E}" destId="{318B7737-7624-4B1A-85FA-5AE3759F1CD0}" srcOrd="1" destOrd="0" presId="urn:microsoft.com/office/officeart/2005/8/layout/vList2"/>
    <dgm:cxn modelId="{20D2B39A-815D-49BE-A81B-E709357139DD}" type="presParOf" srcId="{027F324F-4382-405F-B5D2-C3D5B2BA234E}" destId="{A1D4AE7D-199E-4F88-84A0-C207C0B064C4}" srcOrd="2" destOrd="0" presId="urn:microsoft.com/office/officeart/2005/8/layout/vList2"/>
    <dgm:cxn modelId="{87B28C4B-D34F-4577-AB43-FE7C004ED7B6}" type="presParOf" srcId="{027F324F-4382-405F-B5D2-C3D5B2BA234E}" destId="{FB4524FA-6835-41B5-9EF6-46EEDF33982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470D0-C272-4757-8EAD-882768C608B8}">
      <dsp:nvSpPr>
        <dsp:cNvPr id="0" name=""/>
        <dsp:cNvSpPr/>
      </dsp:nvSpPr>
      <dsp:spPr>
        <a:xfrm>
          <a:off x="0" y="280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Event scopes:</a:t>
          </a:r>
        </a:p>
      </dsp:txBody>
      <dsp:txXfrm>
        <a:off x="43978" y="72014"/>
        <a:ext cx="10286901" cy="812943"/>
      </dsp:txXfrm>
    </dsp:sp>
    <dsp:sp modelId="{318B7737-7624-4B1A-85FA-5AE3759F1CD0}">
      <dsp:nvSpPr>
        <dsp:cNvPr id="0" name=""/>
        <dsp:cNvSpPr/>
      </dsp:nvSpPr>
      <dsp:spPr>
        <a:xfrm>
          <a:off x="0" y="928936"/>
          <a:ext cx="10374857"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List item</a:t>
          </a:r>
          <a:endParaRPr lang="en-GB" sz="2700" kern="1200" dirty="0"/>
        </a:p>
        <a:p>
          <a:pPr marL="228600" lvl="1" indent="-228600" algn="l" defTabSz="1200150">
            <a:lnSpc>
              <a:spcPct val="90000"/>
            </a:lnSpc>
            <a:spcBef>
              <a:spcPct val="0"/>
            </a:spcBef>
            <a:spcAft>
              <a:spcPct val="20000"/>
            </a:spcAft>
            <a:buChar char="••"/>
          </a:pPr>
          <a:r>
            <a:rPr lang="en-US" sz="2700" kern="1200" dirty="0" smtClean="0"/>
            <a:t>List</a:t>
          </a:r>
        </a:p>
        <a:p>
          <a:pPr marL="228600" lvl="1" indent="-228600" algn="l" defTabSz="1200150">
            <a:lnSpc>
              <a:spcPct val="90000"/>
            </a:lnSpc>
            <a:spcBef>
              <a:spcPct val="0"/>
            </a:spcBef>
            <a:spcAft>
              <a:spcPct val="20000"/>
            </a:spcAft>
            <a:buChar char="••"/>
          </a:pPr>
          <a:r>
            <a:rPr lang="en-US" sz="2700" kern="1200" dirty="0" smtClean="0"/>
            <a:t>Web</a:t>
          </a:r>
        </a:p>
        <a:p>
          <a:pPr marL="228600" lvl="1" indent="-228600" algn="l" defTabSz="1200150">
            <a:lnSpc>
              <a:spcPct val="90000"/>
            </a:lnSpc>
            <a:spcBef>
              <a:spcPct val="0"/>
            </a:spcBef>
            <a:spcAft>
              <a:spcPct val="20000"/>
            </a:spcAft>
            <a:buChar char="••"/>
          </a:pPr>
          <a:r>
            <a:rPr lang="en-US" sz="2700" kern="1200" dirty="0" smtClean="0"/>
            <a:t>App</a:t>
          </a:r>
        </a:p>
      </dsp:txBody>
      <dsp:txXfrm>
        <a:off x="0" y="928936"/>
        <a:ext cx="10374857" cy="2028600"/>
      </dsp:txXfrm>
    </dsp:sp>
    <dsp:sp modelId="{A1D4AE7D-199E-4F88-84A0-C207C0B064C4}">
      <dsp:nvSpPr>
        <dsp:cNvPr id="0" name=""/>
        <dsp:cNvSpPr/>
      </dsp:nvSpPr>
      <dsp:spPr>
        <a:xfrm>
          <a:off x="0" y="29575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Support for the following types:</a:t>
          </a:r>
        </a:p>
      </dsp:txBody>
      <dsp:txXfrm>
        <a:off x="43978" y="3001514"/>
        <a:ext cx="10286901" cy="812943"/>
      </dsp:txXfrm>
    </dsp:sp>
    <dsp:sp modelId="{FB4524FA-6835-41B5-9EF6-46EEDF339826}">
      <dsp:nvSpPr>
        <dsp:cNvPr id="0" name=""/>
        <dsp:cNvSpPr/>
      </dsp:nvSpPr>
      <dsp:spPr>
        <a:xfrm>
          <a:off x="0" y="3858436"/>
          <a:ext cx="10374857"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Synchronous events</a:t>
          </a:r>
          <a:endParaRPr lang="en-GB" sz="2700" kern="1200" dirty="0"/>
        </a:p>
        <a:p>
          <a:pPr marL="228600" lvl="1" indent="-228600" algn="l" defTabSz="1200150">
            <a:lnSpc>
              <a:spcPct val="90000"/>
            </a:lnSpc>
            <a:spcBef>
              <a:spcPct val="0"/>
            </a:spcBef>
            <a:spcAft>
              <a:spcPct val="20000"/>
            </a:spcAft>
            <a:buChar char="••"/>
          </a:pPr>
          <a:r>
            <a:rPr lang="en-US" sz="2700" kern="1200" dirty="0" smtClean="0"/>
            <a:t>Asynchronous after events</a:t>
          </a:r>
          <a:endParaRPr lang="en-US" sz="2700" kern="1200" dirty="0"/>
        </a:p>
      </dsp:txBody>
      <dsp:txXfrm>
        <a:off x="0" y="3858436"/>
        <a:ext cx="10374857"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8373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23820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systems of SharePoint events. As a result it is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Microsoft SharePoint Online, even this solution is not available to Office 365 customers.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cannot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was one of the most highly requested features: providing</a:t>
            </a:r>
            <a:r>
              <a:rPr lang="en-US" sz="1200" kern="1200" baseline="0" dirty="0" smtClean="0">
                <a:solidFill>
                  <a:schemeClr val="tx1"/>
                </a:solidFill>
                <a:effectLst/>
                <a:latin typeface="+mn-lt"/>
                <a:ea typeface="+mn-ea"/>
                <a:cs typeface="+mn-cs"/>
              </a:rPr>
              <a:t> support for external systems to receive events from SharePoint so they can take action based on that event. There are also enhanced capabilities in Business Connectivity Services (BCS) to allow external systems to receive information. We are not talking about BCS in this module</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will talk about that in the BCS module in this course. If you have developed event receivers before, you will find this very familiar and you will be able to take advantage of your skills with this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dirty="0"/>
          </a:p>
        </p:txBody>
      </p:sp>
    </p:spTree>
    <p:extLst>
      <p:ext uri="{BB962C8B-B14F-4D97-AF65-F5344CB8AC3E}">
        <p14:creationId xmlns:p14="http://schemas.microsoft.com/office/powerpoint/2010/main" val="315129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b="1" dirty="0" smtClean="0">
                <a:latin typeface="Arial" charset="0"/>
                <a:cs typeface="Arial" charset="0"/>
              </a:rPr>
              <a:t>Title: </a:t>
            </a:r>
            <a:r>
              <a:rPr lang="en-US" b="0" baseline="0" dirty="0" smtClean="0">
                <a:latin typeface="Arial" charset="0"/>
                <a:cs typeface="Arial" charset="0"/>
              </a:rPr>
              <a:t> Remediation activities</a:t>
            </a:r>
            <a:endParaRPr lang="en-US" b="1" dirty="0" smtClean="0">
              <a:latin typeface="Arial" charset="0"/>
              <a:cs typeface="Arial" charset="0"/>
            </a:endParaRPr>
          </a:p>
          <a:p>
            <a:pPr marL="0" indent="0">
              <a:lnSpc>
                <a:spcPct val="100000"/>
              </a:lnSpc>
              <a:buNone/>
              <a:tabLst>
                <a:tab pos="0" algn="l"/>
              </a:tabLst>
              <a:defRPr/>
            </a:pPr>
            <a:r>
              <a:rPr lang="en-US" b="1" dirty="0" smtClean="0">
                <a:latin typeface="Arial" charset="0"/>
                <a:cs typeface="Arial" charset="0"/>
              </a:rPr>
              <a:t>Timing: </a:t>
            </a:r>
            <a:r>
              <a:rPr lang="en-US" b="0" dirty="0" smtClean="0">
                <a:latin typeface="Arial" charset="0"/>
                <a:cs typeface="Arial" charset="0"/>
              </a:rPr>
              <a:t>1 </a:t>
            </a:r>
            <a:r>
              <a:rPr lang="en-US" dirty="0" smtClean="0"/>
              <a:t>minute</a:t>
            </a:r>
          </a:p>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1174D90-79E9-4852-9E52-ABE847EF296F}" type="datetime1">
              <a:rPr lang="en-US" smtClean="0">
                <a:solidFill>
                  <a:prstClr val="black"/>
                </a:solidFill>
              </a:rPr>
              <a:p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6656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are not good for mirroring or sync solutions. We have seen where people have tried to use event receivers to synchronize</a:t>
            </a:r>
            <a:r>
              <a:rPr lang="en-US" baseline="0" dirty="0" smtClean="0"/>
              <a:t> data between farms or to update databases when data is changed. These are not good uses of event receivers in either model, but particularly with remote event receivers because there is no guaranteed delivery. You will not have that message queued up for delivery and then you will wait for the remote endpoint to come back online to continue processing. The remote endpoint has to be online and listening for the delivery to occur. You can write some custom code to try to improve this, but you do not receive that out of the box.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dirty="0"/>
          </a:p>
        </p:txBody>
      </p:sp>
    </p:spTree>
    <p:extLst>
      <p:ext uri="{BB962C8B-B14F-4D97-AF65-F5344CB8AC3E}">
        <p14:creationId xmlns:p14="http://schemas.microsoft.com/office/powerpoint/2010/main" val="3219196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can be added directly to app 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dirty="0"/>
          </a:p>
        </p:txBody>
      </p:sp>
    </p:spTree>
    <p:extLst>
      <p:ext uri="{BB962C8B-B14F-4D97-AF65-F5344CB8AC3E}">
        <p14:creationId xmlns:p14="http://schemas.microsoft.com/office/powerpoint/2010/main" val="2551015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 ING events</a:t>
            </a:r>
            <a:r>
              <a:rPr lang="en-US" sz="1200" kern="1200" baseline="0" dirty="0" smtClean="0">
                <a:solidFill>
                  <a:schemeClr val="tx1"/>
                </a:solidFill>
                <a:effectLst/>
                <a:latin typeface="+mn-lt"/>
                <a:ea typeface="+mn-ea"/>
                <a:cs typeface="+mn-cs"/>
              </a:rPr>
              <a:t> occur before the actual event, such as the actual adding of an item to a list or the actual deleting of an item in a list. In this version of SharePoint, we can also specify the ED events, meaning notification after the event has occurred</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can specify that the call is processed synchronously.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dirty="0"/>
          </a:p>
        </p:txBody>
      </p:sp>
    </p:spTree>
    <p:extLst>
      <p:ext uri="{BB962C8B-B14F-4D97-AF65-F5344CB8AC3E}">
        <p14:creationId xmlns:p14="http://schemas.microsoft.com/office/powerpoint/2010/main" val="3399385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 boilerplate code that is generated by Visual Studio looks similar to the code above. We use the </a:t>
            </a:r>
            <a:r>
              <a:rPr lang="en-US" baseline="0" dirty="0" smtClean="0"/>
              <a:t>CreateRemoteEventReceiverClientContext method of the TokenHelper class to obtain a client context based on the context token that is passed to the WCF service. The end result is that you will have a client context that will be used to call back into SharePoint, making advanced scenarios possible where we call back into SharePoint for further processing. The system used to call back into SharePoint, security tokens, and Oauth are not covered in detail in this module</a:t>
            </a:r>
            <a:r>
              <a:rPr lang="en-US" baseline="0" dirty="0" smtClean="0">
                <a:latin typeface="Segoe UI" panose="020B0502040204020203" pitchFamily="34" charset="0"/>
                <a:ea typeface="Segoe UI" panose="020B0502040204020203" pitchFamily="34" charset="0"/>
                <a:cs typeface="Segoe UI" panose="020B0502040204020203" pitchFamily="34" charset="0"/>
              </a:rPr>
              <a:t>—</a:t>
            </a:r>
            <a:r>
              <a:rPr lang="en-US" baseline="0" dirty="0" smtClean="0"/>
              <a:t>we will review these in another module. In this module, we just want to focus on the fact that it is possible to retrieve the token to be used to make a call back into SharePoint.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dirty="0"/>
          </a:p>
        </p:txBody>
      </p:sp>
    </p:spTree>
    <p:extLst>
      <p:ext uri="{BB962C8B-B14F-4D97-AF65-F5344CB8AC3E}">
        <p14:creationId xmlns:p14="http://schemas.microsoft.com/office/powerpoint/2010/main" val="426028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dirty="0"/>
          </a:p>
        </p:txBody>
      </p:sp>
    </p:spTree>
    <p:extLst>
      <p:ext uri="{BB962C8B-B14F-4D97-AF65-F5344CB8AC3E}">
        <p14:creationId xmlns:p14="http://schemas.microsoft.com/office/powerpoint/2010/main" val="29592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dirty="0"/>
          </a:p>
        </p:txBody>
      </p:sp>
    </p:spTree>
    <p:extLst>
      <p:ext uri="{BB962C8B-B14F-4D97-AF65-F5344CB8AC3E}">
        <p14:creationId xmlns:p14="http://schemas.microsoft.com/office/powerpoint/2010/main" val="275073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12976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58592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29870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1/22/2015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59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6837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7492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248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886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49337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587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56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70" y="1189179"/>
            <a:ext cx="11650488"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31" indent="0">
              <a:buNone/>
              <a:defRPr/>
            </a:lvl3pPr>
            <a:lvl4pPr marL="457063" indent="0">
              <a:buNone/>
              <a:defRPr/>
            </a:lvl4pPr>
            <a:lvl5pPr marL="68559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15434941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4959480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2.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 id="2147484297" r:id="rId3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image" Target="../media/image33.emf"/><Relationship Id="rId1" Type="http://schemas.openxmlformats.org/officeDocument/2006/relationships/slideLayout" Target="../slideLayouts/slideLayout22.xml"/><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emf"/><Relationship Id="rId7" Type="http://schemas.openxmlformats.org/officeDocument/2006/relationships/image" Target="../media/image42.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35.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40.emf"/><Relationship Id="rId3" Type="http://schemas.openxmlformats.org/officeDocument/2006/relationships/image" Target="../media/image34.emf"/><Relationship Id="rId7" Type="http://schemas.openxmlformats.org/officeDocument/2006/relationships/image" Target="../media/image48.emf"/><Relationship Id="rId12" Type="http://schemas.openxmlformats.org/officeDocument/2006/relationships/image" Target="../media/image39.emf"/><Relationship Id="rId2" Type="http://schemas.openxmlformats.org/officeDocument/2006/relationships/image" Target="../media/image33.emf"/><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38.emf"/><Relationship Id="rId15" Type="http://schemas.openxmlformats.org/officeDocument/2006/relationships/image" Target="../media/image53.emf"/><Relationship Id="rId10" Type="http://schemas.openxmlformats.org/officeDocument/2006/relationships/image" Target="../media/image51.emf"/><Relationship Id="rId4" Type="http://schemas.openxmlformats.org/officeDocument/2006/relationships/image" Target="../media/image35.emf"/><Relationship Id="rId9" Type="http://schemas.openxmlformats.org/officeDocument/2006/relationships/image" Target="../media/image50.emf"/><Relationship Id="rId14"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5.tmp"/></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emf"/><Relationship Id="rId7" Type="http://schemas.openxmlformats.org/officeDocument/2006/relationships/image" Target="../media/image42.emf"/><Relationship Id="rId2" Type="http://schemas.openxmlformats.org/officeDocument/2006/relationships/image" Target="../media/image34.emf"/><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35.emf"/><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hyperlink" Target="http://apisandbox.msdn.microsoft.com/" TargetMode="External"/><Relationship Id="rId7"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58.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3.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Remote timer jobs and event receivers</a:t>
            </a:r>
            <a:endParaRPr lang="en-US" dirty="0"/>
          </a:p>
        </p:txBody>
      </p:sp>
      <p:sp>
        <p:nvSpPr>
          <p:cNvPr id="2" name="Text Placeholder 1"/>
          <p:cNvSpPr>
            <a:spLocks noGrp="1"/>
          </p:cNvSpPr>
          <p:nvPr>
            <p:ph type="body" sz="quarter" idx="12"/>
          </p:nvPr>
        </p:nvSpPr>
        <p:spPr/>
        <p:txBody>
          <a:bodyPr/>
          <a:lstStyle/>
          <a:p>
            <a:r>
              <a:rPr lang="fi-FI" smtClean="0"/>
              <a:t>Name</a:t>
            </a:r>
          </a:p>
          <a:p>
            <a:r>
              <a:rPr lang="fi-FI" smtClean="0"/>
              <a:t>Title</a:t>
            </a:r>
          </a:p>
          <a:p>
            <a:r>
              <a:rPr lang="fi-FI"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754654"/>
            <a:ext cx="3557290" cy="1781162"/>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Scheduled execution which accesses the needed resources from the SharePoint service and performs the required automation.</a:t>
            </a:r>
          </a:p>
          <a:p>
            <a:pPr marL="0" lvl="1"/>
            <a:endParaRPr lang="fi-FI" sz="1400" dirty="0">
              <a:solidFill>
                <a:schemeClr val="bg1"/>
              </a:solidFill>
            </a:endParaRPr>
          </a:p>
          <a:p>
            <a:pPr marL="0" lvl="1"/>
            <a:r>
              <a:rPr lang="en-US" sz="1400" dirty="0" smtClean="0">
                <a:solidFill>
                  <a:schemeClr val="bg1"/>
                </a:solidFill>
              </a:rPr>
              <a:t>Can use either specific account for connection or </a:t>
            </a:r>
            <a:r>
              <a:rPr lang="en-US" sz="1400" dirty="0" err="1" smtClean="0">
                <a:solidFill>
                  <a:schemeClr val="bg1"/>
                </a:solidFill>
              </a:rPr>
              <a:t>oAuth</a:t>
            </a:r>
            <a:r>
              <a:rPr lang="en-US" sz="1400" dirty="0" smtClean="0">
                <a:solidFill>
                  <a:schemeClr val="bg1"/>
                </a:solidFill>
              </a:rPr>
              <a:t> based app-only token approach</a:t>
            </a:r>
            <a:endParaRPr lang="en-US" sz="1400" dirty="0">
              <a:solidFill>
                <a:schemeClr val="bg1"/>
              </a:solidFill>
            </a:endParaRP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smtClean="0"/>
              <a:t>Remote timer job</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368161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“Performance of code running outside of the SharePoint is lower than server side…”</a:t>
            </a:r>
            <a:endParaRPr lang="en-GB" sz="5398" dirty="0"/>
          </a:p>
        </p:txBody>
      </p:sp>
      <p:sp>
        <p:nvSpPr>
          <p:cNvPr id="4" name="TextBox 3"/>
          <p:cNvSpPr txBox="1"/>
          <p:nvPr/>
        </p:nvSpPr>
        <p:spPr>
          <a:xfrm>
            <a:off x="4414455" y="4685104"/>
            <a:ext cx="7141911" cy="1569148"/>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05294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options</a:t>
            </a:r>
            <a:endParaRPr lang="en-GB" dirty="0"/>
          </a:p>
        </p:txBody>
      </p:sp>
      <p:sp>
        <p:nvSpPr>
          <p:cNvPr id="4" name="Text Placeholder 3"/>
          <p:cNvSpPr>
            <a:spLocks noGrp="1"/>
          </p:cNvSpPr>
          <p:nvPr>
            <p:ph type="body" sz="quarter" idx="11"/>
          </p:nvPr>
        </p:nvSpPr>
        <p:spPr/>
        <p:txBody>
          <a:bodyPr/>
          <a:lstStyle/>
          <a:p>
            <a:r>
              <a:rPr lang="en-US" dirty="0" smtClean="0"/>
              <a:t>App only token</a:t>
            </a:r>
          </a:p>
          <a:p>
            <a:pPr marL="342900" lvl="1" indent="-342900">
              <a:buFont typeface="Arial" panose="020B0604020202020204" pitchFamily="34" charset="0"/>
              <a:buChar char="•"/>
            </a:pPr>
            <a:r>
              <a:rPr lang="en-US" dirty="0" smtClean="0"/>
              <a:t>Register app id and secret, which is used by the remote timer job to access Office 365</a:t>
            </a:r>
          </a:p>
          <a:p>
            <a:pPr marL="342900" lvl="1" indent="-342900">
              <a:buFont typeface="Arial" panose="020B0604020202020204" pitchFamily="34" charset="0"/>
              <a:buChar char="•"/>
            </a:pPr>
            <a:r>
              <a:rPr lang="en-US" dirty="0" smtClean="0"/>
              <a:t>Set app id and secret for the remote timer job in app </a:t>
            </a:r>
            <a:r>
              <a:rPr lang="en-US" dirty="0" err="1" smtClean="0"/>
              <a:t>config</a:t>
            </a:r>
            <a:r>
              <a:rPr lang="en-US" dirty="0" smtClean="0"/>
              <a:t> or using other means</a:t>
            </a:r>
          </a:p>
          <a:p>
            <a:pPr marL="342900" lvl="1" indent="-342900">
              <a:buFont typeface="Arial" panose="020B0604020202020204" pitchFamily="34" charset="0"/>
              <a:buChar char="•"/>
            </a:pPr>
            <a:r>
              <a:rPr lang="en-US" dirty="0" smtClean="0"/>
              <a:t>Tokens can be revoked in the server side</a:t>
            </a:r>
          </a:p>
          <a:p>
            <a:pPr marL="342900" lvl="1" indent="-342900">
              <a:buFont typeface="Arial" panose="020B0604020202020204" pitchFamily="34" charset="0"/>
              <a:buChar char="•"/>
            </a:pPr>
            <a:r>
              <a:rPr lang="en-US" dirty="0" smtClean="0"/>
              <a:t>Not all functionalizes work with app only tokens</a:t>
            </a:r>
            <a:endParaRPr lang="en-GB" dirty="0"/>
          </a:p>
        </p:txBody>
      </p:sp>
      <p:sp>
        <p:nvSpPr>
          <p:cNvPr id="5" name="Text Placeholder 4"/>
          <p:cNvSpPr>
            <a:spLocks noGrp="1"/>
          </p:cNvSpPr>
          <p:nvPr>
            <p:ph type="body" sz="quarter" idx="12"/>
          </p:nvPr>
        </p:nvSpPr>
        <p:spPr/>
        <p:txBody>
          <a:bodyPr/>
          <a:lstStyle/>
          <a:p>
            <a:r>
              <a:rPr lang="en-US" dirty="0" smtClean="0"/>
              <a:t>Use specific account</a:t>
            </a:r>
          </a:p>
          <a:p>
            <a:pPr marL="346075" lvl="1" indent="-342900">
              <a:buFont typeface="Arial" panose="020B0604020202020204" pitchFamily="34" charset="0"/>
              <a:buChar char="•"/>
            </a:pPr>
            <a:r>
              <a:rPr lang="en-US" dirty="0" smtClean="0"/>
              <a:t>Use specific account for accessing Office 365 which has required license and permissions to needed services</a:t>
            </a:r>
          </a:p>
          <a:p>
            <a:pPr marL="346075" lvl="1" indent="-342900">
              <a:buFont typeface="Arial" panose="020B0604020202020204" pitchFamily="34" charset="0"/>
              <a:buChar char="•"/>
            </a:pPr>
            <a:r>
              <a:rPr lang="en-US" dirty="0" smtClean="0"/>
              <a:t>Similar as classic service account model in on-premises</a:t>
            </a:r>
          </a:p>
          <a:p>
            <a:pPr marL="346075" lvl="1" indent="-342900">
              <a:buFont typeface="Arial" panose="020B0604020202020204" pitchFamily="34" charset="0"/>
              <a:buChar char="•"/>
            </a:pPr>
            <a:r>
              <a:rPr lang="en-US" dirty="0" smtClean="0"/>
              <a:t>User identity and password has to be stored in the location where code is executed</a:t>
            </a:r>
          </a:p>
          <a:p>
            <a:pPr marL="520700" lvl="2" indent="0">
              <a:buNone/>
            </a:pPr>
            <a:endParaRPr lang="en-US" dirty="0" smtClean="0"/>
          </a:p>
        </p:txBody>
      </p:sp>
      <p:pic>
        <p:nvPicPr>
          <p:cNvPr id="6" name="Picture 5"/>
          <p:cNvPicPr>
            <a:picLocks noChangeAspect="1"/>
          </p:cNvPicPr>
          <p:nvPr/>
        </p:nvPicPr>
        <p:blipFill>
          <a:blip r:embed="rId2"/>
          <a:stretch>
            <a:fillRect/>
          </a:stretch>
        </p:blipFill>
        <p:spPr>
          <a:xfrm>
            <a:off x="4747530" y="4381316"/>
            <a:ext cx="2692176" cy="2054806"/>
          </a:xfrm>
          <a:prstGeom prst="rect">
            <a:avLst/>
          </a:prstGeom>
        </p:spPr>
      </p:pic>
    </p:spTree>
    <p:extLst>
      <p:ext uri="{BB962C8B-B14F-4D97-AF65-F5344CB8AC3E}">
        <p14:creationId xmlns:p14="http://schemas.microsoft.com/office/powerpoint/2010/main" val="23352387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https://github.com/OfficeDev/PnP/tree/master/Samples/Core.SimpleTimerJob</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Remote timer job</a:t>
            </a:r>
            <a:endParaRPr lang="en-GB" dirty="0"/>
          </a:p>
        </p:txBody>
      </p:sp>
    </p:spTree>
    <p:extLst>
      <p:ext uri="{BB962C8B-B14F-4D97-AF65-F5344CB8AC3E}">
        <p14:creationId xmlns:p14="http://schemas.microsoft.com/office/powerpoint/2010/main" val="3544728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673" cy="2043636"/>
          </a:xfrm>
        </p:spPr>
        <p:txBody>
          <a:bodyPr/>
          <a:lstStyle/>
          <a:p>
            <a:r>
              <a:rPr lang="en-US" sz="3600" dirty="0" smtClean="0"/>
              <a:t>What</a:t>
            </a:r>
          </a:p>
          <a:p>
            <a:pPr lvl="1"/>
            <a:r>
              <a:rPr lang="en-US" sz="2000" dirty="0" smtClean="0"/>
              <a:t>User remote timer jobs also for one time asynchronous operations</a:t>
            </a:r>
          </a:p>
          <a:p>
            <a:r>
              <a:rPr lang="en-US" sz="3600" dirty="0" smtClean="0"/>
              <a:t>Why</a:t>
            </a:r>
          </a:p>
          <a:p>
            <a:pPr lvl="1"/>
            <a:r>
              <a:rPr lang="en-US" sz="2000" dirty="0" smtClean="0"/>
              <a:t>Ensure that end user operations are fast, but start still long lasting operations as needed</a:t>
            </a:r>
          </a:p>
          <a:p>
            <a:r>
              <a:rPr lang="en-US" sz="3600" dirty="0" smtClean="0"/>
              <a:t>How</a:t>
            </a:r>
          </a:p>
          <a:p>
            <a:pPr lvl="1"/>
            <a:r>
              <a:rPr lang="en-US" sz="2000" dirty="0" smtClean="0"/>
              <a:t>Spin up remote timer job queues for process. Exact model depends on used technology, but storage queues and web jobs are excellent model for Azure based app model implementation</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Remote timer job for </a:t>
            </a:r>
            <a:r>
              <a:rPr lang="en-US" dirty="0" err="1" smtClean="0"/>
              <a:t>async</a:t>
            </a:r>
            <a:r>
              <a:rPr lang="en-US" dirty="0" smtClean="0"/>
              <a:t> tasks</a:t>
            </a:r>
            <a:endParaRPr lang="en-US" dirty="0"/>
          </a:p>
        </p:txBody>
      </p:sp>
    </p:spTree>
    <p:extLst>
      <p:ext uri="{BB962C8B-B14F-4D97-AF65-F5344CB8AC3E}">
        <p14:creationId xmlns:p14="http://schemas.microsoft.com/office/powerpoint/2010/main" val="3440677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157443" y="2695163"/>
            <a:ext cx="2266646"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&lt;&lt;Run app functionality&gt;&gt;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pattern with </a:t>
            </a:r>
            <a:r>
              <a:rPr lang="en-US" dirty="0" err="1" smtClean="0"/>
              <a:t>WebJobs</a:t>
            </a:r>
            <a:endParaRPr lang="en-GB" dirty="0"/>
          </a:p>
        </p:txBody>
      </p:sp>
    </p:spTree>
    <p:extLst>
      <p:ext uri="{BB962C8B-B14F-4D97-AF65-F5344CB8AC3E}">
        <p14:creationId xmlns:p14="http://schemas.microsoft.com/office/powerpoint/2010/main" val="3645639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“You do not expose as many remote APIs as what we were able to access server side.”</a:t>
            </a:r>
            <a:endParaRPr lang="en-GB" sz="5398" dirty="0"/>
          </a:p>
        </p:txBody>
      </p:sp>
      <p:sp>
        <p:nvSpPr>
          <p:cNvPr id="4" name="TextBox 3"/>
          <p:cNvSpPr txBox="1"/>
          <p:nvPr/>
        </p:nvSpPr>
        <p:spPr>
          <a:xfrm>
            <a:off x="4414455" y="4685104"/>
            <a:ext cx="7141911" cy="1938351"/>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And never will. Many of the server side APIs are targeted on farm or web application level, which are not available in Office 365. We will continue exposing new APIs from site level based on your input.</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807680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event receivers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smtClean="0"/>
              <a:t>What</a:t>
            </a:r>
          </a:p>
          <a:p>
            <a:pPr lvl="1"/>
            <a:r>
              <a:rPr lang="en-US" sz="2000" dirty="0" smtClean="0"/>
              <a:t>Process events from SharePoint using custom code</a:t>
            </a:r>
          </a:p>
          <a:p>
            <a:r>
              <a:rPr lang="en-US" sz="3600" dirty="0" smtClean="0"/>
              <a:t>Why</a:t>
            </a:r>
          </a:p>
          <a:p>
            <a:pPr lvl="1"/>
            <a:r>
              <a:rPr lang="en-US" sz="2000" dirty="0" smtClean="0"/>
              <a:t>To react on user or customization actions done in the host web</a:t>
            </a:r>
          </a:p>
          <a:p>
            <a:pPr lvl="1"/>
            <a:r>
              <a:rPr lang="en-US" sz="2000" dirty="0" smtClean="0"/>
              <a:t>Old pattern was created by event receivers with server-side code</a:t>
            </a:r>
          </a:p>
          <a:p>
            <a:r>
              <a:rPr lang="en-US" sz="3600" dirty="0" smtClean="0"/>
              <a:t>How</a:t>
            </a:r>
          </a:p>
          <a:p>
            <a:pPr lvl="1"/>
            <a:r>
              <a:rPr lang="en-US" sz="2000" dirty="0" smtClean="0"/>
              <a:t>Create remote event receivers</a:t>
            </a:r>
          </a:p>
          <a:p>
            <a:pPr lvl="1"/>
            <a:r>
              <a:rPr lang="en-US" sz="2000" dirty="0" smtClean="0"/>
              <a:t>Registration can be done either using server-side or client-side code</a:t>
            </a:r>
          </a:p>
          <a:p>
            <a:pPr lvl="1"/>
            <a:r>
              <a:rPr lang="en-US" sz="2000" dirty="0" smtClean="0"/>
              <a:t>External web service is called when events in host web occur</a:t>
            </a:r>
            <a:endParaRPr lang="en-US" sz="2000" dirty="0"/>
          </a:p>
        </p:txBody>
      </p:sp>
      <p:sp>
        <p:nvSpPr>
          <p:cNvPr id="3" name="Title 2"/>
          <p:cNvSpPr>
            <a:spLocks noGrp="1"/>
          </p:cNvSpPr>
          <p:nvPr>
            <p:ph type="title"/>
          </p:nvPr>
        </p:nvSpPr>
        <p:spPr/>
        <p:txBody>
          <a:bodyPr/>
          <a:lstStyle/>
          <a:p>
            <a:r>
              <a:rPr lang="en-US" smtClean="0"/>
              <a:t>Remote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4967060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a:t>
            </a:r>
            <a:endParaRPr lang="en-US" dirty="0"/>
          </a:p>
        </p:txBody>
      </p:sp>
      <p:sp>
        <p:nvSpPr>
          <p:cNvPr id="5" name="Content Placeholder 4"/>
          <p:cNvSpPr>
            <a:spLocks noGrp="1"/>
          </p:cNvSpPr>
          <p:nvPr>
            <p:ph type="body" sz="quarter" idx="4294967295"/>
          </p:nvPr>
        </p:nvSpPr>
        <p:spPr>
          <a:xfrm>
            <a:off x="519112" y="1364194"/>
            <a:ext cx="11402863" cy="849387"/>
          </a:xfrm>
          <a:solidFill>
            <a:schemeClr val="tx2"/>
          </a:solidFill>
        </p:spPr>
        <p:txBody>
          <a:bodyPr wrap="square" lIns="182832" tIns="146266" rIns="182832" bIns="146266" rtlCol="0">
            <a:spAutoFit/>
          </a:bodyPr>
          <a:lstStyle/>
          <a:p>
            <a:pPr marL="457063" indent="-457063">
              <a:buSzPct val="90000"/>
            </a:pPr>
            <a:r>
              <a:rPr lang="en-US" sz="4000" dirty="0">
                <a:solidFill>
                  <a:schemeClr val="bg1"/>
                </a:solidFill>
                <a:latin typeface="+mn-lt"/>
              </a:rPr>
              <a:t>SharePoint is increasingly acting </a:t>
            </a:r>
            <a:r>
              <a:rPr lang="en-US" sz="4000" dirty="0" smtClean="0">
                <a:solidFill>
                  <a:schemeClr val="bg1"/>
                </a:solidFill>
                <a:latin typeface="+mn-lt"/>
              </a:rPr>
              <a:t>as a </a:t>
            </a:r>
            <a:r>
              <a:rPr lang="en-US" sz="4000" dirty="0">
                <a:solidFill>
                  <a:schemeClr val="bg1"/>
                </a:solidFill>
                <a:latin typeface="+mn-lt"/>
              </a:rPr>
              <a:t>data hub</a:t>
            </a:r>
          </a:p>
        </p:txBody>
      </p:sp>
      <p:grpSp>
        <p:nvGrpSpPr>
          <p:cNvPr id="2" name="Group 1"/>
          <p:cNvGrpSpPr/>
          <p:nvPr/>
        </p:nvGrpSpPr>
        <p:grpSpPr>
          <a:xfrm>
            <a:off x="519112" y="2601278"/>
            <a:ext cx="11402863" cy="2861577"/>
            <a:chOff x="467831" y="3068374"/>
            <a:chExt cx="11457249" cy="2862322"/>
          </a:xfrm>
        </p:grpSpPr>
        <p:sp>
          <p:nvSpPr>
            <p:cNvPr id="4" name="TextBox 3"/>
            <p:cNvSpPr txBox="1"/>
            <p:nvPr/>
          </p:nvSpPr>
          <p:spPr>
            <a:xfrm>
              <a:off x="467832" y="3068374"/>
              <a:ext cx="5728623" cy="1680460"/>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buSzPct val="90000"/>
                <a:buFont typeface="Arial" panose="020B0604020202020204" pitchFamily="34" charset="0"/>
                <a:buChar char="•"/>
              </a:pPr>
              <a:r>
                <a:rPr lang="en-US" sz="3199" dirty="0">
                  <a:solidFill>
                    <a:schemeClr val="bg1"/>
                  </a:solidFill>
                </a:rPr>
                <a:t>In previous versions, there was no way to inform external systems of events</a:t>
              </a:r>
            </a:p>
          </p:txBody>
        </p:sp>
        <p:sp>
          <p:nvSpPr>
            <p:cNvPr id="6" name="TextBox 5"/>
            <p:cNvSpPr txBox="1"/>
            <p:nvPr/>
          </p:nvSpPr>
          <p:spPr>
            <a:xfrm>
              <a:off x="6196455" y="3068374"/>
              <a:ext cx="5728625" cy="1292662"/>
            </a:xfrm>
            <a:prstGeom prst="rect">
              <a:avLst/>
            </a:prstGeom>
            <a:solidFill>
              <a:srgbClr val="9B4F96"/>
            </a:solidFill>
          </p:spPr>
          <p:txBody>
            <a:bodyPr wrap="square" lIns="182832" tIns="146266" rIns="182832" bIns="146266" rtlCol="0">
              <a:spAutoFit/>
            </a:bodyPr>
            <a:lstStyle/>
            <a:p>
              <a:pPr>
                <a:lnSpc>
                  <a:spcPct val="90000"/>
                </a:lnSpc>
                <a:spcBef>
                  <a:spcPct val="20000"/>
                </a:spcBef>
                <a:buSzPct val="90000"/>
              </a:pPr>
              <a:r>
                <a:rPr lang="en-US" sz="2399" dirty="0">
                  <a:solidFill>
                    <a:schemeClr val="bg1"/>
                  </a:solidFill>
                </a:rPr>
                <a:t>Highly-requested capability by customers, n</a:t>
              </a:r>
              <a:r>
                <a:rPr lang="fi-FI" sz="2399" dirty="0">
                  <a:solidFill>
                    <a:schemeClr val="bg1"/>
                  </a:solidFill>
                </a:rPr>
                <a:t>ow included in SharePoint2013</a:t>
              </a:r>
              <a:endParaRPr lang="en-US" sz="2399" dirty="0">
                <a:solidFill>
                  <a:schemeClr val="bg1"/>
                </a:solidFill>
              </a:endParaRPr>
            </a:p>
          </p:txBody>
        </p:sp>
        <p:sp>
          <p:nvSpPr>
            <p:cNvPr id="7" name="TextBox 6"/>
            <p:cNvSpPr txBox="1"/>
            <p:nvPr/>
          </p:nvSpPr>
          <p:spPr>
            <a:xfrm>
              <a:off x="467831" y="4748834"/>
              <a:ext cx="5728624" cy="1181862"/>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spcAft>
                  <a:spcPts val="600"/>
                </a:spcAft>
                <a:buSzPct val="90000"/>
                <a:buFont typeface="Arial" panose="020B0604020202020204" pitchFamily="34" charset="0"/>
                <a:buChar char="•"/>
              </a:pPr>
              <a:r>
                <a:rPr lang="en-US" sz="3199" dirty="0">
                  <a:solidFill>
                    <a:schemeClr val="bg1"/>
                  </a:solidFill>
                </a:rPr>
                <a:t>External lists also support events</a:t>
              </a:r>
            </a:p>
          </p:txBody>
        </p:sp>
      </p:grpSp>
    </p:spTree>
    <p:extLst>
      <p:ext uri="{BB962C8B-B14F-4D97-AF65-F5344CB8AC3E}">
        <p14:creationId xmlns:p14="http://schemas.microsoft.com/office/powerpoint/2010/main" val="335428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4"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grpSp>
        <p:nvGrpSpPr>
          <p:cNvPr id="6" name="Group 5"/>
          <p:cNvGrpSpPr/>
          <p:nvPr/>
        </p:nvGrpSpPr>
        <p:grpSpPr>
          <a:xfrm>
            <a:off x="9660357" y="2876354"/>
            <a:ext cx="1179939" cy="1227654"/>
            <a:chOff x="9580345" y="2797018"/>
            <a:chExt cx="1179939" cy="1227654"/>
          </a:xfrm>
        </p:grpSpPr>
        <p:sp>
          <p:nvSpPr>
            <p:cNvPr id="25" name="TextBox 24"/>
            <p:cNvSpPr txBox="1"/>
            <p:nvPr/>
          </p:nvSpPr>
          <p:spPr>
            <a:xfrm>
              <a:off x="9580345" y="3716895"/>
              <a:ext cx="1179939" cy="307777"/>
            </a:xfrm>
            <a:prstGeom prst="rect">
              <a:avLst/>
            </a:prstGeom>
            <a:noFill/>
          </p:spPr>
          <p:txBody>
            <a:bodyPr wrap="none" lIns="0" tIns="0" rIns="0" bIns="0" rtlCol="0">
              <a:spAutoFit/>
            </a:bodyPr>
            <a:lstStyle/>
            <a:p>
              <a:pPr algn="ctr"/>
              <a:r>
                <a:rPr lang="en-US" sz="2000" spc="-70" dirty="0" smtClean="0">
                  <a:solidFill>
                    <a:schemeClr val="bg1"/>
                  </a:solidFill>
                </a:rPr>
                <a:t>App events</a:t>
              </a:r>
              <a:endParaRPr lang="en-GB" sz="2000" spc="-70" dirty="0" smtClean="0">
                <a:solidFill>
                  <a:schemeClr val="bg1"/>
                </a:solidFill>
              </a:endParaRPr>
            </a:p>
          </p:txBody>
        </p:sp>
        <p:pic>
          <p:nvPicPr>
            <p:cNvPr id="70" name="Picture 69"/>
            <p:cNvPicPr>
              <a:picLocks noChangeAspect="1"/>
            </p:cNvPicPr>
            <p:nvPr/>
          </p:nvPicPr>
          <p:blipFill>
            <a:blip r:embed="rId2"/>
            <a:stretch>
              <a:fillRect/>
            </a:stretch>
          </p:blipFill>
          <p:spPr>
            <a:xfrm>
              <a:off x="9878972" y="2797018"/>
              <a:ext cx="799118" cy="1034921"/>
            </a:xfrm>
            <a:prstGeom prst="rect">
              <a:avLst/>
            </a:prstGeom>
          </p:spPr>
        </p:pic>
      </p:grpSp>
      <p:grpSp>
        <p:nvGrpSpPr>
          <p:cNvPr id="2" name="Group 1"/>
          <p:cNvGrpSpPr/>
          <p:nvPr/>
        </p:nvGrpSpPr>
        <p:grpSpPr>
          <a:xfrm>
            <a:off x="3431131" y="2876354"/>
            <a:ext cx="2259913" cy="1434591"/>
            <a:chOff x="3395535" y="2843213"/>
            <a:chExt cx="2259913" cy="1434591"/>
          </a:xfrm>
        </p:grpSpPr>
        <p:sp>
          <p:nvSpPr>
            <p:cNvPr id="23" name="TextBox 22"/>
            <p:cNvSpPr txBox="1"/>
            <p:nvPr/>
          </p:nvSpPr>
          <p:spPr>
            <a:xfrm>
              <a:off x="3924916" y="3662251"/>
              <a:ext cx="1125308" cy="615553"/>
            </a:xfrm>
            <a:prstGeom prst="rect">
              <a:avLst/>
            </a:prstGeom>
            <a:noFill/>
          </p:spPr>
          <p:txBody>
            <a:bodyPr wrap="none" lIns="0" tIns="0" rIns="0" bIns="0" rtlCol="0">
              <a:spAutoFit/>
            </a:bodyPr>
            <a:lstStyle/>
            <a:p>
              <a:pPr algn="ctr"/>
              <a:r>
                <a:rPr lang="en-US" sz="2000" spc="-70" dirty="0" smtClean="0">
                  <a:solidFill>
                    <a:schemeClr val="bg1"/>
                  </a:solidFill>
                </a:rPr>
                <a:t>Remote </a:t>
              </a:r>
              <a:br>
                <a:rPr lang="en-US" sz="2000" spc="-70" dirty="0" smtClean="0">
                  <a:solidFill>
                    <a:schemeClr val="bg1"/>
                  </a:solidFill>
                </a:rPr>
              </a:br>
              <a:r>
                <a:rPr lang="en-US" sz="2000" spc="-70" dirty="0" smtClean="0">
                  <a:solidFill>
                    <a:schemeClr val="bg1"/>
                  </a:solidFill>
                </a:rPr>
                <a:t>Timer Jobs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395535" y="2843213"/>
              <a:ext cx="2259913" cy="826613"/>
            </a:xfrm>
            <a:prstGeom prst="rect">
              <a:avLst/>
            </a:prstGeom>
          </p:spPr>
        </p:pic>
      </p:grpSp>
      <p:grpSp>
        <p:nvGrpSpPr>
          <p:cNvPr id="4" name="Group 3"/>
          <p:cNvGrpSpPr/>
          <p:nvPr/>
        </p:nvGrpSpPr>
        <p:grpSpPr>
          <a:xfrm>
            <a:off x="6584506" y="2733562"/>
            <a:ext cx="2285299" cy="1771875"/>
            <a:chOff x="6596032" y="2737644"/>
            <a:chExt cx="2285299" cy="1771875"/>
          </a:xfrm>
        </p:grpSpPr>
        <p:sp>
          <p:nvSpPr>
            <p:cNvPr id="24" name="TextBox 23"/>
            <p:cNvSpPr txBox="1"/>
            <p:nvPr/>
          </p:nvSpPr>
          <p:spPr>
            <a:xfrm>
              <a:off x="7422277" y="3724595"/>
              <a:ext cx="1459054" cy="615553"/>
            </a:xfrm>
            <a:prstGeom prst="rect">
              <a:avLst/>
            </a:prstGeom>
            <a:noFill/>
          </p:spPr>
          <p:txBody>
            <a:bodyPr wrap="none" lIns="0" tIns="0" rIns="0" bIns="0" rtlCol="0">
              <a:spAutoFit/>
            </a:bodyPr>
            <a:lstStyle/>
            <a:p>
              <a:pPr algn="ctr"/>
              <a:r>
                <a:rPr lang="en-US" sz="2000" spc="-70" dirty="0" smtClean="0">
                  <a:solidFill>
                    <a:schemeClr val="bg1"/>
                  </a:solidFill>
                </a:rPr>
                <a:t>Remote event</a:t>
              </a:r>
              <a:br>
                <a:rPr lang="en-US" sz="2000" spc="-70" dirty="0" smtClean="0">
                  <a:solidFill>
                    <a:schemeClr val="bg1"/>
                  </a:solidFill>
                </a:rPr>
              </a:br>
              <a:r>
                <a:rPr lang="en-US" sz="2000" spc="-70" dirty="0" smtClean="0">
                  <a:solidFill>
                    <a:schemeClr val="bg1"/>
                  </a:solidFill>
                </a:rPr>
                <a:t>receivers</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a:off x="6596032" y="2737644"/>
              <a:ext cx="1890000" cy="1771875"/>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endParaRPr lang="en-GB" dirty="0"/>
          </a:p>
        </p:txBody>
      </p:sp>
      <p:grpSp>
        <p:nvGrpSpPr>
          <p:cNvPr id="3" name="Group 2"/>
          <p:cNvGrpSpPr/>
          <p:nvPr/>
        </p:nvGrpSpPr>
        <p:grpSpPr>
          <a:xfrm>
            <a:off x="6648073" y="1861669"/>
            <a:ext cx="1995195" cy="1307309"/>
            <a:chOff x="4395610" y="3071229"/>
            <a:chExt cx="1995195" cy="1307309"/>
          </a:xfrm>
        </p:grpSpPr>
        <p:sp>
          <p:nvSpPr>
            <p:cNvPr id="4" name="Rectangle 3"/>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5" name="Picture 4"/>
            <p:cNvPicPr>
              <a:picLocks noChangeAspect="1"/>
            </p:cNvPicPr>
            <p:nvPr/>
          </p:nvPicPr>
          <p:blipFill>
            <a:blip r:embed="rId2"/>
            <a:stretch>
              <a:fillRect/>
            </a:stretch>
          </p:blipFill>
          <p:spPr>
            <a:xfrm>
              <a:off x="5246592" y="3476941"/>
              <a:ext cx="529349" cy="417312"/>
            </a:xfrm>
            <a:prstGeom prst="rect">
              <a:avLst/>
            </a:prstGeom>
          </p:spPr>
        </p:pic>
        <p:pic>
          <p:nvPicPr>
            <p:cNvPr id="6" name="Picture 5"/>
            <p:cNvPicPr>
              <a:picLocks noChangeAspect="1"/>
            </p:cNvPicPr>
            <p:nvPr/>
          </p:nvPicPr>
          <p:blipFill>
            <a:blip r:embed="rId2"/>
            <a:stretch>
              <a:fillRect/>
            </a:stretch>
          </p:blipFill>
          <p:spPr>
            <a:xfrm>
              <a:off x="5581574" y="3585493"/>
              <a:ext cx="556200" cy="438480"/>
            </a:xfrm>
            <a:prstGeom prst="rect">
              <a:avLst/>
            </a:prstGeom>
          </p:spPr>
        </p:pic>
        <p:pic>
          <p:nvPicPr>
            <p:cNvPr id="7" name="Picture 6"/>
            <p:cNvPicPr>
              <a:picLocks noChangeAspect="1"/>
            </p:cNvPicPr>
            <p:nvPr/>
          </p:nvPicPr>
          <p:blipFill>
            <a:blip r:embed="rId3"/>
            <a:stretch>
              <a:fillRect/>
            </a:stretch>
          </p:blipFill>
          <p:spPr>
            <a:xfrm>
              <a:off x="5970309" y="3700199"/>
              <a:ext cx="420496" cy="432326"/>
            </a:xfrm>
            <a:prstGeom prst="rect">
              <a:avLst/>
            </a:prstGeom>
          </p:spPr>
        </p:pic>
        <p:pic>
          <p:nvPicPr>
            <p:cNvPr id="8" name="Picture 7"/>
            <p:cNvPicPr>
              <a:picLocks noChangeAspect="1"/>
            </p:cNvPicPr>
            <p:nvPr/>
          </p:nvPicPr>
          <p:blipFill>
            <a:blip r:embed="rId4"/>
            <a:stretch>
              <a:fillRect/>
            </a:stretch>
          </p:blipFill>
          <p:spPr>
            <a:xfrm>
              <a:off x="4893565" y="3772769"/>
              <a:ext cx="688009" cy="605769"/>
            </a:xfrm>
            <a:prstGeom prst="rect">
              <a:avLst/>
            </a:prstGeom>
          </p:spPr>
        </p:pic>
      </p:grpSp>
      <p:grpSp>
        <p:nvGrpSpPr>
          <p:cNvPr id="22" name="Group 21"/>
          <p:cNvGrpSpPr/>
          <p:nvPr/>
        </p:nvGrpSpPr>
        <p:grpSpPr>
          <a:xfrm>
            <a:off x="6841911" y="4312149"/>
            <a:ext cx="1553509" cy="1192608"/>
            <a:chOff x="4970829" y="1575361"/>
            <a:chExt cx="1553509" cy="1192608"/>
          </a:xfrm>
        </p:grpSpPr>
        <p:sp>
          <p:nvSpPr>
            <p:cNvPr id="23" name="Rectangle 22"/>
            <p:cNvSpPr/>
            <p:nvPr/>
          </p:nvSpPr>
          <p:spPr bwMode="auto">
            <a:xfrm>
              <a:off x="4970829" y="1720714"/>
              <a:ext cx="1332872" cy="85810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Access Control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24" name="Group 23"/>
            <p:cNvGrpSpPr/>
            <p:nvPr/>
          </p:nvGrpSpPr>
          <p:grpSpPr>
            <a:xfrm>
              <a:off x="5743393" y="1999486"/>
              <a:ext cx="603206" cy="768483"/>
              <a:chOff x="5687594" y="2277853"/>
              <a:chExt cx="603206" cy="768483"/>
            </a:xfrm>
          </p:grpSpPr>
          <p:pic>
            <p:nvPicPr>
              <p:cNvPr id="26" name="Picture 25"/>
              <p:cNvPicPr>
                <a:picLocks noChangeAspect="1"/>
              </p:cNvPicPr>
              <p:nvPr/>
            </p:nvPicPr>
            <p:blipFill>
              <a:blip r:embed="rId5"/>
              <a:stretch>
                <a:fillRect/>
              </a:stretch>
            </p:blipFill>
            <p:spPr>
              <a:xfrm>
                <a:off x="5687594" y="2277853"/>
                <a:ext cx="409685" cy="720000"/>
              </a:xfrm>
              <a:prstGeom prst="rect">
                <a:avLst/>
              </a:prstGeom>
            </p:spPr>
          </p:pic>
          <p:pic>
            <p:nvPicPr>
              <p:cNvPr id="27" name="Picture 26"/>
              <p:cNvPicPr>
                <a:picLocks noChangeAspect="1"/>
              </p:cNvPicPr>
              <p:nvPr/>
            </p:nvPicPr>
            <p:blipFill>
              <a:blip r:embed="rId6"/>
              <a:stretch>
                <a:fillRect/>
              </a:stretch>
            </p:blipFill>
            <p:spPr>
              <a:xfrm>
                <a:off x="5904379" y="2659499"/>
                <a:ext cx="386421" cy="386837"/>
              </a:xfrm>
              <a:prstGeom prst="rect">
                <a:avLst/>
              </a:prstGeom>
            </p:spPr>
          </p:pic>
        </p:grpSp>
        <p:pic>
          <p:nvPicPr>
            <p:cNvPr id="25" name="Picture 24"/>
            <p:cNvPicPr>
              <a:picLocks noChangeAspect="1"/>
            </p:cNvPicPr>
            <p:nvPr/>
          </p:nvPicPr>
          <p:blipFill>
            <a:blip r:embed="rId3"/>
            <a:stretch>
              <a:fillRect/>
            </a:stretch>
          </p:blipFill>
          <p:spPr>
            <a:xfrm>
              <a:off x="6103842" y="1575361"/>
              <a:ext cx="420496" cy="432326"/>
            </a:xfrm>
            <a:prstGeom prst="rect">
              <a:avLst/>
            </a:prstGeom>
          </p:spPr>
        </p:pic>
      </p:grpSp>
      <p:grpSp>
        <p:nvGrpSpPr>
          <p:cNvPr id="28" name="Group 27"/>
          <p:cNvGrpSpPr/>
          <p:nvPr/>
        </p:nvGrpSpPr>
        <p:grpSpPr>
          <a:xfrm>
            <a:off x="10039160" y="3497655"/>
            <a:ext cx="1421815" cy="1031998"/>
            <a:chOff x="4856838" y="4180432"/>
            <a:chExt cx="1421815" cy="1031998"/>
          </a:xfrm>
        </p:grpSpPr>
        <p:sp>
          <p:nvSpPr>
            <p:cNvPr id="29" name="Rectangle 2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30" name="Group 29"/>
            <p:cNvGrpSpPr/>
            <p:nvPr/>
          </p:nvGrpSpPr>
          <p:grpSpPr>
            <a:xfrm>
              <a:off x="5593097" y="4265625"/>
              <a:ext cx="685556" cy="946805"/>
              <a:chOff x="5593097" y="4265625"/>
              <a:chExt cx="685556" cy="946805"/>
            </a:xfrm>
          </p:grpSpPr>
          <p:pic>
            <p:nvPicPr>
              <p:cNvPr id="31" name="Picture 30"/>
              <p:cNvPicPr>
                <a:picLocks noChangeAspect="1"/>
              </p:cNvPicPr>
              <p:nvPr/>
            </p:nvPicPr>
            <p:blipFill>
              <a:blip r:embed="rId5"/>
              <a:stretch>
                <a:fillRect/>
              </a:stretch>
            </p:blipFill>
            <p:spPr>
              <a:xfrm>
                <a:off x="5593097" y="4265625"/>
                <a:ext cx="477423" cy="839046"/>
              </a:xfrm>
              <a:prstGeom prst="rect">
                <a:avLst/>
              </a:prstGeom>
            </p:spPr>
          </p:pic>
          <p:pic>
            <p:nvPicPr>
              <p:cNvPr id="32" name="Picture 31"/>
              <p:cNvPicPr>
                <a:picLocks noChangeAspect="1"/>
              </p:cNvPicPr>
              <p:nvPr/>
            </p:nvPicPr>
            <p:blipFill>
              <a:blip r:embed="rId7"/>
              <a:stretch>
                <a:fillRect/>
              </a:stretch>
            </p:blipFill>
            <p:spPr>
              <a:xfrm>
                <a:off x="5776387" y="4728961"/>
                <a:ext cx="502266" cy="483469"/>
              </a:xfrm>
              <a:prstGeom prst="rect">
                <a:avLst/>
              </a:prstGeom>
            </p:spPr>
          </p:pic>
        </p:grpSp>
      </p:grpSp>
      <p:grpSp>
        <p:nvGrpSpPr>
          <p:cNvPr id="85" name="Group 84"/>
          <p:cNvGrpSpPr/>
          <p:nvPr/>
        </p:nvGrpSpPr>
        <p:grpSpPr>
          <a:xfrm>
            <a:off x="1172874" y="3033740"/>
            <a:ext cx="1143338" cy="1442221"/>
            <a:chOff x="1112188" y="4100696"/>
            <a:chExt cx="1143338" cy="1442221"/>
          </a:xfrm>
        </p:grpSpPr>
        <p:sp>
          <p:nvSpPr>
            <p:cNvPr id="34" name="TextBox 33"/>
            <p:cNvSpPr txBox="1"/>
            <p:nvPr/>
          </p:nvSpPr>
          <p:spPr>
            <a:xfrm>
              <a:off x="1397064" y="5296696"/>
              <a:ext cx="450251"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Users</a:t>
              </a:r>
            </a:p>
          </p:txBody>
        </p:sp>
        <p:grpSp>
          <p:nvGrpSpPr>
            <p:cNvPr id="36" name="Group 35"/>
            <p:cNvGrpSpPr/>
            <p:nvPr/>
          </p:nvGrpSpPr>
          <p:grpSpPr>
            <a:xfrm>
              <a:off x="1112188" y="4552393"/>
              <a:ext cx="981842" cy="801141"/>
              <a:chOff x="6165183" y="5245863"/>
              <a:chExt cx="1297147" cy="1058417"/>
            </a:xfrm>
          </p:grpSpPr>
          <p:pic>
            <p:nvPicPr>
              <p:cNvPr id="38" name="Picture 37"/>
              <p:cNvPicPr>
                <a:picLocks noChangeAspect="1"/>
              </p:cNvPicPr>
              <p:nvPr/>
            </p:nvPicPr>
            <p:blipFill>
              <a:blip r:embed="rId8"/>
              <a:stretch>
                <a:fillRect/>
              </a:stretch>
            </p:blipFill>
            <p:spPr>
              <a:xfrm>
                <a:off x="6323888" y="5245863"/>
                <a:ext cx="584136" cy="794398"/>
              </a:xfrm>
              <a:prstGeom prst="rect">
                <a:avLst/>
              </a:prstGeom>
            </p:spPr>
          </p:pic>
          <p:pic>
            <p:nvPicPr>
              <p:cNvPr id="39" name="Picture 38"/>
              <p:cNvPicPr>
                <a:picLocks noChangeAspect="1"/>
              </p:cNvPicPr>
              <p:nvPr/>
            </p:nvPicPr>
            <p:blipFill>
              <a:blip r:embed="rId9"/>
              <a:stretch>
                <a:fillRect/>
              </a:stretch>
            </p:blipFill>
            <p:spPr>
              <a:xfrm>
                <a:off x="6671127" y="5707784"/>
                <a:ext cx="791203" cy="528038"/>
              </a:xfrm>
              <a:prstGeom prst="rect">
                <a:avLst/>
              </a:prstGeom>
            </p:spPr>
          </p:pic>
          <p:pic>
            <p:nvPicPr>
              <p:cNvPr id="40" name="Picture 39"/>
              <p:cNvPicPr>
                <a:picLocks noChangeAspect="1"/>
              </p:cNvPicPr>
              <p:nvPr/>
            </p:nvPicPr>
            <p:blipFill>
              <a:blip r:embed="rId10"/>
              <a:stretch>
                <a:fillRect/>
              </a:stretch>
            </p:blipFill>
            <p:spPr>
              <a:xfrm>
                <a:off x="6165183" y="5649730"/>
                <a:ext cx="399572" cy="654550"/>
              </a:xfrm>
              <a:prstGeom prst="rect">
                <a:avLst/>
              </a:prstGeom>
            </p:spPr>
          </p:pic>
        </p:grpSp>
        <p:pic>
          <p:nvPicPr>
            <p:cNvPr id="37" name="Picture 36"/>
            <p:cNvPicPr>
              <a:picLocks noChangeAspect="1"/>
            </p:cNvPicPr>
            <p:nvPr/>
          </p:nvPicPr>
          <p:blipFill>
            <a:blip r:embed="rId11"/>
            <a:stretch>
              <a:fillRect/>
            </a:stretch>
          </p:blipFill>
          <p:spPr>
            <a:xfrm>
              <a:off x="1439105" y="4100696"/>
              <a:ext cx="816421" cy="785865"/>
            </a:xfrm>
            <a:prstGeom prst="rect">
              <a:avLst/>
            </a:prstGeom>
          </p:spPr>
        </p:pic>
      </p:grpSp>
      <p:grpSp>
        <p:nvGrpSpPr>
          <p:cNvPr id="42" name="Group 41"/>
          <p:cNvGrpSpPr/>
          <p:nvPr/>
        </p:nvGrpSpPr>
        <p:grpSpPr>
          <a:xfrm>
            <a:off x="3350958" y="3378281"/>
            <a:ext cx="2192688" cy="2364348"/>
            <a:chOff x="2913143" y="2492656"/>
            <a:chExt cx="2192688" cy="2364348"/>
          </a:xfrm>
        </p:grpSpPr>
        <p:grpSp>
          <p:nvGrpSpPr>
            <p:cNvPr id="9" name="Group 8"/>
            <p:cNvGrpSpPr>
              <a:grpSpLocks noChangeAspect="1"/>
            </p:cNvGrpSpPr>
            <p:nvPr/>
          </p:nvGrpSpPr>
          <p:grpSpPr>
            <a:xfrm>
              <a:off x="3277907" y="2895739"/>
              <a:ext cx="1827924" cy="1961265"/>
              <a:chOff x="4383758" y="2092972"/>
              <a:chExt cx="2516893" cy="2700493"/>
            </a:xfrm>
          </p:grpSpPr>
          <p:sp>
            <p:nvSpPr>
              <p:cNvPr id="10" name="Rectangle 9"/>
              <p:cNvSpPr/>
              <p:nvPr/>
            </p:nvSpPr>
            <p:spPr bwMode="auto">
              <a:xfrm>
                <a:off x="4537411" y="2092972"/>
                <a:ext cx="2017543" cy="241887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r" defTabSz="914099" fontAlgn="base">
                  <a:spcBef>
                    <a:spcPct val="0"/>
                  </a:spcBef>
                  <a:spcAft>
                    <a:spcPct val="0"/>
                  </a:spcAft>
                </a:pPr>
                <a:r>
                  <a:rPr lang="en-US" sz="1200" dirty="0" smtClean="0">
                    <a:solidFill>
                      <a:schemeClr val="tx1">
                        <a:lumMod val="65000"/>
                        <a:lumOff val="35000"/>
                      </a:schemeClr>
                    </a:solidFill>
                    <a:ea typeface="Segoe UI" pitchFamily="34" charset="0"/>
                    <a:cs typeface="Segoe UI" pitchFamily="34" charset="0"/>
                  </a:rPr>
                  <a:t>SharePoint</a:t>
                </a:r>
                <a:br>
                  <a:rPr lang="en-US" sz="1200" dirty="0" smtClean="0">
                    <a:solidFill>
                      <a:schemeClr val="tx1">
                        <a:lumMod val="65000"/>
                        <a:lumOff val="35000"/>
                      </a:schemeClr>
                    </a:solidFill>
                    <a:ea typeface="Segoe UI" pitchFamily="34" charset="0"/>
                    <a:cs typeface="Segoe UI" pitchFamily="34" charset="0"/>
                  </a:rPr>
                </a:br>
                <a:r>
                  <a:rPr lang="en-US" sz="1200" dirty="0" smtClean="0">
                    <a:solidFill>
                      <a:schemeClr val="tx1">
                        <a:lumMod val="65000"/>
                        <a:lumOff val="35000"/>
                      </a:schemeClr>
                    </a:solidFill>
                    <a:ea typeface="Segoe UI" pitchFamily="34" charset="0"/>
                    <a:cs typeface="Segoe UI" pitchFamily="34" charset="0"/>
                  </a:rPr>
                  <a:t> Service</a:t>
                </a:r>
              </a:p>
            </p:txBody>
          </p:sp>
          <p:grpSp>
            <p:nvGrpSpPr>
              <p:cNvPr id="11" name="Group 10"/>
              <p:cNvGrpSpPr/>
              <p:nvPr/>
            </p:nvGrpSpPr>
            <p:grpSpPr>
              <a:xfrm>
                <a:off x="5421611" y="2886866"/>
                <a:ext cx="1479040" cy="1043909"/>
                <a:chOff x="4557447" y="1721445"/>
                <a:chExt cx="1479040" cy="1043909"/>
              </a:xfrm>
            </p:grpSpPr>
            <p:pic>
              <p:nvPicPr>
                <p:cNvPr id="19" name="Picture 18"/>
                <p:cNvPicPr>
                  <a:picLocks noChangeAspect="1"/>
                </p:cNvPicPr>
                <p:nvPr/>
              </p:nvPicPr>
              <p:blipFill>
                <a:blip r:embed="rId5"/>
                <a:stretch>
                  <a:fillRect/>
                </a:stretch>
              </p:blipFill>
              <p:spPr>
                <a:xfrm>
                  <a:off x="4557447" y="1902539"/>
                  <a:ext cx="477423" cy="839046"/>
                </a:xfrm>
                <a:prstGeom prst="rect">
                  <a:avLst/>
                </a:prstGeom>
              </p:spPr>
            </p:pic>
            <p:pic>
              <p:nvPicPr>
                <p:cNvPr id="20" name="Picture 19"/>
                <p:cNvPicPr>
                  <a:picLocks noChangeAspect="1"/>
                </p:cNvPicPr>
                <p:nvPr/>
              </p:nvPicPr>
              <p:blipFill>
                <a:blip r:embed="rId5"/>
                <a:stretch>
                  <a:fillRect/>
                </a:stretch>
              </p:blipFill>
              <p:spPr>
                <a:xfrm>
                  <a:off x="4869643" y="1721445"/>
                  <a:ext cx="477423" cy="839046"/>
                </a:xfrm>
                <a:prstGeom prst="rect">
                  <a:avLst/>
                </a:prstGeom>
              </p:spPr>
            </p:pic>
            <p:pic>
              <p:nvPicPr>
                <p:cNvPr id="21" name="Picture 20"/>
                <p:cNvPicPr>
                  <a:picLocks noChangeAspect="1"/>
                </p:cNvPicPr>
                <p:nvPr/>
              </p:nvPicPr>
              <p:blipFill>
                <a:blip r:embed="rId12"/>
                <a:stretch>
                  <a:fillRect/>
                </a:stretch>
              </p:blipFill>
              <p:spPr>
                <a:xfrm>
                  <a:off x="5153580" y="1902539"/>
                  <a:ext cx="882907" cy="862815"/>
                </a:xfrm>
                <a:prstGeom prst="rect">
                  <a:avLst/>
                </a:prstGeom>
              </p:spPr>
            </p:pic>
          </p:grpSp>
          <p:grpSp>
            <p:nvGrpSpPr>
              <p:cNvPr id="12" name="Group 11"/>
              <p:cNvGrpSpPr/>
              <p:nvPr/>
            </p:nvGrpSpPr>
            <p:grpSpPr>
              <a:xfrm>
                <a:off x="4880542" y="3820782"/>
                <a:ext cx="944427" cy="972683"/>
                <a:chOff x="3981885" y="2834055"/>
                <a:chExt cx="944427" cy="972683"/>
              </a:xfrm>
            </p:grpSpPr>
            <p:pic>
              <p:nvPicPr>
                <p:cNvPr id="16" name="Picture 15"/>
                <p:cNvPicPr>
                  <a:picLocks noChangeAspect="1"/>
                </p:cNvPicPr>
                <p:nvPr/>
              </p:nvPicPr>
              <p:blipFill>
                <a:blip r:embed="rId5"/>
                <a:stretch>
                  <a:fillRect/>
                </a:stretch>
              </p:blipFill>
              <p:spPr>
                <a:xfrm>
                  <a:off x="3981885" y="2967692"/>
                  <a:ext cx="477423" cy="839046"/>
                </a:xfrm>
                <a:prstGeom prst="rect">
                  <a:avLst/>
                </a:prstGeom>
              </p:spPr>
            </p:pic>
            <p:pic>
              <p:nvPicPr>
                <p:cNvPr id="17" name="Picture 16"/>
                <p:cNvPicPr>
                  <a:picLocks noChangeAspect="1"/>
                </p:cNvPicPr>
                <p:nvPr/>
              </p:nvPicPr>
              <p:blipFill>
                <a:blip r:embed="rId5"/>
                <a:stretch>
                  <a:fillRect/>
                </a:stretch>
              </p:blipFill>
              <p:spPr>
                <a:xfrm>
                  <a:off x="4269036" y="2834055"/>
                  <a:ext cx="477423" cy="839046"/>
                </a:xfrm>
                <a:prstGeom prst="rect">
                  <a:avLst/>
                </a:prstGeom>
              </p:spPr>
            </p:pic>
            <p:pic>
              <p:nvPicPr>
                <p:cNvPr id="18" name="Picture 17"/>
                <p:cNvPicPr>
                  <a:picLocks noChangeAspect="1"/>
                </p:cNvPicPr>
                <p:nvPr/>
              </p:nvPicPr>
              <p:blipFill>
                <a:blip r:embed="rId13"/>
                <a:stretch>
                  <a:fillRect/>
                </a:stretch>
              </p:blipFill>
              <p:spPr>
                <a:xfrm>
                  <a:off x="4480085" y="3260431"/>
                  <a:ext cx="446227" cy="456212"/>
                </a:xfrm>
                <a:prstGeom prst="rect">
                  <a:avLst/>
                </a:prstGeom>
              </p:spPr>
            </p:pic>
          </p:grpSp>
          <p:grpSp>
            <p:nvGrpSpPr>
              <p:cNvPr id="13" name="Group 12"/>
              <p:cNvGrpSpPr/>
              <p:nvPr/>
            </p:nvGrpSpPr>
            <p:grpSpPr>
              <a:xfrm>
                <a:off x="4383758" y="2988031"/>
                <a:ext cx="968998" cy="971748"/>
                <a:chOff x="3601101" y="2714202"/>
                <a:chExt cx="968998" cy="971748"/>
              </a:xfrm>
            </p:grpSpPr>
            <p:pic>
              <p:nvPicPr>
                <p:cNvPr id="14" name="Picture 13"/>
                <p:cNvPicPr>
                  <a:picLocks noChangeAspect="1"/>
                </p:cNvPicPr>
                <p:nvPr/>
              </p:nvPicPr>
              <p:blipFill>
                <a:blip r:embed="rId5"/>
                <a:stretch>
                  <a:fillRect/>
                </a:stretch>
              </p:blipFill>
              <p:spPr>
                <a:xfrm>
                  <a:off x="3601101" y="2846904"/>
                  <a:ext cx="477423" cy="839046"/>
                </a:xfrm>
                <a:prstGeom prst="rect">
                  <a:avLst/>
                </a:prstGeom>
              </p:spPr>
            </p:pic>
            <p:pic>
              <p:nvPicPr>
                <p:cNvPr id="15" name="Picture 14"/>
                <p:cNvPicPr>
                  <a:picLocks noChangeAspect="1"/>
                </p:cNvPicPr>
                <p:nvPr/>
              </p:nvPicPr>
              <p:blipFill>
                <a:blip r:embed="rId14"/>
                <a:stretch>
                  <a:fillRect/>
                </a:stretch>
              </p:blipFill>
              <p:spPr>
                <a:xfrm>
                  <a:off x="3875612" y="2714202"/>
                  <a:ext cx="694487" cy="898458"/>
                </a:xfrm>
                <a:prstGeom prst="rect">
                  <a:avLst/>
                </a:prstGeom>
              </p:spPr>
            </p:pic>
          </p:grpSp>
        </p:grpSp>
        <p:pic>
          <p:nvPicPr>
            <p:cNvPr id="41" name="Picture 40"/>
            <p:cNvPicPr>
              <a:picLocks noChangeAspect="1"/>
            </p:cNvPicPr>
            <p:nvPr/>
          </p:nvPicPr>
          <p:blipFill>
            <a:blip r:embed="rId15"/>
            <a:stretch>
              <a:fillRect/>
            </a:stretch>
          </p:blipFill>
          <p:spPr>
            <a:xfrm>
              <a:off x="2913143" y="2492656"/>
              <a:ext cx="1137727" cy="1052450"/>
            </a:xfrm>
            <a:prstGeom prst="rect">
              <a:avLst/>
            </a:prstGeom>
          </p:spPr>
        </p:pic>
      </p:grpSp>
      <p:cxnSp>
        <p:nvCxnSpPr>
          <p:cNvPr id="43" name="Straight Arrow Connector 42"/>
          <p:cNvCxnSpPr/>
          <p:nvPr/>
        </p:nvCxnSpPr>
        <p:spPr>
          <a:xfrm>
            <a:off x="2266308" y="3900673"/>
            <a:ext cx="1045698" cy="1360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5418112" y="4861278"/>
            <a:ext cx="1323253" cy="13691"/>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flipV="1">
            <a:off x="4488685" y="2476038"/>
            <a:ext cx="2001819" cy="908033"/>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623517" y="3186782"/>
            <a:ext cx="14039" cy="1243949"/>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8692536" y="2516484"/>
            <a:ext cx="1566311" cy="81296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1" name="Group 60"/>
          <p:cNvGrpSpPr/>
          <p:nvPr/>
        </p:nvGrpSpPr>
        <p:grpSpPr>
          <a:xfrm>
            <a:off x="2285853" y="3838449"/>
            <a:ext cx="514401" cy="514401"/>
            <a:chOff x="492" y="17985"/>
            <a:chExt cx="524853" cy="524853"/>
          </a:xfrm>
        </p:grpSpPr>
        <p:sp>
          <p:nvSpPr>
            <p:cNvPr id="62" name="Oval 6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4" name="Group 63"/>
          <p:cNvGrpSpPr/>
          <p:nvPr/>
        </p:nvGrpSpPr>
        <p:grpSpPr>
          <a:xfrm>
            <a:off x="5803312" y="4728230"/>
            <a:ext cx="514401" cy="514401"/>
            <a:chOff x="492" y="17985"/>
            <a:chExt cx="524853" cy="524853"/>
          </a:xfrm>
        </p:grpSpPr>
        <p:sp>
          <p:nvSpPr>
            <p:cNvPr id="65" name="Oval 6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7" name="Group 66"/>
          <p:cNvGrpSpPr/>
          <p:nvPr/>
        </p:nvGrpSpPr>
        <p:grpSpPr>
          <a:xfrm>
            <a:off x="5223035" y="2544257"/>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0" name="Group 69"/>
          <p:cNvGrpSpPr/>
          <p:nvPr/>
        </p:nvGrpSpPr>
        <p:grpSpPr>
          <a:xfrm>
            <a:off x="9121029" y="242749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73" name="Group 72"/>
          <p:cNvGrpSpPr/>
          <p:nvPr/>
        </p:nvGrpSpPr>
        <p:grpSpPr>
          <a:xfrm>
            <a:off x="7574059" y="3562404"/>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Tree>
    <p:extLst>
      <p:ext uri="{BB962C8B-B14F-4D97-AF65-F5344CB8AC3E}">
        <p14:creationId xmlns:p14="http://schemas.microsoft.com/office/powerpoint/2010/main" val="730869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anim calcmode="lin" valueType="num">
                                      <p:cBhvr>
                                        <p:cTn id="37" dur="1000" fill="hold"/>
                                        <p:tgtEl>
                                          <p:spTgt spid="49"/>
                                        </p:tgtEl>
                                        <p:attrNameLst>
                                          <p:attrName>ppt_x</p:attrName>
                                        </p:attrNameLst>
                                      </p:cBhvr>
                                      <p:tavLst>
                                        <p:tav tm="0">
                                          <p:val>
                                            <p:strVal val="#ppt_x"/>
                                          </p:val>
                                        </p:tav>
                                        <p:tav tm="100000">
                                          <p:val>
                                            <p:strVal val="#ppt_x"/>
                                          </p:val>
                                        </p:tav>
                                      </p:tavLst>
                                    </p:anim>
                                    <p:anim calcmode="lin" valueType="num">
                                      <p:cBhvr>
                                        <p:cTn id="3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1000"/>
                                        <p:tgtEl>
                                          <p:spTgt spid="70"/>
                                        </p:tgtEl>
                                      </p:cBhvr>
                                    </p:animEffect>
                                    <p:anim calcmode="lin" valueType="num">
                                      <p:cBhvr>
                                        <p:cTn id="44" dur="1000" fill="hold"/>
                                        <p:tgtEl>
                                          <p:spTgt spid="70"/>
                                        </p:tgtEl>
                                        <p:attrNameLst>
                                          <p:attrName>ppt_x</p:attrName>
                                        </p:attrNameLst>
                                      </p:cBhvr>
                                      <p:tavLst>
                                        <p:tav tm="0">
                                          <p:val>
                                            <p:strVal val="#ppt_x"/>
                                          </p:val>
                                        </p:tav>
                                        <p:tav tm="100000">
                                          <p:val>
                                            <p:strVal val="#ppt_x"/>
                                          </p:val>
                                        </p:tav>
                                      </p:tavLst>
                                    </p:anim>
                                    <p:anim calcmode="lin" valueType="num">
                                      <p:cBhvr>
                                        <p:cTn id="45" dur="1000" fill="hold"/>
                                        <p:tgtEl>
                                          <p:spTgt spid="70"/>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1000"/>
                                        <p:tgtEl>
                                          <p:spTgt spid="59"/>
                                        </p:tgtEl>
                                      </p:cBhvr>
                                    </p:animEffect>
                                    <p:anim calcmode="lin" valueType="num">
                                      <p:cBhvr>
                                        <p:cTn id="49" dur="1000" fill="hold"/>
                                        <p:tgtEl>
                                          <p:spTgt spid="59"/>
                                        </p:tgtEl>
                                        <p:attrNameLst>
                                          <p:attrName>ppt_x</p:attrName>
                                        </p:attrNameLst>
                                      </p:cBhvr>
                                      <p:tavLst>
                                        <p:tav tm="0">
                                          <p:val>
                                            <p:strVal val="#ppt_x"/>
                                          </p:val>
                                        </p:tav>
                                        <p:tav tm="100000">
                                          <p:val>
                                            <p:strVal val="#ppt_x"/>
                                          </p:val>
                                        </p:tav>
                                      </p:tavLst>
                                    </p:anim>
                                    <p:anim calcmode="lin" valueType="num">
                                      <p:cBhvr>
                                        <p:cTn id="5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1000"/>
                                        <p:tgtEl>
                                          <p:spTgt spid="73"/>
                                        </p:tgtEl>
                                      </p:cBhvr>
                                    </p:animEffect>
                                    <p:anim calcmode="lin" valueType="num">
                                      <p:cBhvr>
                                        <p:cTn id="56" dur="1000" fill="hold"/>
                                        <p:tgtEl>
                                          <p:spTgt spid="73"/>
                                        </p:tgtEl>
                                        <p:attrNameLst>
                                          <p:attrName>ppt_x</p:attrName>
                                        </p:attrNameLst>
                                      </p:cBhvr>
                                      <p:tavLst>
                                        <p:tav tm="0">
                                          <p:val>
                                            <p:strVal val="#ppt_x"/>
                                          </p:val>
                                        </p:tav>
                                        <p:tav tm="100000">
                                          <p:val>
                                            <p:strVal val="#ppt_x"/>
                                          </p:val>
                                        </p:tav>
                                      </p:tavLst>
                                    </p:anim>
                                    <p:anim calcmode="lin" valueType="num">
                                      <p:cBhvr>
                                        <p:cTn id="57" dur="1000" fill="hold"/>
                                        <p:tgtEl>
                                          <p:spTgt spid="73"/>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1000"/>
                                        <p:tgtEl>
                                          <p:spTgt spid="54"/>
                                        </p:tgtEl>
                                      </p:cBhvr>
                                    </p:animEffect>
                                    <p:anim calcmode="lin" valueType="num">
                                      <p:cBhvr>
                                        <p:cTn id="61" dur="1000" fill="hold"/>
                                        <p:tgtEl>
                                          <p:spTgt spid="54"/>
                                        </p:tgtEl>
                                        <p:attrNameLst>
                                          <p:attrName>ppt_x</p:attrName>
                                        </p:attrNameLst>
                                      </p:cBhvr>
                                      <p:tavLst>
                                        <p:tav tm="0">
                                          <p:val>
                                            <p:strVal val="#ppt_x"/>
                                          </p:val>
                                        </p:tav>
                                        <p:tav tm="100000">
                                          <p:val>
                                            <p:strVal val="#ppt_x"/>
                                          </p:val>
                                        </p:tav>
                                      </p:tavLst>
                                    </p:anim>
                                    <p:anim calcmode="lin" valueType="num">
                                      <p:cBhvr>
                                        <p:cTn id="6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Remediation activities</a:t>
            </a:r>
            <a:endParaRPr lang="en-GB" dirty="0"/>
          </a:p>
        </p:txBody>
      </p:sp>
      <p:graphicFrame>
        <p:nvGraphicFramePr>
          <p:cNvPr id="4" name="Diagram 3"/>
          <p:cNvGraphicFramePr/>
          <p:nvPr>
            <p:extLst>
              <p:ext uri="{D42A27DB-BD31-4B8C-83A1-F6EECF244321}">
                <p14:modId xmlns:p14="http://schemas.microsoft.com/office/powerpoint/2010/main" val="1308860938"/>
              </p:ext>
            </p:extLst>
          </p:nvPr>
        </p:nvGraphicFramePr>
        <p:xfrm>
          <a:off x="618491" y="1253447"/>
          <a:ext cx="10374857" cy="490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8924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Not a good choice for “mirroring” or sync solutions</a:t>
            </a:r>
          </a:p>
          <a:p>
            <a:pPr lvl="1"/>
            <a:r>
              <a:rPr lang="en-US" dirty="0" smtClean="0"/>
              <a:t>Use remote event receivers to receive notification that a change has occurred</a:t>
            </a:r>
          </a:p>
          <a:p>
            <a:pPr lvl="1"/>
            <a:r>
              <a:rPr lang="en-US" dirty="0" smtClean="0"/>
              <a:t>Use interface to poll SharePoint for changes</a:t>
            </a:r>
          </a:p>
          <a:p>
            <a:pPr lvl="1"/>
            <a:r>
              <a:rPr lang="en-US" dirty="0" smtClean="0"/>
              <a:t>Write changes as required</a:t>
            </a:r>
          </a:p>
          <a:p>
            <a:r>
              <a:rPr lang="en-US" dirty="0" smtClean="0"/>
              <a:t>No guaranteed delivery</a:t>
            </a:r>
          </a:p>
          <a:p>
            <a:pPr lvl="1"/>
            <a:r>
              <a:rPr lang="en-US" dirty="0" smtClean="0"/>
              <a:t>Possible network issues can cause events to fail</a:t>
            </a:r>
          </a:p>
        </p:txBody>
      </p:sp>
      <p:sp>
        <p:nvSpPr>
          <p:cNvPr id="3" name="Title 2"/>
          <p:cNvSpPr>
            <a:spLocks noGrp="1"/>
          </p:cNvSpPr>
          <p:nvPr>
            <p:ph type="title"/>
          </p:nvPr>
        </p:nvSpPr>
        <p:spPr/>
        <p:txBody>
          <a:bodyPr/>
          <a:lstStyle/>
          <a:p>
            <a:r>
              <a:rPr lang="en-US" smtClean="0"/>
              <a:t>Remote event receivers – architecture</a:t>
            </a:r>
            <a:endParaRPr lang="en-US" dirty="0"/>
          </a:p>
        </p:txBody>
      </p:sp>
    </p:spTree>
    <p:extLst>
      <p:ext uri="{BB962C8B-B14F-4D97-AF65-F5344CB8AC3E}">
        <p14:creationId xmlns:p14="http://schemas.microsoft.com/office/powerpoint/2010/main" val="3502614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tooling</a:t>
            </a:r>
            <a:endParaRPr lang="en-US" dirty="0"/>
          </a:p>
        </p:txBody>
      </p:sp>
      <p:sp>
        <p:nvSpPr>
          <p:cNvPr id="5" name="Content Placeholder 4"/>
          <p:cNvSpPr>
            <a:spLocks noGrp="1"/>
          </p:cNvSpPr>
          <p:nvPr>
            <p:ph type="body" sz="quarter" idx="10"/>
          </p:nvPr>
        </p:nvSpPr>
        <p:spPr/>
        <p:txBody>
          <a:bodyPr/>
          <a:lstStyle/>
          <a:p>
            <a:r>
              <a:rPr lang="en-US" smtClean="0"/>
              <a:t>Add a remote event receiver as a new item</a:t>
            </a:r>
          </a:p>
          <a:p>
            <a:r>
              <a:rPr lang="en-US" smtClean="0"/>
              <a:t>Note: This wizard is only for events in app web.</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369" y="2794557"/>
            <a:ext cx="4732249" cy="3913890"/>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321" y="2794557"/>
            <a:ext cx="4159150" cy="3031344"/>
          </a:xfrm>
          <a:prstGeom prst="rect">
            <a:avLst/>
          </a:prstGeom>
        </p:spPr>
      </p:pic>
    </p:spTree>
    <p:extLst>
      <p:ext uri="{BB962C8B-B14F-4D97-AF65-F5344CB8AC3E}">
        <p14:creationId xmlns:p14="http://schemas.microsoft.com/office/powerpoint/2010/main" val="1407697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Remote event receivers – interface methods</a:t>
            </a:r>
          </a:p>
        </p:txBody>
      </p:sp>
      <p:sp>
        <p:nvSpPr>
          <p:cNvPr id="6" name="Content Placeholder 5"/>
          <p:cNvSpPr>
            <a:spLocks noGrp="1"/>
          </p:cNvSpPr>
          <p:nvPr>
            <p:ph type="body" sz="quarter" idx="10"/>
          </p:nvPr>
        </p:nvSpPr>
        <p:spPr/>
        <p:txBody>
          <a:bodyPr/>
          <a:lstStyle/>
          <a:p>
            <a:r>
              <a:rPr lang="en-US" sz="3599" dirty="0"/>
              <a:t>Synchronous and asynchronous events are supported</a:t>
            </a:r>
          </a:p>
          <a:p>
            <a:endParaRPr lang="en-US" sz="3599"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7" y="2240590"/>
            <a:ext cx="9708324" cy="3450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7256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Remote event receivers - Calling back into SharePoint</a:t>
            </a:r>
            <a:br>
              <a:rPr lang="en-US" sz="4000" dirty="0"/>
            </a:br>
            <a:r>
              <a:rPr lang="en-US" sz="4000" dirty="0"/>
              <a:t> </a:t>
            </a:r>
          </a:p>
        </p:txBody>
      </p:sp>
      <p:sp>
        <p:nvSpPr>
          <p:cNvPr id="4" name="Text Placeholder 3"/>
          <p:cNvSpPr>
            <a:spLocks noGrp="1"/>
          </p:cNvSpPr>
          <p:nvPr>
            <p:ph type="body" sz="quarter" idx="10"/>
          </p:nvPr>
        </p:nvSpPr>
        <p:spPr/>
        <p:txBody>
          <a:bodyPr/>
          <a:lstStyle/>
          <a:p>
            <a:r>
              <a:rPr lang="en-GB" sz="1800" dirty="0"/>
              <a:t>public </a:t>
            </a:r>
            <a:r>
              <a:rPr lang="en-GB" sz="1800" dirty="0" err="1"/>
              <a:t>SPRemoteEventResult</a:t>
            </a:r>
            <a:r>
              <a:rPr lang="en-GB" sz="1800" dirty="0"/>
              <a:t> </a:t>
            </a:r>
            <a:r>
              <a:rPr lang="en-GB" sz="1800" dirty="0" err="1"/>
              <a:t>ProcessEvent</a:t>
            </a:r>
            <a:r>
              <a:rPr lang="en-GB" sz="1800" dirty="0"/>
              <a:t>(</a:t>
            </a:r>
            <a:r>
              <a:rPr lang="en-GB" sz="1800" dirty="0" err="1"/>
              <a:t>SPRemoteEventProperties</a:t>
            </a:r>
            <a:r>
              <a:rPr lang="en-GB" sz="1800" dirty="0"/>
              <a:t> properties)</a:t>
            </a:r>
          </a:p>
          <a:p>
            <a:r>
              <a:rPr lang="en-GB" sz="1800" dirty="0"/>
              <a:t>{</a:t>
            </a:r>
          </a:p>
          <a:p>
            <a:r>
              <a:rPr lang="en-GB" sz="1800" dirty="0"/>
              <a:t>    </a:t>
            </a:r>
            <a:r>
              <a:rPr lang="en-GB" sz="1800" dirty="0" err="1"/>
              <a:t>SPRemoteEventResult</a:t>
            </a:r>
            <a:r>
              <a:rPr lang="en-GB" sz="1800" dirty="0"/>
              <a:t> result = new </a:t>
            </a:r>
            <a:r>
              <a:rPr lang="en-GB" sz="1800" dirty="0" err="1"/>
              <a:t>SPRemoteEventResult</a:t>
            </a:r>
            <a:r>
              <a:rPr lang="en-GB" sz="1800" dirty="0"/>
              <a:t>();</a:t>
            </a:r>
          </a:p>
          <a:p>
            <a:endParaRPr lang="en-GB" sz="1800" dirty="0"/>
          </a:p>
          <a:p>
            <a:r>
              <a:rPr lang="en-GB" sz="1800" dirty="0"/>
              <a:t>    using (</a:t>
            </a:r>
            <a:r>
              <a:rPr lang="en-GB" sz="1800" dirty="0" err="1"/>
              <a:t>ClientContext</a:t>
            </a:r>
            <a:r>
              <a:rPr lang="en-GB" sz="1800" dirty="0"/>
              <a:t> </a:t>
            </a:r>
            <a:r>
              <a:rPr lang="en-GB" sz="1800" dirty="0" err="1"/>
              <a:t>clientContext</a:t>
            </a:r>
            <a:r>
              <a:rPr lang="en-GB" sz="1800" dirty="0"/>
              <a:t> = </a:t>
            </a:r>
            <a:r>
              <a:rPr lang="en-GB" sz="1800" dirty="0" err="1"/>
              <a:t>TokenHelper.CreateAppEventClientContext</a:t>
            </a:r>
            <a:r>
              <a:rPr lang="en-GB" sz="1800" dirty="0"/>
              <a:t>(properties, </a:t>
            </a:r>
            <a:r>
              <a:rPr lang="en-GB" sz="1800" dirty="0" err="1"/>
              <a:t>useAppWeb</a:t>
            </a:r>
            <a:r>
              <a:rPr lang="en-GB" sz="1800" dirty="0"/>
              <a:t>: false))</a:t>
            </a:r>
          </a:p>
          <a:p>
            <a:r>
              <a:rPr lang="en-GB" sz="1800" dirty="0"/>
              <a:t>    {</a:t>
            </a:r>
          </a:p>
          <a:p>
            <a:r>
              <a:rPr lang="en-GB" sz="1800" dirty="0"/>
              <a:t>        if (</a:t>
            </a:r>
            <a:r>
              <a:rPr lang="en-GB" sz="1800" dirty="0" err="1"/>
              <a:t>clientContext</a:t>
            </a:r>
            <a:r>
              <a:rPr lang="en-GB" sz="1800" dirty="0"/>
              <a:t> != null)</a:t>
            </a:r>
          </a:p>
          <a:p>
            <a:r>
              <a:rPr lang="en-GB" sz="1800" dirty="0"/>
              <a:t>        {</a:t>
            </a:r>
          </a:p>
          <a:p>
            <a:r>
              <a:rPr lang="en-GB" sz="1800" dirty="0"/>
              <a:t>            </a:t>
            </a:r>
            <a:r>
              <a:rPr lang="en-GB" sz="1800" dirty="0" err="1"/>
              <a:t>clientContext.Load</a:t>
            </a:r>
            <a:r>
              <a:rPr lang="en-GB" sz="1800" dirty="0"/>
              <a:t>(</a:t>
            </a:r>
            <a:r>
              <a:rPr lang="en-GB" sz="1800" dirty="0" err="1"/>
              <a:t>clientContext.Web</a:t>
            </a:r>
            <a:r>
              <a:rPr lang="en-GB" sz="1800" dirty="0"/>
              <a:t>);</a:t>
            </a:r>
          </a:p>
          <a:p>
            <a:r>
              <a:rPr lang="en-GB" sz="1800" dirty="0"/>
              <a:t>            </a:t>
            </a:r>
            <a:r>
              <a:rPr lang="en-GB" sz="1800" dirty="0" err="1"/>
              <a:t>clientContext.ExecuteQuery</a:t>
            </a:r>
            <a:r>
              <a:rPr lang="en-GB" sz="1800" dirty="0"/>
              <a:t>();</a:t>
            </a:r>
          </a:p>
          <a:p>
            <a:r>
              <a:rPr lang="en-GB" sz="1800" dirty="0"/>
              <a:t>        }</a:t>
            </a:r>
          </a:p>
          <a:p>
            <a:r>
              <a:rPr lang="en-GB" sz="1800" dirty="0"/>
              <a:t>    }</a:t>
            </a:r>
          </a:p>
          <a:p>
            <a:endParaRPr lang="en-GB" sz="1800" dirty="0"/>
          </a:p>
          <a:p>
            <a:r>
              <a:rPr lang="en-GB" sz="1800" dirty="0"/>
              <a:t>    return result;</a:t>
            </a:r>
          </a:p>
          <a:p>
            <a:r>
              <a:rPr lang="en-GB" sz="1800" dirty="0"/>
              <a:t>}</a:t>
            </a:r>
          </a:p>
        </p:txBody>
      </p:sp>
    </p:spTree>
    <p:extLst>
      <p:ext uri="{BB962C8B-B14F-4D97-AF65-F5344CB8AC3E}">
        <p14:creationId xmlns:p14="http://schemas.microsoft.com/office/powerpoint/2010/main" val="188082141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Using server-side object model – requires access to server</a:t>
            </a:r>
            <a:br>
              <a:rPr lang="en-US" sz="2800" dirty="0" smtClean="0"/>
            </a:br>
            <a:endParaRPr lang="en-US" sz="2800" dirty="0"/>
          </a:p>
        </p:txBody>
      </p:sp>
      <p:sp>
        <p:nvSpPr>
          <p:cNvPr id="6" name="Text Placeholder 5"/>
          <p:cNvSpPr>
            <a:spLocks noGrp="1"/>
          </p:cNvSpPr>
          <p:nvPr>
            <p:ph type="body" sz="quarter" idx="10"/>
          </p:nvPr>
        </p:nvSpPr>
        <p:spPr/>
        <p:txBody>
          <a:bodyPr/>
          <a:lstStyle/>
          <a:p>
            <a:r>
              <a:rPr lang="en-US" sz="2000" dirty="0" smtClean="0"/>
              <a:t>string </a:t>
            </a:r>
            <a:r>
              <a:rPr lang="en-US" sz="2000" dirty="0" err="1" smtClean="0"/>
              <a:t>url</a:t>
            </a:r>
            <a:r>
              <a:rPr lang="en-US" sz="2000" dirty="0" smtClean="0"/>
              <a:t>= "http://contoso.com/</a:t>
            </a:r>
            <a:r>
              <a:rPr lang="en-US" sz="2000" dirty="0" err="1" smtClean="0"/>
              <a:t>RemoteEventService.svc</a:t>
            </a:r>
            <a:r>
              <a:rPr lang="en-US" sz="2000" dirty="0" smtClean="0"/>
              <a:t>";         </a:t>
            </a:r>
          </a:p>
          <a:p>
            <a:r>
              <a:rPr lang="en-US" sz="2000" dirty="0" smtClean="0"/>
              <a:t>   </a:t>
            </a:r>
          </a:p>
          <a:p>
            <a:r>
              <a:rPr lang="en-US" sz="2000" dirty="0" smtClean="0"/>
              <a:t>using (</a:t>
            </a:r>
            <a:r>
              <a:rPr lang="en-US" sz="2000" dirty="0" err="1" smtClean="0"/>
              <a:t>SPSite</a:t>
            </a:r>
            <a:r>
              <a:rPr lang="en-US" sz="2000" dirty="0" smtClean="0"/>
              <a:t> site = new </a:t>
            </a:r>
            <a:r>
              <a:rPr lang="en-US" sz="2000" dirty="0" err="1" smtClean="0"/>
              <a:t>SPSite</a:t>
            </a:r>
            <a:r>
              <a:rPr lang="en-US" sz="2000" dirty="0" smtClean="0"/>
              <a:t>(</a:t>
            </a:r>
            <a:r>
              <a:rPr lang="en-US" sz="2000" dirty="0" err="1" smtClean="0"/>
              <a:t>siteUrl</a:t>
            </a:r>
            <a:r>
              <a:rPr lang="en-US" sz="2000" dirty="0" smtClean="0"/>
              <a:t>)) </a:t>
            </a:r>
          </a:p>
          <a:p>
            <a:r>
              <a:rPr lang="en-US" sz="2000" dirty="0" smtClean="0"/>
              <a:t>{ </a:t>
            </a:r>
          </a:p>
          <a:p>
            <a:r>
              <a:rPr lang="en-US" sz="2000" dirty="0" smtClean="0"/>
              <a:t>   using (</a:t>
            </a:r>
            <a:r>
              <a:rPr lang="en-US" sz="2000" dirty="0" err="1" smtClean="0"/>
              <a:t>SPWeb</a:t>
            </a:r>
            <a:r>
              <a:rPr lang="en-US" sz="2000" dirty="0" smtClean="0"/>
              <a:t> web = </a:t>
            </a:r>
            <a:r>
              <a:rPr lang="en-US" sz="2000" dirty="0" err="1" smtClean="0"/>
              <a:t>site.RootWeb</a:t>
            </a:r>
            <a:r>
              <a:rPr lang="en-US" sz="2000" dirty="0" smtClean="0"/>
              <a:t>) </a:t>
            </a:r>
          </a:p>
          <a:p>
            <a:r>
              <a:rPr lang="en-US" sz="2000" dirty="0" smtClean="0"/>
              <a:t>   {</a:t>
            </a:r>
          </a:p>
          <a:p>
            <a:r>
              <a:rPr lang="en-US" sz="2000" dirty="0" smtClean="0"/>
              <a:t>      </a:t>
            </a:r>
            <a:r>
              <a:rPr lang="en-US" sz="2000" dirty="0" err="1" smtClean="0"/>
              <a:t>SPList</a:t>
            </a:r>
            <a:r>
              <a:rPr lang="en-US" sz="2000" dirty="0" smtClean="0"/>
              <a:t> list = </a:t>
            </a:r>
            <a:r>
              <a:rPr lang="en-US" sz="2000" dirty="0" err="1" smtClean="0"/>
              <a:t>web.Lists</a:t>
            </a:r>
            <a:r>
              <a:rPr lang="en-US" sz="2000" dirty="0" smtClean="0"/>
              <a:t>[</a:t>
            </a:r>
            <a:r>
              <a:rPr lang="en-US" sz="2000" dirty="0" err="1" smtClean="0"/>
              <a:t>listTitle</a:t>
            </a:r>
            <a:r>
              <a:rPr lang="en-US" sz="2000" dirty="0" smtClean="0"/>
              <a:t>]; </a:t>
            </a:r>
          </a:p>
          <a:p>
            <a:r>
              <a:rPr lang="en-US" sz="2000" dirty="0" smtClean="0"/>
              <a:t>      </a:t>
            </a:r>
            <a:r>
              <a:rPr lang="en-US" sz="2000" dirty="0" err="1" smtClean="0"/>
              <a:t>list.EventReceivers.Add</a:t>
            </a:r>
            <a:r>
              <a:rPr lang="en-US" sz="2000" dirty="0" smtClean="0"/>
              <a:t>(</a:t>
            </a:r>
          </a:p>
          <a:p>
            <a:r>
              <a:rPr lang="en-US" sz="2000" dirty="0" smtClean="0"/>
              <a:t>        </a:t>
            </a:r>
            <a:r>
              <a:rPr lang="en-US" sz="2000" dirty="0" err="1" smtClean="0"/>
              <a:t>SPEventReceiverType.ItemAdded</a:t>
            </a:r>
            <a:r>
              <a:rPr lang="en-US" sz="2000" dirty="0" smtClean="0"/>
              <a:t>, </a:t>
            </a:r>
          </a:p>
          <a:p>
            <a:r>
              <a:rPr lang="en-US" sz="2000" dirty="0" smtClean="0"/>
              <a:t>        </a:t>
            </a:r>
            <a:r>
              <a:rPr lang="en-US" sz="2000" dirty="0" err="1" smtClean="0"/>
              <a:t>url</a:t>
            </a:r>
            <a:r>
              <a:rPr lang="en-US" sz="2000" dirty="0" smtClean="0"/>
              <a:t>); </a:t>
            </a:r>
          </a:p>
          <a:p>
            <a:r>
              <a:rPr lang="en-US" sz="2000" dirty="0" smtClean="0"/>
              <a:t>   }</a:t>
            </a:r>
          </a:p>
          <a:p>
            <a:r>
              <a:rPr lang="en-US" sz="2000" dirty="0" smtClean="0"/>
              <a:t>}</a:t>
            </a:r>
          </a:p>
          <a:p>
            <a:endParaRPr lang="en-US" sz="2000" dirty="0"/>
          </a:p>
        </p:txBody>
      </p:sp>
    </p:spTree>
    <p:extLst>
      <p:ext uri="{BB962C8B-B14F-4D97-AF65-F5344CB8AC3E}">
        <p14:creationId xmlns:p14="http://schemas.microsoft.com/office/powerpoint/2010/main" val="25021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Client-side object model implementation</a:t>
            </a:r>
            <a:br>
              <a:rPr lang="en-US" sz="2800" dirty="0" smtClean="0"/>
            </a:br>
            <a:r>
              <a:rPr lang="en-US" dirty="0" smtClean="0"/>
              <a:t/>
            </a:r>
            <a:br>
              <a:rPr lang="en-US" dirty="0" smtClean="0"/>
            </a:br>
            <a:endParaRPr lang="en-US" dirty="0"/>
          </a:p>
        </p:txBody>
      </p:sp>
      <p:sp>
        <p:nvSpPr>
          <p:cNvPr id="6" name="Text Placeholder 5"/>
          <p:cNvSpPr>
            <a:spLocks noGrp="1"/>
          </p:cNvSpPr>
          <p:nvPr>
            <p:ph type="body" sz="quarter" idx="10"/>
          </p:nvPr>
        </p:nvSpPr>
        <p:spPr/>
        <p:txBody>
          <a:bodyPr/>
          <a:lstStyle/>
          <a:p>
            <a:r>
              <a:rPr lang="en-US" sz="1600" dirty="0" err="1" smtClean="0"/>
              <a:t>var</a:t>
            </a:r>
            <a:r>
              <a:rPr lang="en-US" sz="1600" dirty="0" smtClean="0"/>
              <a:t> web = </a:t>
            </a:r>
            <a:r>
              <a:rPr lang="en-US" sz="1600" dirty="0" err="1" smtClean="0"/>
              <a:t>clientContext.Web</a:t>
            </a:r>
            <a:r>
              <a:rPr lang="en-US" sz="1600" dirty="0" smtClean="0"/>
              <a:t>;</a:t>
            </a:r>
          </a:p>
          <a:p>
            <a:r>
              <a:rPr lang="en-US" sz="1600" dirty="0" err="1" smtClean="0"/>
              <a:t>clientContext.Load</a:t>
            </a:r>
            <a:r>
              <a:rPr lang="en-US" sz="1600" dirty="0" smtClean="0"/>
              <a:t>(web);</a:t>
            </a:r>
          </a:p>
          <a:p>
            <a:r>
              <a:rPr lang="en-US" sz="1600" dirty="0" err="1" smtClean="0"/>
              <a:t>clientContext.ExecuteQuery</a:t>
            </a:r>
            <a:r>
              <a:rPr lang="en-US" sz="1600" dirty="0" smtClean="0"/>
              <a:t>();</a:t>
            </a:r>
          </a:p>
          <a:p>
            <a:endParaRPr lang="en-US" sz="1600" dirty="0" smtClean="0"/>
          </a:p>
          <a:p>
            <a:r>
              <a:rPr lang="en-US" sz="1600" dirty="0" err="1" smtClean="0"/>
              <a:t>var</a:t>
            </a:r>
            <a:r>
              <a:rPr lang="en-US" sz="1600" dirty="0" smtClean="0"/>
              <a:t> col = </a:t>
            </a:r>
            <a:r>
              <a:rPr lang="en-US" sz="1600" dirty="0" err="1" smtClean="0"/>
              <a:t>web.EventReceivers</a:t>
            </a:r>
            <a:r>
              <a:rPr lang="en-US" sz="1600" dirty="0" smtClean="0"/>
              <a:t>;</a:t>
            </a:r>
          </a:p>
          <a:p>
            <a:r>
              <a:rPr lang="en-US" sz="1600" dirty="0" err="1" smtClean="0"/>
              <a:t>clientContext.Load</a:t>
            </a:r>
            <a:r>
              <a:rPr lang="en-US" sz="1600" dirty="0" smtClean="0"/>
              <a:t>(col);</a:t>
            </a:r>
          </a:p>
          <a:p>
            <a:r>
              <a:rPr lang="en-US" sz="1600" dirty="0" err="1" smtClean="0"/>
              <a:t>clientContext.ExecuteQuery</a:t>
            </a:r>
            <a:r>
              <a:rPr lang="en-US" sz="1600" dirty="0" smtClean="0"/>
              <a:t>();</a:t>
            </a:r>
          </a:p>
          <a:p>
            <a:endParaRPr lang="en-US" sz="1600" dirty="0" smtClean="0"/>
          </a:p>
          <a:p>
            <a:r>
              <a:rPr lang="en-US" sz="1600" dirty="0" err="1" smtClean="0"/>
              <a:t>EventReceiverDefinitionCreationInformation</a:t>
            </a:r>
            <a:r>
              <a:rPr lang="en-US" sz="1600" dirty="0" smtClean="0"/>
              <a:t> </a:t>
            </a:r>
            <a:r>
              <a:rPr lang="en-US" sz="1600" dirty="0" err="1" smtClean="0"/>
              <a:t>newEventReceiver</a:t>
            </a:r>
            <a:r>
              <a:rPr lang="en-US" sz="1600" dirty="0" smtClean="0"/>
              <a:t> </a:t>
            </a:r>
          </a:p>
          <a:p>
            <a:r>
              <a:rPr lang="en-US" sz="1600" dirty="0" smtClean="0"/>
              <a:t>        = new </a:t>
            </a:r>
            <a:r>
              <a:rPr lang="en-US" sz="1600" dirty="0" err="1" smtClean="0"/>
              <a:t>EventReceiverDefinitionCreationInformation</a:t>
            </a:r>
            <a:r>
              <a:rPr lang="en-US" sz="1600" dirty="0" smtClean="0"/>
              <a:t>()</a:t>
            </a:r>
          </a:p>
          <a:p>
            <a:r>
              <a:rPr lang="en-US" sz="1600" dirty="0" smtClean="0"/>
              <a:t>        {</a:t>
            </a:r>
          </a:p>
          <a:p>
            <a:r>
              <a:rPr lang="en-US" sz="1600" dirty="0" smtClean="0"/>
              <a:t>            </a:t>
            </a:r>
            <a:r>
              <a:rPr lang="en-US" sz="1600" dirty="0" err="1" smtClean="0"/>
              <a:t>EventType</a:t>
            </a:r>
            <a:r>
              <a:rPr lang="en-US" sz="1600" dirty="0" smtClean="0"/>
              <a:t> = </a:t>
            </a:r>
            <a:r>
              <a:rPr lang="en-US" sz="1600" dirty="0" err="1" smtClean="0"/>
              <a:t>EventReceiverType.ListAdded</a:t>
            </a:r>
            <a:r>
              <a:rPr lang="en-US" sz="1600" dirty="0" smtClean="0"/>
              <a:t>, </a:t>
            </a:r>
            <a:r>
              <a:rPr lang="en-US" sz="1600" dirty="0" err="1" smtClean="0"/>
              <a:t>ReceiverName</a:t>
            </a:r>
            <a:r>
              <a:rPr lang="en-US" sz="1600" dirty="0" smtClean="0"/>
              <a:t> = "</a:t>
            </a:r>
            <a:r>
              <a:rPr lang="en-US" sz="1600" dirty="0" err="1" smtClean="0"/>
              <a:t>CustomRemote-ListEventReceiver</a:t>
            </a:r>
            <a:r>
              <a:rPr lang="en-US" sz="1600" dirty="0" smtClean="0"/>
              <a:t>",</a:t>
            </a:r>
          </a:p>
          <a:p>
            <a:r>
              <a:rPr lang="en-US" sz="1600" dirty="0" smtClean="0"/>
              <a:t>            </a:t>
            </a:r>
            <a:r>
              <a:rPr lang="en-US" sz="1600" dirty="0" err="1" smtClean="0"/>
              <a:t>ReceiverUrl</a:t>
            </a:r>
            <a:r>
              <a:rPr lang="en-US" sz="1600" dirty="0" smtClean="0"/>
              <a:t> = </a:t>
            </a:r>
            <a:r>
              <a:rPr lang="en-US" sz="1600" dirty="0" err="1" smtClean="0"/>
              <a:t>remoteEventUrl</a:t>
            </a:r>
            <a:r>
              <a:rPr lang="en-US" sz="1600" dirty="0" smtClean="0"/>
              <a:t>, </a:t>
            </a:r>
            <a:r>
              <a:rPr lang="en-US" sz="1600" dirty="0" err="1" smtClean="0"/>
              <a:t>SequenceNumber</a:t>
            </a:r>
            <a:r>
              <a:rPr lang="en-US" sz="1600" dirty="0" smtClean="0"/>
              <a:t> = 1000</a:t>
            </a:r>
          </a:p>
          <a:p>
            <a:r>
              <a:rPr lang="en-US" sz="1600" dirty="0" smtClean="0"/>
              <a:t>        };</a:t>
            </a:r>
          </a:p>
          <a:p>
            <a:endParaRPr lang="en-US" sz="1600" dirty="0" smtClean="0"/>
          </a:p>
          <a:p>
            <a:r>
              <a:rPr lang="en-US" sz="1600" dirty="0" err="1" smtClean="0"/>
              <a:t>web.EventReceivers.Add</a:t>
            </a:r>
            <a:r>
              <a:rPr lang="en-US" sz="1600" dirty="0" smtClean="0"/>
              <a:t>(</a:t>
            </a:r>
            <a:r>
              <a:rPr lang="en-US" sz="1600" dirty="0" err="1" smtClean="0"/>
              <a:t>newEventReceiver</a:t>
            </a:r>
            <a:r>
              <a:rPr lang="en-US" sz="1600" dirty="0" smtClean="0"/>
              <a:t>);</a:t>
            </a:r>
          </a:p>
          <a:p>
            <a:r>
              <a:rPr lang="en-US" sz="1600" dirty="0" err="1" smtClean="0"/>
              <a:t>clientContext.ExecuteQuery</a:t>
            </a:r>
            <a:r>
              <a:rPr lang="en-US" sz="1600" dirty="0" smtClean="0"/>
              <a:t>();</a:t>
            </a:r>
            <a:endParaRPr lang="en-US" sz="1600" dirty="0"/>
          </a:p>
        </p:txBody>
      </p:sp>
    </p:spTree>
    <p:extLst>
      <p:ext uri="{BB962C8B-B14F-4D97-AF65-F5344CB8AC3E}">
        <p14:creationId xmlns:p14="http://schemas.microsoft.com/office/powerpoint/2010/main" val="7939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Remote event receivers</a:t>
            </a:r>
            <a:endParaRPr lang="en-GB" dirty="0"/>
          </a:p>
        </p:txBody>
      </p:sp>
    </p:spTree>
    <p:extLst>
      <p:ext uri="{BB962C8B-B14F-4D97-AF65-F5344CB8AC3E}">
        <p14:creationId xmlns:p14="http://schemas.microsoft.com/office/powerpoint/2010/main" val="287934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“Any reliable alternatives for remote event receivers?”</a:t>
            </a:r>
            <a:endParaRPr lang="en-GB" sz="5398" i="1" dirty="0"/>
          </a:p>
        </p:txBody>
      </p:sp>
      <p:sp>
        <p:nvSpPr>
          <p:cNvPr id="4" name="TextBox 3"/>
          <p:cNvSpPr txBox="1"/>
          <p:nvPr/>
        </p:nvSpPr>
        <p:spPr>
          <a:xfrm>
            <a:off x="2993178" y="4697765"/>
            <a:ext cx="7141911" cy="1199944"/>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Depending on the business scenario, you might want to check the possibility to use workflows as the event processing engine.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2846912" y="3478970"/>
            <a:ext cx="4926605"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Workflow</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05134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installation events</a:t>
            </a:r>
            <a:endParaRPr lang="en-GB" dirty="0"/>
          </a:p>
        </p:txBody>
      </p:sp>
    </p:spTree>
    <p:extLst>
      <p:ext uri="{BB962C8B-B14F-4D97-AF65-F5344CB8AC3E}">
        <p14:creationId xmlns:p14="http://schemas.microsoft.com/office/powerpoint/2010/main" val="2561189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590745" cy="1975926"/>
          </a:xfrm>
        </p:spPr>
        <p:txBody>
          <a:bodyPr/>
          <a:lstStyle/>
          <a:p>
            <a:r>
              <a:rPr lang="en-US" sz="3600" dirty="0" smtClean="0"/>
              <a:t>What</a:t>
            </a:r>
          </a:p>
          <a:p>
            <a:pPr lvl="1"/>
            <a:r>
              <a:rPr lang="en-US" sz="2000" dirty="0" smtClean="0"/>
              <a:t>App installed, app uninstalling, app upgraded events</a:t>
            </a:r>
          </a:p>
          <a:p>
            <a:r>
              <a:rPr lang="en-US" sz="3600" dirty="0" smtClean="0"/>
              <a:t>Why</a:t>
            </a:r>
          </a:p>
          <a:p>
            <a:pPr lvl="1"/>
            <a:r>
              <a:rPr lang="en-US" dirty="0" smtClean="0"/>
              <a:t>Include possible additional operations as part of the app installation for example to modify host web based on business requirements.</a:t>
            </a:r>
            <a:endParaRPr lang="en-US" sz="2000" dirty="0" smtClean="0"/>
          </a:p>
          <a:p>
            <a:r>
              <a:rPr lang="en-US" sz="3600" dirty="0" smtClean="0"/>
              <a:t>How</a:t>
            </a:r>
          </a:p>
          <a:p>
            <a:pPr lvl="1"/>
            <a:r>
              <a:rPr lang="en-US" sz="2000" dirty="0" smtClean="0"/>
              <a:t>Only available for provider hoste</a:t>
            </a:r>
            <a:r>
              <a:rPr lang="en-US" dirty="0" smtClean="0"/>
              <a:t>d apps. Register event and handle event in web service located in the provider hosted app side. </a:t>
            </a:r>
            <a:endParaRPr lang="en-US" sz="2000" dirty="0"/>
          </a:p>
        </p:txBody>
      </p:sp>
      <p:sp>
        <p:nvSpPr>
          <p:cNvPr id="3" name="Title 2"/>
          <p:cNvSpPr>
            <a:spLocks noGrp="1"/>
          </p:cNvSpPr>
          <p:nvPr>
            <p:ph type="title"/>
          </p:nvPr>
        </p:nvSpPr>
        <p:spPr/>
        <p:txBody>
          <a:bodyPr/>
          <a:lstStyle/>
          <a:p>
            <a:r>
              <a:rPr lang="en-US" dirty="0" smtClean="0"/>
              <a:t>App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1780451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event considerations</a:t>
            </a:r>
            <a:endParaRPr lang="en-GB" dirty="0"/>
          </a:p>
        </p:txBody>
      </p:sp>
      <p:sp>
        <p:nvSpPr>
          <p:cNvPr id="4" name="Text Placeholder 3"/>
          <p:cNvSpPr>
            <a:spLocks noGrp="1"/>
          </p:cNvSpPr>
          <p:nvPr>
            <p:ph type="body" sz="quarter" idx="10"/>
          </p:nvPr>
        </p:nvSpPr>
        <p:spPr/>
        <p:txBody>
          <a:bodyPr/>
          <a:lstStyle/>
          <a:p>
            <a:r>
              <a:rPr lang="en-US" sz="3600" dirty="0" smtClean="0"/>
              <a:t>App installation is queued as timer job task which is typically executed immediately, but can be delayed depending on environment load</a:t>
            </a:r>
          </a:p>
          <a:p>
            <a:r>
              <a:rPr lang="en-US" sz="3600" dirty="0" smtClean="0"/>
              <a:t>30 second time out for operations (4 retries) which can result multiple calls to install event</a:t>
            </a:r>
          </a:p>
          <a:p>
            <a:pPr lvl="1"/>
            <a:r>
              <a:rPr lang="en-US" sz="2000" dirty="0" smtClean="0"/>
              <a:t>Overall time out is 5 minutes</a:t>
            </a:r>
          </a:p>
          <a:p>
            <a:pPr lvl="1"/>
            <a:r>
              <a:rPr lang="en-US" sz="2000" dirty="0" smtClean="0"/>
              <a:t>Consider </a:t>
            </a:r>
            <a:r>
              <a:rPr lang="en-US" sz="2000" dirty="0" err="1" smtClean="0"/>
              <a:t>async</a:t>
            </a:r>
            <a:r>
              <a:rPr lang="en-US" sz="2000" dirty="0" smtClean="0"/>
              <a:t> operations or run needed code when app is accessed first time</a:t>
            </a:r>
          </a:p>
          <a:p>
            <a:r>
              <a:rPr lang="en-US" sz="3600" dirty="0" smtClean="0"/>
              <a:t>App uninstalled will happen when app is also deleted from the recycle bin</a:t>
            </a:r>
          </a:p>
          <a:p>
            <a:endParaRPr lang="en-GB" sz="3600" dirty="0"/>
          </a:p>
        </p:txBody>
      </p:sp>
    </p:spTree>
    <p:extLst>
      <p:ext uri="{BB962C8B-B14F-4D97-AF65-F5344CB8AC3E}">
        <p14:creationId xmlns:p14="http://schemas.microsoft.com/office/powerpoint/2010/main" val="220074512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491824" y="2695163"/>
            <a:ext cx="1597873"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&lt;&lt;App Installed&gt;&gt;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App Installed handling</a:t>
            </a:r>
            <a:endParaRPr lang="en-GB" dirty="0"/>
          </a:p>
        </p:txBody>
      </p:sp>
    </p:spTree>
    <p:extLst>
      <p:ext uri="{BB962C8B-B14F-4D97-AF65-F5344CB8AC3E}">
        <p14:creationId xmlns:p14="http://schemas.microsoft.com/office/powerpoint/2010/main" val="509050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Debugging app events</a:t>
            </a:r>
            <a:endParaRPr lang="en-GB" dirty="0"/>
          </a:p>
        </p:txBody>
      </p:sp>
    </p:spTree>
    <p:extLst>
      <p:ext uri="{BB962C8B-B14F-4D97-AF65-F5344CB8AC3E}">
        <p14:creationId xmlns:p14="http://schemas.microsoft.com/office/powerpoint/2010/main" val="2891149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27394817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19151917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Placing the code outside of the SharePoint</a:t>
            </a:r>
            <a:endParaRPr lang="en-GB" dirty="0"/>
          </a:p>
        </p:txBody>
      </p:sp>
    </p:spTree>
    <p:extLst>
      <p:ext uri="{BB962C8B-B14F-4D97-AF65-F5344CB8AC3E}">
        <p14:creationId xmlns:p14="http://schemas.microsoft.com/office/powerpoint/2010/main" val="16014250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smtClean="0"/>
              <a:t>Remote business logic</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timer jobs</a:t>
            </a:r>
            <a:endParaRPr lang="en-US" sz="3600" dirty="0">
              <a:solidFill>
                <a:schemeClr val="accent1"/>
              </a:solidFill>
            </a:endParaRPr>
          </a:p>
          <a:p>
            <a:pPr lvl="1"/>
            <a:r>
              <a:rPr lang="en-US" dirty="0" smtClean="0"/>
              <a:t>Scheduled tasks running out side of the SharePoint, but operating towards SharePoint sites or Office 365 services</a:t>
            </a:r>
            <a:endParaRPr lang="en-US" dirty="0"/>
          </a:p>
          <a:p>
            <a:pPr lvl="1"/>
            <a:endParaRPr lang="en-US" dirty="0"/>
          </a:p>
          <a:p>
            <a:r>
              <a:rPr lang="en-US" sz="3600" dirty="0" smtClean="0">
                <a:solidFill>
                  <a:schemeClr val="accent1"/>
                </a:solidFill>
              </a:rPr>
              <a:t>Remote event receivers</a:t>
            </a:r>
            <a:endParaRPr lang="en-US" sz="3600" dirty="0">
              <a:solidFill>
                <a:schemeClr val="accent1"/>
              </a:solidFill>
            </a:endParaRPr>
          </a:p>
          <a:p>
            <a:pPr lvl="1"/>
            <a:r>
              <a:rPr lang="en-US" dirty="0" smtClean="0"/>
              <a:t>Business logic for end user operations placed outside of the SharePoint, but can access SharePoint for further operations if needed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42337342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Timer Jobs</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Scheduled tasks using app model techniques</a:t>
            </a:r>
          </a:p>
          <a:p>
            <a:pPr lvl="1"/>
            <a:r>
              <a:rPr lang="en-US" dirty="0" smtClean="0"/>
              <a:t>Replacement model for classic server side timer jobs</a:t>
            </a:r>
            <a:endParaRPr lang="en-US" sz="2000" dirty="0" smtClean="0"/>
          </a:p>
          <a:p>
            <a:r>
              <a:rPr lang="en-US" sz="3600" dirty="0" smtClean="0"/>
              <a:t>Why</a:t>
            </a:r>
          </a:p>
          <a:p>
            <a:pPr lvl="1"/>
            <a:r>
              <a:rPr lang="en-US" sz="2000" dirty="0" smtClean="0"/>
              <a:t>Performed operations using either scheduled execution or one time asynchronous operation</a:t>
            </a:r>
          </a:p>
          <a:p>
            <a:r>
              <a:rPr lang="en-US" sz="3600" dirty="0" smtClean="0"/>
              <a:t>How</a:t>
            </a:r>
          </a:p>
          <a:p>
            <a:pPr lvl="1"/>
            <a:r>
              <a:rPr lang="en-US" sz="2000" dirty="0" smtClean="0"/>
              <a:t>Use Azure worker processes or </a:t>
            </a:r>
            <a:r>
              <a:rPr lang="en-US" sz="2000" dirty="0" err="1" smtClean="0"/>
              <a:t>WebJobs</a:t>
            </a:r>
            <a:r>
              <a:rPr lang="en-US" sz="2000" dirty="0" smtClean="0"/>
              <a:t> for scheduled operations</a:t>
            </a:r>
          </a:p>
          <a:p>
            <a:pPr lvl="1"/>
            <a:r>
              <a:rPr lang="en-US" sz="2000" dirty="0" smtClean="0"/>
              <a:t>User either app only token or specific accounts for authentication</a:t>
            </a:r>
          </a:p>
          <a:p>
            <a:pPr lvl="1"/>
            <a:r>
              <a:rPr lang="en-US" sz="2000" dirty="0" smtClean="0"/>
              <a:t>Can be hosted in on-premise</a:t>
            </a:r>
            <a:r>
              <a:rPr lang="en-US" dirty="0" smtClean="0"/>
              <a:t>s as scheduled task in operating system level or even as a windows service</a:t>
            </a:r>
            <a:endParaRPr lang="en-US" sz="2000" dirty="0"/>
          </a:p>
        </p:txBody>
      </p:sp>
      <p:sp>
        <p:nvSpPr>
          <p:cNvPr id="3" name="Title 2"/>
          <p:cNvSpPr>
            <a:spLocks noGrp="1"/>
          </p:cNvSpPr>
          <p:nvPr>
            <p:ph type="title"/>
          </p:nvPr>
        </p:nvSpPr>
        <p:spPr/>
        <p:txBody>
          <a:bodyPr/>
          <a:lstStyle/>
          <a:p>
            <a:r>
              <a:rPr lang="en-US" dirty="0" smtClean="0"/>
              <a:t>Remote timer jobs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496693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3563</Words>
  <Application>Microsoft Office PowerPoint</Application>
  <PresentationFormat>Custom</PresentationFormat>
  <Paragraphs>365</Paragraphs>
  <Slides>40</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Remote timer jobs and event receivers</vt:lpstr>
      <vt:lpstr>Agenda</vt:lpstr>
      <vt:lpstr>Vision</vt:lpstr>
      <vt:lpstr>Recommendations</vt:lpstr>
      <vt:lpstr>Introduction</vt:lpstr>
      <vt:lpstr>Placing the code outside of the SharePoint</vt:lpstr>
      <vt:lpstr>Remote business logic</vt:lpstr>
      <vt:lpstr>Remote Timer Jobs</vt:lpstr>
      <vt:lpstr>Remote timer jobs</vt:lpstr>
      <vt:lpstr>Remote timer job</vt:lpstr>
      <vt:lpstr>“Performance of code running outside of the SharePoint is lower than server side…”</vt:lpstr>
      <vt:lpstr>Authentication options</vt:lpstr>
      <vt:lpstr>PowerPoint Presentation</vt:lpstr>
      <vt:lpstr>Remote timer job for async tasks</vt:lpstr>
      <vt:lpstr>Asynchronous pattern with WebJobs</vt:lpstr>
      <vt:lpstr>“You do not expose as many remote APIs as what we were able to access server side.”</vt:lpstr>
      <vt:lpstr>Remote event receivers</vt:lpstr>
      <vt:lpstr>Remote event receivers</vt:lpstr>
      <vt:lpstr>Remote event receivers</vt:lpstr>
      <vt:lpstr>Remote event receivers</vt:lpstr>
      <vt:lpstr>Remediation activities</vt:lpstr>
      <vt:lpstr>Remote event receivers – architecture</vt:lpstr>
      <vt:lpstr>Remote event receivers – tooling</vt:lpstr>
      <vt:lpstr>Remote event receivers – interface methods</vt:lpstr>
      <vt:lpstr>Remote event receivers - Calling back into SharePoint  </vt:lpstr>
      <vt:lpstr>Remote event receivers – registration Using server-side object model – requires access to server </vt:lpstr>
      <vt:lpstr>Remote event receivers – registration Client-side object model implementation  </vt:lpstr>
      <vt:lpstr>PowerPoint Presentation</vt:lpstr>
      <vt:lpstr>“Any reliable alternatives for remote event receivers?”</vt:lpstr>
      <vt:lpstr>App installation events</vt:lpstr>
      <vt:lpstr>App event receivers</vt:lpstr>
      <vt:lpstr>App event considerations</vt:lpstr>
      <vt:lpstr>Asynchronous App Installed handling</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2015-01-22T18:27:35Z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