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3"/>
  </p:notesMasterIdLst>
  <p:handoutMasterIdLst>
    <p:handoutMasterId r:id="rId44"/>
  </p:handoutMasterIdLst>
  <p:sldIdLst>
    <p:sldId id="1242" r:id="rId6"/>
    <p:sldId id="1306" r:id="rId7"/>
    <p:sldId id="1307" r:id="rId8"/>
    <p:sldId id="1370" r:id="rId9"/>
    <p:sldId id="1342" r:id="rId10"/>
    <p:sldId id="1355" r:id="rId11"/>
    <p:sldId id="1356" r:id="rId12"/>
    <p:sldId id="1357" r:id="rId13"/>
    <p:sldId id="1358" r:id="rId14"/>
    <p:sldId id="1359" r:id="rId15"/>
    <p:sldId id="1360" r:id="rId16"/>
    <p:sldId id="1368" r:id="rId17"/>
    <p:sldId id="1371" r:id="rId18"/>
    <p:sldId id="1372" r:id="rId19"/>
    <p:sldId id="1373" r:id="rId20"/>
    <p:sldId id="1374" r:id="rId21"/>
    <p:sldId id="1375" r:id="rId22"/>
    <p:sldId id="1376" r:id="rId23"/>
    <p:sldId id="1377" r:id="rId24"/>
    <p:sldId id="1378" r:id="rId25"/>
    <p:sldId id="1379" r:id="rId26"/>
    <p:sldId id="1380" r:id="rId27"/>
    <p:sldId id="1381" r:id="rId28"/>
    <p:sldId id="1382" r:id="rId29"/>
    <p:sldId id="1361" r:id="rId30"/>
    <p:sldId id="1362" r:id="rId31"/>
    <p:sldId id="1363" r:id="rId32"/>
    <p:sldId id="1364" r:id="rId33"/>
    <p:sldId id="1365" r:id="rId34"/>
    <p:sldId id="1366" r:id="rId35"/>
    <p:sldId id="1367" r:id="rId36"/>
    <p:sldId id="1369" r:id="rId37"/>
    <p:sldId id="1310" r:id="rId38"/>
    <p:sldId id="1311" r:id="rId39"/>
    <p:sldId id="1312" r:id="rId40"/>
    <p:sldId id="1313" r:id="rId41"/>
    <p:sldId id="131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6"/>
            <p14:sldId id="1307"/>
            <p14:sldId id="1370"/>
          </p14:sldIdLst>
        </p14:section>
        <p14:section name="Transformation Process" id="{C26AABB2-2CC2-4CFD-BCE0-0E2982ACC420}">
          <p14:sldIdLst>
            <p14:sldId id="1342"/>
            <p14:sldId id="1355"/>
            <p14:sldId id="1356"/>
            <p14:sldId id="1357"/>
            <p14:sldId id="1358"/>
          </p14:sldIdLst>
        </p14:section>
        <p14:section name="Transformation Approaches" id="{129AC0F5-EFF0-40F4-80BD-19A830BE02F0}">
          <p14:sldIdLst>
            <p14:sldId id="1359"/>
            <p14:sldId id="1360"/>
            <p14:sldId id="1368"/>
          </p14:sldIdLst>
        </p14:section>
        <p14:section name="Replacement techniques" id="{306D4E53-0A5F-4E67-88EB-D43646977F88}">
          <p14:sldIdLst>
            <p14:sldId id="1371"/>
            <p14:sldId id="1372"/>
            <p14:sldId id="1373"/>
            <p14:sldId id="1374"/>
            <p14:sldId id="1375"/>
            <p14:sldId id="1376"/>
            <p14:sldId id="1377"/>
            <p14:sldId id="1378"/>
            <p14:sldId id="1379"/>
            <p14:sldId id="1380"/>
            <p14:sldId id="1381"/>
            <p14:sldId id="1382"/>
          </p14:sldIdLst>
        </p14:section>
        <p14:section name="Considerations for farm solutions" id="{46C2FD2C-EA14-4C6E-8609-44C1D55F5E47}">
          <p14:sldIdLst>
            <p14:sldId id="1361"/>
            <p14:sldId id="1362"/>
            <p14:sldId id="1363"/>
            <p14:sldId id="1364"/>
            <p14:sldId id="1365"/>
            <p14:sldId id="1366"/>
            <p14:sldId id="1367"/>
          </p14:sldIdLst>
        </p14:section>
        <p14:section name="Closing" id="{020CE13F-5A89-4C02-96A2-68522BC1FFC4}">
          <p14:sldIdLst>
            <p14:sldId id="1369"/>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69" autoAdjust="0"/>
  </p:normalViewPr>
  <p:slideViewPr>
    <p:cSldViewPr snapToGrid="0">
      <p:cViewPr varScale="1">
        <p:scale>
          <a:sx n="93" d="100"/>
          <a:sy n="93" d="100"/>
        </p:scale>
        <p:origin x="456"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404181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p>
          <a:p>
            <a:endParaRPr lang="en-US" dirty="0" smtClean="0"/>
          </a:p>
          <a:p>
            <a:r>
              <a:rPr lang="en-US" dirty="0" smtClean="0"/>
              <a:t>NOTE: Deploy as new artifact – don’t try to just use the same names but copy to site. Confusing to say the least,</a:t>
            </a:r>
            <a:r>
              <a:rPr lang="en-US" baseline="0" dirty="0" smtClean="0"/>
              <a:t> conflicting at worst .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006784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636519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97882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92435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406182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83690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904913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75589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937655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93050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a:t>
            </a:r>
            <a:r>
              <a:rPr lang="en-US" baseline="0" dirty="0" smtClean="0"/>
              <a:t> </a:t>
            </a:r>
            <a:r>
              <a:rPr lang="en-US" dirty="0" smtClean="0"/>
              <a:t>Extending </a:t>
            </a:r>
            <a:r>
              <a:rPr lang="en-US" dirty="0" err="1" smtClean="0"/>
              <a:t>oob</a:t>
            </a:r>
            <a:r>
              <a:rPr lang="en-US" dirty="0" smtClean="0"/>
              <a:t> web parts</a:t>
            </a:r>
          </a:p>
          <a:p>
            <a:r>
              <a:rPr lang="en-US" b="1" dirty="0" smtClean="0"/>
              <a:t>Time: </a:t>
            </a:r>
            <a:r>
              <a:rPr lang="en-US" b="0" dirty="0" smtClean="0"/>
              <a:t>1</a:t>
            </a:r>
            <a:r>
              <a:rPr lang="en-US" b="0" baseline="0" dirty="0" smtClean="0"/>
              <a:t> minute</a:t>
            </a:r>
          </a:p>
          <a:p>
            <a:endParaRPr lang="en-US" b="0" baseline="0" dirty="0" smtClean="0"/>
          </a:p>
          <a:p>
            <a:r>
              <a:rPr lang="en-US" b="0" baseline="0" dirty="0" smtClean="0"/>
              <a:t>You have to end up writing code </a:t>
            </a:r>
            <a:r>
              <a:rPr lang="en-US" b="0" baseline="0" dirty="0" err="1" smtClean="0"/>
              <a:t>nayways</a:t>
            </a:r>
            <a:r>
              <a:rPr lang="en-US" b="0" baseline="0" dirty="0" smtClean="0"/>
              <a:t> when you want to upgrade from V1 to V2 of your solution. Why not just write the code.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9645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790789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smtClean="0"/>
              <a:t>2</a:t>
            </a:r>
            <a:endParaRPr lang="en-US" b="0" baseline="0"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0992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smtClean="0"/>
              <a:t>2</a:t>
            </a:r>
            <a:endParaRPr lang="en-US" b="0" baseline="0"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9291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250863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37</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Vesa </a:t>
            </a:r>
          </a:p>
        </p:txBody>
      </p:sp>
      <p:sp>
        <p:nvSpPr>
          <p:cNvPr id="4" name="Slide Number Placeholder 3"/>
          <p:cNvSpPr>
            <a:spLocks noGrp="1"/>
          </p:cNvSpPr>
          <p:nvPr>
            <p:ph type="sldNum" sz="quarter" idx="10"/>
          </p:nvPr>
        </p:nvSpPr>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168684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425496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41278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43985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9104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516320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64113799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75853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chemeClr val="tx2"/>
          </a:solidFill>
        </p:spPr>
        <p:txBody>
          <a:bodyPr lIns="72000"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chemeClr val="tx2"/>
          </a:solidFill>
        </p:spPr>
        <p:txBody>
          <a:bodyPr lIns="72000"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656173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328451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12553130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2.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0" r:id="rId27"/>
    <p:sldLayoutId id="2147484291" r:id="rId28"/>
    <p:sldLayoutId id="2147484096" r:id="rId29"/>
    <p:sldLayoutId id="2147484292" r:id="rId30"/>
    <p:sldLayoutId id="2147484294" r:id="rId31"/>
    <p:sldLayoutId id="2147484299" r:id="rId32"/>
    <p:sldLayoutId id="2147484300" r:id="rId33"/>
    <p:sldLayoutId id="2147484301" r:id="rId3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emf"/></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56.emf"/><Relationship Id="rId3" Type="http://schemas.openxmlformats.org/officeDocument/2006/relationships/image" Target="../media/image47.emf"/><Relationship Id="rId7" Type="http://schemas.microsoft.com/office/2007/relationships/hdphoto" Target="../media/hdphoto3.wdp"/><Relationship Id="rId12" Type="http://schemas.openxmlformats.org/officeDocument/2006/relationships/image" Target="../media/image55.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4.emf"/><Relationship Id="rId5" Type="http://schemas.openxmlformats.org/officeDocument/2006/relationships/image" Target="../media/image49.emf"/><Relationship Id="rId10" Type="http://schemas.openxmlformats.org/officeDocument/2006/relationships/image" Target="../media/image53.emf"/><Relationship Id="rId4" Type="http://schemas.openxmlformats.org/officeDocument/2006/relationships/image" Target="../media/image48.emf"/><Relationship Id="rId9" Type="http://schemas.openxmlformats.org/officeDocument/2006/relationships/image" Target="../media/image52.emf"/><Relationship Id="rId14" Type="http://schemas.openxmlformats.org/officeDocument/2006/relationships/image" Target="../media/image5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5.emf"/><Relationship Id="rId2" Type="http://schemas.openxmlformats.org/officeDocument/2006/relationships/image" Target="../media/image61.emf"/><Relationship Id="rId1" Type="http://schemas.openxmlformats.org/officeDocument/2006/relationships/slideLayout" Target="../slideLayouts/slideLayout22.xml"/><Relationship Id="rId6" Type="http://schemas.openxmlformats.org/officeDocument/2006/relationships/image" Target="../media/image51.emf"/><Relationship Id="rId5" Type="http://schemas.openxmlformats.org/officeDocument/2006/relationships/image" Target="../media/image64.emf"/><Relationship Id="rId4" Type="http://schemas.openxmlformats.org/officeDocument/2006/relationships/image" Target="../media/image63.emf"/></Relationships>
</file>

<file path=ppt/slides/_rels/slide2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1.emf"/><Relationship Id="rId7" Type="http://schemas.openxmlformats.org/officeDocument/2006/relationships/image" Target="../media/image51.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 Id="rId9" Type="http://schemas.openxmlformats.org/officeDocument/2006/relationships/image" Target="../media/image66.emf"/></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18" Type="http://schemas.openxmlformats.org/officeDocument/2006/relationships/image" Target="../media/image29.png"/><Relationship Id="rId3" Type="http://schemas.openxmlformats.org/officeDocument/2006/relationships/image" Target="../media/image16.emf"/><Relationship Id="rId7" Type="http://schemas.openxmlformats.org/officeDocument/2006/relationships/image" Target="../media/image20.png"/><Relationship Id="rId12" Type="http://schemas.openxmlformats.org/officeDocument/2006/relationships/image" Target="../media/image24.png"/><Relationship Id="rId17" Type="http://schemas.microsoft.com/office/2007/relationships/hdphoto" Target="../media/hdphoto2.wdp"/><Relationship Id="rId2" Type="http://schemas.openxmlformats.org/officeDocument/2006/relationships/image" Target="../media/image15.png"/><Relationship Id="rId16" Type="http://schemas.openxmlformats.org/officeDocument/2006/relationships/image" Target="../media/image28.png"/><Relationship Id="rId20" Type="http://schemas.openxmlformats.org/officeDocument/2006/relationships/image" Target="../media/image31.png"/><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emf"/><Relationship Id="rId15" Type="http://schemas.openxmlformats.org/officeDocument/2006/relationships/image" Target="../media/image27.png"/><Relationship Id="rId10" Type="http://schemas.microsoft.com/office/2007/relationships/hdphoto" Target="../media/hdphoto1.wdp"/><Relationship Id="rId19"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hyperlink" Target="http://apisandbox.msdn.microsoft.com/" TargetMode="External"/><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68.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73.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72.png"/><Relationship Id="rId5" Type="http://schemas.openxmlformats.org/officeDocument/2006/relationships/image" Target="../media/image71.emf"/><Relationship Id="rId4" Type="http://schemas.openxmlformats.org/officeDocument/2006/relationships/hyperlink" Target="http://stackoverflow.com/questions/tagged/ms-offic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2.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g"/><Relationship Id="rId7"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600" dirty="0" smtClean="0"/>
              <a:t>Transformation </a:t>
            </a:r>
            <a:r>
              <a:rPr lang="en-US" sz="6600" dirty="0"/>
              <a:t>g</a:t>
            </a:r>
            <a:r>
              <a:rPr lang="en-US" sz="6600" dirty="0" smtClean="0"/>
              <a:t>uidance from farm solutions to app model</a:t>
            </a:r>
            <a:endParaRPr lang="en-US" sz="6600"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Transformation Approaches</a:t>
            </a:r>
            <a:endParaRPr lang="en-GB" sz="7200" dirty="0"/>
          </a:p>
        </p:txBody>
      </p:sp>
    </p:spTree>
    <p:extLst>
      <p:ext uri="{BB962C8B-B14F-4D97-AF65-F5344CB8AC3E}">
        <p14:creationId xmlns:p14="http://schemas.microsoft.com/office/powerpoint/2010/main" val="1072786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Transformation Approaches</a:t>
            </a:r>
            <a:endParaRPr lang="en-US" dirty="0"/>
          </a:p>
        </p:txBody>
      </p:sp>
      <p:sp>
        <p:nvSpPr>
          <p:cNvPr id="5" name="Text Placeholder 4"/>
          <p:cNvSpPr>
            <a:spLocks noGrp="1"/>
          </p:cNvSpPr>
          <p:nvPr>
            <p:ph type="body" sz="quarter" idx="10"/>
          </p:nvPr>
        </p:nvSpPr>
        <p:spPr>
          <a:xfrm>
            <a:off x="522000" y="1966800"/>
            <a:ext cx="5394960" cy="4487382"/>
          </a:xfrm>
        </p:spPr>
        <p:txBody>
          <a:bodyPr/>
          <a:lstStyle/>
          <a:p>
            <a:r>
              <a:rPr lang="en-US" dirty="0" smtClean="0"/>
              <a:t>Pros:</a:t>
            </a:r>
          </a:p>
          <a:p>
            <a:pPr lvl="1"/>
            <a:r>
              <a:rPr lang="en-US" dirty="0" smtClean="0"/>
              <a:t>Less customer impact (overall) </a:t>
            </a:r>
          </a:p>
          <a:p>
            <a:pPr lvl="1"/>
            <a:r>
              <a:rPr lang="en-US" dirty="0" smtClean="0"/>
              <a:t>Less hardware and Tooling required</a:t>
            </a:r>
          </a:p>
          <a:p>
            <a:pPr lvl="1"/>
            <a:r>
              <a:rPr lang="en-US" dirty="0" smtClean="0"/>
              <a:t>Can be performed with no down time</a:t>
            </a:r>
          </a:p>
          <a:p>
            <a:r>
              <a:rPr lang="en-US" dirty="0" smtClean="0"/>
              <a:t>Cons: </a:t>
            </a:r>
          </a:p>
          <a:p>
            <a:pPr lvl="1"/>
            <a:r>
              <a:rPr lang="en-US" dirty="0" smtClean="0"/>
              <a:t>Harder to track progress</a:t>
            </a:r>
          </a:p>
          <a:p>
            <a:pPr lvl="1"/>
            <a:r>
              <a:rPr lang="en-US" dirty="0" smtClean="0"/>
              <a:t>Increased possibility of “Orphans” </a:t>
            </a:r>
          </a:p>
          <a:p>
            <a:pPr lvl="1"/>
            <a:r>
              <a:rPr lang="en-US" dirty="0" smtClean="0"/>
              <a:t>Can be longer overall execution time</a:t>
            </a:r>
          </a:p>
          <a:p>
            <a:endParaRPr lang="en-US" dirty="0" smtClean="0"/>
          </a:p>
          <a:p>
            <a:endParaRPr lang="en-US" dirty="0"/>
          </a:p>
        </p:txBody>
      </p:sp>
      <p:sp>
        <p:nvSpPr>
          <p:cNvPr id="7" name="Text Placeholder 6"/>
          <p:cNvSpPr>
            <a:spLocks noGrp="1"/>
          </p:cNvSpPr>
          <p:nvPr>
            <p:ph type="body" sz="quarter" idx="11"/>
          </p:nvPr>
        </p:nvSpPr>
        <p:spPr/>
        <p:txBody>
          <a:bodyPr/>
          <a:lstStyle/>
          <a:p>
            <a:r>
              <a:rPr lang="en-US" dirty="0" smtClean="0"/>
              <a:t>Pros:</a:t>
            </a:r>
          </a:p>
          <a:p>
            <a:pPr lvl="1"/>
            <a:r>
              <a:rPr lang="en-US" dirty="0" smtClean="0"/>
              <a:t>Total isolation from Production Environment until ready</a:t>
            </a:r>
          </a:p>
          <a:p>
            <a:pPr lvl="1"/>
            <a:r>
              <a:rPr lang="en-US" dirty="0" smtClean="0"/>
              <a:t>Clean environment (no “Cruft” from previous FTC code</a:t>
            </a:r>
          </a:p>
          <a:p>
            <a:r>
              <a:rPr lang="en-US" dirty="0" smtClean="0"/>
              <a:t>Cons:</a:t>
            </a:r>
          </a:p>
          <a:p>
            <a:pPr lvl="1"/>
            <a:r>
              <a:rPr lang="en-US" dirty="0" smtClean="0"/>
              <a:t>Increased hardware and tooling requirements</a:t>
            </a:r>
          </a:p>
          <a:p>
            <a:pPr lvl="1"/>
            <a:r>
              <a:rPr lang="en-US" dirty="0" smtClean="0"/>
              <a:t>Increased downtime for users (can be minimized, but not eliminated)</a:t>
            </a:r>
            <a:endParaRPr lang="en-US" dirty="0"/>
          </a:p>
        </p:txBody>
      </p:sp>
      <p:sp>
        <p:nvSpPr>
          <p:cNvPr id="6" name="Content Placeholder 5"/>
          <p:cNvSpPr>
            <a:spLocks noGrp="1"/>
          </p:cNvSpPr>
          <p:nvPr>
            <p:ph type="body" sz="quarter" idx="13"/>
          </p:nvPr>
        </p:nvSpPr>
        <p:spPr>
          <a:solidFill>
            <a:schemeClr val="tx2"/>
          </a:solidFill>
        </p:spPr>
        <p:txBody>
          <a:bodyPr lIns="72000"/>
          <a:lstStyle/>
          <a:p>
            <a:r>
              <a:rPr lang="en-US" dirty="0" smtClean="0">
                <a:solidFill>
                  <a:schemeClr val="bg1"/>
                </a:solidFill>
              </a:rPr>
              <a:t>In Place</a:t>
            </a:r>
            <a:endParaRPr lang="en-US" dirty="0">
              <a:solidFill>
                <a:schemeClr val="bg1"/>
              </a:solidFill>
            </a:endParaRPr>
          </a:p>
        </p:txBody>
      </p:sp>
      <p:sp>
        <p:nvSpPr>
          <p:cNvPr id="8" name="Content Placeholder 7"/>
          <p:cNvSpPr>
            <a:spLocks noGrp="1"/>
          </p:cNvSpPr>
          <p:nvPr>
            <p:ph type="body" sz="quarter" idx="14"/>
          </p:nvPr>
        </p:nvSpPr>
        <p:spPr>
          <a:solidFill>
            <a:schemeClr val="tx2"/>
          </a:solidFill>
        </p:spPr>
        <p:txBody>
          <a:bodyPr vert="horz" lIns="72000" tIns="0" rIns="0" bIns="0" rtlCol="0">
            <a:noAutofit/>
          </a:bodyPr>
          <a:lstStyle/>
          <a:p>
            <a:r>
              <a:rPr lang="en-US">
                <a:solidFill>
                  <a:schemeClr val="bg1"/>
                </a:solidFill>
              </a:rPr>
              <a:t>Swing</a:t>
            </a:r>
            <a:endParaRPr lang="en-US" dirty="0">
              <a:solidFill>
                <a:schemeClr val="bg1"/>
              </a:solidFill>
            </a:endParaRPr>
          </a:p>
        </p:txBody>
      </p:sp>
    </p:spTree>
    <p:extLst>
      <p:ext uri="{BB962C8B-B14F-4D97-AF65-F5344CB8AC3E}">
        <p14:creationId xmlns:p14="http://schemas.microsoft.com/office/powerpoint/2010/main" val="234329389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Ways to minimize overall transformation time</a:t>
            </a:r>
            <a:endParaRPr lang="en-GB" sz="4800" dirty="0"/>
          </a:p>
        </p:txBody>
      </p:sp>
      <p:sp>
        <p:nvSpPr>
          <p:cNvPr id="8" name="Text Placeholder 7"/>
          <p:cNvSpPr>
            <a:spLocks noGrp="1"/>
          </p:cNvSpPr>
          <p:nvPr>
            <p:ph type="body" sz="quarter" idx="10"/>
          </p:nvPr>
        </p:nvSpPr>
        <p:spPr/>
        <p:txBody>
          <a:bodyPr/>
          <a:lstStyle/>
          <a:p>
            <a:r>
              <a:rPr lang="en-US" dirty="0" smtClean="0"/>
              <a:t>Perform needed operations using server side code</a:t>
            </a:r>
          </a:p>
          <a:p>
            <a:r>
              <a:rPr lang="en-US" dirty="0" smtClean="0"/>
              <a:t>Use parallel processing of sites either by scaling to multiple farms or using adding threads which process the sites</a:t>
            </a:r>
          </a:p>
          <a:p>
            <a:pPr lvl="1"/>
            <a:r>
              <a:rPr lang="en-US" dirty="0" smtClean="0"/>
              <a:t>Too many threads accessing one farm can cause though additional performance challenges</a:t>
            </a:r>
            <a:endParaRPr lang="en-GB" dirty="0"/>
          </a:p>
        </p:txBody>
      </p:sp>
    </p:spTree>
    <p:extLst>
      <p:ext uri="{BB962C8B-B14F-4D97-AF65-F5344CB8AC3E}">
        <p14:creationId xmlns:p14="http://schemas.microsoft.com/office/powerpoint/2010/main" val="33331495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Replacements for different customization types</a:t>
            </a:r>
            <a:endParaRPr lang="en-GB" sz="7200" dirty="0"/>
          </a:p>
        </p:txBody>
      </p:sp>
    </p:spTree>
    <p:extLst>
      <p:ext uri="{BB962C8B-B14F-4D97-AF65-F5344CB8AC3E}">
        <p14:creationId xmlns:p14="http://schemas.microsoft.com/office/powerpoint/2010/main" val="6843025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tx1"/>
                </a:solidFill>
              </a:rPr>
              <a:t>Challenge?</a:t>
            </a:r>
            <a:endParaRPr lang="en-US" dirty="0">
              <a:solidFill>
                <a:schemeClr val="tx1"/>
              </a:solidFill>
            </a:endParaRPr>
          </a:p>
        </p:txBody>
      </p:sp>
      <p:sp>
        <p:nvSpPr>
          <p:cNvPr id="7" name="Title 5"/>
          <p:cNvSpPr txBox="1">
            <a:spLocks/>
          </p:cNvSpPr>
          <p:nvPr/>
        </p:nvSpPr>
        <p:spPr>
          <a:xfrm>
            <a:off x="2283654" y="3740662"/>
            <a:ext cx="8985469" cy="776315"/>
          </a:xfrm>
          <a:prstGeom prst="rect">
            <a:avLst/>
          </a:prstGeom>
        </p:spPr>
        <p:txBody>
          <a:bodyPr anchor="b" anchorCtr="0"/>
          <a:lstStyle>
            <a:lvl1pPr algn="l" defTabSz="914363" rtl="0" eaLnBrk="1" latinLnBrk="0" hangingPunct="1">
              <a:lnSpc>
                <a:spcPct val="90000"/>
              </a:lnSpc>
              <a:spcBef>
                <a:spcPct val="0"/>
              </a:spcBef>
              <a:buNone/>
              <a:defRPr lang="en-US" sz="8800" b="0" kern="1200" cap="none" spc="-300" baseline="0">
                <a:ln w="3175">
                  <a:noFill/>
                </a:ln>
                <a:gradFill>
                  <a:gsLst>
                    <a:gs pos="100000">
                      <a:schemeClr val="tx1"/>
                    </a:gs>
                    <a:gs pos="0">
                      <a:schemeClr val="tx1"/>
                    </a:gs>
                  </a:gsLst>
                  <a:lin ang="5400000" scaled="0"/>
                </a:gradFill>
                <a:effectLst/>
                <a:latin typeface="+mj-lt"/>
                <a:ea typeface="+mn-ea"/>
                <a:cs typeface="Arial" charset="0"/>
              </a:defRPr>
            </a:lvl1pPr>
          </a:lstStyle>
          <a:p>
            <a:r>
              <a:rPr lang="en-US" sz="3920" dirty="0">
                <a:solidFill>
                  <a:schemeClr val="tx1"/>
                </a:solidFill>
                <a:latin typeface="Segoe UI" panose="020B0502040204020203" pitchFamily="34" charset="0"/>
                <a:cs typeface="Segoe UI" panose="020B0502040204020203" pitchFamily="34" charset="0"/>
              </a:rPr>
              <a:t>Existing sites are dependent on full trust code…</a:t>
            </a:r>
          </a:p>
        </p:txBody>
      </p:sp>
      <p:sp>
        <p:nvSpPr>
          <p:cNvPr id="4" name="Title 5"/>
          <p:cNvSpPr txBox="1">
            <a:spLocks/>
          </p:cNvSpPr>
          <p:nvPr/>
        </p:nvSpPr>
        <p:spPr>
          <a:xfrm>
            <a:off x="2682658" y="4516977"/>
            <a:ext cx="8985469" cy="776315"/>
          </a:xfrm>
          <a:prstGeom prst="rect">
            <a:avLst/>
          </a:prstGeom>
        </p:spPr>
        <p:txBody>
          <a:bodyPr anchor="b" anchorCtr="0"/>
          <a:lstStyle>
            <a:lvl1pPr algn="l" defTabSz="914363" rtl="0" eaLnBrk="1" latinLnBrk="0" hangingPunct="1">
              <a:lnSpc>
                <a:spcPct val="90000"/>
              </a:lnSpc>
              <a:spcBef>
                <a:spcPct val="0"/>
              </a:spcBef>
              <a:buNone/>
              <a:defRPr lang="en-US" sz="8800" b="0" kern="1200" cap="none" spc="-300" baseline="0">
                <a:ln w="3175">
                  <a:noFill/>
                </a:ln>
                <a:gradFill>
                  <a:gsLst>
                    <a:gs pos="100000">
                      <a:schemeClr val="tx1"/>
                    </a:gs>
                    <a:gs pos="0">
                      <a:schemeClr val="tx1"/>
                    </a:gs>
                  </a:gsLst>
                  <a:lin ang="5400000" scaled="0"/>
                </a:gradFill>
                <a:effectLst/>
                <a:latin typeface="+mj-lt"/>
                <a:ea typeface="+mn-ea"/>
                <a:cs typeface="Arial" charset="0"/>
              </a:defRPr>
            </a:lvl1pPr>
          </a:lstStyle>
          <a:p>
            <a:r>
              <a:rPr lang="en-US" sz="2799" dirty="0">
                <a:solidFill>
                  <a:schemeClr val="tx1"/>
                </a:solidFill>
                <a:latin typeface="Segoe UI" panose="020B0502040204020203" pitchFamily="34" charset="0"/>
                <a:cs typeface="Segoe UI" panose="020B0502040204020203" pitchFamily="34" charset="0"/>
              </a:rPr>
              <a:t>Existing content is dependent on declaratively deployed artifacts (Content Types, Site Columns) </a:t>
            </a:r>
          </a:p>
        </p:txBody>
      </p:sp>
    </p:spTree>
    <p:extLst>
      <p:ext uri="{BB962C8B-B14F-4D97-AF65-F5344CB8AC3E}">
        <p14:creationId xmlns:p14="http://schemas.microsoft.com/office/powerpoint/2010/main" val="23350720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Replace page layouts and master pages</a:t>
            </a:r>
            <a:endParaRPr lang="en-US" dirty="0"/>
          </a:p>
        </p:txBody>
      </p:sp>
      <p:sp>
        <p:nvSpPr>
          <p:cNvPr id="4" name="Text Placeholder 3"/>
          <p:cNvSpPr>
            <a:spLocks noGrp="1"/>
          </p:cNvSpPr>
          <p:nvPr>
            <p:ph type="body" sz="quarter" idx="10"/>
          </p:nvPr>
        </p:nvSpPr>
        <p:spPr>
          <a:xfrm>
            <a:off x="519112" y="1447799"/>
            <a:ext cx="8962345" cy="2043636"/>
          </a:xfrm>
        </p:spPr>
        <p:txBody>
          <a:bodyPr/>
          <a:lstStyle/>
          <a:p>
            <a:r>
              <a:rPr lang="en-US" dirty="0" smtClean="0"/>
              <a:t>Gradual reduction of FTC dependency from page layouts and master pages</a:t>
            </a:r>
          </a:p>
          <a:p>
            <a:r>
              <a:rPr lang="en-US" dirty="0" smtClean="0"/>
              <a:t>Implemented as remote operation to control the elements used on sites</a:t>
            </a:r>
            <a:endParaRPr lang="en-US" dirty="0"/>
          </a:p>
        </p:txBody>
      </p:sp>
      <p:pic>
        <p:nvPicPr>
          <p:cNvPr id="2" name="Picture 1"/>
          <p:cNvPicPr>
            <a:picLocks noChangeAspect="1"/>
          </p:cNvPicPr>
          <p:nvPr/>
        </p:nvPicPr>
        <p:blipFill>
          <a:blip r:embed="rId3"/>
          <a:stretch>
            <a:fillRect/>
          </a:stretch>
        </p:blipFill>
        <p:spPr>
          <a:xfrm>
            <a:off x="4474028" y="3040504"/>
            <a:ext cx="7512152" cy="3817496"/>
          </a:xfrm>
          <a:prstGeom prst="rect">
            <a:avLst/>
          </a:prstGeom>
        </p:spPr>
      </p:pic>
    </p:spTree>
    <p:extLst>
      <p:ext uri="{BB962C8B-B14F-4D97-AF65-F5344CB8AC3E}">
        <p14:creationId xmlns:p14="http://schemas.microsoft.com/office/powerpoint/2010/main" val="174095850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Replacement of web parts and controls</a:t>
            </a:r>
            <a:endParaRPr lang="en-US" dirty="0"/>
          </a:p>
        </p:txBody>
      </p:sp>
      <p:sp>
        <p:nvSpPr>
          <p:cNvPr id="4" name="Text Placeholder 3"/>
          <p:cNvSpPr>
            <a:spLocks noGrp="1"/>
          </p:cNvSpPr>
          <p:nvPr>
            <p:ph type="body" sz="quarter" idx="10"/>
          </p:nvPr>
        </p:nvSpPr>
        <p:spPr/>
        <p:txBody>
          <a:bodyPr/>
          <a:lstStyle/>
          <a:p>
            <a:r>
              <a:rPr lang="en-US" dirty="0" smtClean="0"/>
              <a:t>Remote operation to replace web parts on page</a:t>
            </a:r>
          </a:p>
          <a:p>
            <a:pPr lvl="1"/>
            <a:r>
              <a:rPr lang="en-US" dirty="0" smtClean="0"/>
              <a:t>Replace with pre-configured out of the box web parts</a:t>
            </a:r>
          </a:p>
          <a:p>
            <a:pPr lvl="1"/>
            <a:r>
              <a:rPr lang="en-US" dirty="0" smtClean="0"/>
              <a:t>Replace with App part instances</a:t>
            </a:r>
          </a:p>
          <a:p>
            <a:pPr lvl="1"/>
            <a:r>
              <a:rPr lang="en-US" dirty="0" smtClean="0"/>
              <a:t>Embedded JavaScript</a:t>
            </a:r>
          </a:p>
          <a:p>
            <a:r>
              <a:rPr lang="en-US" dirty="0" smtClean="0"/>
              <a:t>App part installation requires enabling of app side loading in the site</a:t>
            </a:r>
          </a:p>
          <a:p>
            <a:pPr lvl="1"/>
            <a:r>
              <a:rPr lang="en-US" dirty="0" smtClean="0"/>
              <a:t>Can be enabled only at the needed time </a:t>
            </a:r>
            <a:br>
              <a:rPr lang="en-US" dirty="0" smtClean="0"/>
            </a:br>
            <a:r>
              <a:rPr lang="en-US" dirty="0" smtClean="0"/>
              <a:t>by using CSOM with feature activations</a:t>
            </a:r>
            <a:endParaRPr lang="en-US" dirty="0"/>
          </a:p>
        </p:txBody>
      </p:sp>
      <p:pic>
        <p:nvPicPr>
          <p:cNvPr id="6" name="Picture 5"/>
          <p:cNvPicPr>
            <a:picLocks noChangeAspect="1"/>
          </p:cNvPicPr>
          <p:nvPr/>
        </p:nvPicPr>
        <p:blipFill>
          <a:blip r:embed="rId3"/>
          <a:stretch>
            <a:fillRect/>
          </a:stretch>
        </p:blipFill>
        <p:spPr>
          <a:xfrm>
            <a:off x="7209576" y="3875652"/>
            <a:ext cx="4754833" cy="2416292"/>
          </a:xfrm>
          <a:prstGeom prst="rect">
            <a:avLst/>
          </a:prstGeom>
        </p:spPr>
      </p:pic>
    </p:spTree>
    <p:extLst>
      <p:ext uri="{BB962C8B-B14F-4D97-AF65-F5344CB8AC3E}">
        <p14:creationId xmlns:p14="http://schemas.microsoft.com/office/powerpoint/2010/main" val="29477623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https://github.com/OfficeDev/PnP/tree/dev/Samples/Core.SideLoading </a:t>
            </a:r>
          </a:p>
          <a:p>
            <a:endParaRPr lang="en-GB" sz="24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sz="6000" dirty="0" smtClean="0"/>
              <a:t>App pre-register and side loading</a:t>
            </a:r>
            <a:endParaRPr lang="en-GB" sz="6000" dirty="0"/>
          </a:p>
        </p:txBody>
      </p:sp>
    </p:spTree>
    <p:extLst>
      <p:ext uri="{BB962C8B-B14F-4D97-AF65-F5344CB8AC3E}">
        <p14:creationId xmlns:p14="http://schemas.microsoft.com/office/powerpoint/2010/main" val="303277717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Site columns and content types</a:t>
            </a:r>
            <a:endParaRPr lang="en-US" dirty="0"/>
          </a:p>
        </p:txBody>
      </p:sp>
      <p:sp>
        <p:nvSpPr>
          <p:cNvPr id="4" name="Text Placeholder 3"/>
          <p:cNvSpPr>
            <a:spLocks noGrp="1"/>
          </p:cNvSpPr>
          <p:nvPr>
            <p:ph type="body" sz="quarter" idx="10"/>
          </p:nvPr>
        </p:nvSpPr>
        <p:spPr>
          <a:xfrm>
            <a:off x="519112" y="1447799"/>
            <a:ext cx="5174117" cy="2043636"/>
          </a:xfrm>
        </p:spPr>
        <p:txBody>
          <a:bodyPr/>
          <a:lstStyle/>
          <a:p>
            <a:r>
              <a:rPr lang="en-US" sz="2799" dirty="0"/>
              <a:t>If created declaratively using feature framework, only solution would be a content migration using third party tooling</a:t>
            </a:r>
          </a:p>
          <a:p>
            <a:pPr lvl="1"/>
            <a:r>
              <a:rPr lang="en-US" sz="1799" dirty="0"/>
              <a:t>If created using code, no actual dependencies on FTC code or farm solutions</a:t>
            </a:r>
          </a:p>
          <a:p>
            <a:r>
              <a:rPr lang="en-US" sz="2799" dirty="0"/>
              <a:t>Known Issue. We have a plan to address this with new product capability</a:t>
            </a:r>
          </a:p>
        </p:txBody>
      </p:sp>
      <p:pic>
        <p:nvPicPr>
          <p:cNvPr id="5" name="Picture 1"/>
          <p:cNvPicPr>
            <a:picLocks noChangeAspect="1"/>
          </p:cNvPicPr>
          <p:nvPr/>
        </p:nvPicPr>
        <p:blipFill>
          <a:blip r:embed="rId3"/>
          <a:stretch>
            <a:fillRect/>
          </a:stretch>
        </p:blipFill>
        <p:spPr>
          <a:xfrm>
            <a:off x="5785976" y="2074742"/>
            <a:ext cx="6114870" cy="3637585"/>
          </a:xfrm>
          <a:prstGeom prst="rect">
            <a:avLst/>
          </a:prstGeom>
        </p:spPr>
      </p:pic>
    </p:spTree>
    <p:extLst>
      <p:ext uri="{BB962C8B-B14F-4D97-AF65-F5344CB8AC3E}">
        <p14:creationId xmlns:p14="http://schemas.microsoft.com/office/powerpoint/2010/main" val="36500069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Modules (</a:t>
            </a:r>
            <a:r>
              <a:rPr lang="en-US" dirty="0"/>
              <a:t>F</a:t>
            </a:r>
            <a:r>
              <a:rPr lang="en-US" dirty="0" smtClean="0"/>
              <a:t>eature Framework) </a:t>
            </a:r>
            <a:endParaRPr lang="en-US" dirty="0"/>
          </a:p>
        </p:txBody>
      </p:sp>
      <p:sp>
        <p:nvSpPr>
          <p:cNvPr id="4" name="Text Placeholder 3"/>
          <p:cNvSpPr>
            <a:spLocks noGrp="1"/>
          </p:cNvSpPr>
          <p:nvPr>
            <p:ph type="body" sz="quarter" idx="10"/>
          </p:nvPr>
        </p:nvSpPr>
        <p:spPr>
          <a:xfrm>
            <a:off x="519112" y="1447799"/>
            <a:ext cx="5293859" cy="2043636"/>
          </a:xfrm>
        </p:spPr>
        <p:txBody>
          <a:bodyPr/>
          <a:lstStyle/>
          <a:p>
            <a:r>
              <a:rPr lang="en-US" sz="2799" dirty="0"/>
              <a:t>These are essentially files deployed to the site</a:t>
            </a:r>
          </a:p>
          <a:p>
            <a:r>
              <a:rPr lang="en-US" sz="2799" dirty="0"/>
              <a:t>You should follow the same “remote provisioning pattern” that we outlined for application artifacts such as .</a:t>
            </a:r>
            <a:r>
              <a:rPr lang="en-US" sz="2799" dirty="0" err="1"/>
              <a:t>webpart</a:t>
            </a:r>
            <a:r>
              <a:rPr lang="en-US" sz="2799" dirty="0"/>
              <a:t> files, page layouts and master pages. </a:t>
            </a:r>
          </a:p>
          <a:p>
            <a:r>
              <a:rPr lang="en-US" sz="2799" dirty="0"/>
              <a:t>EITHER: Touch the file to copy to Content Database OR delete the file and copy afterwards. </a:t>
            </a:r>
          </a:p>
        </p:txBody>
      </p:sp>
      <p:pic>
        <p:nvPicPr>
          <p:cNvPr id="2" name="Picture 5"/>
          <p:cNvPicPr>
            <a:picLocks noChangeAspect="1"/>
          </p:cNvPicPr>
          <p:nvPr/>
        </p:nvPicPr>
        <p:blipFill>
          <a:blip r:embed="rId3"/>
          <a:stretch>
            <a:fillRect/>
          </a:stretch>
        </p:blipFill>
        <p:spPr>
          <a:xfrm>
            <a:off x="5964348" y="1927602"/>
            <a:ext cx="5936498" cy="3499844"/>
          </a:xfrm>
          <a:prstGeom prst="rect">
            <a:avLst/>
          </a:prstGeom>
        </p:spPr>
      </p:pic>
    </p:spTree>
    <p:extLst>
      <p:ext uri="{BB962C8B-B14F-4D97-AF65-F5344CB8AC3E}">
        <p14:creationId xmlns:p14="http://schemas.microsoft.com/office/powerpoint/2010/main" val="160855946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Agenda</a:t>
            </a:r>
            <a:endParaRPr lang="en-GB" dirty="0"/>
          </a:p>
        </p:txBody>
      </p:sp>
      <p:grpSp>
        <p:nvGrpSpPr>
          <p:cNvPr id="2" name="Group 1"/>
          <p:cNvGrpSpPr/>
          <p:nvPr/>
        </p:nvGrpSpPr>
        <p:grpSpPr>
          <a:xfrm>
            <a:off x="588106" y="2603101"/>
            <a:ext cx="1577932" cy="1775143"/>
            <a:chOff x="1114661" y="2632075"/>
            <a:chExt cx="1577932" cy="1775143"/>
          </a:xfrm>
        </p:grpSpPr>
        <p:sp>
          <p:nvSpPr>
            <p:cNvPr id="22" name="TextBox 21"/>
            <p:cNvSpPr txBox="1"/>
            <p:nvPr/>
          </p:nvSpPr>
          <p:spPr>
            <a:xfrm>
              <a:off x="1114661" y="3791665"/>
              <a:ext cx="1577932" cy="615553"/>
            </a:xfrm>
            <a:prstGeom prst="rect">
              <a:avLst/>
            </a:prstGeom>
            <a:noFill/>
          </p:spPr>
          <p:txBody>
            <a:bodyPr wrap="none" lIns="0" tIns="0" rIns="0" bIns="0" rtlCol="0">
              <a:spAutoFit/>
            </a:bodyPr>
            <a:lstStyle/>
            <a:p>
              <a:pPr algn="ctr"/>
              <a:r>
                <a:rPr lang="en-US" sz="2000" spc="-70" dirty="0" smtClean="0">
                  <a:solidFill>
                    <a:schemeClr val="bg1"/>
                  </a:solidFill>
                </a:rPr>
                <a:t>Transformation</a:t>
              </a:r>
              <a:br>
                <a:rPr lang="en-US" sz="2000" spc="-70" dirty="0" smtClean="0">
                  <a:solidFill>
                    <a:schemeClr val="bg1"/>
                  </a:solidFill>
                </a:rPr>
              </a:br>
              <a:r>
                <a:rPr lang="en-US" sz="2000" spc="-70" dirty="0" smtClean="0">
                  <a:solidFill>
                    <a:schemeClr val="bg1"/>
                  </a:solidFill>
                </a:rPr>
                <a:t>process</a:t>
              </a:r>
              <a:endParaRPr lang="en-GB" sz="2000" spc="-70" dirty="0" smtClean="0">
                <a:solidFill>
                  <a:schemeClr val="bg1"/>
                </a:solidFill>
              </a:endParaRPr>
            </a:p>
          </p:txBody>
        </p:sp>
        <p:pic>
          <p:nvPicPr>
            <p:cNvPr id="70" name="Picture 69"/>
            <p:cNvPicPr>
              <a:picLocks noChangeAspect="1"/>
            </p:cNvPicPr>
            <p:nvPr/>
          </p:nvPicPr>
          <p:blipFill>
            <a:blip r:embed="rId2"/>
            <a:stretch>
              <a:fillRect/>
            </a:stretch>
          </p:blipFill>
          <p:spPr>
            <a:xfrm>
              <a:off x="1443099" y="2632075"/>
              <a:ext cx="921055" cy="1131983"/>
            </a:xfrm>
            <a:prstGeom prst="rect">
              <a:avLst/>
            </a:prstGeom>
          </p:spPr>
        </p:pic>
      </p:grpSp>
      <p:grpSp>
        <p:nvGrpSpPr>
          <p:cNvPr id="6" name="Group 5"/>
          <p:cNvGrpSpPr/>
          <p:nvPr/>
        </p:nvGrpSpPr>
        <p:grpSpPr>
          <a:xfrm>
            <a:off x="9136618" y="2719887"/>
            <a:ext cx="2509143" cy="1756777"/>
            <a:chOff x="7206118" y="2632075"/>
            <a:chExt cx="2509143" cy="1756777"/>
          </a:xfrm>
        </p:grpSpPr>
        <p:sp>
          <p:nvSpPr>
            <p:cNvPr id="25" name="TextBox 24"/>
            <p:cNvSpPr txBox="1"/>
            <p:nvPr/>
          </p:nvSpPr>
          <p:spPr>
            <a:xfrm>
              <a:off x="8194652" y="3773299"/>
              <a:ext cx="1520609" cy="615553"/>
            </a:xfrm>
            <a:prstGeom prst="rect">
              <a:avLst/>
            </a:prstGeom>
            <a:noFill/>
          </p:spPr>
          <p:txBody>
            <a:bodyPr wrap="none" lIns="0" tIns="0" rIns="0" bIns="0" rtlCol="0">
              <a:spAutoFit/>
            </a:bodyPr>
            <a:lstStyle/>
            <a:p>
              <a:pPr algn="ctr"/>
              <a:r>
                <a:rPr lang="en-US" sz="2000" spc="-70" dirty="0" smtClean="0">
                  <a:solidFill>
                    <a:schemeClr val="bg1"/>
                  </a:solidFill>
                </a:rPr>
                <a:t>Farm solution</a:t>
              </a:r>
              <a:br>
                <a:rPr lang="en-US" sz="2000" spc="-70" dirty="0" smtClean="0">
                  <a:solidFill>
                    <a:schemeClr val="bg1"/>
                  </a:solidFill>
                </a:rPr>
              </a:br>
              <a:r>
                <a:rPr lang="en-US" sz="2000" spc="-70" dirty="0" smtClean="0">
                  <a:solidFill>
                    <a:schemeClr val="bg1"/>
                  </a:solidFill>
                </a:rPr>
                <a:t>considerations</a:t>
              </a:r>
              <a:endParaRPr lang="en-GB" sz="2000" spc="-70" dirty="0" smtClean="0">
                <a:solidFill>
                  <a:schemeClr val="bg1"/>
                </a:solidFill>
              </a:endParaRPr>
            </a:p>
          </p:txBody>
        </p:sp>
        <p:grpSp>
          <p:nvGrpSpPr>
            <p:cNvPr id="4" name="Group 3"/>
            <p:cNvGrpSpPr/>
            <p:nvPr/>
          </p:nvGrpSpPr>
          <p:grpSpPr>
            <a:xfrm>
              <a:off x="7206118" y="2632075"/>
              <a:ext cx="1553876" cy="1496431"/>
              <a:chOff x="10016212" y="4572867"/>
              <a:chExt cx="1553876" cy="1496431"/>
            </a:xfrm>
          </p:grpSpPr>
          <p:pic>
            <p:nvPicPr>
              <p:cNvPr id="72" name="Picture 71"/>
              <p:cNvPicPr>
                <a:picLocks noChangeAspect="1"/>
              </p:cNvPicPr>
              <p:nvPr/>
            </p:nvPicPr>
            <p:blipFill>
              <a:blip r:embed="rId3"/>
              <a:stretch>
                <a:fillRect/>
              </a:stretch>
            </p:blipFill>
            <p:spPr>
              <a:xfrm>
                <a:off x="10016212" y="4572867"/>
                <a:ext cx="157519" cy="1496431"/>
              </a:xfrm>
              <a:prstGeom prst="rect">
                <a:avLst/>
              </a:prstGeom>
            </p:spPr>
          </p:pic>
          <p:pic>
            <p:nvPicPr>
              <p:cNvPr id="73" name="Picture 72"/>
              <p:cNvPicPr>
                <a:picLocks noChangeAspect="1"/>
              </p:cNvPicPr>
              <p:nvPr/>
            </p:nvPicPr>
            <p:blipFill>
              <a:blip r:embed="rId4"/>
              <a:stretch>
                <a:fillRect/>
              </a:stretch>
            </p:blipFill>
            <p:spPr>
              <a:xfrm>
                <a:off x="10282536" y="4572867"/>
                <a:ext cx="170646" cy="1483302"/>
              </a:xfrm>
              <a:prstGeom prst="rect">
                <a:avLst/>
              </a:prstGeom>
            </p:spPr>
          </p:pic>
          <p:pic>
            <p:nvPicPr>
              <p:cNvPr id="74" name="Picture 73"/>
              <p:cNvPicPr>
                <a:picLocks noChangeAspect="1"/>
              </p:cNvPicPr>
              <p:nvPr/>
            </p:nvPicPr>
            <p:blipFill>
              <a:blip r:embed="rId5"/>
              <a:stretch>
                <a:fillRect/>
              </a:stretch>
            </p:blipFill>
            <p:spPr>
              <a:xfrm>
                <a:off x="10561125" y="4572867"/>
                <a:ext cx="157519" cy="1378292"/>
              </a:xfrm>
              <a:prstGeom prst="rect">
                <a:avLst/>
              </a:prstGeom>
            </p:spPr>
          </p:pic>
          <p:pic>
            <p:nvPicPr>
              <p:cNvPr id="75" name="Picture 74"/>
              <p:cNvPicPr>
                <a:picLocks noChangeAspect="1"/>
              </p:cNvPicPr>
              <p:nvPr/>
            </p:nvPicPr>
            <p:blipFill>
              <a:blip r:embed="rId6"/>
              <a:stretch>
                <a:fillRect/>
              </a:stretch>
            </p:blipFill>
            <p:spPr>
              <a:xfrm>
                <a:off x="10838699" y="4572867"/>
                <a:ext cx="170646" cy="1247024"/>
              </a:xfrm>
              <a:prstGeom prst="rect">
                <a:avLst/>
              </a:prstGeom>
            </p:spPr>
          </p:pic>
          <p:pic>
            <p:nvPicPr>
              <p:cNvPr id="76" name="Picture 75"/>
              <p:cNvPicPr>
                <a:picLocks noChangeAspect="1"/>
              </p:cNvPicPr>
              <p:nvPr/>
            </p:nvPicPr>
            <p:blipFill>
              <a:blip r:embed="rId7"/>
              <a:stretch>
                <a:fillRect/>
              </a:stretch>
            </p:blipFill>
            <p:spPr>
              <a:xfrm>
                <a:off x="11163164" y="4572867"/>
                <a:ext cx="406924" cy="1155137"/>
              </a:xfrm>
              <a:prstGeom prst="rect">
                <a:avLst/>
              </a:prstGeom>
            </p:spPr>
          </p:pic>
        </p:grpSp>
      </p:grpSp>
      <p:grpSp>
        <p:nvGrpSpPr>
          <p:cNvPr id="9" name="Group 8"/>
          <p:cNvGrpSpPr/>
          <p:nvPr/>
        </p:nvGrpSpPr>
        <p:grpSpPr>
          <a:xfrm>
            <a:off x="2919625" y="2774395"/>
            <a:ext cx="2259913" cy="1481107"/>
            <a:chOff x="4114775" y="2835638"/>
            <a:chExt cx="2259913" cy="1481107"/>
          </a:xfrm>
        </p:grpSpPr>
        <p:sp>
          <p:nvSpPr>
            <p:cNvPr id="23" name="TextBox 22"/>
            <p:cNvSpPr txBox="1"/>
            <p:nvPr/>
          </p:nvSpPr>
          <p:spPr>
            <a:xfrm>
              <a:off x="4455765" y="3701192"/>
              <a:ext cx="1577932" cy="615553"/>
            </a:xfrm>
            <a:prstGeom prst="rect">
              <a:avLst/>
            </a:prstGeom>
            <a:noFill/>
          </p:spPr>
          <p:txBody>
            <a:bodyPr wrap="none" lIns="0" tIns="0" rIns="0" bIns="0" rtlCol="0">
              <a:spAutoFit/>
            </a:bodyPr>
            <a:lstStyle/>
            <a:p>
              <a:pPr algn="ctr"/>
              <a:r>
                <a:rPr lang="en-US" sz="2000" spc="-70" dirty="0" smtClean="0">
                  <a:solidFill>
                    <a:schemeClr val="bg1"/>
                  </a:solidFill>
                </a:rPr>
                <a:t>Transformation</a:t>
              </a:r>
              <a:br>
                <a:rPr lang="en-US" sz="2000" spc="-70" dirty="0" smtClean="0">
                  <a:solidFill>
                    <a:schemeClr val="bg1"/>
                  </a:solidFill>
                </a:rPr>
              </a:br>
              <a:r>
                <a:rPr lang="en-US" sz="2000" spc="-70" dirty="0" smtClean="0">
                  <a:solidFill>
                    <a:schemeClr val="bg1"/>
                  </a:solidFill>
                </a:rPr>
                <a:t>approaches</a:t>
              </a:r>
              <a:endParaRPr lang="en-GB" sz="2000" spc="-70" dirty="0" smtClean="0">
                <a:solidFill>
                  <a:schemeClr val="bg1"/>
                </a:solidFill>
              </a:endParaRPr>
            </a:p>
          </p:txBody>
        </p:sp>
        <p:pic>
          <p:nvPicPr>
            <p:cNvPr id="77" name="Picture 76"/>
            <p:cNvPicPr>
              <a:picLocks noChangeAspect="1"/>
            </p:cNvPicPr>
            <p:nvPr/>
          </p:nvPicPr>
          <p:blipFill>
            <a:blip r:embed="rId8"/>
            <a:stretch>
              <a:fillRect/>
            </a:stretch>
          </p:blipFill>
          <p:spPr>
            <a:xfrm>
              <a:off x="4114775" y="2835638"/>
              <a:ext cx="2259913" cy="826613"/>
            </a:xfrm>
            <a:prstGeom prst="rect">
              <a:avLst/>
            </a:prstGeom>
          </p:spPr>
        </p:pic>
      </p:grpSp>
      <p:grpSp>
        <p:nvGrpSpPr>
          <p:cNvPr id="19" name="Group 18"/>
          <p:cNvGrpSpPr/>
          <p:nvPr/>
        </p:nvGrpSpPr>
        <p:grpSpPr>
          <a:xfrm>
            <a:off x="5814593" y="2778308"/>
            <a:ext cx="2592887" cy="1477194"/>
            <a:chOff x="9453386" y="2757480"/>
            <a:chExt cx="2592887" cy="1477194"/>
          </a:xfrm>
        </p:grpSpPr>
        <p:pic>
          <p:nvPicPr>
            <p:cNvPr id="20" name="Picture 19"/>
            <p:cNvPicPr>
              <a:picLocks noChangeAspect="1"/>
            </p:cNvPicPr>
            <p:nvPr/>
          </p:nvPicPr>
          <p:blipFill>
            <a:blip r:embed="rId9"/>
            <a:stretch>
              <a:fillRect/>
            </a:stretch>
          </p:blipFill>
          <p:spPr>
            <a:xfrm>
              <a:off x="9453386" y="2757480"/>
              <a:ext cx="1128417" cy="1477194"/>
            </a:xfrm>
            <a:prstGeom prst="rect">
              <a:avLst/>
            </a:prstGeom>
          </p:spPr>
        </p:pic>
        <p:sp>
          <p:nvSpPr>
            <p:cNvPr id="21" name="TextBox 20"/>
            <p:cNvSpPr txBox="1"/>
            <p:nvPr/>
          </p:nvSpPr>
          <p:spPr>
            <a:xfrm>
              <a:off x="10677821" y="2860906"/>
              <a:ext cx="1368452" cy="923330"/>
            </a:xfrm>
            <a:prstGeom prst="rect">
              <a:avLst/>
            </a:prstGeom>
            <a:noFill/>
          </p:spPr>
          <p:txBody>
            <a:bodyPr wrap="none" lIns="0" tIns="0" rIns="0" bIns="0" rtlCol="0">
              <a:spAutoFit/>
            </a:bodyPr>
            <a:lstStyle/>
            <a:p>
              <a:pPr algn="ctr"/>
              <a:r>
                <a:rPr lang="en-US" sz="2000" spc="-70" dirty="0" smtClean="0">
                  <a:solidFill>
                    <a:schemeClr val="bg1"/>
                  </a:solidFill>
                </a:rPr>
                <a:t>Element </a:t>
              </a:r>
              <a:br>
                <a:rPr lang="en-US" sz="2000" spc="-70" dirty="0" smtClean="0">
                  <a:solidFill>
                    <a:schemeClr val="bg1"/>
                  </a:solidFill>
                </a:rPr>
              </a:br>
              <a:r>
                <a:rPr lang="en-US" sz="2000" spc="-70" dirty="0">
                  <a:solidFill>
                    <a:schemeClr val="bg1"/>
                  </a:solidFill>
                </a:rPr>
                <a:t>r</a:t>
              </a:r>
              <a:r>
                <a:rPr lang="en-US" sz="2000" spc="-70" dirty="0" smtClean="0">
                  <a:solidFill>
                    <a:schemeClr val="bg1"/>
                  </a:solidFill>
                </a:rPr>
                <a:t>eplacement </a:t>
              </a:r>
              <a:r>
                <a:rPr lang="en-US" sz="2000" spc="-70" dirty="0" smtClean="0">
                  <a:solidFill>
                    <a:schemeClr val="bg1"/>
                  </a:solidFill>
                </a:rPr>
                <a:t/>
              </a:r>
              <a:br>
                <a:rPr lang="en-US" sz="2000" spc="-70" dirty="0" smtClean="0">
                  <a:solidFill>
                    <a:schemeClr val="bg1"/>
                  </a:solidFill>
                </a:rPr>
              </a:br>
              <a:r>
                <a:rPr lang="en-US" sz="2000" spc="-70" dirty="0" smtClean="0">
                  <a:solidFill>
                    <a:schemeClr val="bg1"/>
                  </a:solidFill>
                </a:rPr>
                <a:t>approaches</a:t>
              </a:r>
              <a:endParaRPr lang="en-GB" sz="2000" spc="-70" dirty="0" smtClean="0">
                <a:solidFill>
                  <a:schemeClr val="bg1"/>
                </a:solidFill>
              </a:endParaRPr>
            </a:p>
          </p:txBody>
        </p:sp>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Templates &amp; Web Templates</a:t>
            </a:r>
            <a:endParaRPr lang="en-US" dirty="0"/>
          </a:p>
        </p:txBody>
      </p:sp>
      <p:sp>
        <p:nvSpPr>
          <p:cNvPr id="3" name="Content Placeholder 2"/>
          <p:cNvSpPr>
            <a:spLocks noGrp="1"/>
          </p:cNvSpPr>
          <p:nvPr>
            <p:ph type="body" sz="quarter" idx="10"/>
          </p:nvPr>
        </p:nvSpPr>
        <p:spPr>
          <a:xfrm>
            <a:off x="519112" y="1447799"/>
            <a:ext cx="5445261" cy="2043636"/>
          </a:xfrm>
        </p:spPr>
        <p:txBody>
          <a:bodyPr/>
          <a:lstStyle/>
          <a:p>
            <a:r>
              <a:rPr lang="en-US" sz="2800" dirty="0" smtClean="0"/>
              <a:t>Site Templates &amp; Web templates themselves aren’t the real problem. It is the FEATURES and ARTIFACTS within that you need to think about</a:t>
            </a:r>
          </a:p>
          <a:p>
            <a:pPr lvl="1"/>
            <a:r>
              <a:rPr lang="en-US" sz="1600" dirty="0" smtClean="0"/>
              <a:t>These should be analyzed just like any other farm solution</a:t>
            </a:r>
          </a:p>
          <a:p>
            <a:pPr lvl="1"/>
            <a:r>
              <a:rPr lang="en-US" sz="1600" dirty="0" smtClean="0"/>
              <a:t>Replacement method based on artifacts contained within</a:t>
            </a:r>
          </a:p>
          <a:p>
            <a:pPr lvl="1"/>
            <a:endParaRPr lang="en-US" sz="1600" dirty="0" smtClean="0"/>
          </a:p>
          <a:p>
            <a:r>
              <a:rPr lang="en-US" sz="2800" dirty="0" smtClean="0"/>
              <a:t>Problematic case sample: Web template replaces out of the box default.aspx page</a:t>
            </a:r>
            <a:endParaRPr lang="en-US" sz="2800" dirty="0"/>
          </a:p>
        </p:txBody>
      </p:sp>
      <p:pic>
        <p:nvPicPr>
          <p:cNvPr id="4" name="Picture 3"/>
          <p:cNvPicPr>
            <a:picLocks noChangeAspect="1"/>
          </p:cNvPicPr>
          <p:nvPr/>
        </p:nvPicPr>
        <p:blipFill>
          <a:blip r:embed="rId3"/>
          <a:stretch>
            <a:fillRect/>
          </a:stretch>
        </p:blipFill>
        <p:spPr>
          <a:xfrm>
            <a:off x="6093618" y="1742187"/>
            <a:ext cx="5936473" cy="3498496"/>
          </a:xfrm>
          <a:prstGeom prst="rect">
            <a:avLst/>
          </a:prstGeom>
        </p:spPr>
      </p:pic>
    </p:spTree>
    <p:extLst>
      <p:ext uri="{BB962C8B-B14F-4D97-AF65-F5344CB8AC3E}">
        <p14:creationId xmlns:p14="http://schemas.microsoft.com/office/powerpoint/2010/main" val="414552544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Timer jobs</a:t>
            </a:r>
            <a:endParaRPr lang="en-US" dirty="0"/>
          </a:p>
        </p:txBody>
      </p:sp>
      <p:sp>
        <p:nvSpPr>
          <p:cNvPr id="4" name="Text Placeholder 3"/>
          <p:cNvSpPr>
            <a:spLocks noGrp="1"/>
          </p:cNvSpPr>
          <p:nvPr>
            <p:ph type="body" sz="quarter" idx="10"/>
          </p:nvPr>
        </p:nvSpPr>
        <p:spPr/>
        <p:txBody>
          <a:bodyPr/>
          <a:lstStyle/>
          <a:p>
            <a:r>
              <a:rPr lang="en-US" sz="2799" dirty="0"/>
              <a:t>No ability to create and manage timer jobs within SharePoint, BUT</a:t>
            </a:r>
          </a:p>
          <a:p>
            <a:r>
              <a:rPr lang="en-US" sz="2799" dirty="0"/>
              <a:t>Scheduling can be done using any external platform</a:t>
            </a:r>
          </a:p>
          <a:p>
            <a:pPr lvl="1"/>
            <a:r>
              <a:rPr lang="en-US" sz="2399" dirty="0"/>
              <a:t>Access to SharePoint and other services using CSOM/REST</a:t>
            </a:r>
          </a:p>
          <a:p>
            <a:pPr marL="336044" lvl="1" indent="0">
              <a:buNone/>
            </a:pPr>
            <a:endParaRPr lang="en-US" sz="2399" dirty="0"/>
          </a:p>
        </p:txBody>
      </p:sp>
      <p:grpSp>
        <p:nvGrpSpPr>
          <p:cNvPr id="5" name="Group 4"/>
          <p:cNvGrpSpPr/>
          <p:nvPr/>
        </p:nvGrpSpPr>
        <p:grpSpPr>
          <a:xfrm>
            <a:off x="9124640" y="4870164"/>
            <a:ext cx="1994675" cy="1306969"/>
            <a:chOff x="4395610" y="3071229"/>
            <a:chExt cx="1995195" cy="1307309"/>
          </a:xfrm>
        </p:grpSpPr>
        <p:sp>
          <p:nvSpPr>
            <p:cNvPr id="7" name="Rectangle 6"/>
            <p:cNvSpPr/>
            <p:nvPr/>
          </p:nvSpPr>
          <p:spPr bwMode="auto">
            <a:xfrm>
              <a:off x="4395610" y="3071229"/>
              <a:ext cx="1784947" cy="1118626"/>
            </a:xfrm>
            <a:prstGeom prst="rect">
              <a:avLst/>
            </a:prstGeom>
            <a:solidFill>
              <a:schemeClr val="bg1">
                <a:lumMod val="95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Apps</a:t>
              </a:r>
            </a:p>
          </p:txBody>
        </p:sp>
        <p:pic>
          <p:nvPicPr>
            <p:cNvPr id="8" name="Picture 7"/>
            <p:cNvPicPr>
              <a:picLocks noChangeAspect="1"/>
            </p:cNvPicPr>
            <p:nvPr/>
          </p:nvPicPr>
          <p:blipFill>
            <a:blip r:embed="rId3"/>
            <a:stretch>
              <a:fillRect/>
            </a:stretch>
          </p:blipFill>
          <p:spPr>
            <a:xfrm>
              <a:off x="5246592" y="3476941"/>
              <a:ext cx="529349" cy="417312"/>
            </a:xfrm>
            <a:prstGeom prst="rect">
              <a:avLst/>
            </a:prstGeom>
          </p:spPr>
        </p:pic>
        <p:pic>
          <p:nvPicPr>
            <p:cNvPr id="9" name="Picture 8"/>
            <p:cNvPicPr>
              <a:picLocks noChangeAspect="1"/>
            </p:cNvPicPr>
            <p:nvPr/>
          </p:nvPicPr>
          <p:blipFill>
            <a:blip r:embed="rId3"/>
            <a:stretch>
              <a:fillRect/>
            </a:stretch>
          </p:blipFill>
          <p:spPr>
            <a:xfrm>
              <a:off x="5581574" y="3585493"/>
              <a:ext cx="556200" cy="438480"/>
            </a:xfrm>
            <a:prstGeom prst="rect">
              <a:avLst/>
            </a:prstGeom>
          </p:spPr>
        </p:pic>
        <p:pic>
          <p:nvPicPr>
            <p:cNvPr id="10" name="Picture 9"/>
            <p:cNvPicPr>
              <a:picLocks noChangeAspect="1"/>
            </p:cNvPicPr>
            <p:nvPr/>
          </p:nvPicPr>
          <p:blipFill>
            <a:blip r:embed="rId4"/>
            <a:stretch>
              <a:fillRect/>
            </a:stretch>
          </p:blipFill>
          <p:spPr>
            <a:xfrm>
              <a:off x="5970309" y="3700199"/>
              <a:ext cx="420496" cy="432326"/>
            </a:xfrm>
            <a:prstGeom prst="rect">
              <a:avLst/>
            </a:prstGeom>
          </p:spPr>
        </p:pic>
        <p:pic>
          <p:nvPicPr>
            <p:cNvPr id="11" name="Picture 10"/>
            <p:cNvPicPr>
              <a:picLocks noChangeAspect="1"/>
            </p:cNvPicPr>
            <p:nvPr/>
          </p:nvPicPr>
          <p:blipFill>
            <a:blip r:embed="rId5"/>
            <a:stretch>
              <a:fillRect/>
            </a:stretch>
          </p:blipFill>
          <p:spPr>
            <a:xfrm>
              <a:off x="4893565" y="3772769"/>
              <a:ext cx="688009" cy="605769"/>
            </a:xfrm>
            <a:prstGeom prst="rect">
              <a:avLst/>
            </a:prstGeom>
          </p:spPr>
        </p:pic>
      </p:grpSp>
      <p:grpSp>
        <p:nvGrpSpPr>
          <p:cNvPr id="12" name="Group 11"/>
          <p:cNvGrpSpPr/>
          <p:nvPr/>
        </p:nvGrpSpPr>
        <p:grpSpPr>
          <a:xfrm>
            <a:off x="8144065" y="5654433"/>
            <a:ext cx="1587955" cy="1089227"/>
            <a:chOff x="5879026" y="4763533"/>
            <a:chExt cx="1588369" cy="1089511"/>
          </a:xfrm>
        </p:grpSpPr>
        <p:sp>
          <p:nvSpPr>
            <p:cNvPr id="13" name="Arc 12"/>
            <p:cNvSpPr/>
            <p:nvPr/>
          </p:nvSpPr>
          <p:spPr>
            <a:xfrm rot="8195881">
              <a:off x="5879026" y="4763533"/>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sp>
          <p:nvSpPr>
            <p:cNvPr id="14" name="Rounded Rectangle 13"/>
            <p:cNvSpPr/>
            <p:nvPr/>
          </p:nvSpPr>
          <p:spPr bwMode="auto">
            <a:xfrm>
              <a:off x="5961706" y="4908064"/>
              <a:ext cx="1107687" cy="542095"/>
            </a:xfrm>
            <a:prstGeom prst="roundRect">
              <a:avLst>
                <a:gd name="adj" fmla="val 18300"/>
              </a:avLst>
            </a:prstGeom>
            <a:solidFill>
              <a:schemeClr val="bg1">
                <a:lumMod val="65000"/>
              </a:schemeClr>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139891" tIns="0" rIns="139891" bIns="34971" numCol="1" rtlCol="0" anchor="t" anchorCtr="0" compatLnSpc="1">
              <a:prstTxWarp prst="textNoShape">
                <a:avLst/>
              </a:prstTxWarp>
            </a:bodyPr>
            <a:lstStyle/>
            <a:p>
              <a:pPr defTabSz="699194" fontAlgn="base">
                <a:spcBef>
                  <a:spcPct val="0"/>
                </a:spcBef>
                <a:spcAft>
                  <a:spcPct val="0"/>
                </a:spcAft>
              </a:pPr>
              <a:endParaRPr lang="en-US" sz="1530" dirty="0">
                <a:gradFill>
                  <a:gsLst>
                    <a:gs pos="0">
                      <a:schemeClr val="tx1"/>
                    </a:gs>
                    <a:gs pos="100000">
                      <a:schemeClr val="tx1"/>
                    </a:gs>
                  </a:gsLst>
                  <a:lin ang="5400000" scaled="0"/>
                </a:gradFill>
              </a:endParaRPr>
            </a:p>
          </p:txBody>
        </p:sp>
        <p:sp>
          <p:nvSpPr>
            <p:cNvPr id="15" name="Rounded Rectangle 14"/>
            <p:cNvSpPr/>
            <p:nvPr/>
          </p:nvSpPr>
          <p:spPr bwMode="auto">
            <a:xfrm>
              <a:off x="6054566" y="5010792"/>
              <a:ext cx="910759" cy="337956"/>
            </a:xfrm>
            <a:prstGeom prst="roundRect">
              <a:avLst>
                <a:gd name="adj" fmla="val 6327"/>
              </a:avLst>
            </a:prstGeom>
            <a:solidFill>
              <a:schemeClr val="tx1">
                <a:lumMod val="50000"/>
                <a:lumOff val="50000"/>
              </a:schemeClr>
            </a:solidFill>
            <a:ln>
              <a:solidFill>
                <a:schemeClr val="bg1">
                  <a:lumMod val="7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9943" tIns="34971" rIns="69943" bIns="34971" numCol="1" rtlCol="0" anchor="ctr" anchorCtr="0" compatLnSpc="1">
              <a:prstTxWarp prst="textNoShape">
                <a:avLst/>
              </a:prstTxWarp>
            </a:bodyPr>
            <a:lstStyle/>
            <a:p>
              <a:pPr algn="ctr" defTabSz="699194"/>
              <a:r>
                <a:rPr lang="en-US" sz="12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Remote Timer job</a:t>
              </a:r>
            </a:p>
          </p:txBody>
        </p:sp>
        <p:pic>
          <p:nvPicPr>
            <p:cNvPr id="16" name="Picture 34" descr="Efficiency.png"/>
            <p:cNvPicPr>
              <a:picLocks noChangeAspect="1"/>
            </p:cNvPicPr>
            <p:nvPr/>
          </p:nvPicPr>
          <p:blipFill>
            <a:blip r:embed="rId6" cstate="print">
              <a:duotone>
                <a:prstClr val="black"/>
                <a:srgbClr val="D9C3A5">
                  <a:tint val="50000"/>
                  <a:satMod val="180000"/>
                </a:srgbClr>
              </a:duotone>
              <a:extLst>
                <a:ext uri="{BEBA8EAE-BF5A-486C-A8C5-ECC9F3942E4B}">
                  <a14:imgProps xmlns:a14="http://schemas.microsoft.com/office/drawing/2010/main">
                    <a14:imgLayer r:embed="rId7">
                      <a14:imgEffect>
                        <a14:brightnessContrast bright="-40000" contrast="-40000"/>
                      </a14:imgEffect>
                    </a14:imgLayer>
                  </a14:imgProps>
                </a:ext>
              </a:extLst>
            </a:blip>
            <a:srcRect/>
            <a:stretch>
              <a:fillRect/>
            </a:stretch>
          </p:blipFill>
          <p:spPr bwMode="auto">
            <a:xfrm>
              <a:off x="6857110" y="5015409"/>
              <a:ext cx="610285" cy="666678"/>
            </a:xfrm>
            <a:prstGeom prst="rect">
              <a:avLst/>
            </a:prstGeom>
            <a:noFill/>
            <a:ln>
              <a:noFill/>
            </a:ln>
          </p:spPr>
        </p:pic>
      </p:grpSp>
      <p:grpSp>
        <p:nvGrpSpPr>
          <p:cNvPr id="17" name="Group 16"/>
          <p:cNvGrpSpPr>
            <a:grpSpLocks noChangeAspect="1"/>
          </p:cNvGrpSpPr>
          <p:nvPr/>
        </p:nvGrpSpPr>
        <p:grpSpPr>
          <a:xfrm>
            <a:off x="2870169" y="3031917"/>
            <a:ext cx="3095256" cy="2627316"/>
            <a:chOff x="1189689" y="976497"/>
            <a:chExt cx="3486193" cy="2959150"/>
          </a:xfrm>
        </p:grpSpPr>
        <p:grpSp>
          <p:nvGrpSpPr>
            <p:cNvPr id="18" name="Group 17"/>
            <p:cNvGrpSpPr/>
            <p:nvPr/>
          </p:nvGrpSpPr>
          <p:grpSpPr>
            <a:xfrm>
              <a:off x="3605640" y="1950993"/>
              <a:ext cx="1070242" cy="1327793"/>
              <a:chOff x="1919646" y="3675113"/>
              <a:chExt cx="902998" cy="1126838"/>
            </a:xfrm>
          </p:grpSpPr>
          <p:pic>
            <p:nvPicPr>
              <p:cNvPr id="33" name="Picture 32"/>
              <p:cNvPicPr>
                <a:picLocks noChangeAspect="1"/>
              </p:cNvPicPr>
              <p:nvPr/>
            </p:nvPicPr>
            <p:blipFill>
              <a:blip r:embed="rId8"/>
              <a:stretch>
                <a:fillRect/>
              </a:stretch>
            </p:blipFill>
            <p:spPr>
              <a:xfrm>
                <a:off x="1919646" y="3675113"/>
                <a:ext cx="674964" cy="892879"/>
              </a:xfrm>
              <a:prstGeom prst="rect">
                <a:avLst/>
              </a:prstGeom>
            </p:spPr>
          </p:pic>
          <p:pic>
            <p:nvPicPr>
              <p:cNvPr id="34" name="Picture 33"/>
              <p:cNvPicPr>
                <a:picLocks noChangeAspect="1"/>
              </p:cNvPicPr>
              <p:nvPr/>
            </p:nvPicPr>
            <p:blipFill>
              <a:blip r:embed="rId9"/>
              <a:stretch>
                <a:fillRect/>
              </a:stretch>
            </p:blipFill>
            <p:spPr>
              <a:xfrm>
                <a:off x="2210824" y="4189471"/>
                <a:ext cx="611820" cy="612480"/>
              </a:xfrm>
              <a:prstGeom prst="rect">
                <a:avLst/>
              </a:prstGeom>
            </p:spPr>
          </p:pic>
        </p:grpSp>
        <p:grpSp>
          <p:nvGrpSpPr>
            <p:cNvPr id="19" name="Group 18"/>
            <p:cNvGrpSpPr/>
            <p:nvPr/>
          </p:nvGrpSpPr>
          <p:grpSpPr>
            <a:xfrm>
              <a:off x="1189689" y="1453879"/>
              <a:ext cx="2516893" cy="2481768"/>
              <a:chOff x="4383758" y="2311697"/>
              <a:chExt cx="2516893" cy="2481768"/>
            </a:xfrm>
          </p:grpSpPr>
          <p:sp>
            <p:nvSpPr>
              <p:cNvPr id="21" name="Rectangle 20"/>
              <p:cNvSpPr/>
              <p:nvPr/>
            </p:nvSpPr>
            <p:spPr bwMode="auto">
              <a:xfrm>
                <a:off x="4537410" y="2311697"/>
                <a:ext cx="2017543" cy="2200147"/>
              </a:xfrm>
              <a:prstGeom prst="rect">
                <a:avLst/>
              </a:prstGeom>
              <a:solidFill>
                <a:schemeClr val="bg1">
                  <a:lumMod val="95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22" name="Group 21"/>
              <p:cNvGrpSpPr/>
              <p:nvPr/>
            </p:nvGrpSpPr>
            <p:grpSpPr>
              <a:xfrm>
                <a:off x="5421611" y="2886866"/>
                <a:ext cx="1479040" cy="1043909"/>
                <a:chOff x="4557447" y="1721445"/>
                <a:chExt cx="1479040" cy="1043909"/>
              </a:xfrm>
            </p:grpSpPr>
            <p:pic>
              <p:nvPicPr>
                <p:cNvPr id="30" name="Picture 29"/>
                <p:cNvPicPr>
                  <a:picLocks noChangeAspect="1"/>
                </p:cNvPicPr>
                <p:nvPr/>
              </p:nvPicPr>
              <p:blipFill>
                <a:blip r:embed="rId10"/>
                <a:stretch>
                  <a:fillRect/>
                </a:stretch>
              </p:blipFill>
              <p:spPr>
                <a:xfrm>
                  <a:off x="4557447" y="1902539"/>
                  <a:ext cx="477423" cy="839046"/>
                </a:xfrm>
                <a:prstGeom prst="rect">
                  <a:avLst/>
                </a:prstGeom>
              </p:spPr>
            </p:pic>
            <p:pic>
              <p:nvPicPr>
                <p:cNvPr id="31" name="Picture 30"/>
                <p:cNvPicPr>
                  <a:picLocks noChangeAspect="1"/>
                </p:cNvPicPr>
                <p:nvPr/>
              </p:nvPicPr>
              <p:blipFill>
                <a:blip r:embed="rId10"/>
                <a:stretch>
                  <a:fillRect/>
                </a:stretch>
              </p:blipFill>
              <p:spPr>
                <a:xfrm>
                  <a:off x="4869643" y="1721445"/>
                  <a:ext cx="477423" cy="839046"/>
                </a:xfrm>
                <a:prstGeom prst="rect">
                  <a:avLst/>
                </a:prstGeom>
              </p:spPr>
            </p:pic>
            <p:pic>
              <p:nvPicPr>
                <p:cNvPr id="32" name="Picture 31"/>
                <p:cNvPicPr>
                  <a:picLocks noChangeAspect="1"/>
                </p:cNvPicPr>
                <p:nvPr/>
              </p:nvPicPr>
              <p:blipFill>
                <a:blip r:embed="rId11"/>
                <a:stretch>
                  <a:fillRect/>
                </a:stretch>
              </p:blipFill>
              <p:spPr>
                <a:xfrm>
                  <a:off x="5153580" y="1902539"/>
                  <a:ext cx="882907" cy="862815"/>
                </a:xfrm>
                <a:prstGeom prst="rect">
                  <a:avLst/>
                </a:prstGeom>
              </p:spPr>
            </p:pic>
          </p:grpSp>
          <p:grpSp>
            <p:nvGrpSpPr>
              <p:cNvPr id="23" name="Group 22"/>
              <p:cNvGrpSpPr/>
              <p:nvPr/>
            </p:nvGrpSpPr>
            <p:grpSpPr>
              <a:xfrm>
                <a:off x="4880542" y="3820782"/>
                <a:ext cx="944427" cy="972683"/>
                <a:chOff x="3981885" y="2834055"/>
                <a:chExt cx="944427" cy="972683"/>
              </a:xfrm>
            </p:grpSpPr>
            <p:pic>
              <p:nvPicPr>
                <p:cNvPr id="27" name="Picture 26"/>
                <p:cNvPicPr>
                  <a:picLocks noChangeAspect="1"/>
                </p:cNvPicPr>
                <p:nvPr/>
              </p:nvPicPr>
              <p:blipFill>
                <a:blip r:embed="rId10"/>
                <a:stretch>
                  <a:fillRect/>
                </a:stretch>
              </p:blipFill>
              <p:spPr>
                <a:xfrm>
                  <a:off x="3981885" y="2967692"/>
                  <a:ext cx="477423" cy="839046"/>
                </a:xfrm>
                <a:prstGeom prst="rect">
                  <a:avLst/>
                </a:prstGeom>
              </p:spPr>
            </p:pic>
            <p:pic>
              <p:nvPicPr>
                <p:cNvPr id="28" name="Picture 27"/>
                <p:cNvPicPr>
                  <a:picLocks noChangeAspect="1"/>
                </p:cNvPicPr>
                <p:nvPr/>
              </p:nvPicPr>
              <p:blipFill>
                <a:blip r:embed="rId10"/>
                <a:stretch>
                  <a:fillRect/>
                </a:stretch>
              </p:blipFill>
              <p:spPr>
                <a:xfrm>
                  <a:off x="4269036" y="2834055"/>
                  <a:ext cx="477423" cy="839046"/>
                </a:xfrm>
                <a:prstGeom prst="rect">
                  <a:avLst/>
                </a:prstGeom>
              </p:spPr>
            </p:pic>
            <p:pic>
              <p:nvPicPr>
                <p:cNvPr id="29" name="Picture 28"/>
                <p:cNvPicPr>
                  <a:picLocks noChangeAspect="1"/>
                </p:cNvPicPr>
                <p:nvPr/>
              </p:nvPicPr>
              <p:blipFill>
                <a:blip r:embed="rId12"/>
                <a:stretch>
                  <a:fillRect/>
                </a:stretch>
              </p:blipFill>
              <p:spPr>
                <a:xfrm>
                  <a:off x="4480085" y="3260431"/>
                  <a:ext cx="446227" cy="456212"/>
                </a:xfrm>
                <a:prstGeom prst="rect">
                  <a:avLst/>
                </a:prstGeom>
              </p:spPr>
            </p:pic>
          </p:grpSp>
          <p:grpSp>
            <p:nvGrpSpPr>
              <p:cNvPr id="24" name="Group 23"/>
              <p:cNvGrpSpPr/>
              <p:nvPr/>
            </p:nvGrpSpPr>
            <p:grpSpPr>
              <a:xfrm>
                <a:off x="4383758" y="2988031"/>
                <a:ext cx="968998" cy="971748"/>
                <a:chOff x="3601101" y="2714202"/>
                <a:chExt cx="968998" cy="971748"/>
              </a:xfrm>
            </p:grpSpPr>
            <p:pic>
              <p:nvPicPr>
                <p:cNvPr id="25" name="Picture 24"/>
                <p:cNvPicPr>
                  <a:picLocks noChangeAspect="1"/>
                </p:cNvPicPr>
                <p:nvPr/>
              </p:nvPicPr>
              <p:blipFill>
                <a:blip r:embed="rId10"/>
                <a:stretch>
                  <a:fillRect/>
                </a:stretch>
              </p:blipFill>
              <p:spPr>
                <a:xfrm>
                  <a:off x="3601101" y="2846904"/>
                  <a:ext cx="477423" cy="839046"/>
                </a:xfrm>
                <a:prstGeom prst="rect">
                  <a:avLst/>
                </a:prstGeom>
              </p:spPr>
            </p:pic>
            <p:pic>
              <p:nvPicPr>
                <p:cNvPr id="26" name="Picture 25"/>
                <p:cNvPicPr>
                  <a:picLocks noChangeAspect="1"/>
                </p:cNvPicPr>
                <p:nvPr/>
              </p:nvPicPr>
              <p:blipFill>
                <a:blip r:embed="rId13"/>
                <a:stretch>
                  <a:fillRect/>
                </a:stretch>
              </p:blipFill>
              <p:spPr>
                <a:xfrm>
                  <a:off x="3875612" y="2714202"/>
                  <a:ext cx="694487" cy="898458"/>
                </a:xfrm>
                <a:prstGeom prst="rect">
                  <a:avLst/>
                </a:prstGeom>
              </p:spPr>
            </p:pic>
          </p:grpSp>
        </p:grpSp>
        <p:pic>
          <p:nvPicPr>
            <p:cNvPr id="20" name="Picture 19"/>
            <p:cNvPicPr>
              <a:picLocks noChangeAspect="1"/>
            </p:cNvPicPr>
            <p:nvPr/>
          </p:nvPicPr>
          <p:blipFill>
            <a:blip r:embed="rId14"/>
            <a:stretch>
              <a:fillRect/>
            </a:stretch>
          </p:blipFill>
          <p:spPr>
            <a:xfrm>
              <a:off x="3058769" y="976497"/>
              <a:ext cx="1485788" cy="974496"/>
            </a:xfrm>
            <a:prstGeom prst="rect">
              <a:avLst/>
            </a:prstGeom>
          </p:spPr>
        </p:pic>
      </p:grpSp>
      <p:cxnSp>
        <p:nvCxnSpPr>
          <p:cNvPr id="35" name="Straight Arrow Connector 34"/>
          <p:cNvCxnSpPr/>
          <p:nvPr/>
        </p:nvCxnSpPr>
        <p:spPr>
          <a:xfrm flipH="1" flipV="1">
            <a:off x="5020373" y="5318339"/>
            <a:ext cx="3909950" cy="3280"/>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6" name="Group 35"/>
          <p:cNvGrpSpPr/>
          <p:nvPr/>
        </p:nvGrpSpPr>
        <p:grpSpPr>
          <a:xfrm>
            <a:off x="10698929" y="4652245"/>
            <a:ext cx="514267" cy="514267"/>
            <a:chOff x="492" y="17985"/>
            <a:chExt cx="524853" cy="524853"/>
          </a:xfrm>
        </p:grpSpPr>
        <p:sp>
          <p:nvSpPr>
            <p:cNvPr id="37" name="Oval 3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cxnSp>
        <p:nvCxnSpPr>
          <p:cNvPr id="39" name="Straight Connector 38"/>
          <p:cNvCxnSpPr/>
          <p:nvPr/>
        </p:nvCxnSpPr>
        <p:spPr>
          <a:xfrm flipH="1">
            <a:off x="7374740" y="3814526"/>
            <a:ext cx="176362" cy="134799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0" name="TextBox 4"/>
          <p:cNvSpPr txBox="1"/>
          <p:nvPr/>
        </p:nvSpPr>
        <p:spPr>
          <a:xfrm>
            <a:off x="6653434" y="2881070"/>
            <a:ext cx="3556364" cy="1780698"/>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Scheduled execution which accesses the needed resources from the SharePoint service and performs the required automation.</a:t>
            </a:r>
          </a:p>
          <a:p>
            <a:pPr marL="0" lvl="1"/>
            <a:endParaRPr lang="fi-FI" sz="1400" dirty="0">
              <a:solidFill>
                <a:schemeClr val="bg1"/>
              </a:solidFill>
            </a:endParaRPr>
          </a:p>
          <a:p>
            <a:pPr marL="0" lvl="1"/>
            <a:r>
              <a:rPr lang="en-US" sz="1400" dirty="0">
                <a:solidFill>
                  <a:schemeClr val="bg1"/>
                </a:solidFill>
              </a:rPr>
              <a:t>Can use either specific account for connection or </a:t>
            </a:r>
            <a:r>
              <a:rPr lang="en-US" sz="1400" dirty="0" err="1">
                <a:solidFill>
                  <a:schemeClr val="bg1"/>
                </a:solidFill>
              </a:rPr>
              <a:t>oAuth</a:t>
            </a:r>
            <a:r>
              <a:rPr lang="en-US" sz="1400" dirty="0">
                <a:solidFill>
                  <a:schemeClr val="bg1"/>
                </a:solidFill>
              </a:rPr>
              <a:t> based app-only token approach</a:t>
            </a:r>
          </a:p>
        </p:txBody>
      </p:sp>
      <p:grpSp>
        <p:nvGrpSpPr>
          <p:cNvPr id="41" name="Group 40"/>
          <p:cNvGrpSpPr/>
          <p:nvPr/>
        </p:nvGrpSpPr>
        <p:grpSpPr>
          <a:xfrm>
            <a:off x="4491142" y="5328611"/>
            <a:ext cx="514267" cy="514267"/>
            <a:chOff x="492" y="17985"/>
            <a:chExt cx="524853" cy="524853"/>
          </a:xfrm>
        </p:grpSpPr>
        <p:sp>
          <p:nvSpPr>
            <p:cNvPr id="42" name="Oval 4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spTree>
    <p:extLst>
      <p:ext uri="{BB962C8B-B14F-4D97-AF65-F5344CB8AC3E}">
        <p14:creationId xmlns:p14="http://schemas.microsoft.com/office/powerpoint/2010/main" val="1127768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Remember!</a:t>
            </a:r>
            <a:endParaRPr lang="en-US" dirty="0"/>
          </a:p>
        </p:txBody>
      </p:sp>
      <p:sp>
        <p:nvSpPr>
          <p:cNvPr id="4" name="Title 5"/>
          <p:cNvSpPr txBox="1">
            <a:spLocks/>
          </p:cNvSpPr>
          <p:nvPr/>
        </p:nvSpPr>
        <p:spPr>
          <a:xfrm>
            <a:off x="2140017" y="3846173"/>
            <a:ext cx="9825953" cy="776315"/>
          </a:xfrm>
          <a:prstGeom prst="rect">
            <a:avLst/>
          </a:prstGeom>
        </p:spPr>
        <p:txBody>
          <a:bodyPr anchor="t" anchorCtr="0"/>
          <a:lstStyle>
            <a:lvl1pPr algn="l" defTabSz="914363" rtl="0" eaLnBrk="1" latinLnBrk="0" hangingPunct="1">
              <a:lnSpc>
                <a:spcPct val="90000"/>
              </a:lnSpc>
              <a:spcBef>
                <a:spcPct val="0"/>
              </a:spcBef>
              <a:buNone/>
              <a:defRPr lang="en-US" sz="8800" b="0" kern="1200" cap="none" spc="-300" baseline="0">
                <a:ln w="3175">
                  <a:noFill/>
                </a:ln>
                <a:gradFill>
                  <a:gsLst>
                    <a:gs pos="100000">
                      <a:schemeClr val="tx1"/>
                    </a:gs>
                    <a:gs pos="0">
                      <a:schemeClr val="tx1"/>
                    </a:gs>
                  </a:gsLst>
                  <a:lin ang="5400000" scaled="0"/>
                </a:gradFill>
                <a:effectLst/>
                <a:latin typeface="+mj-lt"/>
                <a:ea typeface="+mn-ea"/>
                <a:cs typeface="Arial" charset="0"/>
              </a:defRPr>
            </a:lvl1pPr>
          </a:lstStyle>
          <a:p>
            <a:r>
              <a:rPr lang="en-US" sz="3599" dirty="0">
                <a:solidFill>
                  <a:schemeClr val="tx1"/>
                </a:solidFill>
                <a:latin typeface="Segoe UI" panose="020B0502040204020203" pitchFamily="34" charset="0"/>
                <a:cs typeface="Segoe UI" panose="020B0502040204020203" pitchFamily="34" charset="0"/>
              </a:rPr>
              <a:t>Deactivate your custom features BEFORE you retract the solution…</a:t>
            </a:r>
          </a:p>
        </p:txBody>
      </p:sp>
      <p:sp>
        <p:nvSpPr>
          <p:cNvPr id="5" name="Title 5"/>
          <p:cNvSpPr txBox="1">
            <a:spLocks/>
          </p:cNvSpPr>
          <p:nvPr/>
        </p:nvSpPr>
        <p:spPr>
          <a:xfrm>
            <a:off x="3674818" y="4796380"/>
            <a:ext cx="7736266" cy="776315"/>
          </a:xfrm>
          <a:prstGeom prst="rect">
            <a:avLst/>
          </a:prstGeom>
        </p:spPr>
        <p:txBody>
          <a:bodyPr anchor="t" anchorCtr="0"/>
          <a:lstStyle>
            <a:lvl1pPr algn="l" defTabSz="914363" rtl="0" eaLnBrk="1" latinLnBrk="0" hangingPunct="1">
              <a:lnSpc>
                <a:spcPct val="90000"/>
              </a:lnSpc>
              <a:spcBef>
                <a:spcPct val="0"/>
              </a:spcBef>
              <a:buNone/>
              <a:defRPr lang="en-US" sz="8800" b="0" kern="1200" cap="none" spc="-300" baseline="0">
                <a:ln w="3175">
                  <a:noFill/>
                </a:ln>
                <a:gradFill>
                  <a:gsLst>
                    <a:gs pos="100000">
                      <a:schemeClr val="tx1"/>
                    </a:gs>
                    <a:gs pos="0">
                      <a:schemeClr val="tx1"/>
                    </a:gs>
                  </a:gsLst>
                  <a:lin ang="5400000" scaled="0"/>
                </a:gradFill>
                <a:effectLst/>
                <a:latin typeface="+mj-lt"/>
                <a:ea typeface="+mn-ea"/>
                <a:cs typeface="Arial" charset="0"/>
              </a:defRPr>
            </a:lvl1pPr>
          </a:lstStyle>
          <a:p>
            <a:r>
              <a:rPr lang="en-US" sz="3199" dirty="0">
                <a:solidFill>
                  <a:schemeClr val="tx1"/>
                </a:solidFill>
                <a:latin typeface="Segoe UI" panose="020B0502040204020203" pitchFamily="34" charset="0"/>
                <a:cs typeface="Segoe UI" panose="020B0502040204020203" pitchFamily="34" charset="0"/>
              </a:rPr>
              <a:t>It leaves references behind if you do not. Your next upgrade will FAIL.</a:t>
            </a:r>
          </a:p>
        </p:txBody>
      </p:sp>
    </p:spTree>
    <p:extLst>
      <p:ext uri="{BB962C8B-B14F-4D97-AF65-F5344CB8AC3E}">
        <p14:creationId xmlns:p14="http://schemas.microsoft.com/office/powerpoint/2010/main" val="278569183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99" dirty="0"/>
              <a:t>Case of a bad headache?</a:t>
            </a:r>
          </a:p>
        </p:txBody>
      </p:sp>
      <p:sp>
        <p:nvSpPr>
          <p:cNvPr id="2" name="Text Placeholder 1"/>
          <p:cNvSpPr>
            <a:spLocks noGrp="1"/>
          </p:cNvSpPr>
          <p:nvPr>
            <p:ph type="body" sz="quarter" idx="10"/>
          </p:nvPr>
        </p:nvSpPr>
        <p:spPr>
          <a:xfrm>
            <a:off x="519113" y="1447799"/>
            <a:ext cx="6580187" cy="2043636"/>
          </a:xfrm>
        </p:spPr>
        <p:txBody>
          <a:bodyPr/>
          <a:lstStyle/>
          <a:p>
            <a:r>
              <a:rPr lang="en-US" dirty="0" smtClean="0"/>
              <a:t>Custom fields types</a:t>
            </a:r>
          </a:p>
          <a:p>
            <a:r>
              <a:rPr lang="en-US" dirty="0" smtClean="0"/>
              <a:t>Custom site definitions</a:t>
            </a:r>
          </a:p>
          <a:p>
            <a:r>
              <a:rPr lang="en-US" dirty="0" smtClean="0"/>
              <a:t>Custom list definition</a:t>
            </a:r>
          </a:p>
          <a:p>
            <a:r>
              <a:rPr lang="en-US" dirty="0" smtClean="0"/>
              <a:t>Moving from publishing to non-publishing sites</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622" r="14774"/>
          <a:stretch/>
        </p:blipFill>
        <p:spPr>
          <a:xfrm>
            <a:off x="7274101" y="-10274"/>
            <a:ext cx="4900774" cy="6858000"/>
          </a:xfrm>
          <a:prstGeom prst="rect">
            <a:avLst/>
          </a:prstGeom>
        </p:spPr>
      </p:pic>
      <p:sp>
        <p:nvSpPr>
          <p:cNvPr id="5" name="TextBox 4"/>
          <p:cNvSpPr txBox="1"/>
          <p:nvPr/>
        </p:nvSpPr>
        <p:spPr>
          <a:xfrm>
            <a:off x="379314" y="5111171"/>
            <a:ext cx="10902054" cy="1103759"/>
          </a:xfrm>
          <a:prstGeom prst="rect">
            <a:avLst/>
          </a:prstGeom>
          <a:noFill/>
        </p:spPr>
        <p:txBody>
          <a:bodyPr wrap="none" lIns="179238" tIns="143391" rIns="179238" bIns="143391" rtlCol="0">
            <a:spAutoFit/>
          </a:bodyPr>
          <a:lstStyle/>
          <a:p>
            <a:pPr>
              <a:lnSpc>
                <a:spcPct val="90000"/>
              </a:lnSpc>
              <a:spcAft>
                <a:spcPts val="588"/>
              </a:spcAft>
            </a:pPr>
            <a:r>
              <a:rPr lang="en-US" sz="5880" dirty="0">
                <a:solidFill>
                  <a:schemeClr val="tx1">
                    <a:lumMod val="65000"/>
                    <a:lumOff val="35000"/>
                  </a:schemeClr>
                </a:solidFill>
              </a:rPr>
              <a:t>Will require content migration…</a:t>
            </a:r>
          </a:p>
        </p:txBody>
      </p:sp>
    </p:spTree>
    <p:extLst>
      <p:ext uri="{BB962C8B-B14F-4D97-AF65-F5344CB8AC3E}">
        <p14:creationId xmlns:p14="http://schemas.microsoft.com/office/powerpoint/2010/main" val="28189147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i="1" dirty="0" smtClean="0"/>
              <a:t>“I’m moving to cloud, couldn’t I transform as part of the move?”</a:t>
            </a:r>
            <a:endParaRPr lang="en-GB" sz="6000" i="1" dirty="0"/>
          </a:p>
        </p:txBody>
      </p:sp>
      <p:sp>
        <p:nvSpPr>
          <p:cNvPr id="8" name="TextBox 7"/>
          <p:cNvSpPr txBox="1"/>
          <p:nvPr/>
        </p:nvSpPr>
        <p:spPr>
          <a:xfrm>
            <a:off x="4526216" y="4638914"/>
            <a:ext cx="7141911" cy="1569148"/>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You could combine these two steps to one big bang approach, but solving possible issues could be more difficult. Doing app model move as separate step is less risky.</a:t>
            </a:r>
            <a:endParaRPr lang="en-GB" sz="2399" dirty="0">
              <a:latin typeface="Segoe UI" panose="020B0502040204020203" pitchFamily="34" charset="0"/>
              <a:cs typeface="Segoe UI" panose="020B0502040204020203" pitchFamily="34" charset="0"/>
            </a:endParaRPr>
          </a:p>
        </p:txBody>
      </p:sp>
      <p:sp>
        <p:nvSpPr>
          <p:cNvPr id="9" name="TextBox 8"/>
          <p:cNvSpPr txBox="1"/>
          <p:nvPr/>
        </p:nvSpPr>
        <p:spPr>
          <a:xfrm>
            <a:off x="4414455" y="3715955"/>
            <a:ext cx="2000228" cy="1107676"/>
          </a:xfrm>
          <a:prstGeom prst="rect">
            <a:avLst/>
          </a:prstGeom>
          <a:noFill/>
        </p:spPr>
        <p:txBody>
          <a:bodyPr wrap="none" rtlCol="0">
            <a:spAutoFit/>
          </a:bodyPr>
          <a:lstStyle/>
          <a:p>
            <a:r>
              <a:rPr lang="en-US" sz="6598" dirty="0" smtClean="0">
                <a:latin typeface="Segoe UI" panose="020B0502040204020203" pitchFamily="34" charset="0"/>
                <a:cs typeface="Segoe UI" panose="020B0502040204020203" pitchFamily="34" charset="0"/>
              </a:rPr>
              <a:t>Yes…</a:t>
            </a:r>
            <a:endParaRPr lang="en-GB" sz="65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2097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Considerations for current </a:t>
            </a:r>
            <a:r>
              <a:rPr lang="en-US"/>
              <a:t>farm </a:t>
            </a:r>
            <a:r>
              <a:rPr lang="en-US" smtClean="0"/>
              <a:t>solutions</a:t>
            </a:r>
            <a:endParaRPr lang="en-GB" dirty="0"/>
          </a:p>
        </p:txBody>
      </p:sp>
    </p:spTree>
    <p:extLst>
      <p:ext uri="{BB962C8B-B14F-4D97-AF65-F5344CB8AC3E}">
        <p14:creationId xmlns:p14="http://schemas.microsoft.com/office/powerpoint/2010/main" val="42601011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519113" y="1447799"/>
            <a:ext cx="6015252" cy="2043636"/>
          </a:xfrm>
        </p:spPr>
        <p:txBody>
          <a:bodyPr/>
          <a:lstStyle/>
          <a:p>
            <a:r>
              <a:rPr lang="en-US" dirty="0" smtClean="0"/>
              <a:t>Recommendations for following components</a:t>
            </a:r>
          </a:p>
          <a:p>
            <a:pPr lvl="1"/>
            <a:r>
              <a:rPr lang="en-US" dirty="0" smtClean="0"/>
              <a:t>Content types and site columns</a:t>
            </a:r>
          </a:p>
          <a:p>
            <a:pPr lvl="1"/>
            <a:r>
              <a:rPr lang="en-US" dirty="0" smtClean="0"/>
              <a:t>List templates</a:t>
            </a:r>
          </a:p>
          <a:p>
            <a:pPr lvl="1"/>
            <a:r>
              <a:rPr lang="en-US" dirty="0" smtClean="0"/>
              <a:t>Field types</a:t>
            </a:r>
          </a:p>
          <a:p>
            <a:r>
              <a:rPr lang="en-US" dirty="0" smtClean="0"/>
              <a:t>Recommendations to avoid future maintenance and rework of your deployment</a:t>
            </a:r>
            <a:endParaRPr lang="en-GB"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3816" r="6989"/>
          <a:stretch/>
        </p:blipFill>
        <p:spPr>
          <a:xfrm>
            <a:off x="6811357" y="9304"/>
            <a:ext cx="5377468" cy="6856214"/>
          </a:xfrm>
          <a:prstGeom prst="rect">
            <a:avLst/>
          </a:prstGeom>
        </p:spPr>
      </p:pic>
      <p:sp>
        <p:nvSpPr>
          <p:cNvPr id="4" name="Title 3"/>
          <p:cNvSpPr>
            <a:spLocks noGrp="1"/>
          </p:cNvSpPr>
          <p:nvPr>
            <p:ph type="title"/>
          </p:nvPr>
        </p:nvSpPr>
        <p:spPr/>
        <p:txBody>
          <a:bodyPr>
            <a:normAutofit/>
          </a:bodyPr>
          <a:lstStyle/>
          <a:p>
            <a:r>
              <a:rPr lang="en-US" dirty="0" smtClean="0"/>
              <a:t>Recommendations for farm solutions</a:t>
            </a:r>
            <a:endParaRPr lang="en-GB" dirty="0"/>
          </a:p>
        </p:txBody>
      </p:sp>
    </p:spTree>
    <p:extLst>
      <p:ext uri="{BB962C8B-B14F-4D97-AF65-F5344CB8AC3E}">
        <p14:creationId xmlns:p14="http://schemas.microsoft.com/office/powerpoint/2010/main" val="236988282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289248" cy="1975926"/>
          </a:xfrm>
        </p:spPr>
        <p:txBody>
          <a:bodyPr/>
          <a:lstStyle/>
          <a:p>
            <a:r>
              <a:rPr lang="en-US" sz="2799" dirty="0"/>
              <a:t>What</a:t>
            </a:r>
          </a:p>
          <a:p>
            <a:pPr lvl="1"/>
            <a:r>
              <a:rPr lang="en-US" sz="2399" dirty="0"/>
              <a:t>Rather than using feature framework elements in farm solution, it is recommended to provision site columns and content types using code</a:t>
            </a:r>
          </a:p>
          <a:p>
            <a:r>
              <a:rPr lang="en-US" sz="2799" dirty="0"/>
              <a:t>Why</a:t>
            </a:r>
          </a:p>
          <a:p>
            <a:pPr lvl="1"/>
            <a:r>
              <a:rPr lang="en-US" sz="2399" dirty="0"/>
              <a:t>Objects are created directly to the database (</a:t>
            </a:r>
            <a:r>
              <a:rPr lang="en-US" sz="2399" dirty="0" err="1"/>
              <a:t>unghosted</a:t>
            </a:r>
            <a:r>
              <a:rPr lang="en-US" sz="2399" dirty="0"/>
              <a:t>) without any dependencies on files in file system</a:t>
            </a:r>
          </a:p>
          <a:p>
            <a:r>
              <a:rPr lang="en-US" sz="2799" dirty="0"/>
              <a:t>How</a:t>
            </a:r>
          </a:p>
          <a:p>
            <a:pPr lvl="1"/>
            <a:r>
              <a:rPr lang="en-US" sz="2399" dirty="0"/>
              <a:t>Use code called from feature receiver to create needed elements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
        <p:nvSpPr>
          <p:cNvPr id="3" name="Title 2"/>
          <p:cNvSpPr>
            <a:spLocks noGrp="1"/>
          </p:cNvSpPr>
          <p:nvPr>
            <p:ph type="title"/>
          </p:nvPr>
        </p:nvSpPr>
        <p:spPr/>
        <p:txBody>
          <a:bodyPr/>
          <a:lstStyle/>
          <a:p>
            <a:r>
              <a:rPr lang="en-US" sz="4800" dirty="0" smtClean="0"/>
              <a:t>Content Type and site columns challenge</a:t>
            </a:r>
            <a:endParaRPr lang="en-US" sz="4800" dirty="0"/>
          </a:p>
        </p:txBody>
      </p:sp>
    </p:spTree>
    <p:extLst>
      <p:ext uri="{BB962C8B-B14F-4D97-AF65-F5344CB8AC3E}">
        <p14:creationId xmlns:p14="http://schemas.microsoft.com/office/powerpoint/2010/main" val="19113174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061639" y="3096975"/>
            <a:ext cx="1614545" cy="1674684"/>
            <a:chOff x="5313484" y="2669378"/>
            <a:chExt cx="1944631" cy="2078395"/>
          </a:xfrm>
        </p:grpSpPr>
        <p:pic>
          <p:nvPicPr>
            <p:cNvPr id="7" name="Picture 6"/>
            <p:cNvPicPr>
              <a:picLocks noChangeAspect="1"/>
            </p:cNvPicPr>
            <p:nvPr/>
          </p:nvPicPr>
          <p:blipFill>
            <a:blip r:embed="rId2"/>
            <a:stretch>
              <a:fillRect/>
            </a:stretch>
          </p:blipFill>
          <p:spPr>
            <a:xfrm>
              <a:off x="5313484" y="2669378"/>
              <a:ext cx="1367669" cy="1288605"/>
            </a:xfrm>
            <a:prstGeom prst="rect">
              <a:avLst/>
            </a:prstGeom>
          </p:spPr>
        </p:pic>
        <p:grpSp>
          <p:nvGrpSpPr>
            <p:cNvPr id="11" name="Group 10"/>
            <p:cNvGrpSpPr/>
            <p:nvPr/>
          </p:nvGrpSpPr>
          <p:grpSpPr>
            <a:xfrm>
              <a:off x="6225371" y="3644757"/>
              <a:ext cx="1032744" cy="1103016"/>
              <a:chOff x="3280291" y="4160874"/>
              <a:chExt cx="1032744" cy="1103016"/>
            </a:xfrm>
          </p:grpSpPr>
          <p:pic>
            <p:nvPicPr>
              <p:cNvPr id="5" name="Picture 4"/>
              <p:cNvPicPr>
                <a:picLocks noChangeAspect="1"/>
              </p:cNvPicPr>
              <p:nvPr/>
            </p:nvPicPr>
            <p:blipFill>
              <a:blip r:embed="rId3"/>
              <a:stretch>
                <a:fillRect/>
              </a:stretch>
            </p:blipFill>
            <p:spPr>
              <a:xfrm>
                <a:off x="3280291" y="4160874"/>
                <a:ext cx="911565" cy="1059734"/>
              </a:xfrm>
              <a:prstGeom prst="rect">
                <a:avLst/>
              </a:prstGeom>
            </p:spPr>
          </p:pic>
          <p:sp>
            <p:nvSpPr>
              <p:cNvPr id="10" name="TextBox 9"/>
              <p:cNvSpPr txBox="1"/>
              <p:nvPr/>
            </p:nvSpPr>
            <p:spPr>
              <a:xfrm>
                <a:off x="3736073" y="4875262"/>
                <a:ext cx="576962" cy="388628"/>
              </a:xfrm>
              <a:prstGeom prst="rect">
                <a:avLst/>
              </a:prstGeom>
              <a:solidFill>
                <a:schemeClr val="bg1"/>
              </a:solidFill>
              <a:ln>
                <a:solidFill>
                  <a:schemeClr val="bg1">
                    <a:lumMod val="65000"/>
                  </a:schemeClr>
                </a:solidFill>
              </a:ln>
            </p:spPr>
            <p:txBody>
              <a:bodyPr wrap="none" lIns="71981" tIns="0" rIns="71981" bIns="35991" rtlCol="0">
                <a:spAutoFit/>
              </a:bodyPr>
              <a:lstStyle/>
              <a:p>
                <a:r>
                  <a:rPr lang="en-US" sz="1799" spc="-70" dirty="0">
                    <a:solidFill>
                      <a:schemeClr val="tx1">
                        <a:lumMod val="65000"/>
                        <a:lumOff val="35000"/>
                      </a:schemeClr>
                    </a:solidFill>
                  </a:rPr>
                  <a:t>xml</a:t>
                </a:r>
                <a:endParaRPr lang="en-GB" sz="1799" spc="-70" dirty="0">
                  <a:solidFill>
                    <a:schemeClr val="tx1">
                      <a:lumMod val="65000"/>
                      <a:lumOff val="35000"/>
                    </a:schemeClr>
                  </a:solidFill>
                </a:endParaRPr>
              </a:p>
            </p:txBody>
          </p:sp>
        </p:grpSp>
      </p:grpSp>
      <p:grpSp>
        <p:nvGrpSpPr>
          <p:cNvPr id="19" name="Group 18"/>
          <p:cNvGrpSpPr/>
          <p:nvPr/>
        </p:nvGrpSpPr>
        <p:grpSpPr>
          <a:xfrm>
            <a:off x="7089879" y="5121527"/>
            <a:ext cx="1420725" cy="853647"/>
            <a:chOff x="8092650" y="4275173"/>
            <a:chExt cx="1421095" cy="853869"/>
          </a:xfrm>
        </p:grpSpPr>
        <p:pic>
          <p:nvPicPr>
            <p:cNvPr id="20" name="Picture 19"/>
            <p:cNvPicPr>
              <a:picLocks noChangeAspect="1"/>
            </p:cNvPicPr>
            <p:nvPr/>
          </p:nvPicPr>
          <p:blipFill>
            <a:blip r:embed="rId4"/>
            <a:stretch>
              <a:fillRect/>
            </a:stretch>
          </p:blipFill>
          <p:spPr>
            <a:xfrm>
              <a:off x="8448265" y="4275173"/>
              <a:ext cx="719485" cy="567206"/>
            </a:xfrm>
            <a:prstGeom prst="rect">
              <a:avLst/>
            </a:prstGeom>
          </p:spPr>
        </p:pic>
        <p:sp>
          <p:nvSpPr>
            <p:cNvPr id="21" name="TextBox 20"/>
            <p:cNvSpPr txBox="1"/>
            <p:nvPr/>
          </p:nvSpPr>
          <p:spPr>
            <a:xfrm>
              <a:off x="8092650" y="4852171"/>
              <a:ext cx="1421095" cy="276871"/>
            </a:xfrm>
            <a:prstGeom prst="rect">
              <a:avLst/>
            </a:prstGeom>
            <a:noFill/>
          </p:spPr>
          <p:txBody>
            <a:bodyPr wrap="none" lIns="0" tIns="0" rIns="0" bIns="0" rtlCol="0">
              <a:spAutoFit/>
            </a:bodyPr>
            <a:lstStyle/>
            <a:p>
              <a:r>
                <a:rPr lang="en-US" sz="1799" spc="-70" dirty="0">
                  <a:solidFill>
                    <a:schemeClr val="tx1">
                      <a:lumMod val="85000"/>
                      <a:lumOff val="15000"/>
                    </a:schemeClr>
                  </a:solidFill>
                </a:rPr>
                <a:t>Content Type B</a:t>
              </a:r>
              <a:endParaRPr lang="en-GB" sz="1799" spc="-70" dirty="0">
                <a:solidFill>
                  <a:schemeClr val="tx1">
                    <a:lumMod val="85000"/>
                    <a:lumOff val="15000"/>
                  </a:schemeClr>
                </a:solidFill>
              </a:endParaRPr>
            </a:p>
          </p:txBody>
        </p:sp>
      </p:grpSp>
      <p:cxnSp>
        <p:nvCxnSpPr>
          <p:cNvPr id="22" name="Straight Connector 21"/>
          <p:cNvCxnSpPr>
            <a:stCxn id="24" idx="1"/>
          </p:cNvCxnSpPr>
          <p:nvPr/>
        </p:nvCxnSpPr>
        <p:spPr>
          <a:xfrm flipH="1">
            <a:off x="6094295" y="2500682"/>
            <a:ext cx="1710754" cy="262363"/>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5449209" y="2285721"/>
            <a:ext cx="904023" cy="932548"/>
          </a:xfrm>
          <a:prstGeom prst="straightConnector1">
            <a:avLst/>
          </a:prstGeom>
          <a:ln w="539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4" name="TextBox 4"/>
          <p:cNvSpPr txBox="1"/>
          <p:nvPr/>
        </p:nvSpPr>
        <p:spPr>
          <a:xfrm>
            <a:off x="7805050" y="2102654"/>
            <a:ext cx="1914259" cy="796056"/>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a:solidFill>
                  <a:schemeClr val="bg1"/>
                </a:solidFill>
              </a:rPr>
              <a:t>Manifest xml in the solution package introduces the feature framework elements.</a:t>
            </a:r>
          </a:p>
        </p:txBody>
      </p:sp>
      <p:cxnSp>
        <p:nvCxnSpPr>
          <p:cNvPr id="26" name="Straight Arrow Connector 25"/>
          <p:cNvCxnSpPr>
            <a:endCxn id="2" idx="3"/>
          </p:cNvCxnSpPr>
          <p:nvPr/>
        </p:nvCxnSpPr>
        <p:spPr>
          <a:xfrm flipH="1" flipV="1">
            <a:off x="2681694" y="3597967"/>
            <a:ext cx="3379947" cy="18162"/>
          </a:xfrm>
          <a:prstGeom prst="straightConnector1">
            <a:avLst/>
          </a:prstGeom>
          <a:ln w="539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stCxn id="5" idx="2"/>
            <a:endCxn id="58" idx="0"/>
          </p:cNvCxnSpPr>
          <p:nvPr/>
        </p:nvCxnSpPr>
        <p:spPr>
          <a:xfrm flipH="1">
            <a:off x="6542692" y="4736784"/>
            <a:ext cx="654467" cy="753332"/>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a:stCxn id="55" idx="1"/>
            <a:endCxn id="10" idx="3"/>
          </p:cNvCxnSpPr>
          <p:nvPr/>
        </p:nvCxnSpPr>
        <p:spPr>
          <a:xfrm flipH="1" flipV="1">
            <a:off x="7676186" y="4615154"/>
            <a:ext cx="1031576" cy="307905"/>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stCxn id="20" idx="0"/>
            <a:endCxn id="10" idx="2"/>
          </p:cNvCxnSpPr>
          <p:nvPr/>
        </p:nvCxnSpPr>
        <p:spPr>
          <a:xfrm flipH="1" flipV="1">
            <a:off x="7436672" y="4771787"/>
            <a:ext cx="368379" cy="349739"/>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7306983" y="3390784"/>
            <a:ext cx="3119913" cy="276799"/>
          </a:xfrm>
          <a:prstGeom prst="rect">
            <a:avLst/>
          </a:prstGeom>
          <a:noFill/>
        </p:spPr>
        <p:txBody>
          <a:bodyPr wrap="none" lIns="0" tIns="0" rIns="0" bIns="0" rtlCol="0">
            <a:spAutoFit/>
          </a:bodyPr>
          <a:lstStyle/>
          <a:p>
            <a:r>
              <a:rPr lang="en-US" sz="1799" spc="-70" dirty="0">
                <a:solidFill>
                  <a:schemeClr val="tx1">
                    <a:lumMod val="75000"/>
                    <a:lumOff val="25000"/>
                  </a:schemeClr>
                </a:solidFill>
              </a:rPr>
              <a:t>\\15\templates\features\FeatureA</a:t>
            </a:r>
            <a:endParaRPr lang="en-GB" sz="1799" spc="-70" dirty="0">
              <a:solidFill>
                <a:schemeClr val="tx1">
                  <a:lumMod val="75000"/>
                  <a:lumOff val="25000"/>
                </a:schemeClr>
              </a:solidFill>
            </a:endParaRPr>
          </a:p>
        </p:txBody>
      </p:sp>
      <p:sp>
        <p:nvSpPr>
          <p:cNvPr id="48" name="TextBox 47"/>
          <p:cNvSpPr txBox="1"/>
          <p:nvPr/>
        </p:nvSpPr>
        <p:spPr>
          <a:xfrm>
            <a:off x="5485302" y="1748920"/>
            <a:ext cx="2449841" cy="307568"/>
          </a:xfrm>
          <a:prstGeom prst="rect">
            <a:avLst/>
          </a:prstGeom>
          <a:noFill/>
        </p:spPr>
        <p:txBody>
          <a:bodyPr wrap="none" lIns="0" tIns="0" rIns="0" bIns="0" rtlCol="0">
            <a:spAutoFit/>
          </a:bodyPr>
          <a:lstStyle/>
          <a:p>
            <a:r>
              <a:rPr lang="en-US" sz="1999" spc="-70" dirty="0">
                <a:solidFill>
                  <a:schemeClr val="tx1">
                    <a:lumMod val="75000"/>
                    <a:lumOff val="25000"/>
                  </a:schemeClr>
                </a:solidFill>
              </a:rPr>
              <a:t>Configuration database</a:t>
            </a:r>
            <a:endParaRPr lang="en-GB" sz="1999" spc="-70" dirty="0">
              <a:solidFill>
                <a:schemeClr val="tx1">
                  <a:lumMod val="75000"/>
                  <a:lumOff val="25000"/>
                </a:schemeClr>
              </a:solidFill>
            </a:endParaRPr>
          </a:p>
        </p:txBody>
      </p:sp>
      <p:grpSp>
        <p:nvGrpSpPr>
          <p:cNvPr id="50" name="Group 49"/>
          <p:cNvGrpSpPr/>
          <p:nvPr/>
        </p:nvGrpSpPr>
        <p:grpSpPr>
          <a:xfrm>
            <a:off x="1684663" y="2329470"/>
            <a:ext cx="997031" cy="1927958"/>
            <a:chOff x="2689660" y="2407260"/>
            <a:chExt cx="997291" cy="1928460"/>
          </a:xfrm>
        </p:grpSpPr>
        <p:pic>
          <p:nvPicPr>
            <p:cNvPr id="2" name="Picture 1"/>
            <p:cNvPicPr>
              <a:picLocks noChangeAspect="1"/>
            </p:cNvPicPr>
            <p:nvPr/>
          </p:nvPicPr>
          <p:blipFill>
            <a:blip r:embed="rId5"/>
            <a:stretch>
              <a:fillRect/>
            </a:stretch>
          </p:blipFill>
          <p:spPr>
            <a:xfrm>
              <a:off x="2689660" y="3016450"/>
              <a:ext cx="997291" cy="1319270"/>
            </a:xfrm>
            <a:prstGeom prst="rect">
              <a:avLst/>
            </a:prstGeom>
          </p:spPr>
        </p:pic>
        <p:sp>
          <p:nvSpPr>
            <p:cNvPr id="49" name="TextBox 48"/>
            <p:cNvSpPr txBox="1"/>
            <p:nvPr/>
          </p:nvSpPr>
          <p:spPr>
            <a:xfrm>
              <a:off x="2720229" y="2407260"/>
              <a:ext cx="945901" cy="615297"/>
            </a:xfrm>
            <a:prstGeom prst="rect">
              <a:avLst/>
            </a:prstGeom>
            <a:noFill/>
          </p:spPr>
          <p:txBody>
            <a:bodyPr wrap="none" lIns="0" tIns="0" rIns="0" bIns="0" rtlCol="0">
              <a:spAutoFit/>
            </a:bodyPr>
            <a:lstStyle/>
            <a:p>
              <a:pPr algn="ctr"/>
              <a:r>
                <a:rPr lang="en-US" sz="1999" spc="-70" dirty="0">
                  <a:solidFill>
                    <a:schemeClr val="tx1">
                      <a:lumMod val="75000"/>
                      <a:lumOff val="25000"/>
                    </a:schemeClr>
                  </a:solidFill>
                </a:rPr>
                <a:t>Content </a:t>
              </a:r>
              <a:br>
                <a:rPr lang="en-US" sz="1999" spc="-70" dirty="0">
                  <a:solidFill>
                    <a:schemeClr val="tx1">
                      <a:lumMod val="75000"/>
                      <a:lumOff val="25000"/>
                    </a:schemeClr>
                  </a:solidFill>
                </a:rPr>
              </a:br>
              <a:r>
                <a:rPr lang="en-US" sz="1999" spc="-70" dirty="0">
                  <a:solidFill>
                    <a:schemeClr val="tx1">
                      <a:lumMod val="75000"/>
                      <a:lumOff val="25000"/>
                    </a:schemeClr>
                  </a:solidFill>
                </a:rPr>
                <a:t>database</a:t>
              </a:r>
              <a:endParaRPr lang="en-GB" sz="1999" spc="-70" dirty="0">
                <a:solidFill>
                  <a:schemeClr val="tx1">
                    <a:lumMod val="75000"/>
                    <a:lumOff val="25000"/>
                  </a:schemeClr>
                </a:solidFill>
              </a:endParaRPr>
            </a:p>
          </p:txBody>
        </p:sp>
      </p:grpSp>
      <p:grpSp>
        <p:nvGrpSpPr>
          <p:cNvPr id="54" name="Group 53"/>
          <p:cNvGrpSpPr/>
          <p:nvPr/>
        </p:nvGrpSpPr>
        <p:grpSpPr>
          <a:xfrm>
            <a:off x="8352239" y="4639530"/>
            <a:ext cx="1436751" cy="853647"/>
            <a:chOff x="8092650" y="4275173"/>
            <a:chExt cx="1437125" cy="853869"/>
          </a:xfrm>
        </p:grpSpPr>
        <p:pic>
          <p:nvPicPr>
            <p:cNvPr id="55" name="Picture 54"/>
            <p:cNvPicPr>
              <a:picLocks noChangeAspect="1"/>
            </p:cNvPicPr>
            <p:nvPr/>
          </p:nvPicPr>
          <p:blipFill>
            <a:blip r:embed="rId4"/>
            <a:stretch>
              <a:fillRect/>
            </a:stretch>
          </p:blipFill>
          <p:spPr>
            <a:xfrm>
              <a:off x="8448265" y="4275173"/>
              <a:ext cx="719485" cy="567206"/>
            </a:xfrm>
            <a:prstGeom prst="rect">
              <a:avLst/>
            </a:prstGeom>
          </p:spPr>
        </p:pic>
        <p:sp>
          <p:nvSpPr>
            <p:cNvPr id="56" name="TextBox 55"/>
            <p:cNvSpPr txBox="1"/>
            <p:nvPr/>
          </p:nvSpPr>
          <p:spPr>
            <a:xfrm>
              <a:off x="8092650" y="4852171"/>
              <a:ext cx="1437125" cy="276871"/>
            </a:xfrm>
            <a:prstGeom prst="rect">
              <a:avLst/>
            </a:prstGeom>
            <a:noFill/>
          </p:spPr>
          <p:txBody>
            <a:bodyPr wrap="none" lIns="0" tIns="0" rIns="0" bIns="0" rtlCol="0">
              <a:spAutoFit/>
            </a:bodyPr>
            <a:lstStyle/>
            <a:p>
              <a:r>
                <a:rPr lang="en-US" sz="1799" spc="-70" dirty="0">
                  <a:solidFill>
                    <a:schemeClr val="tx1">
                      <a:lumMod val="85000"/>
                      <a:lumOff val="15000"/>
                    </a:schemeClr>
                  </a:solidFill>
                </a:rPr>
                <a:t>Content Type A</a:t>
              </a:r>
              <a:endParaRPr lang="en-GB" sz="1799" spc="-70" dirty="0">
                <a:solidFill>
                  <a:schemeClr val="tx1">
                    <a:lumMod val="85000"/>
                    <a:lumOff val="15000"/>
                  </a:schemeClr>
                </a:solidFill>
              </a:endParaRPr>
            </a:p>
          </p:txBody>
        </p:sp>
      </p:grpSp>
      <p:grpSp>
        <p:nvGrpSpPr>
          <p:cNvPr id="57" name="Group 56"/>
          <p:cNvGrpSpPr/>
          <p:nvPr/>
        </p:nvGrpSpPr>
        <p:grpSpPr>
          <a:xfrm>
            <a:off x="5827521" y="5490117"/>
            <a:ext cx="1430340" cy="853647"/>
            <a:chOff x="8092650" y="4275173"/>
            <a:chExt cx="1430713" cy="853869"/>
          </a:xfrm>
        </p:grpSpPr>
        <p:pic>
          <p:nvPicPr>
            <p:cNvPr id="58" name="Picture 57"/>
            <p:cNvPicPr>
              <a:picLocks noChangeAspect="1"/>
            </p:cNvPicPr>
            <p:nvPr/>
          </p:nvPicPr>
          <p:blipFill>
            <a:blip r:embed="rId4"/>
            <a:stretch>
              <a:fillRect/>
            </a:stretch>
          </p:blipFill>
          <p:spPr>
            <a:xfrm>
              <a:off x="8448265" y="4275173"/>
              <a:ext cx="719485" cy="567206"/>
            </a:xfrm>
            <a:prstGeom prst="rect">
              <a:avLst/>
            </a:prstGeom>
          </p:spPr>
        </p:pic>
        <p:sp>
          <p:nvSpPr>
            <p:cNvPr id="59" name="TextBox 58"/>
            <p:cNvSpPr txBox="1"/>
            <p:nvPr/>
          </p:nvSpPr>
          <p:spPr>
            <a:xfrm>
              <a:off x="8092650" y="4852171"/>
              <a:ext cx="1430713" cy="276871"/>
            </a:xfrm>
            <a:prstGeom prst="rect">
              <a:avLst/>
            </a:prstGeom>
            <a:noFill/>
          </p:spPr>
          <p:txBody>
            <a:bodyPr wrap="none" lIns="0" tIns="0" rIns="0" bIns="0" rtlCol="0">
              <a:spAutoFit/>
            </a:bodyPr>
            <a:lstStyle/>
            <a:p>
              <a:r>
                <a:rPr lang="en-US" sz="1799" spc="-70" dirty="0">
                  <a:solidFill>
                    <a:schemeClr val="tx1">
                      <a:lumMod val="85000"/>
                      <a:lumOff val="15000"/>
                    </a:schemeClr>
                  </a:solidFill>
                </a:rPr>
                <a:t>Content Type C</a:t>
              </a:r>
              <a:endParaRPr lang="en-GB" sz="1799" spc="-70" dirty="0">
                <a:solidFill>
                  <a:schemeClr val="tx1">
                    <a:lumMod val="85000"/>
                    <a:lumOff val="15000"/>
                  </a:schemeClr>
                </a:solidFill>
              </a:endParaRPr>
            </a:p>
          </p:txBody>
        </p:sp>
      </p:grpSp>
      <p:cxnSp>
        <p:nvCxnSpPr>
          <p:cNvPr id="65" name="Straight Arrow Connector 64"/>
          <p:cNvCxnSpPr/>
          <p:nvPr/>
        </p:nvCxnSpPr>
        <p:spPr>
          <a:xfrm flipH="1" flipV="1">
            <a:off x="2957744" y="3849247"/>
            <a:ext cx="3435920" cy="1555809"/>
          </a:xfrm>
          <a:prstGeom prst="straightConnector1">
            <a:avLst/>
          </a:prstGeom>
          <a:ln w="28575">
            <a:solidFill>
              <a:schemeClr val="accent1">
                <a:lumMod val="40000"/>
                <a:lumOff val="6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8" name="Straight Arrow Connector 67"/>
          <p:cNvCxnSpPr/>
          <p:nvPr/>
        </p:nvCxnSpPr>
        <p:spPr>
          <a:xfrm flipH="1" flipV="1">
            <a:off x="2881764" y="3819775"/>
            <a:ext cx="4499604" cy="1487276"/>
          </a:xfrm>
          <a:prstGeom prst="straightConnector1">
            <a:avLst/>
          </a:prstGeom>
          <a:ln w="28575">
            <a:solidFill>
              <a:schemeClr val="accent1">
                <a:lumMod val="40000"/>
                <a:lumOff val="6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p:nvPr/>
        </p:nvCxnSpPr>
        <p:spPr>
          <a:xfrm flipH="1" flipV="1">
            <a:off x="2921208" y="3849248"/>
            <a:ext cx="5685944" cy="1217171"/>
          </a:xfrm>
          <a:prstGeom prst="straightConnector1">
            <a:avLst/>
          </a:prstGeom>
          <a:ln w="28575">
            <a:solidFill>
              <a:schemeClr val="accent1">
                <a:lumMod val="40000"/>
                <a:lumOff val="6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6" name="Straight Connector 85"/>
          <p:cNvCxnSpPr/>
          <p:nvPr/>
        </p:nvCxnSpPr>
        <p:spPr>
          <a:xfrm flipV="1">
            <a:off x="3461093" y="4615155"/>
            <a:ext cx="1597941" cy="723920"/>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H="1" flipV="1">
            <a:off x="7712837" y="4326729"/>
            <a:ext cx="2273299" cy="4895"/>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84" name="TextBox 4"/>
          <p:cNvSpPr txBox="1"/>
          <p:nvPr/>
        </p:nvSpPr>
        <p:spPr>
          <a:xfrm>
            <a:off x="9719309" y="3928702"/>
            <a:ext cx="1914259" cy="796056"/>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a:solidFill>
                  <a:schemeClr val="bg1"/>
                </a:solidFill>
              </a:rPr>
              <a:t>Feature framework feature with element xml files for content type and site columns.</a:t>
            </a:r>
          </a:p>
        </p:txBody>
      </p:sp>
      <p:grpSp>
        <p:nvGrpSpPr>
          <p:cNvPr id="92" name="Group 91"/>
          <p:cNvGrpSpPr/>
          <p:nvPr/>
        </p:nvGrpSpPr>
        <p:grpSpPr>
          <a:xfrm>
            <a:off x="4182307" y="1248449"/>
            <a:ext cx="1266902" cy="1675926"/>
            <a:chOff x="4181809" y="1247879"/>
            <a:chExt cx="1267232" cy="1676363"/>
          </a:xfrm>
        </p:grpSpPr>
        <p:grpSp>
          <p:nvGrpSpPr>
            <p:cNvPr id="47" name="Group 46"/>
            <p:cNvGrpSpPr/>
            <p:nvPr/>
          </p:nvGrpSpPr>
          <p:grpSpPr>
            <a:xfrm>
              <a:off x="4181809" y="1247879"/>
              <a:ext cx="1267232" cy="1676363"/>
              <a:chOff x="4132613" y="1288840"/>
              <a:chExt cx="1267232" cy="1676363"/>
            </a:xfrm>
          </p:grpSpPr>
          <p:pic>
            <p:nvPicPr>
              <p:cNvPr id="42" name="Picture 41"/>
              <p:cNvPicPr>
                <a:picLocks noChangeAspect="1"/>
              </p:cNvPicPr>
              <p:nvPr/>
            </p:nvPicPr>
            <p:blipFill>
              <a:blip r:embed="rId6"/>
              <a:stretch>
                <a:fillRect/>
              </a:stretch>
            </p:blipFill>
            <p:spPr>
              <a:xfrm>
                <a:off x="4132613" y="1288840"/>
                <a:ext cx="1267232" cy="1676363"/>
              </a:xfrm>
              <a:prstGeom prst="rect">
                <a:avLst/>
              </a:prstGeom>
            </p:spPr>
          </p:pic>
          <p:sp>
            <p:nvSpPr>
              <p:cNvPr id="45" name="TextBox 44"/>
              <p:cNvSpPr txBox="1"/>
              <p:nvPr/>
            </p:nvSpPr>
            <p:spPr>
              <a:xfrm>
                <a:off x="4266541" y="2448243"/>
                <a:ext cx="976101" cy="215444"/>
              </a:xfrm>
              <a:prstGeom prst="rect">
                <a:avLst/>
              </a:prstGeom>
              <a:noFill/>
            </p:spPr>
            <p:txBody>
              <a:bodyPr wrap="none" lIns="0" tIns="0" rIns="0" bIns="0" rtlCol="0">
                <a:spAutoFit/>
              </a:bodyPr>
              <a:lstStyle/>
              <a:p>
                <a:pPr algn="ctr"/>
                <a:r>
                  <a:rPr lang="en-US" sz="1400" spc="-70" dirty="0">
                    <a:solidFill>
                      <a:schemeClr val="bg1"/>
                    </a:solidFill>
                  </a:rPr>
                  <a:t>WSP package</a:t>
                </a:r>
                <a:endParaRPr lang="en-GB" sz="1400" spc="-70" dirty="0">
                  <a:solidFill>
                    <a:schemeClr val="bg1"/>
                  </a:solidFill>
                </a:endParaRPr>
              </a:p>
            </p:txBody>
          </p:sp>
        </p:grpSp>
        <p:pic>
          <p:nvPicPr>
            <p:cNvPr id="91" name="Picture 90"/>
            <p:cNvPicPr>
              <a:picLocks noChangeAspect="1"/>
            </p:cNvPicPr>
            <p:nvPr/>
          </p:nvPicPr>
          <p:blipFill>
            <a:blip r:embed="rId7">
              <a:lum bright="70000" contrast="-70000"/>
            </a:blip>
            <a:stretch>
              <a:fillRect/>
            </a:stretch>
          </p:blipFill>
          <p:spPr>
            <a:xfrm>
              <a:off x="4584783" y="1967929"/>
              <a:ext cx="438008" cy="438480"/>
            </a:xfrm>
            <a:prstGeom prst="rect">
              <a:avLst/>
            </a:prstGeom>
          </p:spPr>
        </p:pic>
      </p:grpSp>
      <p:grpSp>
        <p:nvGrpSpPr>
          <p:cNvPr id="93" name="Group 92"/>
          <p:cNvGrpSpPr/>
          <p:nvPr/>
        </p:nvGrpSpPr>
        <p:grpSpPr>
          <a:xfrm>
            <a:off x="6522238" y="2505911"/>
            <a:ext cx="514267" cy="514267"/>
            <a:chOff x="492" y="17985"/>
            <a:chExt cx="524853" cy="524853"/>
          </a:xfrm>
        </p:grpSpPr>
        <p:sp>
          <p:nvSpPr>
            <p:cNvPr id="94" name="Oval 9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96" name="Group 95"/>
          <p:cNvGrpSpPr/>
          <p:nvPr/>
        </p:nvGrpSpPr>
        <p:grpSpPr>
          <a:xfrm>
            <a:off x="8337558" y="3940020"/>
            <a:ext cx="514267" cy="514267"/>
            <a:chOff x="492" y="17985"/>
            <a:chExt cx="524853" cy="524853"/>
          </a:xfrm>
        </p:grpSpPr>
        <p:sp>
          <p:nvSpPr>
            <p:cNvPr id="97" name="Oval 9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grpSp>
        <p:nvGrpSpPr>
          <p:cNvPr id="99" name="Group 98"/>
          <p:cNvGrpSpPr/>
          <p:nvPr/>
        </p:nvGrpSpPr>
        <p:grpSpPr>
          <a:xfrm>
            <a:off x="3893381" y="4974321"/>
            <a:ext cx="514267" cy="514267"/>
            <a:chOff x="492" y="17985"/>
            <a:chExt cx="524853" cy="524853"/>
          </a:xfrm>
        </p:grpSpPr>
        <p:sp>
          <p:nvSpPr>
            <p:cNvPr id="100" name="Oval 9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 name="Title 2"/>
          <p:cNvSpPr>
            <a:spLocks noGrp="1"/>
          </p:cNvSpPr>
          <p:nvPr>
            <p:ph type="title"/>
          </p:nvPr>
        </p:nvSpPr>
        <p:spPr/>
        <p:txBody>
          <a:bodyPr>
            <a:normAutofit fontScale="90000"/>
          </a:bodyPr>
          <a:lstStyle/>
          <a:p>
            <a:r>
              <a:rPr lang="en-US" dirty="0" smtClean="0"/>
              <a:t>Content type and site columns with dependency</a:t>
            </a:r>
            <a:br>
              <a:rPr lang="en-US" dirty="0" smtClean="0"/>
            </a:br>
            <a:r>
              <a:rPr lang="en-US" sz="2799" dirty="0"/>
              <a:t>Not recommended approach</a:t>
            </a:r>
            <a:endParaRPr lang="en-GB" dirty="0"/>
          </a:p>
        </p:txBody>
      </p:sp>
      <p:sp>
        <p:nvSpPr>
          <p:cNvPr id="85" name="TextBox 4"/>
          <p:cNvSpPr txBox="1"/>
          <p:nvPr/>
        </p:nvSpPr>
        <p:spPr>
          <a:xfrm>
            <a:off x="1784899" y="5112500"/>
            <a:ext cx="1914259" cy="796056"/>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defTabSz="914156"/>
            <a:lvl2pPr marL="0" lvl="1" defTabSz="914156">
              <a:defRPr sz="1200">
                <a:solidFill>
                  <a:schemeClr val="bg1"/>
                </a:solidFill>
              </a:defRPr>
            </a:lvl2pPr>
            <a:lvl3pPr marL="914156" defTabSz="914156"/>
            <a:lvl4pPr marL="1371233" defTabSz="914156"/>
            <a:lvl5pPr marL="1828313" defTabSz="914156"/>
            <a:lvl6pPr marL="2285391" defTabSz="914156"/>
            <a:lvl7pPr marL="2742468" defTabSz="914156"/>
            <a:lvl8pPr marL="3199546" defTabSz="914156"/>
            <a:lvl9pPr marL="3656624" defTabSz="914156"/>
          </a:lstStyle>
          <a:p>
            <a:pPr lvl="1"/>
            <a:r>
              <a:rPr lang="en-US" dirty="0"/>
              <a:t>Provisioned content types </a:t>
            </a:r>
            <a:r>
              <a:rPr lang="fi-FI" dirty="0"/>
              <a:t>And site columns </a:t>
            </a:r>
            <a:r>
              <a:rPr lang="en-US" dirty="0"/>
              <a:t>ha</a:t>
            </a:r>
            <a:r>
              <a:rPr lang="fi-FI" dirty="0"/>
              <a:t>ve</a:t>
            </a:r>
            <a:r>
              <a:rPr lang="en-US" dirty="0"/>
              <a:t> dependency on element xml files</a:t>
            </a:r>
          </a:p>
        </p:txBody>
      </p:sp>
    </p:spTree>
    <p:extLst>
      <p:ext uri="{BB962C8B-B14F-4D97-AF65-F5344CB8AC3E}">
        <p14:creationId xmlns:p14="http://schemas.microsoft.com/office/powerpoint/2010/main" val="333057459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anim calcmode="lin" valueType="num">
                                      <p:cBhvr>
                                        <p:cTn id="13" dur="1000" fill="hold"/>
                                        <p:tgtEl>
                                          <p:spTgt spid="93"/>
                                        </p:tgtEl>
                                        <p:attrNameLst>
                                          <p:attrName>ppt_x</p:attrName>
                                        </p:attrNameLst>
                                      </p:cBhvr>
                                      <p:tavLst>
                                        <p:tav tm="0">
                                          <p:val>
                                            <p:strVal val="#ppt_x"/>
                                          </p:val>
                                        </p:tav>
                                        <p:tav tm="100000">
                                          <p:val>
                                            <p:strVal val="#ppt_x"/>
                                          </p:val>
                                        </p:tav>
                                      </p:tavLst>
                                    </p:anim>
                                    <p:anim calcmode="lin" valueType="num">
                                      <p:cBhvr>
                                        <p:cTn id="14" dur="1000" fill="hold"/>
                                        <p:tgtEl>
                                          <p:spTgt spid="9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1000"/>
                                        <p:tgtEl>
                                          <p:spTgt spid="57"/>
                                        </p:tgtEl>
                                      </p:cBhvr>
                                    </p:animEffect>
                                    <p:anim calcmode="lin" valueType="num">
                                      <p:cBhvr>
                                        <p:cTn id="45" dur="1000" fill="hold"/>
                                        <p:tgtEl>
                                          <p:spTgt spid="57"/>
                                        </p:tgtEl>
                                        <p:attrNameLst>
                                          <p:attrName>ppt_x</p:attrName>
                                        </p:attrNameLst>
                                      </p:cBhvr>
                                      <p:tavLst>
                                        <p:tav tm="0">
                                          <p:val>
                                            <p:strVal val="#ppt_x"/>
                                          </p:val>
                                        </p:tav>
                                        <p:tav tm="100000">
                                          <p:val>
                                            <p:strVal val="#ppt_x"/>
                                          </p:val>
                                        </p:tav>
                                      </p:tavLst>
                                    </p:anim>
                                    <p:anim calcmode="lin" valueType="num">
                                      <p:cBhvr>
                                        <p:cTn id="46" dur="1000" fill="hold"/>
                                        <p:tgtEl>
                                          <p:spTgt spid="5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1000"/>
                                        <p:tgtEl>
                                          <p:spTgt spid="54"/>
                                        </p:tgtEl>
                                      </p:cBhvr>
                                    </p:animEffect>
                                    <p:anim calcmode="lin" valueType="num">
                                      <p:cBhvr>
                                        <p:cTn id="65" dur="1000" fill="hold"/>
                                        <p:tgtEl>
                                          <p:spTgt spid="54"/>
                                        </p:tgtEl>
                                        <p:attrNameLst>
                                          <p:attrName>ppt_x</p:attrName>
                                        </p:attrNameLst>
                                      </p:cBhvr>
                                      <p:tavLst>
                                        <p:tav tm="0">
                                          <p:val>
                                            <p:strVal val="#ppt_x"/>
                                          </p:val>
                                        </p:tav>
                                        <p:tav tm="100000">
                                          <p:val>
                                            <p:strVal val="#ppt_x"/>
                                          </p:val>
                                        </p:tav>
                                      </p:tavLst>
                                    </p:anim>
                                    <p:anim calcmode="lin" valueType="num">
                                      <p:cBhvr>
                                        <p:cTn id="66" dur="1000" fill="hold"/>
                                        <p:tgtEl>
                                          <p:spTgt spid="5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1000"/>
                                        <p:tgtEl>
                                          <p:spTgt spid="96"/>
                                        </p:tgtEl>
                                      </p:cBhvr>
                                    </p:animEffect>
                                    <p:anim calcmode="lin" valueType="num">
                                      <p:cBhvr>
                                        <p:cTn id="70" dur="1000" fill="hold"/>
                                        <p:tgtEl>
                                          <p:spTgt spid="96"/>
                                        </p:tgtEl>
                                        <p:attrNameLst>
                                          <p:attrName>ppt_x</p:attrName>
                                        </p:attrNameLst>
                                      </p:cBhvr>
                                      <p:tavLst>
                                        <p:tav tm="0">
                                          <p:val>
                                            <p:strVal val="#ppt_x"/>
                                          </p:val>
                                        </p:tav>
                                        <p:tav tm="100000">
                                          <p:val>
                                            <p:strVal val="#ppt_x"/>
                                          </p:val>
                                        </p:tav>
                                      </p:tavLst>
                                    </p:anim>
                                    <p:anim calcmode="lin" valueType="num">
                                      <p:cBhvr>
                                        <p:cTn id="71" dur="1000" fill="hold"/>
                                        <p:tgtEl>
                                          <p:spTgt spid="9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fade">
                                      <p:cBhvr>
                                        <p:cTn id="74" dur="1000"/>
                                        <p:tgtEl>
                                          <p:spTgt spid="88"/>
                                        </p:tgtEl>
                                      </p:cBhvr>
                                    </p:animEffect>
                                    <p:anim calcmode="lin" valueType="num">
                                      <p:cBhvr>
                                        <p:cTn id="75" dur="1000" fill="hold"/>
                                        <p:tgtEl>
                                          <p:spTgt spid="88"/>
                                        </p:tgtEl>
                                        <p:attrNameLst>
                                          <p:attrName>ppt_x</p:attrName>
                                        </p:attrNameLst>
                                      </p:cBhvr>
                                      <p:tavLst>
                                        <p:tav tm="0">
                                          <p:val>
                                            <p:strVal val="#ppt_x"/>
                                          </p:val>
                                        </p:tav>
                                        <p:tav tm="100000">
                                          <p:val>
                                            <p:strVal val="#ppt_x"/>
                                          </p:val>
                                        </p:tav>
                                      </p:tavLst>
                                    </p:anim>
                                    <p:anim calcmode="lin" valueType="num">
                                      <p:cBhvr>
                                        <p:cTn id="76" dur="1000" fill="hold"/>
                                        <p:tgtEl>
                                          <p:spTgt spid="8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fade">
                                      <p:cBhvr>
                                        <p:cTn id="79" dur="1000"/>
                                        <p:tgtEl>
                                          <p:spTgt spid="84"/>
                                        </p:tgtEl>
                                      </p:cBhvr>
                                    </p:animEffect>
                                    <p:anim calcmode="lin" valueType="num">
                                      <p:cBhvr>
                                        <p:cTn id="80" dur="1000" fill="hold"/>
                                        <p:tgtEl>
                                          <p:spTgt spid="84"/>
                                        </p:tgtEl>
                                        <p:attrNameLst>
                                          <p:attrName>ppt_x</p:attrName>
                                        </p:attrNameLst>
                                      </p:cBhvr>
                                      <p:tavLst>
                                        <p:tav tm="0">
                                          <p:val>
                                            <p:strVal val="#ppt_x"/>
                                          </p:val>
                                        </p:tav>
                                        <p:tav tm="100000">
                                          <p:val>
                                            <p:strVal val="#ppt_x"/>
                                          </p:val>
                                        </p:tav>
                                      </p:tavLst>
                                    </p:anim>
                                    <p:anim calcmode="lin" valueType="num">
                                      <p:cBhvr>
                                        <p:cTn id="8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1000"/>
                                        <p:tgtEl>
                                          <p:spTgt spid="26"/>
                                        </p:tgtEl>
                                      </p:cBhvr>
                                    </p:animEffect>
                                    <p:anim calcmode="lin" valueType="num">
                                      <p:cBhvr>
                                        <p:cTn id="87" dur="1000" fill="hold"/>
                                        <p:tgtEl>
                                          <p:spTgt spid="26"/>
                                        </p:tgtEl>
                                        <p:attrNameLst>
                                          <p:attrName>ppt_x</p:attrName>
                                        </p:attrNameLst>
                                      </p:cBhvr>
                                      <p:tavLst>
                                        <p:tav tm="0">
                                          <p:val>
                                            <p:strVal val="#ppt_x"/>
                                          </p:val>
                                        </p:tav>
                                        <p:tav tm="100000">
                                          <p:val>
                                            <p:strVal val="#ppt_x"/>
                                          </p:val>
                                        </p:tav>
                                      </p:tavLst>
                                    </p:anim>
                                    <p:anim calcmode="lin" valueType="num">
                                      <p:cBhvr>
                                        <p:cTn id="88" dur="1000" fill="hold"/>
                                        <p:tgtEl>
                                          <p:spTgt spid="26"/>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fade">
                                      <p:cBhvr>
                                        <p:cTn id="91" dur="1000"/>
                                        <p:tgtEl>
                                          <p:spTgt spid="70"/>
                                        </p:tgtEl>
                                      </p:cBhvr>
                                    </p:animEffect>
                                    <p:anim calcmode="lin" valueType="num">
                                      <p:cBhvr>
                                        <p:cTn id="92" dur="1000" fill="hold"/>
                                        <p:tgtEl>
                                          <p:spTgt spid="70"/>
                                        </p:tgtEl>
                                        <p:attrNameLst>
                                          <p:attrName>ppt_x</p:attrName>
                                        </p:attrNameLst>
                                      </p:cBhvr>
                                      <p:tavLst>
                                        <p:tav tm="0">
                                          <p:val>
                                            <p:strVal val="#ppt_x"/>
                                          </p:val>
                                        </p:tav>
                                        <p:tav tm="100000">
                                          <p:val>
                                            <p:strVal val="#ppt_x"/>
                                          </p:val>
                                        </p:tav>
                                      </p:tavLst>
                                    </p:anim>
                                    <p:anim calcmode="lin" valueType="num">
                                      <p:cBhvr>
                                        <p:cTn id="93" dur="1000" fill="hold"/>
                                        <p:tgtEl>
                                          <p:spTgt spid="7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1000"/>
                                        <p:tgtEl>
                                          <p:spTgt spid="68"/>
                                        </p:tgtEl>
                                      </p:cBhvr>
                                    </p:animEffect>
                                    <p:anim calcmode="lin" valueType="num">
                                      <p:cBhvr>
                                        <p:cTn id="97" dur="1000" fill="hold"/>
                                        <p:tgtEl>
                                          <p:spTgt spid="68"/>
                                        </p:tgtEl>
                                        <p:attrNameLst>
                                          <p:attrName>ppt_x</p:attrName>
                                        </p:attrNameLst>
                                      </p:cBhvr>
                                      <p:tavLst>
                                        <p:tav tm="0">
                                          <p:val>
                                            <p:strVal val="#ppt_x"/>
                                          </p:val>
                                        </p:tav>
                                        <p:tav tm="100000">
                                          <p:val>
                                            <p:strVal val="#ppt_x"/>
                                          </p:val>
                                        </p:tav>
                                      </p:tavLst>
                                    </p:anim>
                                    <p:anim calcmode="lin" valueType="num">
                                      <p:cBhvr>
                                        <p:cTn id="98" dur="1000" fill="hold"/>
                                        <p:tgtEl>
                                          <p:spTgt spid="6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1000"/>
                                        <p:tgtEl>
                                          <p:spTgt spid="65"/>
                                        </p:tgtEl>
                                      </p:cBhvr>
                                    </p:animEffect>
                                    <p:anim calcmode="lin" valueType="num">
                                      <p:cBhvr>
                                        <p:cTn id="102" dur="1000" fill="hold"/>
                                        <p:tgtEl>
                                          <p:spTgt spid="65"/>
                                        </p:tgtEl>
                                        <p:attrNameLst>
                                          <p:attrName>ppt_x</p:attrName>
                                        </p:attrNameLst>
                                      </p:cBhvr>
                                      <p:tavLst>
                                        <p:tav tm="0">
                                          <p:val>
                                            <p:strVal val="#ppt_x"/>
                                          </p:val>
                                        </p:tav>
                                        <p:tav tm="100000">
                                          <p:val>
                                            <p:strVal val="#ppt_x"/>
                                          </p:val>
                                        </p:tav>
                                      </p:tavLst>
                                    </p:anim>
                                    <p:anim calcmode="lin" valueType="num">
                                      <p:cBhvr>
                                        <p:cTn id="103" dur="1000" fill="hold"/>
                                        <p:tgtEl>
                                          <p:spTgt spid="65"/>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fade">
                                      <p:cBhvr>
                                        <p:cTn id="106" dur="1000"/>
                                        <p:tgtEl>
                                          <p:spTgt spid="86"/>
                                        </p:tgtEl>
                                      </p:cBhvr>
                                    </p:animEffect>
                                    <p:anim calcmode="lin" valueType="num">
                                      <p:cBhvr>
                                        <p:cTn id="107" dur="1000" fill="hold"/>
                                        <p:tgtEl>
                                          <p:spTgt spid="86"/>
                                        </p:tgtEl>
                                        <p:attrNameLst>
                                          <p:attrName>ppt_x</p:attrName>
                                        </p:attrNameLst>
                                      </p:cBhvr>
                                      <p:tavLst>
                                        <p:tav tm="0">
                                          <p:val>
                                            <p:strVal val="#ppt_x"/>
                                          </p:val>
                                        </p:tav>
                                        <p:tav tm="100000">
                                          <p:val>
                                            <p:strVal val="#ppt_x"/>
                                          </p:val>
                                        </p:tav>
                                      </p:tavLst>
                                    </p:anim>
                                    <p:anim calcmode="lin" valueType="num">
                                      <p:cBhvr>
                                        <p:cTn id="108" dur="1000" fill="hold"/>
                                        <p:tgtEl>
                                          <p:spTgt spid="86"/>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fade">
                                      <p:cBhvr>
                                        <p:cTn id="111" dur="1000"/>
                                        <p:tgtEl>
                                          <p:spTgt spid="99"/>
                                        </p:tgtEl>
                                      </p:cBhvr>
                                    </p:animEffect>
                                    <p:anim calcmode="lin" valueType="num">
                                      <p:cBhvr>
                                        <p:cTn id="112" dur="1000" fill="hold"/>
                                        <p:tgtEl>
                                          <p:spTgt spid="99"/>
                                        </p:tgtEl>
                                        <p:attrNameLst>
                                          <p:attrName>ppt_x</p:attrName>
                                        </p:attrNameLst>
                                      </p:cBhvr>
                                      <p:tavLst>
                                        <p:tav tm="0">
                                          <p:val>
                                            <p:strVal val="#ppt_x"/>
                                          </p:val>
                                        </p:tav>
                                        <p:tav tm="100000">
                                          <p:val>
                                            <p:strVal val="#ppt_x"/>
                                          </p:val>
                                        </p:tav>
                                      </p:tavLst>
                                    </p:anim>
                                    <p:anim calcmode="lin" valueType="num">
                                      <p:cBhvr>
                                        <p:cTn id="113" dur="1000" fill="hold"/>
                                        <p:tgtEl>
                                          <p:spTgt spid="9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1000"/>
                                        <p:tgtEl>
                                          <p:spTgt spid="85"/>
                                        </p:tgtEl>
                                      </p:cBhvr>
                                    </p:animEffect>
                                    <p:anim calcmode="lin" valueType="num">
                                      <p:cBhvr>
                                        <p:cTn id="117" dur="1000" fill="hold"/>
                                        <p:tgtEl>
                                          <p:spTgt spid="85"/>
                                        </p:tgtEl>
                                        <p:attrNameLst>
                                          <p:attrName>ppt_x</p:attrName>
                                        </p:attrNameLst>
                                      </p:cBhvr>
                                      <p:tavLst>
                                        <p:tav tm="0">
                                          <p:val>
                                            <p:strVal val="#ppt_x"/>
                                          </p:val>
                                        </p:tav>
                                        <p:tav tm="100000">
                                          <p:val>
                                            <p:strVal val="#ppt_x"/>
                                          </p:val>
                                        </p:tav>
                                      </p:tavLst>
                                    </p:anim>
                                    <p:anim calcmode="lin" valueType="num">
                                      <p:cBhvr>
                                        <p:cTn id="118"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P spid="84" grpId="0" animBg="1"/>
      <p:bldP spid="8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061639" y="3096975"/>
            <a:ext cx="1614545" cy="1674684"/>
            <a:chOff x="5313484" y="2669378"/>
            <a:chExt cx="1944631" cy="2078395"/>
          </a:xfrm>
        </p:grpSpPr>
        <p:pic>
          <p:nvPicPr>
            <p:cNvPr id="7" name="Picture 6"/>
            <p:cNvPicPr>
              <a:picLocks noChangeAspect="1"/>
            </p:cNvPicPr>
            <p:nvPr/>
          </p:nvPicPr>
          <p:blipFill>
            <a:blip r:embed="rId3"/>
            <a:stretch>
              <a:fillRect/>
            </a:stretch>
          </p:blipFill>
          <p:spPr>
            <a:xfrm>
              <a:off x="5313484" y="2669378"/>
              <a:ext cx="1367669" cy="1288605"/>
            </a:xfrm>
            <a:prstGeom prst="rect">
              <a:avLst/>
            </a:prstGeom>
          </p:spPr>
        </p:pic>
        <p:grpSp>
          <p:nvGrpSpPr>
            <p:cNvPr id="11" name="Group 10"/>
            <p:cNvGrpSpPr/>
            <p:nvPr/>
          </p:nvGrpSpPr>
          <p:grpSpPr>
            <a:xfrm>
              <a:off x="6225371" y="3644757"/>
              <a:ext cx="1032744" cy="1103016"/>
              <a:chOff x="3280291" y="4160874"/>
              <a:chExt cx="1032744" cy="1103016"/>
            </a:xfrm>
          </p:grpSpPr>
          <p:pic>
            <p:nvPicPr>
              <p:cNvPr id="5" name="Picture 4"/>
              <p:cNvPicPr>
                <a:picLocks noChangeAspect="1"/>
              </p:cNvPicPr>
              <p:nvPr/>
            </p:nvPicPr>
            <p:blipFill>
              <a:blip r:embed="rId4"/>
              <a:stretch>
                <a:fillRect/>
              </a:stretch>
            </p:blipFill>
            <p:spPr>
              <a:xfrm>
                <a:off x="3280291" y="4160874"/>
                <a:ext cx="911565" cy="1059734"/>
              </a:xfrm>
              <a:prstGeom prst="rect">
                <a:avLst/>
              </a:prstGeom>
            </p:spPr>
          </p:pic>
          <p:sp>
            <p:nvSpPr>
              <p:cNvPr id="10" name="TextBox 9"/>
              <p:cNvSpPr txBox="1"/>
              <p:nvPr/>
            </p:nvSpPr>
            <p:spPr>
              <a:xfrm>
                <a:off x="3736073" y="4875262"/>
                <a:ext cx="576962" cy="388628"/>
              </a:xfrm>
              <a:prstGeom prst="rect">
                <a:avLst/>
              </a:prstGeom>
              <a:solidFill>
                <a:schemeClr val="bg1"/>
              </a:solidFill>
              <a:ln>
                <a:solidFill>
                  <a:schemeClr val="bg1">
                    <a:lumMod val="65000"/>
                  </a:schemeClr>
                </a:solidFill>
              </a:ln>
            </p:spPr>
            <p:txBody>
              <a:bodyPr wrap="none" lIns="71981" tIns="0" rIns="71981" bIns="35991" rtlCol="0">
                <a:spAutoFit/>
              </a:bodyPr>
              <a:lstStyle/>
              <a:p>
                <a:r>
                  <a:rPr lang="en-US" sz="1799" spc="-70" dirty="0">
                    <a:solidFill>
                      <a:schemeClr val="tx1">
                        <a:lumMod val="65000"/>
                        <a:lumOff val="35000"/>
                      </a:schemeClr>
                    </a:solidFill>
                  </a:rPr>
                  <a:t>xml</a:t>
                </a:r>
                <a:endParaRPr lang="en-GB" sz="1799" spc="-70" dirty="0">
                  <a:solidFill>
                    <a:schemeClr val="tx1">
                      <a:lumMod val="65000"/>
                      <a:lumOff val="35000"/>
                    </a:schemeClr>
                  </a:solidFill>
                </a:endParaRPr>
              </a:p>
            </p:txBody>
          </p:sp>
        </p:grpSp>
      </p:grpSp>
      <p:grpSp>
        <p:nvGrpSpPr>
          <p:cNvPr id="19" name="Group 3"/>
          <p:cNvGrpSpPr/>
          <p:nvPr/>
        </p:nvGrpSpPr>
        <p:grpSpPr>
          <a:xfrm>
            <a:off x="2330371" y="4763803"/>
            <a:ext cx="1420725" cy="853647"/>
            <a:chOff x="8092650" y="4275173"/>
            <a:chExt cx="1421095" cy="853869"/>
          </a:xfrm>
        </p:grpSpPr>
        <p:pic>
          <p:nvPicPr>
            <p:cNvPr id="20" name="Picture 7"/>
            <p:cNvPicPr>
              <a:picLocks noChangeAspect="1"/>
            </p:cNvPicPr>
            <p:nvPr/>
          </p:nvPicPr>
          <p:blipFill>
            <a:blip r:embed="rId5"/>
            <a:stretch>
              <a:fillRect/>
            </a:stretch>
          </p:blipFill>
          <p:spPr>
            <a:xfrm>
              <a:off x="8448265" y="4275173"/>
              <a:ext cx="719485" cy="567206"/>
            </a:xfrm>
            <a:prstGeom prst="rect">
              <a:avLst/>
            </a:prstGeom>
          </p:spPr>
        </p:pic>
        <p:sp>
          <p:nvSpPr>
            <p:cNvPr id="21" name="TextBox 8"/>
            <p:cNvSpPr txBox="1"/>
            <p:nvPr/>
          </p:nvSpPr>
          <p:spPr>
            <a:xfrm>
              <a:off x="8092650" y="4852171"/>
              <a:ext cx="1421095" cy="276871"/>
            </a:xfrm>
            <a:prstGeom prst="rect">
              <a:avLst/>
            </a:prstGeom>
            <a:noFill/>
          </p:spPr>
          <p:txBody>
            <a:bodyPr wrap="none" lIns="0" tIns="0" rIns="0" bIns="0" rtlCol="0">
              <a:spAutoFit/>
            </a:bodyPr>
            <a:lstStyle/>
            <a:p>
              <a:r>
                <a:rPr lang="en-US" sz="1799" spc="-70" dirty="0">
                  <a:solidFill>
                    <a:schemeClr val="tx1">
                      <a:lumMod val="50000"/>
                      <a:lumOff val="50000"/>
                    </a:schemeClr>
                  </a:solidFill>
                </a:rPr>
                <a:t>Content Type B</a:t>
              </a:r>
              <a:endParaRPr lang="en-GB" sz="1799" spc="-70" dirty="0">
                <a:solidFill>
                  <a:schemeClr val="tx1">
                    <a:lumMod val="50000"/>
                    <a:lumOff val="50000"/>
                  </a:schemeClr>
                </a:solidFill>
              </a:endParaRPr>
            </a:p>
          </p:txBody>
        </p:sp>
      </p:grpSp>
      <p:cxnSp>
        <p:nvCxnSpPr>
          <p:cNvPr id="22" name="Straight Connector 21"/>
          <p:cNvCxnSpPr>
            <a:stCxn id="24" idx="1"/>
          </p:cNvCxnSpPr>
          <p:nvPr/>
        </p:nvCxnSpPr>
        <p:spPr>
          <a:xfrm flipH="1">
            <a:off x="6094295" y="2500682"/>
            <a:ext cx="1710754" cy="262363"/>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5449209" y="2285721"/>
            <a:ext cx="904023" cy="932548"/>
          </a:xfrm>
          <a:prstGeom prst="straightConnector1">
            <a:avLst/>
          </a:prstGeom>
          <a:ln w="539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4" name="TextBox 4"/>
          <p:cNvSpPr txBox="1"/>
          <p:nvPr/>
        </p:nvSpPr>
        <p:spPr>
          <a:xfrm>
            <a:off x="7805050" y="2102654"/>
            <a:ext cx="1914259" cy="796056"/>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a:solidFill>
                  <a:schemeClr val="bg1"/>
                </a:solidFill>
              </a:rPr>
              <a:t>Manifest xml in the solution package introduces the feature framework elements.</a:t>
            </a:r>
          </a:p>
        </p:txBody>
      </p:sp>
      <p:cxnSp>
        <p:nvCxnSpPr>
          <p:cNvPr id="26" name="Straight Arrow Connector 25"/>
          <p:cNvCxnSpPr>
            <a:endCxn id="2" idx="3"/>
          </p:cNvCxnSpPr>
          <p:nvPr/>
        </p:nvCxnSpPr>
        <p:spPr>
          <a:xfrm flipH="1" flipV="1">
            <a:off x="2681694" y="3597967"/>
            <a:ext cx="3379947" cy="18162"/>
          </a:xfrm>
          <a:prstGeom prst="straightConnector1">
            <a:avLst/>
          </a:prstGeom>
          <a:ln w="539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58" idx="0"/>
          </p:cNvCxnSpPr>
          <p:nvPr/>
        </p:nvCxnSpPr>
        <p:spPr>
          <a:xfrm flipH="1">
            <a:off x="1783184" y="4392543"/>
            <a:ext cx="290472" cy="739850"/>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a:stCxn id="55" idx="1"/>
          </p:cNvCxnSpPr>
          <p:nvPr/>
        </p:nvCxnSpPr>
        <p:spPr>
          <a:xfrm flipH="1" flipV="1">
            <a:off x="2698376" y="4135280"/>
            <a:ext cx="1249877" cy="430054"/>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stCxn id="20" idx="0"/>
          </p:cNvCxnSpPr>
          <p:nvPr/>
        </p:nvCxnSpPr>
        <p:spPr>
          <a:xfrm flipH="1" flipV="1">
            <a:off x="2543279" y="4326730"/>
            <a:ext cx="502263" cy="437073"/>
          </a:xfrm>
          <a:prstGeom prst="straightConnector1">
            <a:avLst/>
          </a:prstGeom>
          <a:ln w="28575">
            <a:solidFill>
              <a:schemeClr val="bg1">
                <a:lumMod val="50000"/>
              </a:schemeClr>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7306983" y="3390784"/>
            <a:ext cx="3119913" cy="276799"/>
          </a:xfrm>
          <a:prstGeom prst="rect">
            <a:avLst/>
          </a:prstGeom>
          <a:noFill/>
        </p:spPr>
        <p:txBody>
          <a:bodyPr wrap="none" lIns="0" tIns="0" rIns="0" bIns="0" rtlCol="0">
            <a:spAutoFit/>
          </a:bodyPr>
          <a:lstStyle/>
          <a:p>
            <a:r>
              <a:rPr lang="en-US" sz="1799" spc="-70" dirty="0">
                <a:solidFill>
                  <a:schemeClr val="tx1">
                    <a:lumMod val="75000"/>
                    <a:lumOff val="25000"/>
                  </a:schemeClr>
                </a:solidFill>
              </a:rPr>
              <a:t>\\15\templates\features\FeatureA</a:t>
            </a:r>
            <a:endParaRPr lang="en-GB" sz="1799" spc="-70" dirty="0">
              <a:solidFill>
                <a:schemeClr val="tx1">
                  <a:lumMod val="75000"/>
                  <a:lumOff val="25000"/>
                </a:schemeClr>
              </a:solidFill>
            </a:endParaRPr>
          </a:p>
        </p:txBody>
      </p:sp>
      <p:sp>
        <p:nvSpPr>
          <p:cNvPr id="48" name="TextBox 47"/>
          <p:cNvSpPr txBox="1"/>
          <p:nvPr/>
        </p:nvSpPr>
        <p:spPr>
          <a:xfrm>
            <a:off x="5485302" y="1748920"/>
            <a:ext cx="2449841" cy="307568"/>
          </a:xfrm>
          <a:prstGeom prst="rect">
            <a:avLst/>
          </a:prstGeom>
          <a:noFill/>
        </p:spPr>
        <p:txBody>
          <a:bodyPr wrap="none" lIns="0" tIns="0" rIns="0" bIns="0" rtlCol="0">
            <a:spAutoFit/>
          </a:bodyPr>
          <a:lstStyle/>
          <a:p>
            <a:r>
              <a:rPr lang="en-US" sz="1999" spc="-70" dirty="0">
                <a:solidFill>
                  <a:schemeClr val="tx1">
                    <a:lumMod val="75000"/>
                    <a:lumOff val="25000"/>
                  </a:schemeClr>
                </a:solidFill>
              </a:rPr>
              <a:t>Configuration database</a:t>
            </a:r>
            <a:endParaRPr lang="en-GB" sz="1999" spc="-70" dirty="0">
              <a:solidFill>
                <a:schemeClr val="tx1">
                  <a:lumMod val="75000"/>
                  <a:lumOff val="25000"/>
                </a:schemeClr>
              </a:solidFill>
            </a:endParaRPr>
          </a:p>
        </p:txBody>
      </p:sp>
      <p:grpSp>
        <p:nvGrpSpPr>
          <p:cNvPr id="50" name="Group 49"/>
          <p:cNvGrpSpPr/>
          <p:nvPr/>
        </p:nvGrpSpPr>
        <p:grpSpPr>
          <a:xfrm>
            <a:off x="1684663" y="2325340"/>
            <a:ext cx="997031" cy="1932090"/>
            <a:chOff x="2689660" y="2403127"/>
            <a:chExt cx="997291" cy="1932593"/>
          </a:xfrm>
        </p:grpSpPr>
        <p:pic>
          <p:nvPicPr>
            <p:cNvPr id="2" name="Picture 1"/>
            <p:cNvPicPr>
              <a:picLocks noChangeAspect="1"/>
            </p:cNvPicPr>
            <p:nvPr/>
          </p:nvPicPr>
          <p:blipFill>
            <a:blip r:embed="rId6"/>
            <a:stretch>
              <a:fillRect/>
            </a:stretch>
          </p:blipFill>
          <p:spPr>
            <a:xfrm>
              <a:off x="2689660" y="3016450"/>
              <a:ext cx="997291" cy="1319270"/>
            </a:xfrm>
            <a:prstGeom prst="rect">
              <a:avLst/>
            </a:prstGeom>
          </p:spPr>
        </p:pic>
        <p:sp>
          <p:nvSpPr>
            <p:cNvPr id="49" name="TextBox 48"/>
            <p:cNvSpPr txBox="1"/>
            <p:nvPr/>
          </p:nvSpPr>
          <p:spPr>
            <a:xfrm>
              <a:off x="2715354" y="2403127"/>
              <a:ext cx="945901" cy="615297"/>
            </a:xfrm>
            <a:prstGeom prst="rect">
              <a:avLst/>
            </a:prstGeom>
            <a:noFill/>
          </p:spPr>
          <p:txBody>
            <a:bodyPr wrap="none" lIns="0" tIns="0" rIns="0" bIns="0" rtlCol="0">
              <a:spAutoFit/>
            </a:bodyPr>
            <a:lstStyle/>
            <a:p>
              <a:pPr algn="ctr"/>
              <a:r>
                <a:rPr lang="en-US" sz="1999" spc="-70" dirty="0">
                  <a:solidFill>
                    <a:schemeClr val="tx1">
                      <a:lumMod val="75000"/>
                      <a:lumOff val="25000"/>
                    </a:schemeClr>
                  </a:solidFill>
                </a:rPr>
                <a:t>Content </a:t>
              </a:r>
              <a:br>
                <a:rPr lang="en-US" sz="1999" spc="-70" dirty="0">
                  <a:solidFill>
                    <a:schemeClr val="tx1">
                      <a:lumMod val="75000"/>
                      <a:lumOff val="25000"/>
                    </a:schemeClr>
                  </a:solidFill>
                </a:rPr>
              </a:br>
              <a:r>
                <a:rPr lang="en-US" sz="1999" spc="-70" dirty="0">
                  <a:solidFill>
                    <a:schemeClr val="tx1">
                      <a:lumMod val="75000"/>
                      <a:lumOff val="25000"/>
                    </a:schemeClr>
                  </a:solidFill>
                </a:rPr>
                <a:t>database</a:t>
              </a:r>
              <a:endParaRPr lang="en-GB" sz="1999" spc="-70" dirty="0">
                <a:solidFill>
                  <a:schemeClr val="tx1">
                    <a:lumMod val="75000"/>
                    <a:lumOff val="25000"/>
                  </a:schemeClr>
                </a:solidFill>
              </a:endParaRPr>
            </a:p>
          </p:txBody>
        </p:sp>
      </p:grpSp>
      <p:grpSp>
        <p:nvGrpSpPr>
          <p:cNvPr id="54" name="Group 15"/>
          <p:cNvGrpSpPr/>
          <p:nvPr/>
        </p:nvGrpSpPr>
        <p:grpSpPr>
          <a:xfrm>
            <a:off x="3592731" y="4281805"/>
            <a:ext cx="1436751" cy="853647"/>
            <a:chOff x="8092650" y="4275173"/>
            <a:chExt cx="1437125" cy="853869"/>
          </a:xfrm>
        </p:grpSpPr>
        <p:pic>
          <p:nvPicPr>
            <p:cNvPr id="55" name="Picture 16"/>
            <p:cNvPicPr>
              <a:picLocks noChangeAspect="1"/>
            </p:cNvPicPr>
            <p:nvPr/>
          </p:nvPicPr>
          <p:blipFill>
            <a:blip r:embed="rId5"/>
            <a:stretch>
              <a:fillRect/>
            </a:stretch>
          </p:blipFill>
          <p:spPr>
            <a:xfrm>
              <a:off x="8448265" y="4275173"/>
              <a:ext cx="719485" cy="567206"/>
            </a:xfrm>
            <a:prstGeom prst="rect">
              <a:avLst/>
            </a:prstGeom>
          </p:spPr>
        </p:pic>
        <p:sp>
          <p:nvSpPr>
            <p:cNvPr id="56" name="TextBox 17"/>
            <p:cNvSpPr txBox="1"/>
            <p:nvPr/>
          </p:nvSpPr>
          <p:spPr>
            <a:xfrm>
              <a:off x="8092650" y="4852171"/>
              <a:ext cx="1437125" cy="276871"/>
            </a:xfrm>
            <a:prstGeom prst="rect">
              <a:avLst/>
            </a:prstGeom>
            <a:noFill/>
          </p:spPr>
          <p:txBody>
            <a:bodyPr wrap="none" lIns="0" tIns="0" rIns="0" bIns="0" rtlCol="0">
              <a:spAutoFit/>
            </a:bodyPr>
            <a:lstStyle/>
            <a:p>
              <a:r>
                <a:rPr lang="en-US" sz="1799" spc="-70" dirty="0">
                  <a:solidFill>
                    <a:schemeClr val="tx1">
                      <a:lumMod val="50000"/>
                      <a:lumOff val="50000"/>
                    </a:schemeClr>
                  </a:solidFill>
                </a:rPr>
                <a:t>Content Type A</a:t>
              </a:r>
              <a:endParaRPr lang="en-GB" sz="1799" spc="-70" dirty="0">
                <a:solidFill>
                  <a:schemeClr val="tx1">
                    <a:lumMod val="50000"/>
                    <a:lumOff val="50000"/>
                  </a:schemeClr>
                </a:solidFill>
              </a:endParaRPr>
            </a:p>
          </p:txBody>
        </p:sp>
      </p:grpSp>
      <p:grpSp>
        <p:nvGrpSpPr>
          <p:cNvPr id="57" name="Group 29"/>
          <p:cNvGrpSpPr/>
          <p:nvPr/>
        </p:nvGrpSpPr>
        <p:grpSpPr>
          <a:xfrm>
            <a:off x="1068013" y="5132393"/>
            <a:ext cx="1430340" cy="853647"/>
            <a:chOff x="8092650" y="4275173"/>
            <a:chExt cx="1430713" cy="853869"/>
          </a:xfrm>
        </p:grpSpPr>
        <p:pic>
          <p:nvPicPr>
            <p:cNvPr id="58" name="Picture 30"/>
            <p:cNvPicPr>
              <a:picLocks noChangeAspect="1"/>
            </p:cNvPicPr>
            <p:nvPr/>
          </p:nvPicPr>
          <p:blipFill>
            <a:blip r:embed="rId5"/>
            <a:stretch>
              <a:fillRect/>
            </a:stretch>
          </p:blipFill>
          <p:spPr>
            <a:xfrm>
              <a:off x="8448265" y="4275173"/>
              <a:ext cx="719485" cy="567206"/>
            </a:xfrm>
            <a:prstGeom prst="rect">
              <a:avLst/>
            </a:prstGeom>
          </p:spPr>
        </p:pic>
        <p:sp>
          <p:nvSpPr>
            <p:cNvPr id="59" name="TextBox 32"/>
            <p:cNvSpPr txBox="1"/>
            <p:nvPr/>
          </p:nvSpPr>
          <p:spPr>
            <a:xfrm>
              <a:off x="8092650" y="4852171"/>
              <a:ext cx="1430713" cy="276871"/>
            </a:xfrm>
            <a:prstGeom prst="rect">
              <a:avLst/>
            </a:prstGeom>
            <a:noFill/>
          </p:spPr>
          <p:txBody>
            <a:bodyPr wrap="none" lIns="0" tIns="0" rIns="0" bIns="0" rtlCol="0">
              <a:spAutoFit/>
            </a:bodyPr>
            <a:lstStyle/>
            <a:p>
              <a:r>
                <a:rPr lang="en-US" sz="1799" spc="-70" dirty="0">
                  <a:solidFill>
                    <a:schemeClr val="tx1">
                      <a:lumMod val="50000"/>
                      <a:lumOff val="50000"/>
                    </a:schemeClr>
                  </a:solidFill>
                </a:rPr>
                <a:t>Content Type C</a:t>
              </a:r>
              <a:endParaRPr lang="en-GB" sz="1799" spc="-70" dirty="0">
                <a:solidFill>
                  <a:schemeClr val="tx1">
                    <a:lumMod val="50000"/>
                    <a:lumOff val="50000"/>
                  </a:schemeClr>
                </a:solidFill>
              </a:endParaRPr>
            </a:p>
          </p:txBody>
        </p:sp>
      </p:grpSp>
      <p:cxnSp>
        <p:nvCxnSpPr>
          <p:cNvPr id="88" name="Straight Connector 87"/>
          <p:cNvCxnSpPr/>
          <p:nvPr/>
        </p:nvCxnSpPr>
        <p:spPr>
          <a:xfrm flipH="1" flipV="1">
            <a:off x="7712837" y="4326729"/>
            <a:ext cx="2273299" cy="4895"/>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84" name="TextBox 4"/>
          <p:cNvSpPr txBox="1"/>
          <p:nvPr/>
        </p:nvSpPr>
        <p:spPr>
          <a:xfrm>
            <a:off x="9294413" y="3911565"/>
            <a:ext cx="1914259" cy="980674"/>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defTabSz="914156"/>
            <a:lvl2pPr marL="0" lvl="1" defTabSz="914156">
              <a:defRPr sz="1200">
                <a:solidFill>
                  <a:schemeClr val="bg1"/>
                </a:solidFill>
              </a:defRPr>
            </a:lvl2pPr>
            <a:lvl3pPr marL="914156" defTabSz="914156"/>
            <a:lvl4pPr marL="1371233" defTabSz="914156"/>
            <a:lvl5pPr marL="1828313" defTabSz="914156"/>
            <a:lvl6pPr marL="2285391" defTabSz="914156"/>
            <a:lvl7pPr marL="2742468" defTabSz="914156"/>
            <a:lvl8pPr marL="3199546" defTabSz="914156"/>
            <a:lvl9pPr marL="3656624" defTabSz="914156"/>
          </a:lstStyle>
          <a:p>
            <a:pPr lvl="1"/>
            <a:r>
              <a:rPr lang="en-US" dirty="0"/>
              <a:t>Feature with feature receiver creating content types</a:t>
            </a:r>
            <a:r>
              <a:rPr lang="fi-FI" dirty="0"/>
              <a:t> and site columns</a:t>
            </a:r>
            <a:r>
              <a:rPr lang="en-US" dirty="0"/>
              <a:t> directly to content database using code</a:t>
            </a:r>
          </a:p>
        </p:txBody>
      </p:sp>
      <p:grpSp>
        <p:nvGrpSpPr>
          <p:cNvPr id="92" name="Group 91"/>
          <p:cNvGrpSpPr/>
          <p:nvPr/>
        </p:nvGrpSpPr>
        <p:grpSpPr>
          <a:xfrm>
            <a:off x="4182307" y="1248449"/>
            <a:ext cx="1266902" cy="1675926"/>
            <a:chOff x="4181809" y="1247879"/>
            <a:chExt cx="1267232" cy="1676363"/>
          </a:xfrm>
        </p:grpSpPr>
        <p:grpSp>
          <p:nvGrpSpPr>
            <p:cNvPr id="47" name="Group 46"/>
            <p:cNvGrpSpPr/>
            <p:nvPr/>
          </p:nvGrpSpPr>
          <p:grpSpPr>
            <a:xfrm>
              <a:off x="4181809" y="1247879"/>
              <a:ext cx="1267232" cy="1676363"/>
              <a:chOff x="4132613" y="1288840"/>
              <a:chExt cx="1267232" cy="1676363"/>
            </a:xfrm>
          </p:grpSpPr>
          <p:pic>
            <p:nvPicPr>
              <p:cNvPr id="42" name="Picture 41"/>
              <p:cNvPicPr>
                <a:picLocks noChangeAspect="1"/>
              </p:cNvPicPr>
              <p:nvPr/>
            </p:nvPicPr>
            <p:blipFill>
              <a:blip r:embed="rId7"/>
              <a:stretch>
                <a:fillRect/>
              </a:stretch>
            </p:blipFill>
            <p:spPr>
              <a:xfrm>
                <a:off x="4132613" y="1288840"/>
                <a:ext cx="1267232" cy="1676363"/>
              </a:xfrm>
              <a:prstGeom prst="rect">
                <a:avLst/>
              </a:prstGeom>
            </p:spPr>
          </p:pic>
          <p:sp>
            <p:nvSpPr>
              <p:cNvPr id="45" name="TextBox 44"/>
              <p:cNvSpPr txBox="1"/>
              <p:nvPr/>
            </p:nvSpPr>
            <p:spPr>
              <a:xfrm>
                <a:off x="4266541" y="2448243"/>
                <a:ext cx="976101" cy="215444"/>
              </a:xfrm>
              <a:prstGeom prst="rect">
                <a:avLst/>
              </a:prstGeom>
              <a:noFill/>
            </p:spPr>
            <p:txBody>
              <a:bodyPr wrap="none" lIns="0" tIns="0" rIns="0" bIns="0" rtlCol="0">
                <a:spAutoFit/>
              </a:bodyPr>
              <a:lstStyle/>
              <a:p>
                <a:pPr algn="ctr"/>
                <a:r>
                  <a:rPr lang="en-US" sz="1400" spc="-70" dirty="0">
                    <a:solidFill>
                      <a:schemeClr val="bg1"/>
                    </a:solidFill>
                  </a:rPr>
                  <a:t>WSP package</a:t>
                </a:r>
                <a:endParaRPr lang="en-GB" sz="1400" spc="-70" dirty="0">
                  <a:solidFill>
                    <a:schemeClr val="bg1"/>
                  </a:solidFill>
                </a:endParaRPr>
              </a:p>
            </p:txBody>
          </p:sp>
        </p:grpSp>
        <p:pic>
          <p:nvPicPr>
            <p:cNvPr id="91" name="Picture 90"/>
            <p:cNvPicPr>
              <a:picLocks noChangeAspect="1"/>
            </p:cNvPicPr>
            <p:nvPr/>
          </p:nvPicPr>
          <p:blipFill>
            <a:blip r:embed="rId8">
              <a:lum bright="70000" contrast="-70000"/>
            </a:blip>
            <a:stretch>
              <a:fillRect/>
            </a:stretch>
          </p:blipFill>
          <p:spPr>
            <a:xfrm>
              <a:off x="4584783" y="1967929"/>
              <a:ext cx="438008" cy="438480"/>
            </a:xfrm>
            <a:prstGeom prst="rect">
              <a:avLst/>
            </a:prstGeom>
          </p:spPr>
        </p:pic>
      </p:grpSp>
      <p:grpSp>
        <p:nvGrpSpPr>
          <p:cNvPr id="93" name="Group 92"/>
          <p:cNvGrpSpPr/>
          <p:nvPr/>
        </p:nvGrpSpPr>
        <p:grpSpPr>
          <a:xfrm>
            <a:off x="6522238" y="2505911"/>
            <a:ext cx="514267" cy="514267"/>
            <a:chOff x="492" y="17985"/>
            <a:chExt cx="524853" cy="524853"/>
          </a:xfrm>
        </p:grpSpPr>
        <p:sp>
          <p:nvSpPr>
            <p:cNvPr id="94" name="Oval 9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pic>
        <p:nvPicPr>
          <p:cNvPr id="6" name="Picture 5"/>
          <p:cNvPicPr>
            <a:picLocks noChangeAspect="1"/>
          </p:cNvPicPr>
          <p:nvPr/>
        </p:nvPicPr>
        <p:blipFill>
          <a:blip r:embed="rId9"/>
          <a:stretch>
            <a:fillRect/>
          </a:stretch>
        </p:blipFill>
        <p:spPr>
          <a:xfrm>
            <a:off x="7634607" y="4392542"/>
            <a:ext cx="962530" cy="758810"/>
          </a:xfrm>
          <a:prstGeom prst="rect">
            <a:avLst/>
          </a:prstGeom>
        </p:spPr>
      </p:pic>
      <p:grpSp>
        <p:nvGrpSpPr>
          <p:cNvPr id="96" name="Group 95"/>
          <p:cNvGrpSpPr/>
          <p:nvPr/>
        </p:nvGrpSpPr>
        <p:grpSpPr>
          <a:xfrm>
            <a:off x="8337558" y="3940020"/>
            <a:ext cx="514267" cy="514267"/>
            <a:chOff x="492" y="17985"/>
            <a:chExt cx="524853" cy="524853"/>
          </a:xfrm>
        </p:grpSpPr>
        <p:sp>
          <p:nvSpPr>
            <p:cNvPr id="97" name="Oval 9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cxnSp>
        <p:nvCxnSpPr>
          <p:cNvPr id="53" name="Straight Connector 52"/>
          <p:cNvCxnSpPr>
            <a:stCxn id="60" idx="1"/>
          </p:cNvCxnSpPr>
          <p:nvPr/>
        </p:nvCxnSpPr>
        <p:spPr>
          <a:xfrm flipH="1" flipV="1">
            <a:off x="3045542" y="4511509"/>
            <a:ext cx="1758356" cy="1264323"/>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60" name="TextBox 4"/>
          <p:cNvSpPr txBox="1"/>
          <p:nvPr/>
        </p:nvSpPr>
        <p:spPr>
          <a:xfrm>
            <a:off x="4803898" y="5285496"/>
            <a:ext cx="1914259" cy="980674"/>
          </a:xfrm>
          <a:prstGeom prst="rect">
            <a:avLst/>
          </a:prstGeom>
          <a:solidFill>
            <a:srgbClr val="505050"/>
          </a:solidFill>
          <a:ln w="19050">
            <a:noFill/>
            <a:prstDash val="solid"/>
            <a:miter lim="800000"/>
          </a:ln>
          <a:effectLst/>
        </p:spPr>
        <p:txBody>
          <a:bodyPr wrap="square" lIns="57025" tIns="28514" rIns="91242" bIns="28514"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a:solidFill>
                  <a:schemeClr val="bg1"/>
                </a:solidFill>
              </a:rPr>
              <a:t>Content types do not have any dependency and farm solution can be retracted without any impact to them</a:t>
            </a:r>
          </a:p>
        </p:txBody>
      </p:sp>
      <p:grpSp>
        <p:nvGrpSpPr>
          <p:cNvPr id="61" name="Group 60"/>
          <p:cNvGrpSpPr/>
          <p:nvPr/>
        </p:nvGrpSpPr>
        <p:grpSpPr>
          <a:xfrm>
            <a:off x="3970995" y="5317425"/>
            <a:ext cx="514267" cy="514267"/>
            <a:chOff x="492" y="17985"/>
            <a:chExt cx="524853" cy="524853"/>
          </a:xfrm>
        </p:grpSpPr>
        <p:sp>
          <p:nvSpPr>
            <p:cNvPr id="62" name="Oval 6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 name="Title 2"/>
          <p:cNvSpPr>
            <a:spLocks noGrp="1"/>
          </p:cNvSpPr>
          <p:nvPr>
            <p:ph type="title"/>
          </p:nvPr>
        </p:nvSpPr>
        <p:spPr/>
        <p:txBody>
          <a:bodyPr>
            <a:normAutofit fontScale="90000"/>
          </a:bodyPr>
          <a:lstStyle/>
          <a:p>
            <a:r>
              <a:rPr lang="en-US" dirty="0" smtClean="0"/>
              <a:t>Content type and site columns without dependency</a:t>
            </a:r>
            <a:br>
              <a:rPr lang="en-US" dirty="0" smtClean="0"/>
            </a:br>
            <a:r>
              <a:rPr lang="en-US" sz="3099" dirty="0"/>
              <a:t>Recommended approach</a:t>
            </a:r>
            <a:endParaRPr lang="en-GB" dirty="0"/>
          </a:p>
        </p:txBody>
      </p:sp>
    </p:spTree>
    <p:extLst>
      <p:ext uri="{BB962C8B-B14F-4D97-AF65-F5344CB8AC3E}">
        <p14:creationId xmlns:p14="http://schemas.microsoft.com/office/powerpoint/2010/main" val="292139572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anim calcmode="lin" valueType="num">
                                      <p:cBhvr>
                                        <p:cTn id="13" dur="1000" fill="hold"/>
                                        <p:tgtEl>
                                          <p:spTgt spid="93"/>
                                        </p:tgtEl>
                                        <p:attrNameLst>
                                          <p:attrName>ppt_x</p:attrName>
                                        </p:attrNameLst>
                                      </p:cBhvr>
                                      <p:tavLst>
                                        <p:tav tm="0">
                                          <p:val>
                                            <p:strVal val="#ppt_x"/>
                                          </p:val>
                                        </p:tav>
                                        <p:tav tm="100000">
                                          <p:val>
                                            <p:strVal val="#ppt_x"/>
                                          </p:val>
                                        </p:tav>
                                      </p:tavLst>
                                    </p:anim>
                                    <p:anim calcmode="lin" valueType="num">
                                      <p:cBhvr>
                                        <p:cTn id="14" dur="1000" fill="hold"/>
                                        <p:tgtEl>
                                          <p:spTgt spid="9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1000"/>
                                        <p:tgtEl>
                                          <p:spTgt spid="96"/>
                                        </p:tgtEl>
                                      </p:cBhvr>
                                    </p:animEffect>
                                    <p:anim calcmode="lin" valueType="num">
                                      <p:cBhvr>
                                        <p:cTn id="45" dur="1000" fill="hold"/>
                                        <p:tgtEl>
                                          <p:spTgt spid="96"/>
                                        </p:tgtEl>
                                        <p:attrNameLst>
                                          <p:attrName>ppt_x</p:attrName>
                                        </p:attrNameLst>
                                      </p:cBhvr>
                                      <p:tavLst>
                                        <p:tav tm="0">
                                          <p:val>
                                            <p:strVal val="#ppt_x"/>
                                          </p:val>
                                        </p:tav>
                                        <p:tav tm="100000">
                                          <p:val>
                                            <p:strVal val="#ppt_x"/>
                                          </p:val>
                                        </p:tav>
                                      </p:tavLst>
                                    </p:anim>
                                    <p:anim calcmode="lin" valueType="num">
                                      <p:cBhvr>
                                        <p:cTn id="46" dur="1000" fill="hold"/>
                                        <p:tgtEl>
                                          <p:spTgt spid="9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1000"/>
                                        <p:tgtEl>
                                          <p:spTgt spid="88"/>
                                        </p:tgtEl>
                                      </p:cBhvr>
                                    </p:animEffect>
                                    <p:anim calcmode="lin" valueType="num">
                                      <p:cBhvr>
                                        <p:cTn id="50" dur="1000" fill="hold"/>
                                        <p:tgtEl>
                                          <p:spTgt spid="88"/>
                                        </p:tgtEl>
                                        <p:attrNameLst>
                                          <p:attrName>ppt_x</p:attrName>
                                        </p:attrNameLst>
                                      </p:cBhvr>
                                      <p:tavLst>
                                        <p:tav tm="0">
                                          <p:val>
                                            <p:strVal val="#ppt_x"/>
                                          </p:val>
                                        </p:tav>
                                        <p:tav tm="100000">
                                          <p:val>
                                            <p:strVal val="#ppt_x"/>
                                          </p:val>
                                        </p:tav>
                                      </p:tavLst>
                                    </p:anim>
                                    <p:anim calcmode="lin" valueType="num">
                                      <p:cBhvr>
                                        <p:cTn id="51" dur="1000" fill="hold"/>
                                        <p:tgtEl>
                                          <p:spTgt spid="8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anim calcmode="lin" valueType="num">
                                      <p:cBhvr>
                                        <p:cTn id="55" dur="1000" fill="hold"/>
                                        <p:tgtEl>
                                          <p:spTgt spid="84"/>
                                        </p:tgtEl>
                                        <p:attrNameLst>
                                          <p:attrName>ppt_x</p:attrName>
                                        </p:attrNameLst>
                                      </p:cBhvr>
                                      <p:tavLst>
                                        <p:tav tm="0">
                                          <p:val>
                                            <p:strVal val="#ppt_x"/>
                                          </p:val>
                                        </p:tav>
                                        <p:tav tm="100000">
                                          <p:val>
                                            <p:strVal val="#ppt_x"/>
                                          </p:val>
                                        </p:tav>
                                      </p:tavLst>
                                    </p:anim>
                                    <p:anim calcmode="lin" valueType="num">
                                      <p:cBhvr>
                                        <p:cTn id="5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1000"/>
                                        <p:tgtEl>
                                          <p:spTgt spid="32"/>
                                        </p:tgtEl>
                                      </p:cBhvr>
                                    </p:animEffect>
                                    <p:anim calcmode="lin" valueType="num">
                                      <p:cBhvr>
                                        <p:cTn id="72" dur="1000" fill="hold"/>
                                        <p:tgtEl>
                                          <p:spTgt spid="32"/>
                                        </p:tgtEl>
                                        <p:attrNameLst>
                                          <p:attrName>ppt_x</p:attrName>
                                        </p:attrNameLst>
                                      </p:cBhvr>
                                      <p:tavLst>
                                        <p:tav tm="0">
                                          <p:val>
                                            <p:strVal val="#ppt_x"/>
                                          </p:val>
                                        </p:tav>
                                        <p:tav tm="100000">
                                          <p:val>
                                            <p:strVal val="#ppt_x"/>
                                          </p:val>
                                        </p:tav>
                                      </p:tavLst>
                                    </p:anim>
                                    <p:anim calcmode="lin" valueType="num">
                                      <p:cBhvr>
                                        <p:cTn id="73" dur="1000" fill="hold"/>
                                        <p:tgtEl>
                                          <p:spTgt spid="3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1000"/>
                                        <p:tgtEl>
                                          <p:spTgt spid="54"/>
                                        </p:tgtEl>
                                      </p:cBhvr>
                                    </p:animEffect>
                                    <p:anim calcmode="lin" valueType="num">
                                      <p:cBhvr>
                                        <p:cTn id="82" dur="1000" fill="hold"/>
                                        <p:tgtEl>
                                          <p:spTgt spid="54"/>
                                        </p:tgtEl>
                                        <p:attrNameLst>
                                          <p:attrName>ppt_x</p:attrName>
                                        </p:attrNameLst>
                                      </p:cBhvr>
                                      <p:tavLst>
                                        <p:tav tm="0">
                                          <p:val>
                                            <p:strVal val="#ppt_x"/>
                                          </p:val>
                                        </p:tav>
                                        <p:tav tm="100000">
                                          <p:val>
                                            <p:strVal val="#ppt_x"/>
                                          </p:val>
                                        </p:tav>
                                      </p:tavLst>
                                    </p:anim>
                                    <p:anim calcmode="lin" valueType="num">
                                      <p:cBhvr>
                                        <p:cTn id="83" dur="1000" fill="hold"/>
                                        <p:tgtEl>
                                          <p:spTgt spid="54"/>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00"/>
                                        <p:tgtEl>
                                          <p:spTgt spid="57"/>
                                        </p:tgtEl>
                                      </p:cBhvr>
                                    </p:animEffect>
                                    <p:anim calcmode="lin" valueType="num">
                                      <p:cBhvr>
                                        <p:cTn id="87" dur="1000" fill="hold"/>
                                        <p:tgtEl>
                                          <p:spTgt spid="57"/>
                                        </p:tgtEl>
                                        <p:attrNameLst>
                                          <p:attrName>ppt_x</p:attrName>
                                        </p:attrNameLst>
                                      </p:cBhvr>
                                      <p:tavLst>
                                        <p:tav tm="0">
                                          <p:val>
                                            <p:strVal val="#ppt_x"/>
                                          </p:val>
                                        </p:tav>
                                        <p:tav tm="100000">
                                          <p:val>
                                            <p:strVal val="#ppt_x"/>
                                          </p:val>
                                        </p:tav>
                                      </p:tavLst>
                                    </p:anim>
                                    <p:anim calcmode="lin" valueType="num">
                                      <p:cBhvr>
                                        <p:cTn id="88" dur="1000" fill="hold"/>
                                        <p:tgtEl>
                                          <p:spTgt spid="5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1000"/>
                                        <p:tgtEl>
                                          <p:spTgt spid="53"/>
                                        </p:tgtEl>
                                      </p:cBhvr>
                                    </p:animEffect>
                                    <p:anim calcmode="lin" valueType="num">
                                      <p:cBhvr>
                                        <p:cTn id="92" dur="1000" fill="hold"/>
                                        <p:tgtEl>
                                          <p:spTgt spid="53"/>
                                        </p:tgtEl>
                                        <p:attrNameLst>
                                          <p:attrName>ppt_x</p:attrName>
                                        </p:attrNameLst>
                                      </p:cBhvr>
                                      <p:tavLst>
                                        <p:tav tm="0">
                                          <p:val>
                                            <p:strVal val="#ppt_x"/>
                                          </p:val>
                                        </p:tav>
                                        <p:tav tm="100000">
                                          <p:val>
                                            <p:strVal val="#ppt_x"/>
                                          </p:val>
                                        </p:tav>
                                      </p:tavLst>
                                    </p:anim>
                                    <p:anim calcmode="lin" valueType="num">
                                      <p:cBhvr>
                                        <p:cTn id="93" dur="1000" fill="hold"/>
                                        <p:tgtEl>
                                          <p:spTgt spid="5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1000"/>
                                        <p:tgtEl>
                                          <p:spTgt spid="60"/>
                                        </p:tgtEl>
                                      </p:cBhvr>
                                    </p:animEffect>
                                    <p:anim calcmode="lin" valueType="num">
                                      <p:cBhvr>
                                        <p:cTn id="97" dur="1000" fill="hold"/>
                                        <p:tgtEl>
                                          <p:spTgt spid="60"/>
                                        </p:tgtEl>
                                        <p:attrNameLst>
                                          <p:attrName>ppt_x</p:attrName>
                                        </p:attrNameLst>
                                      </p:cBhvr>
                                      <p:tavLst>
                                        <p:tav tm="0">
                                          <p:val>
                                            <p:strVal val="#ppt_x"/>
                                          </p:val>
                                        </p:tav>
                                        <p:tav tm="100000">
                                          <p:val>
                                            <p:strVal val="#ppt_x"/>
                                          </p:val>
                                        </p:tav>
                                      </p:tavLst>
                                    </p:anim>
                                    <p:anim calcmode="lin" valueType="num">
                                      <p:cBhvr>
                                        <p:cTn id="98" dur="1000" fill="hold"/>
                                        <p:tgtEl>
                                          <p:spTgt spid="60"/>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1000"/>
                                        <p:tgtEl>
                                          <p:spTgt spid="61"/>
                                        </p:tgtEl>
                                      </p:cBhvr>
                                    </p:animEffect>
                                    <p:anim calcmode="lin" valueType="num">
                                      <p:cBhvr>
                                        <p:cTn id="102" dur="1000" fill="hold"/>
                                        <p:tgtEl>
                                          <p:spTgt spid="61"/>
                                        </p:tgtEl>
                                        <p:attrNameLst>
                                          <p:attrName>ppt_x</p:attrName>
                                        </p:attrNameLst>
                                      </p:cBhvr>
                                      <p:tavLst>
                                        <p:tav tm="0">
                                          <p:val>
                                            <p:strVal val="#ppt_x"/>
                                          </p:val>
                                        </p:tav>
                                        <p:tav tm="100000">
                                          <p:val>
                                            <p:strVal val="#ppt_x"/>
                                          </p:val>
                                        </p:tav>
                                      </p:tavLst>
                                    </p:anim>
                                    <p:anim calcmode="lin" valueType="num">
                                      <p:cBhvr>
                                        <p:cTn id="103" dur="1000" fill="hold"/>
                                        <p:tgtEl>
                                          <p:spTgt spid="61"/>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1000"/>
                                        <p:tgtEl>
                                          <p:spTgt spid="26"/>
                                        </p:tgtEl>
                                      </p:cBhvr>
                                    </p:animEffect>
                                    <p:anim calcmode="lin" valueType="num">
                                      <p:cBhvr>
                                        <p:cTn id="107" dur="1000" fill="hold"/>
                                        <p:tgtEl>
                                          <p:spTgt spid="26"/>
                                        </p:tgtEl>
                                        <p:attrNameLst>
                                          <p:attrName>ppt_x</p:attrName>
                                        </p:attrNameLst>
                                      </p:cBhvr>
                                      <p:tavLst>
                                        <p:tav tm="0">
                                          <p:val>
                                            <p:strVal val="#ppt_x"/>
                                          </p:val>
                                        </p:tav>
                                        <p:tav tm="100000">
                                          <p:val>
                                            <p:strVal val="#ppt_x"/>
                                          </p:val>
                                        </p:tav>
                                      </p:tavLst>
                                    </p:anim>
                                    <p:anim calcmode="lin" valueType="num">
                                      <p:cBhvr>
                                        <p:cTn id="10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P spid="84"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175" cy="1975926"/>
          </a:xfrm>
        </p:spPr>
        <p:txBody>
          <a:bodyPr/>
          <a:lstStyle/>
          <a:p>
            <a:r>
              <a:rPr lang="en-US" dirty="0" smtClean="0"/>
              <a:t>What</a:t>
            </a:r>
          </a:p>
          <a:p>
            <a:pPr lvl="1"/>
            <a:r>
              <a:rPr lang="en-US" dirty="0" smtClean="0"/>
              <a:t>You should avoid custom list templates for your list instances</a:t>
            </a:r>
          </a:p>
          <a:p>
            <a:r>
              <a:rPr lang="en-US" dirty="0" smtClean="0"/>
              <a:t>Why</a:t>
            </a:r>
          </a:p>
          <a:p>
            <a:pPr lvl="1"/>
            <a:r>
              <a:rPr lang="en-US" dirty="0" smtClean="0"/>
              <a:t>Custom list template has unique identifier and it creates dependency on the list instances to the schema.xml file of the list template</a:t>
            </a:r>
          </a:p>
          <a:p>
            <a:r>
              <a:rPr lang="en-US" dirty="0" smtClean="0"/>
              <a:t>How</a:t>
            </a:r>
          </a:p>
          <a:p>
            <a:pPr lvl="1"/>
            <a:r>
              <a:rPr lang="en-US" dirty="0" smtClean="0"/>
              <a:t>Consider using code to provisioning specific instances or use custom schema option with instances. List events for newly created lists in sites</a:t>
            </a:r>
            <a:endParaRPr lang="en-US" dirty="0"/>
          </a:p>
        </p:txBody>
      </p:sp>
      <p:sp>
        <p:nvSpPr>
          <p:cNvPr id="3" name="Title 2"/>
          <p:cNvSpPr>
            <a:spLocks noGrp="1"/>
          </p:cNvSpPr>
          <p:nvPr>
            <p:ph type="title"/>
          </p:nvPr>
        </p:nvSpPr>
        <p:spPr/>
        <p:txBody>
          <a:bodyPr/>
          <a:lstStyle/>
          <a:p>
            <a:r>
              <a:rPr lang="en-US" smtClean="0"/>
              <a:t>List template challenge</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68238629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12537" cy="1975926"/>
          </a:xfrm>
        </p:spPr>
        <p:txBody>
          <a:bodyPr/>
          <a:lstStyle/>
          <a:p>
            <a:r>
              <a:rPr lang="en-US" dirty="0" smtClean="0"/>
              <a:t>What</a:t>
            </a:r>
          </a:p>
          <a:p>
            <a:pPr lvl="1"/>
            <a:r>
              <a:rPr lang="en-US" dirty="0" smtClean="0"/>
              <a:t>Do not use custom fields with you farm solutions</a:t>
            </a:r>
          </a:p>
          <a:p>
            <a:r>
              <a:rPr lang="en-US" dirty="0" smtClean="0"/>
              <a:t>Why</a:t>
            </a:r>
          </a:p>
          <a:p>
            <a:pPr lvl="1"/>
            <a:r>
              <a:rPr lang="en-US" dirty="0" smtClean="0"/>
              <a:t>Data stored in the database will have dependency on the custom field type, which will cause challenges in migration scenarios</a:t>
            </a:r>
          </a:p>
          <a:p>
            <a:r>
              <a:rPr lang="en-US" dirty="0" smtClean="0"/>
              <a:t>How</a:t>
            </a:r>
          </a:p>
          <a:p>
            <a:pPr lvl="1"/>
            <a:r>
              <a:rPr lang="en-US" dirty="0" smtClean="0"/>
              <a:t>Consider using only field controls for presentation or use client side rendering for list editor overrides</a:t>
            </a:r>
            <a:endParaRPr lang="en-US" dirty="0"/>
          </a:p>
        </p:txBody>
      </p:sp>
      <p:sp>
        <p:nvSpPr>
          <p:cNvPr id="3" name="Title 2"/>
          <p:cNvSpPr>
            <a:spLocks noGrp="1"/>
          </p:cNvSpPr>
          <p:nvPr>
            <p:ph type="title"/>
          </p:nvPr>
        </p:nvSpPr>
        <p:spPr/>
        <p:txBody>
          <a:bodyPr/>
          <a:lstStyle/>
          <a:p>
            <a:r>
              <a:rPr lang="en-US" smtClean="0"/>
              <a:t>Custom field challenge</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63984451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5" name="Group 4"/>
          <p:cNvGrpSpPr/>
          <p:nvPr/>
        </p:nvGrpSpPr>
        <p:grpSpPr>
          <a:xfrm>
            <a:off x="3554587" y="2560758"/>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Use analyses tooling for technical analyses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6150340" y="2635009"/>
            <a:ext cx="2259280" cy="1853046"/>
            <a:chOff x="6150340" y="2690429"/>
            <a:chExt cx="2259280" cy="1853046"/>
          </a:xfrm>
        </p:grpSpPr>
        <p:sp>
          <p:nvSpPr>
            <p:cNvPr id="37" name="TextBox 36"/>
            <p:cNvSpPr txBox="1"/>
            <p:nvPr/>
          </p:nvSpPr>
          <p:spPr>
            <a:xfrm>
              <a:off x="6292772" y="3620145"/>
              <a:ext cx="1886362" cy="923330"/>
            </a:xfrm>
            <a:prstGeom prst="rect">
              <a:avLst/>
            </a:prstGeom>
            <a:noFill/>
          </p:spPr>
          <p:txBody>
            <a:bodyPr wrap="square" lIns="0" tIns="0" rIns="0" bIns="0" rtlCol="0">
              <a:spAutoFit/>
            </a:bodyPr>
            <a:lstStyle/>
            <a:p>
              <a:pPr algn="ctr"/>
              <a:r>
                <a:rPr lang="en-US" sz="2000" spc="-70" dirty="0" smtClean="0">
                  <a:solidFill>
                    <a:schemeClr val="bg1"/>
                  </a:solidFill>
                </a:rPr>
                <a:t>Transform end user experience, not code</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150340" y="2690429"/>
              <a:ext cx="2259280" cy="891728"/>
            </a:xfrm>
            <a:prstGeom prst="rect">
              <a:avLst/>
            </a:prstGeom>
          </p:spPr>
        </p:pic>
      </p:grpSp>
      <p:grpSp>
        <p:nvGrpSpPr>
          <p:cNvPr id="3" name="Group 2"/>
          <p:cNvGrpSpPr/>
          <p:nvPr/>
        </p:nvGrpSpPr>
        <p:grpSpPr>
          <a:xfrm>
            <a:off x="9049432" y="2641667"/>
            <a:ext cx="2658092" cy="1746563"/>
            <a:chOff x="9049432" y="2641667"/>
            <a:chExt cx="2658092" cy="1746563"/>
          </a:xfrm>
        </p:grpSpPr>
        <p:sp>
          <p:nvSpPr>
            <p:cNvPr id="39" name="TextBox 38"/>
            <p:cNvSpPr txBox="1"/>
            <p:nvPr/>
          </p:nvSpPr>
          <p:spPr>
            <a:xfrm>
              <a:off x="9822930" y="2999568"/>
              <a:ext cx="1884594" cy="923330"/>
            </a:xfrm>
            <a:prstGeom prst="rect">
              <a:avLst/>
            </a:prstGeom>
            <a:noFill/>
          </p:spPr>
          <p:txBody>
            <a:bodyPr wrap="square" lIns="0" tIns="0" rIns="0" bIns="0" rtlCol="0">
              <a:spAutoFit/>
            </a:bodyPr>
            <a:lstStyle/>
            <a:p>
              <a:pPr algn="ctr"/>
              <a:r>
                <a:rPr lang="en-US" sz="2000" spc="-70" dirty="0" smtClean="0">
                  <a:solidFill>
                    <a:schemeClr val="bg1"/>
                  </a:solidFill>
                </a:rPr>
                <a:t>Understand impact of farm solution</a:t>
              </a:r>
              <a:endParaRPr lang="en-US" sz="2000" spc="-70" dirty="0">
                <a:solidFill>
                  <a:schemeClr val="bg1"/>
                </a:solidFill>
              </a:endParaRPr>
            </a:p>
          </p:txBody>
        </p:sp>
        <p:pic>
          <p:nvPicPr>
            <p:cNvPr id="20" name="Picture 19"/>
            <p:cNvPicPr>
              <a:picLocks noChangeAspect="1"/>
            </p:cNvPicPr>
            <p:nvPr/>
          </p:nvPicPr>
          <p:blipFill>
            <a:blip r:embed="rId5"/>
            <a:stretch>
              <a:fillRect/>
            </a:stretch>
          </p:blipFill>
          <p:spPr>
            <a:xfrm>
              <a:off x="9049432" y="2641667"/>
              <a:ext cx="919688" cy="1746563"/>
            </a:xfrm>
            <a:prstGeom prst="rect">
              <a:avLst/>
            </a:prstGeom>
          </p:spPr>
        </p:pic>
      </p:grpSp>
      <p:grpSp>
        <p:nvGrpSpPr>
          <p:cNvPr id="7" name="Group 6"/>
          <p:cNvGrpSpPr/>
          <p:nvPr/>
        </p:nvGrpSpPr>
        <p:grpSpPr>
          <a:xfrm>
            <a:off x="728196" y="2579706"/>
            <a:ext cx="2060557" cy="1863944"/>
            <a:chOff x="728196" y="2607416"/>
            <a:chExt cx="2060557" cy="1863944"/>
          </a:xfrm>
        </p:grpSpPr>
        <p:sp>
          <p:nvSpPr>
            <p:cNvPr id="24" name="TextBox 23"/>
            <p:cNvSpPr txBox="1"/>
            <p:nvPr/>
          </p:nvSpPr>
          <p:spPr>
            <a:xfrm>
              <a:off x="728196" y="3548030"/>
              <a:ext cx="2060557" cy="923330"/>
            </a:xfrm>
            <a:prstGeom prst="rect">
              <a:avLst/>
            </a:prstGeom>
            <a:noFill/>
          </p:spPr>
          <p:txBody>
            <a:bodyPr wrap="square" lIns="0" tIns="0" rIns="0" bIns="0" rtlCol="0">
              <a:spAutoFit/>
            </a:bodyPr>
            <a:lstStyle/>
            <a:p>
              <a:pPr algn="ctr"/>
              <a:r>
                <a:rPr lang="en-US" sz="2000" spc="-70" dirty="0" smtClean="0">
                  <a:solidFill>
                    <a:schemeClr val="bg1"/>
                  </a:solidFill>
                </a:rPr>
                <a:t>Make sure that you have detailed inventory</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1227689" y="2607416"/>
              <a:ext cx="1061570" cy="957309"/>
            </a:xfrm>
            <a:prstGeom prst="rect">
              <a:avLst/>
            </a:prstGeom>
          </p:spPr>
        </p:pic>
      </p:grpSp>
    </p:spTree>
    <p:extLst>
      <p:ext uri="{BB962C8B-B14F-4D97-AF65-F5344CB8AC3E}">
        <p14:creationId xmlns:p14="http://schemas.microsoft.com/office/powerpoint/2010/main" val="22020299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5" name="Group 4"/>
          <p:cNvGrpSpPr/>
          <p:nvPr/>
        </p:nvGrpSpPr>
        <p:grpSpPr>
          <a:xfrm>
            <a:off x="3554587" y="2560758"/>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Use analyses tooling for technical analyses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6150340" y="2635009"/>
            <a:ext cx="2259280" cy="1853046"/>
            <a:chOff x="6150340" y="2690429"/>
            <a:chExt cx="2259280" cy="1853046"/>
          </a:xfrm>
        </p:grpSpPr>
        <p:sp>
          <p:nvSpPr>
            <p:cNvPr id="37" name="TextBox 36"/>
            <p:cNvSpPr txBox="1"/>
            <p:nvPr/>
          </p:nvSpPr>
          <p:spPr>
            <a:xfrm>
              <a:off x="6292772" y="3620145"/>
              <a:ext cx="1886362" cy="923330"/>
            </a:xfrm>
            <a:prstGeom prst="rect">
              <a:avLst/>
            </a:prstGeom>
            <a:noFill/>
          </p:spPr>
          <p:txBody>
            <a:bodyPr wrap="square" lIns="0" tIns="0" rIns="0" bIns="0" rtlCol="0">
              <a:spAutoFit/>
            </a:bodyPr>
            <a:lstStyle/>
            <a:p>
              <a:pPr algn="ctr"/>
              <a:r>
                <a:rPr lang="en-US" sz="2000" spc="-70" dirty="0" smtClean="0">
                  <a:solidFill>
                    <a:schemeClr val="bg1"/>
                  </a:solidFill>
                </a:rPr>
                <a:t>Transform end user experience, not code</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150340" y="2690429"/>
              <a:ext cx="2259280" cy="891728"/>
            </a:xfrm>
            <a:prstGeom prst="rect">
              <a:avLst/>
            </a:prstGeom>
          </p:spPr>
        </p:pic>
      </p:grpSp>
      <p:grpSp>
        <p:nvGrpSpPr>
          <p:cNvPr id="3" name="Group 2"/>
          <p:cNvGrpSpPr/>
          <p:nvPr/>
        </p:nvGrpSpPr>
        <p:grpSpPr>
          <a:xfrm>
            <a:off x="9049432" y="2641667"/>
            <a:ext cx="2658092" cy="1746563"/>
            <a:chOff x="9049432" y="2641667"/>
            <a:chExt cx="2658092" cy="1746563"/>
          </a:xfrm>
        </p:grpSpPr>
        <p:sp>
          <p:nvSpPr>
            <p:cNvPr id="39" name="TextBox 38"/>
            <p:cNvSpPr txBox="1"/>
            <p:nvPr/>
          </p:nvSpPr>
          <p:spPr>
            <a:xfrm>
              <a:off x="9822930" y="2999568"/>
              <a:ext cx="1884594" cy="923330"/>
            </a:xfrm>
            <a:prstGeom prst="rect">
              <a:avLst/>
            </a:prstGeom>
            <a:noFill/>
          </p:spPr>
          <p:txBody>
            <a:bodyPr wrap="square" lIns="0" tIns="0" rIns="0" bIns="0" rtlCol="0">
              <a:spAutoFit/>
            </a:bodyPr>
            <a:lstStyle/>
            <a:p>
              <a:pPr algn="ctr"/>
              <a:r>
                <a:rPr lang="en-US" sz="2000" spc="-70" dirty="0" smtClean="0">
                  <a:solidFill>
                    <a:schemeClr val="bg1"/>
                  </a:solidFill>
                </a:rPr>
                <a:t>Understand impact of farm solution</a:t>
              </a:r>
              <a:endParaRPr lang="en-US" sz="2000" spc="-70" dirty="0">
                <a:solidFill>
                  <a:schemeClr val="bg1"/>
                </a:solidFill>
              </a:endParaRPr>
            </a:p>
          </p:txBody>
        </p:sp>
        <p:pic>
          <p:nvPicPr>
            <p:cNvPr id="20" name="Picture 19"/>
            <p:cNvPicPr>
              <a:picLocks noChangeAspect="1"/>
            </p:cNvPicPr>
            <p:nvPr/>
          </p:nvPicPr>
          <p:blipFill>
            <a:blip r:embed="rId5"/>
            <a:stretch>
              <a:fillRect/>
            </a:stretch>
          </p:blipFill>
          <p:spPr>
            <a:xfrm>
              <a:off x="9049432" y="2641667"/>
              <a:ext cx="919688" cy="1746563"/>
            </a:xfrm>
            <a:prstGeom prst="rect">
              <a:avLst/>
            </a:prstGeom>
          </p:spPr>
        </p:pic>
      </p:grpSp>
      <p:grpSp>
        <p:nvGrpSpPr>
          <p:cNvPr id="7" name="Group 6"/>
          <p:cNvGrpSpPr/>
          <p:nvPr/>
        </p:nvGrpSpPr>
        <p:grpSpPr>
          <a:xfrm>
            <a:off x="728196" y="2579706"/>
            <a:ext cx="2060557" cy="1863944"/>
            <a:chOff x="728196" y="2607416"/>
            <a:chExt cx="2060557" cy="1863944"/>
          </a:xfrm>
        </p:grpSpPr>
        <p:sp>
          <p:nvSpPr>
            <p:cNvPr id="24" name="TextBox 23"/>
            <p:cNvSpPr txBox="1"/>
            <p:nvPr/>
          </p:nvSpPr>
          <p:spPr>
            <a:xfrm>
              <a:off x="728196" y="3548030"/>
              <a:ext cx="2060557" cy="923330"/>
            </a:xfrm>
            <a:prstGeom prst="rect">
              <a:avLst/>
            </a:prstGeom>
            <a:noFill/>
          </p:spPr>
          <p:txBody>
            <a:bodyPr wrap="square" lIns="0" tIns="0" rIns="0" bIns="0" rtlCol="0">
              <a:spAutoFit/>
            </a:bodyPr>
            <a:lstStyle/>
            <a:p>
              <a:pPr algn="ctr"/>
              <a:r>
                <a:rPr lang="en-US" sz="2000" spc="-70" dirty="0" smtClean="0">
                  <a:solidFill>
                    <a:schemeClr val="bg1"/>
                  </a:solidFill>
                </a:rPr>
                <a:t>Make sure that you have detailed inventory</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1227689" y="2607416"/>
              <a:ext cx="1061570" cy="957309"/>
            </a:xfrm>
            <a:prstGeom prst="rect">
              <a:avLst/>
            </a:prstGeom>
          </p:spPr>
        </p:pic>
      </p:grpSp>
    </p:spTree>
    <p:extLst>
      <p:ext uri="{BB962C8B-B14F-4D97-AF65-F5344CB8AC3E}">
        <p14:creationId xmlns:p14="http://schemas.microsoft.com/office/powerpoint/2010/main" val="19336607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Transformation process</a:t>
            </a:r>
            <a:endParaRPr lang="en-US" sz="7200" dirty="0"/>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567" y="171088"/>
            <a:ext cx="11146110" cy="747702"/>
          </a:xfrm>
        </p:spPr>
        <p:txBody>
          <a:bodyPr>
            <a:normAutofit/>
          </a:bodyPr>
          <a:lstStyle/>
          <a:p>
            <a:r>
              <a:rPr lang="en-US" sz="4799" dirty="0"/>
              <a:t>Approaching transformation</a:t>
            </a:r>
          </a:p>
        </p:txBody>
      </p:sp>
      <p:sp>
        <p:nvSpPr>
          <p:cNvPr id="16" name="Rectangle 15"/>
          <p:cNvSpPr/>
          <p:nvPr>
            <p:custDataLst>
              <p:tags r:id="rId1"/>
            </p:custDataLst>
          </p:nvPr>
        </p:nvSpPr>
        <p:spPr bwMode="auto">
          <a:xfrm>
            <a:off x="4869768" y="2323408"/>
            <a:ext cx="2058502" cy="5259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defTabSz="913376" fontAlgn="base">
              <a:spcBef>
                <a:spcPct val="0"/>
              </a:spcBef>
              <a:spcAft>
                <a:spcPct val="0"/>
              </a:spcAft>
            </a:pPr>
            <a:r>
              <a:rPr lang="en-US" sz="1699"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Planning</a:t>
            </a:r>
          </a:p>
        </p:txBody>
      </p:sp>
      <p:sp>
        <p:nvSpPr>
          <p:cNvPr id="17" name="Rectangle 16"/>
          <p:cNvSpPr/>
          <p:nvPr>
            <p:custDataLst>
              <p:tags r:id="rId2"/>
            </p:custDataLst>
          </p:nvPr>
        </p:nvSpPr>
        <p:spPr bwMode="auto">
          <a:xfrm>
            <a:off x="316501" y="2322999"/>
            <a:ext cx="2058502" cy="5259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defTabSz="913376" fontAlgn="base">
              <a:spcBef>
                <a:spcPct val="0"/>
              </a:spcBef>
              <a:spcAft>
                <a:spcPct val="0"/>
              </a:spcAft>
            </a:pPr>
            <a:r>
              <a:rPr lang="en-US" sz="1699"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Readiness</a:t>
            </a:r>
          </a:p>
        </p:txBody>
      </p:sp>
      <p:sp>
        <p:nvSpPr>
          <p:cNvPr id="18" name="Rectangle 17"/>
          <p:cNvSpPr/>
          <p:nvPr>
            <p:custDataLst>
              <p:tags r:id="rId3"/>
            </p:custDataLst>
          </p:nvPr>
        </p:nvSpPr>
        <p:spPr bwMode="auto">
          <a:xfrm>
            <a:off x="2586254" y="2322999"/>
            <a:ext cx="2058502" cy="525966"/>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defTabSz="913376" fontAlgn="base">
              <a:spcBef>
                <a:spcPct val="0"/>
              </a:spcBef>
              <a:spcAft>
                <a:spcPct val="0"/>
              </a:spcAft>
            </a:pPr>
            <a:r>
              <a:rPr lang="en-US" sz="1699"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p>
        </p:txBody>
      </p:sp>
      <p:sp>
        <p:nvSpPr>
          <p:cNvPr id="5" name="Rectangle 4"/>
          <p:cNvSpPr/>
          <p:nvPr/>
        </p:nvSpPr>
        <p:spPr bwMode="auto">
          <a:xfrm>
            <a:off x="315567" y="2848965"/>
            <a:ext cx="2051993" cy="176798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Obtain proper understanding on for the app model </a:t>
            </a:r>
          </a:p>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Hosting decisions</a:t>
            </a:r>
          </a:p>
        </p:txBody>
      </p:sp>
      <p:sp>
        <p:nvSpPr>
          <p:cNvPr id="32" name="Rectangle 31"/>
          <p:cNvSpPr/>
          <p:nvPr/>
        </p:nvSpPr>
        <p:spPr bwMode="auto">
          <a:xfrm>
            <a:off x="2592572" y="2841564"/>
            <a:ext cx="2045557" cy="176798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marL="285664" indent="-285664" defTabSz="913825" fontAlgn="base">
              <a:spcBef>
                <a:spcPct val="0"/>
              </a:spcBef>
              <a:spcAft>
                <a:spcPct val="0"/>
              </a:spcAft>
              <a:buFont typeface="Arial" panose="020B0604020202020204" pitchFamily="34" charset="0"/>
              <a:buChar char="•"/>
            </a:pPr>
            <a:r>
              <a:rPr lang="en-US" sz="14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Solution package assessment one by one</a:t>
            </a:r>
          </a:p>
          <a:p>
            <a:pPr marL="285664" indent="-285664" defTabSz="913825" fontAlgn="base">
              <a:spcBef>
                <a:spcPct val="0"/>
              </a:spcBef>
              <a:spcAft>
                <a:spcPct val="0"/>
              </a:spcAft>
              <a:buFont typeface="Arial" panose="020B0604020202020204" pitchFamily="34" charset="0"/>
              <a:buChar char="•"/>
            </a:pPr>
            <a:r>
              <a:rPr lang="en-US" sz="14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Can be partly automated with existing tooling</a:t>
            </a:r>
          </a:p>
          <a:p>
            <a:pPr marL="285664" indent="-285664" defTabSz="913825" fontAlgn="base">
              <a:spcBef>
                <a:spcPct val="0"/>
              </a:spcBef>
              <a:spcAft>
                <a:spcPct val="0"/>
              </a:spcAft>
              <a:buFont typeface="Arial" panose="020B0604020202020204" pitchFamily="34" charset="0"/>
              <a:buChar char="•"/>
            </a:pPr>
            <a:r>
              <a:rPr lang="en-US" sz="14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Analyze requirements</a:t>
            </a:r>
          </a:p>
        </p:txBody>
      </p:sp>
      <p:sp>
        <p:nvSpPr>
          <p:cNvPr id="33" name="Rectangle 32"/>
          <p:cNvSpPr/>
          <p:nvPr/>
        </p:nvSpPr>
        <p:spPr bwMode="auto">
          <a:xfrm>
            <a:off x="4878665" y="2849374"/>
            <a:ext cx="2044373" cy="176798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Initial high level planning based on functional and business requirements</a:t>
            </a:r>
          </a:p>
        </p:txBody>
      </p:sp>
      <p:sp>
        <p:nvSpPr>
          <p:cNvPr id="15" name="Rectangle 14"/>
          <p:cNvSpPr/>
          <p:nvPr>
            <p:custDataLst>
              <p:tags r:id="rId4"/>
            </p:custDataLst>
          </p:nvPr>
        </p:nvSpPr>
        <p:spPr bwMode="auto">
          <a:xfrm>
            <a:off x="7578197" y="2324639"/>
            <a:ext cx="2058322" cy="53362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defTabSz="913376" fontAlgn="base">
              <a:spcBef>
                <a:spcPct val="0"/>
              </a:spcBef>
              <a:spcAft>
                <a:spcPct val="0"/>
              </a:spcAft>
            </a:pPr>
            <a:r>
              <a:rPr lang="en-US" sz="1699"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p>
        </p:txBody>
      </p:sp>
      <p:sp>
        <p:nvSpPr>
          <p:cNvPr id="23" name="Rectangle 22"/>
          <p:cNvSpPr/>
          <p:nvPr>
            <p:custDataLst>
              <p:tags r:id="rId5"/>
            </p:custDataLst>
          </p:nvPr>
        </p:nvSpPr>
        <p:spPr bwMode="auto">
          <a:xfrm>
            <a:off x="9868129" y="2324639"/>
            <a:ext cx="2043273" cy="5336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defTabSz="913376" fontAlgn="base">
              <a:spcBef>
                <a:spcPct val="0"/>
              </a:spcBef>
              <a:spcAft>
                <a:spcPct val="0"/>
              </a:spcAft>
            </a:pPr>
            <a:r>
              <a:rPr lang="en-US" sz="1699"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p>
        </p:txBody>
      </p:sp>
      <p:sp>
        <p:nvSpPr>
          <p:cNvPr id="34" name="Rectangle 33"/>
          <p:cNvSpPr/>
          <p:nvPr/>
        </p:nvSpPr>
        <p:spPr bwMode="auto">
          <a:xfrm>
            <a:off x="7583612" y="2850373"/>
            <a:ext cx="2045258" cy="179372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Detailed technical planning</a:t>
            </a:r>
          </a:p>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Actual development and testing based on previous steps</a:t>
            </a:r>
          </a:p>
        </p:txBody>
      </p:sp>
      <p:sp>
        <p:nvSpPr>
          <p:cNvPr id="35" name="Rectangle 34"/>
          <p:cNvSpPr/>
          <p:nvPr/>
        </p:nvSpPr>
        <p:spPr bwMode="auto">
          <a:xfrm>
            <a:off x="9874662" y="2856544"/>
            <a:ext cx="2030298" cy="179372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Deployment of apps</a:t>
            </a:r>
          </a:p>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Transforming content</a:t>
            </a:r>
          </a:p>
          <a:p>
            <a:pPr marL="285664" indent="-285664" defTabSz="913825" fontAlgn="base">
              <a:spcBef>
                <a:spcPct val="0"/>
              </a:spcBef>
              <a:spcAft>
                <a:spcPct val="0"/>
              </a:spcAft>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ea typeface="Segoe UI" pitchFamily="34" charset="0"/>
                <a:cs typeface="Segoe UI Light" panose="020B0502040204020203" pitchFamily="34" charset="0"/>
              </a:rPr>
              <a:t>Retract solutions</a:t>
            </a:r>
          </a:p>
        </p:txBody>
      </p:sp>
      <p:cxnSp>
        <p:nvCxnSpPr>
          <p:cNvPr id="3" name="Straight Arrow Connector 2"/>
          <p:cNvCxnSpPr/>
          <p:nvPr/>
        </p:nvCxnSpPr>
        <p:spPr>
          <a:xfrm>
            <a:off x="1677279" y="5222889"/>
            <a:ext cx="8381529" cy="10271"/>
          </a:xfrm>
          <a:prstGeom prst="straightConnector1">
            <a:avLst/>
          </a:prstGeom>
          <a:ln w="1301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996137" y="2123055"/>
            <a:ext cx="480401" cy="2793791"/>
          </a:xfrm>
          <a:prstGeom prst="line">
            <a:avLst/>
          </a:prstGeom>
          <a:ln w="34925">
            <a:solidFill>
              <a:schemeClr val="accent1"/>
            </a:solidFill>
            <a:prstDash val="dash"/>
            <a:headEnd type="oval"/>
            <a:tailEnd type="ova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45164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446228" y="1123882"/>
            <a:ext cx="11147966" cy="747507"/>
          </a:xfrm>
          <a:prstGeom prst="rect">
            <a:avLst/>
          </a:prstGeom>
        </p:spPr>
        <p:txBody>
          <a:bodyPr>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endParaRPr lang="de-DE" sz="4531" dirty="0">
              <a:solidFill>
                <a:srgbClr val="C00000"/>
              </a:solidFill>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52" y="3443974"/>
            <a:ext cx="1894309" cy="1894309"/>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518" y="3443974"/>
            <a:ext cx="1894309" cy="1894309"/>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652" y="3443974"/>
            <a:ext cx="1894309" cy="1894309"/>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2085" y="3443974"/>
            <a:ext cx="1894309" cy="1894309"/>
          </a:xfrm>
          <a:prstGeom prst="rect">
            <a:avLst/>
          </a:prstGeom>
        </p:spPr>
      </p:pic>
      <p:pic>
        <p:nvPicPr>
          <p:cNvPr id="2054" name="Picture 6" descr="http://www.spcaf.com/wp/wp-content/uploads/2014/10/SPCAF_M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7219" y="3443974"/>
            <a:ext cx="1904504" cy="190450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1" name="Group 40"/>
          <p:cNvGrpSpPr/>
          <p:nvPr/>
        </p:nvGrpSpPr>
        <p:grpSpPr>
          <a:xfrm>
            <a:off x="767030" y="2288092"/>
            <a:ext cx="10474771" cy="1034987"/>
            <a:chOff x="838278" y="2287794"/>
            <a:chExt cx="10477500" cy="1035257"/>
          </a:xfrm>
        </p:grpSpPr>
        <p:sp>
          <p:nvSpPr>
            <p:cNvPr id="45" name="Left Brace 44"/>
            <p:cNvSpPr/>
            <p:nvPr/>
          </p:nvSpPr>
          <p:spPr>
            <a:xfrm rot="5400000">
              <a:off x="5932730" y="-2059997"/>
              <a:ext cx="288596" cy="10477500"/>
            </a:xfrm>
            <a:prstGeom prst="leftBrace">
              <a:avLst>
                <a:gd name="adj1" fmla="val 8333"/>
                <a:gd name="adj2" fmla="val 498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46" name="TextBox 45"/>
            <p:cNvSpPr txBox="1"/>
            <p:nvPr/>
          </p:nvSpPr>
          <p:spPr>
            <a:xfrm>
              <a:off x="3585934" y="2287794"/>
              <a:ext cx="5013788" cy="707886"/>
            </a:xfrm>
            <a:prstGeom prst="rect">
              <a:avLst/>
            </a:prstGeom>
            <a:noFill/>
          </p:spPr>
          <p:txBody>
            <a:bodyPr wrap="square" rtlCol="0">
              <a:spAutoFit/>
            </a:bodyPr>
            <a:lstStyle/>
            <a:p>
              <a:pPr algn="ctr"/>
              <a:r>
                <a:rPr lang="en-US" sz="1999" b="1" dirty="0"/>
                <a:t>SPCAF Professional / Server Edition</a:t>
              </a:r>
            </a:p>
            <a:p>
              <a:pPr algn="ctr"/>
              <a:r>
                <a:rPr lang="en-US" sz="1999" dirty="0"/>
                <a:t>Commercial Product</a:t>
              </a:r>
            </a:p>
          </p:txBody>
        </p:sp>
      </p:grpSp>
      <p:grpSp>
        <p:nvGrpSpPr>
          <p:cNvPr id="40" name="Group 39"/>
          <p:cNvGrpSpPr/>
          <p:nvPr/>
        </p:nvGrpSpPr>
        <p:grpSpPr>
          <a:xfrm>
            <a:off x="-28579" y="5523560"/>
            <a:ext cx="3475177" cy="1047686"/>
            <a:chOff x="42462" y="5524105"/>
            <a:chExt cx="3476082" cy="1047959"/>
          </a:xfrm>
        </p:grpSpPr>
        <p:sp>
          <p:nvSpPr>
            <p:cNvPr id="47" name="Right Brace 46"/>
            <p:cNvSpPr/>
            <p:nvPr/>
          </p:nvSpPr>
          <p:spPr>
            <a:xfrm rot="5400000" flipV="1">
              <a:off x="1650088" y="4712217"/>
              <a:ext cx="271028" cy="189480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48" name="TextBox 47"/>
            <p:cNvSpPr txBox="1"/>
            <p:nvPr/>
          </p:nvSpPr>
          <p:spPr>
            <a:xfrm>
              <a:off x="42462" y="5864178"/>
              <a:ext cx="3476082" cy="707886"/>
            </a:xfrm>
            <a:prstGeom prst="rect">
              <a:avLst/>
            </a:prstGeom>
            <a:noFill/>
          </p:spPr>
          <p:txBody>
            <a:bodyPr wrap="none" rtlCol="0">
              <a:spAutoFit/>
            </a:bodyPr>
            <a:lstStyle/>
            <a:p>
              <a:pPr algn="ctr"/>
              <a:r>
                <a:rPr lang="en-US" sz="1999" b="1" dirty="0"/>
                <a:t>SPCAF Community Edition</a:t>
              </a:r>
            </a:p>
            <a:p>
              <a:pPr algn="ctr"/>
              <a:r>
                <a:rPr lang="en-US" sz="1999" dirty="0"/>
                <a:t>FREE</a:t>
              </a:r>
            </a:p>
          </p:txBody>
        </p:sp>
      </p:grpSp>
      <p:grpSp>
        <p:nvGrpSpPr>
          <p:cNvPr id="39" name="Group 38"/>
          <p:cNvGrpSpPr/>
          <p:nvPr/>
        </p:nvGrpSpPr>
        <p:grpSpPr>
          <a:xfrm>
            <a:off x="8436434" y="5521194"/>
            <a:ext cx="3695883" cy="1047430"/>
            <a:chOff x="8509680" y="5521738"/>
            <a:chExt cx="3696846" cy="1047703"/>
          </a:xfrm>
        </p:grpSpPr>
        <p:sp>
          <p:nvSpPr>
            <p:cNvPr id="49" name="Right Brace 48"/>
            <p:cNvSpPr/>
            <p:nvPr/>
          </p:nvSpPr>
          <p:spPr>
            <a:xfrm rot="5400000" flipV="1">
              <a:off x="10222588" y="4709850"/>
              <a:ext cx="271028" cy="189480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50" name="TextBox 49"/>
            <p:cNvSpPr txBox="1"/>
            <p:nvPr/>
          </p:nvSpPr>
          <p:spPr>
            <a:xfrm>
              <a:off x="8509680" y="5861811"/>
              <a:ext cx="3696846" cy="707630"/>
            </a:xfrm>
            <a:prstGeom prst="rect">
              <a:avLst/>
            </a:prstGeom>
            <a:noFill/>
          </p:spPr>
          <p:txBody>
            <a:bodyPr wrap="none" rtlCol="0">
              <a:spAutoFit/>
            </a:bodyPr>
            <a:lstStyle/>
            <a:p>
              <a:pPr algn="ctr"/>
              <a:r>
                <a:rPr lang="en-US" sz="1999" b="1" dirty="0"/>
                <a:t>SPCAF Migration Assessment</a:t>
              </a:r>
            </a:p>
            <a:p>
              <a:pPr algn="ctr"/>
              <a:r>
                <a:rPr lang="en-US" sz="1999" dirty="0"/>
                <a:t>FREE</a:t>
              </a:r>
            </a:p>
          </p:txBody>
        </p:sp>
      </p:grpSp>
      <p:pic>
        <p:nvPicPr>
          <p:cNvPr id="18" name="Picture 17" descr="SPCAF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0169" y="123783"/>
            <a:ext cx="5651603" cy="2167155"/>
          </a:xfrm>
          <a:prstGeom prst="rect">
            <a:avLst/>
          </a:prstGeom>
        </p:spPr>
      </p:pic>
    </p:spTree>
    <p:extLst>
      <p:ext uri="{BB962C8B-B14F-4D97-AF65-F5344CB8AC3E}">
        <p14:creationId xmlns:p14="http://schemas.microsoft.com/office/powerpoint/2010/main" val="414953424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1000"/>
                                        <p:tgtEl>
                                          <p:spTgt spid="2054"/>
                                        </p:tgtEl>
                                      </p:cBhvr>
                                    </p:animEffect>
                                    <p:anim calcmode="lin" valueType="num">
                                      <p:cBhvr>
                                        <p:cTn id="28" dur="1000" fill="hold"/>
                                        <p:tgtEl>
                                          <p:spTgt spid="2054"/>
                                        </p:tgtEl>
                                        <p:attrNameLst>
                                          <p:attrName>ppt_x</p:attrName>
                                        </p:attrNameLst>
                                      </p:cBhvr>
                                      <p:tavLst>
                                        <p:tav tm="0">
                                          <p:val>
                                            <p:strVal val="#ppt_x"/>
                                          </p:val>
                                        </p:tav>
                                        <p:tav tm="100000">
                                          <p:val>
                                            <p:strVal val="#ppt_x"/>
                                          </p:val>
                                        </p:tav>
                                      </p:tavLst>
                                    </p:anim>
                                    <p:anim calcmode="lin" valueType="num">
                                      <p:cBhvr>
                                        <p:cTn id="29" dur="1000" fill="hold"/>
                                        <p:tgtEl>
                                          <p:spTgt spid="205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SPCAF Migration </a:t>
            </a:r>
            <a:r>
              <a:rPr lang="en-US" b="1" dirty="0" smtClean="0"/>
              <a:t>Assessment – Analysis rules</a:t>
            </a:r>
            <a:endParaRPr lang="en-US" b="1" dirty="0"/>
          </a:p>
        </p:txBody>
      </p:sp>
      <p:sp>
        <p:nvSpPr>
          <p:cNvPr id="3" name="Content Placeholder 2"/>
          <p:cNvSpPr>
            <a:spLocks noGrp="1"/>
          </p:cNvSpPr>
          <p:nvPr>
            <p:ph sz="quarter" idx="10"/>
          </p:nvPr>
        </p:nvSpPr>
        <p:spPr>
          <a:xfrm>
            <a:off x="6641831" y="1388758"/>
            <a:ext cx="5259731" cy="5289010"/>
          </a:xfrm>
        </p:spPr>
        <p:txBody>
          <a:bodyPr/>
          <a:lstStyle/>
          <a:p>
            <a:r>
              <a:rPr lang="en-US" sz="2799" dirty="0"/>
              <a:t>Analysis rules for the migration assessment are open source for input from community</a:t>
            </a:r>
          </a:p>
          <a:p>
            <a:pPr lvl="1"/>
            <a:r>
              <a:rPr lang="en-US" sz="2399" dirty="0"/>
              <a:t>Enables faster development cycles and contributions from community</a:t>
            </a:r>
          </a:p>
          <a:p>
            <a:r>
              <a:rPr lang="en-US" sz="2799" dirty="0"/>
              <a:t>Located under the official Office Dev location in the GitHub</a:t>
            </a:r>
          </a:p>
          <a:p>
            <a:r>
              <a:rPr lang="en-US" sz="2799" dirty="0"/>
              <a:t>Join us on the transformation rule development!</a:t>
            </a:r>
          </a:p>
          <a:p>
            <a:endParaRPr lang="en-GB" sz="2799" dirty="0"/>
          </a:p>
        </p:txBody>
      </p:sp>
      <p:pic>
        <p:nvPicPr>
          <p:cNvPr id="6" name="Picture 5"/>
          <p:cNvPicPr>
            <a:picLocks noChangeAspect="1"/>
          </p:cNvPicPr>
          <p:nvPr/>
        </p:nvPicPr>
        <p:blipFill>
          <a:blip r:embed="rId3"/>
          <a:stretch>
            <a:fillRect/>
          </a:stretch>
        </p:blipFill>
        <p:spPr>
          <a:xfrm>
            <a:off x="379415" y="1923281"/>
            <a:ext cx="5304449" cy="3950900"/>
          </a:xfrm>
          <a:prstGeom prst="rect">
            <a:avLst/>
          </a:prstGeom>
          <a:ln>
            <a:solidFill>
              <a:schemeClr val="bg1">
                <a:lumMod val="75000"/>
              </a:schemeClr>
            </a:solidFill>
          </a:ln>
        </p:spPr>
      </p:pic>
      <p:pic>
        <p:nvPicPr>
          <p:cNvPr id="7" name="Picture 6" descr="http://www.spcaf.com/wp/wp-content/uploads/2014/10/SPCAF_M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344" y="4478578"/>
            <a:ext cx="1904504" cy="190450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379415" y="1249032"/>
            <a:ext cx="5757398" cy="523084"/>
          </a:xfrm>
          <a:prstGeom prst="rect">
            <a:avLst/>
          </a:prstGeom>
        </p:spPr>
        <p:txBody>
          <a:bodyPr/>
          <a:lstStyle>
            <a:lvl1pPr marL="342783" indent="-342783" defTabSz="914088">
              <a:spcBef>
                <a:spcPts val="1400"/>
              </a:spcBef>
              <a:buFont typeface="Arial" pitchFamily="34" charset="0"/>
              <a:buChar char="•"/>
              <a:defRPr sz="28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pPr marL="0" indent="0">
              <a:buNone/>
            </a:pPr>
            <a:r>
              <a:rPr lang="en-GB" sz="3599" dirty="0"/>
              <a:t>http://aka.ms/spcafmarules</a:t>
            </a:r>
          </a:p>
        </p:txBody>
      </p:sp>
    </p:spTree>
    <p:extLst>
      <p:ext uri="{BB962C8B-B14F-4D97-AF65-F5344CB8AC3E}">
        <p14:creationId xmlns:p14="http://schemas.microsoft.com/office/powerpoint/2010/main" val="18018540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ext Placeholder 2"/>
          <p:cNvSpPr>
            <a:spLocks noGrp="1"/>
          </p:cNvSpPr>
          <p:nvPr>
            <p:ph type="body" sz="quarter" idx="10"/>
          </p:nvPr>
        </p:nvSpPr>
        <p:spPr/>
        <p:txBody>
          <a:bodyPr/>
          <a:lstStyle/>
          <a:p>
            <a:r>
              <a:rPr lang="en-US" dirty="0" smtClean="0"/>
              <a:t>Demo</a:t>
            </a:r>
            <a:endParaRPr lang="en-GB" dirty="0"/>
          </a:p>
        </p:txBody>
      </p:sp>
      <p:sp>
        <p:nvSpPr>
          <p:cNvPr id="5" name="Text Placeholder 4"/>
          <p:cNvSpPr>
            <a:spLocks noGrp="1"/>
          </p:cNvSpPr>
          <p:nvPr>
            <p:ph type="body" sz="quarter" idx="11"/>
          </p:nvPr>
        </p:nvSpPr>
        <p:spPr/>
        <p:txBody>
          <a:bodyPr/>
          <a:lstStyle/>
          <a:p>
            <a:r>
              <a:rPr lang="en-US" dirty="0"/>
              <a:t>SPCAF tooling in practice</a:t>
            </a:r>
            <a:endParaRPr lang="en-GB" dirty="0"/>
          </a:p>
        </p:txBody>
      </p:sp>
    </p:spTree>
    <p:extLst>
      <p:ext uri="{BB962C8B-B14F-4D97-AF65-F5344CB8AC3E}">
        <p14:creationId xmlns:p14="http://schemas.microsoft.com/office/powerpoint/2010/main" val="6138441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2346</Words>
  <Application>Microsoft Office PowerPoint</Application>
  <PresentationFormat>Custom</PresentationFormat>
  <Paragraphs>314</Paragraphs>
  <Slides>37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Transformation guidance from farm solutions to app model</vt:lpstr>
      <vt:lpstr>Agenda</vt:lpstr>
      <vt:lpstr>Vision</vt:lpstr>
      <vt:lpstr>Recommendations</vt:lpstr>
      <vt:lpstr>Transformation process</vt:lpstr>
      <vt:lpstr>Approaching transformation</vt:lpstr>
      <vt:lpstr>PowerPoint Presentation</vt:lpstr>
      <vt:lpstr>SPCAF Migration Assessment – Analysis rules</vt:lpstr>
      <vt:lpstr>PowerPoint Presentation</vt:lpstr>
      <vt:lpstr>Transformation Approaches</vt:lpstr>
      <vt:lpstr>Transformation Approaches</vt:lpstr>
      <vt:lpstr>Ways to minimize overall transformation time</vt:lpstr>
      <vt:lpstr>Replacements for different customization types</vt:lpstr>
      <vt:lpstr>Challenge?</vt:lpstr>
      <vt:lpstr>Replace page layouts and master pages</vt:lpstr>
      <vt:lpstr>Replacement of web parts and controls</vt:lpstr>
      <vt:lpstr>PowerPoint Presentation</vt:lpstr>
      <vt:lpstr>Site columns and content types</vt:lpstr>
      <vt:lpstr>Modules (Feature Framework) </vt:lpstr>
      <vt:lpstr>Site Templates &amp; Web Templates</vt:lpstr>
      <vt:lpstr>Timer jobs</vt:lpstr>
      <vt:lpstr>Remember!</vt:lpstr>
      <vt:lpstr>Case of a bad headache?</vt:lpstr>
      <vt:lpstr>“I’m moving to cloud, couldn’t I transform as part of the move?”</vt:lpstr>
      <vt:lpstr>Considerations for current farm solutions</vt:lpstr>
      <vt:lpstr>Recommendations for farm solutions</vt:lpstr>
      <vt:lpstr>Content Type and site columns challenge</vt:lpstr>
      <vt:lpstr>Content type and site columns with dependency Not recommended approach</vt:lpstr>
      <vt:lpstr>Content type and site columns without dependency Recommended approach</vt:lpstr>
      <vt:lpstr>List template challenge</vt:lpstr>
      <vt:lpstr>Custom field challenge</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