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 id="2147484150" r:id="rId6"/>
    <p:sldMasterId id="2147484179" r:id="rId7"/>
  </p:sldMasterIdLst>
  <p:notesMasterIdLst>
    <p:notesMasterId r:id="rId38"/>
  </p:notesMasterIdLst>
  <p:handoutMasterIdLst>
    <p:handoutMasterId r:id="rId39"/>
  </p:handoutMasterIdLst>
  <p:sldIdLst>
    <p:sldId id="970" r:id="rId8"/>
    <p:sldId id="971" r:id="rId9"/>
    <p:sldId id="972" r:id="rId10"/>
    <p:sldId id="973" r:id="rId11"/>
    <p:sldId id="974" r:id="rId12"/>
    <p:sldId id="953" r:id="rId13"/>
    <p:sldId id="998" r:id="rId14"/>
    <p:sldId id="1002" r:id="rId15"/>
    <p:sldId id="1003" r:id="rId16"/>
    <p:sldId id="980" r:id="rId17"/>
    <p:sldId id="966" r:id="rId18"/>
    <p:sldId id="997" r:id="rId19"/>
    <p:sldId id="967" r:id="rId20"/>
    <p:sldId id="999" r:id="rId21"/>
    <p:sldId id="981" r:id="rId22"/>
    <p:sldId id="969" r:id="rId23"/>
    <p:sldId id="982" r:id="rId24"/>
    <p:sldId id="983" r:id="rId25"/>
    <p:sldId id="985" r:id="rId26"/>
    <p:sldId id="992" r:id="rId27"/>
    <p:sldId id="989" r:id="rId28"/>
    <p:sldId id="991" r:id="rId29"/>
    <p:sldId id="990" r:id="rId30"/>
    <p:sldId id="995" r:id="rId31"/>
    <p:sldId id="996" r:id="rId32"/>
    <p:sldId id="988" r:id="rId33"/>
    <p:sldId id="1004" r:id="rId34"/>
    <p:sldId id="977" r:id="rId35"/>
    <p:sldId id="978" r:id="rId36"/>
    <p:sldId id="979" r:id="rId3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7" autoAdjust="0"/>
    <p:restoredTop sz="95742" autoAdjust="0"/>
  </p:normalViewPr>
  <p:slideViewPr>
    <p:cSldViewPr snapToGrid="0">
      <p:cViewPr varScale="1">
        <p:scale>
          <a:sx n="88" d="100"/>
          <a:sy n="88" d="100"/>
        </p:scale>
        <p:origin x="270" y="84"/>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1/7/2015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1/7/2015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448046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4431" lvl="1" indent="-171450">
              <a:buFont typeface="Arial" panose="020B0604020202020204" pitchFamily="34" charset="0"/>
              <a:buChar char="•"/>
            </a:pPr>
            <a:endParaRPr lang="en-US" dirty="0"/>
          </a:p>
        </p:txBody>
      </p:sp>
      <p:sp>
        <p:nvSpPr>
          <p:cNvPr id="4" name="Date Placeholder 3"/>
          <p:cNvSpPr>
            <a:spLocks noGrp="1"/>
          </p:cNvSpPr>
          <p:nvPr>
            <p:ph type="dt" idx="10"/>
          </p:nvPr>
        </p:nvSpPr>
        <p:spPr/>
        <p:txBody>
          <a:bodyPr/>
          <a:lstStyle/>
          <a:p>
            <a:fld id="{ADCF7610-7B2D-4505-9516-0B2366DFB89A}" type="datetime1">
              <a:rPr lang="en-US" smtClean="0"/>
              <a:t>1/7/2015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0159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4431" lvl="1" indent="-171450">
              <a:buFont typeface="Arial" panose="020B0604020202020204" pitchFamily="34" charset="0"/>
              <a:buChar char="•"/>
            </a:pPr>
            <a:endParaRPr lang="en-US" dirty="0"/>
          </a:p>
        </p:txBody>
      </p:sp>
      <p:sp>
        <p:nvSpPr>
          <p:cNvPr id="4" name="Date Placeholder 3"/>
          <p:cNvSpPr>
            <a:spLocks noGrp="1"/>
          </p:cNvSpPr>
          <p:nvPr>
            <p:ph type="dt" idx="10"/>
          </p:nvPr>
        </p:nvSpPr>
        <p:spPr/>
        <p:txBody>
          <a:bodyPr/>
          <a:lstStyle/>
          <a:p>
            <a:fld id="{ADCF7610-7B2D-4505-9516-0B2366DFB89A}" type="datetime1">
              <a:rPr lang="en-US" smtClean="0"/>
              <a:t>1/7/2015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67019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4431" lvl="1" indent="-171450">
              <a:buFont typeface="Arial" panose="020B0604020202020204" pitchFamily="34" charset="0"/>
              <a:buChar char="•"/>
            </a:pPr>
            <a:endParaRPr lang="en-US" dirty="0"/>
          </a:p>
        </p:txBody>
      </p:sp>
      <p:sp>
        <p:nvSpPr>
          <p:cNvPr id="4" name="Date Placeholder 3"/>
          <p:cNvSpPr>
            <a:spLocks noGrp="1"/>
          </p:cNvSpPr>
          <p:nvPr>
            <p:ph type="dt" idx="10"/>
          </p:nvPr>
        </p:nvSpPr>
        <p:spPr/>
        <p:txBody>
          <a:bodyPr/>
          <a:lstStyle/>
          <a:p>
            <a:fld id="{ADCF7610-7B2D-4505-9516-0B2366DFB89A}" type="datetime1">
              <a:rPr lang="en-US" smtClean="0"/>
              <a:t>1/7/2015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2607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1/7/2015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40450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1/7/2015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941594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Validate the license</a:t>
            </a:r>
          </a:p>
          <a:p>
            <a:r>
              <a:rPr lang="en-US" dirty="0" smtClean="0">
                <a:effectLst/>
              </a:rPr>
              <a:t>After the app receives the app license token, the app must pass it to the Office Store verification web service to determine that the license is valid and the information it contains is accurate. The verification service returns whether the license is valid and the license attribute values. The app code can then take appropriate action, based on whether the license is valid and on the license information.</a:t>
            </a:r>
          </a:p>
          <a:p>
            <a:endParaRPr lang="en-US" dirty="0" smtClean="0">
              <a:effectLst/>
            </a:endParaRPr>
          </a:p>
          <a:p>
            <a:r>
              <a:rPr lang="en-US" dirty="0" smtClean="0">
                <a:effectLst/>
              </a:rPr>
              <a:t>Note:</a:t>
            </a:r>
            <a:r>
              <a:rPr lang="en-US" baseline="0" dirty="0" smtClean="0">
                <a:effectLst/>
              </a:rPr>
              <a:t> </a:t>
            </a:r>
            <a:r>
              <a:rPr lang="en-US" dirty="0" smtClean="0">
                <a:effectLst/>
              </a:rPr>
              <a:t>The Office Store verification service does not support being called from client-side code. For apps for Office, you are required to use server-side code to query the Office Store verification web service. For apps for SharePoint, if you are hosting your app pages on SharePoint, you can use the SharePoint web proxy to make JavaScript calls to the Office Store verification service. However, for security reasons we strongly recommend that you only use server-side code.</a:t>
            </a:r>
            <a:endParaRPr lang="en-US" dirty="0"/>
          </a:p>
        </p:txBody>
      </p:sp>
      <p:sp>
        <p:nvSpPr>
          <p:cNvPr id="4" name="Date Placeholder 3"/>
          <p:cNvSpPr>
            <a:spLocks noGrp="1"/>
          </p:cNvSpPr>
          <p:nvPr>
            <p:ph type="dt" idx="10"/>
          </p:nvPr>
        </p:nvSpPr>
        <p:spPr/>
        <p:txBody>
          <a:bodyPr/>
          <a:lstStyle/>
          <a:p>
            <a:fld id="{EEAEB0D6-B30A-4B75-BCC8-4968FDFFC3D3}" type="datetime1">
              <a:rPr lang="en-US" smtClean="0"/>
              <a:t>1/7/2015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54101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The right</a:t>
            </a:r>
            <a:r>
              <a:rPr lang="en-US" baseline="0" dirty="0" smtClean="0">
                <a:effectLst/>
              </a:rPr>
              <a:t> </a:t>
            </a:r>
            <a:r>
              <a:rPr lang="en-US" dirty="0" smtClean="0">
                <a:effectLst/>
              </a:rPr>
              <a:t>figure shows the app license query and validation process for apps for SharePoint. </a:t>
            </a:r>
          </a:p>
          <a:p>
            <a:pPr marL="228600" indent="-228600">
              <a:buFont typeface="+mj-lt"/>
              <a:buAutoNum type="arabicPeriod"/>
            </a:pPr>
            <a:r>
              <a:rPr lang="en-US" dirty="0" smtClean="0">
                <a:effectLst/>
              </a:rPr>
              <a:t>The user launches the app from within SharePoint.</a:t>
            </a:r>
          </a:p>
          <a:p>
            <a:pPr marL="228600" indent="-228600">
              <a:buFont typeface="+mj-lt"/>
              <a:buAutoNum type="arabicPeriod"/>
            </a:pPr>
            <a:r>
              <a:rPr lang="en-US" dirty="0" smtClean="0">
                <a:effectLst/>
              </a:rPr>
              <a:t>This launches the app code in the cloud.</a:t>
            </a:r>
          </a:p>
          <a:p>
            <a:pPr marL="228600" indent="-228600">
              <a:buFont typeface="+mj-lt"/>
              <a:buAutoNum type="arabicPeriod"/>
            </a:pPr>
            <a:r>
              <a:rPr lang="en-US" dirty="0" smtClean="0">
                <a:effectLst/>
              </a:rPr>
              <a:t>When the app needs to verify a user’s app license, it uses server-side code to query SharePoint, via the client object model, for the app license token.</a:t>
            </a:r>
          </a:p>
          <a:p>
            <a:pPr marL="228600" indent="-228600">
              <a:buFont typeface="+mj-lt"/>
              <a:buAutoNum type="arabicPeriod"/>
            </a:pPr>
            <a:r>
              <a:rPr lang="en-US" dirty="0" smtClean="0">
                <a:effectLst/>
              </a:rPr>
              <a:t>It then passes that token to the Office Store verification service.</a:t>
            </a:r>
          </a:p>
          <a:p>
            <a:pPr marL="228600" indent="-228600">
              <a:buFont typeface="+mj-lt"/>
              <a:buAutoNum type="arabicPeriod"/>
            </a:pPr>
            <a:r>
              <a:rPr lang="en-US" dirty="0" smtClean="0">
                <a:effectLst/>
              </a:rPr>
              <a:t>The verification service returns whether the license token is valid, and if it is, also returns the license properties.</a:t>
            </a:r>
          </a:p>
          <a:p>
            <a:pPr marL="228600" indent="-228600">
              <a:buFont typeface="+mj-lt"/>
              <a:buAutoNum type="arabicPeriod"/>
            </a:pPr>
            <a:r>
              <a:rPr lang="en-US" dirty="0" smtClean="0">
                <a:effectLst/>
              </a:rPr>
              <a:t>The app can then take action, based on the validity of the license and its properties.</a:t>
            </a:r>
          </a:p>
          <a:p>
            <a:endParaRPr lang="en-US" dirty="0"/>
          </a:p>
        </p:txBody>
      </p:sp>
      <p:sp>
        <p:nvSpPr>
          <p:cNvPr id="4" name="Date Placeholder 3"/>
          <p:cNvSpPr>
            <a:spLocks noGrp="1"/>
          </p:cNvSpPr>
          <p:nvPr>
            <p:ph type="dt" idx="10"/>
          </p:nvPr>
        </p:nvSpPr>
        <p:spPr/>
        <p:txBody>
          <a:bodyPr/>
          <a:lstStyle/>
          <a:p>
            <a:fld id="{EEAEB0D6-B30A-4B75-BCC8-4968FDFFC3D3}" type="datetime1">
              <a:rPr lang="en-US" smtClean="0"/>
              <a:t>1/7/2015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85214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EEAEB0D6-B30A-4B75-BCC8-4968FDFFC3D3}" type="datetime1">
              <a:rPr lang="en-US" smtClean="0"/>
              <a:t>1/7/2015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58207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07D4DB3-B3CB-4876-B55F-BFEEA7DBDAB4}" type="datetime1">
              <a:rPr lang="en-US" smtClean="0"/>
              <a:t>1/7/2015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45888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4431" lvl="1" indent="-171450">
              <a:buFont typeface="Arial" panose="020B0604020202020204" pitchFamily="34" charset="0"/>
              <a:buChar char="•"/>
            </a:pPr>
            <a:endParaRPr lang="en-US" dirty="0"/>
          </a:p>
        </p:txBody>
      </p:sp>
      <p:sp>
        <p:nvSpPr>
          <p:cNvPr id="4" name="Date Placeholder 3"/>
          <p:cNvSpPr>
            <a:spLocks noGrp="1"/>
          </p:cNvSpPr>
          <p:nvPr>
            <p:ph type="dt" idx="10"/>
          </p:nvPr>
        </p:nvSpPr>
        <p:spPr/>
        <p:txBody>
          <a:bodyPr/>
          <a:lstStyle/>
          <a:p>
            <a:fld id="{ADCF7610-7B2D-4505-9516-0B2366DFB89A}" type="datetime1">
              <a:rPr lang="en-US" smtClean="0"/>
              <a:t>1/7/2015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67707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4431" lvl="1" indent="-171450">
              <a:buFont typeface="Arial" panose="020B0604020202020204" pitchFamily="34" charset="0"/>
              <a:buChar char="•"/>
            </a:pPr>
            <a:endParaRPr lang="en-US" dirty="0"/>
          </a:p>
        </p:txBody>
      </p:sp>
      <p:sp>
        <p:nvSpPr>
          <p:cNvPr id="4" name="Date Placeholder 3"/>
          <p:cNvSpPr>
            <a:spLocks noGrp="1"/>
          </p:cNvSpPr>
          <p:nvPr>
            <p:ph type="dt" idx="10"/>
          </p:nvPr>
        </p:nvSpPr>
        <p:spPr/>
        <p:txBody>
          <a:bodyPr/>
          <a:lstStyle/>
          <a:p>
            <a:fld id="{ADCF7610-7B2D-4505-9516-0B2366DFB89A}" type="datetime1">
              <a:rPr lang="en-US" smtClean="0"/>
              <a:t>1/7/2015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71835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4431" lvl="1" indent="-171450">
              <a:buFont typeface="Arial" panose="020B0604020202020204" pitchFamily="34" charset="0"/>
              <a:buChar char="•"/>
            </a:pPr>
            <a:endParaRPr lang="en-US" dirty="0"/>
          </a:p>
        </p:txBody>
      </p:sp>
      <p:sp>
        <p:nvSpPr>
          <p:cNvPr id="4" name="Date Placeholder 3"/>
          <p:cNvSpPr>
            <a:spLocks noGrp="1"/>
          </p:cNvSpPr>
          <p:nvPr>
            <p:ph type="dt" idx="10"/>
          </p:nvPr>
        </p:nvSpPr>
        <p:spPr/>
        <p:txBody>
          <a:bodyPr/>
          <a:lstStyle/>
          <a:p>
            <a:fld id="{ADCF7610-7B2D-4505-9516-0B2366DFB89A}" type="datetime1">
              <a:rPr lang="en-US" smtClean="0"/>
              <a:t>1/7/2015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375959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028721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3147912"/>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7796779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1931586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08542057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4265977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76730200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75345721"/>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3953268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89105579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9074885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61976613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94249809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95021014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475426477"/>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83250532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2316311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1247896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00837962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10414803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695499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770979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503653780"/>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4166620905"/>
      </p:ext>
    </p:extLst>
  </p:cSld>
  <p:clrMapOvr>
    <a:masterClrMapping/>
  </p:clrMapOvr>
  <p:transition>
    <p:fade/>
  </p:transition>
  <p:timing>
    <p:tnLst>
      <p:par>
        <p:cTn id="1" dur="indefinite" restart="never" nodeType="tmRoot"/>
      </p:par>
    </p:tnLst>
  </p:timing>
  <p:hf hdr="0"/>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00058006"/>
      </p:ext>
    </p:extLst>
  </p:cSld>
  <p:clrMapOvr>
    <a:masterClrMapping/>
  </p:clrMapOvr>
  <p:transition>
    <p:fade/>
  </p:transition>
  <p:timing>
    <p:tnLst>
      <p:par>
        <p:cTn id="1" dur="indefinite" restart="never" nodeType="tmRoot"/>
      </p:par>
    </p:tnLst>
  </p:timing>
  <p:hf hdr="0"/>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8027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88593442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6096984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380"/>
            <a:ext cx="12188825" cy="6856620"/>
          </a:xfrm>
          <a:prstGeom prst="rect">
            <a:avLst/>
          </a:prstGeom>
        </p:spPr>
      </p:pic>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62149" y="474237"/>
            <a:ext cx="1775047" cy="380393"/>
          </a:xfrm>
          <a:prstGeom prst="rect">
            <a:avLst/>
          </a:prstGeom>
        </p:spPr>
      </p:pic>
    </p:spTree>
    <p:extLst>
      <p:ext uri="{BB962C8B-B14F-4D97-AF65-F5344CB8AC3E}">
        <p14:creationId xmlns:p14="http://schemas.microsoft.com/office/powerpoint/2010/main" val="120378105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 Photo Layou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 y="-7783"/>
            <a:ext cx="12218386" cy="6873565"/>
          </a:xfrm>
          <a:prstGeom prst="rect">
            <a:avLst/>
          </a:prstGeom>
        </p:spPr>
      </p:pic>
      <p:sp>
        <p:nvSpPr>
          <p:cNvPr id="19" name="Dark gradation top"/>
          <p:cNvSpPr/>
          <p:nvPr userDrawn="1"/>
        </p:nvSpPr>
        <p:spPr bwMode="gray">
          <a:xfrm>
            <a:off x="1" y="-7783"/>
            <a:ext cx="12103070" cy="6568608"/>
          </a:xfrm>
          <a:prstGeom prst="rect">
            <a:avLst/>
          </a:prstGeom>
          <a:gradFill flip="none" rotWithShape="1">
            <a:gsLst>
              <a:gs pos="0">
                <a:srgbClr val="000000">
                  <a:alpha val="7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14" y="539681"/>
            <a:ext cx="5901482" cy="2062069"/>
          </a:xfrm>
          <a:noFill/>
        </p:spPr>
        <p:txBody>
          <a:bodyPr vert="horz" wrap="square" lIns="146304" tIns="91440" rIns="146304" bIns="91440" rtlCol="0" anchor="t" anchorCtr="0">
            <a:noAutofit/>
          </a:bodyPr>
          <a:lstStyle>
            <a:lvl1pPr>
              <a:defRPr lang="en-US" sz="5880" spc="-98" baseline="0" dirty="0">
                <a:solidFill>
                  <a:schemeClr val="tx1"/>
                </a:solidFill>
              </a:defRPr>
            </a:lvl1pPr>
          </a:lstStyle>
          <a:p>
            <a:pPr lvl="0"/>
            <a:r>
              <a:rPr lang="en-US" dirty="0" smtClean="0"/>
              <a:t>Presentation title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18448887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2"/>
            <a:ext cx="6271784" cy="1794661"/>
          </a:xfrm>
          <a:noFill/>
        </p:spPr>
        <p:txBody>
          <a:bodyPr lIns="146304" tIns="109728" rIns="146304" bIns="109728">
            <a:noAutofit/>
          </a:bodyPr>
          <a:lstStyle>
            <a:lvl1pPr marL="0" indent="0">
              <a:spcBef>
                <a:spcPts val="0"/>
              </a:spcBef>
              <a:buNone/>
              <a:defRPr sz="3528" spc="0" baseline="0">
                <a:solidFill>
                  <a:schemeClr val="bg1">
                    <a:lumMod val="75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8065659" cy="1801436"/>
          </a:xfrm>
          <a:noFill/>
        </p:spPr>
        <p:txBody>
          <a:bodyPr lIns="146304" tIns="91440" rIns="146304" bIns="91440" anchor="t" anchorCtr="0"/>
          <a:lstStyle>
            <a:lvl1pPr>
              <a:defRPr sz="5880" spc="-98" baseline="0">
                <a:solidFill>
                  <a:schemeClr val="bg1">
                    <a:lumMod val="75000"/>
                  </a:schemeClr>
                </a:solidFill>
              </a:defRPr>
            </a:lvl1pPr>
          </a:lstStyle>
          <a:p>
            <a:r>
              <a:rPr lang="en-US" dirty="0" smtClean="0"/>
              <a:t>Presentation title</a:t>
            </a:r>
            <a:endParaRPr lang="en-US" dirty="0"/>
          </a:p>
        </p:txBody>
      </p:sp>
      <p:pic>
        <p:nvPicPr>
          <p:cNvPr id="8"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9926509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329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645844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266068379"/>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222975165"/>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633572874"/>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91483269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932260"/>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gradFill>
                  <a:gsLst>
                    <a:gs pos="2920">
                      <a:schemeClr val="tx1"/>
                    </a:gs>
                    <a:gs pos="100000">
                      <a:schemeClr val="tx1"/>
                    </a:gs>
                  </a:gsLst>
                  <a:lin ang="5400000" scaled="0"/>
                </a:gradFill>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5245894"/>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78347583"/>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74315328"/>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6530371"/>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3210839"/>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7148814"/>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834940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14029983"/>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ig Idea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2"/>
            <a:ext cx="11652805" cy="899665"/>
          </a:xfrm>
        </p:spPr>
        <p:txBody>
          <a:bodyPr/>
          <a:lstStyle>
            <a:lvl1pPr>
              <a:defRPr sz="7056" baseline="0"/>
            </a:lvl1pPr>
          </a:lstStyle>
          <a:p>
            <a:r>
              <a:rPr lang="en-US" smtClean="0"/>
              <a:t>Click to edit Master title style</a:t>
            </a:r>
            <a:endParaRPr lang="en-US" dirty="0"/>
          </a:p>
        </p:txBody>
      </p:sp>
    </p:spTree>
    <p:extLst>
      <p:ext uri="{BB962C8B-B14F-4D97-AF65-F5344CB8AC3E}">
        <p14:creationId xmlns:p14="http://schemas.microsoft.com/office/powerpoint/2010/main" val="22555561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act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1663058832"/>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3095307669"/>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Quote Layout">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50"/>
            <a:ext cx="9858104" cy="899665"/>
          </a:xfrm>
        </p:spPr>
        <p:txBody>
          <a:bodyPr/>
          <a:lstStyle>
            <a:lvl1pPr marL="228697" indent="-228697">
              <a:defRPr sz="588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982518180"/>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4"/>
            <a:ext cx="9858104" cy="899665"/>
          </a:xfrm>
        </p:spPr>
        <p:txBody>
          <a:bodyPr/>
          <a:lstStyle>
            <a:lvl1pPr marL="276925" indent="-276925">
              <a:tabLst>
                <a:tab pos="276925" algn="l"/>
              </a:tabLst>
              <a:defRPr sz="588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3748824970"/>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ig Idea &amp; 3 Points">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2">
                <a:gradFill>
                  <a:gsLst>
                    <a:gs pos="3333">
                      <a:schemeClr val="tx1"/>
                    </a:gs>
                    <a:gs pos="39000">
                      <a:schemeClr val="tx1"/>
                    </a:gs>
                  </a:gsLst>
                  <a:lin ang="5400000" scaled="0"/>
                </a:gradFill>
              </a:defRPr>
            </a:lvl1pPr>
            <a:lvl2pPr marL="0" indent="0">
              <a:buFontTx/>
              <a:buNone/>
              <a:defRPr sz="1960"/>
            </a:lvl2pPr>
            <a:lvl3pPr marL="224030" indent="0">
              <a:buNone/>
              <a:defRPr/>
            </a:lvl3pPr>
            <a:lvl4pPr marL="448059" indent="0">
              <a:buNone/>
              <a:defRPr/>
            </a:lvl4pPr>
            <a:lvl5pPr marL="672088" indent="0">
              <a:buNone/>
              <a:defRPr/>
            </a:lvl5pPr>
          </a:lstStyle>
          <a:p>
            <a:pPr lvl="0"/>
            <a:r>
              <a:rPr lang="en-US" smtClean="0"/>
              <a:t>Click to edit Master text styles</a:t>
            </a:r>
          </a:p>
        </p:txBody>
      </p:sp>
      <p:sp>
        <p:nvSpPr>
          <p:cNvPr id="4" name="Title 1"/>
          <p:cNvSpPr>
            <a:spLocks noGrp="1"/>
          </p:cNvSpPr>
          <p:nvPr>
            <p:ph type="title"/>
          </p:nvPr>
        </p:nvSpPr>
        <p:spPr>
          <a:xfrm>
            <a:off x="276949" y="1187622"/>
            <a:ext cx="11652805" cy="899665"/>
          </a:xfrm>
        </p:spPr>
        <p:txBody>
          <a:bodyPr/>
          <a:lstStyle>
            <a:lvl1pPr>
              <a:defRPr sz="7056"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647036999"/>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50-50 Right Photo Layout_02">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169094" y="0"/>
            <a:ext cx="6049292" cy="6858000"/>
          </a:xfrm>
          <a:prstGeom prst="rect">
            <a:avLst/>
          </a:prstGeom>
        </p:spPr>
      </p:pic>
      <p:pic>
        <p:nvPicPr>
          <p:cNvPr id="9" name="Picture Placeholder 4"/>
          <p:cNvPicPr>
            <a:picLocks noChangeAspect="1"/>
          </p:cNvPicPr>
          <p:nvPr userDrawn="1"/>
        </p:nvPicPr>
        <p:blipFill rotWithShape="1">
          <a:blip r:embed="rId3" cstate="screen">
            <a:extLst>
              <a:ext uri="{28A0092B-C50C-407E-A947-70E740481C1C}">
                <a14:useLocalDpi xmlns:a14="http://schemas.microsoft.com/office/drawing/2010/main"/>
              </a:ext>
            </a:extLst>
          </a:blip>
          <a:srcRect l="-503" b="-1"/>
          <a:stretch/>
        </p:blipFill>
        <p:spPr>
          <a:xfrm>
            <a:off x="6145398" y="-7783"/>
            <a:ext cx="6072988" cy="6873565"/>
          </a:xfrm>
          <a:prstGeom prst="rect">
            <a:avLst/>
          </a:prstGeom>
        </p:spPr>
      </p:pic>
    </p:spTree>
    <p:extLst>
      <p:ext uri="{BB962C8B-B14F-4D97-AF65-F5344CB8AC3E}">
        <p14:creationId xmlns:p14="http://schemas.microsoft.com/office/powerpoint/2010/main" val="3896791276"/>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50-50 Right Photo Layout_03">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cstate="screen">
            <a:extLst>
              <a:ext uri="{28A0092B-C50C-407E-A947-70E740481C1C}">
                <a14:useLocalDpi xmlns:a14="http://schemas.microsoft.com/office/drawing/2010/main"/>
              </a:ext>
            </a:extLst>
          </a:blip>
          <a:srcRect b="-114"/>
          <a:stretch/>
        </p:blipFill>
        <p:spPr>
          <a:xfrm>
            <a:off x="6169094" y="2"/>
            <a:ext cx="6049292" cy="6857999"/>
          </a:xfrm>
          <a:prstGeom prst="rect">
            <a:avLst/>
          </a:prstGeom>
        </p:spPr>
      </p:pic>
    </p:spTree>
    <p:extLst>
      <p:ext uri="{BB962C8B-B14F-4D97-AF65-F5344CB8AC3E}">
        <p14:creationId xmlns:p14="http://schemas.microsoft.com/office/powerpoint/2010/main" val="980526151"/>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0750129"/>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6880638"/>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749606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1646593"/>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solidFill>
                  <a:schemeClr val="bg1"/>
                </a:soli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solidFill>
                  <a:schemeClr val="bg1"/>
                </a:soli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solidFill>
                  <a:schemeClr val="bg1"/>
                </a:soli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solidFill>
                  <a:schemeClr val="bg1"/>
                </a:soli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solidFill>
                  <a:schemeClr val="bg1"/>
                </a:soli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4767610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4797114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True Blank">
    <p:spTree>
      <p:nvGrpSpPr>
        <p:cNvPr id="1" name=""/>
        <p:cNvGrpSpPr/>
        <p:nvPr/>
      </p:nvGrpSpPr>
      <p:grpSpPr>
        <a:xfrm>
          <a:off x="0" y="0"/>
          <a:ext cx="0" cy="0"/>
          <a:chOff x="0" y="0"/>
          <a:chExt cx="0" cy="0"/>
        </a:xfrm>
      </p:grpSpPr>
      <p:pic>
        <p:nvPicPr>
          <p:cNvPr id="15" name="Picture 2" descr="C:\Users\pwujcik.REDMOND\Desktop\Toolkit_Grid\trans-grid.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2" y="0"/>
            <a:ext cx="12225021"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userDrawn="1"/>
        </p:nvSpPr>
        <p:spPr>
          <a:xfrm>
            <a:off x="-796"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0626" tIns="45312" rIns="90626" bIns="45312" rtlCol="0" anchor="ctr"/>
          <a:lstStyle/>
          <a:p>
            <a:pPr algn="ctr" defTabSz="913951"/>
            <a:endParaRPr lang="en-US" sz="1687">
              <a:solidFill>
                <a:prstClr val="white"/>
              </a:solidFill>
            </a:endParaRPr>
          </a:p>
        </p:txBody>
      </p:sp>
    </p:spTree>
    <p:extLst>
      <p:ext uri="{BB962C8B-B14F-4D97-AF65-F5344CB8AC3E}">
        <p14:creationId xmlns:p14="http://schemas.microsoft.com/office/powerpoint/2010/main" val="2767724436"/>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858" y="291103"/>
            <a:ext cx="11650799" cy="896518"/>
          </a:xfrm>
        </p:spPr>
        <p:txBody>
          <a:bodyPr/>
          <a:lstStyle>
            <a:lvl1pPr>
              <a:defRPr sz="5684">
                <a:solidFill>
                  <a:schemeClr val="bg1"/>
                </a:soli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169" y="1663939"/>
            <a:ext cx="10754297" cy="1865319"/>
          </a:xfrm>
        </p:spPr>
        <p:txBody>
          <a:bodyPr/>
          <a:lstStyle>
            <a:lvl1pPr>
              <a:defRPr sz="2548">
                <a:solidFill>
                  <a:schemeClr val="bg1"/>
                </a:solidFill>
                <a:latin typeface="+mn-lt"/>
              </a:defRPr>
            </a:lvl1pPr>
            <a:lvl2pPr>
              <a:defRPr sz="2352">
                <a:solidFill>
                  <a:schemeClr val="bg1"/>
                </a:solidFill>
              </a:defRPr>
            </a:lvl2pPr>
            <a:lvl3pPr>
              <a:defRPr sz="1960">
                <a:solidFill>
                  <a:schemeClr val="bg1"/>
                </a:solidFill>
              </a:defRPr>
            </a:lvl3pPr>
            <a:lvl4pPr>
              <a:defRPr sz="1764">
                <a:solidFill>
                  <a:schemeClr val="bg1"/>
                </a:solidFill>
              </a:defRPr>
            </a:lvl4pPr>
            <a:lvl5pPr>
              <a:defRPr sz="1764">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5985332"/>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2.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theme" Target="../theme/theme3.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slideLayout" Target="../slideLayouts/slideLayout86.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34" Type="http://schemas.openxmlformats.org/officeDocument/2006/relationships/slideLayout" Target="../slideLayouts/slideLayout94.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slideLayout" Target="../slideLayouts/slideLayout85.xml"/><Relationship Id="rId33" Type="http://schemas.openxmlformats.org/officeDocument/2006/relationships/slideLayout" Target="../slideLayouts/slideLayout93.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29" Type="http://schemas.openxmlformats.org/officeDocument/2006/relationships/slideLayout" Target="../slideLayouts/slideLayout89.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32" Type="http://schemas.openxmlformats.org/officeDocument/2006/relationships/slideLayout" Target="../slideLayouts/slideLayout92.xml"/><Relationship Id="rId37" Type="http://schemas.openxmlformats.org/officeDocument/2006/relationships/image" Target="../media/image7.png"/><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28" Type="http://schemas.openxmlformats.org/officeDocument/2006/relationships/slideLayout" Target="../slideLayouts/slideLayout88.xml"/><Relationship Id="rId36" Type="http://schemas.openxmlformats.org/officeDocument/2006/relationships/image" Target="../media/image6.png"/><Relationship Id="rId10" Type="http://schemas.openxmlformats.org/officeDocument/2006/relationships/slideLayout" Target="../slideLayouts/slideLayout70.xml"/><Relationship Id="rId19" Type="http://schemas.openxmlformats.org/officeDocument/2006/relationships/slideLayout" Target="../slideLayouts/slideLayout79.xml"/><Relationship Id="rId31" Type="http://schemas.openxmlformats.org/officeDocument/2006/relationships/slideLayout" Target="../slideLayouts/slideLayout91.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 Id="rId27" Type="http://schemas.openxmlformats.org/officeDocument/2006/relationships/slideLayout" Target="../slideLayouts/slideLayout87.xml"/><Relationship Id="rId30" Type="http://schemas.openxmlformats.org/officeDocument/2006/relationships/slideLayout" Target="../slideLayouts/slideLayout90.xml"/><Relationship Id="rId35"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9" r:id="rId21"/>
    <p:sldLayoutId id="2147484214" r:id="rId22"/>
    <p:sldLayoutId id="2147484215" r:id="rId2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5561595"/>
      </p:ext>
    </p:extLst>
  </p:cSld>
  <p:clrMap bg1="lt1" tx1="dk1" bg2="lt2" tx2="dk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 id="2147484169" r:id="rId19"/>
    <p:sldLayoutId id="2147484170" r:id="rId20"/>
    <p:sldLayoutId id="2147484171" r:id="rId21"/>
    <p:sldLayoutId id="2147484174" r:id="rId22"/>
    <p:sldLayoutId id="2147484175" r:id="rId23"/>
    <p:sldLayoutId id="2147484176" r:id="rId24"/>
    <p:sldLayoutId id="2147484178"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36" cstate="email">
            <a:extLst>
              <a:ext uri="{28A0092B-C50C-407E-A947-70E740481C1C}">
                <a14:useLocalDpi xmlns:a14="http://schemas.microsoft.com/office/drawing/2010/main"/>
              </a:ext>
            </a:extLst>
          </a:blip>
          <a:stretch>
            <a:fillRect/>
          </a:stretch>
        </p:blipFill>
        <p:spPr>
          <a:xfrm rot="5400000">
            <a:off x="10321814" y="1906466"/>
            <a:ext cx="4214127" cy="401199"/>
          </a:xfrm>
          <a:prstGeom prst="rect">
            <a:avLst/>
          </a:prstGeom>
        </p:spPr>
      </p:pic>
    </p:spTree>
    <p:extLst>
      <p:ext uri="{BB962C8B-B14F-4D97-AF65-F5344CB8AC3E}">
        <p14:creationId xmlns:p14="http://schemas.microsoft.com/office/powerpoint/2010/main" val="3701460284"/>
      </p:ext>
    </p:extLst>
  </p:cSld>
  <p:clrMap bg1="dk1" tx1="lt1" bg2="dk2" tx2="lt2" accent1="accent1" accent2="accent2" accent3="accent3" accent4="accent4" accent5="accent5" accent6="accent6" hlink="hlink" folHlink="folHlink"/>
  <p:sldLayoutIdLst>
    <p:sldLayoutId id="2147484180" r:id="rId1"/>
    <p:sldLayoutId id="2147484181" r:id="rId2"/>
    <p:sldLayoutId id="2147484182" r:id="rId3"/>
    <p:sldLayoutId id="2147484183" r:id="rId4"/>
    <p:sldLayoutId id="2147484184" r:id="rId5"/>
    <p:sldLayoutId id="2147484185" r:id="rId6"/>
    <p:sldLayoutId id="2147484186" r:id="rId7"/>
    <p:sldLayoutId id="2147484187" r:id="rId8"/>
    <p:sldLayoutId id="2147484188" r:id="rId9"/>
    <p:sldLayoutId id="2147484189" r:id="rId10"/>
    <p:sldLayoutId id="2147484190" r:id="rId11"/>
    <p:sldLayoutId id="2147484191" r:id="rId12"/>
    <p:sldLayoutId id="2147484192" r:id="rId13"/>
    <p:sldLayoutId id="2147484193" r:id="rId14"/>
    <p:sldLayoutId id="2147484194" r:id="rId15"/>
    <p:sldLayoutId id="2147484195" r:id="rId16"/>
    <p:sldLayoutId id="2147484196" r:id="rId17"/>
    <p:sldLayoutId id="2147484197" r:id="rId18"/>
    <p:sldLayoutId id="2147484198" r:id="rId19"/>
    <p:sldLayoutId id="2147484199" r:id="rId20"/>
    <p:sldLayoutId id="2147484200" r:id="rId21"/>
    <p:sldLayoutId id="2147484201" r:id="rId22"/>
    <p:sldLayoutId id="2147484202" r:id="rId23"/>
    <p:sldLayoutId id="2147484203" r:id="rId24"/>
    <p:sldLayoutId id="2147484204" r:id="rId25"/>
    <p:sldLayoutId id="2147484205" r:id="rId26"/>
    <p:sldLayoutId id="2147484206" r:id="rId27"/>
    <p:sldLayoutId id="2147484207" r:id="rId28"/>
    <p:sldLayoutId id="2147484208" r:id="rId29"/>
    <p:sldLayoutId id="2147484209" r:id="rId30"/>
    <p:sldLayoutId id="2147484210" r:id="rId31"/>
    <p:sldLayoutId id="2147484211" r:id="rId32"/>
    <p:sldLayoutId id="2147484212" r:id="rId33"/>
    <p:sldLayoutId id="2147484213" r:id="rId34"/>
  </p:sldLayoutIdLst>
  <p:transition>
    <p:fade/>
  </p:transition>
  <p:timing>
    <p:tnLst>
      <p:par>
        <p:cTn id="1" dur="indefinite" restart="never" nodeType="tmRoot"/>
      </p:par>
    </p:tnLst>
  </p:timing>
  <p:txStyles>
    <p:titleStyle>
      <a:lvl1pPr algn="l" defTabSz="914093" rtl="0" eaLnBrk="1" latinLnBrk="0" hangingPunct="1">
        <a:lnSpc>
          <a:spcPct val="90000"/>
        </a:lnSpc>
        <a:spcBef>
          <a:spcPct val="0"/>
        </a:spcBef>
        <a:buNone/>
        <a:defRPr lang="en-US" sz="5292" b="0" kern="1200" cap="none" spc="-100" baseline="0" dirty="0" smtClean="0">
          <a:ln w="3175">
            <a:noFill/>
          </a:ln>
          <a:solidFill>
            <a:schemeClr val="bg1">
              <a:lumMod val="75000"/>
            </a:schemeClr>
          </a:soli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3920" kern="1200" spc="0" baseline="0">
          <a:solidFill>
            <a:schemeClr val="bg1">
              <a:lumMod val="75000"/>
            </a:schemeClr>
          </a:soli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slideLayout" Target="../slideLayouts/slideLayout6.xml"/><Relationship Id="rId1" Type="http://schemas.openxmlformats.org/officeDocument/2006/relationships/video" Target="https://www.youtube.com/embed/DHnmHAS7I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dev.windows.com/en-us/develop/app-certification-kit" TargetMode="External"/><Relationship Id="rId2" Type="http://schemas.openxmlformats.org/officeDocument/2006/relationships/hyperlink" Target="http://dev.windows.com/en-us" TargetMode="External"/><Relationship Id="rId1" Type="http://schemas.openxmlformats.org/officeDocument/2006/relationships/slideLayout" Target="../slideLayouts/slideLayout6.xml"/><Relationship Id="rId5" Type="http://schemas.openxmlformats.org/officeDocument/2006/relationships/image" Target="../media/image41.png"/><Relationship Id="rId4" Type="http://schemas.openxmlformats.org/officeDocument/2006/relationships/hyperlink" Target="https://appdev.microsoft.com/StorePortals/en-US/Account/Signup/SelectAccountTyp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dev.windows.com/en-us/dashboard"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0.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hyperlink" Target="http://www.microsoftgotomarket.com/"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ellerdashboard.microsoft.com/Registration"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46.png"/><Relationship Id="rId4" Type="http://schemas.openxmlformats.org/officeDocument/2006/relationships/hyperlink" Target="https://publish.windowsazure.com/workspace/"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0.xml"/></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8.xml"/><Relationship Id="rId4" Type="http://schemas.openxmlformats.org/officeDocument/2006/relationships/image" Target="../media/image56.jpeg"/></Relationships>
</file>

<file path=ppt/slides/_rels/slide29.xml.rels><?xml version="1.0" encoding="UTF-8" standalone="yes"?>
<Relationships xmlns="http://schemas.openxmlformats.org/package/2006/relationships"><Relationship Id="rId8" Type="http://schemas.openxmlformats.org/officeDocument/2006/relationships/hyperlink" Target="http://officespdev.uservoice.com/" TargetMode="External"/><Relationship Id="rId3" Type="http://schemas.openxmlformats.org/officeDocument/2006/relationships/hyperlink" Target="http://stackoverflow.com/questions/tagged/ms-office" TargetMode="External"/><Relationship Id="rId7" Type="http://schemas.openxmlformats.org/officeDocument/2006/relationships/hyperlink" Target="http://aka.ms/OfficeDevFeedback" TargetMode="External"/><Relationship Id="rId2" Type="http://schemas.openxmlformats.org/officeDocument/2006/relationships/hyperlink" Target="https://www.yammer.com/itpronetwork" TargetMode="External"/><Relationship Id="rId1" Type="http://schemas.openxmlformats.org/officeDocument/2006/relationships/slideLayout" Target="../slideLayouts/slideLayout22.xml"/><Relationship Id="rId6" Type="http://schemas.openxmlformats.org/officeDocument/2006/relationships/image" Target="../media/image59.png"/><Relationship Id="rId5" Type="http://schemas.openxmlformats.org/officeDocument/2006/relationships/image" Target="../media/image58.emf"/><Relationship Id="rId4" Type="http://schemas.openxmlformats.org/officeDocument/2006/relationships/image" Target="../media/image57.emf"/><Relationship Id="rId9" Type="http://schemas.openxmlformats.org/officeDocument/2006/relationships/image" Target="../media/image60.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7.png"/><Relationship Id="rId18" Type="http://schemas.openxmlformats.org/officeDocument/2006/relationships/image" Target="../media/image31.png"/><Relationship Id="rId3" Type="http://schemas.openxmlformats.org/officeDocument/2006/relationships/image" Target="../media/image18.emf"/><Relationship Id="rId7" Type="http://schemas.openxmlformats.org/officeDocument/2006/relationships/image" Target="../media/image22.png"/><Relationship Id="rId12" Type="http://schemas.openxmlformats.org/officeDocument/2006/relationships/image" Target="../media/image26.png"/><Relationship Id="rId17" Type="http://schemas.microsoft.com/office/2007/relationships/hdphoto" Target="../media/hdphoto2.wdp"/><Relationship Id="rId2" Type="http://schemas.openxmlformats.org/officeDocument/2006/relationships/image" Target="../media/image17.png"/><Relationship Id="rId16" Type="http://schemas.openxmlformats.org/officeDocument/2006/relationships/image" Target="../media/image30.png"/><Relationship Id="rId20" Type="http://schemas.openxmlformats.org/officeDocument/2006/relationships/image" Target="../media/image33.png"/><Relationship Id="rId1" Type="http://schemas.openxmlformats.org/officeDocument/2006/relationships/slideLayout" Target="../slideLayouts/slideLayout78.xml"/><Relationship Id="rId6" Type="http://schemas.openxmlformats.org/officeDocument/2006/relationships/image" Target="../media/image21.png"/><Relationship Id="rId11" Type="http://schemas.openxmlformats.org/officeDocument/2006/relationships/image" Target="../media/image25.png"/><Relationship Id="rId5" Type="http://schemas.openxmlformats.org/officeDocument/2006/relationships/image" Target="../media/image20.emf"/><Relationship Id="rId15" Type="http://schemas.openxmlformats.org/officeDocument/2006/relationships/image" Target="../media/image29.png"/><Relationship Id="rId10" Type="http://schemas.microsoft.com/office/2007/relationships/hdphoto" Target="../media/hdphoto1.wdp"/><Relationship Id="rId19" Type="http://schemas.openxmlformats.org/officeDocument/2006/relationships/image" Target="../media/image32.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hyperlink" Target="http://msdn.microsoft.com/en-us/library/office/jj163257(v=office.15).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4" y="2109542"/>
            <a:ext cx="11016661" cy="997196"/>
          </a:xfrm>
        </p:spPr>
        <p:txBody>
          <a:bodyPr/>
          <a:lstStyle/>
          <a:p>
            <a:r>
              <a:rPr lang="en-US" sz="6000" dirty="0" smtClean="0"/>
              <a:t>Building Apps for the Office Store</a:t>
            </a:r>
            <a:endParaRPr lang="en-US" sz="6000" dirty="0"/>
          </a:p>
        </p:txBody>
      </p:sp>
      <p:sp>
        <p:nvSpPr>
          <p:cNvPr id="3" name="Text Placeholder 2"/>
          <p:cNvSpPr>
            <a:spLocks noGrp="1"/>
          </p:cNvSpPr>
          <p:nvPr>
            <p:ph type="body" sz="quarter" idx="12"/>
          </p:nvPr>
        </p:nvSpPr>
        <p:spPr>
          <a:xfrm>
            <a:off x="978694" y="3425824"/>
            <a:ext cx="10237787" cy="968045"/>
          </a:xfrm>
        </p:spPr>
        <p:txBody>
          <a:bodyPr/>
          <a:lstStyle/>
          <a:p>
            <a:r>
              <a:rPr lang="en-US" sz="3200" dirty="0" smtClean="0"/>
              <a:t>Jim Epes, Office Store Product Marketing Manager</a:t>
            </a:r>
          </a:p>
          <a:p>
            <a:r>
              <a:rPr lang="en-US" sz="3200" dirty="0" smtClean="0"/>
              <a:t>Scot Hillier, Office 365 MVP</a:t>
            </a:r>
            <a:endParaRPr lang="en-US" sz="3200" dirty="0"/>
          </a:p>
        </p:txBody>
      </p:sp>
    </p:spTree>
    <p:extLst>
      <p:ext uri="{BB962C8B-B14F-4D97-AF65-F5344CB8AC3E}">
        <p14:creationId xmlns:p14="http://schemas.microsoft.com/office/powerpoint/2010/main" val="20804892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Constraints and Considerations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3588969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Constraints</a:t>
            </a:r>
            <a:endParaRPr lang="en-US" sz="4800" dirty="0"/>
          </a:p>
        </p:txBody>
      </p:sp>
      <p:sp>
        <p:nvSpPr>
          <p:cNvPr id="3" name="Text Placeholder 2"/>
          <p:cNvSpPr>
            <a:spLocks noGrp="1"/>
          </p:cNvSpPr>
          <p:nvPr>
            <p:ph type="body" sz="quarter" idx="10"/>
          </p:nvPr>
        </p:nvSpPr>
        <p:spPr>
          <a:xfrm>
            <a:off x="519111" y="1128821"/>
            <a:ext cx="11442517" cy="5091226"/>
          </a:xfrm>
        </p:spPr>
        <p:txBody>
          <a:bodyPr/>
          <a:lstStyle/>
          <a:p>
            <a:r>
              <a:rPr lang="en-US" sz="2400" dirty="0" smtClean="0"/>
              <a:t>App onboarding to Store takes time and careful planning</a:t>
            </a:r>
          </a:p>
          <a:p>
            <a:pPr lvl="1"/>
            <a:r>
              <a:rPr lang="en-US" sz="1400" dirty="0" smtClean="0"/>
              <a:t>Module 3 of this course walks through the requirements in detail</a:t>
            </a:r>
          </a:p>
          <a:p>
            <a:pPr lvl="1"/>
            <a:r>
              <a:rPr lang="en-US" sz="1400" dirty="0" smtClean="0"/>
              <a:t>Must have formal Privacy and Support policies, and provide various marketing assets</a:t>
            </a:r>
          </a:p>
          <a:p>
            <a:pPr lvl="1"/>
            <a:r>
              <a:rPr lang="en-US" sz="1400" dirty="0" smtClean="0"/>
              <a:t>Must comply with strict rules around your account profile, app versioning, app localization process, etc.</a:t>
            </a:r>
          </a:p>
          <a:p>
            <a:pPr lvl="1"/>
            <a:endParaRPr lang="en-US" sz="1400" dirty="0" smtClean="0"/>
          </a:p>
          <a:p>
            <a:r>
              <a:rPr lang="en-US" sz="2400" dirty="0" smtClean="0"/>
              <a:t>SharePoint Apps </a:t>
            </a:r>
            <a:r>
              <a:rPr lang="en-US" sz="2400" u="sng" dirty="0" smtClean="0"/>
              <a:t>cannot</a:t>
            </a:r>
            <a:r>
              <a:rPr lang="en-US" sz="2400" dirty="0"/>
              <a:t> </a:t>
            </a:r>
            <a:r>
              <a:rPr lang="en-US" sz="2400" dirty="0" smtClean="0"/>
              <a:t>require or bestow Full Control privileges on users who lack them</a:t>
            </a:r>
          </a:p>
          <a:p>
            <a:pPr lvl="1"/>
            <a:r>
              <a:rPr lang="en-US" sz="1400" dirty="0" smtClean="0"/>
              <a:t>Any such app will be rejected during validation as a security risk</a:t>
            </a:r>
          </a:p>
          <a:p>
            <a:pPr lvl="1"/>
            <a:endParaRPr lang="en-US" sz="1400" dirty="0" smtClean="0"/>
          </a:p>
          <a:p>
            <a:r>
              <a:rPr lang="en-US" sz="2400" dirty="0" smtClean="0"/>
              <a:t>Commerce options are limited</a:t>
            </a:r>
            <a:endParaRPr lang="en-US" sz="2400" dirty="0"/>
          </a:p>
          <a:p>
            <a:pPr lvl="1"/>
            <a:r>
              <a:rPr lang="en-US" sz="1400" dirty="0" smtClean="0"/>
              <a:t>Many ISVs have complex, tiered and one-off pricing models; the Store does not support every flavor</a:t>
            </a:r>
          </a:p>
          <a:p>
            <a:pPr lvl="2"/>
            <a:r>
              <a:rPr lang="en-US" sz="1400" b="1" dirty="0" smtClean="0"/>
              <a:t>Task Pane &amp; Content apps</a:t>
            </a:r>
            <a:r>
              <a:rPr lang="en-US" sz="1400" dirty="0" smtClean="0"/>
              <a:t>: licensable only per-user; </a:t>
            </a:r>
            <a:r>
              <a:rPr lang="en-US" sz="1400" b="1" dirty="0" smtClean="0"/>
              <a:t>SharePoint and Mail apps</a:t>
            </a:r>
            <a:r>
              <a:rPr lang="en-US" sz="1400" dirty="0" smtClean="0"/>
              <a:t>: per user or site/org wide</a:t>
            </a:r>
          </a:p>
          <a:p>
            <a:pPr lvl="1"/>
            <a:r>
              <a:rPr lang="en-US" sz="1400" dirty="0" smtClean="0"/>
              <a:t>Some ISVs use the Store for lead generation, then close sales on their own platforms</a:t>
            </a:r>
          </a:p>
          <a:p>
            <a:pPr lvl="1"/>
            <a:r>
              <a:rPr lang="en-US" sz="1400" dirty="0" smtClean="0"/>
              <a:t>The Store is adding significant upsell and Trial-conversion tools in 2015 to help with this, and considering edits to its Commerce model</a:t>
            </a:r>
          </a:p>
          <a:p>
            <a:pPr lvl="1"/>
            <a:endParaRPr lang="en-US" sz="1400" dirty="0"/>
          </a:p>
          <a:p>
            <a:r>
              <a:rPr lang="en-US" sz="2400" dirty="0" smtClean="0"/>
              <a:t>Not all app types are marketable via the Office Store (yet)</a:t>
            </a:r>
          </a:p>
          <a:p>
            <a:pPr lvl="1"/>
            <a:r>
              <a:rPr lang="en-US" sz="1400" dirty="0" smtClean="0"/>
              <a:t>Office 365 apps, registered at the tenancy (</a:t>
            </a:r>
            <a:r>
              <a:rPr lang="en-US" sz="1400" dirty="0" err="1" smtClean="0"/>
              <a:t>OrgID</a:t>
            </a:r>
            <a:r>
              <a:rPr lang="en-US" sz="1400" dirty="0" smtClean="0"/>
              <a:t>) level with Azure AD, are not yet in the Store (this is coming)</a:t>
            </a:r>
          </a:p>
          <a:p>
            <a:pPr lvl="1"/>
            <a:r>
              <a:rPr lang="en-US" sz="1400" dirty="0" smtClean="0"/>
              <a:t>Mobile apps that talk to Office are today found in device-specific stores</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14069336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 calcmode="lin" valueType="num">
                                      <p:cBhvr additive="base">
                                        <p:cTn id="5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5" end="15"/>
                                            </p:txEl>
                                          </p:spTgt>
                                        </p:tgtEl>
                                        <p:attrNameLst>
                                          <p:attrName>style.visibility</p:attrName>
                                        </p:attrNameLst>
                                      </p:cBhvr>
                                      <p:to>
                                        <p:strVal val="visible"/>
                                      </p:to>
                                    </p:set>
                                    <p:anim calcmode="lin" valueType="num">
                                      <p:cBhvr additive="base">
                                        <p:cTn id="6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6" end="16"/>
                                            </p:txEl>
                                          </p:spTgt>
                                        </p:tgtEl>
                                        <p:attrNameLst>
                                          <p:attrName>style.visibility</p:attrName>
                                        </p:attrNameLst>
                                      </p:cBhvr>
                                      <p:to>
                                        <p:strVal val="visible"/>
                                      </p:to>
                                    </p:set>
                                    <p:anim calcmode="lin" valueType="num">
                                      <p:cBhvr additive="base">
                                        <p:cTn id="6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Store Dev Considerations</a:t>
            </a:r>
            <a:endParaRPr lang="en-US" sz="4800" dirty="0"/>
          </a:p>
        </p:txBody>
      </p:sp>
      <p:sp>
        <p:nvSpPr>
          <p:cNvPr id="3" name="Text Placeholder 2"/>
          <p:cNvSpPr>
            <a:spLocks noGrp="1"/>
          </p:cNvSpPr>
          <p:nvPr>
            <p:ph type="body" sz="quarter" idx="10"/>
          </p:nvPr>
        </p:nvSpPr>
        <p:spPr>
          <a:xfrm>
            <a:off x="519111" y="1391868"/>
            <a:ext cx="11669714" cy="4520417"/>
          </a:xfrm>
        </p:spPr>
        <p:txBody>
          <a:bodyPr/>
          <a:lstStyle/>
          <a:p>
            <a:r>
              <a:rPr lang="en-US" sz="2400" dirty="0" smtClean="0"/>
              <a:t>Be mindful of consistent app naming during submission</a:t>
            </a:r>
          </a:p>
          <a:p>
            <a:pPr lvl="1"/>
            <a:r>
              <a:rPr lang="en-US" sz="1400" dirty="0" smtClean="0"/>
              <a:t>Match App Name in Manifest and Seller Dashboard EXACTLY to avoid user confusion</a:t>
            </a:r>
          </a:p>
          <a:p>
            <a:pPr lvl="1"/>
            <a:endParaRPr lang="en-US" sz="1400" dirty="0"/>
          </a:p>
          <a:p>
            <a:r>
              <a:rPr lang="en-US" sz="2400" dirty="0" smtClean="0"/>
              <a:t>Remember you must submit icons twice (for Store and in-app experiences)</a:t>
            </a:r>
          </a:p>
          <a:p>
            <a:pPr lvl="1"/>
            <a:endParaRPr lang="en-US" sz="1400" dirty="0"/>
          </a:p>
          <a:p>
            <a:r>
              <a:rPr lang="en-US" sz="2400" dirty="0" smtClean="0"/>
              <a:t>Provider-hosted SharePoint Store apps require use of Seller Dash for Client IDs &amp; Secrets</a:t>
            </a:r>
          </a:p>
          <a:p>
            <a:pPr lvl="1"/>
            <a:r>
              <a:rPr lang="en-US" sz="1400" dirty="0" smtClean="0"/>
              <a:t>Client IDs and Secrets enable remote app components to gain access to SharePoint data without user credentials</a:t>
            </a:r>
          </a:p>
          <a:p>
            <a:pPr lvl="1"/>
            <a:r>
              <a:rPr lang="en-US" sz="1400" dirty="0" smtClean="0"/>
              <a:t>When building for the Store, you CANNOT use SharePoint to create IDs and Secrets (OK for side-loaded apps)</a:t>
            </a:r>
          </a:p>
          <a:p>
            <a:pPr lvl="1"/>
            <a:r>
              <a:rPr lang="en-US" sz="1400" dirty="0" smtClean="0"/>
              <a:t>These SD-created elements are then entered into </a:t>
            </a:r>
            <a:r>
              <a:rPr lang="en-US" sz="1400" dirty="0"/>
              <a:t>the </a:t>
            </a:r>
            <a:r>
              <a:rPr lang="en-US" sz="1400" dirty="0" smtClean="0"/>
              <a:t>app’s </a:t>
            </a:r>
            <a:r>
              <a:rPr lang="en-US" sz="1400" dirty="0" err="1" smtClean="0"/>
              <a:t>web.config</a:t>
            </a:r>
            <a:r>
              <a:rPr lang="en-US" sz="1400" dirty="0" smtClean="0"/>
              <a:t> </a:t>
            </a:r>
            <a:r>
              <a:rPr lang="en-US" sz="1400" dirty="0"/>
              <a:t>and </a:t>
            </a:r>
            <a:r>
              <a:rPr lang="en-US" sz="1400" dirty="0" smtClean="0"/>
              <a:t>Manifest </a:t>
            </a:r>
            <a:r>
              <a:rPr lang="en-US" sz="1400" dirty="0"/>
              <a:t>files file in your Visual Studio </a:t>
            </a:r>
            <a:r>
              <a:rPr lang="en-US" sz="1400" dirty="0" smtClean="0"/>
              <a:t>project </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spTree>
    <p:extLst>
      <p:ext uri="{BB962C8B-B14F-4D97-AF65-F5344CB8AC3E}">
        <p14:creationId xmlns:p14="http://schemas.microsoft.com/office/powerpoint/2010/main" val="21918482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Store Marketing Considerations</a:t>
            </a:r>
            <a:endParaRPr lang="en-US" sz="4800" dirty="0"/>
          </a:p>
        </p:txBody>
      </p:sp>
      <p:sp>
        <p:nvSpPr>
          <p:cNvPr id="3" name="Text Placeholder 2"/>
          <p:cNvSpPr>
            <a:spLocks noGrp="1"/>
          </p:cNvSpPr>
          <p:nvPr>
            <p:ph type="body" sz="quarter" idx="10"/>
          </p:nvPr>
        </p:nvSpPr>
        <p:spPr>
          <a:xfrm>
            <a:off x="519112" y="1433936"/>
            <a:ext cx="9717418" cy="4015740"/>
          </a:xfrm>
        </p:spPr>
        <p:txBody>
          <a:bodyPr/>
          <a:lstStyle/>
          <a:p>
            <a:r>
              <a:rPr lang="en-US" sz="2400" dirty="0" smtClean="0"/>
              <a:t>Think like a marketer</a:t>
            </a:r>
          </a:p>
          <a:p>
            <a:pPr lvl="1"/>
            <a:r>
              <a:rPr lang="en-US" sz="1600" dirty="0" smtClean="0"/>
              <a:t>Offer Free/Trial app versions – let customers Try Before they Buy</a:t>
            </a:r>
          </a:p>
          <a:p>
            <a:pPr lvl="1"/>
            <a:r>
              <a:rPr lang="en-US" sz="1600" dirty="0"/>
              <a:t>Enable in-app </a:t>
            </a:r>
            <a:r>
              <a:rPr lang="en-US" sz="1600" dirty="0" smtClean="0"/>
              <a:t>purchase of data, tools, or services on your site</a:t>
            </a:r>
          </a:p>
          <a:p>
            <a:pPr lvl="1"/>
            <a:endParaRPr lang="en-US" sz="1400" dirty="0"/>
          </a:p>
          <a:p>
            <a:r>
              <a:rPr lang="en-US" sz="2400" dirty="0" smtClean="0"/>
              <a:t>Hint at “premium” features in Free/Trial apps</a:t>
            </a:r>
          </a:p>
          <a:p>
            <a:pPr lvl="1"/>
            <a:r>
              <a:rPr lang="en-US" sz="1600" dirty="0" smtClean="0"/>
              <a:t>Gray out, don’t hide Premium features (with call to upgrade)</a:t>
            </a:r>
          </a:p>
          <a:p>
            <a:pPr lvl="1"/>
            <a:r>
              <a:rPr lang="en-US" sz="1600" dirty="0" smtClean="0"/>
              <a:t>Allow limited number of Premium-feature uses before upsell</a:t>
            </a:r>
          </a:p>
          <a:p>
            <a:pPr lvl="1"/>
            <a:r>
              <a:rPr lang="en-US" sz="1600" b="1" dirty="0" smtClean="0"/>
              <a:t>Watch Module 5 </a:t>
            </a:r>
            <a:r>
              <a:rPr lang="en-US" sz="1600" dirty="0" smtClean="0"/>
              <a:t>of this MVA (demos Trial-app code to use)</a:t>
            </a:r>
            <a:endParaRPr lang="en-US" sz="1600" dirty="0"/>
          </a:p>
          <a:p>
            <a:pPr lvl="1"/>
            <a:endParaRPr lang="en-US" sz="1400" dirty="0"/>
          </a:p>
          <a:p>
            <a:r>
              <a:rPr lang="en-US" sz="2400" dirty="0" smtClean="0"/>
              <a:t>Use rich media in app listing to capture buyers’ eye</a:t>
            </a:r>
            <a:endParaRPr lang="en-US" sz="2400" dirty="0"/>
          </a:p>
          <a:p>
            <a:pPr lvl="1"/>
            <a:r>
              <a:rPr lang="en-US" sz="1600" dirty="0" smtClean="0"/>
              <a:t>Killer Screen shots, compelling video</a:t>
            </a:r>
          </a:p>
          <a:p>
            <a:pPr lvl="1"/>
            <a:endParaRPr lang="en-US" sz="8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8744680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PicHit.Me</a:t>
            </a:r>
            <a:r>
              <a:rPr lang="en-US" dirty="0" smtClean="0"/>
              <a:t> Video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5" name="DHnmHAS7IEs"/>
          <p:cNvPicPr>
            <a:picLocks noRot="1" noChangeAspect="1"/>
          </p:cNvPicPr>
          <p:nvPr>
            <a:videoFile r:link="rId1"/>
          </p:nvPr>
        </p:nvPicPr>
        <p:blipFill>
          <a:blip r:embed="rId3"/>
          <a:stretch>
            <a:fillRect/>
          </a:stretch>
        </p:blipFill>
        <p:spPr>
          <a:xfrm>
            <a:off x="801043" y="1192674"/>
            <a:ext cx="8709988" cy="4899368"/>
          </a:xfrm>
          <a:prstGeom prst="rect">
            <a:avLst/>
          </a:prstGeom>
        </p:spPr>
      </p:pic>
      <p:sp>
        <p:nvSpPr>
          <p:cNvPr id="6" name="TextBox 5"/>
          <p:cNvSpPr txBox="1"/>
          <p:nvPr/>
        </p:nvSpPr>
        <p:spPr>
          <a:xfrm>
            <a:off x="3984533" y="6153336"/>
            <a:ext cx="2343007" cy="246221"/>
          </a:xfrm>
          <a:prstGeom prst="rect">
            <a:avLst/>
          </a:prstGeom>
          <a:noFill/>
        </p:spPr>
        <p:txBody>
          <a:bodyPr wrap="square" lIns="0" tIns="0" rIns="0" bIns="0" rtlCol="0">
            <a:spAutoFit/>
          </a:bodyPr>
          <a:lstStyle/>
          <a:p>
            <a:r>
              <a:rPr lang="en-US" sz="1600" i="1" spc="-70" dirty="0" err="1" smtClean="0">
                <a:gradFill>
                  <a:gsLst>
                    <a:gs pos="2917">
                      <a:schemeClr val="bg2"/>
                    </a:gs>
                    <a:gs pos="95000">
                      <a:schemeClr val="bg2"/>
                    </a:gs>
                  </a:gsLst>
                  <a:lin ang="5400000" scaled="0"/>
                </a:gradFill>
              </a:rPr>
              <a:t>PicHitMe</a:t>
            </a:r>
            <a:r>
              <a:rPr lang="en-US" sz="1600" i="1" spc="-70" dirty="0" smtClean="0">
                <a:gradFill>
                  <a:gsLst>
                    <a:gs pos="2917">
                      <a:schemeClr val="bg2"/>
                    </a:gs>
                    <a:gs pos="95000">
                      <a:schemeClr val="bg2"/>
                    </a:gs>
                  </a:gsLst>
                  <a:lin ang="5400000" scaled="0"/>
                </a:gradFill>
              </a:rPr>
              <a:t> video on YouTube</a:t>
            </a:r>
          </a:p>
        </p:txBody>
      </p:sp>
    </p:spTree>
    <p:extLst>
      <p:ext uri="{BB962C8B-B14F-4D97-AF65-F5344CB8AC3E}">
        <p14:creationId xmlns:p14="http://schemas.microsoft.com/office/powerpoint/2010/main" val="67168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Building for Other Stores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57435363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433860" y="1520691"/>
            <a:ext cx="5664883" cy="4206347"/>
          </a:xfrm>
          <a:prstGeom prst="rect">
            <a:avLst/>
          </a:prstGeom>
        </p:spPr>
      </p:pic>
      <p:sp>
        <p:nvSpPr>
          <p:cNvPr id="2" name="Title 1"/>
          <p:cNvSpPr>
            <a:spLocks noGrp="1"/>
          </p:cNvSpPr>
          <p:nvPr>
            <p:ph type="title"/>
          </p:nvPr>
        </p:nvSpPr>
        <p:spPr>
          <a:xfrm>
            <a:off x="520700" y="142804"/>
            <a:ext cx="11149013" cy="747897"/>
          </a:xfrm>
        </p:spPr>
        <p:txBody>
          <a:bodyPr/>
          <a:lstStyle/>
          <a:p>
            <a:r>
              <a:rPr lang="en-US" sz="4800" dirty="0" smtClean="0"/>
              <a:t>Windows Runtime Apps (</a:t>
            </a:r>
            <a:r>
              <a:rPr lang="en-US" sz="4800" dirty="0" err="1" smtClean="0"/>
              <a:t>WinRT</a:t>
            </a:r>
            <a:r>
              <a:rPr lang="en-US" sz="4800" dirty="0" smtClean="0"/>
              <a:t>)</a:t>
            </a:r>
            <a:endParaRPr lang="en-US" sz="4800" dirty="0"/>
          </a:p>
        </p:txBody>
      </p:sp>
      <p:sp>
        <p:nvSpPr>
          <p:cNvPr id="3" name="Text Placeholder 2"/>
          <p:cNvSpPr>
            <a:spLocks noGrp="1"/>
          </p:cNvSpPr>
          <p:nvPr>
            <p:ph type="body" sz="quarter" idx="10"/>
          </p:nvPr>
        </p:nvSpPr>
        <p:spPr>
          <a:xfrm>
            <a:off x="520700" y="1254367"/>
            <a:ext cx="6129482" cy="5008209"/>
          </a:xfrm>
        </p:spPr>
        <p:txBody>
          <a:bodyPr/>
          <a:lstStyle/>
          <a:p>
            <a:r>
              <a:rPr lang="en-US" sz="2400" dirty="0" smtClean="0"/>
              <a:t>Run on Windows PCs, tablets &amp; Phones</a:t>
            </a:r>
          </a:p>
          <a:p>
            <a:endParaRPr lang="en-US" sz="1400" dirty="0"/>
          </a:p>
          <a:p>
            <a:r>
              <a:rPr lang="en-US" sz="2400" dirty="0" smtClean="0"/>
              <a:t>Licensed in Windows/Windows Phone Stores</a:t>
            </a:r>
          </a:p>
          <a:p>
            <a:pPr lvl="1"/>
            <a:r>
              <a:rPr lang="en-US" sz="1600" dirty="0"/>
              <a:t>7</a:t>
            </a:r>
            <a:r>
              <a:rPr lang="en-US" sz="1600" dirty="0" smtClean="0"/>
              <a:t>0% standard revenue share if sold via Store</a:t>
            </a:r>
          </a:p>
          <a:p>
            <a:endParaRPr lang="en-US" sz="1400" dirty="0" smtClean="0"/>
          </a:p>
          <a:p>
            <a:r>
              <a:rPr lang="en-US" sz="2400" dirty="0" smtClean="0"/>
              <a:t>Broader </a:t>
            </a:r>
            <a:r>
              <a:rPr lang="en-US" sz="2400" dirty="0"/>
              <a:t>Commerce </a:t>
            </a:r>
            <a:r>
              <a:rPr lang="en-US" sz="2400" dirty="0" smtClean="0"/>
              <a:t>Model</a:t>
            </a:r>
            <a:endParaRPr lang="en-US" sz="2400" dirty="0"/>
          </a:p>
          <a:p>
            <a:pPr lvl="1"/>
            <a:r>
              <a:rPr lang="en-US" sz="1600" dirty="0"/>
              <a:t>Store fronts for 200+ </a:t>
            </a:r>
            <a:r>
              <a:rPr lang="en-US" sz="1600" dirty="0" smtClean="0"/>
              <a:t>countries/regions, in </a:t>
            </a:r>
            <a:r>
              <a:rPr lang="en-US" sz="1600" dirty="0"/>
              <a:t>100+ </a:t>
            </a:r>
            <a:r>
              <a:rPr lang="en-US" sz="1600" dirty="0" smtClean="0"/>
              <a:t>languages</a:t>
            </a:r>
          </a:p>
          <a:p>
            <a:pPr lvl="1"/>
            <a:r>
              <a:rPr lang="en-US" sz="1600" dirty="0" smtClean="0"/>
              <a:t>Support for In-App Ads</a:t>
            </a:r>
            <a:endParaRPr lang="en-US" sz="1400" dirty="0" smtClean="0"/>
          </a:p>
          <a:p>
            <a:pPr lvl="1"/>
            <a:r>
              <a:rPr lang="en-US" sz="1600" dirty="0" smtClean="0"/>
              <a:t>User billing via mobile operators</a:t>
            </a:r>
          </a:p>
          <a:p>
            <a:pPr lvl="1"/>
            <a:r>
              <a:rPr lang="en-US" sz="1600" dirty="0" smtClean="0"/>
              <a:t>“On-sale” app promotions (1hour-30 days)</a:t>
            </a:r>
          </a:p>
          <a:p>
            <a:pPr lvl="2"/>
            <a:endParaRPr lang="en-US" sz="1400" dirty="0" smtClean="0"/>
          </a:p>
          <a:p>
            <a:r>
              <a:rPr lang="en-US" sz="2400" dirty="0" smtClean="0"/>
              <a:t>Advanced tools</a:t>
            </a:r>
          </a:p>
          <a:p>
            <a:pPr lvl="1"/>
            <a:r>
              <a:rPr lang="en-US" sz="1600" dirty="0" smtClean="0"/>
              <a:t>Data shared across Stores</a:t>
            </a:r>
            <a:r>
              <a:rPr lang="en-US" sz="1600" dirty="0"/>
              <a:t>; </a:t>
            </a:r>
            <a:r>
              <a:rPr lang="en-US" sz="1600" dirty="0" smtClean="0"/>
              <a:t>download app </a:t>
            </a:r>
            <a:r>
              <a:rPr lang="en-US" sz="1600" dirty="0"/>
              <a:t>from either </a:t>
            </a:r>
            <a:r>
              <a:rPr lang="en-US" sz="1600" dirty="0" smtClean="0"/>
              <a:t>place</a:t>
            </a:r>
          </a:p>
          <a:p>
            <a:pPr lvl="1"/>
            <a:r>
              <a:rPr lang="en-US" sz="1600" dirty="0" smtClean="0"/>
              <a:t>Apply app “Badges” to signal status or new events </a:t>
            </a:r>
          </a:p>
          <a:p>
            <a:pPr lvl="1"/>
            <a:r>
              <a:rPr lang="en-US" sz="1600" dirty="0" smtClean="0"/>
              <a:t>Link in-app data to Bing Searches</a:t>
            </a:r>
          </a:p>
          <a:p>
            <a:pPr lvl="1"/>
            <a:r>
              <a:rPr lang="en-US" sz="1600" dirty="0" smtClean="0"/>
              <a:t>App-localization toolkit in Visual Studio</a:t>
            </a:r>
          </a:p>
          <a:p>
            <a:pPr lvl="1"/>
            <a:r>
              <a:rPr lang="en-US" sz="1600" dirty="0" smtClean="0"/>
              <a:t>Automated app testing</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spTree>
    <p:extLst>
      <p:ext uri="{BB962C8B-B14F-4D97-AF65-F5344CB8AC3E}">
        <p14:creationId xmlns:p14="http://schemas.microsoft.com/office/powerpoint/2010/main" val="38077374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 calcmode="lin" valueType="num">
                                      <p:cBhvr additive="base">
                                        <p:cTn id="4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 calcmode="lin" valueType="num">
                                      <p:cBhvr additive="base">
                                        <p:cTn id="5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 calcmode="lin" valueType="num">
                                      <p:cBhvr additive="base">
                                        <p:cTn id="5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5" end="15"/>
                                            </p:txEl>
                                          </p:spTgt>
                                        </p:tgtEl>
                                        <p:attrNameLst>
                                          <p:attrName>style.visibility</p:attrName>
                                        </p:attrNameLst>
                                      </p:cBhvr>
                                      <p:to>
                                        <p:strVal val="visible"/>
                                      </p:to>
                                    </p:set>
                                    <p:anim calcmode="lin" valueType="num">
                                      <p:cBhvr additive="base">
                                        <p:cTn id="6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6" end="16"/>
                                            </p:txEl>
                                          </p:spTgt>
                                        </p:tgtEl>
                                        <p:attrNameLst>
                                          <p:attrName>style.visibility</p:attrName>
                                        </p:attrNameLst>
                                      </p:cBhvr>
                                      <p:to>
                                        <p:strVal val="visible"/>
                                      </p:to>
                                    </p:set>
                                    <p:anim calcmode="lin" valueType="num">
                                      <p:cBhvr additive="base">
                                        <p:cTn id="6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142804"/>
            <a:ext cx="11149013" cy="747897"/>
          </a:xfrm>
        </p:spPr>
        <p:txBody>
          <a:bodyPr/>
          <a:lstStyle/>
          <a:p>
            <a:r>
              <a:rPr lang="en-US" sz="4800" dirty="0" smtClean="0"/>
              <a:t>Build </a:t>
            </a:r>
            <a:r>
              <a:rPr lang="en-US" sz="4800" dirty="0" err="1" smtClean="0"/>
              <a:t>WinRT</a:t>
            </a:r>
            <a:r>
              <a:rPr lang="en-US" sz="4800" dirty="0"/>
              <a:t> </a:t>
            </a:r>
            <a:r>
              <a:rPr lang="en-US" sz="4800" dirty="0" smtClean="0"/>
              <a:t>Apps</a:t>
            </a:r>
            <a:endParaRPr lang="en-US" sz="4800" dirty="0"/>
          </a:p>
        </p:txBody>
      </p:sp>
      <p:sp>
        <p:nvSpPr>
          <p:cNvPr id="3" name="Text Placeholder 2"/>
          <p:cNvSpPr>
            <a:spLocks noGrp="1"/>
          </p:cNvSpPr>
          <p:nvPr>
            <p:ph type="body" sz="quarter" idx="10"/>
          </p:nvPr>
        </p:nvSpPr>
        <p:spPr>
          <a:xfrm>
            <a:off x="520700" y="1563129"/>
            <a:ext cx="9272228" cy="3823757"/>
          </a:xfrm>
        </p:spPr>
        <p:txBody>
          <a:bodyPr/>
          <a:lstStyle/>
          <a:p>
            <a:r>
              <a:rPr lang="en-US" sz="2400" dirty="0" err="1" smtClean="0"/>
              <a:t>WinRT</a:t>
            </a:r>
            <a:r>
              <a:rPr lang="en-US" sz="2400" dirty="0" smtClean="0"/>
              <a:t> </a:t>
            </a:r>
            <a:r>
              <a:rPr lang="en-US" sz="2400" dirty="0" err="1" smtClean="0"/>
              <a:t>dev</a:t>
            </a:r>
            <a:r>
              <a:rPr lang="en-US" sz="2400" dirty="0" smtClean="0"/>
              <a:t> center found </a:t>
            </a:r>
            <a:r>
              <a:rPr lang="en-US" sz="2400" dirty="0"/>
              <a:t>here: </a:t>
            </a:r>
            <a:r>
              <a:rPr lang="en-US" sz="1800" dirty="0">
                <a:hlinkClick r:id="rId2"/>
              </a:rPr>
              <a:t>http://</a:t>
            </a:r>
            <a:r>
              <a:rPr lang="en-US" sz="1800" dirty="0" smtClean="0">
                <a:hlinkClick r:id="rId2"/>
              </a:rPr>
              <a:t>dev.windows.com/en-us</a:t>
            </a:r>
            <a:endParaRPr lang="en-US" sz="2400" dirty="0" smtClean="0"/>
          </a:p>
          <a:p>
            <a:pPr lvl="2"/>
            <a:r>
              <a:rPr lang="en-US" sz="1600" dirty="0" smtClean="0"/>
              <a:t>Build in many languages, incl. HTML5/JavaScript (see graphic)</a:t>
            </a:r>
          </a:p>
          <a:p>
            <a:pPr lvl="2"/>
            <a:r>
              <a:rPr lang="en-US" sz="1600" dirty="0" smtClean="0"/>
              <a:t>Build for both Stores within same Visual Studio project template</a:t>
            </a:r>
          </a:p>
          <a:p>
            <a:pPr lvl="2"/>
            <a:r>
              <a:rPr lang="en-US" sz="1600" dirty="0" smtClean="0"/>
              <a:t>Android and iOS apps can be ported to </a:t>
            </a:r>
            <a:r>
              <a:rPr lang="en-US" sz="1600" dirty="0" err="1" smtClean="0"/>
              <a:t>WinRT</a:t>
            </a:r>
            <a:endParaRPr lang="en-US" sz="1600" dirty="0" smtClean="0"/>
          </a:p>
          <a:p>
            <a:pPr lvl="2"/>
            <a:r>
              <a:rPr lang="en-US" sz="1600" dirty="0" smtClean="0">
                <a:hlinkClick r:id="rId3"/>
              </a:rPr>
              <a:t>App Certification Kit </a:t>
            </a:r>
            <a:r>
              <a:rPr lang="en-US" sz="1600" dirty="0" smtClean="0"/>
              <a:t>(in Win 8.1 SDK) helps w/ app testing</a:t>
            </a:r>
            <a:endParaRPr lang="en-US" sz="1600" dirty="0"/>
          </a:p>
          <a:p>
            <a:pPr lvl="1"/>
            <a:endParaRPr lang="en-US" sz="1600" dirty="0"/>
          </a:p>
          <a:p>
            <a:r>
              <a:rPr lang="en-US" sz="2400" dirty="0" smtClean="0"/>
              <a:t>‘Getting Started’ process</a:t>
            </a:r>
          </a:p>
          <a:p>
            <a:pPr lvl="2"/>
            <a:r>
              <a:rPr lang="en-US" sz="1600" dirty="0" smtClean="0"/>
              <a:t>Acquire Windows 8.1 &amp; Visual Studio Phone </a:t>
            </a:r>
            <a:r>
              <a:rPr lang="en-US" sz="1600" dirty="0" err="1" smtClean="0"/>
              <a:t>dev</a:t>
            </a:r>
            <a:r>
              <a:rPr lang="en-US" sz="1600" dirty="0" smtClean="0"/>
              <a:t> tools</a:t>
            </a:r>
          </a:p>
          <a:p>
            <a:pPr lvl="2"/>
            <a:r>
              <a:rPr lang="en-US" sz="1600" dirty="0" smtClean="0"/>
              <a:t>Install free Win Phone 8.1 emulator</a:t>
            </a:r>
          </a:p>
          <a:p>
            <a:pPr lvl="2"/>
            <a:r>
              <a:rPr lang="en-US" sz="1600" dirty="0" smtClean="0"/>
              <a:t>Register your phone for development (to test your apps)</a:t>
            </a:r>
          </a:p>
          <a:p>
            <a:pPr lvl="2"/>
            <a:r>
              <a:rPr lang="en-US" sz="1600" dirty="0" smtClean="0"/>
              <a:t>Register a Windows-specific Dev Account (</a:t>
            </a:r>
            <a:r>
              <a:rPr lang="en-US" sz="1600" dirty="0" smtClean="0">
                <a:hlinkClick r:id="rId4"/>
              </a:rPr>
              <a:t>US Registration Site</a:t>
            </a:r>
            <a:r>
              <a:rPr lang="en-US" sz="1600" dirty="0" smtClean="0"/>
              <a:t>)</a:t>
            </a:r>
          </a:p>
          <a:p>
            <a:pPr lvl="2"/>
            <a:r>
              <a:rPr lang="en-US" sz="1600" dirty="0" smtClean="0"/>
              <a:t>Register an Individual ($19) or Company ($99) account; latter enables more powerful apps</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7" name="Picture 6"/>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528053" y="1740212"/>
            <a:ext cx="4529750" cy="2879079"/>
          </a:xfrm>
          <a:prstGeom prst="rect">
            <a:avLst/>
          </a:prstGeom>
        </p:spPr>
      </p:pic>
    </p:spTree>
    <p:extLst>
      <p:ext uri="{BB962C8B-B14F-4D97-AF65-F5344CB8AC3E}">
        <p14:creationId xmlns:p14="http://schemas.microsoft.com/office/powerpoint/2010/main" val="4915274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142804"/>
            <a:ext cx="11149013" cy="747897"/>
          </a:xfrm>
        </p:spPr>
        <p:txBody>
          <a:bodyPr/>
          <a:lstStyle/>
          <a:p>
            <a:r>
              <a:rPr lang="en-US" sz="4800" dirty="0" smtClean="0"/>
              <a:t>Submit </a:t>
            </a:r>
            <a:r>
              <a:rPr lang="en-US" sz="4800" dirty="0" err="1" smtClean="0"/>
              <a:t>WinRT</a:t>
            </a:r>
            <a:r>
              <a:rPr lang="en-US" sz="4800" dirty="0"/>
              <a:t> </a:t>
            </a:r>
            <a:r>
              <a:rPr lang="en-US" sz="4800" dirty="0" smtClean="0"/>
              <a:t>Apps</a:t>
            </a:r>
            <a:endParaRPr lang="en-US" sz="4800" dirty="0"/>
          </a:p>
        </p:txBody>
      </p:sp>
      <p:sp>
        <p:nvSpPr>
          <p:cNvPr id="3" name="Text Placeholder 2"/>
          <p:cNvSpPr>
            <a:spLocks noGrp="1"/>
          </p:cNvSpPr>
          <p:nvPr>
            <p:ph type="body" sz="quarter" idx="10"/>
          </p:nvPr>
        </p:nvSpPr>
        <p:spPr>
          <a:xfrm>
            <a:off x="520700" y="1560695"/>
            <a:ext cx="5060139" cy="4584923"/>
          </a:xfrm>
        </p:spPr>
        <p:txBody>
          <a:bodyPr/>
          <a:lstStyle/>
          <a:p>
            <a:r>
              <a:rPr lang="en-US" sz="2400" dirty="0" smtClean="0"/>
              <a:t>Submit via </a:t>
            </a:r>
            <a:r>
              <a:rPr lang="en-US" sz="1600" i="1" dirty="0" smtClean="0">
                <a:hlinkClick r:id="rId2"/>
              </a:rPr>
              <a:t>Windows </a:t>
            </a:r>
            <a:r>
              <a:rPr lang="en-US" sz="1600" dirty="0" smtClean="0">
                <a:hlinkClick r:id="rId2"/>
              </a:rPr>
              <a:t>&amp;</a:t>
            </a:r>
            <a:r>
              <a:rPr lang="en-US" sz="1600" i="1" dirty="0" smtClean="0">
                <a:hlinkClick r:id="rId2"/>
              </a:rPr>
              <a:t> Windows Phone Dashboards</a:t>
            </a:r>
            <a:endParaRPr lang="en-US" sz="1600" dirty="0" smtClean="0"/>
          </a:p>
          <a:p>
            <a:pPr lvl="2"/>
            <a:endParaRPr lang="en-US" sz="1600" dirty="0" smtClean="0"/>
          </a:p>
          <a:p>
            <a:r>
              <a:rPr lang="en-US" sz="2400" dirty="0" smtClean="0"/>
              <a:t>Reserve an App Name</a:t>
            </a:r>
          </a:p>
          <a:p>
            <a:pPr lvl="1"/>
            <a:r>
              <a:rPr lang="en-US" sz="1600" dirty="0" smtClean="0"/>
              <a:t>Honored </a:t>
            </a:r>
            <a:r>
              <a:rPr lang="en-US" sz="1600" dirty="0"/>
              <a:t>across both </a:t>
            </a:r>
            <a:r>
              <a:rPr lang="en-US" sz="1600" dirty="0" smtClean="0"/>
              <a:t>Stores</a:t>
            </a:r>
          </a:p>
          <a:p>
            <a:pPr lvl="1"/>
            <a:r>
              <a:rPr lang="en-US" sz="1600" dirty="0" smtClean="0"/>
              <a:t>Important, due to high volume of submissions</a:t>
            </a:r>
          </a:p>
          <a:p>
            <a:pPr lvl="1"/>
            <a:endParaRPr lang="en-US" sz="1600" dirty="0" smtClean="0"/>
          </a:p>
          <a:p>
            <a:r>
              <a:rPr lang="en-US" sz="2400" dirty="0" smtClean="0"/>
              <a:t>Follow Store-specific submission rules </a:t>
            </a:r>
          </a:p>
          <a:p>
            <a:pPr lvl="1"/>
            <a:r>
              <a:rPr lang="en-US" sz="1600" dirty="0" smtClean="0"/>
              <a:t>E.g., image sizes, Age Ratings for Windows Apps</a:t>
            </a:r>
          </a:p>
          <a:p>
            <a:pPr lvl="1"/>
            <a:endParaRPr lang="en-US" sz="1600" dirty="0" smtClean="0"/>
          </a:p>
          <a:p>
            <a:r>
              <a:rPr lang="en-US" sz="2400" dirty="0" smtClean="0"/>
              <a:t>Use relevant Dashboard to: </a:t>
            </a:r>
          </a:p>
          <a:p>
            <a:pPr lvl="1"/>
            <a:r>
              <a:rPr lang="en-US" sz="1600" dirty="0" smtClean="0"/>
              <a:t>Review download &amp; sales metrics</a:t>
            </a:r>
          </a:p>
          <a:p>
            <a:pPr lvl="1"/>
            <a:r>
              <a:rPr lang="en-US" sz="1600" dirty="0" smtClean="0"/>
              <a:t>Track app-crash reports</a:t>
            </a:r>
          </a:p>
          <a:p>
            <a:pPr lvl="1"/>
            <a:r>
              <a:rPr lang="en-US" sz="1600" dirty="0" smtClean="0"/>
              <a:t>Respond to reviews</a:t>
            </a:r>
          </a:p>
          <a:p>
            <a:pPr lvl="1"/>
            <a:r>
              <a:rPr lang="en-US" sz="1600" dirty="0" smtClean="0"/>
              <a:t>Submit </a:t>
            </a:r>
            <a:r>
              <a:rPr lang="en-US" sz="1600" dirty="0"/>
              <a:t>Payout and </a:t>
            </a:r>
            <a:r>
              <a:rPr lang="en-US" sz="1600" dirty="0" smtClean="0"/>
              <a:t>Tax forms</a:t>
            </a:r>
            <a:endParaRPr lang="en-US" sz="16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6" name="Picture 5"/>
          <p:cNvPicPr>
            <a:picLocks noChangeAspect="1"/>
          </p:cNvPicPr>
          <p:nvPr/>
        </p:nvPicPr>
        <p:blipFill>
          <a:blip r:embed="rId3"/>
          <a:stretch>
            <a:fillRect/>
          </a:stretch>
        </p:blipFill>
        <p:spPr>
          <a:xfrm>
            <a:off x="5813611" y="1560695"/>
            <a:ext cx="6375214" cy="4170253"/>
          </a:xfrm>
          <a:prstGeom prst="rect">
            <a:avLst/>
          </a:prstGeom>
        </p:spPr>
      </p:pic>
    </p:spTree>
    <p:extLst>
      <p:ext uri="{BB962C8B-B14F-4D97-AF65-F5344CB8AC3E}">
        <p14:creationId xmlns:p14="http://schemas.microsoft.com/office/powerpoint/2010/main" val="463868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 calcmode="lin" valueType="num">
                                      <p:cBhvr additive="base">
                                        <p:cTn id="5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 calcmode="lin" valueType="num">
                                      <p:cBhvr additive="base">
                                        <p:cTn id="5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163586"/>
            <a:ext cx="8550564" cy="747897"/>
          </a:xfrm>
        </p:spPr>
        <p:txBody>
          <a:bodyPr/>
          <a:lstStyle/>
          <a:p>
            <a:r>
              <a:rPr lang="en-US" sz="4800" dirty="0" smtClean="0"/>
              <a:t>Microsoft Azure Marketplace</a:t>
            </a:r>
            <a:endParaRPr lang="en-US" sz="4800" dirty="0"/>
          </a:p>
        </p:txBody>
      </p:sp>
      <p:sp>
        <p:nvSpPr>
          <p:cNvPr id="3" name="Text Placeholder 2"/>
          <p:cNvSpPr>
            <a:spLocks noGrp="1"/>
          </p:cNvSpPr>
          <p:nvPr>
            <p:ph type="body" sz="quarter" idx="10"/>
          </p:nvPr>
        </p:nvSpPr>
        <p:spPr>
          <a:xfrm>
            <a:off x="520699" y="1269751"/>
            <a:ext cx="7189941" cy="4897134"/>
          </a:xfrm>
        </p:spPr>
        <p:txBody>
          <a:bodyPr/>
          <a:lstStyle/>
          <a:p>
            <a:pPr marL="0" indent="0">
              <a:buNone/>
            </a:pPr>
            <a:r>
              <a:rPr lang="en-US" sz="2400" dirty="0" smtClean="0"/>
              <a:t>Single place to offer Azure-based solutions worldwide</a:t>
            </a:r>
          </a:p>
          <a:p>
            <a:pPr lvl="1"/>
            <a:r>
              <a:rPr lang="en-US" sz="1600" b="1" dirty="0" smtClean="0"/>
              <a:t>Virtual Machines: </a:t>
            </a:r>
            <a:r>
              <a:rPr lang="en-US" sz="1600" dirty="0" smtClean="0"/>
              <a:t>Solutions configured to run in Azure VMs</a:t>
            </a:r>
          </a:p>
          <a:p>
            <a:pPr lvl="1"/>
            <a:r>
              <a:rPr lang="en-US" sz="1600" b="1" dirty="0" smtClean="0">
                <a:solidFill>
                  <a:srgbClr val="C00000"/>
                </a:solidFill>
              </a:rPr>
              <a:t>Application Services:</a:t>
            </a:r>
            <a:r>
              <a:rPr lang="en-US" sz="1600" dirty="0" smtClean="0">
                <a:solidFill>
                  <a:srgbClr val="C00000"/>
                </a:solidFill>
              </a:rPr>
              <a:t> For-sale 3</a:t>
            </a:r>
            <a:r>
              <a:rPr lang="en-US" sz="1600" baseline="30000" dirty="0" smtClean="0">
                <a:solidFill>
                  <a:srgbClr val="C00000"/>
                </a:solidFill>
              </a:rPr>
              <a:t>rd</a:t>
            </a:r>
            <a:r>
              <a:rPr lang="en-US" sz="1600" dirty="0" smtClean="0">
                <a:solidFill>
                  <a:srgbClr val="C00000"/>
                </a:solidFill>
              </a:rPr>
              <a:t> party </a:t>
            </a:r>
            <a:r>
              <a:rPr lang="en-US" sz="1600" dirty="0" err="1" smtClean="0">
                <a:solidFill>
                  <a:srgbClr val="C00000"/>
                </a:solidFill>
              </a:rPr>
              <a:t>dev</a:t>
            </a:r>
            <a:r>
              <a:rPr lang="en-US" sz="1600" dirty="0" smtClean="0">
                <a:solidFill>
                  <a:srgbClr val="C00000"/>
                </a:solidFill>
              </a:rPr>
              <a:t> services (build/manage tools)</a:t>
            </a:r>
          </a:p>
          <a:p>
            <a:pPr lvl="1"/>
            <a:r>
              <a:rPr lang="en-US" sz="1600" b="1" dirty="0" smtClean="0">
                <a:solidFill>
                  <a:srgbClr val="C00000"/>
                </a:solidFill>
              </a:rPr>
              <a:t>Azure AD apps: </a:t>
            </a:r>
            <a:r>
              <a:rPr lang="en-US" sz="1600" dirty="0" smtClean="0">
                <a:solidFill>
                  <a:srgbClr val="C00000"/>
                </a:solidFill>
              </a:rPr>
              <a:t>Pre-integrated Single Sign On SaaS apps</a:t>
            </a:r>
          </a:p>
          <a:p>
            <a:pPr lvl="1"/>
            <a:r>
              <a:rPr lang="en-US" sz="1600" b="1" dirty="0" smtClean="0"/>
              <a:t>Web Apps</a:t>
            </a:r>
            <a:r>
              <a:rPr lang="en-US" sz="1600" dirty="0" smtClean="0"/>
              <a:t>: Free open-source apps configured to run on Azure Websites</a:t>
            </a:r>
          </a:p>
          <a:p>
            <a:pPr lvl="1"/>
            <a:r>
              <a:rPr lang="en-US" sz="1600" b="1" dirty="0" smtClean="0"/>
              <a:t>Data Services</a:t>
            </a:r>
            <a:r>
              <a:rPr lang="en-US" sz="1600" dirty="0" smtClean="0"/>
              <a:t>: Licensable Data Sets &amp; APIs for custom apps on Azure</a:t>
            </a:r>
          </a:p>
          <a:p>
            <a:pPr lvl="1"/>
            <a:endParaRPr lang="en-US" sz="1600" dirty="0"/>
          </a:p>
          <a:p>
            <a:pPr marL="50800" indent="0">
              <a:buNone/>
            </a:pPr>
            <a:r>
              <a:rPr lang="en-US" sz="2400" dirty="0" smtClean="0"/>
              <a:t>Can transact across much of world</a:t>
            </a:r>
          </a:p>
          <a:p>
            <a:pPr lvl="1"/>
            <a:r>
              <a:rPr lang="en-US" sz="1600" dirty="0" smtClean="0"/>
              <a:t>87 countries (web-direct) / 23 countries (EA customers)</a:t>
            </a:r>
          </a:p>
          <a:p>
            <a:pPr lvl="1"/>
            <a:r>
              <a:rPr lang="en-US" sz="1600" dirty="0" smtClean="0"/>
              <a:t>Handles billing, reporting &amp; account management</a:t>
            </a:r>
          </a:p>
          <a:p>
            <a:pPr lvl="1"/>
            <a:r>
              <a:rPr lang="en-US" sz="1600" dirty="0" smtClean="0"/>
              <a:t>List of approved “sell from” countries is more limited</a:t>
            </a:r>
          </a:p>
          <a:p>
            <a:pPr marL="50800" indent="0">
              <a:buNone/>
            </a:pPr>
            <a:endParaRPr lang="en-US" sz="1600" dirty="0" smtClean="0"/>
          </a:p>
          <a:p>
            <a:pPr marL="50800" indent="0">
              <a:buNone/>
            </a:pPr>
            <a:r>
              <a:rPr lang="en-US" sz="2400" dirty="0" smtClean="0"/>
              <a:t>Marketplace consolidates older Azure portals</a:t>
            </a:r>
          </a:p>
          <a:p>
            <a:pPr lvl="1"/>
            <a:endParaRPr lang="en-US" sz="1600" dirty="0" smtClean="0"/>
          </a:p>
          <a:p>
            <a:pPr marL="0" indent="0">
              <a:buNone/>
            </a:pPr>
            <a:r>
              <a:rPr lang="en-US" sz="2400" dirty="0" smtClean="0">
                <a:solidFill>
                  <a:srgbClr val="C00000"/>
                </a:solidFill>
              </a:rPr>
              <a:t>We’ll focus on the items in red</a:t>
            </a:r>
            <a:endParaRPr lang="en-US" sz="2400" b="1" dirty="0" smtClean="0">
              <a:solidFill>
                <a:srgbClr val="C00000"/>
              </a:solidFill>
            </a:endParaRPr>
          </a:p>
          <a:p>
            <a:pPr lvl="1"/>
            <a:r>
              <a:rPr lang="en-US" sz="1600" dirty="0" smtClean="0"/>
              <a:t>App Services: Must </a:t>
            </a:r>
            <a:r>
              <a:rPr lang="en-US" sz="1600" dirty="0"/>
              <a:t>be Built On / Deployable To </a:t>
            </a:r>
            <a:r>
              <a:rPr lang="en-US" sz="1600" dirty="0" smtClean="0"/>
              <a:t>Azure</a:t>
            </a:r>
          </a:p>
          <a:p>
            <a:pPr lvl="1"/>
            <a:endParaRPr lang="en-US" sz="16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7" name="Picture 6"/>
          <p:cNvPicPr>
            <a:picLocks noChangeAspect="1"/>
          </p:cNvPicPr>
          <p:nvPr/>
        </p:nvPicPr>
        <p:blipFill rotWithShape="1">
          <a:blip r:embed="rId2" cstate="screen">
            <a:extLst>
              <a:ext uri="{28A0092B-C50C-407E-A947-70E740481C1C}">
                <a14:useLocalDpi xmlns:a14="http://schemas.microsoft.com/office/drawing/2010/main"/>
              </a:ext>
            </a:extLst>
          </a:blip>
          <a:srcRect r="17905"/>
          <a:stretch/>
        </p:blipFill>
        <p:spPr>
          <a:xfrm>
            <a:off x="7710641" y="1269751"/>
            <a:ext cx="4478184" cy="5606464"/>
          </a:xfrm>
          <a:prstGeom prst="rect">
            <a:avLst/>
          </a:prstGeom>
        </p:spPr>
      </p:pic>
      <p:sp>
        <p:nvSpPr>
          <p:cNvPr id="8" name="TextBox 7"/>
          <p:cNvSpPr txBox="1"/>
          <p:nvPr/>
        </p:nvSpPr>
        <p:spPr>
          <a:xfrm>
            <a:off x="9588685" y="960732"/>
            <a:ext cx="2498651" cy="246221"/>
          </a:xfrm>
          <a:prstGeom prst="rect">
            <a:avLst/>
          </a:prstGeom>
          <a:noFill/>
        </p:spPr>
        <p:txBody>
          <a:bodyPr wrap="square" lIns="0" tIns="0" rIns="0" bIns="0" rtlCol="0">
            <a:spAutoFit/>
          </a:bodyPr>
          <a:lstStyle/>
          <a:p>
            <a:r>
              <a:rPr lang="en-US" sz="1600" i="1" spc="-70" dirty="0">
                <a:gradFill>
                  <a:gsLst>
                    <a:gs pos="2917">
                      <a:schemeClr val="bg2"/>
                    </a:gs>
                    <a:gs pos="95000">
                      <a:schemeClr val="bg2"/>
                    </a:gs>
                  </a:gsLst>
                  <a:lin ang="5400000" scaled="0"/>
                </a:gradFill>
              </a:rPr>
              <a:t>http://</a:t>
            </a:r>
            <a:r>
              <a:rPr lang="en-US" sz="1600" i="1" spc="-70" dirty="0" smtClean="0">
                <a:gradFill>
                  <a:gsLst>
                    <a:gs pos="2917">
                      <a:schemeClr val="bg2"/>
                    </a:gs>
                    <a:gs pos="95000">
                      <a:schemeClr val="bg2"/>
                    </a:gs>
                  </a:gsLst>
                  <a:lin ang="5400000" scaled="0"/>
                </a:gradFill>
              </a:rPr>
              <a:t>azure.com/marketplace</a:t>
            </a:r>
            <a:r>
              <a:rPr lang="en-US" sz="1600" i="1" spc="-70" dirty="0">
                <a:gradFill>
                  <a:gsLst>
                    <a:gs pos="2917">
                      <a:schemeClr val="bg2"/>
                    </a:gs>
                    <a:gs pos="95000">
                      <a:schemeClr val="bg2"/>
                    </a:gs>
                  </a:gsLst>
                  <a:lin ang="5400000" scaled="0"/>
                </a:gradFill>
              </a:rPr>
              <a:t>/</a:t>
            </a:r>
            <a:endParaRPr lang="en-US" sz="1600" i="1"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16060002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 calcmode="lin" valueType="num">
                                      <p:cBhvr additive="base">
                                        <p:cTn id="6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5" end="15"/>
                                            </p:txEl>
                                          </p:spTgt>
                                        </p:tgtEl>
                                        <p:attrNameLst>
                                          <p:attrName>style.visibility</p:attrName>
                                        </p:attrNameLst>
                                      </p:cBhvr>
                                      <p:to>
                                        <p:strVal val="visible"/>
                                      </p:to>
                                    </p:set>
                                    <p:anim calcmode="lin" valueType="num">
                                      <p:cBhvr additive="base">
                                        <p:cTn id="6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defTabSz="896167">
              <a:lnSpc>
                <a:spcPct val="100000"/>
              </a:lnSpc>
              <a:spcBef>
                <a:spcPts val="0"/>
              </a:spcBef>
              <a:defRPr/>
            </a:pPr>
            <a:r>
              <a:rPr lang="en-US" sz="5293" dirty="0" smtClean="0"/>
              <a:t>How Store Apps are Different</a:t>
            </a:r>
            <a:endParaRPr lang="en-US" sz="5293" dirty="0"/>
          </a:p>
        </p:txBody>
      </p:sp>
      <p:sp>
        <p:nvSpPr>
          <p:cNvPr id="5" name="Subtitle 4"/>
          <p:cNvSpPr>
            <a:spLocks noGrp="1"/>
          </p:cNvSpPr>
          <p:nvPr>
            <p:ph type="subTitle" idx="1"/>
          </p:nvPr>
        </p:nvSpPr>
        <p:spPr>
          <a:xfrm>
            <a:off x="532265" y="4735249"/>
            <a:ext cx="7640611" cy="1878025"/>
          </a:xfrm>
        </p:spPr>
        <p:txBody>
          <a:bodyPr/>
          <a:lstStyle/>
          <a:p>
            <a:r>
              <a:rPr lang="en-US" dirty="0" smtClean="0"/>
              <a:t>Module 4</a:t>
            </a:r>
            <a:endParaRPr lang="en-US" dirty="0"/>
          </a:p>
        </p:txBody>
      </p:sp>
    </p:spTree>
    <p:extLst>
      <p:ext uri="{BB962C8B-B14F-4D97-AF65-F5344CB8AC3E}">
        <p14:creationId xmlns:p14="http://schemas.microsoft.com/office/powerpoint/2010/main" val="319155181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699" y="142804"/>
            <a:ext cx="11355867" cy="747897"/>
          </a:xfrm>
        </p:spPr>
        <p:txBody>
          <a:bodyPr/>
          <a:lstStyle/>
          <a:p>
            <a:r>
              <a:rPr lang="en-US" sz="4400" dirty="0" smtClean="0"/>
              <a:t>App Services &amp; “Certified for Azure” program</a:t>
            </a:r>
            <a:endParaRPr lang="en-US" sz="28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sp>
        <p:nvSpPr>
          <p:cNvPr id="7" name="Text Placeholder 6"/>
          <p:cNvSpPr>
            <a:spLocks noGrp="1"/>
          </p:cNvSpPr>
          <p:nvPr>
            <p:ph type="body" sz="quarter" idx="10"/>
          </p:nvPr>
        </p:nvSpPr>
        <p:spPr>
          <a:xfrm>
            <a:off x="520699" y="1399617"/>
            <a:ext cx="6817650" cy="5121443"/>
          </a:xfrm>
        </p:spPr>
        <p:txBody>
          <a:bodyPr/>
          <a:lstStyle/>
          <a:p>
            <a:r>
              <a:rPr lang="en-US" sz="2400" dirty="0" smtClean="0"/>
              <a:t>Program Benefits</a:t>
            </a:r>
          </a:p>
          <a:p>
            <a:pPr lvl="1"/>
            <a:r>
              <a:rPr lang="en-US" sz="1600" dirty="0" smtClean="0"/>
              <a:t>Publishers can sell in the Marketplace and access EA customers</a:t>
            </a:r>
          </a:p>
          <a:p>
            <a:pPr lvl="1"/>
            <a:r>
              <a:rPr lang="en-US" sz="1600" dirty="0" smtClean="0"/>
              <a:t>Can tout their solution’s “Certified” status in their own channel</a:t>
            </a:r>
          </a:p>
          <a:p>
            <a:pPr lvl="1"/>
            <a:r>
              <a:rPr lang="en-US" sz="1600" dirty="0" smtClean="0">
                <a:latin typeface="+mn-lt"/>
              </a:rPr>
              <a:t>Easy customer deployment from </a:t>
            </a:r>
            <a:r>
              <a:rPr lang="en-US" sz="1600" dirty="0" smtClean="0">
                <a:solidFill>
                  <a:schemeClr val="accent1">
                    <a:lumMod val="50000"/>
                  </a:schemeClr>
                </a:solidFill>
                <a:cs typeface="Segoe UI Semibold" panose="020B0702040204020203" pitchFamily="34" charset="0"/>
                <a:hlinkClick r:id="rId3"/>
              </a:rPr>
              <a:t>Azure Management Portal</a:t>
            </a:r>
            <a:endParaRPr lang="en-US" dirty="0">
              <a:solidFill>
                <a:schemeClr val="accent1">
                  <a:lumMod val="50000"/>
                </a:schemeClr>
              </a:solidFill>
              <a:cs typeface="Segoe UI Semibold" panose="020B0702040204020203" pitchFamily="34" charset="0"/>
            </a:endParaRPr>
          </a:p>
          <a:p>
            <a:pPr lvl="1"/>
            <a:r>
              <a:rPr lang="en-US" sz="1600" dirty="0" smtClean="0"/>
              <a:t>Marketing help via Azure </a:t>
            </a:r>
            <a:r>
              <a:rPr lang="en-US" sz="1600" dirty="0" smtClean="0">
                <a:hlinkClick r:id="rId4"/>
              </a:rPr>
              <a:t>self-service marketing portal/</a:t>
            </a:r>
            <a:endParaRPr lang="en-US" sz="1600" dirty="0" smtClean="0"/>
          </a:p>
          <a:p>
            <a:pPr lvl="2"/>
            <a:endParaRPr lang="en-US" sz="1200" dirty="0" smtClean="0"/>
          </a:p>
          <a:p>
            <a:r>
              <a:rPr lang="en-US" sz="2400" dirty="0" smtClean="0"/>
              <a:t>Two Go To Market options</a:t>
            </a:r>
          </a:p>
          <a:p>
            <a:pPr lvl="1"/>
            <a:r>
              <a:rPr lang="en-US" sz="1600" b="1" dirty="0" smtClean="0"/>
              <a:t>Integrated billing</a:t>
            </a:r>
            <a:r>
              <a:rPr lang="en-US" sz="1600" dirty="0" smtClean="0"/>
              <a:t> w/ Azure through customers’ Azure subscriptions</a:t>
            </a:r>
          </a:p>
          <a:p>
            <a:pPr lvl="2"/>
            <a:r>
              <a:rPr lang="en-US" sz="1600" dirty="0" smtClean="0"/>
              <a:t>Monthly or Free pricing tiers (usage-based option coming)</a:t>
            </a:r>
          </a:p>
          <a:p>
            <a:pPr marL="803275" lvl="2" indent="-285750"/>
            <a:r>
              <a:rPr lang="en-US" sz="1600" dirty="0"/>
              <a:t>Azure takes 20% Service </a:t>
            </a:r>
            <a:r>
              <a:rPr lang="en-US" sz="1600" dirty="0" smtClean="0"/>
              <a:t>Fee</a:t>
            </a:r>
            <a:endParaRPr lang="en-US" sz="1600" dirty="0"/>
          </a:p>
          <a:p>
            <a:pPr marL="803275" lvl="2" indent="-285750"/>
            <a:r>
              <a:rPr lang="en-US" sz="1600" dirty="0"/>
              <a:t>ISV net share paid quarterly, if minimum of $250 earned</a:t>
            </a:r>
          </a:p>
          <a:p>
            <a:pPr lvl="1"/>
            <a:r>
              <a:rPr lang="en-US" sz="1600" b="1" dirty="0" smtClean="0"/>
              <a:t>“BYO License” </a:t>
            </a:r>
            <a:r>
              <a:rPr lang="en-US" sz="1600" dirty="0" smtClean="0"/>
              <a:t>model: customer moves existing licenses to Azure</a:t>
            </a:r>
          </a:p>
          <a:p>
            <a:pPr lvl="1"/>
            <a:endParaRPr lang="en-US" sz="1200" dirty="0" smtClean="0"/>
          </a:p>
          <a:p>
            <a:r>
              <a:rPr lang="en-US" sz="2400" dirty="0" smtClean="0"/>
              <a:t>Requirements*</a:t>
            </a:r>
          </a:p>
          <a:p>
            <a:pPr lvl="1"/>
            <a:r>
              <a:rPr lang="en-US" sz="1600" dirty="0" smtClean="0"/>
              <a:t>Onboard in Publishing Portal; sign Marketplace Publisher Agreement</a:t>
            </a:r>
          </a:p>
          <a:p>
            <a:pPr lvl="1"/>
            <a:r>
              <a:rPr lang="en-US" sz="1600" dirty="0" smtClean="0"/>
              <a:t>Pass validation tests and conform to Azure Resource Provider API</a:t>
            </a:r>
          </a:p>
          <a:p>
            <a:pPr lvl="1"/>
            <a:r>
              <a:rPr lang="en-US" sz="1600" dirty="0" smtClean="0"/>
              <a:t>Provide customer Technical Support (free, paid, Community)</a:t>
            </a:r>
          </a:p>
        </p:txBody>
      </p:sp>
      <p:pic>
        <p:nvPicPr>
          <p:cNvPr id="8" name="Picture 7"/>
          <p:cNvPicPr>
            <a:picLocks noChangeAspect="1"/>
          </p:cNvPicPr>
          <p:nvPr/>
        </p:nvPicPr>
        <p:blipFill>
          <a:blip r:embed="rId5"/>
          <a:stretch>
            <a:fillRect/>
          </a:stretch>
        </p:blipFill>
        <p:spPr>
          <a:xfrm>
            <a:off x="11065880" y="0"/>
            <a:ext cx="1122945" cy="1122945"/>
          </a:xfrm>
          <a:prstGeom prst="rect">
            <a:avLst/>
          </a:prstGeom>
        </p:spPr>
      </p:pic>
      <p:pic>
        <p:nvPicPr>
          <p:cNvPr id="9" name="Picture 8"/>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7442521" y="1973508"/>
            <a:ext cx="4746303" cy="3610879"/>
          </a:xfrm>
          <a:prstGeom prst="rect">
            <a:avLst/>
          </a:prstGeom>
        </p:spPr>
      </p:pic>
      <p:sp>
        <p:nvSpPr>
          <p:cNvPr id="3" name="TextBox 2"/>
          <p:cNvSpPr txBox="1"/>
          <p:nvPr/>
        </p:nvSpPr>
        <p:spPr>
          <a:xfrm>
            <a:off x="2390091" y="6477704"/>
            <a:ext cx="3078865" cy="184666"/>
          </a:xfrm>
          <a:prstGeom prst="rect">
            <a:avLst/>
          </a:prstGeom>
          <a:noFill/>
        </p:spPr>
        <p:txBody>
          <a:bodyPr wrap="square" lIns="0" tIns="0" rIns="0" bIns="0" rtlCol="0">
            <a:spAutoFit/>
          </a:bodyPr>
          <a:lstStyle/>
          <a:p>
            <a:r>
              <a:rPr lang="en-US" sz="1200" i="1" spc="-70" dirty="0" smtClean="0">
                <a:solidFill>
                  <a:schemeClr val="bg1">
                    <a:lumMod val="50000"/>
                  </a:schemeClr>
                </a:solidFill>
              </a:rPr>
              <a:t>*</a:t>
            </a:r>
            <a:r>
              <a:rPr lang="en-US" sz="1200" i="1" dirty="0">
                <a:solidFill>
                  <a:schemeClr val="bg1">
                    <a:lumMod val="50000"/>
                  </a:schemeClr>
                </a:solidFill>
              </a:rPr>
              <a:t>P</a:t>
            </a:r>
            <a:r>
              <a:rPr lang="en-US" sz="1200" i="1" dirty="0" smtClean="0">
                <a:solidFill>
                  <a:schemeClr val="bg1">
                    <a:lumMod val="50000"/>
                  </a:schemeClr>
                </a:solidFill>
              </a:rPr>
              <a:t>artial </a:t>
            </a:r>
            <a:r>
              <a:rPr lang="en-US" sz="1200" i="1" dirty="0">
                <a:solidFill>
                  <a:schemeClr val="bg1">
                    <a:lumMod val="50000"/>
                  </a:schemeClr>
                </a:solidFill>
              </a:rPr>
              <a:t>list – full list </a:t>
            </a:r>
            <a:r>
              <a:rPr lang="en-US" sz="1200" i="1" dirty="0" smtClean="0">
                <a:solidFill>
                  <a:schemeClr val="bg1">
                    <a:lumMod val="50000"/>
                  </a:schemeClr>
                </a:solidFill>
              </a:rPr>
              <a:t>at azure.com/certified</a:t>
            </a:r>
            <a:endParaRPr lang="en-US" sz="2400" i="1" spc="-70" dirty="0" smtClean="0">
              <a:solidFill>
                <a:schemeClr val="bg1">
                  <a:lumMod val="50000"/>
                </a:schemeClr>
              </a:solidFill>
            </a:endParaRPr>
          </a:p>
        </p:txBody>
      </p:sp>
    </p:spTree>
    <p:extLst>
      <p:ext uri="{BB962C8B-B14F-4D97-AF65-F5344CB8AC3E}">
        <p14:creationId xmlns:p14="http://schemas.microsoft.com/office/powerpoint/2010/main" val="2927098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1000"/>
                                        <p:tgtEl>
                                          <p:spTgt spid="7">
                                            <p:txEl>
                                              <p:pRg st="1" end="1"/>
                                            </p:txEl>
                                          </p:spTgt>
                                        </p:tgtEl>
                                      </p:cBhvr>
                                    </p:animEffect>
                                    <p:anim calcmode="lin" valueType="num">
                                      <p:cBhvr>
                                        <p:cTn id="1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1000"/>
                                        <p:tgtEl>
                                          <p:spTgt spid="7">
                                            <p:txEl>
                                              <p:pRg st="2" end="2"/>
                                            </p:txEl>
                                          </p:spTgt>
                                        </p:tgtEl>
                                      </p:cBhvr>
                                    </p:animEffect>
                                    <p:anim calcmode="lin" valueType="num">
                                      <p:cBhvr>
                                        <p:cTn id="17"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8"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1000"/>
                                        <p:tgtEl>
                                          <p:spTgt spid="7">
                                            <p:txEl>
                                              <p:pRg st="3" end="3"/>
                                            </p:txEl>
                                          </p:spTgt>
                                        </p:tgtEl>
                                      </p:cBhvr>
                                    </p:animEffect>
                                    <p:anim calcmode="lin" valueType="num">
                                      <p:cBhvr>
                                        <p:cTn id="2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fade">
                                      <p:cBhvr>
                                        <p:cTn id="26" dur="1000"/>
                                        <p:tgtEl>
                                          <p:spTgt spid="7">
                                            <p:txEl>
                                              <p:pRg st="4" end="4"/>
                                            </p:txEl>
                                          </p:spTgt>
                                        </p:tgtEl>
                                      </p:cBhvr>
                                    </p:animEffect>
                                    <p:anim calcmode="lin" valueType="num">
                                      <p:cBhvr>
                                        <p:cTn id="27"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1000"/>
                                        <p:tgtEl>
                                          <p:spTgt spid="7">
                                            <p:txEl>
                                              <p:pRg st="7" end="7"/>
                                            </p:txEl>
                                          </p:spTgt>
                                        </p:tgtEl>
                                      </p:cBhvr>
                                    </p:animEffect>
                                    <p:anim calcmode="lin" valueType="num">
                                      <p:cBhvr>
                                        <p:cTn id="38"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7">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1000"/>
                                        <p:tgtEl>
                                          <p:spTgt spid="7">
                                            <p:txEl>
                                              <p:pRg st="8" end="8"/>
                                            </p:txEl>
                                          </p:spTgt>
                                        </p:tgtEl>
                                      </p:cBhvr>
                                    </p:animEffect>
                                    <p:anim calcmode="lin" valueType="num">
                                      <p:cBhvr>
                                        <p:cTn id="43"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1000"/>
                                        <p:tgtEl>
                                          <p:spTgt spid="7">
                                            <p:txEl>
                                              <p:pRg st="9" end="9"/>
                                            </p:txEl>
                                          </p:spTgt>
                                        </p:tgtEl>
                                      </p:cBhvr>
                                    </p:animEffect>
                                    <p:anim calcmode="lin" valueType="num">
                                      <p:cBhvr>
                                        <p:cTn id="48"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7">
                                            <p:txEl>
                                              <p:pRg st="9" end="9"/>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7">
                                            <p:txEl>
                                              <p:pRg st="10" end="10"/>
                                            </p:txEl>
                                          </p:spTgt>
                                        </p:tgtEl>
                                        <p:attrNameLst>
                                          <p:attrName>style.visibility</p:attrName>
                                        </p:attrNameLst>
                                      </p:cBhvr>
                                      <p:to>
                                        <p:strVal val="visible"/>
                                      </p:to>
                                    </p:set>
                                    <p:animEffect transition="in" filter="fade">
                                      <p:cBhvr>
                                        <p:cTn id="52" dur="1000"/>
                                        <p:tgtEl>
                                          <p:spTgt spid="7">
                                            <p:txEl>
                                              <p:pRg st="10" end="10"/>
                                            </p:txEl>
                                          </p:spTgt>
                                        </p:tgtEl>
                                      </p:cBhvr>
                                    </p:animEffect>
                                    <p:anim calcmode="lin" valueType="num">
                                      <p:cBhvr>
                                        <p:cTn id="5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7">
                                            <p:txEl>
                                              <p:pRg st="11" end="11"/>
                                            </p:txEl>
                                          </p:spTgt>
                                        </p:tgtEl>
                                        <p:attrNameLst>
                                          <p:attrName>style.visibility</p:attrName>
                                        </p:attrNameLst>
                                      </p:cBhvr>
                                      <p:to>
                                        <p:strVal val="visible"/>
                                      </p:to>
                                    </p:set>
                                    <p:animEffect transition="in" filter="fade">
                                      <p:cBhvr>
                                        <p:cTn id="59" dur="1000"/>
                                        <p:tgtEl>
                                          <p:spTgt spid="7">
                                            <p:txEl>
                                              <p:pRg st="11" end="11"/>
                                            </p:txEl>
                                          </p:spTgt>
                                        </p:tgtEl>
                                      </p:cBhvr>
                                    </p:animEffect>
                                    <p:anim calcmode="lin" valueType="num">
                                      <p:cBhvr>
                                        <p:cTn id="60"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7">
                                            <p:txEl>
                                              <p:pRg st="13" end="13"/>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7">
                                            <p:txEl>
                                              <p:pRg st="14" end="14"/>
                                            </p:txEl>
                                          </p:spTgt>
                                        </p:tgtEl>
                                        <p:attrNameLst>
                                          <p:attrName>style.visibility</p:attrName>
                                        </p:attrNameLst>
                                      </p:cBhvr>
                                      <p:to>
                                        <p:strVal val="visible"/>
                                      </p:to>
                                    </p:set>
                                    <p:animEffect transition="in" filter="fade">
                                      <p:cBhvr>
                                        <p:cTn id="72" dur="1000"/>
                                        <p:tgtEl>
                                          <p:spTgt spid="7">
                                            <p:txEl>
                                              <p:pRg st="14" end="14"/>
                                            </p:txEl>
                                          </p:spTgt>
                                        </p:tgtEl>
                                      </p:cBhvr>
                                    </p:animEffect>
                                    <p:anim calcmode="lin" valueType="num">
                                      <p:cBhvr>
                                        <p:cTn id="73" dur="1000" fill="hold"/>
                                        <p:tgtEl>
                                          <p:spTgt spid="7">
                                            <p:txEl>
                                              <p:pRg st="14" end="14"/>
                                            </p:txEl>
                                          </p:spTgt>
                                        </p:tgtEl>
                                        <p:attrNameLst>
                                          <p:attrName>ppt_x</p:attrName>
                                        </p:attrNameLst>
                                      </p:cBhvr>
                                      <p:tavLst>
                                        <p:tav tm="0">
                                          <p:val>
                                            <p:strVal val="#ppt_x"/>
                                          </p:val>
                                        </p:tav>
                                        <p:tav tm="100000">
                                          <p:val>
                                            <p:strVal val="#ppt_x"/>
                                          </p:val>
                                        </p:tav>
                                      </p:tavLst>
                                    </p:anim>
                                    <p:anim calcmode="lin" valueType="num">
                                      <p:cBhvr>
                                        <p:cTn id="74" dur="1000" fill="hold"/>
                                        <p:tgtEl>
                                          <p:spTgt spid="7">
                                            <p:txEl>
                                              <p:pRg st="14" end="14"/>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7">
                                            <p:txEl>
                                              <p:pRg st="15" end="15"/>
                                            </p:txEl>
                                          </p:spTgt>
                                        </p:tgtEl>
                                        <p:attrNameLst>
                                          <p:attrName>style.visibility</p:attrName>
                                        </p:attrNameLst>
                                      </p:cBhvr>
                                      <p:to>
                                        <p:strVal val="visible"/>
                                      </p:to>
                                    </p:set>
                                    <p:animEffect transition="in" filter="fade">
                                      <p:cBhvr>
                                        <p:cTn id="77" dur="1000"/>
                                        <p:tgtEl>
                                          <p:spTgt spid="7">
                                            <p:txEl>
                                              <p:pRg st="15" end="15"/>
                                            </p:txEl>
                                          </p:spTgt>
                                        </p:tgtEl>
                                      </p:cBhvr>
                                    </p:animEffect>
                                    <p:anim calcmode="lin" valueType="num">
                                      <p:cBhvr>
                                        <p:cTn id="78" dur="1000" fill="hold"/>
                                        <p:tgtEl>
                                          <p:spTgt spid="7">
                                            <p:txEl>
                                              <p:pRg st="15" end="15"/>
                                            </p:txEl>
                                          </p:spTgt>
                                        </p:tgtEl>
                                        <p:attrNameLst>
                                          <p:attrName>ppt_x</p:attrName>
                                        </p:attrNameLst>
                                      </p:cBhvr>
                                      <p:tavLst>
                                        <p:tav tm="0">
                                          <p:val>
                                            <p:strVal val="#ppt_x"/>
                                          </p:val>
                                        </p:tav>
                                        <p:tav tm="100000">
                                          <p:val>
                                            <p:strVal val="#ppt_x"/>
                                          </p:val>
                                        </p:tav>
                                      </p:tavLst>
                                    </p:anim>
                                    <p:anim calcmode="lin" valueType="num">
                                      <p:cBhvr>
                                        <p:cTn id="79" dur="1000" fill="hold"/>
                                        <p:tgtEl>
                                          <p:spTgt spid="7">
                                            <p:txEl>
                                              <p:pRg st="15" end="15"/>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7">
                                            <p:txEl>
                                              <p:pRg st="16" end="16"/>
                                            </p:txEl>
                                          </p:spTgt>
                                        </p:tgtEl>
                                        <p:attrNameLst>
                                          <p:attrName>style.visibility</p:attrName>
                                        </p:attrNameLst>
                                      </p:cBhvr>
                                      <p:to>
                                        <p:strVal val="visible"/>
                                      </p:to>
                                    </p:set>
                                    <p:animEffect transition="in" filter="fade">
                                      <p:cBhvr>
                                        <p:cTn id="82" dur="1000"/>
                                        <p:tgtEl>
                                          <p:spTgt spid="7">
                                            <p:txEl>
                                              <p:pRg st="16" end="16"/>
                                            </p:txEl>
                                          </p:spTgt>
                                        </p:tgtEl>
                                      </p:cBhvr>
                                    </p:animEffect>
                                    <p:anim calcmode="lin" valueType="num">
                                      <p:cBhvr>
                                        <p:cTn id="83" dur="1000" fill="hold"/>
                                        <p:tgtEl>
                                          <p:spTgt spid="7">
                                            <p:txEl>
                                              <p:pRg st="16" end="16"/>
                                            </p:txEl>
                                          </p:spTgt>
                                        </p:tgtEl>
                                        <p:attrNameLst>
                                          <p:attrName>ppt_x</p:attrName>
                                        </p:attrNameLst>
                                      </p:cBhvr>
                                      <p:tavLst>
                                        <p:tav tm="0">
                                          <p:val>
                                            <p:strVal val="#ppt_x"/>
                                          </p:val>
                                        </p:tav>
                                        <p:tav tm="100000">
                                          <p:val>
                                            <p:strVal val="#ppt_x"/>
                                          </p:val>
                                        </p:tav>
                                      </p:tavLst>
                                    </p:anim>
                                    <p:anim calcmode="lin" valueType="num">
                                      <p:cBhvr>
                                        <p:cTn id="84" dur="1000" fill="hold"/>
                                        <p:tgtEl>
                                          <p:spTgt spid="7">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699" y="142804"/>
            <a:ext cx="11355867" cy="747897"/>
          </a:xfrm>
        </p:spPr>
        <p:txBody>
          <a:bodyPr/>
          <a:lstStyle/>
          <a:p>
            <a:r>
              <a:rPr lang="en-US" sz="4800" dirty="0" smtClean="0"/>
              <a:t>Submit Azure Application Services</a:t>
            </a:r>
            <a:endParaRPr lang="en-US" sz="3200" dirty="0"/>
          </a:p>
        </p:txBody>
      </p:sp>
      <p:sp>
        <p:nvSpPr>
          <p:cNvPr id="3" name="Text Placeholder 2"/>
          <p:cNvSpPr>
            <a:spLocks noGrp="1"/>
          </p:cNvSpPr>
          <p:nvPr>
            <p:ph type="body" sz="quarter" idx="10"/>
          </p:nvPr>
        </p:nvSpPr>
        <p:spPr>
          <a:xfrm>
            <a:off x="520699" y="1114127"/>
            <a:ext cx="10785475" cy="4584923"/>
          </a:xfrm>
        </p:spPr>
        <p:txBody>
          <a:bodyPr/>
          <a:lstStyle/>
          <a:p>
            <a:pPr marL="346075" indent="-285750"/>
            <a:r>
              <a:rPr lang="en-US" sz="2400" dirty="0" smtClean="0"/>
              <a:t>Register as a merchant in </a:t>
            </a:r>
            <a:r>
              <a:rPr lang="en-US" sz="2400" dirty="0" smtClean="0">
                <a:hlinkClick r:id="rId3"/>
              </a:rPr>
              <a:t>Seller Dashboard</a:t>
            </a:r>
            <a:r>
              <a:rPr lang="en-US" sz="2400" dirty="0" smtClean="0"/>
              <a:t> (reuse Office account!)</a:t>
            </a:r>
          </a:p>
          <a:p>
            <a:pPr marL="346075" indent="-285750"/>
            <a:endParaRPr lang="en-US" sz="1600" dirty="0" smtClean="0"/>
          </a:p>
          <a:p>
            <a:pPr marL="346075" indent="-285750"/>
            <a:r>
              <a:rPr lang="en-US" sz="2400" dirty="0" smtClean="0"/>
              <a:t>Then </a:t>
            </a:r>
            <a:r>
              <a:rPr lang="en-US" sz="2400" dirty="0"/>
              <a:t>c</a:t>
            </a:r>
            <a:r>
              <a:rPr lang="en-US" sz="2400" dirty="0" smtClean="0"/>
              <a:t>reate offers via </a:t>
            </a:r>
            <a:r>
              <a:rPr lang="en-US" sz="2400" dirty="0" smtClean="0">
                <a:hlinkClick r:id="rId4"/>
              </a:rPr>
              <a:t>Azure </a:t>
            </a:r>
            <a:r>
              <a:rPr lang="en-US" sz="2400" dirty="0">
                <a:hlinkClick r:id="rId4"/>
              </a:rPr>
              <a:t>Publishing </a:t>
            </a:r>
            <a:r>
              <a:rPr lang="en-US" sz="2400" dirty="0" smtClean="0">
                <a:hlinkClick r:id="rId4"/>
              </a:rPr>
              <a:t>Portal</a:t>
            </a:r>
            <a:r>
              <a:rPr lang="en-US" sz="2400" dirty="0" smtClean="0"/>
              <a:t> (below)</a:t>
            </a:r>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6" name="Picture 5"/>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436281" y="2371437"/>
            <a:ext cx="8505227" cy="3551039"/>
          </a:xfrm>
          <a:prstGeom prst="rect">
            <a:avLst/>
          </a:prstGeom>
        </p:spPr>
      </p:pic>
      <p:sp>
        <p:nvSpPr>
          <p:cNvPr id="5" name="Rectangle 4"/>
          <p:cNvSpPr/>
          <p:nvPr/>
        </p:nvSpPr>
        <p:spPr bwMode="auto">
          <a:xfrm>
            <a:off x="3356264" y="3252355"/>
            <a:ext cx="6494318" cy="477981"/>
          </a:xfrm>
          <a:prstGeom prst="rect">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183032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447315" y="793886"/>
            <a:ext cx="7741510" cy="6055241"/>
          </a:xfrm>
          <a:prstGeom prst="rect">
            <a:avLst/>
          </a:prstGeom>
        </p:spPr>
      </p:pic>
      <p:sp>
        <p:nvSpPr>
          <p:cNvPr id="2" name="Title 1"/>
          <p:cNvSpPr>
            <a:spLocks noGrp="1"/>
          </p:cNvSpPr>
          <p:nvPr>
            <p:ph type="title"/>
          </p:nvPr>
        </p:nvSpPr>
        <p:spPr>
          <a:xfrm>
            <a:off x="176406" y="154150"/>
            <a:ext cx="11873632" cy="664872"/>
          </a:xfrm>
        </p:spPr>
        <p:txBody>
          <a:bodyPr/>
          <a:lstStyle/>
          <a:p>
            <a:r>
              <a:rPr lang="en-US" sz="4800" dirty="0" smtClean="0"/>
              <a:t>Publishing Portal: Azure-specific listing steps </a:t>
            </a:r>
            <a:endParaRPr lang="en-US" sz="48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grpSp>
        <p:nvGrpSpPr>
          <p:cNvPr id="22" name="Group 21"/>
          <p:cNvGrpSpPr/>
          <p:nvPr/>
        </p:nvGrpSpPr>
        <p:grpSpPr>
          <a:xfrm>
            <a:off x="187046" y="1367002"/>
            <a:ext cx="4565258" cy="654981"/>
            <a:chOff x="187046" y="1367002"/>
            <a:chExt cx="4565258" cy="654981"/>
          </a:xfrm>
        </p:grpSpPr>
        <p:sp>
          <p:nvSpPr>
            <p:cNvPr id="19" name="Rectangle 18"/>
            <p:cNvSpPr/>
            <p:nvPr/>
          </p:nvSpPr>
          <p:spPr bwMode="auto">
            <a:xfrm>
              <a:off x="187046" y="1367002"/>
              <a:ext cx="4068202" cy="461799"/>
            </a:xfrm>
            <a:prstGeom prst="rect">
              <a:avLst/>
            </a:prstGeom>
            <a:solidFill>
              <a:schemeClr val="bg1">
                <a:lumMod val="7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Multiple “service plans” possible with Plan Migration, Trial &amp; Promo Code options</a:t>
              </a:r>
            </a:p>
          </p:txBody>
        </p:sp>
        <p:cxnSp>
          <p:nvCxnSpPr>
            <p:cNvPr id="21" name="Straight Connector 20"/>
            <p:cNvCxnSpPr>
              <a:stCxn id="19" idx="3"/>
            </p:cNvCxnSpPr>
            <p:nvPr/>
          </p:nvCxnSpPr>
          <p:spPr>
            <a:xfrm>
              <a:off x="4255248" y="1597902"/>
              <a:ext cx="497056" cy="424081"/>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190654" y="1925392"/>
            <a:ext cx="4541554" cy="296214"/>
            <a:chOff x="187046" y="1532587"/>
            <a:chExt cx="4541554" cy="296214"/>
          </a:xfrm>
        </p:grpSpPr>
        <p:sp>
          <p:nvSpPr>
            <p:cNvPr id="24" name="Rectangle 23"/>
            <p:cNvSpPr/>
            <p:nvPr/>
          </p:nvSpPr>
          <p:spPr bwMode="auto">
            <a:xfrm>
              <a:off x="187046" y="1532587"/>
              <a:ext cx="4068202" cy="296214"/>
            </a:xfrm>
            <a:prstGeom prst="rect">
              <a:avLst/>
            </a:prstGeom>
            <a:solidFill>
              <a:schemeClr val="bg1">
                <a:lumMod val="7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Usage meters for VMs now; App </a:t>
              </a:r>
              <a:r>
                <a:rPr lang="en-US" sz="1600" dirty="0" err="1" smtClean="0">
                  <a:gradFill>
                    <a:gsLst>
                      <a:gs pos="0">
                        <a:srgbClr val="FFFFFF"/>
                      </a:gs>
                      <a:gs pos="100000">
                        <a:srgbClr val="FFFFFF"/>
                      </a:gs>
                    </a:gsLst>
                    <a:lin ang="5400000" scaled="0"/>
                  </a:gradFill>
                  <a:ea typeface="Segoe UI" pitchFamily="34" charset="0"/>
                  <a:cs typeface="Segoe UI" pitchFamily="34" charset="0"/>
                </a:rPr>
                <a:t>Svces</a:t>
              </a:r>
              <a:r>
                <a:rPr lang="en-US" sz="1600" dirty="0" smtClean="0">
                  <a:gradFill>
                    <a:gsLst>
                      <a:gs pos="0">
                        <a:srgbClr val="FFFFFF"/>
                      </a:gs>
                      <a:gs pos="100000">
                        <a:srgbClr val="FFFFFF"/>
                      </a:gs>
                    </a:gsLst>
                    <a:lin ang="5400000" scaled="0"/>
                  </a:gradFill>
                  <a:ea typeface="Segoe UI" pitchFamily="34" charset="0"/>
                  <a:cs typeface="Segoe UI" pitchFamily="34" charset="0"/>
                </a:rPr>
                <a:t> soon</a:t>
              </a:r>
            </a:p>
          </p:txBody>
        </p:sp>
        <p:cxnSp>
          <p:nvCxnSpPr>
            <p:cNvPr id="25" name="Straight Connector 24"/>
            <p:cNvCxnSpPr>
              <a:stCxn id="24" idx="3"/>
            </p:cNvCxnSpPr>
            <p:nvPr/>
          </p:nvCxnSpPr>
          <p:spPr>
            <a:xfrm>
              <a:off x="4255248" y="1680694"/>
              <a:ext cx="473352" cy="96591"/>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190415" y="2318197"/>
            <a:ext cx="4561889" cy="296214"/>
            <a:chOff x="187046" y="1532587"/>
            <a:chExt cx="4561889" cy="296214"/>
          </a:xfrm>
        </p:grpSpPr>
        <p:sp>
          <p:nvSpPr>
            <p:cNvPr id="28" name="Rectangle 27"/>
            <p:cNvSpPr/>
            <p:nvPr/>
          </p:nvSpPr>
          <p:spPr bwMode="auto">
            <a:xfrm>
              <a:off x="187046" y="1532587"/>
              <a:ext cx="4068202" cy="296214"/>
            </a:xfrm>
            <a:prstGeom prst="rect">
              <a:avLst/>
            </a:prstGeom>
            <a:solidFill>
              <a:schemeClr val="bg1">
                <a:lumMod val="7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Azure-specific metadata &amp; logos per plan</a:t>
              </a:r>
            </a:p>
          </p:txBody>
        </p:sp>
        <p:cxnSp>
          <p:nvCxnSpPr>
            <p:cNvPr id="29" name="Straight Connector 28"/>
            <p:cNvCxnSpPr>
              <a:stCxn id="28" idx="3"/>
            </p:cNvCxnSpPr>
            <p:nvPr/>
          </p:nvCxnSpPr>
          <p:spPr>
            <a:xfrm flipV="1">
              <a:off x="4255248" y="1532587"/>
              <a:ext cx="493687" cy="148107"/>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176406" y="2437105"/>
            <a:ext cx="4575898" cy="570943"/>
            <a:chOff x="187046" y="1287057"/>
            <a:chExt cx="4575898" cy="541744"/>
          </a:xfrm>
        </p:grpSpPr>
        <p:sp>
          <p:nvSpPr>
            <p:cNvPr id="33" name="Rectangle 32"/>
            <p:cNvSpPr/>
            <p:nvPr/>
          </p:nvSpPr>
          <p:spPr bwMode="auto">
            <a:xfrm>
              <a:off x="187046" y="1532587"/>
              <a:ext cx="4068202" cy="296214"/>
            </a:xfrm>
            <a:prstGeom prst="rect">
              <a:avLst/>
            </a:prstGeom>
            <a:solidFill>
              <a:schemeClr val="bg1">
                <a:lumMod val="7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Pricing &amp; currency settings by country</a:t>
              </a:r>
            </a:p>
          </p:txBody>
        </p:sp>
        <p:cxnSp>
          <p:nvCxnSpPr>
            <p:cNvPr id="34" name="Straight Connector 33"/>
            <p:cNvCxnSpPr>
              <a:stCxn id="33" idx="3"/>
            </p:cNvCxnSpPr>
            <p:nvPr/>
          </p:nvCxnSpPr>
          <p:spPr>
            <a:xfrm flipV="1">
              <a:off x="4255248" y="1287057"/>
              <a:ext cx="507696" cy="393637"/>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176406" y="2737176"/>
            <a:ext cx="4575898" cy="664509"/>
            <a:chOff x="187046" y="1164292"/>
            <a:chExt cx="4575898" cy="664509"/>
          </a:xfrm>
        </p:grpSpPr>
        <p:sp>
          <p:nvSpPr>
            <p:cNvPr id="37" name="Rectangle 36"/>
            <p:cNvSpPr/>
            <p:nvPr/>
          </p:nvSpPr>
          <p:spPr bwMode="auto">
            <a:xfrm>
              <a:off x="187046" y="1532587"/>
              <a:ext cx="4068202" cy="296214"/>
            </a:xfrm>
            <a:prstGeom prst="rect">
              <a:avLst/>
            </a:prstGeom>
            <a:solidFill>
              <a:schemeClr val="bg1">
                <a:lumMod val="7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Azure Categories unique; to refresh soon</a:t>
              </a:r>
            </a:p>
          </p:txBody>
        </p:sp>
        <p:cxnSp>
          <p:nvCxnSpPr>
            <p:cNvPr id="38" name="Straight Connector 37"/>
            <p:cNvCxnSpPr>
              <a:stCxn id="37" idx="3"/>
            </p:cNvCxnSpPr>
            <p:nvPr/>
          </p:nvCxnSpPr>
          <p:spPr>
            <a:xfrm flipV="1">
              <a:off x="4255248" y="1164292"/>
              <a:ext cx="507696" cy="516402"/>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175895" y="2872760"/>
            <a:ext cx="4565258" cy="1252539"/>
            <a:chOff x="175895" y="909663"/>
            <a:chExt cx="4565258" cy="910037"/>
          </a:xfrm>
        </p:grpSpPr>
        <p:sp>
          <p:nvSpPr>
            <p:cNvPr id="41" name="Rectangle 40"/>
            <p:cNvSpPr/>
            <p:nvPr/>
          </p:nvSpPr>
          <p:spPr bwMode="auto">
            <a:xfrm>
              <a:off x="175895" y="1391130"/>
              <a:ext cx="4068202" cy="428570"/>
            </a:xfrm>
            <a:prstGeom prst="rect">
              <a:avLst/>
            </a:prstGeom>
            <a:solidFill>
              <a:schemeClr val="bg1">
                <a:lumMod val="7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b="1" dirty="0" smtClean="0">
                  <a:gradFill>
                    <a:gsLst>
                      <a:gs pos="0">
                        <a:srgbClr val="FFFFFF"/>
                      </a:gs>
                      <a:gs pos="100000">
                        <a:srgbClr val="FFFFFF"/>
                      </a:gs>
                    </a:gsLst>
                    <a:lin ang="5400000" scaled="0"/>
                  </a:gradFill>
                  <a:ea typeface="Segoe UI" pitchFamily="34" charset="0"/>
                  <a:cs typeface="Segoe UI" pitchFamily="34" charset="0"/>
                </a:rPr>
                <a:t>Resource Provider</a:t>
              </a:r>
              <a:r>
                <a:rPr lang="en-US" sz="1600" dirty="0" smtClean="0">
                  <a:gradFill>
                    <a:gsLst>
                      <a:gs pos="0">
                        <a:srgbClr val="FFFFFF"/>
                      </a:gs>
                      <a:gs pos="100000">
                        <a:srgbClr val="FFFFFF"/>
                      </a:gs>
                    </a:gsLst>
                    <a:lin ang="5400000" scaled="0"/>
                  </a:gradFill>
                  <a:ea typeface="Segoe UI" pitchFamily="34" charset="0"/>
                  <a:cs typeface="Segoe UI" pitchFamily="34" charset="0"/>
                </a:rPr>
                <a:t>: define Provisioning &amp; SSO endpoints and User feedback keys</a:t>
              </a:r>
            </a:p>
          </p:txBody>
        </p:sp>
        <p:cxnSp>
          <p:nvCxnSpPr>
            <p:cNvPr id="42" name="Straight Connector 41"/>
            <p:cNvCxnSpPr>
              <a:stCxn id="41" idx="3"/>
            </p:cNvCxnSpPr>
            <p:nvPr/>
          </p:nvCxnSpPr>
          <p:spPr>
            <a:xfrm flipV="1">
              <a:off x="4244097" y="909663"/>
              <a:ext cx="497056" cy="695753"/>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187046" y="3033390"/>
            <a:ext cx="4565258" cy="1492977"/>
            <a:chOff x="201979" y="333359"/>
            <a:chExt cx="4565258" cy="1492977"/>
          </a:xfrm>
        </p:grpSpPr>
        <p:sp>
          <p:nvSpPr>
            <p:cNvPr id="48" name="Rectangle 47"/>
            <p:cNvSpPr/>
            <p:nvPr/>
          </p:nvSpPr>
          <p:spPr bwMode="auto">
            <a:xfrm>
              <a:off x="201979" y="1530122"/>
              <a:ext cx="4068202" cy="296214"/>
            </a:xfrm>
            <a:prstGeom prst="rect">
              <a:avLst/>
            </a:prstGeom>
            <a:solidFill>
              <a:schemeClr val="bg1">
                <a:lumMod val="7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List Azure Data Centers hosting your app</a:t>
              </a:r>
            </a:p>
          </p:txBody>
        </p:sp>
        <p:cxnSp>
          <p:nvCxnSpPr>
            <p:cNvPr id="49" name="Straight Connector 48"/>
            <p:cNvCxnSpPr/>
            <p:nvPr/>
          </p:nvCxnSpPr>
          <p:spPr>
            <a:xfrm flipV="1">
              <a:off x="4255248" y="333359"/>
              <a:ext cx="511989" cy="1319528"/>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210750" y="880686"/>
            <a:ext cx="3665791" cy="215444"/>
          </a:xfrm>
          <a:prstGeom prst="rect">
            <a:avLst/>
          </a:prstGeom>
          <a:noFill/>
        </p:spPr>
        <p:txBody>
          <a:bodyPr wrap="square" lIns="0" tIns="0" rIns="0" bIns="0" rtlCol="0">
            <a:spAutoFit/>
          </a:bodyPr>
          <a:lstStyle/>
          <a:p>
            <a:r>
              <a:rPr lang="en-US" sz="1400" i="1" spc="-70" dirty="0">
                <a:gradFill>
                  <a:gsLst>
                    <a:gs pos="2917">
                      <a:schemeClr val="bg2"/>
                    </a:gs>
                    <a:gs pos="95000">
                      <a:schemeClr val="bg2"/>
                    </a:gs>
                  </a:gsLst>
                  <a:lin ang="5400000" scaled="0"/>
                </a:gradFill>
              </a:rPr>
              <a:t>https://publish.windowsazure.com/workspace/</a:t>
            </a:r>
            <a:endParaRPr lang="en-US" sz="1400" i="1" spc="-70" dirty="0" smtClean="0">
              <a:gradFill>
                <a:gsLst>
                  <a:gs pos="2917">
                    <a:schemeClr val="bg2"/>
                  </a:gs>
                  <a:gs pos="95000">
                    <a:schemeClr val="bg2"/>
                  </a:gs>
                </a:gsLst>
                <a:lin ang="5400000" scaled="0"/>
              </a:gradFill>
            </a:endParaRPr>
          </a:p>
        </p:txBody>
      </p:sp>
      <p:grpSp>
        <p:nvGrpSpPr>
          <p:cNvPr id="55" name="Group 54"/>
          <p:cNvGrpSpPr/>
          <p:nvPr/>
        </p:nvGrpSpPr>
        <p:grpSpPr>
          <a:xfrm>
            <a:off x="187046" y="3152302"/>
            <a:ext cx="4638976" cy="1778667"/>
            <a:chOff x="187046" y="50134"/>
            <a:chExt cx="4638976" cy="1778667"/>
          </a:xfrm>
        </p:grpSpPr>
        <p:sp>
          <p:nvSpPr>
            <p:cNvPr id="56" name="Rectangle 55"/>
            <p:cNvSpPr/>
            <p:nvPr/>
          </p:nvSpPr>
          <p:spPr bwMode="auto">
            <a:xfrm>
              <a:off x="187046" y="1532587"/>
              <a:ext cx="4068202" cy="296214"/>
            </a:xfrm>
            <a:prstGeom prst="rect">
              <a:avLst/>
            </a:prstGeom>
            <a:solidFill>
              <a:schemeClr val="bg1">
                <a:lumMod val="7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Publish to Staging or Production</a:t>
              </a:r>
            </a:p>
          </p:txBody>
        </p:sp>
        <p:cxnSp>
          <p:nvCxnSpPr>
            <p:cNvPr id="57" name="Straight Connector 56"/>
            <p:cNvCxnSpPr>
              <a:stCxn id="56" idx="3"/>
            </p:cNvCxnSpPr>
            <p:nvPr/>
          </p:nvCxnSpPr>
          <p:spPr>
            <a:xfrm flipV="1">
              <a:off x="4255248" y="50134"/>
              <a:ext cx="570774" cy="1630560"/>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48888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699" y="142804"/>
            <a:ext cx="11355867" cy="747897"/>
          </a:xfrm>
        </p:spPr>
        <p:txBody>
          <a:bodyPr/>
          <a:lstStyle/>
          <a:p>
            <a:r>
              <a:rPr lang="en-US" sz="4800" dirty="0" smtClean="0"/>
              <a:t>Azure AD apps: the big Office win</a:t>
            </a:r>
            <a:endParaRPr lang="en-US" sz="3200" dirty="0"/>
          </a:p>
        </p:txBody>
      </p:sp>
      <p:sp>
        <p:nvSpPr>
          <p:cNvPr id="3" name="Text Placeholder 2"/>
          <p:cNvSpPr>
            <a:spLocks noGrp="1"/>
          </p:cNvSpPr>
          <p:nvPr>
            <p:ph type="body" sz="quarter" idx="10"/>
          </p:nvPr>
        </p:nvSpPr>
        <p:spPr>
          <a:xfrm>
            <a:off x="520700" y="1114127"/>
            <a:ext cx="11149932" cy="771823"/>
          </a:xfrm>
        </p:spPr>
        <p:txBody>
          <a:bodyPr/>
          <a:lstStyle/>
          <a:p>
            <a:pPr marL="346075" indent="-285750"/>
            <a:r>
              <a:rPr lang="en-US" sz="2400" dirty="0" smtClean="0"/>
              <a:t>Apps registered w/Azure AD can integrate into O365 tenant experience via App Launcher</a:t>
            </a:r>
          </a:p>
          <a:p>
            <a:pPr marL="579437" lvl="1" indent="-285750"/>
            <a:r>
              <a:rPr lang="en-US" sz="1600" dirty="0" smtClean="0"/>
              <a:t>Do not have to run on Azure; simply be registered with AAD  </a:t>
            </a:r>
          </a:p>
          <a:p>
            <a:pPr marL="346075" indent="-285750"/>
            <a:endParaRPr lang="en-US" sz="2400" dirty="0" smtClean="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081398" y="1977088"/>
            <a:ext cx="1588634" cy="4880912"/>
          </a:xfrm>
          <a:prstGeom prst="rect">
            <a:avLst/>
          </a:prstGeom>
        </p:spPr>
      </p:pic>
      <p:sp>
        <p:nvSpPr>
          <p:cNvPr id="8" name="Rectangular Callout 7"/>
          <p:cNvSpPr/>
          <p:nvPr/>
        </p:nvSpPr>
        <p:spPr bwMode="auto">
          <a:xfrm>
            <a:off x="222519" y="4523874"/>
            <a:ext cx="1588169" cy="1566234"/>
          </a:xfrm>
          <a:prstGeom prst="wedgeRectCallout">
            <a:avLst>
              <a:gd name="adj1" fmla="val 91288"/>
              <a:gd name="adj2" fmla="val 81798"/>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400" dirty="0" smtClean="0">
                <a:gradFill>
                  <a:gsLst>
                    <a:gs pos="0">
                      <a:srgbClr val="FFFFFF"/>
                    </a:gs>
                    <a:gs pos="100000">
                      <a:srgbClr val="FFFFFF"/>
                    </a:gs>
                  </a:gsLst>
                  <a:lin ang="5400000" scaled="0"/>
                </a:gradFill>
                <a:ea typeface="Segoe UI" pitchFamily="34" charset="0"/>
                <a:cs typeface="Segoe UI" pitchFamily="34" charset="0"/>
              </a:rPr>
              <a:t>Step 1: Admin launches Azure AD account from O365 Admin Portal &amp; signs into Azure w/ 365 credentials</a:t>
            </a:r>
          </a:p>
        </p:txBody>
      </p:sp>
      <p:pic>
        <p:nvPicPr>
          <p:cNvPr id="9" name="Picture 8"/>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799622" y="2316567"/>
            <a:ext cx="6243989" cy="3773541"/>
          </a:xfrm>
          <a:prstGeom prst="rect">
            <a:avLst/>
          </a:prstGeom>
        </p:spPr>
      </p:pic>
      <p:sp>
        <p:nvSpPr>
          <p:cNvPr id="10" name="Rectangular Callout 9"/>
          <p:cNvSpPr/>
          <p:nvPr/>
        </p:nvSpPr>
        <p:spPr bwMode="auto">
          <a:xfrm>
            <a:off x="3801980" y="3272589"/>
            <a:ext cx="1790746" cy="855904"/>
          </a:xfrm>
          <a:prstGeom prst="wedgeRectCallout">
            <a:avLst>
              <a:gd name="adj1" fmla="val 150075"/>
              <a:gd name="adj2" fmla="val -32076"/>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400" dirty="0" smtClean="0">
                <a:gradFill>
                  <a:gsLst>
                    <a:gs pos="0">
                      <a:srgbClr val="FFFFFF"/>
                    </a:gs>
                    <a:gs pos="100000">
                      <a:srgbClr val="FFFFFF"/>
                    </a:gs>
                  </a:gsLst>
                  <a:lin ang="5400000" scaled="0"/>
                </a:gradFill>
                <a:ea typeface="Segoe UI" pitchFamily="34" charset="0"/>
                <a:cs typeface="Segoe UI" pitchFamily="34" charset="0"/>
              </a:rPr>
              <a:t>Step 2: Admin selects relevant Azure  AD Account (if &gt;1)</a:t>
            </a:r>
          </a:p>
        </p:txBody>
      </p:sp>
    </p:spTree>
    <p:extLst>
      <p:ext uri="{BB962C8B-B14F-4D97-AF65-F5344CB8AC3E}">
        <p14:creationId xmlns:p14="http://schemas.microsoft.com/office/powerpoint/2010/main" val="40860702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042539" y="2469652"/>
            <a:ext cx="4384966" cy="3346639"/>
          </a:xfrm>
          <a:prstGeom prst="rect">
            <a:avLst/>
          </a:prstGeom>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30909" y="2469216"/>
            <a:ext cx="5551246" cy="3347075"/>
          </a:xfrm>
          <a:prstGeom prst="rect">
            <a:avLst/>
          </a:prstGeom>
        </p:spPr>
      </p:pic>
      <p:sp>
        <p:nvSpPr>
          <p:cNvPr id="2" name="Title 1"/>
          <p:cNvSpPr>
            <a:spLocks noGrp="1"/>
          </p:cNvSpPr>
          <p:nvPr>
            <p:ph type="title"/>
          </p:nvPr>
        </p:nvSpPr>
        <p:spPr>
          <a:xfrm>
            <a:off x="520699" y="142804"/>
            <a:ext cx="11522912" cy="747897"/>
          </a:xfrm>
        </p:spPr>
        <p:txBody>
          <a:bodyPr/>
          <a:lstStyle/>
          <a:p>
            <a:r>
              <a:rPr lang="en-US" sz="4800" dirty="0" smtClean="0"/>
              <a:t>Surfacing Azure AD apps in the 365 experience</a:t>
            </a:r>
            <a:endParaRPr lang="en-US" sz="32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24</a:t>
            </a:fld>
            <a:endParaRPr lang="en-US" dirty="0"/>
          </a:p>
        </p:txBody>
      </p:sp>
      <p:sp>
        <p:nvSpPr>
          <p:cNvPr id="8" name="Rectangular Callout 7"/>
          <p:cNvSpPr/>
          <p:nvPr/>
        </p:nvSpPr>
        <p:spPr bwMode="auto">
          <a:xfrm>
            <a:off x="1574123" y="4093653"/>
            <a:ext cx="1932409" cy="605249"/>
          </a:xfrm>
          <a:prstGeom prst="wedgeRectCallout">
            <a:avLst>
              <a:gd name="adj1" fmla="val 15061"/>
              <a:gd name="adj2" fmla="val -215231"/>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Step 3: Admin Selects “Applications” tab at top to show existing Azure apps</a:t>
            </a:r>
          </a:p>
        </p:txBody>
      </p:sp>
      <p:sp>
        <p:nvSpPr>
          <p:cNvPr id="10" name="Rectangular Callout 9"/>
          <p:cNvSpPr/>
          <p:nvPr/>
        </p:nvSpPr>
        <p:spPr bwMode="auto">
          <a:xfrm>
            <a:off x="9764456" y="1518278"/>
            <a:ext cx="1663049" cy="735343"/>
          </a:xfrm>
          <a:prstGeom prst="wedgeRectCallout">
            <a:avLst>
              <a:gd name="adj1" fmla="val -101901"/>
              <a:gd name="adj2" fmla="val 335736"/>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Step 5: Admin chooses app from App Gallery (assumes existing subscription)</a:t>
            </a:r>
          </a:p>
        </p:txBody>
      </p:sp>
      <p:sp>
        <p:nvSpPr>
          <p:cNvPr id="11" name="Rectangular Callout 10"/>
          <p:cNvSpPr/>
          <p:nvPr/>
        </p:nvSpPr>
        <p:spPr bwMode="auto">
          <a:xfrm>
            <a:off x="3621151" y="3942069"/>
            <a:ext cx="2306721" cy="908419"/>
          </a:xfrm>
          <a:prstGeom prst="wedgeRectCallout">
            <a:avLst>
              <a:gd name="adj1" fmla="val -56106"/>
              <a:gd name="adj2" fmla="val 134006"/>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Step 4: Admin clicks “ADD” button on bottom to add new app and then “add an application from the Gallery” in the resulting dialog box</a:t>
            </a:r>
          </a:p>
        </p:txBody>
      </p:sp>
    </p:spTree>
    <p:extLst>
      <p:ext uri="{BB962C8B-B14F-4D97-AF65-F5344CB8AC3E}">
        <p14:creationId xmlns:p14="http://schemas.microsoft.com/office/powerpoint/2010/main" val="25945458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754637" y="2611481"/>
            <a:ext cx="6239113" cy="3289590"/>
          </a:xfrm>
          <a:prstGeom prst="rect">
            <a:avLst/>
          </a:prstGeom>
          <a:ln w="15875">
            <a:solidFill>
              <a:schemeClr val="bg1">
                <a:lumMod val="50000"/>
              </a:schemeClr>
            </a:solidFill>
          </a:ln>
        </p:spPr>
      </p:pic>
      <p:pic>
        <p:nvPicPr>
          <p:cNvPr id="9" name="Picture 8"/>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59221" y="2568950"/>
            <a:ext cx="5444137" cy="3799619"/>
          </a:xfrm>
          <a:prstGeom prst="rect">
            <a:avLst/>
          </a:prstGeom>
        </p:spPr>
      </p:pic>
      <p:sp>
        <p:nvSpPr>
          <p:cNvPr id="2" name="Title 1"/>
          <p:cNvSpPr>
            <a:spLocks noGrp="1"/>
          </p:cNvSpPr>
          <p:nvPr>
            <p:ph type="title"/>
          </p:nvPr>
        </p:nvSpPr>
        <p:spPr>
          <a:xfrm>
            <a:off x="520699" y="142804"/>
            <a:ext cx="11522912" cy="747897"/>
          </a:xfrm>
        </p:spPr>
        <p:txBody>
          <a:bodyPr/>
          <a:lstStyle/>
          <a:p>
            <a:r>
              <a:rPr lang="en-US" sz="4800" dirty="0" smtClean="0"/>
              <a:t>Configuring and Launching apps</a:t>
            </a:r>
            <a:endParaRPr lang="en-US" sz="32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25</a:t>
            </a:fld>
            <a:endParaRPr lang="en-US" dirty="0"/>
          </a:p>
        </p:txBody>
      </p:sp>
      <p:sp>
        <p:nvSpPr>
          <p:cNvPr id="8" name="Rectangular Callout 7"/>
          <p:cNvSpPr/>
          <p:nvPr/>
        </p:nvSpPr>
        <p:spPr bwMode="auto">
          <a:xfrm>
            <a:off x="1438924" y="1274690"/>
            <a:ext cx="4400774" cy="952801"/>
          </a:xfrm>
          <a:prstGeom prst="wedgeRectCallout">
            <a:avLst>
              <a:gd name="adj1" fmla="val -29892"/>
              <a:gd name="adj2" fmla="val 195420"/>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Step 6: </a:t>
            </a:r>
            <a:r>
              <a:rPr lang="en-US" sz="1200" b="1" dirty="0" smtClean="0">
                <a:gradFill>
                  <a:gsLst>
                    <a:gs pos="0">
                      <a:srgbClr val="FFFFFF"/>
                    </a:gs>
                    <a:gs pos="100000">
                      <a:srgbClr val="FFFFFF"/>
                    </a:gs>
                  </a:gsLst>
                  <a:lin ang="5400000" scaled="0"/>
                </a:gradFill>
                <a:ea typeface="Segoe UI" pitchFamily="34" charset="0"/>
                <a:cs typeface="Segoe UI" pitchFamily="34" charset="0"/>
              </a:rPr>
              <a:t>Admin configures</a:t>
            </a:r>
            <a:r>
              <a:rPr lang="en-US" sz="1200" dirty="0" smtClean="0">
                <a:gradFill>
                  <a:gsLst>
                    <a:gs pos="0">
                      <a:srgbClr val="FFFFFF"/>
                    </a:gs>
                    <a:gs pos="100000">
                      <a:srgbClr val="FFFFFF"/>
                    </a:gs>
                  </a:gsLst>
                  <a:lin ang="5400000" scaled="0"/>
                </a:gradFill>
                <a:ea typeface="Segoe UI" pitchFamily="34" charset="0"/>
                <a:cs typeface="Segoe UI" pitchFamily="34" charset="0"/>
              </a:rPr>
              <a:t>:</a:t>
            </a:r>
          </a:p>
          <a:p>
            <a:pPr marL="171450" indent="-171450" defTabSz="914099" fontAlgn="base">
              <a:spcBef>
                <a:spcPct val="0"/>
              </a:spcBef>
              <a:spcAft>
                <a:spcPct val="0"/>
              </a:spcAft>
              <a:buFont typeface="Arial" panose="020B0604020202020204" pitchFamily="34" charset="0"/>
              <a:buChar char="•"/>
            </a:pPr>
            <a:r>
              <a:rPr lang="en-US" sz="1200" dirty="0" smtClean="0">
                <a:gradFill>
                  <a:gsLst>
                    <a:gs pos="0">
                      <a:srgbClr val="FFFFFF"/>
                    </a:gs>
                    <a:gs pos="100000">
                      <a:srgbClr val="FFFFFF"/>
                    </a:gs>
                  </a:gsLst>
                  <a:lin ang="5400000" scaled="0"/>
                </a:gradFill>
                <a:ea typeface="Segoe UI" pitchFamily="34" charset="0"/>
                <a:cs typeface="Segoe UI" pitchFamily="34" charset="0"/>
              </a:rPr>
              <a:t>SSO method (Azure AD)</a:t>
            </a:r>
          </a:p>
          <a:p>
            <a:pPr marL="171450" indent="-171450" defTabSz="914099" fontAlgn="base">
              <a:spcBef>
                <a:spcPct val="0"/>
              </a:spcBef>
              <a:spcAft>
                <a:spcPct val="0"/>
              </a:spcAft>
              <a:buFont typeface="Arial" panose="020B0604020202020204" pitchFamily="34" charset="0"/>
              <a:buChar char="•"/>
            </a:pPr>
            <a:r>
              <a:rPr lang="en-US" sz="1200" dirty="0" smtClean="0">
                <a:gradFill>
                  <a:gsLst>
                    <a:gs pos="0">
                      <a:srgbClr val="FFFFFF"/>
                    </a:gs>
                    <a:gs pos="100000">
                      <a:srgbClr val="FFFFFF"/>
                    </a:gs>
                  </a:gsLst>
                  <a:lin ang="5400000" scaled="0"/>
                </a:gradFill>
                <a:ea typeface="Segoe UI" pitchFamily="34" charset="0"/>
                <a:cs typeface="Segoe UI" pitchFamily="34" charset="0"/>
              </a:rPr>
              <a:t>URL of the Admin’s 3</a:t>
            </a:r>
            <a:r>
              <a:rPr lang="en-US" sz="1200" baseline="30000" dirty="0" smtClean="0">
                <a:gradFill>
                  <a:gsLst>
                    <a:gs pos="0">
                      <a:srgbClr val="FFFFFF"/>
                    </a:gs>
                    <a:gs pos="100000">
                      <a:srgbClr val="FFFFFF"/>
                    </a:gs>
                  </a:gsLst>
                  <a:lin ang="5400000" scaled="0"/>
                </a:gradFill>
                <a:ea typeface="Segoe UI" pitchFamily="34" charset="0"/>
                <a:cs typeface="Segoe UI" pitchFamily="34" charset="0"/>
              </a:rPr>
              <a:t>rd</a:t>
            </a:r>
            <a:r>
              <a:rPr lang="en-US" sz="1200" dirty="0" smtClean="0">
                <a:gradFill>
                  <a:gsLst>
                    <a:gs pos="0">
                      <a:srgbClr val="FFFFFF"/>
                    </a:gs>
                    <a:gs pos="100000">
                      <a:srgbClr val="FFFFFF"/>
                    </a:gs>
                  </a:gsLst>
                  <a:lin ang="5400000" scaled="0"/>
                </a:gradFill>
                <a:ea typeface="Segoe UI" pitchFamily="34" charset="0"/>
                <a:cs typeface="Segoe UI" pitchFamily="34" charset="0"/>
              </a:rPr>
              <a:t> party (DocuSign) tenancy</a:t>
            </a:r>
          </a:p>
          <a:p>
            <a:pPr marL="171450" indent="-171450" defTabSz="914099" fontAlgn="base">
              <a:spcBef>
                <a:spcPct val="0"/>
              </a:spcBef>
              <a:spcAft>
                <a:spcPct val="0"/>
              </a:spcAft>
              <a:buFont typeface="Arial" panose="020B0604020202020204" pitchFamily="34" charset="0"/>
              <a:buChar char="•"/>
            </a:pPr>
            <a:r>
              <a:rPr lang="en-US" sz="1200" dirty="0" smtClean="0">
                <a:gradFill>
                  <a:gsLst>
                    <a:gs pos="0">
                      <a:srgbClr val="FFFFFF"/>
                    </a:gs>
                    <a:gs pos="100000">
                      <a:srgbClr val="FFFFFF"/>
                    </a:gs>
                  </a:gsLst>
                  <a:lin ang="5400000" scaled="0"/>
                </a:gradFill>
                <a:ea typeface="Segoe UI" pitchFamily="34" charset="0"/>
                <a:cs typeface="Segoe UI" pitchFamily="34" charset="0"/>
              </a:rPr>
              <a:t>Admin’s creds from 3</a:t>
            </a:r>
            <a:r>
              <a:rPr lang="en-US" sz="1200" baseline="30000" dirty="0" smtClean="0">
                <a:gradFill>
                  <a:gsLst>
                    <a:gs pos="0">
                      <a:srgbClr val="FFFFFF"/>
                    </a:gs>
                    <a:gs pos="100000">
                      <a:srgbClr val="FFFFFF"/>
                    </a:gs>
                  </a:gsLst>
                  <a:lin ang="5400000" scaled="0"/>
                </a:gradFill>
                <a:ea typeface="Segoe UI" pitchFamily="34" charset="0"/>
                <a:cs typeface="Segoe UI" pitchFamily="34" charset="0"/>
              </a:rPr>
              <a:t>rd</a:t>
            </a:r>
            <a:r>
              <a:rPr lang="en-US" sz="1200" dirty="0" smtClean="0">
                <a:gradFill>
                  <a:gsLst>
                    <a:gs pos="0">
                      <a:srgbClr val="FFFFFF"/>
                    </a:gs>
                    <a:gs pos="100000">
                      <a:srgbClr val="FFFFFF"/>
                    </a:gs>
                  </a:gsLst>
                  <a:lin ang="5400000" scaled="0"/>
                </a:gradFill>
                <a:ea typeface="Segoe UI" pitchFamily="34" charset="0"/>
                <a:cs typeface="Segoe UI" pitchFamily="34" charset="0"/>
              </a:rPr>
              <a:t> party app (enables user provisioning)</a:t>
            </a:r>
          </a:p>
          <a:p>
            <a:pPr marL="171450" indent="-171450" defTabSz="914099" fontAlgn="base">
              <a:spcBef>
                <a:spcPct val="0"/>
              </a:spcBef>
              <a:spcAft>
                <a:spcPct val="0"/>
              </a:spcAft>
              <a:buFont typeface="Arial" panose="020B0604020202020204" pitchFamily="34" charset="0"/>
              <a:buChar char="•"/>
            </a:pPr>
            <a:r>
              <a:rPr lang="en-US" sz="1200" dirty="0" smtClean="0">
                <a:gradFill>
                  <a:gsLst>
                    <a:gs pos="0">
                      <a:srgbClr val="FFFFFF"/>
                    </a:gs>
                    <a:gs pos="100000">
                      <a:srgbClr val="FFFFFF"/>
                    </a:gs>
                  </a:gsLst>
                  <a:lin ang="5400000" scaled="0"/>
                </a:gradFill>
                <a:ea typeface="Segoe UI" pitchFamily="34" charset="0"/>
                <a:cs typeface="Segoe UI" pitchFamily="34" charset="0"/>
              </a:rPr>
              <a:t>List of 365 users assigned access to app (from Azure AD)</a:t>
            </a:r>
          </a:p>
        </p:txBody>
      </p:sp>
      <p:sp>
        <p:nvSpPr>
          <p:cNvPr id="11" name="Rectangular Callout 10"/>
          <p:cNvSpPr/>
          <p:nvPr/>
        </p:nvSpPr>
        <p:spPr bwMode="auto">
          <a:xfrm>
            <a:off x="9329742" y="4739174"/>
            <a:ext cx="2664008" cy="811022"/>
          </a:xfrm>
          <a:prstGeom prst="wedgeRectCallout">
            <a:avLst>
              <a:gd name="adj1" fmla="val -63401"/>
              <a:gd name="adj2" fmla="val 10824"/>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Step 7: Return to O365 App Launcher, select “My Apps” to launch app &amp; do first-run Common Consent to give the app O365 data access</a:t>
            </a:r>
          </a:p>
        </p:txBody>
      </p:sp>
    </p:spTree>
    <p:extLst>
      <p:ext uri="{BB962C8B-B14F-4D97-AF65-F5344CB8AC3E}">
        <p14:creationId xmlns:p14="http://schemas.microsoft.com/office/powerpoint/2010/main" val="24529601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699" y="142804"/>
            <a:ext cx="11355867" cy="747897"/>
          </a:xfrm>
        </p:spPr>
        <p:txBody>
          <a:bodyPr/>
          <a:lstStyle/>
          <a:p>
            <a:r>
              <a:rPr lang="en-US" sz="4800" dirty="0" smtClean="0"/>
              <a:t>The Azure + Office 365 Story: Stay tuned</a:t>
            </a:r>
            <a:endParaRPr lang="en-US" sz="3200" dirty="0"/>
          </a:p>
        </p:txBody>
      </p:sp>
      <p:sp>
        <p:nvSpPr>
          <p:cNvPr id="3" name="Text Placeholder 2"/>
          <p:cNvSpPr>
            <a:spLocks noGrp="1"/>
          </p:cNvSpPr>
          <p:nvPr>
            <p:ph type="body" sz="quarter" idx="10"/>
          </p:nvPr>
        </p:nvSpPr>
        <p:spPr>
          <a:xfrm>
            <a:off x="801043" y="1368791"/>
            <a:ext cx="11355866" cy="3447239"/>
          </a:xfrm>
        </p:spPr>
        <p:txBody>
          <a:bodyPr/>
          <a:lstStyle/>
          <a:p>
            <a:r>
              <a:rPr lang="en-US" sz="2400" dirty="0"/>
              <a:t>Look for increased integration of Azure and 365 </a:t>
            </a:r>
            <a:r>
              <a:rPr lang="en-US" sz="2400" dirty="0" smtClean="0"/>
              <a:t>app-management tools</a:t>
            </a:r>
          </a:p>
          <a:p>
            <a:endParaRPr lang="en-US" sz="2400" dirty="0"/>
          </a:p>
          <a:p>
            <a:r>
              <a:rPr lang="en-US" sz="2400" dirty="0" smtClean="0"/>
              <a:t>Increased integration of </a:t>
            </a:r>
            <a:r>
              <a:rPr lang="en-US" sz="2400" dirty="0" err="1" smtClean="0"/>
              <a:t>dev</a:t>
            </a:r>
            <a:r>
              <a:rPr lang="en-US" sz="2400" dirty="0" smtClean="0"/>
              <a:t> onboarding tools</a:t>
            </a:r>
          </a:p>
          <a:p>
            <a:endParaRPr lang="en-US" sz="2400" dirty="0" smtClean="0"/>
          </a:p>
          <a:p>
            <a:r>
              <a:rPr lang="en-US" sz="2400" dirty="0" smtClean="0"/>
              <a:t>Addition of many SharePoint-scoped apps to the Azure AD tenant-wide story</a:t>
            </a:r>
          </a:p>
          <a:p>
            <a:endParaRPr lang="en-US" sz="2400" dirty="0" smtClean="0"/>
          </a:p>
          <a:p>
            <a:r>
              <a:rPr lang="en-US" sz="2400" dirty="0" smtClean="0"/>
              <a:t>Long-term push for a true B2B Store experience across all productivity services</a:t>
            </a:r>
          </a:p>
          <a:p>
            <a:endParaRPr lang="en-US" sz="2400" dirty="0"/>
          </a:p>
          <a:p>
            <a:r>
              <a:rPr lang="en-US" sz="2400" b="1" dirty="0" smtClean="0"/>
              <a:t>We’ve heard your asks on this, and are working on it!</a:t>
            </a:r>
          </a:p>
        </p:txBody>
      </p:sp>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spTree>
    <p:extLst>
      <p:ext uri="{BB962C8B-B14F-4D97-AF65-F5344CB8AC3E}">
        <p14:creationId xmlns:p14="http://schemas.microsoft.com/office/powerpoint/2010/main" val="32904843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47036" y="2050274"/>
            <a:ext cx="7346043" cy="2576052"/>
          </a:xfrm>
        </p:spPr>
        <p:txBody>
          <a:bodyPr/>
          <a:lstStyle/>
          <a:p>
            <a:pPr>
              <a:spcBef>
                <a:spcPts val="2399"/>
              </a:spcBef>
            </a:pPr>
            <a:r>
              <a:rPr lang="en-US" dirty="0" smtClean="0">
                <a:gradFill>
                  <a:gsLst>
                    <a:gs pos="100000">
                      <a:schemeClr val="bg2"/>
                    </a:gs>
                    <a:gs pos="0">
                      <a:schemeClr val="bg2"/>
                    </a:gs>
                  </a:gsLst>
                  <a:lin ang="5400000" scaled="0"/>
                </a:gradFill>
              </a:rPr>
              <a:t>Building for the Store: What Devs Gain</a:t>
            </a:r>
            <a:endParaRPr lang="en-US" dirty="0">
              <a:gradFill>
                <a:gsLst>
                  <a:gs pos="100000">
                    <a:schemeClr val="bg2"/>
                  </a:gs>
                  <a:gs pos="0">
                    <a:schemeClr val="bg2"/>
                  </a:gs>
                </a:gsLst>
                <a:lin ang="5400000" scaled="0"/>
              </a:gradFill>
            </a:endParaRPr>
          </a:p>
          <a:p>
            <a:pPr>
              <a:spcBef>
                <a:spcPts val="2399"/>
              </a:spcBef>
            </a:pPr>
            <a:r>
              <a:rPr lang="en-US" dirty="0" smtClean="0">
                <a:gradFill>
                  <a:gsLst>
                    <a:gs pos="100000">
                      <a:schemeClr val="bg2"/>
                    </a:gs>
                    <a:gs pos="0">
                      <a:schemeClr val="bg2"/>
                    </a:gs>
                  </a:gsLst>
                  <a:lin ang="5400000" scaled="0"/>
                </a:gradFill>
              </a:rPr>
              <a:t>Constraints and Considerations</a:t>
            </a:r>
            <a:endParaRPr lang="en-US" dirty="0">
              <a:gradFill>
                <a:gsLst>
                  <a:gs pos="100000">
                    <a:schemeClr val="bg2"/>
                  </a:gs>
                  <a:gs pos="0">
                    <a:schemeClr val="bg2"/>
                  </a:gs>
                </a:gsLst>
                <a:lin ang="5400000" scaled="0"/>
              </a:gradFill>
            </a:endParaRPr>
          </a:p>
          <a:p>
            <a:pPr>
              <a:spcBef>
                <a:spcPts val="2399"/>
              </a:spcBef>
            </a:pPr>
            <a:r>
              <a:rPr lang="en-US" dirty="0" smtClean="0">
                <a:gradFill>
                  <a:gsLst>
                    <a:gs pos="100000">
                      <a:schemeClr val="bg2"/>
                    </a:gs>
                    <a:gs pos="0">
                      <a:schemeClr val="bg2"/>
                    </a:gs>
                  </a:gsLst>
                  <a:lin ang="5400000" scaled="0"/>
                </a:gradFill>
              </a:rPr>
              <a:t>Building for Other Stores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224133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908" y="1117600"/>
            <a:ext cx="4157099" cy="967797"/>
          </a:xfrm>
          <a:prstGeom prst="rect">
            <a:avLst/>
          </a:prstGeom>
          <a:noFill/>
        </p:spPr>
        <p:txBody>
          <a:bodyPr wrap="none" lIns="179090" tIns="143271" rIns="179090" bIns="143271" rtlCol="0">
            <a:spAutoFit/>
          </a:bodyPr>
          <a:lstStyle/>
          <a:p>
            <a:pPr defTabSz="913561">
              <a:lnSpc>
                <a:spcPct val="90000"/>
              </a:lnSpc>
              <a:spcAft>
                <a:spcPts val="588"/>
              </a:spcAft>
            </a:pPr>
            <a:r>
              <a:rPr lang="en-US" sz="4900" dirty="0">
                <a:solidFill>
                  <a:srgbClr val="FF0000"/>
                </a:solidFill>
                <a:latin typeface="Segoe UI Light"/>
              </a:rPr>
              <a:t>dev.office.com</a:t>
            </a:r>
          </a:p>
        </p:txBody>
      </p:sp>
      <p:sp>
        <p:nvSpPr>
          <p:cNvPr id="5" name="TextBox 4"/>
          <p:cNvSpPr txBox="1"/>
          <p:nvPr/>
        </p:nvSpPr>
        <p:spPr>
          <a:xfrm>
            <a:off x="800449" y="3135614"/>
            <a:ext cx="6936014" cy="1093719"/>
          </a:xfrm>
          <a:prstGeom prst="rect">
            <a:avLst/>
          </a:prstGeom>
          <a:noFill/>
        </p:spPr>
        <p:txBody>
          <a:bodyPr wrap="square" lIns="179090" tIns="143271" rIns="179090" bIns="179090" rtlCol="0" anchor="t">
            <a:noAutofit/>
          </a:bodyPr>
          <a:lstStyle/>
          <a:p>
            <a:pPr defTabSz="566106"/>
            <a:r>
              <a:rPr lang="en-US" sz="3529" dirty="0">
                <a:solidFill>
                  <a:srgbClr val="FF0000"/>
                </a:solidFill>
                <a:latin typeface="Segoe UI Light" panose="020B0502040204020203" pitchFamily="34" charset="0"/>
                <a:cs typeface="Segoe UI Light" panose="020B0502040204020203" pitchFamily="34" charset="0"/>
              </a:rPr>
              <a:t>Explore </a:t>
            </a:r>
          </a:p>
          <a:p>
            <a:pPr defTabSz="566106"/>
            <a:r>
              <a:rPr lang="en-US" sz="2000" dirty="0">
                <a:solidFill>
                  <a:srgbClr val="FF0000"/>
                </a:solidFill>
                <a:cs typeface="Segoe UI" panose="020B0502040204020203" pitchFamily="34" charset="0"/>
              </a:rPr>
              <a:t>http</a:t>
            </a:r>
            <a:r>
              <a:rPr lang="en-US" sz="2000" dirty="0" smtClean="0">
                <a:solidFill>
                  <a:srgbClr val="FF0000"/>
                </a:solidFill>
                <a:cs typeface="Segoe UI" panose="020B0502040204020203" pitchFamily="34" charset="0"/>
              </a:rPr>
              <a:t>://</a:t>
            </a:r>
            <a:r>
              <a:rPr lang="en-US" sz="2000" dirty="0" err="1" smtClean="0">
                <a:solidFill>
                  <a:srgbClr val="FF0000"/>
                </a:solidFill>
                <a:cs typeface="Segoe UI" panose="020B0502040204020203" pitchFamily="34" charset="0"/>
              </a:rPr>
              <a:t>apisandbox.msdn.microsoft.com</a:t>
            </a:r>
            <a:endParaRPr lang="en-US" sz="2000" dirty="0">
              <a:solidFill>
                <a:srgbClr val="FF0000"/>
              </a:solidFill>
              <a:cs typeface="Segoe UI" panose="020B0502040204020203" pitchFamily="34" charset="0"/>
            </a:endParaRPr>
          </a:p>
        </p:txBody>
      </p:sp>
      <p:sp>
        <p:nvSpPr>
          <p:cNvPr id="6" name="TextBox 5"/>
          <p:cNvSpPr txBox="1"/>
          <p:nvPr/>
        </p:nvSpPr>
        <p:spPr>
          <a:xfrm>
            <a:off x="769628" y="2108955"/>
            <a:ext cx="6936014" cy="1093719"/>
          </a:xfrm>
          <a:prstGeom prst="rect">
            <a:avLst/>
          </a:prstGeom>
          <a:noFill/>
        </p:spPr>
        <p:txBody>
          <a:bodyPr wrap="square" lIns="179090" tIns="143271" rIns="179090" bIns="179090" rtlCol="0" anchor="t">
            <a:noAutofit/>
          </a:bodyPr>
          <a:lstStyle/>
          <a:p>
            <a:pPr defTabSz="566106"/>
            <a:r>
              <a:rPr lang="en-US" sz="3529" dirty="0">
                <a:solidFill>
                  <a:srgbClr val="FF0000"/>
                </a:solidFill>
                <a:latin typeface="Segoe UI Light" panose="020B0502040204020203" pitchFamily="34" charset="0"/>
                <a:cs typeface="Segoe UI Light" panose="020B0502040204020203" pitchFamily="34" charset="0"/>
              </a:rPr>
              <a:t>Sign up</a:t>
            </a:r>
          </a:p>
          <a:p>
            <a:pPr defTabSz="566106"/>
            <a:r>
              <a:rPr lang="en-US" sz="2000" dirty="0">
                <a:solidFill>
                  <a:srgbClr val="FF0000"/>
                </a:solidFill>
                <a:cs typeface="Segoe UI" panose="020B0502040204020203" pitchFamily="34" charset="0"/>
              </a:rPr>
              <a:t>http://</a:t>
            </a:r>
            <a:r>
              <a:rPr lang="en-US" sz="2000" dirty="0" err="1" smtClean="0">
                <a:solidFill>
                  <a:srgbClr val="FF0000"/>
                </a:solidFill>
                <a:cs typeface="Segoe UI" panose="020B0502040204020203" pitchFamily="34" charset="0"/>
              </a:rPr>
              <a:t>dev.office.com</a:t>
            </a:r>
            <a:r>
              <a:rPr lang="en-US" sz="2000" dirty="0" smtClean="0">
                <a:solidFill>
                  <a:srgbClr val="FF0000"/>
                </a:solidFill>
                <a:cs typeface="Segoe UI" panose="020B0502040204020203" pitchFamily="34" charset="0"/>
              </a:rPr>
              <a:t>/getting-started</a:t>
            </a:r>
            <a:endParaRPr lang="en-US" sz="2000" dirty="0">
              <a:solidFill>
                <a:srgbClr val="FF0000"/>
              </a:solidFill>
              <a:cs typeface="Segoe UI" panose="020B0502040204020203" pitchFamily="34" charset="0"/>
            </a:endParaRPr>
          </a:p>
        </p:txBody>
      </p:sp>
      <p:sp>
        <p:nvSpPr>
          <p:cNvPr id="7" name="TextBox 6"/>
          <p:cNvSpPr txBox="1"/>
          <p:nvPr/>
        </p:nvSpPr>
        <p:spPr>
          <a:xfrm>
            <a:off x="748908" y="4249147"/>
            <a:ext cx="6936014" cy="1093719"/>
          </a:xfrm>
          <a:prstGeom prst="rect">
            <a:avLst/>
          </a:prstGeom>
          <a:noFill/>
        </p:spPr>
        <p:txBody>
          <a:bodyPr wrap="square" lIns="179090" tIns="143271" rIns="179090" bIns="179090" rtlCol="0" anchor="t">
            <a:noAutofit/>
          </a:bodyPr>
          <a:lstStyle/>
          <a:p>
            <a:pPr defTabSz="566106"/>
            <a:r>
              <a:rPr lang="en-US" sz="3529" dirty="0">
                <a:solidFill>
                  <a:srgbClr val="FF0000"/>
                </a:solidFill>
                <a:latin typeface="Segoe UI Light" panose="020B0502040204020203" pitchFamily="34" charset="0"/>
                <a:cs typeface="Segoe UI Light" panose="020B0502040204020203" pitchFamily="34" charset="0"/>
              </a:rPr>
              <a:t>Get trained</a:t>
            </a:r>
            <a:br>
              <a:rPr lang="en-US" sz="3529" dirty="0">
                <a:solidFill>
                  <a:srgbClr val="FF0000"/>
                </a:solidFill>
                <a:latin typeface="Segoe UI Light" panose="020B0502040204020203" pitchFamily="34" charset="0"/>
                <a:cs typeface="Segoe UI Light" panose="020B0502040204020203" pitchFamily="34" charset="0"/>
              </a:rPr>
            </a:br>
            <a:r>
              <a:rPr lang="en-US" sz="2000" dirty="0">
                <a:solidFill>
                  <a:srgbClr val="FF0000"/>
                </a:solidFill>
                <a:cs typeface="Segoe UI" panose="020B0502040204020203" pitchFamily="34" charset="0"/>
              </a:rPr>
              <a:t>http://dev.office.com/training</a:t>
            </a:r>
          </a:p>
        </p:txBody>
      </p:sp>
      <p:grpSp>
        <p:nvGrpSpPr>
          <p:cNvPr id="9" name="Group 8"/>
          <p:cNvGrpSpPr/>
          <p:nvPr/>
        </p:nvGrpSpPr>
        <p:grpSpPr>
          <a:xfrm>
            <a:off x="7239621" y="1202109"/>
            <a:ext cx="4239452" cy="3772489"/>
            <a:chOff x="1503299" y="914400"/>
            <a:chExt cx="1685883" cy="1500188"/>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42626" y="961693"/>
              <a:ext cx="1605461" cy="1070307"/>
            </a:xfrm>
            <a:prstGeom prst="rect">
              <a:avLst/>
            </a:prstGeom>
          </p:spPr>
        </p:pic>
        <p:sp>
          <p:nvSpPr>
            <p:cNvPr id="11" name="Rectangle 5"/>
            <p:cNvSpPr>
              <a:spLocks noChangeArrowheads="1"/>
            </p:cNvSpPr>
            <p:nvPr/>
          </p:nvSpPr>
          <p:spPr bwMode="auto">
            <a:xfrm>
              <a:off x="1858963" y="2382838"/>
              <a:ext cx="982663" cy="3175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2" name="Freeform 11"/>
            <p:cNvSpPr>
              <a:spLocks/>
            </p:cNvSpPr>
            <p:nvPr/>
          </p:nvSpPr>
          <p:spPr bwMode="auto">
            <a:xfrm>
              <a:off x="1503299" y="914400"/>
              <a:ext cx="1685883"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3C3C3C"/>
            </a:solidFill>
            <a:ln>
              <a:noFill/>
            </a:ln>
            <a:extLst/>
          </p:spPr>
          <p:txBody>
            <a:bodyPr vert="horz" wrap="square" lIns="89583" tIns="44792" rIns="89583" bIns="44792" numCol="1" anchor="t" anchorCtr="0" compatLnSpc="1">
              <a:prstTxWarp prst="textNoShape">
                <a:avLst/>
              </a:prstTxWarp>
              <a:noAutofit/>
            </a:bodyPr>
            <a:lstStyle/>
            <a:p>
              <a:pPr defTabSz="913818"/>
              <a:endParaRPr lang="en-US" sz="1763">
                <a:solidFill>
                  <a:srgbClr val="FFFFFF"/>
                </a:solidFill>
              </a:endParaRPr>
            </a:p>
          </p:txBody>
        </p:sp>
        <p:sp>
          <p:nvSpPr>
            <p:cNvPr id="13" name="Rectangle 33"/>
            <p:cNvSpPr>
              <a:spLocks noChangeArrowheads="1"/>
            </p:cNvSpPr>
            <p:nvPr/>
          </p:nvSpPr>
          <p:spPr bwMode="auto">
            <a:xfrm>
              <a:off x="2309813" y="2081213"/>
              <a:ext cx="80963" cy="320675"/>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grpSp>
      <p:grpSp>
        <p:nvGrpSpPr>
          <p:cNvPr id="14" name="Group 13"/>
          <p:cNvGrpSpPr/>
          <p:nvPr/>
        </p:nvGrpSpPr>
        <p:grpSpPr>
          <a:xfrm>
            <a:off x="5781823" y="2768990"/>
            <a:ext cx="4032535" cy="2610798"/>
            <a:chOff x="2781859" y="2353478"/>
            <a:chExt cx="3165371" cy="2049370"/>
          </a:xfrm>
        </p:grpSpPr>
        <p:sp>
          <p:nvSpPr>
            <p:cNvPr id="15" name="Rectangle 112"/>
            <p:cNvSpPr>
              <a:spLocks noChangeArrowheads="1"/>
            </p:cNvSpPr>
            <p:nvPr/>
          </p:nvSpPr>
          <p:spPr bwMode="auto">
            <a:xfrm>
              <a:off x="3390086" y="2353478"/>
              <a:ext cx="1958500" cy="13725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481020" y="2446693"/>
              <a:ext cx="1776632" cy="1203989"/>
            </a:xfrm>
            <a:prstGeom prst="rect">
              <a:avLst/>
            </a:prstGeom>
          </p:spPr>
        </p:pic>
        <p:sp>
          <p:nvSpPr>
            <p:cNvPr id="17" name="Freeform 113"/>
            <p:cNvSpPr>
              <a:spLocks/>
            </p:cNvSpPr>
            <p:nvPr/>
          </p:nvSpPr>
          <p:spPr bwMode="auto">
            <a:xfrm>
              <a:off x="2786564" y="3751060"/>
              <a:ext cx="3160666" cy="598516"/>
            </a:xfrm>
            <a:custGeom>
              <a:avLst/>
              <a:gdLst>
                <a:gd name="T0" fmla="*/ 1060 w 1060"/>
                <a:gd name="T1" fmla="*/ 191 h 191"/>
                <a:gd name="T2" fmla="*/ 0 w 1060"/>
                <a:gd name="T3" fmla="*/ 191 h 191"/>
                <a:gd name="T4" fmla="*/ 195 w 1060"/>
                <a:gd name="T5" fmla="*/ 0 h 191"/>
                <a:gd name="T6" fmla="*/ 865 w 1060"/>
                <a:gd name="T7" fmla="*/ 0 h 191"/>
                <a:gd name="T8" fmla="*/ 1060 w 1060"/>
                <a:gd name="T9" fmla="*/ 191 h 191"/>
              </a:gdLst>
              <a:ahLst/>
              <a:cxnLst>
                <a:cxn ang="0">
                  <a:pos x="T0" y="T1"/>
                </a:cxn>
                <a:cxn ang="0">
                  <a:pos x="T2" y="T3"/>
                </a:cxn>
                <a:cxn ang="0">
                  <a:pos x="T4" y="T5"/>
                </a:cxn>
                <a:cxn ang="0">
                  <a:pos x="T6" y="T7"/>
                </a:cxn>
                <a:cxn ang="0">
                  <a:pos x="T8" y="T9"/>
                </a:cxn>
              </a:cxnLst>
              <a:rect l="0" t="0" r="r" b="b"/>
              <a:pathLst>
                <a:path w="1060" h="191">
                  <a:moveTo>
                    <a:pt x="1060" y="191"/>
                  </a:moveTo>
                  <a:lnTo>
                    <a:pt x="0" y="191"/>
                  </a:lnTo>
                  <a:lnTo>
                    <a:pt x="195" y="0"/>
                  </a:lnTo>
                  <a:lnTo>
                    <a:pt x="865" y="0"/>
                  </a:lnTo>
                  <a:lnTo>
                    <a:pt x="1060" y="19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8" name="Rectangle 114"/>
            <p:cNvSpPr>
              <a:spLocks noChangeArrowheads="1"/>
            </p:cNvSpPr>
            <p:nvPr/>
          </p:nvSpPr>
          <p:spPr bwMode="auto">
            <a:xfrm>
              <a:off x="2781859" y="4349578"/>
              <a:ext cx="3161846" cy="532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9" name="Oval 115"/>
            <p:cNvSpPr>
              <a:spLocks noChangeArrowheads="1"/>
            </p:cNvSpPr>
            <p:nvPr/>
          </p:nvSpPr>
          <p:spPr bwMode="auto">
            <a:xfrm>
              <a:off x="4330166" y="2387947"/>
              <a:ext cx="40738" cy="376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0" name="Freeform 116"/>
            <p:cNvSpPr>
              <a:spLocks/>
            </p:cNvSpPr>
            <p:nvPr/>
          </p:nvSpPr>
          <p:spPr bwMode="auto">
            <a:xfrm>
              <a:off x="3985471" y="4136493"/>
              <a:ext cx="783399" cy="150413"/>
            </a:xfrm>
            <a:custGeom>
              <a:avLst/>
              <a:gdLst>
                <a:gd name="T0" fmla="*/ 240 w 250"/>
                <a:gd name="T1" fmla="*/ 0 h 48"/>
                <a:gd name="T2" fmla="*/ 10 w 250"/>
                <a:gd name="T3" fmla="*/ 0 h 48"/>
                <a:gd name="T4" fmla="*/ 0 w 250"/>
                <a:gd name="T5" fmla="*/ 48 h 48"/>
                <a:gd name="T6" fmla="*/ 250 w 250"/>
                <a:gd name="T7" fmla="*/ 48 h 48"/>
                <a:gd name="T8" fmla="*/ 240 w 250"/>
                <a:gd name="T9" fmla="*/ 0 h 48"/>
              </a:gdLst>
              <a:ahLst/>
              <a:cxnLst>
                <a:cxn ang="0">
                  <a:pos x="T0" y="T1"/>
                </a:cxn>
                <a:cxn ang="0">
                  <a:pos x="T2" y="T3"/>
                </a:cxn>
                <a:cxn ang="0">
                  <a:pos x="T4" y="T5"/>
                </a:cxn>
                <a:cxn ang="0">
                  <a:pos x="T6" y="T7"/>
                </a:cxn>
                <a:cxn ang="0">
                  <a:pos x="T8" y="T9"/>
                </a:cxn>
              </a:cxnLst>
              <a:rect l="0" t="0" r="r" b="b"/>
              <a:pathLst>
                <a:path w="250" h="48">
                  <a:moveTo>
                    <a:pt x="240" y="0"/>
                  </a:moveTo>
                  <a:lnTo>
                    <a:pt x="10" y="0"/>
                  </a:lnTo>
                  <a:lnTo>
                    <a:pt x="0" y="48"/>
                  </a:lnTo>
                  <a:lnTo>
                    <a:pt x="250" y="48"/>
                  </a:lnTo>
                  <a:lnTo>
                    <a:pt x="2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1" name="Freeform 117"/>
            <p:cNvSpPr>
              <a:spLocks/>
            </p:cNvSpPr>
            <p:nvPr/>
          </p:nvSpPr>
          <p:spPr bwMode="auto">
            <a:xfrm>
              <a:off x="3070461" y="3798065"/>
              <a:ext cx="2575816" cy="291423"/>
            </a:xfrm>
            <a:custGeom>
              <a:avLst/>
              <a:gdLst>
                <a:gd name="T0" fmla="*/ 732 w 822"/>
                <a:gd name="T1" fmla="*/ 0 h 93"/>
                <a:gd name="T2" fmla="*/ 87 w 822"/>
                <a:gd name="T3" fmla="*/ 0 h 93"/>
                <a:gd name="T4" fmla="*/ 0 w 822"/>
                <a:gd name="T5" fmla="*/ 93 h 93"/>
                <a:gd name="T6" fmla="*/ 822 w 822"/>
                <a:gd name="T7" fmla="*/ 93 h 93"/>
                <a:gd name="T8" fmla="*/ 732 w 822"/>
                <a:gd name="T9" fmla="*/ 0 h 93"/>
              </a:gdLst>
              <a:ahLst/>
              <a:cxnLst>
                <a:cxn ang="0">
                  <a:pos x="T0" y="T1"/>
                </a:cxn>
                <a:cxn ang="0">
                  <a:pos x="T2" y="T3"/>
                </a:cxn>
                <a:cxn ang="0">
                  <a:pos x="T4" y="T5"/>
                </a:cxn>
                <a:cxn ang="0">
                  <a:pos x="T6" y="T7"/>
                </a:cxn>
                <a:cxn ang="0">
                  <a:pos x="T8" y="T9"/>
                </a:cxn>
              </a:cxnLst>
              <a:rect l="0" t="0" r="r" b="b"/>
              <a:pathLst>
                <a:path w="822" h="93">
                  <a:moveTo>
                    <a:pt x="732" y="0"/>
                  </a:moveTo>
                  <a:lnTo>
                    <a:pt x="87" y="0"/>
                  </a:lnTo>
                  <a:lnTo>
                    <a:pt x="0" y="93"/>
                  </a:lnTo>
                  <a:lnTo>
                    <a:pt x="822" y="93"/>
                  </a:lnTo>
                  <a:lnTo>
                    <a:pt x="732"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2" name="Rectangle 118"/>
            <p:cNvSpPr>
              <a:spLocks noChangeArrowheads="1"/>
            </p:cNvSpPr>
            <p:nvPr/>
          </p:nvSpPr>
          <p:spPr bwMode="auto">
            <a:xfrm>
              <a:off x="3137291" y="3986081"/>
              <a:ext cx="2459213" cy="156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3" name="Rectangle 119"/>
            <p:cNvSpPr>
              <a:spLocks noChangeArrowheads="1"/>
            </p:cNvSpPr>
            <p:nvPr/>
          </p:nvSpPr>
          <p:spPr bwMode="auto">
            <a:xfrm>
              <a:off x="3225120" y="3914007"/>
              <a:ext cx="2283555" cy="1880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4" name="Rectangle 120"/>
            <p:cNvSpPr>
              <a:spLocks noChangeArrowheads="1"/>
            </p:cNvSpPr>
            <p:nvPr/>
          </p:nvSpPr>
          <p:spPr bwMode="auto">
            <a:xfrm>
              <a:off x="3312949" y="3845068"/>
              <a:ext cx="2107897" cy="62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5" name="Freeform 122"/>
            <p:cNvSpPr>
              <a:spLocks/>
            </p:cNvSpPr>
            <p:nvPr/>
          </p:nvSpPr>
          <p:spPr bwMode="auto">
            <a:xfrm>
              <a:off x="3932200" y="3995481"/>
              <a:ext cx="37603" cy="109675"/>
            </a:xfrm>
            <a:custGeom>
              <a:avLst/>
              <a:gdLst>
                <a:gd name="T0" fmla="*/ 2 w 12"/>
                <a:gd name="T1" fmla="*/ 35 h 35"/>
                <a:gd name="T2" fmla="*/ 0 w 12"/>
                <a:gd name="T3" fmla="*/ 32 h 35"/>
                <a:gd name="T4" fmla="*/ 10 w 12"/>
                <a:gd name="T5" fmla="*/ 0 h 35"/>
                <a:gd name="T6" fmla="*/ 12 w 12"/>
                <a:gd name="T7" fmla="*/ 2 h 35"/>
                <a:gd name="T8" fmla="*/ 2 w 12"/>
                <a:gd name="T9" fmla="*/ 35 h 35"/>
              </a:gdLst>
              <a:ahLst/>
              <a:cxnLst>
                <a:cxn ang="0">
                  <a:pos x="T0" y="T1"/>
                </a:cxn>
                <a:cxn ang="0">
                  <a:pos x="T2" y="T3"/>
                </a:cxn>
                <a:cxn ang="0">
                  <a:pos x="T4" y="T5"/>
                </a:cxn>
                <a:cxn ang="0">
                  <a:pos x="T6" y="T7"/>
                </a:cxn>
                <a:cxn ang="0">
                  <a:pos x="T8" y="T9"/>
                </a:cxn>
              </a:cxnLst>
              <a:rect l="0" t="0" r="r" b="b"/>
              <a:pathLst>
                <a:path w="12" h="35">
                  <a:moveTo>
                    <a:pt x="2" y="35"/>
                  </a:moveTo>
                  <a:lnTo>
                    <a:pt x="0" y="32"/>
                  </a:lnTo>
                  <a:lnTo>
                    <a:pt x="10" y="0"/>
                  </a:lnTo>
                  <a:lnTo>
                    <a:pt x="12" y="2"/>
                  </a:lnTo>
                  <a:lnTo>
                    <a:pt x="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6" name="Freeform 124"/>
            <p:cNvSpPr>
              <a:spLocks/>
            </p:cNvSpPr>
            <p:nvPr/>
          </p:nvSpPr>
          <p:spPr bwMode="auto">
            <a:xfrm>
              <a:off x="3822524" y="3995481"/>
              <a:ext cx="53272" cy="115942"/>
            </a:xfrm>
            <a:custGeom>
              <a:avLst/>
              <a:gdLst>
                <a:gd name="T0" fmla="*/ 2 w 17"/>
                <a:gd name="T1" fmla="*/ 37 h 37"/>
                <a:gd name="T2" fmla="*/ 0 w 17"/>
                <a:gd name="T3" fmla="*/ 35 h 37"/>
                <a:gd name="T4" fmla="*/ 12 w 17"/>
                <a:gd name="T5" fmla="*/ 0 h 37"/>
                <a:gd name="T6" fmla="*/ 17 w 17"/>
                <a:gd name="T7" fmla="*/ 2 h 37"/>
                <a:gd name="T8" fmla="*/ 2 w 17"/>
                <a:gd name="T9" fmla="*/ 37 h 37"/>
              </a:gdLst>
              <a:ahLst/>
              <a:cxnLst>
                <a:cxn ang="0">
                  <a:pos x="T0" y="T1"/>
                </a:cxn>
                <a:cxn ang="0">
                  <a:pos x="T2" y="T3"/>
                </a:cxn>
                <a:cxn ang="0">
                  <a:pos x="T4" y="T5"/>
                </a:cxn>
                <a:cxn ang="0">
                  <a:pos x="T6" y="T7"/>
                </a:cxn>
                <a:cxn ang="0">
                  <a:pos x="T8" y="T9"/>
                </a:cxn>
              </a:cxnLst>
              <a:rect l="0" t="0" r="r" b="b"/>
              <a:pathLst>
                <a:path w="17" h="37">
                  <a:moveTo>
                    <a:pt x="2" y="37"/>
                  </a:moveTo>
                  <a:lnTo>
                    <a:pt x="0" y="35"/>
                  </a:lnTo>
                  <a:lnTo>
                    <a:pt x="12" y="0"/>
                  </a:lnTo>
                  <a:lnTo>
                    <a:pt x="17" y="2"/>
                  </a:lnTo>
                  <a:lnTo>
                    <a:pt x="2"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7" name="Freeform 125"/>
            <p:cNvSpPr>
              <a:spLocks/>
            </p:cNvSpPr>
            <p:nvPr/>
          </p:nvSpPr>
          <p:spPr bwMode="auto">
            <a:xfrm>
              <a:off x="3719116" y="3995481"/>
              <a:ext cx="56405" cy="109675"/>
            </a:xfrm>
            <a:custGeom>
              <a:avLst/>
              <a:gdLst>
                <a:gd name="T0" fmla="*/ 3 w 18"/>
                <a:gd name="T1" fmla="*/ 35 h 35"/>
                <a:gd name="T2" fmla="*/ 0 w 18"/>
                <a:gd name="T3" fmla="*/ 32 h 35"/>
                <a:gd name="T4" fmla="*/ 15 w 18"/>
                <a:gd name="T5" fmla="*/ 0 h 35"/>
                <a:gd name="T6" fmla="*/ 18 w 18"/>
                <a:gd name="T7" fmla="*/ 2 h 35"/>
                <a:gd name="T8" fmla="*/ 3 w 18"/>
                <a:gd name="T9" fmla="*/ 35 h 35"/>
              </a:gdLst>
              <a:ahLst/>
              <a:cxnLst>
                <a:cxn ang="0">
                  <a:pos x="T0" y="T1"/>
                </a:cxn>
                <a:cxn ang="0">
                  <a:pos x="T2" y="T3"/>
                </a:cxn>
                <a:cxn ang="0">
                  <a:pos x="T4" y="T5"/>
                </a:cxn>
                <a:cxn ang="0">
                  <a:pos x="T6" y="T7"/>
                </a:cxn>
                <a:cxn ang="0">
                  <a:pos x="T8" y="T9"/>
                </a:cxn>
              </a:cxnLst>
              <a:rect l="0" t="0" r="r" b="b"/>
              <a:pathLst>
                <a:path w="18" h="35">
                  <a:moveTo>
                    <a:pt x="3" y="35"/>
                  </a:moveTo>
                  <a:lnTo>
                    <a:pt x="0" y="32"/>
                  </a:lnTo>
                  <a:lnTo>
                    <a:pt x="15" y="0"/>
                  </a:lnTo>
                  <a:lnTo>
                    <a:pt x="18" y="2"/>
                  </a:lnTo>
                  <a:lnTo>
                    <a:pt x="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8" name="Freeform 126"/>
            <p:cNvSpPr>
              <a:spLocks/>
            </p:cNvSpPr>
            <p:nvPr/>
          </p:nvSpPr>
          <p:spPr bwMode="auto">
            <a:xfrm>
              <a:off x="3603172" y="4001748"/>
              <a:ext cx="68939" cy="109675"/>
            </a:xfrm>
            <a:custGeom>
              <a:avLst/>
              <a:gdLst>
                <a:gd name="T0" fmla="*/ 5 w 22"/>
                <a:gd name="T1" fmla="*/ 35 h 35"/>
                <a:gd name="T2" fmla="*/ 0 w 22"/>
                <a:gd name="T3" fmla="*/ 33 h 35"/>
                <a:gd name="T4" fmla="*/ 20 w 22"/>
                <a:gd name="T5" fmla="*/ 0 h 35"/>
                <a:gd name="T6" fmla="*/ 22 w 22"/>
                <a:gd name="T7" fmla="*/ 3 h 35"/>
                <a:gd name="T8" fmla="*/ 5 w 22"/>
                <a:gd name="T9" fmla="*/ 35 h 35"/>
              </a:gdLst>
              <a:ahLst/>
              <a:cxnLst>
                <a:cxn ang="0">
                  <a:pos x="T0" y="T1"/>
                </a:cxn>
                <a:cxn ang="0">
                  <a:pos x="T2" y="T3"/>
                </a:cxn>
                <a:cxn ang="0">
                  <a:pos x="T4" y="T5"/>
                </a:cxn>
                <a:cxn ang="0">
                  <a:pos x="T6" y="T7"/>
                </a:cxn>
                <a:cxn ang="0">
                  <a:pos x="T8" y="T9"/>
                </a:cxn>
              </a:cxnLst>
              <a:rect l="0" t="0" r="r" b="b"/>
              <a:pathLst>
                <a:path w="22" h="35">
                  <a:moveTo>
                    <a:pt x="5" y="35"/>
                  </a:moveTo>
                  <a:lnTo>
                    <a:pt x="0" y="33"/>
                  </a:lnTo>
                  <a:lnTo>
                    <a:pt x="20" y="0"/>
                  </a:lnTo>
                  <a:lnTo>
                    <a:pt x="22" y="3"/>
                  </a:lnTo>
                  <a:lnTo>
                    <a:pt x="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9" name="Freeform 127"/>
            <p:cNvSpPr>
              <a:spLocks/>
            </p:cNvSpPr>
            <p:nvPr/>
          </p:nvSpPr>
          <p:spPr bwMode="auto">
            <a:xfrm>
              <a:off x="3390087" y="3995481"/>
              <a:ext cx="87741" cy="115942"/>
            </a:xfrm>
            <a:custGeom>
              <a:avLst/>
              <a:gdLst>
                <a:gd name="T0" fmla="*/ 3 w 28"/>
                <a:gd name="T1" fmla="*/ 37 h 37"/>
                <a:gd name="T2" fmla="*/ 0 w 28"/>
                <a:gd name="T3" fmla="*/ 35 h 37"/>
                <a:gd name="T4" fmla="*/ 25 w 28"/>
                <a:gd name="T5" fmla="*/ 0 h 37"/>
                <a:gd name="T6" fmla="*/ 28 w 28"/>
                <a:gd name="T7" fmla="*/ 2 h 37"/>
                <a:gd name="T8" fmla="*/ 3 w 28"/>
                <a:gd name="T9" fmla="*/ 37 h 37"/>
              </a:gdLst>
              <a:ahLst/>
              <a:cxnLst>
                <a:cxn ang="0">
                  <a:pos x="T0" y="T1"/>
                </a:cxn>
                <a:cxn ang="0">
                  <a:pos x="T2" y="T3"/>
                </a:cxn>
                <a:cxn ang="0">
                  <a:pos x="T4" y="T5"/>
                </a:cxn>
                <a:cxn ang="0">
                  <a:pos x="T6" y="T7"/>
                </a:cxn>
                <a:cxn ang="0">
                  <a:pos x="T8" y="T9"/>
                </a:cxn>
              </a:cxnLst>
              <a:rect l="0" t="0" r="r" b="b"/>
              <a:pathLst>
                <a:path w="28" h="37">
                  <a:moveTo>
                    <a:pt x="3" y="37"/>
                  </a:moveTo>
                  <a:lnTo>
                    <a:pt x="0" y="35"/>
                  </a:lnTo>
                  <a:lnTo>
                    <a:pt x="25" y="0"/>
                  </a:lnTo>
                  <a:lnTo>
                    <a:pt x="28" y="2"/>
                  </a:lnTo>
                  <a:lnTo>
                    <a:pt x="3"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0" name="Freeform 130"/>
            <p:cNvSpPr>
              <a:spLocks/>
            </p:cNvSpPr>
            <p:nvPr/>
          </p:nvSpPr>
          <p:spPr bwMode="auto">
            <a:xfrm>
              <a:off x="5248311" y="3995481"/>
              <a:ext cx="100275" cy="131611"/>
            </a:xfrm>
            <a:custGeom>
              <a:avLst/>
              <a:gdLst>
                <a:gd name="T0" fmla="*/ 27 w 32"/>
                <a:gd name="T1" fmla="*/ 42 h 42"/>
                <a:gd name="T2" fmla="*/ 0 w 32"/>
                <a:gd name="T3" fmla="*/ 2 h 42"/>
                <a:gd name="T4" fmla="*/ 5 w 32"/>
                <a:gd name="T5" fmla="*/ 0 h 42"/>
                <a:gd name="T6" fmla="*/ 32 w 32"/>
                <a:gd name="T7" fmla="*/ 40 h 42"/>
                <a:gd name="T8" fmla="*/ 27 w 32"/>
                <a:gd name="T9" fmla="*/ 42 h 42"/>
              </a:gdLst>
              <a:ahLst/>
              <a:cxnLst>
                <a:cxn ang="0">
                  <a:pos x="T0" y="T1"/>
                </a:cxn>
                <a:cxn ang="0">
                  <a:pos x="T2" y="T3"/>
                </a:cxn>
                <a:cxn ang="0">
                  <a:pos x="T4" y="T5"/>
                </a:cxn>
                <a:cxn ang="0">
                  <a:pos x="T6" y="T7"/>
                </a:cxn>
                <a:cxn ang="0">
                  <a:pos x="T8" y="T9"/>
                </a:cxn>
              </a:cxnLst>
              <a:rect l="0" t="0" r="r" b="b"/>
              <a:pathLst>
                <a:path w="32" h="42">
                  <a:moveTo>
                    <a:pt x="27" y="42"/>
                  </a:moveTo>
                  <a:lnTo>
                    <a:pt x="0" y="2"/>
                  </a:lnTo>
                  <a:lnTo>
                    <a:pt x="5" y="0"/>
                  </a:lnTo>
                  <a:lnTo>
                    <a:pt x="32" y="40"/>
                  </a:lnTo>
                  <a:lnTo>
                    <a:pt x="27" y="4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1" name="Freeform 131"/>
            <p:cNvSpPr>
              <a:spLocks/>
            </p:cNvSpPr>
            <p:nvPr/>
          </p:nvSpPr>
          <p:spPr bwMode="auto">
            <a:xfrm>
              <a:off x="5348586" y="3995481"/>
              <a:ext cx="94008" cy="109675"/>
            </a:xfrm>
            <a:custGeom>
              <a:avLst/>
              <a:gdLst>
                <a:gd name="T0" fmla="*/ 25 w 30"/>
                <a:gd name="T1" fmla="*/ 35 h 35"/>
                <a:gd name="T2" fmla="*/ 0 w 30"/>
                <a:gd name="T3" fmla="*/ 2 h 35"/>
                <a:gd name="T4" fmla="*/ 3 w 30"/>
                <a:gd name="T5" fmla="*/ 0 h 35"/>
                <a:gd name="T6" fmla="*/ 30 w 30"/>
                <a:gd name="T7" fmla="*/ 32 h 35"/>
                <a:gd name="T8" fmla="*/ 25 w 30"/>
                <a:gd name="T9" fmla="*/ 35 h 35"/>
              </a:gdLst>
              <a:ahLst/>
              <a:cxnLst>
                <a:cxn ang="0">
                  <a:pos x="T0" y="T1"/>
                </a:cxn>
                <a:cxn ang="0">
                  <a:pos x="T2" y="T3"/>
                </a:cxn>
                <a:cxn ang="0">
                  <a:pos x="T4" y="T5"/>
                </a:cxn>
                <a:cxn ang="0">
                  <a:pos x="T6" y="T7"/>
                </a:cxn>
                <a:cxn ang="0">
                  <a:pos x="T8" y="T9"/>
                </a:cxn>
              </a:cxnLst>
              <a:rect l="0" t="0" r="r" b="b"/>
              <a:pathLst>
                <a:path w="30" h="35">
                  <a:moveTo>
                    <a:pt x="25" y="35"/>
                  </a:moveTo>
                  <a:lnTo>
                    <a:pt x="0" y="2"/>
                  </a:lnTo>
                  <a:lnTo>
                    <a:pt x="3" y="0"/>
                  </a:lnTo>
                  <a:lnTo>
                    <a:pt x="30" y="32"/>
                  </a:lnTo>
                  <a:lnTo>
                    <a:pt x="2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2" name="Freeform 132"/>
            <p:cNvSpPr>
              <a:spLocks/>
            </p:cNvSpPr>
            <p:nvPr/>
          </p:nvSpPr>
          <p:spPr bwMode="auto">
            <a:xfrm>
              <a:off x="5201306" y="3914007"/>
              <a:ext cx="62672" cy="87741"/>
            </a:xfrm>
            <a:custGeom>
              <a:avLst/>
              <a:gdLst>
                <a:gd name="T0" fmla="*/ 15 w 20"/>
                <a:gd name="T1" fmla="*/ 28 h 28"/>
                <a:gd name="T2" fmla="*/ 0 w 20"/>
                <a:gd name="T3" fmla="*/ 3 h 28"/>
                <a:gd name="T4" fmla="*/ 2 w 20"/>
                <a:gd name="T5" fmla="*/ 0 h 28"/>
                <a:gd name="T6" fmla="*/ 20 w 20"/>
                <a:gd name="T7" fmla="*/ 26 h 28"/>
                <a:gd name="T8" fmla="*/ 15 w 20"/>
                <a:gd name="T9" fmla="*/ 28 h 28"/>
              </a:gdLst>
              <a:ahLst/>
              <a:cxnLst>
                <a:cxn ang="0">
                  <a:pos x="T0" y="T1"/>
                </a:cxn>
                <a:cxn ang="0">
                  <a:pos x="T2" y="T3"/>
                </a:cxn>
                <a:cxn ang="0">
                  <a:pos x="T4" y="T5"/>
                </a:cxn>
                <a:cxn ang="0">
                  <a:pos x="T6" y="T7"/>
                </a:cxn>
                <a:cxn ang="0">
                  <a:pos x="T8" y="T9"/>
                </a:cxn>
              </a:cxnLst>
              <a:rect l="0" t="0" r="r" b="b"/>
              <a:pathLst>
                <a:path w="20" h="28">
                  <a:moveTo>
                    <a:pt x="15" y="28"/>
                  </a:moveTo>
                  <a:lnTo>
                    <a:pt x="0" y="3"/>
                  </a:lnTo>
                  <a:lnTo>
                    <a:pt x="2" y="0"/>
                  </a:lnTo>
                  <a:lnTo>
                    <a:pt x="20" y="26"/>
                  </a:lnTo>
                  <a:lnTo>
                    <a:pt x="1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3" name="Freeform 135"/>
            <p:cNvSpPr>
              <a:spLocks/>
            </p:cNvSpPr>
            <p:nvPr/>
          </p:nvSpPr>
          <p:spPr bwMode="auto">
            <a:xfrm>
              <a:off x="5232642" y="3845068"/>
              <a:ext cx="68939" cy="78339"/>
            </a:xfrm>
            <a:custGeom>
              <a:avLst/>
              <a:gdLst>
                <a:gd name="T0" fmla="*/ 20 w 22"/>
                <a:gd name="T1" fmla="*/ 25 h 25"/>
                <a:gd name="T2" fmla="*/ 0 w 22"/>
                <a:gd name="T3" fmla="*/ 2 h 25"/>
                <a:gd name="T4" fmla="*/ 2 w 22"/>
                <a:gd name="T5" fmla="*/ 0 h 25"/>
                <a:gd name="T6" fmla="*/ 22 w 22"/>
                <a:gd name="T7" fmla="*/ 22 h 25"/>
                <a:gd name="T8" fmla="*/ 20 w 22"/>
                <a:gd name="T9" fmla="*/ 25 h 25"/>
              </a:gdLst>
              <a:ahLst/>
              <a:cxnLst>
                <a:cxn ang="0">
                  <a:pos x="T0" y="T1"/>
                </a:cxn>
                <a:cxn ang="0">
                  <a:pos x="T2" y="T3"/>
                </a:cxn>
                <a:cxn ang="0">
                  <a:pos x="T4" y="T5"/>
                </a:cxn>
                <a:cxn ang="0">
                  <a:pos x="T6" y="T7"/>
                </a:cxn>
                <a:cxn ang="0">
                  <a:pos x="T8" y="T9"/>
                </a:cxn>
              </a:cxnLst>
              <a:rect l="0" t="0" r="r" b="b"/>
              <a:pathLst>
                <a:path w="22" h="25">
                  <a:moveTo>
                    <a:pt x="20" y="25"/>
                  </a:moveTo>
                  <a:lnTo>
                    <a:pt x="0" y="2"/>
                  </a:lnTo>
                  <a:lnTo>
                    <a:pt x="2" y="0"/>
                  </a:lnTo>
                  <a:lnTo>
                    <a:pt x="22" y="22"/>
                  </a:lnTo>
                  <a:lnTo>
                    <a:pt x="2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4" name="Freeform 141"/>
            <p:cNvSpPr>
              <a:spLocks/>
            </p:cNvSpPr>
            <p:nvPr/>
          </p:nvSpPr>
          <p:spPr bwMode="auto">
            <a:xfrm>
              <a:off x="4496248" y="3923409"/>
              <a:ext cx="21936" cy="72072"/>
            </a:xfrm>
            <a:custGeom>
              <a:avLst/>
              <a:gdLst>
                <a:gd name="T0" fmla="*/ 5 w 7"/>
                <a:gd name="T1" fmla="*/ 23 h 23"/>
                <a:gd name="T2" fmla="*/ 0 w 7"/>
                <a:gd name="T3" fmla="*/ 0 h 23"/>
                <a:gd name="T4" fmla="*/ 5 w 7"/>
                <a:gd name="T5" fmla="*/ 0 h 23"/>
                <a:gd name="T6" fmla="*/ 7 w 7"/>
                <a:gd name="T7" fmla="*/ 23 h 23"/>
                <a:gd name="T8" fmla="*/ 5 w 7"/>
                <a:gd name="T9" fmla="*/ 23 h 23"/>
              </a:gdLst>
              <a:ahLst/>
              <a:cxnLst>
                <a:cxn ang="0">
                  <a:pos x="T0" y="T1"/>
                </a:cxn>
                <a:cxn ang="0">
                  <a:pos x="T2" y="T3"/>
                </a:cxn>
                <a:cxn ang="0">
                  <a:pos x="T4" y="T5"/>
                </a:cxn>
                <a:cxn ang="0">
                  <a:pos x="T6" y="T7"/>
                </a:cxn>
                <a:cxn ang="0">
                  <a:pos x="T8" y="T9"/>
                </a:cxn>
              </a:cxnLst>
              <a:rect l="0" t="0" r="r" b="b"/>
              <a:pathLst>
                <a:path w="7" h="23">
                  <a:moveTo>
                    <a:pt x="5" y="23"/>
                  </a:moveTo>
                  <a:lnTo>
                    <a:pt x="0" y="0"/>
                  </a:lnTo>
                  <a:lnTo>
                    <a:pt x="5" y="0"/>
                  </a:lnTo>
                  <a:lnTo>
                    <a:pt x="7" y="23"/>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5" name="Freeform 142"/>
            <p:cNvSpPr>
              <a:spLocks/>
            </p:cNvSpPr>
            <p:nvPr/>
          </p:nvSpPr>
          <p:spPr bwMode="auto">
            <a:xfrm>
              <a:off x="4408507" y="3932809"/>
              <a:ext cx="15669" cy="62672"/>
            </a:xfrm>
            <a:custGeom>
              <a:avLst/>
              <a:gdLst>
                <a:gd name="T0" fmla="*/ 0 w 5"/>
                <a:gd name="T1" fmla="*/ 20 h 20"/>
                <a:gd name="T2" fmla="*/ 0 w 5"/>
                <a:gd name="T3" fmla="*/ 0 h 20"/>
                <a:gd name="T4" fmla="*/ 3 w 5"/>
                <a:gd name="T5" fmla="*/ 0 h 20"/>
                <a:gd name="T6" fmla="*/ 5 w 5"/>
                <a:gd name="T7" fmla="*/ 20 h 20"/>
                <a:gd name="T8" fmla="*/ 0 w 5"/>
                <a:gd name="T9" fmla="*/ 20 h 20"/>
              </a:gdLst>
              <a:ahLst/>
              <a:cxnLst>
                <a:cxn ang="0">
                  <a:pos x="T0" y="T1"/>
                </a:cxn>
                <a:cxn ang="0">
                  <a:pos x="T2" y="T3"/>
                </a:cxn>
                <a:cxn ang="0">
                  <a:pos x="T4" y="T5"/>
                </a:cxn>
                <a:cxn ang="0">
                  <a:pos x="T6" y="T7"/>
                </a:cxn>
                <a:cxn ang="0">
                  <a:pos x="T8" y="T9"/>
                </a:cxn>
              </a:cxnLst>
              <a:rect l="0" t="0" r="r" b="b"/>
              <a:pathLst>
                <a:path w="5" h="20">
                  <a:moveTo>
                    <a:pt x="0" y="20"/>
                  </a:moveTo>
                  <a:lnTo>
                    <a:pt x="0" y="0"/>
                  </a:lnTo>
                  <a:lnTo>
                    <a:pt x="3" y="0"/>
                  </a:lnTo>
                  <a:lnTo>
                    <a:pt x="5" y="20"/>
                  </a:lnTo>
                  <a:lnTo>
                    <a:pt x="0"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6" name="Rectangle 143"/>
            <p:cNvSpPr>
              <a:spLocks noChangeArrowheads="1"/>
            </p:cNvSpPr>
            <p:nvPr/>
          </p:nvSpPr>
          <p:spPr bwMode="auto">
            <a:xfrm>
              <a:off x="4308232" y="3923409"/>
              <a:ext cx="15669" cy="7207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7" name="Freeform 144"/>
            <p:cNvSpPr>
              <a:spLocks/>
            </p:cNvSpPr>
            <p:nvPr/>
          </p:nvSpPr>
          <p:spPr bwMode="auto">
            <a:xfrm>
              <a:off x="4204822" y="3923409"/>
              <a:ext cx="25069" cy="72072"/>
            </a:xfrm>
            <a:custGeom>
              <a:avLst/>
              <a:gdLst>
                <a:gd name="T0" fmla="*/ 5 w 8"/>
                <a:gd name="T1" fmla="*/ 23 h 23"/>
                <a:gd name="T2" fmla="*/ 0 w 8"/>
                <a:gd name="T3" fmla="*/ 23 h 23"/>
                <a:gd name="T4" fmla="*/ 3 w 8"/>
                <a:gd name="T5" fmla="*/ 0 h 23"/>
                <a:gd name="T6" fmla="*/ 8 w 8"/>
                <a:gd name="T7" fmla="*/ 0 h 23"/>
                <a:gd name="T8" fmla="*/ 5 w 8"/>
                <a:gd name="T9" fmla="*/ 23 h 23"/>
              </a:gdLst>
              <a:ahLst/>
              <a:cxnLst>
                <a:cxn ang="0">
                  <a:pos x="T0" y="T1"/>
                </a:cxn>
                <a:cxn ang="0">
                  <a:pos x="T2" y="T3"/>
                </a:cxn>
                <a:cxn ang="0">
                  <a:pos x="T4" y="T5"/>
                </a:cxn>
                <a:cxn ang="0">
                  <a:pos x="T6" y="T7"/>
                </a:cxn>
                <a:cxn ang="0">
                  <a:pos x="T8" y="T9"/>
                </a:cxn>
              </a:cxnLst>
              <a:rect l="0" t="0" r="r" b="b"/>
              <a:pathLst>
                <a:path w="8" h="23">
                  <a:moveTo>
                    <a:pt x="5" y="23"/>
                  </a:moveTo>
                  <a:lnTo>
                    <a:pt x="0" y="23"/>
                  </a:lnTo>
                  <a:lnTo>
                    <a:pt x="3" y="0"/>
                  </a:lnTo>
                  <a:lnTo>
                    <a:pt x="8" y="0"/>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8" name="Freeform 145"/>
            <p:cNvSpPr>
              <a:spLocks/>
            </p:cNvSpPr>
            <p:nvPr/>
          </p:nvSpPr>
          <p:spPr bwMode="auto">
            <a:xfrm>
              <a:off x="4110814" y="3923409"/>
              <a:ext cx="25069" cy="72072"/>
            </a:xfrm>
            <a:custGeom>
              <a:avLst/>
              <a:gdLst>
                <a:gd name="T0" fmla="*/ 3 w 8"/>
                <a:gd name="T1" fmla="*/ 23 h 23"/>
                <a:gd name="T2" fmla="*/ 0 w 8"/>
                <a:gd name="T3" fmla="*/ 23 h 23"/>
                <a:gd name="T4" fmla="*/ 5 w 8"/>
                <a:gd name="T5" fmla="*/ 0 h 23"/>
                <a:gd name="T6" fmla="*/ 8 w 8"/>
                <a:gd name="T7" fmla="*/ 0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lnTo>
                    <a:pt x="0" y="23"/>
                  </a:lnTo>
                  <a:lnTo>
                    <a:pt x="5" y="0"/>
                  </a:lnTo>
                  <a:lnTo>
                    <a:pt x="8" y="0"/>
                  </a:lnTo>
                  <a:lnTo>
                    <a:pt x="3"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9" name="Freeform 146"/>
            <p:cNvSpPr>
              <a:spLocks/>
            </p:cNvSpPr>
            <p:nvPr/>
          </p:nvSpPr>
          <p:spPr bwMode="auto">
            <a:xfrm>
              <a:off x="4010539" y="3923409"/>
              <a:ext cx="31336" cy="78339"/>
            </a:xfrm>
            <a:custGeom>
              <a:avLst/>
              <a:gdLst>
                <a:gd name="T0" fmla="*/ 5 w 10"/>
                <a:gd name="T1" fmla="*/ 25 h 25"/>
                <a:gd name="T2" fmla="*/ 0 w 10"/>
                <a:gd name="T3" fmla="*/ 23 h 25"/>
                <a:gd name="T4" fmla="*/ 7 w 10"/>
                <a:gd name="T5" fmla="*/ 0 h 25"/>
                <a:gd name="T6" fmla="*/ 10 w 10"/>
                <a:gd name="T7" fmla="*/ 0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3"/>
                  </a:lnTo>
                  <a:lnTo>
                    <a:pt x="7" y="0"/>
                  </a:lnTo>
                  <a:lnTo>
                    <a:pt x="10"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0" name="Freeform 147"/>
            <p:cNvSpPr>
              <a:spLocks/>
            </p:cNvSpPr>
            <p:nvPr/>
          </p:nvSpPr>
          <p:spPr bwMode="auto">
            <a:xfrm>
              <a:off x="3916532" y="3923409"/>
              <a:ext cx="31336" cy="78339"/>
            </a:xfrm>
            <a:custGeom>
              <a:avLst/>
              <a:gdLst>
                <a:gd name="T0" fmla="*/ 2 w 10"/>
                <a:gd name="T1" fmla="*/ 25 h 25"/>
                <a:gd name="T2" fmla="*/ 0 w 10"/>
                <a:gd name="T3" fmla="*/ 23 h 25"/>
                <a:gd name="T4" fmla="*/ 7 w 10"/>
                <a:gd name="T5" fmla="*/ 0 h 25"/>
                <a:gd name="T6" fmla="*/ 10 w 10"/>
                <a:gd name="T7" fmla="*/ 0 h 25"/>
                <a:gd name="T8" fmla="*/ 2 w 10"/>
                <a:gd name="T9" fmla="*/ 25 h 25"/>
              </a:gdLst>
              <a:ahLst/>
              <a:cxnLst>
                <a:cxn ang="0">
                  <a:pos x="T0" y="T1"/>
                </a:cxn>
                <a:cxn ang="0">
                  <a:pos x="T2" y="T3"/>
                </a:cxn>
                <a:cxn ang="0">
                  <a:pos x="T4" y="T5"/>
                </a:cxn>
                <a:cxn ang="0">
                  <a:pos x="T6" y="T7"/>
                </a:cxn>
                <a:cxn ang="0">
                  <a:pos x="T8" y="T9"/>
                </a:cxn>
              </a:cxnLst>
              <a:rect l="0" t="0" r="r" b="b"/>
              <a:pathLst>
                <a:path w="10" h="25">
                  <a:moveTo>
                    <a:pt x="2" y="25"/>
                  </a:moveTo>
                  <a:lnTo>
                    <a:pt x="0" y="23"/>
                  </a:lnTo>
                  <a:lnTo>
                    <a:pt x="7" y="0"/>
                  </a:lnTo>
                  <a:lnTo>
                    <a:pt x="10"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1" name="Freeform 149"/>
            <p:cNvSpPr>
              <a:spLocks/>
            </p:cNvSpPr>
            <p:nvPr/>
          </p:nvSpPr>
          <p:spPr bwMode="auto">
            <a:xfrm>
              <a:off x="3813124" y="3923409"/>
              <a:ext cx="40738" cy="78339"/>
            </a:xfrm>
            <a:custGeom>
              <a:avLst/>
              <a:gdLst>
                <a:gd name="T0" fmla="*/ 3 w 13"/>
                <a:gd name="T1" fmla="*/ 25 h 25"/>
                <a:gd name="T2" fmla="*/ 0 w 13"/>
                <a:gd name="T3" fmla="*/ 23 h 25"/>
                <a:gd name="T4" fmla="*/ 10 w 13"/>
                <a:gd name="T5" fmla="*/ 0 h 25"/>
                <a:gd name="T6" fmla="*/ 13 w 13"/>
                <a:gd name="T7" fmla="*/ 0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3"/>
                  </a:lnTo>
                  <a:lnTo>
                    <a:pt x="10" y="0"/>
                  </a:lnTo>
                  <a:lnTo>
                    <a:pt x="13"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2" name="Freeform 150"/>
            <p:cNvSpPr>
              <a:spLocks/>
            </p:cNvSpPr>
            <p:nvPr/>
          </p:nvSpPr>
          <p:spPr bwMode="auto">
            <a:xfrm>
              <a:off x="3719116" y="3923409"/>
              <a:ext cx="47005" cy="78339"/>
            </a:xfrm>
            <a:custGeom>
              <a:avLst/>
              <a:gdLst>
                <a:gd name="T0" fmla="*/ 3 w 15"/>
                <a:gd name="T1" fmla="*/ 25 h 25"/>
                <a:gd name="T2" fmla="*/ 0 w 15"/>
                <a:gd name="T3" fmla="*/ 23 h 25"/>
                <a:gd name="T4" fmla="*/ 10 w 15"/>
                <a:gd name="T5" fmla="*/ 0 h 25"/>
                <a:gd name="T6" fmla="*/ 15 w 15"/>
                <a:gd name="T7" fmla="*/ 0 h 25"/>
                <a:gd name="T8" fmla="*/ 3 w 15"/>
                <a:gd name="T9" fmla="*/ 25 h 25"/>
              </a:gdLst>
              <a:ahLst/>
              <a:cxnLst>
                <a:cxn ang="0">
                  <a:pos x="T0" y="T1"/>
                </a:cxn>
                <a:cxn ang="0">
                  <a:pos x="T2" y="T3"/>
                </a:cxn>
                <a:cxn ang="0">
                  <a:pos x="T4" y="T5"/>
                </a:cxn>
                <a:cxn ang="0">
                  <a:pos x="T6" y="T7"/>
                </a:cxn>
                <a:cxn ang="0">
                  <a:pos x="T8" y="T9"/>
                </a:cxn>
              </a:cxnLst>
              <a:rect l="0" t="0" r="r" b="b"/>
              <a:pathLst>
                <a:path w="15" h="25">
                  <a:moveTo>
                    <a:pt x="3" y="25"/>
                  </a:moveTo>
                  <a:lnTo>
                    <a:pt x="0" y="23"/>
                  </a:lnTo>
                  <a:lnTo>
                    <a:pt x="10" y="0"/>
                  </a:lnTo>
                  <a:lnTo>
                    <a:pt x="15"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3" name="Freeform 151"/>
            <p:cNvSpPr>
              <a:spLocks/>
            </p:cNvSpPr>
            <p:nvPr/>
          </p:nvSpPr>
          <p:spPr bwMode="auto">
            <a:xfrm>
              <a:off x="3618841" y="3923409"/>
              <a:ext cx="53272" cy="78339"/>
            </a:xfrm>
            <a:custGeom>
              <a:avLst/>
              <a:gdLst>
                <a:gd name="T0" fmla="*/ 2 w 17"/>
                <a:gd name="T1" fmla="*/ 25 h 25"/>
                <a:gd name="T2" fmla="*/ 0 w 17"/>
                <a:gd name="T3" fmla="*/ 23 h 25"/>
                <a:gd name="T4" fmla="*/ 12 w 17"/>
                <a:gd name="T5" fmla="*/ 0 h 25"/>
                <a:gd name="T6" fmla="*/ 17 w 17"/>
                <a:gd name="T7" fmla="*/ 0 h 25"/>
                <a:gd name="T8" fmla="*/ 2 w 17"/>
                <a:gd name="T9" fmla="*/ 25 h 25"/>
              </a:gdLst>
              <a:ahLst/>
              <a:cxnLst>
                <a:cxn ang="0">
                  <a:pos x="T0" y="T1"/>
                </a:cxn>
                <a:cxn ang="0">
                  <a:pos x="T2" y="T3"/>
                </a:cxn>
                <a:cxn ang="0">
                  <a:pos x="T4" y="T5"/>
                </a:cxn>
                <a:cxn ang="0">
                  <a:pos x="T6" y="T7"/>
                </a:cxn>
                <a:cxn ang="0">
                  <a:pos x="T8" y="T9"/>
                </a:cxn>
              </a:cxnLst>
              <a:rect l="0" t="0" r="r" b="b"/>
              <a:pathLst>
                <a:path w="17" h="25">
                  <a:moveTo>
                    <a:pt x="2" y="25"/>
                  </a:moveTo>
                  <a:lnTo>
                    <a:pt x="0" y="23"/>
                  </a:lnTo>
                  <a:lnTo>
                    <a:pt x="12" y="0"/>
                  </a:lnTo>
                  <a:lnTo>
                    <a:pt x="17"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4" name="Freeform 152"/>
            <p:cNvSpPr>
              <a:spLocks/>
            </p:cNvSpPr>
            <p:nvPr/>
          </p:nvSpPr>
          <p:spPr bwMode="auto">
            <a:xfrm>
              <a:off x="3515431" y="3914007"/>
              <a:ext cx="62672" cy="87741"/>
            </a:xfrm>
            <a:custGeom>
              <a:avLst/>
              <a:gdLst>
                <a:gd name="T0" fmla="*/ 5 w 20"/>
                <a:gd name="T1" fmla="*/ 28 h 28"/>
                <a:gd name="T2" fmla="*/ 0 w 20"/>
                <a:gd name="T3" fmla="*/ 26 h 28"/>
                <a:gd name="T4" fmla="*/ 15 w 20"/>
                <a:gd name="T5" fmla="*/ 0 h 28"/>
                <a:gd name="T6" fmla="*/ 20 w 20"/>
                <a:gd name="T7" fmla="*/ 3 h 28"/>
                <a:gd name="T8" fmla="*/ 5 w 20"/>
                <a:gd name="T9" fmla="*/ 28 h 28"/>
              </a:gdLst>
              <a:ahLst/>
              <a:cxnLst>
                <a:cxn ang="0">
                  <a:pos x="T0" y="T1"/>
                </a:cxn>
                <a:cxn ang="0">
                  <a:pos x="T2" y="T3"/>
                </a:cxn>
                <a:cxn ang="0">
                  <a:pos x="T4" y="T5"/>
                </a:cxn>
                <a:cxn ang="0">
                  <a:pos x="T6" y="T7"/>
                </a:cxn>
                <a:cxn ang="0">
                  <a:pos x="T8" y="T9"/>
                </a:cxn>
              </a:cxnLst>
              <a:rect l="0" t="0" r="r" b="b"/>
              <a:pathLst>
                <a:path w="20" h="28">
                  <a:moveTo>
                    <a:pt x="5" y="28"/>
                  </a:moveTo>
                  <a:lnTo>
                    <a:pt x="0" y="26"/>
                  </a:lnTo>
                  <a:lnTo>
                    <a:pt x="15" y="0"/>
                  </a:lnTo>
                  <a:lnTo>
                    <a:pt x="20" y="3"/>
                  </a:lnTo>
                  <a:lnTo>
                    <a:pt x="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5" name="Freeform 153"/>
            <p:cNvSpPr>
              <a:spLocks/>
            </p:cNvSpPr>
            <p:nvPr/>
          </p:nvSpPr>
          <p:spPr bwMode="auto">
            <a:xfrm>
              <a:off x="3421423" y="3914007"/>
              <a:ext cx="62672" cy="87741"/>
            </a:xfrm>
            <a:custGeom>
              <a:avLst/>
              <a:gdLst>
                <a:gd name="T0" fmla="*/ 3 w 20"/>
                <a:gd name="T1" fmla="*/ 28 h 28"/>
                <a:gd name="T2" fmla="*/ 0 w 20"/>
                <a:gd name="T3" fmla="*/ 26 h 28"/>
                <a:gd name="T4" fmla="*/ 18 w 20"/>
                <a:gd name="T5" fmla="*/ 0 h 28"/>
                <a:gd name="T6" fmla="*/ 20 w 20"/>
                <a:gd name="T7" fmla="*/ 3 h 28"/>
                <a:gd name="T8" fmla="*/ 3 w 20"/>
                <a:gd name="T9" fmla="*/ 28 h 28"/>
              </a:gdLst>
              <a:ahLst/>
              <a:cxnLst>
                <a:cxn ang="0">
                  <a:pos x="T0" y="T1"/>
                </a:cxn>
                <a:cxn ang="0">
                  <a:pos x="T2" y="T3"/>
                </a:cxn>
                <a:cxn ang="0">
                  <a:pos x="T4" y="T5"/>
                </a:cxn>
                <a:cxn ang="0">
                  <a:pos x="T6" y="T7"/>
                </a:cxn>
                <a:cxn ang="0">
                  <a:pos x="T8" y="T9"/>
                </a:cxn>
              </a:cxnLst>
              <a:rect l="0" t="0" r="r" b="b"/>
              <a:pathLst>
                <a:path w="20" h="28">
                  <a:moveTo>
                    <a:pt x="3" y="28"/>
                  </a:moveTo>
                  <a:lnTo>
                    <a:pt x="0" y="26"/>
                  </a:lnTo>
                  <a:lnTo>
                    <a:pt x="18" y="0"/>
                  </a:lnTo>
                  <a:lnTo>
                    <a:pt x="20" y="3"/>
                  </a:lnTo>
                  <a:lnTo>
                    <a:pt x="3"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6" name="Freeform 158"/>
            <p:cNvSpPr>
              <a:spLocks/>
            </p:cNvSpPr>
            <p:nvPr/>
          </p:nvSpPr>
          <p:spPr bwMode="auto">
            <a:xfrm>
              <a:off x="4471179" y="3845068"/>
              <a:ext cx="25069" cy="78339"/>
            </a:xfrm>
            <a:custGeom>
              <a:avLst/>
              <a:gdLst>
                <a:gd name="T0" fmla="*/ 3 w 8"/>
                <a:gd name="T1" fmla="*/ 25 h 25"/>
                <a:gd name="T2" fmla="*/ 0 w 8"/>
                <a:gd name="T3" fmla="*/ 0 h 25"/>
                <a:gd name="T4" fmla="*/ 5 w 8"/>
                <a:gd name="T5" fmla="*/ 0 h 25"/>
                <a:gd name="T6" fmla="*/ 8 w 8"/>
                <a:gd name="T7" fmla="*/ 25 h 25"/>
                <a:gd name="T8" fmla="*/ 3 w 8"/>
                <a:gd name="T9" fmla="*/ 25 h 25"/>
              </a:gdLst>
              <a:ahLst/>
              <a:cxnLst>
                <a:cxn ang="0">
                  <a:pos x="T0" y="T1"/>
                </a:cxn>
                <a:cxn ang="0">
                  <a:pos x="T2" y="T3"/>
                </a:cxn>
                <a:cxn ang="0">
                  <a:pos x="T4" y="T5"/>
                </a:cxn>
                <a:cxn ang="0">
                  <a:pos x="T6" y="T7"/>
                </a:cxn>
                <a:cxn ang="0">
                  <a:pos x="T8" y="T9"/>
                </a:cxn>
              </a:cxnLst>
              <a:rect l="0" t="0" r="r" b="b"/>
              <a:pathLst>
                <a:path w="8" h="25">
                  <a:moveTo>
                    <a:pt x="3" y="25"/>
                  </a:moveTo>
                  <a:lnTo>
                    <a:pt x="0" y="0"/>
                  </a:lnTo>
                  <a:lnTo>
                    <a:pt x="5" y="0"/>
                  </a:lnTo>
                  <a:lnTo>
                    <a:pt x="8" y="25"/>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7" name="Rectangle 159"/>
            <p:cNvSpPr>
              <a:spLocks noChangeArrowheads="1"/>
            </p:cNvSpPr>
            <p:nvPr/>
          </p:nvSpPr>
          <p:spPr bwMode="auto">
            <a:xfrm>
              <a:off x="4386571" y="3845068"/>
              <a:ext cx="15669" cy="783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8" name="Freeform 160"/>
            <p:cNvSpPr>
              <a:spLocks/>
            </p:cNvSpPr>
            <p:nvPr/>
          </p:nvSpPr>
          <p:spPr bwMode="auto">
            <a:xfrm>
              <a:off x="4292563" y="3845068"/>
              <a:ext cx="15669" cy="78339"/>
            </a:xfrm>
            <a:custGeom>
              <a:avLst/>
              <a:gdLst>
                <a:gd name="T0" fmla="*/ 5 w 5"/>
                <a:gd name="T1" fmla="*/ 25 h 25"/>
                <a:gd name="T2" fmla="*/ 0 w 5"/>
                <a:gd name="T3" fmla="*/ 25 h 25"/>
                <a:gd name="T4" fmla="*/ 2 w 5"/>
                <a:gd name="T5" fmla="*/ 0 h 25"/>
                <a:gd name="T6" fmla="*/ 5 w 5"/>
                <a:gd name="T7" fmla="*/ 0 h 25"/>
                <a:gd name="T8" fmla="*/ 5 w 5"/>
                <a:gd name="T9" fmla="*/ 25 h 25"/>
              </a:gdLst>
              <a:ahLst/>
              <a:cxnLst>
                <a:cxn ang="0">
                  <a:pos x="T0" y="T1"/>
                </a:cxn>
                <a:cxn ang="0">
                  <a:pos x="T2" y="T3"/>
                </a:cxn>
                <a:cxn ang="0">
                  <a:pos x="T4" y="T5"/>
                </a:cxn>
                <a:cxn ang="0">
                  <a:pos x="T6" y="T7"/>
                </a:cxn>
                <a:cxn ang="0">
                  <a:pos x="T8" y="T9"/>
                </a:cxn>
              </a:cxnLst>
              <a:rect l="0" t="0" r="r" b="b"/>
              <a:pathLst>
                <a:path w="5" h="25">
                  <a:moveTo>
                    <a:pt x="5" y="25"/>
                  </a:moveTo>
                  <a:lnTo>
                    <a:pt x="0" y="25"/>
                  </a:lnTo>
                  <a:lnTo>
                    <a:pt x="2" y="0"/>
                  </a:lnTo>
                  <a:lnTo>
                    <a:pt x="5"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9" name="Freeform 161"/>
            <p:cNvSpPr>
              <a:spLocks/>
            </p:cNvSpPr>
            <p:nvPr/>
          </p:nvSpPr>
          <p:spPr bwMode="auto">
            <a:xfrm>
              <a:off x="4198555" y="3845068"/>
              <a:ext cx="21936" cy="78339"/>
            </a:xfrm>
            <a:custGeom>
              <a:avLst/>
              <a:gdLst>
                <a:gd name="T0" fmla="*/ 5 w 7"/>
                <a:gd name="T1" fmla="*/ 25 h 25"/>
                <a:gd name="T2" fmla="*/ 0 w 7"/>
                <a:gd name="T3" fmla="*/ 25 h 25"/>
                <a:gd name="T4" fmla="*/ 2 w 7"/>
                <a:gd name="T5" fmla="*/ 0 h 25"/>
                <a:gd name="T6" fmla="*/ 7 w 7"/>
                <a:gd name="T7" fmla="*/ 0 h 25"/>
                <a:gd name="T8" fmla="*/ 5 w 7"/>
                <a:gd name="T9" fmla="*/ 25 h 25"/>
              </a:gdLst>
              <a:ahLst/>
              <a:cxnLst>
                <a:cxn ang="0">
                  <a:pos x="T0" y="T1"/>
                </a:cxn>
                <a:cxn ang="0">
                  <a:pos x="T2" y="T3"/>
                </a:cxn>
                <a:cxn ang="0">
                  <a:pos x="T4" y="T5"/>
                </a:cxn>
                <a:cxn ang="0">
                  <a:pos x="T6" y="T7"/>
                </a:cxn>
                <a:cxn ang="0">
                  <a:pos x="T8" y="T9"/>
                </a:cxn>
              </a:cxnLst>
              <a:rect l="0" t="0" r="r" b="b"/>
              <a:pathLst>
                <a:path w="7" h="25">
                  <a:moveTo>
                    <a:pt x="5" y="25"/>
                  </a:moveTo>
                  <a:lnTo>
                    <a:pt x="0" y="25"/>
                  </a:lnTo>
                  <a:lnTo>
                    <a:pt x="2" y="0"/>
                  </a:lnTo>
                  <a:lnTo>
                    <a:pt x="7"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0" name="Freeform 162"/>
            <p:cNvSpPr>
              <a:spLocks/>
            </p:cNvSpPr>
            <p:nvPr/>
          </p:nvSpPr>
          <p:spPr bwMode="auto">
            <a:xfrm>
              <a:off x="4104547" y="3845068"/>
              <a:ext cx="31336" cy="78339"/>
            </a:xfrm>
            <a:custGeom>
              <a:avLst/>
              <a:gdLst>
                <a:gd name="T0" fmla="*/ 5 w 10"/>
                <a:gd name="T1" fmla="*/ 25 h 25"/>
                <a:gd name="T2" fmla="*/ 0 w 10"/>
                <a:gd name="T3" fmla="*/ 25 h 25"/>
                <a:gd name="T4" fmla="*/ 5 w 10"/>
                <a:gd name="T5" fmla="*/ 0 h 25"/>
                <a:gd name="T6" fmla="*/ 10 w 10"/>
                <a:gd name="T7" fmla="*/ 2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5"/>
                  </a:lnTo>
                  <a:lnTo>
                    <a:pt x="5" y="0"/>
                  </a:lnTo>
                  <a:lnTo>
                    <a:pt x="1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1" name="Freeform 163"/>
            <p:cNvSpPr>
              <a:spLocks/>
            </p:cNvSpPr>
            <p:nvPr/>
          </p:nvSpPr>
          <p:spPr bwMode="auto">
            <a:xfrm>
              <a:off x="4010539" y="3845068"/>
              <a:ext cx="37603" cy="78339"/>
            </a:xfrm>
            <a:custGeom>
              <a:avLst/>
              <a:gdLst>
                <a:gd name="T0" fmla="*/ 5 w 12"/>
                <a:gd name="T1" fmla="*/ 25 h 25"/>
                <a:gd name="T2" fmla="*/ 0 w 12"/>
                <a:gd name="T3" fmla="*/ 25 h 25"/>
                <a:gd name="T4" fmla="*/ 7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7"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2" name="Freeform 164"/>
            <p:cNvSpPr>
              <a:spLocks/>
            </p:cNvSpPr>
            <p:nvPr/>
          </p:nvSpPr>
          <p:spPr bwMode="auto">
            <a:xfrm>
              <a:off x="3916532" y="3845068"/>
              <a:ext cx="37603" cy="78339"/>
            </a:xfrm>
            <a:custGeom>
              <a:avLst/>
              <a:gdLst>
                <a:gd name="T0" fmla="*/ 5 w 12"/>
                <a:gd name="T1" fmla="*/ 25 h 25"/>
                <a:gd name="T2" fmla="*/ 0 w 12"/>
                <a:gd name="T3" fmla="*/ 25 h 25"/>
                <a:gd name="T4" fmla="*/ 10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10"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3" name="Freeform 165"/>
            <p:cNvSpPr>
              <a:spLocks/>
            </p:cNvSpPr>
            <p:nvPr/>
          </p:nvSpPr>
          <p:spPr bwMode="auto">
            <a:xfrm>
              <a:off x="3828791" y="3845068"/>
              <a:ext cx="40738" cy="78339"/>
            </a:xfrm>
            <a:custGeom>
              <a:avLst/>
              <a:gdLst>
                <a:gd name="T0" fmla="*/ 3 w 13"/>
                <a:gd name="T1" fmla="*/ 25 h 25"/>
                <a:gd name="T2" fmla="*/ 0 w 13"/>
                <a:gd name="T3" fmla="*/ 25 h 25"/>
                <a:gd name="T4" fmla="*/ 10 w 13"/>
                <a:gd name="T5" fmla="*/ 0 h 25"/>
                <a:gd name="T6" fmla="*/ 13 w 13"/>
                <a:gd name="T7" fmla="*/ 2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5"/>
                  </a:lnTo>
                  <a:lnTo>
                    <a:pt x="10" y="0"/>
                  </a:lnTo>
                  <a:lnTo>
                    <a:pt x="13" y="2"/>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4" name="Freeform 166"/>
            <p:cNvSpPr>
              <a:spLocks/>
            </p:cNvSpPr>
            <p:nvPr/>
          </p:nvSpPr>
          <p:spPr bwMode="auto">
            <a:xfrm>
              <a:off x="3546767" y="3845068"/>
              <a:ext cx="62672" cy="78339"/>
            </a:xfrm>
            <a:custGeom>
              <a:avLst/>
              <a:gdLst>
                <a:gd name="T0" fmla="*/ 5 w 20"/>
                <a:gd name="T1" fmla="*/ 25 h 25"/>
                <a:gd name="T2" fmla="*/ 0 w 20"/>
                <a:gd name="T3" fmla="*/ 22 h 25"/>
                <a:gd name="T4" fmla="*/ 18 w 20"/>
                <a:gd name="T5" fmla="*/ 0 h 25"/>
                <a:gd name="T6" fmla="*/ 20 w 20"/>
                <a:gd name="T7" fmla="*/ 2 h 25"/>
                <a:gd name="T8" fmla="*/ 5 w 20"/>
                <a:gd name="T9" fmla="*/ 25 h 25"/>
              </a:gdLst>
              <a:ahLst/>
              <a:cxnLst>
                <a:cxn ang="0">
                  <a:pos x="T0" y="T1"/>
                </a:cxn>
                <a:cxn ang="0">
                  <a:pos x="T2" y="T3"/>
                </a:cxn>
                <a:cxn ang="0">
                  <a:pos x="T4" y="T5"/>
                </a:cxn>
                <a:cxn ang="0">
                  <a:pos x="T6" y="T7"/>
                </a:cxn>
                <a:cxn ang="0">
                  <a:pos x="T8" y="T9"/>
                </a:cxn>
              </a:cxnLst>
              <a:rect l="0" t="0" r="r" b="b"/>
              <a:pathLst>
                <a:path w="20" h="25">
                  <a:moveTo>
                    <a:pt x="5" y="25"/>
                  </a:moveTo>
                  <a:lnTo>
                    <a:pt x="0" y="22"/>
                  </a:lnTo>
                  <a:lnTo>
                    <a:pt x="18" y="0"/>
                  </a:lnTo>
                  <a:lnTo>
                    <a:pt x="2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5" name="Freeform 167"/>
            <p:cNvSpPr>
              <a:spLocks/>
            </p:cNvSpPr>
            <p:nvPr/>
          </p:nvSpPr>
          <p:spPr bwMode="auto">
            <a:xfrm>
              <a:off x="3900865" y="3782396"/>
              <a:ext cx="37603" cy="68939"/>
            </a:xfrm>
            <a:custGeom>
              <a:avLst/>
              <a:gdLst>
                <a:gd name="T0" fmla="*/ 5 w 12"/>
                <a:gd name="T1" fmla="*/ 22 h 22"/>
                <a:gd name="T2" fmla="*/ 0 w 12"/>
                <a:gd name="T3" fmla="*/ 20 h 22"/>
                <a:gd name="T4" fmla="*/ 10 w 12"/>
                <a:gd name="T5" fmla="*/ 0 h 22"/>
                <a:gd name="T6" fmla="*/ 12 w 12"/>
                <a:gd name="T7" fmla="*/ 0 h 22"/>
                <a:gd name="T8" fmla="*/ 5 w 12"/>
                <a:gd name="T9" fmla="*/ 22 h 22"/>
              </a:gdLst>
              <a:ahLst/>
              <a:cxnLst>
                <a:cxn ang="0">
                  <a:pos x="T0" y="T1"/>
                </a:cxn>
                <a:cxn ang="0">
                  <a:pos x="T2" y="T3"/>
                </a:cxn>
                <a:cxn ang="0">
                  <a:pos x="T4" y="T5"/>
                </a:cxn>
                <a:cxn ang="0">
                  <a:pos x="T6" y="T7"/>
                </a:cxn>
                <a:cxn ang="0">
                  <a:pos x="T8" y="T9"/>
                </a:cxn>
              </a:cxnLst>
              <a:rect l="0" t="0" r="r" b="b"/>
              <a:pathLst>
                <a:path w="12" h="22">
                  <a:moveTo>
                    <a:pt x="5" y="22"/>
                  </a:moveTo>
                  <a:lnTo>
                    <a:pt x="0" y="20"/>
                  </a:lnTo>
                  <a:lnTo>
                    <a:pt x="10" y="0"/>
                  </a:lnTo>
                  <a:lnTo>
                    <a:pt x="12"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6" name="Freeform 168"/>
            <p:cNvSpPr>
              <a:spLocks/>
            </p:cNvSpPr>
            <p:nvPr/>
          </p:nvSpPr>
          <p:spPr bwMode="auto">
            <a:xfrm>
              <a:off x="3813124" y="3782396"/>
              <a:ext cx="47005" cy="68939"/>
            </a:xfrm>
            <a:custGeom>
              <a:avLst/>
              <a:gdLst>
                <a:gd name="T0" fmla="*/ 5 w 15"/>
                <a:gd name="T1" fmla="*/ 22 h 22"/>
                <a:gd name="T2" fmla="*/ 0 w 15"/>
                <a:gd name="T3" fmla="*/ 20 h 22"/>
                <a:gd name="T4" fmla="*/ 13 w 15"/>
                <a:gd name="T5" fmla="*/ 0 h 22"/>
                <a:gd name="T6" fmla="*/ 15 w 15"/>
                <a:gd name="T7" fmla="*/ 0 h 22"/>
                <a:gd name="T8" fmla="*/ 5 w 15"/>
                <a:gd name="T9" fmla="*/ 22 h 22"/>
              </a:gdLst>
              <a:ahLst/>
              <a:cxnLst>
                <a:cxn ang="0">
                  <a:pos x="T0" y="T1"/>
                </a:cxn>
                <a:cxn ang="0">
                  <a:pos x="T2" y="T3"/>
                </a:cxn>
                <a:cxn ang="0">
                  <a:pos x="T4" y="T5"/>
                </a:cxn>
                <a:cxn ang="0">
                  <a:pos x="T6" y="T7"/>
                </a:cxn>
                <a:cxn ang="0">
                  <a:pos x="T8" y="T9"/>
                </a:cxn>
              </a:cxnLst>
              <a:rect l="0" t="0" r="r" b="b"/>
              <a:pathLst>
                <a:path w="15" h="22">
                  <a:moveTo>
                    <a:pt x="5" y="22"/>
                  </a:moveTo>
                  <a:lnTo>
                    <a:pt x="0" y="20"/>
                  </a:lnTo>
                  <a:lnTo>
                    <a:pt x="13" y="0"/>
                  </a:lnTo>
                  <a:lnTo>
                    <a:pt x="15"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7" name="Freeform 169"/>
            <p:cNvSpPr>
              <a:spLocks/>
            </p:cNvSpPr>
            <p:nvPr/>
          </p:nvSpPr>
          <p:spPr bwMode="auto">
            <a:xfrm>
              <a:off x="3985471" y="3782396"/>
              <a:ext cx="40738" cy="68939"/>
            </a:xfrm>
            <a:custGeom>
              <a:avLst/>
              <a:gdLst>
                <a:gd name="T0" fmla="*/ 5 w 13"/>
                <a:gd name="T1" fmla="*/ 22 h 22"/>
                <a:gd name="T2" fmla="*/ 0 w 13"/>
                <a:gd name="T3" fmla="*/ 20 h 22"/>
                <a:gd name="T4" fmla="*/ 8 w 13"/>
                <a:gd name="T5" fmla="*/ 0 h 22"/>
                <a:gd name="T6" fmla="*/ 13 w 13"/>
                <a:gd name="T7" fmla="*/ 0 h 22"/>
                <a:gd name="T8" fmla="*/ 5 w 13"/>
                <a:gd name="T9" fmla="*/ 22 h 22"/>
              </a:gdLst>
              <a:ahLst/>
              <a:cxnLst>
                <a:cxn ang="0">
                  <a:pos x="T0" y="T1"/>
                </a:cxn>
                <a:cxn ang="0">
                  <a:pos x="T2" y="T3"/>
                </a:cxn>
                <a:cxn ang="0">
                  <a:pos x="T4" y="T5"/>
                </a:cxn>
                <a:cxn ang="0">
                  <a:pos x="T6" y="T7"/>
                </a:cxn>
                <a:cxn ang="0">
                  <a:pos x="T8" y="T9"/>
                </a:cxn>
              </a:cxnLst>
              <a:rect l="0" t="0" r="r" b="b"/>
              <a:pathLst>
                <a:path w="13" h="22">
                  <a:moveTo>
                    <a:pt x="5" y="22"/>
                  </a:moveTo>
                  <a:lnTo>
                    <a:pt x="0" y="20"/>
                  </a:lnTo>
                  <a:lnTo>
                    <a:pt x="8" y="0"/>
                  </a:lnTo>
                  <a:lnTo>
                    <a:pt x="13"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8" name="Freeform 170"/>
            <p:cNvSpPr>
              <a:spLocks/>
            </p:cNvSpPr>
            <p:nvPr/>
          </p:nvSpPr>
          <p:spPr bwMode="auto">
            <a:xfrm>
              <a:off x="4079479" y="3788663"/>
              <a:ext cx="25069" cy="62672"/>
            </a:xfrm>
            <a:custGeom>
              <a:avLst/>
              <a:gdLst>
                <a:gd name="T0" fmla="*/ 3 w 8"/>
                <a:gd name="T1" fmla="*/ 20 h 20"/>
                <a:gd name="T2" fmla="*/ 0 w 8"/>
                <a:gd name="T3" fmla="*/ 18 h 20"/>
                <a:gd name="T4" fmla="*/ 3 w 8"/>
                <a:gd name="T5" fmla="*/ 0 h 20"/>
                <a:gd name="T6" fmla="*/ 8 w 8"/>
                <a:gd name="T7" fmla="*/ 0 h 20"/>
                <a:gd name="T8" fmla="*/ 3 w 8"/>
                <a:gd name="T9" fmla="*/ 20 h 20"/>
              </a:gdLst>
              <a:ahLst/>
              <a:cxnLst>
                <a:cxn ang="0">
                  <a:pos x="T0" y="T1"/>
                </a:cxn>
                <a:cxn ang="0">
                  <a:pos x="T2" y="T3"/>
                </a:cxn>
                <a:cxn ang="0">
                  <a:pos x="T4" y="T5"/>
                </a:cxn>
                <a:cxn ang="0">
                  <a:pos x="T6" y="T7"/>
                </a:cxn>
                <a:cxn ang="0">
                  <a:pos x="T8" y="T9"/>
                </a:cxn>
              </a:cxnLst>
              <a:rect l="0" t="0" r="r" b="b"/>
              <a:pathLst>
                <a:path w="8" h="20">
                  <a:moveTo>
                    <a:pt x="3" y="20"/>
                  </a:moveTo>
                  <a:lnTo>
                    <a:pt x="0" y="18"/>
                  </a:lnTo>
                  <a:lnTo>
                    <a:pt x="3" y="0"/>
                  </a:lnTo>
                  <a:lnTo>
                    <a:pt x="8" y="0"/>
                  </a:lnTo>
                  <a:lnTo>
                    <a:pt x="3"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9" name="Freeform 171"/>
            <p:cNvSpPr>
              <a:spLocks/>
            </p:cNvSpPr>
            <p:nvPr/>
          </p:nvSpPr>
          <p:spPr bwMode="auto">
            <a:xfrm>
              <a:off x="4167219" y="3782396"/>
              <a:ext cx="21936" cy="62672"/>
            </a:xfrm>
            <a:custGeom>
              <a:avLst/>
              <a:gdLst>
                <a:gd name="T0" fmla="*/ 2 w 7"/>
                <a:gd name="T1" fmla="*/ 20 h 20"/>
                <a:gd name="T2" fmla="*/ 0 w 7"/>
                <a:gd name="T3" fmla="*/ 20 h 20"/>
                <a:gd name="T4" fmla="*/ 2 w 7"/>
                <a:gd name="T5" fmla="*/ 0 h 20"/>
                <a:gd name="T6" fmla="*/ 7 w 7"/>
                <a:gd name="T7" fmla="*/ 0 h 20"/>
                <a:gd name="T8" fmla="*/ 2 w 7"/>
                <a:gd name="T9" fmla="*/ 20 h 20"/>
              </a:gdLst>
              <a:ahLst/>
              <a:cxnLst>
                <a:cxn ang="0">
                  <a:pos x="T0" y="T1"/>
                </a:cxn>
                <a:cxn ang="0">
                  <a:pos x="T2" y="T3"/>
                </a:cxn>
                <a:cxn ang="0">
                  <a:pos x="T4" y="T5"/>
                </a:cxn>
                <a:cxn ang="0">
                  <a:pos x="T6" y="T7"/>
                </a:cxn>
                <a:cxn ang="0">
                  <a:pos x="T8" y="T9"/>
                </a:cxn>
              </a:cxnLst>
              <a:rect l="0" t="0" r="r" b="b"/>
              <a:pathLst>
                <a:path w="7" h="20">
                  <a:moveTo>
                    <a:pt x="2" y="20"/>
                  </a:moveTo>
                  <a:lnTo>
                    <a:pt x="0" y="20"/>
                  </a:lnTo>
                  <a:lnTo>
                    <a:pt x="2" y="0"/>
                  </a:lnTo>
                  <a:lnTo>
                    <a:pt x="7" y="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0" name="Freeform 172"/>
            <p:cNvSpPr>
              <a:spLocks/>
            </p:cNvSpPr>
            <p:nvPr/>
          </p:nvSpPr>
          <p:spPr bwMode="auto">
            <a:xfrm>
              <a:off x="4251827" y="3788663"/>
              <a:ext cx="25069" cy="56405"/>
            </a:xfrm>
            <a:custGeom>
              <a:avLst/>
              <a:gdLst>
                <a:gd name="T0" fmla="*/ 5 w 8"/>
                <a:gd name="T1" fmla="*/ 18 h 18"/>
                <a:gd name="T2" fmla="*/ 0 w 8"/>
                <a:gd name="T3" fmla="*/ 18 h 18"/>
                <a:gd name="T4" fmla="*/ 3 w 8"/>
                <a:gd name="T5" fmla="*/ 0 h 18"/>
                <a:gd name="T6" fmla="*/ 8 w 8"/>
                <a:gd name="T7" fmla="*/ 0 h 18"/>
                <a:gd name="T8" fmla="*/ 5 w 8"/>
                <a:gd name="T9" fmla="*/ 18 h 18"/>
              </a:gdLst>
              <a:ahLst/>
              <a:cxnLst>
                <a:cxn ang="0">
                  <a:pos x="T0" y="T1"/>
                </a:cxn>
                <a:cxn ang="0">
                  <a:pos x="T2" y="T3"/>
                </a:cxn>
                <a:cxn ang="0">
                  <a:pos x="T4" y="T5"/>
                </a:cxn>
                <a:cxn ang="0">
                  <a:pos x="T6" y="T7"/>
                </a:cxn>
                <a:cxn ang="0">
                  <a:pos x="T8" y="T9"/>
                </a:cxn>
              </a:cxnLst>
              <a:rect l="0" t="0" r="r" b="b"/>
              <a:pathLst>
                <a:path w="8" h="18">
                  <a:moveTo>
                    <a:pt x="5" y="18"/>
                  </a:moveTo>
                  <a:lnTo>
                    <a:pt x="0" y="18"/>
                  </a:lnTo>
                  <a:lnTo>
                    <a:pt x="3" y="0"/>
                  </a:lnTo>
                  <a:lnTo>
                    <a:pt x="8"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1" name="Freeform 173"/>
            <p:cNvSpPr>
              <a:spLocks/>
            </p:cNvSpPr>
            <p:nvPr/>
          </p:nvSpPr>
          <p:spPr bwMode="auto">
            <a:xfrm>
              <a:off x="4339568" y="3788663"/>
              <a:ext cx="15669" cy="56405"/>
            </a:xfrm>
            <a:custGeom>
              <a:avLst/>
              <a:gdLst>
                <a:gd name="T0" fmla="*/ 5 w 5"/>
                <a:gd name="T1" fmla="*/ 18 h 18"/>
                <a:gd name="T2" fmla="*/ 0 w 5"/>
                <a:gd name="T3" fmla="*/ 18 h 18"/>
                <a:gd name="T4" fmla="*/ 2 w 5"/>
                <a:gd name="T5" fmla="*/ 0 h 18"/>
                <a:gd name="T6" fmla="*/ 5 w 5"/>
                <a:gd name="T7" fmla="*/ 0 h 18"/>
                <a:gd name="T8" fmla="*/ 5 w 5"/>
                <a:gd name="T9" fmla="*/ 18 h 18"/>
              </a:gdLst>
              <a:ahLst/>
              <a:cxnLst>
                <a:cxn ang="0">
                  <a:pos x="T0" y="T1"/>
                </a:cxn>
                <a:cxn ang="0">
                  <a:pos x="T2" y="T3"/>
                </a:cxn>
                <a:cxn ang="0">
                  <a:pos x="T4" y="T5"/>
                </a:cxn>
                <a:cxn ang="0">
                  <a:pos x="T6" y="T7"/>
                </a:cxn>
                <a:cxn ang="0">
                  <a:pos x="T8" y="T9"/>
                </a:cxn>
              </a:cxnLst>
              <a:rect l="0" t="0" r="r" b="b"/>
              <a:pathLst>
                <a:path w="5" h="18">
                  <a:moveTo>
                    <a:pt x="5" y="18"/>
                  </a:moveTo>
                  <a:lnTo>
                    <a:pt x="0" y="18"/>
                  </a:lnTo>
                  <a:lnTo>
                    <a:pt x="2" y="0"/>
                  </a:lnTo>
                  <a:lnTo>
                    <a:pt x="5"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2" name="Freeform 174"/>
            <p:cNvSpPr>
              <a:spLocks/>
            </p:cNvSpPr>
            <p:nvPr/>
          </p:nvSpPr>
          <p:spPr bwMode="auto">
            <a:xfrm>
              <a:off x="4424174" y="3788663"/>
              <a:ext cx="15669" cy="56405"/>
            </a:xfrm>
            <a:custGeom>
              <a:avLst/>
              <a:gdLst>
                <a:gd name="T0" fmla="*/ 3 w 5"/>
                <a:gd name="T1" fmla="*/ 18 h 18"/>
                <a:gd name="T2" fmla="*/ 0 w 5"/>
                <a:gd name="T3" fmla="*/ 0 h 18"/>
                <a:gd name="T4" fmla="*/ 5 w 5"/>
                <a:gd name="T5" fmla="*/ 0 h 18"/>
                <a:gd name="T6" fmla="*/ 5 w 5"/>
                <a:gd name="T7" fmla="*/ 18 h 18"/>
                <a:gd name="T8" fmla="*/ 3 w 5"/>
                <a:gd name="T9" fmla="*/ 18 h 18"/>
              </a:gdLst>
              <a:ahLst/>
              <a:cxnLst>
                <a:cxn ang="0">
                  <a:pos x="T0" y="T1"/>
                </a:cxn>
                <a:cxn ang="0">
                  <a:pos x="T2" y="T3"/>
                </a:cxn>
                <a:cxn ang="0">
                  <a:pos x="T4" y="T5"/>
                </a:cxn>
                <a:cxn ang="0">
                  <a:pos x="T6" y="T7"/>
                </a:cxn>
                <a:cxn ang="0">
                  <a:pos x="T8" y="T9"/>
                </a:cxn>
              </a:cxnLst>
              <a:rect l="0" t="0" r="r" b="b"/>
              <a:pathLst>
                <a:path w="5" h="18">
                  <a:moveTo>
                    <a:pt x="3" y="18"/>
                  </a:moveTo>
                  <a:lnTo>
                    <a:pt x="0" y="0"/>
                  </a:lnTo>
                  <a:lnTo>
                    <a:pt x="5" y="0"/>
                  </a:lnTo>
                  <a:lnTo>
                    <a:pt x="5" y="18"/>
                  </a:lnTo>
                  <a:lnTo>
                    <a:pt x="3"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3" name="Freeform 175"/>
            <p:cNvSpPr>
              <a:spLocks/>
            </p:cNvSpPr>
            <p:nvPr/>
          </p:nvSpPr>
          <p:spPr bwMode="auto">
            <a:xfrm>
              <a:off x="4511915" y="3782396"/>
              <a:ext cx="15669" cy="62672"/>
            </a:xfrm>
            <a:custGeom>
              <a:avLst/>
              <a:gdLst>
                <a:gd name="T0" fmla="*/ 2 w 5"/>
                <a:gd name="T1" fmla="*/ 20 h 20"/>
                <a:gd name="T2" fmla="*/ 0 w 5"/>
                <a:gd name="T3" fmla="*/ 0 h 20"/>
                <a:gd name="T4" fmla="*/ 2 w 5"/>
                <a:gd name="T5" fmla="*/ 0 h 20"/>
                <a:gd name="T6" fmla="*/ 5 w 5"/>
                <a:gd name="T7" fmla="*/ 20 h 20"/>
                <a:gd name="T8" fmla="*/ 2 w 5"/>
                <a:gd name="T9" fmla="*/ 20 h 20"/>
              </a:gdLst>
              <a:ahLst/>
              <a:cxnLst>
                <a:cxn ang="0">
                  <a:pos x="T0" y="T1"/>
                </a:cxn>
                <a:cxn ang="0">
                  <a:pos x="T2" y="T3"/>
                </a:cxn>
                <a:cxn ang="0">
                  <a:pos x="T4" y="T5"/>
                </a:cxn>
                <a:cxn ang="0">
                  <a:pos x="T6" y="T7"/>
                </a:cxn>
                <a:cxn ang="0">
                  <a:pos x="T8" y="T9"/>
                </a:cxn>
              </a:cxnLst>
              <a:rect l="0" t="0" r="r" b="b"/>
              <a:pathLst>
                <a:path w="5" h="20">
                  <a:moveTo>
                    <a:pt x="2" y="20"/>
                  </a:moveTo>
                  <a:lnTo>
                    <a:pt x="0" y="0"/>
                  </a:lnTo>
                  <a:lnTo>
                    <a:pt x="2" y="0"/>
                  </a:lnTo>
                  <a:lnTo>
                    <a:pt x="5" y="2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4" name="Freeform 179"/>
            <p:cNvSpPr>
              <a:spLocks/>
            </p:cNvSpPr>
            <p:nvPr/>
          </p:nvSpPr>
          <p:spPr bwMode="auto">
            <a:xfrm>
              <a:off x="3556169" y="3782396"/>
              <a:ext cx="53272" cy="68939"/>
            </a:xfrm>
            <a:custGeom>
              <a:avLst/>
              <a:gdLst>
                <a:gd name="T0" fmla="*/ 2 w 17"/>
                <a:gd name="T1" fmla="*/ 22 h 22"/>
                <a:gd name="T2" fmla="*/ 0 w 17"/>
                <a:gd name="T3" fmla="*/ 20 h 22"/>
                <a:gd name="T4" fmla="*/ 15 w 17"/>
                <a:gd name="T5" fmla="*/ 0 h 22"/>
                <a:gd name="T6" fmla="*/ 17 w 17"/>
                <a:gd name="T7" fmla="*/ 2 h 22"/>
                <a:gd name="T8" fmla="*/ 2 w 17"/>
                <a:gd name="T9" fmla="*/ 22 h 22"/>
              </a:gdLst>
              <a:ahLst/>
              <a:cxnLst>
                <a:cxn ang="0">
                  <a:pos x="T0" y="T1"/>
                </a:cxn>
                <a:cxn ang="0">
                  <a:pos x="T2" y="T3"/>
                </a:cxn>
                <a:cxn ang="0">
                  <a:pos x="T4" y="T5"/>
                </a:cxn>
                <a:cxn ang="0">
                  <a:pos x="T6" y="T7"/>
                </a:cxn>
                <a:cxn ang="0">
                  <a:pos x="T8" y="T9"/>
                </a:cxn>
              </a:cxnLst>
              <a:rect l="0" t="0" r="r" b="b"/>
              <a:pathLst>
                <a:path w="17" h="22">
                  <a:moveTo>
                    <a:pt x="2" y="22"/>
                  </a:moveTo>
                  <a:lnTo>
                    <a:pt x="0" y="20"/>
                  </a:lnTo>
                  <a:lnTo>
                    <a:pt x="15" y="0"/>
                  </a:lnTo>
                  <a:lnTo>
                    <a:pt x="17" y="2"/>
                  </a:lnTo>
                  <a:lnTo>
                    <a:pt x="2"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grpSp>
      <p:grpSp>
        <p:nvGrpSpPr>
          <p:cNvPr id="65" name="Group 64"/>
          <p:cNvGrpSpPr/>
          <p:nvPr/>
        </p:nvGrpSpPr>
        <p:grpSpPr>
          <a:xfrm>
            <a:off x="10472195" y="3738762"/>
            <a:ext cx="817744" cy="1512988"/>
            <a:chOff x="4618455" y="3337427"/>
            <a:chExt cx="641895" cy="1187634"/>
          </a:xfrm>
        </p:grpSpPr>
        <p:sp>
          <p:nvSpPr>
            <p:cNvPr id="66" name="Freeform 121"/>
            <p:cNvSpPr>
              <a:spLocks/>
            </p:cNvSpPr>
            <p:nvPr/>
          </p:nvSpPr>
          <p:spPr bwMode="auto">
            <a:xfrm>
              <a:off x="4934951" y="3772996"/>
              <a:ext cx="303960" cy="363497"/>
            </a:xfrm>
            <a:custGeom>
              <a:avLst/>
              <a:gdLst>
                <a:gd name="T0" fmla="*/ 25 w 97"/>
                <a:gd name="T1" fmla="*/ 0 h 116"/>
                <a:gd name="T2" fmla="*/ 97 w 97"/>
                <a:gd name="T3" fmla="*/ 116 h 116"/>
                <a:gd name="T4" fmla="*/ 65 w 97"/>
                <a:gd name="T5" fmla="*/ 116 h 116"/>
                <a:gd name="T6" fmla="*/ 0 w 97"/>
                <a:gd name="T7" fmla="*/ 0 h 116"/>
                <a:gd name="T8" fmla="*/ 25 w 97"/>
                <a:gd name="T9" fmla="*/ 0 h 116"/>
              </a:gdLst>
              <a:ahLst/>
              <a:cxnLst>
                <a:cxn ang="0">
                  <a:pos x="T0" y="T1"/>
                </a:cxn>
                <a:cxn ang="0">
                  <a:pos x="T2" y="T3"/>
                </a:cxn>
                <a:cxn ang="0">
                  <a:pos x="T4" y="T5"/>
                </a:cxn>
                <a:cxn ang="0">
                  <a:pos x="T6" y="T7"/>
                </a:cxn>
                <a:cxn ang="0">
                  <a:pos x="T8" y="T9"/>
                </a:cxn>
              </a:cxnLst>
              <a:rect l="0" t="0" r="r" b="b"/>
              <a:pathLst>
                <a:path w="97" h="116">
                  <a:moveTo>
                    <a:pt x="25" y="0"/>
                  </a:moveTo>
                  <a:lnTo>
                    <a:pt x="97" y="116"/>
                  </a:lnTo>
                  <a:lnTo>
                    <a:pt x="65" y="116"/>
                  </a:lnTo>
                  <a:lnTo>
                    <a:pt x="0" y="0"/>
                  </a:lnTo>
                  <a:lnTo>
                    <a:pt x="25"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7" name="Freeform 123"/>
            <p:cNvSpPr>
              <a:spLocks/>
            </p:cNvSpPr>
            <p:nvPr/>
          </p:nvSpPr>
          <p:spPr bwMode="auto">
            <a:xfrm>
              <a:off x="4753203" y="3995481"/>
              <a:ext cx="47005" cy="100275"/>
            </a:xfrm>
            <a:custGeom>
              <a:avLst/>
              <a:gdLst>
                <a:gd name="T0" fmla="*/ 10 w 15"/>
                <a:gd name="T1" fmla="*/ 32 h 32"/>
                <a:gd name="T2" fmla="*/ 0 w 15"/>
                <a:gd name="T3" fmla="*/ 2 h 32"/>
                <a:gd name="T4" fmla="*/ 5 w 15"/>
                <a:gd name="T5" fmla="*/ 0 h 32"/>
                <a:gd name="T6" fmla="*/ 15 w 15"/>
                <a:gd name="T7" fmla="*/ 32 h 32"/>
                <a:gd name="T8" fmla="*/ 10 w 15"/>
                <a:gd name="T9" fmla="*/ 32 h 32"/>
              </a:gdLst>
              <a:ahLst/>
              <a:cxnLst>
                <a:cxn ang="0">
                  <a:pos x="T0" y="T1"/>
                </a:cxn>
                <a:cxn ang="0">
                  <a:pos x="T2" y="T3"/>
                </a:cxn>
                <a:cxn ang="0">
                  <a:pos x="T4" y="T5"/>
                </a:cxn>
                <a:cxn ang="0">
                  <a:pos x="T6" y="T7"/>
                </a:cxn>
                <a:cxn ang="0">
                  <a:pos x="T8" y="T9"/>
                </a:cxn>
              </a:cxnLst>
              <a:rect l="0" t="0" r="r" b="b"/>
              <a:pathLst>
                <a:path w="15" h="32">
                  <a:moveTo>
                    <a:pt x="10" y="32"/>
                  </a:moveTo>
                  <a:lnTo>
                    <a:pt x="0" y="2"/>
                  </a:lnTo>
                  <a:lnTo>
                    <a:pt x="5" y="0"/>
                  </a:lnTo>
                  <a:lnTo>
                    <a:pt x="15" y="32"/>
                  </a:lnTo>
                  <a:lnTo>
                    <a:pt x="1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8" name="Freeform 128"/>
            <p:cNvSpPr>
              <a:spLocks/>
            </p:cNvSpPr>
            <p:nvPr/>
          </p:nvSpPr>
          <p:spPr bwMode="auto">
            <a:xfrm>
              <a:off x="4856610" y="3995481"/>
              <a:ext cx="47005" cy="100275"/>
            </a:xfrm>
            <a:custGeom>
              <a:avLst/>
              <a:gdLst>
                <a:gd name="T0" fmla="*/ 12 w 15"/>
                <a:gd name="T1" fmla="*/ 32 h 32"/>
                <a:gd name="T2" fmla="*/ 0 w 15"/>
                <a:gd name="T3" fmla="*/ 2 h 32"/>
                <a:gd name="T4" fmla="*/ 2 w 15"/>
                <a:gd name="T5" fmla="*/ 0 h 32"/>
                <a:gd name="T6" fmla="*/ 15 w 15"/>
                <a:gd name="T7" fmla="*/ 32 h 32"/>
                <a:gd name="T8" fmla="*/ 12 w 15"/>
                <a:gd name="T9" fmla="*/ 32 h 32"/>
              </a:gdLst>
              <a:ahLst/>
              <a:cxnLst>
                <a:cxn ang="0">
                  <a:pos x="T0" y="T1"/>
                </a:cxn>
                <a:cxn ang="0">
                  <a:pos x="T2" y="T3"/>
                </a:cxn>
                <a:cxn ang="0">
                  <a:pos x="T4" y="T5"/>
                </a:cxn>
                <a:cxn ang="0">
                  <a:pos x="T6" y="T7"/>
                </a:cxn>
                <a:cxn ang="0">
                  <a:pos x="T8" y="T9"/>
                </a:cxn>
              </a:cxnLst>
              <a:rect l="0" t="0" r="r" b="b"/>
              <a:pathLst>
                <a:path w="15" h="32">
                  <a:moveTo>
                    <a:pt x="12" y="32"/>
                  </a:moveTo>
                  <a:lnTo>
                    <a:pt x="0" y="2"/>
                  </a:lnTo>
                  <a:lnTo>
                    <a:pt x="2" y="0"/>
                  </a:lnTo>
                  <a:lnTo>
                    <a:pt x="15" y="32"/>
                  </a:lnTo>
                  <a:lnTo>
                    <a:pt x="12"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9" name="Freeform 129"/>
            <p:cNvSpPr>
              <a:spLocks/>
            </p:cNvSpPr>
            <p:nvPr/>
          </p:nvSpPr>
          <p:spPr bwMode="auto">
            <a:xfrm>
              <a:off x="4950618" y="3995481"/>
              <a:ext cx="62672" cy="100275"/>
            </a:xfrm>
            <a:custGeom>
              <a:avLst/>
              <a:gdLst>
                <a:gd name="T0" fmla="*/ 15 w 20"/>
                <a:gd name="T1" fmla="*/ 32 h 32"/>
                <a:gd name="T2" fmla="*/ 0 w 20"/>
                <a:gd name="T3" fmla="*/ 2 h 32"/>
                <a:gd name="T4" fmla="*/ 5 w 20"/>
                <a:gd name="T5" fmla="*/ 0 h 32"/>
                <a:gd name="T6" fmla="*/ 20 w 20"/>
                <a:gd name="T7" fmla="*/ 32 h 32"/>
                <a:gd name="T8" fmla="*/ 15 w 20"/>
                <a:gd name="T9" fmla="*/ 32 h 32"/>
              </a:gdLst>
              <a:ahLst/>
              <a:cxnLst>
                <a:cxn ang="0">
                  <a:pos x="T0" y="T1"/>
                </a:cxn>
                <a:cxn ang="0">
                  <a:pos x="T2" y="T3"/>
                </a:cxn>
                <a:cxn ang="0">
                  <a:pos x="T4" y="T5"/>
                </a:cxn>
                <a:cxn ang="0">
                  <a:pos x="T6" y="T7"/>
                </a:cxn>
                <a:cxn ang="0">
                  <a:pos x="T8" y="T9"/>
                </a:cxn>
              </a:cxnLst>
              <a:rect l="0" t="0" r="r" b="b"/>
              <a:pathLst>
                <a:path w="20" h="32">
                  <a:moveTo>
                    <a:pt x="15" y="32"/>
                  </a:moveTo>
                  <a:lnTo>
                    <a:pt x="0" y="2"/>
                  </a:lnTo>
                  <a:lnTo>
                    <a:pt x="5" y="0"/>
                  </a:lnTo>
                  <a:lnTo>
                    <a:pt x="20" y="32"/>
                  </a:lnTo>
                  <a:lnTo>
                    <a:pt x="15"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0" name="Freeform 133"/>
            <p:cNvSpPr>
              <a:spLocks/>
            </p:cNvSpPr>
            <p:nvPr/>
          </p:nvSpPr>
          <p:spPr bwMode="auto">
            <a:xfrm>
              <a:off x="5185639" y="3782396"/>
              <a:ext cx="53272" cy="68939"/>
            </a:xfrm>
            <a:custGeom>
              <a:avLst/>
              <a:gdLst>
                <a:gd name="T0" fmla="*/ 15 w 17"/>
                <a:gd name="T1" fmla="*/ 22 h 22"/>
                <a:gd name="T2" fmla="*/ 0 w 17"/>
                <a:gd name="T3" fmla="*/ 2 h 22"/>
                <a:gd name="T4" fmla="*/ 2 w 17"/>
                <a:gd name="T5" fmla="*/ 0 h 22"/>
                <a:gd name="T6" fmla="*/ 17 w 17"/>
                <a:gd name="T7" fmla="*/ 20 h 22"/>
                <a:gd name="T8" fmla="*/ 15 w 17"/>
                <a:gd name="T9" fmla="*/ 22 h 22"/>
              </a:gdLst>
              <a:ahLst/>
              <a:cxnLst>
                <a:cxn ang="0">
                  <a:pos x="T0" y="T1"/>
                </a:cxn>
                <a:cxn ang="0">
                  <a:pos x="T2" y="T3"/>
                </a:cxn>
                <a:cxn ang="0">
                  <a:pos x="T4" y="T5"/>
                </a:cxn>
                <a:cxn ang="0">
                  <a:pos x="T6" y="T7"/>
                </a:cxn>
                <a:cxn ang="0">
                  <a:pos x="T8" y="T9"/>
                </a:cxn>
              </a:cxnLst>
              <a:rect l="0" t="0" r="r" b="b"/>
              <a:pathLst>
                <a:path w="17" h="22">
                  <a:moveTo>
                    <a:pt x="15" y="22"/>
                  </a:moveTo>
                  <a:lnTo>
                    <a:pt x="0" y="2"/>
                  </a:lnTo>
                  <a:lnTo>
                    <a:pt x="2" y="0"/>
                  </a:lnTo>
                  <a:lnTo>
                    <a:pt x="17"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1" name="Freeform 134"/>
            <p:cNvSpPr>
              <a:spLocks/>
            </p:cNvSpPr>
            <p:nvPr/>
          </p:nvSpPr>
          <p:spPr bwMode="auto">
            <a:xfrm>
              <a:off x="5097898" y="3782396"/>
              <a:ext cx="56405" cy="68939"/>
            </a:xfrm>
            <a:custGeom>
              <a:avLst/>
              <a:gdLst>
                <a:gd name="T0" fmla="*/ 15 w 18"/>
                <a:gd name="T1" fmla="*/ 22 h 22"/>
                <a:gd name="T2" fmla="*/ 0 w 18"/>
                <a:gd name="T3" fmla="*/ 2 h 22"/>
                <a:gd name="T4" fmla="*/ 5 w 18"/>
                <a:gd name="T5" fmla="*/ 0 h 22"/>
                <a:gd name="T6" fmla="*/ 18 w 18"/>
                <a:gd name="T7" fmla="*/ 20 h 22"/>
                <a:gd name="T8" fmla="*/ 15 w 18"/>
                <a:gd name="T9" fmla="*/ 22 h 22"/>
              </a:gdLst>
              <a:ahLst/>
              <a:cxnLst>
                <a:cxn ang="0">
                  <a:pos x="T0" y="T1"/>
                </a:cxn>
                <a:cxn ang="0">
                  <a:pos x="T2" y="T3"/>
                </a:cxn>
                <a:cxn ang="0">
                  <a:pos x="T4" y="T5"/>
                </a:cxn>
                <a:cxn ang="0">
                  <a:pos x="T6" y="T7"/>
                </a:cxn>
                <a:cxn ang="0">
                  <a:pos x="T8" y="T9"/>
                </a:cxn>
              </a:cxnLst>
              <a:rect l="0" t="0" r="r" b="b"/>
              <a:pathLst>
                <a:path w="18" h="22">
                  <a:moveTo>
                    <a:pt x="15" y="22"/>
                  </a:moveTo>
                  <a:lnTo>
                    <a:pt x="0" y="2"/>
                  </a:lnTo>
                  <a:lnTo>
                    <a:pt x="5" y="0"/>
                  </a:lnTo>
                  <a:lnTo>
                    <a:pt x="18"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2" name="Freeform 136"/>
            <p:cNvSpPr>
              <a:spLocks/>
            </p:cNvSpPr>
            <p:nvPr/>
          </p:nvSpPr>
          <p:spPr bwMode="auto">
            <a:xfrm>
              <a:off x="4878547" y="3923409"/>
              <a:ext cx="31336" cy="72072"/>
            </a:xfrm>
            <a:custGeom>
              <a:avLst/>
              <a:gdLst>
                <a:gd name="T0" fmla="*/ 10 w 10"/>
                <a:gd name="T1" fmla="*/ 23 h 23"/>
                <a:gd name="T2" fmla="*/ 0 w 10"/>
                <a:gd name="T3" fmla="*/ 0 h 23"/>
                <a:gd name="T4" fmla="*/ 10 w 10"/>
                <a:gd name="T5" fmla="*/ 23 h 23"/>
              </a:gdLst>
              <a:ahLst/>
              <a:cxnLst>
                <a:cxn ang="0">
                  <a:pos x="T0" y="T1"/>
                </a:cxn>
                <a:cxn ang="0">
                  <a:pos x="T2" y="T3"/>
                </a:cxn>
                <a:cxn ang="0">
                  <a:pos x="T4" y="T5"/>
                </a:cxn>
              </a:cxnLst>
              <a:rect l="0" t="0" r="r" b="b"/>
              <a:pathLst>
                <a:path w="10" h="23">
                  <a:moveTo>
                    <a:pt x="10" y="23"/>
                  </a:moveTo>
                  <a:lnTo>
                    <a:pt x="0" y="0"/>
                  </a:lnTo>
                  <a:lnTo>
                    <a:pt x="10" y="2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3" name="Line 137"/>
            <p:cNvSpPr>
              <a:spLocks noChangeShapeType="1"/>
            </p:cNvSpPr>
            <p:nvPr/>
          </p:nvSpPr>
          <p:spPr bwMode="auto">
            <a:xfrm flipH="1" flipV="1">
              <a:off x="4878547" y="3923409"/>
              <a:ext cx="31336" cy="720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4" name="Freeform 138"/>
            <p:cNvSpPr>
              <a:spLocks/>
            </p:cNvSpPr>
            <p:nvPr/>
          </p:nvSpPr>
          <p:spPr bwMode="auto">
            <a:xfrm>
              <a:off x="4778272" y="3923409"/>
              <a:ext cx="37603" cy="78339"/>
            </a:xfrm>
            <a:custGeom>
              <a:avLst/>
              <a:gdLst>
                <a:gd name="T0" fmla="*/ 7 w 12"/>
                <a:gd name="T1" fmla="*/ 25 h 25"/>
                <a:gd name="T2" fmla="*/ 0 w 12"/>
                <a:gd name="T3" fmla="*/ 0 h 25"/>
                <a:gd name="T4" fmla="*/ 5 w 12"/>
                <a:gd name="T5" fmla="*/ 0 h 25"/>
                <a:gd name="T6" fmla="*/ 12 w 12"/>
                <a:gd name="T7" fmla="*/ 23 h 25"/>
                <a:gd name="T8" fmla="*/ 7 w 12"/>
                <a:gd name="T9" fmla="*/ 25 h 25"/>
              </a:gdLst>
              <a:ahLst/>
              <a:cxnLst>
                <a:cxn ang="0">
                  <a:pos x="T0" y="T1"/>
                </a:cxn>
                <a:cxn ang="0">
                  <a:pos x="T2" y="T3"/>
                </a:cxn>
                <a:cxn ang="0">
                  <a:pos x="T4" y="T5"/>
                </a:cxn>
                <a:cxn ang="0">
                  <a:pos x="T6" y="T7"/>
                </a:cxn>
                <a:cxn ang="0">
                  <a:pos x="T8" y="T9"/>
                </a:cxn>
              </a:cxnLst>
              <a:rect l="0" t="0" r="r" b="b"/>
              <a:pathLst>
                <a:path w="12" h="25">
                  <a:moveTo>
                    <a:pt x="7" y="25"/>
                  </a:moveTo>
                  <a:lnTo>
                    <a:pt x="0" y="0"/>
                  </a:lnTo>
                  <a:lnTo>
                    <a:pt x="5" y="0"/>
                  </a:lnTo>
                  <a:lnTo>
                    <a:pt x="12"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5" name="Freeform 139"/>
            <p:cNvSpPr>
              <a:spLocks/>
            </p:cNvSpPr>
            <p:nvPr/>
          </p:nvSpPr>
          <p:spPr bwMode="auto">
            <a:xfrm>
              <a:off x="4684264" y="3923409"/>
              <a:ext cx="31336" cy="78339"/>
            </a:xfrm>
            <a:custGeom>
              <a:avLst/>
              <a:gdLst>
                <a:gd name="T0" fmla="*/ 7 w 10"/>
                <a:gd name="T1" fmla="*/ 25 h 25"/>
                <a:gd name="T2" fmla="*/ 0 w 10"/>
                <a:gd name="T3" fmla="*/ 0 h 25"/>
                <a:gd name="T4" fmla="*/ 5 w 10"/>
                <a:gd name="T5" fmla="*/ 0 h 25"/>
                <a:gd name="T6" fmla="*/ 10 w 10"/>
                <a:gd name="T7" fmla="*/ 23 h 25"/>
                <a:gd name="T8" fmla="*/ 7 w 10"/>
                <a:gd name="T9" fmla="*/ 25 h 25"/>
              </a:gdLst>
              <a:ahLst/>
              <a:cxnLst>
                <a:cxn ang="0">
                  <a:pos x="T0" y="T1"/>
                </a:cxn>
                <a:cxn ang="0">
                  <a:pos x="T2" y="T3"/>
                </a:cxn>
                <a:cxn ang="0">
                  <a:pos x="T4" y="T5"/>
                </a:cxn>
                <a:cxn ang="0">
                  <a:pos x="T6" y="T7"/>
                </a:cxn>
                <a:cxn ang="0">
                  <a:pos x="T8" y="T9"/>
                </a:cxn>
              </a:cxnLst>
              <a:rect l="0" t="0" r="r" b="b"/>
              <a:pathLst>
                <a:path w="10" h="25">
                  <a:moveTo>
                    <a:pt x="7" y="25"/>
                  </a:moveTo>
                  <a:lnTo>
                    <a:pt x="0" y="0"/>
                  </a:lnTo>
                  <a:lnTo>
                    <a:pt x="5" y="0"/>
                  </a:lnTo>
                  <a:lnTo>
                    <a:pt x="10"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6" name="Freeform 154"/>
            <p:cNvSpPr>
              <a:spLocks/>
            </p:cNvSpPr>
            <p:nvPr/>
          </p:nvSpPr>
          <p:spPr bwMode="auto">
            <a:xfrm>
              <a:off x="4825274" y="3845068"/>
              <a:ext cx="37603" cy="78339"/>
            </a:xfrm>
            <a:custGeom>
              <a:avLst/>
              <a:gdLst>
                <a:gd name="T0" fmla="*/ 10 w 12"/>
                <a:gd name="T1" fmla="*/ 25 h 25"/>
                <a:gd name="T2" fmla="*/ 0 w 12"/>
                <a:gd name="T3" fmla="*/ 2 h 25"/>
                <a:gd name="T4" fmla="*/ 2 w 12"/>
                <a:gd name="T5" fmla="*/ 0 h 25"/>
                <a:gd name="T6" fmla="*/ 12 w 12"/>
                <a:gd name="T7" fmla="*/ 25 h 25"/>
                <a:gd name="T8" fmla="*/ 10 w 12"/>
                <a:gd name="T9" fmla="*/ 25 h 25"/>
              </a:gdLst>
              <a:ahLst/>
              <a:cxnLst>
                <a:cxn ang="0">
                  <a:pos x="T0" y="T1"/>
                </a:cxn>
                <a:cxn ang="0">
                  <a:pos x="T2" y="T3"/>
                </a:cxn>
                <a:cxn ang="0">
                  <a:pos x="T4" y="T5"/>
                </a:cxn>
                <a:cxn ang="0">
                  <a:pos x="T6" y="T7"/>
                </a:cxn>
                <a:cxn ang="0">
                  <a:pos x="T8" y="T9"/>
                </a:cxn>
              </a:cxnLst>
              <a:rect l="0" t="0" r="r" b="b"/>
              <a:pathLst>
                <a:path w="12" h="25">
                  <a:moveTo>
                    <a:pt x="10" y="25"/>
                  </a:moveTo>
                  <a:lnTo>
                    <a:pt x="0" y="2"/>
                  </a:lnTo>
                  <a:lnTo>
                    <a:pt x="2" y="0"/>
                  </a:lnTo>
                  <a:lnTo>
                    <a:pt x="12" y="25"/>
                  </a:lnTo>
                  <a:lnTo>
                    <a:pt x="1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7" name="Freeform 155"/>
            <p:cNvSpPr>
              <a:spLocks/>
            </p:cNvSpPr>
            <p:nvPr/>
          </p:nvSpPr>
          <p:spPr bwMode="auto">
            <a:xfrm>
              <a:off x="4737534" y="3845068"/>
              <a:ext cx="31336" cy="78339"/>
            </a:xfrm>
            <a:custGeom>
              <a:avLst/>
              <a:gdLst>
                <a:gd name="T0" fmla="*/ 8 w 10"/>
                <a:gd name="T1" fmla="*/ 25 h 25"/>
                <a:gd name="T2" fmla="*/ 0 w 10"/>
                <a:gd name="T3" fmla="*/ 2 h 25"/>
                <a:gd name="T4" fmla="*/ 3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3"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8" name="Freeform 156"/>
            <p:cNvSpPr>
              <a:spLocks/>
            </p:cNvSpPr>
            <p:nvPr/>
          </p:nvSpPr>
          <p:spPr bwMode="auto">
            <a:xfrm>
              <a:off x="4643526" y="3845068"/>
              <a:ext cx="31336" cy="78339"/>
            </a:xfrm>
            <a:custGeom>
              <a:avLst/>
              <a:gdLst>
                <a:gd name="T0" fmla="*/ 8 w 10"/>
                <a:gd name="T1" fmla="*/ 25 h 25"/>
                <a:gd name="T2" fmla="*/ 0 w 10"/>
                <a:gd name="T3" fmla="*/ 2 h 25"/>
                <a:gd name="T4" fmla="*/ 5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5"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9" name="Freeform 177"/>
            <p:cNvSpPr>
              <a:spLocks/>
            </p:cNvSpPr>
            <p:nvPr/>
          </p:nvSpPr>
          <p:spPr bwMode="auto">
            <a:xfrm>
              <a:off x="4674862" y="3782396"/>
              <a:ext cx="25069" cy="68939"/>
            </a:xfrm>
            <a:custGeom>
              <a:avLst/>
              <a:gdLst>
                <a:gd name="T0" fmla="*/ 5 w 8"/>
                <a:gd name="T1" fmla="*/ 22 h 22"/>
                <a:gd name="T2" fmla="*/ 0 w 8"/>
                <a:gd name="T3" fmla="*/ 2 h 22"/>
                <a:gd name="T4" fmla="*/ 3 w 8"/>
                <a:gd name="T5" fmla="*/ 0 h 22"/>
                <a:gd name="T6" fmla="*/ 8 w 8"/>
                <a:gd name="T7" fmla="*/ 20 h 22"/>
                <a:gd name="T8" fmla="*/ 5 w 8"/>
                <a:gd name="T9" fmla="*/ 22 h 22"/>
              </a:gdLst>
              <a:ahLst/>
              <a:cxnLst>
                <a:cxn ang="0">
                  <a:pos x="T0" y="T1"/>
                </a:cxn>
                <a:cxn ang="0">
                  <a:pos x="T2" y="T3"/>
                </a:cxn>
                <a:cxn ang="0">
                  <a:pos x="T4" y="T5"/>
                </a:cxn>
                <a:cxn ang="0">
                  <a:pos x="T6" y="T7"/>
                </a:cxn>
                <a:cxn ang="0">
                  <a:pos x="T8" y="T9"/>
                </a:cxn>
              </a:cxnLst>
              <a:rect l="0" t="0" r="r" b="b"/>
              <a:pathLst>
                <a:path w="8" h="22">
                  <a:moveTo>
                    <a:pt x="5" y="22"/>
                  </a:moveTo>
                  <a:lnTo>
                    <a:pt x="0" y="2"/>
                  </a:lnTo>
                  <a:lnTo>
                    <a:pt x="3" y="0"/>
                  </a:lnTo>
                  <a:lnTo>
                    <a:pt x="8" y="2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0" name="Freeform 178"/>
            <p:cNvSpPr>
              <a:spLocks/>
            </p:cNvSpPr>
            <p:nvPr/>
          </p:nvSpPr>
          <p:spPr bwMode="auto">
            <a:xfrm>
              <a:off x="4753203" y="3782396"/>
              <a:ext cx="40738" cy="68939"/>
            </a:xfrm>
            <a:custGeom>
              <a:avLst/>
              <a:gdLst>
                <a:gd name="T0" fmla="*/ 8 w 13"/>
                <a:gd name="T1" fmla="*/ 22 h 22"/>
                <a:gd name="T2" fmla="*/ 0 w 13"/>
                <a:gd name="T3" fmla="*/ 0 h 22"/>
                <a:gd name="T4" fmla="*/ 3 w 13"/>
                <a:gd name="T5" fmla="*/ 0 h 22"/>
                <a:gd name="T6" fmla="*/ 13 w 13"/>
                <a:gd name="T7" fmla="*/ 20 h 22"/>
                <a:gd name="T8" fmla="*/ 8 w 13"/>
                <a:gd name="T9" fmla="*/ 22 h 22"/>
              </a:gdLst>
              <a:ahLst/>
              <a:cxnLst>
                <a:cxn ang="0">
                  <a:pos x="T0" y="T1"/>
                </a:cxn>
                <a:cxn ang="0">
                  <a:pos x="T2" y="T3"/>
                </a:cxn>
                <a:cxn ang="0">
                  <a:pos x="T4" y="T5"/>
                </a:cxn>
                <a:cxn ang="0">
                  <a:pos x="T6" y="T7"/>
                </a:cxn>
                <a:cxn ang="0">
                  <a:pos x="T8" y="T9"/>
                </a:cxn>
              </a:cxnLst>
              <a:rect l="0" t="0" r="r" b="b"/>
              <a:pathLst>
                <a:path w="13" h="22">
                  <a:moveTo>
                    <a:pt x="8" y="22"/>
                  </a:moveTo>
                  <a:lnTo>
                    <a:pt x="0" y="0"/>
                  </a:lnTo>
                  <a:lnTo>
                    <a:pt x="3" y="0"/>
                  </a:lnTo>
                  <a:lnTo>
                    <a:pt x="13" y="20"/>
                  </a:lnTo>
                  <a:lnTo>
                    <a:pt x="8"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1" name="Freeform 80"/>
            <p:cNvSpPr>
              <a:spLocks/>
            </p:cNvSpPr>
            <p:nvPr/>
          </p:nvSpPr>
          <p:spPr bwMode="auto">
            <a:xfrm>
              <a:off x="4618455" y="3337427"/>
              <a:ext cx="641895" cy="1187634"/>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2" name="Rectangle 81"/>
            <p:cNvSpPr>
              <a:spLocks noChangeArrowheads="1"/>
            </p:cNvSpPr>
            <p:nvPr/>
          </p:nvSpPr>
          <p:spPr bwMode="auto">
            <a:xfrm>
              <a:off x="4668593"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3" name="Rectangle 82"/>
            <p:cNvSpPr>
              <a:spLocks noChangeArrowheads="1"/>
            </p:cNvSpPr>
            <p:nvPr/>
          </p:nvSpPr>
          <p:spPr bwMode="auto">
            <a:xfrm>
              <a:off x="4797071"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4" name="Rectangle 83"/>
            <p:cNvSpPr>
              <a:spLocks noChangeArrowheads="1"/>
            </p:cNvSpPr>
            <p:nvPr/>
          </p:nvSpPr>
          <p:spPr bwMode="auto">
            <a:xfrm>
              <a:off x="4925548" y="3572448"/>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5" name="Rectangle 84"/>
            <p:cNvSpPr>
              <a:spLocks noChangeArrowheads="1"/>
            </p:cNvSpPr>
            <p:nvPr/>
          </p:nvSpPr>
          <p:spPr bwMode="auto">
            <a:xfrm>
              <a:off x="5054026" y="3572448"/>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6" name="Rectangle 85"/>
            <p:cNvSpPr>
              <a:spLocks noChangeArrowheads="1"/>
            </p:cNvSpPr>
            <p:nvPr/>
          </p:nvSpPr>
          <p:spPr bwMode="auto">
            <a:xfrm>
              <a:off x="4668593" y="3945345"/>
              <a:ext cx="244421" cy="23502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7" name="Rectangle 86"/>
            <p:cNvSpPr>
              <a:spLocks noChangeArrowheads="1"/>
            </p:cNvSpPr>
            <p:nvPr/>
          </p:nvSpPr>
          <p:spPr bwMode="auto">
            <a:xfrm>
              <a:off x="4668593" y="3697792"/>
              <a:ext cx="498243" cy="23502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8" name="Rectangle 87"/>
            <p:cNvSpPr>
              <a:spLocks noChangeArrowheads="1"/>
            </p:cNvSpPr>
            <p:nvPr/>
          </p:nvSpPr>
          <p:spPr bwMode="auto">
            <a:xfrm>
              <a:off x="4925548" y="3945345"/>
              <a:ext cx="115944" cy="115944"/>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9" name="Rectangle 88"/>
            <p:cNvSpPr>
              <a:spLocks noChangeArrowheads="1"/>
            </p:cNvSpPr>
            <p:nvPr/>
          </p:nvSpPr>
          <p:spPr bwMode="auto">
            <a:xfrm>
              <a:off x="5054026" y="3945345"/>
              <a:ext cx="112809" cy="11594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0" name="Rectangle 89"/>
            <p:cNvSpPr>
              <a:spLocks noChangeArrowheads="1"/>
            </p:cNvSpPr>
            <p:nvPr/>
          </p:nvSpPr>
          <p:spPr bwMode="auto">
            <a:xfrm>
              <a:off x="4925548" y="4067556"/>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1" name="Rectangle 90"/>
            <p:cNvSpPr>
              <a:spLocks noChangeArrowheads="1"/>
            </p:cNvSpPr>
            <p:nvPr/>
          </p:nvSpPr>
          <p:spPr bwMode="auto">
            <a:xfrm>
              <a:off x="5054026" y="4067556"/>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2" name="Rectangle 91"/>
            <p:cNvSpPr>
              <a:spLocks noChangeArrowheads="1"/>
            </p:cNvSpPr>
            <p:nvPr/>
          </p:nvSpPr>
          <p:spPr bwMode="auto">
            <a:xfrm>
              <a:off x="5054026" y="4315109"/>
              <a:ext cx="112809" cy="65807"/>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3" name="Rectangle 92"/>
            <p:cNvSpPr>
              <a:spLocks noChangeArrowheads="1"/>
            </p:cNvSpPr>
            <p:nvPr/>
          </p:nvSpPr>
          <p:spPr bwMode="auto">
            <a:xfrm>
              <a:off x="4797071" y="4302575"/>
              <a:ext cx="244421" cy="7834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4" name="Rectangle 93"/>
            <p:cNvSpPr>
              <a:spLocks noChangeArrowheads="1"/>
            </p:cNvSpPr>
            <p:nvPr/>
          </p:nvSpPr>
          <p:spPr bwMode="auto">
            <a:xfrm>
              <a:off x="4668593" y="4315109"/>
              <a:ext cx="115944" cy="6580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5" name="Rectangle 94"/>
            <p:cNvSpPr>
              <a:spLocks noChangeArrowheads="1"/>
            </p:cNvSpPr>
            <p:nvPr/>
          </p:nvSpPr>
          <p:spPr bwMode="auto">
            <a:xfrm>
              <a:off x="4668593" y="4192900"/>
              <a:ext cx="115944" cy="10967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6" name="Rectangle 95"/>
            <p:cNvSpPr>
              <a:spLocks noChangeArrowheads="1"/>
            </p:cNvSpPr>
            <p:nvPr/>
          </p:nvSpPr>
          <p:spPr bwMode="auto">
            <a:xfrm>
              <a:off x="4797071" y="4192900"/>
              <a:ext cx="244421" cy="10967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7" name="Rectangle 96"/>
            <p:cNvSpPr>
              <a:spLocks noChangeArrowheads="1"/>
            </p:cNvSpPr>
            <p:nvPr/>
          </p:nvSpPr>
          <p:spPr bwMode="auto">
            <a:xfrm>
              <a:off x="5054026" y="4192900"/>
              <a:ext cx="112809" cy="10967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8" name="Freeform 97"/>
            <p:cNvSpPr>
              <a:spLocks/>
            </p:cNvSpPr>
            <p:nvPr/>
          </p:nvSpPr>
          <p:spPr bwMode="auto">
            <a:xfrm>
              <a:off x="4709330" y="4446720"/>
              <a:ext cx="18802" cy="28203"/>
            </a:xfrm>
            <a:custGeom>
              <a:avLst/>
              <a:gdLst>
                <a:gd name="T0" fmla="*/ 6 w 6"/>
                <a:gd name="T1" fmla="*/ 9 h 9"/>
                <a:gd name="T2" fmla="*/ 0 w 6"/>
                <a:gd name="T3" fmla="*/ 4 h 9"/>
                <a:gd name="T4" fmla="*/ 6 w 6"/>
                <a:gd name="T5" fmla="*/ 0 h 9"/>
              </a:gdLst>
              <a:ahLst/>
              <a:cxnLst>
                <a:cxn ang="0">
                  <a:pos x="T0" y="T1"/>
                </a:cxn>
                <a:cxn ang="0">
                  <a:pos x="T2" y="T3"/>
                </a:cxn>
                <a:cxn ang="0">
                  <a:pos x="T4" y="T5"/>
                </a:cxn>
              </a:cxnLst>
              <a:rect l="0" t="0" r="r" b="b"/>
              <a:pathLst>
                <a:path w="6" h="9">
                  <a:moveTo>
                    <a:pt x="6" y="9"/>
                  </a:moveTo>
                  <a:lnTo>
                    <a:pt x="0" y="4"/>
                  </a:lnTo>
                  <a:lnTo>
                    <a:pt x="6" y="0"/>
                  </a:lnTo>
                </a:path>
              </a:pathLst>
            </a:cu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9" name="Line 93"/>
            <p:cNvSpPr>
              <a:spLocks noChangeShapeType="1"/>
            </p:cNvSpPr>
            <p:nvPr/>
          </p:nvSpPr>
          <p:spPr bwMode="auto">
            <a:xfrm>
              <a:off x="4709330" y="4459255"/>
              <a:ext cx="31336" cy="0"/>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0" name="Oval 99"/>
            <p:cNvSpPr>
              <a:spLocks noChangeArrowheads="1"/>
            </p:cNvSpPr>
            <p:nvPr/>
          </p:nvSpPr>
          <p:spPr bwMode="auto">
            <a:xfrm>
              <a:off x="5097896" y="4446720"/>
              <a:ext cx="25069" cy="25069"/>
            </a:xfrm>
            <a:prstGeom prst="ellipse">
              <a:avLst/>
            </a:pr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1" name="Line 95"/>
            <p:cNvSpPr>
              <a:spLocks noChangeShapeType="1"/>
            </p:cNvSpPr>
            <p:nvPr/>
          </p:nvSpPr>
          <p:spPr bwMode="auto">
            <a:xfrm flipH="1">
              <a:off x="5091629" y="4465522"/>
              <a:ext cx="12534" cy="9402"/>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2" name="Freeform 101"/>
            <p:cNvSpPr>
              <a:spLocks/>
            </p:cNvSpPr>
            <p:nvPr/>
          </p:nvSpPr>
          <p:spPr bwMode="auto">
            <a:xfrm>
              <a:off x="4913013" y="4440453"/>
              <a:ext cx="25069" cy="18802"/>
            </a:xfrm>
            <a:custGeom>
              <a:avLst/>
              <a:gdLst>
                <a:gd name="T0" fmla="*/ 0 w 8"/>
                <a:gd name="T1" fmla="*/ 6 h 6"/>
                <a:gd name="T2" fmla="*/ 8 w 8"/>
                <a:gd name="T3" fmla="*/ 6 h 6"/>
                <a:gd name="T4" fmla="*/ 8 w 8"/>
                <a:gd name="T5" fmla="*/ 0 h 6"/>
                <a:gd name="T6" fmla="*/ 0 w 8"/>
                <a:gd name="T7" fmla="*/ 2 h 6"/>
                <a:gd name="T8" fmla="*/ 0 w 8"/>
                <a:gd name="T9" fmla="*/ 6 h 6"/>
              </a:gdLst>
              <a:ahLst/>
              <a:cxnLst>
                <a:cxn ang="0">
                  <a:pos x="T0" y="T1"/>
                </a:cxn>
                <a:cxn ang="0">
                  <a:pos x="T2" y="T3"/>
                </a:cxn>
                <a:cxn ang="0">
                  <a:pos x="T4" y="T5"/>
                </a:cxn>
                <a:cxn ang="0">
                  <a:pos x="T6" y="T7"/>
                </a:cxn>
                <a:cxn ang="0">
                  <a:pos x="T8" y="T9"/>
                </a:cxn>
              </a:cxnLst>
              <a:rect l="0" t="0" r="r" b="b"/>
              <a:pathLst>
                <a:path w="8" h="6">
                  <a:moveTo>
                    <a:pt x="0" y="6"/>
                  </a:moveTo>
                  <a:lnTo>
                    <a:pt x="8" y="6"/>
                  </a:lnTo>
                  <a:lnTo>
                    <a:pt x="8" y="0"/>
                  </a:lnTo>
                  <a:lnTo>
                    <a:pt x="0" y="2"/>
                  </a:lnTo>
                  <a:lnTo>
                    <a:pt x="0" y="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3" name="Rectangle 102"/>
            <p:cNvSpPr>
              <a:spLocks noChangeArrowheads="1"/>
            </p:cNvSpPr>
            <p:nvPr/>
          </p:nvSpPr>
          <p:spPr bwMode="auto">
            <a:xfrm>
              <a:off x="4900479" y="4446720"/>
              <a:ext cx="12534" cy="125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4" name="Rectangle 103"/>
            <p:cNvSpPr>
              <a:spLocks noChangeArrowheads="1"/>
            </p:cNvSpPr>
            <p:nvPr/>
          </p:nvSpPr>
          <p:spPr bwMode="auto">
            <a:xfrm>
              <a:off x="4913013" y="4459255"/>
              <a:ext cx="25069"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5" name="Rectangle 104"/>
            <p:cNvSpPr>
              <a:spLocks noChangeArrowheads="1"/>
            </p:cNvSpPr>
            <p:nvPr/>
          </p:nvSpPr>
          <p:spPr bwMode="auto">
            <a:xfrm>
              <a:off x="4900479" y="4459255"/>
              <a:ext cx="12534"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6" name="Rectangle 105"/>
            <p:cNvSpPr>
              <a:spLocks noChangeArrowheads="1"/>
            </p:cNvSpPr>
            <p:nvPr/>
          </p:nvSpPr>
          <p:spPr bwMode="auto">
            <a:xfrm>
              <a:off x="5188770" y="4224236"/>
              <a:ext cx="37603" cy="137878"/>
            </a:xfrm>
            <a:prstGeom prst="rect">
              <a:avLst/>
            </a:prstGeom>
            <a:solidFill>
              <a:srgbClr val="3C3C3C"/>
            </a:solidFill>
            <a:ln>
              <a:noFill/>
            </a:ln>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7" name="Freeform 106"/>
            <p:cNvSpPr>
              <a:spLocks/>
            </p:cNvSpPr>
            <p:nvPr/>
          </p:nvSpPr>
          <p:spPr bwMode="auto">
            <a:xfrm>
              <a:off x="4853476" y="3396967"/>
              <a:ext cx="141013" cy="18802"/>
            </a:xfrm>
            <a:custGeom>
              <a:avLst/>
              <a:gdLst>
                <a:gd name="T0" fmla="*/ 23 w 23"/>
                <a:gd name="T1" fmla="*/ 2 h 3"/>
                <a:gd name="T2" fmla="*/ 22 w 23"/>
                <a:gd name="T3" fmla="*/ 3 h 3"/>
                <a:gd name="T4" fmla="*/ 2 w 23"/>
                <a:gd name="T5" fmla="*/ 3 h 3"/>
                <a:gd name="T6" fmla="*/ 0 w 23"/>
                <a:gd name="T7" fmla="*/ 2 h 3"/>
                <a:gd name="T8" fmla="*/ 0 w 23"/>
                <a:gd name="T9" fmla="*/ 2 h 3"/>
                <a:gd name="T10" fmla="*/ 2 w 23"/>
                <a:gd name="T11" fmla="*/ 0 h 3"/>
                <a:gd name="T12" fmla="*/ 22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3" y="3"/>
                    <a:pt x="22" y="3"/>
                  </a:cubicBezTo>
                  <a:cubicBezTo>
                    <a:pt x="2" y="3"/>
                    <a:pt x="2" y="3"/>
                    <a:pt x="2" y="3"/>
                  </a:cubicBezTo>
                  <a:cubicBezTo>
                    <a:pt x="1" y="3"/>
                    <a:pt x="0" y="3"/>
                    <a:pt x="0" y="2"/>
                  </a:cubicBezTo>
                  <a:cubicBezTo>
                    <a:pt x="0" y="2"/>
                    <a:pt x="0" y="2"/>
                    <a:pt x="0" y="2"/>
                  </a:cubicBezTo>
                  <a:cubicBezTo>
                    <a:pt x="0" y="1"/>
                    <a:pt x="1" y="0"/>
                    <a:pt x="2" y="0"/>
                  </a:cubicBezTo>
                  <a:cubicBezTo>
                    <a:pt x="22" y="0"/>
                    <a:pt x="22" y="0"/>
                    <a:pt x="22" y="0"/>
                  </a:cubicBezTo>
                  <a:cubicBezTo>
                    <a:pt x="23"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8" name="Rectangle 107"/>
            <p:cNvSpPr>
              <a:spLocks noChangeArrowheads="1"/>
            </p:cNvSpPr>
            <p:nvPr/>
          </p:nvSpPr>
          <p:spPr bwMode="auto">
            <a:xfrm>
              <a:off x="4681127" y="3487840"/>
              <a:ext cx="3135"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9" name="Rectangle 108"/>
            <p:cNvSpPr>
              <a:spLocks noChangeArrowheads="1"/>
            </p:cNvSpPr>
            <p:nvPr/>
          </p:nvSpPr>
          <p:spPr bwMode="auto">
            <a:xfrm>
              <a:off x="4674860" y="3494107"/>
              <a:ext cx="6267" cy="188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0" name="Rectangle 109"/>
            <p:cNvSpPr>
              <a:spLocks noChangeArrowheads="1"/>
            </p:cNvSpPr>
            <p:nvPr/>
          </p:nvSpPr>
          <p:spPr bwMode="auto">
            <a:xfrm>
              <a:off x="4668593"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1" name="Rectangle 110"/>
            <p:cNvSpPr>
              <a:spLocks noChangeArrowheads="1"/>
            </p:cNvSpPr>
            <p:nvPr/>
          </p:nvSpPr>
          <p:spPr bwMode="auto">
            <a:xfrm>
              <a:off x="4662325"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2" name="Rectangle 111"/>
            <p:cNvSpPr>
              <a:spLocks noChangeArrowheads="1"/>
            </p:cNvSpPr>
            <p:nvPr/>
          </p:nvSpPr>
          <p:spPr bwMode="auto">
            <a:xfrm>
              <a:off x="4656058" y="3506641"/>
              <a:ext cx="6267" cy="6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3" name="Rectangle 112"/>
            <p:cNvSpPr>
              <a:spLocks noChangeArrowheads="1"/>
            </p:cNvSpPr>
            <p:nvPr/>
          </p:nvSpPr>
          <p:spPr bwMode="auto">
            <a:xfrm>
              <a:off x="5085362" y="3487840"/>
              <a:ext cx="18802"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4" name="Rectangle 113"/>
            <p:cNvSpPr>
              <a:spLocks noChangeArrowheads="1"/>
            </p:cNvSpPr>
            <p:nvPr/>
          </p:nvSpPr>
          <p:spPr bwMode="auto">
            <a:xfrm>
              <a:off x="5066560" y="3494107"/>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pic>
          <p:nvPicPr>
            <p:cNvPr id="115" name="Picture 11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663119" y="3572286"/>
              <a:ext cx="558496" cy="814895"/>
            </a:xfrm>
            <a:prstGeom prst="rect">
              <a:avLst/>
            </a:prstGeom>
          </p:spPr>
        </p:pic>
      </p:grpSp>
    </p:spTree>
    <p:extLst>
      <p:ext uri="{BB962C8B-B14F-4D97-AF65-F5344CB8AC3E}">
        <p14:creationId xmlns:p14="http://schemas.microsoft.com/office/powerpoint/2010/main" val="30548598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63" presetClass="path" presetSubtype="0" decel="100000" fill="hold" grpId="1" nodeType="withEffect">
                                  <p:stCondLst>
                                    <p:cond delay="0"/>
                                  </p:stCondLst>
                                  <p:childTnLst>
                                    <p:animMotion origin="layout" path="M -0.02409 -3.33333E-6 L 8.33333E-7 -3.33333E-6 " pathEditMode="relative" rAng="0" ptsTypes="AA">
                                      <p:cBhvr>
                                        <p:cTn id="9" dur="1000" fill="hold"/>
                                        <p:tgtEl>
                                          <p:spTgt spid="5"/>
                                        </p:tgtEl>
                                        <p:attrNameLst>
                                          <p:attrName>ppt_x</p:attrName>
                                          <p:attrName>ppt_y</p:attrName>
                                        </p:attrNameLst>
                                      </p:cBhvr>
                                      <p:rCtr x="1198" y="0"/>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63" presetClass="path" presetSubtype="0" decel="100000" fill="hold" grpId="1" nodeType="withEffect">
                                  <p:stCondLst>
                                    <p:cond delay="0"/>
                                  </p:stCondLst>
                                  <p:childTnLst>
                                    <p:animMotion origin="layout" path="M -0.02408 -4.81481E-6 L 5E-6 -4.81481E-6 " pathEditMode="relative" rAng="0" ptsTypes="AA">
                                      <p:cBhvr>
                                        <p:cTn id="14" dur="1000" fill="hold"/>
                                        <p:tgtEl>
                                          <p:spTgt spid="6"/>
                                        </p:tgtEl>
                                        <p:attrNameLst>
                                          <p:attrName>ppt_x</p:attrName>
                                          <p:attrName>ppt_y</p:attrName>
                                        </p:attrNameLst>
                                      </p:cBhvr>
                                      <p:rCtr x="1198" y="0"/>
                                    </p:animMotion>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63" presetClass="path" presetSubtype="0" decel="100000" fill="hold" grpId="1" nodeType="withEffect">
                                  <p:stCondLst>
                                    <p:cond delay="0"/>
                                  </p:stCondLst>
                                  <p:childTnLst>
                                    <p:animMotion origin="layout" path="M -0.02409 -3.33333E-6 L -2.29167E-6 -3.33333E-6 " pathEditMode="relative" rAng="0" ptsTypes="AA">
                                      <p:cBhvr>
                                        <p:cTn id="19" dur="1000" fill="hold"/>
                                        <p:tgtEl>
                                          <p:spTgt spid="7"/>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Feedback</a:t>
            </a:r>
            <a:endParaRPr lang="en-US" dirty="0"/>
          </a:p>
        </p:txBody>
      </p:sp>
      <p:sp>
        <p:nvSpPr>
          <p:cNvPr id="2" name="Text Placeholder 1"/>
          <p:cNvSpPr>
            <a:spLocks noGrp="1"/>
          </p:cNvSpPr>
          <p:nvPr>
            <p:ph type="body" sz="quarter" idx="11"/>
          </p:nvPr>
        </p:nvSpPr>
        <p:spPr>
          <a:xfrm>
            <a:off x="1474185" y="1233814"/>
            <a:ext cx="4677995" cy="5339165"/>
          </a:xfrm>
        </p:spPr>
        <p:txBody>
          <a:bodyPr/>
          <a:lstStyle/>
          <a:p>
            <a:pPr>
              <a:spcBef>
                <a:spcPts val="588"/>
              </a:spcBef>
              <a:spcAft>
                <a:spcPts val="588"/>
              </a:spcAft>
            </a:pPr>
            <a:r>
              <a:rPr lang="en-US" dirty="0" smtClean="0"/>
              <a:t>Office 365 Network</a:t>
            </a:r>
            <a:br>
              <a:rPr lang="en-US" dirty="0" smtClean="0"/>
            </a:br>
            <a:r>
              <a:rPr lang="en-US" sz="2400" dirty="0" smtClean="0"/>
              <a:t>Share your best practices and join conversations</a:t>
            </a:r>
            <a:r>
              <a:rPr lang="en-US" dirty="0" smtClean="0"/>
              <a:t/>
            </a:r>
            <a:br>
              <a:rPr lang="en-US" dirty="0" smtClean="0"/>
            </a:br>
            <a:r>
              <a:rPr lang="en-US" dirty="0"/>
              <a:t/>
            </a:r>
            <a:br>
              <a:rPr lang="en-US" dirty="0"/>
            </a:br>
            <a:r>
              <a:rPr lang="en-US" sz="2400" dirty="0" smtClean="0">
                <a:hlinkClick r:id="rId2"/>
              </a:rPr>
              <a:t>https</a:t>
            </a:r>
            <a:r>
              <a:rPr lang="en-US" sz="2400" dirty="0">
                <a:hlinkClick r:id="rId2"/>
              </a:rPr>
              <a:t>://</a:t>
            </a:r>
            <a:r>
              <a:rPr lang="en-US" sz="2400" dirty="0" smtClean="0">
                <a:hlinkClick r:id="rId2"/>
              </a:rPr>
              <a:t>www.yammer.com/itpronetwork</a:t>
            </a:r>
            <a:r>
              <a:rPr lang="en-US" sz="2400" dirty="0" smtClean="0"/>
              <a:t> </a:t>
            </a:r>
          </a:p>
          <a:p>
            <a:pPr>
              <a:spcBef>
                <a:spcPts val="2941"/>
              </a:spcBef>
              <a:spcAft>
                <a:spcPts val="588"/>
              </a:spcAft>
            </a:pPr>
            <a:r>
              <a:rPr lang="en-US" dirty="0" err="1" smtClean="0"/>
              <a:t>Stackoverflow</a:t>
            </a:r>
            <a:r>
              <a:rPr lang="en-US" dirty="0"/>
              <a:t/>
            </a:r>
            <a:br>
              <a:rPr lang="en-US" dirty="0"/>
            </a:br>
            <a:r>
              <a:rPr lang="en-US" sz="2400" dirty="0" smtClean="0"/>
              <a:t>Ask deep technical questions to a world-wide set of developers</a:t>
            </a:r>
          </a:p>
          <a:p>
            <a:pPr>
              <a:spcBef>
                <a:spcPts val="2941"/>
              </a:spcBef>
              <a:spcAft>
                <a:spcPts val="588"/>
              </a:spcAft>
            </a:pPr>
            <a:r>
              <a:rPr lang="en-US" sz="2400" dirty="0">
                <a:hlinkClick r:id="rId3"/>
              </a:rPr>
              <a:t>http://</a:t>
            </a:r>
            <a:r>
              <a:rPr lang="en-US" sz="2400" dirty="0" smtClean="0">
                <a:hlinkClick r:id="rId3"/>
              </a:rPr>
              <a:t>stackoverflow.com/questions/tagged/ms-office</a:t>
            </a:r>
            <a:r>
              <a:rPr lang="en-US" sz="2400" dirty="0" smtClean="0"/>
              <a:t> </a:t>
            </a:r>
            <a:endParaRPr lang="en-US" sz="2400" dirty="0"/>
          </a:p>
          <a:p>
            <a:pPr>
              <a:spcBef>
                <a:spcPts val="588"/>
              </a:spcBef>
              <a:spcAft>
                <a:spcPts val="588"/>
              </a:spcAft>
            </a:pPr>
            <a:endParaRPr lang="en-US" sz="1961" dirty="0"/>
          </a:p>
          <a:p>
            <a:pPr>
              <a:spcBef>
                <a:spcPts val="588"/>
              </a:spcBef>
              <a:spcAft>
                <a:spcPts val="588"/>
              </a:spcAft>
            </a:pPr>
            <a:endParaRPr lang="en-US" dirty="0"/>
          </a:p>
        </p:txBody>
      </p:sp>
      <p:pic>
        <p:nvPicPr>
          <p:cNvPr id="5" name="Picture 4"/>
          <p:cNvPicPr>
            <a:picLocks noChangeAspect="1"/>
          </p:cNvPicPr>
          <p:nvPr/>
        </p:nvPicPr>
        <p:blipFill>
          <a:blip r:embed="rId4"/>
          <a:stretch>
            <a:fillRect/>
          </a:stretch>
        </p:blipFill>
        <p:spPr>
          <a:xfrm>
            <a:off x="393600" y="1870918"/>
            <a:ext cx="895481" cy="750825"/>
          </a:xfrm>
          <a:prstGeom prst="rect">
            <a:avLst/>
          </a:prstGeom>
        </p:spPr>
      </p:pic>
      <p:pic>
        <p:nvPicPr>
          <p:cNvPr id="10" name="Picture 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56206" y="2321966"/>
            <a:ext cx="770270" cy="980977"/>
          </a:xfrm>
          <a:prstGeom prst="rect">
            <a:avLst/>
          </a:prstGeom>
        </p:spPr>
      </p:pic>
      <p:pic>
        <p:nvPicPr>
          <p:cNvPr id="4" name="Picture 3"/>
          <p:cNvPicPr>
            <a:picLocks noChangeAspect="1"/>
          </p:cNvPicPr>
          <p:nvPr/>
        </p:nvPicPr>
        <p:blipFill rotWithShape="1">
          <a:blip r:embed="rId6" cstate="screen">
            <a:extLst>
              <a:ext uri="{28A0092B-C50C-407E-A947-70E740481C1C}">
                <a14:useLocalDpi xmlns:a14="http://schemas.microsoft.com/office/drawing/2010/main"/>
              </a:ext>
            </a:extLst>
          </a:blip>
          <a:srcRect r="79756"/>
          <a:stretch/>
        </p:blipFill>
        <p:spPr>
          <a:xfrm>
            <a:off x="456206" y="3637479"/>
            <a:ext cx="630577" cy="836633"/>
          </a:xfrm>
          <a:prstGeom prst="rect">
            <a:avLst/>
          </a:prstGeom>
        </p:spPr>
      </p:pic>
      <p:sp>
        <p:nvSpPr>
          <p:cNvPr id="11" name="Text Placeholder 1"/>
          <p:cNvSpPr txBox="1">
            <a:spLocks/>
          </p:cNvSpPr>
          <p:nvPr/>
        </p:nvSpPr>
        <p:spPr>
          <a:xfrm>
            <a:off x="7510830" y="1233813"/>
            <a:ext cx="4677995" cy="5339165"/>
          </a:xfrm>
          <a:prstGeom prst="rect">
            <a:avLst/>
          </a:prstGeom>
        </p:spPr>
        <p:txBody>
          <a:bodyPr vert="horz" lIns="0" tIns="0" rIns="0" bIns="0" rtlCol="0">
            <a:noAutofit/>
          </a:bodyPr>
          <a:lstStyle>
            <a:lvl1pPr marL="0" marR="0" indent="0" algn="l" defTabSz="914363" rtl="0" eaLnBrk="1" fontAlgn="auto" latinLnBrk="0" hangingPunct="1">
              <a:lnSpc>
                <a:spcPct val="90000"/>
              </a:lnSpc>
              <a:spcBef>
                <a:spcPct val="20000"/>
              </a:spcBef>
              <a:spcAft>
                <a:spcPts val="0"/>
              </a:spcAft>
              <a:buClrTx/>
              <a:buSzPct val="80000"/>
              <a:buFont typeface="Arial" pitchFamily="34" charset="0"/>
              <a:buNone/>
              <a:tabLst/>
              <a:defRPr sz="3600" kern="1200" spc="-70" baseline="0">
                <a:gradFill>
                  <a:gsLst>
                    <a:gs pos="1250">
                      <a:schemeClr val="bg2"/>
                    </a:gs>
                    <a:gs pos="100000">
                      <a:schemeClr val="bg2"/>
                    </a:gs>
                  </a:gsLst>
                  <a:lin ang="5400000" scaled="0"/>
                </a:gradFill>
                <a:latin typeface="+mj-lt"/>
                <a:ea typeface="+mn-ea"/>
                <a:cs typeface="+mn-cs"/>
              </a:defRPr>
            </a:lvl1pPr>
            <a:lvl2pPr marL="2801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1961" kern="1200" spc="0" baseline="0">
                <a:gradFill>
                  <a:gsLst>
                    <a:gs pos="1250">
                      <a:schemeClr val="bg2"/>
                    </a:gs>
                    <a:gs pos="100000">
                      <a:schemeClr val="bg2"/>
                    </a:gs>
                  </a:gsLst>
                  <a:lin ang="5400000" scaled="0"/>
                </a:gradFill>
                <a:latin typeface="+mn-lt"/>
                <a:ea typeface="+mn-ea"/>
                <a:cs typeface="+mn-cs"/>
              </a:defRPr>
            </a:lvl2pPr>
            <a:lvl3pPr marL="21942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1961" kern="1200" spc="0" baseline="0">
                <a:gradFill>
                  <a:gsLst>
                    <a:gs pos="1250">
                      <a:schemeClr val="bg2"/>
                    </a:gs>
                    <a:gs pos="100000">
                      <a:schemeClr val="bg2"/>
                    </a:gs>
                  </a:gsLst>
                  <a:lin ang="5400000" scaled="0"/>
                </a:gradFill>
                <a:latin typeface="+mn-lt"/>
                <a:ea typeface="+mn-ea"/>
                <a:cs typeface="+mn-cs"/>
              </a:defRPr>
            </a:lvl3pPr>
            <a:lvl4pPr marL="466868"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1765" kern="1200" spc="0" baseline="0">
                <a:gradFill>
                  <a:gsLst>
                    <a:gs pos="1250">
                      <a:schemeClr val="bg2"/>
                    </a:gs>
                    <a:gs pos="100000">
                      <a:schemeClr val="bg2"/>
                    </a:gs>
                  </a:gsLst>
                  <a:lin ang="5400000" scaled="0"/>
                </a:gradFill>
                <a:latin typeface="+mn-lt"/>
                <a:ea typeface="+mn-ea"/>
                <a:cs typeface="+mn-cs"/>
              </a:defRPr>
            </a:lvl4pPr>
            <a:lvl5pPr marL="725201"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1765"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941"/>
              </a:spcBef>
              <a:spcAft>
                <a:spcPts val="588"/>
              </a:spcAft>
            </a:pPr>
            <a:r>
              <a:rPr lang="en-US" dirty="0" err="1" smtClean="0">
                <a:gradFill>
                  <a:gsLst>
                    <a:gs pos="1250">
                      <a:srgbClr val="797A7D"/>
                    </a:gs>
                    <a:gs pos="100000">
                      <a:srgbClr val="797A7D"/>
                    </a:gs>
                  </a:gsLst>
                  <a:lin ang="5400000" scaled="0"/>
                </a:gradFill>
              </a:rPr>
              <a:t>UserVoice</a:t>
            </a:r>
            <a:r>
              <a:rPr lang="en-US" dirty="0" smtClean="0">
                <a:gradFill>
                  <a:gsLst>
                    <a:gs pos="1250">
                      <a:srgbClr val="797A7D"/>
                    </a:gs>
                    <a:gs pos="100000">
                      <a:srgbClr val="797A7D"/>
                    </a:gs>
                  </a:gsLst>
                  <a:lin ang="5400000" scaled="0"/>
                </a:gradFill>
              </a:rPr>
              <a:t/>
            </a:r>
            <a:br>
              <a:rPr lang="en-US" dirty="0" smtClean="0">
                <a:gradFill>
                  <a:gsLst>
                    <a:gs pos="1250">
                      <a:srgbClr val="797A7D"/>
                    </a:gs>
                    <a:gs pos="100000">
                      <a:srgbClr val="797A7D"/>
                    </a:gs>
                  </a:gsLst>
                  <a:lin ang="5400000" scaled="0"/>
                </a:gradFill>
              </a:rPr>
            </a:br>
            <a:r>
              <a:rPr lang="en-US" sz="2400" dirty="0" smtClean="0">
                <a:gradFill>
                  <a:gsLst>
                    <a:gs pos="1250">
                      <a:srgbClr val="797A7D"/>
                    </a:gs>
                    <a:gs pos="100000">
                      <a:srgbClr val="797A7D"/>
                    </a:gs>
                  </a:gsLst>
                  <a:lin ang="5400000" scaled="0"/>
                </a:gradFill>
              </a:rPr>
              <a:t>Provide suggestions of what you want in future versions</a:t>
            </a:r>
            <a:endParaRPr lang="en-US" sz="2400" dirty="0" smtClean="0">
              <a:gradFill>
                <a:gsLst>
                  <a:gs pos="1250">
                    <a:srgbClr val="797A7D"/>
                  </a:gs>
                  <a:gs pos="100000">
                    <a:srgbClr val="797A7D"/>
                  </a:gs>
                </a:gsLst>
                <a:lin ang="5400000" scaled="0"/>
              </a:gradFill>
              <a:latin typeface="Segoe UI"/>
            </a:endParaRPr>
          </a:p>
          <a:p>
            <a:pPr>
              <a:spcBef>
                <a:spcPts val="588"/>
              </a:spcBef>
              <a:spcAft>
                <a:spcPts val="588"/>
              </a:spcAft>
            </a:pPr>
            <a:endParaRPr lang="en-US" sz="2400" dirty="0" smtClean="0">
              <a:gradFill>
                <a:gsLst>
                  <a:gs pos="1250">
                    <a:srgbClr val="797A7D"/>
                  </a:gs>
                  <a:gs pos="100000">
                    <a:srgbClr val="797A7D"/>
                  </a:gs>
                </a:gsLst>
                <a:lin ang="5400000" scaled="0"/>
              </a:gradFill>
              <a:latin typeface="Segoe UI"/>
              <a:hlinkClick r:id="rId7"/>
            </a:endParaRPr>
          </a:p>
          <a:p>
            <a:pPr>
              <a:spcBef>
                <a:spcPts val="588"/>
              </a:spcBef>
              <a:spcAft>
                <a:spcPts val="588"/>
              </a:spcAft>
            </a:pPr>
            <a:r>
              <a:rPr lang="en-US" sz="2400" dirty="0">
                <a:gradFill>
                  <a:gsLst>
                    <a:gs pos="1250">
                      <a:srgbClr val="797A7D"/>
                    </a:gs>
                    <a:gs pos="100000">
                      <a:srgbClr val="797A7D"/>
                    </a:gs>
                  </a:gsLst>
                  <a:lin ang="5400000" scaled="0"/>
                </a:gradFill>
                <a:latin typeface="Segoe UI"/>
                <a:hlinkClick r:id="rId8"/>
              </a:rPr>
              <a:t>http://officespdev.uservoice.com</a:t>
            </a:r>
            <a:r>
              <a:rPr lang="en-US" sz="2400" dirty="0" smtClean="0">
                <a:gradFill>
                  <a:gsLst>
                    <a:gs pos="1250">
                      <a:srgbClr val="797A7D"/>
                    </a:gs>
                    <a:gs pos="100000">
                      <a:srgbClr val="797A7D"/>
                    </a:gs>
                  </a:gsLst>
                  <a:lin ang="5400000" scaled="0"/>
                </a:gradFill>
                <a:latin typeface="Segoe UI"/>
                <a:hlinkClick r:id="rId8"/>
              </a:rPr>
              <a:t>/</a:t>
            </a:r>
            <a:r>
              <a:rPr lang="en-US" sz="2400" dirty="0" smtClean="0">
                <a:gradFill>
                  <a:gsLst>
                    <a:gs pos="1250">
                      <a:srgbClr val="797A7D"/>
                    </a:gs>
                    <a:gs pos="100000">
                      <a:srgbClr val="797A7D"/>
                    </a:gs>
                  </a:gsLst>
                  <a:lin ang="5400000" scaled="0"/>
                </a:gradFill>
                <a:latin typeface="Segoe UI"/>
              </a:rPr>
              <a:t> </a:t>
            </a:r>
            <a:endParaRPr lang="en-US" sz="1961" dirty="0" smtClean="0">
              <a:gradFill>
                <a:gsLst>
                  <a:gs pos="1250">
                    <a:srgbClr val="797A7D"/>
                  </a:gs>
                  <a:gs pos="100000">
                    <a:srgbClr val="797A7D"/>
                  </a:gs>
                </a:gsLst>
                <a:lin ang="5400000" scaled="0"/>
              </a:gradFill>
            </a:endParaRPr>
          </a:p>
          <a:p>
            <a:pPr>
              <a:spcBef>
                <a:spcPts val="588"/>
              </a:spcBef>
              <a:spcAft>
                <a:spcPts val="588"/>
              </a:spcAft>
            </a:pPr>
            <a:endParaRPr lang="en-US" dirty="0" smtClean="0">
              <a:gradFill>
                <a:gsLst>
                  <a:gs pos="1250">
                    <a:srgbClr val="797A7D"/>
                  </a:gs>
                  <a:gs pos="100000">
                    <a:srgbClr val="797A7D"/>
                  </a:gs>
                </a:gsLst>
                <a:lin ang="5400000" scaled="0"/>
              </a:gradFill>
            </a:endParaRPr>
          </a:p>
          <a:p>
            <a:pPr>
              <a:spcBef>
                <a:spcPts val="588"/>
              </a:spcBef>
              <a:spcAft>
                <a:spcPts val="588"/>
              </a:spcAft>
            </a:pPr>
            <a:endParaRPr lang="en-US" dirty="0">
              <a:gradFill>
                <a:gsLst>
                  <a:gs pos="1250">
                    <a:srgbClr val="797A7D"/>
                  </a:gs>
                  <a:gs pos="100000">
                    <a:srgbClr val="797A7D"/>
                  </a:gs>
                </a:gsLst>
                <a:lin ang="5400000" scaled="0"/>
              </a:gradFill>
            </a:endParaRPr>
          </a:p>
        </p:txBody>
      </p:sp>
      <p:pic>
        <p:nvPicPr>
          <p:cNvPr id="12" name="Picture 11"/>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6274680" y="1870918"/>
            <a:ext cx="938180" cy="902095"/>
          </a:xfrm>
          <a:prstGeom prst="rect">
            <a:avLst/>
          </a:prstGeom>
        </p:spPr>
      </p:pic>
    </p:spTree>
    <p:extLst>
      <p:ext uri="{BB962C8B-B14F-4D97-AF65-F5344CB8AC3E}">
        <p14:creationId xmlns:p14="http://schemas.microsoft.com/office/powerpoint/2010/main" val="354534638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34336" y="1905492"/>
            <a:ext cx="7346043" cy="2576052"/>
          </a:xfrm>
        </p:spPr>
        <p:txBody>
          <a:bodyPr/>
          <a:lstStyle/>
          <a:p>
            <a:pPr>
              <a:spcBef>
                <a:spcPts val="2399"/>
              </a:spcBef>
            </a:pPr>
            <a:r>
              <a:rPr lang="en-US" dirty="0" smtClean="0">
                <a:gradFill>
                  <a:gsLst>
                    <a:gs pos="100000">
                      <a:schemeClr val="bg2"/>
                    </a:gs>
                    <a:gs pos="0">
                      <a:schemeClr val="bg2"/>
                    </a:gs>
                  </a:gsLst>
                  <a:lin ang="5400000" scaled="0"/>
                </a:gradFill>
              </a:rPr>
              <a:t>Building for the Store: What Devs Gain</a:t>
            </a:r>
            <a:endParaRPr lang="en-US" dirty="0">
              <a:gradFill>
                <a:gsLst>
                  <a:gs pos="100000">
                    <a:schemeClr val="bg2"/>
                  </a:gs>
                  <a:gs pos="0">
                    <a:schemeClr val="bg2"/>
                  </a:gs>
                </a:gsLst>
                <a:lin ang="5400000" scaled="0"/>
              </a:gradFill>
            </a:endParaRPr>
          </a:p>
          <a:p>
            <a:pPr>
              <a:spcBef>
                <a:spcPts val="2399"/>
              </a:spcBef>
            </a:pPr>
            <a:r>
              <a:rPr lang="en-US" dirty="0" smtClean="0">
                <a:gradFill>
                  <a:gsLst>
                    <a:gs pos="100000">
                      <a:schemeClr val="bg2"/>
                    </a:gs>
                    <a:gs pos="0">
                      <a:schemeClr val="bg2"/>
                    </a:gs>
                  </a:gsLst>
                  <a:lin ang="5400000" scaled="0"/>
                </a:gradFill>
              </a:rPr>
              <a:t>Constraints and Considerations</a:t>
            </a:r>
            <a:endParaRPr lang="en-US" dirty="0">
              <a:gradFill>
                <a:gsLst>
                  <a:gs pos="100000">
                    <a:schemeClr val="bg2"/>
                  </a:gs>
                  <a:gs pos="0">
                    <a:schemeClr val="bg2"/>
                  </a:gs>
                </a:gsLst>
                <a:lin ang="5400000" scaled="0"/>
              </a:gradFill>
            </a:endParaRPr>
          </a:p>
          <a:p>
            <a:pPr>
              <a:spcBef>
                <a:spcPts val="2399"/>
              </a:spcBef>
            </a:pPr>
            <a:r>
              <a:rPr lang="en-US" dirty="0" smtClean="0">
                <a:gradFill>
                  <a:gsLst>
                    <a:gs pos="100000">
                      <a:schemeClr val="bg2"/>
                    </a:gs>
                    <a:gs pos="0">
                      <a:schemeClr val="bg2"/>
                    </a:gs>
                  </a:gsLst>
                  <a:lin ang="5400000" scaled="0"/>
                </a:gradFill>
              </a:rPr>
              <a:t>Building for Other Stores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715184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651567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Rectangle 283"/>
          <p:cNvSpPr/>
          <p:nvPr/>
        </p:nvSpPr>
        <p:spPr bwMode="auto">
          <a:xfrm>
            <a:off x="463282" y="894279"/>
            <a:ext cx="11307607" cy="2002349"/>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defTabSz="913650" fontAlgn="base">
              <a:spcBef>
                <a:spcPct val="0"/>
              </a:spcBef>
              <a:spcAft>
                <a:spcPct val="0"/>
              </a:spcAft>
            </a:pPr>
            <a:endParaRPr lang="en-US" sz="1764" dirty="0">
              <a:gradFill>
                <a:gsLst>
                  <a:gs pos="10619">
                    <a:srgbClr val="505050"/>
                  </a:gs>
                  <a:gs pos="28000">
                    <a:srgbClr val="505050"/>
                  </a:gs>
                </a:gsLst>
                <a:lin ang="5400000" scaled="0"/>
              </a:gradFill>
            </a:endParaRPr>
          </a:p>
        </p:txBody>
      </p:sp>
      <p:pic>
        <p:nvPicPr>
          <p:cNvPr id="547" name="Picture 5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981703" y="1276109"/>
            <a:ext cx="3789186" cy="1554271"/>
          </a:xfrm>
          <a:prstGeom prst="rect">
            <a:avLst/>
          </a:prstGeom>
        </p:spPr>
      </p:pic>
      <p:sp>
        <p:nvSpPr>
          <p:cNvPr id="9" name="Title 8"/>
          <p:cNvSpPr>
            <a:spLocks noGrp="1"/>
          </p:cNvSpPr>
          <p:nvPr>
            <p:ph type="title"/>
          </p:nvPr>
        </p:nvSpPr>
        <p:spPr>
          <a:xfrm>
            <a:off x="292512" y="-1501"/>
            <a:ext cx="11652805" cy="899431"/>
          </a:xfrm>
        </p:spPr>
        <p:txBody>
          <a:bodyPr/>
          <a:lstStyle/>
          <a:p>
            <a:r>
              <a:rPr lang="en-US" dirty="0" smtClean="0"/>
              <a:t>Vision</a:t>
            </a:r>
            <a:endParaRPr lang="en-US" dirty="0"/>
          </a:p>
        </p:txBody>
      </p:sp>
      <p:grpSp>
        <p:nvGrpSpPr>
          <p:cNvPr id="357" name="Group 356"/>
          <p:cNvGrpSpPr/>
          <p:nvPr/>
        </p:nvGrpSpPr>
        <p:grpSpPr>
          <a:xfrm>
            <a:off x="286285" y="1172695"/>
            <a:ext cx="3695234" cy="1487429"/>
            <a:chOff x="292100" y="1016000"/>
            <a:chExt cx="3770313" cy="1517650"/>
          </a:xfrm>
        </p:grpSpPr>
        <p:sp>
          <p:nvSpPr>
            <p:cNvPr id="363" name="Rectangle 362"/>
            <p:cNvSpPr/>
            <p:nvPr/>
          </p:nvSpPr>
          <p:spPr bwMode="auto">
            <a:xfrm>
              <a:off x="1203489" y="1050925"/>
              <a:ext cx="1896947" cy="111330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64" name="Group 363"/>
            <p:cNvGrpSpPr/>
            <p:nvPr/>
          </p:nvGrpSpPr>
          <p:grpSpPr>
            <a:xfrm>
              <a:off x="1160464" y="1016000"/>
              <a:ext cx="1978025" cy="1500188"/>
              <a:chOff x="1363663" y="914400"/>
              <a:chExt cx="1978025" cy="1500188"/>
            </a:xfrm>
          </p:grpSpPr>
          <p:sp>
            <p:nvSpPr>
              <p:cNvPr id="405" name="Rectangle 5"/>
              <p:cNvSpPr>
                <a:spLocks noChangeArrowheads="1"/>
              </p:cNvSpPr>
              <p:nvPr/>
            </p:nvSpPr>
            <p:spPr bwMode="auto">
              <a:xfrm>
                <a:off x="1858963" y="2382838"/>
                <a:ext cx="982663" cy="31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06" name="Freeform 405"/>
              <p:cNvSpPr>
                <a:spLocks/>
              </p:cNvSpPr>
              <p:nvPr/>
            </p:nvSpPr>
            <p:spPr bwMode="auto">
              <a:xfrm>
                <a:off x="1363663" y="914400"/>
                <a:ext cx="1978025"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000000"/>
              </a:solidFill>
              <a:ln>
                <a:noFill/>
              </a:ln>
              <a:extLst/>
            </p:spPr>
            <p:txBody>
              <a:bodyPr vert="horz" wrap="square" lIns="89619" tIns="44809" rIns="89619" bIns="44809" numCol="1" anchor="t" anchorCtr="0" compatLnSpc="1">
                <a:prstTxWarp prst="textNoShape">
                  <a:avLst/>
                </a:prstTxWarp>
                <a:noAutofit/>
              </a:bodyPr>
              <a:lstStyle/>
              <a:p>
                <a:pPr defTabSz="914093"/>
                <a:endParaRPr lang="en-US" sz="1764">
                  <a:solidFill>
                    <a:srgbClr val="FFFFFF"/>
                  </a:solidFill>
                </a:endParaRPr>
              </a:p>
            </p:txBody>
          </p:sp>
          <p:sp>
            <p:nvSpPr>
              <p:cNvPr id="407" name="Rectangle 33"/>
              <p:cNvSpPr>
                <a:spLocks noChangeArrowheads="1"/>
              </p:cNvSpPr>
              <p:nvPr/>
            </p:nvSpPr>
            <p:spPr bwMode="auto">
              <a:xfrm>
                <a:off x="2309813" y="2081213"/>
                <a:ext cx="80963" cy="3206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365" name="Oval 115"/>
            <p:cNvSpPr>
              <a:spLocks noChangeArrowheads="1"/>
            </p:cNvSpPr>
            <p:nvPr/>
          </p:nvSpPr>
          <p:spPr bwMode="auto">
            <a:xfrm>
              <a:off x="1422401" y="1611312"/>
              <a:ext cx="20638"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nvGrpSpPr>
            <p:cNvPr id="366" name="Group 365"/>
            <p:cNvGrpSpPr/>
            <p:nvPr/>
          </p:nvGrpSpPr>
          <p:grpSpPr>
            <a:xfrm>
              <a:off x="1264391" y="1121515"/>
              <a:ext cx="1751120" cy="977160"/>
              <a:chOff x="3305410" y="464807"/>
              <a:chExt cx="993287" cy="554274"/>
            </a:xfrm>
          </p:grpSpPr>
          <p:sp>
            <p:nvSpPr>
              <p:cNvPr id="393" name="Rectangle 392"/>
              <p:cNvSpPr/>
              <p:nvPr/>
            </p:nvSpPr>
            <p:spPr bwMode="auto">
              <a:xfrm>
                <a:off x="3305410" y="464807"/>
                <a:ext cx="74317" cy="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94" name="Rectangle 393"/>
              <p:cNvSpPr/>
              <p:nvPr/>
            </p:nvSpPr>
            <p:spPr bwMode="auto">
              <a:xfrm>
                <a:off x="3392488" y="464807"/>
                <a:ext cx="906209" cy="7431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3305410" y="558053"/>
                <a:ext cx="993287" cy="461028"/>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96" name="Freeform 303"/>
              <p:cNvSpPr>
                <a:spLocks noEditPoints="1"/>
              </p:cNvSpPr>
              <p:nvPr/>
            </p:nvSpPr>
            <p:spPr bwMode="auto">
              <a:xfrm>
                <a:off x="3315378" y="477061"/>
                <a:ext cx="51918" cy="49841"/>
              </a:xfrm>
              <a:custGeom>
                <a:avLst/>
                <a:gdLst>
                  <a:gd name="T0" fmla="*/ 528 w 1440"/>
                  <a:gd name="T1" fmla="*/ 191 h 1371"/>
                  <a:gd name="T2" fmla="*/ 864 w 1440"/>
                  <a:gd name="T3" fmla="*/ 526 h 1371"/>
                  <a:gd name="T4" fmla="*/ 528 w 1440"/>
                  <a:gd name="T5" fmla="*/ 861 h 1371"/>
                  <a:gd name="T6" fmla="*/ 208 w 1440"/>
                  <a:gd name="T7" fmla="*/ 526 h 1371"/>
                  <a:gd name="T8" fmla="*/ 528 w 1440"/>
                  <a:gd name="T9" fmla="*/ 191 h 1371"/>
                  <a:gd name="T10" fmla="*/ 528 w 1440"/>
                  <a:gd name="T11" fmla="*/ 0 h 1371"/>
                  <a:gd name="T12" fmla="*/ 0 w 1440"/>
                  <a:gd name="T13" fmla="*/ 526 h 1371"/>
                  <a:gd name="T14" fmla="*/ 528 w 1440"/>
                  <a:gd name="T15" fmla="*/ 1052 h 1371"/>
                  <a:gd name="T16" fmla="*/ 880 w 1440"/>
                  <a:gd name="T17" fmla="*/ 924 h 1371"/>
                  <a:gd name="T18" fmla="*/ 1280 w 1440"/>
                  <a:gd name="T19" fmla="*/ 1339 h 1371"/>
                  <a:gd name="T20" fmla="*/ 1408 w 1440"/>
                  <a:gd name="T21" fmla="*/ 1339 h 1371"/>
                  <a:gd name="T22" fmla="*/ 1408 w 1440"/>
                  <a:gd name="T23" fmla="*/ 1339 h 1371"/>
                  <a:gd name="T24" fmla="*/ 1408 w 1440"/>
                  <a:gd name="T25" fmla="*/ 1211 h 1371"/>
                  <a:gd name="T26" fmla="*/ 976 w 1440"/>
                  <a:gd name="T27" fmla="*/ 797 h 1371"/>
                  <a:gd name="T28" fmla="*/ 1056 w 1440"/>
                  <a:gd name="T29" fmla="*/ 526 h 1371"/>
                  <a:gd name="T30" fmla="*/ 528 w 1440"/>
                  <a:gd name="T31"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0" h="1371">
                    <a:moveTo>
                      <a:pt x="528" y="191"/>
                    </a:moveTo>
                    <a:cubicBezTo>
                      <a:pt x="704" y="191"/>
                      <a:pt x="864" y="350"/>
                      <a:pt x="864" y="526"/>
                    </a:cubicBezTo>
                    <a:cubicBezTo>
                      <a:pt x="864" y="701"/>
                      <a:pt x="704" y="861"/>
                      <a:pt x="528" y="861"/>
                    </a:cubicBezTo>
                    <a:cubicBezTo>
                      <a:pt x="352" y="861"/>
                      <a:pt x="208" y="701"/>
                      <a:pt x="208" y="526"/>
                    </a:cubicBezTo>
                    <a:cubicBezTo>
                      <a:pt x="208" y="350"/>
                      <a:pt x="352" y="191"/>
                      <a:pt x="528" y="191"/>
                    </a:cubicBezTo>
                    <a:close/>
                    <a:moveTo>
                      <a:pt x="528" y="0"/>
                    </a:moveTo>
                    <a:cubicBezTo>
                      <a:pt x="240" y="0"/>
                      <a:pt x="0" y="239"/>
                      <a:pt x="0" y="526"/>
                    </a:cubicBezTo>
                    <a:cubicBezTo>
                      <a:pt x="0" y="813"/>
                      <a:pt x="240" y="1052"/>
                      <a:pt x="528" y="1052"/>
                    </a:cubicBezTo>
                    <a:cubicBezTo>
                      <a:pt x="656" y="1052"/>
                      <a:pt x="784" y="1004"/>
                      <a:pt x="880" y="924"/>
                    </a:cubicBezTo>
                    <a:cubicBezTo>
                      <a:pt x="1280" y="1339"/>
                      <a:pt x="1280" y="1339"/>
                      <a:pt x="1280" y="1339"/>
                    </a:cubicBezTo>
                    <a:cubicBezTo>
                      <a:pt x="1312" y="1371"/>
                      <a:pt x="1376" y="1371"/>
                      <a:pt x="1408" y="1339"/>
                    </a:cubicBezTo>
                    <a:cubicBezTo>
                      <a:pt x="1408" y="1339"/>
                      <a:pt x="1408" y="1339"/>
                      <a:pt x="1408" y="1339"/>
                    </a:cubicBezTo>
                    <a:cubicBezTo>
                      <a:pt x="1440" y="1307"/>
                      <a:pt x="1440" y="1243"/>
                      <a:pt x="1408" y="1211"/>
                    </a:cubicBezTo>
                    <a:cubicBezTo>
                      <a:pt x="976" y="797"/>
                      <a:pt x="976" y="797"/>
                      <a:pt x="976" y="797"/>
                    </a:cubicBezTo>
                    <a:cubicBezTo>
                      <a:pt x="1040" y="717"/>
                      <a:pt x="1056" y="621"/>
                      <a:pt x="1056" y="526"/>
                    </a:cubicBezTo>
                    <a:cubicBezTo>
                      <a:pt x="1056" y="239"/>
                      <a:pt x="816" y="0"/>
                      <a:pt x="528"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7" tIns="44802" rIns="89607" bIns="44802" numCol="1" anchor="t" anchorCtr="0" compatLnSpc="1">
                <a:prstTxWarp prst="textNoShape">
                  <a:avLst/>
                </a:prstTxWarp>
              </a:bodyPr>
              <a:lstStyle/>
              <a:p>
                <a:pPr defTabSz="913918"/>
                <a:endParaRPr lang="en-US" sz="1764">
                  <a:solidFill>
                    <a:srgbClr val="FFFFFF"/>
                  </a:solidFill>
                </a:endParaRPr>
              </a:p>
            </p:txBody>
          </p:sp>
          <p:cxnSp>
            <p:nvCxnSpPr>
              <p:cNvPr id="397" name="Straight Connector 396"/>
              <p:cNvCxnSpPr/>
              <p:nvPr/>
            </p:nvCxnSpPr>
            <p:spPr>
              <a:xfrm>
                <a:off x="3366983" y="625545"/>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a:off x="3366983" y="672832"/>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a:off x="3366983" y="720120"/>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a:off x="3366983" y="767407"/>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a:off x="3366983" y="814694"/>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3366983" y="861982"/>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3366983" y="909269"/>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a:off x="3366983" y="956558"/>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7" name="Group 366"/>
            <p:cNvGrpSpPr/>
            <p:nvPr/>
          </p:nvGrpSpPr>
          <p:grpSpPr>
            <a:xfrm>
              <a:off x="2838450" y="1767176"/>
              <a:ext cx="1223963" cy="766474"/>
              <a:chOff x="2838450" y="1767176"/>
              <a:chExt cx="1223963" cy="766474"/>
            </a:xfrm>
          </p:grpSpPr>
          <p:grpSp>
            <p:nvGrpSpPr>
              <p:cNvPr id="387" name="Group 386"/>
              <p:cNvGrpSpPr/>
              <p:nvPr/>
            </p:nvGrpSpPr>
            <p:grpSpPr>
              <a:xfrm>
                <a:off x="2838450" y="1767176"/>
                <a:ext cx="1223963" cy="766474"/>
                <a:chOff x="2439988" y="1517650"/>
                <a:chExt cx="1622425" cy="1016000"/>
              </a:xfrm>
            </p:grpSpPr>
            <p:sp>
              <p:nvSpPr>
                <p:cNvPr id="389" name="Rectangle 388"/>
                <p:cNvSpPr/>
                <p:nvPr/>
              </p:nvSpPr>
              <p:spPr bwMode="auto">
                <a:xfrm>
                  <a:off x="2501924" y="1605756"/>
                  <a:ext cx="1508101" cy="830475"/>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90" name="Group 158"/>
                <p:cNvGrpSpPr>
                  <a:grpSpLocks noChangeAspect="1"/>
                </p:cNvGrpSpPr>
                <p:nvPr/>
              </p:nvGrpSpPr>
              <p:grpSpPr bwMode="auto">
                <a:xfrm>
                  <a:off x="2439988" y="1517650"/>
                  <a:ext cx="1622425" cy="1016000"/>
                  <a:chOff x="1537" y="956"/>
                  <a:chExt cx="1022" cy="640"/>
                </a:xfrm>
              </p:grpSpPr>
              <p:sp>
                <p:nvSpPr>
                  <p:cNvPr id="391" name="Freeform 159"/>
                  <p:cNvSpPr>
                    <a:spLocks noEditPoints="1"/>
                  </p:cNvSpPr>
                  <p:nvPr/>
                </p:nvSpPr>
                <p:spPr bwMode="auto">
                  <a:xfrm>
                    <a:off x="1537" y="956"/>
                    <a:ext cx="1022" cy="640"/>
                  </a:xfrm>
                  <a:custGeom>
                    <a:avLst/>
                    <a:gdLst>
                      <a:gd name="T0" fmla="*/ 284 w 289"/>
                      <a:gd name="T1" fmla="*/ 0 h 180"/>
                      <a:gd name="T2" fmla="*/ 4 w 289"/>
                      <a:gd name="T3" fmla="*/ 0 h 180"/>
                      <a:gd name="T4" fmla="*/ 0 w 289"/>
                      <a:gd name="T5" fmla="*/ 5 h 180"/>
                      <a:gd name="T6" fmla="*/ 0 w 289"/>
                      <a:gd name="T7" fmla="*/ 175 h 180"/>
                      <a:gd name="T8" fmla="*/ 4 w 289"/>
                      <a:gd name="T9" fmla="*/ 180 h 180"/>
                      <a:gd name="T10" fmla="*/ 284 w 289"/>
                      <a:gd name="T11" fmla="*/ 180 h 180"/>
                      <a:gd name="T12" fmla="*/ 289 w 289"/>
                      <a:gd name="T13" fmla="*/ 175 h 180"/>
                      <a:gd name="T14" fmla="*/ 289 w 289"/>
                      <a:gd name="T15" fmla="*/ 5 h 180"/>
                      <a:gd name="T16" fmla="*/ 284 w 289"/>
                      <a:gd name="T17" fmla="*/ 0 h 180"/>
                      <a:gd name="T18" fmla="*/ 275 w 289"/>
                      <a:gd name="T19" fmla="*/ 157 h 180"/>
                      <a:gd name="T20" fmla="*/ 271 w 289"/>
                      <a:gd name="T21" fmla="*/ 161 h 180"/>
                      <a:gd name="T22" fmla="*/ 18 w 289"/>
                      <a:gd name="T23" fmla="*/ 161 h 180"/>
                      <a:gd name="T24" fmla="*/ 14 w 289"/>
                      <a:gd name="T25" fmla="*/ 157 h 180"/>
                      <a:gd name="T26" fmla="*/ 14 w 289"/>
                      <a:gd name="T27" fmla="*/ 21 h 180"/>
                      <a:gd name="T28" fmla="*/ 18 w 289"/>
                      <a:gd name="T29" fmla="*/ 17 h 180"/>
                      <a:gd name="T30" fmla="*/ 271 w 289"/>
                      <a:gd name="T31" fmla="*/ 17 h 180"/>
                      <a:gd name="T32" fmla="*/ 275 w 289"/>
                      <a:gd name="T33" fmla="*/ 21 h 180"/>
                      <a:gd name="T34" fmla="*/ 275 w 289"/>
                      <a:gd name="T35"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9" h="180">
                        <a:moveTo>
                          <a:pt x="284" y="0"/>
                        </a:moveTo>
                        <a:cubicBezTo>
                          <a:pt x="4" y="0"/>
                          <a:pt x="4" y="0"/>
                          <a:pt x="4" y="0"/>
                        </a:cubicBezTo>
                        <a:cubicBezTo>
                          <a:pt x="2" y="0"/>
                          <a:pt x="0" y="2"/>
                          <a:pt x="0" y="5"/>
                        </a:cubicBezTo>
                        <a:cubicBezTo>
                          <a:pt x="0" y="175"/>
                          <a:pt x="0" y="175"/>
                          <a:pt x="0" y="175"/>
                        </a:cubicBezTo>
                        <a:cubicBezTo>
                          <a:pt x="0" y="178"/>
                          <a:pt x="2" y="180"/>
                          <a:pt x="4" y="180"/>
                        </a:cubicBezTo>
                        <a:cubicBezTo>
                          <a:pt x="284" y="180"/>
                          <a:pt x="284" y="180"/>
                          <a:pt x="284" y="180"/>
                        </a:cubicBezTo>
                        <a:cubicBezTo>
                          <a:pt x="287" y="180"/>
                          <a:pt x="289" y="178"/>
                          <a:pt x="289" y="175"/>
                        </a:cubicBezTo>
                        <a:cubicBezTo>
                          <a:pt x="289" y="5"/>
                          <a:pt x="289" y="5"/>
                          <a:pt x="289" y="5"/>
                        </a:cubicBezTo>
                        <a:cubicBezTo>
                          <a:pt x="289" y="2"/>
                          <a:pt x="287" y="0"/>
                          <a:pt x="284" y="0"/>
                        </a:cubicBezTo>
                        <a:close/>
                        <a:moveTo>
                          <a:pt x="275" y="157"/>
                        </a:moveTo>
                        <a:cubicBezTo>
                          <a:pt x="275" y="160"/>
                          <a:pt x="273" y="161"/>
                          <a:pt x="271" y="161"/>
                        </a:cubicBezTo>
                        <a:cubicBezTo>
                          <a:pt x="18" y="161"/>
                          <a:pt x="18" y="161"/>
                          <a:pt x="18" y="161"/>
                        </a:cubicBezTo>
                        <a:cubicBezTo>
                          <a:pt x="16" y="161"/>
                          <a:pt x="14" y="160"/>
                          <a:pt x="14" y="157"/>
                        </a:cubicBezTo>
                        <a:cubicBezTo>
                          <a:pt x="14" y="21"/>
                          <a:pt x="14" y="21"/>
                          <a:pt x="14" y="21"/>
                        </a:cubicBezTo>
                        <a:cubicBezTo>
                          <a:pt x="14" y="19"/>
                          <a:pt x="16" y="17"/>
                          <a:pt x="18" y="17"/>
                        </a:cubicBezTo>
                        <a:cubicBezTo>
                          <a:pt x="271" y="17"/>
                          <a:pt x="271" y="17"/>
                          <a:pt x="271" y="17"/>
                        </a:cubicBezTo>
                        <a:cubicBezTo>
                          <a:pt x="273" y="17"/>
                          <a:pt x="275" y="19"/>
                          <a:pt x="275" y="21"/>
                        </a:cubicBezTo>
                        <a:lnTo>
                          <a:pt x="275" y="1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92" name="Oval 160"/>
                  <p:cNvSpPr>
                    <a:spLocks noChangeArrowheads="1"/>
                  </p:cNvSpPr>
                  <p:nvPr/>
                </p:nvSpPr>
                <p:spPr bwMode="auto">
                  <a:xfrm>
                    <a:off x="2036" y="1550"/>
                    <a:ext cx="25" cy="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sp>
            <p:nvSpPr>
              <p:cNvPr id="388" name="Freeform 23"/>
              <p:cNvSpPr>
                <a:spLocks noChangeAspect="1" noEditPoints="1"/>
              </p:cNvSpPr>
              <p:nvPr/>
            </p:nvSpPr>
            <p:spPr bwMode="auto">
              <a:xfrm>
                <a:off x="3098093" y="2038982"/>
                <a:ext cx="704677" cy="222862"/>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tx1"/>
              </a:solidFill>
              <a:ln>
                <a:noFill/>
              </a:ln>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nvGrpSpPr>
            <p:cNvPr id="368" name="Group 299"/>
            <p:cNvGrpSpPr>
              <a:grpSpLocks noChangeAspect="1"/>
            </p:cNvGrpSpPr>
            <p:nvPr/>
          </p:nvGrpSpPr>
          <p:grpSpPr bwMode="auto">
            <a:xfrm>
              <a:off x="292100" y="1517955"/>
              <a:ext cx="1885896" cy="1015695"/>
              <a:chOff x="-158" y="615"/>
              <a:chExt cx="2048" cy="1103"/>
            </a:xfrm>
          </p:grpSpPr>
          <p:sp>
            <p:nvSpPr>
              <p:cNvPr id="369" name="Freeform 300"/>
              <p:cNvSpPr>
                <a:spLocks/>
              </p:cNvSpPr>
              <p:nvPr/>
            </p:nvSpPr>
            <p:spPr bwMode="auto">
              <a:xfrm>
                <a:off x="102" y="615"/>
                <a:ext cx="1532" cy="984"/>
              </a:xfrm>
              <a:custGeom>
                <a:avLst/>
                <a:gdLst>
                  <a:gd name="T0" fmla="*/ 625 w 646"/>
                  <a:gd name="T1" fmla="*/ 0 h 414"/>
                  <a:gd name="T2" fmla="*/ 22 w 646"/>
                  <a:gd name="T3" fmla="*/ 0 h 414"/>
                  <a:gd name="T4" fmla="*/ 0 w 646"/>
                  <a:gd name="T5" fmla="*/ 22 h 414"/>
                  <a:gd name="T6" fmla="*/ 0 w 646"/>
                  <a:gd name="T7" fmla="*/ 393 h 414"/>
                  <a:gd name="T8" fmla="*/ 22 w 646"/>
                  <a:gd name="T9" fmla="*/ 414 h 414"/>
                  <a:gd name="T10" fmla="*/ 625 w 646"/>
                  <a:gd name="T11" fmla="*/ 414 h 414"/>
                  <a:gd name="T12" fmla="*/ 646 w 646"/>
                  <a:gd name="T13" fmla="*/ 393 h 414"/>
                  <a:gd name="T14" fmla="*/ 646 w 646"/>
                  <a:gd name="T15" fmla="*/ 22 h 414"/>
                  <a:gd name="T16" fmla="*/ 625 w 646"/>
                  <a:gd name="T1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414">
                    <a:moveTo>
                      <a:pt x="625" y="0"/>
                    </a:moveTo>
                    <a:cubicBezTo>
                      <a:pt x="22" y="0"/>
                      <a:pt x="22" y="0"/>
                      <a:pt x="22" y="0"/>
                    </a:cubicBezTo>
                    <a:cubicBezTo>
                      <a:pt x="11" y="0"/>
                      <a:pt x="0" y="9"/>
                      <a:pt x="0" y="22"/>
                    </a:cubicBezTo>
                    <a:cubicBezTo>
                      <a:pt x="0" y="393"/>
                      <a:pt x="0" y="393"/>
                      <a:pt x="0" y="393"/>
                    </a:cubicBezTo>
                    <a:cubicBezTo>
                      <a:pt x="0" y="406"/>
                      <a:pt x="11" y="414"/>
                      <a:pt x="22" y="414"/>
                    </a:cubicBezTo>
                    <a:cubicBezTo>
                      <a:pt x="625" y="414"/>
                      <a:pt x="625" y="414"/>
                      <a:pt x="625" y="414"/>
                    </a:cubicBezTo>
                    <a:cubicBezTo>
                      <a:pt x="638" y="414"/>
                      <a:pt x="646" y="406"/>
                      <a:pt x="646" y="393"/>
                    </a:cubicBezTo>
                    <a:cubicBezTo>
                      <a:pt x="646" y="22"/>
                      <a:pt x="646" y="22"/>
                      <a:pt x="646" y="22"/>
                    </a:cubicBezTo>
                    <a:cubicBezTo>
                      <a:pt x="646" y="9"/>
                      <a:pt x="638" y="0"/>
                      <a:pt x="62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0" name="Freeform 301"/>
              <p:cNvSpPr>
                <a:spLocks/>
              </p:cNvSpPr>
              <p:nvPr/>
            </p:nvSpPr>
            <p:spPr bwMode="auto">
              <a:xfrm>
                <a:off x="169" y="672"/>
                <a:ext cx="1398" cy="865"/>
              </a:xfrm>
              <a:custGeom>
                <a:avLst/>
                <a:gdLst>
                  <a:gd name="T0" fmla="*/ 590 w 590"/>
                  <a:gd name="T1" fmla="*/ 364 h 364"/>
                  <a:gd name="T2" fmla="*/ 0 w 590"/>
                  <a:gd name="T3" fmla="*/ 364 h 364"/>
                  <a:gd name="T4" fmla="*/ 0 w 590"/>
                  <a:gd name="T5" fmla="*/ 0 h 364"/>
                  <a:gd name="T6" fmla="*/ 590 w 590"/>
                  <a:gd name="T7" fmla="*/ 0 h 364"/>
                  <a:gd name="T8" fmla="*/ 590 w 590"/>
                  <a:gd name="T9" fmla="*/ 364 h 364"/>
                </a:gdLst>
                <a:ahLst/>
                <a:cxnLst>
                  <a:cxn ang="0">
                    <a:pos x="T0" y="T1"/>
                  </a:cxn>
                  <a:cxn ang="0">
                    <a:pos x="T2" y="T3"/>
                  </a:cxn>
                  <a:cxn ang="0">
                    <a:pos x="T4" y="T5"/>
                  </a:cxn>
                  <a:cxn ang="0">
                    <a:pos x="T6" y="T7"/>
                  </a:cxn>
                  <a:cxn ang="0">
                    <a:pos x="T8" y="T9"/>
                  </a:cxn>
                </a:cxnLst>
                <a:rect l="0" t="0" r="r" b="b"/>
                <a:pathLst>
                  <a:path w="590" h="364">
                    <a:moveTo>
                      <a:pt x="590" y="364"/>
                    </a:moveTo>
                    <a:cubicBezTo>
                      <a:pt x="0" y="364"/>
                      <a:pt x="0" y="364"/>
                      <a:pt x="0" y="364"/>
                    </a:cubicBezTo>
                    <a:cubicBezTo>
                      <a:pt x="0" y="0"/>
                      <a:pt x="0" y="0"/>
                      <a:pt x="0" y="0"/>
                    </a:cubicBezTo>
                    <a:cubicBezTo>
                      <a:pt x="590" y="0"/>
                      <a:pt x="590" y="0"/>
                      <a:pt x="590" y="0"/>
                    </a:cubicBezTo>
                    <a:cubicBezTo>
                      <a:pt x="590" y="364"/>
                      <a:pt x="590" y="364"/>
                      <a:pt x="590" y="36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1" name="Freeform 302"/>
              <p:cNvSpPr>
                <a:spLocks/>
              </p:cNvSpPr>
              <p:nvPr/>
            </p:nvSpPr>
            <p:spPr bwMode="auto">
              <a:xfrm>
                <a:off x="-158" y="1637"/>
                <a:ext cx="2048" cy="81"/>
              </a:xfrm>
              <a:custGeom>
                <a:avLst/>
                <a:gdLst>
                  <a:gd name="T0" fmla="*/ 493 w 864"/>
                  <a:gd name="T1" fmla="*/ 0 h 34"/>
                  <a:gd name="T2" fmla="*/ 493 w 864"/>
                  <a:gd name="T3" fmla="*/ 4 h 34"/>
                  <a:gd name="T4" fmla="*/ 484 w 864"/>
                  <a:gd name="T5" fmla="*/ 10 h 34"/>
                  <a:gd name="T6" fmla="*/ 383 w 864"/>
                  <a:gd name="T7" fmla="*/ 10 h 34"/>
                  <a:gd name="T8" fmla="*/ 374 w 864"/>
                  <a:gd name="T9" fmla="*/ 4 h 34"/>
                  <a:gd name="T10" fmla="*/ 374 w 864"/>
                  <a:gd name="T11" fmla="*/ 0 h 34"/>
                  <a:gd name="T12" fmla="*/ 0 w 864"/>
                  <a:gd name="T13" fmla="*/ 0 h 34"/>
                  <a:gd name="T14" fmla="*/ 0 w 864"/>
                  <a:gd name="T15" fmla="*/ 21 h 34"/>
                  <a:gd name="T16" fmla="*/ 28 w 864"/>
                  <a:gd name="T17" fmla="*/ 34 h 34"/>
                  <a:gd name="T18" fmla="*/ 836 w 864"/>
                  <a:gd name="T19" fmla="*/ 34 h 34"/>
                  <a:gd name="T20" fmla="*/ 864 w 864"/>
                  <a:gd name="T21" fmla="*/ 21 h 34"/>
                  <a:gd name="T22" fmla="*/ 864 w 864"/>
                  <a:gd name="T23" fmla="*/ 0 h 34"/>
                  <a:gd name="T24" fmla="*/ 493 w 864"/>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4" h="34">
                    <a:moveTo>
                      <a:pt x="493" y="0"/>
                    </a:moveTo>
                    <a:cubicBezTo>
                      <a:pt x="493" y="4"/>
                      <a:pt x="493" y="4"/>
                      <a:pt x="493" y="4"/>
                    </a:cubicBezTo>
                    <a:cubicBezTo>
                      <a:pt x="493" y="8"/>
                      <a:pt x="488" y="10"/>
                      <a:pt x="484" y="10"/>
                    </a:cubicBezTo>
                    <a:cubicBezTo>
                      <a:pt x="383" y="10"/>
                      <a:pt x="383" y="10"/>
                      <a:pt x="383" y="10"/>
                    </a:cubicBezTo>
                    <a:cubicBezTo>
                      <a:pt x="378" y="10"/>
                      <a:pt x="374" y="8"/>
                      <a:pt x="374" y="4"/>
                    </a:cubicBezTo>
                    <a:cubicBezTo>
                      <a:pt x="374" y="0"/>
                      <a:pt x="374" y="0"/>
                      <a:pt x="374" y="0"/>
                    </a:cubicBezTo>
                    <a:cubicBezTo>
                      <a:pt x="0" y="0"/>
                      <a:pt x="0" y="0"/>
                      <a:pt x="0" y="0"/>
                    </a:cubicBezTo>
                    <a:cubicBezTo>
                      <a:pt x="0" y="21"/>
                      <a:pt x="0" y="21"/>
                      <a:pt x="0" y="21"/>
                    </a:cubicBezTo>
                    <a:cubicBezTo>
                      <a:pt x="0" y="21"/>
                      <a:pt x="20" y="34"/>
                      <a:pt x="28" y="34"/>
                    </a:cubicBezTo>
                    <a:cubicBezTo>
                      <a:pt x="836" y="34"/>
                      <a:pt x="836" y="34"/>
                      <a:pt x="836" y="34"/>
                    </a:cubicBezTo>
                    <a:cubicBezTo>
                      <a:pt x="845" y="34"/>
                      <a:pt x="864" y="21"/>
                      <a:pt x="864" y="21"/>
                    </a:cubicBezTo>
                    <a:cubicBezTo>
                      <a:pt x="864" y="0"/>
                      <a:pt x="864" y="0"/>
                      <a:pt x="864" y="0"/>
                    </a:cubicBezTo>
                    <a:lnTo>
                      <a:pt x="49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2" name="Rectangle 303"/>
              <p:cNvSpPr>
                <a:spLocks noChangeArrowheads="1"/>
              </p:cNvSpPr>
              <p:nvPr/>
            </p:nvSpPr>
            <p:spPr bwMode="auto">
              <a:xfrm>
                <a:off x="169" y="672"/>
                <a:ext cx="1398" cy="8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3" name="Rectangle 304"/>
              <p:cNvSpPr>
                <a:spLocks noChangeArrowheads="1"/>
              </p:cNvSpPr>
              <p:nvPr/>
            </p:nvSpPr>
            <p:spPr bwMode="auto">
              <a:xfrm>
                <a:off x="169" y="672"/>
                <a:ext cx="139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4" name="Rectangle 305"/>
              <p:cNvSpPr>
                <a:spLocks noChangeArrowheads="1"/>
              </p:cNvSpPr>
              <p:nvPr/>
            </p:nvSpPr>
            <p:spPr bwMode="auto">
              <a:xfrm>
                <a:off x="240" y="753"/>
                <a:ext cx="1251" cy="15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5" name="Rectangle 306"/>
              <p:cNvSpPr>
                <a:spLocks noChangeArrowheads="1"/>
              </p:cNvSpPr>
              <p:nvPr/>
            </p:nvSpPr>
            <p:spPr bwMode="auto">
              <a:xfrm>
                <a:off x="287" y="793"/>
                <a:ext cx="621" cy="79"/>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6" name="Rectangle 307"/>
              <p:cNvSpPr>
                <a:spLocks noChangeArrowheads="1"/>
              </p:cNvSpPr>
              <p:nvPr/>
            </p:nvSpPr>
            <p:spPr bwMode="auto">
              <a:xfrm>
                <a:off x="1245" y="812"/>
                <a:ext cx="199"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7" name="Rectangle 308"/>
              <p:cNvSpPr>
                <a:spLocks noChangeArrowheads="1"/>
              </p:cNvSpPr>
              <p:nvPr/>
            </p:nvSpPr>
            <p:spPr bwMode="auto">
              <a:xfrm>
                <a:off x="240" y="995"/>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8" name="Rectangle 309"/>
              <p:cNvSpPr>
                <a:spLocks noChangeArrowheads="1"/>
              </p:cNvSpPr>
              <p:nvPr/>
            </p:nvSpPr>
            <p:spPr bwMode="auto">
              <a:xfrm>
                <a:off x="240" y="995"/>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9" name="Rectangle 310"/>
              <p:cNvSpPr>
                <a:spLocks noChangeArrowheads="1"/>
              </p:cNvSpPr>
              <p:nvPr/>
            </p:nvSpPr>
            <p:spPr bwMode="auto">
              <a:xfrm>
                <a:off x="240" y="111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0" name="Rectangle 311"/>
              <p:cNvSpPr>
                <a:spLocks noChangeArrowheads="1"/>
              </p:cNvSpPr>
              <p:nvPr/>
            </p:nvSpPr>
            <p:spPr bwMode="auto">
              <a:xfrm>
                <a:off x="240" y="111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1" name="Rectangle 312"/>
              <p:cNvSpPr>
                <a:spLocks noChangeArrowheads="1"/>
              </p:cNvSpPr>
              <p:nvPr/>
            </p:nvSpPr>
            <p:spPr bwMode="auto">
              <a:xfrm>
                <a:off x="240" y="1226"/>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2" name="Rectangle 313"/>
              <p:cNvSpPr>
                <a:spLocks noChangeArrowheads="1"/>
              </p:cNvSpPr>
              <p:nvPr/>
            </p:nvSpPr>
            <p:spPr bwMode="auto">
              <a:xfrm>
                <a:off x="240" y="1226"/>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3" name="Rectangle 314"/>
              <p:cNvSpPr>
                <a:spLocks noChangeArrowheads="1"/>
              </p:cNvSpPr>
              <p:nvPr/>
            </p:nvSpPr>
            <p:spPr bwMode="auto">
              <a:xfrm>
                <a:off x="240" y="134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4" name="Rectangle 315"/>
              <p:cNvSpPr>
                <a:spLocks noChangeArrowheads="1"/>
              </p:cNvSpPr>
              <p:nvPr/>
            </p:nvSpPr>
            <p:spPr bwMode="auto">
              <a:xfrm>
                <a:off x="240" y="134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5" name="Rectangle 316"/>
              <p:cNvSpPr>
                <a:spLocks noChangeArrowheads="1"/>
              </p:cNvSpPr>
              <p:nvPr/>
            </p:nvSpPr>
            <p:spPr bwMode="auto">
              <a:xfrm>
                <a:off x="240" y="1449"/>
                <a:ext cx="1251" cy="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6" name="Freeform 332"/>
              <p:cNvSpPr>
                <a:spLocks/>
              </p:cNvSpPr>
              <p:nvPr/>
            </p:nvSpPr>
            <p:spPr bwMode="auto">
              <a:xfrm>
                <a:off x="626" y="1000"/>
                <a:ext cx="5" cy="2"/>
              </a:xfrm>
              <a:custGeom>
                <a:avLst/>
                <a:gdLst>
                  <a:gd name="T0" fmla="*/ 1 w 2"/>
                  <a:gd name="T1" fmla="*/ 0 h 1"/>
                  <a:gd name="T2" fmla="*/ 0 w 2"/>
                  <a:gd name="T3" fmla="*/ 1 h 1"/>
                  <a:gd name="T4" fmla="*/ 2 w 2"/>
                  <a:gd name="T5" fmla="*/ 1 h 1"/>
                  <a:gd name="T6" fmla="*/ 1 w 2"/>
                  <a:gd name="T7" fmla="*/ 0 h 1"/>
                </a:gdLst>
                <a:ahLst/>
                <a:cxnLst>
                  <a:cxn ang="0">
                    <a:pos x="T0" y="T1"/>
                  </a:cxn>
                  <a:cxn ang="0">
                    <a:pos x="T2" y="T3"/>
                  </a:cxn>
                  <a:cxn ang="0">
                    <a:pos x="T4" y="T5"/>
                  </a:cxn>
                  <a:cxn ang="0">
                    <a:pos x="T6" y="T7"/>
                  </a:cxn>
                </a:cxnLst>
                <a:rect l="0" t="0" r="r" b="b"/>
                <a:pathLst>
                  <a:path w="2" h="1">
                    <a:moveTo>
                      <a:pt x="1" y="0"/>
                    </a:moveTo>
                    <a:cubicBezTo>
                      <a:pt x="1" y="1"/>
                      <a:pt x="1" y="1"/>
                      <a:pt x="0" y="1"/>
                    </a:cubicBezTo>
                    <a:cubicBezTo>
                      <a:pt x="2" y="1"/>
                      <a:pt x="2" y="1"/>
                      <a:pt x="2" y="1"/>
                    </a:cubicBezTo>
                    <a:cubicBezTo>
                      <a:pt x="2" y="1"/>
                      <a:pt x="1" y="1"/>
                      <a:pt x="1" y="0"/>
                    </a:cubicBezTo>
                  </a:path>
                </a:pathLst>
              </a:custGeom>
              <a:solidFill>
                <a:srgbClr val="F49D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grpSp>
        <p:nvGrpSpPr>
          <p:cNvPr id="439" name="Group 438"/>
          <p:cNvGrpSpPr/>
          <p:nvPr/>
        </p:nvGrpSpPr>
        <p:grpSpPr>
          <a:xfrm>
            <a:off x="5274126" y="1289890"/>
            <a:ext cx="1790866" cy="1527380"/>
            <a:chOff x="5381285" y="1314690"/>
            <a:chExt cx="1827252" cy="1558413"/>
          </a:xfrm>
        </p:grpSpPr>
        <p:grpSp>
          <p:nvGrpSpPr>
            <p:cNvPr id="440" name="Group 439"/>
            <p:cNvGrpSpPr/>
            <p:nvPr/>
          </p:nvGrpSpPr>
          <p:grpSpPr>
            <a:xfrm>
              <a:off x="5381285" y="1533858"/>
              <a:ext cx="676616" cy="1284998"/>
              <a:chOff x="5651685" y="-476444"/>
              <a:chExt cx="1669255" cy="2809977"/>
            </a:xfrm>
          </p:grpSpPr>
          <p:sp>
            <p:nvSpPr>
              <p:cNvPr id="508" name="Rectangle 507"/>
              <p:cNvSpPr/>
              <p:nvPr/>
            </p:nvSpPr>
            <p:spPr bwMode="auto">
              <a:xfrm>
                <a:off x="6203006" y="-476444"/>
                <a:ext cx="566612" cy="1714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09" name="Freeform 508"/>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0" name="Rectangle 509"/>
              <p:cNvSpPr/>
              <p:nvPr/>
            </p:nvSpPr>
            <p:spPr bwMode="auto">
              <a:xfrm>
                <a:off x="5724555" y="-242769"/>
                <a:ext cx="1523513" cy="22783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11" name="Group 510"/>
              <p:cNvGrpSpPr/>
              <p:nvPr/>
            </p:nvGrpSpPr>
            <p:grpSpPr>
              <a:xfrm>
                <a:off x="6124436" y="2123612"/>
                <a:ext cx="723752" cy="98117"/>
                <a:chOff x="6147223" y="2123612"/>
                <a:chExt cx="723752" cy="98117"/>
              </a:xfrm>
            </p:grpSpPr>
            <p:sp>
              <p:nvSpPr>
                <p:cNvPr id="512" name="Rounded Rectangle 511"/>
                <p:cNvSpPr/>
                <p:nvPr/>
              </p:nvSpPr>
              <p:spPr bwMode="auto">
                <a:xfrm>
                  <a:off x="6366215" y="2123612"/>
                  <a:ext cx="285769" cy="98117"/>
                </a:xfrm>
                <a:prstGeom prst="roundRect">
                  <a:avLst>
                    <a:gd name="adj" fmla="val 5000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3" name="Oval 512"/>
                <p:cNvSpPr/>
                <p:nvPr/>
              </p:nvSpPr>
              <p:spPr bwMode="auto">
                <a:xfrm>
                  <a:off x="6147223" y="2137745"/>
                  <a:ext cx="69850" cy="6985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4" name="Oval 513"/>
                <p:cNvSpPr/>
                <p:nvPr/>
              </p:nvSpPr>
              <p:spPr bwMode="auto">
                <a:xfrm>
                  <a:off x="6801125" y="2137745"/>
                  <a:ext cx="69850" cy="6985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41" name="Group 440"/>
            <p:cNvGrpSpPr/>
            <p:nvPr/>
          </p:nvGrpSpPr>
          <p:grpSpPr>
            <a:xfrm>
              <a:off x="6515042" y="1543701"/>
              <a:ext cx="693495" cy="1245756"/>
              <a:chOff x="6639402" y="-1425066"/>
              <a:chExt cx="675798" cy="1213966"/>
            </a:xfrm>
          </p:grpSpPr>
          <p:sp>
            <p:nvSpPr>
              <p:cNvPr id="491" name="Freeform 10"/>
              <p:cNvSpPr>
                <a:spLocks noChangeAspect="1" noEditPoints="1"/>
              </p:cNvSpPr>
              <p:nvPr/>
            </p:nvSpPr>
            <p:spPr bwMode="auto">
              <a:xfrm>
                <a:off x="6639402" y="-1425066"/>
                <a:ext cx="675798" cy="1213966"/>
              </a:xfrm>
              <a:custGeom>
                <a:avLst/>
                <a:gdLst>
                  <a:gd name="T0" fmla="*/ 148 w 159"/>
                  <a:gd name="T1" fmla="*/ 0 h 288"/>
                  <a:gd name="T2" fmla="*/ 11 w 159"/>
                  <a:gd name="T3" fmla="*/ 0 h 288"/>
                  <a:gd name="T4" fmla="*/ 0 w 159"/>
                  <a:gd name="T5" fmla="*/ 10 h 288"/>
                  <a:gd name="T6" fmla="*/ 0 w 159"/>
                  <a:gd name="T7" fmla="*/ 278 h 288"/>
                  <a:gd name="T8" fmla="*/ 11 w 159"/>
                  <a:gd name="T9" fmla="*/ 288 h 288"/>
                  <a:gd name="T10" fmla="*/ 148 w 159"/>
                  <a:gd name="T11" fmla="*/ 288 h 288"/>
                  <a:gd name="T12" fmla="*/ 159 w 159"/>
                  <a:gd name="T13" fmla="*/ 278 h 288"/>
                  <a:gd name="T14" fmla="*/ 159 w 159"/>
                  <a:gd name="T15" fmla="*/ 10 h 288"/>
                  <a:gd name="T16" fmla="*/ 148 w 159"/>
                  <a:gd name="T17" fmla="*/ 0 h 288"/>
                  <a:gd name="T18" fmla="*/ 36 w 159"/>
                  <a:gd name="T19" fmla="*/ 262 h 288"/>
                  <a:gd name="T20" fmla="*/ 30 w 159"/>
                  <a:gd name="T21" fmla="*/ 262 h 288"/>
                  <a:gd name="T22" fmla="*/ 33 w 159"/>
                  <a:gd name="T23" fmla="*/ 266 h 288"/>
                  <a:gd name="T24" fmla="*/ 32 w 159"/>
                  <a:gd name="T25" fmla="*/ 266 h 288"/>
                  <a:gd name="T26" fmla="*/ 27 w 159"/>
                  <a:gd name="T27" fmla="*/ 262 h 288"/>
                  <a:gd name="T28" fmla="*/ 32 w 159"/>
                  <a:gd name="T29" fmla="*/ 258 h 288"/>
                  <a:gd name="T30" fmla="*/ 33 w 159"/>
                  <a:gd name="T31" fmla="*/ 258 h 288"/>
                  <a:gd name="T32" fmla="*/ 30 w 159"/>
                  <a:gd name="T33" fmla="*/ 261 h 288"/>
                  <a:gd name="T34" fmla="*/ 36 w 159"/>
                  <a:gd name="T35" fmla="*/ 261 h 288"/>
                  <a:gd name="T36" fmla="*/ 36 w 159"/>
                  <a:gd name="T37" fmla="*/ 262 h 288"/>
                  <a:gd name="T38" fmla="*/ 77 w 159"/>
                  <a:gd name="T39" fmla="*/ 268 h 288"/>
                  <a:gd name="T40" fmla="*/ 72 w 159"/>
                  <a:gd name="T41" fmla="*/ 267 h 288"/>
                  <a:gd name="T42" fmla="*/ 72 w 159"/>
                  <a:gd name="T43" fmla="*/ 263 h 288"/>
                  <a:gd name="T44" fmla="*/ 77 w 159"/>
                  <a:gd name="T45" fmla="*/ 263 h 288"/>
                  <a:gd name="T46" fmla="*/ 77 w 159"/>
                  <a:gd name="T47" fmla="*/ 268 h 288"/>
                  <a:gd name="T48" fmla="*/ 77 w 159"/>
                  <a:gd name="T49" fmla="*/ 262 h 288"/>
                  <a:gd name="T50" fmla="*/ 72 w 159"/>
                  <a:gd name="T51" fmla="*/ 262 h 288"/>
                  <a:gd name="T52" fmla="*/ 72 w 159"/>
                  <a:gd name="T53" fmla="*/ 258 h 288"/>
                  <a:gd name="T54" fmla="*/ 77 w 159"/>
                  <a:gd name="T55" fmla="*/ 257 h 288"/>
                  <a:gd name="T56" fmla="*/ 77 w 159"/>
                  <a:gd name="T57" fmla="*/ 262 h 288"/>
                  <a:gd name="T58" fmla="*/ 85 w 159"/>
                  <a:gd name="T59" fmla="*/ 269 h 288"/>
                  <a:gd name="T60" fmla="*/ 78 w 159"/>
                  <a:gd name="T61" fmla="*/ 268 h 288"/>
                  <a:gd name="T62" fmla="*/ 78 w 159"/>
                  <a:gd name="T63" fmla="*/ 263 h 288"/>
                  <a:gd name="T64" fmla="*/ 85 w 159"/>
                  <a:gd name="T65" fmla="*/ 263 h 288"/>
                  <a:gd name="T66" fmla="*/ 85 w 159"/>
                  <a:gd name="T67" fmla="*/ 269 h 288"/>
                  <a:gd name="T68" fmla="*/ 85 w 159"/>
                  <a:gd name="T69" fmla="*/ 262 h 288"/>
                  <a:gd name="T70" fmla="*/ 78 w 159"/>
                  <a:gd name="T71" fmla="*/ 262 h 288"/>
                  <a:gd name="T72" fmla="*/ 78 w 159"/>
                  <a:gd name="T73" fmla="*/ 257 h 288"/>
                  <a:gd name="T74" fmla="*/ 85 w 159"/>
                  <a:gd name="T75" fmla="*/ 256 h 288"/>
                  <a:gd name="T76" fmla="*/ 85 w 159"/>
                  <a:gd name="T77" fmla="*/ 262 h 288"/>
                  <a:gd name="T78" fmla="*/ 126 w 159"/>
                  <a:gd name="T79" fmla="*/ 265 h 288"/>
                  <a:gd name="T80" fmla="*/ 124 w 159"/>
                  <a:gd name="T81" fmla="*/ 264 h 288"/>
                  <a:gd name="T82" fmla="*/ 122 w 159"/>
                  <a:gd name="T83" fmla="*/ 267 h 288"/>
                  <a:gd name="T84" fmla="*/ 121 w 159"/>
                  <a:gd name="T85" fmla="*/ 266 h 288"/>
                  <a:gd name="T86" fmla="*/ 123 w 159"/>
                  <a:gd name="T87" fmla="*/ 264 h 288"/>
                  <a:gd name="T88" fmla="*/ 122 w 159"/>
                  <a:gd name="T89" fmla="*/ 261 h 288"/>
                  <a:gd name="T90" fmla="*/ 126 w 159"/>
                  <a:gd name="T91" fmla="*/ 257 h 288"/>
                  <a:gd name="T92" fmla="*/ 130 w 159"/>
                  <a:gd name="T93" fmla="*/ 261 h 288"/>
                  <a:gd name="T94" fmla="*/ 126 w 159"/>
                  <a:gd name="T95" fmla="*/ 265 h 288"/>
                  <a:gd name="T96" fmla="*/ 143 w 159"/>
                  <a:gd name="T97" fmla="*/ 227 h 288"/>
                  <a:gd name="T98" fmla="*/ 14 w 159"/>
                  <a:gd name="T99" fmla="*/ 227 h 288"/>
                  <a:gd name="T100" fmla="*/ 14 w 159"/>
                  <a:gd name="T101" fmla="*/ 24 h 288"/>
                  <a:gd name="T102" fmla="*/ 143 w 159"/>
                  <a:gd name="T103" fmla="*/ 24 h 288"/>
                  <a:gd name="T104" fmla="*/ 143 w 159"/>
                  <a:gd name="T105" fmla="*/ 227 h 288"/>
                  <a:gd name="T106" fmla="*/ 129 w 159"/>
                  <a:gd name="T107" fmla="*/ 261 h 288"/>
                  <a:gd name="T108" fmla="*/ 126 w 159"/>
                  <a:gd name="T109" fmla="*/ 264 h 288"/>
                  <a:gd name="T110" fmla="*/ 123 w 159"/>
                  <a:gd name="T111" fmla="*/ 261 h 288"/>
                  <a:gd name="T112" fmla="*/ 126 w 159"/>
                  <a:gd name="T113" fmla="*/ 258 h 288"/>
                  <a:gd name="T114" fmla="*/ 129 w 159"/>
                  <a:gd name="T115" fmla="*/ 26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9" h="288">
                    <a:moveTo>
                      <a:pt x="148" y="0"/>
                    </a:moveTo>
                    <a:cubicBezTo>
                      <a:pt x="148" y="0"/>
                      <a:pt x="148" y="0"/>
                      <a:pt x="11" y="0"/>
                    </a:cubicBezTo>
                    <a:cubicBezTo>
                      <a:pt x="5" y="0"/>
                      <a:pt x="0" y="4"/>
                      <a:pt x="0" y="10"/>
                    </a:cubicBezTo>
                    <a:cubicBezTo>
                      <a:pt x="0" y="10"/>
                      <a:pt x="0" y="10"/>
                      <a:pt x="0" y="278"/>
                    </a:cubicBezTo>
                    <a:cubicBezTo>
                      <a:pt x="0" y="284"/>
                      <a:pt x="5" y="288"/>
                      <a:pt x="11" y="288"/>
                    </a:cubicBezTo>
                    <a:cubicBezTo>
                      <a:pt x="11" y="288"/>
                      <a:pt x="11" y="288"/>
                      <a:pt x="148" y="288"/>
                    </a:cubicBezTo>
                    <a:cubicBezTo>
                      <a:pt x="154" y="288"/>
                      <a:pt x="159" y="284"/>
                      <a:pt x="159" y="278"/>
                    </a:cubicBezTo>
                    <a:cubicBezTo>
                      <a:pt x="159" y="10"/>
                      <a:pt x="159" y="10"/>
                      <a:pt x="159" y="10"/>
                    </a:cubicBezTo>
                    <a:cubicBezTo>
                      <a:pt x="159" y="4"/>
                      <a:pt x="154" y="0"/>
                      <a:pt x="148" y="0"/>
                    </a:cubicBezTo>
                    <a:close/>
                    <a:moveTo>
                      <a:pt x="36" y="262"/>
                    </a:moveTo>
                    <a:cubicBezTo>
                      <a:pt x="30" y="262"/>
                      <a:pt x="30" y="262"/>
                      <a:pt x="30" y="262"/>
                    </a:cubicBezTo>
                    <a:cubicBezTo>
                      <a:pt x="33" y="266"/>
                      <a:pt x="33" y="266"/>
                      <a:pt x="33" y="266"/>
                    </a:cubicBezTo>
                    <a:cubicBezTo>
                      <a:pt x="32" y="266"/>
                      <a:pt x="32" y="266"/>
                      <a:pt x="32" y="266"/>
                    </a:cubicBezTo>
                    <a:cubicBezTo>
                      <a:pt x="27" y="262"/>
                      <a:pt x="27" y="262"/>
                      <a:pt x="27" y="262"/>
                    </a:cubicBezTo>
                    <a:cubicBezTo>
                      <a:pt x="32" y="258"/>
                      <a:pt x="32" y="258"/>
                      <a:pt x="32" y="258"/>
                    </a:cubicBezTo>
                    <a:cubicBezTo>
                      <a:pt x="33" y="258"/>
                      <a:pt x="33" y="258"/>
                      <a:pt x="33" y="258"/>
                    </a:cubicBezTo>
                    <a:cubicBezTo>
                      <a:pt x="30" y="261"/>
                      <a:pt x="30" y="261"/>
                      <a:pt x="30" y="261"/>
                    </a:cubicBezTo>
                    <a:cubicBezTo>
                      <a:pt x="36" y="261"/>
                      <a:pt x="36" y="261"/>
                      <a:pt x="36" y="261"/>
                    </a:cubicBezTo>
                    <a:cubicBezTo>
                      <a:pt x="36" y="262"/>
                      <a:pt x="36" y="262"/>
                      <a:pt x="36" y="262"/>
                    </a:cubicBezTo>
                    <a:close/>
                    <a:moveTo>
                      <a:pt x="77" y="268"/>
                    </a:moveTo>
                    <a:cubicBezTo>
                      <a:pt x="72" y="267"/>
                      <a:pt x="72" y="267"/>
                      <a:pt x="72" y="267"/>
                    </a:cubicBezTo>
                    <a:cubicBezTo>
                      <a:pt x="72" y="263"/>
                      <a:pt x="72" y="263"/>
                      <a:pt x="72" y="263"/>
                    </a:cubicBezTo>
                    <a:cubicBezTo>
                      <a:pt x="77" y="263"/>
                      <a:pt x="77" y="263"/>
                      <a:pt x="77" y="263"/>
                    </a:cubicBezTo>
                    <a:lnTo>
                      <a:pt x="77" y="268"/>
                    </a:lnTo>
                    <a:close/>
                    <a:moveTo>
                      <a:pt x="77" y="262"/>
                    </a:moveTo>
                    <a:cubicBezTo>
                      <a:pt x="72" y="262"/>
                      <a:pt x="72" y="262"/>
                      <a:pt x="72" y="262"/>
                    </a:cubicBezTo>
                    <a:cubicBezTo>
                      <a:pt x="72" y="258"/>
                      <a:pt x="72" y="258"/>
                      <a:pt x="72" y="258"/>
                    </a:cubicBezTo>
                    <a:cubicBezTo>
                      <a:pt x="77" y="257"/>
                      <a:pt x="77" y="257"/>
                      <a:pt x="77" y="257"/>
                    </a:cubicBezTo>
                    <a:lnTo>
                      <a:pt x="77" y="262"/>
                    </a:lnTo>
                    <a:close/>
                    <a:moveTo>
                      <a:pt x="85" y="269"/>
                    </a:moveTo>
                    <a:cubicBezTo>
                      <a:pt x="78" y="268"/>
                      <a:pt x="78" y="268"/>
                      <a:pt x="78" y="268"/>
                    </a:cubicBezTo>
                    <a:cubicBezTo>
                      <a:pt x="78" y="263"/>
                      <a:pt x="78" y="263"/>
                      <a:pt x="78" y="263"/>
                    </a:cubicBezTo>
                    <a:cubicBezTo>
                      <a:pt x="85" y="263"/>
                      <a:pt x="85" y="263"/>
                      <a:pt x="85" y="263"/>
                    </a:cubicBezTo>
                    <a:lnTo>
                      <a:pt x="85" y="269"/>
                    </a:lnTo>
                    <a:close/>
                    <a:moveTo>
                      <a:pt x="85" y="262"/>
                    </a:moveTo>
                    <a:cubicBezTo>
                      <a:pt x="78" y="262"/>
                      <a:pt x="78" y="262"/>
                      <a:pt x="78" y="262"/>
                    </a:cubicBezTo>
                    <a:cubicBezTo>
                      <a:pt x="78" y="257"/>
                      <a:pt x="78" y="257"/>
                      <a:pt x="78" y="257"/>
                    </a:cubicBezTo>
                    <a:cubicBezTo>
                      <a:pt x="85" y="256"/>
                      <a:pt x="85" y="256"/>
                      <a:pt x="85" y="256"/>
                    </a:cubicBezTo>
                    <a:lnTo>
                      <a:pt x="85" y="262"/>
                    </a:lnTo>
                    <a:close/>
                    <a:moveTo>
                      <a:pt x="126" y="265"/>
                    </a:moveTo>
                    <a:cubicBezTo>
                      <a:pt x="125" y="265"/>
                      <a:pt x="124" y="265"/>
                      <a:pt x="124" y="264"/>
                    </a:cubicBezTo>
                    <a:cubicBezTo>
                      <a:pt x="124" y="264"/>
                      <a:pt x="124" y="264"/>
                      <a:pt x="122" y="267"/>
                    </a:cubicBezTo>
                    <a:cubicBezTo>
                      <a:pt x="122" y="267"/>
                      <a:pt x="122" y="267"/>
                      <a:pt x="121" y="266"/>
                    </a:cubicBezTo>
                    <a:cubicBezTo>
                      <a:pt x="121" y="266"/>
                      <a:pt x="121" y="266"/>
                      <a:pt x="123" y="264"/>
                    </a:cubicBezTo>
                    <a:cubicBezTo>
                      <a:pt x="122" y="263"/>
                      <a:pt x="122" y="262"/>
                      <a:pt x="122" y="261"/>
                    </a:cubicBezTo>
                    <a:cubicBezTo>
                      <a:pt x="122" y="259"/>
                      <a:pt x="124" y="257"/>
                      <a:pt x="126" y="257"/>
                    </a:cubicBezTo>
                    <a:cubicBezTo>
                      <a:pt x="128" y="257"/>
                      <a:pt x="130" y="259"/>
                      <a:pt x="130" y="261"/>
                    </a:cubicBezTo>
                    <a:cubicBezTo>
                      <a:pt x="130" y="263"/>
                      <a:pt x="128" y="265"/>
                      <a:pt x="126" y="265"/>
                    </a:cubicBezTo>
                    <a:close/>
                    <a:moveTo>
                      <a:pt x="143" y="227"/>
                    </a:moveTo>
                    <a:cubicBezTo>
                      <a:pt x="101" y="227"/>
                      <a:pt x="57" y="227"/>
                      <a:pt x="14" y="227"/>
                    </a:cubicBezTo>
                    <a:cubicBezTo>
                      <a:pt x="14" y="159"/>
                      <a:pt x="14" y="91"/>
                      <a:pt x="14" y="24"/>
                    </a:cubicBezTo>
                    <a:cubicBezTo>
                      <a:pt x="57" y="24"/>
                      <a:pt x="101" y="24"/>
                      <a:pt x="143" y="24"/>
                    </a:cubicBezTo>
                    <a:cubicBezTo>
                      <a:pt x="143" y="91"/>
                      <a:pt x="143" y="159"/>
                      <a:pt x="143" y="227"/>
                    </a:cubicBezTo>
                    <a:close/>
                    <a:moveTo>
                      <a:pt x="129" y="261"/>
                    </a:moveTo>
                    <a:cubicBezTo>
                      <a:pt x="129" y="263"/>
                      <a:pt x="128" y="264"/>
                      <a:pt x="126" y="264"/>
                    </a:cubicBezTo>
                    <a:cubicBezTo>
                      <a:pt x="124" y="264"/>
                      <a:pt x="123" y="263"/>
                      <a:pt x="123" y="261"/>
                    </a:cubicBezTo>
                    <a:cubicBezTo>
                      <a:pt x="123" y="260"/>
                      <a:pt x="124" y="258"/>
                      <a:pt x="126" y="258"/>
                    </a:cubicBezTo>
                    <a:cubicBezTo>
                      <a:pt x="128" y="258"/>
                      <a:pt x="129" y="260"/>
                      <a:pt x="129" y="261"/>
                    </a:cubicBezTo>
                    <a:close/>
                  </a:path>
                </a:pathLst>
              </a:custGeom>
              <a:solidFill>
                <a:schemeClr val="tx1"/>
              </a:solidFill>
              <a:ln>
                <a:noFill/>
              </a:ln>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07" name="Rectangle 506"/>
              <p:cNvSpPr/>
              <p:nvPr/>
            </p:nvSpPr>
            <p:spPr bwMode="auto">
              <a:xfrm>
                <a:off x="6657420" y="-401045"/>
                <a:ext cx="639762" cy="14861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42" name="Freeform 5"/>
            <p:cNvSpPr>
              <a:spLocks/>
            </p:cNvSpPr>
            <p:nvPr/>
          </p:nvSpPr>
          <p:spPr bwMode="auto">
            <a:xfrm>
              <a:off x="5883472" y="1314690"/>
              <a:ext cx="786530" cy="1558413"/>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3" name="Freeform 22"/>
            <p:cNvSpPr>
              <a:spLocks/>
            </p:cNvSpPr>
            <p:nvPr/>
          </p:nvSpPr>
          <p:spPr bwMode="auto">
            <a:xfrm>
              <a:off x="6005041" y="2770576"/>
              <a:ext cx="23435" cy="39547"/>
            </a:xfrm>
            <a:custGeom>
              <a:avLst/>
              <a:gdLst>
                <a:gd name="T0" fmla="*/ 16 w 16"/>
                <a:gd name="T1" fmla="*/ 27 h 27"/>
                <a:gd name="T2" fmla="*/ 0 w 16"/>
                <a:gd name="T3" fmla="*/ 10 h 27"/>
                <a:gd name="T4" fmla="*/ 16 w 16"/>
                <a:gd name="T5" fmla="*/ 0 h 27"/>
              </a:gdLst>
              <a:ahLst/>
              <a:cxnLst>
                <a:cxn ang="0">
                  <a:pos x="T0" y="T1"/>
                </a:cxn>
                <a:cxn ang="0">
                  <a:pos x="T2" y="T3"/>
                </a:cxn>
                <a:cxn ang="0">
                  <a:pos x="T4" y="T5"/>
                </a:cxn>
              </a:cxnLst>
              <a:rect l="0" t="0" r="r" b="b"/>
              <a:pathLst>
                <a:path w="16" h="27">
                  <a:moveTo>
                    <a:pt x="16" y="27"/>
                  </a:moveTo>
                  <a:lnTo>
                    <a:pt x="0" y="10"/>
                  </a:lnTo>
                  <a:lnTo>
                    <a:pt x="16" y="0"/>
                  </a:lnTo>
                </a:path>
              </a:pathLst>
            </a:custGeom>
            <a:solidFill>
              <a:schemeClr val="tx1"/>
            </a:solidFill>
            <a:ln w="7938" cap="rnd">
              <a:solidFill>
                <a:srgbClr val="969696"/>
              </a:solidFill>
              <a:prstDash val="solid"/>
              <a:miter lim="800000"/>
              <a:headEnd/>
              <a:tailEnd/>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4" name="Line 23"/>
            <p:cNvSpPr>
              <a:spLocks noChangeShapeType="1"/>
            </p:cNvSpPr>
            <p:nvPr/>
          </p:nvSpPr>
          <p:spPr bwMode="auto">
            <a:xfrm>
              <a:off x="6005041" y="2785223"/>
              <a:ext cx="39547" cy="0"/>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5" name="Oval 24"/>
            <p:cNvSpPr>
              <a:spLocks noChangeArrowheads="1"/>
            </p:cNvSpPr>
            <p:nvPr/>
          </p:nvSpPr>
          <p:spPr bwMode="auto">
            <a:xfrm>
              <a:off x="6517676" y="2770576"/>
              <a:ext cx="32223" cy="30759"/>
            </a:xfrm>
            <a:prstGeom prst="ellipse">
              <a:avLst/>
            </a:prstGeom>
            <a:solidFill>
              <a:srgbClr val="000000"/>
            </a:solidFill>
            <a:ln w="7938" cap="rnd">
              <a:solidFill>
                <a:srgbClr val="969696"/>
              </a:solidFill>
              <a:prstDash val="solid"/>
              <a:miter lim="800000"/>
              <a:headEnd/>
              <a:tailEnd/>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6" name="Line 25"/>
            <p:cNvSpPr>
              <a:spLocks noChangeShapeType="1"/>
            </p:cNvSpPr>
            <p:nvPr/>
          </p:nvSpPr>
          <p:spPr bwMode="auto">
            <a:xfrm flipH="1">
              <a:off x="6508888" y="2794011"/>
              <a:ext cx="8788" cy="16112"/>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7" name="Freeform 26"/>
            <p:cNvSpPr>
              <a:spLocks/>
            </p:cNvSpPr>
            <p:nvPr/>
          </p:nvSpPr>
          <p:spPr bwMode="auto">
            <a:xfrm>
              <a:off x="6277470" y="2761788"/>
              <a:ext cx="23435" cy="23435"/>
            </a:xfrm>
            <a:custGeom>
              <a:avLst/>
              <a:gdLst>
                <a:gd name="T0" fmla="*/ 0 w 16"/>
                <a:gd name="T1" fmla="*/ 16 h 16"/>
                <a:gd name="T2" fmla="*/ 16 w 16"/>
                <a:gd name="T3" fmla="*/ 16 h 16"/>
                <a:gd name="T4" fmla="*/ 16 w 16"/>
                <a:gd name="T5" fmla="*/ 0 h 16"/>
                <a:gd name="T6" fmla="*/ 0 w 16"/>
                <a:gd name="T7" fmla="*/ 6 h 16"/>
                <a:gd name="T8" fmla="*/ 0 w 16"/>
                <a:gd name="T9" fmla="*/ 16 h 16"/>
              </a:gdLst>
              <a:ahLst/>
              <a:cxnLst>
                <a:cxn ang="0">
                  <a:pos x="T0" y="T1"/>
                </a:cxn>
                <a:cxn ang="0">
                  <a:pos x="T2" y="T3"/>
                </a:cxn>
                <a:cxn ang="0">
                  <a:pos x="T4" y="T5"/>
                </a:cxn>
                <a:cxn ang="0">
                  <a:pos x="T6" y="T7"/>
                </a:cxn>
                <a:cxn ang="0">
                  <a:pos x="T8" y="T9"/>
                </a:cxn>
              </a:cxnLst>
              <a:rect l="0" t="0" r="r" b="b"/>
              <a:pathLst>
                <a:path w="16" h="16">
                  <a:moveTo>
                    <a:pt x="0" y="16"/>
                  </a:moveTo>
                  <a:lnTo>
                    <a:pt x="16" y="16"/>
                  </a:lnTo>
                  <a:lnTo>
                    <a:pt x="16" y="0"/>
                  </a:lnTo>
                  <a:lnTo>
                    <a:pt x="0" y="6"/>
                  </a:lnTo>
                  <a:lnTo>
                    <a:pt x="0" y="16"/>
                  </a:lnTo>
                  <a:close/>
                </a:path>
              </a:pathLst>
            </a:cu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8" name="Rectangle 27"/>
            <p:cNvSpPr>
              <a:spLocks noChangeArrowheads="1"/>
            </p:cNvSpPr>
            <p:nvPr/>
          </p:nvSpPr>
          <p:spPr bwMode="auto">
            <a:xfrm>
              <a:off x="6252570" y="2770576"/>
              <a:ext cx="16112" cy="14647"/>
            </a:xfrm>
            <a:prstGeom prst="rect">
              <a:avLst/>
            </a:pr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9" name="Rectangle 28"/>
            <p:cNvSpPr>
              <a:spLocks noChangeArrowheads="1"/>
            </p:cNvSpPr>
            <p:nvPr/>
          </p:nvSpPr>
          <p:spPr bwMode="auto">
            <a:xfrm>
              <a:off x="6277470" y="2785223"/>
              <a:ext cx="23435" cy="24900"/>
            </a:xfrm>
            <a:prstGeom prst="rect">
              <a:avLst/>
            </a:pr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0" name="Rectangle 29"/>
            <p:cNvSpPr>
              <a:spLocks noChangeArrowheads="1"/>
            </p:cNvSpPr>
            <p:nvPr/>
          </p:nvSpPr>
          <p:spPr bwMode="auto">
            <a:xfrm>
              <a:off x="6252570" y="2785223"/>
              <a:ext cx="16112" cy="24900"/>
            </a:xfrm>
            <a:prstGeom prst="rect">
              <a:avLst/>
            </a:pr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1" name="Rectangle 30"/>
            <p:cNvSpPr>
              <a:spLocks noChangeArrowheads="1"/>
            </p:cNvSpPr>
            <p:nvPr/>
          </p:nvSpPr>
          <p:spPr bwMode="auto">
            <a:xfrm>
              <a:off x="6669082" y="2477641"/>
              <a:ext cx="45719" cy="18162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2" name="Freeform 31"/>
            <p:cNvSpPr>
              <a:spLocks/>
            </p:cNvSpPr>
            <p:nvPr/>
          </p:nvSpPr>
          <p:spPr bwMode="auto">
            <a:xfrm>
              <a:off x="6196912" y="1393782"/>
              <a:ext cx="184549" cy="24900"/>
            </a:xfrm>
            <a:custGeom>
              <a:avLst/>
              <a:gdLst>
                <a:gd name="T0" fmla="*/ 23 w 23"/>
                <a:gd name="T1" fmla="*/ 2 h 3"/>
                <a:gd name="T2" fmla="*/ 21 w 23"/>
                <a:gd name="T3" fmla="*/ 3 h 3"/>
                <a:gd name="T4" fmla="*/ 1 w 23"/>
                <a:gd name="T5" fmla="*/ 3 h 3"/>
                <a:gd name="T6" fmla="*/ 0 w 23"/>
                <a:gd name="T7" fmla="*/ 2 h 3"/>
                <a:gd name="T8" fmla="*/ 0 w 23"/>
                <a:gd name="T9" fmla="*/ 2 h 3"/>
                <a:gd name="T10" fmla="*/ 1 w 23"/>
                <a:gd name="T11" fmla="*/ 0 h 3"/>
                <a:gd name="T12" fmla="*/ 21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2" y="3"/>
                    <a:pt x="21" y="3"/>
                  </a:cubicBezTo>
                  <a:cubicBezTo>
                    <a:pt x="1" y="3"/>
                    <a:pt x="1" y="3"/>
                    <a:pt x="1" y="3"/>
                  </a:cubicBezTo>
                  <a:cubicBezTo>
                    <a:pt x="0" y="3"/>
                    <a:pt x="0" y="3"/>
                    <a:pt x="0" y="2"/>
                  </a:cubicBezTo>
                  <a:cubicBezTo>
                    <a:pt x="0" y="2"/>
                    <a:pt x="0" y="2"/>
                    <a:pt x="0" y="2"/>
                  </a:cubicBezTo>
                  <a:cubicBezTo>
                    <a:pt x="0" y="1"/>
                    <a:pt x="0" y="0"/>
                    <a:pt x="1" y="0"/>
                  </a:cubicBezTo>
                  <a:cubicBezTo>
                    <a:pt x="21" y="0"/>
                    <a:pt x="21" y="0"/>
                    <a:pt x="21" y="0"/>
                  </a:cubicBezTo>
                  <a:cubicBezTo>
                    <a:pt x="22"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3" name="Rectangle 32"/>
            <p:cNvSpPr>
              <a:spLocks noChangeArrowheads="1"/>
            </p:cNvSpPr>
            <p:nvPr/>
          </p:nvSpPr>
          <p:spPr bwMode="auto">
            <a:xfrm>
              <a:off x="5964030" y="1512421"/>
              <a:ext cx="8788"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4" name="Rectangle 33"/>
            <p:cNvSpPr>
              <a:spLocks noChangeArrowheads="1"/>
            </p:cNvSpPr>
            <p:nvPr/>
          </p:nvSpPr>
          <p:spPr bwMode="auto">
            <a:xfrm>
              <a:off x="5956706" y="1521209"/>
              <a:ext cx="7324" cy="234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5" name="Rectangle 34"/>
            <p:cNvSpPr>
              <a:spLocks noChangeArrowheads="1"/>
            </p:cNvSpPr>
            <p:nvPr/>
          </p:nvSpPr>
          <p:spPr bwMode="auto">
            <a:xfrm>
              <a:off x="5947918" y="1528532"/>
              <a:ext cx="8788"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6" name="Rectangle 35"/>
            <p:cNvSpPr>
              <a:spLocks noChangeArrowheads="1"/>
            </p:cNvSpPr>
            <p:nvPr/>
          </p:nvSpPr>
          <p:spPr bwMode="auto">
            <a:xfrm>
              <a:off x="5940595" y="1528532"/>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7" name="Rectangle 36"/>
            <p:cNvSpPr>
              <a:spLocks noChangeArrowheads="1"/>
            </p:cNvSpPr>
            <p:nvPr/>
          </p:nvSpPr>
          <p:spPr bwMode="auto">
            <a:xfrm>
              <a:off x="5931807" y="1537320"/>
              <a:ext cx="8788" cy="7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8" name="Rectangle 37"/>
            <p:cNvSpPr>
              <a:spLocks noChangeArrowheads="1"/>
            </p:cNvSpPr>
            <p:nvPr/>
          </p:nvSpPr>
          <p:spPr bwMode="auto">
            <a:xfrm>
              <a:off x="6492776" y="1512421"/>
              <a:ext cx="32223"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nvGrpSpPr>
            <p:cNvPr id="459" name="Group 361"/>
            <p:cNvGrpSpPr>
              <a:grpSpLocks noChangeAspect="1"/>
            </p:cNvGrpSpPr>
            <p:nvPr/>
          </p:nvGrpSpPr>
          <p:grpSpPr bwMode="auto">
            <a:xfrm>
              <a:off x="5951133" y="1619769"/>
              <a:ext cx="653662" cy="1067595"/>
              <a:chOff x="3756" y="912"/>
              <a:chExt cx="409" cy="668"/>
            </a:xfrm>
          </p:grpSpPr>
          <p:sp>
            <p:nvSpPr>
              <p:cNvPr id="476" name="Rectangle 362"/>
              <p:cNvSpPr>
                <a:spLocks noChangeArrowheads="1"/>
              </p:cNvSpPr>
              <p:nvPr/>
            </p:nvSpPr>
            <p:spPr bwMode="auto">
              <a:xfrm>
                <a:off x="3756" y="912"/>
                <a:ext cx="91"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77" name="Rectangle 363"/>
              <p:cNvSpPr>
                <a:spLocks noChangeArrowheads="1"/>
              </p:cNvSpPr>
              <p:nvPr/>
            </p:nvSpPr>
            <p:spPr bwMode="auto">
              <a:xfrm>
                <a:off x="3857"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78" name="Rectangle 364"/>
              <p:cNvSpPr>
                <a:spLocks noChangeArrowheads="1"/>
              </p:cNvSpPr>
              <p:nvPr/>
            </p:nvSpPr>
            <p:spPr bwMode="auto">
              <a:xfrm>
                <a:off x="3963"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79" name="Rectangle 365"/>
              <p:cNvSpPr>
                <a:spLocks noChangeArrowheads="1"/>
              </p:cNvSpPr>
              <p:nvPr/>
            </p:nvSpPr>
            <p:spPr bwMode="auto">
              <a:xfrm>
                <a:off x="4069"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0" name="Rectangle 366"/>
              <p:cNvSpPr>
                <a:spLocks noChangeArrowheads="1"/>
              </p:cNvSpPr>
              <p:nvPr/>
            </p:nvSpPr>
            <p:spPr bwMode="auto">
              <a:xfrm>
                <a:off x="3756" y="1221"/>
                <a:ext cx="197" cy="19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1" name="Rectangle 367"/>
              <p:cNvSpPr>
                <a:spLocks noChangeArrowheads="1"/>
              </p:cNvSpPr>
              <p:nvPr/>
            </p:nvSpPr>
            <p:spPr bwMode="auto">
              <a:xfrm>
                <a:off x="3756" y="1430"/>
                <a:ext cx="409" cy="1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2" name="Rectangle 368"/>
              <p:cNvSpPr>
                <a:spLocks noChangeArrowheads="1"/>
              </p:cNvSpPr>
              <p:nvPr/>
            </p:nvSpPr>
            <p:spPr bwMode="auto">
              <a:xfrm>
                <a:off x="3963" y="1221"/>
                <a:ext cx="96"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3" name="Rectangle 369"/>
              <p:cNvSpPr>
                <a:spLocks noChangeArrowheads="1"/>
              </p:cNvSpPr>
              <p:nvPr/>
            </p:nvSpPr>
            <p:spPr bwMode="auto">
              <a:xfrm>
                <a:off x="4069" y="1221"/>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4" name="Rectangle 370"/>
              <p:cNvSpPr>
                <a:spLocks noChangeArrowheads="1"/>
              </p:cNvSpPr>
              <p:nvPr/>
            </p:nvSpPr>
            <p:spPr bwMode="auto">
              <a:xfrm>
                <a:off x="3963" y="1321"/>
                <a:ext cx="96"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5" name="Rectangle 371"/>
              <p:cNvSpPr>
                <a:spLocks noChangeArrowheads="1"/>
              </p:cNvSpPr>
              <p:nvPr/>
            </p:nvSpPr>
            <p:spPr bwMode="auto">
              <a:xfrm>
                <a:off x="4069" y="1321"/>
                <a:ext cx="96" cy="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6" name="Rectangle 372"/>
              <p:cNvSpPr>
                <a:spLocks noChangeArrowheads="1"/>
              </p:cNvSpPr>
              <p:nvPr/>
            </p:nvSpPr>
            <p:spPr bwMode="auto">
              <a:xfrm>
                <a:off x="3756" y="1017"/>
                <a:ext cx="91" cy="89"/>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7" name="Rectangle 373"/>
              <p:cNvSpPr>
                <a:spLocks noChangeArrowheads="1"/>
              </p:cNvSpPr>
              <p:nvPr/>
            </p:nvSpPr>
            <p:spPr bwMode="auto">
              <a:xfrm>
                <a:off x="3857" y="1017"/>
                <a:ext cx="202" cy="1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8" name="Rectangle 374"/>
              <p:cNvSpPr>
                <a:spLocks noChangeArrowheads="1"/>
              </p:cNvSpPr>
              <p:nvPr/>
            </p:nvSpPr>
            <p:spPr bwMode="auto">
              <a:xfrm>
                <a:off x="4069" y="1017"/>
                <a:ext cx="96" cy="89"/>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9" name="Rectangle 375"/>
              <p:cNvSpPr>
                <a:spLocks noChangeArrowheads="1"/>
              </p:cNvSpPr>
              <p:nvPr/>
            </p:nvSpPr>
            <p:spPr bwMode="auto">
              <a:xfrm>
                <a:off x="3756" y="1116"/>
                <a:ext cx="91" cy="95"/>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90" name="Rectangle 377"/>
              <p:cNvSpPr>
                <a:spLocks noChangeArrowheads="1"/>
              </p:cNvSpPr>
              <p:nvPr/>
            </p:nvSpPr>
            <p:spPr bwMode="auto">
              <a:xfrm>
                <a:off x="4069" y="1116"/>
                <a:ext cx="96" cy="9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460" name="Rectangle 38"/>
            <p:cNvSpPr>
              <a:spLocks noChangeArrowheads="1"/>
            </p:cNvSpPr>
            <p:nvPr/>
          </p:nvSpPr>
          <p:spPr bwMode="auto">
            <a:xfrm>
              <a:off x="6469342" y="1521209"/>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61" name="Rectangle 460"/>
            <p:cNvSpPr/>
            <p:nvPr/>
          </p:nvSpPr>
          <p:spPr bwMode="auto">
            <a:xfrm>
              <a:off x="6669082" y="1645386"/>
              <a:ext cx="469545" cy="88305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5419725" y="1745191"/>
              <a:ext cx="463747" cy="81744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63" name="Group 462"/>
            <p:cNvGrpSpPr/>
            <p:nvPr/>
          </p:nvGrpSpPr>
          <p:grpSpPr>
            <a:xfrm>
              <a:off x="6762379" y="1998339"/>
              <a:ext cx="121238" cy="136847"/>
              <a:chOff x="6821706" y="2244827"/>
              <a:chExt cx="122543" cy="138320"/>
            </a:xfrm>
            <a:solidFill>
              <a:schemeClr val="accent6">
                <a:lumMod val="75000"/>
              </a:schemeClr>
            </a:solidFill>
          </p:grpSpPr>
          <p:sp>
            <p:nvSpPr>
              <p:cNvPr id="474" name="Freeform 24"/>
              <p:cNvSpPr>
                <a:spLocks/>
              </p:cNvSpPr>
              <p:nvPr/>
            </p:nvSpPr>
            <p:spPr bwMode="auto">
              <a:xfrm>
                <a:off x="6821706" y="2277082"/>
                <a:ext cx="122543" cy="10606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896081"/>
                <a:endParaRPr lang="en-US" sz="1764">
                  <a:solidFill>
                    <a:srgbClr val="FFFFFF"/>
                  </a:solidFill>
                </a:endParaRPr>
              </a:p>
            </p:txBody>
          </p:sp>
          <p:sp>
            <p:nvSpPr>
              <p:cNvPr id="475" name="Freeform 25"/>
              <p:cNvSpPr>
                <a:spLocks/>
              </p:cNvSpPr>
              <p:nvPr/>
            </p:nvSpPr>
            <p:spPr bwMode="auto">
              <a:xfrm>
                <a:off x="6881337" y="2244827"/>
                <a:ext cx="30680" cy="33485"/>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896081"/>
                <a:endParaRPr lang="en-US" sz="1764">
                  <a:solidFill>
                    <a:srgbClr val="FFFFFF"/>
                  </a:solidFill>
                </a:endParaRPr>
              </a:p>
            </p:txBody>
          </p:sp>
        </p:grpSp>
        <p:grpSp>
          <p:nvGrpSpPr>
            <p:cNvPr id="464" name="Group 463"/>
            <p:cNvGrpSpPr/>
            <p:nvPr/>
          </p:nvGrpSpPr>
          <p:grpSpPr>
            <a:xfrm>
              <a:off x="6744485" y="1563052"/>
              <a:ext cx="157076" cy="1155247"/>
              <a:chOff x="6744485" y="1563052"/>
              <a:chExt cx="157076" cy="1155247"/>
            </a:xfrm>
          </p:grpSpPr>
          <p:sp>
            <p:nvSpPr>
              <p:cNvPr id="469" name="Oval 468"/>
              <p:cNvSpPr/>
              <p:nvPr/>
            </p:nvSpPr>
            <p:spPr bwMode="auto">
              <a:xfrm>
                <a:off x="6769989" y="2612231"/>
                <a:ext cx="106068" cy="10606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70" name="Group 469"/>
              <p:cNvGrpSpPr/>
              <p:nvPr/>
            </p:nvGrpSpPr>
            <p:grpSpPr>
              <a:xfrm>
                <a:off x="6744485" y="1563052"/>
                <a:ext cx="157076" cy="52818"/>
                <a:chOff x="6822277" y="1553528"/>
                <a:chExt cx="157076" cy="52818"/>
              </a:xfrm>
            </p:grpSpPr>
            <p:sp>
              <p:nvSpPr>
                <p:cNvPr id="471" name="Rounded Rectangle 470"/>
                <p:cNvSpPr/>
                <p:nvPr/>
              </p:nvSpPr>
              <p:spPr bwMode="auto">
                <a:xfrm>
                  <a:off x="6869625" y="1588058"/>
                  <a:ext cx="109728" cy="18288"/>
                </a:xfrm>
                <a:prstGeom prst="roundRect">
                  <a:avLst>
                    <a:gd name="adj" fmla="val 50000"/>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72" name="Oval 471"/>
                <p:cNvSpPr/>
                <p:nvPr/>
              </p:nvSpPr>
              <p:spPr bwMode="auto">
                <a:xfrm>
                  <a:off x="6822277" y="1588058"/>
                  <a:ext cx="18288" cy="1828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73" name="Oval 472"/>
                <p:cNvSpPr/>
                <p:nvPr/>
              </p:nvSpPr>
              <p:spPr bwMode="auto">
                <a:xfrm>
                  <a:off x="6902305" y="1553528"/>
                  <a:ext cx="18288" cy="1828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65" name="Group 464"/>
            <p:cNvGrpSpPr/>
            <p:nvPr/>
          </p:nvGrpSpPr>
          <p:grpSpPr>
            <a:xfrm>
              <a:off x="5444705" y="1680019"/>
              <a:ext cx="948506" cy="959249"/>
              <a:chOff x="5444705" y="1765011"/>
              <a:chExt cx="948506" cy="959249"/>
            </a:xfrm>
          </p:grpSpPr>
          <p:sp>
            <p:nvSpPr>
              <p:cNvPr id="466" name="Rectangle 465"/>
              <p:cNvSpPr/>
              <p:nvPr/>
            </p:nvSpPr>
            <p:spPr bwMode="auto">
              <a:xfrm>
                <a:off x="5444705" y="1765011"/>
                <a:ext cx="438767" cy="95924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7" name="Picture 14"/>
              <p:cNvPicPr>
                <a:picLocks noChangeAspect="1" noChangeArrowheads="1"/>
              </p:cNvPicPr>
              <p:nvPr/>
            </p:nvPicPr>
            <p:blipFill>
              <a:blip r:embed="rId3" cstate="screen">
                <a:lum bright="100000"/>
                <a:extLst>
                  <a:ext uri="{28A0092B-C50C-407E-A947-70E740481C1C}">
                    <a14:useLocalDpi xmlns:a14="http://schemas.microsoft.com/office/drawing/2010/main"/>
                  </a:ext>
                </a:extLst>
              </a:blip>
              <a:srcRect/>
              <a:stretch>
                <a:fillRect/>
              </a:stretch>
            </p:blipFill>
            <p:spPr bwMode="auto">
              <a:xfrm>
                <a:off x="5647306" y="2083319"/>
                <a:ext cx="144572" cy="169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8" name="Picture 14"/>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r="78098"/>
              <a:stretch/>
            </p:blipFill>
            <p:spPr bwMode="auto">
              <a:xfrm>
                <a:off x="6139513" y="1886796"/>
                <a:ext cx="253698" cy="272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358" name="Group 357"/>
          <p:cNvGrpSpPr/>
          <p:nvPr/>
        </p:nvGrpSpPr>
        <p:grpSpPr>
          <a:xfrm>
            <a:off x="2375267" y="2050485"/>
            <a:ext cx="309959" cy="610802"/>
            <a:chOff x="2423526" y="2090738"/>
            <a:chExt cx="316257" cy="623212"/>
          </a:xfrm>
        </p:grpSpPr>
        <p:pic>
          <p:nvPicPr>
            <p:cNvPr id="359" name="Picture 358"/>
            <p:cNvPicPr>
              <a:picLocks noChangeAspect="1"/>
            </p:cNvPicPr>
            <p:nvPr/>
          </p:nvPicPr>
          <p:blipFill>
            <a:blip r:embed="rId5"/>
            <a:stretch>
              <a:fillRect/>
            </a:stretch>
          </p:blipFill>
          <p:spPr>
            <a:xfrm>
              <a:off x="2423526" y="2090738"/>
              <a:ext cx="316257" cy="623212"/>
            </a:xfrm>
            <a:prstGeom prst="rect">
              <a:avLst/>
            </a:prstGeom>
          </p:spPr>
        </p:pic>
        <p:grpSp>
          <p:nvGrpSpPr>
            <p:cNvPr id="360" name="Group 359"/>
            <p:cNvGrpSpPr/>
            <p:nvPr/>
          </p:nvGrpSpPr>
          <p:grpSpPr>
            <a:xfrm>
              <a:off x="2451472" y="2218095"/>
              <a:ext cx="260365" cy="417911"/>
              <a:chOff x="2450306" y="2218095"/>
              <a:chExt cx="260365" cy="417911"/>
            </a:xfrm>
          </p:grpSpPr>
          <p:sp>
            <p:nvSpPr>
              <p:cNvPr id="361" name="Rectangle 360"/>
              <p:cNvSpPr/>
              <p:nvPr/>
            </p:nvSpPr>
            <p:spPr bwMode="auto">
              <a:xfrm>
                <a:off x="2450306" y="2218095"/>
                <a:ext cx="260365" cy="4179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62" name="Freeform 5"/>
              <p:cNvSpPr>
                <a:spLocks/>
              </p:cNvSpPr>
              <p:nvPr/>
            </p:nvSpPr>
            <p:spPr bwMode="auto">
              <a:xfrm>
                <a:off x="2503825" y="2335433"/>
                <a:ext cx="153326" cy="183235"/>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sp>
        <p:nvSpPr>
          <p:cNvPr id="516" name="Rectangle 515"/>
          <p:cNvSpPr/>
          <p:nvPr/>
        </p:nvSpPr>
        <p:spPr bwMode="auto">
          <a:xfrm>
            <a:off x="458281" y="2932402"/>
            <a:ext cx="3733596" cy="87907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endPar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517" name="Rectangle 516"/>
          <p:cNvSpPr/>
          <p:nvPr/>
        </p:nvSpPr>
        <p:spPr bwMode="auto">
          <a:xfrm>
            <a:off x="458281" y="3811480"/>
            <a:ext cx="3733596" cy="2750810"/>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8" name="Rectangle 517"/>
          <p:cNvSpPr/>
          <p:nvPr/>
        </p:nvSpPr>
        <p:spPr bwMode="auto">
          <a:xfrm>
            <a:off x="458281" y="2932402"/>
            <a:ext cx="3733596" cy="8790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EXTEND OFFICE </a:t>
            </a:r>
            <a:b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EVERYWHERE</a:t>
            </a:r>
          </a:p>
        </p:txBody>
      </p:sp>
      <p:grpSp>
        <p:nvGrpSpPr>
          <p:cNvPr id="519" name="Group 518"/>
          <p:cNvGrpSpPr/>
          <p:nvPr/>
        </p:nvGrpSpPr>
        <p:grpSpPr>
          <a:xfrm>
            <a:off x="670092" y="3991222"/>
            <a:ext cx="992937" cy="361396"/>
            <a:chOff x="683707" y="4085194"/>
            <a:chExt cx="1013112" cy="368739"/>
          </a:xfrm>
        </p:grpSpPr>
        <p:sp>
          <p:nvSpPr>
            <p:cNvPr id="520" name="TextBox 519"/>
            <p:cNvSpPr txBox="1"/>
            <p:nvPr/>
          </p:nvSpPr>
          <p:spPr>
            <a:xfrm>
              <a:off x="1132043" y="4154025"/>
              <a:ext cx="564776" cy="193899"/>
            </a:xfrm>
            <a:prstGeom prst="rect">
              <a:avLst/>
            </a:prstGeom>
            <a:noFill/>
          </p:spPr>
          <p:txBody>
            <a:bodyPr wrap="square" lIns="0" tIns="0" rIns="0" bIns="0" rtlCol="0">
              <a:spAutoFit/>
            </a:bodyPr>
            <a:lstStyle/>
            <a:p>
              <a:pPr defTabSz="914093">
                <a:lnSpc>
                  <a:spcPct val="90000"/>
                </a:lnSpc>
                <a:spcAft>
                  <a:spcPts val="588"/>
                </a:spcAft>
              </a:pPr>
              <a:r>
                <a:rPr lang="en-US" sz="1372" spc="-29" dirty="0">
                  <a:gradFill>
                    <a:gsLst>
                      <a:gs pos="2917">
                        <a:srgbClr val="FFFFFF"/>
                      </a:gs>
                      <a:gs pos="30000">
                        <a:srgbClr val="FFFFFF"/>
                      </a:gs>
                    </a:gsLst>
                    <a:lin ang="5400000" scaled="0"/>
                  </a:gradFill>
                </a:rPr>
                <a:t>Delve</a:t>
              </a:r>
            </a:p>
          </p:txBody>
        </p:sp>
        <p:pic>
          <p:nvPicPr>
            <p:cNvPr id="521" name="Picture 52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83707" y="4085194"/>
              <a:ext cx="358949" cy="368739"/>
            </a:xfrm>
            <a:prstGeom prst="rect">
              <a:avLst/>
            </a:prstGeom>
            <a:noFill/>
          </p:spPr>
        </p:pic>
      </p:grpSp>
      <p:grpSp>
        <p:nvGrpSpPr>
          <p:cNvPr id="522" name="Group 8"/>
          <p:cNvGrpSpPr>
            <a:grpSpLocks noChangeAspect="1"/>
          </p:cNvGrpSpPr>
          <p:nvPr/>
        </p:nvGrpSpPr>
        <p:grpSpPr bwMode="auto">
          <a:xfrm>
            <a:off x="670093" y="5270278"/>
            <a:ext cx="1034876" cy="176443"/>
            <a:chOff x="1924" y="1817"/>
            <a:chExt cx="3830" cy="653"/>
          </a:xfrm>
          <a:solidFill>
            <a:schemeClr val="tx1"/>
          </a:solidFill>
        </p:grpSpPr>
        <p:sp>
          <p:nvSpPr>
            <p:cNvPr id="523" name="Freeform 9"/>
            <p:cNvSpPr>
              <a:spLocks/>
            </p:cNvSpPr>
            <p:nvPr/>
          </p:nvSpPr>
          <p:spPr bwMode="auto">
            <a:xfrm>
              <a:off x="2163" y="1996"/>
              <a:ext cx="800" cy="474"/>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4" name="Freeform 10"/>
            <p:cNvSpPr>
              <a:spLocks/>
            </p:cNvSpPr>
            <p:nvPr/>
          </p:nvSpPr>
          <p:spPr bwMode="auto">
            <a:xfrm>
              <a:off x="1924" y="1817"/>
              <a:ext cx="795" cy="60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5" name="Freeform 11"/>
            <p:cNvSpPr>
              <a:spLocks/>
            </p:cNvSpPr>
            <p:nvPr/>
          </p:nvSpPr>
          <p:spPr bwMode="auto">
            <a:xfrm>
              <a:off x="2163" y="1996"/>
              <a:ext cx="800" cy="474"/>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6" name="Freeform 12"/>
            <p:cNvSpPr>
              <a:spLocks/>
            </p:cNvSpPr>
            <p:nvPr/>
          </p:nvSpPr>
          <p:spPr bwMode="auto">
            <a:xfrm>
              <a:off x="1924" y="1817"/>
              <a:ext cx="795" cy="60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7" name="Freeform 13"/>
            <p:cNvSpPr>
              <a:spLocks noEditPoints="1"/>
            </p:cNvSpPr>
            <p:nvPr/>
          </p:nvSpPr>
          <p:spPr bwMode="auto">
            <a:xfrm>
              <a:off x="3122" y="1934"/>
              <a:ext cx="449" cy="500"/>
            </a:xfrm>
            <a:custGeom>
              <a:avLst/>
              <a:gdLst>
                <a:gd name="T0" fmla="*/ 190 w 190"/>
                <a:gd name="T1" fmla="*/ 102 h 209"/>
                <a:gd name="T2" fmla="*/ 179 w 190"/>
                <a:gd name="T3" fmla="*/ 158 h 209"/>
                <a:gd name="T4" fmla="*/ 145 w 190"/>
                <a:gd name="T5" fmla="*/ 196 h 209"/>
                <a:gd name="T6" fmla="*/ 94 w 190"/>
                <a:gd name="T7" fmla="*/ 209 h 209"/>
                <a:gd name="T8" fmla="*/ 45 w 190"/>
                <a:gd name="T9" fmla="*/ 196 h 209"/>
                <a:gd name="T10" fmla="*/ 12 w 190"/>
                <a:gd name="T11" fmla="*/ 160 h 209"/>
                <a:gd name="T12" fmla="*/ 0 w 190"/>
                <a:gd name="T13" fmla="*/ 107 h 209"/>
                <a:gd name="T14" fmla="*/ 12 w 190"/>
                <a:gd name="T15" fmla="*/ 51 h 209"/>
                <a:gd name="T16" fmla="*/ 46 w 190"/>
                <a:gd name="T17" fmla="*/ 13 h 209"/>
                <a:gd name="T18" fmla="*/ 98 w 190"/>
                <a:gd name="T19" fmla="*/ 0 h 209"/>
                <a:gd name="T20" fmla="*/ 146 w 190"/>
                <a:gd name="T21" fmla="*/ 13 h 209"/>
                <a:gd name="T22" fmla="*/ 179 w 190"/>
                <a:gd name="T23" fmla="*/ 49 h 209"/>
                <a:gd name="T24" fmla="*/ 190 w 190"/>
                <a:gd name="T25" fmla="*/ 102 h 209"/>
                <a:gd name="T26" fmla="*/ 166 w 190"/>
                <a:gd name="T27" fmla="*/ 105 h 209"/>
                <a:gd name="T28" fmla="*/ 147 w 190"/>
                <a:gd name="T29" fmla="*/ 43 h 209"/>
                <a:gd name="T30" fmla="*/ 96 w 190"/>
                <a:gd name="T31" fmla="*/ 21 h 209"/>
                <a:gd name="T32" fmla="*/ 59 w 190"/>
                <a:gd name="T33" fmla="*/ 32 h 209"/>
                <a:gd name="T34" fmla="*/ 34 w 190"/>
                <a:gd name="T35" fmla="*/ 62 h 209"/>
                <a:gd name="T36" fmla="*/ 25 w 190"/>
                <a:gd name="T37" fmla="*/ 105 h 209"/>
                <a:gd name="T38" fmla="*/ 33 w 190"/>
                <a:gd name="T39" fmla="*/ 148 h 209"/>
                <a:gd name="T40" fmla="*/ 58 w 190"/>
                <a:gd name="T41" fmla="*/ 177 h 209"/>
                <a:gd name="T42" fmla="*/ 94 w 190"/>
                <a:gd name="T43" fmla="*/ 187 h 209"/>
                <a:gd name="T44" fmla="*/ 147 w 190"/>
                <a:gd name="T45" fmla="*/ 165 h 209"/>
                <a:gd name="T46" fmla="*/ 166 w 190"/>
                <a:gd name="T47" fmla="*/ 1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0" h="209">
                  <a:moveTo>
                    <a:pt x="190" y="102"/>
                  </a:moveTo>
                  <a:cubicBezTo>
                    <a:pt x="190" y="123"/>
                    <a:pt x="187" y="142"/>
                    <a:pt x="179" y="158"/>
                  </a:cubicBezTo>
                  <a:cubicBezTo>
                    <a:pt x="171" y="174"/>
                    <a:pt x="160" y="187"/>
                    <a:pt x="145" y="196"/>
                  </a:cubicBezTo>
                  <a:cubicBezTo>
                    <a:pt x="130" y="204"/>
                    <a:pt x="113" y="209"/>
                    <a:pt x="94" y="209"/>
                  </a:cubicBezTo>
                  <a:cubicBezTo>
                    <a:pt x="76" y="209"/>
                    <a:pt x="59" y="204"/>
                    <a:pt x="45" y="196"/>
                  </a:cubicBezTo>
                  <a:cubicBezTo>
                    <a:pt x="31" y="187"/>
                    <a:pt x="19" y="175"/>
                    <a:pt x="12" y="160"/>
                  </a:cubicBezTo>
                  <a:cubicBezTo>
                    <a:pt x="4" y="144"/>
                    <a:pt x="0" y="127"/>
                    <a:pt x="0" y="107"/>
                  </a:cubicBezTo>
                  <a:cubicBezTo>
                    <a:pt x="0" y="85"/>
                    <a:pt x="4" y="67"/>
                    <a:pt x="12" y="51"/>
                  </a:cubicBezTo>
                  <a:cubicBezTo>
                    <a:pt x="20" y="34"/>
                    <a:pt x="31" y="22"/>
                    <a:pt x="46" y="13"/>
                  </a:cubicBezTo>
                  <a:cubicBezTo>
                    <a:pt x="61" y="4"/>
                    <a:pt x="78" y="0"/>
                    <a:pt x="98" y="0"/>
                  </a:cubicBezTo>
                  <a:cubicBezTo>
                    <a:pt x="116" y="0"/>
                    <a:pt x="132" y="4"/>
                    <a:pt x="146" y="13"/>
                  </a:cubicBezTo>
                  <a:cubicBezTo>
                    <a:pt x="160" y="21"/>
                    <a:pt x="171" y="33"/>
                    <a:pt x="179" y="49"/>
                  </a:cubicBezTo>
                  <a:cubicBezTo>
                    <a:pt x="187" y="64"/>
                    <a:pt x="190" y="82"/>
                    <a:pt x="190" y="102"/>
                  </a:cubicBezTo>
                  <a:close/>
                  <a:moveTo>
                    <a:pt x="166" y="105"/>
                  </a:moveTo>
                  <a:cubicBezTo>
                    <a:pt x="166" y="79"/>
                    <a:pt x="160" y="58"/>
                    <a:pt x="147" y="43"/>
                  </a:cubicBezTo>
                  <a:cubicBezTo>
                    <a:pt x="135" y="29"/>
                    <a:pt x="118" y="21"/>
                    <a:pt x="96" y="21"/>
                  </a:cubicBezTo>
                  <a:cubicBezTo>
                    <a:pt x="82" y="21"/>
                    <a:pt x="70" y="25"/>
                    <a:pt x="59" y="32"/>
                  </a:cubicBezTo>
                  <a:cubicBezTo>
                    <a:pt x="48" y="39"/>
                    <a:pt x="40" y="49"/>
                    <a:pt x="34" y="62"/>
                  </a:cubicBezTo>
                  <a:cubicBezTo>
                    <a:pt x="28" y="74"/>
                    <a:pt x="25" y="89"/>
                    <a:pt x="25" y="105"/>
                  </a:cubicBezTo>
                  <a:cubicBezTo>
                    <a:pt x="25" y="121"/>
                    <a:pt x="27" y="135"/>
                    <a:pt x="33" y="148"/>
                  </a:cubicBezTo>
                  <a:cubicBezTo>
                    <a:pt x="39" y="160"/>
                    <a:pt x="47" y="170"/>
                    <a:pt x="58" y="177"/>
                  </a:cubicBezTo>
                  <a:cubicBezTo>
                    <a:pt x="69" y="184"/>
                    <a:pt x="81" y="187"/>
                    <a:pt x="94" y="187"/>
                  </a:cubicBezTo>
                  <a:cubicBezTo>
                    <a:pt x="117" y="187"/>
                    <a:pt x="134" y="180"/>
                    <a:pt x="147" y="165"/>
                  </a:cubicBezTo>
                  <a:cubicBezTo>
                    <a:pt x="159" y="151"/>
                    <a:pt x="166" y="131"/>
                    <a:pt x="166"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8" name="Freeform 14"/>
            <p:cNvSpPr>
              <a:spLocks/>
            </p:cNvSpPr>
            <p:nvPr/>
          </p:nvSpPr>
          <p:spPr bwMode="auto">
            <a:xfrm>
              <a:off x="3642" y="2073"/>
              <a:ext cx="282" cy="351"/>
            </a:xfrm>
            <a:custGeom>
              <a:avLst/>
              <a:gdLst>
                <a:gd name="T0" fmla="*/ 119 w 119"/>
                <a:gd name="T1" fmla="*/ 147 h 147"/>
                <a:gd name="T2" fmla="*/ 96 w 119"/>
                <a:gd name="T3" fmla="*/ 147 h 147"/>
                <a:gd name="T4" fmla="*/ 96 w 119"/>
                <a:gd name="T5" fmla="*/ 65 h 147"/>
                <a:gd name="T6" fmla="*/ 63 w 119"/>
                <a:gd name="T7" fmla="*/ 19 h 147"/>
                <a:gd name="T8" fmla="*/ 34 w 119"/>
                <a:gd name="T9" fmla="*/ 32 h 147"/>
                <a:gd name="T10" fmla="*/ 23 w 119"/>
                <a:gd name="T11" fmla="*/ 65 h 147"/>
                <a:gd name="T12" fmla="*/ 23 w 119"/>
                <a:gd name="T13" fmla="*/ 147 h 147"/>
                <a:gd name="T14" fmla="*/ 0 w 119"/>
                <a:gd name="T15" fmla="*/ 147 h 147"/>
                <a:gd name="T16" fmla="*/ 0 w 119"/>
                <a:gd name="T17" fmla="*/ 3 h 147"/>
                <a:gd name="T18" fmla="*/ 23 w 119"/>
                <a:gd name="T19" fmla="*/ 3 h 147"/>
                <a:gd name="T20" fmla="*/ 23 w 119"/>
                <a:gd name="T21" fmla="*/ 27 h 147"/>
                <a:gd name="T22" fmla="*/ 23 w 119"/>
                <a:gd name="T23" fmla="*/ 27 h 147"/>
                <a:gd name="T24" fmla="*/ 71 w 119"/>
                <a:gd name="T25" fmla="*/ 0 h 147"/>
                <a:gd name="T26" fmla="*/ 107 w 119"/>
                <a:gd name="T27" fmla="*/ 15 h 147"/>
                <a:gd name="T28" fmla="*/ 119 w 119"/>
                <a:gd name="T29" fmla="*/ 59 h 147"/>
                <a:gd name="T30" fmla="*/ 119 w 119"/>
                <a:gd name="T3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7">
                  <a:moveTo>
                    <a:pt x="119" y="147"/>
                  </a:moveTo>
                  <a:cubicBezTo>
                    <a:pt x="96" y="147"/>
                    <a:pt x="96" y="147"/>
                    <a:pt x="96" y="147"/>
                  </a:cubicBezTo>
                  <a:cubicBezTo>
                    <a:pt x="96" y="65"/>
                    <a:pt x="96" y="65"/>
                    <a:pt x="96" y="65"/>
                  </a:cubicBezTo>
                  <a:cubicBezTo>
                    <a:pt x="96" y="35"/>
                    <a:pt x="85" y="19"/>
                    <a:pt x="63" y="19"/>
                  </a:cubicBezTo>
                  <a:cubicBezTo>
                    <a:pt x="51" y="19"/>
                    <a:pt x="42" y="24"/>
                    <a:pt x="34" y="32"/>
                  </a:cubicBezTo>
                  <a:cubicBezTo>
                    <a:pt x="27" y="41"/>
                    <a:pt x="23" y="52"/>
                    <a:pt x="23" y="65"/>
                  </a:cubicBezTo>
                  <a:cubicBezTo>
                    <a:pt x="23" y="147"/>
                    <a:pt x="23" y="147"/>
                    <a:pt x="23" y="147"/>
                  </a:cubicBezTo>
                  <a:cubicBezTo>
                    <a:pt x="0" y="147"/>
                    <a:pt x="0" y="147"/>
                    <a:pt x="0" y="147"/>
                  </a:cubicBezTo>
                  <a:cubicBezTo>
                    <a:pt x="0" y="3"/>
                    <a:pt x="0" y="3"/>
                    <a:pt x="0" y="3"/>
                  </a:cubicBezTo>
                  <a:cubicBezTo>
                    <a:pt x="23" y="3"/>
                    <a:pt x="23" y="3"/>
                    <a:pt x="23" y="3"/>
                  </a:cubicBezTo>
                  <a:cubicBezTo>
                    <a:pt x="23" y="27"/>
                    <a:pt x="23" y="27"/>
                    <a:pt x="23" y="27"/>
                  </a:cubicBezTo>
                  <a:cubicBezTo>
                    <a:pt x="23" y="27"/>
                    <a:pt x="23" y="27"/>
                    <a:pt x="23" y="27"/>
                  </a:cubicBezTo>
                  <a:cubicBezTo>
                    <a:pt x="34" y="9"/>
                    <a:pt x="50" y="0"/>
                    <a:pt x="71" y="0"/>
                  </a:cubicBezTo>
                  <a:cubicBezTo>
                    <a:pt x="87" y="0"/>
                    <a:pt x="99" y="5"/>
                    <a:pt x="107" y="15"/>
                  </a:cubicBezTo>
                  <a:cubicBezTo>
                    <a:pt x="115" y="25"/>
                    <a:pt x="119" y="40"/>
                    <a:pt x="119" y="59"/>
                  </a:cubicBezTo>
                  <a:lnTo>
                    <a:pt x="119"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9" name="Freeform 15"/>
            <p:cNvSpPr>
              <a:spLocks noEditPoints="1"/>
            </p:cNvSpPr>
            <p:nvPr/>
          </p:nvSpPr>
          <p:spPr bwMode="auto">
            <a:xfrm>
              <a:off x="3986" y="2073"/>
              <a:ext cx="295" cy="361"/>
            </a:xfrm>
            <a:custGeom>
              <a:avLst/>
              <a:gdLst>
                <a:gd name="T0" fmla="*/ 125 w 125"/>
                <a:gd name="T1" fmla="*/ 81 h 151"/>
                <a:gd name="T2" fmla="*/ 24 w 125"/>
                <a:gd name="T3" fmla="*/ 81 h 151"/>
                <a:gd name="T4" fmla="*/ 36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8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6"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4" y="151"/>
                    <a:pt x="28" y="144"/>
                    <a:pt x="17" y="131"/>
                  </a:cubicBezTo>
                  <a:cubicBezTo>
                    <a:pt x="5" y="118"/>
                    <a:pt x="0" y="99"/>
                    <a:pt x="0" y="76"/>
                  </a:cubicBezTo>
                  <a:cubicBezTo>
                    <a:pt x="0" y="62"/>
                    <a:pt x="3" y="48"/>
                    <a:pt x="8" y="37"/>
                  </a:cubicBezTo>
                  <a:cubicBezTo>
                    <a:pt x="14" y="25"/>
                    <a:pt x="22" y="16"/>
                    <a:pt x="32" y="9"/>
                  </a:cubicBezTo>
                  <a:cubicBezTo>
                    <a:pt x="42" y="3"/>
                    <a:pt x="53" y="0"/>
                    <a:pt x="66" y="0"/>
                  </a:cubicBezTo>
                  <a:cubicBezTo>
                    <a:pt x="85" y="0"/>
                    <a:pt x="99" y="6"/>
                    <a:pt x="110" y="18"/>
                  </a:cubicBezTo>
                  <a:cubicBezTo>
                    <a:pt x="120" y="30"/>
                    <a:pt x="125" y="47"/>
                    <a:pt x="125" y="69"/>
                  </a:cubicBezTo>
                  <a:lnTo>
                    <a:pt x="125" y="81"/>
                  </a:lnTo>
                  <a:close/>
                  <a:moveTo>
                    <a:pt x="102" y="61"/>
                  </a:moveTo>
                  <a:cubicBezTo>
                    <a:pt x="101" y="48"/>
                    <a:pt x="98" y="38"/>
                    <a:pt x="92" y="30"/>
                  </a:cubicBezTo>
                  <a:cubicBezTo>
                    <a:pt x="86" y="23"/>
                    <a:pt x="77" y="19"/>
                    <a:pt x="66" y="19"/>
                  </a:cubicBezTo>
                  <a:cubicBezTo>
                    <a:pt x="55" y="19"/>
                    <a:pt x="46" y="23"/>
                    <a:pt x="38" y="31"/>
                  </a:cubicBezTo>
                  <a:cubicBezTo>
                    <a:pt x="31" y="39"/>
                    <a:pt x="26" y="49"/>
                    <a:pt x="24" y="61"/>
                  </a:cubicBezTo>
                  <a:lnTo>
                    <a:pt x="102"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0" name="Freeform 16"/>
            <p:cNvSpPr>
              <a:spLocks noEditPoints="1"/>
            </p:cNvSpPr>
            <p:nvPr/>
          </p:nvSpPr>
          <p:spPr bwMode="auto">
            <a:xfrm>
              <a:off x="4352" y="1944"/>
              <a:ext cx="384" cy="480"/>
            </a:xfrm>
            <a:custGeom>
              <a:avLst/>
              <a:gdLst>
                <a:gd name="T0" fmla="*/ 162 w 162"/>
                <a:gd name="T1" fmla="*/ 98 h 201"/>
                <a:gd name="T2" fmla="*/ 148 w 162"/>
                <a:gd name="T3" fmla="*/ 152 h 201"/>
                <a:gd name="T4" fmla="*/ 110 w 162"/>
                <a:gd name="T5" fmla="*/ 188 h 201"/>
                <a:gd name="T6" fmla="*/ 53 w 162"/>
                <a:gd name="T7" fmla="*/ 201 h 201"/>
                <a:gd name="T8" fmla="*/ 0 w 162"/>
                <a:gd name="T9" fmla="*/ 201 h 201"/>
                <a:gd name="T10" fmla="*/ 0 w 162"/>
                <a:gd name="T11" fmla="*/ 0 h 201"/>
                <a:gd name="T12" fmla="*/ 56 w 162"/>
                <a:gd name="T13" fmla="*/ 0 h 201"/>
                <a:gd name="T14" fmla="*/ 162 w 162"/>
                <a:gd name="T15" fmla="*/ 98 h 201"/>
                <a:gd name="T16" fmla="*/ 137 w 162"/>
                <a:gd name="T17" fmla="*/ 98 h 201"/>
                <a:gd name="T18" fmla="*/ 55 w 162"/>
                <a:gd name="T19" fmla="*/ 21 h 201"/>
                <a:gd name="T20" fmla="*/ 23 w 162"/>
                <a:gd name="T21" fmla="*/ 21 h 201"/>
                <a:gd name="T22" fmla="*/ 23 w 162"/>
                <a:gd name="T23" fmla="*/ 180 h 201"/>
                <a:gd name="T24" fmla="*/ 53 w 162"/>
                <a:gd name="T25" fmla="*/ 180 h 201"/>
                <a:gd name="T26" fmla="*/ 115 w 162"/>
                <a:gd name="T27" fmla="*/ 159 h 201"/>
                <a:gd name="T28" fmla="*/ 137 w 162"/>
                <a:gd name="T29" fmla="*/ 9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01">
                  <a:moveTo>
                    <a:pt x="162" y="98"/>
                  </a:moveTo>
                  <a:cubicBezTo>
                    <a:pt x="162" y="118"/>
                    <a:pt x="157" y="136"/>
                    <a:pt x="148" y="152"/>
                  </a:cubicBezTo>
                  <a:cubicBezTo>
                    <a:pt x="139" y="168"/>
                    <a:pt x="127" y="180"/>
                    <a:pt x="110" y="188"/>
                  </a:cubicBezTo>
                  <a:cubicBezTo>
                    <a:pt x="94" y="197"/>
                    <a:pt x="75" y="201"/>
                    <a:pt x="53" y="201"/>
                  </a:cubicBezTo>
                  <a:cubicBezTo>
                    <a:pt x="0" y="201"/>
                    <a:pt x="0" y="201"/>
                    <a:pt x="0" y="201"/>
                  </a:cubicBezTo>
                  <a:cubicBezTo>
                    <a:pt x="0" y="0"/>
                    <a:pt x="0" y="0"/>
                    <a:pt x="0" y="0"/>
                  </a:cubicBezTo>
                  <a:cubicBezTo>
                    <a:pt x="56" y="0"/>
                    <a:pt x="56" y="0"/>
                    <a:pt x="56" y="0"/>
                  </a:cubicBezTo>
                  <a:cubicBezTo>
                    <a:pt x="127" y="0"/>
                    <a:pt x="162" y="32"/>
                    <a:pt x="162" y="98"/>
                  </a:cubicBezTo>
                  <a:close/>
                  <a:moveTo>
                    <a:pt x="137" y="98"/>
                  </a:moveTo>
                  <a:cubicBezTo>
                    <a:pt x="137" y="47"/>
                    <a:pt x="110" y="21"/>
                    <a:pt x="55" y="21"/>
                  </a:cubicBezTo>
                  <a:cubicBezTo>
                    <a:pt x="23" y="21"/>
                    <a:pt x="23" y="21"/>
                    <a:pt x="23" y="21"/>
                  </a:cubicBezTo>
                  <a:cubicBezTo>
                    <a:pt x="23" y="180"/>
                    <a:pt x="23" y="180"/>
                    <a:pt x="23" y="180"/>
                  </a:cubicBezTo>
                  <a:cubicBezTo>
                    <a:pt x="53" y="180"/>
                    <a:pt x="53" y="180"/>
                    <a:pt x="53" y="180"/>
                  </a:cubicBezTo>
                  <a:cubicBezTo>
                    <a:pt x="80" y="180"/>
                    <a:pt x="101" y="173"/>
                    <a:pt x="115" y="159"/>
                  </a:cubicBezTo>
                  <a:cubicBezTo>
                    <a:pt x="130" y="144"/>
                    <a:pt x="137" y="124"/>
                    <a:pt x="137"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1" name="Freeform 17"/>
            <p:cNvSpPr>
              <a:spLocks/>
            </p:cNvSpPr>
            <p:nvPr/>
          </p:nvSpPr>
          <p:spPr bwMode="auto">
            <a:xfrm>
              <a:off x="4804" y="2075"/>
              <a:ext cx="180" cy="349"/>
            </a:xfrm>
            <a:custGeom>
              <a:avLst/>
              <a:gdLst>
                <a:gd name="T0" fmla="*/ 76 w 76"/>
                <a:gd name="T1" fmla="*/ 26 h 146"/>
                <a:gd name="T2" fmla="*/ 58 w 76"/>
                <a:gd name="T3" fmla="*/ 21 h 146"/>
                <a:gd name="T4" fmla="*/ 33 w 76"/>
                <a:gd name="T5" fmla="*/ 35 h 146"/>
                <a:gd name="T6" fmla="*/ 24 w 76"/>
                <a:gd name="T7" fmla="*/ 73 h 146"/>
                <a:gd name="T8" fmla="*/ 24 w 76"/>
                <a:gd name="T9" fmla="*/ 146 h 146"/>
                <a:gd name="T10" fmla="*/ 0 w 76"/>
                <a:gd name="T11" fmla="*/ 146 h 146"/>
                <a:gd name="T12" fmla="*/ 0 w 76"/>
                <a:gd name="T13" fmla="*/ 2 h 146"/>
                <a:gd name="T14" fmla="*/ 24 w 76"/>
                <a:gd name="T15" fmla="*/ 2 h 146"/>
                <a:gd name="T16" fmla="*/ 24 w 76"/>
                <a:gd name="T17" fmla="*/ 32 h 146"/>
                <a:gd name="T18" fmla="*/ 24 w 76"/>
                <a:gd name="T19" fmla="*/ 32 h 146"/>
                <a:gd name="T20" fmla="*/ 39 w 76"/>
                <a:gd name="T21" fmla="*/ 8 h 146"/>
                <a:gd name="T22" fmla="*/ 62 w 76"/>
                <a:gd name="T23" fmla="*/ 0 h 146"/>
                <a:gd name="T24" fmla="*/ 76 w 76"/>
                <a:gd name="T25" fmla="*/ 2 h 146"/>
                <a:gd name="T26" fmla="*/ 76 w 76"/>
                <a:gd name="T27" fmla="*/ 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46">
                  <a:moveTo>
                    <a:pt x="76" y="26"/>
                  </a:moveTo>
                  <a:cubicBezTo>
                    <a:pt x="71" y="22"/>
                    <a:pt x="66" y="21"/>
                    <a:pt x="58" y="21"/>
                  </a:cubicBezTo>
                  <a:cubicBezTo>
                    <a:pt x="48" y="21"/>
                    <a:pt x="39" y="26"/>
                    <a:pt x="33" y="35"/>
                  </a:cubicBezTo>
                  <a:cubicBezTo>
                    <a:pt x="27" y="45"/>
                    <a:pt x="24" y="57"/>
                    <a:pt x="24" y="73"/>
                  </a:cubicBezTo>
                  <a:cubicBezTo>
                    <a:pt x="24" y="146"/>
                    <a:pt x="24" y="146"/>
                    <a:pt x="24" y="146"/>
                  </a:cubicBezTo>
                  <a:cubicBezTo>
                    <a:pt x="0" y="146"/>
                    <a:pt x="0" y="146"/>
                    <a:pt x="0" y="146"/>
                  </a:cubicBezTo>
                  <a:cubicBezTo>
                    <a:pt x="0" y="2"/>
                    <a:pt x="0" y="2"/>
                    <a:pt x="0" y="2"/>
                  </a:cubicBezTo>
                  <a:cubicBezTo>
                    <a:pt x="24" y="2"/>
                    <a:pt x="24" y="2"/>
                    <a:pt x="24" y="2"/>
                  </a:cubicBezTo>
                  <a:cubicBezTo>
                    <a:pt x="24" y="32"/>
                    <a:pt x="24" y="32"/>
                    <a:pt x="24" y="32"/>
                  </a:cubicBezTo>
                  <a:cubicBezTo>
                    <a:pt x="24" y="32"/>
                    <a:pt x="24" y="32"/>
                    <a:pt x="24" y="32"/>
                  </a:cubicBezTo>
                  <a:cubicBezTo>
                    <a:pt x="27" y="22"/>
                    <a:pt x="32" y="14"/>
                    <a:pt x="39" y="8"/>
                  </a:cubicBezTo>
                  <a:cubicBezTo>
                    <a:pt x="46" y="3"/>
                    <a:pt x="53" y="0"/>
                    <a:pt x="62" y="0"/>
                  </a:cubicBezTo>
                  <a:cubicBezTo>
                    <a:pt x="68" y="0"/>
                    <a:pt x="72" y="0"/>
                    <a:pt x="76" y="2"/>
                  </a:cubicBezTo>
                  <a:lnTo>
                    <a:pt x="7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2" name="Freeform 18"/>
            <p:cNvSpPr>
              <a:spLocks noEditPoints="1"/>
            </p:cNvSpPr>
            <p:nvPr/>
          </p:nvSpPr>
          <p:spPr bwMode="auto">
            <a:xfrm>
              <a:off x="5017" y="1922"/>
              <a:ext cx="74" cy="502"/>
            </a:xfrm>
            <a:custGeom>
              <a:avLst/>
              <a:gdLst>
                <a:gd name="T0" fmla="*/ 31 w 31"/>
                <a:gd name="T1" fmla="*/ 15 h 210"/>
                <a:gd name="T2" fmla="*/ 26 w 31"/>
                <a:gd name="T3" fmla="*/ 25 h 210"/>
                <a:gd name="T4" fmla="*/ 15 w 31"/>
                <a:gd name="T5" fmla="*/ 30 h 210"/>
                <a:gd name="T6" fmla="*/ 5 w 31"/>
                <a:gd name="T7" fmla="*/ 25 h 210"/>
                <a:gd name="T8" fmla="*/ 0 w 31"/>
                <a:gd name="T9" fmla="*/ 15 h 210"/>
                <a:gd name="T10" fmla="*/ 5 w 31"/>
                <a:gd name="T11" fmla="*/ 4 h 210"/>
                <a:gd name="T12" fmla="*/ 15 w 31"/>
                <a:gd name="T13" fmla="*/ 0 h 210"/>
                <a:gd name="T14" fmla="*/ 26 w 31"/>
                <a:gd name="T15" fmla="*/ 4 h 210"/>
                <a:gd name="T16" fmla="*/ 31 w 31"/>
                <a:gd name="T17" fmla="*/ 15 h 210"/>
                <a:gd name="T18" fmla="*/ 27 w 31"/>
                <a:gd name="T19" fmla="*/ 210 h 210"/>
                <a:gd name="T20" fmla="*/ 4 w 31"/>
                <a:gd name="T21" fmla="*/ 210 h 210"/>
                <a:gd name="T22" fmla="*/ 4 w 31"/>
                <a:gd name="T23" fmla="*/ 66 h 210"/>
                <a:gd name="T24" fmla="*/ 27 w 31"/>
                <a:gd name="T25" fmla="*/ 66 h 210"/>
                <a:gd name="T26" fmla="*/ 27 w 31"/>
                <a:gd name="T27"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210">
                  <a:moveTo>
                    <a:pt x="31" y="15"/>
                  </a:moveTo>
                  <a:cubicBezTo>
                    <a:pt x="31" y="19"/>
                    <a:pt x="29" y="22"/>
                    <a:pt x="26" y="25"/>
                  </a:cubicBezTo>
                  <a:cubicBezTo>
                    <a:pt x="23" y="28"/>
                    <a:pt x="20" y="30"/>
                    <a:pt x="15" y="30"/>
                  </a:cubicBezTo>
                  <a:cubicBezTo>
                    <a:pt x="11" y="30"/>
                    <a:pt x="8" y="28"/>
                    <a:pt x="5" y="25"/>
                  </a:cubicBezTo>
                  <a:cubicBezTo>
                    <a:pt x="2" y="23"/>
                    <a:pt x="0" y="19"/>
                    <a:pt x="0" y="15"/>
                  </a:cubicBezTo>
                  <a:cubicBezTo>
                    <a:pt x="0" y="11"/>
                    <a:pt x="2" y="7"/>
                    <a:pt x="5" y="4"/>
                  </a:cubicBezTo>
                  <a:cubicBezTo>
                    <a:pt x="7" y="1"/>
                    <a:pt x="11" y="0"/>
                    <a:pt x="15" y="0"/>
                  </a:cubicBezTo>
                  <a:cubicBezTo>
                    <a:pt x="20" y="0"/>
                    <a:pt x="23" y="1"/>
                    <a:pt x="26" y="4"/>
                  </a:cubicBezTo>
                  <a:cubicBezTo>
                    <a:pt x="29" y="7"/>
                    <a:pt x="31" y="10"/>
                    <a:pt x="31" y="15"/>
                  </a:cubicBezTo>
                  <a:close/>
                  <a:moveTo>
                    <a:pt x="27" y="210"/>
                  </a:moveTo>
                  <a:cubicBezTo>
                    <a:pt x="4" y="210"/>
                    <a:pt x="4" y="210"/>
                    <a:pt x="4" y="210"/>
                  </a:cubicBezTo>
                  <a:cubicBezTo>
                    <a:pt x="4" y="66"/>
                    <a:pt x="4" y="66"/>
                    <a:pt x="4" y="66"/>
                  </a:cubicBezTo>
                  <a:cubicBezTo>
                    <a:pt x="27" y="66"/>
                    <a:pt x="27" y="66"/>
                    <a:pt x="27" y="66"/>
                  </a:cubicBezTo>
                  <a:lnTo>
                    <a:pt x="27"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3" name="Freeform 19"/>
            <p:cNvSpPr>
              <a:spLocks/>
            </p:cNvSpPr>
            <p:nvPr/>
          </p:nvSpPr>
          <p:spPr bwMode="auto">
            <a:xfrm>
              <a:off x="5124" y="2080"/>
              <a:ext cx="317" cy="344"/>
            </a:xfrm>
            <a:custGeom>
              <a:avLst/>
              <a:gdLst>
                <a:gd name="T0" fmla="*/ 134 w 134"/>
                <a:gd name="T1" fmla="*/ 0 h 144"/>
                <a:gd name="T2" fmla="*/ 77 w 134"/>
                <a:gd name="T3" fmla="*/ 144 h 144"/>
                <a:gd name="T4" fmla="*/ 54 w 134"/>
                <a:gd name="T5" fmla="*/ 144 h 144"/>
                <a:gd name="T6" fmla="*/ 0 w 134"/>
                <a:gd name="T7" fmla="*/ 0 h 144"/>
                <a:gd name="T8" fmla="*/ 25 w 134"/>
                <a:gd name="T9" fmla="*/ 0 h 144"/>
                <a:gd name="T10" fmla="*/ 62 w 134"/>
                <a:gd name="T11" fmla="*/ 105 h 144"/>
                <a:gd name="T12" fmla="*/ 67 w 134"/>
                <a:gd name="T13" fmla="*/ 125 h 144"/>
                <a:gd name="T14" fmla="*/ 67 w 134"/>
                <a:gd name="T15" fmla="*/ 125 h 144"/>
                <a:gd name="T16" fmla="*/ 72 w 134"/>
                <a:gd name="T17" fmla="*/ 105 h 144"/>
                <a:gd name="T18" fmla="*/ 110 w 134"/>
                <a:gd name="T19" fmla="*/ 0 h 144"/>
                <a:gd name="T20" fmla="*/ 134 w 134"/>
                <a:gd name="T2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44">
                  <a:moveTo>
                    <a:pt x="134" y="0"/>
                  </a:moveTo>
                  <a:cubicBezTo>
                    <a:pt x="77" y="144"/>
                    <a:pt x="77" y="144"/>
                    <a:pt x="77" y="144"/>
                  </a:cubicBezTo>
                  <a:cubicBezTo>
                    <a:pt x="54" y="144"/>
                    <a:pt x="54" y="144"/>
                    <a:pt x="54" y="144"/>
                  </a:cubicBezTo>
                  <a:cubicBezTo>
                    <a:pt x="0" y="0"/>
                    <a:pt x="0" y="0"/>
                    <a:pt x="0" y="0"/>
                  </a:cubicBezTo>
                  <a:cubicBezTo>
                    <a:pt x="25" y="0"/>
                    <a:pt x="25" y="0"/>
                    <a:pt x="25" y="0"/>
                  </a:cubicBezTo>
                  <a:cubicBezTo>
                    <a:pt x="62" y="105"/>
                    <a:pt x="62" y="105"/>
                    <a:pt x="62" y="105"/>
                  </a:cubicBezTo>
                  <a:cubicBezTo>
                    <a:pt x="64" y="110"/>
                    <a:pt x="65" y="117"/>
                    <a:pt x="67" y="125"/>
                  </a:cubicBezTo>
                  <a:cubicBezTo>
                    <a:pt x="67" y="125"/>
                    <a:pt x="67" y="125"/>
                    <a:pt x="67" y="125"/>
                  </a:cubicBezTo>
                  <a:cubicBezTo>
                    <a:pt x="68" y="118"/>
                    <a:pt x="70" y="111"/>
                    <a:pt x="72" y="105"/>
                  </a:cubicBezTo>
                  <a:cubicBezTo>
                    <a:pt x="110" y="0"/>
                    <a:pt x="110" y="0"/>
                    <a:pt x="110" y="0"/>
                  </a:cubicBezTo>
                  <a:lnTo>
                    <a:pt x="1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4" name="Freeform 20"/>
            <p:cNvSpPr>
              <a:spLocks noEditPoints="1"/>
            </p:cNvSpPr>
            <p:nvPr/>
          </p:nvSpPr>
          <p:spPr bwMode="auto">
            <a:xfrm>
              <a:off x="5458" y="2073"/>
              <a:ext cx="296" cy="361"/>
            </a:xfrm>
            <a:custGeom>
              <a:avLst/>
              <a:gdLst>
                <a:gd name="T0" fmla="*/ 125 w 125"/>
                <a:gd name="T1" fmla="*/ 81 h 151"/>
                <a:gd name="T2" fmla="*/ 24 w 125"/>
                <a:gd name="T3" fmla="*/ 81 h 151"/>
                <a:gd name="T4" fmla="*/ 37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9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7"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5" y="151"/>
                    <a:pt x="29" y="144"/>
                    <a:pt x="17" y="131"/>
                  </a:cubicBezTo>
                  <a:cubicBezTo>
                    <a:pt x="6" y="118"/>
                    <a:pt x="0" y="99"/>
                    <a:pt x="0" y="76"/>
                  </a:cubicBezTo>
                  <a:cubicBezTo>
                    <a:pt x="0" y="62"/>
                    <a:pt x="3" y="48"/>
                    <a:pt x="9" y="37"/>
                  </a:cubicBezTo>
                  <a:cubicBezTo>
                    <a:pt x="14" y="25"/>
                    <a:pt x="22" y="16"/>
                    <a:pt x="32" y="9"/>
                  </a:cubicBezTo>
                  <a:cubicBezTo>
                    <a:pt x="43" y="3"/>
                    <a:pt x="54" y="0"/>
                    <a:pt x="66" y="0"/>
                  </a:cubicBezTo>
                  <a:cubicBezTo>
                    <a:pt x="85" y="0"/>
                    <a:pt x="99" y="6"/>
                    <a:pt x="110" y="18"/>
                  </a:cubicBezTo>
                  <a:cubicBezTo>
                    <a:pt x="120" y="30"/>
                    <a:pt x="125" y="47"/>
                    <a:pt x="125" y="69"/>
                  </a:cubicBezTo>
                  <a:lnTo>
                    <a:pt x="125" y="81"/>
                  </a:lnTo>
                  <a:close/>
                  <a:moveTo>
                    <a:pt x="102" y="61"/>
                  </a:moveTo>
                  <a:cubicBezTo>
                    <a:pt x="102" y="48"/>
                    <a:pt x="98" y="38"/>
                    <a:pt x="92" y="30"/>
                  </a:cubicBezTo>
                  <a:cubicBezTo>
                    <a:pt x="86" y="23"/>
                    <a:pt x="77" y="19"/>
                    <a:pt x="66" y="19"/>
                  </a:cubicBezTo>
                  <a:cubicBezTo>
                    <a:pt x="55" y="19"/>
                    <a:pt x="46" y="23"/>
                    <a:pt x="38" y="31"/>
                  </a:cubicBezTo>
                  <a:cubicBezTo>
                    <a:pt x="31" y="39"/>
                    <a:pt x="26" y="49"/>
                    <a:pt x="24" y="61"/>
                  </a:cubicBezTo>
                  <a:lnTo>
                    <a:pt x="102"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nvGrpSpPr>
          <p:cNvPr id="535" name="Group 32"/>
          <p:cNvGrpSpPr>
            <a:grpSpLocks noChangeAspect="1"/>
          </p:cNvGrpSpPr>
          <p:nvPr/>
        </p:nvGrpSpPr>
        <p:grpSpPr bwMode="auto">
          <a:xfrm>
            <a:off x="670093" y="5565273"/>
            <a:ext cx="1088945" cy="351042"/>
            <a:chOff x="3382" y="2013"/>
            <a:chExt cx="912" cy="294"/>
          </a:xfrm>
          <a:solidFill>
            <a:schemeClr val="tx1"/>
          </a:solidFill>
        </p:grpSpPr>
        <p:sp>
          <p:nvSpPr>
            <p:cNvPr id="536" name="Freeform 33"/>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7" name="Freeform 34"/>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8" name="Freeform 35"/>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9" name="Freeform 36"/>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0" name="Freeform 37"/>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1" name="Freeform 38"/>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2" name="Freeform 39"/>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3" name="Freeform 40"/>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4" name="Freeform 41"/>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5" name="Freeform 42"/>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6" name="Freeform 43"/>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8" name="Freeform 44"/>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9" name="Freeform 45"/>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0" name="Freeform 46"/>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1" name="Rectangle 47"/>
            <p:cNvSpPr>
              <a:spLocks noChangeArrowheads="1"/>
            </p:cNvSpPr>
            <p:nvPr/>
          </p:nvSpPr>
          <p:spPr bwMode="auto">
            <a:xfrm>
              <a:off x="3639" y="2131"/>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2" name="Rectangle 48"/>
            <p:cNvSpPr>
              <a:spLocks noChangeArrowheads="1"/>
            </p:cNvSpPr>
            <p:nvPr/>
          </p:nvSpPr>
          <p:spPr bwMode="auto">
            <a:xfrm>
              <a:off x="3639" y="2189"/>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3" name="Freeform 49"/>
            <p:cNvSpPr>
              <a:spLocks/>
            </p:cNvSpPr>
            <p:nvPr/>
          </p:nvSpPr>
          <p:spPr bwMode="auto">
            <a:xfrm>
              <a:off x="3563" y="2054"/>
              <a:ext cx="95" cy="212"/>
            </a:xfrm>
            <a:custGeom>
              <a:avLst/>
              <a:gdLst>
                <a:gd name="T0" fmla="*/ 28 w 40"/>
                <a:gd name="T1" fmla="*/ 8 h 88"/>
                <a:gd name="T2" fmla="*/ 28 w 40"/>
                <a:gd name="T3" fmla="*/ 4 h 88"/>
                <a:gd name="T4" fmla="*/ 24 w 40"/>
                <a:gd name="T5" fmla="*/ 0 h 88"/>
                <a:gd name="T6" fmla="*/ 0 w 40"/>
                <a:gd name="T7" fmla="*/ 0 h 88"/>
                <a:gd name="T8" fmla="*/ 0 w 40"/>
                <a:gd name="T9" fmla="*/ 12 h 88"/>
                <a:gd name="T10" fmla="*/ 20 w 40"/>
                <a:gd name="T11" fmla="*/ 12 h 88"/>
                <a:gd name="T12" fmla="*/ 20 w 40"/>
                <a:gd name="T13" fmla="*/ 16 h 88"/>
                <a:gd name="T14" fmla="*/ 0 w 40"/>
                <a:gd name="T15" fmla="*/ 16 h 88"/>
                <a:gd name="T16" fmla="*/ 0 w 40"/>
                <a:gd name="T17" fmla="*/ 24 h 88"/>
                <a:gd name="T18" fmla="*/ 20 w 40"/>
                <a:gd name="T19" fmla="*/ 24 h 88"/>
                <a:gd name="T20" fmla="*/ 20 w 40"/>
                <a:gd name="T21" fmla="*/ 28 h 88"/>
                <a:gd name="T22" fmla="*/ 0 w 40"/>
                <a:gd name="T23" fmla="*/ 28 h 88"/>
                <a:gd name="T24" fmla="*/ 0 w 40"/>
                <a:gd name="T25" fmla="*/ 36 h 88"/>
                <a:gd name="T26" fmla="*/ 20 w 40"/>
                <a:gd name="T27" fmla="*/ 36 h 88"/>
                <a:gd name="T28" fmla="*/ 20 w 40"/>
                <a:gd name="T29" fmla="*/ 40 h 88"/>
                <a:gd name="T30" fmla="*/ 0 w 40"/>
                <a:gd name="T31" fmla="*/ 40 h 88"/>
                <a:gd name="T32" fmla="*/ 0 w 40"/>
                <a:gd name="T33" fmla="*/ 48 h 88"/>
                <a:gd name="T34" fmla="*/ 20 w 40"/>
                <a:gd name="T35" fmla="*/ 48 h 88"/>
                <a:gd name="T36" fmla="*/ 20 w 40"/>
                <a:gd name="T37" fmla="*/ 52 h 88"/>
                <a:gd name="T38" fmla="*/ 0 w 40"/>
                <a:gd name="T39" fmla="*/ 52 h 88"/>
                <a:gd name="T40" fmla="*/ 0 w 40"/>
                <a:gd name="T41" fmla="*/ 60 h 88"/>
                <a:gd name="T42" fmla="*/ 20 w 40"/>
                <a:gd name="T43" fmla="*/ 60 h 88"/>
                <a:gd name="T44" fmla="*/ 20 w 40"/>
                <a:gd name="T45" fmla="*/ 64 h 88"/>
                <a:gd name="T46" fmla="*/ 0 w 40"/>
                <a:gd name="T47" fmla="*/ 64 h 88"/>
                <a:gd name="T48" fmla="*/ 0 w 40"/>
                <a:gd name="T49" fmla="*/ 72 h 88"/>
                <a:gd name="T50" fmla="*/ 20 w 40"/>
                <a:gd name="T51" fmla="*/ 72 h 88"/>
                <a:gd name="T52" fmla="*/ 20 w 40"/>
                <a:gd name="T53" fmla="*/ 76 h 88"/>
                <a:gd name="T54" fmla="*/ 0 w 40"/>
                <a:gd name="T55" fmla="*/ 76 h 88"/>
                <a:gd name="T56" fmla="*/ 0 w 40"/>
                <a:gd name="T57" fmla="*/ 88 h 88"/>
                <a:gd name="T58" fmla="*/ 24 w 40"/>
                <a:gd name="T59" fmla="*/ 88 h 88"/>
                <a:gd name="T60" fmla="*/ 28 w 40"/>
                <a:gd name="T61" fmla="*/ 84 h 88"/>
                <a:gd name="T62" fmla="*/ 28 w 40"/>
                <a:gd name="T63" fmla="*/ 28 h 88"/>
                <a:gd name="T64" fmla="*/ 40 w 40"/>
                <a:gd name="T65" fmla="*/ 28 h 88"/>
                <a:gd name="T66" fmla="*/ 40 w 40"/>
                <a:gd name="T67" fmla="*/ 8 h 88"/>
                <a:gd name="T68" fmla="*/ 28 w 40"/>
                <a:gd name="T69"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88">
                  <a:moveTo>
                    <a:pt x="28" y="8"/>
                  </a:moveTo>
                  <a:cubicBezTo>
                    <a:pt x="28" y="4"/>
                    <a:pt x="28" y="4"/>
                    <a:pt x="28" y="4"/>
                  </a:cubicBezTo>
                  <a:cubicBezTo>
                    <a:pt x="28" y="3"/>
                    <a:pt x="25" y="0"/>
                    <a:pt x="24" y="0"/>
                  </a:cubicBezTo>
                  <a:cubicBezTo>
                    <a:pt x="0" y="0"/>
                    <a:pt x="0" y="0"/>
                    <a:pt x="0" y="0"/>
                  </a:cubicBezTo>
                  <a:cubicBezTo>
                    <a:pt x="0" y="12"/>
                    <a:pt x="0" y="12"/>
                    <a:pt x="0" y="12"/>
                  </a:cubicBezTo>
                  <a:cubicBezTo>
                    <a:pt x="20" y="12"/>
                    <a:pt x="20" y="12"/>
                    <a:pt x="20" y="12"/>
                  </a:cubicBezTo>
                  <a:cubicBezTo>
                    <a:pt x="20" y="16"/>
                    <a:pt x="20" y="16"/>
                    <a:pt x="20" y="16"/>
                  </a:cubicBezTo>
                  <a:cubicBezTo>
                    <a:pt x="0" y="16"/>
                    <a:pt x="0" y="16"/>
                    <a:pt x="0" y="16"/>
                  </a:cubicBezTo>
                  <a:cubicBezTo>
                    <a:pt x="0" y="24"/>
                    <a:pt x="0" y="24"/>
                    <a:pt x="0" y="24"/>
                  </a:cubicBezTo>
                  <a:cubicBezTo>
                    <a:pt x="20" y="24"/>
                    <a:pt x="20" y="24"/>
                    <a:pt x="20" y="24"/>
                  </a:cubicBezTo>
                  <a:cubicBezTo>
                    <a:pt x="20" y="28"/>
                    <a:pt x="20" y="28"/>
                    <a:pt x="20" y="28"/>
                  </a:cubicBezTo>
                  <a:cubicBezTo>
                    <a:pt x="0" y="28"/>
                    <a:pt x="0" y="28"/>
                    <a:pt x="0" y="28"/>
                  </a:cubicBezTo>
                  <a:cubicBezTo>
                    <a:pt x="0" y="36"/>
                    <a:pt x="0" y="36"/>
                    <a:pt x="0" y="36"/>
                  </a:cubicBezTo>
                  <a:cubicBezTo>
                    <a:pt x="20" y="36"/>
                    <a:pt x="20" y="36"/>
                    <a:pt x="20" y="36"/>
                  </a:cubicBezTo>
                  <a:cubicBezTo>
                    <a:pt x="20" y="40"/>
                    <a:pt x="20" y="40"/>
                    <a:pt x="20" y="40"/>
                  </a:cubicBezTo>
                  <a:cubicBezTo>
                    <a:pt x="0" y="40"/>
                    <a:pt x="0" y="40"/>
                    <a:pt x="0" y="40"/>
                  </a:cubicBezTo>
                  <a:cubicBezTo>
                    <a:pt x="0" y="48"/>
                    <a:pt x="0" y="48"/>
                    <a:pt x="0" y="48"/>
                  </a:cubicBezTo>
                  <a:cubicBezTo>
                    <a:pt x="20" y="48"/>
                    <a:pt x="20" y="48"/>
                    <a:pt x="20" y="48"/>
                  </a:cubicBezTo>
                  <a:cubicBezTo>
                    <a:pt x="20" y="52"/>
                    <a:pt x="20" y="52"/>
                    <a:pt x="20" y="52"/>
                  </a:cubicBezTo>
                  <a:cubicBezTo>
                    <a:pt x="0" y="52"/>
                    <a:pt x="0" y="52"/>
                    <a:pt x="0" y="52"/>
                  </a:cubicBezTo>
                  <a:cubicBezTo>
                    <a:pt x="0" y="60"/>
                    <a:pt x="0" y="60"/>
                    <a:pt x="0" y="60"/>
                  </a:cubicBezTo>
                  <a:cubicBezTo>
                    <a:pt x="20" y="60"/>
                    <a:pt x="20" y="60"/>
                    <a:pt x="20" y="60"/>
                  </a:cubicBezTo>
                  <a:cubicBezTo>
                    <a:pt x="20" y="64"/>
                    <a:pt x="20" y="64"/>
                    <a:pt x="20" y="64"/>
                  </a:cubicBezTo>
                  <a:cubicBezTo>
                    <a:pt x="0" y="64"/>
                    <a:pt x="0" y="64"/>
                    <a:pt x="0" y="64"/>
                  </a:cubicBezTo>
                  <a:cubicBezTo>
                    <a:pt x="0" y="72"/>
                    <a:pt x="0" y="72"/>
                    <a:pt x="0" y="72"/>
                  </a:cubicBezTo>
                  <a:cubicBezTo>
                    <a:pt x="20" y="72"/>
                    <a:pt x="20" y="72"/>
                    <a:pt x="20" y="72"/>
                  </a:cubicBezTo>
                  <a:cubicBezTo>
                    <a:pt x="20" y="76"/>
                    <a:pt x="20" y="76"/>
                    <a:pt x="20" y="76"/>
                  </a:cubicBezTo>
                  <a:cubicBezTo>
                    <a:pt x="0" y="76"/>
                    <a:pt x="0" y="76"/>
                    <a:pt x="0" y="76"/>
                  </a:cubicBezTo>
                  <a:cubicBezTo>
                    <a:pt x="0" y="88"/>
                    <a:pt x="0" y="88"/>
                    <a:pt x="0" y="88"/>
                  </a:cubicBezTo>
                  <a:cubicBezTo>
                    <a:pt x="24" y="88"/>
                    <a:pt x="24" y="88"/>
                    <a:pt x="24" y="88"/>
                  </a:cubicBezTo>
                  <a:cubicBezTo>
                    <a:pt x="25" y="88"/>
                    <a:pt x="28" y="85"/>
                    <a:pt x="28" y="84"/>
                  </a:cubicBezTo>
                  <a:cubicBezTo>
                    <a:pt x="28" y="28"/>
                    <a:pt x="28" y="28"/>
                    <a:pt x="28" y="28"/>
                  </a:cubicBezTo>
                  <a:cubicBezTo>
                    <a:pt x="40" y="28"/>
                    <a:pt x="40" y="28"/>
                    <a:pt x="40" y="28"/>
                  </a:cubicBezTo>
                  <a:cubicBezTo>
                    <a:pt x="40" y="8"/>
                    <a:pt x="40" y="8"/>
                    <a:pt x="40" y="8"/>
                  </a:cubicBezTo>
                  <a:lnTo>
                    <a:pt x="2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4" name="Freeform 50"/>
            <p:cNvSpPr>
              <a:spLocks noEditPoints="1"/>
            </p:cNvSpPr>
            <p:nvPr/>
          </p:nvSpPr>
          <p:spPr bwMode="auto">
            <a:xfrm>
              <a:off x="3382" y="2013"/>
              <a:ext cx="171" cy="294"/>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6 w 72"/>
                <a:gd name="T11" fmla="*/ 86 h 122"/>
                <a:gd name="T12" fmla="*/ 45 w 72"/>
                <a:gd name="T13" fmla="*/ 86 h 122"/>
                <a:gd name="T14" fmla="*/ 27 w 72"/>
                <a:gd name="T15" fmla="*/ 55 h 122"/>
                <a:gd name="T16" fmla="*/ 26 w 72"/>
                <a:gd name="T17" fmla="*/ 54 h 122"/>
                <a:gd name="T18" fmla="*/ 26 w 72"/>
                <a:gd name="T19" fmla="*/ 53 h 122"/>
                <a:gd name="T20" fmla="*/ 25 w 72"/>
                <a:gd name="T21" fmla="*/ 52 h 122"/>
                <a:gd name="T22" fmla="*/ 25 w 72"/>
                <a:gd name="T23" fmla="*/ 51 h 122"/>
                <a:gd name="T24" fmla="*/ 25 w 72"/>
                <a:gd name="T25" fmla="*/ 51 h 122"/>
                <a:gd name="T26" fmla="*/ 25 w 72"/>
                <a:gd name="T27" fmla="*/ 52 h 122"/>
                <a:gd name="T28" fmla="*/ 25 w 72"/>
                <a:gd name="T29" fmla="*/ 54 h 122"/>
                <a:gd name="T30" fmla="*/ 25 w 72"/>
                <a:gd name="T31" fmla="*/ 56 h 122"/>
                <a:gd name="T32" fmla="*/ 25 w 72"/>
                <a:gd name="T33" fmla="*/ 59 h 122"/>
                <a:gd name="T34" fmla="*/ 25 w 72"/>
                <a:gd name="T35" fmla="*/ 85 h 122"/>
                <a:gd name="T36" fmla="*/ 16 w 72"/>
                <a:gd name="T37" fmla="*/ 84 h 122"/>
                <a:gd name="T38" fmla="*/ 16 w 72"/>
                <a:gd name="T39" fmla="*/ 38 h 122"/>
                <a:gd name="T40" fmla="*/ 26 w 72"/>
                <a:gd name="T41" fmla="*/ 37 h 122"/>
                <a:gd name="T42" fmla="*/ 44 w 72"/>
                <a:gd name="T43" fmla="*/ 66 h 122"/>
                <a:gd name="T44" fmla="*/ 44 w 72"/>
                <a:gd name="T45" fmla="*/ 67 h 122"/>
                <a:gd name="T46" fmla="*/ 45 w 72"/>
                <a:gd name="T47" fmla="*/ 68 h 122"/>
                <a:gd name="T48" fmla="*/ 45 w 72"/>
                <a:gd name="T49" fmla="*/ 69 h 122"/>
                <a:gd name="T50" fmla="*/ 46 w 72"/>
                <a:gd name="T51" fmla="*/ 70 h 122"/>
                <a:gd name="T52" fmla="*/ 46 w 72"/>
                <a:gd name="T53" fmla="*/ 70 h 122"/>
                <a:gd name="T54" fmla="*/ 46 w 72"/>
                <a:gd name="T55" fmla="*/ 69 h 122"/>
                <a:gd name="T56" fmla="*/ 46 w 72"/>
                <a:gd name="T57" fmla="*/ 68 h 122"/>
                <a:gd name="T58" fmla="*/ 46 w 72"/>
                <a:gd name="T59" fmla="*/ 66 h 122"/>
                <a:gd name="T60" fmla="*/ 46 w 72"/>
                <a:gd name="T61" fmla="*/ 64 h 122"/>
                <a:gd name="T62" fmla="*/ 46 w 72"/>
                <a:gd name="T63" fmla="*/ 36 h 122"/>
                <a:gd name="T64" fmla="*/ 56 w 72"/>
                <a:gd name="T65" fmla="*/ 36 h 122"/>
                <a:gd name="T66" fmla="*/ 56 w 72"/>
                <a:gd name="T6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6" y="86"/>
                  </a:moveTo>
                  <a:cubicBezTo>
                    <a:pt x="45" y="86"/>
                    <a:pt x="45" y="86"/>
                    <a:pt x="45" y="86"/>
                  </a:cubicBezTo>
                  <a:cubicBezTo>
                    <a:pt x="27" y="55"/>
                    <a:pt x="27" y="55"/>
                    <a:pt x="27" y="55"/>
                  </a:cubicBezTo>
                  <a:cubicBezTo>
                    <a:pt x="27" y="54"/>
                    <a:pt x="27" y="54"/>
                    <a:pt x="26" y="54"/>
                  </a:cubicBezTo>
                  <a:cubicBezTo>
                    <a:pt x="26" y="53"/>
                    <a:pt x="26" y="53"/>
                    <a:pt x="26" y="53"/>
                  </a:cubicBezTo>
                  <a:cubicBezTo>
                    <a:pt x="26" y="52"/>
                    <a:pt x="26" y="52"/>
                    <a:pt x="25" y="52"/>
                  </a:cubicBezTo>
                  <a:cubicBezTo>
                    <a:pt x="25" y="51"/>
                    <a:pt x="25" y="51"/>
                    <a:pt x="25" y="51"/>
                  </a:cubicBezTo>
                  <a:cubicBezTo>
                    <a:pt x="25" y="51"/>
                    <a:pt x="25" y="51"/>
                    <a:pt x="25" y="51"/>
                  </a:cubicBezTo>
                  <a:cubicBezTo>
                    <a:pt x="25" y="51"/>
                    <a:pt x="25" y="52"/>
                    <a:pt x="25" y="52"/>
                  </a:cubicBezTo>
                  <a:cubicBezTo>
                    <a:pt x="25" y="53"/>
                    <a:pt x="25" y="54"/>
                    <a:pt x="25" y="54"/>
                  </a:cubicBezTo>
                  <a:cubicBezTo>
                    <a:pt x="25" y="55"/>
                    <a:pt x="25" y="56"/>
                    <a:pt x="25" y="56"/>
                  </a:cubicBezTo>
                  <a:cubicBezTo>
                    <a:pt x="25" y="57"/>
                    <a:pt x="25" y="58"/>
                    <a:pt x="25" y="59"/>
                  </a:cubicBezTo>
                  <a:cubicBezTo>
                    <a:pt x="25" y="85"/>
                    <a:pt x="25" y="85"/>
                    <a:pt x="25" y="85"/>
                  </a:cubicBezTo>
                  <a:cubicBezTo>
                    <a:pt x="16" y="84"/>
                    <a:pt x="16" y="84"/>
                    <a:pt x="16" y="84"/>
                  </a:cubicBezTo>
                  <a:cubicBezTo>
                    <a:pt x="16" y="38"/>
                    <a:pt x="16" y="38"/>
                    <a:pt x="16" y="38"/>
                  </a:cubicBezTo>
                  <a:cubicBezTo>
                    <a:pt x="26" y="37"/>
                    <a:pt x="26" y="37"/>
                    <a:pt x="26" y="37"/>
                  </a:cubicBezTo>
                  <a:cubicBezTo>
                    <a:pt x="44" y="66"/>
                    <a:pt x="44" y="66"/>
                    <a:pt x="44" y="66"/>
                  </a:cubicBezTo>
                  <a:cubicBezTo>
                    <a:pt x="44" y="67"/>
                    <a:pt x="44" y="67"/>
                    <a:pt x="44" y="67"/>
                  </a:cubicBezTo>
                  <a:cubicBezTo>
                    <a:pt x="44" y="67"/>
                    <a:pt x="44" y="68"/>
                    <a:pt x="45" y="68"/>
                  </a:cubicBezTo>
                  <a:cubicBezTo>
                    <a:pt x="45" y="68"/>
                    <a:pt x="45" y="69"/>
                    <a:pt x="45" y="69"/>
                  </a:cubicBezTo>
                  <a:cubicBezTo>
                    <a:pt x="45" y="70"/>
                    <a:pt x="46" y="70"/>
                    <a:pt x="46" y="70"/>
                  </a:cubicBezTo>
                  <a:cubicBezTo>
                    <a:pt x="46" y="70"/>
                    <a:pt x="46" y="70"/>
                    <a:pt x="46" y="70"/>
                  </a:cubicBezTo>
                  <a:cubicBezTo>
                    <a:pt x="46" y="70"/>
                    <a:pt x="46" y="70"/>
                    <a:pt x="46" y="69"/>
                  </a:cubicBezTo>
                  <a:cubicBezTo>
                    <a:pt x="46" y="69"/>
                    <a:pt x="46" y="68"/>
                    <a:pt x="46" y="68"/>
                  </a:cubicBezTo>
                  <a:cubicBezTo>
                    <a:pt x="46" y="67"/>
                    <a:pt x="46" y="67"/>
                    <a:pt x="46" y="66"/>
                  </a:cubicBezTo>
                  <a:cubicBezTo>
                    <a:pt x="46" y="65"/>
                    <a:pt x="46" y="64"/>
                    <a:pt x="46" y="64"/>
                  </a:cubicBezTo>
                  <a:cubicBezTo>
                    <a:pt x="46" y="36"/>
                    <a:pt x="46" y="36"/>
                    <a:pt x="46" y="36"/>
                  </a:cubicBezTo>
                  <a:cubicBezTo>
                    <a:pt x="56" y="36"/>
                    <a:pt x="56" y="36"/>
                    <a:pt x="56" y="36"/>
                  </a:cubicBezTo>
                  <a:lnTo>
                    <a:pt x="56"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nvGrpSpPr>
          <p:cNvPr id="555" name="Group 554"/>
          <p:cNvGrpSpPr/>
          <p:nvPr/>
        </p:nvGrpSpPr>
        <p:grpSpPr>
          <a:xfrm>
            <a:off x="2295681" y="5292615"/>
            <a:ext cx="1735070" cy="322422"/>
            <a:chOff x="3780357" y="9151926"/>
            <a:chExt cx="1910317" cy="392096"/>
          </a:xfrm>
        </p:grpSpPr>
        <p:sp>
          <p:nvSpPr>
            <p:cNvPr id="556" name="TextBox 555"/>
            <p:cNvSpPr txBox="1"/>
            <p:nvPr/>
          </p:nvSpPr>
          <p:spPr>
            <a:xfrm>
              <a:off x="4286127" y="9235523"/>
              <a:ext cx="1404547" cy="231104"/>
            </a:xfrm>
            <a:prstGeom prst="rect">
              <a:avLst/>
            </a:prstGeom>
            <a:noFill/>
          </p:spPr>
          <p:txBody>
            <a:bodyPr wrap="square" lIns="0" tIns="0" rIns="0" bIns="0" rtlCol="0">
              <a:spAutoFit/>
            </a:bodyPr>
            <a:lstStyle/>
            <a:p>
              <a:pPr defTabSz="914093">
                <a:lnSpc>
                  <a:spcPct val="90000"/>
                </a:lnSpc>
                <a:spcAft>
                  <a:spcPts val="588"/>
                </a:spcAft>
              </a:pPr>
              <a:r>
                <a:rPr lang="en-US" sz="1372" spc="-29" dirty="0">
                  <a:gradFill>
                    <a:gsLst>
                      <a:gs pos="2917">
                        <a:srgbClr val="FFFFFF"/>
                      </a:gs>
                      <a:gs pos="30000">
                        <a:srgbClr val="FFFFFF"/>
                      </a:gs>
                    </a:gsLst>
                    <a:lin ang="5400000" scaled="0"/>
                  </a:gradFill>
                </a:rPr>
                <a:t>Video Portal</a:t>
              </a:r>
            </a:p>
          </p:txBody>
        </p:sp>
        <p:pic>
          <p:nvPicPr>
            <p:cNvPr id="557" name="Picture 556"/>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780357" y="9151926"/>
              <a:ext cx="396245" cy="392096"/>
            </a:xfrm>
            <a:prstGeom prst="rect">
              <a:avLst/>
            </a:prstGeom>
            <a:noFill/>
          </p:spPr>
        </p:pic>
      </p:grpSp>
      <p:sp>
        <p:nvSpPr>
          <p:cNvPr id="558" name="Freeform 30"/>
          <p:cNvSpPr>
            <a:spLocks noChangeAspect="1" noEditPoints="1"/>
          </p:cNvSpPr>
          <p:nvPr/>
        </p:nvSpPr>
        <p:spPr bwMode="auto">
          <a:xfrm>
            <a:off x="675063" y="4471171"/>
            <a:ext cx="773214" cy="344322"/>
          </a:xfrm>
          <a:custGeom>
            <a:avLst/>
            <a:gdLst>
              <a:gd name="T0" fmla="*/ 60 w 216"/>
              <a:gd name="T1" fmla="*/ 20 h 96"/>
              <a:gd name="T2" fmla="*/ 60 w 216"/>
              <a:gd name="T3" fmla="*/ 28 h 96"/>
              <a:gd name="T4" fmla="*/ 68 w 216"/>
              <a:gd name="T5" fmla="*/ 40 h 96"/>
              <a:gd name="T6" fmla="*/ 68 w 216"/>
              <a:gd name="T7" fmla="*/ 44 h 96"/>
              <a:gd name="T8" fmla="*/ 60 w 216"/>
              <a:gd name="T9" fmla="*/ 56 h 96"/>
              <a:gd name="T10" fmla="*/ 60 w 216"/>
              <a:gd name="T11" fmla="*/ 64 h 96"/>
              <a:gd name="T12" fmla="*/ 68 w 216"/>
              <a:gd name="T13" fmla="*/ 76 h 96"/>
              <a:gd name="T14" fmla="*/ 92 w 216"/>
              <a:gd name="T15" fmla="*/ 84 h 96"/>
              <a:gd name="T16" fmla="*/ 92 w 216"/>
              <a:gd name="T17" fmla="*/ 12 h 96"/>
              <a:gd name="T18" fmla="*/ 72 w 216"/>
              <a:gd name="T19" fmla="*/ 68 h 96"/>
              <a:gd name="T20" fmla="*/ 88 w 216"/>
              <a:gd name="T21" fmla="*/ 64 h 96"/>
              <a:gd name="T22" fmla="*/ 88 w 216"/>
              <a:gd name="T23" fmla="*/ 56 h 96"/>
              <a:gd name="T24" fmla="*/ 72 w 216"/>
              <a:gd name="T25" fmla="*/ 52 h 96"/>
              <a:gd name="T26" fmla="*/ 88 w 216"/>
              <a:gd name="T27" fmla="*/ 52 h 96"/>
              <a:gd name="T28" fmla="*/ 72 w 216"/>
              <a:gd name="T29" fmla="*/ 32 h 96"/>
              <a:gd name="T30" fmla="*/ 88 w 216"/>
              <a:gd name="T31" fmla="*/ 28 h 96"/>
              <a:gd name="T32" fmla="*/ 88 w 216"/>
              <a:gd name="T33" fmla="*/ 20 h 96"/>
              <a:gd name="T34" fmla="*/ 0 w 216"/>
              <a:gd name="T35" fmla="*/ 82 h 96"/>
              <a:gd name="T36" fmla="*/ 0 w 216"/>
              <a:gd name="T37" fmla="*/ 13 h 96"/>
              <a:gd name="T38" fmla="*/ 27 w 216"/>
              <a:gd name="T39" fmla="*/ 54 h 96"/>
              <a:gd name="T40" fmla="*/ 27 w 216"/>
              <a:gd name="T41" fmla="*/ 52 h 96"/>
              <a:gd name="T42" fmla="*/ 26 w 216"/>
              <a:gd name="T43" fmla="*/ 53 h 96"/>
              <a:gd name="T44" fmla="*/ 20 w 216"/>
              <a:gd name="T45" fmla="*/ 66 h 96"/>
              <a:gd name="T46" fmla="*/ 13 w 216"/>
              <a:gd name="T47" fmla="*/ 29 h 96"/>
              <a:gd name="T48" fmla="*/ 26 w 216"/>
              <a:gd name="T49" fmla="*/ 41 h 96"/>
              <a:gd name="T50" fmla="*/ 27 w 216"/>
              <a:gd name="T51" fmla="*/ 43 h 96"/>
              <a:gd name="T52" fmla="*/ 27 w 216"/>
              <a:gd name="T53" fmla="*/ 42 h 96"/>
              <a:gd name="T54" fmla="*/ 33 w 216"/>
              <a:gd name="T55" fmla="*/ 28 h 96"/>
              <a:gd name="T56" fmla="*/ 42 w 216"/>
              <a:gd name="T57" fmla="*/ 68 h 96"/>
              <a:gd name="T58" fmla="*/ 124 w 216"/>
              <a:gd name="T59" fmla="*/ 65 h 96"/>
              <a:gd name="T60" fmla="*/ 141 w 216"/>
              <a:gd name="T61" fmla="*/ 35 h 96"/>
              <a:gd name="T62" fmla="*/ 140 w 216"/>
              <a:gd name="T63" fmla="*/ 46 h 96"/>
              <a:gd name="T64" fmla="*/ 128 w 216"/>
              <a:gd name="T65" fmla="*/ 61 h 96"/>
              <a:gd name="T66" fmla="*/ 166 w 216"/>
              <a:gd name="T67" fmla="*/ 41 h 96"/>
              <a:gd name="T68" fmla="*/ 161 w 216"/>
              <a:gd name="T69" fmla="*/ 65 h 96"/>
              <a:gd name="T70" fmla="*/ 155 w 216"/>
              <a:gd name="T71" fmla="*/ 55 h 96"/>
              <a:gd name="T72" fmla="*/ 153 w 216"/>
              <a:gd name="T73" fmla="*/ 53 h 96"/>
              <a:gd name="T74" fmla="*/ 155 w 216"/>
              <a:gd name="T75" fmla="*/ 51 h 96"/>
              <a:gd name="T76" fmla="*/ 166 w 216"/>
              <a:gd name="T77" fmla="*/ 41 h 96"/>
              <a:gd name="T78" fmla="*/ 172 w 216"/>
              <a:gd name="T79" fmla="*/ 64 h 96"/>
              <a:gd name="T80" fmla="*/ 170 w 216"/>
              <a:gd name="T81" fmla="*/ 44 h 96"/>
              <a:gd name="T82" fmla="*/ 185 w 216"/>
              <a:gd name="T83" fmla="*/ 45 h 96"/>
              <a:gd name="T84" fmla="*/ 170 w 216"/>
              <a:gd name="T85" fmla="*/ 53 h 96"/>
              <a:gd name="T86" fmla="*/ 184 w 216"/>
              <a:gd name="T87" fmla="*/ 60 h 96"/>
              <a:gd name="T88" fmla="*/ 191 w 216"/>
              <a:gd name="T89" fmla="*/ 54 h 96"/>
              <a:gd name="T90" fmla="*/ 206 w 216"/>
              <a:gd name="T91" fmla="*/ 59 h 96"/>
              <a:gd name="T92" fmla="*/ 190 w 216"/>
              <a:gd name="T93" fmla="*/ 62 h 96"/>
              <a:gd name="T94" fmla="*/ 192 w 216"/>
              <a:gd name="T95" fmla="*/ 42 h 96"/>
              <a:gd name="T96" fmla="*/ 208 w 216"/>
              <a:gd name="T97" fmla="*/ 52 h 96"/>
              <a:gd name="T98" fmla="*/ 202 w 216"/>
              <a:gd name="T99" fmla="*/ 45 h 96"/>
              <a:gd name="T100" fmla="*/ 191 w 216"/>
              <a:gd name="T101" fmla="*/ 50 h 96"/>
              <a:gd name="T102" fmla="*/ 212 w 216"/>
              <a:gd name="T103" fmla="*/ 65 h 96"/>
              <a:gd name="T104" fmla="*/ 216 w 216"/>
              <a:gd name="T105"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4"/>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2"/>
                  <a:pt x="0" y="82"/>
                  <a:pt x="0" y="82"/>
                </a:cubicBezTo>
                <a:cubicBezTo>
                  <a:pt x="56" y="96"/>
                  <a:pt x="56" y="96"/>
                  <a:pt x="56" y="96"/>
                </a:cubicBezTo>
                <a:cubicBezTo>
                  <a:pt x="56" y="0"/>
                  <a:pt x="56" y="0"/>
                  <a:pt x="56" y="0"/>
                </a:cubicBezTo>
                <a:lnTo>
                  <a:pt x="0" y="13"/>
                </a:lnTo>
                <a:close/>
                <a:moveTo>
                  <a:pt x="33" y="67"/>
                </a:moveTo>
                <a:cubicBezTo>
                  <a:pt x="27" y="54"/>
                  <a:pt x="27" y="54"/>
                  <a:pt x="27" y="54"/>
                </a:cubicBezTo>
                <a:cubicBezTo>
                  <a:pt x="27" y="54"/>
                  <a:pt x="27" y="54"/>
                  <a:pt x="27" y="54"/>
                </a:cubicBezTo>
                <a:cubicBezTo>
                  <a:pt x="27" y="54"/>
                  <a:pt x="27" y="53"/>
                  <a:pt x="27" y="53"/>
                </a:cubicBezTo>
                <a:cubicBezTo>
                  <a:pt x="27" y="53"/>
                  <a:pt x="27" y="53"/>
                  <a:pt x="27" y="52"/>
                </a:cubicBezTo>
                <a:cubicBezTo>
                  <a:pt x="27" y="52"/>
                  <a:pt x="27" y="52"/>
                  <a:pt x="27" y="52"/>
                </a:cubicBezTo>
                <a:cubicBezTo>
                  <a:pt x="27" y="52"/>
                  <a:pt x="27" y="52"/>
                  <a:pt x="27" y="52"/>
                </a:cubicBezTo>
                <a:cubicBezTo>
                  <a:pt x="27" y="52"/>
                  <a:pt x="27" y="52"/>
                  <a:pt x="26" y="52"/>
                </a:cubicBezTo>
                <a:cubicBezTo>
                  <a:pt x="26" y="52"/>
                  <a:pt x="26" y="52"/>
                  <a:pt x="26" y="53"/>
                </a:cubicBezTo>
                <a:cubicBezTo>
                  <a:pt x="26" y="53"/>
                  <a:pt x="26" y="53"/>
                  <a:pt x="26" y="53"/>
                </a:cubicBezTo>
                <a:cubicBezTo>
                  <a:pt x="26" y="54"/>
                  <a:pt x="26" y="54"/>
                  <a:pt x="26" y="54"/>
                </a:cubicBezTo>
                <a:cubicBezTo>
                  <a:pt x="20" y="66"/>
                  <a:pt x="20" y="66"/>
                  <a:pt x="20" y="66"/>
                </a:cubicBezTo>
                <a:cubicBezTo>
                  <a:pt x="12" y="66"/>
                  <a:pt x="12" y="66"/>
                  <a:pt x="12" y="66"/>
                </a:cubicBezTo>
                <a:cubicBezTo>
                  <a:pt x="22" y="48"/>
                  <a:pt x="22" y="48"/>
                  <a:pt x="22" y="48"/>
                </a:cubicBezTo>
                <a:cubicBezTo>
                  <a:pt x="13" y="29"/>
                  <a:pt x="13" y="29"/>
                  <a:pt x="13" y="29"/>
                </a:cubicBezTo>
                <a:cubicBezTo>
                  <a:pt x="21" y="29"/>
                  <a:pt x="21" y="29"/>
                  <a:pt x="21" y="29"/>
                </a:cubicBezTo>
                <a:cubicBezTo>
                  <a:pt x="26" y="40"/>
                  <a:pt x="26" y="40"/>
                  <a:pt x="26" y="40"/>
                </a:cubicBezTo>
                <a:cubicBezTo>
                  <a:pt x="26" y="40"/>
                  <a:pt x="26" y="40"/>
                  <a:pt x="26" y="41"/>
                </a:cubicBezTo>
                <a:cubicBezTo>
                  <a:pt x="26" y="41"/>
                  <a:pt x="26" y="41"/>
                  <a:pt x="26" y="41"/>
                </a:cubicBezTo>
                <a:cubicBezTo>
                  <a:pt x="27" y="42"/>
                  <a:pt x="27" y="42"/>
                  <a:pt x="27" y="42"/>
                </a:cubicBezTo>
                <a:cubicBezTo>
                  <a:pt x="27" y="42"/>
                  <a:pt x="27" y="43"/>
                  <a:pt x="27" y="43"/>
                </a:cubicBezTo>
                <a:cubicBezTo>
                  <a:pt x="27" y="43"/>
                  <a:pt x="27" y="43"/>
                  <a:pt x="27" y="43"/>
                </a:cubicBezTo>
                <a:cubicBezTo>
                  <a:pt x="27" y="43"/>
                  <a:pt x="27" y="43"/>
                  <a:pt x="27" y="42"/>
                </a:cubicBezTo>
                <a:cubicBezTo>
                  <a:pt x="27" y="42"/>
                  <a:pt x="27" y="42"/>
                  <a:pt x="27" y="42"/>
                </a:cubicBezTo>
                <a:cubicBezTo>
                  <a:pt x="27" y="41"/>
                  <a:pt x="28" y="41"/>
                  <a:pt x="28" y="41"/>
                </a:cubicBezTo>
                <a:cubicBezTo>
                  <a:pt x="28" y="40"/>
                  <a:pt x="28" y="40"/>
                  <a:pt x="28" y="40"/>
                </a:cubicBezTo>
                <a:cubicBezTo>
                  <a:pt x="33" y="28"/>
                  <a:pt x="33" y="28"/>
                  <a:pt x="33" y="28"/>
                </a:cubicBezTo>
                <a:cubicBezTo>
                  <a:pt x="42" y="28"/>
                  <a:pt x="42" y="28"/>
                  <a:pt x="42" y="28"/>
                </a:cubicBezTo>
                <a:cubicBezTo>
                  <a:pt x="32" y="47"/>
                  <a:pt x="32" y="47"/>
                  <a:pt x="32" y="47"/>
                </a:cubicBezTo>
                <a:cubicBezTo>
                  <a:pt x="42" y="68"/>
                  <a:pt x="42" y="68"/>
                  <a:pt x="42" y="68"/>
                </a:cubicBezTo>
                <a:lnTo>
                  <a:pt x="33" y="67"/>
                </a:lnTo>
                <a:close/>
                <a:moveTo>
                  <a:pt x="142" y="65"/>
                </a:moveTo>
                <a:cubicBezTo>
                  <a:pt x="124" y="65"/>
                  <a:pt x="124" y="65"/>
                  <a:pt x="124" y="65"/>
                </a:cubicBezTo>
                <a:cubicBezTo>
                  <a:pt x="124" y="31"/>
                  <a:pt x="124" y="31"/>
                  <a:pt x="124" y="31"/>
                </a:cubicBezTo>
                <a:cubicBezTo>
                  <a:pt x="141" y="31"/>
                  <a:pt x="141" y="31"/>
                  <a:pt x="141" y="31"/>
                </a:cubicBezTo>
                <a:cubicBezTo>
                  <a:pt x="141" y="35"/>
                  <a:pt x="141" y="35"/>
                  <a:pt x="141" y="35"/>
                </a:cubicBezTo>
                <a:cubicBezTo>
                  <a:pt x="128" y="35"/>
                  <a:pt x="128" y="35"/>
                  <a:pt x="128" y="35"/>
                </a:cubicBezTo>
                <a:cubicBezTo>
                  <a:pt x="128" y="46"/>
                  <a:pt x="128" y="46"/>
                  <a:pt x="128" y="46"/>
                </a:cubicBezTo>
                <a:cubicBezTo>
                  <a:pt x="140" y="46"/>
                  <a:pt x="140" y="46"/>
                  <a:pt x="140" y="46"/>
                </a:cubicBezTo>
                <a:cubicBezTo>
                  <a:pt x="140" y="49"/>
                  <a:pt x="140" y="49"/>
                  <a:pt x="140" y="49"/>
                </a:cubicBezTo>
                <a:cubicBezTo>
                  <a:pt x="128" y="49"/>
                  <a:pt x="128" y="49"/>
                  <a:pt x="128" y="49"/>
                </a:cubicBezTo>
                <a:cubicBezTo>
                  <a:pt x="128" y="61"/>
                  <a:pt x="128" y="61"/>
                  <a:pt x="128" y="61"/>
                </a:cubicBezTo>
                <a:cubicBezTo>
                  <a:pt x="142" y="61"/>
                  <a:pt x="142" y="61"/>
                  <a:pt x="142" y="61"/>
                </a:cubicBezTo>
                <a:lnTo>
                  <a:pt x="142" y="65"/>
                </a:lnTo>
                <a:close/>
                <a:moveTo>
                  <a:pt x="166" y="41"/>
                </a:moveTo>
                <a:cubicBezTo>
                  <a:pt x="157" y="53"/>
                  <a:pt x="157" y="53"/>
                  <a:pt x="157" y="53"/>
                </a:cubicBezTo>
                <a:cubicBezTo>
                  <a:pt x="165" y="65"/>
                  <a:pt x="165" y="65"/>
                  <a:pt x="165" y="65"/>
                </a:cubicBezTo>
                <a:cubicBezTo>
                  <a:pt x="161" y="65"/>
                  <a:pt x="161" y="65"/>
                  <a:pt x="161" y="65"/>
                </a:cubicBezTo>
                <a:cubicBezTo>
                  <a:pt x="156" y="57"/>
                  <a:pt x="156" y="57"/>
                  <a:pt x="156" y="57"/>
                </a:cubicBezTo>
                <a:cubicBezTo>
                  <a:pt x="155" y="55"/>
                  <a:pt x="155" y="55"/>
                  <a:pt x="155" y="55"/>
                </a:cubicBezTo>
                <a:cubicBezTo>
                  <a:pt x="155" y="55"/>
                  <a:pt x="155" y="55"/>
                  <a:pt x="155" y="55"/>
                </a:cubicBezTo>
                <a:cubicBezTo>
                  <a:pt x="149" y="65"/>
                  <a:pt x="149" y="65"/>
                  <a:pt x="149" y="65"/>
                </a:cubicBezTo>
                <a:cubicBezTo>
                  <a:pt x="145" y="65"/>
                  <a:pt x="145" y="65"/>
                  <a:pt x="145" y="65"/>
                </a:cubicBezTo>
                <a:cubicBezTo>
                  <a:pt x="153" y="53"/>
                  <a:pt x="153" y="53"/>
                  <a:pt x="153" y="53"/>
                </a:cubicBezTo>
                <a:cubicBezTo>
                  <a:pt x="145" y="41"/>
                  <a:pt x="145" y="41"/>
                  <a:pt x="145" y="41"/>
                </a:cubicBezTo>
                <a:cubicBezTo>
                  <a:pt x="150" y="41"/>
                  <a:pt x="150" y="41"/>
                  <a:pt x="150" y="41"/>
                </a:cubicBezTo>
                <a:cubicBezTo>
                  <a:pt x="153" y="47"/>
                  <a:pt x="155" y="50"/>
                  <a:pt x="155" y="51"/>
                </a:cubicBezTo>
                <a:cubicBezTo>
                  <a:pt x="155" y="51"/>
                  <a:pt x="155" y="51"/>
                  <a:pt x="155" y="51"/>
                </a:cubicBezTo>
                <a:cubicBezTo>
                  <a:pt x="161" y="41"/>
                  <a:pt x="161" y="41"/>
                  <a:pt x="161" y="41"/>
                </a:cubicBezTo>
                <a:lnTo>
                  <a:pt x="166" y="41"/>
                </a:lnTo>
                <a:close/>
                <a:moveTo>
                  <a:pt x="184" y="64"/>
                </a:moveTo>
                <a:cubicBezTo>
                  <a:pt x="183" y="65"/>
                  <a:pt x="180" y="65"/>
                  <a:pt x="178" y="65"/>
                </a:cubicBezTo>
                <a:cubicBezTo>
                  <a:pt x="176" y="65"/>
                  <a:pt x="174" y="65"/>
                  <a:pt x="172" y="64"/>
                </a:cubicBezTo>
                <a:cubicBezTo>
                  <a:pt x="170" y="63"/>
                  <a:pt x="169" y="61"/>
                  <a:pt x="168" y="59"/>
                </a:cubicBezTo>
                <a:cubicBezTo>
                  <a:pt x="167" y="58"/>
                  <a:pt x="166" y="56"/>
                  <a:pt x="166" y="53"/>
                </a:cubicBezTo>
                <a:cubicBezTo>
                  <a:pt x="166" y="49"/>
                  <a:pt x="168" y="46"/>
                  <a:pt x="170" y="44"/>
                </a:cubicBezTo>
                <a:cubicBezTo>
                  <a:pt x="172" y="41"/>
                  <a:pt x="175" y="40"/>
                  <a:pt x="179" y="40"/>
                </a:cubicBezTo>
                <a:cubicBezTo>
                  <a:pt x="181" y="40"/>
                  <a:pt x="183" y="40"/>
                  <a:pt x="185" y="41"/>
                </a:cubicBezTo>
                <a:cubicBezTo>
                  <a:pt x="185" y="45"/>
                  <a:pt x="185" y="45"/>
                  <a:pt x="185" y="45"/>
                </a:cubicBezTo>
                <a:cubicBezTo>
                  <a:pt x="183" y="44"/>
                  <a:pt x="181" y="43"/>
                  <a:pt x="179" y="43"/>
                </a:cubicBezTo>
                <a:cubicBezTo>
                  <a:pt x="176" y="43"/>
                  <a:pt x="174" y="44"/>
                  <a:pt x="173" y="46"/>
                </a:cubicBezTo>
                <a:cubicBezTo>
                  <a:pt x="171" y="48"/>
                  <a:pt x="170" y="50"/>
                  <a:pt x="170" y="53"/>
                </a:cubicBezTo>
                <a:cubicBezTo>
                  <a:pt x="170" y="56"/>
                  <a:pt x="171" y="58"/>
                  <a:pt x="173" y="59"/>
                </a:cubicBezTo>
                <a:cubicBezTo>
                  <a:pt x="174" y="61"/>
                  <a:pt x="176" y="62"/>
                  <a:pt x="179" y="62"/>
                </a:cubicBezTo>
                <a:cubicBezTo>
                  <a:pt x="181" y="62"/>
                  <a:pt x="183" y="61"/>
                  <a:pt x="184" y="60"/>
                </a:cubicBezTo>
                <a:lnTo>
                  <a:pt x="184" y="64"/>
                </a:lnTo>
                <a:close/>
                <a:moveTo>
                  <a:pt x="208" y="54"/>
                </a:moveTo>
                <a:cubicBezTo>
                  <a:pt x="191" y="54"/>
                  <a:pt x="191" y="54"/>
                  <a:pt x="191" y="54"/>
                </a:cubicBezTo>
                <a:cubicBezTo>
                  <a:pt x="191" y="56"/>
                  <a:pt x="192" y="58"/>
                  <a:pt x="193" y="60"/>
                </a:cubicBezTo>
                <a:cubicBezTo>
                  <a:pt x="194" y="61"/>
                  <a:pt x="196" y="62"/>
                  <a:pt x="199" y="62"/>
                </a:cubicBezTo>
                <a:cubicBezTo>
                  <a:pt x="201" y="62"/>
                  <a:pt x="204" y="61"/>
                  <a:pt x="206" y="59"/>
                </a:cubicBezTo>
                <a:cubicBezTo>
                  <a:pt x="206" y="63"/>
                  <a:pt x="206" y="63"/>
                  <a:pt x="206" y="63"/>
                </a:cubicBezTo>
                <a:cubicBezTo>
                  <a:pt x="204" y="64"/>
                  <a:pt x="201" y="65"/>
                  <a:pt x="198" y="65"/>
                </a:cubicBezTo>
                <a:cubicBezTo>
                  <a:pt x="194" y="65"/>
                  <a:pt x="192" y="64"/>
                  <a:pt x="190" y="62"/>
                </a:cubicBezTo>
                <a:cubicBezTo>
                  <a:pt x="188" y="60"/>
                  <a:pt x="187" y="57"/>
                  <a:pt x="187" y="53"/>
                </a:cubicBezTo>
                <a:cubicBezTo>
                  <a:pt x="187" y="50"/>
                  <a:pt x="187" y="48"/>
                  <a:pt x="188" y="46"/>
                </a:cubicBezTo>
                <a:cubicBezTo>
                  <a:pt x="189" y="44"/>
                  <a:pt x="191" y="43"/>
                  <a:pt x="192" y="42"/>
                </a:cubicBezTo>
                <a:cubicBezTo>
                  <a:pt x="194" y="41"/>
                  <a:pt x="196" y="40"/>
                  <a:pt x="198" y="40"/>
                </a:cubicBezTo>
                <a:cubicBezTo>
                  <a:pt x="201" y="40"/>
                  <a:pt x="203" y="41"/>
                  <a:pt x="205" y="43"/>
                </a:cubicBezTo>
                <a:cubicBezTo>
                  <a:pt x="207" y="45"/>
                  <a:pt x="208" y="48"/>
                  <a:pt x="208" y="52"/>
                </a:cubicBezTo>
                <a:lnTo>
                  <a:pt x="208" y="54"/>
                </a:lnTo>
                <a:close/>
                <a:moveTo>
                  <a:pt x="204" y="50"/>
                </a:moveTo>
                <a:cubicBezTo>
                  <a:pt x="204" y="48"/>
                  <a:pt x="203" y="46"/>
                  <a:pt x="202" y="45"/>
                </a:cubicBezTo>
                <a:cubicBezTo>
                  <a:pt x="201" y="44"/>
                  <a:pt x="200" y="43"/>
                  <a:pt x="198" y="43"/>
                </a:cubicBezTo>
                <a:cubicBezTo>
                  <a:pt x="196" y="43"/>
                  <a:pt x="195" y="44"/>
                  <a:pt x="193" y="45"/>
                </a:cubicBezTo>
                <a:cubicBezTo>
                  <a:pt x="192" y="47"/>
                  <a:pt x="191" y="48"/>
                  <a:pt x="191" y="50"/>
                </a:cubicBezTo>
                <a:lnTo>
                  <a:pt x="204" y="50"/>
                </a:lnTo>
                <a:close/>
                <a:moveTo>
                  <a:pt x="216" y="65"/>
                </a:moveTo>
                <a:cubicBezTo>
                  <a:pt x="212" y="65"/>
                  <a:pt x="212" y="65"/>
                  <a:pt x="212" y="65"/>
                </a:cubicBezTo>
                <a:cubicBezTo>
                  <a:pt x="212" y="29"/>
                  <a:pt x="212" y="29"/>
                  <a:pt x="212" y="29"/>
                </a:cubicBezTo>
                <a:cubicBezTo>
                  <a:pt x="216" y="29"/>
                  <a:pt x="216" y="29"/>
                  <a:pt x="216" y="29"/>
                </a:cubicBezTo>
                <a:lnTo>
                  <a:pt x="21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nvGrpSpPr>
          <p:cNvPr id="559" name="Group 558"/>
          <p:cNvGrpSpPr/>
          <p:nvPr/>
        </p:nvGrpSpPr>
        <p:grpSpPr>
          <a:xfrm>
            <a:off x="675063" y="4934046"/>
            <a:ext cx="945334" cy="217680"/>
            <a:chOff x="688778" y="4752237"/>
            <a:chExt cx="1327082" cy="305584"/>
          </a:xfrm>
        </p:grpSpPr>
        <p:grpSp>
          <p:nvGrpSpPr>
            <p:cNvPr id="560" name="Group 559"/>
            <p:cNvGrpSpPr/>
            <p:nvPr/>
          </p:nvGrpSpPr>
          <p:grpSpPr>
            <a:xfrm>
              <a:off x="688778" y="4752237"/>
              <a:ext cx="307450" cy="305584"/>
              <a:chOff x="3802770" y="-2002971"/>
              <a:chExt cx="1532420" cy="1523121"/>
            </a:xfrm>
            <a:solidFill>
              <a:schemeClr val="tx1"/>
            </a:solidFill>
          </p:grpSpPr>
          <p:grpSp>
            <p:nvGrpSpPr>
              <p:cNvPr id="562" name="Group 561"/>
              <p:cNvGrpSpPr/>
              <p:nvPr/>
            </p:nvGrpSpPr>
            <p:grpSpPr>
              <a:xfrm>
                <a:off x="3802770" y="-2002971"/>
                <a:ext cx="1532420" cy="474276"/>
                <a:chOff x="3802770" y="-2002971"/>
                <a:chExt cx="1532420" cy="474276"/>
              </a:xfrm>
              <a:grpFill/>
            </p:grpSpPr>
            <p:sp>
              <p:nvSpPr>
                <p:cNvPr id="571" name="Rectangle 570"/>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72" name="Rectangle 571"/>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73" name="Rectangle 572"/>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3" name="Group 562"/>
              <p:cNvGrpSpPr/>
              <p:nvPr/>
            </p:nvGrpSpPr>
            <p:grpSpPr>
              <a:xfrm>
                <a:off x="3802770" y="-1478549"/>
                <a:ext cx="1532420" cy="474276"/>
                <a:chOff x="3802770" y="-2002971"/>
                <a:chExt cx="1532420" cy="474276"/>
              </a:xfrm>
              <a:grpFill/>
            </p:grpSpPr>
            <p:sp>
              <p:nvSpPr>
                <p:cNvPr id="568" name="Rectangle 567"/>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69" name="Rectangle 568"/>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70" name="Rectangle 569"/>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4" name="Group 563"/>
              <p:cNvGrpSpPr/>
              <p:nvPr/>
            </p:nvGrpSpPr>
            <p:grpSpPr>
              <a:xfrm>
                <a:off x="3802770" y="-954126"/>
                <a:ext cx="1532420" cy="474276"/>
                <a:chOff x="3802770" y="-2002971"/>
                <a:chExt cx="1532420" cy="474276"/>
              </a:xfrm>
              <a:grpFill/>
            </p:grpSpPr>
            <p:sp>
              <p:nvSpPr>
                <p:cNvPr id="565" name="Rectangle 564"/>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66" name="Rectangle 565"/>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67" name="Rectangle 566"/>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561" name="TextBox 560"/>
            <p:cNvSpPr txBox="1"/>
            <p:nvPr/>
          </p:nvSpPr>
          <p:spPr>
            <a:xfrm>
              <a:off x="1162762" y="4794230"/>
              <a:ext cx="853098" cy="228668"/>
            </a:xfrm>
            <a:prstGeom prst="rect">
              <a:avLst/>
            </a:prstGeom>
            <a:noFill/>
          </p:spPr>
          <p:txBody>
            <a:bodyPr wrap="square" lIns="0" tIns="0" rIns="0" bIns="0" rtlCol="0">
              <a:spAutoFit/>
            </a:bodyPr>
            <a:lstStyle/>
            <a:p>
              <a:pPr defTabSz="914093">
                <a:lnSpc>
                  <a:spcPct val="90000"/>
                </a:lnSpc>
                <a:spcAft>
                  <a:spcPts val="588"/>
                </a:spcAft>
              </a:pPr>
              <a:r>
                <a:rPr lang="en-US" sz="1176" spc="-29" dirty="0">
                  <a:gradFill>
                    <a:gsLst>
                      <a:gs pos="2917">
                        <a:srgbClr val="FFFFFF"/>
                      </a:gs>
                      <a:gs pos="30000">
                        <a:srgbClr val="FFFFFF"/>
                      </a:gs>
                    </a:gsLst>
                    <a:lin ang="5400000" scaled="0"/>
                  </a:gradFill>
                </a:rPr>
                <a:t>My Apps</a:t>
              </a:r>
            </a:p>
          </p:txBody>
        </p:sp>
      </p:grpSp>
      <p:sp>
        <p:nvSpPr>
          <p:cNvPr id="574" name="Freeform 39"/>
          <p:cNvSpPr>
            <a:spLocks noChangeAspect="1" noEditPoints="1"/>
          </p:cNvSpPr>
          <p:nvPr/>
        </p:nvSpPr>
        <p:spPr bwMode="auto">
          <a:xfrm>
            <a:off x="669046" y="6034869"/>
            <a:ext cx="1050590" cy="359939"/>
          </a:xfrm>
          <a:custGeom>
            <a:avLst/>
            <a:gdLst>
              <a:gd name="T0" fmla="*/ 96 w 286"/>
              <a:gd name="T1" fmla="*/ 27 h 96"/>
              <a:gd name="T2" fmla="*/ 72 w 286"/>
              <a:gd name="T3" fmla="*/ 57 h 96"/>
              <a:gd name="T4" fmla="*/ 92 w 286"/>
              <a:gd name="T5" fmla="*/ 76 h 96"/>
              <a:gd name="T6" fmla="*/ 35 w 286"/>
              <a:gd name="T7" fmla="*/ 43 h 96"/>
              <a:gd name="T8" fmla="*/ 31 w 286"/>
              <a:gd name="T9" fmla="*/ 37 h 96"/>
              <a:gd name="T10" fmla="*/ 24 w 286"/>
              <a:gd name="T11" fmla="*/ 37 h 96"/>
              <a:gd name="T12" fmla="*/ 20 w 286"/>
              <a:gd name="T13" fmla="*/ 43 h 96"/>
              <a:gd name="T14" fmla="*/ 20 w 286"/>
              <a:gd name="T15" fmla="*/ 53 h 96"/>
              <a:gd name="T16" fmla="*/ 25 w 286"/>
              <a:gd name="T17" fmla="*/ 59 h 96"/>
              <a:gd name="T18" fmla="*/ 31 w 286"/>
              <a:gd name="T19" fmla="*/ 59 h 96"/>
              <a:gd name="T20" fmla="*/ 35 w 286"/>
              <a:gd name="T21" fmla="*/ 53 h 96"/>
              <a:gd name="T22" fmla="*/ 35 w 286"/>
              <a:gd name="T23" fmla="*/ 43 h 96"/>
              <a:gd name="T24" fmla="*/ 0 w 286"/>
              <a:gd name="T25" fmla="*/ 13 h 96"/>
              <a:gd name="T26" fmla="*/ 43 w 286"/>
              <a:gd name="T27" fmla="*/ 39 h 96"/>
              <a:gd name="T28" fmla="*/ 34 w 286"/>
              <a:gd name="T29" fmla="*/ 29 h 96"/>
              <a:gd name="T30" fmla="*/ 21 w 286"/>
              <a:gd name="T31" fmla="*/ 30 h 96"/>
              <a:gd name="T32" fmla="*/ 13 w 286"/>
              <a:gd name="T33" fmla="*/ 41 h 96"/>
              <a:gd name="T34" fmla="*/ 13 w 286"/>
              <a:gd name="T35" fmla="*/ 56 h 96"/>
              <a:gd name="T36" fmla="*/ 21 w 286"/>
              <a:gd name="T37" fmla="*/ 66 h 96"/>
              <a:gd name="T38" fmla="*/ 34 w 286"/>
              <a:gd name="T39" fmla="*/ 67 h 96"/>
              <a:gd name="T40" fmla="*/ 43 w 286"/>
              <a:gd name="T41" fmla="*/ 56 h 96"/>
              <a:gd name="T42" fmla="*/ 155 w 286"/>
              <a:gd name="T43" fmla="*/ 57 h 96"/>
              <a:gd name="T44" fmla="*/ 127 w 286"/>
              <a:gd name="T45" fmla="*/ 57 h 96"/>
              <a:gd name="T46" fmla="*/ 141 w 286"/>
              <a:gd name="T47" fmla="*/ 31 h 96"/>
              <a:gd name="T48" fmla="*/ 153 w 286"/>
              <a:gd name="T49" fmla="*/ 48 h 96"/>
              <a:gd name="T50" fmla="*/ 131 w 286"/>
              <a:gd name="T51" fmla="*/ 41 h 96"/>
              <a:gd name="T52" fmla="*/ 141 w 286"/>
              <a:gd name="T53" fmla="*/ 62 h 96"/>
              <a:gd name="T54" fmla="*/ 177 w 286"/>
              <a:gd name="T55" fmla="*/ 65 h 96"/>
              <a:gd name="T56" fmla="*/ 161 w 286"/>
              <a:gd name="T57" fmla="*/ 55 h 96"/>
              <a:gd name="T58" fmla="*/ 171 w 286"/>
              <a:gd name="T59" fmla="*/ 62 h 96"/>
              <a:gd name="T60" fmla="*/ 181 w 286"/>
              <a:gd name="T61" fmla="*/ 41 h 96"/>
              <a:gd name="T62" fmla="*/ 189 w 286"/>
              <a:gd name="T63" fmla="*/ 58 h 96"/>
              <a:gd name="T64" fmla="*/ 189 w 286"/>
              <a:gd name="T65" fmla="*/ 41 h 96"/>
              <a:gd name="T66" fmla="*/ 199 w 286"/>
              <a:gd name="T67" fmla="*/ 41 h 96"/>
              <a:gd name="T68" fmla="*/ 193 w 286"/>
              <a:gd name="T69" fmla="*/ 61 h 96"/>
              <a:gd name="T70" fmla="*/ 206 w 286"/>
              <a:gd name="T71" fmla="*/ 65 h 96"/>
              <a:gd name="T72" fmla="*/ 206 w 286"/>
              <a:gd name="T73" fmla="*/ 65 h 96"/>
              <a:gd name="T74" fmla="*/ 214 w 286"/>
              <a:gd name="T75" fmla="*/ 62 h 96"/>
              <a:gd name="T76" fmla="*/ 232 w 286"/>
              <a:gd name="T77" fmla="*/ 44 h 96"/>
              <a:gd name="T78" fmla="*/ 223 w 286"/>
              <a:gd name="T79" fmla="*/ 44 h 96"/>
              <a:gd name="T80" fmla="*/ 223 w 286"/>
              <a:gd name="T81" fmla="*/ 62 h 96"/>
              <a:gd name="T82" fmla="*/ 258 w 286"/>
              <a:gd name="T83" fmla="*/ 62 h 96"/>
              <a:gd name="T84" fmla="*/ 241 w 286"/>
              <a:gd name="T85" fmla="*/ 44 h 96"/>
              <a:gd name="T86" fmla="*/ 257 w 286"/>
              <a:gd name="T87" fmla="*/ 53 h 96"/>
              <a:gd name="T88" fmla="*/ 241 w 286"/>
              <a:gd name="T89" fmla="*/ 53 h 96"/>
              <a:gd name="T90" fmla="*/ 257 w 286"/>
              <a:gd name="T91" fmla="*/ 53 h 96"/>
              <a:gd name="T92" fmla="*/ 270 w 286"/>
              <a:gd name="T93" fmla="*/ 53 h 96"/>
              <a:gd name="T94" fmla="*/ 270 w 286"/>
              <a:gd name="T95" fmla="*/ 29 h 96"/>
              <a:gd name="T96" fmla="*/ 285 w 286"/>
              <a:gd name="T97" fmla="*/ 4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6" h="96">
                <a:moveTo>
                  <a:pt x="60" y="40"/>
                </a:moveTo>
                <a:cubicBezTo>
                  <a:pt x="60" y="24"/>
                  <a:pt x="60" y="24"/>
                  <a:pt x="60" y="24"/>
                </a:cubicBezTo>
                <a:cubicBezTo>
                  <a:pt x="92" y="24"/>
                  <a:pt x="92" y="24"/>
                  <a:pt x="92" y="24"/>
                </a:cubicBezTo>
                <a:cubicBezTo>
                  <a:pt x="94" y="24"/>
                  <a:pt x="96" y="26"/>
                  <a:pt x="96" y="27"/>
                </a:cubicBezTo>
                <a:cubicBezTo>
                  <a:pt x="72" y="50"/>
                  <a:pt x="72" y="50"/>
                  <a:pt x="72" y="50"/>
                </a:cubicBezTo>
                <a:lnTo>
                  <a:pt x="60" y="40"/>
                </a:lnTo>
                <a:close/>
                <a:moveTo>
                  <a:pt x="74" y="56"/>
                </a:moveTo>
                <a:cubicBezTo>
                  <a:pt x="74" y="57"/>
                  <a:pt x="73" y="57"/>
                  <a:pt x="72" y="57"/>
                </a:cubicBezTo>
                <a:cubicBezTo>
                  <a:pt x="72" y="57"/>
                  <a:pt x="71" y="57"/>
                  <a:pt x="70" y="56"/>
                </a:cubicBezTo>
                <a:cubicBezTo>
                  <a:pt x="60" y="48"/>
                  <a:pt x="60" y="48"/>
                  <a:pt x="60" y="48"/>
                </a:cubicBezTo>
                <a:cubicBezTo>
                  <a:pt x="60" y="76"/>
                  <a:pt x="60" y="76"/>
                  <a:pt x="60" y="76"/>
                </a:cubicBezTo>
                <a:cubicBezTo>
                  <a:pt x="92" y="76"/>
                  <a:pt x="92" y="76"/>
                  <a:pt x="92" y="76"/>
                </a:cubicBezTo>
                <a:cubicBezTo>
                  <a:pt x="95" y="76"/>
                  <a:pt x="96" y="74"/>
                  <a:pt x="96" y="72"/>
                </a:cubicBezTo>
                <a:cubicBezTo>
                  <a:pt x="96" y="36"/>
                  <a:pt x="96" y="36"/>
                  <a:pt x="96" y="36"/>
                </a:cubicBezTo>
                <a:lnTo>
                  <a:pt x="74" y="56"/>
                </a:lnTo>
                <a:close/>
                <a:moveTo>
                  <a:pt x="35" y="43"/>
                </a:moveTo>
                <a:cubicBezTo>
                  <a:pt x="35" y="42"/>
                  <a:pt x="35" y="41"/>
                  <a:pt x="34" y="41"/>
                </a:cubicBezTo>
                <a:cubicBezTo>
                  <a:pt x="34" y="40"/>
                  <a:pt x="34" y="39"/>
                  <a:pt x="34" y="39"/>
                </a:cubicBezTo>
                <a:cubicBezTo>
                  <a:pt x="33" y="38"/>
                  <a:pt x="33" y="38"/>
                  <a:pt x="32" y="38"/>
                </a:cubicBezTo>
                <a:cubicBezTo>
                  <a:pt x="32" y="37"/>
                  <a:pt x="31" y="37"/>
                  <a:pt x="31" y="37"/>
                </a:cubicBezTo>
                <a:cubicBezTo>
                  <a:pt x="31" y="36"/>
                  <a:pt x="30" y="36"/>
                  <a:pt x="29" y="36"/>
                </a:cubicBezTo>
                <a:cubicBezTo>
                  <a:pt x="29" y="36"/>
                  <a:pt x="28" y="36"/>
                  <a:pt x="28" y="36"/>
                </a:cubicBezTo>
                <a:cubicBezTo>
                  <a:pt x="27" y="36"/>
                  <a:pt x="27" y="36"/>
                  <a:pt x="26" y="36"/>
                </a:cubicBezTo>
                <a:cubicBezTo>
                  <a:pt x="25" y="36"/>
                  <a:pt x="25" y="37"/>
                  <a:pt x="24" y="37"/>
                </a:cubicBezTo>
                <a:cubicBezTo>
                  <a:pt x="24" y="37"/>
                  <a:pt x="23" y="38"/>
                  <a:pt x="23" y="38"/>
                </a:cubicBezTo>
                <a:cubicBezTo>
                  <a:pt x="23" y="38"/>
                  <a:pt x="22" y="39"/>
                  <a:pt x="22" y="40"/>
                </a:cubicBezTo>
                <a:cubicBezTo>
                  <a:pt x="22" y="40"/>
                  <a:pt x="21" y="41"/>
                  <a:pt x="21" y="41"/>
                </a:cubicBezTo>
                <a:cubicBezTo>
                  <a:pt x="21" y="42"/>
                  <a:pt x="21" y="43"/>
                  <a:pt x="20" y="43"/>
                </a:cubicBezTo>
                <a:cubicBezTo>
                  <a:pt x="20" y="44"/>
                  <a:pt x="20" y="45"/>
                  <a:pt x="20" y="46"/>
                </a:cubicBezTo>
                <a:cubicBezTo>
                  <a:pt x="20" y="46"/>
                  <a:pt x="20" y="47"/>
                  <a:pt x="20" y="48"/>
                </a:cubicBezTo>
                <a:cubicBezTo>
                  <a:pt x="20" y="49"/>
                  <a:pt x="20" y="50"/>
                  <a:pt x="20" y="51"/>
                </a:cubicBezTo>
                <a:cubicBezTo>
                  <a:pt x="20" y="51"/>
                  <a:pt x="20" y="52"/>
                  <a:pt x="20" y="53"/>
                </a:cubicBezTo>
                <a:cubicBezTo>
                  <a:pt x="21" y="54"/>
                  <a:pt x="21" y="54"/>
                  <a:pt x="21" y="55"/>
                </a:cubicBezTo>
                <a:cubicBezTo>
                  <a:pt x="21" y="56"/>
                  <a:pt x="22" y="56"/>
                  <a:pt x="22" y="57"/>
                </a:cubicBezTo>
                <a:cubicBezTo>
                  <a:pt x="22" y="57"/>
                  <a:pt x="23" y="58"/>
                  <a:pt x="23" y="58"/>
                </a:cubicBezTo>
                <a:cubicBezTo>
                  <a:pt x="24" y="59"/>
                  <a:pt x="24" y="59"/>
                  <a:pt x="25" y="59"/>
                </a:cubicBezTo>
                <a:cubicBezTo>
                  <a:pt x="25" y="59"/>
                  <a:pt x="25" y="60"/>
                  <a:pt x="26" y="60"/>
                </a:cubicBezTo>
                <a:cubicBezTo>
                  <a:pt x="26" y="60"/>
                  <a:pt x="27" y="60"/>
                  <a:pt x="28" y="60"/>
                </a:cubicBezTo>
                <a:cubicBezTo>
                  <a:pt x="28" y="60"/>
                  <a:pt x="29" y="60"/>
                  <a:pt x="29" y="60"/>
                </a:cubicBezTo>
                <a:cubicBezTo>
                  <a:pt x="30" y="60"/>
                  <a:pt x="30" y="60"/>
                  <a:pt x="31" y="59"/>
                </a:cubicBezTo>
                <a:cubicBezTo>
                  <a:pt x="31" y="59"/>
                  <a:pt x="32" y="59"/>
                  <a:pt x="32" y="58"/>
                </a:cubicBezTo>
                <a:cubicBezTo>
                  <a:pt x="33" y="58"/>
                  <a:pt x="33" y="58"/>
                  <a:pt x="33" y="57"/>
                </a:cubicBezTo>
                <a:cubicBezTo>
                  <a:pt x="34" y="57"/>
                  <a:pt x="34" y="56"/>
                  <a:pt x="34" y="55"/>
                </a:cubicBezTo>
                <a:cubicBezTo>
                  <a:pt x="35" y="55"/>
                  <a:pt x="35" y="54"/>
                  <a:pt x="35" y="53"/>
                </a:cubicBezTo>
                <a:cubicBezTo>
                  <a:pt x="35" y="53"/>
                  <a:pt x="35" y="52"/>
                  <a:pt x="36" y="51"/>
                </a:cubicBezTo>
                <a:cubicBezTo>
                  <a:pt x="36" y="50"/>
                  <a:pt x="36" y="49"/>
                  <a:pt x="36" y="48"/>
                </a:cubicBezTo>
                <a:cubicBezTo>
                  <a:pt x="36" y="47"/>
                  <a:pt x="36" y="46"/>
                  <a:pt x="36" y="45"/>
                </a:cubicBezTo>
                <a:cubicBezTo>
                  <a:pt x="36" y="44"/>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4" y="42"/>
                  <a:pt x="44" y="41"/>
                  <a:pt x="43" y="39"/>
                </a:cubicBezTo>
                <a:cubicBezTo>
                  <a:pt x="43" y="38"/>
                  <a:pt x="42" y="37"/>
                  <a:pt x="42" y="36"/>
                </a:cubicBezTo>
                <a:cubicBezTo>
                  <a:pt x="41" y="35"/>
                  <a:pt x="40" y="34"/>
                  <a:pt x="40" y="33"/>
                </a:cubicBezTo>
                <a:cubicBezTo>
                  <a:pt x="39" y="32"/>
                  <a:pt x="38" y="31"/>
                  <a:pt x="37" y="31"/>
                </a:cubicBezTo>
                <a:cubicBezTo>
                  <a:pt x="36" y="30"/>
                  <a:pt x="35" y="29"/>
                  <a:pt x="34" y="29"/>
                </a:cubicBezTo>
                <a:cubicBezTo>
                  <a:pt x="33" y="29"/>
                  <a:pt x="32" y="28"/>
                  <a:pt x="31" y="28"/>
                </a:cubicBezTo>
                <a:cubicBezTo>
                  <a:pt x="30" y="28"/>
                  <a:pt x="29" y="28"/>
                  <a:pt x="28" y="28"/>
                </a:cubicBezTo>
                <a:cubicBezTo>
                  <a:pt x="27" y="28"/>
                  <a:pt x="26" y="28"/>
                  <a:pt x="24" y="29"/>
                </a:cubicBezTo>
                <a:cubicBezTo>
                  <a:pt x="23" y="29"/>
                  <a:pt x="22" y="29"/>
                  <a:pt x="21" y="30"/>
                </a:cubicBezTo>
                <a:cubicBezTo>
                  <a:pt x="20" y="30"/>
                  <a:pt x="20" y="31"/>
                  <a:pt x="19" y="32"/>
                </a:cubicBezTo>
                <a:cubicBezTo>
                  <a:pt x="18" y="32"/>
                  <a:pt x="17" y="33"/>
                  <a:pt x="16" y="34"/>
                </a:cubicBezTo>
                <a:cubicBezTo>
                  <a:pt x="16" y="35"/>
                  <a:pt x="15" y="36"/>
                  <a:pt x="15" y="37"/>
                </a:cubicBezTo>
                <a:cubicBezTo>
                  <a:pt x="14" y="38"/>
                  <a:pt x="14" y="39"/>
                  <a:pt x="13" y="41"/>
                </a:cubicBezTo>
                <a:cubicBezTo>
                  <a:pt x="13" y="42"/>
                  <a:pt x="13" y="43"/>
                  <a:pt x="13" y="44"/>
                </a:cubicBezTo>
                <a:cubicBezTo>
                  <a:pt x="12" y="46"/>
                  <a:pt x="12" y="47"/>
                  <a:pt x="12" y="48"/>
                </a:cubicBezTo>
                <a:cubicBezTo>
                  <a:pt x="12" y="50"/>
                  <a:pt x="12" y="51"/>
                  <a:pt x="13" y="52"/>
                </a:cubicBezTo>
                <a:cubicBezTo>
                  <a:pt x="13" y="54"/>
                  <a:pt x="13" y="55"/>
                  <a:pt x="13" y="56"/>
                </a:cubicBezTo>
                <a:cubicBezTo>
                  <a:pt x="14" y="57"/>
                  <a:pt x="14" y="58"/>
                  <a:pt x="15" y="59"/>
                </a:cubicBezTo>
                <a:cubicBezTo>
                  <a:pt x="15" y="60"/>
                  <a:pt x="16" y="61"/>
                  <a:pt x="17" y="62"/>
                </a:cubicBezTo>
                <a:cubicBezTo>
                  <a:pt x="17" y="63"/>
                  <a:pt x="18" y="64"/>
                  <a:pt x="19" y="64"/>
                </a:cubicBezTo>
                <a:cubicBezTo>
                  <a:pt x="20" y="65"/>
                  <a:pt x="20" y="66"/>
                  <a:pt x="21" y="66"/>
                </a:cubicBezTo>
                <a:cubicBezTo>
                  <a:pt x="22" y="67"/>
                  <a:pt x="23" y="67"/>
                  <a:pt x="24" y="67"/>
                </a:cubicBezTo>
                <a:cubicBezTo>
                  <a:pt x="25" y="68"/>
                  <a:pt x="26" y="68"/>
                  <a:pt x="27" y="68"/>
                </a:cubicBezTo>
                <a:cubicBezTo>
                  <a:pt x="29" y="68"/>
                  <a:pt x="30" y="68"/>
                  <a:pt x="31" y="68"/>
                </a:cubicBezTo>
                <a:cubicBezTo>
                  <a:pt x="32" y="68"/>
                  <a:pt x="33" y="67"/>
                  <a:pt x="34" y="67"/>
                </a:cubicBezTo>
                <a:cubicBezTo>
                  <a:pt x="35" y="66"/>
                  <a:pt x="36" y="66"/>
                  <a:pt x="37" y="65"/>
                </a:cubicBezTo>
                <a:cubicBezTo>
                  <a:pt x="38" y="65"/>
                  <a:pt x="39" y="64"/>
                  <a:pt x="39" y="63"/>
                </a:cubicBezTo>
                <a:cubicBezTo>
                  <a:pt x="40" y="62"/>
                  <a:pt x="41" y="61"/>
                  <a:pt x="42" y="60"/>
                </a:cubicBezTo>
                <a:cubicBezTo>
                  <a:pt x="42" y="59"/>
                  <a:pt x="43" y="58"/>
                  <a:pt x="43" y="56"/>
                </a:cubicBezTo>
                <a:cubicBezTo>
                  <a:pt x="44" y="55"/>
                  <a:pt x="44" y="54"/>
                  <a:pt x="44" y="52"/>
                </a:cubicBezTo>
                <a:cubicBezTo>
                  <a:pt x="44" y="51"/>
                  <a:pt x="44" y="49"/>
                  <a:pt x="44" y="48"/>
                </a:cubicBezTo>
                <a:close/>
                <a:moveTo>
                  <a:pt x="157" y="48"/>
                </a:moveTo>
                <a:cubicBezTo>
                  <a:pt x="157" y="51"/>
                  <a:pt x="156" y="54"/>
                  <a:pt x="155" y="57"/>
                </a:cubicBezTo>
                <a:cubicBezTo>
                  <a:pt x="154" y="60"/>
                  <a:pt x="152" y="62"/>
                  <a:pt x="149" y="63"/>
                </a:cubicBezTo>
                <a:cubicBezTo>
                  <a:pt x="147" y="65"/>
                  <a:pt x="144" y="65"/>
                  <a:pt x="141" y="65"/>
                </a:cubicBezTo>
                <a:cubicBezTo>
                  <a:pt x="138" y="65"/>
                  <a:pt x="135" y="65"/>
                  <a:pt x="133" y="63"/>
                </a:cubicBezTo>
                <a:cubicBezTo>
                  <a:pt x="130" y="62"/>
                  <a:pt x="128" y="60"/>
                  <a:pt x="127" y="57"/>
                </a:cubicBezTo>
                <a:cubicBezTo>
                  <a:pt x="126" y="55"/>
                  <a:pt x="125" y="52"/>
                  <a:pt x="125" y="48"/>
                </a:cubicBezTo>
                <a:cubicBezTo>
                  <a:pt x="125" y="45"/>
                  <a:pt x="126" y="42"/>
                  <a:pt x="127" y="39"/>
                </a:cubicBezTo>
                <a:cubicBezTo>
                  <a:pt x="128" y="36"/>
                  <a:pt x="130" y="34"/>
                  <a:pt x="133" y="33"/>
                </a:cubicBezTo>
                <a:cubicBezTo>
                  <a:pt x="135" y="31"/>
                  <a:pt x="138" y="31"/>
                  <a:pt x="141" y="31"/>
                </a:cubicBezTo>
                <a:cubicBezTo>
                  <a:pt x="144" y="31"/>
                  <a:pt x="147" y="31"/>
                  <a:pt x="149" y="33"/>
                </a:cubicBezTo>
                <a:cubicBezTo>
                  <a:pt x="152" y="34"/>
                  <a:pt x="154" y="36"/>
                  <a:pt x="155" y="39"/>
                </a:cubicBezTo>
                <a:cubicBezTo>
                  <a:pt x="156" y="41"/>
                  <a:pt x="157" y="44"/>
                  <a:pt x="157" y="48"/>
                </a:cubicBezTo>
                <a:close/>
                <a:moveTo>
                  <a:pt x="153" y="48"/>
                </a:moveTo>
                <a:cubicBezTo>
                  <a:pt x="153" y="44"/>
                  <a:pt x="152" y="40"/>
                  <a:pt x="150" y="38"/>
                </a:cubicBezTo>
                <a:cubicBezTo>
                  <a:pt x="148" y="35"/>
                  <a:pt x="145" y="34"/>
                  <a:pt x="141" y="34"/>
                </a:cubicBezTo>
                <a:cubicBezTo>
                  <a:pt x="139" y="34"/>
                  <a:pt x="137" y="35"/>
                  <a:pt x="135" y="36"/>
                </a:cubicBezTo>
                <a:cubicBezTo>
                  <a:pt x="133" y="37"/>
                  <a:pt x="132" y="39"/>
                  <a:pt x="131" y="41"/>
                </a:cubicBezTo>
                <a:cubicBezTo>
                  <a:pt x="130" y="43"/>
                  <a:pt x="129" y="45"/>
                  <a:pt x="129" y="48"/>
                </a:cubicBezTo>
                <a:cubicBezTo>
                  <a:pt x="129" y="51"/>
                  <a:pt x="130" y="53"/>
                  <a:pt x="131" y="55"/>
                </a:cubicBezTo>
                <a:cubicBezTo>
                  <a:pt x="132" y="57"/>
                  <a:pt x="133" y="59"/>
                  <a:pt x="135" y="60"/>
                </a:cubicBezTo>
                <a:cubicBezTo>
                  <a:pt x="137" y="61"/>
                  <a:pt x="139" y="62"/>
                  <a:pt x="141" y="62"/>
                </a:cubicBezTo>
                <a:cubicBezTo>
                  <a:pt x="145" y="62"/>
                  <a:pt x="147" y="61"/>
                  <a:pt x="150" y="58"/>
                </a:cubicBezTo>
                <a:cubicBezTo>
                  <a:pt x="152" y="56"/>
                  <a:pt x="153" y="52"/>
                  <a:pt x="153" y="48"/>
                </a:cubicBezTo>
                <a:close/>
                <a:moveTo>
                  <a:pt x="181" y="65"/>
                </a:moveTo>
                <a:cubicBezTo>
                  <a:pt x="177" y="65"/>
                  <a:pt x="177" y="65"/>
                  <a:pt x="177" y="65"/>
                </a:cubicBezTo>
                <a:cubicBezTo>
                  <a:pt x="177" y="61"/>
                  <a:pt x="177" y="61"/>
                  <a:pt x="177" y="61"/>
                </a:cubicBezTo>
                <a:cubicBezTo>
                  <a:pt x="177" y="61"/>
                  <a:pt x="177" y="61"/>
                  <a:pt x="177" y="61"/>
                </a:cubicBezTo>
                <a:cubicBezTo>
                  <a:pt x="175" y="64"/>
                  <a:pt x="173" y="65"/>
                  <a:pt x="170" y="65"/>
                </a:cubicBezTo>
                <a:cubicBezTo>
                  <a:pt x="164" y="65"/>
                  <a:pt x="161" y="62"/>
                  <a:pt x="161" y="55"/>
                </a:cubicBezTo>
                <a:cubicBezTo>
                  <a:pt x="161" y="41"/>
                  <a:pt x="161" y="41"/>
                  <a:pt x="161" y="41"/>
                </a:cubicBezTo>
                <a:cubicBezTo>
                  <a:pt x="165" y="41"/>
                  <a:pt x="165" y="41"/>
                  <a:pt x="165" y="41"/>
                </a:cubicBezTo>
                <a:cubicBezTo>
                  <a:pt x="165" y="55"/>
                  <a:pt x="165" y="55"/>
                  <a:pt x="165" y="55"/>
                </a:cubicBezTo>
                <a:cubicBezTo>
                  <a:pt x="165" y="60"/>
                  <a:pt x="167" y="62"/>
                  <a:pt x="171" y="62"/>
                </a:cubicBezTo>
                <a:cubicBezTo>
                  <a:pt x="173" y="62"/>
                  <a:pt x="174" y="61"/>
                  <a:pt x="175" y="60"/>
                </a:cubicBezTo>
                <a:cubicBezTo>
                  <a:pt x="177" y="59"/>
                  <a:pt x="177" y="57"/>
                  <a:pt x="177" y="55"/>
                </a:cubicBezTo>
                <a:cubicBezTo>
                  <a:pt x="177" y="41"/>
                  <a:pt x="177" y="41"/>
                  <a:pt x="177" y="41"/>
                </a:cubicBezTo>
                <a:cubicBezTo>
                  <a:pt x="181" y="41"/>
                  <a:pt x="181" y="41"/>
                  <a:pt x="181" y="41"/>
                </a:cubicBezTo>
                <a:lnTo>
                  <a:pt x="181" y="65"/>
                </a:lnTo>
                <a:close/>
                <a:moveTo>
                  <a:pt x="199" y="65"/>
                </a:moveTo>
                <a:cubicBezTo>
                  <a:pt x="198" y="65"/>
                  <a:pt x="196" y="65"/>
                  <a:pt x="195" y="65"/>
                </a:cubicBezTo>
                <a:cubicBezTo>
                  <a:pt x="191" y="65"/>
                  <a:pt x="189" y="63"/>
                  <a:pt x="189" y="58"/>
                </a:cubicBezTo>
                <a:cubicBezTo>
                  <a:pt x="189" y="44"/>
                  <a:pt x="189" y="44"/>
                  <a:pt x="189" y="44"/>
                </a:cubicBezTo>
                <a:cubicBezTo>
                  <a:pt x="185" y="44"/>
                  <a:pt x="185" y="44"/>
                  <a:pt x="185" y="44"/>
                </a:cubicBezTo>
                <a:cubicBezTo>
                  <a:pt x="185" y="41"/>
                  <a:pt x="185" y="41"/>
                  <a:pt x="185" y="41"/>
                </a:cubicBezTo>
                <a:cubicBezTo>
                  <a:pt x="189" y="41"/>
                  <a:pt x="189" y="41"/>
                  <a:pt x="189" y="41"/>
                </a:cubicBezTo>
                <a:cubicBezTo>
                  <a:pt x="189" y="35"/>
                  <a:pt x="189" y="35"/>
                  <a:pt x="189" y="35"/>
                </a:cubicBezTo>
                <a:cubicBezTo>
                  <a:pt x="193" y="34"/>
                  <a:pt x="193" y="34"/>
                  <a:pt x="193" y="34"/>
                </a:cubicBezTo>
                <a:cubicBezTo>
                  <a:pt x="193" y="41"/>
                  <a:pt x="193" y="41"/>
                  <a:pt x="193" y="41"/>
                </a:cubicBezTo>
                <a:cubicBezTo>
                  <a:pt x="199" y="41"/>
                  <a:pt x="199" y="41"/>
                  <a:pt x="199" y="41"/>
                </a:cubicBezTo>
                <a:cubicBezTo>
                  <a:pt x="199" y="44"/>
                  <a:pt x="199" y="44"/>
                  <a:pt x="199" y="44"/>
                </a:cubicBezTo>
                <a:cubicBezTo>
                  <a:pt x="193" y="44"/>
                  <a:pt x="193" y="44"/>
                  <a:pt x="193" y="44"/>
                </a:cubicBezTo>
                <a:cubicBezTo>
                  <a:pt x="193" y="58"/>
                  <a:pt x="193" y="58"/>
                  <a:pt x="193" y="58"/>
                </a:cubicBezTo>
                <a:cubicBezTo>
                  <a:pt x="193" y="59"/>
                  <a:pt x="193" y="60"/>
                  <a:pt x="193" y="61"/>
                </a:cubicBezTo>
                <a:cubicBezTo>
                  <a:pt x="194" y="62"/>
                  <a:pt x="195" y="62"/>
                  <a:pt x="196" y="62"/>
                </a:cubicBezTo>
                <a:cubicBezTo>
                  <a:pt x="197" y="62"/>
                  <a:pt x="198" y="62"/>
                  <a:pt x="199" y="61"/>
                </a:cubicBezTo>
                <a:lnTo>
                  <a:pt x="199" y="65"/>
                </a:lnTo>
                <a:close/>
                <a:moveTo>
                  <a:pt x="206" y="65"/>
                </a:moveTo>
                <a:cubicBezTo>
                  <a:pt x="202" y="65"/>
                  <a:pt x="202" y="65"/>
                  <a:pt x="202" y="65"/>
                </a:cubicBezTo>
                <a:cubicBezTo>
                  <a:pt x="202" y="29"/>
                  <a:pt x="202" y="29"/>
                  <a:pt x="202" y="29"/>
                </a:cubicBezTo>
                <a:cubicBezTo>
                  <a:pt x="206" y="29"/>
                  <a:pt x="206" y="29"/>
                  <a:pt x="206" y="29"/>
                </a:cubicBezTo>
                <a:lnTo>
                  <a:pt x="206" y="65"/>
                </a:lnTo>
                <a:close/>
                <a:moveTo>
                  <a:pt x="235" y="53"/>
                </a:moveTo>
                <a:cubicBezTo>
                  <a:pt x="235" y="57"/>
                  <a:pt x="234" y="60"/>
                  <a:pt x="231" y="62"/>
                </a:cubicBezTo>
                <a:cubicBezTo>
                  <a:pt x="229" y="64"/>
                  <a:pt x="226" y="65"/>
                  <a:pt x="223" y="65"/>
                </a:cubicBezTo>
                <a:cubicBezTo>
                  <a:pt x="219" y="65"/>
                  <a:pt x="216" y="64"/>
                  <a:pt x="214" y="62"/>
                </a:cubicBezTo>
                <a:cubicBezTo>
                  <a:pt x="212" y="60"/>
                  <a:pt x="211" y="57"/>
                  <a:pt x="211" y="53"/>
                </a:cubicBezTo>
                <a:cubicBezTo>
                  <a:pt x="211" y="49"/>
                  <a:pt x="212" y="46"/>
                  <a:pt x="214" y="44"/>
                </a:cubicBezTo>
                <a:cubicBezTo>
                  <a:pt x="216" y="41"/>
                  <a:pt x="219" y="40"/>
                  <a:pt x="223" y="40"/>
                </a:cubicBezTo>
                <a:cubicBezTo>
                  <a:pt x="227" y="40"/>
                  <a:pt x="230" y="41"/>
                  <a:pt x="232" y="44"/>
                </a:cubicBezTo>
                <a:cubicBezTo>
                  <a:pt x="234" y="46"/>
                  <a:pt x="235" y="49"/>
                  <a:pt x="235" y="53"/>
                </a:cubicBezTo>
                <a:close/>
                <a:moveTo>
                  <a:pt x="231" y="53"/>
                </a:moveTo>
                <a:cubicBezTo>
                  <a:pt x="231" y="50"/>
                  <a:pt x="230" y="48"/>
                  <a:pt x="229" y="46"/>
                </a:cubicBezTo>
                <a:cubicBezTo>
                  <a:pt x="227" y="44"/>
                  <a:pt x="225" y="44"/>
                  <a:pt x="223" y="44"/>
                </a:cubicBezTo>
                <a:cubicBezTo>
                  <a:pt x="220" y="44"/>
                  <a:pt x="218" y="44"/>
                  <a:pt x="217" y="46"/>
                </a:cubicBezTo>
                <a:cubicBezTo>
                  <a:pt x="216" y="48"/>
                  <a:pt x="215" y="50"/>
                  <a:pt x="215" y="53"/>
                </a:cubicBezTo>
                <a:cubicBezTo>
                  <a:pt x="215" y="56"/>
                  <a:pt x="216" y="58"/>
                  <a:pt x="217" y="60"/>
                </a:cubicBezTo>
                <a:cubicBezTo>
                  <a:pt x="219" y="61"/>
                  <a:pt x="220" y="62"/>
                  <a:pt x="223" y="62"/>
                </a:cubicBezTo>
                <a:cubicBezTo>
                  <a:pt x="225" y="62"/>
                  <a:pt x="227" y="61"/>
                  <a:pt x="229" y="60"/>
                </a:cubicBezTo>
                <a:cubicBezTo>
                  <a:pt x="230" y="58"/>
                  <a:pt x="231" y="56"/>
                  <a:pt x="231" y="53"/>
                </a:cubicBezTo>
                <a:close/>
                <a:moveTo>
                  <a:pt x="261" y="53"/>
                </a:moveTo>
                <a:cubicBezTo>
                  <a:pt x="261" y="57"/>
                  <a:pt x="260" y="60"/>
                  <a:pt x="258" y="62"/>
                </a:cubicBezTo>
                <a:cubicBezTo>
                  <a:pt x="256" y="64"/>
                  <a:pt x="253" y="65"/>
                  <a:pt x="249" y="65"/>
                </a:cubicBezTo>
                <a:cubicBezTo>
                  <a:pt x="246" y="65"/>
                  <a:pt x="243" y="64"/>
                  <a:pt x="241" y="62"/>
                </a:cubicBezTo>
                <a:cubicBezTo>
                  <a:pt x="238" y="60"/>
                  <a:pt x="237" y="57"/>
                  <a:pt x="237" y="53"/>
                </a:cubicBezTo>
                <a:cubicBezTo>
                  <a:pt x="237" y="49"/>
                  <a:pt x="238" y="46"/>
                  <a:pt x="241" y="44"/>
                </a:cubicBezTo>
                <a:cubicBezTo>
                  <a:pt x="243" y="41"/>
                  <a:pt x="246" y="40"/>
                  <a:pt x="250" y="40"/>
                </a:cubicBezTo>
                <a:cubicBezTo>
                  <a:pt x="253" y="40"/>
                  <a:pt x="256" y="41"/>
                  <a:pt x="258" y="44"/>
                </a:cubicBezTo>
                <a:cubicBezTo>
                  <a:pt x="260" y="46"/>
                  <a:pt x="261" y="49"/>
                  <a:pt x="261" y="53"/>
                </a:cubicBezTo>
                <a:close/>
                <a:moveTo>
                  <a:pt x="257" y="53"/>
                </a:moveTo>
                <a:cubicBezTo>
                  <a:pt x="257" y="50"/>
                  <a:pt x="256" y="48"/>
                  <a:pt x="255" y="46"/>
                </a:cubicBezTo>
                <a:cubicBezTo>
                  <a:pt x="254" y="44"/>
                  <a:pt x="252" y="44"/>
                  <a:pt x="249" y="44"/>
                </a:cubicBezTo>
                <a:cubicBezTo>
                  <a:pt x="247" y="44"/>
                  <a:pt x="245" y="44"/>
                  <a:pt x="244" y="46"/>
                </a:cubicBezTo>
                <a:cubicBezTo>
                  <a:pt x="242" y="48"/>
                  <a:pt x="241" y="50"/>
                  <a:pt x="241" y="53"/>
                </a:cubicBezTo>
                <a:cubicBezTo>
                  <a:pt x="241" y="56"/>
                  <a:pt x="242" y="58"/>
                  <a:pt x="244" y="60"/>
                </a:cubicBezTo>
                <a:cubicBezTo>
                  <a:pt x="245" y="61"/>
                  <a:pt x="247" y="62"/>
                  <a:pt x="249" y="62"/>
                </a:cubicBezTo>
                <a:cubicBezTo>
                  <a:pt x="252" y="62"/>
                  <a:pt x="254" y="61"/>
                  <a:pt x="255" y="60"/>
                </a:cubicBezTo>
                <a:cubicBezTo>
                  <a:pt x="256" y="58"/>
                  <a:pt x="257" y="56"/>
                  <a:pt x="257" y="53"/>
                </a:cubicBezTo>
                <a:close/>
                <a:moveTo>
                  <a:pt x="286" y="65"/>
                </a:moveTo>
                <a:cubicBezTo>
                  <a:pt x="280" y="65"/>
                  <a:pt x="280" y="65"/>
                  <a:pt x="280" y="65"/>
                </a:cubicBezTo>
                <a:cubicBezTo>
                  <a:pt x="270" y="53"/>
                  <a:pt x="270" y="53"/>
                  <a:pt x="270" y="53"/>
                </a:cubicBezTo>
                <a:cubicBezTo>
                  <a:pt x="270" y="53"/>
                  <a:pt x="270" y="53"/>
                  <a:pt x="270" y="53"/>
                </a:cubicBezTo>
                <a:cubicBezTo>
                  <a:pt x="270" y="65"/>
                  <a:pt x="270" y="65"/>
                  <a:pt x="270" y="65"/>
                </a:cubicBezTo>
                <a:cubicBezTo>
                  <a:pt x="266" y="65"/>
                  <a:pt x="266" y="65"/>
                  <a:pt x="266" y="65"/>
                </a:cubicBezTo>
                <a:cubicBezTo>
                  <a:pt x="266" y="29"/>
                  <a:pt x="266" y="29"/>
                  <a:pt x="266" y="29"/>
                </a:cubicBezTo>
                <a:cubicBezTo>
                  <a:pt x="270" y="29"/>
                  <a:pt x="270" y="29"/>
                  <a:pt x="270" y="29"/>
                </a:cubicBezTo>
                <a:cubicBezTo>
                  <a:pt x="270" y="52"/>
                  <a:pt x="270" y="52"/>
                  <a:pt x="270" y="52"/>
                </a:cubicBezTo>
                <a:cubicBezTo>
                  <a:pt x="270" y="52"/>
                  <a:pt x="270" y="52"/>
                  <a:pt x="270" y="52"/>
                </a:cubicBezTo>
                <a:cubicBezTo>
                  <a:pt x="280" y="41"/>
                  <a:pt x="280" y="41"/>
                  <a:pt x="280" y="41"/>
                </a:cubicBezTo>
                <a:cubicBezTo>
                  <a:pt x="285" y="41"/>
                  <a:pt x="285" y="41"/>
                  <a:pt x="285" y="41"/>
                </a:cubicBezTo>
                <a:cubicBezTo>
                  <a:pt x="274" y="52"/>
                  <a:pt x="274" y="52"/>
                  <a:pt x="274" y="52"/>
                </a:cubicBezTo>
                <a:lnTo>
                  <a:pt x="28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75" name="Freeform 35"/>
          <p:cNvSpPr>
            <a:spLocks noChangeAspect="1" noEditPoints="1"/>
          </p:cNvSpPr>
          <p:nvPr/>
        </p:nvSpPr>
        <p:spPr bwMode="auto">
          <a:xfrm>
            <a:off x="2295680" y="3991222"/>
            <a:ext cx="1295457" cy="362409"/>
          </a:xfrm>
          <a:custGeom>
            <a:avLst/>
            <a:gdLst>
              <a:gd name="T0" fmla="*/ 128 w 344"/>
              <a:gd name="T1" fmla="*/ 52 h 96"/>
              <a:gd name="T2" fmla="*/ 133 w 344"/>
              <a:gd name="T3" fmla="*/ 31 h 96"/>
              <a:gd name="T4" fmla="*/ 133 w 344"/>
              <a:gd name="T5" fmla="*/ 34 h 96"/>
              <a:gd name="T6" fmla="*/ 139 w 344"/>
              <a:gd name="T7" fmla="*/ 46 h 96"/>
              <a:gd name="T8" fmla="*/ 157 w 344"/>
              <a:gd name="T9" fmla="*/ 65 h 96"/>
              <a:gd name="T10" fmla="*/ 158 w 344"/>
              <a:gd name="T11" fmla="*/ 40 h 96"/>
              <a:gd name="T12" fmla="*/ 163 w 344"/>
              <a:gd name="T13" fmla="*/ 45 h 96"/>
              <a:gd name="T14" fmla="*/ 152 w 344"/>
              <a:gd name="T15" fmla="*/ 59 h 96"/>
              <a:gd name="T16" fmla="*/ 204 w 344"/>
              <a:gd name="T17" fmla="*/ 40 h 96"/>
              <a:gd name="T18" fmla="*/ 188 w 344"/>
              <a:gd name="T19" fmla="*/ 45 h 96"/>
              <a:gd name="T20" fmla="*/ 178 w 344"/>
              <a:gd name="T21" fmla="*/ 64 h 96"/>
              <a:gd name="T22" fmla="*/ 180 w 344"/>
              <a:gd name="T23" fmla="*/ 61 h 96"/>
              <a:gd name="T24" fmla="*/ 190 w 344"/>
              <a:gd name="T25" fmla="*/ 40 h 96"/>
              <a:gd name="T26" fmla="*/ 196 w 344"/>
              <a:gd name="T27" fmla="*/ 58 h 96"/>
              <a:gd name="T28" fmla="*/ 210 w 344"/>
              <a:gd name="T29" fmla="*/ 53 h 96"/>
              <a:gd name="T30" fmla="*/ 225 w 344"/>
              <a:gd name="T31" fmla="*/ 63 h 96"/>
              <a:gd name="T32" fmla="*/ 207 w 344"/>
              <a:gd name="T33" fmla="*/ 46 h 96"/>
              <a:gd name="T34" fmla="*/ 227 w 344"/>
              <a:gd name="T35" fmla="*/ 51 h 96"/>
              <a:gd name="T36" fmla="*/ 217 w 344"/>
              <a:gd name="T37" fmla="*/ 43 h 96"/>
              <a:gd name="T38" fmla="*/ 243 w 344"/>
              <a:gd name="T39" fmla="*/ 44 h 96"/>
              <a:gd name="T40" fmla="*/ 235 w 344"/>
              <a:gd name="T41" fmla="*/ 64 h 96"/>
              <a:gd name="T42" fmla="*/ 235 w 344"/>
              <a:gd name="T43" fmla="*/ 45 h 96"/>
              <a:gd name="T44" fmla="*/ 243 w 344"/>
              <a:gd name="T45" fmla="*/ 40 h 96"/>
              <a:gd name="T46" fmla="*/ 255 w 344"/>
              <a:gd name="T47" fmla="*/ 52 h 96"/>
              <a:gd name="T48" fmla="*/ 247 w 344"/>
              <a:gd name="T49" fmla="*/ 31 h 96"/>
              <a:gd name="T50" fmla="*/ 263 w 344"/>
              <a:gd name="T51" fmla="*/ 41 h 96"/>
              <a:gd name="T52" fmla="*/ 255 w 344"/>
              <a:gd name="T53" fmla="*/ 48 h 96"/>
              <a:gd name="T54" fmla="*/ 289 w 344"/>
              <a:gd name="T55" fmla="*/ 61 h 96"/>
              <a:gd name="T56" fmla="*/ 271 w 344"/>
              <a:gd name="T57" fmla="*/ 43 h 96"/>
              <a:gd name="T58" fmla="*/ 288 w 344"/>
              <a:gd name="T59" fmla="*/ 52 h 96"/>
              <a:gd name="T60" fmla="*/ 272 w 344"/>
              <a:gd name="T61" fmla="*/ 53 h 96"/>
              <a:gd name="T62" fmla="*/ 288 w 344"/>
              <a:gd name="T63" fmla="*/ 52 h 96"/>
              <a:gd name="T64" fmla="*/ 297 w 344"/>
              <a:gd name="T65" fmla="*/ 34 h 96"/>
              <a:gd name="T66" fmla="*/ 300 w 344"/>
              <a:gd name="T67" fmla="*/ 30 h 96"/>
              <a:gd name="T68" fmla="*/ 297 w 344"/>
              <a:gd name="T69" fmla="*/ 40 h 96"/>
              <a:gd name="T70" fmla="*/ 323 w 344"/>
              <a:gd name="T71" fmla="*/ 64 h 96"/>
              <a:gd name="T72" fmla="*/ 311 w 344"/>
              <a:gd name="T73" fmla="*/ 51 h 96"/>
              <a:gd name="T74" fmla="*/ 311 w 344"/>
              <a:gd name="T75" fmla="*/ 40 h 96"/>
              <a:gd name="T76" fmla="*/ 325 w 344"/>
              <a:gd name="T77" fmla="*/ 42 h 96"/>
              <a:gd name="T78" fmla="*/ 340 w 344"/>
              <a:gd name="T79" fmla="*/ 65 h 96"/>
              <a:gd name="T80" fmla="*/ 330 w 344"/>
              <a:gd name="T81" fmla="*/ 40 h 96"/>
              <a:gd name="T82" fmla="*/ 338 w 344"/>
              <a:gd name="T83" fmla="*/ 40 h 96"/>
              <a:gd name="T84" fmla="*/ 338 w 344"/>
              <a:gd name="T85" fmla="*/ 57 h 96"/>
              <a:gd name="T86" fmla="*/ 344 w 344"/>
              <a:gd name="T87" fmla="*/ 64 h 96"/>
              <a:gd name="T88" fmla="*/ 31 w 344"/>
              <a:gd name="T89" fmla="*/ 45 h 96"/>
              <a:gd name="T90" fmla="*/ 23 w 344"/>
              <a:gd name="T91" fmla="*/ 47 h 96"/>
              <a:gd name="T92" fmla="*/ 31 w 344"/>
              <a:gd name="T93" fmla="*/ 36 h 96"/>
              <a:gd name="T94" fmla="*/ 0 w 344"/>
              <a:gd name="T95" fmla="*/ 83 h 96"/>
              <a:gd name="T96" fmla="*/ 40 w 344"/>
              <a:gd name="T97" fmla="*/ 34 h 96"/>
              <a:gd name="T98" fmla="*/ 16 w 344"/>
              <a:gd name="T99" fmla="*/ 28 h 96"/>
              <a:gd name="T100" fmla="*/ 27 w 344"/>
              <a:gd name="T101" fmla="*/ 54 h 96"/>
              <a:gd name="T102" fmla="*/ 37 w 344"/>
              <a:gd name="T103" fmla="*/ 50 h 96"/>
              <a:gd name="T104" fmla="*/ 41 w 344"/>
              <a:gd name="T105" fmla="*/ 40 h 96"/>
              <a:gd name="T106" fmla="*/ 60 w 344"/>
              <a:gd name="T107" fmla="*/ 84 h 96"/>
              <a:gd name="T108" fmla="*/ 60 w 344"/>
              <a:gd name="T109" fmla="*/ 72 h 96"/>
              <a:gd name="T110" fmla="*/ 60 w 344"/>
              <a:gd name="T111" fmla="*/ 60 h 96"/>
              <a:gd name="T112" fmla="*/ 79 w 344"/>
              <a:gd name="T113" fmla="*/ 40 h 96"/>
              <a:gd name="T114" fmla="*/ 60 w 344"/>
              <a:gd name="T115" fmla="*/ 50 h 96"/>
              <a:gd name="T116" fmla="*/ 72 w 344"/>
              <a:gd name="T11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4" h="96">
                <a:moveTo>
                  <a:pt x="145" y="41"/>
                </a:moveTo>
                <a:cubicBezTo>
                  <a:pt x="145" y="44"/>
                  <a:pt x="144" y="47"/>
                  <a:pt x="141" y="49"/>
                </a:cubicBezTo>
                <a:cubicBezTo>
                  <a:pt x="139" y="51"/>
                  <a:pt x="136" y="52"/>
                  <a:pt x="133" y="52"/>
                </a:cubicBezTo>
                <a:cubicBezTo>
                  <a:pt x="128" y="52"/>
                  <a:pt x="128" y="52"/>
                  <a:pt x="128" y="52"/>
                </a:cubicBezTo>
                <a:cubicBezTo>
                  <a:pt x="128" y="64"/>
                  <a:pt x="128" y="64"/>
                  <a:pt x="128" y="64"/>
                </a:cubicBezTo>
                <a:cubicBezTo>
                  <a:pt x="124" y="64"/>
                  <a:pt x="124" y="64"/>
                  <a:pt x="124" y="64"/>
                </a:cubicBezTo>
                <a:cubicBezTo>
                  <a:pt x="124" y="31"/>
                  <a:pt x="124" y="31"/>
                  <a:pt x="124" y="31"/>
                </a:cubicBezTo>
                <a:cubicBezTo>
                  <a:pt x="133" y="31"/>
                  <a:pt x="133" y="31"/>
                  <a:pt x="133" y="31"/>
                </a:cubicBezTo>
                <a:cubicBezTo>
                  <a:pt x="137" y="31"/>
                  <a:pt x="140" y="32"/>
                  <a:pt x="142" y="33"/>
                </a:cubicBezTo>
                <a:cubicBezTo>
                  <a:pt x="144" y="35"/>
                  <a:pt x="145" y="38"/>
                  <a:pt x="145" y="41"/>
                </a:cubicBezTo>
                <a:close/>
                <a:moveTo>
                  <a:pt x="141" y="41"/>
                </a:moveTo>
                <a:cubicBezTo>
                  <a:pt x="141" y="37"/>
                  <a:pt x="138" y="34"/>
                  <a:pt x="133" y="34"/>
                </a:cubicBezTo>
                <a:cubicBezTo>
                  <a:pt x="128" y="34"/>
                  <a:pt x="128" y="34"/>
                  <a:pt x="128" y="34"/>
                </a:cubicBezTo>
                <a:cubicBezTo>
                  <a:pt x="128" y="48"/>
                  <a:pt x="128" y="48"/>
                  <a:pt x="128" y="48"/>
                </a:cubicBezTo>
                <a:cubicBezTo>
                  <a:pt x="132" y="48"/>
                  <a:pt x="132" y="48"/>
                  <a:pt x="132" y="48"/>
                </a:cubicBezTo>
                <a:cubicBezTo>
                  <a:pt x="135" y="48"/>
                  <a:pt x="137" y="48"/>
                  <a:pt x="139" y="46"/>
                </a:cubicBezTo>
                <a:cubicBezTo>
                  <a:pt x="140" y="45"/>
                  <a:pt x="141" y="43"/>
                  <a:pt x="141" y="41"/>
                </a:cubicBezTo>
                <a:close/>
                <a:moveTo>
                  <a:pt x="169" y="52"/>
                </a:moveTo>
                <a:cubicBezTo>
                  <a:pt x="169" y="56"/>
                  <a:pt x="168" y="59"/>
                  <a:pt x="166" y="61"/>
                </a:cubicBezTo>
                <a:cubicBezTo>
                  <a:pt x="164" y="64"/>
                  <a:pt x="161" y="65"/>
                  <a:pt x="157" y="65"/>
                </a:cubicBezTo>
                <a:cubicBezTo>
                  <a:pt x="154" y="65"/>
                  <a:pt x="151" y="64"/>
                  <a:pt x="149" y="62"/>
                </a:cubicBezTo>
                <a:cubicBezTo>
                  <a:pt x="147" y="59"/>
                  <a:pt x="146" y="56"/>
                  <a:pt x="146" y="53"/>
                </a:cubicBezTo>
                <a:cubicBezTo>
                  <a:pt x="146" y="49"/>
                  <a:pt x="147" y="46"/>
                  <a:pt x="149" y="43"/>
                </a:cubicBezTo>
                <a:cubicBezTo>
                  <a:pt x="151" y="41"/>
                  <a:pt x="154" y="40"/>
                  <a:pt x="158" y="40"/>
                </a:cubicBezTo>
                <a:cubicBezTo>
                  <a:pt x="162" y="40"/>
                  <a:pt x="164" y="41"/>
                  <a:pt x="166" y="43"/>
                </a:cubicBezTo>
                <a:cubicBezTo>
                  <a:pt x="168" y="45"/>
                  <a:pt x="169" y="48"/>
                  <a:pt x="169" y="52"/>
                </a:cubicBezTo>
                <a:close/>
                <a:moveTo>
                  <a:pt x="165" y="52"/>
                </a:moveTo>
                <a:cubicBezTo>
                  <a:pt x="165" y="49"/>
                  <a:pt x="165" y="47"/>
                  <a:pt x="163" y="45"/>
                </a:cubicBezTo>
                <a:cubicBezTo>
                  <a:pt x="162" y="44"/>
                  <a:pt x="160" y="43"/>
                  <a:pt x="158" y="43"/>
                </a:cubicBezTo>
                <a:cubicBezTo>
                  <a:pt x="155" y="43"/>
                  <a:pt x="153" y="44"/>
                  <a:pt x="152" y="46"/>
                </a:cubicBezTo>
                <a:cubicBezTo>
                  <a:pt x="150" y="47"/>
                  <a:pt x="150" y="50"/>
                  <a:pt x="150" y="53"/>
                </a:cubicBezTo>
                <a:cubicBezTo>
                  <a:pt x="150" y="55"/>
                  <a:pt x="150" y="58"/>
                  <a:pt x="152" y="59"/>
                </a:cubicBezTo>
                <a:cubicBezTo>
                  <a:pt x="153" y="61"/>
                  <a:pt x="155" y="62"/>
                  <a:pt x="158" y="62"/>
                </a:cubicBezTo>
                <a:cubicBezTo>
                  <a:pt x="160" y="62"/>
                  <a:pt x="162" y="61"/>
                  <a:pt x="163" y="59"/>
                </a:cubicBezTo>
                <a:cubicBezTo>
                  <a:pt x="165" y="58"/>
                  <a:pt x="165" y="55"/>
                  <a:pt x="165" y="52"/>
                </a:cubicBezTo>
                <a:close/>
                <a:moveTo>
                  <a:pt x="204" y="40"/>
                </a:moveTo>
                <a:cubicBezTo>
                  <a:pt x="197" y="64"/>
                  <a:pt x="197" y="64"/>
                  <a:pt x="197" y="64"/>
                </a:cubicBezTo>
                <a:cubicBezTo>
                  <a:pt x="193" y="64"/>
                  <a:pt x="193" y="64"/>
                  <a:pt x="193" y="64"/>
                </a:cubicBezTo>
                <a:cubicBezTo>
                  <a:pt x="188" y="47"/>
                  <a:pt x="188" y="47"/>
                  <a:pt x="188" y="47"/>
                </a:cubicBezTo>
                <a:cubicBezTo>
                  <a:pt x="188" y="47"/>
                  <a:pt x="188" y="46"/>
                  <a:pt x="188" y="45"/>
                </a:cubicBezTo>
                <a:cubicBezTo>
                  <a:pt x="188" y="45"/>
                  <a:pt x="188" y="45"/>
                  <a:pt x="188" y="45"/>
                </a:cubicBezTo>
                <a:cubicBezTo>
                  <a:pt x="188" y="46"/>
                  <a:pt x="187" y="46"/>
                  <a:pt x="187" y="47"/>
                </a:cubicBezTo>
                <a:cubicBezTo>
                  <a:pt x="182" y="64"/>
                  <a:pt x="182" y="64"/>
                  <a:pt x="182" y="64"/>
                </a:cubicBezTo>
                <a:cubicBezTo>
                  <a:pt x="178" y="64"/>
                  <a:pt x="178" y="64"/>
                  <a:pt x="178" y="64"/>
                </a:cubicBezTo>
                <a:cubicBezTo>
                  <a:pt x="171" y="40"/>
                  <a:pt x="171" y="40"/>
                  <a:pt x="171" y="40"/>
                </a:cubicBezTo>
                <a:cubicBezTo>
                  <a:pt x="175" y="40"/>
                  <a:pt x="175" y="40"/>
                  <a:pt x="175" y="40"/>
                </a:cubicBezTo>
                <a:cubicBezTo>
                  <a:pt x="180" y="58"/>
                  <a:pt x="180" y="58"/>
                  <a:pt x="180" y="58"/>
                </a:cubicBezTo>
                <a:cubicBezTo>
                  <a:pt x="180" y="59"/>
                  <a:pt x="180" y="60"/>
                  <a:pt x="180" y="61"/>
                </a:cubicBezTo>
                <a:cubicBezTo>
                  <a:pt x="180" y="61"/>
                  <a:pt x="180" y="61"/>
                  <a:pt x="180" y="61"/>
                </a:cubicBezTo>
                <a:cubicBezTo>
                  <a:pt x="180" y="60"/>
                  <a:pt x="180" y="59"/>
                  <a:pt x="181" y="58"/>
                </a:cubicBezTo>
                <a:cubicBezTo>
                  <a:pt x="186" y="40"/>
                  <a:pt x="186" y="40"/>
                  <a:pt x="186" y="40"/>
                </a:cubicBezTo>
                <a:cubicBezTo>
                  <a:pt x="190" y="40"/>
                  <a:pt x="190" y="40"/>
                  <a:pt x="190" y="40"/>
                </a:cubicBezTo>
                <a:cubicBezTo>
                  <a:pt x="195" y="58"/>
                  <a:pt x="195" y="58"/>
                  <a:pt x="195" y="58"/>
                </a:cubicBezTo>
                <a:cubicBezTo>
                  <a:pt x="195" y="59"/>
                  <a:pt x="195" y="60"/>
                  <a:pt x="195" y="61"/>
                </a:cubicBezTo>
                <a:cubicBezTo>
                  <a:pt x="195" y="61"/>
                  <a:pt x="195" y="61"/>
                  <a:pt x="195" y="61"/>
                </a:cubicBezTo>
                <a:cubicBezTo>
                  <a:pt x="195" y="60"/>
                  <a:pt x="195" y="59"/>
                  <a:pt x="196" y="58"/>
                </a:cubicBezTo>
                <a:cubicBezTo>
                  <a:pt x="200" y="40"/>
                  <a:pt x="200" y="40"/>
                  <a:pt x="200" y="40"/>
                </a:cubicBezTo>
                <a:lnTo>
                  <a:pt x="204" y="40"/>
                </a:lnTo>
                <a:close/>
                <a:moveTo>
                  <a:pt x="227" y="53"/>
                </a:moveTo>
                <a:cubicBezTo>
                  <a:pt x="210" y="53"/>
                  <a:pt x="210" y="53"/>
                  <a:pt x="210" y="53"/>
                </a:cubicBezTo>
                <a:cubicBezTo>
                  <a:pt x="210" y="56"/>
                  <a:pt x="210" y="58"/>
                  <a:pt x="212" y="60"/>
                </a:cubicBezTo>
                <a:cubicBezTo>
                  <a:pt x="213" y="61"/>
                  <a:pt x="215" y="62"/>
                  <a:pt x="217" y="62"/>
                </a:cubicBezTo>
                <a:cubicBezTo>
                  <a:pt x="220" y="62"/>
                  <a:pt x="223" y="61"/>
                  <a:pt x="225" y="59"/>
                </a:cubicBezTo>
                <a:cubicBezTo>
                  <a:pt x="225" y="63"/>
                  <a:pt x="225" y="63"/>
                  <a:pt x="225" y="63"/>
                </a:cubicBezTo>
                <a:cubicBezTo>
                  <a:pt x="223" y="64"/>
                  <a:pt x="220" y="65"/>
                  <a:pt x="216" y="65"/>
                </a:cubicBezTo>
                <a:cubicBezTo>
                  <a:pt x="213" y="65"/>
                  <a:pt x="210" y="64"/>
                  <a:pt x="208" y="62"/>
                </a:cubicBezTo>
                <a:cubicBezTo>
                  <a:pt x="207" y="59"/>
                  <a:pt x="206" y="56"/>
                  <a:pt x="206" y="52"/>
                </a:cubicBezTo>
                <a:cubicBezTo>
                  <a:pt x="206" y="50"/>
                  <a:pt x="206" y="48"/>
                  <a:pt x="207" y="46"/>
                </a:cubicBezTo>
                <a:cubicBezTo>
                  <a:pt x="208" y="44"/>
                  <a:pt x="209" y="42"/>
                  <a:pt x="211" y="41"/>
                </a:cubicBezTo>
                <a:cubicBezTo>
                  <a:pt x="213" y="40"/>
                  <a:pt x="215" y="40"/>
                  <a:pt x="217" y="40"/>
                </a:cubicBezTo>
                <a:cubicBezTo>
                  <a:pt x="220" y="40"/>
                  <a:pt x="222" y="41"/>
                  <a:pt x="224" y="43"/>
                </a:cubicBezTo>
                <a:cubicBezTo>
                  <a:pt x="226" y="45"/>
                  <a:pt x="227" y="48"/>
                  <a:pt x="227" y="51"/>
                </a:cubicBezTo>
                <a:lnTo>
                  <a:pt x="227" y="53"/>
                </a:lnTo>
                <a:close/>
                <a:moveTo>
                  <a:pt x="223" y="50"/>
                </a:moveTo>
                <a:cubicBezTo>
                  <a:pt x="223" y="48"/>
                  <a:pt x="222" y="46"/>
                  <a:pt x="221" y="45"/>
                </a:cubicBezTo>
                <a:cubicBezTo>
                  <a:pt x="220" y="44"/>
                  <a:pt x="218" y="43"/>
                  <a:pt x="217" y="43"/>
                </a:cubicBezTo>
                <a:cubicBezTo>
                  <a:pt x="215" y="43"/>
                  <a:pt x="213" y="44"/>
                  <a:pt x="212" y="45"/>
                </a:cubicBezTo>
                <a:cubicBezTo>
                  <a:pt x="211" y="46"/>
                  <a:pt x="210" y="48"/>
                  <a:pt x="210" y="50"/>
                </a:cubicBezTo>
                <a:lnTo>
                  <a:pt x="223" y="50"/>
                </a:lnTo>
                <a:close/>
                <a:moveTo>
                  <a:pt x="243" y="44"/>
                </a:moveTo>
                <a:cubicBezTo>
                  <a:pt x="243" y="44"/>
                  <a:pt x="242" y="44"/>
                  <a:pt x="240" y="44"/>
                </a:cubicBezTo>
                <a:cubicBezTo>
                  <a:pt x="239" y="44"/>
                  <a:pt x="237" y="44"/>
                  <a:pt x="236" y="46"/>
                </a:cubicBezTo>
                <a:cubicBezTo>
                  <a:pt x="235" y="48"/>
                  <a:pt x="235" y="50"/>
                  <a:pt x="235" y="52"/>
                </a:cubicBezTo>
                <a:cubicBezTo>
                  <a:pt x="235" y="64"/>
                  <a:pt x="235" y="64"/>
                  <a:pt x="235" y="64"/>
                </a:cubicBezTo>
                <a:cubicBezTo>
                  <a:pt x="231" y="64"/>
                  <a:pt x="231" y="64"/>
                  <a:pt x="231" y="64"/>
                </a:cubicBezTo>
                <a:cubicBezTo>
                  <a:pt x="231" y="40"/>
                  <a:pt x="231" y="40"/>
                  <a:pt x="231" y="40"/>
                </a:cubicBezTo>
                <a:cubicBezTo>
                  <a:pt x="235" y="40"/>
                  <a:pt x="235" y="40"/>
                  <a:pt x="235" y="40"/>
                </a:cubicBezTo>
                <a:cubicBezTo>
                  <a:pt x="235" y="45"/>
                  <a:pt x="235" y="45"/>
                  <a:pt x="235" y="45"/>
                </a:cubicBezTo>
                <a:cubicBezTo>
                  <a:pt x="235" y="45"/>
                  <a:pt x="235" y="45"/>
                  <a:pt x="235" y="45"/>
                </a:cubicBezTo>
                <a:cubicBezTo>
                  <a:pt x="235" y="44"/>
                  <a:pt x="236" y="42"/>
                  <a:pt x="237" y="41"/>
                </a:cubicBezTo>
                <a:cubicBezTo>
                  <a:pt x="238" y="40"/>
                  <a:pt x="240" y="40"/>
                  <a:pt x="241" y="40"/>
                </a:cubicBezTo>
                <a:cubicBezTo>
                  <a:pt x="242" y="40"/>
                  <a:pt x="243" y="40"/>
                  <a:pt x="243" y="40"/>
                </a:cubicBezTo>
                <a:lnTo>
                  <a:pt x="243" y="44"/>
                </a:lnTo>
                <a:close/>
                <a:moveTo>
                  <a:pt x="267" y="41"/>
                </a:moveTo>
                <a:cubicBezTo>
                  <a:pt x="267" y="44"/>
                  <a:pt x="266" y="47"/>
                  <a:pt x="264" y="49"/>
                </a:cubicBezTo>
                <a:cubicBezTo>
                  <a:pt x="262" y="51"/>
                  <a:pt x="259" y="52"/>
                  <a:pt x="255" y="52"/>
                </a:cubicBezTo>
                <a:cubicBezTo>
                  <a:pt x="251" y="52"/>
                  <a:pt x="251" y="52"/>
                  <a:pt x="251" y="52"/>
                </a:cubicBezTo>
                <a:cubicBezTo>
                  <a:pt x="251" y="64"/>
                  <a:pt x="251" y="64"/>
                  <a:pt x="251" y="64"/>
                </a:cubicBezTo>
                <a:cubicBezTo>
                  <a:pt x="247" y="64"/>
                  <a:pt x="247" y="64"/>
                  <a:pt x="247" y="64"/>
                </a:cubicBezTo>
                <a:cubicBezTo>
                  <a:pt x="247" y="31"/>
                  <a:pt x="247" y="31"/>
                  <a:pt x="247" y="31"/>
                </a:cubicBezTo>
                <a:cubicBezTo>
                  <a:pt x="256" y="31"/>
                  <a:pt x="256" y="31"/>
                  <a:pt x="256" y="31"/>
                </a:cubicBezTo>
                <a:cubicBezTo>
                  <a:pt x="260" y="31"/>
                  <a:pt x="262" y="32"/>
                  <a:pt x="264" y="33"/>
                </a:cubicBezTo>
                <a:cubicBezTo>
                  <a:pt x="266" y="35"/>
                  <a:pt x="267" y="38"/>
                  <a:pt x="267" y="41"/>
                </a:cubicBezTo>
                <a:close/>
                <a:moveTo>
                  <a:pt x="263" y="41"/>
                </a:moveTo>
                <a:cubicBezTo>
                  <a:pt x="263" y="37"/>
                  <a:pt x="261" y="34"/>
                  <a:pt x="255" y="34"/>
                </a:cubicBezTo>
                <a:cubicBezTo>
                  <a:pt x="251" y="34"/>
                  <a:pt x="251" y="34"/>
                  <a:pt x="251" y="34"/>
                </a:cubicBezTo>
                <a:cubicBezTo>
                  <a:pt x="251" y="48"/>
                  <a:pt x="251" y="48"/>
                  <a:pt x="251" y="48"/>
                </a:cubicBezTo>
                <a:cubicBezTo>
                  <a:pt x="255" y="48"/>
                  <a:pt x="255" y="48"/>
                  <a:pt x="255" y="48"/>
                </a:cubicBezTo>
                <a:cubicBezTo>
                  <a:pt x="258" y="48"/>
                  <a:pt x="260" y="48"/>
                  <a:pt x="261" y="46"/>
                </a:cubicBezTo>
                <a:cubicBezTo>
                  <a:pt x="262" y="45"/>
                  <a:pt x="263" y="43"/>
                  <a:pt x="263" y="41"/>
                </a:cubicBezTo>
                <a:close/>
                <a:moveTo>
                  <a:pt x="292" y="52"/>
                </a:moveTo>
                <a:cubicBezTo>
                  <a:pt x="292" y="56"/>
                  <a:pt x="291" y="59"/>
                  <a:pt x="289" y="61"/>
                </a:cubicBezTo>
                <a:cubicBezTo>
                  <a:pt x="286" y="64"/>
                  <a:pt x="284" y="65"/>
                  <a:pt x="280" y="65"/>
                </a:cubicBezTo>
                <a:cubicBezTo>
                  <a:pt x="276" y="65"/>
                  <a:pt x="274" y="64"/>
                  <a:pt x="271" y="62"/>
                </a:cubicBezTo>
                <a:cubicBezTo>
                  <a:pt x="269" y="59"/>
                  <a:pt x="268" y="56"/>
                  <a:pt x="268" y="53"/>
                </a:cubicBezTo>
                <a:cubicBezTo>
                  <a:pt x="268" y="49"/>
                  <a:pt x="269" y="46"/>
                  <a:pt x="271" y="43"/>
                </a:cubicBezTo>
                <a:cubicBezTo>
                  <a:pt x="274" y="41"/>
                  <a:pt x="277" y="40"/>
                  <a:pt x="280" y="40"/>
                </a:cubicBezTo>
                <a:cubicBezTo>
                  <a:pt x="284" y="40"/>
                  <a:pt x="287" y="41"/>
                  <a:pt x="289" y="43"/>
                </a:cubicBezTo>
                <a:cubicBezTo>
                  <a:pt x="291" y="45"/>
                  <a:pt x="292" y="48"/>
                  <a:pt x="292" y="52"/>
                </a:cubicBezTo>
                <a:close/>
                <a:moveTo>
                  <a:pt x="288" y="52"/>
                </a:moveTo>
                <a:cubicBezTo>
                  <a:pt x="288" y="49"/>
                  <a:pt x="287" y="47"/>
                  <a:pt x="286" y="45"/>
                </a:cubicBezTo>
                <a:cubicBezTo>
                  <a:pt x="285" y="44"/>
                  <a:pt x="283" y="43"/>
                  <a:pt x="280" y="43"/>
                </a:cubicBezTo>
                <a:cubicBezTo>
                  <a:pt x="278" y="43"/>
                  <a:pt x="276" y="44"/>
                  <a:pt x="274" y="46"/>
                </a:cubicBezTo>
                <a:cubicBezTo>
                  <a:pt x="273" y="47"/>
                  <a:pt x="272" y="50"/>
                  <a:pt x="272" y="53"/>
                </a:cubicBezTo>
                <a:cubicBezTo>
                  <a:pt x="272" y="55"/>
                  <a:pt x="273" y="58"/>
                  <a:pt x="274" y="59"/>
                </a:cubicBezTo>
                <a:cubicBezTo>
                  <a:pt x="276" y="61"/>
                  <a:pt x="278" y="62"/>
                  <a:pt x="280" y="62"/>
                </a:cubicBezTo>
                <a:cubicBezTo>
                  <a:pt x="283" y="62"/>
                  <a:pt x="285" y="61"/>
                  <a:pt x="286" y="59"/>
                </a:cubicBezTo>
                <a:cubicBezTo>
                  <a:pt x="287" y="58"/>
                  <a:pt x="288" y="55"/>
                  <a:pt x="288" y="52"/>
                </a:cubicBezTo>
                <a:close/>
                <a:moveTo>
                  <a:pt x="301" y="32"/>
                </a:moveTo>
                <a:cubicBezTo>
                  <a:pt x="301" y="33"/>
                  <a:pt x="301" y="33"/>
                  <a:pt x="300" y="34"/>
                </a:cubicBezTo>
                <a:cubicBezTo>
                  <a:pt x="300" y="34"/>
                  <a:pt x="299" y="34"/>
                  <a:pt x="298" y="34"/>
                </a:cubicBezTo>
                <a:cubicBezTo>
                  <a:pt x="298" y="34"/>
                  <a:pt x="297" y="34"/>
                  <a:pt x="297" y="34"/>
                </a:cubicBezTo>
                <a:cubicBezTo>
                  <a:pt x="296" y="33"/>
                  <a:pt x="296" y="33"/>
                  <a:pt x="296" y="32"/>
                </a:cubicBezTo>
                <a:cubicBezTo>
                  <a:pt x="296" y="31"/>
                  <a:pt x="296" y="31"/>
                  <a:pt x="297" y="30"/>
                </a:cubicBezTo>
                <a:cubicBezTo>
                  <a:pt x="297" y="30"/>
                  <a:pt x="298" y="29"/>
                  <a:pt x="298" y="29"/>
                </a:cubicBezTo>
                <a:cubicBezTo>
                  <a:pt x="299" y="29"/>
                  <a:pt x="300" y="30"/>
                  <a:pt x="300" y="30"/>
                </a:cubicBezTo>
                <a:cubicBezTo>
                  <a:pt x="301" y="31"/>
                  <a:pt x="301" y="31"/>
                  <a:pt x="301" y="32"/>
                </a:cubicBezTo>
                <a:close/>
                <a:moveTo>
                  <a:pt x="300" y="64"/>
                </a:moveTo>
                <a:cubicBezTo>
                  <a:pt x="297" y="64"/>
                  <a:pt x="297" y="64"/>
                  <a:pt x="297" y="64"/>
                </a:cubicBezTo>
                <a:cubicBezTo>
                  <a:pt x="297" y="40"/>
                  <a:pt x="297" y="40"/>
                  <a:pt x="297" y="40"/>
                </a:cubicBezTo>
                <a:cubicBezTo>
                  <a:pt x="300" y="40"/>
                  <a:pt x="300" y="40"/>
                  <a:pt x="300" y="40"/>
                </a:cubicBezTo>
                <a:lnTo>
                  <a:pt x="300" y="64"/>
                </a:lnTo>
                <a:close/>
                <a:moveTo>
                  <a:pt x="327" y="64"/>
                </a:moveTo>
                <a:cubicBezTo>
                  <a:pt x="323" y="64"/>
                  <a:pt x="323" y="64"/>
                  <a:pt x="323" y="64"/>
                </a:cubicBezTo>
                <a:cubicBezTo>
                  <a:pt x="323" y="51"/>
                  <a:pt x="323" y="51"/>
                  <a:pt x="323" y="51"/>
                </a:cubicBezTo>
                <a:cubicBezTo>
                  <a:pt x="323" y="46"/>
                  <a:pt x="321" y="43"/>
                  <a:pt x="317" y="43"/>
                </a:cubicBezTo>
                <a:cubicBezTo>
                  <a:pt x="315" y="43"/>
                  <a:pt x="314" y="44"/>
                  <a:pt x="313" y="45"/>
                </a:cubicBezTo>
                <a:cubicBezTo>
                  <a:pt x="311" y="47"/>
                  <a:pt x="311" y="48"/>
                  <a:pt x="311" y="51"/>
                </a:cubicBezTo>
                <a:cubicBezTo>
                  <a:pt x="311" y="64"/>
                  <a:pt x="311" y="64"/>
                  <a:pt x="311" y="64"/>
                </a:cubicBezTo>
                <a:cubicBezTo>
                  <a:pt x="307" y="64"/>
                  <a:pt x="307" y="64"/>
                  <a:pt x="307" y="64"/>
                </a:cubicBezTo>
                <a:cubicBezTo>
                  <a:pt x="307" y="40"/>
                  <a:pt x="307" y="40"/>
                  <a:pt x="307" y="40"/>
                </a:cubicBezTo>
                <a:cubicBezTo>
                  <a:pt x="311" y="40"/>
                  <a:pt x="311" y="40"/>
                  <a:pt x="311" y="40"/>
                </a:cubicBezTo>
                <a:cubicBezTo>
                  <a:pt x="311" y="44"/>
                  <a:pt x="311" y="44"/>
                  <a:pt x="311" y="44"/>
                </a:cubicBezTo>
                <a:cubicBezTo>
                  <a:pt x="311" y="44"/>
                  <a:pt x="311" y="44"/>
                  <a:pt x="311" y="44"/>
                </a:cubicBezTo>
                <a:cubicBezTo>
                  <a:pt x="313" y="41"/>
                  <a:pt x="315" y="40"/>
                  <a:pt x="319" y="40"/>
                </a:cubicBezTo>
                <a:cubicBezTo>
                  <a:pt x="321" y="40"/>
                  <a:pt x="323" y="41"/>
                  <a:pt x="325" y="42"/>
                </a:cubicBezTo>
                <a:cubicBezTo>
                  <a:pt x="326" y="44"/>
                  <a:pt x="327" y="47"/>
                  <a:pt x="327" y="50"/>
                </a:cubicBezTo>
                <a:lnTo>
                  <a:pt x="327" y="64"/>
                </a:lnTo>
                <a:close/>
                <a:moveTo>
                  <a:pt x="344" y="64"/>
                </a:moveTo>
                <a:cubicBezTo>
                  <a:pt x="343" y="65"/>
                  <a:pt x="342" y="65"/>
                  <a:pt x="340" y="65"/>
                </a:cubicBezTo>
                <a:cubicBezTo>
                  <a:pt x="336" y="65"/>
                  <a:pt x="334" y="63"/>
                  <a:pt x="334" y="58"/>
                </a:cubicBezTo>
                <a:cubicBezTo>
                  <a:pt x="334" y="44"/>
                  <a:pt x="334" y="44"/>
                  <a:pt x="334" y="44"/>
                </a:cubicBezTo>
                <a:cubicBezTo>
                  <a:pt x="330" y="44"/>
                  <a:pt x="330" y="44"/>
                  <a:pt x="330" y="44"/>
                </a:cubicBezTo>
                <a:cubicBezTo>
                  <a:pt x="330" y="40"/>
                  <a:pt x="330" y="40"/>
                  <a:pt x="330" y="40"/>
                </a:cubicBezTo>
                <a:cubicBezTo>
                  <a:pt x="334" y="40"/>
                  <a:pt x="334" y="40"/>
                  <a:pt x="334" y="40"/>
                </a:cubicBezTo>
                <a:cubicBezTo>
                  <a:pt x="334" y="35"/>
                  <a:pt x="334" y="35"/>
                  <a:pt x="334" y="35"/>
                </a:cubicBezTo>
                <a:cubicBezTo>
                  <a:pt x="338" y="33"/>
                  <a:pt x="338" y="33"/>
                  <a:pt x="338" y="33"/>
                </a:cubicBezTo>
                <a:cubicBezTo>
                  <a:pt x="338" y="40"/>
                  <a:pt x="338" y="40"/>
                  <a:pt x="338" y="40"/>
                </a:cubicBezTo>
                <a:cubicBezTo>
                  <a:pt x="344" y="40"/>
                  <a:pt x="344" y="40"/>
                  <a:pt x="344" y="40"/>
                </a:cubicBezTo>
                <a:cubicBezTo>
                  <a:pt x="344" y="44"/>
                  <a:pt x="344" y="44"/>
                  <a:pt x="344" y="44"/>
                </a:cubicBezTo>
                <a:cubicBezTo>
                  <a:pt x="338" y="44"/>
                  <a:pt x="338" y="44"/>
                  <a:pt x="338" y="44"/>
                </a:cubicBezTo>
                <a:cubicBezTo>
                  <a:pt x="338" y="57"/>
                  <a:pt x="338" y="57"/>
                  <a:pt x="338" y="57"/>
                </a:cubicBezTo>
                <a:cubicBezTo>
                  <a:pt x="338" y="59"/>
                  <a:pt x="338" y="60"/>
                  <a:pt x="339" y="61"/>
                </a:cubicBezTo>
                <a:cubicBezTo>
                  <a:pt x="339" y="61"/>
                  <a:pt x="340" y="62"/>
                  <a:pt x="341" y="62"/>
                </a:cubicBezTo>
                <a:cubicBezTo>
                  <a:pt x="342" y="62"/>
                  <a:pt x="343" y="61"/>
                  <a:pt x="344" y="61"/>
                </a:cubicBezTo>
                <a:lnTo>
                  <a:pt x="344" y="64"/>
                </a:lnTo>
                <a:close/>
                <a:moveTo>
                  <a:pt x="32" y="38"/>
                </a:moveTo>
                <a:cubicBezTo>
                  <a:pt x="32" y="39"/>
                  <a:pt x="33" y="40"/>
                  <a:pt x="33" y="41"/>
                </a:cubicBezTo>
                <a:cubicBezTo>
                  <a:pt x="33" y="42"/>
                  <a:pt x="32" y="43"/>
                  <a:pt x="32" y="43"/>
                </a:cubicBezTo>
                <a:cubicBezTo>
                  <a:pt x="32" y="44"/>
                  <a:pt x="32" y="45"/>
                  <a:pt x="31" y="45"/>
                </a:cubicBezTo>
                <a:cubicBezTo>
                  <a:pt x="30" y="46"/>
                  <a:pt x="30" y="46"/>
                  <a:pt x="29" y="47"/>
                </a:cubicBezTo>
                <a:cubicBezTo>
                  <a:pt x="28" y="47"/>
                  <a:pt x="27" y="47"/>
                  <a:pt x="26" y="47"/>
                </a:cubicBezTo>
                <a:cubicBezTo>
                  <a:pt x="23" y="47"/>
                  <a:pt x="23" y="47"/>
                  <a:pt x="23" y="47"/>
                </a:cubicBezTo>
                <a:cubicBezTo>
                  <a:pt x="23" y="47"/>
                  <a:pt x="23" y="47"/>
                  <a:pt x="23" y="47"/>
                </a:cubicBezTo>
                <a:cubicBezTo>
                  <a:pt x="23" y="35"/>
                  <a:pt x="23" y="35"/>
                  <a:pt x="23" y="35"/>
                </a:cubicBezTo>
                <a:cubicBezTo>
                  <a:pt x="26" y="35"/>
                  <a:pt x="26" y="35"/>
                  <a:pt x="26" y="35"/>
                </a:cubicBezTo>
                <a:cubicBezTo>
                  <a:pt x="27" y="35"/>
                  <a:pt x="28" y="35"/>
                  <a:pt x="29" y="35"/>
                </a:cubicBezTo>
                <a:cubicBezTo>
                  <a:pt x="30" y="35"/>
                  <a:pt x="30" y="35"/>
                  <a:pt x="31" y="36"/>
                </a:cubicBezTo>
                <a:cubicBezTo>
                  <a:pt x="32" y="36"/>
                  <a:pt x="32" y="37"/>
                  <a:pt x="32" y="38"/>
                </a:cubicBezTo>
                <a:close/>
                <a:moveTo>
                  <a:pt x="56" y="0"/>
                </a:moveTo>
                <a:cubicBezTo>
                  <a:pt x="56" y="96"/>
                  <a:pt x="56" y="96"/>
                  <a:pt x="56" y="96"/>
                </a:cubicBezTo>
                <a:cubicBezTo>
                  <a:pt x="0" y="83"/>
                  <a:pt x="0" y="83"/>
                  <a:pt x="0" y="83"/>
                </a:cubicBezTo>
                <a:cubicBezTo>
                  <a:pt x="0" y="13"/>
                  <a:pt x="0" y="13"/>
                  <a:pt x="0" y="13"/>
                </a:cubicBezTo>
                <a:lnTo>
                  <a:pt x="56" y="0"/>
                </a:lnTo>
                <a:close/>
                <a:moveTo>
                  <a:pt x="41" y="40"/>
                </a:moveTo>
                <a:cubicBezTo>
                  <a:pt x="41" y="38"/>
                  <a:pt x="41" y="36"/>
                  <a:pt x="40" y="34"/>
                </a:cubicBezTo>
                <a:cubicBezTo>
                  <a:pt x="40" y="33"/>
                  <a:pt x="39" y="31"/>
                  <a:pt x="38" y="30"/>
                </a:cubicBezTo>
                <a:cubicBezTo>
                  <a:pt x="37" y="29"/>
                  <a:pt x="35" y="29"/>
                  <a:pt x="33" y="28"/>
                </a:cubicBezTo>
                <a:cubicBezTo>
                  <a:pt x="32" y="28"/>
                  <a:pt x="30" y="28"/>
                  <a:pt x="28" y="28"/>
                </a:cubicBezTo>
                <a:cubicBezTo>
                  <a:pt x="16" y="28"/>
                  <a:pt x="16" y="28"/>
                  <a:pt x="16" y="28"/>
                </a:cubicBezTo>
                <a:cubicBezTo>
                  <a:pt x="16" y="67"/>
                  <a:pt x="16" y="67"/>
                  <a:pt x="16" y="67"/>
                </a:cubicBezTo>
                <a:cubicBezTo>
                  <a:pt x="23" y="68"/>
                  <a:pt x="23" y="68"/>
                  <a:pt x="23" y="68"/>
                </a:cubicBezTo>
                <a:cubicBezTo>
                  <a:pt x="23" y="54"/>
                  <a:pt x="23" y="54"/>
                  <a:pt x="23" y="54"/>
                </a:cubicBezTo>
                <a:cubicBezTo>
                  <a:pt x="27" y="54"/>
                  <a:pt x="27" y="54"/>
                  <a:pt x="27" y="54"/>
                </a:cubicBezTo>
                <a:cubicBezTo>
                  <a:pt x="28" y="54"/>
                  <a:pt x="29" y="54"/>
                  <a:pt x="30" y="54"/>
                </a:cubicBezTo>
                <a:cubicBezTo>
                  <a:pt x="31" y="53"/>
                  <a:pt x="32" y="53"/>
                  <a:pt x="33" y="53"/>
                </a:cubicBezTo>
                <a:cubicBezTo>
                  <a:pt x="34" y="53"/>
                  <a:pt x="34" y="52"/>
                  <a:pt x="35" y="52"/>
                </a:cubicBezTo>
                <a:cubicBezTo>
                  <a:pt x="36" y="51"/>
                  <a:pt x="37" y="51"/>
                  <a:pt x="37" y="50"/>
                </a:cubicBezTo>
                <a:cubicBezTo>
                  <a:pt x="38" y="49"/>
                  <a:pt x="39" y="49"/>
                  <a:pt x="39" y="48"/>
                </a:cubicBezTo>
                <a:cubicBezTo>
                  <a:pt x="39" y="47"/>
                  <a:pt x="40" y="46"/>
                  <a:pt x="40" y="46"/>
                </a:cubicBezTo>
                <a:cubicBezTo>
                  <a:pt x="41" y="45"/>
                  <a:pt x="41" y="44"/>
                  <a:pt x="41" y="43"/>
                </a:cubicBezTo>
                <a:cubicBezTo>
                  <a:pt x="41" y="42"/>
                  <a:pt x="41" y="41"/>
                  <a:pt x="41" y="40"/>
                </a:cubicBezTo>
                <a:close/>
                <a:moveTo>
                  <a:pt x="96" y="16"/>
                </a:moveTo>
                <a:cubicBezTo>
                  <a:pt x="96" y="80"/>
                  <a:pt x="96" y="80"/>
                  <a:pt x="96" y="80"/>
                </a:cubicBezTo>
                <a:cubicBezTo>
                  <a:pt x="96" y="81"/>
                  <a:pt x="93" y="84"/>
                  <a:pt x="92" y="84"/>
                </a:cubicBezTo>
                <a:cubicBezTo>
                  <a:pt x="60" y="84"/>
                  <a:pt x="60" y="84"/>
                  <a:pt x="60" y="84"/>
                </a:cubicBezTo>
                <a:cubicBezTo>
                  <a:pt x="60" y="76"/>
                  <a:pt x="60" y="76"/>
                  <a:pt x="60" y="76"/>
                </a:cubicBezTo>
                <a:cubicBezTo>
                  <a:pt x="84" y="76"/>
                  <a:pt x="84" y="76"/>
                  <a:pt x="84" y="76"/>
                </a:cubicBezTo>
                <a:cubicBezTo>
                  <a:pt x="84" y="72"/>
                  <a:pt x="84" y="72"/>
                  <a:pt x="84" y="72"/>
                </a:cubicBezTo>
                <a:cubicBezTo>
                  <a:pt x="60" y="72"/>
                  <a:pt x="60" y="72"/>
                  <a:pt x="60" y="72"/>
                </a:cubicBezTo>
                <a:cubicBezTo>
                  <a:pt x="60" y="64"/>
                  <a:pt x="60" y="64"/>
                  <a:pt x="60" y="64"/>
                </a:cubicBezTo>
                <a:cubicBezTo>
                  <a:pt x="84" y="64"/>
                  <a:pt x="84" y="64"/>
                  <a:pt x="84" y="64"/>
                </a:cubicBezTo>
                <a:cubicBezTo>
                  <a:pt x="84" y="60"/>
                  <a:pt x="84" y="60"/>
                  <a:pt x="84" y="60"/>
                </a:cubicBezTo>
                <a:cubicBezTo>
                  <a:pt x="60" y="60"/>
                  <a:pt x="60" y="60"/>
                  <a:pt x="60" y="60"/>
                </a:cubicBezTo>
                <a:cubicBezTo>
                  <a:pt x="60" y="12"/>
                  <a:pt x="60" y="12"/>
                  <a:pt x="60" y="12"/>
                </a:cubicBezTo>
                <a:cubicBezTo>
                  <a:pt x="92" y="12"/>
                  <a:pt x="92" y="12"/>
                  <a:pt x="92" y="12"/>
                </a:cubicBezTo>
                <a:cubicBezTo>
                  <a:pt x="93" y="12"/>
                  <a:pt x="96" y="14"/>
                  <a:pt x="96" y="16"/>
                </a:cubicBezTo>
                <a:close/>
                <a:moveTo>
                  <a:pt x="79" y="40"/>
                </a:moveTo>
                <a:cubicBezTo>
                  <a:pt x="68" y="40"/>
                  <a:pt x="68" y="40"/>
                  <a:pt x="68" y="40"/>
                </a:cubicBezTo>
                <a:cubicBezTo>
                  <a:pt x="67" y="28"/>
                  <a:pt x="67" y="28"/>
                  <a:pt x="67" y="28"/>
                </a:cubicBezTo>
                <a:cubicBezTo>
                  <a:pt x="65" y="28"/>
                  <a:pt x="62" y="28"/>
                  <a:pt x="60" y="29"/>
                </a:cubicBezTo>
                <a:cubicBezTo>
                  <a:pt x="60" y="50"/>
                  <a:pt x="60" y="50"/>
                  <a:pt x="60" y="50"/>
                </a:cubicBezTo>
                <a:cubicBezTo>
                  <a:pt x="62" y="51"/>
                  <a:pt x="64" y="52"/>
                  <a:pt x="66" y="52"/>
                </a:cubicBezTo>
                <a:cubicBezTo>
                  <a:pt x="73" y="52"/>
                  <a:pt x="79" y="46"/>
                  <a:pt x="79" y="40"/>
                </a:cubicBezTo>
                <a:close/>
                <a:moveTo>
                  <a:pt x="84" y="36"/>
                </a:moveTo>
                <a:cubicBezTo>
                  <a:pt x="84" y="29"/>
                  <a:pt x="78" y="24"/>
                  <a:pt x="72" y="24"/>
                </a:cubicBezTo>
                <a:cubicBezTo>
                  <a:pt x="72" y="36"/>
                  <a:pt x="72" y="36"/>
                  <a:pt x="72" y="36"/>
                </a:cubicBezTo>
                <a:lnTo>
                  <a:pt x="84"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nvGrpSpPr>
          <p:cNvPr id="576" name="Group 53"/>
          <p:cNvGrpSpPr>
            <a:grpSpLocks noChangeAspect="1"/>
          </p:cNvGrpSpPr>
          <p:nvPr/>
        </p:nvGrpSpPr>
        <p:grpSpPr bwMode="auto">
          <a:xfrm>
            <a:off x="2295680" y="4427438"/>
            <a:ext cx="940111" cy="359526"/>
            <a:chOff x="3453" y="2013"/>
            <a:chExt cx="774" cy="296"/>
          </a:xfrm>
        </p:grpSpPr>
        <p:sp>
          <p:nvSpPr>
            <p:cNvPr id="578" name="Freeform 54"/>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79" name="Freeform 55"/>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0" name="Freeform 56"/>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1" name="Freeform 57"/>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2" name="Freeform 58"/>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3" name="Freeform 59"/>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4" name="Freeform 60"/>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5" name="Freeform 61"/>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6" name="Freeform 62"/>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7" name="Freeform 63"/>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8" name="Freeform 64"/>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9" name="Freeform 65"/>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0" name="Freeform 66"/>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1" name="Freeform 67"/>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2" name="Freeform 68"/>
            <p:cNvSpPr>
              <a:spLocks/>
            </p:cNvSpPr>
            <p:nvPr/>
          </p:nvSpPr>
          <p:spPr bwMode="auto">
            <a:xfrm>
              <a:off x="3634" y="2064"/>
              <a:ext cx="105" cy="194"/>
            </a:xfrm>
            <a:custGeom>
              <a:avLst/>
              <a:gdLst>
                <a:gd name="T0" fmla="*/ 40 w 44"/>
                <a:gd name="T1" fmla="*/ 0 h 80"/>
                <a:gd name="T2" fmla="*/ 0 w 44"/>
                <a:gd name="T3" fmla="*/ 0 h 80"/>
                <a:gd name="T4" fmla="*/ 0 w 44"/>
                <a:gd name="T5" fmla="*/ 12 h 80"/>
                <a:gd name="T6" fmla="*/ 24 w 44"/>
                <a:gd name="T7" fmla="*/ 12 h 80"/>
                <a:gd name="T8" fmla="*/ 32 w 44"/>
                <a:gd name="T9" fmla="*/ 12 h 80"/>
                <a:gd name="T10" fmla="*/ 32 w 44"/>
                <a:gd name="T11" fmla="*/ 20 h 80"/>
                <a:gd name="T12" fmla="*/ 32 w 44"/>
                <a:gd name="T13" fmla="*/ 32 h 80"/>
                <a:gd name="T14" fmla="*/ 36 w 44"/>
                <a:gd name="T15" fmla="*/ 32 h 80"/>
                <a:gd name="T16" fmla="*/ 40 w 44"/>
                <a:gd name="T17" fmla="*/ 34 h 80"/>
                <a:gd name="T18" fmla="*/ 28 w 44"/>
                <a:gd name="T19" fmla="*/ 48 h 80"/>
                <a:gd name="T20" fmla="*/ 16 w 44"/>
                <a:gd name="T21" fmla="*/ 34 h 80"/>
                <a:gd name="T22" fmla="*/ 20 w 44"/>
                <a:gd name="T23" fmla="*/ 32 h 80"/>
                <a:gd name="T24" fmla="*/ 24 w 44"/>
                <a:gd name="T25" fmla="*/ 32 h 80"/>
                <a:gd name="T26" fmla="*/ 24 w 44"/>
                <a:gd name="T27" fmla="*/ 20 h 80"/>
                <a:gd name="T28" fmla="*/ 0 w 44"/>
                <a:gd name="T29" fmla="*/ 20 h 80"/>
                <a:gd name="T30" fmla="*/ 0 w 44"/>
                <a:gd name="T31" fmla="*/ 56 h 80"/>
                <a:gd name="T32" fmla="*/ 12 w 44"/>
                <a:gd name="T33" fmla="*/ 44 h 80"/>
                <a:gd name="T34" fmla="*/ 26 w 44"/>
                <a:gd name="T35" fmla="*/ 58 h 80"/>
                <a:gd name="T36" fmla="*/ 12 w 44"/>
                <a:gd name="T37" fmla="*/ 72 h 80"/>
                <a:gd name="T38" fmla="*/ 0 w 44"/>
                <a:gd name="T39" fmla="*/ 60 h 80"/>
                <a:gd name="T40" fmla="*/ 0 w 44"/>
                <a:gd name="T41" fmla="*/ 80 h 80"/>
                <a:gd name="T42" fmla="*/ 40 w 44"/>
                <a:gd name="T43" fmla="*/ 80 h 80"/>
                <a:gd name="T44" fmla="*/ 44 w 44"/>
                <a:gd name="T45" fmla="*/ 76 h 80"/>
                <a:gd name="T46" fmla="*/ 44 w 44"/>
                <a:gd name="T47" fmla="*/ 4 h 80"/>
                <a:gd name="T48" fmla="*/ 40 w 44"/>
                <a:gd name="T4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80">
                  <a:moveTo>
                    <a:pt x="40" y="0"/>
                  </a:moveTo>
                  <a:cubicBezTo>
                    <a:pt x="0" y="0"/>
                    <a:pt x="0" y="0"/>
                    <a:pt x="0" y="0"/>
                  </a:cubicBezTo>
                  <a:cubicBezTo>
                    <a:pt x="0" y="12"/>
                    <a:pt x="0" y="12"/>
                    <a:pt x="0" y="12"/>
                  </a:cubicBezTo>
                  <a:cubicBezTo>
                    <a:pt x="24" y="12"/>
                    <a:pt x="24" y="12"/>
                    <a:pt x="24" y="12"/>
                  </a:cubicBezTo>
                  <a:cubicBezTo>
                    <a:pt x="32" y="12"/>
                    <a:pt x="32" y="12"/>
                    <a:pt x="32" y="12"/>
                  </a:cubicBezTo>
                  <a:cubicBezTo>
                    <a:pt x="32" y="20"/>
                    <a:pt x="32" y="20"/>
                    <a:pt x="32" y="20"/>
                  </a:cubicBezTo>
                  <a:cubicBezTo>
                    <a:pt x="32" y="32"/>
                    <a:pt x="32" y="32"/>
                    <a:pt x="32" y="32"/>
                  </a:cubicBezTo>
                  <a:cubicBezTo>
                    <a:pt x="36" y="32"/>
                    <a:pt x="36" y="32"/>
                    <a:pt x="36" y="32"/>
                  </a:cubicBezTo>
                  <a:cubicBezTo>
                    <a:pt x="40" y="34"/>
                    <a:pt x="40" y="34"/>
                    <a:pt x="40" y="34"/>
                  </a:cubicBezTo>
                  <a:cubicBezTo>
                    <a:pt x="28" y="48"/>
                    <a:pt x="28" y="48"/>
                    <a:pt x="28" y="48"/>
                  </a:cubicBezTo>
                  <a:cubicBezTo>
                    <a:pt x="16" y="34"/>
                    <a:pt x="16" y="34"/>
                    <a:pt x="16" y="34"/>
                  </a:cubicBezTo>
                  <a:cubicBezTo>
                    <a:pt x="20" y="32"/>
                    <a:pt x="20" y="32"/>
                    <a:pt x="20" y="32"/>
                  </a:cubicBezTo>
                  <a:cubicBezTo>
                    <a:pt x="24" y="32"/>
                    <a:pt x="24" y="32"/>
                    <a:pt x="24" y="32"/>
                  </a:cubicBezTo>
                  <a:cubicBezTo>
                    <a:pt x="24" y="20"/>
                    <a:pt x="24" y="20"/>
                    <a:pt x="24" y="20"/>
                  </a:cubicBezTo>
                  <a:cubicBezTo>
                    <a:pt x="0" y="20"/>
                    <a:pt x="0" y="20"/>
                    <a:pt x="0" y="20"/>
                  </a:cubicBezTo>
                  <a:cubicBezTo>
                    <a:pt x="0" y="56"/>
                    <a:pt x="0" y="56"/>
                    <a:pt x="0" y="56"/>
                  </a:cubicBezTo>
                  <a:cubicBezTo>
                    <a:pt x="12" y="44"/>
                    <a:pt x="12" y="44"/>
                    <a:pt x="12" y="44"/>
                  </a:cubicBezTo>
                  <a:cubicBezTo>
                    <a:pt x="26" y="58"/>
                    <a:pt x="26" y="58"/>
                    <a:pt x="26" y="58"/>
                  </a:cubicBezTo>
                  <a:cubicBezTo>
                    <a:pt x="12" y="72"/>
                    <a:pt x="12" y="72"/>
                    <a:pt x="12" y="72"/>
                  </a:cubicBezTo>
                  <a:cubicBezTo>
                    <a:pt x="0" y="60"/>
                    <a:pt x="0" y="60"/>
                    <a:pt x="0" y="60"/>
                  </a:cubicBezTo>
                  <a:cubicBezTo>
                    <a:pt x="0" y="80"/>
                    <a:pt x="0" y="80"/>
                    <a:pt x="0" y="80"/>
                  </a:cubicBezTo>
                  <a:cubicBezTo>
                    <a:pt x="40" y="80"/>
                    <a:pt x="40" y="80"/>
                    <a:pt x="40" y="80"/>
                  </a:cubicBezTo>
                  <a:cubicBezTo>
                    <a:pt x="41" y="80"/>
                    <a:pt x="44" y="77"/>
                    <a:pt x="44" y="76"/>
                  </a:cubicBezTo>
                  <a:cubicBezTo>
                    <a:pt x="44" y="4"/>
                    <a:pt x="44" y="4"/>
                    <a:pt x="44" y="4"/>
                  </a:cubicBezTo>
                  <a:cubicBezTo>
                    <a:pt x="44" y="3"/>
                    <a:pt x="41" y="0"/>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3" name="Freeform 69"/>
            <p:cNvSpPr>
              <a:spLocks noEditPoints="1"/>
            </p:cNvSpPr>
            <p:nvPr/>
          </p:nvSpPr>
          <p:spPr bwMode="auto">
            <a:xfrm>
              <a:off x="3453" y="2013"/>
              <a:ext cx="172" cy="296"/>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2 w 72"/>
                <a:gd name="T11" fmla="*/ 55 h 122"/>
                <a:gd name="T12" fmla="*/ 51 w 72"/>
                <a:gd name="T13" fmla="*/ 58 h 122"/>
                <a:gd name="T14" fmla="*/ 49 w 72"/>
                <a:gd name="T15" fmla="*/ 61 h 122"/>
                <a:gd name="T16" fmla="*/ 47 w 72"/>
                <a:gd name="T17" fmla="*/ 64 h 122"/>
                <a:gd name="T18" fmla="*/ 44 w 72"/>
                <a:gd name="T19" fmla="*/ 66 h 122"/>
                <a:gd name="T20" fmla="*/ 41 w 72"/>
                <a:gd name="T21" fmla="*/ 68 h 122"/>
                <a:gd name="T22" fmla="*/ 38 w 72"/>
                <a:gd name="T23" fmla="*/ 68 h 122"/>
                <a:gd name="T24" fmla="*/ 34 w 72"/>
                <a:gd name="T25" fmla="*/ 69 h 122"/>
                <a:gd name="T26" fmla="*/ 29 w 72"/>
                <a:gd name="T27" fmla="*/ 69 h 122"/>
                <a:gd name="T28" fmla="*/ 29 w 72"/>
                <a:gd name="T29" fmla="*/ 86 h 122"/>
                <a:gd name="T30" fmla="*/ 20 w 72"/>
                <a:gd name="T31" fmla="*/ 85 h 122"/>
                <a:gd name="T32" fmla="*/ 20 w 72"/>
                <a:gd name="T33" fmla="*/ 37 h 122"/>
                <a:gd name="T34" fmla="*/ 35 w 72"/>
                <a:gd name="T35" fmla="*/ 36 h 122"/>
                <a:gd name="T36" fmla="*/ 42 w 72"/>
                <a:gd name="T37" fmla="*/ 36 h 122"/>
                <a:gd name="T38" fmla="*/ 47 w 72"/>
                <a:gd name="T39" fmla="*/ 39 h 122"/>
                <a:gd name="T40" fmla="*/ 51 w 72"/>
                <a:gd name="T41" fmla="*/ 44 h 122"/>
                <a:gd name="T42" fmla="*/ 52 w 72"/>
                <a:gd name="T43" fmla="*/ 51 h 122"/>
                <a:gd name="T44" fmla="*/ 52 w 72"/>
                <a:gd name="T45" fmla="*/ 5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2" y="55"/>
                  </a:moveTo>
                  <a:cubicBezTo>
                    <a:pt x="51" y="56"/>
                    <a:pt x="51" y="57"/>
                    <a:pt x="51" y="58"/>
                  </a:cubicBezTo>
                  <a:cubicBezTo>
                    <a:pt x="50" y="59"/>
                    <a:pt x="50" y="60"/>
                    <a:pt x="49" y="61"/>
                  </a:cubicBezTo>
                  <a:cubicBezTo>
                    <a:pt x="49" y="62"/>
                    <a:pt x="48" y="63"/>
                    <a:pt x="47" y="64"/>
                  </a:cubicBezTo>
                  <a:cubicBezTo>
                    <a:pt x="46" y="65"/>
                    <a:pt x="45" y="65"/>
                    <a:pt x="44" y="66"/>
                  </a:cubicBezTo>
                  <a:cubicBezTo>
                    <a:pt x="43" y="67"/>
                    <a:pt x="42" y="67"/>
                    <a:pt x="41" y="68"/>
                  </a:cubicBezTo>
                  <a:cubicBezTo>
                    <a:pt x="40" y="68"/>
                    <a:pt x="39" y="68"/>
                    <a:pt x="38" y="68"/>
                  </a:cubicBezTo>
                  <a:cubicBezTo>
                    <a:pt x="37" y="69"/>
                    <a:pt x="35" y="69"/>
                    <a:pt x="34" y="69"/>
                  </a:cubicBezTo>
                  <a:cubicBezTo>
                    <a:pt x="29" y="69"/>
                    <a:pt x="29" y="69"/>
                    <a:pt x="29" y="69"/>
                  </a:cubicBezTo>
                  <a:cubicBezTo>
                    <a:pt x="29" y="86"/>
                    <a:pt x="29" y="86"/>
                    <a:pt x="29" y="86"/>
                  </a:cubicBezTo>
                  <a:cubicBezTo>
                    <a:pt x="20" y="85"/>
                    <a:pt x="20" y="85"/>
                    <a:pt x="20" y="85"/>
                  </a:cubicBezTo>
                  <a:cubicBezTo>
                    <a:pt x="20" y="37"/>
                    <a:pt x="20" y="37"/>
                    <a:pt x="20" y="37"/>
                  </a:cubicBezTo>
                  <a:cubicBezTo>
                    <a:pt x="35" y="36"/>
                    <a:pt x="35" y="36"/>
                    <a:pt x="35" y="36"/>
                  </a:cubicBezTo>
                  <a:cubicBezTo>
                    <a:pt x="38" y="36"/>
                    <a:pt x="40" y="36"/>
                    <a:pt x="42" y="36"/>
                  </a:cubicBezTo>
                  <a:cubicBezTo>
                    <a:pt x="44" y="37"/>
                    <a:pt x="46" y="38"/>
                    <a:pt x="47" y="39"/>
                  </a:cubicBezTo>
                  <a:cubicBezTo>
                    <a:pt x="49" y="40"/>
                    <a:pt x="50" y="42"/>
                    <a:pt x="51" y="44"/>
                  </a:cubicBezTo>
                  <a:cubicBezTo>
                    <a:pt x="51" y="46"/>
                    <a:pt x="52" y="49"/>
                    <a:pt x="52" y="51"/>
                  </a:cubicBezTo>
                  <a:cubicBezTo>
                    <a:pt x="52" y="53"/>
                    <a:pt x="52" y="54"/>
                    <a:pt x="52"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4" name="Freeform 70"/>
            <p:cNvSpPr>
              <a:spLocks/>
            </p:cNvSpPr>
            <p:nvPr/>
          </p:nvSpPr>
          <p:spPr bwMode="auto">
            <a:xfrm>
              <a:off x="3522" y="2120"/>
              <a:ext cx="29" cy="39"/>
            </a:xfrm>
            <a:custGeom>
              <a:avLst/>
              <a:gdLst>
                <a:gd name="T0" fmla="*/ 10 w 12"/>
                <a:gd name="T1" fmla="*/ 2 h 16"/>
                <a:gd name="T2" fmla="*/ 8 w 12"/>
                <a:gd name="T3" fmla="*/ 1 h 16"/>
                <a:gd name="T4" fmla="*/ 4 w 12"/>
                <a:gd name="T5" fmla="*/ 0 h 16"/>
                <a:gd name="T6" fmla="*/ 0 w 12"/>
                <a:gd name="T7" fmla="*/ 1 h 16"/>
                <a:gd name="T8" fmla="*/ 0 w 12"/>
                <a:gd name="T9" fmla="*/ 16 h 16"/>
                <a:gd name="T10" fmla="*/ 4 w 12"/>
                <a:gd name="T11" fmla="*/ 16 h 16"/>
                <a:gd name="T12" fmla="*/ 8 w 12"/>
                <a:gd name="T13" fmla="*/ 16 h 16"/>
                <a:gd name="T14" fmla="*/ 10 w 12"/>
                <a:gd name="T15" fmla="*/ 14 h 16"/>
                <a:gd name="T16" fmla="*/ 11 w 12"/>
                <a:gd name="T17" fmla="*/ 12 h 16"/>
                <a:gd name="T18" fmla="*/ 12 w 12"/>
                <a:gd name="T19" fmla="*/ 8 h 16"/>
                <a:gd name="T20" fmla="*/ 11 w 12"/>
                <a:gd name="T21" fmla="*/ 5 h 16"/>
                <a:gd name="T22" fmla="*/ 10 w 12"/>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6">
                  <a:moveTo>
                    <a:pt x="10" y="2"/>
                  </a:moveTo>
                  <a:cubicBezTo>
                    <a:pt x="9" y="2"/>
                    <a:pt x="9" y="1"/>
                    <a:pt x="8" y="1"/>
                  </a:cubicBezTo>
                  <a:cubicBezTo>
                    <a:pt x="7" y="1"/>
                    <a:pt x="5" y="0"/>
                    <a:pt x="4" y="0"/>
                  </a:cubicBezTo>
                  <a:cubicBezTo>
                    <a:pt x="0" y="1"/>
                    <a:pt x="0" y="1"/>
                    <a:pt x="0" y="1"/>
                  </a:cubicBezTo>
                  <a:cubicBezTo>
                    <a:pt x="0" y="16"/>
                    <a:pt x="0" y="16"/>
                    <a:pt x="0" y="16"/>
                  </a:cubicBezTo>
                  <a:cubicBezTo>
                    <a:pt x="4" y="16"/>
                    <a:pt x="4" y="16"/>
                    <a:pt x="4" y="16"/>
                  </a:cubicBezTo>
                  <a:cubicBezTo>
                    <a:pt x="5" y="16"/>
                    <a:pt x="7" y="16"/>
                    <a:pt x="8" y="16"/>
                  </a:cubicBezTo>
                  <a:cubicBezTo>
                    <a:pt x="9" y="15"/>
                    <a:pt x="9" y="15"/>
                    <a:pt x="10" y="14"/>
                  </a:cubicBezTo>
                  <a:cubicBezTo>
                    <a:pt x="11" y="13"/>
                    <a:pt x="11" y="13"/>
                    <a:pt x="11" y="12"/>
                  </a:cubicBezTo>
                  <a:cubicBezTo>
                    <a:pt x="12" y="11"/>
                    <a:pt x="12" y="9"/>
                    <a:pt x="12" y="8"/>
                  </a:cubicBezTo>
                  <a:cubicBezTo>
                    <a:pt x="12" y="7"/>
                    <a:pt x="12" y="6"/>
                    <a:pt x="11" y="5"/>
                  </a:cubicBezTo>
                  <a:cubicBezTo>
                    <a:pt x="11" y="4"/>
                    <a:pt x="11" y="3"/>
                    <a:pt x="1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nvGrpSpPr>
          <p:cNvPr id="595" name="Group 140"/>
          <p:cNvGrpSpPr>
            <a:grpSpLocks noChangeAspect="1"/>
          </p:cNvGrpSpPr>
          <p:nvPr/>
        </p:nvGrpSpPr>
        <p:grpSpPr bwMode="auto">
          <a:xfrm>
            <a:off x="2295680" y="4860771"/>
            <a:ext cx="1262681" cy="358036"/>
            <a:chOff x="562" y="2539"/>
            <a:chExt cx="791" cy="234"/>
          </a:xfrm>
        </p:grpSpPr>
        <p:sp>
          <p:nvSpPr>
            <p:cNvPr id="596" name="Freeform 141"/>
            <p:cNvSpPr>
              <a:spLocks/>
            </p:cNvSpPr>
            <p:nvPr/>
          </p:nvSpPr>
          <p:spPr bwMode="auto">
            <a:xfrm>
              <a:off x="705" y="2595"/>
              <a:ext cx="67" cy="120"/>
            </a:xfrm>
            <a:custGeom>
              <a:avLst/>
              <a:gdLst>
                <a:gd name="T0" fmla="*/ 4 w 28"/>
                <a:gd name="T1" fmla="*/ 0 h 49"/>
                <a:gd name="T2" fmla="*/ 0 w 28"/>
                <a:gd name="T3" fmla="*/ 1 h 49"/>
                <a:gd name="T4" fmla="*/ 0 w 28"/>
                <a:gd name="T5" fmla="*/ 5 h 49"/>
                <a:gd name="T6" fmla="*/ 4 w 28"/>
                <a:gd name="T7" fmla="*/ 5 h 49"/>
                <a:gd name="T8" fmla="*/ 24 w 28"/>
                <a:gd name="T9" fmla="*/ 25 h 49"/>
                <a:gd name="T10" fmla="*/ 4 w 28"/>
                <a:gd name="T11" fmla="*/ 45 h 49"/>
                <a:gd name="T12" fmla="*/ 0 w 28"/>
                <a:gd name="T13" fmla="*/ 44 h 49"/>
                <a:gd name="T14" fmla="*/ 0 w 28"/>
                <a:gd name="T15" fmla="*/ 49 h 49"/>
                <a:gd name="T16" fmla="*/ 4 w 28"/>
                <a:gd name="T17" fmla="*/ 49 h 49"/>
                <a:gd name="T18" fmla="*/ 28 w 28"/>
                <a:gd name="T19" fmla="*/ 25 h 49"/>
                <a:gd name="T20" fmla="*/ 4 w 28"/>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9">
                  <a:moveTo>
                    <a:pt x="4" y="0"/>
                  </a:moveTo>
                  <a:cubicBezTo>
                    <a:pt x="3" y="0"/>
                    <a:pt x="1" y="0"/>
                    <a:pt x="0" y="1"/>
                  </a:cubicBezTo>
                  <a:cubicBezTo>
                    <a:pt x="0" y="5"/>
                    <a:pt x="0" y="5"/>
                    <a:pt x="0" y="5"/>
                  </a:cubicBezTo>
                  <a:cubicBezTo>
                    <a:pt x="1" y="5"/>
                    <a:pt x="3" y="5"/>
                    <a:pt x="4" y="5"/>
                  </a:cubicBezTo>
                  <a:cubicBezTo>
                    <a:pt x="15" y="5"/>
                    <a:pt x="24" y="14"/>
                    <a:pt x="24" y="25"/>
                  </a:cubicBezTo>
                  <a:cubicBezTo>
                    <a:pt x="24" y="36"/>
                    <a:pt x="15" y="45"/>
                    <a:pt x="4" y="45"/>
                  </a:cubicBezTo>
                  <a:cubicBezTo>
                    <a:pt x="3" y="45"/>
                    <a:pt x="1" y="45"/>
                    <a:pt x="0" y="44"/>
                  </a:cubicBezTo>
                  <a:cubicBezTo>
                    <a:pt x="0" y="49"/>
                    <a:pt x="0" y="49"/>
                    <a:pt x="0" y="49"/>
                  </a:cubicBezTo>
                  <a:cubicBezTo>
                    <a:pt x="1" y="49"/>
                    <a:pt x="3" y="49"/>
                    <a:pt x="4" y="49"/>
                  </a:cubicBezTo>
                  <a:cubicBezTo>
                    <a:pt x="18" y="49"/>
                    <a:pt x="28" y="38"/>
                    <a:pt x="28" y="25"/>
                  </a:cubicBezTo>
                  <a:cubicBezTo>
                    <a:pt x="28" y="11"/>
                    <a:pt x="18"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7" name="Freeform 142"/>
            <p:cNvSpPr>
              <a:spLocks/>
            </p:cNvSpPr>
            <p:nvPr/>
          </p:nvSpPr>
          <p:spPr bwMode="auto">
            <a:xfrm>
              <a:off x="705" y="2685"/>
              <a:ext cx="33" cy="47"/>
            </a:xfrm>
            <a:custGeom>
              <a:avLst/>
              <a:gdLst>
                <a:gd name="T0" fmla="*/ 5 w 14"/>
                <a:gd name="T1" fmla="*/ 0 h 19"/>
                <a:gd name="T2" fmla="*/ 0 w 14"/>
                <a:gd name="T3" fmla="*/ 2 h 19"/>
                <a:gd name="T4" fmla="*/ 0 w 14"/>
                <a:gd name="T5" fmla="*/ 18 h 19"/>
                <a:gd name="T6" fmla="*/ 5 w 14"/>
                <a:gd name="T7" fmla="*/ 19 h 19"/>
                <a:gd name="T8" fmla="*/ 14 w 14"/>
                <a:gd name="T9" fmla="*/ 10 h 19"/>
                <a:gd name="T10" fmla="*/ 5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5" y="0"/>
                  </a:moveTo>
                  <a:cubicBezTo>
                    <a:pt x="3" y="0"/>
                    <a:pt x="1" y="1"/>
                    <a:pt x="0" y="2"/>
                  </a:cubicBezTo>
                  <a:cubicBezTo>
                    <a:pt x="0" y="18"/>
                    <a:pt x="0" y="18"/>
                    <a:pt x="0" y="18"/>
                  </a:cubicBezTo>
                  <a:cubicBezTo>
                    <a:pt x="1" y="19"/>
                    <a:pt x="3" y="19"/>
                    <a:pt x="5" y="19"/>
                  </a:cubicBezTo>
                  <a:cubicBezTo>
                    <a:pt x="10" y="19"/>
                    <a:pt x="14" y="15"/>
                    <a:pt x="14" y="10"/>
                  </a:cubicBezTo>
                  <a:cubicBezTo>
                    <a:pt x="14" y="5"/>
                    <a:pt x="10"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8" name="Freeform 143"/>
            <p:cNvSpPr>
              <a:spLocks/>
            </p:cNvSpPr>
            <p:nvPr/>
          </p:nvSpPr>
          <p:spPr bwMode="auto">
            <a:xfrm>
              <a:off x="705" y="2578"/>
              <a:ext cx="33" cy="49"/>
            </a:xfrm>
            <a:custGeom>
              <a:avLst/>
              <a:gdLst>
                <a:gd name="T0" fmla="*/ 4 w 14"/>
                <a:gd name="T1" fmla="*/ 0 h 20"/>
                <a:gd name="T2" fmla="*/ 0 w 14"/>
                <a:gd name="T3" fmla="*/ 2 h 20"/>
                <a:gd name="T4" fmla="*/ 0 w 14"/>
                <a:gd name="T5" fmla="*/ 18 h 20"/>
                <a:gd name="T6" fmla="*/ 4 w 14"/>
                <a:gd name="T7" fmla="*/ 20 h 20"/>
                <a:gd name="T8" fmla="*/ 14 w 14"/>
                <a:gd name="T9" fmla="*/ 10 h 20"/>
                <a:gd name="T10" fmla="*/ 4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4" y="0"/>
                  </a:moveTo>
                  <a:cubicBezTo>
                    <a:pt x="3" y="0"/>
                    <a:pt x="1" y="1"/>
                    <a:pt x="0" y="2"/>
                  </a:cubicBezTo>
                  <a:cubicBezTo>
                    <a:pt x="0" y="18"/>
                    <a:pt x="0" y="18"/>
                    <a:pt x="0" y="18"/>
                  </a:cubicBezTo>
                  <a:cubicBezTo>
                    <a:pt x="1" y="19"/>
                    <a:pt x="3" y="20"/>
                    <a:pt x="4" y="20"/>
                  </a:cubicBezTo>
                  <a:cubicBezTo>
                    <a:pt x="10" y="20"/>
                    <a:pt x="14" y="15"/>
                    <a:pt x="14" y="10"/>
                  </a:cubicBezTo>
                  <a:cubicBezTo>
                    <a:pt x="14" y="5"/>
                    <a:pt x="10"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9" name="Oval 144"/>
            <p:cNvSpPr>
              <a:spLocks noChangeArrowheads="1"/>
            </p:cNvSpPr>
            <p:nvPr/>
          </p:nvSpPr>
          <p:spPr bwMode="auto">
            <a:xfrm>
              <a:off x="743" y="2629"/>
              <a:ext cx="45" cy="4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0" name="Freeform 145"/>
            <p:cNvSpPr>
              <a:spLocks noEditPoints="1"/>
            </p:cNvSpPr>
            <p:nvPr/>
          </p:nvSpPr>
          <p:spPr bwMode="auto">
            <a:xfrm>
              <a:off x="562" y="2539"/>
              <a:ext cx="133" cy="234"/>
            </a:xfrm>
            <a:custGeom>
              <a:avLst/>
              <a:gdLst>
                <a:gd name="T0" fmla="*/ 0 w 56"/>
                <a:gd name="T1" fmla="*/ 83 h 96"/>
                <a:gd name="T2" fmla="*/ 56 w 56"/>
                <a:gd name="T3" fmla="*/ 0 h 96"/>
                <a:gd name="T4" fmla="*/ 35 w 56"/>
                <a:gd name="T5" fmla="*/ 59 h 96"/>
                <a:gd name="T6" fmla="*/ 34 w 56"/>
                <a:gd name="T7" fmla="*/ 63 h 96"/>
                <a:gd name="T8" fmla="*/ 31 w 56"/>
                <a:gd name="T9" fmla="*/ 66 h 96"/>
                <a:gd name="T10" fmla="*/ 26 w 56"/>
                <a:gd name="T11" fmla="*/ 68 h 96"/>
                <a:gd name="T12" fmla="*/ 21 w 56"/>
                <a:gd name="T13" fmla="*/ 68 h 96"/>
                <a:gd name="T14" fmla="*/ 17 w 56"/>
                <a:gd name="T15" fmla="*/ 66 h 96"/>
                <a:gd name="T16" fmla="*/ 16 w 56"/>
                <a:gd name="T17" fmla="*/ 57 h 96"/>
                <a:gd name="T18" fmla="*/ 20 w 56"/>
                <a:gd name="T19" fmla="*/ 60 h 96"/>
                <a:gd name="T20" fmla="*/ 24 w 56"/>
                <a:gd name="T21" fmla="*/ 61 h 96"/>
                <a:gd name="T22" fmla="*/ 26 w 56"/>
                <a:gd name="T23" fmla="*/ 61 h 96"/>
                <a:gd name="T24" fmla="*/ 27 w 56"/>
                <a:gd name="T25" fmla="*/ 60 h 96"/>
                <a:gd name="T26" fmla="*/ 28 w 56"/>
                <a:gd name="T27" fmla="*/ 59 h 96"/>
                <a:gd name="T28" fmla="*/ 28 w 56"/>
                <a:gd name="T29" fmla="*/ 57 h 96"/>
                <a:gd name="T30" fmla="*/ 28 w 56"/>
                <a:gd name="T31" fmla="*/ 56 h 96"/>
                <a:gd name="T32" fmla="*/ 27 w 56"/>
                <a:gd name="T33" fmla="*/ 54 h 96"/>
                <a:gd name="T34" fmla="*/ 25 w 56"/>
                <a:gd name="T35" fmla="*/ 53 h 96"/>
                <a:gd name="T36" fmla="*/ 22 w 56"/>
                <a:gd name="T37" fmla="*/ 51 h 96"/>
                <a:gd name="T38" fmla="*/ 17 w 56"/>
                <a:gd name="T39" fmla="*/ 46 h 96"/>
                <a:gd name="T40" fmla="*/ 16 w 56"/>
                <a:gd name="T41" fmla="*/ 40 h 96"/>
                <a:gd name="T42" fmla="*/ 16 w 56"/>
                <a:gd name="T43" fmla="*/ 35 h 96"/>
                <a:gd name="T44" fmla="*/ 19 w 56"/>
                <a:gd name="T45" fmla="*/ 32 h 96"/>
                <a:gd name="T46" fmla="*/ 22 w 56"/>
                <a:gd name="T47" fmla="*/ 29 h 96"/>
                <a:gd name="T48" fmla="*/ 27 w 56"/>
                <a:gd name="T49" fmla="*/ 28 h 96"/>
                <a:gd name="T50" fmla="*/ 31 w 56"/>
                <a:gd name="T51" fmla="*/ 28 h 96"/>
                <a:gd name="T52" fmla="*/ 34 w 56"/>
                <a:gd name="T53" fmla="*/ 29 h 96"/>
                <a:gd name="T54" fmla="*/ 32 w 56"/>
                <a:gd name="T55" fmla="*/ 36 h 96"/>
                <a:gd name="T56" fmla="*/ 29 w 56"/>
                <a:gd name="T57" fmla="*/ 35 h 96"/>
                <a:gd name="T58" fmla="*/ 26 w 56"/>
                <a:gd name="T59" fmla="*/ 35 h 96"/>
                <a:gd name="T60" fmla="*/ 24 w 56"/>
                <a:gd name="T61" fmla="*/ 36 h 96"/>
                <a:gd name="T62" fmla="*/ 23 w 56"/>
                <a:gd name="T63" fmla="*/ 37 h 96"/>
                <a:gd name="T64" fmla="*/ 23 w 56"/>
                <a:gd name="T65" fmla="*/ 38 h 96"/>
                <a:gd name="T66" fmla="*/ 23 w 56"/>
                <a:gd name="T67" fmla="*/ 40 h 96"/>
                <a:gd name="T68" fmla="*/ 23 w 56"/>
                <a:gd name="T69" fmla="*/ 41 h 96"/>
                <a:gd name="T70" fmla="*/ 24 w 56"/>
                <a:gd name="T71" fmla="*/ 43 h 96"/>
                <a:gd name="T72" fmla="*/ 26 w 56"/>
                <a:gd name="T73" fmla="*/ 44 h 96"/>
                <a:gd name="T74" fmla="*/ 29 w 56"/>
                <a:gd name="T75" fmla="*/ 46 h 96"/>
                <a:gd name="T76" fmla="*/ 32 w 56"/>
                <a:gd name="T77" fmla="*/ 48 h 96"/>
                <a:gd name="T78" fmla="*/ 34 w 56"/>
                <a:gd name="T79" fmla="*/ 51 h 96"/>
                <a:gd name="T80" fmla="*/ 35 w 56"/>
                <a:gd name="T81" fmla="*/ 55 h 96"/>
                <a:gd name="T82" fmla="*/ 35 w 56"/>
                <a:gd name="T83"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 h="96">
                  <a:moveTo>
                    <a:pt x="0" y="13"/>
                  </a:moveTo>
                  <a:cubicBezTo>
                    <a:pt x="0" y="83"/>
                    <a:pt x="0" y="83"/>
                    <a:pt x="0" y="83"/>
                  </a:cubicBezTo>
                  <a:cubicBezTo>
                    <a:pt x="56" y="96"/>
                    <a:pt x="56" y="96"/>
                    <a:pt x="56" y="96"/>
                  </a:cubicBezTo>
                  <a:cubicBezTo>
                    <a:pt x="56" y="0"/>
                    <a:pt x="56" y="0"/>
                    <a:pt x="56" y="0"/>
                  </a:cubicBezTo>
                  <a:lnTo>
                    <a:pt x="0" y="13"/>
                  </a:lnTo>
                  <a:close/>
                  <a:moveTo>
                    <a:pt x="35" y="59"/>
                  </a:moveTo>
                  <a:cubicBezTo>
                    <a:pt x="35" y="60"/>
                    <a:pt x="35" y="61"/>
                    <a:pt x="35" y="61"/>
                  </a:cubicBezTo>
                  <a:cubicBezTo>
                    <a:pt x="35" y="62"/>
                    <a:pt x="34" y="63"/>
                    <a:pt x="34" y="63"/>
                  </a:cubicBezTo>
                  <a:cubicBezTo>
                    <a:pt x="34" y="64"/>
                    <a:pt x="33" y="64"/>
                    <a:pt x="33" y="65"/>
                  </a:cubicBezTo>
                  <a:cubicBezTo>
                    <a:pt x="32" y="65"/>
                    <a:pt x="32" y="66"/>
                    <a:pt x="31" y="66"/>
                  </a:cubicBezTo>
                  <a:cubicBezTo>
                    <a:pt x="30" y="67"/>
                    <a:pt x="30" y="67"/>
                    <a:pt x="29" y="67"/>
                  </a:cubicBezTo>
                  <a:cubicBezTo>
                    <a:pt x="28" y="68"/>
                    <a:pt x="27" y="68"/>
                    <a:pt x="26" y="68"/>
                  </a:cubicBezTo>
                  <a:cubicBezTo>
                    <a:pt x="25" y="68"/>
                    <a:pt x="24" y="68"/>
                    <a:pt x="23" y="68"/>
                  </a:cubicBezTo>
                  <a:cubicBezTo>
                    <a:pt x="23" y="68"/>
                    <a:pt x="22" y="68"/>
                    <a:pt x="21" y="68"/>
                  </a:cubicBezTo>
                  <a:cubicBezTo>
                    <a:pt x="21" y="68"/>
                    <a:pt x="20" y="67"/>
                    <a:pt x="19" y="67"/>
                  </a:cubicBezTo>
                  <a:cubicBezTo>
                    <a:pt x="19" y="67"/>
                    <a:pt x="18" y="67"/>
                    <a:pt x="17" y="66"/>
                  </a:cubicBezTo>
                  <a:cubicBezTo>
                    <a:pt x="17" y="66"/>
                    <a:pt x="16" y="66"/>
                    <a:pt x="16" y="65"/>
                  </a:cubicBezTo>
                  <a:cubicBezTo>
                    <a:pt x="16" y="57"/>
                    <a:pt x="16" y="57"/>
                    <a:pt x="16" y="57"/>
                  </a:cubicBezTo>
                  <a:cubicBezTo>
                    <a:pt x="16" y="58"/>
                    <a:pt x="17" y="58"/>
                    <a:pt x="18" y="59"/>
                  </a:cubicBezTo>
                  <a:cubicBezTo>
                    <a:pt x="18" y="59"/>
                    <a:pt x="19" y="60"/>
                    <a:pt x="20" y="60"/>
                  </a:cubicBezTo>
                  <a:cubicBezTo>
                    <a:pt x="20" y="60"/>
                    <a:pt x="21" y="61"/>
                    <a:pt x="21" y="61"/>
                  </a:cubicBezTo>
                  <a:cubicBezTo>
                    <a:pt x="22" y="61"/>
                    <a:pt x="23" y="61"/>
                    <a:pt x="24" y="61"/>
                  </a:cubicBezTo>
                  <a:cubicBezTo>
                    <a:pt x="24" y="61"/>
                    <a:pt x="24" y="61"/>
                    <a:pt x="25" y="61"/>
                  </a:cubicBezTo>
                  <a:cubicBezTo>
                    <a:pt x="25" y="61"/>
                    <a:pt x="25" y="61"/>
                    <a:pt x="26" y="61"/>
                  </a:cubicBezTo>
                  <a:cubicBezTo>
                    <a:pt x="26" y="61"/>
                    <a:pt x="26" y="61"/>
                    <a:pt x="26" y="61"/>
                  </a:cubicBezTo>
                  <a:cubicBezTo>
                    <a:pt x="27" y="60"/>
                    <a:pt x="27" y="60"/>
                    <a:pt x="27" y="60"/>
                  </a:cubicBezTo>
                  <a:cubicBezTo>
                    <a:pt x="27" y="60"/>
                    <a:pt x="27" y="60"/>
                    <a:pt x="27" y="59"/>
                  </a:cubicBezTo>
                  <a:cubicBezTo>
                    <a:pt x="28" y="59"/>
                    <a:pt x="28" y="59"/>
                    <a:pt x="28" y="59"/>
                  </a:cubicBezTo>
                  <a:cubicBezTo>
                    <a:pt x="28" y="59"/>
                    <a:pt x="28" y="58"/>
                    <a:pt x="28" y="58"/>
                  </a:cubicBezTo>
                  <a:cubicBezTo>
                    <a:pt x="28" y="58"/>
                    <a:pt x="28" y="58"/>
                    <a:pt x="28" y="57"/>
                  </a:cubicBezTo>
                  <a:cubicBezTo>
                    <a:pt x="28" y="57"/>
                    <a:pt x="28" y="57"/>
                    <a:pt x="28" y="56"/>
                  </a:cubicBezTo>
                  <a:cubicBezTo>
                    <a:pt x="28" y="56"/>
                    <a:pt x="28" y="56"/>
                    <a:pt x="28" y="56"/>
                  </a:cubicBezTo>
                  <a:cubicBezTo>
                    <a:pt x="28" y="55"/>
                    <a:pt x="27" y="55"/>
                    <a:pt x="27" y="55"/>
                  </a:cubicBezTo>
                  <a:cubicBezTo>
                    <a:pt x="27" y="54"/>
                    <a:pt x="27" y="54"/>
                    <a:pt x="27" y="54"/>
                  </a:cubicBezTo>
                  <a:cubicBezTo>
                    <a:pt x="26" y="54"/>
                    <a:pt x="26" y="53"/>
                    <a:pt x="26" y="53"/>
                  </a:cubicBezTo>
                  <a:cubicBezTo>
                    <a:pt x="26" y="53"/>
                    <a:pt x="25" y="53"/>
                    <a:pt x="25" y="53"/>
                  </a:cubicBezTo>
                  <a:cubicBezTo>
                    <a:pt x="25" y="52"/>
                    <a:pt x="24" y="52"/>
                    <a:pt x="24" y="52"/>
                  </a:cubicBezTo>
                  <a:cubicBezTo>
                    <a:pt x="23" y="51"/>
                    <a:pt x="23" y="51"/>
                    <a:pt x="22" y="51"/>
                  </a:cubicBezTo>
                  <a:cubicBezTo>
                    <a:pt x="21" y="50"/>
                    <a:pt x="20" y="49"/>
                    <a:pt x="19" y="49"/>
                  </a:cubicBezTo>
                  <a:cubicBezTo>
                    <a:pt x="19" y="48"/>
                    <a:pt x="18" y="47"/>
                    <a:pt x="17" y="46"/>
                  </a:cubicBezTo>
                  <a:cubicBezTo>
                    <a:pt x="17" y="45"/>
                    <a:pt x="16" y="44"/>
                    <a:pt x="16" y="43"/>
                  </a:cubicBezTo>
                  <a:cubicBezTo>
                    <a:pt x="16" y="42"/>
                    <a:pt x="16" y="41"/>
                    <a:pt x="16" y="40"/>
                  </a:cubicBezTo>
                  <a:cubicBezTo>
                    <a:pt x="16" y="39"/>
                    <a:pt x="16" y="38"/>
                    <a:pt x="16" y="37"/>
                  </a:cubicBezTo>
                  <a:cubicBezTo>
                    <a:pt x="16" y="37"/>
                    <a:pt x="16" y="36"/>
                    <a:pt x="16" y="35"/>
                  </a:cubicBezTo>
                  <a:cubicBezTo>
                    <a:pt x="17" y="35"/>
                    <a:pt x="17" y="34"/>
                    <a:pt x="17" y="33"/>
                  </a:cubicBezTo>
                  <a:cubicBezTo>
                    <a:pt x="18" y="33"/>
                    <a:pt x="18" y="32"/>
                    <a:pt x="19" y="32"/>
                  </a:cubicBezTo>
                  <a:cubicBezTo>
                    <a:pt x="19" y="31"/>
                    <a:pt x="20" y="31"/>
                    <a:pt x="20" y="30"/>
                  </a:cubicBezTo>
                  <a:cubicBezTo>
                    <a:pt x="21" y="30"/>
                    <a:pt x="21" y="29"/>
                    <a:pt x="22" y="29"/>
                  </a:cubicBezTo>
                  <a:cubicBezTo>
                    <a:pt x="23" y="29"/>
                    <a:pt x="23" y="29"/>
                    <a:pt x="24" y="28"/>
                  </a:cubicBezTo>
                  <a:cubicBezTo>
                    <a:pt x="25" y="28"/>
                    <a:pt x="26" y="28"/>
                    <a:pt x="27" y="28"/>
                  </a:cubicBezTo>
                  <a:cubicBezTo>
                    <a:pt x="27" y="28"/>
                    <a:pt x="28" y="28"/>
                    <a:pt x="29" y="28"/>
                  </a:cubicBezTo>
                  <a:cubicBezTo>
                    <a:pt x="29" y="28"/>
                    <a:pt x="30" y="28"/>
                    <a:pt x="31" y="28"/>
                  </a:cubicBezTo>
                  <a:cubicBezTo>
                    <a:pt x="31" y="28"/>
                    <a:pt x="32" y="28"/>
                    <a:pt x="32" y="28"/>
                  </a:cubicBezTo>
                  <a:cubicBezTo>
                    <a:pt x="33" y="29"/>
                    <a:pt x="34" y="29"/>
                    <a:pt x="34" y="29"/>
                  </a:cubicBezTo>
                  <a:cubicBezTo>
                    <a:pt x="34" y="37"/>
                    <a:pt x="34" y="37"/>
                    <a:pt x="34" y="37"/>
                  </a:cubicBezTo>
                  <a:cubicBezTo>
                    <a:pt x="34" y="37"/>
                    <a:pt x="33" y="36"/>
                    <a:pt x="32" y="36"/>
                  </a:cubicBezTo>
                  <a:cubicBezTo>
                    <a:pt x="32" y="36"/>
                    <a:pt x="31" y="36"/>
                    <a:pt x="31" y="35"/>
                  </a:cubicBezTo>
                  <a:cubicBezTo>
                    <a:pt x="30" y="35"/>
                    <a:pt x="29" y="35"/>
                    <a:pt x="29" y="35"/>
                  </a:cubicBezTo>
                  <a:cubicBezTo>
                    <a:pt x="28" y="35"/>
                    <a:pt x="28" y="35"/>
                    <a:pt x="27" y="35"/>
                  </a:cubicBezTo>
                  <a:cubicBezTo>
                    <a:pt x="27" y="35"/>
                    <a:pt x="26" y="35"/>
                    <a:pt x="26" y="35"/>
                  </a:cubicBezTo>
                  <a:cubicBezTo>
                    <a:pt x="26" y="35"/>
                    <a:pt x="25" y="35"/>
                    <a:pt x="25" y="35"/>
                  </a:cubicBezTo>
                  <a:cubicBezTo>
                    <a:pt x="25" y="35"/>
                    <a:pt x="25" y="35"/>
                    <a:pt x="24" y="36"/>
                  </a:cubicBezTo>
                  <a:cubicBezTo>
                    <a:pt x="24" y="36"/>
                    <a:pt x="24" y="36"/>
                    <a:pt x="24" y="36"/>
                  </a:cubicBezTo>
                  <a:cubicBezTo>
                    <a:pt x="24" y="36"/>
                    <a:pt x="23" y="36"/>
                    <a:pt x="23" y="37"/>
                  </a:cubicBezTo>
                  <a:cubicBezTo>
                    <a:pt x="23" y="37"/>
                    <a:pt x="23" y="37"/>
                    <a:pt x="23" y="37"/>
                  </a:cubicBezTo>
                  <a:cubicBezTo>
                    <a:pt x="23" y="38"/>
                    <a:pt x="23" y="38"/>
                    <a:pt x="23" y="38"/>
                  </a:cubicBezTo>
                  <a:cubicBezTo>
                    <a:pt x="23" y="38"/>
                    <a:pt x="23" y="39"/>
                    <a:pt x="23" y="39"/>
                  </a:cubicBezTo>
                  <a:cubicBezTo>
                    <a:pt x="23" y="39"/>
                    <a:pt x="23" y="40"/>
                    <a:pt x="23" y="40"/>
                  </a:cubicBezTo>
                  <a:cubicBezTo>
                    <a:pt x="23" y="40"/>
                    <a:pt x="23" y="40"/>
                    <a:pt x="23" y="41"/>
                  </a:cubicBezTo>
                  <a:cubicBezTo>
                    <a:pt x="23" y="41"/>
                    <a:pt x="23" y="41"/>
                    <a:pt x="23" y="41"/>
                  </a:cubicBezTo>
                  <a:cubicBezTo>
                    <a:pt x="23" y="42"/>
                    <a:pt x="23" y="42"/>
                    <a:pt x="24" y="42"/>
                  </a:cubicBezTo>
                  <a:cubicBezTo>
                    <a:pt x="24" y="42"/>
                    <a:pt x="24" y="42"/>
                    <a:pt x="24" y="43"/>
                  </a:cubicBezTo>
                  <a:cubicBezTo>
                    <a:pt x="24" y="43"/>
                    <a:pt x="25" y="43"/>
                    <a:pt x="25" y="43"/>
                  </a:cubicBezTo>
                  <a:cubicBezTo>
                    <a:pt x="25" y="43"/>
                    <a:pt x="26" y="44"/>
                    <a:pt x="26" y="44"/>
                  </a:cubicBezTo>
                  <a:cubicBezTo>
                    <a:pt x="26" y="44"/>
                    <a:pt x="27" y="44"/>
                    <a:pt x="27" y="45"/>
                  </a:cubicBezTo>
                  <a:cubicBezTo>
                    <a:pt x="28" y="45"/>
                    <a:pt x="29" y="46"/>
                    <a:pt x="29" y="46"/>
                  </a:cubicBezTo>
                  <a:cubicBezTo>
                    <a:pt x="30" y="46"/>
                    <a:pt x="30" y="47"/>
                    <a:pt x="31" y="47"/>
                  </a:cubicBezTo>
                  <a:cubicBezTo>
                    <a:pt x="31" y="48"/>
                    <a:pt x="32" y="48"/>
                    <a:pt x="32" y="48"/>
                  </a:cubicBezTo>
                  <a:cubicBezTo>
                    <a:pt x="33" y="49"/>
                    <a:pt x="33" y="49"/>
                    <a:pt x="33" y="50"/>
                  </a:cubicBezTo>
                  <a:cubicBezTo>
                    <a:pt x="34" y="50"/>
                    <a:pt x="34" y="51"/>
                    <a:pt x="34" y="51"/>
                  </a:cubicBezTo>
                  <a:cubicBezTo>
                    <a:pt x="35" y="52"/>
                    <a:pt x="35" y="52"/>
                    <a:pt x="35" y="53"/>
                  </a:cubicBezTo>
                  <a:cubicBezTo>
                    <a:pt x="35" y="53"/>
                    <a:pt x="35" y="54"/>
                    <a:pt x="35" y="55"/>
                  </a:cubicBezTo>
                  <a:cubicBezTo>
                    <a:pt x="35" y="55"/>
                    <a:pt x="36" y="56"/>
                    <a:pt x="36" y="57"/>
                  </a:cubicBezTo>
                  <a:cubicBezTo>
                    <a:pt x="36" y="58"/>
                    <a:pt x="35" y="58"/>
                    <a:pt x="35"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1" name="Freeform 146"/>
            <p:cNvSpPr>
              <a:spLocks/>
            </p:cNvSpPr>
            <p:nvPr/>
          </p:nvSpPr>
          <p:spPr bwMode="auto">
            <a:xfrm>
              <a:off x="858" y="2615"/>
              <a:ext cx="45" cy="85"/>
            </a:xfrm>
            <a:custGeom>
              <a:avLst/>
              <a:gdLst>
                <a:gd name="T0" fmla="*/ 19 w 19"/>
                <a:gd name="T1" fmla="*/ 26 h 35"/>
                <a:gd name="T2" fmla="*/ 16 w 19"/>
                <a:gd name="T3" fmla="*/ 32 h 35"/>
                <a:gd name="T4" fmla="*/ 8 w 19"/>
                <a:gd name="T5" fmla="*/ 35 h 35"/>
                <a:gd name="T6" fmla="*/ 3 w 19"/>
                <a:gd name="T7" fmla="*/ 34 h 35"/>
                <a:gd name="T8" fmla="*/ 0 w 19"/>
                <a:gd name="T9" fmla="*/ 33 h 35"/>
                <a:gd name="T10" fmla="*/ 0 w 19"/>
                <a:gd name="T11" fmla="*/ 28 h 35"/>
                <a:gd name="T12" fmla="*/ 4 w 19"/>
                <a:gd name="T13" fmla="*/ 30 h 35"/>
                <a:gd name="T14" fmla="*/ 8 w 19"/>
                <a:gd name="T15" fmla="*/ 31 h 35"/>
                <a:gd name="T16" fmla="*/ 15 w 19"/>
                <a:gd name="T17" fmla="*/ 26 h 35"/>
                <a:gd name="T18" fmla="*/ 13 w 19"/>
                <a:gd name="T19" fmla="*/ 22 h 35"/>
                <a:gd name="T20" fmla="*/ 8 w 19"/>
                <a:gd name="T21" fmla="*/ 18 h 35"/>
                <a:gd name="T22" fmla="*/ 2 w 19"/>
                <a:gd name="T23" fmla="*/ 14 h 35"/>
                <a:gd name="T24" fmla="*/ 0 w 19"/>
                <a:gd name="T25" fmla="*/ 9 h 35"/>
                <a:gd name="T26" fmla="*/ 3 w 19"/>
                <a:gd name="T27" fmla="*/ 2 h 35"/>
                <a:gd name="T28" fmla="*/ 11 w 19"/>
                <a:gd name="T29" fmla="*/ 0 h 35"/>
                <a:gd name="T30" fmla="*/ 17 w 19"/>
                <a:gd name="T31" fmla="*/ 1 h 35"/>
                <a:gd name="T32" fmla="*/ 17 w 19"/>
                <a:gd name="T33" fmla="*/ 5 h 35"/>
                <a:gd name="T34" fmla="*/ 11 w 19"/>
                <a:gd name="T35" fmla="*/ 3 h 35"/>
                <a:gd name="T36" fmla="*/ 6 w 19"/>
                <a:gd name="T37" fmla="*/ 5 h 35"/>
                <a:gd name="T38" fmla="*/ 4 w 19"/>
                <a:gd name="T39" fmla="*/ 8 h 35"/>
                <a:gd name="T40" fmla="*/ 5 w 19"/>
                <a:gd name="T41" fmla="*/ 11 h 35"/>
                <a:gd name="T42" fmla="*/ 7 w 19"/>
                <a:gd name="T43" fmla="*/ 13 h 35"/>
                <a:gd name="T44" fmla="*/ 11 w 19"/>
                <a:gd name="T45" fmla="*/ 16 h 35"/>
                <a:gd name="T46" fmla="*/ 17 w 19"/>
                <a:gd name="T47" fmla="*/ 20 h 35"/>
                <a:gd name="T48" fmla="*/ 19 w 19"/>
                <a:gd name="T4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35">
                  <a:moveTo>
                    <a:pt x="19" y="26"/>
                  </a:moveTo>
                  <a:cubicBezTo>
                    <a:pt x="19" y="28"/>
                    <a:pt x="18" y="31"/>
                    <a:pt x="16" y="32"/>
                  </a:cubicBezTo>
                  <a:cubicBezTo>
                    <a:pt x="14" y="34"/>
                    <a:pt x="11" y="35"/>
                    <a:pt x="8" y="35"/>
                  </a:cubicBezTo>
                  <a:cubicBezTo>
                    <a:pt x="6" y="35"/>
                    <a:pt x="5" y="34"/>
                    <a:pt x="3" y="34"/>
                  </a:cubicBezTo>
                  <a:cubicBezTo>
                    <a:pt x="2" y="34"/>
                    <a:pt x="1" y="33"/>
                    <a:pt x="0" y="33"/>
                  </a:cubicBezTo>
                  <a:cubicBezTo>
                    <a:pt x="0" y="28"/>
                    <a:pt x="0" y="28"/>
                    <a:pt x="0" y="28"/>
                  </a:cubicBezTo>
                  <a:cubicBezTo>
                    <a:pt x="1" y="29"/>
                    <a:pt x="2" y="30"/>
                    <a:pt x="4" y="30"/>
                  </a:cubicBezTo>
                  <a:cubicBezTo>
                    <a:pt x="5" y="31"/>
                    <a:pt x="7" y="31"/>
                    <a:pt x="8" y="31"/>
                  </a:cubicBezTo>
                  <a:cubicBezTo>
                    <a:pt x="12" y="31"/>
                    <a:pt x="15" y="29"/>
                    <a:pt x="15" y="26"/>
                  </a:cubicBezTo>
                  <a:cubicBezTo>
                    <a:pt x="15" y="25"/>
                    <a:pt x="14" y="23"/>
                    <a:pt x="13" y="22"/>
                  </a:cubicBezTo>
                  <a:cubicBezTo>
                    <a:pt x="12" y="21"/>
                    <a:pt x="10" y="20"/>
                    <a:pt x="8" y="18"/>
                  </a:cubicBezTo>
                  <a:cubicBezTo>
                    <a:pt x="5" y="17"/>
                    <a:pt x="3" y="15"/>
                    <a:pt x="2" y="14"/>
                  </a:cubicBezTo>
                  <a:cubicBezTo>
                    <a:pt x="1" y="13"/>
                    <a:pt x="0" y="11"/>
                    <a:pt x="0" y="9"/>
                  </a:cubicBezTo>
                  <a:cubicBezTo>
                    <a:pt x="0" y="6"/>
                    <a:pt x="1" y="4"/>
                    <a:pt x="3" y="2"/>
                  </a:cubicBezTo>
                  <a:cubicBezTo>
                    <a:pt x="5" y="1"/>
                    <a:pt x="8" y="0"/>
                    <a:pt x="11" y="0"/>
                  </a:cubicBezTo>
                  <a:cubicBezTo>
                    <a:pt x="14" y="0"/>
                    <a:pt x="16" y="0"/>
                    <a:pt x="17" y="1"/>
                  </a:cubicBezTo>
                  <a:cubicBezTo>
                    <a:pt x="17" y="5"/>
                    <a:pt x="17" y="5"/>
                    <a:pt x="17" y="5"/>
                  </a:cubicBezTo>
                  <a:cubicBezTo>
                    <a:pt x="16" y="4"/>
                    <a:pt x="13" y="3"/>
                    <a:pt x="11" y="3"/>
                  </a:cubicBezTo>
                  <a:cubicBezTo>
                    <a:pt x="9" y="3"/>
                    <a:pt x="7" y="4"/>
                    <a:pt x="6" y="5"/>
                  </a:cubicBezTo>
                  <a:cubicBezTo>
                    <a:pt x="5" y="6"/>
                    <a:pt x="4" y="7"/>
                    <a:pt x="4" y="8"/>
                  </a:cubicBezTo>
                  <a:cubicBezTo>
                    <a:pt x="4" y="10"/>
                    <a:pt x="4" y="10"/>
                    <a:pt x="5" y="11"/>
                  </a:cubicBezTo>
                  <a:cubicBezTo>
                    <a:pt x="5" y="12"/>
                    <a:pt x="6" y="12"/>
                    <a:pt x="7" y="13"/>
                  </a:cubicBezTo>
                  <a:cubicBezTo>
                    <a:pt x="7" y="14"/>
                    <a:pt x="9" y="15"/>
                    <a:pt x="11" y="16"/>
                  </a:cubicBezTo>
                  <a:cubicBezTo>
                    <a:pt x="14" y="17"/>
                    <a:pt x="16" y="19"/>
                    <a:pt x="17" y="20"/>
                  </a:cubicBezTo>
                  <a:cubicBezTo>
                    <a:pt x="18" y="22"/>
                    <a:pt x="19" y="24"/>
                    <a:pt x="19"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2" name="Freeform 147"/>
            <p:cNvSpPr>
              <a:spLocks/>
            </p:cNvSpPr>
            <p:nvPr/>
          </p:nvSpPr>
          <p:spPr bwMode="auto">
            <a:xfrm>
              <a:off x="915" y="2612"/>
              <a:ext cx="47" cy="85"/>
            </a:xfrm>
            <a:custGeom>
              <a:avLst/>
              <a:gdLst>
                <a:gd name="T0" fmla="*/ 20 w 20"/>
                <a:gd name="T1" fmla="*/ 35 h 35"/>
                <a:gd name="T2" fmla="*/ 16 w 20"/>
                <a:gd name="T3" fmla="*/ 35 h 35"/>
                <a:gd name="T4" fmla="*/ 16 w 20"/>
                <a:gd name="T5" fmla="*/ 21 h 35"/>
                <a:gd name="T6" fmla="*/ 10 w 20"/>
                <a:gd name="T7" fmla="*/ 14 h 35"/>
                <a:gd name="T8" fmla="*/ 5 w 20"/>
                <a:gd name="T9" fmla="*/ 16 h 35"/>
                <a:gd name="T10" fmla="*/ 4 w 20"/>
                <a:gd name="T11" fmla="*/ 21 h 35"/>
                <a:gd name="T12" fmla="*/ 4 w 20"/>
                <a:gd name="T13" fmla="*/ 35 h 35"/>
                <a:gd name="T14" fmla="*/ 0 w 20"/>
                <a:gd name="T15" fmla="*/ 35 h 35"/>
                <a:gd name="T16" fmla="*/ 0 w 20"/>
                <a:gd name="T17" fmla="*/ 0 h 35"/>
                <a:gd name="T18" fmla="*/ 4 w 20"/>
                <a:gd name="T19" fmla="*/ 0 h 35"/>
                <a:gd name="T20" fmla="*/ 4 w 20"/>
                <a:gd name="T21" fmla="*/ 15 h 35"/>
                <a:gd name="T22" fmla="*/ 4 w 20"/>
                <a:gd name="T23" fmla="*/ 15 h 35"/>
                <a:gd name="T24" fmla="*/ 11 w 20"/>
                <a:gd name="T25" fmla="*/ 10 h 35"/>
                <a:gd name="T26" fmla="*/ 20 w 20"/>
                <a:gd name="T27" fmla="*/ 20 h 35"/>
                <a:gd name="T28" fmla="*/ 20 w 20"/>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5">
                  <a:moveTo>
                    <a:pt x="20" y="35"/>
                  </a:moveTo>
                  <a:cubicBezTo>
                    <a:pt x="16" y="35"/>
                    <a:pt x="16" y="35"/>
                    <a:pt x="16" y="35"/>
                  </a:cubicBezTo>
                  <a:cubicBezTo>
                    <a:pt x="16" y="21"/>
                    <a:pt x="16" y="21"/>
                    <a:pt x="16" y="21"/>
                  </a:cubicBezTo>
                  <a:cubicBezTo>
                    <a:pt x="16" y="16"/>
                    <a:pt x="14" y="14"/>
                    <a:pt x="10" y="14"/>
                  </a:cubicBezTo>
                  <a:cubicBezTo>
                    <a:pt x="8" y="14"/>
                    <a:pt x="7" y="14"/>
                    <a:pt x="5" y="16"/>
                  </a:cubicBezTo>
                  <a:cubicBezTo>
                    <a:pt x="4" y="17"/>
                    <a:pt x="4" y="19"/>
                    <a:pt x="4" y="21"/>
                  </a:cubicBezTo>
                  <a:cubicBezTo>
                    <a:pt x="4" y="35"/>
                    <a:pt x="4" y="35"/>
                    <a:pt x="4" y="35"/>
                  </a:cubicBezTo>
                  <a:cubicBezTo>
                    <a:pt x="0" y="35"/>
                    <a:pt x="0" y="35"/>
                    <a:pt x="0" y="35"/>
                  </a:cubicBezTo>
                  <a:cubicBezTo>
                    <a:pt x="0" y="0"/>
                    <a:pt x="0" y="0"/>
                    <a:pt x="0" y="0"/>
                  </a:cubicBezTo>
                  <a:cubicBezTo>
                    <a:pt x="4" y="0"/>
                    <a:pt x="4" y="0"/>
                    <a:pt x="4" y="0"/>
                  </a:cubicBezTo>
                  <a:cubicBezTo>
                    <a:pt x="4" y="15"/>
                    <a:pt x="4" y="15"/>
                    <a:pt x="4" y="15"/>
                  </a:cubicBezTo>
                  <a:cubicBezTo>
                    <a:pt x="4" y="15"/>
                    <a:pt x="4" y="15"/>
                    <a:pt x="4" y="15"/>
                  </a:cubicBezTo>
                  <a:cubicBezTo>
                    <a:pt x="5" y="12"/>
                    <a:pt x="8" y="10"/>
                    <a:pt x="11" y="10"/>
                  </a:cubicBezTo>
                  <a:cubicBezTo>
                    <a:pt x="17" y="10"/>
                    <a:pt x="20" y="14"/>
                    <a:pt x="20" y="20"/>
                  </a:cubicBezTo>
                  <a:lnTo>
                    <a:pt x="2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3" name="Freeform 148"/>
            <p:cNvSpPr>
              <a:spLocks noEditPoints="1"/>
            </p:cNvSpPr>
            <p:nvPr/>
          </p:nvSpPr>
          <p:spPr bwMode="auto">
            <a:xfrm>
              <a:off x="972" y="2637"/>
              <a:ext cx="45" cy="63"/>
            </a:xfrm>
            <a:custGeom>
              <a:avLst/>
              <a:gdLst>
                <a:gd name="T0" fmla="*/ 19 w 19"/>
                <a:gd name="T1" fmla="*/ 25 h 26"/>
                <a:gd name="T2" fmla="*/ 15 w 19"/>
                <a:gd name="T3" fmla="*/ 25 h 26"/>
                <a:gd name="T4" fmla="*/ 15 w 19"/>
                <a:gd name="T5" fmla="*/ 21 h 26"/>
                <a:gd name="T6" fmla="*/ 15 w 19"/>
                <a:gd name="T7" fmla="*/ 21 h 26"/>
                <a:gd name="T8" fmla="*/ 7 w 19"/>
                <a:gd name="T9" fmla="*/ 26 h 26"/>
                <a:gd name="T10" fmla="*/ 2 w 19"/>
                <a:gd name="T11" fmla="*/ 24 h 26"/>
                <a:gd name="T12" fmla="*/ 0 w 19"/>
                <a:gd name="T13" fmla="*/ 19 h 26"/>
                <a:gd name="T14" fmla="*/ 8 w 19"/>
                <a:gd name="T15" fmla="*/ 11 h 26"/>
                <a:gd name="T16" fmla="*/ 15 w 19"/>
                <a:gd name="T17" fmla="*/ 10 h 26"/>
                <a:gd name="T18" fmla="*/ 10 w 19"/>
                <a:gd name="T19" fmla="*/ 4 h 26"/>
                <a:gd name="T20" fmla="*/ 2 w 19"/>
                <a:gd name="T21" fmla="*/ 7 h 26"/>
                <a:gd name="T22" fmla="*/ 2 w 19"/>
                <a:gd name="T23" fmla="*/ 3 h 26"/>
                <a:gd name="T24" fmla="*/ 6 w 19"/>
                <a:gd name="T25" fmla="*/ 1 h 26"/>
                <a:gd name="T26" fmla="*/ 10 w 19"/>
                <a:gd name="T27" fmla="*/ 0 h 26"/>
                <a:gd name="T28" fmla="*/ 19 w 19"/>
                <a:gd name="T29" fmla="*/ 9 h 26"/>
                <a:gd name="T30" fmla="*/ 19 w 19"/>
                <a:gd name="T31" fmla="*/ 25 h 26"/>
                <a:gd name="T32" fmla="*/ 15 w 19"/>
                <a:gd name="T33" fmla="*/ 13 h 26"/>
                <a:gd name="T34" fmla="*/ 9 w 19"/>
                <a:gd name="T35" fmla="*/ 14 h 26"/>
                <a:gd name="T36" fmla="*/ 5 w 19"/>
                <a:gd name="T37" fmla="*/ 15 h 26"/>
                <a:gd name="T38" fmla="*/ 4 w 19"/>
                <a:gd name="T39" fmla="*/ 18 h 26"/>
                <a:gd name="T40" fmla="*/ 5 w 19"/>
                <a:gd name="T41" fmla="*/ 21 h 26"/>
                <a:gd name="T42" fmla="*/ 8 w 19"/>
                <a:gd name="T43" fmla="*/ 22 h 26"/>
                <a:gd name="T44" fmla="*/ 13 w 19"/>
                <a:gd name="T45" fmla="*/ 20 h 26"/>
                <a:gd name="T46" fmla="*/ 15 w 19"/>
                <a:gd name="T47" fmla="*/ 15 h 26"/>
                <a:gd name="T48" fmla="*/ 15 w 19"/>
                <a:gd name="T49"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6">
                  <a:moveTo>
                    <a:pt x="19" y="25"/>
                  </a:moveTo>
                  <a:cubicBezTo>
                    <a:pt x="15" y="25"/>
                    <a:pt x="15" y="25"/>
                    <a:pt x="15" y="25"/>
                  </a:cubicBezTo>
                  <a:cubicBezTo>
                    <a:pt x="15" y="21"/>
                    <a:pt x="15" y="21"/>
                    <a:pt x="15" y="21"/>
                  </a:cubicBezTo>
                  <a:cubicBezTo>
                    <a:pt x="15" y="21"/>
                    <a:pt x="15" y="21"/>
                    <a:pt x="15" y="21"/>
                  </a:cubicBezTo>
                  <a:cubicBezTo>
                    <a:pt x="13" y="24"/>
                    <a:pt x="10" y="26"/>
                    <a:pt x="7" y="26"/>
                  </a:cubicBezTo>
                  <a:cubicBezTo>
                    <a:pt x="5" y="26"/>
                    <a:pt x="3" y="25"/>
                    <a:pt x="2" y="24"/>
                  </a:cubicBezTo>
                  <a:cubicBezTo>
                    <a:pt x="0" y="22"/>
                    <a:pt x="0" y="21"/>
                    <a:pt x="0" y="19"/>
                  </a:cubicBezTo>
                  <a:cubicBezTo>
                    <a:pt x="0" y="14"/>
                    <a:pt x="2" y="12"/>
                    <a:pt x="8" y="11"/>
                  </a:cubicBezTo>
                  <a:cubicBezTo>
                    <a:pt x="15" y="10"/>
                    <a:pt x="15" y="10"/>
                    <a:pt x="15" y="10"/>
                  </a:cubicBezTo>
                  <a:cubicBezTo>
                    <a:pt x="15" y="6"/>
                    <a:pt x="13" y="4"/>
                    <a:pt x="10" y="4"/>
                  </a:cubicBezTo>
                  <a:cubicBezTo>
                    <a:pt x="7" y="4"/>
                    <a:pt x="4" y="5"/>
                    <a:pt x="2" y="7"/>
                  </a:cubicBezTo>
                  <a:cubicBezTo>
                    <a:pt x="2" y="3"/>
                    <a:pt x="2" y="3"/>
                    <a:pt x="2" y="3"/>
                  </a:cubicBezTo>
                  <a:cubicBezTo>
                    <a:pt x="3" y="2"/>
                    <a:pt x="4" y="2"/>
                    <a:pt x="6" y="1"/>
                  </a:cubicBezTo>
                  <a:cubicBezTo>
                    <a:pt x="7" y="1"/>
                    <a:pt x="9" y="0"/>
                    <a:pt x="10" y="0"/>
                  </a:cubicBezTo>
                  <a:cubicBezTo>
                    <a:pt x="16" y="0"/>
                    <a:pt x="19" y="3"/>
                    <a:pt x="19" y="9"/>
                  </a:cubicBezTo>
                  <a:lnTo>
                    <a:pt x="19" y="25"/>
                  </a:lnTo>
                  <a:close/>
                  <a:moveTo>
                    <a:pt x="15" y="13"/>
                  </a:moveTo>
                  <a:cubicBezTo>
                    <a:pt x="9" y="14"/>
                    <a:pt x="9" y="14"/>
                    <a:pt x="9" y="14"/>
                  </a:cubicBezTo>
                  <a:cubicBezTo>
                    <a:pt x="7" y="14"/>
                    <a:pt x="6" y="14"/>
                    <a:pt x="5" y="15"/>
                  </a:cubicBezTo>
                  <a:cubicBezTo>
                    <a:pt x="4" y="16"/>
                    <a:pt x="4" y="17"/>
                    <a:pt x="4" y="18"/>
                  </a:cubicBezTo>
                  <a:cubicBezTo>
                    <a:pt x="4" y="20"/>
                    <a:pt x="4" y="21"/>
                    <a:pt x="5" y="21"/>
                  </a:cubicBezTo>
                  <a:cubicBezTo>
                    <a:pt x="6" y="22"/>
                    <a:pt x="7" y="22"/>
                    <a:pt x="8" y="22"/>
                  </a:cubicBezTo>
                  <a:cubicBezTo>
                    <a:pt x="10" y="22"/>
                    <a:pt x="12" y="22"/>
                    <a:pt x="13" y="20"/>
                  </a:cubicBezTo>
                  <a:cubicBezTo>
                    <a:pt x="14" y="19"/>
                    <a:pt x="15" y="17"/>
                    <a:pt x="15" y="15"/>
                  </a:cubicBezTo>
                  <a:lnTo>
                    <a:pt x="1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4" name="Freeform 149"/>
            <p:cNvSpPr>
              <a:spLocks/>
            </p:cNvSpPr>
            <p:nvPr/>
          </p:nvSpPr>
          <p:spPr bwMode="auto">
            <a:xfrm>
              <a:off x="1029" y="2639"/>
              <a:ext cx="31" cy="58"/>
            </a:xfrm>
            <a:custGeom>
              <a:avLst/>
              <a:gdLst>
                <a:gd name="T0" fmla="*/ 13 w 13"/>
                <a:gd name="T1" fmla="*/ 4 h 24"/>
                <a:gd name="T2" fmla="*/ 10 w 13"/>
                <a:gd name="T3" fmla="*/ 3 h 24"/>
                <a:gd name="T4" fmla="*/ 6 w 13"/>
                <a:gd name="T5" fmla="*/ 6 h 24"/>
                <a:gd name="T6" fmla="*/ 4 w 13"/>
                <a:gd name="T7" fmla="*/ 12 h 24"/>
                <a:gd name="T8" fmla="*/ 4 w 13"/>
                <a:gd name="T9" fmla="*/ 24 h 24"/>
                <a:gd name="T10" fmla="*/ 0 w 13"/>
                <a:gd name="T11" fmla="*/ 24 h 24"/>
                <a:gd name="T12" fmla="*/ 0 w 13"/>
                <a:gd name="T13" fmla="*/ 0 h 24"/>
                <a:gd name="T14" fmla="*/ 4 w 13"/>
                <a:gd name="T15" fmla="*/ 0 h 24"/>
                <a:gd name="T16" fmla="*/ 4 w 13"/>
                <a:gd name="T17" fmla="*/ 5 h 24"/>
                <a:gd name="T18" fmla="*/ 4 w 13"/>
                <a:gd name="T19" fmla="*/ 5 h 24"/>
                <a:gd name="T20" fmla="*/ 7 w 13"/>
                <a:gd name="T21" fmla="*/ 1 h 24"/>
                <a:gd name="T22" fmla="*/ 11 w 13"/>
                <a:gd name="T23" fmla="*/ 0 h 24"/>
                <a:gd name="T24" fmla="*/ 13 w 13"/>
                <a:gd name="T25" fmla="*/ 0 h 24"/>
                <a:gd name="T26" fmla="*/ 13 w 13"/>
                <a:gd name="T2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24">
                  <a:moveTo>
                    <a:pt x="13" y="4"/>
                  </a:moveTo>
                  <a:cubicBezTo>
                    <a:pt x="12" y="3"/>
                    <a:pt x="11" y="3"/>
                    <a:pt x="10" y="3"/>
                  </a:cubicBezTo>
                  <a:cubicBezTo>
                    <a:pt x="8" y="3"/>
                    <a:pt x="7" y="4"/>
                    <a:pt x="6" y="6"/>
                  </a:cubicBezTo>
                  <a:cubicBezTo>
                    <a:pt x="5" y="7"/>
                    <a:pt x="4" y="9"/>
                    <a:pt x="4" y="12"/>
                  </a:cubicBezTo>
                  <a:cubicBezTo>
                    <a:pt x="4" y="24"/>
                    <a:pt x="4" y="24"/>
                    <a:pt x="4" y="24"/>
                  </a:cubicBezTo>
                  <a:cubicBezTo>
                    <a:pt x="0" y="24"/>
                    <a:pt x="0" y="24"/>
                    <a:pt x="0" y="24"/>
                  </a:cubicBezTo>
                  <a:cubicBezTo>
                    <a:pt x="0" y="0"/>
                    <a:pt x="0" y="0"/>
                    <a:pt x="0" y="0"/>
                  </a:cubicBezTo>
                  <a:cubicBezTo>
                    <a:pt x="4" y="0"/>
                    <a:pt x="4" y="0"/>
                    <a:pt x="4" y="0"/>
                  </a:cubicBezTo>
                  <a:cubicBezTo>
                    <a:pt x="4" y="5"/>
                    <a:pt x="4" y="5"/>
                    <a:pt x="4" y="5"/>
                  </a:cubicBezTo>
                  <a:cubicBezTo>
                    <a:pt x="4" y="5"/>
                    <a:pt x="4" y="5"/>
                    <a:pt x="4" y="5"/>
                  </a:cubicBezTo>
                  <a:cubicBezTo>
                    <a:pt x="5" y="3"/>
                    <a:pt x="6" y="2"/>
                    <a:pt x="7" y="1"/>
                  </a:cubicBezTo>
                  <a:cubicBezTo>
                    <a:pt x="8" y="0"/>
                    <a:pt x="9" y="0"/>
                    <a:pt x="11" y="0"/>
                  </a:cubicBezTo>
                  <a:cubicBezTo>
                    <a:pt x="12" y="0"/>
                    <a:pt x="12" y="0"/>
                    <a:pt x="13" y="0"/>
                  </a:cubicBez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5" name="Freeform 150"/>
            <p:cNvSpPr>
              <a:spLocks noEditPoints="1"/>
            </p:cNvSpPr>
            <p:nvPr/>
          </p:nvSpPr>
          <p:spPr bwMode="auto">
            <a:xfrm>
              <a:off x="1060" y="2637"/>
              <a:ext cx="50" cy="63"/>
            </a:xfrm>
            <a:custGeom>
              <a:avLst/>
              <a:gdLst>
                <a:gd name="T0" fmla="*/ 21 w 21"/>
                <a:gd name="T1" fmla="*/ 14 h 26"/>
                <a:gd name="T2" fmla="*/ 4 w 21"/>
                <a:gd name="T3" fmla="*/ 14 h 26"/>
                <a:gd name="T4" fmla="*/ 7 w 21"/>
                <a:gd name="T5" fmla="*/ 20 h 26"/>
                <a:gd name="T6" fmla="*/ 12 w 21"/>
                <a:gd name="T7" fmla="*/ 22 h 26"/>
                <a:gd name="T8" fmla="*/ 20 w 21"/>
                <a:gd name="T9" fmla="*/ 20 h 26"/>
                <a:gd name="T10" fmla="*/ 20 w 21"/>
                <a:gd name="T11" fmla="*/ 23 h 26"/>
                <a:gd name="T12" fmla="*/ 11 w 21"/>
                <a:gd name="T13" fmla="*/ 26 h 26"/>
                <a:gd name="T14" fmla="*/ 3 w 21"/>
                <a:gd name="T15" fmla="*/ 22 h 26"/>
                <a:gd name="T16" fmla="*/ 0 w 21"/>
                <a:gd name="T17" fmla="*/ 13 h 26"/>
                <a:gd name="T18" fmla="*/ 2 w 21"/>
                <a:gd name="T19" fmla="*/ 7 h 26"/>
                <a:gd name="T20" fmla="*/ 6 w 21"/>
                <a:gd name="T21" fmla="*/ 2 h 26"/>
                <a:gd name="T22" fmla="*/ 11 w 21"/>
                <a:gd name="T23" fmla="*/ 0 h 26"/>
                <a:gd name="T24" fmla="*/ 19 w 21"/>
                <a:gd name="T25" fmla="*/ 3 h 26"/>
                <a:gd name="T26" fmla="*/ 21 w 21"/>
                <a:gd name="T27" fmla="*/ 12 h 26"/>
                <a:gd name="T28" fmla="*/ 21 w 21"/>
                <a:gd name="T29" fmla="*/ 14 h 26"/>
                <a:gd name="T30" fmla="*/ 17 w 21"/>
                <a:gd name="T31" fmla="*/ 11 h 26"/>
                <a:gd name="T32" fmla="*/ 16 w 21"/>
                <a:gd name="T33" fmla="*/ 6 h 26"/>
                <a:gd name="T34" fmla="*/ 11 w 21"/>
                <a:gd name="T35" fmla="*/ 4 h 26"/>
                <a:gd name="T36" fmla="*/ 7 w 21"/>
                <a:gd name="T37" fmla="*/ 6 h 26"/>
                <a:gd name="T38" fmla="*/ 4 w 21"/>
                <a:gd name="T39" fmla="*/ 11 h 26"/>
                <a:gd name="T40" fmla="*/ 17 w 21"/>
                <a:gd name="T41"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6">
                  <a:moveTo>
                    <a:pt x="21" y="14"/>
                  </a:moveTo>
                  <a:cubicBezTo>
                    <a:pt x="4" y="14"/>
                    <a:pt x="4" y="14"/>
                    <a:pt x="4" y="14"/>
                  </a:cubicBezTo>
                  <a:cubicBezTo>
                    <a:pt x="4" y="17"/>
                    <a:pt x="5" y="19"/>
                    <a:pt x="7" y="20"/>
                  </a:cubicBezTo>
                  <a:cubicBezTo>
                    <a:pt x="8" y="22"/>
                    <a:pt x="10" y="22"/>
                    <a:pt x="12" y="22"/>
                  </a:cubicBezTo>
                  <a:cubicBezTo>
                    <a:pt x="15" y="22"/>
                    <a:pt x="17" y="21"/>
                    <a:pt x="20" y="20"/>
                  </a:cubicBezTo>
                  <a:cubicBezTo>
                    <a:pt x="20" y="23"/>
                    <a:pt x="20" y="23"/>
                    <a:pt x="20" y="23"/>
                  </a:cubicBezTo>
                  <a:cubicBezTo>
                    <a:pt x="18" y="25"/>
                    <a:pt x="15" y="26"/>
                    <a:pt x="11" y="26"/>
                  </a:cubicBezTo>
                  <a:cubicBezTo>
                    <a:pt x="8" y="26"/>
                    <a:pt x="5" y="25"/>
                    <a:pt x="3" y="22"/>
                  </a:cubicBezTo>
                  <a:cubicBezTo>
                    <a:pt x="1" y="20"/>
                    <a:pt x="0" y="17"/>
                    <a:pt x="0" y="13"/>
                  </a:cubicBezTo>
                  <a:cubicBezTo>
                    <a:pt x="0" y="11"/>
                    <a:pt x="1" y="9"/>
                    <a:pt x="2" y="7"/>
                  </a:cubicBezTo>
                  <a:cubicBezTo>
                    <a:pt x="3" y="5"/>
                    <a:pt x="4" y="3"/>
                    <a:pt x="6" y="2"/>
                  </a:cubicBezTo>
                  <a:cubicBezTo>
                    <a:pt x="8" y="1"/>
                    <a:pt x="9" y="0"/>
                    <a:pt x="11" y="0"/>
                  </a:cubicBezTo>
                  <a:cubicBezTo>
                    <a:pt x="15" y="0"/>
                    <a:pt x="17" y="1"/>
                    <a:pt x="19" y="3"/>
                  </a:cubicBezTo>
                  <a:cubicBezTo>
                    <a:pt x="21" y="6"/>
                    <a:pt x="21" y="8"/>
                    <a:pt x="21" y="12"/>
                  </a:cubicBezTo>
                  <a:lnTo>
                    <a:pt x="21" y="14"/>
                  </a:lnTo>
                  <a:close/>
                  <a:moveTo>
                    <a:pt x="17" y="11"/>
                  </a:moveTo>
                  <a:cubicBezTo>
                    <a:pt x="17" y="9"/>
                    <a:pt x="17" y="7"/>
                    <a:pt x="16" y="6"/>
                  </a:cubicBezTo>
                  <a:cubicBezTo>
                    <a:pt x="15" y="4"/>
                    <a:pt x="13" y="4"/>
                    <a:pt x="11" y="4"/>
                  </a:cubicBezTo>
                  <a:cubicBezTo>
                    <a:pt x="10" y="4"/>
                    <a:pt x="8" y="4"/>
                    <a:pt x="7" y="6"/>
                  </a:cubicBezTo>
                  <a:cubicBezTo>
                    <a:pt x="6" y="7"/>
                    <a:pt x="5" y="9"/>
                    <a:pt x="4" y="11"/>
                  </a:cubicBezTo>
                  <a:lnTo>
                    <a:pt x="1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6" name="Freeform 151"/>
            <p:cNvSpPr>
              <a:spLocks noEditPoints="1"/>
            </p:cNvSpPr>
            <p:nvPr/>
          </p:nvSpPr>
          <p:spPr bwMode="auto">
            <a:xfrm>
              <a:off x="1122" y="2615"/>
              <a:ext cx="50" cy="82"/>
            </a:xfrm>
            <a:custGeom>
              <a:avLst/>
              <a:gdLst>
                <a:gd name="T0" fmla="*/ 21 w 21"/>
                <a:gd name="T1" fmla="*/ 10 h 34"/>
                <a:gd name="T2" fmla="*/ 17 w 21"/>
                <a:gd name="T3" fmla="*/ 18 h 34"/>
                <a:gd name="T4" fmla="*/ 9 w 21"/>
                <a:gd name="T5" fmla="*/ 21 h 34"/>
                <a:gd name="T6" fmla="*/ 4 w 21"/>
                <a:gd name="T7" fmla="*/ 21 h 34"/>
                <a:gd name="T8" fmla="*/ 4 w 21"/>
                <a:gd name="T9" fmla="*/ 34 h 34"/>
                <a:gd name="T10" fmla="*/ 0 w 21"/>
                <a:gd name="T11" fmla="*/ 34 h 34"/>
                <a:gd name="T12" fmla="*/ 0 w 21"/>
                <a:gd name="T13" fmla="*/ 0 h 34"/>
                <a:gd name="T14" fmla="*/ 9 w 21"/>
                <a:gd name="T15" fmla="*/ 0 h 34"/>
                <a:gd name="T16" fmla="*/ 18 w 21"/>
                <a:gd name="T17" fmla="*/ 3 h 34"/>
                <a:gd name="T18" fmla="*/ 21 w 21"/>
                <a:gd name="T19" fmla="*/ 10 h 34"/>
                <a:gd name="T20" fmla="*/ 17 w 21"/>
                <a:gd name="T21" fmla="*/ 11 h 34"/>
                <a:gd name="T22" fmla="*/ 9 w 21"/>
                <a:gd name="T23" fmla="*/ 4 h 34"/>
                <a:gd name="T24" fmla="*/ 4 w 21"/>
                <a:gd name="T25" fmla="*/ 4 h 34"/>
                <a:gd name="T26" fmla="*/ 4 w 21"/>
                <a:gd name="T27" fmla="*/ 18 h 34"/>
                <a:gd name="T28" fmla="*/ 8 w 21"/>
                <a:gd name="T29" fmla="*/ 18 h 34"/>
                <a:gd name="T30" fmla="*/ 14 w 21"/>
                <a:gd name="T31" fmla="*/ 16 h 34"/>
                <a:gd name="T32" fmla="*/ 17 w 21"/>
                <a:gd name="T33"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4">
                  <a:moveTo>
                    <a:pt x="21" y="10"/>
                  </a:moveTo>
                  <a:cubicBezTo>
                    <a:pt x="21" y="14"/>
                    <a:pt x="20" y="16"/>
                    <a:pt x="17" y="18"/>
                  </a:cubicBezTo>
                  <a:cubicBezTo>
                    <a:pt x="15" y="20"/>
                    <a:pt x="12" y="21"/>
                    <a:pt x="9" y="21"/>
                  </a:cubicBezTo>
                  <a:cubicBezTo>
                    <a:pt x="4" y="21"/>
                    <a:pt x="4" y="21"/>
                    <a:pt x="4" y="21"/>
                  </a:cubicBezTo>
                  <a:cubicBezTo>
                    <a:pt x="4" y="34"/>
                    <a:pt x="4" y="34"/>
                    <a:pt x="4" y="34"/>
                  </a:cubicBezTo>
                  <a:cubicBezTo>
                    <a:pt x="0" y="34"/>
                    <a:pt x="0" y="34"/>
                    <a:pt x="0" y="34"/>
                  </a:cubicBezTo>
                  <a:cubicBezTo>
                    <a:pt x="0" y="0"/>
                    <a:pt x="0" y="0"/>
                    <a:pt x="0" y="0"/>
                  </a:cubicBezTo>
                  <a:cubicBezTo>
                    <a:pt x="9" y="0"/>
                    <a:pt x="9" y="0"/>
                    <a:pt x="9" y="0"/>
                  </a:cubicBezTo>
                  <a:cubicBezTo>
                    <a:pt x="13" y="0"/>
                    <a:pt x="16" y="1"/>
                    <a:pt x="18" y="3"/>
                  </a:cubicBezTo>
                  <a:cubicBezTo>
                    <a:pt x="20" y="5"/>
                    <a:pt x="21" y="7"/>
                    <a:pt x="21" y="10"/>
                  </a:cubicBezTo>
                  <a:close/>
                  <a:moveTo>
                    <a:pt x="17" y="11"/>
                  </a:moveTo>
                  <a:cubicBezTo>
                    <a:pt x="17" y="6"/>
                    <a:pt x="14" y="4"/>
                    <a:pt x="9" y="4"/>
                  </a:cubicBezTo>
                  <a:cubicBezTo>
                    <a:pt x="4" y="4"/>
                    <a:pt x="4" y="4"/>
                    <a:pt x="4" y="4"/>
                  </a:cubicBezTo>
                  <a:cubicBezTo>
                    <a:pt x="4" y="18"/>
                    <a:pt x="4" y="18"/>
                    <a:pt x="4" y="18"/>
                  </a:cubicBezTo>
                  <a:cubicBezTo>
                    <a:pt x="8" y="18"/>
                    <a:pt x="8" y="18"/>
                    <a:pt x="8" y="18"/>
                  </a:cubicBezTo>
                  <a:cubicBezTo>
                    <a:pt x="11" y="18"/>
                    <a:pt x="13" y="17"/>
                    <a:pt x="14" y="16"/>
                  </a:cubicBezTo>
                  <a:cubicBezTo>
                    <a:pt x="16" y="15"/>
                    <a:pt x="17" y="13"/>
                    <a:pt x="1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7" name="Freeform 152"/>
            <p:cNvSpPr>
              <a:spLocks noEditPoints="1"/>
            </p:cNvSpPr>
            <p:nvPr/>
          </p:nvSpPr>
          <p:spPr bwMode="auto">
            <a:xfrm>
              <a:off x="1175" y="2637"/>
              <a:ext cx="54" cy="63"/>
            </a:xfrm>
            <a:custGeom>
              <a:avLst/>
              <a:gdLst>
                <a:gd name="T0" fmla="*/ 23 w 23"/>
                <a:gd name="T1" fmla="*/ 13 h 26"/>
                <a:gd name="T2" fmla="*/ 20 w 23"/>
                <a:gd name="T3" fmla="*/ 22 h 26"/>
                <a:gd name="T4" fmla="*/ 11 w 23"/>
                <a:gd name="T5" fmla="*/ 26 h 26"/>
                <a:gd name="T6" fmla="*/ 3 w 23"/>
                <a:gd name="T7" fmla="*/ 22 h 26"/>
                <a:gd name="T8" fmla="*/ 0 w 23"/>
                <a:gd name="T9" fmla="*/ 13 h 26"/>
                <a:gd name="T10" fmla="*/ 3 w 23"/>
                <a:gd name="T11" fmla="*/ 4 h 26"/>
                <a:gd name="T12" fmla="*/ 12 w 23"/>
                <a:gd name="T13" fmla="*/ 0 h 26"/>
                <a:gd name="T14" fmla="*/ 20 w 23"/>
                <a:gd name="T15" fmla="*/ 4 h 26"/>
                <a:gd name="T16" fmla="*/ 23 w 23"/>
                <a:gd name="T17" fmla="*/ 13 h 26"/>
                <a:gd name="T18" fmla="*/ 19 w 23"/>
                <a:gd name="T19" fmla="*/ 13 h 26"/>
                <a:gd name="T20" fmla="*/ 17 w 23"/>
                <a:gd name="T21" fmla="*/ 6 h 26"/>
                <a:gd name="T22" fmla="*/ 12 w 23"/>
                <a:gd name="T23" fmla="*/ 4 h 26"/>
                <a:gd name="T24" fmla="*/ 6 w 23"/>
                <a:gd name="T25" fmla="*/ 6 h 26"/>
                <a:gd name="T26" fmla="*/ 4 w 23"/>
                <a:gd name="T27" fmla="*/ 13 h 26"/>
                <a:gd name="T28" fmla="*/ 6 w 23"/>
                <a:gd name="T29" fmla="*/ 20 h 26"/>
                <a:gd name="T30" fmla="*/ 12 w 23"/>
                <a:gd name="T31" fmla="*/ 22 h 26"/>
                <a:gd name="T32" fmla="*/ 17 w 23"/>
                <a:gd name="T33" fmla="*/ 20 h 26"/>
                <a:gd name="T34" fmla="*/ 19 w 23"/>
                <a:gd name="T35"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6">
                  <a:moveTo>
                    <a:pt x="23" y="13"/>
                  </a:moveTo>
                  <a:cubicBezTo>
                    <a:pt x="23" y="17"/>
                    <a:pt x="22" y="20"/>
                    <a:pt x="20" y="22"/>
                  </a:cubicBezTo>
                  <a:cubicBezTo>
                    <a:pt x="18" y="24"/>
                    <a:pt x="15" y="26"/>
                    <a:pt x="11" y="26"/>
                  </a:cubicBezTo>
                  <a:cubicBezTo>
                    <a:pt x="8" y="26"/>
                    <a:pt x="5" y="24"/>
                    <a:pt x="3" y="22"/>
                  </a:cubicBezTo>
                  <a:cubicBezTo>
                    <a:pt x="1" y="20"/>
                    <a:pt x="0" y="17"/>
                    <a:pt x="0" y="13"/>
                  </a:cubicBezTo>
                  <a:cubicBezTo>
                    <a:pt x="0" y="9"/>
                    <a:pt x="1" y="6"/>
                    <a:pt x="3" y="4"/>
                  </a:cubicBezTo>
                  <a:cubicBezTo>
                    <a:pt x="5" y="2"/>
                    <a:pt x="8" y="0"/>
                    <a:pt x="12" y="0"/>
                  </a:cubicBezTo>
                  <a:cubicBezTo>
                    <a:pt x="15" y="0"/>
                    <a:pt x="18" y="2"/>
                    <a:pt x="20" y="4"/>
                  </a:cubicBezTo>
                  <a:cubicBezTo>
                    <a:pt x="22" y="6"/>
                    <a:pt x="23" y="9"/>
                    <a:pt x="23" y="13"/>
                  </a:cubicBezTo>
                  <a:close/>
                  <a:moveTo>
                    <a:pt x="19" y="13"/>
                  </a:moveTo>
                  <a:cubicBezTo>
                    <a:pt x="19" y="10"/>
                    <a:pt x="19" y="8"/>
                    <a:pt x="17" y="6"/>
                  </a:cubicBezTo>
                  <a:cubicBezTo>
                    <a:pt x="16" y="5"/>
                    <a:pt x="14" y="4"/>
                    <a:pt x="12" y="4"/>
                  </a:cubicBezTo>
                  <a:cubicBezTo>
                    <a:pt x="9" y="4"/>
                    <a:pt x="7" y="5"/>
                    <a:pt x="6" y="6"/>
                  </a:cubicBezTo>
                  <a:cubicBezTo>
                    <a:pt x="4" y="8"/>
                    <a:pt x="4" y="10"/>
                    <a:pt x="4" y="13"/>
                  </a:cubicBezTo>
                  <a:cubicBezTo>
                    <a:pt x="4" y="16"/>
                    <a:pt x="4" y="18"/>
                    <a:pt x="6" y="20"/>
                  </a:cubicBezTo>
                  <a:cubicBezTo>
                    <a:pt x="7" y="22"/>
                    <a:pt x="9" y="22"/>
                    <a:pt x="12" y="22"/>
                  </a:cubicBezTo>
                  <a:cubicBezTo>
                    <a:pt x="14" y="22"/>
                    <a:pt x="16" y="22"/>
                    <a:pt x="17" y="20"/>
                  </a:cubicBezTo>
                  <a:cubicBezTo>
                    <a:pt x="19" y="18"/>
                    <a:pt x="19" y="16"/>
                    <a:pt x="19"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8" name="Freeform 153"/>
            <p:cNvSpPr>
              <a:spLocks noEditPoints="1"/>
            </p:cNvSpPr>
            <p:nvPr/>
          </p:nvSpPr>
          <p:spPr bwMode="auto">
            <a:xfrm>
              <a:off x="1239" y="2612"/>
              <a:ext cx="12" cy="85"/>
            </a:xfrm>
            <a:custGeom>
              <a:avLst/>
              <a:gdLst>
                <a:gd name="T0" fmla="*/ 5 w 5"/>
                <a:gd name="T1" fmla="*/ 2 h 35"/>
                <a:gd name="T2" fmla="*/ 5 w 5"/>
                <a:gd name="T3" fmla="*/ 4 h 35"/>
                <a:gd name="T4" fmla="*/ 3 w 5"/>
                <a:gd name="T5" fmla="*/ 5 h 35"/>
                <a:gd name="T6" fmla="*/ 1 w 5"/>
                <a:gd name="T7" fmla="*/ 4 h 35"/>
                <a:gd name="T8" fmla="*/ 0 w 5"/>
                <a:gd name="T9" fmla="*/ 2 h 35"/>
                <a:gd name="T10" fmla="*/ 1 w 5"/>
                <a:gd name="T11" fmla="*/ 1 h 35"/>
                <a:gd name="T12" fmla="*/ 3 w 5"/>
                <a:gd name="T13" fmla="*/ 0 h 35"/>
                <a:gd name="T14" fmla="*/ 5 w 5"/>
                <a:gd name="T15" fmla="*/ 1 h 35"/>
                <a:gd name="T16" fmla="*/ 5 w 5"/>
                <a:gd name="T17" fmla="*/ 2 h 35"/>
                <a:gd name="T18" fmla="*/ 5 w 5"/>
                <a:gd name="T19" fmla="*/ 35 h 35"/>
                <a:gd name="T20" fmla="*/ 1 w 5"/>
                <a:gd name="T21" fmla="*/ 35 h 35"/>
                <a:gd name="T22" fmla="*/ 1 w 5"/>
                <a:gd name="T23" fmla="*/ 11 h 35"/>
                <a:gd name="T24" fmla="*/ 5 w 5"/>
                <a:gd name="T25" fmla="*/ 11 h 35"/>
                <a:gd name="T26" fmla="*/ 5 w 5"/>
                <a:gd name="T2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35">
                  <a:moveTo>
                    <a:pt x="5" y="2"/>
                  </a:moveTo>
                  <a:cubicBezTo>
                    <a:pt x="5" y="3"/>
                    <a:pt x="5" y="4"/>
                    <a:pt x="5" y="4"/>
                  </a:cubicBezTo>
                  <a:cubicBezTo>
                    <a:pt x="4" y="5"/>
                    <a:pt x="4" y="5"/>
                    <a:pt x="3" y="5"/>
                  </a:cubicBezTo>
                  <a:cubicBezTo>
                    <a:pt x="2" y="5"/>
                    <a:pt x="2" y="5"/>
                    <a:pt x="1" y="4"/>
                  </a:cubicBezTo>
                  <a:cubicBezTo>
                    <a:pt x="1" y="4"/>
                    <a:pt x="0" y="3"/>
                    <a:pt x="0" y="2"/>
                  </a:cubicBezTo>
                  <a:cubicBezTo>
                    <a:pt x="0" y="2"/>
                    <a:pt x="1" y="1"/>
                    <a:pt x="1" y="1"/>
                  </a:cubicBezTo>
                  <a:cubicBezTo>
                    <a:pt x="2" y="0"/>
                    <a:pt x="2" y="0"/>
                    <a:pt x="3" y="0"/>
                  </a:cubicBezTo>
                  <a:cubicBezTo>
                    <a:pt x="4" y="0"/>
                    <a:pt x="4" y="0"/>
                    <a:pt x="5" y="1"/>
                  </a:cubicBezTo>
                  <a:cubicBezTo>
                    <a:pt x="5" y="1"/>
                    <a:pt x="5" y="2"/>
                    <a:pt x="5" y="2"/>
                  </a:cubicBezTo>
                  <a:close/>
                  <a:moveTo>
                    <a:pt x="5" y="35"/>
                  </a:moveTo>
                  <a:cubicBezTo>
                    <a:pt x="1" y="35"/>
                    <a:pt x="1" y="35"/>
                    <a:pt x="1" y="35"/>
                  </a:cubicBezTo>
                  <a:cubicBezTo>
                    <a:pt x="1" y="11"/>
                    <a:pt x="1" y="11"/>
                    <a:pt x="1" y="11"/>
                  </a:cubicBezTo>
                  <a:cubicBezTo>
                    <a:pt x="5" y="11"/>
                    <a:pt x="5" y="11"/>
                    <a:pt x="5" y="11"/>
                  </a:cubicBezTo>
                  <a:lnTo>
                    <a:pt x="5"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9" name="Freeform 154"/>
            <p:cNvSpPr>
              <a:spLocks/>
            </p:cNvSpPr>
            <p:nvPr/>
          </p:nvSpPr>
          <p:spPr bwMode="auto">
            <a:xfrm>
              <a:off x="1265" y="2637"/>
              <a:ext cx="48" cy="60"/>
            </a:xfrm>
            <a:custGeom>
              <a:avLst/>
              <a:gdLst>
                <a:gd name="T0" fmla="*/ 20 w 20"/>
                <a:gd name="T1" fmla="*/ 25 h 25"/>
                <a:gd name="T2" fmla="*/ 16 w 20"/>
                <a:gd name="T3" fmla="*/ 25 h 25"/>
                <a:gd name="T4" fmla="*/ 16 w 20"/>
                <a:gd name="T5" fmla="*/ 11 h 25"/>
                <a:gd name="T6" fmla="*/ 11 w 20"/>
                <a:gd name="T7" fmla="*/ 4 h 25"/>
                <a:gd name="T8" fmla="*/ 6 w 20"/>
                <a:gd name="T9" fmla="*/ 6 h 25"/>
                <a:gd name="T10" fmla="*/ 4 w 20"/>
                <a:gd name="T11" fmla="*/ 11 h 25"/>
                <a:gd name="T12" fmla="*/ 4 w 20"/>
                <a:gd name="T13" fmla="*/ 25 h 25"/>
                <a:gd name="T14" fmla="*/ 0 w 20"/>
                <a:gd name="T15" fmla="*/ 25 h 25"/>
                <a:gd name="T16" fmla="*/ 0 w 20"/>
                <a:gd name="T17" fmla="*/ 1 h 25"/>
                <a:gd name="T18" fmla="*/ 4 w 20"/>
                <a:gd name="T19" fmla="*/ 1 h 25"/>
                <a:gd name="T20" fmla="*/ 4 w 20"/>
                <a:gd name="T21" fmla="*/ 5 h 25"/>
                <a:gd name="T22" fmla="*/ 4 w 20"/>
                <a:gd name="T23" fmla="*/ 5 h 25"/>
                <a:gd name="T24" fmla="*/ 12 w 20"/>
                <a:gd name="T25" fmla="*/ 0 h 25"/>
                <a:gd name="T26" fmla="*/ 18 w 20"/>
                <a:gd name="T27" fmla="*/ 3 h 25"/>
                <a:gd name="T28" fmla="*/ 20 w 20"/>
                <a:gd name="T29" fmla="*/ 10 h 25"/>
                <a:gd name="T30" fmla="*/ 20 w 20"/>
                <a:gd name="T3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5">
                  <a:moveTo>
                    <a:pt x="20" y="25"/>
                  </a:moveTo>
                  <a:cubicBezTo>
                    <a:pt x="16" y="25"/>
                    <a:pt x="16" y="25"/>
                    <a:pt x="16" y="25"/>
                  </a:cubicBezTo>
                  <a:cubicBezTo>
                    <a:pt x="16" y="11"/>
                    <a:pt x="16" y="11"/>
                    <a:pt x="16" y="11"/>
                  </a:cubicBezTo>
                  <a:cubicBezTo>
                    <a:pt x="16" y="6"/>
                    <a:pt x="15" y="4"/>
                    <a:pt x="11" y="4"/>
                  </a:cubicBezTo>
                  <a:cubicBezTo>
                    <a:pt x="9" y="4"/>
                    <a:pt x="7" y="4"/>
                    <a:pt x="6" y="6"/>
                  </a:cubicBezTo>
                  <a:cubicBezTo>
                    <a:pt x="5" y="7"/>
                    <a:pt x="4" y="9"/>
                    <a:pt x="4" y="11"/>
                  </a:cubicBezTo>
                  <a:cubicBezTo>
                    <a:pt x="4" y="25"/>
                    <a:pt x="4" y="25"/>
                    <a:pt x="4" y="25"/>
                  </a:cubicBezTo>
                  <a:cubicBezTo>
                    <a:pt x="0" y="25"/>
                    <a:pt x="0" y="25"/>
                    <a:pt x="0" y="25"/>
                  </a:cubicBezTo>
                  <a:cubicBezTo>
                    <a:pt x="0" y="1"/>
                    <a:pt x="0" y="1"/>
                    <a:pt x="0" y="1"/>
                  </a:cubicBezTo>
                  <a:cubicBezTo>
                    <a:pt x="4" y="1"/>
                    <a:pt x="4" y="1"/>
                    <a:pt x="4" y="1"/>
                  </a:cubicBezTo>
                  <a:cubicBezTo>
                    <a:pt x="4" y="5"/>
                    <a:pt x="4" y="5"/>
                    <a:pt x="4" y="5"/>
                  </a:cubicBezTo>
                  <a:cubicBezTo>
                    <a:pt x="4" y="5"/>
                    <a:pt x="4" y="5"/>
                    <a:pt x="4" y="5"/>
                  </a:cubicBezTo>
                  <a:cubicBezTo>
                    <a:pt x="6" y="2"/>
                    <a:pt x="9" y="0"/>
                    <a:pt x="12" y="0"/>
                  </a:cubicBezTo>
                  <a:cubicBezTo>
                    <a:pt x="15" y="0"/>
                    <a:pt x="17" y="1"/>
                    <a:pt x="18" y="3"/>
                  </a:cubicBezTo>
                  <a:cubicBezTo>
                    <a:pt x="20" y="5"/>
                    <a:pt x="20" y="7"/>
                    <a:pt x="20" y="10"/>
                  </a:cubicBezTo>
                  <a:lnTo>
                    <a:pt x="2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10" name="Freeform 155"/>
            <p:cNvSpPr>
              <a:spLocks/>
            </p:cNvSpPr>
            <p:nvPr/>
          </p:nvSpPr>
          <p:spPr bwMode="auto">
            <a:xfrm>
              <a:off x="1320" y="2622"/>
              <a:ext cx="33" cy="78"/>
            </a:xfrm>
            <a:custGeom>
              <a:avLst/>
              <a:gdLst>
                <a:gd name="T0" fmla="*/ 14 w 14"/>
                <a:gd name="T1" fmla="*/ 31 h 32"/>
                <a:gd name="T2" fmla="*/ 11 w 14"/>
                <a:gd name="T3" fmla="*/ 32 h 32"/>
                <a:gd name="T4" fmla="*/ 4 w 14"/>
                <a:gd name="T5" fmla="*/ 25 h 32"/>
                <a:gd name="T6" fmla="*/ 4 w 14"/>
                <a:gd name="T7" fmla="*/ 10 h 32"/>
                <a:gd name="T8" fmla="*/ 0 w 14"/>
                <a:gd name="T9" fmla="*/ 10 h 32"/>
                <a:gd name="T10" fmla="*/ 0 w 14"/>
                <a:gd name="T11" fmla="*/ 7 h 32"/>
                <a:gd name="T12" fmla="*/ 4 w 14"/>
                <a:gd name="T13" fmla="*/ 7 h 32"/>
                <a:gd name="T14" fmla="*/ 4 w 14"/>
                <a:gd name="T15" fmla="*/ 1 h 32"/>
                <a:gd name="T16" fmla="*/ 8 w 14"/>
                <a:gd name="T17" fmla="*/ 0 h 32"/>
                <a:gd name="T18" fmla="*/ 8 w 14"/>
                <a:gd name="T19" fmla="*/ 7 h 32"/>
                <a:gd name="T20" fmla="*/ 14 w 14"/>
                <a:gd name="T21" fmla="*/ 7 h 32"/>
                <a:gd name="T22" fmla="*/ 14 w 14"/>
                <a:gd name="T23" fmla="*/ 10 h 32"/>
                <a:gd name="T24" fmla="*/ 8 w 14"/>
                <a:gd name="T25" fmla="*/ 10 h 32"/>
                <a:gd name="T26" fmla="*/ 8 w 14"/>
                <a:gd name="T27" fmla="*/ 24 h 32"/>
                <a:gd name="T28" fmla="*/ 9 w 14"/>
                <a:gd name="T29" fmla="*/ 27 h 32"/>
                <a:gd name="T30" fmla="*/ 12 w 14"/>
                <a:gd name="T31" fmla="*/ 28 h 32"/>
                <a:gd name="T32" fmla="*/ 14 w 14"/>
                <a:gd name="T33" fmla="*/ 28 h 32"/>
                <a:gd name="T34" fmla="*/ 14 w 14"/>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32">
                  <a:moveTo>
                    <a:pt x="14" y="31"/>
                  </a:moveTo>
                  <a:cubicBezTo>
                    <a:pt x="13" y="31"/>
                    <a:pt x="12" y="32"/>
                    <a:pt x="11" y="32"/>
                  </a:cubicBezTo>
                  <a:cubicBezTo>
                    <a:pt x="6" y="32"/>
                    <a:pt x="4" y="29"/>
                    <a:pt x="4" y="25"/>
                  </a:cubicBezTo>
                  <a:cubicBezTo>
                    <a:pt x="4" y="10"/>
                    <a:pt x="4" y="10"/>
                    <a:pt x="4" y="10"/>
                  </a:cubicBezTo>
                  <a:cubicBezTo>
                    <a:pt x="0" y="10"/>
                    <a:pt x="0" y="10"/>
                    <a:pt x="0" y="10"/>
                  </a:cubicBezTo>
                  <a:cubicBezTo>
                    <a:pt x="0" y="7"/>
                    <a:pt x="0" y="7"/>
                    <a:pt x="0" y="7"/>
                  </a:cubicBezTo>
                  <a:cubicBezTo>
                    <a:pt x="4" y="7"/>
                    <a:pt x="4" y="7"/>
                    <a:pt x="4" y="7"/>
                  </a:cubicBezTo>
                  <a:cubicBezTo>
                    <a:pt x="4" y="1"/>
                    <a:pt x="4" y="1"/>
                    <a:pt x="4" y="1"/>
                  </a:cubicBezTo>
                  <a:cubicBezTo>
                    <a:pt x="8" y="0"/>
                    <a:pt x="8" y="0"/>
                    <a:pt x="8" y="0"/>
                  </a:cubicBezTo>
                  <a:cubicBezTo>
                    <a:pt x="8" y="7"/>
                    <a:pt x="8" y="7"/>
                    <a:pt x="8" y="7"/>
                  </a:cubicBezTo>
                  <a:cubicBezTo>
                    <a:pt x="14" y="7"/>
                    <a:pt x="14" y="7"/>
                    <a:pt x="14" y="7"/>
                  </a:cubicBezTo>
                  <a:cubicBezTo>
                    <a:pt x="14" y="10"/>
                    <a:pt x="14" y="10"/>
                    <a:pt x="14" y="10"/>
                  </a:cubicBezTo>
                  <a:cubicBezTo>
                    <a:pt x="8" y="10"/>
                    <a:pt x="8" y="10"/>
                    <a:pt x="8" y="10"/>
                  </a:cubicBezTo>
                  <a:cubicBezTo>
                    <a:pt x="8" y="24"/>
                    <a:pt x="8" y="24"/>
                    <a:pt x="8" y="24"/>
                  </a:cubicBezTo>
                  <a:cubicBezTo>
                    <a:pt x="8" y="25"/>
                    <a:pt x="9" y="27"/>
                    <a:pt x="9" y="27"/>
                  </a:cubicBezTo>
                  <a:cubicBezTo>
                    <a:pt x="10" y="28"/>
                    <a:pt x="11" y="28"/>
                    <a:pt x="12" y="28"/>
                  </a:cubicBezTo>
                  <a:cubicBezTo>
                    <a:pt x="13" y="28"/>
                    <a:pt x="14" y="28"/>
                    <a:pt x="14" y="28"/>
                  </a:cubicBezTo>
                  <a:lnTo>
                    <a:pt x="14"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611" name="Freeform 33"/>
          <p:cNvSpPr>
            <a:spLocks noChangeAspect="1" noEditPoints="1"/>
          </p:cNvSpPr>
          <p:nvPr/>
        </p:nvSpPr>
        <p:spPr bwMode="auto">
          <a:xfrm>
            <a:off x="2295681" y="5688845"/>
            <a:ext cx="820818" cy="340266"/>
          </a:xfrm>
          <a:custGeom>
            <a:avLst/>
            <a:gdLst>
              <a:gd name="T0" fmla="*/ 88 w 232"/>
              <a:gd name="T1" fmla="*/ 84 h 96"/>
              <a:gd name="T2" fmla="*/ 84 w 232"/>
              <a:gd name="T3" fmla="*/ 72 h 96"/>
              <a:gd name="T4" fmla="*/ 60 w 232"/>
              <a:gd name="T5" fmla="*/ 60 h 96"/>
              <a:gd name="T6" fmla="*/ 60 w 232"/>
              <a:gd name="T7" fmla="*/ 56 h 96"/>
              <a:gd name="T8" fmla="*/ 84 w 232"/>
              <a:gd name="T9" fmla="*/ 44 h 96"/>
              <a:gd name="T10" fmla="*/ 84 w 232"/>
              <a:gd name="T11" fmla="*/ 36 h 96"/>
              <a:gd name="T12" fmla="*/ 60 w 232"/>
              <a:gd name="T13" fmla="*/ 24 h 96"/>
              <a:gd name="T14" fmla="*/ 60 w 232"/>
              <a:gd name="T15" fmla="*/ 20 h 96"/>
              <a:gd name="T16" fmla="*/ 92 w 232"/>
              <a:gd name="T17" fmla="*/ 16 h 96"/>
              <a:gd name="T18" fmla="*/ 0 w 232"/>
              <a:gd name="T19" fmla="*/ 83 h 96"/>
              <a:gd name="T20" fmla="*/ 48 w 232"/>
              <a:gd name="T21" fmla="*/ 28 h 96"/>
              <a:gd name="T22" fmla="*/ 36 w 232"/>
              <a:gd name="T23" fmla="*/ 53 h 96"/>
              <a:gd name="T24" fmla="*/ 36 w 232"/>
              <a:gd name="T25" fmla="*/ 56 h 96"/>
              <a:gd name="T26" fmla="*/ 35 w 232"/>
              <a:gd name="T27" fmla="*/ 54 h 96"/>
              <a:gd name="T28" fmla="*/ 30 w 232"/>
              <a:gd name="T29" fmla="*/ 29 h 96"/>
              <a:gd name="T30" fmla="*/ 18 w 232"/>
              <a:gd name="T31" fmla="*/ 53 h 96"/>
              <a:gd name="T32" fmla="*/ 18 w 232"/>
              <a:gd name="T33" fmla="*/ 56 h 96"/>
              <a:gd name="T34" fmla="*/ 18 w 232"/>
              <a:gd name="T35" fmla="*/ 53 h 96"/>
              <a:gd name="T36" fmla="*/ 14 w 232"/>
              <a:gd name="T37" fmla="*/ 30 h 96"/>
              <a:gd name="T38" fmla="*/ 21 w 232"/>
              <a:gd name="T39" fmla="*/ 63 h 96"/>
              <a:gd name="T40" fmla="*/ 26 w 232"/>
              <a:gd name="T41" fmla="*/ 40 h 96"/>
              <a:gd name="T42" fmla="*/ 26 w 232"/>
              <a:gd name="T43" fmla="*/ 38 h 96"/>
              <a:gd name="T44" fmla="*/ 27 w 232"/>
              <a:gd name="T45" fmla="*/ 41 h 96"/>
              <a:gd name="T46" fmla="*/ 39 w 232"/>
              <a:gd name="T47" fmla="*/ 64 h 96"/>
              <a:gd name="T48" fmla="*/ 159 w 232"/>
              <a:gd name="T49" fmla="*/ 65 h 96"/>
              <a:gd name="T50" fmla="*/ 147 w 232"/>
              <a:gd name="T51" fmla="*/ 37 h 96"/>
              <a:gd name="T52" fmla="*/ 139 w 232"/>
              <a:gd name="T53" fmla="*/ 65 h 96"/>
              <a:gd name="T54" fmla="*/ 129 w 232"/>
              <a:gd name="T55" fmla="*/ 31 h 96"/>
              <a:gd name="T56" fmla="*/ 137 w 232"/>
              <a:gd name="T57" fmla="*/ 61 h 96"/>
              <a:gd name="T58" fmla="*/ 149 w 232"/>
              <a:gd name="T59" fmla="*/ 31 h 96"/>
              <a:gd name="T60" fmla="*/ 156 w 232"/>
              <a:gd name="T61" fmla="*/ 61 h 96"/>
              <a:gd name="T62" fmla="*/ 168 w 232"/>
              <a:gd name="T63" fmla="*/ 31 h 96"/>
              <a:gd name="T64" fmla="*/ 180 w 232"/>
              <a:gd name="T65" fmla="*/ 66 h 96"/>
              <a:gd name="T66" fmla="*/ 172 w 232"/>
              <a:gd name="T67" fmla="*/ 44 h 96"/>
              <a:gd name="T68" fmla="*/ 192 w 232"/>
              <a:gd name="T69" fmla="*/ 53 h 96"/>
              <a:gd name="T70" fmla="*/ 180 w 232"/>
              <a:gd name="T71" fmla="*/ 44 h 96"/>
              <a:gd name="T72" fmla="*/ 174 w 232"/>
              <a:gd name="T73" fmla="*/ 60 h 96"/>
              <a:gd name="T74" fmla="*/ 188 w 232"/>
              <a:gd name="T75" fmla="*/ 53 h 96"/>
              <a:gd name="T76" fmla="*/ 202 w 232"/>
              <a:gd name="T77" fmla="*/ 47 h 96"/>
              <a:gd name="T78" fmla="*/ 197 w 232"/>
              <a:gd name="T79" fmla="*/ 65 h 96"/>
              <a:gd name="T80" fmla="*/ 200 w 232"/>
              <a:gd name="T81" fmla="*/ 46 h 96"/>
              <a:gd name="T82" fmla="*/ 207 w 232"/>
              <a:gd name="T83" fmla="*/ 41 h 96"/>
              <a:gd name="T84" fmla="*/ 232 w 232"/>
              <a:gd name="T85" fmla="*/ 65 h 96"/>
              <a:gd name="T86" fmla="*/ 228 w 232"/>
              <a:gd name="T87" fmla="*/ 61 h 96"/>
              <a:gd name="T88" fmla="*/ 210 w 232"/>
              <a:gd name="T89" fmla="*/ 54 h 96"/>
              <a:gd name="T90" fmla="*/ 228 w 232"/>
              <a:gd name="T91" fmla="*/ 44 h 96"/>
              <a:gd name="T92" fmla="*/ 232 w 232"/>
              <a:gd name="T93" fmla="*/ 29 h 96"/>
              <a:gd name="T94" fmla="*/ 228 w 232"/>
              <a:gd name="T95" fmla="*/ 51 h 96"/>
              <a:gd name="T96" fmla="*/ 216 w 232"/>
              <a:gd name="T97" fmla="*/ 46 h 96"/>
              <a:gd name="T98" fmla="*/ 221 w 232"/>
              <a:gd name="T99"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2" h="96">
                <a:moveTo>
                  <a:pt x="92" y="16"/>
                </a:moveTo>
                <a:cubicBezTo>
                  <a:pt x="92" y="80"/>
                  <a:pt x="92" y="80"/>
                  <a:pt x="92" y="80"/>
                </a:cubicBezTo>
                <a:cubicBezTo>
                  <a:pt x="92" y="83"/>
                  <a:pt x="90"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0" y="12"/>
                  <a:pt x="92" y="14"/>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0" y="29"/>
                  <a:pt x="40" y="29"/>
                  <a:pt x="40" y="29"/>
                </a:cubicBezTo>
                <a:cubicBezTo>
                  <a:pt x="36" y="52"/>
                  <a:pt x="36" y="52"/>
                  <a:pt x="36" y="52"/>
                </a:cubicBezTo>
                <a:cubicBezTo>
                  <a:pt x="36" y="53"/>
                  <a:pt x="36" y="53"/>
                  <a:pt x="36" y="53"/>
                </a:cubicBezTo>
                <a:cubicBezTo>
                  <a:pt x="36" y="54"/>
                  <a:pt x="36" y="54"/>
                  <a:pt x="36" y="54"/>
                </a:cubicBezTo>
                <a:cubicBezTo>
                  <a:pt x="36" y="55"/>
                  <a:pt x="36" y="55"/>
                  <a:pt x="36" y="55"/>
                </a:cubicBezTo>
                <a:cubicBezTo>
                  <a:pt x="36" y="56"/>
                  <a:pt x="36" y="56"/>
                  <a:pt x="36" y="56"/>
                </a:cubicBezTo>
                <a:cubicBezTo>
                  <a:pt x="36" y="56"/>
                  <a:pt x="36" y="56"/>
                  <a:pt x="36" y="56"/>
                </a:cubicBezTo>
                <a:cubicBezTo>
                  <a:pt x="36" y="56"/>
                  <a:pt x="35" y="55"/>
                  <a:pt x="35" y="55"/>
                </a:cubicBezTo>
                <a:cubicBezTo>
                  <a:pt x="35" y="55"/>
                  <a:pt x="35" y="54"/>
                  <a:pt x="35" y="54"/>
                </a:cubicBezTo>
                <a:cubicBezTo>
                  <a:pt x="35" y="54"/>
                  <a:pt x="35" y="53"/>
                  <a:pt x="35" y="53"/>
                </a:cubicBezTo>
                <a:cubicBezTo>
                  <a:pt x="35" y="53"/>
                  <a:pt x="35" y="53"/>
                  <a:pt x="35" y="52"/>
                </a:cubicBezTo>
                <a:cubicBezTo>
                  <a:pt x="30" y="29"/>
                  <a:pt x="30" y="29"/>
                  <a:pt x="30" y="29"/>
                </a:cubicBezTo>
                <a:cubicBezTo>
                  <a:pt x="23" y="30"/>
                  <a:pt x="23" y="30"/>
                  <a:pt x="23" y="30"/>
                </a:cubicBezTo>
                <a:cubicBezTo>
                  <a:pt x="18" y="52"/>
                  <a:pt x="18" y="52"/>
                  <a:pt x="18" y="52"/>
                </a:cubicBezTo>
                <a:cubicBezTo>
                  <a:pt x="18" y="52"/>
                  <a:pt x="18" y="52"/>
                  <a:pt x="18" y="53"/>
                </a:cubicBezTo>
                <a:cubicBezTo>
                  <a:pt x="18" y="53"/>
                  <a:pt x="18" y="53"/>
                  <a:pt x="18" y="54"/>
                </a:cubicBezTo>
                <a:cubicBezTo>
                  <a:pt x="18" y="54"/>
                  <a:pt x="18" y="54"/>
                  <a:pt x="18" y="55"/>
                </a:cubicBezTo>
                <a:cubicBezTo>
                  <a:pt x="18" y="55"/>
                  <a:pt x="18" y="55"/>
                  <a:pt x="18" y="56"/>
                </a:cubicBezTo>
                <a:cubicBezTo>
                  <a:pt x="18" y="56"/>
                  <a:pt x="18" y="56"/>
                  <a:pt x="18" y="56"/>
                </a:cubicBezTo>
                <a:cubicBezTo>
                  <a:pt x="18" y="55"/>
                  <a:pt x="18" y="55"/>
                  <a:pt x="18" y="54"/>
                </a:cubicBezTo>
                <a:cubicBezTo>
                  <a:pt x="18" y="54"/>
                  <a:pt x="18" y="54"/>
                  <a:pt x="18" y="53"/>
                </a:cubicBezTo>
                <a:cubicBezTo>
                  <a:pt x="18" y="53"/>
                  <a:pt x="18" y="53"/>
                  <a:pt x="18" y="53"/>
                </a:cubicBezTo>
                <a:cubicBezTo>
                  <a:pt x="18" y="52"/>
                  <a:pt x="18" y="52"/>
                  <a:pt x="17" y="52"/>
                </a:cubicBezTo>
                <a:cubicBezTo>
                  <a:pt x="14" y="30"/>
                  <a:pt x="14" y="30"/>
                  <a:pt x="14" y="30"/>
                </a:cubicBezTo>
                <a:cubicBezTo>
                  <a:pt x="8" y="31"/>
                  <a:pt x="8" y="31"/>
                  <a:pt x="8" y="31"/>
                </a:cubicBezTo>
                <a:cubicBezTo>
                  <a:pt x="14" y="63"/>
                  <a:pt x="14" y="63"/>
                  <a:pt x="14" y="63"/>
                </a:cubicBezTo>
                <a:cubicBezTo>
                  <a:pt x="21" y="63"/>
                  <a:pt x="21" y="63"/>
                  <a:pt x="21" y="63"/>
                </a:cubicBezTo>
                <a:cubicBezTo>
                  <a:pt x="26" y="42"/>
                  <a:pt x="26" y="42"/>
                  <a:pt x="26" y="42"/>
                </a:cubicBezTo>
                <a:cubicBezTo>
                  <a:pt x="26" y="41"/>
                  <a:pt x="26" y="41"/>
                  <a:pt x="26" y="41"/>
                </a:cubicBezTo>
                <a:cubicBezTo>
                  <a:pt x="26" y="40"/>
                  <a:pt x="26" y="40"/>
                  <a:pt x="26" y="40"/>
                </a:cubicBezTo>
                <a:cubicBezTo>
                  <a:pt x="26" y="40"/>
                  <a:pt x="26" y="39"/>
                  <a:pt x="26" y="39"/>
                </a:cubicBezTo>
                <a:cubicBezTo>
                  <a:pt x="26" y="39"/>
                  <a:pt x="26" y="38"/>
                  <a:pt x="26" y="38"/>
                </a:cubicBezTo>
                <a:cubicBezTo>
                  <a:pt x="26" y="38"/>
                  <a:pt x="26" y="38"/>
                  <a:pt x="26" y="38"/>
                </a:cubicBezTo>
                <a:cubicBezTo>
                  <a:pt x="26" y="38"/>
                  <a:pt x="26" y="38"/>
                  <a:pt x="26" y="39"/>
                </a:cubicBezTo>
                <a:cubicBezTo>
                  <a:pt x="27" y="39"/>
                  <a:pt x="27" y="39"/>
                  <a:pt x="27" y="40"/>
                </a:cubicBezTo>
                <a:cubicBezTo>
                  <a:pt x="27" y="40"/>
                  <a:pt x="27" y="40"/>
                  <a:pt x="27" y="41"/>
                </a:cubicBezTo>
                <a:cubicBezTo>
                  <a:pt x="27" y="41"/>
                  <a:pt x="27" y="41"/>
                  <a:pt x="27" y="42"/>
                </a:cubicBezTo>
                <a:cubicBezTo>
                  <a:pt x="32" y="64"/>
                  <a:pt x="32" y="64"/>
                  <a:pt x="32" y="64"/>
                </a:cubicBezTo>
                <a:cubicBezTo>
                  <a:pt x="39" y="64"/>
                  <a:pt x="39" y="64"/>
                  <a:pt x="39" y="64"/>
                </a:cubicBezTo>
                <a:lnTo>
                  <a:pt x="48" y="28"/>
                </a:lnTo>
                <a:close/>
                <a:moveTo>
                  <a:pt x="168" y="31"/>
                </a:moveTo>
                <a:cubicBezTo>
                  <a:pt x="159" y="65"/>
                  <a:pt x="159" y="65"/>
                  <a:pt x="159" y="65"/>
                </a:cubicBezTo>
                <a:cubicBezTo>
                  <a:pt x="154" y="65"/>
                  <a:pt x="154" y="65"/>
                  <a:pt x="154" y="65"/>
                </a:cubicBezTo>
                <a:cubicBezTo>
                  <a:pt x="147" y="40"/>
                  <a:pt x="147" y="40"/>
                  <a:pt x="147" y="40"/>
                </a:cubicBezTo>
                <a:cubicBezTo>
                  <a:pt x="147" y="40"/>
                  <a:pt x="147" y="38"/>
                  <a:pt x="147" y="37"/>
                </a:cubicBezTo>
                <a:cubicBezTo>
                  <a:pt x="146" y="37"/>
                  <a:pt x="146" y="37"/>
                  <a:pt x="146" y="37"/>
                </a:cubicBezTo>
                <a:cubicBezTo>
                  <a:pt x="146" y="38"/>
                  <a:pt x="146" y="39"/>
                  <a:pt x="146" y="40"/>
                </a:cubicBezTo>
                <a:cubicBezTo>
                  <a:pt x="139" y="65"/>
                  <a:pt x="139" y="65"/>
                  <a:pt x="139" y="65"/>
                </a:cubicBezTo>
                <a:cubicBezTo>
                  <a:pt x="134" y="65"/>
                  <a:pt x="134" y="65"/>
                  <a:pt x="134" y="65"/>
                </a:cubicBezTo>
                <a:cubicBezTo>
                  <a:pt x="124" y="31"/>
                  <a:pt x="124" y="31"/>
                  <a:pt x="124" y="31"/>
                </a:cubicBezTo>
                <a:cubicBezTo>
                  <a:pt x="129" y="31"/>
                  <a:pt x="129" y="31"/>
                  <a:pt x="129" y="31"/>
                </a:cubicBezTo>
                <a:cubicBezTo>
                  <a:pt x="136" y="57"/>
                  <a:pt x="136" y="57"/>
                  <a:pt x="136" y="57"/>
                </a:cubicBezTo>
                <a:cubicBezTo>
                  <a:pt x="136" y="58"/>
                  <a:pt x="136" y="59"/>
                  <a:pt x="137" y="61"/>
                </a:cubicBezTo>
                <a:cubicBezTo>
                  <a:pt x="137" y="61"/>
                  <a:pt x="137" y="61"/>
                  <a:pt x="137" y="61"/>
                </a:cubicBezTo>
                <a:cubicBezTo>
                  <a:pt x="137" y="60"/>
                  <a:pt x="137" y="58"/>
                  <a:pt x="137" y="57"/>
                </a:cubicBezTo>
                <a:cubicBezTo>
                  <a:pt x="145" y="31"/>
                  <a:pt x="145" y="31"/>
                  <a:pt x="145" y="31"/>
                </a:cubicBezTo>
                <a:cubicBezTo>
                  <a:pt x="149" y="31"/>
                  <a:pt x="149" y="31"/>
                  <a:pt x="149" y="31"/>
                </a:cubicBezTo>
                <a:cubicBezTo>
                  <a:pt x="156" y="57"/>
                  <a:pt x="156" y="57"/>
                  <a:pt x="156" y="57"/>
                </a:cubicBezTo>
                <a:cubicBezTo>
                  <a:pt x="156" y="58"/>
                  <a:pt x="156" y="59"/>
                  <a:pt x="156" y="61"/>
                </a:cubicBezTo>
                <a:cubicBezTo>
                  <a:pt x="156" y="61"/>
                  <a:pt x="156" y="61"/>
                  <a:pt x="156" y="61"/>
                </a:cubicBezTo>
                <a:cubicBezTo>
                  <a:pt x="156" y="60"/>
                  <a:pt x="157" y="59"/>
                  <a:pt x="157" y="57"/>
                </a:cubicBezTo>
                <a:cubicBezTo>
                  <a:pt x="164" y="31"/>
                  <a:pt x="164" y="31"/>
                  <a:pt x="164" y="31"/>
                </a:cubicBezTo>
                <a:lnTo>
                  <a:pt x="168" y="31"/>
                </a:lnTo>
                <a:close/>
                <a:moveTo>
                  <a:pt x="192" y="53"/>
                </a:moveTo>
                <a:cubicBezTo>
                  <a:pt x="192" y="57"/>
                  <a:pt x="191" y="60"/>
                  <a:pt x="189" y="62"/>
                </a:cubicBezTo>
                <a:cubicBezTo>
                  <a:pt x="187" y="64"/>
                  <a:pt x="184" y="66"/>
                  <a:pt x="180" y="66"/>
                </a:cubicBezTo>
                <a:cubicBezTo>
                  <a:pt x="176" y="66"/>
                  <a:pt x="174" y="64"/>
                  <a:pt x="171" y="62"/>
                </a:cubicBezTo>
                <a:cubicBezTo>
                  <a:pt x="169" y="60"/>
                  <a:pt x="168" y="57"/>
                  <a:pt x="168" y="53"/>
                </a:cubicBezTo>
                <a:cubicBezTo>
                  <a:pt x="168" y="49"/>
                  <a:pt x="169" y="46"/>
                  <a:pt x="172" y="44"/>
                </a:cubicBezTo>
                <a:cubicBezTo>
                  <a:pt x="174" y="42"/>
                  <a:pt x="177" y="40"/>
                  <a:pt x="181" y="40"/>
                </a:cubicBezTo>
                <a:cubicBezTo>
                  <a:pt x="184" y="40"/>
                  <a:pt x="187" y="42"/>
                  <a:pt x="189" y="44"/>
                </a:cubicBezTo>
                <a:cubicBezTo>
                  <a:pt x="191" y="46"/>
                  <a:pt x="192" y="49"/>
                  <a:pt x="192" y="53"/>
                </a:cubicBezTo>
                <a:close/>
                <a:moveTo>
                  <a:pt x="188" y="53"/>
                </a:moveTo>
                <a:cubicBezTo>
                  <a:pt x="188" y="50"/>
                  <a:pt x="187" y="48"/>
                  <a:pt x="186" y="46"/>
                </a:cubicBezTo>
                <a:cubicBezTo>
                  <a:pt x="185" y="45"/>
                  <a:pt x="183" y="44"/>
                  <a:pt x="180" y="44"/>
                </a:cubicBezTo>
                <a:cubicBezTo>
                  <a:pt x="178" y="44"/>
                  <a:pt x="176" y="45"/>
                  <a:pt x="174" y="46"/>
                </a:cubicBezTo>
                <a:cubicBezTo>
                  <a:pt x="173" y="48"/>
                  <a:pt x="172" y="50"/>
                  <a:pt x="172" y="53"/>
                </a:cubicBezTo>
                <a:cubicBezTo>
                  <a:pt x="172" y="56"/>
                  <a:pt x="173" y="58"/>
                  <a:pt x="174" y="60"/>
                </a:cubicBezTo>
                <a:cubicBezTo>
                  <a:pt x="176" y="62"/>
                  <a:pt x="178" y="62"/>
                  <a:pt x="180" y="62"/>
                </a:cubicBezTo>
                <a:cubicBezTo>
                  <a:pt x="183" y="62"/>
                  <a:pt x="185" y="62"/>
                  <a:pt x="186" y="60"/>
                </a:cubicBezTo>
                <a:cubicBezTo>
                  <a:pt x="187" y="58"/>
                  <a:pt x="188" y="56"/>
                  <a:pt x="188" y="53"/>
                </a:cubicBezTo>
                <a:close/>
                <a:moveTo>
                  <a:pt x="209" y="45"/>
                </a:moveTo>
                <a:cubicBezTo>
                  <a:pt x="208" y="44"/>
                  <a:pt x="207" y="44"/>
                  <a:pt x="206" y="44"/>
                </a:cubicBezTo>
                <a:cubicBezTo>
                  <a:pt x="204" y="44"/>
                  <a:pt x="203" y="45"/>
                  <a:pt x="202" y="47"/>
                </a:cubicBezTo>
                <a:cubicBezTo>
                  <a:pt x="201" y="48"/>
                  <a:pt x="200" y="50"/>
                  <a:pt x="200" y="53"/>
                </a:cubicBezTo>
                <a:cubicBezTo>
                  <a:pt x="200" y="65"/>
                  <a:pt x="200" y="65"/>
                  <a:pt x="200" y="65"/>
                </a:cubicBezTo>
                <a:cubicBezTo>
                  <a:pt x="197" y="65"/>
                  <a:pt x="197" y="65"/>
                  <a:pt x="197" y="65"/>
                </a:cubicBezTo>
                <a:cubicBezTo>
                  <a:pt x="197" y="41"/>
                  <a:pt x="197" y="41"/>
                  <a:pt x="197" y="41"/>
                </a:cubicBezTo>
                <a:cubicBezTo>
                  <a:pt x="200" y="41"/>
                  <a:pt x="200" y="41"/>
                  <a:pt x="200" y="41"/>
                </a:cubicBezTo>
                <a:cubicBezTo>
                  <a:pt x="200" y="46"/>
                  <a:pt x="200" y="46"/>
                  <a:pt x="200" y="46"/>
                </a:cubicBezTo>
                <a:cubicBezTo>
                  <a:pt x="201" y="46"/>
                  <a:pt x="201" y="46"/>
                  <a:pt x="201" y="46"/>
                </a:cubicBezTo>
                <a:cubicBezTo>
                  <a:pt x="201" y="44"/>
                  <a:pt x="202" y="43"/>
                  <a:pt x="203" y="42"/>
                </a:cubicBezTo>
                <a:cubicBezTo>
                  <a:pt x="204" y="41"/>
                  <a:pt x="205" y="41"/>
                  <a:pt x="207" y="41"/>
                </a:cubicBezTo>
                <a:cubicBezTo>
                  <a:pt x="208" y="41"/>
                  <a:pt x="209" y="41"/>
                  <a:pt x="209" y="41"/>
                </a:cubicBezTo>
                <a:lnTo>
                  <a:pt x="209" y="45"/>
                </a:lnTo>
                <a:close/>
                <a:moveTo>
                  <a:pt x="232" y="65"/>
                </a:moveTo>
                <a:cubicBezTo>
                  <a:pt x="228" y="65"/>
                  <a:pt x="228" y="65"/>
                  <a:pt x="228" y="65"/>
                </a:cubicBezTo>
                <a:cubicBezTo>
                  <a:pt x="228" y="61"/>
                  <a:pt x="228" y="61"/>
                  <a:pt x="228" y="61"/>
                </a:cubicBezTo>
                <a:cubicBezTo>
                  <a:pt x="228" y="61"/>
                  <a:pt x="228" y="61"/>
                  <a:pt x="228" y="61"/>
                </a:cubicBezTo>
                <a:cubicBezTo>
                  <a:pt x="226" y="64"/>
                  <a:pt x="223" y="66"/>
                  <a:pt x="219" y="66"/>
                </a:cubicBezTo>
                <a:cubicBezTo>
                  <a:pt x="216" y="66"/>
                  <a:pt x="214" y="65"/>
                  <a:pt x="212" y="62"/>
                </a:cubicBezTo>
                <a:cubicBezTo>
                  <a:pt x="210" y="60"/>
                  <a:pt x="210" y="57"/>
                  <a:pt x="210" y="54"/>
                </a:cubicBezTo>
                <a:cubicBezTo>
                  <a:pt x="210" y="50"/>
                  <a:pt x="211" y="46"/>
                  <a:pt x="213" y="44"/>
                </a:cubicBezTo>
                <a:cubicBezTo>
                  <a:pt x="215" y="42"/>
                  <a:pt x="217" y="40"/>
                  <a:pt x="221" y="40"/>
                </a:cubicBezTo>
                <a:cubicBezTo>
                  <a:pt x="224" y="40"/>
                  <a:pt x="226" y="42"/>
                  <a:pt x="228" y="44"/>
                </a:cubicBezTo>
                <a:cubicBezTo>
                  <a:pt x="228" y="44"/>
                  <a:pt x="228" y="44"/>
                  <a:pt x="228" y="44"/>
                </a:cubicBezTo>
                <a:cubicBezTo>
                  <a:pt x="228" y="29"/>
                  <a:pt x="228" y="29"/>
                  <a:pt x="228" y="29"/>
                </a:cubicBezTo>
                <a:cubicBezTo>
                  <a:pt x="232" y="29"/>
                  <a:pt x="232" y="29"/>
                  <a:pt x="232" y="29"/>
                </a:cubicBezTo>
                <a:lnTo>
                  <a:pt x="232" y="65"/>
                </a:lnTo>
                <a:close/>
                <a:moveTo>
                  <a:pt x="228" y="54"/>
                </a:moveTo>
                <a:cubicBezTo>
                  <a:pt x="228" y="51"/>
                  <a:pt x="228" y="51"/>
                  <a:pt x="228" y="51"/>
                </a:cubicBezTo>
                <a:cubicBezTo>
                  <a:pt x="228" y="49"/>
                  <a:pt x="227" y="47"/>
                  <a:pt x="226" y="46"/>
                </a:cubicBezTo>
                <a:cubicBezTo>
                  <a:pt x="225" y="44"/>
                  <a:pt x="223" y="44"/>
                  <a:pt x="221" y="44"/>
                </a:cubicBezTo>
                <a:cubicBezTo>
                  <a:pt x="219" y="44"/>
                  <a:pt x="217" y="45"/>
                  <a:pt x="216" y="46"/>
                </a:cubicBezTo>
                <a:cubicBezTo>
                  <a:pt x="214" y="48"/>
                  <a:pt x="213" y="50"/>
                  <a:pt x="213" y="53"/>
                </a:cubicBezTo>
                <a:cubicBezTo>
                  <a:pt x="213" y="56"/>
                  <a:pt x="214" y="58"/>
                  <a:pt x="215" y="60"/>
                </a:cubicBezTo>
                <a:cubicBezTo>
                  <a:pt x="217" y="62"/>
                  <a:pt x="218" y="62"/>
                  <a:pt x="221" y="62"/>
                </a:cubicBezTo>
                <a:cubicBezTo>
                  <a:pt x="223" y="62"/>
                  <a:pt x="224" y="62"/>
                  <a:pt x="226" y="60"/>
                </a:cubicBezTo>
                <a:cubicBezTo>
                  <a:pt x="227" y="59"/>
                  <a:pt x="228" y="57"/>
                  <a:pt x="22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pic>
        <p:nvPicPr>
          <p:cNvPr id="612" name="Picture 61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295680" y="6102918"/>
            <a:ext cx="1037576" cy="250623"/>
          </a:xfrm>
          <a:prstGeom prst="rect">
            <a:avLst/>
          </a:prstGeom>
        </p:spPr>
      </p:pic>
      <p:sp>
        <p:nvSpPr>
          <p:cNvPr id="614" name="Rectangle 613"/>
          <p:cNvSpPr/>
          <p:nvPr/>
        </p:nvSpPr>
        <p:spPr bwMode="auto">
          <a:xfrm>
            <a:off x="4232707" y="2932402"/>
            <a:ext cx="3733596" cy="87907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endPar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16" name="Rectangle 615"/>
          <p:cNvSpPr/>
          <p:nvPr/>
        </p:nvSpPr>
        <p:spPr bwMode="auto">
          <a:xfrm>
            <a:off x="4232707" y="2932402"/>
            <a:ext cx="3733596" cy="8790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CONNECT TO </a:t>
            </a:r>
            <a:b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OFFICE 365 SERVICES</a:t>
            </a:r>
          </a:p>
        </p:txBody>
      </p:sp>
      <p:grpSp>
        <p:nvGrpSpPr>
          <p:cNvPr id="2" name="Group 1"/>
          <p:cNvGrpSpPr/>
          <p:nvPr/>
        </p:nvGrpSpPr>
        <p:grpSpPr>
          <a:xfrm>
            <a:off x="4232707" y="3811479"/>
            <a:ext cx="3733596" cy="2776118"/>
            <a:chOff x="4318705" y="3887512"/>
            <a:chExt cx="3809455" cy="2832522"/>
          </a:xfrm>
        </p:grpSpPr>
        <p:sp>
          <p:nvSpPr>
            <p:cNvPr id="615" name="Rectangle 614"/>
            <p:cNvSpPr/>
            <p:nvPr/>
          </p:nvSpPr>
          <p:spPr bwMode="auto">
            <a:xfrm>
              <a:off x="4318705" y="3887512"/>
              <a:ext cx="3809455" cy="2806701"/>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17" name="Group 616"/>
            <p:cNvGrpSpPr/>
            <p:nvPr/>
          </p:nvGrpSpPr>
          <p:grpSpPr>
            <a:xfrm>
              <a:off x="4438782" y="4623735"/>
              <a:ext cx="3568568" cy="2096299"/>
              <a:chOff x="4438782" y="4444622"/>
              <a:chExt cx="3568568" cy="2096299"/>
            </a:xfrm>
          </p:grpSpPr>
          <p:sp>
            <p:nvSpPr>
              <p:cNvPr id="618" name="Freeform 5"/>
              <p:cNvSpPr>
                <a:spLocks noEditPoints="1"/>
              </p:cNvSpPr>
              <p:nvPr/>
            </p:nvSpPr>
            <p:spPr bwMode="auto">
              <a:xfrm>
                <a:off x="5569353" y="4911722"/>
                <a:ext cx="415730" cy="384482"/>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960">
                  <a:solidFill>
                    <a:srgbClr val="FFFFFF"/>
                  </a:solidFill>
                </a:endParaRPr>
              </a:p>
            </p:txBody>
          </p:sp>
          <p:grpSp>
            <p:nvGrpSpPr>
              <p:cNvPr id="619" name="Group 618"/>
              <p:cNvGrpSpPr/>
              <p:nvPr/>
            </p:nvGrpSpPr>
            <p:grpSpPr>
              <a:xfrm>
                <a:off x="4438782" y="4444622"/>
                <a:ext cx="3568568" cy="2096299"/>
                <a:chOff x="4438782" y="4444622"/>
                <a:chExt cx="3568568" cy="2096299"/>
              </a:xfrm>
            </p:grpSpPr>
            <p:sp>
              <p:nvSpPr>
                <p:cNvPr id="620" name="TextBox 619"/>
                <p:cNvSpPr txBox="1"/>
                <p:nvPr/>
              </p:nvSpPr>
              <p:spPr>
                <a:xfrm>
                  <a:off x="4487524" y="4444622"/>
                  <a:ext cx="812022"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Users and </a:t>
                  </a:r>
                  <a:br>
                    <a:rPr lang="en-US" sz="1176" dirty="0">
                      <a:gradFill>
                        <a:gsLst>
                          <a:gs pos="2917">
                            <a:srgbClr val="FFFFFF"/>
                          </a:gs>
                          <a:gs pos="30000">
                            <a:srgbClr val="FFFFFF"/>
                          </a:gs>
                        </a:gsLst>
                        <a:lin ang="5400000" scaled="0"/>
                      </a:gradFill>
                    </a:rPr>
                  </a:br>
                  <a:r>
                    <a:rPr lang="en-US" sz="1176" dirty="0">
                      <a:gradFill>
                        <a:gsLst>
                          <a:gs pos="2917">
                            <a:srgbClr val="FFFFFF"/>
                          </a:gs>
                          <a:gs pos="30000">
                            <a:srgbClr val="FFFFFF"/>
                          </a:gs>
                        </a:gsLst>
                        <a:lin ang="5400000" scaled="0"/>
                      </a:gradFill>
                    </a:rPr>
                    <a:t>groups</a:t>
                  </a:r>
                </a:p>
              </p:txBody>
            </p:sp>
            <p:sp>
              <p:nvSpPr>
                <p:cNvPr id="621" name="TextBox 620"/>
                <p:cNvSpPr txBox="1"/>
                <p:nvPr/>
              </p:nvSpPr>
              <p:spPr>
                <a:xfrm>
                  <a:off x="5371207" y="4444622"/>
                  <a:ext cx="812022" cy="312438"/>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4093"/>
                  <a:r>
                    <a:rPr lang="en-US" sz="1176" dirty="0">
                      <a:gradFill>
                        <a:gsLst>
                          <a:gs pos="2917">
                            <a:srgbClr val="FFFFFF"/>
                          </a:gs>
                          <a:gs pos="30000">
                            <a:srgbClr val="FFFFFF"/>
                          </a:gs>
                        </a:gsLst>
                        <a:lin ang="5400000" scaled="0"/>
                      </a:gradFill>
                    </a:rPr>
                    <a:t>Files</a:t>
                  </a:r>
                </a:p>
              </p:txBody>
            </p:sp>
            <p:sp>
              <p:nvSpPr>
                <p:cNvPr id="622" name="TextBox 621"/>
                <p:cNvSpPr txBox="1"/>
                <p:nvPr/>
              </p:nvSpPr>
              <p:spPr>
                <a:xfrm>
                  <a:off x="6270324" y="4444622"/>
                  <a:ext cx="812022" cy="312438"/>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4093"/>
                  <a:r>
                    <a:rPr lang="en-US" sz="1176" dirty="0">
                      <a:gradFill>
                        <a:gsLst>
                          <a:gs pos="2917">
                            <a:srgbClr val="FFFFFF"/>
                          </a:gs>
                          <a:gs pos="30000">
                            <a:srgbClr val="FFFFFF"/>
                          </a:gs>
                        </a:gsLst>
                        <a:lin ang="5400000" scaled="0"/>
                      </a:gradFill>
                    </a:rPr>
                    <a:t>Mail</a:t>
                  </a:r>
                </a:p>
              </p:txBody>
            </p:sp>
            <p:sp>
              <p:nvSpPr>
                <p:cNvPr id="623" name="TextBox 622"/>
                <p:cNvSpPr txBox="1"/>
                <p:nvPr/>
              </p:nvSpPr>
              <p:spPr>
                <a:xfrm>
                  <a:off x="7195328" y="4444622"/>
                  <a:ext cx="812022" cy="312438"/>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4093"/>
                  <a:r>
                    <a:rPr lang="en-US" sz="1176" dirty="0">
                      <a:gradFill>
                        <a:gsLst>
                          <a:gs pos="2917">
                            <a:srgbClr val="FFFFFF"/>
                          </a:gs>
                          <a:gs pos="30000">
                            <a:srgbClr val="FFFFFF"/>
                          </a:gs>
                        </a:gsLst>
                        <a:lin ang="5400000" scaled="0"/>
                      </a:gradFill>
                    </a:rPr>
                    <a:t>Calendar</a:t>
                  </a:r>
                </a:p>
              </p:txBody>
            </p:sp>
            <p:sp>
              <p:nvSpPr>
                <p:cNvPr id="624" name="TextBox 623"/>
                <p:cNvSpPr txBox="1"/>
                <p:nvPr/>
              </p:nvSpPr>
              <p:spPr>
                <a:xfrm>
                  <a:off x="4487524" y="5415577"/>
                  <a:ext cx="812022"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Contacts</a:t>
                  </a:r>
                </a:p>
              </p:txBody>
            </p:sp>
            <p:sp>
              <p:nvSpPr>
                <p:cNvPr id="625" name="TextBox 624"/>
                <p:cNvSpPr txBox="1"/>
                <p:nvPr/>
              </p:nvSpPr>
              <p:spPr>
                <a:xfrm>
                  <a:off x="5077770" y="5415577"/>
                  <a:ext cx="1398896" cy="312438"/>
                </a:xfrm>
                <a:prstGeom prst="rect">
                  <a:avLst/>
                </a:prstGeom>
                <a:noFill/>
              </p:spPr>
              <p:txBody>
                <a:bodyPr wrap="square" lIns="0" tIns="0" rIns="0" bIns="0" rtlCol="0">
                  <a:noAutofit/>
                </a:bodyPr>
                <a:lstStyle/>
                <a:p>
                  <a:pPr algn="ctr" defTabSz="914093">
                    <a:lnSpc>
                      <a:spcPct val="90000"/>
                    </a:lnSpc>
                    <a:spcAft>
                      <a:spcPts val="588"/>
                    </a:spcAft>
                  </a:pPr>
                  <a:r>
                    <a:rPr lang="en-US" sz="1176" spc="-29" dirty="0">
                      <a:gradFill>
                        <a:gsLst>
                          <a:gs pos="2917">
                            <a:srgbClr val="FFFFFF"/>
                          </a:gs>
                          <a:gs pos="30000">
                            <a:srgbClr val="FFFFFF"/>
                          </a:gs>
                        </a:gsLst>
                        <a:lin ang="5400000" scaled="0"/>
                      </a:gradFill>
                    </a:rPr>
                    <a:t>Office Graph</a:t>
                  </a:r>
                </a:p>
              </p:txBody>
            </p:sp>
            <p:sp>
              <p:nvSpPr>
                <p:cNvPr id="626" name="TextBox 625"/>
                <p:cNvSpPr txBox="1"/>
                <p:nvPr/>
              </p:nvSpPr>
              <p:spPr>
                <a:xfrm>
                  <a:off x="7195328" y="5415577"/>
                  <a:ext cx="812022" cy="312438"/>
                </a:xfrm>
                <a:prstGeom prst="rect">
                  <a:avLst/>
                </a:prstGeom>
                <a:noFill/>
              </p:spPr>
              <p:txBody>
                <a:bodyPr wrap="square" lIns="0" tIns="0" rIns="0" bIns="0" rtlCol="0">
                  <a:noAutofit/>
                </a:bodyPr>
                <a:lstStyle/>
                <a:p>
                  <a:pPr algn="ctr" defTabSz="914093">
                    <a:lnSpc>
                      <a:spcPct val="90000"/>
                    </a:lnSpc>
                    <a:spcAft>
                      <a:spcPts val="588"/>
                    </a:spcAft>
                  </a:pPr>
                  <a:r>
                    <a:rPr lang="en-US" sz="1176" spc="-29" dirty="0">
                      <a:gradFill>
                        <a:gsLst>
                          <a:gs pos="2917">
                            <a:srgbClr val="FFFFFF"/>
                          </a:gs>
                          <a:gs pos="30000">
                            <a:srgbClr val="FFFFFF"/>
                          </a:gs>
                        </a:gsLst>
                        <a:lin ang="5400000" scaled="0"/>
                      </a:gradFill>
                    </a:rPr>
                    <a:t>Documents</a:t>
                  </a:r>
                </a:p>
              </p:txBody>
            </p:sp>
            <p:sp>
              <p:nvSpPr>
                <p:cNvPr id="627" name="TextBox 626"/>
                <p:cNvSpPr txBox="1"/>
                <p:nvPr/>
              </p:nvSpPr>
              <p:spPr>
                <a:xfrm>
                  <a:off x="6198803" y="5415577"/>
                  <a:ext cx="955064" cy="312438"/>
                </a:xfrm>
                <a:prstGeom prst="rect">
                  <a:avLst/>
                </a:prstGeom>
                <a:noFill/>
              </p:spPr>
              <p:txBody>
                <a:bodyPr wrap="square" lIns="0" tIns="0" rIns="0" bIns="0" rtlCol="0">
                  <a:noAutofit/>
                </a:bodyPr>
                <a:lstStyle/>
                <a:p>
                  <a:pPr algn="ctr" defTabSz="914093">
                    <a:lnSpc>
                      <a:spcPct val="90000"/>
                    </a:lnSpc>
                    <a:spcAft>
                      <a:spcPts val="588"/>
                    </a:spcAft>
                  </a:pPr>
                  <a:r>
                    <a:rPr lang="en-US" sz="1176" spc="-29" dirty="0">
                      <a:gradFill>
                        <a:gsLst>
                          <a:gs pos="2917">
                            <a:srgbClr val="FFFFFF"/>
                          </a:gs>
                          <a:gs pos="30000">
                            <a:srgbClr val="FFFFFF"/>
                          </a:gs>
                        </a:gsLst>
                        <a:lin ang="5400000" scaled="0"/>
                      </a:gradFill>
                    </a:rPr>
                    <a:t>Presentations</a:t>
                  </a:r>
                </a:p>
              </p:txBody>
            </p:sp>
            <p:sp>
              <p:nvSpPr>
                <p:cNvPr id="628" name="Freeform 7"/>
                <p:cNvSpPr>
                  <a:spLocks noChangeAspect="1" noEditPoints="1"/>
                </p:cNvSpPr>
                <p:nvPr/>
              </p:nvSpPr>
              <p:spPr bwMode="auto">
                <a:xfrm>
                  <a:off x="6462861" y="5731634"/>
                  <a:ext cx="446061" cy="468570"/>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tx1"/>
                </a:solidFill>
                <a:ln>
                  <a:noFill/>
                </a:ln>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29" name="Freeform 5"/>
                <p:cNvSpPr>
                  <a:spLocks noChangeAspect="1" noEditPoints="1"/>
                </p:cNvSpPr>
                <p:nvPr/>
              </p:nvSpPr>
              <p:spPr bwMode="auto">
                <a:xfrm>
                  <a:off x="5671185" y="5731634"/>
                  <a:ext cx="424574" cy="415227"/>
                </a:xfrm>
                <a:custGeom>
                  <a:avLst/>
                  <a:gdLst>
                    <a:gd name="T0" fmla="*/ 62 w 98"/>
                    <a:gd name="T1" fmla="*/ 26 h 96"/>
                    <a:gd name="T2" fmla="*/ 60 w 98"/>
                    <a:gd name="T3" fmla="*/ 23 h 96"/>
                    <a:gd name="T4" fmla="*/ 64 w 98"/>
                    <a:gd name="T5" fmla="*/ 19 h 96"/>
                    <a:gd name="T6" fmla="*/ 67 w 98"/>
                    <a:gd name="T7" fmla="*/ 20 h 96"/>
                    <a:gd name="T8" fmla="*/ 67 w 98"/>
                    <a:gd name="T9" fmla="*/ 20 h 96"/>
                    <a:gd name="T10" fmla="*/ 79 w 98"/>
                    <a:gd name="T11" fmla="*/ 36 h 96"/>
                    <a:gd name="T12" fmla="*/ 69 w 98"/>
                    <a:gd name="T13" fmla="*/ 36 h 96"/>
                    <a:gd name="T14" fmla="*/ 69 w 98"/>
                    <a:gd name="T15" fmla="*/ 36 h 96"/>
                    <a:gd name="T16" fmla="*/ 66 w 98"/>
                    <a:gd name="T17" fmla="*/ 36 h 96"/>
                    <a:gd name="T18" fmla="*/ 66 w 98"/>
                    <a:gd name="T19" fmla="*/ 36 h 96"/>
                    <a:gd name="T20" fmla="*/ 66 w 98"/>
                    <a:gd name="T21" fmla="*/ 36 h 96"/>
                    <a:gd name="T22" fmla="*/ 60 w 98"/>
                    <a:gd name="T23" fmla="*/ 38 h 96"/>
                    <a:gd name="T24" fmla="*/ 60 w 98"/>
                    <a:gd name="T25" fmla="*/ 29 h 96"/>
                    <a:gd name="T26" fmla="*/ 63 w 98"/>
                    <a:gd name="T27" fmla="*/ 28 h 96"/>
                    <a:gd name="T28" fmla="*/ 62 w 98"/>
                    <a:gd name="T29" fmla="*/ 26 h 96"/>
                    <a:gd name="T30" fmla="*/ 60 w 98"/>
                    <a:gd name="T31" fmla="*/ 64 h 96"/>
                    <a:gd name="T32" fmla="*/ 65 w 98"/>
                    <a:gd name="T33" fmla="*/ 65 h 96"/>
                    <a:gd name="T34" fmla="*/ 65 w 98"/>
                    <a:gd name="T35" fmla="*/ 66 h 96"/>
                    <a:gd name="T36" fmla="*/ 66 w 98"/>
                    <a:gd name="T37" fmla="*/ 66 h 96"/>
                    <a:gd name="T38" fmla="*/ 68 w 98"/>
                    <a:gd name="T39" fmla="*/ 66 h 96"/>
                    <a:gd name="T40" fmla="*/ 60 w 98"/>
                    <a:gd name="T41" fmla="*/ 55 h 96"/>
                    <a:gd name="T42" fmla="*/ 60 w 98"/>
                    <a:gd name="T43" fmla="*/ 64 h 96"/>
                    <a:gd name="T44" fmla="*/ 98 w 98"/>
                    <a:gd name="T45" fmla="*/ 47 h 96"/>
                    <a:gd name="T46" fmla="*/ 81 w 98"/>
                    <a:gd name="T47" fmla="*/ 28 h 96"/>
                    <a:gd name="T48" fmla="*/ 81 w 98"/>
                    <a:gd name="T49" fmla="*/ 28 h 96"/>
                    <a:gd name="T50" fmla="*/ 80 w 98"/>
                    <a:gd name="T51" fmla="*/ 28 h 96"/>
                    <a:gd name="T52" fmla="*/ 79 w 98"/>
                    <a:gd name="T53" fmla="*/ 28 h 96"/>
                    <a:gd name="T54" fmla="*/ 87 w 98"/>
                    <a:gd name="T55" fmla="*/ 39 h 96"/>
                    <a:gd name="T56" fmla="*/ 90 w 98"/>
                    <a:gd name="T57" fmla="*/ 47 h 96"/>
                    <a:gd name="T58" fmla="*/ 80 w 98"/>
                    <a:gd name="T59" fmla="*/ 58 h 96"/>
                    <a:gd name="T60" fmla="*/ 80 w 98"/>
                    <a:gd name="T61" fmla="*/ 58 h 96"/>
                    <a:gd name="T62" fmla="*/ 79 w 98"/>
                    <a:gd name="T63" fmla="*/ 58 h 96"/>
                    <a:gd name="T64" fmla="*/ 78 w 98"/>
                    <a:gd name="T65" fmla="*/ 58 h 96"/>
                    <a:gd name="T66" fmla="*/ 78 w 98"/>
                    <a:gd name="T67" fmla="*/ 58 h 96"/>
                    <a:gd name="T68" fmla="*/ 67 w 98"/>
                    <a:gd name="T69" fmla="*/ 58 h 96"/>
                    <a:gd name="T70" fmla="*/ 79 w 98"/>
                    <a:gd name="T71" fmla="*/ 73 h 96"/>
                    <a:gd name="T72" fmla="*/ 79 w 98"/>
                    <a:gd name="T73" fmla="*/ 73 h 96"/>
                    <a:gd name="T74" fmla="*/ 82 w 98"/>
                    <a:gd name="T75" fmla="*/ 75 h 96"/>
                    <a:gd name="T76" fmla="*/ 86 w 98"/>
                    <a:gd name="T77" fmla="*/ 70 h 96"/>
                    <a:gd name="T78" fmla="*/ 85 w 98"/>
                    <a:gd name="T79" fmla="*/ 68 h 96"/>
                    <a:gd name="T80" fmla="*/ 84 w 98"/>
                    <a:gd name="T81" fmla="*/ 66 h 96"/>
                    <a:gd name="T82" fmla="*/ 98 w 98"/>
                    <a:gd name="T83" fmla="*/ 47 h 96"/>
                    <a:gd name="T84" fmla="*/ 56 w 98"/>
                    <a:gd name="T85" fmla="*/ 0 h 96"/>
                    <a:gd name="T86" fmla="*/ 56 w 98"/>
                    <a:gd name="T87" fmla="*/ 96 h 96"/>
                    <a:gd name="T88" fmla="*/ 0 w 98"/>
                    <a:gd name="T89" fmla="*/ 83 h 96"/>
                    <a:gd name="T90" fmla="*/ 0 w 98"/>
                    <a:gd name="T91" fmla="*/ 13 h 96"/>
                    <a:gd name="T92" fmla="*/ 56 w 98"/>
                    <a:gd name="T93" fmla="*/ 0 h 96"/>
                    <a:gd name="T94" fmla="*/ 40 w 98"/>
                    <a:gd name="T95" fmla="*/ 60 h 96"/>
                    <a:gd name="T96" fmla="*/ 26 w 98"/>
                    <a:gd name="T97" fmla="*/ 60 h 96"/>
                    <a:gd name="T98" fmla="*/ 26 w 98"/>
                    <a:gd name="T99" fmla="*/ 28 h 96"/>
                    <a:gd name="T100" fmla="*/ 20 w 98"/>
                    <a:gd name="T101" fmla="*/ 28 h 96"/>
                    <a:gd name="T102" fmla="*/ 20 w 98"/>
                    <a:gd name="T103" fmla="*/ 66 h 96"/>
                    <a:gd name="T104" fmla="*/ 40 w 98"/>
                    <a:gd name="T105" fmla="*/ 67 h 96"/>
                    <a:gd name="T106" fmla="*/ 40 w 98"/>
                    <a:gd name="T107"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96">
                      <a:moveTo>
                        <a:pt x="62" y="26"/>
                      </a:moveTo>
                      <a:cubicBezTo>
                        <a:pt x="61" y="25"/>
                        <a:pt x="60" y="24"/>
                        <a:pt x="60" y="23"/>
                      </a:cubicBezTo>
                      <a:cubicBezTo>
                        <a:pt x="60" y="20"/>
                        <a:pt x="62" y="19"/>
                        <a:pt x="64" y="19"/>
                      </a:cubicBezTo>
                      <a:cubicBezTo>
                        <a:pt x="66" y="19"/>
                        <a:pt x="67" y="19"/>
                        <a:pt x="67" y="20"/>
                      </a:cubicBezTo>
                      <a:cubicBezTo>
                        <a:pt x="67" y="20"/>
                        <a:pt x="67" y="20"/>
                        <a:pt x="67" y="20"/>
                      </a:cubicBezTo>
                      <a:cubicBezTo>
                        <a:pt x="79" y="36"/>
                        <a:pt x="79" y="36"/>
                        <a:pt x="79" y="36"/>
                      </a:cubicBezTo>
                      <a:cubicBezTo>
                        <a:pt x="69" y="36"/>
                        <a:pt x="69" y="36"/>
                        <a:pt x="69" y="36"/>
                      </a:cubicBezTo>
                      <a:cubicBezTo>
                        <a:pt x="69" y="36"/>
                        <a:pt x="69" y="36"/>
                        <a:pt x="69" y="36"/>
                      </a:cubicBezTo>
                      <a:cubicBezTo>
                        <a:pt x="66" y="36"/>
                        <a:pt x="66" y="36"/>
                        <a:pt x="66" y="36"/>
                      </a:cubicBezTo>
                      <a:cubicBezTo>
                        <a:pt x="66" y="36"/>
                        <a:pt x="66" y="36"/>
                        <a:pt x="66" y="36"/>
                      </a:cubicBezTo>
                      <a:cubicBezTo>
                        <a:pt x="66" y="36"/>
                        <a:pt x="66" y="36"/>
                        <a:pt x="66" y="36"/>
                      </a:cubicBezTo>
                      <a:cubicBezTo>
                        <a:pt x="63" y="36"/>
                        <a:pt x="61" y="37"/>
                        <a:pt x="60" y="38"/>
                      </a:cubicBezTo>
                      <a:cubicBezTo>
                        <a:pt x="60" y="29"/>
                        <a:pt x="60" y="29"/>
                        <a:pt x="60" y="29"/>
                      </a:cubicBezTo>
                      <a:cubicBezTo>
                        <a:pt x="61" y="28"/>
                        <a:pt x="62" y="28"/>
                        <a:pt x="63" y="28"/>
                      </a:cubicBezTo>
                      <a:lnTo>
                        <a:pt x="62" y="26"/>
                      </a:lnTo>
                      <a:close/>
                      <a:moveTo>
                        <a:pt x="60" y="64"/>
                      </a:moveTo>
                      <a:cubicBezTo>
                        <a:pt x="61" y="65"/>
                        <a:pt x="63" y="65"/>
                        <a:pt x="65" y="65"/>
                      </a:cubicBezTo>
                      <a:cubicBezTo>
                        <a:pt x="65" y="66"/>
                        <a:pt x="65" y="66"/>
                        <a:pt x="65" y="66"/>
                      </a:cubicBezTo>
                      <a:cubicBezTo>
                        <a:pt x="66" y="66"/>
                        <a:pt x="66" y="66"/>
                        <a:pt x="66" y="66"/>
                      </a:cubicBezTo>
                      <a:cubicBezTo>
                        <a:pt x="68" y="66"/>
                        <a:pt x="68" y="66"/>
                        <a:pt x="68" y="66"/>
                      </a:cubicBezTo>
                      <a:cubicBezTo>
                        <a:pt x="60" y="55"/>
                        <a:pt x="60" y="55"/>
                        <a:pt x="60" y="55"/>
                      </a:cubicBezTo>
                      <a:lnTo>
                        <a:pt x="60" y="64"/>
                      </a:lnTo>
                      <a:close/>
                      <a:moveTo>
                        <a:pt x="98" y="47"/>
                      </a:moveTo>
                      <a:cubicBezTo>
                        <a:pt x="98" y="37"/>
                        <a:pt x="91" y="28"/>
                        <a:pt x="81" y="28"/>
                      </a:cubicBezTo>
                      <a:cubicBezTo>
                        <a:pt x="81" y="28"/>
                        <a:pt x="81" y="28"/>
                        <a:pt x="81" y="28"/>
                      </a:cubicBezTo>
                      <a:cubicBezTo>
                        <a:pt x="80" y="28"/>
                        <a:pt x="80" y="28"/>
                        <a:pt x="80" y="28"/>
                      </a:cubicBezTo>
                      <a:cubicBezTo>
                        <a:pt x="79" y="28"/>
                        <a:pt x="79" y="28"/>
                        <a:pt x="79" y="28"/>
                      </a:cubicBezTo>
                      <a:cubicBezTo>
                        <a:pt x="87" y="39"/>
                        <a:pt x="87" y="39"/>
                        <a:pt x="87" y="39"/>
                      </a:cubicBezTo>
                      <a:cubicBezTo>
                        <a:pt x="89" y="41"/>
                        <a:pt x="90" y="44"/>
                        <a:pt x="90" y="47"/>
                      </a:cubicBezTo>
                      <a:cubicBezTo>
                        <a:pt x="90" y="53"/>
                        <a:pt x="86" y="57"/>
                        <a:pt x="80" y="58"/>
                      </a:cubicBezTo>
                      <a:cubicBezTo>
                        <a:pt x="80" y="58"/>
                        <a:pt x="80" y="58"/>
                        <a:pt x="80" y="58"/>
                      </a:cubicBezTo>
                      <a:cubicBezTo>
                        <a:pt x="79" y="58"/>
                        <a:pt x="79" y="58"/>
                        <a:pt x="79" y="58"/>
                      </a:cubicBezTo>
                      <a:cubicBezTo>
                        <a:pt x="78" y="58"/>
                        <a:pt x="78" y="58"/>
                        <a:pt x="78" y="58"/>
                      </a:cubicBezTo>
                      <a:cubicBezTo>
                        <a:pt x="78" y="58"/>
                        <a:pt x="78" y="58"/>
                        <a:pt x="78" y="58"/>
                      </a:cubicBezTo>
                      <a:cubicBezTo>
                        <a:pt x="67" y="58"/>
                        <a:pt x="67" y="58"/>
                        <a:pt x="67" y="58"/>
                      </a:cubicBezTo>
                      <a:cubicBezTo>
                        <a:pt x="79" y="73"/>
                        <a:pt x="79" y="73"/>
                        <a:pt x="79" y="73"/>
                      </a:cubicBezTo>
                      <a:cubicBezTo>
                        <a:pt x="79" y="73"/>
                        <a:pt x="79" y="73"/>
                        <a:pt x="79" y="73"/>
                      </a:cubicBezTo>
                      <a:cubicBezTo>
                        <a:pt x="80" y="74"/>
                        <a:pt x="81" y="75"/>
                        <a:pt x="82" y="75"/>
                      </a:cubicBezTo>
                      <a:cubicBezTo>
                        <a:pt x="85" y="75"/>
                        <a:pt x="86" y="73"/>
                        <a:pt x="86" y="70"/>
                      </a:cubicBezTo>
                      <a:cubicBezTo>
                        <a:pt x="86" y="69"/>
                        <a:pt x="86" y="68"/>
                        <a:pt x="85" y="68"/>
                      </a:cubicBezTo>
                      <a:cubicBezTo>
                        <a:pt x="84" y="66"/>
                        <a:pt x="84" y="66"/>
                        <a:pt x="84" y="66"/>
                      </a:cubicBezTo>
                      <a:cubicBezTo>
                        <a:pt x="93" y="64"/>
                        <a:pt x="98" y="56"/>
                        <a:pt x="98" y="47"/>
                      </a:cubicBezTo>
                      <a:close/>
                      <a:moveTo>
                        <a:pt x="56" y="0"/>
                      </a:moveTo>
                      <a:cubicBezTo>
                        <a:pt x="56" y="96"/>
                        <a:pt x="56" y="96"/>
                        <a:pt x="56" y="96"/>
                      </a:cubicBezTo>
                      <a:cubicBezTo>
                        <a:pt x="0" y="83"/>
                        <a:pt x="0" y="83"/>
                        <a:pt x="0" y="83"/>
                      </a:cubicBezTo>
                      <a:cubicBezTo>
                        <a:pt x="0" y="13"/>
                        <a:pt x="0" y="13"/>
                        <a:pt x="0" y="13"/>
                      </a:cubicBezTo>
                      <a:lnTo>
                        <a:pt x="56" y="0"/>
                      </a:lnTo>
                      <a:close/>
                      <a:moveTo>
                        <a:pt x="40" y="60"/>
                      </a:moveTo>
                      <a:cubicBezTo>
                        <a:pt x="26" y="60"/>
                        <a:pt x="26" y="60"/>
                        <a:pt x="26" y="60"/>
                      </a:cubicBezTo>
                      <a:cubicBezTo>
                        <a:pt x="26" y="28"/>
                        <a:pt x="26" y="28"/>
                        <a:pt x="26" y="28"/>
                      </a:cubicBezTo>
                      <a:cubicBezTo>
                        <a:pt x="20" y="28"/>
                        <a:pt x="20" y="28"/>
                        <a:pt x="20" y="28"/>
                      </a:cubicBezTo>
                      <a:cubicBezTo>
                        <a:pt x="20" y="66"/>
                        <a:pt x="20" y="66"/>
                        <a:pt x="20" y="66"/>
                      </a:cubicBezTo>
                      <a:cubicBezTo>
                        <a:pt x="40" y="67"/>
                        <a:pt x="40" y="67"/>
                        <a:pt x="40" y="67"/>
                      </a:cubicBezTo>
                      <a:lnTo>
                        <a:pt x="40" y="60"/>
                      </a:lnTo>
                      <a:close/>
                    </a:path>
                  </a:pathLst>
                </a:custGeom>
                <a:solidFill>
                  <a:schemeClr val="tx1"/>
                </a:solidFill>
                <a:ln>
                  <a:noFill/>
                </a:ln>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pic>
              <p:nvPicPr>
                <p:cNvPr id="630" name="Picture 629"/>
                <p:cNvPicPr>
                  <a:picLocks noChangeAspect="1"/>
                </p:cNvPicPr>
                <p:nvPr/>
              </p:nvPicPr>
              <p:blipFill>
                <a:blip r:embed="rId9" cstate="screen">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a:ext>
                  </a:extLst>
                </a:blip>
                <a:stretch>
                  <a:fillRect/>
                </a:stretch>
              </p:blipFill>
              <p:spPr>
                <a:xfrm>
                  <a:off x="7344756" y="5788784"/>
                  <a:ext cx="402632" cy="350470"/>
                </a:xfrm>
                <a:prstGeom prst="rect">
                  <a:avLst/>
                </a:prstGeom>
              </p:spPr>
            </p:pic>
            <p:grpSp>
              <p:nvGrpSpPr>
                <p:cNvPr id="631" name="Group 8"/>
                <p:cNvGrpSpPr>
                  <a:grpSpLocks noChangeAspect="1"/>
                </p:cNvGrpSpPr>
                <p:nvPr/>
              </p:nvGrpSpPr>
              <p:grpSpPr bwMode="auto">
                <a:xfrm>
                  <a:off x="7342345" y="4895634"/>
                  <a:ext cx="517988" cy="400570"/>
                  <a:chOff x="1226" y="121"/>
                  <a:chExt cx="5382" cy="4162"/>
                </a:xfrm>
                <a:solidFill>
                  <a:schemeClr val="tx1"/>
                </a:solidFill>
              </p:grpSpPr>
              <p:sp>
                <p:nvSpPr>
                  <p:cNvPr id="644" name="Freeform 9"/>
                  <p:cNvSpPr>
                    <a:spLocks/>
                  </p:cNvSpPr>
                  <p:nvPr/>
                </p:nvSpPr>
                <p:spPr bwMode="auto">
                  <a:xfrm>
                    <a:off x="1694" y="121"/>
                    <a:ext cx="4446" cy="1244"/>
                  </a:xfrm>
                  <a:custGeom>
                    <a:avLst/>
                    <a:gdLst>
                      <a:gd name="T0" fmla="*/ 1857 w 1880"/>
                      <a:gd name="T1" fmla="*/ 266 h 526"/>
                      <a:gd name="T2" fmla="*/ 1701 w 1880"/>
                      <a:gd name="T3" fmla="*/ 266 h 526"/>
                      <a:gd name="T4" fmla="*/ 1626 w 1880"/>
                      <a:gd name="T5" fmla="*/ 0 h 526"/>
                      <a:gd name="T6" fmla="*/ 689 w 1880"/>
                      <a:gd name="T7" fmla="*/ 266 h 526"/>
                      <a:gd name="T8" fmla="*/ 579 w 1880"/>
                      <a:gd name="T9" fmla="*/ 266 h 526"/>
                      <a:gd name="T10" fmla="*/ 457 w 1880"/>
                      <a:gd name="T11" fmla="*/ 162 h 526"/>
                      <a:gd name="T12" fmla="*/ 417 w 1880"/>
                      <a:gd name="T13" fmla="*/ 144 h 526"/>
                      <a:gd name="T14" fmla="*/ 24 w 1880"/>
                      <a:gd name="T15" fmla="*/ 144 h 526"/>
                      <a:gd name="T16" fmla="*/ 0 w 1880"/>
                      <a:gd name="T17" fmla="*/ 167 h 526"/>
                      <a:gd name="T18" fmla="*/ 0 w 1880"/>
                      <a:gd name="T19" fmla="*/ 526 h 526"/>
                      <a:gd name="T20" fmla="*/ 180 w 1880"/>
                      <a:gd name="T21" fmla="*/ 526 h 526"/>
                      <a:gd name="T22" fmla="*/ 1550 w 1880"/>
                      <a:gd name="T23" fmla="*/ 133 h 526"/>
                      <a:gd name="T24" fmla="*/ 1660 w 1880"/>
                      <a:gd name="T25" fmla="*/ 526 h 526"/>
                      <a:gd name="T26" fmla="*/ 1880 w 1880"/>
                      <a:gd name="T27" fmla="*/ 526 h 526"/>
                      <a:gd name="T28" fmla="*/ 1880 w 1880"/>
                      <a:gd name="T29" fmla="*/ 289 h 526"/>
                      <a:gd name="T30" fmla="*/ 1857 w 1880"/>
                      <a:gd name="T31" fmla="*/ 26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0" h="526">
                        <a:moveTo>
                          <a:pt x="1857" y="266"/>
                        </a:moveTo>
                        <a:cubicBezTo>
                          <a:pt x="1701" y="266"/>
                          <a:pt x="1701" y="266"/>
                          <a:pt x="1701" y="266"/>
                        </a:cubicBezTo>
                        <a:cubicBezTo>
                          <a:pt x="1626" y="0"/>
                          <a:pt x="1626" y="0"/>
                          <a:pt x="1626" y="0"/>
                        </a:cubicBezTo>
                        <a:cubicBezTo>
                          <a:pt x="689" y="266"/>
                          <a:pt x="689" y="266"/>
                          <a:pt x="689" y="266"/>
                        </a:cubicBezTo>
                        <a:cubicBezTo>
                          <a:pt x="579" y="266"/>
                          <a:pt x="579" y="266"/>
                          <a:pt x="579" y="266"/>
                        </a:cubicBezTo>
                        <a:cubicBezTo>
                          <a:pt x="457" y="162"/>
                          <a:pt x="457" y="162"/>
                          <a:pt x="457" y="162"/>
                        </a:cubicBezTo>
                        <a:cubicBezTo>
                          <a:pt x="452" y="150"/>
                          <a:pt x="428" y="144"/>
                          <a:pt x="417" y="144"/>
                        </a:cubicBezTo>
                        <a:cubicBezTo>
                          <a:pt x="24" y="144"/>
                          <a:pt x="24" y="144"/>
                          <a:pt x="24" y="144"/>
                        </a:cubicBezTo>
                        <a:cubicBezTo>
                          <a:pt x="12" y="144"/>
                          <a:pt x="0" y="156"/>
                          <a:pt x="0" y="167"/>
                        </a:cubicBezTo>
                        <a:cubicBezTo>
                          <a:pt x="0" y="526"/>
                          <a:pt x="0" y="526"/>
                          <a:pt x="0" y="526"/>
                        </a:cubicBezTo>
                        <a:cubicBezTo>
                          <a:pt x="180" y="526"/>
                          <a:pt x="180" y="526"/>
                          <a:pt x="180" y="526"/>
                        </a:cubicBezTo>
                        <a:cubicBezTo>
                          <a:pt x="1550" y="133"/>
                          <a:pt x="1550" y="133"/>
                          <a:pt x="1550" y="133"/>
                        </a:cubicBezTo>
                        <a:cubicBezTo>
                          <a:pt x="1660" y="526"/>
                          <a:pt x="1660" y="526"/>
                          <a:pt x="1660" y="526"/>
                        </a:cubicBezTo>
                        <a:cubicBezTo>
                          <a:pt x="1880" y="526"/>
                          <a:pt x="1880" y="526"/>
                          <a:pt x="1880" y="526"/>
                        </a:cubicBezTo>
                        <a:cubicBezTo>
                          <a:pt x="1880" y="289"/>
                          <a:pt x="1880" y="289"/>
                          <a:pt x="1880" y="289"/>
                        </a:cubicBezTo>
                        <a:cubicBezTo>
                          <a:pt x="1880" y="277"/>
                          <a:pt x="1868" y="266"/>
                          <a:pt x="1857" y="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5" name="Freeform 10"/>
                  <p:cNvSpPr>
                    <a:spLocks/>
                  </p:cNvSpPr>
                  <p:nvPr/>
                </p:nvSpPr>
                <p:spPr bwMode="auto">
                  <a:xfrm>
                    <a:off x="1226" y="1559"/>
                    <a:ext cx="5382" cy="2724"/>
                  </a:xfrm>
                  <a:custGeom>
                    <a:avLst/>
                    <a:gdLst>
                      <a:gd name="T0" fmla="*/ 2259 w 2276"/>
                      <a:gd name="T1" fmla="*/ 0 h 1151"/>
                      <a:gd name="T2" fmla="*/ 23 w 2276"/>
                      <a:gd name="T3" fmla="*/ 0 h 1151"/>
                      <a:gd name="T4" fmla="*/ 0 w 2276"/>
                      <a:gd name="T5" fmla="*/ 23 h 1151"/>
                      <a:gd name="T6" fmla="*/ 191 w 2276"/>
                      <a:gd name="T7" fmla="*/ 1104 h 1151"/>
                      <a:gd name="T8" fmla="*/ 243 w 2276"/>
                      <a:gd name="T9" fmla="*/ 1151 h 1151"/>
                      <a:gd name="T10" fmla="*/ 2033 w 2276"/>
                      <a:gd name="T11" fmla="*/ 1151 h 1151"/>
                      <a:gd name="T12" fmla="*/ 2085 w 2276"/>
                      <a:gd name="T13" fmla="*/ 1104 h 1151"/>
                      <a:gd name="T14" fmla="*/ 2276 w 2276"/>
                      <a:gd name="T15" fmla="*/ 23 h 1151"/>
                      <a:gd name="T16" fmla="*/ 2259 w 2276"/>
                      <a:gd name="T17" fmla="*/ 0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6" h="1151">
                        <a:moveTo>
                          <a:pt x="2259" y="0"/>
                        </a:moveTo>
                        <a:cubicBezTo>
                          <a:pt x="23" y="0"/>
                          <a:pt x="23" y="0"/>
                          <a:pt x="23" y="0"/>
                        </a:cubicBezTo>
                        <a:cubicBezTo>
                          <a:pt x="6" y="0"/>
                          <a:pt x="0" y="11"/>
                          <a:pt x="0" y="23"/>
                        </a:cubicBezTo>
                        <a:cubicBezTo>
                          <a:pt x="191" y="1104"/>
                          <a:pt x="191" y="1104"/>
                          <a:pt x="191" y="1104"/>
                        </a:cubicBezTo>
                        <a:cubicBezTo>
                          <a:pt x="191" y="1133"/>
                          <a:pt x="220" y="1151"/>
                          <a:pt x="243" y="1151"/>
                        </a:cubicBezTo>
                        <a:cubicBezTo>
                          <a:pt x="2033" y="1151"/>
                          <a:pt x="2033" y="1151"/>
                          <a:pt x="2033" y="1151"/>
                        </a:cubicBezTo>
                        <a:cubicBezTo>
                          <a:pt x="2056" y="1151"/>
                          <a:pt x="2085" y="1133"/>
                          <a:pt x="2085" y="1104"/>
                        </a:cubicBezTo>
                        <a:cubicBezTo>
                          <a:pt x="2276" y="23"/>
                          <a:pt x="2276" y="23"/>
                          <a:pt x="2276" y="23"/>
                        </a:cubicBezTo>
                        <a:cubicBezTo>
                          <a:pt x="2276" y="11"/>
                          <a:pt x="2270" y="0"/>
                          <a:pt x="22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632" name="Freeform 14"/>
                <p:cNvSpPr>
                  <a:spLocks noEditPoints="1"/>
                </p:cNvSpPr>
                <p:nvPr/>
              </p:nvSpPr>
              <p:spPr bwMode="auto">
                <a:xfrm>
                  <a:off x="6450910" y="4767442"/>
                  <a:ext cx="450850" cy="528762"/>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33" name="TextBox 632"/>
                <p:cNvSpPr txBox="1"/>
                <p:nvPr/>
              </p:nvSpPr>
              <p:spPr>
                <a:xfrm>
                  <a:off x="4438782" y="6228483"/>
                  <a:ext cx="909506"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Spreadsheets</a:t>
                  </a:r>
                </a:p>
              </p:txBody>
            </p:sp>
            <p:grpSp>
              <p:nvGrpSpPr>
                <p:cNvPr id="634" name="Group 17"/>
                <p:cNvGrpSpPr>
                  <a:grpSpLocks noChangeAspect="1"/>
                </p:cNvGrpSpPr>
                <p:nvPr/>
              </p:nvGrpSpPr>
              <p:grpSpPr bwMode="auto">
                <a:xfrm>
                  <a:off x="4615163" y="5731988"/>
                  <a:ext cx="556744" cy="402112"/>
                  <a:chOff x="889" y="17"/>
                  <a:chExt cx="6056" cy="4374"/>
                </a:xfrm>
                <a:solidFill>
                  <a:schemeClr val="tx1"/>
                </a:solidFill>
              </p:grpSpPr>
              <p:sp>
                <p:nvSpPr>
                  <p:cNvPr id="638" name="Freeform 18"/>
                  <p:cNvSpPr>
                    <a:spLocks noEditPoints="1"/>
                  </p:cNvSpPr>
                  <p:nvPr/>
                </p:nvSpPr>
                <p:spPr bwMode="auto">
                  <a:xfrm>
                    <a:off x="889" y="17"/>
                    <a:ext cx="6056" cy="4374"/>
                  </a:xfrm>
                  <a:custGeom>
                    <a:avLst/>
                    <a:gdLst>
                      <a:gd name="T0" fmla="*/ 0 w 2560"/>
                      <a:gd name="T1" fmla="*/ 228 h 1849"/>
                      <a:gd name="T2" fmla="*/ 0 w 2560"/>
                      <a:gd name="T3" fmla="*/ 1797 h 1849"/>
                      <a:gd name="T4" fmla="*/ 53 w 2560"/>
                      <a:gd name="T5" fmla="*/ 1849 h 1849"/>
                      <a:gd name="T6" fmla="*/ 2508 w 2560"/>
                      <a:gd name="T7" fmla="*/ 1849 h 1849"/>
                      <a:gd name="T8" fmla="*/ 2560 w 2560"/>
                      <a:gd name="T9" fmla="*/ 1797 h 1849"/>
                      <a:gd name="T10" fmla="*/ 2560 w 2560"/>
                      <a:gd name="T11" fmla="*/ 52 h 1849"/>
                      <a:gd name="T12" fmla="*/ 2508 w 2560"/>
                      <a:gd name="T13" fmla="*/ 0 h 1849"/>
                      <a:gd name="T14" fmla="*/ 823 w 2560"/>
                      <a:gd name="T15" fmla="*/ 0 h 1849"/>
                      <a:gd name="T16" fmla="*/ 399 w 2560"/>
                      <a:gd name="T17" fmla="*/ 391 h 1849"/>
                      <a:gd name="T18" fmla="*/ 0 w 2560"/>
                      <a:gd name="T19" fmla="*/ 228 h 1849"/>
                      <a:gd name="T20" fmla="*/ 0 w 2560"/>
                      <a:gd name="T21" fmla="*/ 228 h 1849"/>
                      <a:gd name="T22" fmla="*/ 2430 w 2560"/>
                      <a:gd name="T23" fmla="*/ 130 h 1849"/>
                      <a:gd name="T24" fmla="*/ 2430 w 2560"/>
                      <a:gd name="T25" fmla="*/ 1719 h 1849"/>
                      <a:gd name="T26" fmla="*/ 131 w 2560"/>
                      <a:gd name="T27" fmla="*/ 1719 h 1849"/>
                      <a:gd name="T28" fmla="*/ 131 w 2560"/>
                      <a:gd name="T29" fmla="*/ 482 h 1849"/>
                      <a:gd name="T30" fmla="*/ 477 w 2560"/>
                      <a:gd name="T31" fmla="*/ 710 h 1849"/>
                      <a:gd name="T32" fmla="*/ 875 w 2560"/>
                      <a:gd name="T33" fmla="*/ 130 h 1849"/>
                      <a:gd name="T34" fmla="*/ 2430 w 2560"/>
                      <a:gd name="T35" fmla="*/ 130 h 1849"/>
                      <a:gd name="T36" fmla="*/ 2430 w 2560"/>
                      <a:gd name="T37" fmla="*/ 130 h 1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0" h="1849">
                        <a:moveTo>
                          <a:pt x="0" y="228"/>
                        </a:moveTo>
                        <a:cubicBezTo>
                          <a:pt x="0" y="1797"/>
                          <a:pt x="0" y="1797"/>
                          <a:pt x="0" y="1797"/>
                        </a:cubicBezTo>
                        <a:cubicBezTo>
                          <a:pt x="0" y="1830"/>
                          <a:pt x="20" y="1849"/>
                          <a:pt x="53" y="1849"/>
                        </a:cubicBezTo>
                        <a:cubicBezTo>
                          <a:pt x="2508" y="1849"/>
                          <a:pt x="2508" y="1849"/>
                          <a:pt x="2508" y="1849"/>
                        </a:cubicBezTo>
                        <a:cubicBezTo>
                          <a:pt x="2541" y="1849"/>
                          <a:pt x="2560" y="1830"/>
                          <a:pt x="2560" y="1797"/>
                        </a:cubicBezTo>
                        <a:cubicBezTo>
                          <a:pt x="2560" y="52"/>
                          <a:pt x="2560" y="52"/>
                          <a:pt x="2560" y="52"/>
                        </a:cubicBezTo>
                        <a:cubicBezTo>
                          <a:pt x="2560" y="20"/>
                          <a:pt x="2541" y="0"/>
                          <a:pt x="2508" y="0"/>
                        </a:cubicBezTo>
                        <a:cubicBezTo>
                          <a:pt x="823" y="0"/>
                          <a:pt x="823" y="0"/>
                          <a:pt x="823" y="0"/>
                        </a:cubicBezTo>
                        <a:cubicBezTo>
                          <a:pt x="399" y="391"/>
                          <a:pt x="399" y="391"/>
                          <a:pt x="399" y="391"/>
                        </a:cubicBezTo>
                        <a:cubicBezTo>
                          <a:pt x="0" y="228"/>
                          <a:pt x="0" y="228"/>
                          <a:pt x="0" y="228"/>
                        </a:cubicBezTo>
                        <a:cubicBezTo>
                          <a:pt x="0" y="228"/>
                          <a:pt x="0" y="228"/>
                          <a:pt x="0" y="228"/>
                        </a:cubicBezTo>
                        <a:close/>
                        <a:moveTo>
                          <a:pt x="2430" y="130"/>
                        </a:moveTo>
                        <a:cubicBezTo>
                          <a:pt x="2430" y="1719"/>
                          <a:pt x="2430" y="1719"/>
                          <a:pt x="2430" y="1719"/>
                        </a:cubicBezTo>
                        <a:cubicBezTo>
                          <a:pt x="131" y="1719"/>
                          <a:pt x="131" y="1719"/>
                          <a:pt x="131" y="1719"/>
                        </a:cubicBezTo>
                        <a:cubicBezTo>
                          <a:pt x="131" y="482"/>
                          <a:pt x="131" y="482"/>
                          <a:pt x="131" y="482"/>
                        </a:cubicBezTo>
                        <a:cubicBezTo>
                          <a:pt x="477" y="710"/>
                          <a:pt x="477" y="710"/>
                          <a:pt x="477" y="710"/>
                        </a:cubicBezTo>
                        <a:cubicBezTo>
                          <a:pt x="875" y="130"/>
                          <a:pt x="875" y="130"/>
                          <a:pt x="875" y="130"/>
                        </a:cubicBezTo>
                        <a:cubicBezTo>
                          <a:pt x="2430" y="130"/>
                          <a:pt x="2430" y="130"/>
                          <a:pt x="2430" y="130"/>
                        </a:cubicBezTo>
                        <a:cubicBezTo>
                          <a:pt x="2430" y="130"/>
                          <a:pt x="2430" y="130"/>
                          <a:pt x="2430"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39" name="Freeform 19"/>
                  <p:cNvSpPr>
                    <a:spLocks/>
                  </p:cNvSpPr>
                  <p:nvPr/>
                </p:nvSpPr>
                <p:spPr bwMode="auto">
                  <a:xfrm>
                    <a:off x="1902" y="3211"/>
                    <a:ext cx="4042" cy="194"/>
                  </a:xfrm>
                  <a:custGeom>
                    <a:avLst/>
                    <a:gdLst>
                      <a:gd name="T0" fmla="*/ 0 w 4042"/>
                      <a:gd name="T1" fmla="*/ 0 h 194"/>
                      <a:gd name="T2" fmla="*/ 4042 w 4042"/>
                      <a:gd name="T3" fmla="*/ 0 h 194"/>
                      <a:gd name="T4" fmla="*/ 4042 w 4042"/>
                      <a:gd name="T5" fmla="*/ 194 h 194"/>
                      <a:gd name="T6" fmla="*/ 0 w 4042"/>
                      <a:gd name="T7" fmla="*/ 194 h 194"/>
                      <a:gd name="T8" fmla="*/ 0 w 4042"/>
                      <a:gd name="T9" fmla="*/ 0 h 194"/>
                      <a:gd name="T10" fmla="*/ 0 w 4042"/>
                      <a:gd name="T11" fmla="*/ 0 h 194"/>
                    </a:gdLst>
                    <a:ahLst/>
                    <a:cxnLst>
                      <a:cxn ang="0">
                        <a:pos x="T0" y="T1"/>
                      </a:cxn>
                      <a:cxn ang="0">
                        <a:pos x="T2" y="T3"/>
                      </a:cxn>
                      <a:cxn ang="0">
                        <a:pos x="T4" y="T5"/>
                      </a:cxn>
                      <a:cxn ang="0">
                        <a:pos x="T6" y="T7"/>
                      </a:cxn>
                      <a:cxn ang="0">
                        <a:pos x="T8" y="T9"/>
                      </a:cxn>
                      <a:cxn ang="0">
                        <a:pos x="T10" y="T11"/>
                      </a:cxn>
                    </a:cxnLst>
                    <a:rect l="0" t="0" r="r" b="b"/>
                    <a:pathLst>
                      <a:path w="4042" h="194">
                        <a:moveTo>
                          <a:pt x="0" y="0"/>
                        </a:moveTo>
                        <a:lnTo>
                          <a:pt x="4042" y="0"/>
                        </a:lnTo>
                        <a:lnTo>
                          <a:pt x="4042" y="194"/>
                        </a:lnTo>
                        <a:lnTo>
                          <a:pt x="0" y="19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0" name="Freeform 20"/>
                  <p:cNvSpPr>
                    <a:spLocks/>
                  </p:cNvSpPr>
                  <p:nvPr/>
                </p:nvSpPr>
                <p:spPr bwMode="auto">
                  <a:xfrm>
                    <a:off x="5093" y="1427"/>
                    <a:ext cx="567" cy="1578"/>
                  </a:xfrm>
                  <a:custGeom>
                    <a:avLst/>
                    <a:gdLst>
                      <a:gd name="T0" fmla="*/ 0 w 567"/>
                      <a:gd name="T1" fmla="*/ 0 h 1578"/>
                      <a:gd name="T2" fmla="*/ 567 w 567"/>
                      <a:gd name="T3" fmla="*/ 0 h 1578"/>
                      <a:gd name="T4" fmla="*/ 567 w 567"/>
                      <a:gd name="T5" fmla="*/ 1578 h 1578"/>
                      <a:gd name="T6" fmla="*/ 0 w 567"/>
                      <a:gd name="T7" fmla="*/ 1578 h 1578"/>
                      <a:gd name="T8" fmla="*/ 0 w 567"/>
                      <a:gd name="T9" fmla="*/ 0 h 1578"/>
                      <a:gd name="T10" fmla="*/ 0 w 567"/>
                      <a:gd name="T11" fmla="*/ 0 h 1578"/>
                    </a:gdLst>
                    <a:ahLst/>
                    <a:cxnLst>
                      <a:cxn ang="0">
                        <a:pos x="T0" y="T1"/>
                      </a:cxn>
                      <a:cxn ang="0">
                        <a:pos x="T2" y="T3"/>
                      </a:cxn>
                      <a:cxn ang="0">
                        <a:pos x="T4" y="T5"/>
                      </a:cxn>
                      <a:cxn ang="0">
                        <a:pos x="T6" y="T7"/>
                      </a:cxn>
                      <a:cxn ang="0">
                        <a:pos x="T8" y="T9"/>
                      </a:cxn>
                      <a:cxn ang="0">
                        <a:pos x="T10" y="T11"/>
                      </a:cxn>
                    </a:cxnLst>
                    <a:rect l="0" t="0" r="r" b="b"/>
                    <a:pathLst>
                      <a:path w="567" h="1578">
                        <a:moveTo>
                          <a:pt x="0" y="0"/>
                        </a:moveTo>
                        <a:lnTo>
                          <a:pt x="567" y="0"/>
                        </a:lnTo>
                        <a:lnTo>
                          <a:pt x="567" y="1578"/>
                        </a:lnTo>
                        <a:lnTo>
                          <a:pt x="0" y="1578"/>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1" name="Freeform 21"/>
                  <p:cNvSpPr>
                    <a:spLocks/>
                  </p:cNvSpPr>
                  <p:nvPr/>
                </p:nvSpPr>
                <p:spPr bwMode="auto">
                  <a:xfrm>
                    <a:off x="4116" y="2052"/>
                    <a:ext cx="567" cy="953"/>
                  </a:xfrm>
                  <a:custGeom>
                    <a:avLst/>
                    <a:gdLst>
                      <a:gd name="T0" fmla="*/ 0 w 567"/>
                      <a:gd name="T1" fmla="*/ 0 h 953"/>
                      <a:gd name="T2" fmla="*/ 567 w 567"/>
                      <a:gd name="T3" fmla="*/ 0 h 953"/>
                      <a:gd name="T4" fmla="*/ 567 w 567"/>
                      <a:gd name="T5" fmla="*/ 953 h 953"/>
                      <a:gd name="T6" fmla="*/ 0 w 567"/>
                      <a:gd name="T7" fmla="*/ 953 h 953"/>
                      <a:gd name="T8" fmla="*/ 0 w 567"/>
                      <a:gd name="T9" fmla="*/ 0 h 953"/>
                      <a:gd name="T10" fmla="*/ 0 w 567"/>
                      <a:gd name="T11" fmla="*/ 0 h 953"/>
                    </a:gdLst>
                    <a:ahLst/>
                    <a:cxnLst>
                      <a:cxn ang="0">
                        <a:pos x="T0" y="T1"/>
                      </a:cxn>
                      <a:cxn ang="0">
                        <a:pos x="T2" y="T3"/>
                      </a:cxn>
                      <a:cxn ang="0">
                        <a:pos x="T4" y="T5"/>
                      </a:cxn>
                      <a:cxn ang="0">
                        <a:pos x="T6" y="T7"/>
                      </a:cxn>
                      <a:cxn ang="0">
                        <a:pos x="T8" y="T9"/>
                      </a:cxn>
                      <a:cxn ang="0">
                        <a:pos x="T10" y="T11"/>
                      </a:cxn>
                    </a:cxnLst>
                    <a:rect l="0" t="0" r="r" b="b"/>
                    <a:pathLst>
                      <a:path w="567" h="953">
                        <a:moveTo>
                          <a:pt x="0" y="0"/>
                        </a:moveTo>
                        <a:lnTo>
                          <a:pt x="567" y="0"/>
                        </a:lnTo>
                        <a:lnTo>
                          <a:pt x="567" y="953"/>
                        </a:lnTo>
                        <a:lnTo>
                          <a:pt x="0" y="95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2" name="Freeform 22"/>
                  <p:cNvSpPr>
                    <a:spLocks/>
                  </p:cNvSpPr>
                  <p:nvPr/>
                </p:nvSpPr>
                <p:spPr bwMode="auto">
                  <a:xfrm>
                    <a:off x="3151" y="1756"/>
                    <a:ext cx="567" cy="1249"/>
                  </a:xfrm>
                  <a:custGeom>
                    <a:avLst/>
                    <a:gdLst>
                      <a:gd name="T0" fmla="*/ 0 w 567"/>
                      <a:gd name="T1" fmla="*/ 0 h 1249"/>
                      <a:gd name="T2" fmla="*/ 567 w 567"/>
                      <a:gd name="T3" fmla="*/ 0 h 1249"/>
                      <a:gd name="T4" fmla="*/ 567 w 567"/>
                      <a:gd name="T5" fmla="*/ 1249 h 1249"/>
                      <a:gd name="T6" fmla="*/ 0 w 567"/>
                      <a:gd name="T7" fmla="*/ 1249 h 1249"/>
                      <a:gd name="T8" fmla="*/ 0 w 567"/>
                      <a:gd name="T9" fmla="*/ 0 h 1249"/>
                      <a:gd name="T10" fmla="*/ 0 w 567"/>
                      <a:gd name="T11" fmla="*/ 0 h 1249"/>
                    </a:gdLst>
                    <a:ahLst/>
                    <a:cxnLst>
                      <a:cxn ang="0">
                        <a:pos x="T0" y="T1"/>
                      </a:cxn>
                      <a:cxn ang="0">
                        <a:pos x="T2" y="T3"/>
                      </a:cxn>
                      <a:cxn ang="0">
                        <a:pos x="T4" y="T5"/>
                      </a:cxn>
                      <a:cxn ang="0">
                        <a:pos x="T6" y="T7"/>
                      </a:cxn>
                      <a:cxn ang="0">
                        <a:pos x="T8" y="T9"/>
                      </a:cxn>
                      <a:cxn ang="0">
                        <a:pos x="T10" y="T11"/>
                      </a:cxn>
                    </a:cxnLst>
                    <a:rect l="0" t="0" r="r" b="b"/>
                    <a:pathLst>
                      <a:path w="567" h="1249">
                        <a:moveTo>
                          <a:pt x="0" y="0"/>
                        </a:moveTo>
                        <a:lnTo>
                          <a:pt x="567" y="0"/>
                        </a:lnTo>
                        <a:lnTo>
                          <a:pt x="567" y="1249"/>
                        </a:lnTo>
                        <a:lnTo>
                          <a:pt x="0" y="1249"/>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3" name="Freeform 23"/>
                  <p:cNvSpPr>
                    <a:spLocks/>
                  </p:cNvSpPr>
                  <p:nvPr/>
                </p:nvSpPr>
                <p:spPr bwMode="auto">
                  <a:xfrm>
                    <a:off x="2186" y="2335"/>
                    <a:ext cx="567" cy="670"/>
                  </a:xfrm>
                  <a:custGeom>
                    <a:avLst/>
                    <a:gdLst>
                      <a:gd name="T0" fmla="*/ 0 w 567"/>
                      <a:gd name="T1" fmla="*/ 0 h 670"/>
                      <a:gd name="T2" fmla="*/ 567 w 567"/>
                      <a:gd name="T3" fmla="*/ 0 h 670"/>
                      <a:gd name="T4" fmla="*/ 567 w 567"/>
                      <a:gd name="T5" fmla="*/ 670 h 670"/>
                      <a:gd name="T6" fmla="*/ 0 w 567"/>
                      <a:gd name="T7" fmla="*/ 670 h 670"/>
                      <a:gd name="T8" fmla="*/ 0 w 567"/>
                      <a:gd name="T9" fmla="*/ 0 h 670"/>
                      <a:gd name="T10" fmla="*/ 0 w 567"/>
                      <a:gd name="T11" fmla="*/ 0 h 670"/>
                    </a:gdLst>
                    <a:ahLst/>
                    <a:cxnLst>
                      <a:cxn ang="0">
                        <a:pos x="T0" y="T1"/>
                      </a:cxn>
                      <a:cxn ang="0">
                        <a:pos x="T2" y="T3"/>
                      </a:cxn>
                      <a:cxn ang="0">
                        <a:pos x="T4" y="T5"/>
                      </a:cxn>
                      <a:cxn ang="0">
                        <a:pos x="T6" y="T7"/>
                      </a:cxn>
                      <a:cxn ang="0">
                        <a:pos x="T8" y="T9"/>
                      </a:cxn>
                      <a:cxn ang="0">
                        <a:pos x="T10" y="T11"/>
                      </a:cxn>
                    </a:cxnLst>
                    <a:rect l="0" t="0" r="r" b="b"/>
                    <a:pathLst>
                      <a:path w="567" h="670">
                        <a:moveTo>
                          <a:pt x="0" y="0"/>
                        </a:moveTo>
                        <a:lnTo>
                          <a:pt x="567" y="0"/>
                        </a:lnTo>
                        <a:lnTo>
                          <a:pt x="567" y="670"/>
                        </a:lnTo>
                        <a:lnTo>
                          <a:pt x="0" y="67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635" name="TextBox 634"/>
                <p:cNvSpPr txBox="1"/>
                <p:nvPr/>
              </p:nvSpPr>
              <p:spPr>
                <a:xfrm>
                  <a:off x="5371207" y="6228483"/>
                  <a:ext cx="909506"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Lync</a:t>
                  </a:r>
                </a:p>
              </p:txBody>
            </p:sp>
            <p:sp>
              <p:nvSpPr>
                <p:cNvPr id="636" name="TextBox 635"/>
                <p:cNvSpPr txBox="1"/>
                <p:nvPr/>
              </p:nvSpPr>
              <p:spPr>
                <a:xfrm>
                  <a:off x="6225029" y="6228483"/>
                  <a:ext cx="909506"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OneNote</a:t>
                  </a:r>
                </a:p>
              </p:txBody>
            </p:sp>
            <p:sp>
              <p:nvSpPr>
                <p:cNvPr id="637" name="TextBox 636"/>
                <p:cNvSpPr txBox="1"/>
                <p:nvPr/>
              </p:nvSpPr>
              <p:spPr>
                <a:xfrm>
                  <a:off x="7097844" y="6228483"/>
                  <a:ext cx="909506"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Yammer</a:t>
                  </a:r>
                </a:p>
              </p:txBody>
            </p:sp>
          </p:grpSp>
        </p:grpSp>
        <p:sp>
          <p:nvSpPr>
            <p:cNvPr id="646" name="Freeform 5"/>
            <p:cNvSpPr>
              <a:spLocks noChangeAspect="1" noEditPoints="1"/>
            </p:cNvSpPr>
            <p:nvPr/>
          </p:nvSpPr>
          <p:spPr bwMode="auto">
            <a:xfrm>
              <a:off x="5623701" y="4083912"/>
              <a:ext cx="308106" cy="409530"/>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rgbClr val="F0F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10" tIns="44786" rIns="0" bIns="44786" numCol="1" spcCol="0" rtlCol="0" fromWordArt="0" anchor="ctr" anchorCtr="0" forceAA="0" compatLnSpc="1">
              <a:prstTxWarp prst="textNoShape">
                <a:avLst/>
              </a:prstTxWarp>
              <a:noAutofit/>
            </a:bodyPr>
            <a:lstStyle/>
            <a:p>
              <a:pPr defTabSz="913469">
                <a:lnSpc>
                  <a:spcPct val="90000"/>
                </a:lnSpc>
                <a:spcAft>
                  <a:spcPts val="588"/>
                </a:spcAft>
              </a:pPr>
              <a:endParaRPr lang="en-US" sz="1370" b="1" dirty="0">
                <a:gradFill>
                  <a:gsLst>
                    <a:gs pos="50427">
                      <a:srgbClr val="FFFFFF"/>
                    </a:gs>
                    <a:gs pos="30000">
                      <a:srgbClr val="FFFFFF"/>
                    </a:gs>
                  </a:gsLst>
                  <a:lin ang="5400000" scaled="0"/>
                </a:gradFill>
              </a:endParaRPr>
            </a:p>
          </p:txBody>
        </p:sp>
        <p:sp>
          <p:nvSpPr>
            <p:cNvPr id="647" name="Freeform 5"/>
            <p:cNvSpPr>
              <a:spLocks noChangeAspect="1" noEditPoints="1"/>
            </p:cNvSpPr>
            <p:nvPr/>
          </p:nvSpPr>
          <p:spPr bwMode="auto">
            <a:xfrm>
              <a:off x="4661060" y="4095618"/>
              <a:ext cx="464949" cy="385126"/>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10" tIns="44786" rIns="0" bIns="44786" numCol="1" spcCol="0" rtlCol="0" fromWordArt="0" anchor="ctr" anchorCtr="0" forceAA="0" compatLnSpc="1">
              <a:prstTxWarp prst="textNoShape">
                <a:avLst/>
              </a:prstTxWarp>
              <a:noAutofit/>
            </a:bodyPr>
            <a:lstStyle/>
            <a:p>
              <a:pPr defTabSz="913469">
                <a:lnSpc>
                  <a:spcPct val="90000"/>
                </a:lnSpc>
                <a:spcAft>
                  <a:spcPts val="588"/>
                </a:spcAft>
              </a:pPr>
              <a:endParaRPr lang="en-US" sz="1370" b="1" dirty="0">
                <a:gradFill>
                  <a:gsLst>
                    <a:gs pos="50427">
                      <a:srgbClr val="FFFFFF"/>
                    </a:gs>
                    <a:gs pos="30000">
                      <a:srgbClr val="FFFFFF"/>
                    </a:gs>
                  </a:gsLst>
                  <a:lin ang="5400000" scaled="0"/>
                </a:gradFill>
              </a:endParaRPr>
            </a:p>
          </p:txBody>
        </p:sp>
        <p:sp>
          <p:nvSpPr>
            <p:cNvPr id="654" name="Freeform 18"/>
            <p:cNvSpPr>
              <a:spLocks noChangeAspect="1" noEditPoints="1"/>
            </p:cNvSpPr>
            <p:nvPr/>
          </p:nvSpPr>
          <p:spPr bwMode="auto">
            <a:xfrm>
              <a:off x="6456387" y="4130487"/>
              <a:ext cx="427230" cy="315388"/>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10" tIns="44786" rIns="0" bIns="44786" numCol="1" spcCol="0" rtlCol="0" fromWordArt="0" anchor="ctr" anchorCtr="0" forceAA="0" compatLnSpc="1">
              <a:prstTxWarp prst="textNoShape">
                <a:avLst/>
              </a:prstTxWarp>
              <a:noAutofit/>
            </a:bodyPr>
            <a:lstStyle/>
            <a:p>
              <a:pPr defTabSz="913469">
                <a:lnSpc>
                  <a:spcPct val="90000"/>
                </a:lnSpc>
                <a:spcAft>
                  <a:spcPts val="588"/>
                </a:spcAft>
              </a:pPr>
              <a:endParaRPr lang="en-US" sz="1370" b="1" dirty="0">
                <a:gradFill>
                  <a:gsLst>
                    <a:gs pos="50427">
                      <a:srgbClr val="FFFFFF"/>
                    </a:gs>
                    <a:gs pos="30000">
                      <a:srgbClr val="FFFFFF"/>
                    </a:gs>
                  </a:gsLst>
                  <a:lin ang="5400000" scaled="0"/>
                </a:gradFill>
              </a:endParaRPr>
            </a:p>
          </p:txBody>
        </p:sp>
        <p:sp>
          <p:nvSpPr>
            <p:cNvPr id="655" name="Freeform 109"/>
            <p:cNvSpPr>
              <a:spLocks noChangeAspect="1" noEditPoints="1"/>
            </p:cNvSpPr>
            <p:nvPr/>
          </p:nvSpPr>
          <p:spPr bwMode="auto">
            <a:xfrm>
              <a:off x="7389901" y="4095618"/>
              <a:ext cx="427254" cy="400722"/>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810" tIns="43903" rIns="87810" bIns="43903" numCol="1" anchor="t" anchorCtr="0" compatLnSpc="1">
              <a:prstTxWarp prst="textNoShape">
                <a:avLst/>
              </a:prstTxWarp>
            </a:bodyPr>
            <a:lstStyle/>
            <a:p>
              <a:pPr defTabSz="895470"/>
              <a:endParaRPr lang="en-US" sz="1763" dirty="0">
                <a:solidFill>
                  <a:srgbClr val="FFFFFF"/>
                </a:solidFill>
              </a:endParaRPr>
            </a:p>
          </p:txBody>
        </p:sp>
        <p:sp>
          <p:nvSpPr>
            <p:cNvPr id="656" name="Freeform 5"/>
            <p:cNvSpPr>
              <a:spLocks noEditPoints="1"/>
            </p:cNvSpPr>
            <p:nvPr/>
          </p:nvSpPr>
          <p:spPr bwMode="auto">
            <a:xfrm>
              <a:off x="4750642" y="5052706"/>
              <a:ext cx="368686" cy="413440"/>
            </a:xfrm>
            <a:custGeom>
              <a:avLst/>
              <a:gdLst>
                <a:gd name="T0" fmla="*/ 1986 w 2166"/>
                <a:gd name="T1" fmla="*/ 74 h 2429"/>
                <a:gd name="T2" fmla="*/ 2166 w 2166"/>
                <a:gd name="T3" fmla="*/ 169 h 2429"/>
                <a:gd name="T4" fmla="*/ 1986 w 2166"/>
                <a:gd name="T5" fmla="*/ 848 h 2429"/>
                <a:gd name="T6" fmla="*/ 1986 w 2166"/>
                <a:gd name="T7" fmla="*/ 880 h 2429"/>
                <a:gd name="T8" fmla="*/ 2166 w 2166"/>
                <a:gd name="T9" fmla="*/ 1485 h 2429"/>
                <a:gd name="T10" fmla="*/ 2071 w 2166"/>
                <a:gd name="T11" fmla="*/ 880 h 2429"/>
                <a:gd name="T12" fmla="*/ 850 w 2166"/>
                <a:gd name="T13" fmla="*/ 880 h 2429"/>
                <a:gd name="T14" fmla="*/ 743 w 2166"/>
                <a:gd name="T15" fmla="*/ 1156 h 2429"/>
                <a:gd name="T16" fmla="*/ 871 w 2166"/>
                <a:gd name="T17" fmla="*/ 1315 h 2429"/>
                <a:gd name="T18" fmla="*/ 988 w 2166"/>
                <a:gd name="T19" fmla="*/ 1251 h 2429"/>
                <a:gd name="T20" fmla="*/ 1073 w 2166"/>
                <a:gd name="T21" fmla="*/ 986 h 2429"/>
                <a:gd name="T22" fmla="*/ 956 w 2166"/>
                <a:gd name="T23" fmla="*/ 827 h 2429"/>
                <a:gd name="T24" fmla="*/ 1954 w 2166"/>
                <a:gd name="T25" fmla="*/ 2333 h 2429"/>
                <a:gd name="T26" fmla="*/ 96 w 2166"/>
                <a:gd name="T27" fmla="*/ 2429 h 2429"/>
                <a:gd name="T28" fmla="*/ 0 w 2166"/>
                <a:gd name="T29" fmla="*/ 95 h 2429"/>
                <a:gd name="T30" fmla="*/ 1858 w 2166"/>
                <a:gd name="T31" fmla="*/ 0 h 2429"/>
                <a:gd name="T32" fmla="*/ 1614 w 2166"/>
                <a:gd name="T33" fmla="*/ 1432 h 2429"/>
                <a:gd name="T34" fmla="*/ 1285 w 2166"/>
                <a:gd name="T35" fmla="*/ 1559 h 2429"/>
                <a:gd name="T36" fmla="*/ 712 w 2166"/>
                <a:gd name="T37" fmla="*/ 1548 h 2429"/>
                <a:gd name="T38" fmla="*/ 446 w 2166"/>
                <a:gd name="T39" fmla="*/ 1124 h 2429"/>
                <a:gd name="T40" fmla="*/ 701 w 2166"/>
                <a:gd name="T41" fmla="*/ 636 h 2429"/>
                <a:gd name="T42" fmla="*/ 1338 w 2166"/>
                <a:gd name="T43" fmla="*/ 668 h 2429"/>
                <a:gd name="T44" fmla="*/ 1423 w 2166"/>
                <a:gd name="T45" fmla="*/ 1124 h 2429"/>
                <a:gd name="T46" fmla="*/ 1221 w 2166"/>
                <a:gd name="T47" fmla="*/ 1304 h 2429"/>
                <a:gd name="T48" fmla="*/ 1200 w 2166"/>
                <a:gd name="T49" fmla="*/ 1273 h 2429"/>
                <a:gd name="T50" fmla="*/ 1306 w 2166"/>
                <a:gd name="T51" fmla="*/ 732 h 2429"/>
                <a:gd name="T52" fmla="*/ 1115 w 2166"/>
                <a:gd name="T53" fmla="*/ 806 h 2429"/>
                <a:gd name="T54" fmla="*/ 658 w 2166"/>
                <a:gd name="T55" fmla="*/ 870 h 2429"/>
                <a:gd name="T56" fmla="*/ 648 w 2166"/>
                <a:gd name="T57" fmla="*/ 1368 h 2429"/>
                <a:gd name="T58" fmla="*/ 1020 w 2166"/>
                <a:gd name="T59" fmla="*/ 1368 h 2429"/>
                <a:gd name="T60" fmla="*/ 1136 w 2166"/>
                <a:gd name="T61" fmla="*/ 1442 h 2429"/>
                <a:gd name="T62" fmla="*/ 1582 w 2166"/>
                <a:gd name="T63" fmla="*/ 954 h 2429"/>
                <a:gd name="T64" fmla="*/ 1306 w 2166"/>
                <a:gd name="T65" fmla="*/ 498 h 2429"/>
                <a:gd name="T66" fmla="*/ 648 w 2166"/>
                <a:gd name="T67" fmla="*/ 519 h 2429"/>
                <a:gd name="T68" fmla="*/ 319 w 2166"/>
                <a:gd name="T69" fmla="*/ 1113 h 2429"/>
                <a:gd name="T70" fmla="*/ 637 w 2166"/>
                <a:gd name="T71" fmla="*/ 1654 h 2429"/>
                <a:gd name="T72" fmla="*/ 1412 w 2166"/>
                <a:gd name="T73" fmla="*/ 1644 h 2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6" h="2429">
                  <a:moveTo>
                    <a:pt x="1986" y="848"/>
                  </a:moveTo>
                  <a:cubicBezTo>
                    <a:pt x="1986" y="74"/>
                    <a:pt x="1986" y="74"/>
                    <a:pt x="1986" y="74"/>
                  </a:cubicBezTo>
                  <a:cubicBezTo>
                    <a:pt x="2071" y="74"/>
                    <a:pt x="2071" y="74"/>
                    <a:pt x="2071" y="74"/>
                  </a:cubicBezTo>
                  <a:cubicBezTo>
                    <a:pt x="2124" y="74"/>
                    <a:pt x="2166" y="116"/>
                    <a:pt x="2166" y="169"/>
                  </a:cubicBezTo>
                  <a:cubicBezTo>
                    <a:pt x="2166" y="169"/>
                    <a:pt x="2166" y="583"/>
                    <a:pt x="2166" y="679"/>
                  </a:cubicBezTo>
                  <a:cubicBezTo>
                    <a:pt x="2156" y="763"/>
                    <a:pt x="2028" y="795"/>
                    <a:pt x="1986" y="848"/>
                  </a:cubicBezTo>
                  <a:close/>
                  <a:moveTo>
                    <a:pt x="2071" y="880"/>
                  </a:moveTo>
                  <a:cubicBezTo>
                    <a:pt x="1986" y="880"/>
                    <a:pt x="1986" y="880"/>
                    <a:pt x="1986" y="880"/>
                  </a:cubicBezTo>
                  <a:cubicBezTo>
                    <a:pt x="1986" y="1654"/>
                    <a:pt x="1986" y="1654"/>
                    <a:pt x="1986" y="1654"/>
                  </a:cubicBezTo>
                  <a:cubicBezTo>
                    <a:pt x="2028" y="1601"/>
                    <a:pt x="2156" y="1570"/>
                    <a:pt x="2166" y="1485"/>
                  </a:cubicBezTo>
                  <a:cubicBezTo>
                    <a:pt x="2166" y="1389"/>
                    <a:pt x="2166" y="976"/>
                    <a:pt x="2166" y="976"/>
                  </a:cubicBezTo>
                  <a:cubicBezTo>
                    <a:pt x="2166" y="923"/>
                    <a:pt x="2124" y="880"/>
                    <a:pt x="2071" y="880"/>
                  </a:cubicBezTo>
                  <a:close/>
                  <a:moveTo>
                    <a:pt x="956" y="827"/>
                  </a:moveTo>
                  <a:cubicBezTo>
                    <a:pt x="913" y="827"/>
                    <a:pt x="881" y="848"/>
                    <a:pt x="850" y="880"/>
                  </a:cubicBezTo>
                  <a:cubicBezTo>
                    <a:pt x="807" y="901"/>
                    <a:pt x="786" y="944"/>
                    <a:pt x="775" y="1007"/>
                  </a:cubicBezTo>
                  <a:cubicBezTo>
                    <a:pt x="754" y="1060"/>
                    <a:pt x="743" y="1113"/>
                    <a:pt x="743" y="1156"/>
                  </a:cubicBezTo>
                  <a:cubicBezTo>
                    <a:pt x="743" y="1209"/>
                    <a:pt x="754" y="1251"/>
                    <a:pt x="786" y="1273"/>
                  </a:cubicBezTo>
                  <a:cubicBezTo>
                    <a:pt x="807" y="1304"/>
                    <a:pt x="828" y="1315"/>
                    <a:pt x="871" y="1315"/>
                  </a:cubicBezTo>
                  <a:cubicBezTo>
                    <a:pt x="892" y="1315"/>
                    <a:pt x="913" y="1315"/>
                    <a:pt x="935" y="1294"/>
                  </a:cubicBezTo>
                  <a:cubicBezTo>
                    <a:pt x="956" y="1294"/>
                    <a:pt x="977" y="1273"/>
                    <a:pt x="988" y="1251"/>
                  </a:cubicBezTo>
                  <a:cubicBezTo>
                    <a:pt x="1009" y="1230"/>
                    <a:pt x="1030" y="1188"/>
                    <a:pt x="1051" y="1135"/>
                  </a:cubicBezTo>
                  <a:cubicBezTo>
                    <a:pt x="1073" y="1082"/>
                    <a:pt x="1073" y="1039"/>
                    <a:pt x="1073" y="986"/>
                  </a:cubicBezTo>
                  <a:cubicBezTo>
                    <a:pt x="1073" y="944"/>
                    <a:pt x="1062" y="901"/>
                    <a:pt x="1041" y="870"/>
                  </a:cubicBezTo>
                  <a:cubicBezTo>
                    <a:pt x="1020" y="848"/>
                    <a:pt x="988" y="827"/>
                    <a:pt x="956" y="827"/>
                  </a:cubicBezTo>
                  <a:close/>
                  <a:moveTo>
                    <a:pt x="1954" y="95"/>
                  </a:moveTo>
                  <a:cubicBezTo>
                    <a:pt x="1954" y="2333"/>
                    <a:pt x="1954" y="2333"/>
                    <a:pt x="1954" y="2333"/>
                  </a:cubicBezTo>
                  <a:cubicBezTo>
                    <a:pt x="1954" y="2386"/>
                    <a:pt x="1912" y="2429"/>
                    <a:pt x="1858" y="2429"/>
                  </a:cubicBezTo>
                  <a:cubicBezTo>
                    <a:pt x="96" y="2429"/>
                    <a:pt x="96" y="2429"/>
                    <a:pt x="96" y="2429"/>
                  </a:cubicBezTo>
                  <a:cubicBezTo>
                    <a:pt x="42" y="2429"/>
                    <a:pt x="0" y="2386"/>
                    <a:pt x="0" y="2333"/>
                  </a:cubicBezTo>
                  <a:cubicBezTo>
                    <a:pt x="0" y="95"/>
                    <a:pt x="0" y="95"/>
                    <a:pt x="0" y="95"/>
                  </a:cubicBezTo>
                  <a:cubicBezTo>
                    <a:pt x="0" y="42"/>
                    <a:pt x="42" y="0"/>
                    <a:pt x="96" y="0"/>
                  </a:cubicBezTo>
                  <a:cubicBezTo>
                    <a:pt x="1858" y="0"/>
                    <a:pt x="1858" y="0"/>
                    <a:pt x="1858" y="0"/>
                  </a:cubicBezTo>
                  <a:cubicBezTo>
                    <a:pt x="1912" y="0"/>
                    <a:pt x="1954" y="42"/>
                    <a:pt x="1954" y="95"/>
                  </a:cubicBezTo>
                  <a:close/>
                  <a:moveTo>
                    <a:pt x="1614" y="1432"/>
                  </a:moveTo>
                  <a:cubicBezTo>
                    <a:pt x="1476" y="1432"/>
                    <a:pt x="1476" y="1432"/>
                    <a:pt x="1476" y="1432"/>
                  </a:cubicBezTo>
                  <a:cubicBezTo>
                    <a:pt x="1423" y="1485"/>
                    <a:pt x="1370" y="1527"/>
                    <a:pt x="1285" y="1559"/>
                  </a:cubicBezTo>
                  <a:cubicBezTo>
                    <a:pt x="1211" y="1591"/>
                    <a:pt x="1115" y="1612"/>
                    <a:pt x="1009" y="1612"/>
                  </a:cubicBezTo>
                  <a:cubicBezTo>
                    <a:pt x="903" y="1612"/>
                    <a:pt x="796" y="1591"/>
                    <a:pt x="712" y="1548"/>
                  </a:cubicBezTo>
                  <a:cubicBezTo>
                    <a:pt x="627" y="1517"/>
                    <a:pt x="563" y="1464"/>
                    <a:pt x="510" y="1379"/>
                  </a:cubicBezTo>
                  <a:cubicBezTo>
                    <a:pt x="467" y="1304"/>
                    <a:pt x="446" y="1220"/>
                    <a:pt x="446" y="1124"/>
                  </a:cubicBezTo>
                  <a:cubicBezTo>
                    <a:pt x="446" y="1029"/>
                    <a:pt x="467" y="933"/>
                    <a:pt x="510" y="848"/>
                  </a:cubicBezTo>
                  <a:cubicBezTo>
                    <a:pt x="552" y="753"/>
                    <a:pt x="616" y="679"/>
                    <a:pt x="701" y="636"/>
                  </a:cubicBezTo>
                  <a:cubicBezTo>
                    <a:pt x="786" y="583"/>
                    <a:pt x="881" y="562"/>
                    <a:pt x="1009" y="562"/>
                  </a:cubicBezTo>
                  <a:cubicBezTo>
                    <a:pt x="1147" y="562"/>
                    <a:pt x="1264" y="594"/>
                    <a:pt x="1338" y="668"/>
                  </a:cubicBezTo>
                  <a:cubicBezTo>
                    <a:pt x="1423" y="742"/>
                    <a:pt x="1466" y="838"/>
                    <a:pt x="1466" y="944"/>
                  </a:cubicBezTo>
                  <a:cubicBezTo>
                    <a:pt x="1466" y="1007"/>
                    <a:pt x="1444" y="1071"/>
                    <a:pt x="1423" y="1124"/>
                  </a:cubicBezTo>
                  <a:cubicBezTo>
                    <a:pt x="1391" y="1188"/>
                    <a:pt x="1349" y="1230"/>
                    <a:pt x="1306" y="1262"/>
                  </a:cubicBezTo>
                  <a:cubicBezTo>
                    <a:pt x="1274" y="1294"/>
                    <a:pt x="1243" y="1304"/>
                    <a:pt x="1221" y="1304"/>
                  </a:cubicBezTo>
                  <a:cubicBezTo>
                    <a:pt x="1221" y="1304"/>
                    <a:pt x="1211" y="1304"/>
                    <a:pt x="1211" y="1294"/>
                  </a:cubicBezTo>
                  <a:cubicBezTo>
                    <a:pt x="1200" y="1294"/>
                    <a:pt x="1200" y="1283"/>
                    <a:pt x="1200" y="1273"/>
                  </a:cubicBezTo>
                  <a:cubicBezTo>
                    <a:pt x="1200" y="1262"/>
                    <a:pt x="1200" y="1241"/>
                    <a:pt x="1211" y="1209"/>
                  </a:cubicBezTo>
                  <a:cubicBezTo>
                    <a:pt x="1306" y="732"/>
                    <a:pt x="1306" y="732"/>
                    <a:pt x="1306" y="732"/>
                  </a:cubicBezTo>
                  <a:cubicBezTo>
                    <a:pt x="1136" y="732"/>
                    <a:pt x="1136" y="732"/>
                    <a:pt x="1136" y="732"/>
                  </a:cubicBezTo>
                  <a:cubicBezTo>
                    <a:pt x="1115" y="806"/>
                    <a:pt x="1115" y="806"/>
                    <a:pt x="1115" y="806"/>
                  </a:cubicBezTo>
                  <a:cubicBezTo>
                    <a:pt x="1073" y="742"/>
                    <a:pt x="1020" y="710"/>
                    <a:pt x="935" y="710"/>
                  </a:cubicBezTo>
                  <a:cubicBezTo>
                    <a:pt x="828" y="710"/>
                    <a:pt x="733" y="763"/>
                    <a:pt x="658" y="870"/>
                  </a:cubicBezTo>
                  <a:cubicBezTo>
                    <a:pt x="605" y="954"/>
                    <a:pt x="573" y="1050"/>
                    <a:pt x="573" y="1156"/>
                  </a:cubicBezTo>
                  <a:cubicBezTo>
                    <a:pt x="573" y="1241"/>
                    <a:pt x="595" y="1315"/>
                    <a:pt x="648" y="1368"/>
                  </a:cubicBezTo>
                  <a:cubicBezTo>
                    <a:pt x="690" y="1411"/>
                    <a:pt x="754" y="1442"/>
                    <a:pt x="828" y="1442"/>
                  </a:cubicBezTo>
                  <a:cubicBezTo>
                    <a:pt x="903" y="1442"/>
                    <a:pt x="966" y="1411"/>
                    <a:pt x="1020" y="1368"/>
                  </a:cubicBezTo>
                  <a:cubicBezTo>
                    <a:pt x="1020" y="1389"/>
                    <a:pt x="1030" y="1411"/>
                    <a:pt x="1051" y="1421"/>
                  </a:cubicBezTo>
                  <a:cubicBezTo>
                    <a:pt x="1073" y="1432"/>
                    <a:pt x="1094" y="1442"/>
                    <a:pt x="1136" y="1442"/>
                  </a:cubicBezTo>
                  <a:cubicBezTo>
                    <a:pt x="1274" y="1442"/>
                    <a:pt x="1391" y="1379"/>
                    <a:pt x="1476" y="1262"/>
                  </a:cubicBezTo>
                  <a:cubicBezTo>
                    <a:pt x="1551" y="1177"/>
                    <a:pt x="1582" y="1071"/>
                    <a:pt x="1582" y="954"/>
                  </a:cubicBezTo>
                  <a:cubicBezTo>
                    <a:pt x="1582" y="859"/>
                    <a:pt x="1561" y="774"/>
                    <a:pt x="1508" y="689"/>
                  </a:cubicBezTo>
                  <a:cubicBezTo>
                    <a:pt x="1466" y="604"/>
                    <a:pt x="1402" y="541"/>
                    <a:pt x="1306" y="498"/>
                  </a:cubicBezTo>
                  <a:cubicBezTo>
                    <a:pt x="1221" y="456"/>
                    <a:pt x="1126" y="435"/>
                    <a:pt x="1009" y="435"/>
                  </a:cubicBezTo>
                  <a:cubicBezTo>
                    <a:pt x="871" y="435"/>
                    <a:pt x="754" y="466"/>
                    <a:pt x="648" y="519"/>
                  </a:cubicBezTo>
                  <a:cubicBezTo>
                    <a:pt x="552" y="573"/>
                    <a:pt x="467" y="657"/>
                    <a:pt x="404" y="763"/>
                  </a:cubicBezTo>
                  <a:cubicBezTo>
                    <a:pt x="350" y="870"/>
                    <a:pt x="319" y="986"/>
                    <a:pt x="319" y="1113"/>
                  </a:cubicBezTo>
                  <a:cubicBezTo>
                    <a:pt x="319" y="1230"/>
                    <a:pt x="340" y="1336"/>
                    <a:pt x="393" y="1432"/>
                  </a:cubicBezTo>
                  <a:cubicBezTo>
                    <a:pt x="446" y="1527"/>
                    <a:pt x="531" y="1601"/>
                    <a:pt x="637" y="1654"/>
                  </a:cubicBezTo>
                  <a:cubicBezTo>
                    <a:pt x="743" y="1707"/>
                    <a:pt x="871" y="1729"/>
                    <a:pt x="1020" y="1729"/>
                  </a:cubicBezTo>
                  <a:cubicBezTo>
                    <a:pt x="1179" y="1729"/>
                    <a:pt x="1306" y="1697"/>
                    <a:pt x="1412" y="1644"/>
                  </a:cubicBezTo>
                  <a:cubicBezTo>
                    <a:pt x="1508" y="1591"/>
                    <a:pt x="1572" y="1517"/>
                    <a:pt x="1614" y="1432"/>
                  </a:cubicBezTo>
                  <a:close/>
                </a:path>
              </a:pathLst>
            </a:custGeom>
            <a:solidFill>
              <a:schemeClr val="tx1"/>
            </a:solidFill>
            <a:ln>
              <a:noFill/>
            </a:ln>
          </p:spPr>
          <p:txBody>
            <a:bodyPr vert="horz" wrap="square" lIns="89607" tIns="44802" rIns="89607" bIns="44802" numCol="1" anchor="t" anchorCtr="0" compatLnSpc="1">
              <a:prstTxWarp prst="textNoShape">
                <a:avLst/>
              </a:prstTxWarp>
            </a:bodyPr>
            <a:lstStyle/>
            <a:p>
              <a:pPr defTabSz="913918"/>
              <a:endParaRPr lang="en-US" sz="1764">
                <a:solidFill>
                  <a:srgbClr val="FFFFFF"/>
                </a:solidFill>
              </a:endParaRPr>
            </a:p>
          </p:txBody>
        </p:sp>
      </p:grpSp>
      <p:sp>
        <p:nvSpPr>
          <p:cNvPr id="658" name="Rectangle 657"/>
          <p:cNvSpPr/>
          <p:nvPr/>
        </p:nvSpPr>
        <p:spPr bwMode="auto">
          <a:xfrm>
            <a:off x="8007134" y="2932402"/>
            <a:ext cx="3733596" cy="87907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endPar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59" name="Rectangle 658"/>
          <p:cNvSpPr/>
          <p:nvPr/>
        </p:nvSpPr>
        <p:spPr bwMode="auto">
          <a:xfrm>
            <a:off x="8007134" y="3811480"/>
            <a:ext cx="3733596" cy="2750810"/>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8007134" y="2932402"/>
            <a:ext cx="3733596" cy="8790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BUILD USING </a:t>
            </a:r>
            <a:b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AN OPEN PLATFORM</a:t>
            </a:r>
          </a:p>
        </p:txBody>
      </p:sp>
      <p:pic>
        <p:nvPicPr>
          <p:cNvPr id="666" name="Picture 4" descr="php"/>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9910680" y="4824556"/>
            <a:ext cx="534206" cy="267103"/>
          </a:xfrm>
          <a:prstGeom prst="rect">
            <a:avLst/>
          </a:prstGeom>
          <a:noFill/>
          <a:extLst>
            <a:ext uri="{909E8E84-426E-40DD-AFC4-6F175D3DCCD1}">
              <a14:hiddenFill xmlns:a14="http://schemas.microsoft.com/office/drawing/2010/main">
                <a:solidFill>
                  <a:srgbClr val="FFFFFF"/>
                </a:solidFill>
              </a14:hiddenFill>
            </a:ext>
          </a:extLst>
        </p:spPr>
      </p:pic>
      <p:pic>
        <p:nvPicPr>
          <p:cNvPr id="667" name="Picture 666"/>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0612727" y="4838570"/>
            <a:ext cx="947548" cy="253847"/>
          </a:xfrm>
          <a:prstGeom prst="rect">
            <a:avLst/>
          </a:prstGeom>
        </p:spPr>
      </p:pic>
      <p:pic>
        <p:nvPicPr>
          <p:cNvPr id="668" name="Picture 667"/>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9439564" y="4752340"/>
            <a:ext cx="318175" cy="403733"/>
          </a:xfrm>
          <a:prstGeom prst="rect">
            <a:avLst/>
          </a:prstGeom>
        </p:spPr>
      </p:pic>
      <p:pic>
        <p:nvPicPr>
          <p:cNvPr id="669" name="Picture 668"/>
          <p:cNvPicPr>
            <a:picLocks noChangeAspect="1"/>
          </p:cNvPicPr>
          <p:nvPr/>
        </p:nvPicPr>
        <p:blipFill rotWithShape="1">
          <a:blip r:embed="rId14" cstate="screen">
            <a:extLst>
              <a:ext uri="{28A0092B-C50C-407E-A947-70E740481C1C}">
                <a14:useLocalDpi xmlns:a14="http://schemas.microsoft.com/office/drawing/2010/main"/>
              </a:ext>
            </a:extLst>
          </a:blip>
          <a:srcRect r="74521" b="13629"/>
          <a:stretch/>
        </p:blipFill>
        <p:spPr>
          <a:xfrm>
            <a:off x="8887303" y="4759999"/>
            <a:ext cx="399321" cy="401028"/>
          </a:xfrm>
          <a:prstGeom prst="rect">
            <a:avLst/>
          </a:prstGeom>
        </p:spPr>
      </p:pic>
      <p:pic>
        <p:nvPicPr>
          <p:cNvPr id="664" name="Picture 663"/>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10120038" y="5541890"/>
            <a:ext cx="999989" cy="333329"/>
          </a:xfrm>
          <a:prstGeom prst="rect">
            <a:avLst/>
          </a:prstGeom>
        </p:spPr>
      </p:pic>
      <p:pic>
        <p:nvPicPr>
          <p:cNvPr id="665" name="Picture 11" descr="\\sfp\Work\White_Whale\_Archive-Tracy\_Archive-Tracy\7-20642_Cloud_Services_Track\Art\Logos\PNGs\AmazonWebservices_Logo_white.png"/>
          <p:cNvPicPr>
            <a:picLocks noChangeAspect="1" noChangeArrowheads="1"/>
          </p:cNvPicPr>
          <p:nvPr/>
        </p:nvPicPr>
        <p:blipFill>
          <a:blip r:embed="rId16" cstate="screen">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8235247" y="6012667"/>
            <a:ext cx="1075378" cy="404343"/>
          </a:xfrm>
          <a:prstGeom prst="rect">
            <a:avLst/>
          </a:prstGeom>
          <a:noFill/>
          <a:extLst>
            <a:ext uri="{909E8E84-426E-40DD-AFC4-6F175D3DCCD1}">
              <a14:hiddenFill xmlns:a14="http://schemas.microsoft.com/office/drawing/2010/main">
                <a:solidFill>
                  <a:srgbClr val="FFFFFF"/>
                </a:solidFill>
              </a14:hiddenFill>
            </a:ext>
          </a:extLst>
        </p:spPr>
      </p:pic>
      <p:pic>
        <p:nvPicPr>
          <p:cNvPr id="670" name="Picture 669"/>
          <p:cNvPicPr>
            <a:picLocks noChangeAspect="1"/>
          </p:cNvPicPr>
          <p:nvPr/>
        </p:nvPicPr>
        <p:blipFill rotWithShape="1">
          <a:blip r:embed="rId18" cstate="screen">
            <a:extLst>
              <a:ext uri="{28A0092B-C50C-407E-A947-70E740481C1C}">
                <a14:useLocalDpi xmlns:a14="http://schemas.microsoft.com/office/drawing/2010/main"/>
              </a:ext>
            </a:extLst>
          </a:blip>
          <a:srcRect l="4902" t="6073" r="7126" b="19348"/>
          <a:stretch/>
        </p:blipFill>
        <p:spPr>
          <a:xfrm>
            <a:off x="11086501" y="4035286"/>
            <a:ext cx="475380" cy="446972"/>
          </a:xfrm>
          <a:prstGeom prst="rect">
            <a:avLst/>
          </a:prstGeom>
        </p:spPr>
      </p:pic>
      <p:pic>
        <p:nvPicPr>
          <p:cNvPr id="671" name="Picture 670"/>
          <p:cNvPicPr>
            <a:picLocks noChangeAspect="1"/>
          </p:cNvPicPr>
          <p:nvPr/>
        </p:nvPicPr>
        <p:blipFill rotWithShape="1">
          <a:blip r:embed="rId19" cstate="screen">
            <a:extLst>
              <a:ext uri="{28A0092B-C50C-407E-A947-70E740481C1C}">
                <a14:useLocalDpi xmlns:a14="http://schemas.microsoft.com/office/drawing/2010/main"/>
              </a:ext>
            </a:extLst>
          </a:blip>
          <a:srcRect l="13445" t="17569" r="13162" b="17640"/>
          <a:stretch/>
        </p:blipFill>
        <p:spPr>
          <a:xfrm>
            <a:off x="10374384" y="4027736"/>
            <a:ext cx="491294" cy="433715"/>
          </a:xfrm>
          <a:prstGeom prst="rect">
            <a:avLst/>
          </a:prstGeom>
        </p:spPr>
      </p:pic>
      <p:pic>
        <p:nvPicPr>
          <p:cNvPr id="672" name="Picture 14"/>
          <p:cNvPicPr>
            <a:picLocks noChangeAspect="1" noChangeArrowheads="1"/>
          </p:cNvPicPr>
          <p:nvPr/>
        </p:nvPicPr>
        <p:blipFill>
          <a:blip r:embed="rId3" cstate="screen">
            <a:lum bright="100000"/>
            <a:extLst>
              <a:ext uri="{28A0092B-C50C-407E-A947-70E740481C1C}">
                <a14:useLocalDpi xmlns:a14="http://schemas.microsoft.com/office/drawing/2010/main"/>
              </a:ext>
            </a:extLst>
          </a:blip>
          <a:srcRect/>
          <a:stretch>
            <a:fillRect/>
          </a:stretch>
        </p:blipFill>
        <p:spPr bwMode="auto">
          <a:xfrm>
            <a:off x="9086964" y="4007079"/>
            <a:ext cx="406059" cy="475030"/>
          </a:xfrm>
          <a:prstGeom prst="rect">
            <a:avLst/>
          </a:prstGeom>
          <a:noFill/>
          <a:ln>
            <a:noFill/>
          </a:ln>
          <a:effectLst/>
          <a:extLst/>
        </p:spPr>
      </p:pic>
      <p:grpSp>
        <p:nvGrpSpPr>
          <p:cNvPr id="673" name="Group 672"/>
          <p:cNvGrpSpPr/>
          <p:nvPr/>
        </p:nvGrpSpPr>
        <p:grpSpPr>
          <a:xfrm>
            <a:off x="9719240" y="4018084"/>
            <a:ext cx="420817" cy="475000"/>
            <a:chOff x="8757833" y="2461626"/>
            <a:chExt cx="522153" cy="589383"/>
          </a:xfrm>
        </p:grpSpPr>
        <p:sp>
          <p:nvSpPr>
            <p:cNvPr id="674" name="Freeform 24"/>
            <p:cNvSpPr>
              <a:spLocks/>
            </p:cNvSpPr>
            <p:nvPr/>
          </p:nvSpPr>
          <p:spPr bwMode="auto">
            <a:xfrm>
              <a:off x="8757833" y="2599074"/>
              <a:ext cx="522153" cy="45193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tx1"/>
            </a:solidFill>
            <a:ln>
              <a:noFill/>
            </a:ln>
            <a:extLst/>
          </p:spPr>
          <p:txBody>
            <a:bodyPr vert="horz" wrap="square" lIns="89607" tIns="44802" rIns="89607" bIns="44802" numCol="1" anchor="t" anchorCtr="0" compatLnSpc="1">
              <a:prstTxWarp prst="textNoShape">
                <a:avLst/>
              </a:prstTxWarp>
            </a:bodyPr>
            <a:lstStyle/>
            <a:p>
              <a:pPr defTabSz="913918"/>
              <a:r>
                <a:rPr lang="en-US" sz="1764" dirty="0">
                  <a:solidFill>
                    <a:srgbClr val="FFFFFF"/>
                  </a:solidFill>
                </a:rPr>
                <a:t>z</a:t>
              </a:r>
            </a:p>
          </p:txBody>
        </p:sp>
        <p:sp>
          <p:nvSpPr>
            <p:cNvPr id="675" name="Freeform 25"/>
            <p:cNvSpPr>
              <a:spLocks/>
            </p:cNvSpPr>
            <p:nvPr/>
          </p:nvSpPr>
          <p:spPr bwMode="auto">
            <a:xfrm>
              <a:off x="9018907" y="2461626"/>
              <a:ext cx="130725" cy="142676"/>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tx1"/>
            </a:solidFill>
            <a:ln>
              <a:noFill/>
            </a:ln>
            <a:extLst/>
          </p:spPr>
          <p:txBody>
            <a:bodyPr vert="horz" wrap="square" lIns="89607" tIns="44802" rIns="89607" bIns="44802" numCol="1" anchor="t" anchorCtr="0" compatLnSpc="1">
              <a:prstTxWarp prst="textNoShape">
                <a:avLst/>
              </a:prstTxWarp>
            </a:bodyPr>
            <a:lstStyle/>
            <a:p>
              <a:pPr defTabSz="913918"/>
              <a:endParaRPr lang="en-US" sz="1764">
                <a:solidFill>
                  <a:srgbClr val="FFFFFF"/>
                </a:solidFill>
              </a:endParaRPr>
            </a:p>
          </p:txBody>
        </p:sp>
      </p:grpSp>
      <p:grpSp>
        <p:nvGrpSpPr>
          <p:cNvPr id="676" name="Group 25"/>
          <p:cNvGrpSpPr>
            <a:grpSpLocks noChangeAspect="1"/>
          </p:cNvGrpSpPr>
          <p:nvPr/>
        </p:nvGrpSpPr>
        <p:grpSpPr bwMode="auto">
          <a:xfrm>
            <a:off x="8209762" y="5635034"/>
            <a:ext cx="1547978" cy="187591"/>
            <a:chOff x="-1699" y="18351"/>
            <a:chExt cx="11074" cy="1342"/>
          </a:xfrm>
        </p:grpSpPr>
        <p:sp>
          <p:nvSpPr>
            <p:cNvPr id="677" name="Freeform 26"/>
            <p:cNvSpPr>
              <a:spLocks/>
            </p:cNvSpPr>
            <p:nvPr/>
          </p:nvSpPr>
          <p:spPr bwMode="auto">
            <a:xfrm>
              <a:off x="-1699" y="18441"/>
              <a:ext cx="1250" cy="1231"/>
            </a:xfrm>
            <a:custGeom>
              <a:avLst/>
              <a:gdLst>
                <a:gd name="T0" fmla="*/ 1250 w 1250"/>
                <a:gd name="T1" fmla="*/ 1231 h 1231"/>
                <a:gd name="T2" fmla="*/ 1109 w 1250"/>
                <a:gd name="T3" fmla="*/ 1231 h 1231"/>
                <a:gd name="T4" fmla="*/ 1109 w 1250"/>
                <a:gd name="T5" fmla="*/ 228 h 1231"/>
                <a:gd name="T6" fmla="*/ 1104 w 1250"/>
                <a:gd name="T7" fmla="*/ 228 h 1231"/>
                <a:gd name="T8" fmla="*/ 662 w 1250"/>
                <a:gd name="T9" fmla="*/ 1231 h 1231"/>
                <a:gd name="T10" fmla="*/ 591 w 1250"/>
                <a:gd name="T11" fmla="*/ 1231 h 1231"/>
                <a:gd name="T12" fmla="*/ 142 w 1250"/>
                <a:gd name="T13" fmla="*/ 223 h 1231"/>
                <a:gd name="T14" fmla="*/ 139 w 1250"/>
                <a:gd name="T15" fmla="*/ 223 h 1231"/>
                <a:gd name="T16" fmla="*/ 139 w 1250"/>
                <a:gd name="T17" fmla="*/ 1231 h 1231"/>
                <a:gd name="T18" fmla="*/ 0 w 1250"/>
                <a:gd name="T19" fmla="*/ 1231 h 1231"/>
                <a:gd name="T20" fmla="*/ 0 w 1250"/>
                <a:gd name="T21" fmla="*/ 0 h 1231"/>
                <a:gd name="T22" fmla="*/ 191 w 1250"/>
                <a:gd name="T23" fmla="*/ 0 h 1231"/>
                <a:gd name="T24" fmla="*/ 622 w 1250"/>
                <a:gd name="T25" fmla="*/ 986 h 1231"/>
                <a:gd name="T26" fmla="*/ 629 w 1250"/>
                <a:gd name="T27" fmla="*/ 986 h 1231"/>
                <a:gd name="T28" fmla="*/ 1071 w 1250"/>
                <a:gd name="T29" fmla="*/ 0 h 1231"/>
                <a:gd name="T30" fmla="*/ 1250 w 1250"/>
                <a:gd name="T31" fmla="*/ 0 h 1231"/>
                <a:gd name="T32" fmla="*/ 1250 w 1250"/>
                <a:gd name="T33" fmla="*/ 1231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0" h="1231">
                  <a:moveTo>
                    <a:pt x="1250" y="1231"/>
                  </a:moveTo>
                  <a:lnTo>
                    <a:pt x="1109" y="1231"/>
                  </a:lnTo>
                  <a:lnTo>
                    <a:pt x="1109" y="228"/>
                  </a:lnTo>
                  <a:lnTo>
                    <a:pt x="1104" y="228"/>
                  </a:lnTo>
                  <a:lnTo>
                    <a:pt x="662" y="1231"/>
                  </a:lnTo>
                  <a:lnTo>
                    <a:pt x="591" y="1231"/>
                  </a:lnTo>
                  <a:lnTo>
                    <a:pt x="142" y="223"/>
                  </a:lnTo>
                  <a:lnTo>
                    <a:pt x="139" y="223"/>
                  </a:lnTo>
                  <a:lnTo>
                    <a:pt x="139" y="1231"/>
                  </a:lnTo>
                  <a:lnTo>
                    <a:pt x="0" y="1231"/>
                  </a:lnTo>
                  <a:lnTo>
                    <a:pt x="0" y="0"/>
                  </a:lnTo>
                  <a:lnTo>
                    <a:pt x="191" y="0"/>
                  </a:lnTo>
                  <a:lnTo>
                    <a:pt x="622" y="986"/>
                  </a:lnTo>
                  <a:lnTo>
                    <a:pt x="629" y="986"/>
                  </a:lnTo>
                  <a:lnTo>
                    <a:pt x="1071" y="0"/>
                  </a:lnTo>
                  <a:lnTo>
                    <a:pt x="1250" y="0"/>
                  </a:lnTo>
                  <a:lnTo>
                    <a:pt x="1250" y="12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78" name="Freeform 27"/>
            <p:cNvSpPr>
              <a:spLocks noEditPoints="1"/>
            </p:cNvSpPr>
            <p:nvPr/>
          </p:nvSpPr>
          <p:spPr bwMode="auto">
            <a:xfrm>
              <a:off x="-222" y="18386"/>
              <a:ext cx="185" cy="1286"/>
            </a:xfrm>
            <a:custGeom>
              <a:avLst/>
              <a:gdLst>
                <a:gd name="T0" fmla="*/ 78 w 78"/>
                <a:gd name="T1" fmla="*/ 38 h 541"/>
                <a:gd name="T2" fmla="*/ 67 w 78"/>
                <a:gd name="T3" fmla="*/ 66 h 541"/>
                <a:gd name="T4" fmla="*/ 39 w 78"/>
                <a:gd name="T5" fmla="*/ 77 h 541"/>
                <a:gd name="T6" fmla="*/ 12 w 78"/>
                <a:gd name="T7" fmla="*/ 66 h 541"/>
                <a:gd name="T8" fmla="*/ 0 w 78"/>
                <a:gd name="T9" fmla="*/ 38 h 541"/>
                <a:gd name="T10" fmla="*/ 11 w 78"/>
                <a:gd name="T11" fmla="*/ 11 h 541"/>
                <a:gd name="T12" fmla="*/ 39 w 78"/>
                <a:gd name="T13" fmla="*/ 0 h 541"/>
                <a:gd name="T14" fmla="*/ 67 w 78"/>
                <a:gd name="T15" fmla="*/ 11 h 541"/>
                <a:gd name="T16" fmla="*/ 78 w 78"/>
                <a:gd name="T17" fmla="*/ 38 h 541"/>
                <a:gd name="T18" fmla="*/ 68 w 78"/>
                <a:gd name="T19" fmla="*/ 541 h 541"/>
                <a:gd name="T20" fmla="*/ 9 w 78"/>
                <a:gd name="T21" fmla="*/ 541 h 541"/>
                <a:gd name="T22" fmla="*/ 9 w 78"/>
                <a:gd name="T23" fmla="*/ 171 h 541"/>
                <a:gd name="T24" fmla="*/ 68 w 78"/>
                <a:gd name="T25" fmla="*/ 171 h 541"/>
                <a:gd name="T26" fmla="*/ 68 w 78"/>
                <a:gd name="T27" fmla="*/ 54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541">
                  <a:moveTo>
                    <a:pt x="78" y="38"/>
                  </a:moveTo>
                  <a:cubicBezTo>
                    <a:pt x="78" y="49"/>
                    <a:pt x="74" y="59"/>
                    <a:pt x="67" y="66"/>
                  </a:cubicBezTo>
                  <a:cubicBezTo>
                    <a:pt x="59" y="73"/>
                    <a:pt x="50" y="77"/>
                    <a:pt x="39" y="77"/>
                  </a:cubicBezTo>
                  <a:cubicBezTo>
                    <a:pt x="28" y="77"/>
                    <a:pt x="19" y="73"/>
                    <a:pt x="12" y="66"/>
                  </a:cubicBezTo>
                  <a:cubicBezTo>
                    <a:pt x="4" y="59"/>
                    <a:pt x="0" y="50"/>
                    <a:pt x="0" y="38"/>
                  </a:cubicBezTo>
                  <a:cubicBezTo>
                    <a:pt x="0" y="28"/>
                    <a:pt x="4" y="19"/>
                    <a:pt x="11" y="11"/>
                  </a:cubicBezTo>
                  <a:cubicBezTo>
                    <a:pt x="19" y="4"/>
                    <a:pt x="28" y="0"/>
                    <a:pt x="39" y="0"/>
                  </a:cubicBezTo>
                  <a:cubicBezTo>
                    <a:pt x="50" y="0"/>
                    <a:pt x="59" y="4"/>
                    <a:pt x="67" y="11"/>
                  </a:cubicBezTo>
                  <a:cubicBezTo>
                    <a:pt x="74" y="19"/>
                    <a:pt x="78" y="28"/>
                    <a:pt x="78" y="38"/>
                  </a:cubicBezTo>
                  <a:close/>
                  <a:moveTo>
                    <a:pt x="68" y="541"/>
                  </a:moveTo>
                  <a:cubicBezTo>
                    <a:pt x="9" y="541"/>
                    <a:pt x="9" y="541"/>
                    <a:pt x="9" y="541"/>
                  </a:cubicBezTo>
                  <a:cubicBezTo>
                    <a:pt x="9" y="171"/>
                    <a:pt x="9" y="171"/>
                    <a:pt x="9" y="171"/>
                  </a:cubicBezTo>
                  <a:cubicBezTo>
                    <a:pt x="68" y="171"/>
                    <a:pt x="68" y="171"/>
                    <a:pt x="68" y="171"/>
                  </a:cubicBezTo>
                  <a:lnTo>
                    <a:pt x="68" y="5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79" name="Freeform 28"/>
            <p:cNvSpPr>
              <a:spLocks/>
            </p:cNvSpPr>
            <p:nvPr/>
          </p:nvSpPr>
          <p:spPr bwMode="auto">
            <a:xfrm>
              <a:off x="100" y="18771"/>
              <a:ext cx="659" cy="922"/>
            </a:xfrm>
            <a:custGeom>
              <a:avLst/>
              <a:gdLst>
                <a:gd name="T0" fmla="*/ 278 w 279"/>
                <a:gd name="T1" fmla="*/ 362 h 388"/>
                <a:gd name="T2" fmla="*/ 176 w 279"/>
                <a:gd name="T3" fmla="*/ 388 h 388"/>
                <a:gd name="T4" fmla="*/ 85 w 279"/>
                <a:gd name="T5" fmla="*/ 365 h 388"/>
                <a:gd name="T6" fmla="*/ 23 w 279"/>
                <a:gd name="T7" fmla="*/ 299 h 388"/>
                <a:gd name="T8" fmla="*/ 0 w 279"/>
                <a:gd name="T9" fmla="*/ 203 h 388"/>
                <a:gd name="T10" fmla="*/ 53 w 279"/>
                <a:gd name="T11" fmla="*/ 56 h 388"/>
                <a:gd name="T12" fmla="*/ 193 w 279"/>
                <a:gd name="T13" fmla="*/ 0 h 388"/>
                <a:gd name="T14" fmla="*/ 279 w 279"/>
                <a:gd name="T15" fmla="*/ 19 h 388"/>
                <a:gd name="T16" fmla="*/ 279 w 279"/>
                <a:gd name="T17" fmla="*/ 80 h 388"/>
                <a:gd name="T18" fmla="*/ 191 w 279"/>
                <a:gd name="T19" fmla="*/ 51 h 388"/>
                <a:gd name="T20" fmla="*/ 97 w 279"/>
                <a:gd name="T21" fmla="*/ 92 h 388"/>
                <a:gd name="T22" fmla="*/ 61 w 279"/>
                <a:gd name="T23" fmla="*/ 198 h 388"/>
                <a:gd name="T24" fmla="*/ 95 w 279"/>
                <a:gd name="T25" fmla="*/ 300 h 388"/>
                <a:gd name="T26" fmla="*/ 187 w 279"/>
                <a:gd name="T27" fmla="*/ 338 h 388"/>
                <a:gd name="T28" fmla="*/ 278 w 279"/>
                <a:gd name="T29" fmla="*/ 306 h 388"/>
                <a:gd name="T30" fmla="*/ 278 w 279"/>
                <a:gd name="T31" fmla="*/ 36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9" h="388">
                  <a:moveTo>
                    <a:pt x="278" y="362"/>
                  </a:moveTo>
                  <a:cubicBezTo>
                    <a:pt x="249" y="380"/>
                    <a:pt x="215" y="388"/>
                    <a:pt x="176" y="388"/>
                  </a:cubicBezTo>
                  <a:cubicBezTo>
                    <a:pt x="143" y="388"/>
                    <a:pt x="112" y="381"/>
                    <a:pt x="85" y="365"/>
                  </a:cubicBezTo>
                  <a:cubicBezTo>
                    <a:pt x="59" y="349"/>
                    <a:pt x="38" y="327"/>
                    <a:pt x="23" y="299"/>
                  </a:cubicBezTo>
                  <a:cubicBezTo>
                    <a:pt x="8" y="271"/>
                    <a:pt x="0" y="239"/>
                    <a:pt x="0" y="203"/>
                  </a:cubicBezTo>
                  <a:cubicBezTo>
                    <a:pt x="0" y="142"/>
                    <a:pt x="18" y="93"/>
                    <a:pt x="53" y="56"/>
                  </a:cubicBezTo>
                  <a:cubicBezTo>
                    <a:pt x="88" y="19"/>
                    <a:pt x="135" y="0"/>
                    <a:pt x="193" y="0"/>
                  </a:cubicBezTo>
                  <a:cubicBezTo>
                    <a:pt x="225" y="0"/>
                    <a:pt x="254" y="6"/>
                    <a:pt x="279" y="19"/>
                  </a:cubicBezTo>
                  <a:cubicBezTo>
                    <a:pt x="279" y="80"/>
                    <a:pt x="279" y="80"/>
                    <a:pt x="279" y="80"/>
                  </a:cubicBezTo>
                  <a:cubicBezTo>
                    <a:pt x="251" y="60"/>
                    <a:pt x="222" y="51"/>
                    <a:pt x="191" y="51"/>
                  </a:cubicBezTo>
                  <a:cubicBezTo>
                    <a:pt x="152" y="51"/>
                    <a:pt x="121" y="64"/>
                    <a:pt x="97" y="92"/>
                  </a:cubicBezTo>
                  <a:cubicBezTo>
                    <a:pt x="73" y="119"/>
                    <a:pt x="61" y="154"/>
                    <a:pt x="61" y="198"/>
                  </a:cubicBezTo>
                  <a:cubicBezTo>
                    <a:pt x="61" y="241"/>
                    <a:pt x="72" y="275"/>
                    <a:pt x="95" y="300"/>
                  </a:cubicBezTo>
                  <a:cubicBezTo>
                    <a:pt x="118" y="325"/>
                    <a:pt x="149" y="338"/>
                    <a:pt x="187" y="338"/>
                  </a:cubicBezTo>
                  <a:cubicBezTo>
                    <a:pt x="219" y="338"/>
                    <a:pt x="250" y="327"/>
                    <a:pt x="278" y="306"/>
                  </a:cubicBezTo>
                  <a:lnTo>
                    <a:pt x="278"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0" name="Freeform 29"/>
            <p:cNvSpPr>
              <a:spLocks/>
            </p:cNvSpPr>
            <p:nvPr/>
          </p:nvSpPr>
          <p:spPr bwMode="auto">
            <a:xfrm>
              <a:off x="913" y="18776"/>
              <a:ext cx="456" cy="896"/>
            </a:xfrm>
            <a:custGeom>
              <a:avLst/>
              <a:gdLst>
                <a:gd name="T0" fmla="*/ 193 w 193"/>
                <a:gd name="T1" fmla="*/ 67 h 377"/>
                <a:gd name="T2" fmla="*/ 148 w 193"/>
                <a:gd name="T3" fmla="*/ 55 h 377"/>
                <a:gd name="T4" fmla="*/ 84 w 193"/>
                <a:gd name="T5" fmla="*/ 92 h 377"/>
                <a:gd name="T6" fmla="*/ 59 w 193"/>
                <a:gd name="T7" fmla="*/ 189 h 377"/>
                <a:gd name="T8" fmla="*/ 59 w 193"/>
                <a:gd name="T9" fmla="*/ 377 h 377"/>
                <a:gd name="T10" fmla="*/ 0 w 193"/>
                <a:gd name="T11" fmla="*/ 377 h 377"/>
                <a:gd name="T12" fmla="*/ 0 w 193"/>
                <a:gd name="T13" fmla="*/ 7 h 377"/>
                <a:gd name="T14" fmla="*/ 59 w 193"/>
                <a:gd name="T15" fmla="*/ 7 h 377"/>
                <a:gd name="T16" fmla="*/ 59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0" y="67"/>
                    <a:pt x="84" y="92"/>
                  </a:cubicBezTo>
                  <a:cubicBezTo>
                    <a:pt x="68" y="117"/>
                    <a:pt x="59" y="149"/>
                    <a:pt x="59" y="189"/>
                  </a:cubicBezTo>
                  <a:cubicBezTo>
                    <a:pt x="59" y="377"/>
                    <a:pt x="59" y="377"/>
                    <a:pt x="59" y="377"/>
                  </a:cubicBezTo>
                  <a:cubicBezTo>
                    <a:pt x="0" y="377"/>
                    <a:pt x="0" y="377"/>
                    <a:pt x="0" y="377"/>
                  </a:cubicBezTo>
                  <a:cubicBezTo>
                    <a:pt x="0" y="7"/>
                    <a:pt x="0" y="7"/>
                    <a:pt x="0" y="7"/>
                  </a:cubicBezTo>
                  <a:cubicBezTo>
                    <a:pt x="59" y="7"/>
                    <a:pt x="59" y="7"/>
                    <a:pt x="59" y="7"/>
                  </a:cubicBezTo>
                  <a:cubicBezTo>
                    <a:pt x="59" y="83"/>
                    <a:pt x="59" y="83"/>
                    <a:pt x="59"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1" name="Freeform 30"/>
            <p:cNvSpPr>
              <a:spLocks noEditPoints="1"/>
            </p:cNvSpPr>
            <p:nvPr/>
          </p:nvSpPr>
          <p:spPr bwMode="auto">
            <a:xfrm>
              <a:off x="1376" y="18771"/>
              <a:ext cx="863" cy="922"/>
            </a:xfrm>
            <a:custGeom>
              <a:avLst/>
              <a:gdLst>
                <a:gd name="T0" fmla="*/ 365 w 365"/>
                <a:gd name="T1" fmla="*/ 193 h 388"/>
                <a:gd name="T2" fmla="*/ 315 w 365"/>
                <a:gd name="T3" fmla="*/ 335 h 388"/>
                <a:gd name="T4" fmla="*/ 181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1"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2" name="Freeform 31"/>
            <p:cNvSpPr>
              <a:spLocks/>
            </p:cNvSpPr>
            <p:nvPr/>
          </p:nvSpPr>
          <p:spPr bwMode="auto">
            <a:xfrm>
              <a:off x="2341" y="18771"/>
              <a:ext cx="536" cy="922"/>
            </a:xfrm>
            <a:custGeom>
              <a:avLst/>
              <a:gdLst>
                <a:gd name="T0" fmla="*/ 227 w 227"/>
                <a:gd name="T1" fmla="*/ 280 h 388"/>
                <a:gd name="T2" fmla="*/ 190 w 227"/>
                <a:gd name="T3" fmla="*/ 358 h 388"/>
                <a:gd name="T4" fmla="*/ 92 w 227"/>
                <a:gd name="T5" fmla="*/ 388 h 388"/>
                <a:gd name="T6" fmla="*/ 0 w 227"/>
                <a:gd name="T7" fmla="*/ 366 h 388"/>
                <a:gd name="T8" fmla="*/ 0 w 227"/>
                <a:gd name="T9" fmla="*/ 302 h 388"/>
                <a:gd name="T10" fmla="*/ 96 w 227"/>
                <a:gd name="T11" fmla="*/ 338 h 388"/>
                <a:gd name="T12" fmla="*/ 167 w 227"/>
                <a:gd name="T13" fmla="*/ 286 h 388"/>
                <a:gd name="T14" fmla="*/ 153 w 227"/>
                <a:gd name="T15" fmla="*/ 252 h 388"/>
                <a:gd name="T16" fmla="*/ 90 w 227"/>
                <a:gd name="T17" fmla="*/ 216 h 388"/>
                <a:gd name="T18" fmla="*/ 21 w 227"/>
                <a:gd name="T19" fmla="*/ 171 h 388"/>
                <a:gd name="T20" fmla="*/ 1 w 227"/>
                <a:gd name="T21" fmla="*/ 107 h 388"/>
                <a:gd name="T22" fmla="*/ 38 w 227"/>
                <a:gd name="T23" fmla="*/ 31 h 388"/>
                <a:gd name="T24" fmla="*/ 131 w 227"/>
                <a:gd name="T25" fmla="*/ 0 h 388"/>
                <a:gd name="T26" fmla="*/ 210 w 227"/>
                <a:gd name="T27" fmla="*/ 17 h 388"/>
                <a:gd name="T28" fmla="*/ 210 w 227"/>
                <a:gd name="T29" fmla="*/ 77 h 388"/>
                <a:gd name="T30" fmla="*/ 126 w 227"/>
                <a:gd name="T31" fmla="*/ 51 h 388"/>
                <a:gd name="T32" fmla="*/ 79 w 227"/>
                <a:gd name="T33" fmla="*/ 65 h 388"/>
                <a:gd name="T34" fmla="*/ 61 w 227"/>
                <a:gd name="T35" fmla="*/ 102 h 388"/>
                <a:gd name="T36" fmla="*/ 75 w 227"/>
                <a:gd name="T37" fmla="*/ 140 h 388"/>
                <a:gd name="T38" fmla="*/ 132 w 227"/>
                <a:gd name="T39" fmla="*/ 171 h 388"/>
                <a:gd name="T40" fmla="*/ 206 w 227"/>
                <a:gd name="T41" fmla="*/ 218 h 388"/>
                <a:gd name="T42" fmla="*/ 227 w 227"/>
                <a:gd name="T43" fmla="*/ 28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8">
                  <a:moveTo>
                    <a:pt x="227" y="280"/>
                  </a:moveTo>
                  <a:cubicBezTo>
                    <a:pt x="227" y="312"/>
                    <a:pt x="215" y="338"/>
                    <a:pt x="190" y="358"/>
                  </a:cubicBezTo>
                  <a:cubicBezTo>
                    <a:pt x="166" y="378"/>
                    <a:pt x="133" y="388"/>
                    <a:pt x="92" y="388"/>
                  </a:cubicBezTo>
                  <a:cubicBezTo>
                    <a:pt x="57" y="388"/>
                    <a:pt x="26" y="381"/>
                    <a:pt x="0" y="366"/>
                  </a:cubicBezTo>
                  <a:cubicBezTo>
                    <a:pt x="0" y="302"/>
                    <a:pt x="0" y="302"/>
                    <a:pt x="0" y="302"/>
                  </a:cubicBezTo>
                  <a:cubicBezTo>
                    <a:pt x="29" y="326"/>
                    <a:pt x="61" y="338"/>
                    <a:pt x="96" y="338"/>
                  </a:cubicBezTo>
                  <a:cubicBezTo>
                    <a:pt x="143" y="338"/>
                    <a:pt x="167" y="320"/>
                    <a:pt x="167" y="286"/>
                  </a:cubicBezTo>
                  <a:cubicBezTo>
                    <a:pt x="167" y="272"/>
                    <a:pt x="162" y="261"/>
                    <a:pt x="153" y="252"/>
                  </a:cubicBezTo>
                  <a:cubicBezTo>
                    <a:pt x="144" y="243"/>
                    <a:pt x="123" y="231"/>
                    <a:pt x="90" y="216"/>
                  </a:cubicBezTo>
                  <a:cubicBezTo>
                    <a:pt x="58" y="202"/>
                    <a:pt x="34" y="187"/>
                    <a:pt x="21" y="171"/>
                  </a:cubicBezTo>
                  <a:cubicBezTo>
                    <a:pt x="7" y="155"/>
                    <a:pt x="1" y="134"/>
                    <a:pt x="1" y="107"/>
                  </a:cubicBezTo>
                  <a:cubicBezTo>
                    <a:pt x="1" y="77"/>
                    <a:pt x="13" y="51"/>
                    <a:pt x="38" y="31"/>
                  </a:cubicBezTo>
                  <a:cubicBezTo>
                    <a:pt x="62" y="10"/>
                    <a:pt x="93" y="0"/>
                    <a:pt x="131" y="0"/>
                  </a:cubicBezTo>
                  <a:cubicBezTo>
                    <a:pt x="160" y="0"/>
                    <a:pt x="187" y="6"/>
                    <a:pt x="210" y="17"/>
                  </a:cubicBezTo>
                  <a:cubicBezTo>
                    <a:pt x="210" y="77"/>
                    <a:pt x="210" y="77"/>
                    <a:pt x="210" y="77"/>
                  </a:cubicBezTo>
                  <a:cubicBezTo>
                    <a:pt x="186" y="59"/>
                    <a:pt x="158" y="51"/>
                    <a:pt x="126" y="51"/>
                  </a:cubicBezTo>
                  <a:cubicBezTo>
                    <a:pt x="107" y="51"/>
                    <a:pt x="91" y="55"/>
                    <a:pt x="79" y="65"/>
                  </a:cubicBezTo>
                  <a:cubicBezTo>
                    <a:pt x="67" y="75"/>
                    <a:pt x="61" y="87"/>
                    <a:pt x="61" y="102"/>
                  </a:cubicBezTo>
                  <a:cubicBezTo>
                    <a:pt x="61" y="119"/>
                    <a:pt x="66" y="131"/>
                    <a:pt x="75" y="140"/>
                  </a:cubicBezTo>
                  <a:cubicBezTo>
                    <a:pt x="84" y="149"/>
                    <a:pt x="103" y="159"/>
                    <a:pt x="132" y="171"/>
                  </a:cubicBezTo>
                  <a:cubicBezTo>
                    <a:pt x="167" y="186"/>
                    <a:pt x="192" y="202"/>
                    <a:pt x="206" y="218"/>
                  </a:cubicBezTo>
                  <a:cubicBezTo>
                    <a:pt x="220" y="235"/>
                    <a:pt x="227" y="255"/>
                    <a:pt x="227" y="2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3" name="Freeform 32"/>
            <p:cNvSpPr>
              <a:spLocks noEditPoints="1"/>
            </p:cNvSpPr>
            <p:nvPr/>
          </p:nvSpPr>
          <p:spPr bwMode="auto">
            <a:xfrm>
              <a:off x="2960" y="18771"/>
              <a:ext cx="863" cy="922"/>
            </a:xfrm>
            <a:custGeom>
              <a:avLst/>
              <a:gdLst>
                <a:gd name="T0" fmla="*/ 365 w 365"/>
                <a:gd name="T1" fmla="*/ 193 h 388"/>
                <a:gd name="T2" fmla="*/ 315 w 365"/>
                <a:gd name="T3" fmla="*/ 335 h 388"/>
                <a:gd name="T4" fmla="*/ 180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0"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4" name="Freeform 33"/>
            <p:cNvSpPr>
              <a:spLocks/>
            </p:cNvSpPr>
            <p:nvPr/>
          </p:nvSpPr>
          <p:spPr bwMode="auto">
            <a:xfrm>
              <a:off x="3856" y="18351"/>
              <a:ext cx="529" cy="1321"/>
            </a:xfrm>
            <a:custGeom>
              <a:avLst/>
              <a:gdLst>
                <a:gd name="T0" fmla="*/ 224 w 224"/>
                <a:gd name="T1" fmla="*/ 60 h 556"/>
                <a:gd name="T2" fmla="*/ 184 w 224"/>
                <a:gd name="T3" fmla="*/ 50 h 556"/>
                <a:gd name="T4" fmla="*/ 122 w 224"/>
                <a:gd name="T5" fmla="*/ 129 h 556"/>
                <a:gd name="T6" fmla="*/ 122 w 224"/>
                <a:gd name="T7" fmla="*/ 186 h 556"/>
                <a:gd name="T8" fmla="*/ 209 w 224"/>
                <a:gd name="T9" fmla="*/ 186 h 556"/>
                <a:gd name="T10" fmla="*/ 209 w 224"/>
                <a:gd name="T11" fmla="*/ 236 h 556"/>
                <a:gd name="T12" fmla="*/ 122 w 224"/>
                <a:gd name="T13" fmla="*/ 236 h 556"/>
                <a:gd name="T14" fmla="*/ 122 w 224"/>
                <a:gd name="T15" fmla="*/ 556 h 556"/>
                <a:gd name="T16" fmla="*/ 63 w 224"/>
                <a:gd name="T17" fmla="*/ 556 h 556"/>
                <a:gd name="T18" fmla="*/ 63 w 224"/>
                <a:gd name="T19" fmla="*/ 236 h 556"/>
                <a:gd name="T20" fmla="*/ 0 w 224"/>
                <a:gd name="T21" fmla="*/ 236 h 556"/>
                <a:gd name="T22" fmla="*/ 0 w 224"/>
                <a:gd name="T23" fmla="*/ 186 h 556"/>
                <a:gd name="T24" fmla="*/ 63 w 224"/>
                <a:gd name="T25" fmla="*/ 186 h 556"/>
                <a:gd name="T26" fmla="*/ 63 w 224"/>
                <a:gd name="T27" fmla="*/ 126 h 556"/>
                <a:gd name="T28" fmla="*/ 96 w 224"/>
                <a:gd name="T29" fmla="*/ 35 h 556"/>
                <a:gd name="T30" fmla="*/ 181 w 224"/>
                <a:gd name="T31" fmla="*/ 0 h 556"/>
                <a:gd name="T32" fmla="*/ 224 w 224"/>
                <a:gd name="T33" fmla="*/ 7 h 556"/>
                <a:gd name="T34" fmla="*/ 224 w 224"/>
                <a:gd name="T35" fmla="*/ 6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556">
                  <a:moveTo>
                    <a:pt x="224" y="60"/>
                  </a:moveTo>
                  <a:cubicBezTo>
                    <a:pt x="212" y="54"/>
                    <a:pt x="199" y="50"/>
                    <a:pt x="184" y="50"/>
                  </a:cubicBezTo>
                  <a:cubicBezTo>
                    <a:pt x="143" y="50"/>
                    <a:pt x="122" y="77"/>
                    <a:pt x="122" y="129"/>
                  </a:cubicBezTo>
                  <a:cubicBezTo>
                    <a:pt x="122" y="186"/>
                    <a:pt x="122" y="186"/>
                    <a:pt x="122" y="186"/>
                  </a:cubicBezTo>
                  <a:cubicBezTo>
                    <a:pt x="209" y="186"/>
                    <a:pt x="209" y="186"/>
                    <a:pt x="209" y="186"/>
                  </a:cubicBezTo>
                  <a:cubicBezTo>
                    <a:pt x="209" y="236"/>
                    <a:pt x="209" y="236"/>
                    <a:pt x="209" y="236"/>
                  </a:cubicBezTo>
                  <a:cubicBezTo>
                    <a:pt x="122" y="236"/>
                    <a:pt x="122" y="236"/>
                    <a:pt x="122" y="236"/>
                  </a:cubicBezTo>
                  <a:cubicBezTo>
                    <a:pt x="122" y="556"/>
                    <a:pt x="122" y="556"/>
                    <a:pt x="122" y="556"/>
                  </a:cubicBezTo>
                  <a:cubicBezTo>
                    <a:pt x="63" y="556"/>
                    <a:pt x="63" y="556"/>
                    <a:pt x="63" y="556"/>
                  </a:cubicBezTo>
                  <a:cubicBezTo>
                    <a:pt x="63" y="236"/>
                    <a:pt x="63" y="236"/>
                    <a:pt x="63" y="236"/>
                  </a:cubicBezTo>
                  <a:cubicBezTo>
                    <a:pt x="0" y="236"/>
                    <a:pt x="0" y="236"/>
                    <a:pt x="0" y="236"/>
                  </a:cubicBezTo>
                  <a:cubicBezTo>
                    <a:pt x="0" y="186"/>
                    <a:pt x="0" y="186"/>
                    <a:pt x="0" y="186"/>
                  </a:cubicBezTo>
                  <a:cubicBezTo>
                    <a:pt x="63" y="186"/>
                    <a:pt x="63" y="186"/>
                    <a:pt x="63" y="186"/>
                  </a:cubicBezTo>
                  <a:cubicBezTo>
                    <a:pt x="63" y="126"/>
                    <a:pt x="63" y="126"/>
                    <a:pt x="63" y="126"/>
                  </a:cubicBezTo>
                  <a:cubicBezTo>
                    <a:pt x="63" y="88"/>
                    <a:pt x="74" y="58"/>
                    <a:pt x="96" y="35"/>
                  </a:cubicBezTo>
                  <a:cubicBezTo>
                    <a:pt x="118" y="12"/>
                    <a:pt x="146" y="0"/>
                    <a:pt x="181" y="0"/>
                  </a:cubicBezTo>
                  <a:cubicBezTo>
                    <a:pt x="199" y="0"/>
                    <a:pt x="213" y="2"/>
                    <a:pt x="224" y="7"/>
                  </a:cubicBezTo>
                  <a:lnTo>
                    <a:pt x="224"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5" name="Freeform 34"/>
            <p:cNvSpPr>
              <a:spLocks/>
            </p:cNvSpPr>
            <p:nvPr/>
          </p:nvSpPr>
          <p:spPr bwMode="auto">
            <a:xfrm>
              <a:off x="4338" y="18531"/>
              <a:ext cx="513" cy="1162"/>
            </a:xfrm>
            <a:custGeom>
              <a:avLst/>
              <a:gdLst>
                <a:gd name="T0" fmla="*/ 217 w 217"/>
                <a:gd name="T1" fmla="*/ 477 h 489"/>
                <a:gd name="T2" fmla="*/ 161 w 217"/>
                <a:gd name="T3" fmla="*/ 489 h 489"/>
                <a:gd name="T4" fmla="*/ 64 w 217"/>
                <a:gd name="T5" fmla="*/ 379 h 489"/>
                <a:gd name="T6" fmla="*/ 64 w 217"/>
                <a:gd name="T7" fmla="*/ 160 h 489"/>
                <a:gd name="T8" fmla="*/ 0 w 217"/>
                <a:gd name="T9" fmla="*/ 160 h 489"/>
                <a:gd name="T10" fmla="*/ 0 w 217"/>
                <a:gd name="T11" fmla="*/ 110 h 489"/>
                <a:gd name="T12" fmla="*/ 64 w 217"/>
                <a:gd name="T13" fmla="*/ 110 h 489"/>
                <a:gd name="T14" fmla="*/ 64 w 217"/>
                <a:gd name="T15" fmla="*/ 20 h 489"/>
                <a:gd name="T16" fmla="*/ 123 w 217"/>
                <a:gd name="T17" fmla="*/ 0 h 489"/>
                <a:gd name="T18" fmla="*/ 123 w 217"/>
                <a:gd name="T19" fmla="*/ 110 h 489"/>
                <a:gd name="T20" fmla="*/ 217 w 217"/>
                <a:gd name="T21" fmla="*/ 110 h 489"/>
                <a:gd name="T22" fmla="*/ 217 w 217"/>
                <a:gd name="T23" fmla="*/ 160 h 489"/>
                <a:gd name="T24" fmla="*/ 123 w 217"/>
                <a:gd name="T25" fmla="*/ 160 h 489"/>
                <a:gd name="T26" fmla="*/ 123 w 217"/>
                <a:gd name="T27" fmla="*/ 369 h 489"/>
                <a:gd name="T28" fmla="*/ 136 w 217"/>
                <a:gd name="T29" fmla="*/ 422 h 489"/>
                <a:gd name="T30" fmla="*/ 178 w 217"/>
                <a:gd name="T31" fmla="*/ 438 h 489"/>
                <a:gd name="T32" fmla="*/ 217 w 217"/>
                <a:gd name="T33" fmla="*/ 426 h 489"/>
                <a:gd name="T34" fmla="*/ 217 w 217"/>
                <a:gd name="T35" fmla="*/ 47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489">
                  <a:moveTo>
                    <a:pt x="217" y="477"/>
                  </a:moveTo>
                  <a:cubicBezTo>
                    <a:pt x="203" y="485"/>
                    <a:pt x="184" y="489"/>
                    <a:pt x="161" y="489"/>
                  </a:cubicBezTo>
                  <a:cubicBezTo>
                    <a:pt x="96" y="489"/>
                    <a:pt x="64" y="452"/>
                    <a:pt x="64" y="379"/>
                  </a:cubicBezTo>
                  <a:cubicBezTo>
                    <a:pt x="64" y="160"/>
                    <a:pt x="64" y="160"/>
                    <a:pt x="64" y="160"/>
                  </a:cubicBezTo>
                  <a:cubicBezTo>
                    <a:pt x="0" y="160"/>
                    <a:pt x="0" y="160"/>
                    <a:pt x="0" y="160"/>
                  </a:cubicBezTo>
                  <a:cubicBezTo>
                    <a:pt x="0" y="110"/>
                    <a:pt x="0" y="110"/>
                    <a:pt x="0" y="110"/>
                  </a:cubicBezTo>
                  <a:cubicBezTo>
                    <a:pt x="64" y="110"/>
                    <a:pt x="64" y="110"/>
                    <a:pt x="64" y="110"/>
                  </a:cubicBezTo>
                  <a:cubicBezTo>
                    <a:pt x="64" y="20"/>
                    <a:pt x="64" y="20"/>
                    <a:pt x="64" y="20"/>
                  </a:cubicBezTo>
                  <a:cubicBezTo>
                    <a:pt x="123" y="0"/>
                    <a:pt x="123" y="0"/>
                    <a:pt x="123" y="0"/>
                  </a:cubicBezTo>
                  <a:cubicBezTo>
                    <a:pt x="123" y="110"/>
                    <a:pt x="123" y="110"/>
                    <a:pt x="123" y="110"/>
                  </a:cubicBezTo>
                  <a:cubicBezTo>
                    <a:pt x="217" y="110"/>
                    <a:pt x="217" y="110"/>
                    <a:pt x="217" y="110"/>
                  </a:cubicBezTo>
                  <a:cubicBezTo>
                    <a:pt x="217" y="160"/>
                    <a:pt x="217" y="160"/>
                    <a:pt x="217" y="160"/>
                  </a:cubicBezTo>
                  <a:cubicBezTo>
                    <a:pt x="123" y="160"/>
                    <a:pt x="123" y="160"/>
                    <a:pt x="123" y="160"/>
                  </a:cubicBezTo>
                  <a:cubicBezTo>
                    <a:pt x="123" y="369"/>
                    <a:pt x="123" y="369"/>
                    <a:pt x="123" y="369"/>
                  </a:cubicBezTo>
                  <a:cubicBezTo>
                    <a:pt x="123" y="394"/>
                    <a:pt x="128" y="412"/>
                    <a:pt x="136" y="422"/>
                  </a:cubicBezTo>
                  <a:cubicBezTo>
                    <a:pt x="145" y="433"/>
                    <a:pt x="159" y="438"/>
                    <a:pt x="178" y="438"/>
                  </a:cubicBezTo>
                  <a:cubicBezTo>
                    <a:pt x="193" y="438"/>
                    <a:pt x="206" y="434"/>
                    <a:pt x="217" y="426"/>
                  </a:cubicBezTo>
                  <a:lnTo>
                    <a:pt x="217" y="4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6" name="Freeform 35"/>
            <p:cNvSpPr>
              <a:spLocks noEditPoints="1"/>
            </p:cNvSpPr>
            <p:nvPr/>
          </p:nvSpPr>
          <p:spPr bwMode="auto">
            <a:xfrm>
              <a:off x="5212" y="18441"/>
              <a:ext cx="1090" cy="1231"/>
            </a:xfrm>
            <a:custGeom>
              <a:avLst/>
              <a:gdLst>
                <a:gd name="T0" fmla="*/ 1090 w 1090"/>
                <a:gd name="T1" fmla="*/ 1231 h 1231"/>
                <a:gd name="T2" fmla="*/ 932 w 1090"/>
                <a:gd name="T3" fmla="*/ 1231 h 1231"/>
                <a:gd name="T4" fmla="*/ 802 w 1090"/>
                <a:gd name="T5" fmla="*/ 886 h 1231"/>
                <a:gd name="T6" fmla="*/ 282 w 1090"/>
                <a:gd name="T7" fmla="*/ 886 h 1231"/>
                <a:gd name="T8" fmla="*/ 159 w 1090"/>
                <a:gd name="T9" fmla="*/ 1231 h 1231"/>
                <a:gd name="T10" fmla="*/ 0 w 1090"/>
                <a:gd name="T11" fmla="*/ 1231 h 1231"/>
                <a:gd name="T12" fmla="*/ 468 w 1090"/>
                <a:gd name="T13" fmla="*/ 0 h 1231"/>
                <a:gd name="T14" fmla="*/ 617 w 1090"/>
                <a:gd name="T15" fmla="*/ 0 h 1231"/>
                <a:gd name="T16" fmla="*/ 1090 w 1090"/>
                <a:gd name="T17" fmla="*/ 1231 h 1231"/>
                <a:gd name="T18" fmla="*/ 754 w 1090"/>
                <a:gd name="T19" fmla="*/ 755 h 1231"/>
                <a:gd name="T20" fmla="*/ 542 w 1090"/>
                <a:gd name="T21" fmla="*/ 180 h 1231"/>
                <a:gd name="T22" fmla="*/ 539 w 1090"/>
                <a:gd name="T23" fmla="*/ 180 h 1231"/>
                <a:gd name="T24" fmla="*/ 329 w 1090"/>
                <a:gd name="T25" fmla="*/ 755 h 1231"/>
                <a:gd name="T26" fmla="*/ 754 w 1090"/>
                <a:gd name="T27" fmla="*/ 75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0" h="1231">
                  <a:moveTo>
                    <a:pt x="1090" y="1231"/>
                  </a:moveTo>
                  <a:lnTo>
                    <a:pt x="932" y="1231"/>
                  </a:lnTo>
                  <a:lnTo>
                    <a:pt x="802" y="886"/>
                  </a:lnTo>
                  <a:lnTo>
                    <a:pt x="282" y="886"/>
                  </a:lnTo>
                  <a:lnTo>
                    <a:pt x="159" y="1231"/>
                  </a:lnTo>
                  <a:lnTo>
                    <a:pt x="0" y="1231"/>
                  </a:lnTo>
                  <a:lnTo>
                    <a:pt x="468" y="0"/>
                  </a:lnTo>
                  <a:lnTo>
                    <a:pt x="617" y="0"/>
                  </a:lnTo>
                  <a:lnTo>
                    <a:pt x="1090" y="1231"/>
                  </a:lnTo>
                  <a:close/>
                  <a:moveTo>
                    <a:pt x="754" y="755"/>
                  </a:moveTo>
                  <a:lnTo>
                    <a:pt x="542" y="180"/>
                  </a:lnTo>
                  <a:lnTo>
                    <a:pt x="539" y="180"/>
                  </a:lnTo>
                  <a:lnTo>
                    <a:pt x="329" y="755"/>
                  </a:lnTo>
                  <a:lnTo>
                    <a:pt x="754" y="7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7" name="Freeform 36"/>
            <p:cNvSpPr>
              <a:spLocks/>
            </p:cNvSpPr>
            <p:nvPr/>
          </p:nvSpPr>
          <p:spPr bwMode="auto">
            <a:xfrm>
              <a:off x="6363" y="18793"/>
              <a:ext cx="726" cy="879"/>
            </a:xfrm>
            <a:custGeom>
              <a:avLst/>
              <a:gdLst>
                <a:gd name="T0" fmla="*/ 726 w 726"/>
                <a:gd name="T1" fmla="*/ 40 h 879"/>
                <a:gd name="T2" fmla="*/ 206 w 726"/>
                <a:gd name="T3" fmla="*/ 760 h 879"/>
                <a:gd name="T4" fmla="*/ 719 w 726"/>
                <a:gd name="T5" fmla="*/ 760 h 879"/>
                <a:gd name="T6" fmla="*/ 719 w 726"/>
                <a:gd name="T7" fmla="*/ 879 h 879"/>
                <a:gd name="T8" fmla="*/ 0 w 726"/>
                <a:gd name="T9" fmla="*/ 879 h 879"/>
                <a:gd name="T10" fmla="*/ 0 w 726"/>
                <a:gd name="T11" fmla="*/ 836 h 879"/>
                <a:gd name="T12" fmla="*/ 518 w 726"/>
                <a:gd name="T13" fmla="*/ 118 h 879"/>
                <a:gd name="T14" fmla="*/ 50 w 726"/>
                <a:gd name="T15" fmla="*/ 118 h 879"/>
                <a:gd name="T16" fmla="*/ 50 w 726"/>
                <a:gd name="T17" fmla="*/ 0 h 879"/>
                <a:gd name="T18" fmla="*/ 726 w 726"/>
                <a:gd name="T19" fmla="*/ 0 h 879"/>
                <a:gd name="T20" fmla="*/ 726 w 726"/>
                <a:gd name="T21" fmla="*/ 4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6" h="879">
                  <a:moveTo>
                    <a:pt x="726" y="40"/>
                  </a:moveTo>
                  <a:lnTo>
                    <a:pt x="206" y="760"/>
                  </a:lnTo>
                  <a:lnTo>
                    <a:pt x="719" y="760"/>
                  </a:lnTo>
                  <a:lnTo>
                    <a:pt x="719" y="879"/>
                  </a:lnTo>
                  <a:lnTo>
                    <a:pt x="0" y="879"/>
                  </a:lnTo>
                  <a:lnTo>
                    <a:pt x="0" y="836"/>
                  </a:lnTo>
                  <a:lnTo>
                    <a:pt x="518" y="118"/>
                  </a:lnTo>
                  <a:lnTo>
                    <a:pt x="50" y="118"/>
                  </a:lnTo>
                  <a:lnTo>
                    <a:pt x="50" y="0"/>
                  </a:lnTo>
                  <a:lnTo>
                    <a:pt x="726" y="0"/>
                  </a:lnTo>
                  <a:lnTo>
                    <a:pt x="726"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8" name="Freeform 37"/>
            <p:cNvSpPr>
              <a:spLocks/>
            </p:cNvSpPr>
            <p:nvPr/>
          </p:nvSpPr>
          <p:spPr bwMode="auto">
            <a:xfrm>
              <a:off x="7193" y="18793"/>
              <a:ext cx="728" cy="900"/>
            </a:xfrm>
            <a:custGeom>
              <a:avLst/>
              <a:gdLst>
                <a:gd name="T0" fmla="*/ 308 w 308"/>
                <a:gd name="T1" fmla="*/ 370 h 379"/>
                <a:gd name="T2" fmla="*/ 248 w 308"/>
                <a:gd name="T3" fmla="*/ 370 h 379"/>
                <a:gd name="T4" fmla="*/ 248 w 308"/>
                <a:gd name="T5" fmla="*/ 312 h 379"/>
                <a:gd name="T6" fmla="*/ 247 w 308"/>
                <a:gd name="T7" fmla="*/ 312 h 379"/>
                <a:gd name="T8" fmla="*/ 133 w 308"/>
                <a:gd name="T9" fmla="*/ 379 h 379"/>
                <a:gd name="T10" fmla="*/ 0 w 308"/>
                <a:gd name="T11" fmla="*/ 221 h 379"/>
                <a:gd name="T12" fmla="*/ 0 w 308"/>
                <a:gd name="T13" fmla="*/ 0 h 379"/>
                <a:gd name="T14" fmla="*/ 60 w 308"/>
                <a:gd name="T15" fmla="*/ 0 h 379"/>
                <a:gd name="T16" fmla="*/ 60 w 308"/>
                <a:gd name="T17" fmla="*/ 212 h 379"/>
                <a:gd name="T18" fmla="*/ 149 w 308"/>
                <a:gd name="T19" fmla="*/ 329 h 379"/>
                <a:gd name="T20" fmla="*/ 221 w 308"/>
                <a:gd name="T21" fmla="*/ 297 h 379"/>
                <a:gd name="T22" fmla="*/ 248 w 308"/>
                <a:gd name="T23" fmla="*/ 213 h 379"/>
                <a:gd name="T24" fmla="*/ 248 w 308"/>
                <a:gd name="T25" fmla="*/ 0 h 379"/>
                <a:gd name="T26" fmla="*/ 308 w 308"/>
                <a:gd name="T27" fmla="*/ 0 h 379"/>
                <a:gd name="T28" fmla="*/ 308 w 308"/>
                <a:gd name="T29" fmla="*/ 37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379">
                  <a:moveTo>
                    <a:pt x="308" y="370"/>
                  </a:moveTo>
                  <a:cubicBezTo>
                    <a:pt x="248" y="370"/>
                    <a:pt x="248" y="370"/>
                    <a:pt x="248" y="370"/>
                  </a:cubicBezTo>
                  <a:cubicBezTo>
                    <a:pt x="248" y="312"/>
                    <a:pt x="248" y="312"/>
                    <a:pt x="248" y="312"/>
                  </a:cubicBezTo>
                  <a:cubicBezTo>
                    <a:pt x="247" y="312"/>
                    <a:pt x="247" y="312"/>
                    <a:pt x="247" y="312"/>
                  </a:cubicBezTo>
                  <a:cubicBezTo>
                    <a:pt x="222" y="357"/>
                    <a:pt x="184" y="379"/>
                    <a:pt x="133" y="379"/>
                  </a:cubicBezTo>
                  <a:cubicBezTo>
                    <a:pt x="45" y="379"/>
                    <a:pt x="0" y="327"/>
                    <a:pt x="0" y="221"/>
                  </a:cubicBezTo>
                  <a:cubicBezTo>
                    <a:pt x="0" y="0"/>
                    <a:pt x="0" y="0"/>
                    <a:pt x="0" y="0"/>
                  </a:cubicBezTo>
                  <a:cubicBezTo>
                    <a:pt x="60" y="0"/>
                    <a:pt x="60" y="0"/>
                    <a:pt x="60" y="0"/>
                  </a:cubicBezTo>
                  <a:cubicBezTo>
                    <a:pt x="60" y="212"/>
                    <a:pt x="60" y="212"/>
                    <a:pt x="60" y="212"/>
                  </a:cubicBezTo>
                  <a:cubicBezTo>
                    <a:pt x="60" y="290"/>
                    <a:pt x="90" y="329"/>
                    <a:pt x="149" y="329"/>
                  </a:cubicBezTo>
                  <a:cubicBezTo>
                    <a:pt x="179" y="329"/>
                    <a:pt x="203" y="318"/>
                    <a:pt x="221" y="297"/>
                  </a:cubicBezTo>
                  <a:cubicBezTo>
                    <a:pt x="239" y="275"/>
                    <a:pt x="248" y="248"/>
                    <a:pt x="248" y="213"/>
                  </a:cubicBezTo>
                  <a:cubicBezTo>
                    <a:pt x="248" y="0"/>
                    <a:pt x="248" y="0"/>
                    <a:pt x="248" y="0"/>
                  </a:cubicBezTo>
                  <a:cubicBezTo>
                    <a:pt x="308" y="0"/>
                    <a:pt x="308" y="0"/>
                    <a:pt x="308" y="0"/>
                  </a:cubicBezTo>
                  <a:lnTo>
                    <a:pt x="308" y="3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9" name="Freeform 38"/>
            <p:cNvSpPr>
              <a:spLocks/>
            </p:cNvSpPr>
            <p:nvPr/>
          </p:nvSpPr>
          <p:spPr bwMode="auto">
            <a:xfrm>
              <a:off x="8148" y="18776"/>
              <a:ext cx="456" cy="896"/>
            </a:xfrm>
            <a:custGeom>
              <a:avLst/>
              <a:gdLst>
                <a:gd name="T0" fmla="*/ 193 w 193"/>
                <a:gd name="T1" fmla="*/ 67 h 377"/>
                <a:gd name="T2" fmla="*/ 148 w 193"/>
                <a:gd name="T3" fmla="*/ 55 h 377"/>
                <a:gd name="T4" fmla="*/ 84 w 193"/>
                <a:gd name="T5" fmla="*/ 92 h 377"/>
                <a:gd name="T6" fmla="*/ 60 w 193"/>
                <a:gd name="T7" fmla="*/ 189 h 377"/>
                <a:gd name="T8" fmla="*/ 60 w 193"/>
                <a:gd name="T9" fmla="*/ 377 h 377"/>
                <a:gd name="T10" fmla="*/ 0 w 193"/>
                <a:gd name="T11" fmla="*/ 377 h 377"/>
                <a:gd name="T12" fmla="*/ 0 w 193"/>
                <a:gd name="T13" fmla="*/ 7 h 377"/>
                <a:gd name="T14" fmla="*/ 60 w 193"/>
                <a:gd name="T15" fmla="*/ 7 h 377"/>
                <a:gd name="T16" fmla="*/ 60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1" y="67"/>
                    <a:pt x="84" y="92"/>
                  </a:cubicBezTo>
                  <a:cubicBezTo>
                    <a:pt x="68" y="117"/>
                    <a:pt x="60" y="149"/>
                    <a:pt x="60" y="189"/>
                  </a:cubicBezTo>
                  <a:cubicBezTo>
                    <a:pt x="60" y="377"/>
                    <a:pt x="60" y="377"/>
                    <a:pt x="60" y="377"/>
                  </a:cubicBezTo>
                  <a:cubicBezTo>
                    <a:pt x="0" y="377"/>
                    <a:pt x="0" y="377"/>
                    <a:pt x="0" y="377"/>
                  </a:cubicBezTo>
                  <a:cubicBezTo>
                    <a:pt x="0" y="7"/>
                    <a:pt x="0" y="7"/>
                    <a:pt x="0" y="7"/>
                  </a:cubicBezTo>
                  <a:cubicBezTo>
                    <a:pt x="60" y="7"/>
                    <a:pt x="60" y="7"/>
                    <a:pt x="60" y="7"/>
                  </a:cubicBezTo>
                  <a:cubicBezTo>
                    <a:pt x="60" y="83"/>
                    <a:pt x="60" y="83"/>
                    <a:pt x="60"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90" name="Freeform 39"/>
            <p:cNvSpPr>
              <a:spLocks noEditPoints="1"/>
            </p:cNvSpPr>
            <p:nvPr/>
          </p:nvSpPr>
          <p:spPr bwMode="auto">
            <a:xfrm>
              <a:off x="8611" y="18771"/>
              <a:ext cx="764" cy="922"/>
            </a:xfrm>
            <a:custGeom>
              <a:avLst/>
              <a:gdLst>
                <a:gd name="T0" fmla="*/ 323 w 323"/>
                <a:gd name="T1" fmla="*/ 209 h 388"/>
                <a:gd name="T2" fmla="*/ 62 w 323"/>
                <a:gd name="T3" fmla="*/ 209 h 388"/>
                <a:gd name="T4" fmla="*/ 95 w 323"/>
                <a:gd name="T5" fmla="*/ 305 h 388"/>
                <a:gd name="T6" fmla="*/ 183 w 323"/>
                <a:gd name="T7" fmla="*/ 338 h 388"/>
                <a:gd name="T8" fmla="*/ 297 w 323"/>
                <a:gd name="T9" fmla="*/ 297 h 388"/>
                <a:gd name="T10" fmla="*/ 297 w 323"/>
                <a:gd name="T11" fmla="*/ 353 h 388"/>
                <a:gd name="T12" fmla="*/ 169 w 323"/>
                <a:gd name="T13" fmla="*/ 388 h 388"/>
                <a:gd name="T14" fmla="*/ 45 w 323"/>
                <a:gd name="T15" fmla="*/ 337 h 388"/>
                <a:gd name="T16" fmla="*/ 0 w 323"/>
                <a:gd name="T17" fmla="*/ 196 h 388"/>
                <a:gd name="T18" fmla="*/ 23 w 323"/>
                <a:gd name="T19" fmla="*/ 95 h 388"/>
                <a:gd name="T20" fmla="*/ 84 w 323"/>
                <a:gd name="T21" fmla="*/ 25 h 388"/>
                <a:gd name="T22" fmla="*/ 171 w 323"/>
                <a:gd name="T23" fmla="*/ 0 h 388"/>
                <a:gd name="T24" fmla="*/ 283 w 323"/>
                <a:gd name="T25" fmla="*/ 47 h 388"/>
                <a:gd name="T26" fmla="*/ 323 w 323"/>
                <a:gd name="T27" fmla="*/ 178 h 388"/>
                <a:gd name="T28" fmla="*/ 323 w 323"/>
                <a:gd name="T29" fmla="*/ 209 h 388"/>
                <a:gd name="T30" fmla="*/ 263 w 323"/>
                <a:gd name="T31" fmla="*/ 159 h 388"/>
                <a:gd name="T32" fmla="*/ 238 w 323"/>
                <a:gd name="T33" fmla="*/ 79 h 388"/>
                <a:gd name="T34" fmla="*/ 170 w 323"/>
                <a:gd name="T35" fmla="*/ 51 h 388"/>
                <a:gd name="T36" fmla="*/ 100 w 323"/>
                <a:gd name="T37" fmla="*/ 80 h 388"/>
                <a:gd name="T38" fmla="*/ 63 w 323"/>
                <a:gd name="T39" fmla="*/ 159 h 388"/>
                <a:gd name="T40" fmla="*/ 263 w 323"/>
                <a:gd name="T41" fmla="*/ 15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3" h="388">
                  <a:moveTo>
                    <a:pt x="323" y="209"/>
                  </a:moveTo>
                  <a:cubicBezTo>
                    <a:pt x="62" y="209"/>
                    <a:pt x="62" y="209"/>
                    <a:pt x="62" y="209"/>
                  </a:cubicBezTo>
                  <a:cubicBezTo>
                    <a:pt x="63" y="251"/>
                    <a:pt x="74" y="283"/>
                    <a:pt x="95" y="305"/>
                  </a:cubicBezTo>
                  <a:cubicBezTo>
                    <a:pt x="116" y="327"/>
                    <a:pt x="145" y="338"/>
                    <a:pt x="183" y="338"/>
                  </a:cubicBezTo>
                  <a:cubicBezTo>
                    <a:pt x="225" y="338"/>
                    <a:pt x="263" y="324"/>
                    <a:pt x="297" y="297"/>
                  </a:cubicBezTo>
                  <a:cubicBezTo>
                    <a:pt x="297" y="353"/>
                    <a:pt x="297" y="353"/>
                    <a:pt x="297" y="353"/>
                  </a:cubicBezTo>
                  <a:cubicBezTo>
                    <a:pt x="265" y="376"/>
                    <a:pt x="222" y="388"/>
                    <a:pt x="169" y="388"/>
                  </a:cubicBezTo>
                  <a:cubicBezTo>
                    <a:pt x="116" y="388"/>
                    <a:pt x="75" y="371"/>
                    <a:pt x="45" y="337"/>
                  </a:cubicBezTo>
                  <a:cubicBezTo>
                    <a:pt x="15" y="303"/>
                    <a:pt x="0" y="256"/>
                    <a:pt x="0" y="196"/>
                  </a:cubicBezTo>
                  <a:cubicBezTo>
                    <a:pt x="0" y="159"/>
                    <a:pt x="8" y="125"/>
                    <a:pt x="23" y="95"/>
                  </a:cubicBezTo>
                  <a:cubicBezTo>
                    <a:pt x="38" y="65"/>
                    <a:pt x="58" y="42"/>
                    <a:pt x="84" y="25"/>
                  </a:cubicBezTo>
                  <a:cubicBezTo>
                    <a:pt x="110" y="8"/>
                    <a:pt x="139" y="0"/>
                    <a:pt x="171" y="0"/>
                  </a:cubicBezTo>
                  <a:cubicBezTo>
                    <a:pt x="219" y="0"/>
                    <a:pt x="256" y="16"/>
                    <a:pt x="283" y="47"/>
                  </a:cubicBezTo>
                  <a:cubicBezTo>
                    <a:pt x="310" y="78"/>
                    <a:pt x="323" y="122"/>
                    <a:pt x="323" y="178"/>
                  </a:cubicBezTo>
                  <a:lnTo>
                    <a:pt x="323" y="209"/>
                  </a:lnTo>
                  <a:close/>
                  <a:moveTo>
                    <a:pt x="263" y="159"/>
                  </a:moveTo>
                  <a:cubicBezTo>
                    <a:pt x="262" y="124"/>
                    <a:pt x="254" y="98"/>
                    <a:pt x="238" y="79"/>
                  </a:cubicBezTo>
                  <a:cubicBezTo>
                    <a:pt x="222" y="60"/>
                    <a:pt x="199" y="51"/>
                    <a:pt x="170" y="51"/>
                  </a:cubicBezTo>
                  <a:cubicBezTo>
                    <a:pt x="143" y="51"/>
                    <a:pt x="119" y="60"/>
                    <a:pt x="100" y="80"/>
                  </a:cubicBezTo>
                  <a:cubicBezTo>
                    <a:pt x="80" y="100"/>
                    <a:pt x="68" y="126"/>
                    <a:pt x="63" y="159"/>
                  </a:cubicBezTo>
                  <a:lnTo>
                    <a:pt x="263" y="1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pic>
        <p:nvPicPr>
          <p:cNvPr id="691" name="Picture 690"/>
          <p:cNvPicPr>
            <a:picLocks noChangeAspect="1"/>
          </p:cNvPicPr>
          <p:nvPr/>
        </p:nvPicPr>
        <p:blipFill rotWithShape="1">
          <a:blip r:embed="rId20" cstate="screen">
            <a:extLst>
              <a:ext uri="{28A0092B-C50C-407E-A947-70E740481C1C}">
                <a14:useLocalDpi xmlns:a14="http://schemas.microsoft.com/office/drawing/2010/main"/>
              </a:ext>
            </a:extLst>
          </a:blip>
          <a:srcRect t="44093" r="11119"/>
          <a:stretch/>
        </p:blipFill>
        <p:spPr>
          <a:xfrm>
            <a:off x="8136438" y="4052959"/>
            <a:ext cx="681158" cy="418212"/>
          </a:xfrm>
          <a:prstGeom prst="rect">
            <a:avLst/>
          </a:prstGeom>
        </p:spPr>
      </p:pic>
      <p:grpSp>
        <p:nvGrpSpPr>
          <p:cNvPr id="692" name="Group 691"/>
          <p:cNvGrpSpPr>
            <a:grpSpLocks noChangeAspect="1"/>
          </p:cNvGrpSpPr>
          <p:nvPr/>
        </p:nvGrpSpPr>
        <p:grpSpPr>
          <a:xfrm>
            <a:off x="8329021" y="4652706"/>
            <a:ext cx="393677" cy="555638"/>
            <a:chOff x="1214438" y="4121151"/>
            <a:chExt cx="1558925" cy="2200275"/>
          </a:xfrm>
        </p:grpSpPr>
        <p:sp>
          <p:nvSpPr>
            <p:cNvPr id="693" name="Freeform 5"/>
            <p:cNvSpPr>
              <a:spLocks noEditPoints="1"/>
            </p:cNvSpPr>
            <p:nvPr/>
          </p:nvSpPr>
          <p:spPr bwMode="auto">
            <a:xfrm>
              <a:off x="1214438" y="4121151"/>
              <a:ext cx="1558925" cy="2200275"/>
            </a:xfrm>
            <a:custGeom>
              <a:avLst/>
              <a:gdLst>
                <a:gd name="T0" fmla="*/ 89 w 982"/>
                <a:gd name="T1" fmla="*/ 1274 h 1386"/>
                <a:gd name="T2" fmla="*/ 892 w 982"/>
                <a:gd name="T3" fmla="*/ 1274 h 1386"/>
                <a:gd name="T4" fmla="*/ 0 w 982"/>
                <a:gd name="T5" fmla="*/ 272 h 1386"/>
                <a:gd name="T6" fmla="*/ 790 w 982"/>
                <a:gd name="T7" fmla="*/ 572 h 1386"/>
                <a:gd name="T8" fmla="*/ 787 w 982"/>
                <a:gd name="T9" fmla="*/ 600 h 1386"/>
                <a:gd name="T10" fmla="*/ 490 w 982"/>
                <a:gd name="T11" fmla="*/ 600 h 1386"/>
                <a:gd name="T12" fmla="*/ 328 w 982"/>
                <a:gd name="T13" fmla="*/ 725 h 1386"/>
                <a:gd name="T14" fmla="*/ 491 w 982"/>
                <a:gd name="T15" fmla="*/ 725 h 1386"/>
                <a:gd name="T16" fmla="*/ 776 w 982"/>
                <a:gd name="T17" fmla="*/ 725 h 1386"/>
                <a:gd name="T18" fmla="*/ 744 w 982"/>
                <a:gd name="T19" fmla="*/ 1082 h 1386"/>
                <a:gd name="T20" fmla="*/ 491 w 982"/>
                <a:gd name="T21" fmla="*/ 1173 h 1386"/>
                <a:gd name="T22" fmla="*/ 490 w 982"/>
                <a:gd name="T23" fmla="*/ 1173 h 1386"/>
                <a:gd name="T24" fmla="*/ 221 w 982"/>
                <a:gd name="T25" fmla="*/ 910 h 1386"/>
                <a:gd name="T26" fmla="*/ 344 w 982"/>
                <a:gd name="T27" fmla="*/ 910 h 1386"/>
                <a:gd name="T28" fmla="*/ 490 w 982"/>
                <a:gd name="T29" fmla="*/ 1045 h 1386"/>
                <a:gd name="T30" fmla="*/ 490 w 982"/>
                <a:gd name="T31" fmla="*/ 1045 h 1386"/>
                <a:gd name="T32" fmla="*/ 642 w 982"/>
                <a:gd name="T33" fmla="*/ 849 h 1386"/>
                <a:gd name="T34" fmla="*/ 490 w 982"/>
                <a:gd name="T35" fmla="*/ 849 h 1386"/>
                <a:gd name="T36" fmla="*/ 185 w 982"/>
                <a:gd name="T37" fmla="*/ 510 h 1386"/>
                <a:gd name="T38" fmla="*/ 490 w 982"/>
                <a:gd name="T39" fmla="*/ 477 h 1386"/>
                <a:gd name="T40" fmla="*/ 798 w 982"/>
                <a:gd name="T41" fmla="*/ 477 h 1386"/>
                <a:gd name="T42" fmla="*/ 91 w 982"/>
                <a:gd name="T43" fmla="*/ 0 h 1386"/>
                <a:gd name="T44" fmla="*/ 154 w 982"/>
                <a:gd name="T45" fmla="*/ 61 h 1386"/>
                <a:gd name="T46" fmla="*/ 210 w 982"/>
                <a:gd name="T47" fmla="*/ 0 h 1386"/>
                <a:gd name="T48" fmla="*/ 273 w 982"/>
                <a:gd name="T49" fmla="*/ 186 h 1386"/>
                <a:gd name="T50" fmla="*/ 210 w 982"/>
                <a:gd name="T51" fmla="*/ 124 h 1386"/>
                <a:gd name="T52" fmla="*/ 154 w 982"/>
                <a:gd name="T53" fmla="*/ 186 h 1386"/>
                <a:gd name="T54" fmla="*/ 91 w 982"/>
                <a:gd name="T55" fmla="*/ 0 h 1386"/>
                <a:gd name="T56" fmla="*/ 355 w 982"/>
                <a:gd name="T57" fmla="*/ 61 h 1386"/>
                <a:gd name="T58" fmla="*/ 300 w 982"/>
                <a:gd name="T59" fmla="*/ 0 h 1386"/>
                <a:gd name="T60" fmla="*/ 472 w 982"/>
                <a:gd name="T61" fmla="*/ 61 h 1386"/>
                <a:gd name="T62" fmla="*/ 418 w 982"/>
                <a:gd name="T63" fmla="*/ 186 h 1386"/>
                <a:gd name="T64" fmla="*/ 355 w 982"/>
                <a:gd name="T65" fmla="*/ 61 h 1386"/>
                <a:gd name="T66" fmla="*/ 500 w 982"/>
                <a:gd name="T67" fmla="*/ 0 h 1386"/>
                <a:gd name="T68" fmla="*/ 606 w 982"/>
                <a:gd name="T69" fmla="*/ 65 h 1386"/>
                <a:gd name="T70" fmla="*/ 710 w 982"/>
                <a:gd name="T71" fmla="*/ 0 h 1386"/>
                <a:gd name="T72" fmla="*/ 649 w 982"/>
                <a:gd name="T73" fmla="*/ 186 h 1386"/>
                <a:gd name="T74" fmla="*/ 606 w 982"/>
                <a:gd name="T75" fmla="*/ 160 h 1386"/>
                <a:gd name="T76" fmla="*/ 561 w 982"/>
                <a:gd name="T77" fmla="*/ 94 h 1386"/>
                <a:gd name="T78" fmla="*/ 500 w 982"/>
                <a:gd name="T79" fmla="*/ 186 h 1386"/>
                <a:gd name="T80" fmla="*/ 741 w 982"/>
                <a:gd name="T81" fmla="*/ 0 h 1386"/>
                <a:gd name="T82" fmla="*/ 804 w 982"/>
                <a:gd name="T83" fmla="*/ 125 h 1386"/>
                <a:gd name="T84" fmla="*/ 892 w 982"/>
                <a:gd name="T85" fmla="*/ 186 h 1386"/>
                <a:gd name="T86" fmla="*/ 741 w 982"/>
                <a:gd name="T87" fmla="*/ 0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82" h="1386">
                  <a:moveTo>
                    <a:pt x="0" y="272"/>
                  </a:moveTo>
                  <a:lnTo>
                    <a:pt x="89" y="1274"/>
                  </a:lnTo>
                  <a:lnTo>
                    <a:pt x="490" y="1386"/>
                  </a:lnTo>
                  <a:lnTo>
                    <a:pt x="892" y="1274"/>
                  </a:lnTo>
                  <a:lnTo>
                    <a:pt x="982" y="272"/>
                  </a:lnTo>
                  <a:lnTo>
                    <a:pt x="0" y="272"/>
                  </a:lnTo>
                  <a:close/>
                  <a:moveTo>
                    <a:pt x="795" y="510"/>
                  </a:moveTo>
                  <a:lnTo>
                    <a:pt x="790" y="572"/>
                  </a:lnTo>
                  <a:lnTo>
                    <a:pt x="787" y="600"/>
                  </a:lnTo>
                  <a:lnTo>
                    <a:pt x="787" y="600"/>
                  </a:lnTo>
                  <a:lnTo>
                    <a:pt x="491" y="600"/>
                  </a:lnTo>
                  <a:lnTo>
                    <a:pt x="490" y="600"/>
                  </a:lnTo>
                  <a:lnTo>
                    <a:pt x="317" y="600"/>
                  </a:lnTo>
                  <a:lnTo>
                    <a:pt x="328" y="725"/>
                  </a:lnTo>
                  <a:lnTo>
                    <a:pt x="490" y="725"/>
                  </a:lnTo>
                  <a:lnTo>
                    <a:pt x="491" y="725"/>
                  </a:lnTo>
                  <a:lnTo>
                    <a:pt x="743" y="725"/>
                  </a:lnTo>
                  <a:lnTo>
                    <a:pt x="776" y="725"/>
                  </a:lnTo>
                  <a:lnTo>
                    <a:pt x="773" y="759"/>
                  </a:lnTo>
                  <a:lnTo>
                    <a:pt x="744" y="1082"/>
                  </a:lnTo>
                  <a:lnTo>
                    <a:pt x="742" y="1103"/>
                  </a:lnTo>
                  <a:lnTo>
                    <a:pt x="491" y="1173"/>
                  </a:lnTo>
                  <a:lnTo>
                    <a:pt x="491" y="1173"/>
                  </a:lnTo>
                  <a:lnTo>
                    <a:pt x="490" y="1173"/>
                  </a:lnTo>
                  <a:lnTo>
                    <a:pt x="238" y="1103"/>
                  </a:lnTo>
                  <a:lnTo>
                    <a:pt x="221" y="910"/>
                  </a:lnTo>
                  <a:lnTo>
                    <a:pt x="278" y="910"/>
                  </a:lnTo>
                  <a:lnTo>
                    <a:pt x="344" y="910"/>
                  </a:lnTo>
                  <a:lnTo>
                    <a:pt x="353" y="1008"/>
                  </a:lnTo>
                  <a:lnTo>
                    <a:pt x="490" y="1045"/>
                  </a:lnTo>
                  <a:lnTo>
                    <a:pt x="490" y="1045"/>
                  </a:lnTo>
                  <a:lnTo>
                    <a:pt x="490" y="1045"/>
                  </a:lnTo>
                  <a:lnTo>
                    <a:pt x="627" y="1008"/>
                  </a:lnTo>
                  <a:lnTo>
                    <a:pt x="642" y="849"/>
                  </a:lnTo>
                  <a:lnTo>
                    <a:pt x="491" y="849"/>
                  </a:lnTo>
                  <a:lnTo>
                    <a:pt x="490" y="849"/>
                  </a:lnTo>
                  <a:lnTo>
                    <a:pt x="215" y="849"/>
                  </a:lnTo>
                  <a:lnTo>
                    <a:pt x="185" y="510"/>
                  </a:lnTo>
                  <a:lnTo>
                    <a:pt x="182" y="477"/>
                  </a:lnTo>
                  <a:lnTo>
                    <a:pt x="490" y="477"/>
                  </a:lnTo>
                  <a:lnTo>
                    <a:pt x="491" y="477"/>
                  </a:lnTo>
                  <a:lnTo>
                    <a:pt x="798" y="477"/>
                  </a:lnTo>
                  <a:lnTo>
                    <a:pt x="795" y="510"/>
                  </a:lnTo>
                  <a:close/>
                  <a:moveTo>
                    <a:pt x="91" y="0"/>
                  </a:moveTo>
                  <a:lnTo>
                    <a:pt x="154" y="0"/>
                  </a:lnTo>
                  <a:lnTo>
                    <a:pt x="154" y="61"/>
                  </a:lnTo>
                  <a:lnTo>
                    <a:pt x="210" y="61"/>
                  </a:lnTo>
                  <a:lnTo>
                    <a:pt x="210" y="0"/>
                  </a:lnTo>
                  <a:lnTo>
                    <a:pt x="273" y="0"/>
                  </a:lnTo>
                  <a:lnTo>
                    <a:pt x="273" y="186"/>
                  </a:lnTo>
                  <a:lnTo>
                    <a:pt x="210" y="186"/>
                  </a:lnTo>
                  <a:lnTo>
                    <a:pt x="210" y="124"/>
                  </a:lnTo>
                  <a:lnTo>
                    <a:pt x="154" y="124"/>
                  </a:lnTo>
                  <a:lnTo>
                    <a:pt x="154" y="186"/>
                  </a:lnTo>
                  <a:lnTo>
                    <a:pt x="91" y="186"/>
                  </a:lnTo>
                  <a:lnTo>
                    <a:pt x="91" y="0"/>
                  </a:lnTo>
                  <a:lnTo>
                    <a:pt x="91" y="0"/>
                  </a:lnTo>
                  <a:close/>
                  <a:moveTo>
                    <a:pt x="355" y="61"/>
                  </a:moveTo>
                  <a:lnTo>
                    <a:pt x="300" y="61"/>
                  </a:lnTo>
                  <a:lnTo>
                    <a:pt x="300" y="0"/>
                  </a:lnTo>
                  <a:lnTo>
                    <a:pt x="472" y="0"/>
                  </a:lnTo>
                  <a:lnTo>
                    <a:pt x="472" y="61"/>
                  </a:lnTo>
                  <a:lnTo>
                    <a:pt x="418" y="61"/>
                  </a:lnTo>
                  <a:lnTo>
                    <a:pt x="418" y="186"/>
                  </a:lnTo>
                  <a:lnTo>
                    <a:pt x="355" y="186"/>
                  </a:lnTo>
                  <a:lnTo>
                    <a:pt x="355" y="61"/>
                  </a:lnTo>
                  <a:lnTo>
                    <a:pt x="355" y="61"/>
                  </a:lnTo>
                  <a:close/>
                  <a:moveTo>
                    <a:pt x="500" y="0"/>
                  </a:moveTo>
                  <a:lnTo>
                    <a:pt x="565" y="0"/>
                  </a:lnTo>
                  <a:lnTo>
                    <a:pt x="606" y="65"/>
                  </a:lnTo>
                  <a:lnTo>
                    <a:pt x="645" y="0"/>
                  </a:lnTo>
                  <a:lnTo>
                    <a:pt x="710" y="0"/>
                  </a:lnTo>
                  <a:lnTo>
                    <a:pt x="710" y="186"/>
                  </a:lnTo>
                  <a:lnTo>
                    <a:pt x="649" y="186"/>
                  </a:lnTo>
                  <a:lnTo>
                    <a:pt x="649" y="94"/>
                  </a:lnTo>
                  <a:lnTo>
                    <a:pt x="606" y="160"/>
                  </a:lnTo>
                  <a:lnTo>
                    <a:pt x="604" y="160"/>
                  </a:lnTo>
                  <a:lnTo>
                    <a:pt x="561" y="94"/>
                  </a:lnTo>
                  <a:lnTo>
                    <a:pt x="561" y="186"/>
                  </a:lnTo>
                  <a:lnTo>
                    <a:pt x="500" y="186"/>
                  </a:lnTo>
                  <a:lnTo>
                    <a:pt x="500" y="0"/>
                  </a:lnTo>
                  <a:close/>
                  <a:moveTo>
                    <a:pt x="741" y="0"/>
                  </a:moveTo>
                  <a:lnTo>
                    <a:pt x="804" y="0"/>
                  </a:lnTo>
                  <a:lnTo>
                    <a:pt x="804" y="125"/>
                  </a:lnTo>
                  <a:lnTo>
                    <a:pt x="892" y="125"/>
                  </a:lnTo>
                  <a:lnTo>
                    <a:pt x="892" y="186"/>
                  </a:lnTo>
                  <a:lnTo>
                    <a:pt x="741" y="186"/>
                  </a:lnTo>
                  <a:lnTo>
                    <a:pt x="741" y="0"/>
                  </a:lnTo>
                  <a:close/>
                </a:path>
              </a:pathLst>
            </a:custGeom>
            <a:solidFill>
              <a:srgbClr val="FFFFFF"/>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94" name="Freeform 7"/>
            <p:cNvSpPr>
              <a:spLocks/>
            </p:cNvSpPr>
            <p:nvPr/>
          </p:nvSpPr>
          <p:spPr bwMode="auto">
            <a:xfrm>
              <a:off x="1993900" y="4683126"/>
              <a:ext cx="636588" cy="1501775"/>
            </a:xfrm>
            <a:custGeom>
              <a:avLst/>
              <a:gdLst>
                <a:gd name="T0" fmla="*/ 0 w 401"/>
                <a:gd name="T1" fmla="*/ 0 h 946"/>
                <a:gd name="T2" fmla="*/ 0 w 401"/>
                <a:gd name="T3" fmla="*/ 123 h 946"/>
                <a:gd name="T4" fmla="*/ 307 w 401"/>
                <a:gd name="T5" fmla="*/ 123 h 946"/>
                <a:gd name="T6" fmla="*/ 304 w 401"/>
                <a:gd name="T7" fmla="*/ 156 h 946"/>
                <a:gd name="T8" fmla="*/ 299 w 401"/>
                <a:gd name="T9" fmla="*/ 218 h 946"/>
                <a:gd name="T10" fmla="*/ 296 w 401"/>
                <a:gd name="T11" fmla="*/ 246 h 946"/>
                <a:gd name="T12" fmla="*/ 296 w 401"/>
                <a:gd name="T13" fmla="*/ 246 h 946"/>
                <a:gd name="T14" fmla="*/ 0 w 401"/>
                <a:gd name="T15" fmla="*/ 246 h 946"/>
                <a:gd name="T16" fmla="*/ 0 w 401"/>
                <a:gd name="T17" fmla="*/ 371 h 946"/>
                <a:gd name="T18" fmla="*/ 252 w 401"/>
                <a:gd name="T19" fmla="*/ 371 h 946"/>
                <a:gd name="T20" fmla="*/ 285 w 401"/>
                <a:gd name="T21" fmla="*/ 371 h 946"/>
                <a:gd name="T22" fmla="*/ 282 w 401"/>
                <a:gd name="T23" fmla="*/ 405 h 946"/>
                <a:gd name="T24" fmla="*/ 253 w 401"/>
                <a:gd name="T25" fmla="*/ 728 h 946"/>
                <a:gd name="T26" fmla="*/ 251 w 401"/>
                <a:gd name="T27" fmla="*/ 749 h 946"/>
                <a:gd name="T28" fmla="*/ 0 w 401"/>
                <a:gd name="T29" fmla="*/ 819 h 946"/>
                <a:gd name="T30" fmla="*/ 0 w 401"/>
                <a:gd name="T31" fmla="*/ 946 h 946"/>
                <a:gd name="T32" fmla="*/ 325 w 401"/>
                <a:gd name="T33" fmla="*/ 856 h 946"/>
                <a:gd name="T34" fmla="*/ 401 w 401"/>
                <a:gd name="T35" fmla="*/ 0 h 946"/>
                <a:gd name="T36" fmla="*/ 0 w 401"/>
                <a:gd name="T37" fmla="*/ 0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1" h="946">
                  <a:moveTo>
                    <a:pt x="0" y="0"/>
                  </a:moveTo>
                  <a:lnTo>
                    <a:pt x="0" y="123"/>
                  </a:lnTo>
                  <a:lnTo>
                    <a:pt x="307" y="123"/>
                  </a:lnTo>
                  <a:lnTo>
                    <a:pt x="304" y="156"/>
                  </a:lnTo>
                  <a:lnTo>
                    <a:pt x="299" y="218"/>
                  </a:lnTo>
                  <a:lnTo>
                    <a:pt x="296" y="246"/>
                  </a:lnTo>
                  <a:lnTo>
                    <a:pt x="296" y="246"/>
                  </a:lnTo>
                  <a:lnTo>
                    <a:pt x="0" y="246"/>
                  </a:lnTo>
                  <a:lnTo>
                    <a:pt x="0" y="371"/>
                  </a:lnTo>
                  <a:lnTo>
                    <a:pt x="252" y="371"/>
                  </a:lnTo>
                  <a:lnTo>
                    <a:pt x="285" y="371"/>
                  </a:lnTo>
                  <a:lnTo>
                    <a:pt x="282" y="405"/>
                  </a:lnTo>
                  <a:lnTo>
                    <a:pt x="253" y="728"/>
                  </a:lnTo>
                  <a:lnTo>
                    <a:pt x="251" y="749"/>
                  </a:lnTo>
                  <a:lnTo>
                    <a:pt x="0" y="819"/>
                  </a:lnTo>
                  <a:lnTo>
                    <a:pt x="0" y="946"/>
                  </a:lnTo>
                  <a:lnTo>
                    <a:pt x="325" y="856"/>
                  </a:lnTo>
                  <a:lnTo>
                    <a:pt x="401" y="0"/>
                  </a:lnTo>
                  <a:lnTo>
                    <a:pt x="0"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Tree>
    <p:extLst>
      <p:ext uri="{BB962C8B-B14F-4D97-AF65-F5344CB8AC3E}">
        <p14:creationId xmlns:p14="http://schemas.microsoft.com/office/powerpoint/2010/main" val="31828644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What Developers Gain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53275178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Value-added Store services</a:t>
            </a:r>
            <a:endParaRPr lang="en-US" sz="4800" dirty="0"/>
          </a:p>
        </p:txBody>
      </p:sp>
      <p:sp>
        <p:nvSpPr>
          <p:cNvPr id="3" name="Text Placeholder 2"/>
          <p:cNvSpPr>
            <a:spLocks noGrp="1"/>
          </p:cNvSpPr>
          <p:nvPr>
            <p:ph type="body" sz="quarter" idx="10"/>
          </p:nvPr>
        </p:nvSpPr>
        <p:spPr>
          <a:xfrm>
            <a:off x="607602" y="1142414"/>
            <a:ext cx="11442517" cy="5091226"/>
          </a:xfrm>
        </p:spPr>
        <p:txBody>
          <a:bodyPr/>
          <a:lstStyle/>
          <a:p>
            <a:r>
              <a:rPr lang="en-US" sz="2400" dirty="0" smtClean="0"/>
              <a:t>Multi-tenant Support for SharePoint apps</a:t>
            </a:r>
          </a:p>
          <a:p>
            <a:pPr lvl="1"/>
            <a:r>
              <a:rPr lang="en-US" sz="1400" dirty="0" smtClean="0"/>
              <a:t>Registering through Seller Dashboard enables multi-tenant &amp; multi-site/farm deployment</a:t>
            </a:r>
          </a:p>
          <a:p>
            <a:pPr lvl="1"/>
            <a:r>
              <a:rPr lang="en-US" sz="1400" dirty="0" smtClean="0"/>
              <a:t>Side-loading into SharePoint (the alternative) forces each </a:t>
            </a:r>
            <a:r>
              <a:rPr lang="en-US" sz="1400" dirty="0"/>
              <a:t>Site Admin to register the app </a:t>
            </a:r>
            <a:r>
              <a:rPr lang="en-US" sz="1400" dirty="0" smtClean="0"/>
              <a:t>in each SharePoint site</a:t>
            </a:r>
            <a:endParaRPr lang="en-US" sz="1400" dirty="0"/>
          </a:p>
          <a:p>
            <a:pPr lvl="1"/>
            <a:endParaRPr lang="en-US" sz="1400" dirty="0"/>
          </a:p>
          <a:p>
            <a:r>
              <a:rPr lang="en-US" sz="2400" dirty="0" smtClean="0"/>
              <a:t>App Management in Seller Dashboard*</a:t>
            </a:r>
          </a:p>
          <a:p>
            <a:pPr lvl="1"/>
            <a:r>
              <a:rPr lang="en-US" sz="1400" dirty="0" smtClean="0"/>
              <a:t>Gives developers a place to store, edit, track and deploy all their apps, in one place</a:t>
            </a:r>
          </a:p>
          <a:p>
            <a:pPr lvl="1"/>
            <a:r>
              <a:rPr lang="en-US" sz="1400" dirty="0" smtClean="0"/>
              <a:t>Provides central management </a:t>
            </a:r>
            <a:r>
              <a:rPr lang="en-US" sz="1400" dirty="0"/>
              <a:t>of Client </a:t>
            </a:r>
            <a:r>
              <a:rPr lang="en-US" sz="1400" dirty="0" smtClean="0"/>
              <a:t>IDs &amp; Secrets, </a:t>
            </a:r>
            <a:r>
              <a:rPr lang="en-US" sz="1400" dirty="0"/>
              <a:t>and options for longer-lasting Secrets, for provider-hosted SharePoint </a:t>
            </a:r>
            <a:r>
              <a:rPr lang="en-US" sz="1400" dirty="0" smtClean="0"/>
              <a:t>apps</a:t>
            </a:r>
          </a:p>
          <a:p>
            <a:pPr lvl="1"/>
            <a:r>
              <a:rPr lang="en-US" sz="1400" dirty="0" smtClean="0"/>
              <a:t>Can get download, trial and conversion metrics as well as sales reports</a:t>
            </a:r>
            <a:endParaRPr lang="en-US" sz="1400" dirty="0"/>
          </a:p>
          <a:p>
            <a:pPr lvl="1"/>
            <a:endParaRPr lang="en-US" sz="1400" dirty="0"/>
          </a:p>
          <a:p>
            <a:r>
              <a:rPr lang="en-US" sz="2400" dirty="0"/>
              <a:t>Quality Control</a:t>
            </a:r>
          </a:p>
          <a:p>
            <a:pPr lvl="1"/>
            <a:r>
              <a:rPr lang="en-US" sz="1400" dirty="0" smtClean="0"/>
              <a:t>Store </a:t>
            </a:r>
            <a:r>
              <a:rPr lang="en-US" sz="1400" dirty="0"/>
              <a:t>team provides FREE quality check to </a:t>
            </a:r>
            <a:r>
              <a:rPr lang="en-US" sz="1400" dirty="0" smtClean="0"/>
              <a:t>ensure </a:t>
            </a:r>
            <a:r>
              <a:rPr lang="en-US" sz="1400" dirty="0"/>
              <a:t>your app is well performing, has quality marketing images, descriptions and screen shots</a:t>
            </a:r>
          </a:p>
          <a:p>
            <a:pPr lvl="1"/>
            <a:endParaRPr lang="en-US" sz="1400" dirty="0"/>
          </a:p>
          <a:p>
            <a:r>
              <a:rPr lang="en-US" sz="2400" dirty="0"/>
              <a:t>Sales &amp; Tax tracking and payout</a:t>
            </a:r>
          </a:p>
          <a:p>
            <a:pPr lvl="1"/>
            <a:r>
              <a:rPr lang="en-US" sz="1400" dirty="0"/>
              <a:t>Microsoft handles all transactions conducted via the Store, including tax collection and payout across all applicable </a:t>
            </a:r>
            <a:r>
              <a:rPr lang="en-US" sz="1400" dirty="0" smtClean="0"/>
              <a:t>jurisdictions</a:t>
            </a:r>
          </a:p>
          <a:p>
            <a:pPr lvl="1"/>
            <a:endParaRPr lang="en-US" sz="1400" dirty="0"/>
          </a:p>
          <a:p>
            <a:r>
              <a:rPr lang="en-US" sz="2400" dirty="0"/>
              <a:t>Global </a:t>
            </a:r>
            <a:r>
              <a:rPr lang="en-US" sz="2400" dirty="0" smtClean="0"/>
              <a:t>Presence</a:t>
            </a:r>
          </a:p>
          <a:p>
            <a:pPr lvl="1"/>
            <a:r>
              <a:rPr lang="en-US" sz="1400" dirty="0" smtClean="0"/>
              <a:t>By early 2015, Store will be localized in all 60 Office.com markets worldwide</a:t>
            </a:r>
            <a:endParaRPr lang="en-US" sz="14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
        <p:nvSpPr>
          <p:cNvPr id="5" name="TextBox 4"/>
          <p:cNvSpPr txBox="1"/>
          <p:nvPr/>
        </p:nvSpPr>
        <p:spPr>
          <a:xfrm>
            <a:off x="2025445" y="6434347"/>
            <a:ext cx="7580671" cy="184666"/>
          </a:xfrm>
          <a:prstGeom prst="rect">
            <a:avLst/>
          </a:prstGeom>
          <a:noFill/>
        </p:spPr>
        <p:txBody>
          <a:bodyPr wrap="square" lIns="0" tIns="0" rIns="0" bIns="0" rtlCol="0">
            <a:spAutoFit/>
          </a:bodyPr>
          <a:lstStyle/>
          <a:p>
            <a:r>
              <a:rPr lang="en-US" sz="1200" spc="-70" dirty="0" smtClean="0">
                <a:gradFill>
                  <a:gsLst>
                    <a:gs pos="2917">
                      <a:schemeClr val="bg2"/>
                    </a:gs>
                    <a:gs pos="95000">
                      <a:schemeClr val="bg2"/>
                    </a:gs>
                  </a:gsLst>
                  <a:lin ang="5400000" scaled="0"/>
                </a:gradFill>
              </a:rPr>
              <a:t>* Office Developers can use many Seller Dashboard services even if not submitting to the Store</a:t>
            </a:r>
          </a:p>
        </p:txBody>
      </p:sp>
    </p:spTree>
    <p:extLst>
      <p:ext uri="{BB962C8B-B14F-4D97-AF65-F5344CB8AC3E}">
        <p14:creationId xmlns:p14="http://schemas.microsoft.com/office/powerpoint/2010/main" val="3335363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 calcmode="lin" valueType="num">
                                      <p:cBhvr additive="base">
                                        <p:cTn id="3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 calcmode="lin" valueType="num">
                                      <p:cBhvr additive="base">
                                        <p:cTn id="5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 calcmode="lin" valueType="num">
                                      <p:cBhvr additive="base">
                                        <p:cTn id="5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anim calcmode="lin" valueType="num">
                                      <p:cBhvr additive="base">
                                        <p:cTn id="6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anim calcmode="lin" valueType="num">
                                      <p:cBhvr additive="base">
                                        <p:cTn id="6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pp purchase process from Office Sto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3465095"/>
            <a:ext cx="5716325" cy="32011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28727" y="134268"/>
            <a:ext cx="11720190" cy="747897"/>
          </a:xfrm>
        </p:spPr>
        <p:txBody>
          <a:bodyPr/>
          <a:lstStyle/>
          <a:p>
            <a:r>
              <a:rPr lang="en-US" sz="4000" dirty="0" smtClean="0"/>
              <a:t>Store Licensing Services (sold directly or via app catalog)</a:t>
            </a:r>
            <a:endParaRPr lang="en-US" sz="4000" dirty="0"/>
          </a:p>
        </p:txBody>
      </p:sp>
      <p:sp>
        <p:nvSpPr>
          <p:cNvPr id="3" name="Text Placeholder 2"/>
          <p:cNvSpPr>
            <a:spLocks noGrp="1"/>
          </p:cNvSpPr>
          <p:nvPr>
            <p:ph type="body" sz="quarter" idx="10"/>
          </p:nvPr>
        </p:nvSpPr>
        <p:spPr>
          <a:xfrm>
            <a:off x="328725" y="946941"/>
            <a:ext cx="11860099" cy="2260116"/>
          </a:xfrm>
        </p:spPr>
        <p:txBody>
          <a:bodyPr/>
          <a:lstStyle/>
          <a:p>
            <a:pPr marL="0" indent="0">
              <a:buNone/>
            </a:pPr>
            <a:r>
              <a:rPr lang="en-US" sz="2400" dirty="0" smtClean="0"/>
              <a:t>Access to </a:t>
            </a:r>
            <a:r>
              <a:rPr lang="en-US" sz="2400" b="1" dirty="0" smtClean="0"/>
              <a:t>App Licensing Framework </a:t>
            </a:r>
            <a:r>
              <a:rPr lang="en-US" sz="2400" dirty="0" smtClean="0"/>
              <a:t>(saves ISV work)</a:t>
            </a:r>
          </a:p>
          <a:p>
            <a:r>
              <a:rPr lang="en-US" sz="1600" dirty="0" smtClean="0"/>
              <a:t>Store </a:t>
            </a:r>
            <a:r>
              <a:rPr lang="en-US" sz="1600" dirty="0"/>
              <a:t>retains a record of each </a:t>
            </a:r>
            <a:r>
              <a:rPr lang="en-US" sz="1600" dirty="0" smtClean="0"/>
              <a:t>license </a:t>
            </a:r>
            <a:r>
              <a:rPr lang="en-US" sz="1600" dirty="0"/>
              <a:t>for verification </a:t>
            </a:r>
            <a:r>
              <a:rPr lang="en-US" sz="1600" dirty="0" smtClean="0"/>
              <a:t>&amp; disaster recovery; has license APIs and verification web service</a:t>
            </a:r>
          </a:p>
          <a:p>
            <a:r>
              <a:rPr lang="en-US" sz="1600" dirty="0" smtClean="0"/>
              <a:t>Apps for Office users can refresh/recover licenses from “My Apps” in ribbon; roam apps across PCs via MSA login</a:t>
            </a:r>
          </a:p>
          <a:p>
            <a:endParaRPr lang="en-US" sz="1600" dirty="0" smtClean="0"/>
          </a:p>
          <a:p>
            <a:pPr marL="0" indent="0">
              <a:buNone/>
            </a:pPr>
            <a:r>
              <a:rPr lang="en-US" sz="2400" dirty="0" smtClean="0"/>
              <a:t>Devs can </a:t>
            </a:r>
            <a:r>
              <a:rPr lang="en-US" sz="2400" b="1" dirty="0" smtClean="0"/>
              <a:t>vary their apps’ behavior </a:t>
            </a:r>
            <a:r>
              <a:rPr lang="en-US" sz="2400" dirty="0" smtClean="0"/>
              <a:t>based on user status or license type</a:t>
            </a:r>
          </a:p>
          <a:p>
            <a:r>
              <a:rPr lang="en-US" sz="1600" dirty="0" smtClean="0"/>
              <a:t>Anonymous users can now access Free / Unlimited Trial </a:t>
            </a:r>
            <a:r>
              <a:rPr lang="en-US" sz="1600" dirty="0" smtClean="0"/>
              <a:t>Office &amp; SP </a:t>
            </a:r>
            <a:r>
              <a:rPr lang="en-US" sz="1600" dirty="0" smtClean="0"/>
              <a:t>apps by default; up to </a:t>
            </a:r>
            <a:r>
              <a:rPr lang="en-US" sz="1600" dirty="0" err="1" smtClean="0"/>
              <a:t>dev’s</a:t>
            </a:r>
            <a:r>
              <a:rPr lang="en-US" sz="1600" dirty="0" smtClean="0"/>
              <a:t> code to enforce sign-in or present alternate experience</a:t>
            </a:r>
          </a:p>
          <a:p>
            <a:r>
              <a:rPr lang="en-US" sz="1600" dirty="0" smtClean="0"/>
              <a:t>Trial apps for all app types can be used to expose a different/more limited experience</a:t>
            </a:r>
            <a:endParaRPr lang="en-US" sz="12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
        <p:nvSpPr>
          <p:cNvPr id="9" name="Rectangle 8"/>
          <p:cNvSpPr/>
          <p:nvPr/>
        </p:nvSpPr>
        <p:spPr bwMode="auto">
          <a:xfrm>
            <a:off x="328726" y="4620126"/>
            <a:ext cx="2113685" cy="83017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586740" y="5186148"/>
            <a:ext cx="1597655" cy="101011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1">
                    <a:lumMod val="50000"/>
                  </a:schemeClr>
                </a:solidFill>
                <a:ea typeface="Segoe UI" pitchFamily="34" charset="0"/>
                <a:cs typeface="Segoe UI" pitchFamily="34" charset="0"/>
              </a:rPr>
              <a:t>Acquire App for Office</a:t>
            </a:r>
          </a:p>
        </p:txBody>
      </p:sp>
      <p:pic>
        <p:nvPicPr>
          <p:cNvPr id="1036" name="Picture 12" descr="Office app license verification proce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9059" y="3169955"/>
            <a:ext cx="4296109" cy="3688045"/>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bwMode="auto">
          <a:xfrm>
            <a:off x="6972737" y="5547296"/>
            <a:ext cx="1551488" cy="85226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1">
                    <a:lumMod val="50000"/>
                  </a:schemeClr>
                </a:solidFill>
                <a:ea typeface="Segoe UI" pitchFamily="34" charset="0"/>
                <a:cs typeface="Segoe UI" pitchFamily="34" charset="0"/>
              </a:rPr>
              <a:t>Use App for Office</a:t>
            </a:r>
          </a:p>
        </p:txBody>
      </p:sp>
    </p:spTree>
    <p:extLst>
      <p:ext uri="{BB962C8B-B14F-4D97-AF65-F5344CB8AC3E}">
        <p14:creationId xmlns:p14="http://schemas.microsoft.com/office/powerpoint/2010/main" val="717938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8"/>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036"/>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727" y="134268"/>
            <a:ext cx="11720190" cy="747897"/>
          </a:xfrm>
        </p:spPr>
        <p:txBody>
          <a:bodyPr/>
          <a:lstStyle/>
          <a:p>
            <a:r>
              <a:rPr lang="en-US" sz="4000" dirty="0" smtClean="0"/>
              <a:t>SharePoint Licensing</a:t>
            </a:r>
            <a:endParaRPr lang="en-US" sz="4000" dirty="0"/>
          </a:p>
        </p:txBody>
      </p:sp>
      <p:sp>
        <p:nvSpPr>
          <p:cNvPr id="3" name="Text Placeholder 2"/>
          <p:cNvSpPr>
            <a:spLocks noGrp="1"/>
          </p:cNvSpPr>
          <p:nvPr>
            <p:ph type="body" sz="quarter" idx="10"/>
          </p:nvPr>
        </p:nvSpPr>
        <p:spPr>
          <a:xfrm>
            <a:off x="328726" y="1024505"/>
            <a:ext cx="11546442" cy="960706"/>
          </a:xfrm>
        </p:spPr>
        <p:txBody>
          <a:bodyPr/>
          <a:lstStyle/>
          <a:p>
            <a:r>
              <a:rPr lang="en-US" sz="1800" dirty="0" smtClean="0"/>
              <a:t>Site / farm admin must acquire licenses</a:t>
            </a:r>
          </a:p>
          <a:p>
            <a:r>
              <a:rPr lang="en-US" sz="1800" dirty="0" smtClean="0"/>
              <a:t>Can use SharePoint app catalog to assign licenses or delegate license management</a:t>
            </a:r>
          </a:p>
          <a:p>
            <a:r>
              <a:rPr lang="en-US" sz="1800" dirty="0" smtClean="0"/>
              <a:t>SP-hosted apps can use the SP Web Proxy to call the verification service, but server-side code is far more secure method</a:t>
            </a:r>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
        <p:nvSpPr>
          <p:cNvPr id="9" name="Rectangle 8"/>
          <p:cNvSpPr/>
          <p:nvPr/>
        </p:nvSpPr>
        <p:spPr bwMode="auto">
          <a:xfrm>
            <a:off x="328726" y="4620126"/>
            <a:ext cx="2113685" cy="83017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034" name="Picture 10" descr="SharePoint app purchase from Office Sto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063" y="2523286"/>
            <a:ext cx="6404716" cy="373444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bwMode="auto">
          <a:xfrm>
            <a:off x="369063" y="5694865"/>
            <a:ext cx="2166374" cy="5628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1">
                    <a:lumMod val="50000"/>
                  </a:schemeClr>
                </a:solidFill>
                <a:ea typeface="Segoe UI" pitchFamily="34" charset="0"/>
                <a:cs typeface="Segoe UI" pitchFamily="34" charset="0"/>
              </a:rPr>
              <a:t>Acquire SP apps</a:t>
            </a:r>
          </a:p>
        </p:txBody>
      </p:sp>
      <p:pic>
        <p:nvPicPr>
          <p:cNvPr id="2050" name="Picture 2" descr="SharePoint app license verification proce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1292" y="2523286"/>
            <a:ext cx="5031364" cy="4334714"/>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bwMode="auto">
          <a:xfrm>
            <a:off x="6972737" y="5547296"/>
            <a:ext cx="1551488" cy="85226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1">
                    <a:lumMod val="50000"/>
                  </a:schemeClr>
                </a:solidFill>
                <a:ea typeface="Segoe UI" pitchFamily="34" charset="0"/>
                <a:cs typeface="Segoe UI" pitchFamily="34" charset="0"/>
              </a:rPr>
              <a:t>Use SP Apps</a:t>
            </a:r>
          </a:p>
        </p:txBody>
      </p:sp>
    </p:spTree>
    <p:extLst>
      <p:ext uri="{BB962C8B-B14F-4D97-AF65-F5344CB8AC3E}">
        <p14:creationId xmlns:p14="http://schemas.microsoft.com/office/powerpoint/2010/main" val="2158721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3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050"/>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727" y="134268"/>
            <a:ext cx="11720190" cy="747897"/>
          </a:xfrm>
        </p:spPr>
        <p:txBody>
          <a:bodyPr/>
          <a:lstStyle/>
          <a:p>
            <a:r>
              <a:rPr lang="en-US" sz="4000" dirty="0" smtClean="0"/>
              <a:t>Mail app licenses</a:t>
            </a:r>
            <a:endParaRPr lang="en-US" sz="4000" dirty="0"/>
          </a:p>
        </p:txBody>
      </p:sp>
      <p:sp>
        <p:nvSpPr>
          <p:cNvPr id="3" name="Text Placeholder 2"/>
          <p:cNvSpPr>
            <a:spLocks noGrp="1"/>
          </p:cNvSpPr>
          <p:nvPr>
            <p:ph type="body" sz="quarter" idx="10"/>
          </p:nvPr>
        </p:nvSpPr>
        <p:spPr>
          <a:xfrm>
            <a:off x="328726" y="1024506"/>
            <a:ext cx="11546442" cy="419284"/>
          </a:xfrm>
        </p:spPr>
        <p:txBody>
          <a:bodyPr/>
          <a:lstStyle/>
          <a:p>
            <a:r>
              <a:rPr lang="en-US" sz="2400" dirty="0" smtClean="0"/>
              <a:t>Mail apps can be acquired at the individual or site (Exchange) levels; tokens stored differently</a:t>
            </a:r>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1032" name="Picture 8" descr="Mail app purchase from the Office Sto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33" y="1586131"/>
            <a:ext cx="4577306" cy="498011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auto">
          <a:xfrm>
            <a:off x="328726" y="4620126"/>
            <a:ext cx="2113685" cy="83017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586740" y="3837621"/>
            <a:ext cx="1597655" cy="78250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1">
                    <a:lumMod val="50000"/>
                  </a:schemeClr>
                </a:solidFill>
                <a:ea typeface="Segoe UI" pitchFamily="34" charset="0"/>
                <a:cs typeface="Segoe UI" pitchFamily="34" charset="0"/>
              </a:rPr>
              <a:t>Mail Apps</a:t>
            </a:r>
          </a:p>
        </p:txBody>
      </p:sp>
      <p:sp>
        <p:nvSpPr>
          <p:cNvPr id="5" name="Rectangle 4"/>
          <p:cNvSpPr/>
          <p:nvPr/>
        </p:nvSpPr>
        <p:spPr>
          <a:xfrm>
            <a:off x="6968450" y="2245117"/>
            <a:ext cx="4618796" cy="2652008"/>
          </a:xfrm>
          <a:prstGeom prst="rect">
            <a:avLst/>
          </a:prstGeom>
        </p:spPr>
        <p:txBody>
          <a:bodyPr wrap="square">
            <a:spAutoFit/>
          </a:bodyPr>
          <a:lstStyle/>
          <a:p>
            <a:pPr>
              <a:spcBef>
                <a:spcPts val="2941"/>
              </a:spcBef>
              <a:spcAft>
                <a:spcPts val="588"/>
              </a:spcAft>
            </a:pPr>
            <a:r>
              <a:rPr lang="en-US" b="1" dirty="0" smtClean="0">
                <a:solidFill>
                  <a:schemeClr val="bg1">
                    <a:lumMod val="50000"/>
                  </a:schemeClr>
                </a:solidFill>
              </a:rPr>
              <a:t>For License Schemas, detailed Best Practices, and How-</a:t>
            </a:r>
            <a:r>
              <a:rPr lang="en-US" b="1" dirty="0" err="1" smtClean="0">
                <a:solidFill>
                  <a:schemeClr val="bg1">
                    <a:lumMod val="50000"/>
                  </a:schemeClr>
                </a:solidFill>
              </a:rPr>
              <a:t>To’s</a:t>
            </a:r>
            <a:r>
              <a:rPr lang="en-US" b="1" dirty="0" smtClean="0">
                <a:solidFill>
                  <a:schemeClr val="bg1">
                    <a:lumMod val="50000"/>
                  </a:schemeClr>
                </a:solidFill>
              </a:rPr>
              <a:t> on adding License Checks to Your App:</a:t>
            </a:r>
          </a:p>
          <a:p>
            <a:pPr>
              <a:spcBef>
                <a:spcPts val="2941"/>
              </a:spcBef>
              <a:spcAft>
                <a:spcPts val="588"/>
              </a:spcAft>
            </a:pPr>
            <a:r>
              <a:rPr lang="en-US" dirty="0">
                <a:hlinkClick r:id="rId4"/>
              </a:rPr>
              <a:t>http://msdn.microsoft.com/en-us/library/office/jj163257(v=office.15).</a:t>
            </a:r>
            <a:r>
              <a:rPr lang="en-US" dirty="0" smtClean="0">
                <a:hlinkClick r:id="rId4"/>
              </a:rPr>
              <a:t>aspx</a:t>
            </a:r>
            <a:endParaRPr lang="en-US" dirty="0" smtClean="0"/>
          </a:p>
          <a:p>
            <a:pPr>
              <a:spcBef>
                <a:spcPts val="2941"/>
              </a:spcBef>
              <a:spcAft>
                <a:spcPts val="588"/>
              </a:spcAft>
            </a:pPr>
            <a:endParaRPr lang="en-US" dirty="0"/>
          </a:p>
        </p:txBody>
      </p:sp>
    </p:spTree>
    <p:extLst>
      <p:ext uri="{BB962C8B-B14F-4D97-AF65-F5344CB8AC3E}">
        <p14:creationId xmlns:p14="http://schemas.microsoft.com/office/powerpoint/2010/main" val="948682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 grpId="0"/>
    </p:bld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1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4.xml><?xml version="1.0" encoding="utf-8"?>
<a:theme xmlns:a="http://schemas.openxmlformats.org/drawingml/2006/main" name="2_TEE14 Speaker PPT Template">
  <a:themeElements>
    <a:clrScheme name="Custom 1">
      <a:dk1>
        <a:srgbClr val="505050"/>
      </a:dk1>
      <a:lt1>
        <a:srgbClr val="FFFFFF"/>
      </a:lt1>
      <a:dk2>
        <a:srgbClr val="442359"/>
      </a:dk2>
      <a:lt2>
        <a:srgbClr val="68217A"/>
      </a:lt2>
      <a:accent1>
        <a:srgbClr val="7FBA00"/>
      </a:accent1>
      <a:accent2>
        <a:srgbClr val="DC3C00"/>
      </a:accent2>
      <a:accent3>
        <a:srgbClr val="002050"/>
      </a:accent3>
      <a:accent4>
        <a:srgbClr val="009E49"/>
      </a:accent4>
      <a:accent5>
        <a:srgbClr val="00B294"/>
      </a:accent5>
      <a:accent6>
        <a:srgbClr val="0072C6"/>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NA_Template_with_TechEd Europe_r03.potx" id="{D1757E1E-F62B-43A3-BA2B-231531828368}" vid="{DB3EECF5-125C-46BC-AC50-75EC4FF8233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032428EE7265043868E7DD21109D3E2" ma:contentTypeVersion="1" ma:contentTypeDescription="Create a new document." ma:contentTypeScope="" ma:versionID="61eed57a0e9f88bcc0426c7636e8b3f9">
  <xsd:schema xmlns:xsd="http://www.w3.org/2001/XMLSchema" xmlns:xs="http://www.w3.org/2001/XMLSchema" xmlns:p="http://schemas.microsoft.com/office/2006/metadata/properties" xmlns:ns3="63b8f2d0-1919-4f72-bb90-3c866a37a410" targetNamespace="http://schemas.microsoft.com/office/2006/metadata/properties" ma:root="true" ma:fieldsID="6713438f86376cc12dc926ba0c1b7c2e" ns3:_="">
    <xsd:import namespace="63b8f2d0-1919-4f72-bb90-3c866a37a410"/>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b8f2d0-1919-4f72-bb90-3c866a37a41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file>

<file path=customXml/itemProps2.xml><?xml version="1.0" encoding="utf-8"?>
<ds:datastoreItem xmlns:ds="http://schemas.openxmlformats.org/officeDocument/2006/customXml" ds:itemID="{E1E0CE18-CA03-4891-9CD8-3448778E3D53}"/>
</file>

<file path=customXml/itemProps3.xml><?xml version="1.0" encoding="utf-8"?>
<ds:datastoreItem xmlns:ds="http://schemas.openxmlformats.org/officeDocument/2006/customXml" ds:itemID="{900ADA0D-038D-4D86-BB01-B2E492691D72}"/>
</file>

<file path=docProps/app.xml><?xml version="1.0" encoding="utf-8"?>
<Properties xmlns="http://schemas.openxmlformats.org/officeDocument/2006/extended-properties" xmlns:vt="http://schemas.openxmlformats.org/officeDocument/2006/docPropsVTypes">
  <Template>Office_Template_16x9_WHITE</Template>
  <TotalTime>0</TotalTime>
  <Words>3602</Words>
  <Application>Microsoft Office PowerPoint</Application>
  <PresentationFormat>Custom</PresentationFormat>
  <Paragraphs>343</Paragraphs>
  <Slides>30</Slides>
  <Notes>13</Notes>
  <HiddenSlides>0</HiddenSlides>
  <MMClips>1</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30</vt:i4>
      </vt:variant>
    </vt:vector>
  </HeadingPairs>
  <TitlesOfParts>
    <vt:vector size="41" baseType="lpstr">
      <vt:lpstr>Arial</vt:lpstr>
      <vt:lpstr>Calibri</vt:lpstr>
      <vt:lpstr>Consolas</vt:lpstr>
      <vt:lpstr>Segoe UI</vt:lpstr>
      <vt:lpstr>Segoe UI Light</vt:lpstr>
      <vt:lpstr>Segoe UI Semibold</vt:lpstr>
      <vt:lpstr>Wingdings</vt:lpstr>
      <vt:lpstr>5-30055_Office Template 2012 - 16x9 - White Background</vt:lpstr>
      <vt:lpstr>5-30055_Office Template 2012 - 16x9 - Colored Accent Slides</vt:lpstr>
      <vt:lpstr>1_5-30055_Office Template 2012 - 16x9 - White Background</vt:lpstr>
      <vt:lpstr>2_TEE14 Speaker PPT Template</vt:lpstr>
      <vt:lpstr>Building Apps for the Office Store</vt:lpstr>
      <vt:lpstr>How Store Apps are Different</vt:lpstr>
      <vt:lpstr>Agenda</vt:lpstr>
      <vt:lpstr>Vision</vt:lpstr>
      <vt:lpstr>What Developers Gain</vt:lpstr>
      <vt:lpstr>Value-added Store services</vt:lpstr>
      <vt:lpstr>Store Licensing Services (sold directly or via app catalog)</vt:lpstr>
      <vt:lpstr>SharePoint Licensing</vt:lpstr>
      <vt:lpstr>Mail app licenses</vt:lpstr>
      <vt:lpstr>Constraints and Considerations</vt:lpstr>
      <vt:lpstr>Constraints</vt:lpstr>
      <vt:lpstr>Store Dev Considerations</vt:lpstr>
      <vt:lpstr>Store Marketing Considerations</vt:lpstr>
      <vt:lpstr>PicHit.Me Video</vt:lpstr>
      <vt:lpstr>Building for Other Stores</vt:lpstr>
      <vt:lpstr>Windows Runtime Apps (WinRT)</vt:lpstr>
      <vt:lpstr>Build WinRT Apps</vt:lpstr>
      <vt:lpstr>Submit WinRT Apps</vt:lpstr>
      <vt:lpstr>Microsoft Azure Marketplace</vt:lpstr>
      <vt:lpstr>App Services &amp; “Certified for Azure” program</vt:lpstr>
      <vt:lpstr>Submit Azure Application Services</vt:lpstr>
      <vt:lpstr>Publishing Portal: Azure-specific listing steps </vt:lpstr>
      <vt:lpstr>Azure AD apps: the big Office win</vt:lpstr>
      <vt:lpstr>Surfacing Azure AD apps in the 365 experience</vt:lpstr>
      <vt:lpstr>Configuring and Launching apps</vt:lpstr>
      <vt:lpstr>The Azure + Office 365 Story: Stay tuned</vt:lpstr>
      <vt:lpstr>Summary</vt:lpstr>
      <vt:lpstr>PowerPoint Presentation</vt:lpstr>
      <vt:lpstr>Feedback</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2015-01-07T22:25:46Z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0x0101001032428EE7265043868E7DD21109D3E2</vt:lpwstr>
  </property>
</Properties>
</file>