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13" r:id="rId4"/>
  </p:sldMasterIdLst>
  <p:notesMasterIdLst>
    <p:notesMasterId r:id="rId29"/>
  </p:notesMasterIdLst>
  <p:handoutMasterIdLst>
    <p:handoutMasterId r:id="rId30"/>
  </p:handoutMasterIdLst>
  <p:sldIdLst>
    <p:sldId id="901" r:id="rId5"/>
    <p:sldId id="780" r:id="rId6"/>
    <p:sldId id="949" r:id="rId7"/>
    <p:sldId id="950" r:id="rId8"/>
    <p:sldId id="951" r:id="rId9"/>
    <p:sldId id="952" r:id="rId10"/>
    <p:sldId id="953" r:id="rId11"/>
    <p:sldId id="928" r:id="rId12"/>
    <p:sldId id="966" r:id="rId13"/>
    <p:sldId id="967" r:id="rId14"/>
    <p:sldId id="931" r:id="rId15"/>
    <p:sldId id="938" r:id="rId16"/>
    <p:sldId id="961" r:id="rId17"/>
    <p:sldId id="962" r:id="rId18"/>
    <p:sldId id="963" r:id="rId19"/>
    <p:sldId id="964" r:id="rId20"/>
    <p:sldId id="965" r:id="rId21"/>
    <p:sldId id="932" r:id="rId22"/>
    <p:sldId id="973" r:id="rId23"/>
    <p:sldId id="937" r:id="rId24"/>
    <p:sldId id="969" r:id="rId25"/>
    <p:sldId id="970" r:id="rId26"/>
    <p:sldId id="971" r:id="rId27"/>
    <p:sldId id="972" r:id="rId28"/>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1EE159-26AD-AF4C-84F1-3D6CC0E79A74}">
          <p14:sldIdLst>
            <p14:sldId id="901"/>
            <p14:sldId id="780"/>
            <p14:sldId id="949"/>
            <p14:sldId id="950"/>
          </p14:sldIdLst>
        </p14:section>
        <p14:section name="overview" id="{E3011FCF-0D53-A94C-AD6E-3DA02B1C42C2}">
          <p14:sldIdLst>
            <p14:sldId id="951"/>
            <p14:sldId id="952"/>
            <p14:sldId id="953"/>
          </p14:sldIdLst>
        </p14:section>
        <p14:section name="crud-support" id="{B6BA6EDE-7F31-D14C-8D0D-EEF1BECC6496}">
          <p14:sldIdLst>
            <p14:sldId id="928"/>
            <p14:sldId id="966"/>
            <p14:sldId id="967"/>
            <p14:sldId id="931"/>
          </p14:sldIdLst>
        </p14:section>
        <p14:section name="batching support" id="{20B8071E-05DA-5F49-9776-649DF12FE79C}">
          <p14:sldIdLst>
            <p14:sldId id="938"/>
            <p14:sldId id="961"/>
            <p14:sldId id="962"/>
            <p14:sldId id="963"/>
            <p14:sldId id="964"/>
            <p14:sldId id="965"/>
          </p14:sldIdLst>
        </p14:section>
        <p14:section name="rest" id="{32D052E9-F6FE-3447-977F-00A42A624758}">
          <p14:sldIdLst>
            <p14:sldId id="932"/>
            <p14:sldId id="973"/>
            <p14:sldId id="937"/>
          </p14:sldIdLst>
        </p14:section>
        <p14:section name="conclusion" id="{E0CC2DC8-15E4-5A48-8382-8A77AE268B98}">
          <p14:sldIdLst>
            <p14:sldId id="969"/>
            <p14:sldId id="970"/>
            <p14:sldId id="971"/>
            <p14:sldId id="972"/>
          </p14:sldIdLst>
        </p14:section>
      </p14:sectionLst>
    </p:ext>
    <p:ext uri="{EFAFB233-063F-42B5-8137-9DF3F51BA10A}">
      <p15:sldGuideLst xmlns:p15="http://schemas.microsoft.com/office/powerpoint/2012/main">
        <p15:guide id="3" orient="horz" pos="930" userDrawn="1">
          <p15:clr>
            <a:srgbClr val="A4A3A4"/>
          </p15:clr>
        </p15:guide>
        <p15:guide id="4" orient="horz" pos="1243" userDrawn="1">
          <p15:clr>
            <a:srgbClr val="A4A3A4"/>
          </p15:clr>
        </p15:guide>
        <p15:guide id="5" orient="horz" pos="2011" userDrawn="1">
          <p15:clr>
            <a:srgbClr val="A4A3A4"/>
          </p15:clr>
        </p15:guide>
        <p15:guide id="6" orient="horz" pos="2777" userDrawn="1">
          <p15:clr>
            <a:srgbClr val="A4A3A4"/>
          </p15:clr>
        </p15:guide>
        <p15:guide id="7" orient="horz" pos="2202" userDrawn="1">
          <p15:clr>
            <a:srgbClr val="A4A3A4"/>
          </p15:clr>
        </p15:guide>
        <p15:guide id="9" orient="horz" pos="3643" userDrawn="1">
          <p15:clr>
            <a:srgbClr val="A4A3A4"/>
          </p15:clr>
        </p15:guide>
        <p15:guide id="11" pos="1803" userDrawn="1">
          <p15:clr>
            <a:srgbClr val="A4A3A4"/>
          </p15:clr>
        </p15:guide>
        <p15:guide id="18" pos="226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42AC"/>
    <a:srgbClr val="0072C6"/>
    <a:srgbClr val="2D82FF"/>
    <a:srgbClr val="0088EE"/>
    <a:srgbClr val="D2D2D2"/>
    <a:srgbClr val="969696"/>
    <a:srgbClr val="505050"/>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9" autoAdjust="0"/>
    <p:restoredTop sz="82041" autoAdjust="0"/>
  </p:normalViewPr>
  <p:slideViewPr>
    <p:cSldViewPr snapToGrid="0">
      <p:cViewPr varScale="1">
        <p:scale>
          <a:sx n="105" d="100"/>
          <a:sy n="105" d="100"/>
        </p:scale>
        <p:origin x="468" y="102"/>
      </p:cViewPr>
      <p:guideLst>
        <p:guide orient="horz" pos="930"/>
        <p:guide orient="horz" pos="1243"/>
        <p:guide orient="horz" pos="2011"/>
        <p:guide orient="horz" pos="2777"/>
        <p:guide orient="horz" pos="2202"/>
        <p:guide orient="horz" pos="3643"/>
        <p:guide pos="1803"/>
        <p:guide pos="226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FAACD-AAD5-49C0-B08D-5E9B05C1AE72}" type="datetime1">
              <a:rPr lang="en-US" smtClean="0"/>
              <a:t>6/7/2016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23F-D3BC-441F-9CF8-EC1510957101}" type="datetime1">
              <a:rPr lang="en-US" smtClean="0"/>
              <a:t>6/7/2016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DB92CF1-C37C-4B0B-A2BE-8A2F4CFB3784}" type="datetime1">
              <a:rPr lang="en-US" smtClean="0"/>
              <a:t>6/7/2016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918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6F13E82-F88B-4146-8E59-209C3A44B037}" type="datetime1">
              <a:rPr lang="en-US" smtClean="0">
                <a:solidFill>
                  <a:prstClr val="black"/>
                </a:solidFill>
              </a:rPr>
              <a:t>6/7/2016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6/7/2016</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77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D270A73-AA1E-4F28-B60A-E99C5B095E89}" type="datetime1">
              <a:rPr lang="en-US" smtClean="0">
                <a:solidFill>
                  <a:prstClr val="black"/>
                </a:solidFill>
              </a:rPr>
              <a:t>6/7/2016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64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7526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0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4442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122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178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69219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504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5515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66429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12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11390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68869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0873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26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09847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667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2096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0604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08616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359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27228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03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5988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262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9057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34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9013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6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95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4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5577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0948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504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27508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87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6913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74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7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8457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0989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823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38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7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52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7123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59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2368364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 id="2147484341" r:id="rId28"/>
    <p:sldLayoutId id="2147484342" r:id="rId29"/>
    <p:sldLayoutId id="2147484343" r:id="rId30"/>
    <p:sldLayoutId id="2147484344" r:id="rId31"/>
    <p:sldLayoutId id="2147484345" r:id="rId32"/>
    <p:sldLayoutId id="2147484346" r:id="rId33"/>
    <p:sldLayoutId id="2147484347" r:id="rId34"/>
    <p:sldLayoutId id="2147484348" r:id="rId35"/>
    <p:sldLayoutId id="2147484349" r:id="rId36"/>
    <p:sldLayoutId id="2147484350" r:id="rId37"/>
    <p:sldLayoutId id="2147484351" r:id="rId38"/>
    <p:sldLayoutId id="2147484352" r:id="rId39"/>
    <p:sldLayoutId id="2147484353" r:id="rId40"/>
    <p:sldLayoutId id="2147484354" r:id="rId41"/>
    <p:sldLayoutId id="2147484355" r:id="rId42"/>
    <p:sldLayoutId id="2147484356" r:id="rId43"/>
    <p:sldLayoutId id="2147484357" r:id="rId44"/>
    <p:sldLayoutId id="2147484358" r:id="rId45"/>
    <p:sldLayoutId id="2147484359" r:id="rId46"/>
    <p:sldLayoutId id="2147484360"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21.emf"/><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9" name="Text Placeholder 8"/>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 entity</a:t>
            </a:r>
          </a:p>
        </p:txBody>
      </p:sp>
      <p:sp>
        <p:nvSpPr>
          <p:cNvPr id="3" name="Text Placeholder 2"/>
          <p:cNvSpPr>
            <a:spLocks noGrp="1"/>
          </p:cNvSpPr>
          <p:nvPr>
            <p:ph type="body" sz="quarter" idx="10"/>
          </p:nvPr>
        </p:nvSpPr>
        <p:spPr>
          <a:xfrm>
            <a:off x="274638" y="1212850"/>
            <a:ext cx="11887200" cy="1680460"/>
          </a:xfrm>
        </p:spPr>
        <p:txBody>
          <a:bodyPr/>
          <a:lstStyle/>
          <a:p>
            <a:r>
              <a:rPr lang="en-US" sz="3600" dirty="0"/>
              <a:t>Call </a:t>
            </a:r>
            <a:br>
              <a:rPr lang="en-US" sz="3600" dirty="0"/>
            </a:br>
            <a:r>
              <a:rPr lang="en-US" sz="3600" b="1" dirty="0" err="1">
                <a:latin typeface="Consolas" panose="020B0609020204030204" pitchFamily="49" charset="0"/>
                <a:cs typeface="Consolas" panose="020B0609020204030204" pitchFamily="49" charset="0"/>
              </a:rPr>
              <a:t>AddAsync</a:t>
            </a:r>
            <a:r>
              <a:rPr lang="en-US" sz="3600" b="1" dirty="0">
                <a:latin typeface="Consolas" panose="020B0609020204030204" pitchFamily="49" charset="0"/>
                <a:cs typeface="Consolas" panose="020B0609020204030204" pitchFamily="49" charset="0"/>
              </a:rPr>
              <a:t>()</a:t>
            </a:r>
            <a:br>
              <a:rPr lang="en-US" sz="3600" b="1" dirty="0">
                <a:latin typeface="Consolas" panose="020B0609020204030204" pitchFamily="49" charset="0"/>
                <a:cs typeface="Consolas" panose="020B0609020204030204" pitchFamily="49" charset="0"/>
              </a:rPr>
            </a:br>
            <a:r>
              <a:rPr lang="en-US" sz="3600" dirty="0"/>
              <a:t>on contacts collection</a:t>
            </a:r>
          </a:p>
        </p:txBody>
      </p:sp>
      <p:sp>
        <p:nvSpPr>
          <p:cNvPr id="8" name="Footer Placeholder 7"/>
          <p:cNvSpPr>
            <a:spLocks noGrp="1"/>
          </p:cNvSpPr>
          <p:nvPr>
            <p:ph type="ftr" sz="quarter" idx="11"/>
          </p:nvPr>
        </p:nvSpPr>
        <p:spPr/>
        <p:txBody>
          <a:bodyPr/>
          <a:lstStyle/>
          <a:p>
            <a:pPr lvl="0">
              <a:defRPr/>
            </a:pPr>
            <a:r>
              <a:rPr lang="en-US" sz="1400" dirty="0">
                <a:gradFill>
                  <a:gsLst>
                    <a:gs pos="84071">
                      <a:srgbClr val="5C2D91"/>
                    </a:gs>
                    <a:gs pos="4690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CRUD support</a:t>
            </a:r>
          </a:p>
          <a:p>
            <a:pPr lvl="0"/>
            <a:endParaRPr lang="en-US" dirty="0">
              <a:gradFill>
                <a:gsLst>
                  <a:gs pos="84956">
                    <a:srgbClr val="000000"/>
                  </a:gs>
                  <a:gs pos="71000">
                    <a:srgbClr val="000000"/>
                  </a:gs>
                </a:gsLst>
                <a:lin ang="5400000" scaled="0"/>
              </a:gradFill>
            </a:endParaRPr>
          </a:p>
        </p:txBody>
      </p:sp>
      <p:sp>
        <p:nvSpPr>
          <p:cNvPr id="4" name="Rectangle 3"/>
          <p:cNvSpPr/>
          <p:nvPr/>
        </p:nvSpPr>
        <p:spPr>
          <a:xfrm>
            <a:off x="5216237" y="1212849"/>
            <a:ext cx="7096991" cy="4247317"/>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AddContact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MyContact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myContact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   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GetGraphServiceAsync</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Microsoft.Graph.Contact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GivenName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myContact.GivenName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Surname = </a:t>
            </a:r>
            <a:r>
              <a:rPr lang="en-US" sz="1000" dirty="0" err="1">
                <a:solidFill>
                  <a:srgbClr val="000000"/>
                </a:solidFill>
                <a:highlight>
                  <a:srgbClr val="FFFFFF"/>
                </a:highlight>
                <a:latin typeface="Consolas" panose="020B0609020204030204" pitchFamily="49" charset="0"/>
              </a:rPr>
              <a:t>myContact.Surname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CompanyName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myContact.CompanyName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emailList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err="1">
                <a:solidFill>
                  <a:srgbClr val="000000"/>
                </a:solidFill>
                <a:highlight>
                  <a:srgbClr val="FFFFFF"/>
                </a:highlight>
                <a:latin typeface="Consolas" panose="020B0609020204030204" pitchFamily="49" charset="0"/>
              </a:rPr>
              <a:t>EmailAddress</a:t>
            </a:r>
            <a:r>
              <a:rPr lang="en-US" sz="1000" dirty="0">
                <a:solidFill>
                  <a:srgbClr val="000000"/>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emailList.Add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EmailAddress</a:t>
            </a:r>
            <a:r>
              <a:rPr lang="en-US" sz="1000" dirty="0">
                <a:solidFill>
                  <a:srgbClr val="000000"/>
                </a:solidFill>
                <a:highlight>
                  <a:srgbClr val="FFFFFF"/>
                </a:highlight>
                <a:latin typeface="Consolas" panose="020B0609020204030204" pitchFamily="49" charset="0"/>
              </a:rPr>
              <a:t> { Address = </a:t>
            </a:r>
            <a:r>
              <a:rPr lang="en-US" sz="1000" dirty="0" err="1">
                <a:solidFill>
                  <a:srgbClr val="000000"/>
                </a:solidFill>
                <a:highlight>
                  <a:srgbClr val="FFFFFF"/>
                </a:highlight>
                <a:latin typeface="Consolas" panose="020B0609020204030204" pitchFamily="49" charset="0"/>
              </a:rPr>
              <a:t>myContact.EmailAddress</a:t>
            </a:r>
            <a:r>
              <a:rPr lang="en-US" sz="1000" dirty="0">
                <a:solidFill>
                  <a:srgbClr val="000000"/>
                </a:solidFill>
                <a:highlight>
                  <a:srgbClr val="FFFFFF"/>
                </a:highlight>
                <a:latin typeface="Consolas" panose="020B0609020204030204" pitchFamily="49" charset="0"/>
              </a:rPr>
              <a:t>, Name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myContact.EmailAddress</a:t>
            </a:r>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requestContact.EmailAddresses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emailList</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businessPhonesList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businessPhonesList.Add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myContact.BusinessPhone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requestContact.BusinessPhones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businessPhonesList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homePhonesList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homePhonesList.Add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myContact.HomePhone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requestContact.HomePhones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homePhonesList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graphServiceClient.Me.Contacts.Request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AddAsync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requestContact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p>
          <a:p>
            <a:r>
              <a:rPr lang="en-US" sz="1000" dirty="0">
                <a:solidFill>
                  <a:srgbClr val="0000FF"/>
                </a:solidFill>
                <a:highlight>
                  <a:srgbClr val="FFFFFF"/>
                </a:highlight>
                <a:latin typeface="Consolas" panose="020B0609020204030204" pitchFamily="49" charset="0"/>
              </a:rPr>
              <a:t>   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26126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1846659"/>
          </a:xfrm>
        </p:spPr>
        <p:txBody>
          <a:bodyPr/>
          <a:lstStyle/>
          <a:p>
            <a:r>
              <a:rPr lang="en-US" sz="6000" dirty="0"/>
              <a:t>Update operations with </a:t>
            </a:r>
            <a:br>
              <a:rPr lang="en-US" sz="6000" dirty="0"/>
            </a:br>
            <a:r>
              <a:rPr lang="en-US" sz="6000" dirty="0"/>
              <a:t>the </a:t>
            </a:r>
            <a:r>
              <a:rPr lang="en-US" sz="6000" dirty="0" err="1"/>
              <a:t>OutlookServicesClient</a:t>
            </a:r>
            <a:endParaRPr lang="en-US" sz="6000" dirty="0"/>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 name="Group 4"/>
          <p:cNvGrpSpPr/>
          <p:nvPr/>
        </p:nvGrpSpPr>
        <p:grpSpPr>
          <a:xfrm>
            <a:off x="8001000" y="3169195"/>
            <a:ext cx="3978275" cy="3345905"/>
            <a:chOff x="8443913" y="4611688"/>
            <a:chExt cx="2676525" cy="2251075"/>
          </a:xfrm>
        </p:grpSpPr>
        <p:sp>
          <p:nvSpPr>
            <p:cNvPr id="6"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28" name="Footer Placeholder 7"/>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 </a:t>
            </a:r>
            <a:r>
              <a:rPr kumimoji="0" lang="en-US" sz="14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a:ea typeface="+mn-ea"/>
                <a:cs typeface="+mn-cs"/>
              </a:rPr>
              <a:t>CRUD support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39778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Batching with REST</a:t>
            </a:r>
          </a:p>
        </p:txBody>
      </p:sp>
      <p:sp>
        <p:nvSpPr>
          <p:cNvPr id="6" name="Text Placeholder 5"/>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595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308324"/>
          </a:xfrm>
        </p:spPr>
        <p:txBody>
          <a:bodyPr/>
          <a:lstStyle/>
          <a:p>
            <a:pPr>
              <a:spcBef>
                <a:spcPts val="1800"/>
              </a:spcBef>
            </a:pPr>
            <a:r>
              <a:rPr lang="en-US" dirty="0"/>
              <a:t>Each action is sent as a separate request</a:t>
            </a:r>
          </a:p>
          <a:p>
            <a:pPr>
              <a:spcBef>
                <a:spcPts val="1800"/>
              </a:spcBef>
            </a:pPr>
            <a:r>
              <a:rPr lang="en-US" dirty="0"/>
              <a:t>CSOM allows for multiple requests to be sent as one</a:t>
            </a:r>
          </a:p>
          <a:p>
            <a:pPr>
              <a:spcBef>
                <a:spcPts val="1800"/>
              </a:spcBef>
            </a:pPr>
            <a:r>
              <a:rPr lang="en-US" dirty="0"/>
              <a:t>Requests are expensive and slow your app</a:t>
            </a:r>
          </a:p>
        </p:txBody>
      </p:sp>
      <p:sp>
        <p:nvSpPr>
          <p:cNvPr id="6" name="Footer Placeholder 5"/>
          <p:cNvSpPr>
            <a:spLocks noGrp="1"/>
          </p:cNvSpPr>
          <p:nvPr>
            <p:ph type="ftr" sz="quarter" idx="11"/>
          </p:nvPr>
        </p:nvSpPr>
        <p:spPr/>
        <p:txBody>
          <a:bodyPr/>
          <a:lstStyle/>
          <a:p>
            <a:pPr>
              <a:defRPr/>
            </a:pPr>
            <a:r>
              <a:rPr lang="en-US" sz="1400" dirty="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7643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607415"/>
          </a:xfrm>
        </p:spPr>
        <p:txBody>
          <a:bodyPr/>
          <a:lstStyle/>
          <a:p>
            <a:pPr>
              <a:spcBef>
                <a:spcPts val="3000"/>
              </a:spcBef>
            </a:pPr>
            <a:r>
              <a:rPr lang="en-US" sz="3600" dirty="0"/>
              <a:t>Office 365 REST APIs shipped with </a:t>
            </a:r>
            <a:br>
              <a:rPr lang="en-US" sz="3600" dirty="0"/>
            </a:br>
            <a:r>
              <a:rPr lang="en-US" sz="3600" dirty="0"/>
              <a:t>support for support with REST APIs</a:t>
            </a:r>
          </a:p>
          <a:p>
            <a:pPr>
              <a:spcBef>
                <a:spcPts val="3000"/>
              </a:spcBef>
            </a:pPr>
            <a:r>
              <a:rPr lang="en-US" sz="3600" dirty="0"/>
              <a:t>Batching requests with REST support </a:t>
            </a:r>
            <a:br>
              <a:rPr lang="en-US" sz="3600" dirty="0"/>
            </a:br>
            <a:r>
              <a:rPr lang="en-US" sz="3600" dirty="0"/>
              <a:t>added to SharePoint Online late 2014</a:t>
            </a:r>
          </a:p>
          <a:p>
            <a:pPr>
              <a:spcBef>
                <a:spcPts val="3000"/>
              </a:spcBef>
            </a:pPr>
            <a:r>
              <a:rPr lang="en-US" sz="3600" dirty="0"/>
              <a:t>Send multiple write &amp; read operations </a:t>
            </a:r>
            <a:br>
              <a:rPr lang="en-US" sz="3600" dirty="0"/>
            </a:br>
            <a:r>
              <a:rPr lang="en-US" sz="3600" dirty="0"/>
              <a:t>in one HTTP request</a:t>
            </a:r>
          </a:p>
          <a:p>
            <a:pPr lvl="1">
              <a:spcBef>
                <a:spcPts val="3000"/>
              </a:spcBef>
            </a:pPr>
            <a:r>
              <a:rPr lang="en-US" i="1" dirty="0"/>
              <a:t>SharePoint 2013 on-premises——not supported</a:t>
            </a:r>
          </a:p>
        </p:txBody>
      </p:sp>
      <p:sp>
        <p:nvSpPr>
          <p:cNvPr id="6" name="Footer Placeholder 5"/>
          <p:cNvSpPr>
            <a:spLocks noGrp="1"/>
          </p:cNvSpPr>
          <p:nvPr>
            <p:ph type="ftr" sz="quarter" idx="11"/>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879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Exploring the impact</a:t>
            </a:r>
          </a:p>
        </p:txBody>
      </p:sp>
      <p:pic>
        <p:nvPicPr>
          <p:cNvPr id="7" name="Picture 6"/>
          <p:cNvPicPr>
            <a:picLocks noChangeAspect="1"/>
          </p:cNvPicPr>
          <p:nvPr/>
        </p:nvPicPr>
        <p:blipFill>
          <a:blip r:embed="rId2"/>
          <a:stretch>
            <a:fillRect/>
          </a:stretch>
        </p:blipFill>
        <p:spPr>
          <a:xfrm>
            <a:off x="2722207" y="1314449"/>
            <a:ext cx="7195261" cy="5054600"/>
          </a:xfrm>
          <a:prstGeom prst="rect">
            <a:avLst/>
          </a:prstGeom>
          <a:ln w="3175" cap="sq">
            <a:noFill/>
            <a:prstDash val="solid"/>
            <a:miter lim="800000"/>
          </a:ln>
          <a:effectLst/>
        </p:spPr>
      </p:pic>
      <p:sp>
        <p:nvSpPr>
          <p:cNvPr id="2" name="Rectangle 1"/>
          <p:cNvSpPr/>
          <p:nvPr/>
        </p:nvSpPr>
        <p:spPr bwMode="auto">
          <a:xfrm>
            <a:off x="2509836" y="2247899"/>
            <a:ext cx="7434263" cy="508001"/>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3" name="Rectangle 2"/>
          <p:cNvSpPr/>
          <p:nvPr/>
        </p:nvSpPr>
        <p:spPr bwMode="auto">
          <a:xfrm>
            <a:off x="2509837" y="5276849"/>
            <a:ext cx="5257800" cy="2286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4" name="Rectangle 3"/>
          <p:cNvSpPr/>
          <p:nvPr/>
        </p:nvSpPr>
        <p:spPr bwMode="auto">
          <a:xfrm>
            <a:off x="2509836" y="4197350"/>
            <a:ext cx="7434263" cy="112395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5" name="Rectangle 4"/>
          <p:cNvSpPr/>
          <p:nvPr/>
        </p:nvSpPr>
        <p:spPr bwMode="auto">
          <a:xfrm>
            <a:off x="2509837" y="5908672"/>
            <a:ext cx="5257800" cy="282577"/>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cxnSp>
        <p:nvCxnSpPr>
          <p:cNvPr id="10" name="Elbow Connector 9"/>
          <p:cNvCxnSpPr>
            <a:stCxn id="2" idx="1"/>
            <a:endCxn id="3" idx="1"/>
          </p:cNvCxnSpPr>
          <p:nvPr/>
        </p:nvCxnSpPr>
        <p:spPr>
          <a:xfrm rot="10800000" flipH="1" flipV="1">
            <a:off x="2509835" y="2501899"/>
            <a:ext cx="1" cy="2889249"/>
          </a:xfrm>
          <a:prstGeom prst="bentConnector3">
            <a:avLst>
              <a:gd name="adj1" fmla="val -22860000000"/>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p:cNvCxnSpPr>
          <p:nvPr/>
        </p:nvCxnSpPr>
        <p:spPr>
          <a:xfrm flipH="1">
            <a:off x="7767637" y="4759325"/>
            <a:ext cx="2176462" cy="1273175"/>
          </a:xfrm>
          <a:prstGeom prst="bentConnector3">
            <a:avLst>
              <a:gd name="adj1" fmla="val -10503"/>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239484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55752">
                      <a:schemeClr val="tx1"/>
                    </a:gs>
                    <a:gs pos="32000">
                      <a:schemeClr val="tx1"/>
                    </a:gs>
                  </a:gsLst>
                  <a:lin ang="5400000" scaled="0"/>
                </a:gradFill>
                <a:latin typeface="Segoe UI Semibold" charset="0"/>
                <a:ea typeface="Segoe UI Semibold" charset="0"/>
                <a:cs typeface="Segoe UI Semibold" charset="0"/>
              </a:rPr>
              <a:t>HTTP GET</a:t>
            </a:r>
          </a:p>
        </p:txBody>
      </p:sp>
      <p:sp>
        <p:nvSpPr>
          <p:cNvPr id="5" name="Footer Placeholder 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810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20" name="Footer Placeholder 19"/>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41958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Exchange operations </a:t>
            </a:r>
            <a:br>
              <a:rPr lang="en-US" dirty="0"/>
            </a:br>
            <a:r>
              <a:rPr lang="en-US" dirty="0"/>
              <a:t>with REST</a:t>
            </a:r>
          </a:p>
        </p:txBody>
      </p:sp>
      <p:sp>
        <p:nvSpPr>
          <p:cNvPr id="6" name="Text Placeholder 5"/>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1974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a:t>
            </a:r>
          </a:p>
        </p:txBody>
      </p:sp>
      <p:sp>
        <p:nvSpPr>
          <p:cNvPr id="5" name="Text Placeholder 4"/>
          <p:cNvSpPr>
            <a:spLocks noGrp="1"/>
          </p:cNvSpPr>
          <p:nvPr>
            <p:ph type="body" sz="quarter" idx="10"/>
          </p:nvPr>
        </p:nvSpPr>
        <p:spPr>
          <a:xfrm>
            <a:off x="567952" y="1488893"/>
            <a:ext cx="11374199" cy="3616759"/>
          </a:xfrm>
        </p:spPr>
        <p:txBody>
          <a:bodyPr/>
          <a:lstStyle/>
          <a:p>
            <a:r>
              <a:rPr lang="en-US" sz="1836" dirty="0"/>
              <a:t>https://graph.microsoft.com/v1.0/me/drive/root/children</a:t>
            </a:r>
            <a:r>
              <a:rPr lang="en-GB" sz="1836" dirty="0"/>
              <a:t> </a:t>
            </a:r>
          </a:p>
          <a:p>
            <a:r>
              <a:rPr lang="en-US" sz="1836" dirty="0"/>
              <a:t>https://graph.microsoft.com/v1.0</a:t>
            </a:r>
            <a:r>
              <a:rPr lang="en-GB" sz="1836" dirty="0"/>
              <a:t>/me/messages</a:t>
            </a:r>
          </a:p>
          <a:p>
            <a:endParaRPr lang="en-GB" sz="1836" dirty="0"/>
          </a:p>
          <a:p>
            <a:r>
              <a:rPr lang="en-US" sz="1836" dirty="0"/>
              <a:t>https://graph.microsoft.com/v1.0</a:t>
            </a:r>
            <a:r>
              <a:rPr lang="en-GB" sz="1836" dirty="0"/>
              <a:t>/me</a:t>
            </a:r>
            <a:r>
              <a:rPr lang="en-US" sz="1836" dirty="0"/>
              <a:t>/events</a:t>
            </a:r>
          </a:p>
          <a:p>
            <a:r>
              <a:rPr lang="en-US" sz="1836" dirty="0"/>
              <a:t>https://graph.microsoft.com/v1.0</a:t>
            </a:r>
            <a:r>
              <a:rPr lang="en-GB" sz="1836" dirty="0"/>
              <a:t>/me</a:t>
            </a:r>
            <a:r>
              <a:rPr lang="en-US" sz="1836" dirty="0"/>
              <a:t>/events(</a:t>
            </a:r>
            <a:r>
              <a:rPr lang="en-US" sz="1836" dirty="0">
                <a:solidFill>
                  <a:schemeClr val="bg1">
                    <a:lumMod val="50000"/>
                  </a:schemeClr>
                </a:solidFill>
              </a:rPr>
              <a:t>&lt;event_id&gt;</a:t>
            </a:r>
            <a:r>
              <a:rPr lang="en-US" sz="1836" dirty="0"/>
              <a:t>)</a:t>
            </a:r>
          </a:p>
          <a:p>
            <a:r>
              <a:rPr lang="en-US" sz="1836" dirty="0"/>
              <a:t>https://graph.microsoft.com/v1.0</a:t>
            </a:r>
            <a:r>
              <a:rPr lang="en-GB" sz="1836" dirty="0"/>
              <a:t>/me</a:t>
            </a:r>
            <a:r>
              <a:rPr lang="en-US" sz="1836" dirty="0"/>
              <a:t>/calendar</a:t>
            </a:r>
          </a:p>
          <a:p>
            <a:r>
              <a:rPr lang="en-US" sz="1836" dirty="0"/>
              <a:t>https://graph.microsoft.com/v1.0</a:t>
            </a:r>
            <a:r>
              <a:rPr lang="en-GB" sz="1836" dirty="0"/>
              <a:t>/me</a:t>
            </a:r>
            <a:r>
              <a:rPr lang="en-US" sz="1836" dirty="0"/>
              <a:t>/calendar/events</a:t>
            </a:r>
          </a:p>
          <a:p>
            <a:r>
              <a:rPr lang="en-US" sz="1836" dirty="0"/>
              <a:t>https://graph.microsoft.com/v1.0</a:t>
            </a:r>
            <a:r>
              <a:rPr lang="en-GB" sz="1836" dirty="0"/>
              <a:t>/me</a:t>
            </a:r>
            <a:r>
              <a:rPr lang="en-US" sz="1836" dirty="0"/>
              <a:t>/calendars(</a:t>
            </a:r>
            <a:r>
              <a:rPr lang="en-US" sz="1836" dirty="0">
                <a:solidFill>
                  <a:schemeClr val="bg1">
                    <a:lumMod val="50000"/>
                  </a:schemeClr>
                </a:solidFill>
              </a:rPr>
              <a:t>&lt;</a:t>
            </a:r>
            <a:r>
              <a:rPr lang="en-US" sz="1836" dirty="0" err="1">
                <a:solidFill>
                  <a:schemeClr val="bg1">
                    <a:lumMod val="50000"/>
                  </a:schemeClr>
                </a:solidFill>
              </a:rPr>
              <a:t>calendar_id</a:t>
            </a:r>
            <a:r>
              <a:rPr lang="en-US" sz="1836" dirty="0">
                <a:solidFill>
                  <a:schemeClr val="bg1">
                    <a:lumMod val="50000"/>
                  </a:schemeClr>
                </a:solidFill>
              </a:rPr>
              <a:t>&gt;</a:t>
            </a:r>
            <a:r>
              <a:rPr lang="en-US" sz="1836" dirty="0"/>
              <a:t>)/events</a:t>
            </a:r>
            <a:endParaRPr lang="en-GB" sz="1836" dirty="0"/>
          </a:p>
          <a:p>
            <a:endParaRPr lang="en-US" sz="1836" dirty="0"/>
          </a:p>
          <a:p>
            <a:r>
              <a:rPr lang="en-US" sz="1836" dirty="0"/>
              <a:t>https://graph.microsoft.com/v1.0</a:t>
            </a:r>
            <a:r>
              <a:rPr lang="en-GB" sz="1836" dirty="0"/>
              <a:t>/me</a:t>
            </a:r>
            <a:r>
              <a:rPr lang="en-US" sz="1836" dirty="0"/>
              <a:t>/contacts</a:t>
            </a:r>
          </a:p>
          <a:p>
            <a:r>
              <a:rPr lang="en-US" sz="1836" dirty="0"/>
              <a:t>https://graph.microsoft.com/v1.0</a:t>
            </a:r>
            <a:r>
              <a:rPr lang="en-GB" sz="1836" dirty="0"/>
              <a:t>/me</a:t>
            </a:r>
            <a:r>
              <a:rPr lang="en-US" sz="1836" dirty="0"/>
              <a:t>/contacts(</a:t>
            </a:r>
            <a:r>
              <a:rPr lang="en-US" sz="1836" dirty="0">
                <a:solidFill>
                  <a:schemeClr val="bg1">
                    <a:lumMod val="50000"/>
                  </a:schemeClr>
                </a:solidFill>
              </a:rPr>
              <a:t>&lt;contact_id&gt;</a:t>
            </a:r>
            <a:r>
              <a:rPr lang="en-US" sz="1836" dirty="0"/>
              <a:t>)</a:t>
            </a:r>
          </a:p>
        </p:txBody>
      </p:sp>
    </p:spTree>
    <p:extLst>
      <p:ext uri="{BB962C8B-B14F-4D97-AF65-F5344CB8AC3E}">
        <p14:creationId xmlns:p14="http://schemas.microsoft.com/office/powerpoint/2010/main" val="40537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692609"/>
            <a:ext cx="11887200" cy="3176254"/>
          </a:xfrm>
        </p:spPr>
        <p:txBody>
          <a:bodyPr/>
          <a:lstStyle/>
          <a:p>
            <a:r>
              <a:rPr lang="en-US" dirty="0"/>
              <a:t>Deep dive into </a:t>
            </a:r>
            <a:br>
              <a:rPr lang="en-US" dirty="0"/>
            </a:br>
            <a:r>
              <a:rPr lang="en-US" dirty="0"/>
              <a:t>Office 365 API </a:t>
            </a:r>
            <a:br>
              <a:rPr lang="en-US" dirty="0"/>
            </a:br>
            <a:r>
              <a:rPr lang="en-US" dirty="0"/>
              <a:t>for contact</a:t>
            </a:r>
          </a:p>
        </p:txBody>
      </p:sp>
      <p:pic>
        <p:nvPicPr>
          <p:cNvPr id="6" name="Picture 5"/>
          <p:cNvPicPr>
            <a:picLocks noChangeAspect="1"/>
          </p:cNvPicPr>
          <p:nvPr/>
        </p:nvPicPr>
        <p:blipFill>
          <a:blip r:embed="rId2"/>
          <a:stretch>
            <a:fillRect/>
          </a:stretch>
        </p:blipFill>
        <p:spPr>
          <a:xfrm>
            <a:off x="6286500" y="3105209"/>
            <a:ext cx="5875338" cy="3071754"/>
          </a:xfrm>
          <a:prstGeom prst="rect">
            <a:avLst/>
          </a:prstGeom>
        </p:spPr>
      </p:pic>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1846659"/>
          </a:xfrm>
        </p:spPr>
        <p:txBody>
          <a:bodyPr/>
          <a:lstStyle/>
          <a:p>
            <a:r>
              <a:rPr lang="en-US" sz="6000" dirty="0"/>
              <a:t>Exchange operations using </a:t>
            </a:r>
            <a:br>
              <a:rPr lang="en-US" sz="6000" dirty="0"/>
            </a:br>
            <a:r>
              <a:rPr lang="en-US" sz="6000" dirty="0"/>
              <a:t>the Office 365 REST APIs</a:t>
            </a:r>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dirty="0">
                <a:gradFill>
                  <a:gsLst>
                    <a:gs pos="24779">
                      <a:schemeClr val="tx1"/>
                    </a:gs>
                    <a:gs pos="7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rPr>
              <a:t>Exchange operations with REST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8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5" name="Text Placeholder 4"/>
          <p:cNvSpPr>
            <a:spLocks noGrp="1"/>
          </p:cNvSpPr>
          <p:nvPr>
            <p:ph type="body" sz="quarter" idx="10"/>
          </p:nvPr>
        </p:nvSpPr>
        <p:spPr>
          <a:xfrm>
            <a:off x="274639" y="1212850"/>
            <a:ext cx="8121215" cy="2880789"/>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617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6906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34425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055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2880789"/>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416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86765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Overview</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for Calendar, Mail </a:t>
            </a:r>
            <a:br>
              <a:rPr lang="en-US" dirty="0"/>
            </a:br>
            <a:r>
              <a:rPr lang="en-US" dirty="0"/>
              <a:t>and Contacts</a:t>
            </a:r>
          </a:p>
        </p:txBody>
      </p:sp>
      <p:sp>
        <p:nvSpPr>
          <p:cNvPr id="7" name="Text Placeholder 6"/>
          <p:cNvSpPr>
            <a:spLocks noGrp="1"/>
          </p:cNvSpPr>
          <p:nvPr>
            <p:ph type="body" sz="quarter" idx="10"/>
          </p:nvPr>
        </p:nvSpPr>
        <p:spPr>
          <a:xfrm>
            <a:off x="274638" y="1973263"/>
            <a:ext cx="11887200" cy="3554819"/>
          </a:xfrm>
        </p:spPr>
        <p:txBody>
          <a:bodyPr/>
          <a:lstStyle/>
          <a:p>
            <a:r>
              <a:rPr lang="en-US" sz="3600" dirty="0"/>
              <a:t>Microsoft Graph</a:t>
            </a:r>
          </a:p>
          <a:p>
            <a:pPr lvl="1"/>
            <a:r>
              <a:rPr lang="en-US" dirty="0"/>
              <a:t>Mail Messages</a:t>
            </a:r>
          </a:p>
          <a:p>
            <a:pPr lvl="1"/>
            <a:r>
              <a:rPr lang="en-US" dirty="0"/>
              <a:t>Contacts</a:t>
            </a:r>
          </a:p>
          <a:p>
            <a:pPr lvl="1"/>
            <a:r>
              <a:rPr lang="en-US" dirty="0"/>
              <a:t>Calendar Events</a:t>
            </a:r>
          </a:p>
          <a:p>
            <a:pPr>
              <a:lnSpc>
                <a:spcPct val="150000"/>
              </a:lnSpc>
            </a:pPr>
            <a:r>
              <a:rPr lang="en-US" sz="3600" dirty="0"/>
              <a:t>Microsoft Graph accessible through REST</a:t>
            </a:r>
          </a:p>
          <a:p>
            <a:pPr lvl="1"/>
            <a:r>
              <a:rPr lang="en-US" sz="1800" dirty="0"/>
              <a:t>https://graph.microsoft.com/v1.0/me/messages</a:t>
            </a:r>
          </a:p>
          <a:p>
            <a:pPr lvl="1"/>
            <a:r>
              <a:rPr lang="en-US" sz="1800" dirty="0"/>
              <a:t>https://graph.microsoft.com/v1.0/me/contacts</a:t>
            </a:r>
          </a:p>
          <a:p>
            <a:pPr lvl="1"/>
            <a:r>
              <a:rPr lang="en-US" sz="1800" dirty="0"/>
              <a:t>https://graph.microsoft.com/v1.0/me/events</a:t>
            </a:r>
          </a:p>
        </p:txBody>
      </p:sp>
      <p:sp>
        <p:nvSpPr>
          <p:cNvPr id="6" name="Footer Placeholder 5"/>
          <p:cNvSpPr>
            <a:spLocks noGrp="1"/>
          </p:cNvSpPr>
          <p:nvPr>
            <p:ph type="ftr" sz="quarter" idx="11"/>
          </p:nvPr>
        </p:nvSpPr>
        <p:spPr/>
        <p:txBody>
          <a:bodyPr/>
          <a:lstStyle/>
          <a:p>
            <a:pPr>
              <a:defRPr/>
            </a:pPr>
            <a:r>
              <a:rPr lang="en-US" sz="1400" dirty="0">
                <a:gradFill>
                  <a:gsLst>
                    <a:gs pos="49558">
                      <a:schemeClr val="accent3"/>
                    </a:gs>
                    <a:gs pos="71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chemeClr val="tx1"/>
                    </a:gs>
                    <a:gs pos="71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chemeClr val="tx1"/>
                    </a:gs>
                    <a:gs pos="71000">
                      <a:schemeClr val="tx1"/>
                    </a:gs>
                  </a:gsLst>
                  <a:lin ang="5400000" scaled="0"/>
                </a:gradFill>
              </a:rPr>
              <a:t>Overview</a:t>
            </a:r>
          </a:p>
          <a:p>
            <a:endParaRPr lang="en-US" dirty="0">
              <a:gradFill>
                <a:gsLst>
                  <a:gs pos="84956">
                    <a:schemeClr val="tx1"/>
                  </a:gs>
                  <a:gs pos="71000">
                    <a:schemeClr val="tx1"/>
                  </a:gs>
                </a:gsLst>
                <a:lin ang="5400000" scaled="0"/>
              </a:gradFill>
            </a:endParaRPr>
          </a:p>
        </p:txBody>
      </p:sp>
    </p:spTree>
    <p:extLst>
      <p:ext uri="{BB962C8B-B14F-4D97-AF65-F5344CB8AC3E}">
        <p14:creationId xmlns:p14="http://schemas.microsoft.com/office/powerpoint/2010/main" val="68011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contacts</a:t>
            </a:r>
          </a:p>
        </p:txBody>
      </p:sp>
      <p:sp>
        <p:nvSpPr>
          <p:cNvPr id="3" name="Text Placeholder 2"/>
          <p:cNvSpPr>
            <a:spLocks noGrp="1"/>
          </p:cNvSpPr>
          <p:nvPr>
            <p:ph type="body" sz="quarter" idx="10"/>
          </p:nvPr>
        </p:nvSpPr>
        <p:spPr/>
        <p:txBody>
          <a:bodyPr/>
          <a:lstStyle/>
          <a:p>
            <a:r>
              <a:rPr lang="en-US" dirty="0"/>
              <a:t>Common API </a:t>
            </a:r>
            <a:br>
              <a:rPr lang="en-US" dirty="0"/>
            </a:br>
            <a:r>
              <a:rPr lang="en-US" dirty="0"/>
              <a:t>operations</a:t>
            </a:r>
          </a:p>
          <a:p>
            <a:pPr lvl="1"/>
            <a:r>
              <a:rPr lang="en-US" dirty="0"/>
              <a:t>Creating contacts</a:t>
            </a:r>
          </a:p>
          <a:p>
            <a:pPr lvl="1"/>
            <a:r>
              <a:rPr lang="en-US" dirty="0"/>
              <a:t>Deleting contacts</a:t>
            </a:r>
          </a:p>
          <a:p>
            <a:pPr lvl="1"/>
            <a:r>
              <a:rPr lang="en-US" dirty="0"/>
              <a:t>Editing contacts</a:t>
            </a:r>
          </a:p>
        </p:txBody>
      </p:sp>
      <p:pic>
        <p:nvPicPr>
          <p:cNvPr id="7" name="Picture 6"/>
          <p:cNvPicPr>
            <a:picLocks noChangeAspect="1"/>
          </p:cNvPicPr>
          <p:nvPr/>
        </p:nvPicPr>
        <p:blipFill>
          <a:blip r:embed="rId2"/>
          <a:stretch>
            <a:fillRect/>
          </a:stretch>
        </p:blipFill>
        <p:spPr>
          <a:xfrm>
            <a:off x="4846638" y="1212849"/>
            <a:ext cx="7315200" cy="4742267"/>
          </a:xfrm>
          <a:prstGeom prst="rect">
            <a:avLst/>
          </a:prstGeom>
          <a:ln w="3175" cap="sq">
            <a:solidFill>
              <a:schemeClr val="bg1">
                <a:lumMod val="85000"/>
              </a:schemeClr>
            </a:solidFill>
            <a:prstDash val="solid"/>
            <a:miter lim="800000"/>
          </a:ln>
          <a:effectLst/>
        </p:spPr>
      </p:pic>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055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CRUD support</a:t>
            </a:r>
          </a:p>
        </p:txBody>
      </p:sp>
      <p:sp>
        <p:nvSpPr>
          <p:cNvPr id="6" name="Text Placeholder 5"/>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138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and deleting a specific entity</a:t>
            </a:r>
          </a:p>
        </p:txBody>
      </p:sp>
      <p:sp>
        <p:nvSpPr>
          <p:cNvPr id="3" name="Text Placeholder 2"/>
          <p:cNvSpPr>
            <a:spLocks noGrp="1"/>
          </p:cNvSpPr>
          <p:nvPr>
            <p:ph type="body" sz="quarter" idx="10"/>
          </p:nvPr>
        </p:nvSpPr>
        <p:spPr>
          <a:xfrm>
            <a:off x="274639" y="1212849"/>
            <a:ext cx="5486399" cy="849463"/>
          </a:xfrm>
        </p:spPr>
        <p:txBody>
          <a:bodyPr/>
          <a:lstStyle/>
          <a:p>
            <a:r>
              <a:rPr lang="en-US" sz="2400" dirty="0">
                <a:gradFill>
                  <a:gsLst>
                    <a:gs pos="38053">
                      <a:schemeClr val="tx1"/>
                    </a:gs>
                    <a:gs pos="81000">
                      <a:schemeClr val="tx1"/>
                    </a:gs>
                  </a:gsLst>
                  <a:lin ang="5400000" scaled="0"/>
                </a:gradFill>
                <a:latin typeface="+mn-lt"/>
              </a:rPr>
              <a:t>Contact retrieved by calling </a:t>
            </a:r>
            <a:r>
              <a:rPr lang="en-US" sz="2400" b="1" dirty="0" err="1">
                <a:latin typeface="Consolas" panose="020B0609020204030204" pitchFamily="49" charset="0"/>
                <a:cs typeface="Consolas" panose="020B0609020204030204" pitchFamily="49" charset="0"/>
              </a:rPr>
              <a:t>GetAsync</a:t>
            </a:r>
            <a:r>
              <a:rPr lang="en-US" sz="2400" b="1" dirty="0">
                <a:latin typeface="Consolas" panose="020B0609020204030204" pitchFamily="49" charset="0"/>
                <a:cs typeface="Consolas" panose="020B0609020204030204" pitchFamily="49" charset="0"/>
              </a:rPr>
              <a:t>()</a:t>
            </a:r>
          </a:p>
        </p:txBody>
      </p:sp>
      <p:sp>
        <p:nvSpPr>
          <p:cNvPr id="10" name="Text Placeholder 9"/>
          <p:cNvSpPr>
            <a:spLocks noGrp="1"/>
          </p:cNvSpPr>
          <p:nvPr>
            <p:ph type="body" sz="quarter" idx="11"/>
          </p:nvPr>
        </p:nvSpPr>
        <p:spPr>
          <a:xfrm>
            <a:off x="6675438" y="1212849"/>
            <a:ext cx="5486399" cy="849463"/>
          </a:xfrm>
        </p:spPr>
        <p:txBody>
          <a:bodyPr/>
          <a:lstStyle/>
          <a:p>
            <a:r>
              <a:rPr lang="en-US" sz="2400" dirty="0">
                <a:gradFill>
                  <a:gsLst>
                    <a:gs pos="38053">
                      <a:schemeClr val="tx1"/>
                    </a:gs>
                    <a:gs pos="81000">
                      <a:schemeClr val="tx1"/>
                    </a:gs>
                  </a:gsLst>
                  <a:lin ang="5400000" scaled="0"/>
                </a:gradFill>
                <a:latin typeface="+mn-lt"/>
              </a:rPr>
              <a:t>Contact deleted by calling </a:t>
            </a:r>
            <a:r>
              <a:rPr lang="en-US" sz="2400" b="1" dirty="0" err="1">
                <a:latin typeface="Consolas" panose="020B0609020204030204" pitchFamily="49" charset="0"/>
                <a:cs typeface="Consolas" panose="020B0609020204030204" pitchFamily="49" charset="0"/>
              </a:rPr>
              <a:t>DeleteAsync</a:t>
            </a:r>
            <a:r>
              <a:rPr lang="en-US" sz="2400" b="1" dirty="0">
                <a:latin typeface="Consolas" panose="020B0609020204030204" pitchFamily="49" charset="0"/>
                <a:cs typeface="Consolas" panose="020B0609020204030204" pitchFamily="49" charset="0"/>
              </a:rPr>
              <a:t> </a:t>
            </a:r>
            <a:r>
              <a:rPr lang="en-US" sz="2400" dirty="0">
                <a:gradFill>
                  <a:gsLst>
                    <a:gs pos="38053">
                      <a:schemeClr val="tx1"/>
                    </a:gs>
                    <a:gs pos="81000">
                      <a:schemeClr val="tx1"/>
                    </a:gs>
                  </a:gsLst>
                  <a:lin ang="5400000" scaled="0"/>
                </a:gradFill>
                <a:latin typeface="+mn-lt"/>
              </a:rPr>
              <a:t>on contact object </a:t>
            </a:r>
          </a:p>
        </p:txBody>
      </p:sp>
      <p:sp>
        <p:nvSpPr>
          <p:cNvPr id="11" name="Footer Placeholder 10"/>
          <p:cNvSpPr>
            <a:spLocks noGrp="1"/>
          </p:cNvSpPr>
          <p:nvPr>
            <p:ph type="ftr" sz="quarter" idx="12"/>
          </p:nvPr>
        </p:nvSpPr>
        <p:spPr/>
        <p:txBody>
          <a:bodyPr/>
          <a:lstStyle/>
          <a:p>
            <a:pPr lvl="0">
              <a:defRPr/>
            </a:pPr>
            <a:r>
              <a:rPr lang="en-US" sz="1400" dirty="0">
                <a:gradFill>
                  <a:gsLst>
                    <a:gs pos="84071">
                      <a:schemeClr val="accent6"/>
                    </a:gs>
                    <a:gs pos="46903">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CRUD support</a:t>
            </a:r>
          </a:p>
          <a:p>
            <a:pPr lvl="0"/>
            <a:endParaRPr lang="en-US" dirty="0">
              <a:gradFill>
                <a:gsLst>
                  <a:gs pos="84956">
                    <a:srgbClr val="000000"/>
                  </a:gs>
                  <a:gs pos="71000">
                    <a:srgbClr val="000000"/>
                  </a:gs>
                </a:gsLst>
                <a:lin ang="5400000" scaled="0"/>
              </a:gradFill>
            </a:endParaRPr>
          </a:p>
        </p:txBody>
      </p:sp>
      <p:sp>
        <p:nvSpPr>
          <p:cNvPr id="7" name="Rectangle 6"/>
          <p:cNvSpPr/>
          <p:nvPr/>
        </p:nvSpPr>
        <p:spPr>
          <a:xfrm>
            <a:off x="1" y="2241639"/>
            <a:ext cx="5916168" cy="4247317"/>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        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&lt;</a:t>
            </a:r>
            <a:r>
              <a:rPr lang="en-US" sz="1000" dirty="0" err="1">
                <a:solidFill>
                  <a:srgbClr val="000000"/>
                </a:solidFill>
                <a:highlight>
                  <a:srgbClr val="FFFFFF"/>
                </a:highlight>
                <a:latin typeface="Consolas" panose="020B0609020204030204" pitchFamily="49" charset="0"/>
              </a:rPr>
              <a:t>MyContact</a:t>
            </a:r>
            <a:r>
              <a:rPr lang="en-US" sz="1000" dirty="0">
                <a:solidFill>
                  <a:srgbClr val="000000"/>
                </a:solidFill>
                <a:highlight>
                  <a:srgbClr val="FFFFFF"/>
                </a:highlight>
                <a:latin typeface="Consolas" panose="020B0609020204030204" pitchFamily="49" charset="0"/>
              </a:rPr>
              <a:t>&gt; </a:t>
            </a:r>
            <a:r>
              <a:rPr lang="en-US" sz="1000" dirty="0" err="1">
                <a:solidFill>
                  <a:srgbClr val="000000"/>
                </a:solidFill>
                <a:highlight>
                  <a:srgbClr val="FFFFFF"/>
                </a:highlight>
                <a:latin typeface="Consolas" panose="020B0609020204030204" pitchFamily="49" charset="0"/>
              </a:rPr>
              <a:t>GetContact</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id)</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GetGraphServiceAsync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graphServiceClient.Me.Contacts</a:t>
            </a:r>
            <a:r>
              <a:rPr lang="en-US" sz="1000" dirty="0">
                <a:solidFill>
                  <a:srgbClr val="000000"/>
                </a:solidFill>
                <a:highlight>
                  <a:srgbClr val="FFFFFF"/>
                </a:highlight>
                <a:latin typeface="Consolas" panose="020B0609020204030204" pitchFamily="49" charset="0"/>
              </a:rPr>
              <a:t>[id].Request().</a:t>
            </a:r>
            <a:r>
              <a:rPr lang="en-US" sz="1000" dirty="0" err="1">
                <a:solidFill>
                  <a:srgbClr val="000000"/>
                </a:solidFill>
                <a:highlight>
                  <a:srgbClr val="FFFFFF"/>
                </a:highlight>
                <a:latin typeface="Consolas" panose="020B0609020204030204" pitchFamily="49" charset="0"/>
              </a:rPr>
              <a:t>GetAsync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contactResult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MyContact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Id = </a:t>
            </a:r>
            <a:r>
              <a:rPr lang="en-US" sz="1000" dirty="0" err="1">
                <a:solidFill>
                  <a:srgbClr val="000000"/>
                </a:solidFill>
                <a:highlight>
                  <a:srgbClr val="FFFFFF"/>
                </a:highlight>
                <a:latin typeface="Consolas" panose="020B0609020204030204" pitchFamily="49" charset="0"/>
              </a:rPr>
              <a:t>requestContact.Id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GivenName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requestContact.GivenName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Surname = </a:t>
            </a:r>
            <a:r>
              <a:rPr lang="en-US" sz="1000" dirty="0" err="1">
                <a:solidFill>
                  <a:srgbClr val="000000"/>
                </a:solidFill>
                <a:highlight>
                  <a:srgbClr val="FFFFFF"/>
                </a:highlight>
                <a:latin typeface="Consolas" panose="020B0609020204030204" pitchFamily="49" charset="0"/>
              </a:rPr>
              <a:t>requestContact.Surname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CompanyName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requestContact.CompanyName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EmailAddress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requestContact.EmailAddresses.Count</a:t>
            </a:r>
            <a:r>
              <a:rPr lang="en-US" sz="1000" dirty="0">
                <a:solidFill>
                  <a:srgbClr val="000000"/>
                </a:solidFill>
                <a:highlight>
                  <a:srgbClr val="FFFFFF"/>
                </a:highlight>
                <a:latin typeface="Consolas" panose="020B0609020204030204" pitchFamily="49" charset="0"/>
              </a:rPr>
              <a:t>() &gt; 0 ? </a:t>
            </a:r>
            <a:r>
              <a:rPr lang="en-US" sz="1000" dirty="0" err="1">
                <a:solidFill>
                  <a:srgbClr val="000000"/>
                </a:solidFill>
                <a:highlight>
                  <a:srgbClr val="FFFFFF"/>
                </a:highlight>
                <a:latin typeface="Consolas" panose="020B0609020204030204" pitchFamily="49" charset="0"/>
              </a:rPr>
              <a:t>requestContact.EmailAddresses.First</a:t>
            </a:r>
            <a:r>
              <a:rPr lang="en-US" sz="1000" dirty="0">
                <a:solidFill>
                  <a:srgbClr val="000000"/>
                </a:solidFill>
                <a:highlight>
                  <a:srgbClr val="FFFFFF"/>
                </a:highlight>
                <a:latin typeface="Consolas" panose="020B0609020204030204" pitchFamily="49" charset="0"/>
              </a:rPr>
              <a:t>().Address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.Empty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BusinessPhone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requestContact.BusinessPhones.Count</a:t>
            </a:r>
            <a:r>
              <a:rPr lang="en-US" sz="1000" dirty="0">
                <a:solidFill>
                  <a:srgbClr val="000000"/>
                </a:solidFill>
                <a:highlight>
                  <a:srgbClr val="FFFFFF"/>
                </a:highlight>
                <a:latin typeface="Consolas" panose="020B0609020204030204" pitchFamily="49" charset="0"/>
              </a:rPr>
              <a:t>() &gt; 0 ? </a:t>
            </a:r>
            <a:r>
              <a:rPr lang="en-US" sz="1000" dirty="0" err="1">
                <a:solidFill>
                  <a:srgbClr val="000000"/>
                </a:solidFill>
                <a:highlight>
                  <a:srgbClr val="FFFFFF"/>
                </a:highlight>
                <a:latin typeface="Consolas" panose="020B0609020204030204" pitchFamily="49" charset="0"/>
              </a:rPr>
              <a:t>requestContact.BusinessPhones.First</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.Empty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HomePhone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requestContact.HomePhones.Count</a:t>
            </a:r>
            <a:r>
              <a:rPr lang="en-US" sz="1000" dirty="0">
                <a:solidFill>
                  <a:srgbClr val="000000"/>
                </a:solidFill>
                <a:highlight>
                  <a:srgbClr val="FFFFFF"/>
                </a:highlight>
                <a:latin typeface="Consolas" panose="020B0609020204030204" pitchFamily="49" charset="0"/>
              </a:rPr>
              <a:t>() &gt; 0 ? </a:t>
            </a:r>
            <a:r>
              <a:rPr lang="en-US" sz="1000" dirty="0" err="1">
                <a:solidFill>
                  <a:srgbClr val="000000"/>
                </a:solidFill>
                <a:highlight>
                  <a:srgbClr val="FFFFFF"/>
                </a:highlight>
                <a:latin typeface="Consolas" panose="020B0609020204030204" pitchFamily="49" charset="0"/>
              </a:rPr>
              <a:t>requestContact.HomePhones.First</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.Empty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contactResult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null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
        <p:nvSpPr>
          <p:cNvPr id="8" name="Rectangle 7"/>
          <p:cNvSpPr/>
          <p:nvPr/>
        </p:nvSpPr>
        <p:spPr>
          <a:xfrm>
            <a:off x="6199632" y="2618282"/>
            <a:ext cx="5962204" cy="1938992"/>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        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DeleteContact</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id)</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GetGraphServiceAsync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graphServiceClient.Me.Contacts</a:t>
            </a:r>
            <a:r>
              <a:rPr lang="en-US" sz="1000" dirty="0">
                <a:solidFill>
                  <a:srgbClr val="000000"/>
                </a:solidFill>
                <a:highlight>
                  <a:srgbClr val="FFFFFF"/>
                </a:highlight>
                <a:latin typeface="Consolas" panose="020B0609020204030204" pitchFamily="49" charset="0"/>
              </a:rPr>
              <a:t>[id].Request().</a:t>
            </a:r>
            <a:r>
              <a:rPr lang="en-US" sz="1000" dirty="0" err="1">
                <a:solidFill>
                  <a:srgbClr val="000000"/>
                </a:solidFill>
                <a:highlight>
                  <a:srgbClr val="FFFFFF"/>
                </a:highlight>
                <a:latin typeface="Consolas" panose="020B0609020204030204" pitchFamily="49" charset="0"/>
              </a:rPr>
              <a:t>DeleteAsync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325110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1053</Words>
  <Application>Microsoft Office PowerPoint</Application>
  <PresentationFormat>Custom</PresentationFormat>
  <Paragraphs>179</Paragraphs>
  <Slides>24</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Capitals</vt:lpstr>
      <vt:lpstr>ＭＳ Ｐゴシック</vt:lpstr>
      <vt:lpstr>Segoe Light</vt:lpstr>
      <vt:lpstr>Arial</vt:lpstr>
      <vt:lpstr>Calibri</vt:lpstr>
      <vt:lpstr>Consolas</vt:lpstr>
      <vt:lpstr>Segoe UI</vt:lpstr>
      <vt:lpstr>Segoe UI Black</vt:lpstr>
      <vt:lpstr>Segoe UI Light</vt:lpstr>
      <vt:lpstr>Segoe UI Semibold</vt:lpstr>
      <vt:lpstr>Wingdings</vt:lpstr>
      <vt:lpstr>1_6-30540_Office_365_CloudRoadShow</vt:lpstr>
      <vt:lpstr>Office 365 development</vt:lpstr>
      <vt:lpstr>Deep dive into  Office 365 API  for contact</vt:lpstr>
      <vt:lpstr>Agenda</vt:lpstr>
      <vt:lpstr>Developer vision</vt:lpstr>
      <vt:lpstr>PowerPoint Presentation</vt:lpstr>
      <vt:lpstr>Microsoft Graph for Calendar, Mail  and Contacts</vt:lpstr>
      <vt:lpstr>Mailbox contacts</vt:lpstr>
      <vt:lpstr>PowerPoint Presentation</vt:lpstr>
      <vt:lpstr>Getting and deleting a specific entity</vt:lpstr>
      <vt:lpstr>Adding an entity</vt:lpstr>
      <vt:lpstr>Update operations with  the OutlookServicesClient</vt:lpstr>
      <vt:lpstr>PowerPoint Presentation</vt:lpstr>
      <vt:lpstr>REST is more chatty than CSOM</vt:lpstr>
      <vt:lpstr>Batching support added to O365</vt:lpstr>
      <vt:lpstr>Exploring the impact</vt:lpstr>
      <vt:lpstr>Overview—Batch request</vt:lpstr>
      <vt:lpstr>Overview—Batch response</vt:lpstr>
      <vt:lpstr>PowerPoint Presentation</vt:lpstr>
      <vt:lpstr>Microsoft Graph</vt:lpstr>
      <vt:lpstr>Exchange operations using  the Office 365 REST APIs</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2016-06-07T09:04:50Z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