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47"/>
  </p:notesMasterIdLst>
  <p:handoutMasterIdLst>
    <p:handoutMasterId r:id="rId48"/>
  </p:handoutMasterIdLst>
  <p:sldIdLst>
    <p:sldId id="1630" r:id="rId8"/>
    <p:sldId id="1631" r:id="rId9"/>
    <p:sldId id="1632" r:id="rId10"/>
    <p:sldId id="1652" r:id="rId11"/>
    <p:sldId id="1634" r:id="rId12"/>
    <p:sldId id="1543" r:id="rId13"/>
    <p:sldId id="1626" r:id="rId14"/>
    <p:sldId id="1636" r:id="rId15"/>
    <p:sldId id="1563" r:id="rId16"/>
    <p:sldId id="1607" r:id="rId17"/>
    <p:sldId id="1564" r:id="rId18"/>
    <p:sldId id="1612" r:id="rId19"/>
    <p:sldId id="1598" r:id="rId20"/>
    <p:sldId id="1608" r:id="rId21"/>
    <p:sldId id="1545" r:id="rId22"/>
    <p:sldId id="1638" r:id="rId23"/>
    <p:sldId id="1606" r:id="rId24"/>
    <p:sldId id="1565" r:id="rId25"/>
    <p:sldId id="1566" r:id="rId26"/>
    <p:sldId id="1567" r:id="rId27"/>
    <p:sldId id="1568" r:id="rId28"/>
    <p:sldId id="1569" r:id="rId29"/>
    <p:sldId id="1611" r:id="rId30"/>
    <p:sldId id="1641" r:id="rId31"/>
    <p:sldId id="1639" r:id="rId32"/>
    <p:sldId id="1605" r:id="rId33"/>
    <p:sldId id="1610" r:id="rId34"/>
    <p:sldId id="1609" r:id="rId35"/>
    <p:sldId id="1642" r:id="rId36"/>
    <p:sldId id="1618" r:id="rId37"/>
    <p:sldId id="1648" r:id="rId38"/>
    <p:sldId id="1643" r:id="rId39"/>
    <p:sldId id="1645" r:id="rId40"/>
    <p:sldId id="1647" r:id="rId41"/>
    <p:sldId id="1583" r:id="rId42"/>
    <p:sldId id="1627" r:id="rId43"/>
    <p:sldId id="1649" r:id="rId44"/>
    <p:sldId id="1629" r:id="rId45"/>
    <p:sldId id="1650"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31"/>
            <p14:sldId id="1632"/>
            <p14:sldId id="1652"/>
            <p14:sldId id="1634"/>
            <p14:sldId id="1543"/>
            <p14:sldId id="1626"/>
            <p14:sldId id="1636"/>
            <p14:sldId id="1563"/>
            <p14:sldId id="1607"/>
            <p14:sldId id="1564"/>
            <p14:sldId id="1612"/>
            <p14:sldId id="1598"/>
            <p14:sldId id="1608"/>
            <p14:sldId id="1545"/>
            <p14:sldId id="1638"/>
            <p14:sldId id="1606"/>
            <p14:sldId id="1565"/>
            <p14:sldId id="1566"/>
            <p14:sldId id="1567"/>
            <p14:sldId id="1568"/>
            <p14:sldId id="1569"/>
            <p14:sldId id="1611"/>
            <p14:sldId id="1641"/>
            <p14:sldId id="1639"/>
            <p14:sldId id="1605"/>
            <p14:sldId id="1610"/>
            <p14:sldId id="1609"/>
            <p14:sldId id="1642"/>
            <p14:sldId id="1618"/>
            <p14:sldId id="1648"/>
            <p14:sldId id="1643"/>
            <p14:sldId id="1645"/>
            <p14:sldId id="1647"/>
            <p14:sldId id="1583"/>
          </p14:sldIdLst>
        </p14:section>
        <p14:section name="Outtro" id="{06DE65B1-6014-4CEE-AB7E-2EE1648AA32B}">
          <p14:sldIdLst>
            <p14:sldId id="1627"/>
            <p14:sldId id="1649"/>
            <p14:sldId id="1629"/>
            <p14:sldId id="1650"/>
          </p14:sldIdLst>
        </p14:section>
        <p14:section name="Appendix" id="{46512C75-7E2C-4C94-8152-9542C45288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ext uri="{19B8F6BF-5375-455C-9EA6-DF929625EA0E}">
        <p15:presenceInfo xmlns:p15="http://schemas.microsoft.com/office/powerpoint/2012/main" userId="a25184d55ffa76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3217" autoAdjust="0"/>
  </p:normalViewPr>
  <p:slideViewPr>
    <p:cSldViewPr snapToObjects="1">
      <p:cViewPr varScale="1">
        <p:scale>
          <a:sx n="84" d="100"/>
          <a:sy n="84" d="100"/>
        </p:scale>
        <p:origin x="396" y="90"/>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50" d="100"/>
        <a:sy n="50"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7/3/2014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7/3/2014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7F128E7-32FC-4C98-B4DD-46D81AA194C8}" type="datetime1">
              <a:rPr lang="en-US" smtClean="0">
                <a:solidFill>
                  <a:prstClr val="black"/>
                </a:solidFill>
              </a:rPr>
              <a:pPr/>
              <a:t>7/3/2014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110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46559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208597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724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7/3/2014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8486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7/3/2014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50489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53878" y="23315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38298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16983569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64623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4.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23" r:id="rId24"/>
    <p:sldLayoutId id="2147484551" r:id="rId25"/>
    <p:sldLayoutId id="2147484552" r:id="rId26"/>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 id="2147484553" r:id="rId2"/>
    <p:sldLayoutId id="2147484554" r:id="rId3"/>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6896" y="287372"/>
            <a:ext cx="11375536" cy="762786"/>
          </a:xfrm>
        </p:spPr>
        <p:txBody>
          <a:bodyPr/>
          <a:lstStyle/>
          <a:p>
            <a:r>
              <a:rPr lang="en-US" sz="5400" dirty="0" smtClean="0"/>
              <a:t>Common consent</a:t>
            </a:r>
            <a:endParaRPr lang="en-US" sz="5400" dirty="0"/>
          </a:p>
        </p:txBody>
      </p:sp>
      <p:pic>
        <p:nvPicPr>
          <p:cNvPr id="5" name="Picture 11"/>
          <p:cNvPicPr>
            <a:picLocks noChangeAspect="1"/>
          </p:cNvPicPr>
          <p:nvPr/>
        </p:nvPicPr>
        <p:blipFill rotWithShape="1">
          <a:blip r:embed="rId2"/>
          <a:stretch/>
        </p:blipFill>
        <p:spPr>
          <a:xfrm>
            <a:off x="286894" y="1200151"/>
            <a:ext cx="6309317" cy="5508034"/>
          </a:xfrm>
          <a:prstGeom prst="rect">
            <a:avLst/>
          </a:prstGeom>
          <a:noFill/>
          <a:ln>
            <a:noFill/>
          </a:ln>
        </p:spPr>
      </p:pic>
      <p:sp>
        <p:nvSpPr>
          <p:cNvPr id="6" name="Oval 5"/>
          <p:cNvSpPr/>
          <p:nvPr/>
        </p:nvSpPr>
        <p:spPr bwMode="auto">
          <a:xfrm>
            <a:off x="2652094" y="1759921"/>
            <a:ext cx="3108944" cy="1371585"/>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0996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756" y="1212341"/>
            <a:ext cx="11375536" cy="3290749"/>
          </a:xfrm>
        </p:spPr>
        <p:txBody>
          <a:bodyPr vert="horz" lIns="146304" tIns="91440" rIns="146304" bIns="91440" rtlCol="0">
            <a:noAutofit/>
          </a:bodyPr>
          <a:lstStyle/>
          <a:p>
            <a:r>
              <a:rPr lang="en-US" sz="4000" dirty="0"/>
              <a:t>Azure AD graph, Exchange, SharePoint</a:t>
            </a:r>
            <a:r>
              <a:rPr lang="en-US" sz="4000" dirty="0" smtClean="0"/>
              <a:t>,…</a:t>
            </a:r>
            <a:endParaRPr lang="en-US" sz="4000" dirty="0"/>
          </a:p>
          <a:p>
            <a:r>
              <a:rPr lang="en-US" sz="4000" dirty="0"/>
              <a:t>Device apps and standalone </a:t>
            </a:r>
            <a:r>
              <a:rPr lang="en-US" sz="4000" dirty="0" smtClean="0"/>
              <a:t>websites</a:t>
            </a:r>
            <a:endParaRPr lang="en-US" sz="4000" dirty="0"/>
          </a:p>
          <a:p>
            <a:r>
              <a:rPr lang="en-US" sz="4000" dirty="0"/>
              <a:t>Admin and end-user consent</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a:t>Single </a:t>
            </a:r>
            <a:r>
              <a:rPr lang="en-US" sz="5400" dirty="0" smtClean="0"/>
              <a:t>authentication </a:t>
            </a:r>
            <a:r>
              <a:rPr lang="en-US" sz="5400" dirty="0"/>
              <a:t>flow for Office 365</a:t>
            </a:r>
          </a:p>
        </p:txBody>
      </p:sp>
    </p:spTree>
    <p:extLst>
      <p:ext uri="{BB962C8B-B14F-4D97-AF65-F5344CB8AC3E}">
        <p14:creationId xmlns:p14="http://schemas.microsoft.com/office/powerpoint/2010/main" val="4146070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386" y="1212341"/>
            <a:ext cx="11877611" cy="4581525"/>
          </a:xfrm>
        </p:spPr>
        <p:txBody>
          <a:bodyPr vert="horz" lIns="146304" tIns="91440" rIns="146304" bIns="91440" rtlCol="0">
            <a:noAutofit/>
          </a:bodyPr>
          <a:lstStyle/>
          <a:p>
            <a:r>
              <a:rPr lang="en-US" sz="4000" dirty="0" err="1"/>
              <a:t>OAuth</a:t>
            </a:r>
            <a:r>
              <a:rPr lang="en-US" sz="4000" dirty="0"/>
              <a:t> 2.0</a:t>
            </a:r>
          </a:p>
          <a:p>
            <a:r>
              <a:rPr lang="en-US" sz="4000" dirty="0"/>
              <a:t>No capturing user credentials</a:t>
            </a:r>
          </a:p>
          <a:p>
            <a:r>
              <a:rPr lang="en-US" sz="4000" dirty="0"/>
              <a:t>Fine-grained access scopes</a:t>
            </a:r>
          </a:p>
          <a:p>
            <a:r>
              <a:rPr lang="en-US" sz="4000" dirty="0"/>
              <a:t>Supports MFA and federated user sign-in</a:t>
            </a:r>
          </a:p>
          <a:p>
            <a:r>
              <a:rPr lang="en-US" sz="4000" dirty="0"/>
              <a:t>Long-term access through refresh tokens</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a:t>Secure protocol</a:t>
            </a:r>
          </a:p>
        </p:txBody>
      </p:sp>
    </p:spTree>
    <p:extLst>
      <p:ext uri="{BB962C8B-B14F-4D97-AF65-F5344CB8AC3E}">
        <p14:creationId xmlns:p14="http://schemas.microsoft.com/office/powerpoint/2010/main" val="281185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30" y="1212342"/>
            <a:ext cx="11375536" cy="2015262"/>
          </a:xfrm>
        </p:spPr>
        <p:txBody>
          <a:bodyPr vert="horz" lIns="146304" tIns="91440" rIns="146304" bIns="91440" rtlCol="0">
            <a:noAutofit/>
          </a:bodyPr>
          <a:lstStyle/>
          <a:p>
            <a:r>
              <a:rPr lang="en-US" sz="4000" dirty="0"/>
              <a:t>Automatically determine URL of O365 services</a:t>
            </a:r>
          </a:p>
          <a:p>
            <a:r>
              <a:rPr lang="en-US" sz="4000" dirty="0"/>
              <a:t>Supports device app and </a:t>
            </a:r>
            <a:r>
              <a:rPr lang="en-US" sz="4000" dirty="0" smtClean="0"/>
              <a:t>website </a:t>
            </a:r>
            <a:r>
              <a:rPr lang="en-US" sz="4000" dirty="0"/>
              <a:t>flows</a:t>
            </a:r>
          </a:p>
          <a:p>
            <a:r>
              <a:rPr lang="en-US" sz="4000" dirty="0"/>
              <a:t>Secured using Azure AD authentication</a:t>
            </a:r>
          </a:p>
          <a:p>
            <a:r>
              <a:rPr lang="en-US" sz="4000" dirty="0"/>
              <a:t>Serves information stored about services in AAD</a:t>
            </a:r>
          </a:p>
        </p:txBody>
      </p:sp>
      <p:sp>
        <p:nvSpPr>
          <p:cNvPr id="2" name="Title 1"/>
          <p:cNvSpPr>
            <a:spLocks noGrp="1"/>
          </p:cNvSpPr>
          <p:nvPr>
            <p:ph type="title"/>
          </p:nvPr>
        </p:nvSpPr>
        <p:spPr>
          <a:xfrm>
            <a:off x="284163" y="285750"/>
            <a:ext cx="11375536" cy="762786"/>
          </a:xfrm>
        </p:spPr>
        <p:txBody>
          <a:bodyPr vert="horz" wrap="square" lIns="146304" tIns="91440" rIns="146304" bIns="91440" rtlCol="0" anchor="t">
            <a:noAutofit/>
          </a:bodyPr>
          <a:lstStyle/>
          <a:p>
            <a:r>
              <a:rPr lang="en-US" sz="5400" dirty="0"/>
              <a:t>Office 365 discovery services</a:t>
            </a:r>
          </a:p>
        </p:txBody>
      </p:sp>
    </p:spTree>
    <p:extLst>
      <p:ext uri="{BB962C8B-B14F-4D97-AF65-F5344CB8AC3E}">
        <p14:creationId xmlns:p14="http://schemas.microsoft.com/office/powerpoint/2010/main" val="857607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0424431" y="6078627"/>
            <a:ext cx="1711512"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286896" y="287372"/>
            <a:ext cx="11375536" cy="762786"/>
          </a:xfrm>
        </p:spPr>
        <p:txBody>
          <a:bodyPr vert="horz" wrap="square" lIns="146304" tIns="91440" rIns="146304" bIns="91440" rtlCol="0" anchor="t">
            <a:noAutofit/>
          </a:bodyPr>
          <a:lstStyle/>
          <a:p>
            <a:r>
              <a:rPr lang="en-US" sz="5400" dirty="0"/>
              <a:t>Office 365 APIs</a:t>
            </a:r>
          </a:p>
        </p:txBody>
      </p:sp>
      <p:grpSp>
        <p:nvGrpSpPr>
          <p:cNvPr id="50" name="Group 49"/>
          <p:cNvGrpSpPr/>
          <p:nvPr/>
        </p:nvGrpSpPr>
        <p:grpSpPr>
          <a:xfrm>
            <a:off x="5700062" y="1200150"/>
            <a:ext cx="2596486" cy="5495222"/>
            <a:chOff x="5859729" y="1200150"/>
            <a:chExt cx="2596486" cy="5495222"/>
          </a:xfrm>
        </p:grpSpPr>
        <p:grpSp>
          <p:nvGrpSpPr>
            <p:cNvPr id="5" name="Group 4"/>
            <p:cNvGrpSpPr/>
            <p:nvPr/>
          </p:nvGrpSpPr>
          <p:grpSpPr>
            <a:xfrm>
              <a:off x="5859729" y="1200150"/>
              <a:ext cx="2596486" cy="5495222"/>
              <a:chOff x="5859729" y="1200150"/>
              <a:chExt cx="2596486" cy="5495222"/>
            </a:xfrm>
          </p:grpSpPr>
          <p:sp>
            <p:nvSpPr>
              <p:cNvPr id="13" name="Freeform 12"/>
              <p:cNvSpPr/>
              <p:nvPr/>
            </p:nvSpPr>
            <p:spPr>
              <a:xfrm>
                <a:off x="5859729" y="1200150"/>
                <a:ext cx="2596486"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sz="3000" dirty="0">
                    <a:gradFill>
                      <a:gsLst>
                        <a:gs pos="0">
                          <a:schemeClr val="bg1"/>
                        </a:gs>
                        <a:gs pos="53000">
                          <a:schemeClr val="bg1"/>
                        </a:gs>
                      </a:gsLst>
                      <a:lin ang="5400000" scaled="0"/>
                    </a:gradFill>
                  </a:rPr>
                  <a:t>SharePoint</a:t>
                </a:r>
              </a:p>
            </p:txBody>
          </p:sp>
          <p:sp>
            <p:nvSpPr>
              <p:cNvPr id="14" name="Freeform 13"/>
              <p:cNvSpPr/>
              <p:nvPr/>
            </p:nvSpPr>
            <p:spPr>
              <a:xfrm>
                <a:off x="6119378" y="2848716"/>
                <a:ext cx="2077188" cy="3571894"/>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Sites</a:t>
                </a:r>
              </a:p>
            </p:txBody>
          </p:sp>
        </p:grpSp>
        <p:sp>
          <p:nvSpPr>
            <p:cNvPr id="17" name="Freeform 14"/>
            <p:cNvSpPr>
              <a:spLocks noChangeAspect="1" noEditPoints="1"/>
            </p:cNvSpPr>
            <p:nvPr/>
          </p:nvSpPr>
          <p:spPr bwMode="black">
            <a:xfrm>
              <a:off x="6542270" y="4019123"/>
              <a:ext cx="1231404" cy="1231082"/>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52" name="Group 51"/>
          <p:cNvGrpSpPr/>
          <p:nvPr/>
        </p:nvGrpSpPr>
        <p:grpSpPr>
          <a:xfrm>
            <a:off x="2987350" y="1200150"/>
            <a:ext cx="2596486" cy="5495222"/>
            <a:chOff x="3068507" y="1200150"/>
            <a:chExt cx="2596486" cy="5495222"/>
          </a:xfrm>
        </p:grpSpPr>
        <p:grpSp>
          <p:nvGrpSpPr>
            <p:cNvPr id="51" name="Group 50"/>
            <p:cNvGrpSpPr/>
            <p:nvPr/>
          </p:nvGrpSpPr>
          <p:grpSpPr>
            <a:xfrm>
              <a:off x="3068507" y="1200150"/>
              <a:ext cx="2596486" cy="5495222"/>
              <a:chOff x="3068507" y="1200150"/>
              <a:chExt cx="2596486" cy="5495222"/>
            </a:xfrm>
          </p:grpSpPr>
          <p:grpSp>
            <p:nvGrpSpPr>
              <p:cNvPr id="4" name="Group 3"/>
              <p:cNvGrpSpPr/>
              <p:nvPr/>
            </p:nvGrpSpPr>
            <p:grpSpPr>
              <a:xfrm>
                <a:off x="3068507" y="1200150"/>
                <a:ext cx="2596486" cy="5495222"/>
                <a:chOff x="3068507" y="1200150"/>
                <a:chExt cx="2596486" cy="5495222"/>
              </a:xfrm>
            </p:grpSpPr>
            <p:sp>
              <p:nvSpPr>
                <p:cNvPr id="9" name="Freeform 8"/>
                <p:cNvSpPr/>
                <p:nvPr/>
              </p:nvSpPr>
              <p:spPr>
                <a:xfrm>
                  <a:off x="3068507" y="1200150"/>
                  <a:ext cx="2596486"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sz="3000" dirty="0">
                      <a:gradFill>
                        <a:gsLst>
                          <a:gs pos="0">
                            <a:schemeClr val="bg1"/>
                          </a:gs>
                          <a:gs pos="53000">
                            <a:schemeClr val="bg1"/>
                          </a:gs>
                        </a:gsLst>
                        <a:lin ang="5400000" scaled="0"/>
                      </a:gradFill>
                    </a:rPr>
                    <a:t>Exchange</a:t>
                  </a:r>
                </a:p>
              </p:txBody>
            </p:sp>
            <p:sp>
              <p:nvSpPr>
                <p:cNvPr id="11" name="Freeform 10"/>
                <p:cNvSpPr/>
                <p:nvPr/>
              </p:nvSpPr>
              <p:spPr>
                <a:xfrm>
                  <a:off x="3328156" y="4094868"/>
                  <a:ext cx="2077188"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Calendar</a:t>
                  </a:r>
                </a:p>
              </p:txBody>
            </p:sp>
            <p:sp>
              <p:nvSpPr>
                <p:cNvPr id="12" name="Freeform 11"/>
                <p:cNvSpPr/>
                <p:nvPr/>
              </p:nvSpPr>
              <p:spPr>
                <a:xfrm>
                  <a:off x="3328156" y="5312220"/>
                  <a:ext cx="2077188"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Contacts</a:t>
                  </a:r>
                </a:p>
              </p:txBody>
            </p:sp>
            <p:grpSp>
              <p:nvGrpSpPr>
                <p:cNvPr id="45" name="Group 44"/>
                <p:cNvGrpSpPr/>
                <p:nvPr/>
              </p:nvGrpSpPr>
              <p:grpSpPr>
                <a:xfrm>
                  <a:off x="3328156" y="2850326"/>
                  <a:ext cx="2077188" cy="1106780"/>
                  <a:chOff x="3301946" y="3131494"/>
                  <a:chExt cx="2059359" cy="1097280"/>
                </a:xfrm>
              </p:grpSpPr>
              <p:sp>
                <p:nvSpPr>
                  <p:cNvPr id="10" name="Freeform 9"/>
                  <p:cNvSpPr/>
                  <p:nvPr/>
                </p:nvSpPr>
                <p:spPr>
                  <a:xfrm>
                    <a:off x="3301946" y="3131494"/>
                    <a:ext cx="2059359" cy="10972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Mail</a:t>
                    </a:r>
                  </a:p>
                </p:txBody>
              </p:sp>
              <p:sp>
                <p:nvSpPr>
                  <p:cNvPr id="18" name="Freeform 25"/>
                  <p:cNvSpPr>
                    <a:spLocks noEditPoints="1"/>
                  </p:cNvSpPr>
                  <p:nvPr/>
                </p:nvSpPr>
                <p:spPr bwMode="auto">
                  <a:xfrm>
                    <a:off x="4052653" y="3751883"/>
                    <a:ext cx="557945" cy="334337"/>
                  </a:xfrm>
                  <a:custGeom>
                    <a:avLst/>
                    <a:gdLst>
                      <a:gd name="T0" fmla="*/ 220 w 220"/>
                      <a:gd name="T1" fmla="*/ 21 h 132"/>
                      <a:gd name="T2" fmla="*/ 220 w 220"/>
                      <a:gd name="T3" fmla="*/ 123 h 132"/>
                      <a:gd name="T4" fmla="*/ 220 w 220"/>
                      <a:gd name="T5" fmla="*/ 125 h 132"/>
                      <a:gd name="T6" fmla="*/ 143 w 220"/>
                      <a:gd name="T7" fmla="*/ 67 h 132"/>
                      <a:gd name="T8" fmla="*/ 220 w 220"/>
                      <a:gd name="T9" fmla="*/ 21 h 132"/>
                      <a:gd name="T10" fmla="*/ 110 w 220"/>
                      <a:gd name="T11" fmla="*/ 79 h 132"/>
                      <a:gd name="T12" fmla="*/ 220 w 220"/>
                      <a:gd name="T13" fmla="*/ 14 h 132"/>
                      <a:gd name="T14" fmla="*/ 220 w 220"/>
                      <a:gd name="T15" fmla="*/ 8 h 132"/>
                      <a:gd name="T16" fmla="*/ 211 w 220"/>
                      <a:gd name="T17" fmla="*/ 0 h 132"/>
                      <a:gd name="T18" fmla="*/ 8 w 220"/>
                      <a:gd name="T19" fmla="*/ 0 h 132"/>
                      <a:gd name="T20" fmla="*/ 0 w 220"/>
                      <a:gd name="T21" fmla="*/ 8 h 132"/>
                      <a:gd name="T22" fmla="*/ 0 w 220"/>
                      <a:gd name="T23" fmla="*/ 15 h 132"/>
                      <a:gd name="T24" fmla="*/ 110 w 220"/>
                      <a:gd name="T25" fmla="*/ 79 h 132"/>
                      <a:gd name="T26" fmla="*/ 137 w 220"/>
                      <a:gd name="T27" fmla="*/ 70 h 132"/>
                      <a:gd name="T28" fmla="*/ 110 w 220"/>
                      <a:gd name="T29" fmla="*/ 86 h 132"/>
                      <a:gd name="T30" fmla="*/ 83 w 220"/>
                      <a:gd name="T31" fmla="*/ 70 h 132"/>
                      <a:gd name="T32" fmla="*/ 4 w 220"/>
                      <a:gd name="T33" fmla="*/ 130 h 132"/>
                      <a:gd name="T34" fmla="*/ 8 w 220"/>
                      <a:gd name="T35" fmla="*/ 132 h 132"/>
                      <a:gd name="T36" fmla="*/ 211 w 220"/>
                      <a:gd name="T37" fmla="*/ 132 h 132"/>
                      <a:gd name="T38" fmla="*/ 217 w 220"/>
                      <a:gd name="T39" fmla="*/ 130 h 132"/>
                      <a:gd name="T40" fmla="*/ 137 w 220"/>
                      <a:gd name="T41" fmla="*/ 70 h 132"/>
                      <a:gd name="T42" fmla="*/ 0 w 220"/>
                      <a:gd name="T43" fmla="*/ 22 h 132"/>
                      <a:gd name="T44" fmla="*/ 0 w 220"/>
                      <a:gd name="T45" fmla="*/ 123 h 132"/>
                      <a:gd name="T46" fmla="*/ 0 w 220"/>
                      <a:gd name="T47" fmla="*/ 125 h 132"/>
                      <a:gd name="T48" fmla="*/ 77 w 220"/>
                      <a:gd name="T49" fmla="*/ 67 h 132"/>
                      <a:gd name="T50" fmla="*/ 0 w 220"/>
                      <a:gd name="T51" fmla="*/ 2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132">
                        <a:moveTo>
                          <a:pt x="220" y="21"/>
                        </a:moveTo>
                        <a:cubicBezTo>
                          <a:pt x="220" y="123"/>
                          <a:pt x="220" y="123"/>
                          <a:pt x="220" y="123"/>
                        </a:cubicBezTo>
                        <a:cubicBezTo>
                          <a:pt x="220" y="124"/>
                          <a:pt x="220" y="124"/>
                          <a:pt x="220" y="125"/>
                        </a:cubicBezTo>
                        <a:cubicBezTo>
                          <a:pt x="143" y="67"/>
                          <a:pt x="143" y="67"/>
                          <a:pt x="143" y="67"/>
                        </a:cubicBezTo>
                        <a:lnTo>
                          <a:pt x="220" y="21"/>
                        </a:lnTo>
                        <a:close/>
                        <a:moveTo>
                          <a:pt x="110" y="79"/>
                        </a:moveTo>
                        <a:cubicBezTo>
                          <a:pt x="220" y="14"/>
                          <a:pt x="220" y="14"/>
                          <a:pt x="220" y="14"/>
                        </a:cubicBezTo>
                        <a:cubicBezTo>
                          <a:pt x="220" y="8"/>
                          <a:pt x="220" y="8"/>
                          <a:pt x="220" y="8"/>
                        </a:cubicBezTo>
                        <a:cubicBezTo>
                          <a:pt x="220" y="4"/>
                          <a:pt x="216" y="0"/>
                          <a:pt x="211" y="0"/>
                        </a:cubicBezTo>
                        <a:cubicBezTo>
                          <a:pt x="8" y="0"/>
                          <a:pt x="8" y="0"/>
                          <a:pt x="8" y="0"/>
                        </a:cubicBezTo>
                        <a:cubicBezTo>
                          <a:pt x="4" y="0"/>
                          <a:pt x="0" y="4"/>
                          <a:pt x="0" y="8"/>
                        </a:cubicBezTo>
                        <a:cubicBezTo>
                          <a:pt x="0" y="15"/>
                          <a:pt x="0" y="15"/>
                          <a:pt x="0" y="15"/>
                        </a:cubicBezTo>
                        <a:lnTo>
                          <a:pt x="110" y="79"/>
                        </a:lnTo>
                        <a:close/>
                        <a:moveTo>
                          <a:pt x="137" y="70"/>
                        </a:moveTo>
                        <a:cubicBezTo>
                          <a:pt x="110" y="86"/>
                          <a:pt x="110" y="86"/>
                          <a:pt x="110" y="86"/>
                        </a:cubicBezTo>
                        <a:cubicBezTo>
                          <a:pt x="83" y="70"/>
                          <a:pt x="83" y="70"/>
                          <a:pt x="83" y="70"/>
                        </a:cubicBezTo>
                        <a:cubicBezTo>
                          <a:pt x="4" y="130"/>
                          <a:pt x="4" y="130"/>
                          <a:pt x="4" y="130"/>
                        </a:cubicBezTo>
                        <a:cubicBezTo>
                          <a:pt x="5" y="131"/>
                          <a:pt x="7" y="132"/>
                          <a:pt x="8" y="132"/>
                        </a:cubicBezTo>
                        <a:cubicBezTo>
                          <a:pt x="211" y="132"/>
                          <a:pt x="211" y="132"/>
                          <a:pt x="211" y="132"/>
                        </a:cubicBezTo>
                        <a:cubicBezTo>
                          <a:pt x="213" y="132"/>
                          <a:pt x="215" y="131"/>
                          <a:pt x="217" y="130"/>
                        </a:cubicBezTo>
                        <a:lnTo>
                          <a:pt x="137" y="70"/>
                        </a:lnTo>
                        <a:close/>
                        <a:moveTo>
                          <a:pt x="0" y="22"/>
                        </a:moveTo>
                        <a:cubicBezTo>
                          <a:pt x="0" y="123"/>
                          <a:pt x="0" y="123"/>
                          <a:pt x="0" y="123"/>
                        </a:cubicBezTo>
                        <a:cubicBezTo>
                          <a:pt x="0" y="124"/>
                          <a:pt x="0" y="125"/>
                          <a:pt x="0" y="125"/>
                        </a:cubicBezTo>
                        <a:cubicBezTo>
                          <a:pt x="77" y="67"/>
                          <a:pt x="77" y="67"/>
                          <a:pt x="77" y="67"/>
                        </a:cubicBezTo>
                        <a:lnTo>
                          <a:pt x="0" y="2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grpSp>
            <p:nvGrpSpPr>
              <p:cNvPr id="19" name="Group 46"/>
              <p:cNvGrpSpPr>
                <a:grpSpLocks noChangeAspect="1"/>
              </p:cNvGrpSpPr>
              <p:nvPr/>
            </p:nvGrpSpPr>
            <p:grpSpPr bwMode="auto">
              <a:xfrm>
                <a:off x="4171811" y="4651474"/>
                <a:ext cx="389876" cy="452698"/>
                <a:chOff x="16287" y="-405"/>
                <a:chExt cx="813" cy="944"/>
              </a:xfrm>
              <a:solidFill>
                <a:schemeClr val="bg1"/>
              </a:solidFill>
            </p:grpSpPr>
            <p:sp>
              <p:nvSpPr>
                <p:cNvPr id="20" name="Freeform 47"/>
                <p:cNvSpPr>
                  <a:spLocks noEditPoints="1"/>
                </p:cNvSpPr>
                <p:nvPr/>
              </p:nvSpPr>
              <p:spPr bwMode="auto">
                <a:xfrm>
                  <a:off x="16287" y="-89"/>
                  <a:ext cx="813" cy="628"/>
                </a:xfrm>
                <a:custGeom>
                  <a:avLst/>
                  <a:gdLst>
                    <a:gd name="T0" fmla="*/ 0 w 344"/>
                    <a:gd name="T1" fmla="*/ 237 h 266"/>
                    <a:gd name="T2" fmla="*/ 320 w 344"/>
                    <a:gd name="T3" fmla="*/ 266 h 266"/>
                    <a:gd name="T4" fmla="*/ 344 w 344"/>
                    <a:gd name="T5" fmla="*/ 0 h 266"/>
                    <a:gd name="T6" fmla="*/ 84 w 344"/>
                    <a:gd name="T7" fmla="*/ 242 h 266"/>
                    <a:gd name="T8" fmla="*/ 22 w 344"/>
                    <a:gd name="T9" fmla="*/ 180 h 266"/>
                    <a:gd name="T10" fmla="*/ 84 w 344"/>
                    <a:gd name="T11" fmla="*/ 242 h 266"/>
                    <a:gd name="T12" fmla="*/ 22 w 344"/>
                    <a:gd name="T13" fmla="*/ 164 h 266"/>
                    <a:gd name="T14" fmla="*/ 84 w 344"/>
                    <a:gd name="T15" fmla="*/ 101 h 266"/>
                    <a:gd name="T16" fmla="*/ 84 w 344"/>
                    <a:gd name="T17" fmla="*/ 86 h 266"/>
                    <a:gd name="T18" fmla="*/ 22 w 344"/>
                    <a:gd name="T19" fmla="*/ 23 h 266"/>
                    <a:gd name="T20" fmla="*/ 84 w 344"/>
                    <a:gd name="T21" fmla="*/ 86 h 266"/>
                    <a:gd name="T22" fmla="*/ 100 w 344"/>
                    <a:gd name="T23" fmla="*/ 242 h 266"/>
                    <a:gd name="T24" fmla="*/ 163 w 344"/>
                    <a:gd name="T25" fmla="*/ 180 h 266"/>
                    <a:gd name="T26" fmla="*/ 163 w 344"/>
                    <a:gd name="T27" fmla="*/ 164 h 266"/>
                    <a:gd name="T28" fmla="*/ 100 w 344"/>
                    <a:gd name="T29" fmla="*/ 101 h 266"/>
                    <a:gd name="T30" fmla="*/ 163 w 344"/>
                    <a:gd name="T31" fmla="*/ 164 h 266"/>
                    <a:gd name="T32" fmla="*/ 100 w 344"/>
                    <a:gd name="T33" fmla="*/ 86 h 266"/>
                    <a:gd name="T34" fmla="*/ 163 w 344"/>
                    <a:gd name="T35" fmla="*/ 23 h 266"/>
                    <a:gd name="T36" fmla="*/ 241 w 344"/>
                    <a:gd name="T37" fmla="*/ 242 h 266"/>
                    <a:gd name="T38" fmla="*/ 179 w 344"/>
                    <a:gd name="T39" fmla="*/ 180 h 266"/>
                    <a:gd name="T40" fmla="*/ 241 w 344"/>
                    <a:gd name="T41" fmla="*/ 242 h 266"/>
                    <a:gd name="T42" fmla="*/ 179 w 344"/>
                    <a:gd name="T43" fmla="*/ 164 h 266"/>
                    <a:gd name="T44" fmla="*/ 241 w 344"/>
                    <a:gd name="T45" fmla="*/ 101 h 266"/>
                    <a:gd name="T46" fmla="*/ 241 w 344"/>
                    <a:gd name="T47" fmla="*/ 86 h 266"/>
                    <a:gd name="T48" fmla="*/ 179 w 344"/>
                    <a:gd name="T49" fmla="*/ 23 h 266"/>
                    <a:gd name="T50" fmla="*/ 241 w 344"/>
                    <a:gd name="T51" fmla="*/ 86 h 266"/>
                    <a:gd name="T52" fmla="*/ 257 w 344"/>
                    <a:gd name="T53" fmla="*/ 242 h 266"/>
                    <a:gd name="T54" fmla="*/ 320 w 344"/>
                    <a:gd name="T55" fmla="*/ 180 h 266"/>
                    <a:gd name="T56" fmla="*/ 320 w 344"/>
                    <a:gd name="T57" fmla="*/ 164 h 266"/>
                    <a:gd name="T58" fmla="*/ 257 w 344"/>
                    <a:gd name="T59" fmla="*/ 101 h 266"/>
                    <a:gd name="T60" fmla="*/ 320 w 344"/>
                    <a:gd name="T61" fmla="*/ 164 h 266"/>
                    <a:gd name="T62" fmla="*/ 257 w 344"/>
                    <a:gd name="T63" fmla="*/ 86 h 266"/>
                    <a:gd name="T64" fmla="*/ 320 w 344"/>
                    <a:gd name="T65" fmla="*/ 2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4" h="266">
                      <a:moveTo>
                        <a:pt x="0" y="0"/>
                      </a:moveTo>
                      <a:cubicBezTo>
                        <a:pt x="0" y="237"/>
                        <a:pt x="0" y="237"/>
                        <a:pt x="0" y="237"/>
                      </a:cubicBezTo>
                      <a:cubicBezTo>
                        <a:pt x="0" y="253"/>
                        <a:pt x="11" y="266"/>
                        <a:pt x="24" y="266"/>
                      </a:cubicBezTo>
                      <a:cubicBezTo>
                        <a:pt x="320" y="266"/>
                        <a:pt x="320" y="266"/>
                        <a:pt x="320" y="266"/>
                      </a:cubicBezTo>
                      <a:cubicBezTo>
                        <a:pt x="333" y="266"/>
                        <a:pt x="344" y="253"/>
                        <a:pt x="344" y="237"/>
                      </a:cubicBezTo>
                      <a:cubicBezTo>
                        <a:pt x="344" y="0"/>
                        <a:pt x="344" y="0"/>
                        <a:pt x="344" y="0"/>
                      </a:cubicBezTo>
                      <a:lnTo>
                        <a:pt x="0" y="0"/>
                      </a:lnTo>
                      <a:close/>
                      <a:moveTo>
                        <a:pt x="84" y="242"/>
                      </a:moveTo>
                      <a:cubicBezTo>
                        <a:pt x="22" y="242"/>
                        <a:pt x="22" y="242"/>
                        <a:pt x="22" y="242"/>
                      </a:cubicBezTo>
                      <a:cubicBezTo>
                        <a:pt x="22" y="180"/>
                        <a:pt x="22" y="180"/>
                        <a:pt x="22" y="180"/>
                      </a:cubicBezTo>
                      <a:cubicBezTo>
                        <a:pt x="84" y="180"/>
                        <a:pt x="84" y="180"/>
                        <a:pt x="84" y="180"/>
                      </a:cubicBezTo>
                      <a:lnTo>
                        <a:pt x="84" y="242"/>
                      </a:lnTo>
                      <a:close/>
                      <a:moveTo>
                        <a:pt x="84" y="164"/>
                      </a:moveTo>
                      <a:cubicBezTo>
                        <a:pt x="22" y="164"/>
                        <a:pt x="22" y="164"/>
                        <a:pt x="22" y="164"/>
                      </a:cubicBezTo>
                      <a:cubicBezTo>
                        <a:pt x="22" y="101"/>
                        <a:pt x="22" y="101"/>
                        <a:pt x="22" y="101"/>
                      </a:cubicBezTo>
                      <a:cubicBezTo>
                        <a:pt x="84" y="101"/>
                        <a:pt x="84" y="101"/>
                        <a:pt x="84" y="101"/>
                      </a:cubicBezTo>
                      <a:lnTo>
                        <a:pt x="84" y="164"/>
                      </a:lnTo>
                      <a:close/>
                      <a:moveTo>
                        <a:pt x="84" y="86"/>
                      </a:moveTo>
                      <a:cubicBezTo>
                        <a:pt x="22" y="86"/>
                        <a:pt x="22" y="86"/>
                        <a:pt x="22" y="86"/>
                      </a:cubicBezTo>
                      <a:cubicBezTo>
                        <a:pt x="22" y="23"/>
                        <a:pt x="22" y="23"/>
                        <a:pt x="22" y="23"/>
                      </a:cubicBezTo>
                      <a:cubicBezTo>
                        <a:pt x="84" y="23"/>
                        <a:pt x="84" y="23"/>
                        <a:pt x="84" y="23"/>
                      </a:cubicBezTo>
                      <a:lnTo>
                        <a:pt x="84" y="86"/>
                      </a:lnTo>
                      <a:close/>
                      <a:moveTo>
                        <a:pt x="163" y="242"/>
                      </a:moveTo>
                      <a:cubicBezTo>
                        <a:pt x="100" y="242"/>
                        <a:pt x="100" y="242"/>
                        <a:pt x="100" y="242"/>
                      </a:cubicBezTo>
                      <a:cubicBezTo>
                        <a:pt x="100" y="180"/>
                        <a:pt x="100" y="180"/>
                        <a:pt x="100" y="180"/>
                      </a:cubicBezTo>
                      <a:cubicBezTo>
                        <a:pt x="163" y="180"/>
                        <a:pt x="163" y="180"/>
                        <a:pt x="163" y="180"/>
                      </a:cubicBezTo>
                      <a:cubicBezTo>
                        <a:pt x="163" y="242"/>
                        <a:pt x="163" y="242"/>
                        <a:pt x="163" y="242"/>
                      </a:cubicBezTo>
                      <a:close/>
                      <a:moveTo>
                        <a:pt x="163" y="164"/>
                      </a:moveTo>
                      <a:cubicBezTo>
                        <a:pt x="100" y="164"/>
                        <a:pt x="100" y="164"/>
                        <a:pt x="100" y="164"/>
                      </a:cubicBezTo>
                      <a:cubicBezTo>
                        <a:pt x="100" y="101"/>
                        <a:pt x="100" y="101"/>
                        <a:pt x="100" y="101"/>
                      </a:cubicBezTo>
                      <a:cubicBezTo>
                        <a:pt x="163" y="101"/>
                        <a:pt x="163" y="101"/>
                        <a:pt x="163" y="101"/>
                      </a:cubicBezTo>
                      <a:cubicBezTo>
                        <a:pt x="163" y="164"/>
                        <a:pt x="163" y="164"/>
                        <a:pt x="163" y="164"/>
                      </a:cubicBezTo>
                      <a:close/>
                      <a:moveTo>
                        <a:pt x="163" y="86"/>
                      </a:moveTo>
                      <a:cubicBezTo>
                        <a:pt x="100" y="86"/>
                        <a:pt x="100" y="86"/>
                        <a:pt x="100" y="86"/>
                      </a:cubicBezTo>
                      <a:cubicBezTo>
                        <a:pt x="100" y="23"/>
                        <a:pt x="100" y="23"/>
                        <a:pt x="100" y="23"/>
                      </a:cubicBezTo>
                      <a:cubicBezTo>
                        <a:pt x="163" y="23"/>
                        <a:pt x="163" y="23"/>
                        <a:pt x="163" y="23"/>
                      </a:cubicBezTo>
                      <a:cubicBezTo>
                        <a:pt x="163" y="86"/>
                        <a:pt x="163" y="86"/>
                        <a:pt x="163" y="86"/>
                      </a:cubicBezTo>
                      <a:close/>
                      <a:moveTo>
                        <a:pt x="241" y="242"/>
                      </a:moveTo>
                      <a:cubicBezTo>
                        <a:pt x="179" y="242"/>
                        <a:pt x="179" y="242"/>
                        <a:pt x="179" y="242"/>
                      </a:cubicBezTo>
                      <a:cubicBezTo>
                        <a:pt x="179" y="180"/>
                        <a:pt x="179" y="180"/>
                        <a:pt x="179" y="180"/>
                      </a:cubicBezTo>
                      <a:cubicBezTo>
                        <a:pt x="241" y="180"/>
                        <a:pt x="241" y="180"/>
                        <a:pt x="241" y="180"/>
                      </a:cubicBezTo>
                      <a:lnTo>
                        <a:pt x="241" y="242"/>
                      </a:lnTo>
                      <a:close/>
                      <a:moveTo>
                        <a:pt x="241" y="164"/>
                      </a:moveTo>
                      <a:cubicBezTo>
                        <a:pt x="179" y="164"/>
                        <a:pt x="179" y="164"/>
                        <a:pt x="179" y="164"/>
                      </a:cubicBezTo>
                      <a:cubicBezTo>
                        <a:pt x="179" y="101"/>
                        <a:pt x="179" y="101"/>
                        <a:pt x="179" y="101"/>
                      </a:cubicBezTo>
                      <a:cubicBezTo>
                        <a:pt x="241" y="101"/>
                        <a:pt x="241" y="101"/>
                        <a:pt x="241" y="101"/>
                      </a:cubicBezTo>
                      <a:lnTo>
                        <a:pt x="241" y="164"/>
                      </a:lnTo>
                      <a:close/>
                      <a:moveTo>
                        <a:pt x="241" y="86"/>
                      </a:moveTo>
                      <a:cubicBezTo>
                        <a:pt x="179" y="86"/>
                        <a:pt x="179" y="86"/>
                        <a:pt x="179" y="86"/>
                      </a:cubicBezTo>
                      <a:cubicBezTo>
                        <a:pt x="179" y="23"/>
                        <a:pt x="179" y="23"/>
                        <a:pt x="179" y="23"/>
                      </a:cubicBezTo>
                      <a:cubicBezTo>
                        <a:pt x="241" y="23"/>
                        <a:pt x="241" y="23"/>
                        <a:pt x="241" y="23"/>
                      </a:cubicBezTo>
                      <a:lnTo>
                        <a:pt x="241" y="86"/>
                      </a:lnTo>
                      <a:close/>
                      <a:moveTo>
                        <a:pt x="320" y="242"/>
                      </a:moveTo>
                      <a:cubicBezTo>
                        <a:pt x="257" y="242"/>
                        <a:pt x="257" y="242"/>
                        <a:pt x="257" y="242"/>
                      </a:cubicBezTo>
                      <a:cubicBezTo>
                        <a:pt x="257" y="180"/>
                        <a:pt x="257" y="180"/>
                        <a:pt x="257" y="180"/>
                      </a:cubicBezTo>
                      <a:cubicBezTo>
                        <a:pt x="320" y="180"/>
                        <a:pt x="320" y="180"/>
                        <a:pt x="320" y="180"/>
                      </a:cubicBezTo>
                      <a:cubicBezTo>
                        <a:pt x="320" y="180"/>
                        <a:pt x="320" y="242"/>
                        <a:pt x="320" y="242"/>
                      </a:cubicBezTo>
                      <a:close/>
                      <a:moveTo>
                        <a:pt x="320" y="164"/>
                      </a:moveTo>
                      <a:cubicBezTo>
                        <a:pt x="257" y="164"/>
                        <a:pt x="257" y="164"/>
                        <a:pt x="257" y="164"/>
                      </a:cubicBezTo>
                      <a:cubicBezTo>
                        <a:pt x="257" y="101"/>
                        <a:pt x="257" y="101"/>
                        <a:pt x="257" y="101"/>
                      </a:cubicBezTo>
                      <a:cubicBezTo>
                        <a:pt x="320" y="101"/>
                        <a:pt x="320" y="101"/>
                        <a:pt x="320" y="101"/>
                      </a:cubicBezTo>
                      <a:cubicBezTo>
                        <a:pt x="320" y="101"/>
                        <a:pt x="320" y="164"/>
                        <a:pt x="320" y="164"/>
                      </a:cubicBezTo>
                      <a:close/>
                      <a:moveTo>
                        <a:pt x="320" y="86"/>
                      </a:moveTo>
                      <a:cubicBezTo>
                        <a:pt x="257" y="86"/>
                        <a:pt x="257" y="86"/>
                        <a:pt x="257" y="86"/>
                      </a:cubicBezTo>
                      <a:cubicBezTo>
                        <a:pt x="257" y="23"/>
                        <a:pt x="257" y="23"/>
                        <a:pt x="257" y="23"/>
                      </a:cubicBezTo>
                      <a:cubicBezTo>
                        <a:pt x="320" y="23"/>
                        <a:pt x="320" y="23"/>
                        <a:pt x="320" y="23"/>
                      </a:cubicBezTo>
                      <a:cubicBezTo>
                        <a:pt x="320" y="23"/>
                        <a:pt x="320" y="86"/>
                        <a:pt x="3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1" name="Freeform 48"/>
                <p:cNvSpPr>
                  <a:spLocks noEditPoints="1"/>
                </p:cNvSpPr>
                <p:nvPr/>
              </p:nvSpPr>
              <p:spPr bwMode="auto">
                <a:xfrm>
                  <a:off x="16287" y="-405"/>
                  <a:ext cx="813" cy="288"/>
                </a:xfrm>
                <a:custGeom>
                  <a:avLst/>
                  <a:gdLst>
                    <a:gd name="T0" fmla="*/ 320 w 344"/>
                    <a:gd name="T1" fmla="*/ 51 h 122"/>
                    <a:gd name="T2" fmla="*/ 261 w 344"/>
                    <a:gd name="T3" fmla="*/ 51 h 122"/>
                    <a:gd name="T4" fmla="*/ 261 w 344"/>
                    <a:gd name="T5" fmla="*/ 15 h 122"/>
                    <a:gd name="T6" fmla="*/ 249 w 344"/>
                    <a:gd name="T7" fmla="*/ 0 h 122"/>
                    <a:gd name="T8" fmla="*/ 237 w 344"/>
                    <a:gd name="T9" fmla="*/ 15 h 122"/>
                    <a:gd name="T10" fmla="*/ 237 w 344"/>
                    <a:gd name="T11" fmla="*/ 51 h 122"/>
                    <a:gd name="T12" fmla="*/ 104 w 344"/>
                    <a:gd name="T13" fmla="*/ 51 h 122"/>
                    <a:gd name="T14" fmla="*/ 104 w 344"/>
                    <a:gd name="T15" fmla="*/ 15 h 122"/>
                    <a:gd name="T16" fmla="*/ 92 w 344"/>
                    <a:gd name="T17" fmla="*/ 0 h 122"/>
                    <a:gd name="T18" fmla="*/ 80 w 344"/>
                    <a:gd name="T19" fmla="*/ 15 h 122"/>
                    <a:gd name="T20" fmla="*/ 80 w 344"/>
                    <a:gd name="T21" fmla="*/ 51 h 122"/>
                    <a:gd name="T22" fmla="*/ 24 w 344"/>
                    <a:gd name="T23" fmla="*/ 51 h 122"/>
                    <a:gd name="T24" fmla="*/ 0 w 344"/>
                    <a:gd name="T25" fmla="*/ 80 h 122"/>
                    <a:gd name="T26" fmla="*/ 0 w 344"/>
                    <a:gd name="T27" fmla="*/ 122 h 122"/>
                    <a:gd name="T28" fmla="*/ 344 w 344"/>
                    <a:gd name="T29" fmla="*/ 122 h 122"/>
                    <a:gd name="T30" fmla="*/ 344 w 344"/>
                    <a:gd name="T31" fmla="*/ 80 h 122"/>
                    <a:gd name="T32" fmla="*/ 320 w 344"/>
                    <a:gd name="T33" fmla="*/ 51 h 122"/>
                    <a:gd name="T34" fmla="*/ 92 w 344"/>
                    <a:gd name="T35" fmla="*/ 106 h 122"/>
                    <a:gd name="T36" fmla="*/ 70 w 344"/>
                    <a:gd name="T37" fmla="*/ 83 h 122"/>
                    <a:gd name="T38" fmla="*/ 80 w 344"/>
                    <a:gd name="T39" fmla="*/ 64 h 122"/>
                    <a:gd name="T40" fmla="*/ 80 w 344"/>
                    <a:gd name="T41" fmla="*/ 75 h 122"/>
                    <a:gd name="T42" fmla="*/ 92 w 344"/>
                    <a:gd name="T43" fmla="*/ 90 h 122"/>
                    <a:gd name="T44" fmla="*/ 104 w 344"/>
                    <a:gd name="T45" fmla="*/ 75 h 122"/>
                    <a:gd name="T46" fmla="*/ 104 w 344"/>
                    <a:gd name="T47" fmla="*/ 64 h 122"/>
                    <a:gd name="T48" fmla="*/ 115 w 344"/>
                    <a:gd name="T49" fmla="*/ 83 h 122"/>
                    <a:gd name="T50" fmla="*/ 92 w 344"/>
                    <a:gd name="T51" fmla="*/ 106 h 122"/>
                    <a:gd name="T52" fmla="*/ 249 w 344"/>
                    <a:gd name="T53" fmla="*/ 106 h 122"/>
                    <a:gd name="T54" fmla="*/ 227 w 344"/>
                    <a:gd name="T55" fmla="*/ 83 h 122"/>
                    <a:gd name="T56" fmla="*/ 237 w 344"/>
                    <a:gd name="T57" fmla="*/ 64 h 122"/>
                    <a:gd name="T58" fmla="*/ 237 w 344"/>
                    <a:gd name="T59" fmla="*/ 75 h 122"/>
                    <a:gd name="T60" fmla="*/ 249 w 344"/>
                    <a:gd name="T61" fmla="*/ 90 h 122"/>
                    <a:gd name="T62" fmla="*/ 261 w 344"/>
                    <a:gd name="T63" fmla="*/ 75 h 122"/>
                    <a:gd name="T64" fmla="*/ 261 w 344"/>
                    <a:gd name="T65" fmla="*/ 64 h 122"/>
                    <a:gd name="T66" fmla="*/ 272 w 344"/>
                    <a:gd name="T67" fmla="*/ 83 h 122"/>
                    <a:gd name="T68" fmla="*/ 249 w 344"/>
                    <a:gd name="T6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122">
                      <a:moveTo>
                        <a:pt x="320" y="51"/>
                      </a:moveTo>
                      <a:cubicBezTo>
                        <a:pt x="261" y="51"/>
                        <a:pt x="261" y="51"/>
                        <a:pt x="261" y="51"/>
                      </a:cubicBezTo>
                      <a:cubicBezTo>
                        <a:pt x="261" y="15"/>
                        <a:pt x="261" y="15"/>
                        <a:pt x="261" y="15"/>
                      </a:cubicBezTo>
                      <a:cubicBezTo>
                        <a:pt x="261" y="7"/>
                        <a:pt x="256" y="0"/>
                        <a:pt x="249" y="0"/>
                      </a:cubicBezTo>
                      <a:cubicBezTo>
                        <a:pt x="242" y="0"/>
                        <a:pt x="237" y="7"/>
                        <a:pt x="237" y="15"/>
                      </a:cubicBezTo>
                      <a:cubicBezTo>
                        <a:pt x="237" y="51"/>
                        <a:pt x="237" y="51"/>
                        <a:pt x="237" y="51"/>
                      </a:cubicBezTo>
                      <a:cubicBezTo>
                        <a:pt x="104" y="51"/>
                        <a:pt x="104" y="51"/>
                        <a:pt x="104" y="51"/>
                      </a:cubicBezTo>
                      <a:cubicBezTo>
                        <a:pt x="104" y="15"/>
                        <a:pt x="104" y="15"/>
                        <a:pt x="104" y="15"/>
                      </a:cubicBezTo>
                      <a:cubicBezTo>
                        <a:pt x="104" y="7"/>
                        <a:pt x="99" y="0"/>
                        <a:pt x="92" y="0"/>
                      </a:cubicBezTo>
                      <a:cubicBezTo>
                        <a:pt x="85" y="0"/>
                        <a:pt x="80" y="7"/>
                        <a:pt x="80" y="15"/>
                      </a:cubicBezTo>
                      <a:cubicBezTo>
                        <a:pt x="80" y="51"/>
                        <a:pt x="80" y="51"/>
                        <a:pt x="80" y="51"/>
                      </a:cubicBezTo>
                      <a:cubicBezTo>
                        <a:pt x="24" y="51"/>
                        <a:pt x="24" y="51"/>
                        <a:pt x="24" y="51"/>
                      </a:cubicBezTo>
                      <a:cubicBezTo>
                        <a:pt x="11" y="51"/>
                        <a:pt x="0" y="64"/>
                        <a:pt x="0" y="80"/>
                      </a:cubicBezTo>
                      <a:cubicBezTo>
                        <a:pt x="0" y="122"/>
                        <a:pt x="0" y="122"/>
                        <a:pt x="0" y="122"/>
                      </a:cubicBezTo>
                      <a:cubicBezTo>
                        <a:pt x="344" y="122"/>
                        <a:pt x="344" y="122"/>
                        <a:pt x="344" y="122"/>
                      </a:cubicBezTo>
                      <a:cubicBezTo>
                        <a:pt x="344" y="80"/>
                        <a:pt x="344" y="80"/>
                        <a:pt x="344" y="80"/>
                      </a:cubicBezTo>
                      <a:cubicBezTo>
                        <a:pt x="344" y="64"/>
                        <a:pt x="333" y="51"/>
                        <a:pt x="320" y="51"/>
                      </a:cubicBezTo>
                      <a:close/>
                      <a:moveTo>
                        <a:pt x="92" y="106"/>
                      </a:moveTo>
                      <a:cubicBezTo>
                        <a:pt x="80" y="106"/>
                        <a:pt x="70" y="96"/>
                        <a:pt x="70" y="83"/>
                      </a:cubicBezTo>
                      <a:cubicBezTo>
                        <a:pt x="70" y="75"/>
                        <a:pt x="74" y="68"/>
                        <a:pt x="80" y="64"/>
                      </a:cubicBezTo>
                      <a:cubicBezTo>
                        <a:pt x="80" y="75"/>
                        <a:pt x="80" y="75"/>
                        <a:pt x="80" y="75"/>
                      </a:cubicBezTo>
                      <a:cubicBezTo>
                        <a:pt x="80" y="83"/>
                        <a:pt x="85" y="90"/>
                        <a:pt x="92" y="90"/>
                      </a:cubicBezTo>
                      <a:cubicBezTo>
                        <a:pt x="99" y="90"/>
                        <a:pt x="104" y="83"/>
                        <a:pt x="104" y="75"/>
                      </a:cubicBezTo>
                      <a:cubicBezTo>
                        <a:pt x="104" y="64"/>
                        <a:pt x="104" y="64"/>
                        <a:pt x="104" y="64"/>
                      </a:cubicBezTo>
                      <a:cubicBezTo>
                        <a:pt x="111" y="68"/>
                        <a:pt x="115" y="75"/>
                        <a:pt x="115" y="83"/>
                      </a:cubicBezTo>
                      <a:cubicBezTo>
                        <a:pt x="115" y="96"/>
                        <a:pt x="105" y="106"/>
                        <a:pt x="92" y="106"/>
                      </a:cubicBezTo>
                      <a:close/>
                      <a:moveTo>
                        <a:pt x="249" y="106"/>
                      </a:moveTo>
                      <a:cubicBezTo>
                        <a:pt x="237" y="106"/>
                        <a:pt x="227" y="96"/>
                        <a:pt x="227" y="83"/>
                      </a:cubicBezTo>
                      <a:cubicBezTo>
                        <a:pt x="227" y="75"/>
                        <a:pt x="231" y="68"/>
                        <a:pt x="237" y="64"/>
                      </a:cubicBezTo>
                      <a:cubicBezTo>
                        <a:pt x="237" y="75"/>
                        <a:pt x="237" y="75"/>
                        <a:pt x="237" y="75"/>
                      </a:cubicBezTo>
                      <a:cubicBezTo>
                        <a:pt x="237" y="83"/>
                        <a:pt x="242" y="90"/>
                        <a:pt x="249" y="90"/>
                      </a:cubicBezTo>
                      <a:cubicBezTo>
                        <a:pt x="256" y="90"/>
                        <a:pt x="261" y="83"/>
                        <a:pt x="261" y="75"/>
                      </a:cubicBezTo>
                      <a:cubicBezTo>
                        <a:pt x="261" y="64"/>
                        <a:pt x="261" y="64"/>
                        <a:pt x="261" y="64"/>
                      </a:cubicBezTo>
                      <a:cubicBezTo>
                        <a:pt x="268" y="68"/>
                        <a:pt x="272" y="75"/>
                        <a:pt x="272" y="83"/>
                      </a:cubicBezTo>
                      <a:cubicBezTo>
                        <a:pt x="272" y="96"/>
                        <a:pt x="262" y="106"/>
                        <a:pt x="249"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sp>
          <p:nvSpPr>
            <p:cNvPr id="22" name="Freeform 625"/>
            <p:cNvSpPr>
              <a:spLocks noChangeAspect="1"/>
            </p:cNvSpPr>
            <p:nvPr/>
          </p:nvSpPr>
          <p:spPr bwMode="auto">
            <a:xfrm>
              <a:off x="4070402" y="5884404"/>
              <a:ext cx="592695" cy="452815"/>
            </a:xfrm>
            <a:custGeom>
              <a:avLst/>
              <a:gdLst>
                <a:gd name="T0" fmla="*/ 276 w 280"/>
                <a:gd name="T1" fmla="*/ 190 h 214"/>
                <a:gd name="T2" fmla="*/ 169 w 280"/>
                <a:gd name="T3" fmla="*/ 139 h 214"/>
                <a:gd name="T4" fmla="*/ 168 w 280"/>
                <a:gd name="T5" fmla="*/ 115 h 214"/>
                <a:gd name="T6" fmla="*/ 183 w 280"/>
                <a:gd name="T7" fmla="*/ 65 h 214"/>
                <a:gd name="T8" fmla="*/ 140 w 280"/>
                <a:gd name="T9" fmla="*/ 0 h 214"/>
                <a:gd name="T10" fmla="*/ 97 w 280"/>
                <a:gd name="T11" fmla="*/ 65 h 214"/>
                <a:gd name="T12" fmla="*/ 112 w 280"/>
                <a:gd name="T13" fmla="*/ 115 h 214"/>
                <a:gd name="T14" fmla="*/ 111 w 280"/>
                <a:gd name="T15" fmla="*/ 139 h 214"/>
                <a:gd name="T16" fmla="*/ 4 w 280"/>
                <a:gd name="T17" fmla="*/ 190 h 214"/>
                <a:gd name="T18" fmla="*/ 0 w 280"/>
                <a:gd name="T19" fmla="*/ 214 h 214"/>
                <a:gd name="T20" fmla="*/ 280 w 280"/>
                <a:gd name="T21" fmla="*/ 214 h 214"/>
                <a:gd name="T22" fmla="*/ 276 w 280"/>
                <a:gd name="T23" fmla="*/ 19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14">
                  <a:moveTo>
                    <a:pt x="276" y="190"/>
                  </a:moveTo>
                  <a:cubicBezTo>
                    <a:pt x="270" y="160"/>
                    <a:pt x="189" y="163"/>
                    <a:pt x="169" y="139"/>
                  </a:cubicBezTo>
                  <a:cubicBezTo>
                    <a:pt x="165" y="134"/>
                    <a:pt x="165" y="134"/>
                    <a:pt x="168" y="115"/>
                  </a:cubicBezTo>
                  <a:cubicBezTo>
                    <a:pt x="172" y="94"/>
                    <a:pt x="177" y="107"/>
                    <a:pt x="183" y="65"/>
                  </a:cubicBezTo>
                  <a:cubicBezTo>
                    <a:pt x="189" y="30"/>
                    <a:pt x="177" y="0"/>
                    <a:pt x="140" y="0"/>
                  </a:cubicBezTo>
                  <a:cubicBezTo>
                    <a:pt x="103" y="0"/>
                    <a:pt x="91" y="30"/>
                    <a:pt x="97" y="65"/>
                  </a:cubicBezTo>
                  <a:cubicBezTo>
                    <a:pt x="103" y="107"/>
                    <a:pt x="108" y="94"/>
                    <a:pt x="112" y="115"/>
                  </a:cubicBezTo>
                  <a:cubicBezTo>
                    <a:pt x="115" y="134"/>
                    <a:pt x="115" y="134"/>
                    <a:pt x="111" y="139"/>
                  </a:cubicBezTo>
                  <a:cubicBezTo>
                    <a:pt x="91" y="163"/>
                    <a:pt x="10" y="160"/>
                    <a:pt x="4" y="190"/>
                  </a:cubicBezTo>
                  <a:cubicBezTo>
                    <a:pt x="3" y="194"/>
                    <a:pt x="0" y="214"/>
                    <a:pt x="0" y="214"/>
                  </a:cubicBezTo>
                  <a:cubicBezTo>
                    <a:pt x="280" y="214"/>
                    <a:pt x="280" y="214"/>
                    <a:pt x="280" y="214"/>
                  </a:cubicBezTo>
                  <a:cubicBezTo>
                    <a:pt x="280" y="214"/>
                    <a:pt x="277" y="194"/>
                    <a:pt x="276" y="19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nvGrpSpPr>
          <p:cNvPr id="49" name="Group 48"/>
          <p:cNvGrpSpPr/>
          <p:nvPr/>
        </p:nvGrpSpPr>
        <p:grpSpPr>
          <a:xfrm>
            <a:off x="8412773" y="1200150"/>
            <a:ext cx="2596486" cy="5495222"/>
            <a:chOff x="8650952" y="1200150"/>
            <a:chExt cx="2596486" cy="5495222"/>
          </a:xfrm>
        </p:grpSpPr>
        <p:grpSp>
          <p:nvGrpSpPr>
            <p:cNvPr id="48" name="Group 47"/>
            <p:cNvGrpSpPr/>
            <p:nvPr/>
          </p:nvGrpSpPr>
          <p:grpSpPr>
            <a:xfrm>
              <a:off x="8650952" y="1200150"/>
              <a:ext cx="2596486" cy="5495222"/>
              <a:chOff x="8650952" y="1200150"/>
              <a:chExt cx="2596486" cy="5495222"/>
            </a:xfrm>
          </p:grpSpPr>
          <p:sp>
            <p:nvSpPr>
              <p:cNvPr id="15" name="Freeform 14"/>
              <p:cNvSpPr/>
              <p:nvPr/>
            </p:nvSpPr>
            <p:spPr>
              <a:xfrm>
                <a:off x="8650952" y="1200150"/>
                <a:ext cx="2596486"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511300">
                  <a:lnSpc>
                    <a:spcPct val="90000"/>
                  </a:lnSpc>
                  <a:spcBef>
                    <a:spcPct val="0"/>
                  </a:spcBef>
                </a:pPr>
                <a:r>
                  <a:rPr lang="en-US" sz="3000" dirty="0">
                    <a:gradFill>
                      <a:gsLst>
                        <a:gs pos="0">
                          <a:schemeClr val="bg1"/>
                        </a:gs>
                        <a:gs pos="53000">
                          <a:schemeClr val="bg1"/>
                        </a:gs>
                      </a:gsLst>
                      <a:lin ang="5400000" scaled="0"/>
                    </a:gradFill>
                  </a:rPr>
                  <a:t>OneDrive</a:t>
                </a:r>
              </a:p>
              <a:p>
                <a:pPr defTabSz="1511300">
                  <a:lnSpc>
                    <a:spcPct val="90000"/>
                  </a:lnSpc>
                  <a:spcBef>
                    <a:spcPct val="0"/>
                  </a:spcBef>
                </a:pPr>
                <a:r>
                  <a:rPr lang="en-US" sz="3000" dirty="0">
                    <a:gradFill>
                      <a:gsLst>
                        <a:gs pos="0">
                          <a:schemeClr val="bg1"/>
                        </a:gs>
                        <a:gs pos="53000">
                          <a:schemeClr val="bg1"/>
                        </a:gs>
                      </a:gsLst>
                      <a:lin ang="5400000" scaled="0"/>
                    </a:gradFill>
                  </a:rPr>
                  <a:t>for </a:t>
                </a:r>
                <a:r>
                  <a:rPr lang="en-US" sz="3000" dirty="0" smtClean="0">
                    <a:gradFill>
                      <a:gsLst>
                        <a:gs pos="0">
                          <a:schemeClr val="bg1"/>
                        </a:gs>
                        <a:gs pos="53000">
                          <a:schemeClr val="bg1"/>
                        </a:gs>
                      </a:gsLst>
                      <a:lin ang="5400000" scaled="0"/>
                    </a:gradFill>
                  </a:rPr>
                  <a:t>Business</a:t>
                </a:r>
                <a:endParaRPr lang="en-US" sz="3000" dirty="0">
                  <a:gradFill>
                    <a:gsLst>
                      <a:gs pos="0">
                        <a:schemeClr val="bg1"/>
                      </a:gs>
                      <a:gs pos="53000">
                        <a:schemeClr val="bg1"/>
                      </a:gs>
                    </a:gsLst>
                    <a:lin ang="5400000" scaled="0"/>
                  </a:gradFill>
                </a:endParaRPr>
              </a:p>
            </p:txBody>
          </p:sp>
          <p:sp>
            <p:nvSpPr>
              <p:cNvPr id="16" name="Freeform 15"/>
              <p:cNvSpPr/>
              <p:nvPr/>
            </p:nvSpPr>
            <p:spPr>
              <a:xfrm>
                <a:off x="8910601" y="2848716"/>
                <a:ext cx="2077188" cy="3571894"/>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Files</a:t>
                </a:r>
              </a:p>
            </p:txBody>
          </p:sp>
        </p:grpSp>
        <p:sp>
          <p:nvSpPr>
            <p:cNvPr id="23" name="Freeform 6"/>
            <p:cNvSpPr>
              <a:spLocks noChangeAspect="1" noEditPoints="1"/>
            </p:cNvSpPr>
            <p:nvPr/>
          </p:nvSpPr>
          <p:spPr bwMode="black">
            <a:xfrm>
              <a:off x="9488551" y="4142814"/>
              <a:ext cx="921288" cy="1178521"/>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nvGrpSpPr>
          <p:cNvPr id="2" name="Group 1"/>
          <p:cNvGrpSpPr/>
          <p:nvPr/>
        </p:nvGrpSpPr>
        <p:grpSpPr>
          <a:xfrm>
            <a:off x="274638" y="1200150"/>
            <a:ext cx="2596486" cy="5495222"/>
            <a:chOff x="274638" y="1200150"/>
            <a:chExt cx="2596486" cy="5495222"/>
          </a:xfrm>
        </p:grpSpPr>
        <p:sp>
          <p:nvSpPr>
            <p:cNvPr id="6" name="Freeform 5"/>
            <p:cNvSpPr/>
            <p:nvPr/>
          </p:nvSpPr>
          <p:spPr>
            <a:xfrm>
              <a:off x="274638" y="1200150"/>
              <a:ext cx="2596486"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sz="3000" dirty="0">
                  <a:gradFill>
                    <a:gsLst>
                      <a:gs pos="0">
                        <a:schemeClr val="bg1"/>
                      </a:gs>
                      <a:gs pos="53000">
                        <a:schemeClr val="bg1"/>
                      </a:gs>
                    </a:gsLst>
                    <a:lin ang="5400000" scaled="0"/>
                  </a:gradFill>
                </a:rPr>
                <a:t>Active Directory</a:t>
              </a:r>
            </a:p>
          </p:txBody>
        </p:sp>
        <p:sp>
          <p:nvSpPr>
            <p:cNvPr id="7" name="Freeform 6"/>
            <p:cNvSpPr/>
            <p:nvPr/>
          </p:nvSpPr>
          <p:spPr>
            <a:xfrm>
              <a:off x="536932" y="2850326"/>
              <a:ext cx="2077188" cy="1724732"/>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Users</a:t>
              </a:r>
            </a:p>
          </p:txBody>
        </p:sp>
        <p:sp>
          <p:nvSpPr>
            <p:cNvPr id="8" name="Freeform 7"/>
            <p:cNvSpPr/>
            <p:nvPr/>
          </p:nvSpPr>
          <p:spPr>
            <a:xfrm>
              <a:off x="536932" y="4720530"/>
              <a:ext cx="2077188" cy="1706286"/>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Groups</a:t>
              </a:r>
            </a:p>
          </p:txBody>
        </p:sp>
        <p:grpSp>
          <p:nvGrpSpPr>
            <p:cNvPr id="24" name="Group 740"/>
            <p:cNvGrpSpPr>
              <a:grpSpLocks noChangeAspect="1"/>
            </p:cNvGrpSpPr>
            <p:nvPr/>
          </p:nvGrpSpPr>
          <p:grpSpPr bwMode="auto">
            <a:xfrm>
              <a:off x="1112423" y="3609381"/>
              <a:ext cx="926207" cy="794490"/>
              <a:chOff x="7349" y="-2816"/>
              <a:chExt cx="661" cy="567"/>
            </a:xfrm>
            <a:solidFill>
              <a:schemeClr val="bg1"/>
            </a:solidFill>
          </p:grpSpPr>
          <p:sp>
            <p:nvSpPr>
              <p:cNvPr id="25"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6"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7"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8"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9"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30"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nvGrpSpPr>
            <p:cNvPr id="31" name="Group 30"/>
            <p:cNvGrpSpPr/>
            <p:nvPr/>
          </p:nvGrpSpPr>
          <p:grpSpPr>
            <a:xfrm>
              <a:off x="999143" y="5546224"/>
              <a:ext cx="1152768" cy="683415"/>
              <a:chOff x="9265153" y="147839"/>
              <a:chExt cx="1442708" cy="855305"/>
            </a:xfrm>
            <a:solidFill>
              <a:schemeClr val="bg1"/>
            </a:solidFill>
          </p:grpSpPr>
          <p:sp>
            <p:nvSpPr>
              <p:cNvPr id="32" name="Freeform 6"/>
              <p:cNvSpPr>
                <a:spLocks noEditPoints="1"/>
              </p:cNvSpPr>
              <p:nvPr/>
            </p:nvSpPr>
            <p:spPr bwMode="auto">
              <a:xfrm>
                <a:off x="9265153" y="325595"/>
                <a:ext cx="1442708" cy="558210"/>
              </a:xfrm>
              <a:custGeom>
                <a:avLst/>
                <a:gdLst>
                  <a:gd name="T0" fmla="*/ 1360 w 1360"/>
                  <a:gd name="T1" fmla="*/ 210 h 425"/>
                  <a:gd name="T2" fmla="*/ 1358 w 1360"/>
                  <a:gd name="T3" fmla="*/ 222 h 425"/>
                  <a:gd name="T4" fmla="*/ 1340 w 1360"/>
                  <a:gd name="T5" fmla="*/ 262 h 425"/>
                  <a:gd name="T6" fmla="*/ 1218 w 1360"/>
                  <a:gd name="T7" fmla="*/ 345 h 425"/>
                  <a:gd name="T8" fmla="*/ 857 w 1360"/>
                  <a:gd name="T9" fmla="*/ 418 h 425"/>
                  <a:gd name="T10" fmla="*/ 491 w 1360"/>
                  <a:gd name="T11" fmla="*/ 415 h 425"/>
                  <a:gd name="T12" fmla="*/ 133 w 1360"/>
                  <a:gd name="T13" fmla="*/ 336 h 425"/>
                  <a:gd name="T14" fmla="*/ 17 w 1360"/>
                  <a:gd name="T15" fmla="*/ 256 h 425"/>
                  <a:gd name="T16" fmla="*/ 0 w 1360"/>
                  <a:gd name="T17" fmla="*/ 203 h 425"/>
                  <a:gd name="T18" fmla="*/ 1 w 1360"/>
                  <a:gd name="T19" fmla="*/ 193 h 425"/>
                  <a:gd name="T20" fmla="*/ 17 w 1360"/>
                  <a:gd name="T21" fmla="*/ 158 h 425"/>
                  <a:gd name="T22" fmla="*/ 134 w 1360"/>
                  <a:gd name="T23" fmla="*/ 79 h 425"/>
                  <a:gd name="T24" fmla="*/ 492 w 1360"/>
                  <a:gd name="T25" fmla="*/ 7 h 425"/>
                  <a:gd name="T26" fmla="*/ 856 w 1360"/>
                  <a:gd name="T27" fmla="*/ 10 h 425"/>
                  <a:gd name="T28" fmla="*/ 1210 w 1360"/>
                  <a:gd name="T29" fmla="*/ 88 h 425"/>
                  <a:gd name="T30" fmla="*/ 1321 w 1360"/>
                  <a:gd name="T31" fmla="*/ 164 h 425"/>
                  <a:gd name="T32" fmla="*/ 1360 w 1360"/>
                  <a:gd name="T33" fmla="*/ 207 h 425"/>
                  <a:gd name="T34" fmla="*/ 1321 w 1360"/>
                  <a:gd name="T35" fmla="*/ 164 h 425"/>
                  <a:gd name="T36" fmla="*/ 1209 w 1360"/>
                  <a:gd name="T37" fmla="*/ 90 h 425"/>
                  <a:gd name="T38" fmla="*/ 855 w 1360"/>
                  <a:gd name="T39" fmla="*/ 19 h 425"/>
                  <a:gd name="T40" fmla="*/ 493 w 1360"/>
                  <a:gd name="T41" fmla="*/ 22 h 425"/>
                  <a:gd name="T42" fmla="*/ 143 w 1360"/>
                  <a:gd name="T43" fmla="*/ 99 h 425"/>
                  <a:gd name="T44" fmla="*/ 36 w 1360"/>
                  <a:gd name="T45" fmla="*/ 171 h 425"/>
                  <a:gd name="T46" fmla="*/ 25 w 1360"/>
                  <a:gd name="T47" fmla="*/ 197 h 425"/>
                  <a:gd name="T48" fmla="*/ 24 w 1360"/>
                  <a:gd name="T49" fmla="*/ 204 h 425"/>
                  <a:gd name="T50" fmla="*/ 24 w 1360"/>
                  <a:gd name="T51" fmla="*/ 209 h 425"/>
                  <a:gd name="T52" fmla="*/ 25 w 1360"/>
                  <a:gd name="T53" fmla="*/ 215 h 425"/>
                  <a:gd name="T54" fmla="*/ 37 w 1360"/>
                  <a:gd name="T55" fmla="*/ 241 h 425"/>
                  <a:gd name="T56" fmla="*/ 144 w 1360"/>
                  <a:gd name="T57" fmla="*/ 311 h 425"/>
                  <a:gd name="T58" fmla="*/ 494 w 1360"/>
                  <a:gd name="T59" fmla="*/ 382 h 425"/>
                  <a:gd name="T60" fmla="*/ 854 w 1360"/>
                  <a:gd name="T61" fmla="*/ 379 h 425"/>
                  <a:gd name="T62" fmla="*/ 1201 w 1360"/>
                  <a:gd name="T63" fmla="*/ 303 h 425"/>
                  <a:gd name="T64" fmla="*/ 1302 w 1360"/>
                  <a:gd name="T65" fmla="*/ 235 h 425"/>
                  <a:gd name="T66" fmla="*/ 1311 w 1360"/>
                  <a:gd name="T67" fmla="*/ 213 h 425"/>
                  <a:gd name="T68" fmla="*/ 1312 w 1360"/>
                  <a:gd name="T69" fmla="*/ 209 h 425"/>
                  <a:gd name="T70" fmla="*/ 1336 w 1360"/>
                  <a:gd name="T71" fmla="*/ 20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0" h="425">
                    <a:moveTo>
                      <a:pt x="1360" y="207"/>
                    </a:moveTo>
                    <a:cubicBezTo>
                      <a:pt x="1360" y="210"/>
                      <a:pt x="1360" y="210"/>
                      <a:pt x="1360" y="210"/>
                    </a:cubicBezTo>
                    <a:cubicBezTo>
                      <a:pt x="1360" y="211"/>
                      <a:pt x="1360" y="213"/>
                      <a:pt x="1359" y="214"/>
                    </a:cubicBezTo>
                    <a:cubicBezTo>
                      <a:pt x="1359" y="217"/>
                      <a:pt x="1359" y="219"/>
                      <a:pt x="1358" y="222"/>
                    </a:cubicBezTo>
                    <a:cubicBezTo>
                      <a:pt x="1357" y="227"/>
                      <a:pt x="1356" y="232"/>
                      <a:pt x="1354" y="237"/>
                    </a:cubicBezTo>
                    <a:cubicBezTo>
                      <a:pt x="1351" y="246"/>
                      <a:pt x="1346" y="255"/>
                      <a:pt x="1340" y="262"/>
                    </a:cubicBezTo>
                    <a:cubicBezTo>
                      <a:pt x="1329" y="277"/>
                      <a:pt x="1316" y="289"/>
                      <a:pt x="1303" y="299"/>
                    </a:cubicBezTo>
                    <a:cubicBezTo>
                      <a:pt x="1276" y="319"/>
                      <a:pt x="1247" y="333"/>
                      <a:pt x="1218" y="345"/>
                    </a:cubicBezTo>
                    <a:cubicBezTo>
                      <a:pt x="1160" y="368"/>
                      <a:pt x="1100" y="383"/>
                      <a:pt x="1039" y="394"/>
                    </a:cubicBezTo>
                    <a:cubicBezTo>
                      <a:pt x="979" y="406"/>
                      <a:pt x="918" y="413"/>
                      <a:pt x="857" y="418"/>
                    </a:cubicBezTo>
                    <a:cubicBezTo>
                      <a:pt x="796" y="423"/>
                      <a:pt x="735" y="425"/>
                      <a:pt x="674" y="424"/>
                    </a:cubicBezTo>
                    <a:cubicBezTo>
                      <a:pt x="613" y="424"/>
                      <a:pt x="552" y="421"/>
                      <a:pt x="491" y="415"/>
                    </a:cubicBezTo>
                    <a:cubicBezTo>
                      <a:pt x="430" y="409"/>
                      <a:pt x="370" y="401"/>
                      <a:pt x="310" y="389"/>
                    </a:cubicBezTo>
                    <a:cubicBezTo>
                      <a:pt x="250" y="376"/>
                      <a:pt x="190" y="360"/>
                      <a:pt x="133" y="336"/>
                    </a:cubicBezTo>
                    <a:cubicBezTo>
                      <a:pt x="105" y="324"/>
                      <a:pt x="77" y="310"/>
                      <a:pt x="51" y="291"/>
                    </a:cubicBezTo>
                    <a:cubicBezTo>
                      <a:pt x="39" y="281"/>
                      <a:pt x="27" y="270"/>
                      <a:pt x="17" y="256"/>
                    </a:cubicBezTo>
                    <a:cubicBezTo>
                      <a:pt x="7" y="242"/>
                      <a:pt x="0" y="225"/>
                      <a:pt x="0" y="206"/>
                    </a:cubicBezTo>
                    <a:cubicBezTo>
                      <a:pt x="0" y="203"/>
                      <a:pt x="0" y="203"/>
                      <a:pt x="0" y="203"/>
                    </a:cubicBezTo>
                    <a:cubicBezTo>
                      <a:pt x="0" y="202"/>
                      <a:pt x="0" y="201"/>
                      <a:pt x="1" y="200"/>
                    </a:cubicBezTo>
                    <a:cubicBezTo>
                      <a:pt x="1" y="197"/>
                      <a:pt x="1" y="195"/>
                      <a:pt x="1" y="193"/>
                    </a:cubicBezTo>
                    <a:cubicBezTo>
                      <a:pt x="2" y="189"/>
                      <a:pt x="4" y="184"/>
                      <a:pt x="5" y="180"/>
                    </a:cubicBezTo>
                    <a:cubicBezTo>
                      <a:pt x="8" y="172"/>
                      <a:pt x="13" y="164"/>
                      <a:pt x="17" y="158"/>
                    </a:cubicBezTo>
                    <a:cubicBezTo>
                      <a:pt x="27" y="144"/>
                      <a:pt x="39" y="133"/>
                      <a:pt x="52" y="123"/>
                    </a:cubicBezTo>
                    <a:cubicBezTo>
                      <a:pt x="78" y="105"/>
                      <a:pt x="106" y="91"/>
                      <a:pt x="134" y="79"/>
                    </a:cubicBezTo>
                    <a:cubicBezTo>
                      <a:pt x="192" y="56"/>
                      <a:pt x="251" y="42"/>
                      <a:pt x="311" y="30"/>
                    </a:cubicBezTo>
                    <a:cubicBezTo>
                      <a:pt x="371" y="19"/>
                      <a:pt x="431" y="11"/>
                      <a:pt x="492" y="7"/>
                    </a:cubicBezTo>
                    <a:cubicBezTo>
                      <a:pt x="553" y="2"/>
                      <a:pt x="613" y="0"/>
                      <a:pt x="674" y="1"/>
                    </a:cubicBezTo>
                    <a:cubicBezTo>
                      <a:pt x="735" y="1"/>
                      <a:pt x="795" y="4"/>
                      <a:pt x="856" y="10"/>
                    </a:cubicBezTo>
                    <a:cubicBezTo>
                      <a:pt x="916" y="15"/>
                      <a:pt x="976" y="24"/>
                      <a:pt x="1036" y="36"/>
                    </a:cubicBezTo>
                    <a:cubicBezTo>
                      <a:pt x="1095" y="48"/>
                      <a:pt x="1154" y="64"/>
                      <a:pt x="1210" y="88"/>
                    </a:cubicBezTo>
                    <a:cubicBezTo>
                      <a:pt x="1238" y="99"/>
                      <a:pt x="1265" y="113"/>
                      <a:pt x="1289" y="132"/>
                    </a:cubicBezTo>
                    <a:cubicBezTo>
                      <a:pt x="1301" y="141"/>
                      <a:pt x="1313" y="152"/>
                      <a:pt x="1321" y="164"/>
                    </a:cubicBezTo>
                    <a:cubicBezTo>
                      <a:pt x="1330" y="176"/>
                      <a:pt x="1336" y="191"/>
                      <a:pt x="1336" y="206"/>
                    </a:cubicBezTo>
                    <a:lnTo>
                      <a:pt x="1360" y="207"/>
                    </a:lnTo>
                    <a:close/>
                    <a:moveTo>
                      <a:pt x="1336" y="206"/>
                    </a:moveTo>
                    <a:cubicBezTo>
                      <a:pt x="1336" y="191"/>
                      <a:pt x="1330" y="177"/>
                      <a:pt x="1321" y="164"/>
                    </a:cubicBezTo>
                    <a:cubicBezTo>
                      <a:pt x="1312" y="152"/>
                      <a:pt x="1301" y="142"/>
                      <a:pt x="1288" y="133"/>
                    </a:cubicBezTo>
                    <a:cubicBezTo>
                      <a:pt x="1264" y="115"/>
                      <a:pt x="1237" y="102"/>
                      <a:pt x="1209" y="90"/>
                    </a:cubicBezTo>
                    <a:cubicBezTo>
                      <a:pt x="1153" y="68"/>
                      <a:pt x="1094" y="53"/>
                      <a:pt x="1035" y="42"/>
                    </a:cubicBezTo>
                    <a:cubicBezTo>
                      <a:pt x="975" y="31"/>
                      <a:pt x="915" y="23"/>
                      <a:pt x="855" y="19"/>
                    </a:cubicBezTo>
                    <a:cubicBezTo>
                      <a:pt x="795" y="14"/>
                      <a:pt x="734" y="12"/>
                      <a:pt x="674" y="13"/>
                    </a:cubicBezTo>
                    <a:cubicBezTo>
                      <a:pt x="614" y="13"/>
                      <a:pt x="553" y="16"/>
                      <a:pt x="493" y="22"/>
                    </a:cubicBezTo>
                    <a:cubicBezTo>
                      <a:pt x="433" y="27"/>
                      <a:pt x="373" y="36"/>
                      <a:pt x="315" y="48"/>
                    </a:cubicBezTo>
                    <a:cubicBezTo>
                      <a:pt x="256" y="60"/>
                      <a:pt x="197" y="76"/>
                      <a:pt x="143" y="99"/>
                    </a:cubicBezTo>
                    <a:cubicBezTo>
                      <a:pt x="115" y="110"/>
                      <a:pt x="89" y="124"/>
                      <a:pt x="66" y="141"/>
                    </a:cubicBezTo>
                    <a:cubicBezTo>
                      <a:pt x="54" y="150"/>
                      <a:pt x="44" y="160"/>
                      <a:pt x="36" y="171"/>
                    </a:cubicBezTo>
                    <a:cubicBezTo>
                      <a:pt x="33" y="176"/>
                      <a:pt x="29" y="182"/>
                      <a:pt x="27" y="188"/>
                    </a:cubicBezTo>
                    <a:cubicBezTo>
                      <a:pt x="26" y="191"/>
                      <a:pt x="25" y="194"/>
                      <a:pt x="25" y="197"/>
                    </a:cubicBezTo>
                    <a:cubicBezTo>
                      <a:pt x="25" y="199"/>
                      <a:pt x="24" y="200"/>
                      <a:pt x="24" y="202"/>
                    </a:cubicBezTo>
                    <a:cubicBezTo>
                      <a:pt x="24" y="204"/>
                      <a:pt x="24" y="204"/>
                      <a:pt x="24" y="204"/>
                    </a:cubicBezTo>
                    <a:cubicBezTo>
                      <a:pt x="24" y="207"/>
                      <a:pt x="24" y="207"/>
                      <a:pt x="24" y="207"/>
                    </a:cubicBezTo>
                    <a:cubicBezTo>
                      <a:pt x="24" y="209"/>
                      <a:pt x="24" y="209"/>
                      <a:pt x="24" y="209"/>
                    </a:cubicBezTo>
                    <a:cubicBezTo>
                      <a:pt x="24" y="209"/>
                      <a:pt x="24" y="210"/>
                      <a:pt x="24" y="211"/>
                    </a:cubicBezTo>
                    <a:cubicBezTo>
                      <a:pt x="25" y="212"/>
                      <a:pt x="25" y="214"/>
                      <a:pt x="25" y="215"/>
                    </a:cubicBezTo>
                    <a:cubicBezTo>
                      <a:pt x="26" y="219"/>
                      <a:pt x="27" y="221"/>
                      <a:pt x="28" y="224"/>
                    </a:cubicBezTo>
                    <a:cubicBezTo>
                      <a:pt x="30" y="230"/>
                      <a:pt x="33" y="236"/>
                      <a:pt x="37" y="241"/>
                    </a:cubicBezTo>
                    <a:cubicBezTo>
                      <a:pt x="45" y="252"/>
                      <a:pt x="55" y="262"/>
                      <a:pt x="67" y="270"/>
                    </a:cubicBezTo>
                    <a:cubicBezTo>
                      <a:pt x="90" y="287"/>
                      <a:pt x="116" y="300"/>
                      <a:pt x="144" y="311"/>
                    </a:cubicBezTo>
                    <a:cubicBezTo>
                      <a:pt x="199" y="333"/>
                      <a:pt x="257" y="348"/>
                      <a:pt x="316" y="359"/>
                    </a:cubicBezTo>
                    <a:cubicBezTo>
                      <a:pt x="375" y="370"/>
                      <a:pt x="434" y="378"/>
                      <a:pt x="494" y="382"/>
                    </a:cubicBezTo>
                    <a:cubicBezTo>
                      <a:pt x="554" y="387"/>
                      <a:pt x="614" y="389"/>
                      <a:pt x="674" y="388"/>
                    </a:cubicBezTo>
                    <a:cubicBezTo>
                      <a:pt x="734" y="388"/>
                      <a:pt x="794" y="385"/>
                      <a:pt x="854" y="379"/>
                    </a:cubicBezTo>
                    <a:cubicBezTo>
                      <a:pt x="913" y="374"/>
                      <a:pt x="973" y="365"/>
                      <a:pt x="1031" y="353"/>
                    </a:cubicBezTo>
                    <a:cubicBezTo>
                      <a:pt x="1089" y="341"/>
                      <a:pt x="1147" y="326"/>
                      <a:pt x="1201" y="303"/>
                    </a:cubicBezTo>
                    <a:cubicBezTo>
                      <a:pt x="1228" y="292"/>
                      <a:pt x="1253" y="278"/>
                      <a:pt x="1275" y="262"/>
                    </a:cubicBezTo>
                    <a:cubicBezTo>
                      <a:pt x="1286" y="254"/>
                      <a:pt x="1295" y="244"/>
                      <a:pt x="1302" y="235"/>
                    </a:cubicBezTo>
                    <a:cubicBezTo>
                      <a:pt x="1305" y="230"/>
                      <a:pt x="1308" y="225"/>
                      <a:pt x="1309" y="220"/>
                    </a:cubicBezTo>
                    <a:cubicBezTo>
                      <a:pt x="1310" y="218"/>
                      <a:pt x="1311" y="216"/>
                      <a:pt x="1311" y="213"/>
                    </a:cubicBezTo>
                    <a:cubicBezTo>
                      <a:pt x="1311" y="212"/>
                      <a:pt x="1312" y="211"/>
                      <a:pt x="1312" y="210"/>
                    </a:cubicBezTo>
                    <a:cubicBezTo>
                      <a:pt x="1312" y="209"/>
                      <a:pt x="1312" y="209"/>
                      <a:pt x="1312" y="209"/>
                    </a:cubicBezTo>
                    <a:cubicBezTo>
                      <a:pt x="1312" y="206"/>
                      <a:pt x="1312" y="206"/>
                      <a:pt x="1312" y="206"/>
                    </a:cubicBezTo>
                    <a:lnTo>
                      <a:pt x="1336" y="206"/>
                    </a:ln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nvGrpSpPr>
              <p:cNvPr id="33" name="Group 32"/>
              <p:cNvGrpSpPr/>
              <p:nvPr/>
            </p:nvGrpSpPr>
            <p:grpSpPr>
              <a:xfrm>
                <a:off x="9517014" y="165423"/>
                <a:ext cx="142245" cy="397333"/>
                <a:chOff x="9517014" y="165423"/>
                <a:chExt cx="142245" cy="397333"/>
              </a:xfrm>
              <a:grpFill/>
            </p:grpSpPr>
            <p:sp>
              <p:nvSpPr>
                <p:cNvPr id="43" name="Freeform 745"/>
                <p:cNvSpPr>
                  <a:spLocks/>
                </p:cNvSpPr>
                <p:nvPr/>
              </p:nvSpPr>
              <p:spPr bwMode="auto">
                <a:xfrm>
                  <a:off x="9517014" y="273497"/>
                  <a:ext cx="142245" cy="289259"/>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44" name="Oval 746"/>
                <p:cNvSpPr>
                  <a:spLocks noChangeArrowheads="1"/>
                </p:cNvSpPr>
                <p:nvPr/>
              </p:nvSpPr>
              <p:spPr bwMode="auto">
                <a:xfrm>
                  <a:off x="9544827" y="165423"/>
                  <a:ext cx="86619" cy="858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nvGrpSpPr>
              <p:cNvPr id="34" name="Group 33"/>
              <p:cNvGrpSpPr>
                <a:grpSpLocks noChangeAspect="1"/>
              </p:cNvGrpSpPr>
              <p:nvPr/>
            </p:nvGrpSpPr>
            <p:grpSpPr>
              <a:xfrm>
                <a:off x="10107769" y="147839"/>
                <a:ext cx="142245" cy="397333"/>
                <a:chOff x="7882374" y="1979957"/>
                <a:chExt cx="262996" cy="734626"/>
              </a:xfrm>
              <a:grpFill/>
            </p:grpSpPr>
            <p:sp>
              <p:nvSpPr>
                <p:cNvPr id="41"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42"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nvGrpSpPr>
              <p:cNvPr id="35" name="Group 34"/>
              <p:cNvGrpSpPr>
                <a:grpSpLocks noChangeAspect="1"/>
              </p:cNvGrpSpPr>
              <p:nvPr/>
            </p:nvGrpSpPr>
            <p:grpSpPr>
              <a:xfrm>
                <a:off x="9824275" y="574024"/>
                <a:ext cx="153624" cy="429120"/>
                <a:chOff x="7882374" y="1979957"/>
                <a:chExt cx="262996" cy="734626"/>
              </a:xfrm>
              <a:grpFill/>
            </p:grpSpPr>
            <p:sp>
              <p:nvSpPr>
                <p:cNvPr id="39"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40"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nvGrpSpPr>
              <p:cNvPr id="36" name="Group 35"/>
              <p:cNvGrpSpPr>
                <a:grpSpLocks noChangeAspect="1"/>
              </p:cNvGrpSpPr>
              <p:nvPr/>
            </p:nvGrpSpPr>
            <p:grpSpPr>
              <a:xfrm>
                <a:off x="10379862" y="538855"/>
                <a:ext cx="153624" cy="442147"/>
                <a:chOff x="7882374" y="1979957"/>
                <a:chExt cx="262996" cy="734626"/>
              </a:xfrm>
              <a:grpFill/>
            </p:grpSpPr>
            <p:sp>
              <p:nvSpPr>
                <p:cNvPr id="37"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38"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grpSp>
      </p:grpSp>
    </p:spTree>
    <p:extLst>
      <p:ext uri="{BB962C8B-B14F-4D97-AF65-F5344CB8AC3E}">
        <p14:creationId xmlns:p14="http://schemas.microsoft.com/office/powerpoint/2010/main" val="1574138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60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800" fill="hold"/>
                                        <p:tgtEl>
                                          <p:spTgt spid="52"/>
                                        </p:tgtEl>
                                        <p:attrNameLst>
                                          <p:attrName>ppt_x</p:attrName>
                                        </p:attrNameLst>
                                      </p:cBhvr>
                                      <p:tavLst>
                                        <p:tav tm="0">
                                          <p:val>
                                            <p:strVal val="#ppt_x"/>
                                          </p:val>
                                        </p:tav>
                                        <p:tav tm="100000">
                                          <p:val>
                                            <p:strVal val="#ppt_x"/>
                                          </p:val>
                                        </p:tav>
                                      </p:tavLst>
                                    </p:anim>
                                    <p:anim calcmode="lin" valueType="num">
                                      <p:cBhvr additive="base">
                                        <p:cTn id="12" dur="8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2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800" fill="hold"/>
                                        <p:tgtEl>
                                          <p:spTgt spid="50"/>
                                        </p:tgtEl>
                                        <p:attrNameLst>
                                          <p:attrName>ppt_x</p:attrName>
                                        </p:attrNameLst>
                                      </p:cBhvr>
                                      <p:tavLst>
                                        <p:tav tm="0">
                                          <p:val>
                                            <p:strVal val="#ppt_x"/>
                                          </p:val>
                                        </p:tav>
                                        <p:tav tm="100000">
                                          <p:val>
                                            <p:strVal val="#ppt_x"/>
                                          </p:val>
                                        </p:tav>
                                      </p:tavLst>
                                    </p:anim>
                                    <p:anim calcmode="lin" valueType="num">
                                      <p:cBhvr additive="base">
                                        <p:cTn id="16" dur="8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8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800" fill="hold"/>
                                        <p:tgtEl>
                                          <p:spTgt spid="49"/>
                                        </p:tgtEl>
                                        <p:attrNameLst>
                                          <p:attrName>ppt_x</p:attrName>
                                        </p:attrNameLst>
                                      </p:cBhvr>
                                      <p:tavLst>
                                        <p:tav tm="0">
                                          <p:val>
                                            <p:strVal val="#ppt_x"/>
                                          </p:val>
                                        </p:tav>
                                        <p:tav tm="100000">
                                          <p:val>
                                            <p:strVal val="#ppt_x"/>
                                          </p:val>
                                        </p:tav>
                                      </p:tavLst>
                                    </p:anim>
                                    <p:anim calcmode="lin" valueType="num">
                                      <p:cBhvr additive="base">
                                        <p:cTn id="20" dur="8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6826" y="5676757"/>
            <a:ext cx="11875012" cy="837982"/>
          </a:xfrm>
          <a:prstGeom prst="rect">
            <a:avLst/>
          </a:prstGeom>
          <a:solidFill>
            <a:schemeClr val="accent1">
              <a:lumMod val="50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6826" y="2278864"/>
            <a:ext cx="11875012"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6829" y="3177517"/>
            <a:ext cx="9131812"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62166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333038" y="3281697"/>
            <a:ext cx="1859550"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62166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86829" y="1212341"/>
            <a:ext cx="1920240"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514739"/>
            <a:ext cx="124361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6863"/>
            <a:ext cx="11374438" cy="763587"/>
          </a:xfrm>
        </p:spPr>
        <p:txBody>
          <a:bodyPr/>
          <a:lstStyle/>
          <a:p>
            <a:r>
              <a:rPr lang="en-US" sz="5400" dirty="0" smtClean="0"/>
              <a:t>The SharePoint client APIs will work</a:t>
            </a:r>
            <a:endParaRPr lang="en-US" sz="5400" dirty="0"/>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3127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1143000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9165" y="2582872"/>
            <a:ext cx="8220075" cy="1828800"/>
          </a:xfrm>
        </p:spPr>
        <p:txBody>
          <a:bodyPr/>
          <a:lstStyle/>
          <a:p>
            <a:pPr algn="ctr"/>
            <a:r>
              <a:rPr lang="en-US" sz="6600" dirty="0" smtClean="0">
                <a:solidFill>
                  <a:schemeClr val="tx1"/>
                </a:solidFill>
              </a:rPr>
              <a:t>http://aka.ms/o365apis  </a:t>
            </a:r>
            <a:endParaRPr lang="en-US" sz="6600" dirty="0">
              <a:solidFill>
                <a:schemeClr val="tx1"/>
              </a:solidFill>
            </a:endParaRPr>
          </a:p>
        </p:txBody>
      </p:sp>
    </p:spTree>
    <p:extLst>
      <p:ext uri="{BB962C8B-B14F-4D97-AF65-F5344CB8AC3E}">
        <p14:creationId xmlns:p14="http://schemas.microsoft.com/office/powerpoint/2010/main" val="2704418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9092" y="152340"/>
            <a:ext cx="9875412" cy="6686248"/>
          </a:xfrm>
          <a:prstGeom prst="rect">
            <a:avLst/>
          </a:prstGeom>
        </p:spPr>
      </p:pic>
    </p:spTree>
    <p:extLst>
      <p:ext uri="{BB962C8B-B14F-4D97-AF65-F5344CB8AC3E}">
        <p14:creationId xmlns:p14="http://schemas.microsoft.com/office/powerpoint/2010/main" val="253151904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43462"/>
          <a:stretch/>
        </p:blipFill>
        <p:spPr>
          <a:xfrm>
            <a:off x="1280531" y="281658"/>
            <a:ext cx="9857977" cy="6404892"/>
          </a:xfrm>
          <a:prstGeom prst="rect">
            <a:avLst/>
          </a:prstGeom>
          <a:ln>
            <a:solidFill>
              <a:schemeClr val="bg1">
                <a:lumMod val="50000"/>
              </a:schemeClr>
            </a:solidFill>
          </a:ln>
        </p:spPr>
      </p:pic>
    </p:spTree>
    <p:extLst>
      <p:ext uri="{BB962C8B-B14F-4D97-AF65-F5344CB8AC3E}">
        <p14:creationId xmlns:p14="http://schemas.microsoft.com/office/powerpoint/2010/main" val="127990904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a:t>
            </a:r>
            <a:r>
              <a:rPr lang="en-US" dirty="0"/>
              <a:t>Jeremy Thake | @</a:t>
            </a:r>
            <a:r>
              <a:rPr lang="en-US" dirty="0" err="1"/>
              <a:t>jthake</a:t>
            </a:r>
            <a:endParaRPr lang="en-US" dirty="0"/>
          </a:p>
        </p:txBody>
      </p:sp>
      <p:sp>
        <p:nvSpPr>
          <p:cNvPr id="7" name="Content Placeholder 6"/>
          <p:cNvSpPr>
            <a:spLocks noGrp="1"/>
          </p:cNvSpPr>
          <p:nvPr>
            <p:ph sz="quarter" idx="10"/>
          </p:nvPr>
        </p:nvSpPr>
        <p:spPr/>
        <p:txBody>
          <a:bodyPr/>
          <a:lstStyle/>
          <a:p>
            <a:r>
              <a:rPr lang="en-US" dirty="0"/>
              <a:t>Jeremy </a:t>
            </a:r>
            <a:r>
              <a:rPr lang="en-US" dirty="0" smtClean="0"/>
              <a:t>recently joined Microsoft as Technical </a:t>
            </a:r>
            <a:r>
              <a:rPr lang="en-US" dirty="0"/>
              <a:t>Product Manager </a:t>
            </a:r>
            <a:r>
              <a:rPr lang="en-US" dirty="0" smtClean="0"/>
              <a:t>for </a:t>
            </a:r>
            <a:r>
              <a:rPr lang="en-US" dirty="0"/>
              <a:t>the Visual Studio Developer story for Office </a:t>
            </a:r>
            <a:r>
              <a:rPr lang="en-US" dirty="0" smtClean="0"/>
              <a:t>365 development</a:t>
            </a:r>
            <a:endParaRPr lang="en-US" dirty="0"/>
          </a:p>
          <a:p>
            <a:r>
              <a:rPr lang="en-US" dirty="0" smtClean="0"/>
              <a:t>He </a:t>
            </a:r>
            <a:r>
              <a:rPr lang="en-US" dirty="0"/>
              <a:t>has been heavily involved in the SharePoint community since 2006 </a:t>
            </a:r>
          </a:p>
          <a:p>
            <a:pPr lvl="1"/>
            <a:r>
              <a:rPr lang="en-US" dirty="0" smtClean="0"/>
              <a:t>SharePoint </a:t>
            </a:r>
            <a:r>
              <a:rPr lang="en-US" dirty="0"/>
              <a:t>MVP award 4 years in a </a:t>
            </a:r>
            <a:r>
              <a:rPr lang="en-US" dirty="0" smtClean="0"/>
              <a:t>row</a:t>
            </a:r>
          </a:p>
          <a:p>
            <a:pPr lvl="1"/>
            <a:r>
              <a:rPr lang="en-US" dirty="0"/>
              <a:t>Chief Architect shipping two Apps to the Office Store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547" y="4148142"/>
            <a:ext cx="2588799" cy="2588799"/>
          </a:xfrm>
          <a:prstGeom prst="rect">
            <a:avLst/>
          </a:prstGeom>
        </p:spPr>
      </p:pic>
    </p:spTree>
    <p:extLst>
      <p:ext uri="{BB962C8B-B14F-4D97-AF65-F5344CB8AC3E}">
        <p14:creationId xmlns:p14="http://schemas.microsoft.com/office/powerpoint/2010/main" val="89907230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09311" y="285749"/>
            <a:ext cx="6620117" cy="6410325"/>
          </a:xfrm>
          <a:prstGeom prst="rect">
            <a:avLst/>
          </a:prstGeom>
          <a:ln>
            <a:solidFill>
              <a:schemeClr val="bg1">
                <a:lumMod val="50000"/>
              </a:schemeClr>
            </a:solidFill>
          </a:ln>
        </p:spPr>
      </p:pic>
    </p:spTree>
    <p:extLst>
      <p:ext uri="{BB962C8B-B14F-4D97-AF65-F5344CB8AC3E}">
        <p14:creationId xmlns:p14="http://schemas.microsoft.com/office/powerpoint/2010/main" val="391572166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73817" y="571214"/>
            <a:ext cx="6666667" cy="5561905"/>
          </a:xfrm>
          <a:prstGeom prst="rect">
            <a:avLst/>
          </a:prstGeom>
        </p:spPr>
      </p:pic>
    </p:spTree>
    <p:extLst>
      <p:ext uri="{BB962C8B-B14F-4D97-AF65-F5344CB8AC3E}">
        <p14:creationId xmlns:p14="http://schemas.microsoft.com/office/powerpoint/2010/main" val="23025833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9665" y="730595"/>
            <a:ext cx="6657143" cy="5533333"/>
          </a:xfrm>
          <a:prstGeom prst="rect">
            <a:avLst/>
          </a:prstGeom>
        </p:spPr>
      </p:pic>
    </p:spTree>
    <p:extLst>
      <p:ext uri="{BB962C8B-B14F-4D97-AF65-F5344CB8AC3E}">
        <p14:creationId xmlns:p14="http://schemas.microsoft.com/office/powerpoint/2010/main" val="95500316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638" y="1200150"/>
            <a:ext cx="11887200" cy="4078353"/>
          </a:xfrm>
          <a:prstGeom prst="rect">
            <a:avLst/>
          </a:prstGeom>
          <a:ln>
            <a:solidFill>
              <a:schemeClr val="bg1">
                <a:lumMod val="50000"/>
              </a:schemeClr>
            </a:solidFill>
          </a:ln>
        </p:spPr>
      </p:pic>
    </p:spTree>
    <p:extLst>
      <p:ext uri="{BB962C8B-B14F-4D97-AF65-F5344CB8AC3E}">
        <p14:creationId xmlns:p14="http://schemas.microsoft.com/office/powerpoint/2010/main" val="369150362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Azure Active </a:t>
            </a:r>
            <a:r>
              <a:rPr lang="en-US" dirty="0" smtClean="0"/>
              <a:t>Directory </a:t>
            </a:r>
            <a:r>
              <a:rPr lang="en-US" dirty="0"/>
              <a:t>portal</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2779837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Authentication </a:t>
            </a:r>
            <a:r>
              <a:rPr lang="en-US" dirty="0" smtClean="0"/>
              <a:t>process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9101753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164" y="284337"/>
            <a:ext cx="11374438" cy="763587"/>
          </a:xfrm>
        </p:spPr>
        <p:txBody>
          <a:bodyPr/>
          <a:lstStyle/>
          <a:p>
            <a:r>
              <a:rPr lang="en-US" sz="5400" dirty="0" smtClean="0"/>
              <a:t>Get the tools</a:t>
            </a:r>
            <a:endParaRPr lang="en-US" sz="5400" dirty="0"/>
          </a:p>
        </p:txBody>
      </p:sp>
      <p:grpSp>
        <p:nvGrpSpPr>
          <p:cNvPr id="7" name="Group 6"/>
          <p:cNvGrpSpPr/>
          <p:nvPr/>
        </p:nvGrpSpPr>
        <p:grpSpPr>
          <a:xfrm>
            <a:off x="2034158" y="1200150"/>
            <a:ext cx="7955257" cy="5497874"/>
            <a:chOff x="274638" y="1200150"/>
            <a:chExt cx="9095238" cy="6285714"/>
          </a:xfrm>
        </p:grpSpPr>
        <p:pic>
          <p:nvPicPr>
            <p:cNvPr id="4" name="Picture 3"/>
            <p:cNvPicPr>
              <a:picLocks noChangeAspect="1"/>
            </p:cNvPicPr>
            <p:nvPr/>
          </p:nvPicPr>
          <p:blipFill>
            <a:blip r:embed="rId2"/>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9568088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6830" y="1201539"/>
            <a:ext cx="11875008" cy="2015262"/>
          </a:xfrm>
        </p:spPr>
        <p:txBody>
          <a:bodyPr vert="horz" lIns="146304" tIns="91440" rIns="146304" bIns="91440" rtlCol="0">
            <a:noAutofit/>
          </a:bodyPr>
          <a:lstStyle/>
          <a:p>
            <a:r>
              <a:rPr lang="en-US" sz="3600" dirty="0" smtClean="0"/>
              <a:t>.NET </a:t>
            </a:r>
            <a:r>
              <a:rPr lang="en-US" sz="3600" dirty="0"/>
              <a:t>Windows Store Apps</a:t>
            </a:r>
          </a:p>
          <a:p>
            <a:r>
              <a:rPr lang="en-US" sz="3600" dirty="0"/>
              <a:t>Windows Forms </a:t>
            </a:r>
            <a:r>
              <a:rPr lang="en-US" sz="3600" dirty="0" smtClean="0"/>
              <a:t>Application</a:t>
            </a:r>
            <a:endParaRPr lang="en-US" sz="3600" dirty="0"/>
          </a:p>
          <a:p>
            <a:r>
              <a:rPr lang="en-US" sz="3600" dirty="0"/>
              <a:t>WPF Application</a:t>
            </a:r>
          </a:p>
          <a:p>
            <a:r>
              <a:rPr lang="en-US" sz="3600" dirty="0"/>
              <a:t>ASP.NET MVC Web Application</a:t>
            </a:r>
          </a:p>
          <a:p>
            <a:r>
              <a:rPr lang="en-US" sz="3600" dirty="0"/>
              <a:t>ASP.NET Web Forms Application</a:t>
            </a:r>
          </a:p>
          <a:p>
            <a:r>
              <a:rPr lang="en-US" sz="3600" dirty="0" err="1"/>
              <a:t>Xamarin</a:t>
            </a:r>
            <a:r>
              <a:rPr lang="en-US" sz="3600" dirty="0"/>
              <a:t> Android and iOS Applications</a:t>
            </a:r>
          </a:p>
          <a:p>
            <a:r>
              <a:rPr lang="en-US" sz="3600" dirty="0"/>
              <a:t>Multi-device </a:t>
            </a:r>
            <a:r>
              <a:rPr lang="en-US" sz="3600" dirty="0" smtClean="0"/>
              <a:t>Hybrid Apps (</a:t>
            </a:r>
            <a:r>
              <a:rPr lang="en-US" sz="3600" dirty="0"/>
              <a:t>Cordova)</a:t>
            </a:r>
          </a:p>
          <a:p>
            <a:endParaRPr lang="en-US" sz="3600" dirty="0"/>
          </a:p>
        </p:txBody>
      </p:sp>
      <p:sp>
        <p:nvSpPr>
          <p:cNvPr id="3" name="Title 2"/>
          <p:cNvSpPr>
            <a:spLocks noGrp="1"/>
          </p:cNvSpPr>
          <p:nvPr>
            <p:ph type="title"/>
          </p:nvPr>
        </p:nvSpPr>
        <p:spPr/>
        <p:txBody>
          <a:bodyPr/>
          <a:lstStyle/>
          <a:p>
            <a:r>
              <a:rPr lang="en-US" sz="5400" dirty="0" smtClean="0"/>
              <a:t>Visual Studio project </a:t>
            </a:r>
            <a:r>
              <a:rPr lang="en-US" sz="5400" dirty="0"/>
              <a:t>s</a:t>
            </a:r>
            <a:r>
              <a:rPr lang="en-US" sz="5400" dirty="0" smtClean="0"/>
              <a:t>upport</a:t>
            </a:r>
            <a:endParaRPr lang="en-US" sz="5400" dirty="0"/>
          </a:p>
        </p:txBody>
      </p:sp>
    </p:spTree>
    <p:extLst>
      <p:ext uri="{BB962C8B-B14F-4D97-AF65-F5344CB8AC3E}">
        <p14:creationId xmlns:p14="http://schemas.microsoft.com/office/powerpoint/2010/main" val="3565272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8713" y="878214"/>
            <a:ext cx="7619048" cy="5238095"/>
          </a:xfrm>
          <a:prstGeom prst="rect">
            <a:avLst/>
          </a:prstGeom>
        </p:spPr>
      </p:pic>
    </p:spTree>
    <p:extLst>
      <p:ext uri="{BB962C8B-B14F-4D97-AF65-F5344CB8AC3E}">
        <p14:creationId xmlns:p14="http://schemas.microsoft.com/office/powerpoint/2010/main" val="10555655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b="0" dirty="0"/>
              <a:t>Getting started </a:t>
            </a:r>
            <a:r>
              <a:rPr lang="en-US" sz="3200" b="0" dirty="0" smtClean="0"/>
              <a:t>Office </a:t>
            </a:r>
            <a:r>
              <a:rPr lang="en-US" sz="3200" b="0" dirty="0"/>
              <a:t>365 API tools </a:t>
            </a:r>
            <a:r>
              <a:rPr lang="en-US" sz="3200" b="0" dirty="0" smtClean="0"/>
              <a:t>for </a:t>
            </a:r>
            <a:r>
              <a:rPr lang="en-US" sz="3200" b="0" dirty="0"/>
              <a:t>VS ASP.NET MVC</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40005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Scott Hillier | </a:t>
            </a:r>
            <a:r>
              <a:rPr lang="en-US" dirty="0"/>
              <a:t>@</a:t>
            </a:r>
            <a:r>
              <a:rPr lang="en-US" dirty="0" err="1"/>
              <a:t>ScotHillier</a:t>
            </a:r>
            <a:endParaRPr lang="en-US" dirty="0"/>
          </a:p>
        </p:txBody>
      </p:sp>
      <p:sp>
        <p:nvSpPr>
          <p:cNvPr id="7" name="Content Placeholder 6"/>
          <p:cNvSpPr>
            <a:spLocks noGrp="1"/>
          </p:cNvSpPr>
          <p:nvPr>
            <p:ph sz="quarter" idx="10"/>
          </p:nvPr>
        </p:nvSpPr>
        <p:spPr/>
        <p:txBody>
          <a:bodyPr>
            <a:normAutofit lnSpcReduction="10000"/>
          </a:bodyPr>
          <a:lstStyle/>
          <a:p>
            <a:r>
              <a:rPr lang="en-US" dirty="0"/>
              <a:t>I</a:t>
            </a:r>
            <a:r>
              <a:rPr lang="en-US" dirty="0" smtClean="0"/>
              <a:t>ndependent </a:t>
            </a:r>
            <a:r>
              <a:rPr lang="en-US" dirty="0"/>
              <a:t>consultant and Microsoft SharePoint Most Valuable Professional </a:t>
            </a:r>
            <a:r>
              <a:rPr lang="en-US" dirty="0" smtClean="0"/>
              <a:t>(MVP)</a:t>
            </a:r>
          </a:p>
          <a:p>
            <a:pPr lvl="1"/>
            <a:r>
              <a:rPr lang="en-US" dirty="0"/>
              <a:t>http://</a:t>
            </a:r>
            <a:r>
              <a:rPr lang="en-US" dirty="0" smtClean="0"/>
              <a:t>www.shillier.com</a:t>
            </a:r>
          </a:p>
          <a:p>
            <a:r>
              <a:rPr lang="en-US" dirty="0"/>
              <a:t>SharePoint Conference 2014</a:t>
            </a:r>
          </a:p>
          <a:p>
            <a:pPr lvl="1"/>
            <a:r>
              <a:rPr lang="en-US" dirty="0"/>
              <a:t>SPC230: Building Search Driven Applications with SharePoint 2013</a:t>
            </a:r>
          </a:p>
          <a:p>
            <a:pPr lvl="1"/>
            <a:r>
              <a:rPr lang="en-US" dirty="0"/>
              <a:t>SPC136: JavaScript Best Practices for Developing Apps</a:t>
            </a:r>
          </a:p>
          <a:p>
            <a:pPr lvl="1"/>
            <a:r>
              <a:rPr lang="en-US" dirty="0" smtClean="0"/>
              <a:t>SPC005</a:t>
            </a:r>
            <a:r>
              <a:rPr lang="en-US" dirty="0"/>
              <a:t>: A Primer in HTML5 and JavaScript</a:t>
            </a:r>
          </a:p>
          <a:p>
            <a:r>
              <a:rPr lang="en-US" dirty="0" smtClean="0"/>
              <a:t>Authored over 20 books</a:t>
            </a:r>
          </a:p>
          <a:p>
            <a:pPr lvl="1"/>
            <a:r>
              <a:rPr lang="en-US" dirty="0" smtClean="0"/>
              <a:t>Professional </a:t>
            </a:r>
            <a:r>
              <a:rPr lang="en-US" dirty="0"/>
              <a:t>SharePoint 2013 Development</a:t>
            </a:r>
          </a:p>
          <a:p>
            <a:pPr lvl="1"/>
            <a:r>
              <a:rPr lang="en-US" dirty="0" smtClean="0"/>
              <a:t>Inside </a:t>
            </a:r>
            <a:r>
              <a:rPr lang="en-US" dirty="0"/>
              <a:t>Microsoft SharePoint </a:t>
            </a:r>
            <a:r>
              <a:rPr lang="en-US" dirty="0" smtClean="0"/>
              <a:t>2013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386" y="4148142"/>
            <a:ext cx="2595563" cy="2595563"/>
          </a:xfrm>
          <a:prstGeom prst="rect">
            <a:avLst/>
          </a:prstGeom>
        </p:spPr>
      </p:pic>
    </p:spTree>
    <p:extLst>
      <p:ext uri="{BB962C8B-B14F-4D97-AF65-F5344CB8AC3E}">
        <p14:creationId xmlns:p14="http://schemas.microsoft.com/office/powerpoint/2010/main" val="265378870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3714286" cy="7380952"/>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smtClean="0">
                  <a:gradFill>
                    <a:gsLst>
                      <a:gs pos="0">
                        <a:schemeClr val="bg1"/>
                      </a:gs>
                      <a:gs pos="53000">
                        <a:schemeClr val="bg1"/>
                      </a:gs>
                    </a:gsLst>
                    <a:lin ang="5400000" scaled="0"/>
                  </a:gradFill>
                </a:rPr>
                <a:t>http://aka.ms/Office365DevAPIs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4004369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51099424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ASP.NET MVC </a:t>
            </a:r>
            <a:r>
              <a:rPr lang="en-US" dirty="0" smtClean="0"/>
              <a:t>project </a:t>
            </a:r>
            <a:r>
              <a:rPr lang="en-US"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55094825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AngularJS</a:t>
            </a:r>
            <a:r>
              <a:rPr lang="en-US" b="0" dirty="0" smtClean="0"/>
              <a:t> </a:t>
            </a:r>
            <a:r>
              <a:rPr lang="en-US" b="0" dirty="0"/>
              <a:t>HTML/JS </a:t>
            </a:r>
            <a:r>
              <a:rPr lang="en-US" b="0" dirty="0" smtClean="0"/>
              <a:t>project </a:t>
            </a:r>
            <a:r>
              <a:rPr lang="en-US" b="0"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4533854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Calling CSOM </a:t>
            </a:r>
            <a:r>
              <a:rPr lang="en-US" b="0" dirty="0" smtClean="0"/>
              <a:t>and </a:t>
            </a:r>
            <a:r>
              <a:rPr lang="en-US" b="0" dirty="0"/>
              <a:t>REST using </a:t>
            </a:r>
            <a:r>
              <a:rPr lang="en-US" b="0" dirty="0" smtClean="0"/>
              <a:t>authentication bearer </a:t>
            </a:r>
            <a:r>
              <a:rPr lang="en-US" b="0" dirty="0"/>
              <a:t>token</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10727679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7185" y="1212342"/>
            <a:ext cx="11375536" cy="2015262"/>
          </a:xfrm>
        </p:spPr>
        <p:txBody>
          <a:bodyPr vert="horz" lIns="146304" tIns="91440" rIns="146304" bIns="91440" rtlCol="0">
            <a:noAutofit/>
          </a:bodyPr>
          <a:lstStyle/>
          <a:p>
            <a:r>
              <a:rPr lang="en-US" sz="4000" dirty="0"/>
              <a:t>New way of calling Office 365 Services</a:t>
            </a:r>
          </a:p>
          <a:p>
            <a:r>
              <a:rPr lang="en-US" sz="4000" dirty="0"/>
              <a:t>Available in </a:t>
            </a:r>
            <a:r>
              <a:rPr lang="en-US" sz="4000" dirty="0" smtClean="0"/>
              <a:t>preview today</a:t>
            </a:r>
            <a:endParaRPr lang="en-US" sz="4000" dirty="0"/>
          </a:p>
          <a:p>
            <a:r>
              <a:rPr lang="en-US" sz="4000" dirty="0"/>
              <a:t>Great samples available</a:t>
            </a:r>
          </a:p>
          <a:p>
            <a:endParaRPr lang="en-US" sz="4000" dirty="0"/>
          </a:p>
        </p:txBody>
      </p:sp>
      <p:sp>
        <p:nvSpPr>
          <p:cNvPr id="2" name="Title 1"/>
          <p:cNvSpPr>
            <a:spLocks noGrp="1"/>
          </p:cNvSpPr>
          <p:nvPr>
            <p:ph type="title"/>
          </p:nvPr>
        </p:nvSpPr>
        <p:spPr/>
        <p:txBody>
          <a:bodyPr/>
          <a:lstStyle/>
          <a:p>
            <a:r>
              <a:rPr lang="en-US" sz="5400" dirty="0" smtClean="0"/>
              <a:t>Conclusion</a:t>
            </a:r>
            <a:endParaRPr lang="en-US" sz="5400" dirty="0"/>
          </a:p>
        </p:txBody>
      </p:sp>
    </p:spTree>
    <p:extLst>
      <p:ext uri="{BB962C8B-B14F-4D97-AF65-F5344CB8AC3E}">
        <p14:creationId xmlns:p14="http://schemas.microsoft.com/office/powerpoint/2010/main" val="3891804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Square"/>
          <p:cNvSpPr/>
          <p:nvPr/>
        </p:nvSpPr>
        <p:spPr bwMode="auto">
          <a:xfrm>
            <a:off x="5052656" y="1011686"/>
            <a:ext cx="2331177" cy="4971181"/>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97239" y="1910"/>
            <a:ext cx="2642002"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97239" y="4662384"/>
            <a:ext cx="2642002" cy="233024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516364"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591587"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5052656" y="2332148"/>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345633" y="3072004"/>
            <a:ext cx="825437"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3147" tIns="46572" rIns="93147" bIns="46572" numCol="1" anchor="t" anchorCtr="0" compatLnSpc="1">
            <a:prstTxWarp prst="textNoShape">
              <a:avLst/>
            </a:prstTxWarp>
          </a:bodyPr>
          <a:lstStyle/>
          <a:p>
            <a:pPr defTabSz="932227"/>
            <a:endParaRPr lang="en-US" sz="1799" dirty="0">
              <a:solidFill>
                <a:srgbClr val="292929"/>
              </a:solidFill>
              <a:latin typeface="Segoe Pro" pitchFamily="34" charset="0"/>
            </a:endParaRPr>
          </a:p>
        </p:txBody>
      </p:sp>
      <p:sp>
        <p:nvSpPr>
          <p:cNvPr id="35" name="Office Logo"/>
          <p:cNvSpPr>
            <a:spLocks/>
          </p:cNvSpPr>
          <p:nvPr/>
        </p:nvSpPr>
        <p:spPr bwMode="auto">
          <a:xfrm>
            <a:off x="5601587" y="2786734"/>
            <a:ext cx="1213702"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6" name="Rectangle 5"/>
          <p:cNvSpPr/>
          <p:nvPr/>
        </p:nvSpPr>
        <p:spPr bwMode="auto">
          <a:xfrm>
            <a:off x="3387" y="1908"/>
            <a:ext cx="12429709"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72" tIns="46572" rIns="46572" bIns="46572" numCol="1" spcCol="0" rtlCol="0" fromWordArt="0" anchor="ctr" anchorCtr="0" forceAA="0" compatLnSpc="1">
            <a:prstTxWarp prst="textNoShape">
              <a:avLst/>
            </a:prstTxWarp>
            <a:noAutofit/>
          </a:bodyPr>
          <a:lstStyle/>
          <a:p>
            <a:pPr algn="ctr" defTabSz="931139" fontAlgn="base">
              <a:spcBef>
                <a:spcPct val="0"/>
              </a:spcBef>
              <a:spcAft>
                <a:spcPct val="0"/>
              </a:spcAft>
            </a:pPr>
            <a:endParaRPr lang="en-US" sz="1799"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565503" y="1206570"/>
            <a:ext cx="1930408"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Dev.</a:t>
            </a:r>
            <a:endParaRPr sz="6097" b="0" spc="-163">
              <a:noFill/>
              <a:latin typeface="Segoe Pro Light" pitchFamily="34" charset="0"/>
            </a:endParaRPr>
          </a:p>
        </p:txBody>
      </p:sp>
      <p:sp>
        <p:nvSpPr>
          <p:cNvPr id="90" name="differentiation"/>
          <p:cNvSpPr>
            <a:spLocks noGrp="1"/>
          </p:cNvSpPr>
          <p:nvPr/>
        </p:nvSpPr>
        <p:spPr>
          <a:xfrm>
            <a:off x="6700237" y="1206570"/>
            <a:ext cx="2458817"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32194">
              <a:spcAft>
                <a:spcPts val="600"/>
              </a:spcAft>
            </a:pPr>
            <a:r>
              <a:rPr sz="6598" b="0">
                <a:gradFill>
                  <a:gsLst>
                    <a:gs pos="2917">
                      <a:srgbClr val="FFFFFF"/>
                    </a:gs>
                    <a:gs pos="30000">
                      <a:srgbClr val="FFFFFF"/>
                    </a:gs>
                  </a:gsLst>
                  <a:lin ang="5400000" scaled="0"/>
                </a:gradFill>
              </a:rPr>
              <a:t>.com</a:t>
            </a:r>
          </a:p>
        </p:txBody>
      </p:sp>
      <p:sp>
        <p:nvSpPr>
          <p:cNvPr id="44" name="and"/>
          <p:cNvSpPr>
            <a:spLocks noGrp="1"/>
          </p:cNvSpPr>
          <p:nvPr/>
        </p:nvSpPr>
        <p:spPr>
          <a:xfrm>
            <a:off x="5062626" y="1206570"/>
            <a:ext cx="2459433"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Office</a:t>
            </a:r>
            <a:endParaRPr sz="6097" b="0" spc="-163">
              <a:noFill/>
              <a:latin typeface="Segoe Pro Light" pitchFamily="34" charset="0"/>
            </a:endParaRPr>
          </a:p>
        </p:txBody>
      </p:sp>
      <p:sp>
        <p:nvSpPr>
          <p:cNvPr id="36" name="Globe"/>
          <p:cNvSpPr>
            <a:spLocks noEditPoints="1"/>
          </p:cNvSpPr>
          <p:nvPr/>
        </p:nvSpPr>
        <p:spPr bwMode="auto">
          <a:xfrm>
            <a:off x="3219187" y="3090149"/>
            <a:ext cx="916980"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13822"/>
            <a:endParaRPr lang="en-US" sz="1699">
              <a:solidFill>
                <a:srgbClr val="000000"/>
              </a:solidFill>
            </a:endParaRPr>
          </a:p>
        </p:txBody>
      </p:sp>
      <p:sp>
        <p:nvSpPr>
          <p:cNvPr id="37" name="TextBox 36"/>
          <p:cNvSpPr txBox="1"/>
          <p:nvPr/>
        </p:nvSpPr>
        <p:spPr>
          <a:xfrm>
            <a:off x="3311499" y="4870302"/>
            <a:ext cx="6182021" cy="627619"/>
          </a:xfrm>
          <a:prstGeom prst="rect">
            <a:avLst/>
          </a:prstGeom>
          <a:noFill/>
        </p:spPr>
        <p:txBody>
          <a:bodyPr wrap="square" lIns="182806" tIns="146246" rIns="182806" bIns="146246" rtlCol="0">
            <a:spAutoFit/>
          </a:bodyPr>
          <a:lstStyle/>
          <a:p>
            <a:pPr defTabSz="932372">
              <a:lnSpc>
                <a:spcPct val="90000"/>
              </a:lnSpc>
              <a:spcAft>
                <a:spcPts val="600"/>
              </a:spcAft>
            </a:pPr>
            <a:r>
              <a:rPr lang="en-US" sz="2399"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2502" y="1406"/>
            <a:ext cx="12431473" cy="6991712"/>
            <a:chOff x="0" y="-1"/>
            <a:chExt cx="12436475" cy="6994525"/>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stretch>
              <a:fillRect/>
            </a:stretch>
          </p:blipFill>
          <p:spPr>
            <a:xfrm>
              <a:off x="1403956" y="-1"/>
              <a:ext cx="9736752" cy="6994525"/>
            </a:xfrm>
            <a:prstGeom prst="rect">
              <a:avLst/>
            </a:prstGeom>
          </p:spPr>
        </p:pic>
      </p:grpSp>
    </p:spTree>
    <p:extLst>
      <p:ext uri="{BB962C8B-B14F-4D97-AF65-F5344CB8AC3E}">
        <p14:creationId xmlns:p14="http://schemas.microsoft.com/office/powerpoint/2010/main" val="160737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643376" y="4463899"/>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8561124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0435" y="1407"/>
            <a:ext cx="12431473" cy="69917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6302341" y="1200306"/>
            <a:ext cx="6322056" cy="5557942"/>
          </a:xfrm>
          <a:prstGeom prst="rect">
            <a:avLst/>
          </a:prstGeom>
          <a:noFill/>
        </p:spPr>
        <p:txBody>
          <a:bodyPr wrap="square" lIns="182806" tIns="146246" rIns="182806" bIns="146246" rtlCol="0">
            <a:spAutoFit/>
          </a:bodyPr>
          <a:lstStyle/>
          <a:p>
            <a:pPr defTabSz="932372">
              <a:lnSpc>
                <a:spcPct val="90000"/>
              </a:lnSpc>
              <a:spcBef>
                <a:spcPts val="600"/>
              </a:spcBef>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Patterns and practices</a:t>
            </a:r>
          </a:p>
          <a:p>
            <a:pPr marL="0" lvl="1" defTabSz="577652">
              <a:lnSpc>
                <a:spcPct val="90000"/>
              </a:lnSpc>
              <a:spcBef>
                <a:spcPts val="600"/>
              </a:spcBef>
              <a:spcAft>
                <a:spcPts val="1000"/>
              </a:spcAft>
            </a:pPr>
            <a:r>
              <a:rPr lang="en-US" sz="1999"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99" dirty="0">
                <a:gradFill>
                  <a:gsLst>
                    <a:gs pos="0">
                      <a:srgbClr val="FFFFFF"/>
                    </a:gs>
                    <a:gs pos="100000">
                      <a:srgbClr val="FFFFFF"/>
                    </a:gs>
                  </a:gsLst>
                  <a:lin ang="5400000" scaled="1"/>
                </a:gradFill>
                <a:cs typeface="Segoe UI" panose="020B0502040204020203" pitchFamily="34" charset="0"/>
              </a:rPr>
            </a:br>
            <a:r>
              <a:rPr lang="en-US" sz="1999" dirty="0">
                <a:gradFill>
                  <a:gsLst>
                    <a:gs pos="0">
                      <a:srgbClr val="FFFFFF"/>
                    </a:gs>
                    <a:gs pos="100000">
                      <a:srgbClr val="FFFFFF"/>
                    </a:gs>
                  </a:gsLst>
                  <a:lin ang="5400000" scaled="1"/>
                </a:gradFill>
                <a:cs typeface="Segoe UI" panose="020B0502040204020203" pitchFamily="34" charset="0"/>
              </a:rPr>
              <a:t>Full Trust Code scenarios</a:t>
            </a:r>
            <a:endParaRPr lang="en-US" sz="2399" b="1"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Branding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Site provisioning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Remote event receivers </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Large file support</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Taxonomy driven navigation</a:t>
            </a:r>
          </a:p>
          <a:p>
            <a:pPr marL="234856" lvl="1" indent="-234856" defTabSz="577652">
              <a:lnSpc>
                <a:spcPct val="90000"/>
              </a:lnSpc>
              <a:spcBef>
                <a:spcPts val="300"/>
              </a:spcBef>
              <a:spcAft>
                <a:spcPts val="1000"/>
              </a:spcAft>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And much more…</a:t>
            </a:r>
            <a:endParaRPr lang="en-US" sz="2399"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652">
              <a:lnSpc>
                <a:spcPct val="90000"/>
              </a:lnSpc>
            </a:pPr>
            <a:r>
              <a:rPr lang="en-US" sz="1999"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p:cNvSpPr/>
          <p:nvPr/>
        </p:nvSpPr>
        <p:spPr bwMode="auto">
          <a:xfrm>
            <a:off x="2501" y="1361843"/>
            <a:ext cx="6299840"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99420" y="374319"/>
            <a:ext cx="5376875"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aka.ms/</a:t>
            </a:r>
            <a:r>
              <a:rPr lang="en-US" sz="4999" dirty="0" err="1">
                <a:gradFill>
                  <a:gsLst>
                    <a:gs pos="2917">
                      <a:srgbClr val="FFFFFF"/>
                    </a:gs>
                    <a:gs pos="30000">
                      <a:srgbClr val="FFFFFF"/>
                    </a:gs>
                  </a:gsLst>
                  <a:lin ang="5400000" scaled="0"/>
                </a:gradFill>
                <a:latin typeface="Segoe UI Light"/>
              </a:rPr>
              <a:t>OfficeAMS</a:t>
            </a:r>
            <a:endParaRPr lang="en-US" sz="4999" dirty="0">
              <a:gradFill>
                <a:gsLst>
                  <a:gs pos="2917">
                    <a:srgbClr val="FFFFFF"/>
                  </a:gs>
                  <a:gs pos="30000">
                    <a:srgbClr val="FFFFFF"/>
                  </a:gs>
                </a:gsLst>
                <a:lin ang="5400000" scaled="0"/>
              </a:gradFill>
              <a:latin typeface="Segoe UI Light"/>
            </a:endParaRPr>
          </a:p>
        </p:txBody>
      </p:sp>
      <p:sp>
        <p:nvSpPr>
          <p:cNvPr id="8" name="Rectangle 7"/>
          <p:cNvSpPr/>
          <p:nvPr/>
        </p:nvSpPr>
        <p:spPr bwMode="auto">
          <a:xfrm>
            <a:off x="2502" y="287042"/>
            <a:ext cx="12431473" cy="67060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502" y="1407"/>
            <a:ext cx="12431473" cy="285635"/>
          </a:xfrm>
          <a:prstGeom prst="rect">
            <a:avLst/>
          </a:prstGeom>
          <a:solidFill>
            <a:srgbClr val="F0F1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2428585" y="1407"/>
            <a:ext cx="8073951" cy="6975711"/>
          </a:xfrm>
          <a:prstGeom prst="rect">
            <a:avLst/>
          </a:prstGeom>
          <a:noFill/>
          <a:ln>
            <a:noFill/>
          </a:ln>
        </p:spPr>
      </p:pic>
    </p:spTree>
    <p:extLst>
      <p:ext uri="{BB962C8B-B14F-4D97-AF65-F5344CB8AC3E}">
        <p14:creationId xmlns:p14="http://schemas.microsoft.com/office/powerpoint/2010/main" val="375244337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afterEffect">
                                  <p:stCondLst>
                                    <p:cond delay="1000"/>
                                  </p:stCondLst>
                                  <p:childTnLst>
                                    <p:animScale>
                                      <p:cBhvr>
                                        <p:cTn id="6" dur="500" fill="hold"/>
                                        <p:tgtEl>
                                          <p:spTgt spid="6"/>
                                        </p:tgtEl>
                                      </p:cBhvr>
                                      <p:by x="72000" y="72000"/>
                                    </p:animScale>
                                  </p:childTnLst>
                                </p:cTn>
                              </p:par>
                              <p:par>
                                <p:cTn id="7" presetID="42" presetClass="path" presetSubtype="0" accel="50000" decel="50000" fill="hold" nodeType="withEffect">
                                  <p:stCondLst>
                                    <p:cond delay="1000"/>
                                  </p:stCondLst>
                                  <p:childTnLst>
                                    <p:animMotion origin="layout" path="M -3.19888E-6 4.81616E-6 L -0.25274 0.0556 " pathEditMode="relative" rAng="0" ptsTypes="AA">
                                      <p:cBhvr>
                                        <p:cTn id="8" dur="500" fill="hold"/>
                                        <p:tgtEl>
                                          <p:spTgt spid="6"/>
                                        </p:tgtEl>
                                        <p:attrNameLst>
                                          <p:attrName>ppt_x</p:attrName>
                                          <p:attrName>ppt_y</p:attrName>
                                        </p:attrNameLst>
                                      </p:cBhvr>
                                      <p:rCtr x="-12637" y="2769"/>
                                    </p:animMotion>
                                  </p:childTnLst>
                                </p:cTn>
                              </p:par>
                              <p:par>
                                <p:cTn id="9" presetID="10" presetClass="exit" presetSubtype="0" fill="hold" grpId="0" nodeType="withEffect">
                                  <p:stCondLst>
                                    <p:cond delay="100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grpId="0" nodeType="withEffect">
                                  <p:stCondLst>
                                    <p:cond delay="100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150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5436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367800724"/>
              </p:ext>
            </p:extLst>
          </p:nvPr>
        </p:nvGraphicFramePr>
        <p:xfrm>
          <a:off x="447754" y="1268177"/>
          <a:ext cx="11453125" cy="4411217"/>
        </p:xfrm>
        <a:graphic>
          <a:graphicData uri="http://schemas.openxmlformats.org/drawingml/2006/table">
            <a:tbl>
              <a:tblPr firstRow="1" bandRow="1">
                <a:tableStyleId>{5C22544A-7EE6-4342-B048-85BDC9FD1C3A}</a:tableStyleId>
              </a:tblPr>
              <a:tblGrid>
                <a:gridCol w="11453125">
                  <a:extLst>
                    <a:ext uri="{9D8B030D-6E8A-4147-A177-3AD203B41FA5}">
                      <a16:colId xmlns="" xmlns:a16="http://schemas.microsoft.com/office/drawing/2014/main" val="1253488153"/>
                    </a:ext>
                  </a:extLst>
                </a:gridCol>
              </a:tblGrid>
              <a:tr h="1068310">
                <a:tc>
                  <a:txBody>
                    <a:bodyPr/>
                    <a:lstStyle/>
                    <a:p>
                      <a:r>
                        <a:rPr lang="en-US" sz="2400" dirty="0" smtClean="0"/>
                        <a:t>Introduction</a:t>
                      </a:r>
                      <a:r>
                        <a:rPr lang="en-US" sz="2400" baseline="0" dirty="0" smtClean="0"/>
                        <a:t> to </a:t>
                      </a:r>
                      <a:r>
                        <a:rPr lang="en-US" sz="2400" dirty="0" smtClean="0"/>
                        <a:t>Office </a:t>
                      </a:r>
                      <a:r>
                        <a:rPr lang="en-US" sz="2400" dirty="0" smtClean="0"/>
                        <a:t>365 Development</a:t>
                      </a:r>
                      <a:endParaRPr lang="en-US" sz="2400" dirty="0"/>
                    </a:p>
                  </a:txBody>
                  <a:tcPr marL="93260" marR="93260" marT="46630" marB="46630" anchor="ctr"/>
                </a:tc>
                <a:extLst>
                  <a:ext uri="{0D108BD9-81ED-4DB2-BD59-A6C34878D82A}">
                    <a16:rowId xmlns="" xmlns:a16="http://schemas.microsoft.com/office/drawing/2014/main" val="829859176"/>
                  </a:ext>
                </a:extLst>
              </a:tr>
              <a:tr h="0">
                <a:tc>
                  <a:txBody>
                    <a:bodyPr/>
                    <a:lstStyle/>
                    <a:p>
                      <a:r>
                        <a:rPr lang="en-US" sz="1800" b="0" dirty="0" smtClean="0"/>
                        <a:t>Module 1: </a:t>
                      </a:r>
                      <a:r>
                        <a:rPr lang="en-US" sz="1800" b="0" dirty="0" smtClean="0"/>
                        <a:t>Overview of Office</a:t>
                      </a:r>
                      <a:r>
                        <a:rPr lang="en-US" sz="1800" b="0" baseline="0" dirty="0" smtClean="0"/>
                        <a:t> 365 Development</a:t>
                      </a:r>
                    </a:p>
                  </a:txBody>
                  <a:tcPr marL="93260" marR="93260" marT="46630" marB="46630" anchor="ctr"/>
                </a:tc>
                <a:extLst>
                  <a:ext uri="{0D108BD9-81ED-4DB2-BD59-A6C34878D82A}">
                    <a16:rowId xmlns="" xmlns:a16="http://schemas.microsoft.com/office/drawing/2014/main" val="1946132611"/>
                  </a:ext>
                </a:extLst>
              </a:tr>
              <a:tr h="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a:t>
                      </a:r>
                      <a:r>
                        <a:rPr lang="en-US" sz="1800" b="0" baseline="0" dirty="0" smtClean="0"/>
                        <a:t>Office</a:t>
                      </a:r>
                      <a:endParaRPr lang="en-US" sz="1800" b="0" dirty="0" smtClean="0"/>
                    </a:p>
                  </a:txBody>
                  <a:tcPr marL="93260" marR="93260" marT="46630" marB="46630" anchor="ctr"/>
                </a:tc>
                <a:extLst>
                  <a:ext uri="{0D108BD9-81ED-4DB2-BD59-A6C34878D82A}">
                    <a16:rowId xmlns="" xmlns:a16="http://schemas.microsoft.com/office/drawing/2014/main" val="3204002662"/>
                  </a:ext>
                </a:extLst>
              </a:tr>
              <a:tr h="3952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a:t>
                      </a:r>
                      <a:r>
                        <a:rPr lang="en-US" sz="1800" dirty="0" smtClean="0"/>
                        <a:t>: Getting started</a:t>
                      </a:r>
                      <a:r>
                        <a:rPr lang="en-US" sz="1800" baseline="0" dirty="0" smtClean="0"/>
                        <a:t> with Apps for SharePoint</a:t>
                      </a:r>
                      <a:endParaRPr lang="en-US" sz="1800" b="0" dirty="0" smtClean="0"/>
                    </a:p>
                  </a:txBody>
                  <a:tcPr marL="93260" marR="93260" marT="46630" marB="46630" anchor="ctr"/>
                </a:tc>
                <a:extLst>
                  <a:ext uri="{0D108BD9-81ED-4DB2-BD59-A6C34878D82A}">
                    <a16:rowId xmlns="" xmlns:a16="http://schemas.microsoft.com/office/drawing/2014/main" val="4266278162"/>
                  </a:ext>
                </a:extLst>
              </a:tr>
              <a:tr h="46785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a:t>
                      </a:r>
                      <a:r>
                        <a:rPr lang="en-US" sz="1800" b="1" dirty="0" smtClean="0"/>
                        <a:t>: Getting started with the Office 365 APIs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Getting started with Mobile development with Office 365</a:t>
                      </a:r>
                      <a:endParaRPr lang="en-US" sz="1800" b="0" dirty="0" smtClean="0"/>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endParaRPr lang="en-US" sz="1800" b="0" dirty="0" smtClean="0"/>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Setting up your Developer environment in Office 365</a:t>
                      </a:r>
                      <a:endParaRPr lang="en-US" sz="1800" b="0" dirty="0" smtClean="0"/>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Setting up your on-premises environment for app development</a:t>
                      </a:r>
                    </a:p>
                  </a:txBody>
                  <a:tcPr marL="93260" marR="93260" marT="46630" marB="46630" anchor="ctr"/>
                </a:tc>
              </a:tr>
            </a:tbl>
          </a:graphicData>
        </a:graphic>
      </p:graphicFrame>
    </p:spTree>
    <p:extLst>
      <p:ext uri="{BB962C8B-B14F-4D97-AF65-F5344CB8AC3E}">
        <p14:creationId xmlns:p14="http://schemas.microsoft.com/office/powerpoint/2010/main" val="35079035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 with the Office </a:t>
            </a:r>
            <a:r>
              <a:rPr lang="en-US" dirty="0"/>
              <a:t>365 APIs</a:t>
            </a:r>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Scot </a:t>
            </a:r>
            <a:r>
              <a:rPr lang="en-US" dirty="0"/>
              <a:t>Hillier</a:t>
            </a:r>
          </a:p>
          <a:p>
            <a:r>
              <a:rPr lang="en-US" dirty="0"/>
              <a:t>SharePoint </a:t>
            </a:r>
            <a:r>
              <a:rPr lang="en-US" dirty="0" smtClean="0"/>
              <a:t>MVP, Scot </a:t>
            </a:r>
            <a:r>
              <a:rPr lang="en-US" dirty="0"/>
              <a:t>Hillier Technical Solutions, LLC</a:t>
            </a:r>
          </a:p>
        </p:txBody>
      </p:sp>
    </p:spTree>
    <p:extLst>
      <p:ext uri="{BB962C8B-B14F-4D97-AF65-F5344CB8AC3E}">
        <p14:creationId xmlns:p14="http://schemas.microsoft.com/office/powerpoint/2010/main" val="19333765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6829" y="1212341"/>
            <a:ext cx="5931407" cy="4569333"/>
          </a:xfrm>
        </p:spPr>
        <p:txBody>
          <a:bodyPr vert="horz" lIns="146304" tIns="91440" rIns="146304" bIns="91440" rtlCol="0">
            <a:noAutofit/>
          </a:bodyPr>
          <a:lstStyle/>
          <a:p>
            <a:pPr>
              <a:spcBef>
                <a:spcPts val="2448"/>
              </a:spcBef>
            </a:pPr>
            <a:r>
              <a:rPr lang="en-US" sz="4000" dirty="0">
                <a:gradFill>
                  <a:gsLst>
                    <a:gs pos="100000">
                      <a:schemeClr val="bg2"/>
                    </a:gs>
                    <a:gs pos="0">
                      <a:schemeClr val="bg2"/>
                    </a:gs>
                  </a:gsLst>
                  <a:lin ang="5400000" scaled="0"/>
                </a:gradFill>
              </a:rPr>
              <a:t>Intro to </a:t>
            </a:r>
            <a:r>
              <a:rPr lang="en-US" sz="4000" dirty="0" smtClean="0">
                <a:gradFill>
                  <a:gsLst>
                    <a:gs pos="100000">
                      <a:schemeClr val="bg2"/>
                    </a:gs>
                    <a:gs pos="0">
                      <a:schemeClr val="bg2"/>
                    </a:gs>
                  </a:gsLst>
                  <a:lin ang="5400000" scaled="0"/>
                </a:gradFill>
              </a:rPr>
              <a:t>the Office </a:t>
            </a:r>
            <a:r>
              <a:rPr lang="en-US" sz="4000" dirty="0">
                <a:gradFill>
                  <a:gsLst>
                    <a:gs pos="100000">
                      <a:schemeClr val="bg2"/>
                    </a:gs>
                    <a:gs pos="0">
                      <a:schemeClr val="bg2"/>
                    </a:gs>
                  </a:gsLst>
                  <a:lin ang="5400000" scaled="0"/>
                </a:gradFill>
              </a:rPr>
              <a:t>365 APIs</a:t>
            </a:r>
          </a:p>
          <a:p>
            <a:pPr>
              <a:spcBef>
                <a:spcPts val="2448"/>
              </a:spcBef>
            </a:pPr>
            <a:r>
              <a:rPr lang="en-US" sz="4000" dirty="0">
                <a:gradFill>
                  <a:gsLst>
                    <a:gs pos="100000">
                      <a:schemeClr val="bg2"/>
                    </a:gs>
                    <a:gs pos="0">
                      <a:schemeClr val="bg2"/>
                    </a:gs>
                  </a:gsLst>
                  <a:lin ang="5400000" scaled="0"/>
                </a:gradFill>
              </a:rPr>
              <a:t>Getting </a:t>
            </a:r>
            <a:r>
              <a:rPr lang="en-US" sz="4000" dirty="0" smtClean="0">
                <a:gradFill>
                  <a:gsLst>
                    <a:gs pos="100000">
                      <a:schemeClr val="bg2"/>
                    </a:gs>
                    <a:gs pos="0">
                      <a:schemeClr val="bg2"/>
                    </a:gs>
                  </a:gsLst>
                  <a:lin ang="5400000" scaled="0"/>
                </a:gradFill>
              </a:rPr>
              <a:t>started</a:t>
            </a:r>
            <a:endParaRPr lang="en-US" sz="4000" dirty="0">
              <a:gradFill>
                <a:gsLst>
                  <a:gs pos="100000">
                    <a:schemeClr val="bg2"/>
                  </a:gs>
                  <a:gs pos="0">
                    <a:schemeClr val="bg2"/>
                  </a:gs>
                </a:gsLst>
                <a:lin ang="5400000" scaled="0"/>
              </a:gradFill>
            </a:endParaRPr>
          </a:p>
          <a:p>
            <a:pPr>
              <a:spcBef>
                <a:spcPts val="2448"/>
              </a:spcBef>
            </a:pPr>
            <a:r>
              <a:rPr lang="en-US" sz="4000" dirty="0">
                <a:gradFill>
                  <a:gsLst>
                    <a:gs pos="100000">
                      <a:schemeClr val="bg2"/>
                    </a:gs>
                    <a:gs pos="0">
                      <a:schemeClr val="bg2"/>
                    </a:gs>
                  </a:gsLst>
                  <a:lin ang="5400000" scaled="0"/>
                </a:gradFill>
              </a:rPr>
              <a:t>Demos</a:t>
            </a:r>
          </a:p>
        </p:txBody>
      </p:sp>
      <p:sp>
        <p:nvSpPr>
          <p:cNvPr id="5" name="Title 4"/>
          <p:cNvSpPr>
            <a:spLocks noGrp="1"/>
          </p:cNvSpPr>
          <p:nvPr>
            <p:ph type="title" idx="4294967295"/>
          </p:nvPr>
        </p:nvSpPr>
        <p:spPr>
          <a:xfrm>
            <a:off x="286830" y="288417"/>
            <a:ext cx="11374438" cy="762000"/>
          </a:xfrm>
        </p:spPr>
        <p:txBody>
          <a:bodyPr vert="horz" wrap="square" lIns="146304" tIns="91440" rIns="146304" bIns="91440" rtlCol="0" anchor="t">
            <a:noAutofit/>
          </a:bodyPr>
          <a:lstStyle/>
          <a:p>
            <a:r>
              <a:rPr lang="en-US" sz="5400" dirty="0" smtClean="0"/>
              <a:t>Agenda</a:t>
            </a:r>
            <a:r>
              <a:rPr lang="en-US" sz="5400" dirty="0"/>
              <a:t/>
            </a:r>
            <a:br>
              <a:rPr lang="en-US" sz="5400" dirty="0"/>
            </a:br>
            <a:endParaRPr lang="en-US" sz="5400" dirty="0"/>
          </a:p>
        </p:txBody>
      </p:sp>
    </p:spTree>
    <p:extLst>
      <p:ext uri="{BB962C8B-B14F-4D97-AF65-F5344CB8AC3E}">
        <p14:creationId xmlns:p14="http://schemas.microsoft.com/office/powerpoint/2010/main" val="400017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a:xfrm>
            <a:off x="169023" y="251772"/>
            <a:ext cx="11373923" cy="762786"/>
          </a:xfrm>
        </p:spPr>
        <p:txBody>
          <a:bodyPr/>
          <a:lstStyle/>
          <a:p>
            <a:r>
              <a:rPr lang="en-US" dirty="0" smtClean="0"/>
              <a:t>Office 365 development platform </a:t>
            </a:r>
            <a:endParaRPr lang="en-US" dirty="0"/>
          </a:p>
        </p:txBody>
      </p:sp>
      <p:grpSp>
        <p:nvGrpSpPr>
          <p:cNvPr id="59" name="Group 58"/>
          <p:cNvGrpSpPr/>
          <p:nvPr/>
        </p:nvGrpSpPr>
        <p:grpSpPr>
          <a:xfrm>
            <a:off x="276567" y="1198016"/>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20869" y="1198016"/>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rgbClr val="FFFFFF"/>
                          </a:gs>
                          <a:gs pos="100000">
                            <a:srgbClr val="FFFFFF"/>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rgbClr val="FFFFFF"/>
                          </a:gs>
                          <a:gs pos="100000">
                            <a:srgbClr val="FFFFFF"/>
                          </a:gs>
                        </a:gsLst>
                        <a:lin ang="5400000" scaled="0"/>
                      </a:gradFill>
                    </a:rPr>
                    <a:t>Search</a:t>
                  </a:r>
                  <a:endParaRPr lang="en-US" sz="1399" dirty="0">
                    <a:gradFill>
                      <a:gsLst>
                        <a:gs pos="1250">
                          <a:srgbClr val="FFFFFF"/>
                        </a:gs>
                        <a:gs pos="100000">
                          <a:srgbClr val="FFFFFF"/>
                        </a:gs>
                      </a:gsLst>
                      <a:lin ang="5400000" scaled="0"/>
                    </a:gradFill>
                  </a:endParaRPr>
                </a:p>
              </p:txBody>
            </p:sp>
            <p:sp>
              <p:nvSpPr>
                <p:cNvPr id="112" name="Rectangle 111"/>
                <p:cNvSpPr/>
                <p:nvPr/>
              </p:nvSpPr>
              <p:spPr bwMode="auto">
                <a:xfrm>
                  <a:off x="4372575" y="4860683"/>
                  <a:ext cx="1823795" cy="52120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rgbClr val="FFFFFF"/>
                          </a:gs>
                          <a:gs pos="100000">
                            <a:srgbClr val="FFFFFF"/>
                          </a:gs>
                        </a:gsLst>
                        <a:lin ang="5400000" scaled="0"/>
                      </a:gradFill>
                    </a:rPr>
                    <a:t>Mail</a:t>
                  </a:r>
                  <a:endParaRPr lang="en-US" sz="1399" dirty="0">
                    <a:gradFill>
                      <a:gsLst>
                        <a:gs pos="1250">
                          <a:srgbClr val="FFFFFF"/>
                        </a:gs>
                        <a:gs pos="100000">
                          <a:srgbClr val="FFFFFF"/>
                        </a:gs>
                      </a:gsLst>
                      <a:lin ang="5400000" scaled="0"/>
                    </a:gradFill>
                  </a:endParaRPr>
                </a:p>
              </p:txBody>
            </p:sp>
            <p:sp>
              <p:nvSpPr>
                <p:cNvPr id="114" name="Rectangle 113"/>
                <p:cNvSpPr/>
                <p:nvPr/>
              </p:nvSpPr>
              <p:spPr bwMode="auto">
                <a:xfrm>
                  <a:off x="4372575" y="5430707"/>
                  <a:ext cx="1823795" cy="52120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rgbClr val="FFFFFF"/>
                          </a:gs>
                          <a:gs pos="100000">
                            <a:srgbClr val="FFFFFF"/>
                          </a:gs>
                        </a:gsLst>
                        <a:lin ang="5400000" scaled="0"/>
                      </a:gradFill>
                    </a:rPr>
                    <a:t>Calendar</a:t>
                  </a:r>
                  <a:endParaRPr lang="en-US" sz="1399" dirty="0">
                    <a:gradFill>
                      <a:gsLst>
                        <a:gs pos="1250">
                          <a:srgbClr val="FFFFFF"/>
                        </a:gs>
                        <a:gs pos="100000">
                          <a:srgbClr val="FFFFFF"/>
                        </a:gs>
                      </a:gsLst>
                      <a:lin ang="5400000" scaled="0"/>
                    </a:gradFill>
                  </a:endParaRPr>
                </a:p>
              </p:txBody>
            </p:sp>
            <p:sp>
              <p:nvSpPr>
                <p:cNvPr id="115" name="Rectangle 114"/>
                <p:cNvSpPr/>
                <p:nvPr/>
              </p:nvSpPr>
              <p:spPr bwMode="auto">
                <a:xfrm>
                  <a:off x="4372575" y="6000732"/>
                  <a:ext cx="1823795" cy="52120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rgbClr val="FFFFFF"/>
                          </a:gs>
                          <a:gs pos="100000">
                            <a:srgbClr val="FFFFFF"/>
                          </a:gs>
                        </a:gsLst>
                        <a:lin ang="5400000" scaled="0"/>
                      </a:gradFill>
                    </a:rPr>
                    <a:t>People</a:t>
                  </a:r>
                  <a:endParaRPr lang="en-US" sz="1399" dirty="0">
                    <a:gradFill>
                      <a:gsLst>
                        <a:gs pos="1250">
                          <a:srgbClr val="FFFFFF"/>
                        </a:gs>
                        <a:gs pos="100000">
                          <a:srgbClr val="FFFFFF"/>
                        </a:gs>
                      </a:gsLst>
                      <a:lin ang="5400000" scaled="0"/>
                    </a:gradFill>
                  </a:endParaRPr>
                </a:p>
              </p:txBody>
            </p:sp>
            <p:sp>
              <p:nvSpPr>
                <p:cNvPr id="117" name="Rectangle 116"/>
                <p:cNvSpPr/>
                <p:nvPr/>
              </p:nvSpPr>
              <p:spPr bwMode="auto">
                <a:xfrm>
                  <a:off x="6242472" y="4860683"/>
                  <a:ext cx="1828800" cy="52120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rgbClr val="FFFFFF"/>
                          </a:gs>
                          <a:gs pos="100000">
                            <a:srgbClr val="FFFFFF"/>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dirty="0">
                    <a:gradFill>
                      <a:gsLst>
                        <a:gs pos="1250">
                          <a:srgbClr val="FFFFFF"/>
                        </a:gs>
                        <a:gs pos="100000">
                          <a:srgbClr val="FFFFFF"/>
                        </a:gs>
                      </a:gsLst>
                      <a:lin ang="5400000" scaled="0"/>
                    </a:gradFill>
                  </a:endParaRPr>
                </a:p>
              </p:txBody>
            </p:sp>
            <p:sp>
              <p:nvSpPr>
                <p:cNvPr id="119" name="Rectangle 118"/>
                <p:cNvSpPr/>
                <p:nvPr/>
              </p:nvSpPr>
              <p:spPr bwMode="auto">
                <a:xfrm>
                  <a:off x="6242472" y="6000732"/>
                  <a:ext cx="1828800" cy="52120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dirty="0">
                    <a:gradFill>
                      <a:gsLst>
                        <a:gs pos="1250">
                          <a:srgbClr val="FFFFFF"/>
                        </a:gs>
                        <a:gs pos="100000">
                          <a:srgbClr val="FFFFFF"/>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199819" y="1198016"/>
            <a:ext cx="3889724" cy="5439152"/>
            <a:chOff x="8235002" y="1166788"/>
            <a:chExt cx="3889724" cy="5439152"/>
          </a:xfrm>
        </p:grpSpPr>
        <p:grpSp>
          <p:nvGrpSpPr>
            <p:cNvPr id="49" name="Group 48"/>
            <p:cNvGrpSpPr/>
            <p:nvPr/>
          </p:nvGrpSpPr>
          <p:grpSpPr>
            <a:xfrm>
              <a:off x="8235002" y="1166788"/>
              <a:ext cx="3889724" cy="5439152"/>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662214" y="255588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13200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t>
            </a:r>
            <a:r>
              <a:rPr lang="en-US" dirty="0" smtClean="0"/>
              <a:t>Office </a:t>
            </a:r>
            <a:r>
              <a:rPr lang="en-US" dirty="0"/>
              <a:t>365 APIs</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Office 365 device apps</a:t>
            </a:r>
            <a:endParaRPr lang="en-US" sz="5400" dirty="0"/>
          </a:p>
        </p:txBody>
      </p:sp>
      <p:pic>
        <p:nvPicPr>
          <p:cNvPr id="4" name="Picture 3"/>
          <p:cNvPicPr>
            <a:picLocks noChangeAspect="1"/>
          </p:cNvPicPr>
          <p:nvPr/>
        </p:nvPicPr>
        <p:blipFill rotWithShape="1">
          <a:blip r:embed="rId3"/>
          <a:srcRect l="13975" t="30366" r="63943" b="32367"/>
          <a:stretch/>
        </p:blipFill>
        <p:spPr>
          <a:xfrm>
            <a:off x="470078" y="1655385"/>
            <a:ext cx="4650891" cy="2207632"/>
          </a:xfrm>
          <a:prstGeom prst="rect">
            <a:avLst/>
          </a:prstGeom>
        </p:spPr>
      </p:pic>
      <p:pic>
        <p:nvPicPr>
          <p:cNvPr id="5" name="Picture 4"/>
          <p:cNvPicPr>
            <a:picLocks noChangeAspect="1"/>
          </p:cNvPicPr>
          <p:nvPr/>
        </p:nvPicPr>
        <p:blipFill rotWithShape="1">
          <a:blip r:embed="rId4"/>
          <a:srcRect l="1653" t="18672" r="83780" b="44074"/>
          <a:stretch/>
        </p:blipFill>
        <p:spPr>
          <a:xfrm>
            <a:off x="5261719" y="1655386"/>
            <a:ext cx="3069270" cy="2207632"/>
          </a:xfrm>
          <a:prstGeom prst="rect">
            <a:avLst/>
          </a:prstGeom>
        </p:spPr>
      </p:pic>
      <p:pic>
        <p:nvPicPr>
          <p:cNvPr id="6" name="Picture 5"/>
          <p:cNvPicPr>
            <a:picLocks noChangeAspect="1"/>
          </p:cNvPicPr>
          <p:nvPr/>
        </p:nvPicPr>
        <p:blipFill rotWithShape="1">
          <a:blip r:embed="rId5"/>
          <a:srcRect l="16562" t="30741" r="66771" b="40874"/>
          <a:stretch/>
        </p:blipFill>
        <p:spPr>
          <a:xfrm>
            <a:off x="5261719" y="4029227"/>
            <a:ext cx="5174424" cy="2478470"/>
          </a:xfrm>
          <a:prstGeom prst="rect">
            <a:avLst/>
          </a:prstGeom>
          <a:ln w="9525" cap="sq">
            <a:solidFill>
              <a:schemeClr val="bg1">
                <a:lumMod val="85000"/>
              </a:schemeClr>
            </a:solidFill>
            <a:prstDash val="solid"/>
            <a:miter lim="800000"/>
          </a:ln>
          <a:effectLst/>
        </p:spPr>
      </p:pic>
      <p:pic>
        <p:nvPicPr>
          <p:cNvPr id="8" name="Picture 7"/>
          <p:cNvPicPr>
            <a:picLocks noChangeAspect="1"/>
          </p:cNvPicPr>
          <p:nvPr/>
        </p:nvPicPr>
        <p:blipFill>
          <a:blip r:embed="rId6"/>
          <a:stretch>
            <a:fillRect/>
          </a:stretch>
        </p:blipFill>
        <p:spPr>
          <a:xfrm>
            <a:off x="475828" y="4029227"/>
            <a:ext cx="4630634" cy="2471830"/>
          </a:xfrm>
          <a:prstGeom prst="rect">
            <a:avLst/>
          </a:prstGeom>
        </p:spPr>
      </p:pic>
    </p:spTree>
    <p:extLst>
      <p:ext uri="{BB962C8B-B14F-4D97-AF65-F5344CB8AC3E}">
        <p14:creationId xmlns:p14="http://schemas.microsoft.com/office/powerpoint/2010/main" val="3975576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14750</TotalTime>
  <Words>1430</Words>
  <Application>Microsoft Office PowerPoint</Application>
  <PresentationFormat>Custom</PresentationFormat>
  <Paragraphs>200</Paragraphs>
  <Slides>39</Slides>
  <Notes>8</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39</vt:i4>
      </vt:variant>
    </vt:vector>
  </HeadingPairs>
  <TitlesOfParts>
    <vt:vector size="53" baseType="lpstr">
      <vt:lpstr>Arial</vt:lpstr>
      <vt:lpstr>Calibri</vt:lpstr>
      <vt:lpstr>Consolas</vt:lpstr>
      <vt:lpstr>Courier New</vt:lpstr>
      <vt:lpstr>Segoe Pro</vt:lpstr>
      <vt:lpstr>Segoe Pro Light</vt:lpstr>
      <vt:lpstr>Segoe UI</vt:lpstr>
      <vt:lpstr>Segoe UI Black</vt:lpstr>
      <vt:lpstr>Segoe UI Light</vt:lpstr>
      <vt:lpstr>Wingdings</vt:lpstr>
      <vt:lpstr>1_5-30055_Office Template 2012 - 16x9 - White Background</vt:lpstr>
      <vt:lpstr>1_TechEd 2014 Dk Blue</vt:lpstr>
      <vt:lpstr>5-30055_Office Template 2012 - 16x9 - White Background</vt:lpstr>
      <vt:lpstr>1_Metro Presentation</vt:lpstr>
      <vt:lpstr>Office 365 Development</vt:lpstr>
      <vt:lpstr>Meet Jeremy Thake | @jthake</vt:lpstr>
      <vt:lpstr>Meet Scott Hillier | @ScotHillier</vt:lpstr>
      <vt:lpstr>Course Agenda</vt:lpstr>
      <vt:lpstr>Getting started with the Office 365 APIs</vt:lpstr>
      <vt:lpstr>Agenda </vt:lpstr>
      <vt:lpstr>Office 365 development platform </vt:lpstr>
      <vt:lpstr>Intro to the Office 365 APIs</vt:lpstr>
      <vt:lpstr>Office 365 device apps</vt:lpstr>
      <vt:lpstr>Common consent</vt:lpstr>
      <vt:lpstr>Single authentication flow for Office 365</vt:lpstr>
      <vt:lpstr>Secure protocol</vt:lpstr>
      <vt:lpstr>Office 365 discovery services</vt:lpstr>
      <vt:lpstr>Office 365 APIs</vt:lpstr>
      <vt:lpstr>The SharePoint client APIs will work</vt:lpstr>
      <vt:lpstr>Getting Started</vt:lpstr>
      <vt:lpstr>http://aka.ms/o365apis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the tools</vt:lpstr>
      <vt:lpstr>Visual Studio project support</vt:lpstr>
      <vt:lpstr>PowerPoint Presentation</vt:lpstr>
      <vt:lpstr>PowerPoint Presentation</vt:lpstr>
      <vt:lpstr>PowerPoint Presentation</vt:lpstr>
      <vt:lpstr>Demos</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Jeremy Thake</cp:lastModifiedBy>
  <cp:revision>422</cp:revision>
  <dcterms:created xsi:type="dcterms:W3CDTF">2013-10-21T21:40:33Z</dcterms:created>
  <dcterms:modified xsi:type="dcterms:W3CDTF">2014-07-03T23:50:02Z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