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Lst>
  <p:notesMasterIdLst>
    <p:notesMasterId r:id="rId31"/>
  </p:notesMasterIdLst>
  <p:handoutMasterIdLst>
    <p:handoutMasterId r:id="rId32"/>
  </p:handoutMasterIdLst>
  <p:sldIdLst>
    <p:sldId id="327" r:id="rId8"/>
    <p:sldId id="354" r:id="rId9"/>
    <p:sldId id="331" r:id="rId10"/>
    <p:sldId id="346" r:id="rId11"/>
    <p:sldId id="325" r:id="rId12"/>
    <p:sldId id="360" r:id="rId13"/>
    <p:sldId id="363" r:id="rId14"/>
    <p:sldId id="332" r:id="rId15"/>
    <p:sldId id="359" r:id="rId16"/>
    <p:sldId id="336" r:id="rId17"/>
    <p:sldId id="361" r:id="rId18"/>
    <p:sldId id="337" r:id="rId19"/>
    <p:sldId id="362" r:id="rId20"/>
    <p:sldId id="358" r:id="rId21"/>
    <p:sldId id="338" r:id="rId22"/>
    <p:sldId id="356" r:id="rId23"/>
    <p:sldId id="339" r:id="rId24"/>
    <p:sldId id="357" r:id="rId25"/>
    <p:sldId id="285" r:id="rId26"/>
    <p:sldId id="322" r:id="rId27"/>
    <p:sldId id="342" r:id="rId28"/>
    <p:sldId id="324" r:id="rId29"/>
    <p:sldId id="341" r:id="rId30"/>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434" autoAdjust="0"/>
  </p:normalViewPr>
  <p:slideViewPr>
    <p:cSldViewPr snapToGrid="0">
      <p:cViewPr varScale="1">
        <p:scale>
          <a:sx n="112" d="100"/>
          <a:sy n="112" d="100"/>
        </p:scale>
        <p:origin x="258" y="78"/>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300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7/3/2014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2458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6731724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4349064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 id="2147484207" r:id="rId8"/>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 id="2147484205" r:id="rId3"/>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6"/>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Native Platforms</a:t>
            </a:r>
            <a:endParaRPr lang="en-US" dirty="0"/>
          </a:p>
        </p:txBody>
      </p:sp>
      <p:sp>
        <p:nvSpPr>
          <p:cNvPr id="9" name="Subtitle 4"/>
          <p:cNvSpPr>
            <a:spLocks noGrp="1"/>
          </p:cNvSpPr>
          <p:nvPr>
            <p:ph type="subTitle" idx="1"/>
          </p:nvPr>
        </p:nvSpPr>
        <p:spPr/>
        <p:txBody>
          <a:bodyPr/>
          <a:lstStyle/>
          <a:p>
            <a:pPr lvl="0"/>
            <a:r>
              <a:rPr lang="en-US" sz="2800" dirty="0"/>
              <a:t>Getting started with Mobile development with Office 365</a:t>
            </a:r>
            <a:endParaRPr lang="en-US" dirty="0"/>
          </a:p>
        </p:txBody>
      </p:sp>
    </p:spTree>
    <p:extLst>
      <p:ext uri="{BB962C8B-B14F-4D97-AF65-F5344CB8AC3E}">
        <p14:creationId xmlns:p14="http://schemas.microsoft.com/office/powerpoint/2010/main" val="21481008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29" y="1201538"/>
            <a:ext cx="8857455" cy="5485011"/>
          </a:xfrm>
        </p:spPr>
        <p:txBody>
          <a:bodyPr lIns="146304" tIns="91440" rIns="146304" bIns="91440"/>
          <a:lstStyle/>
          <a:p>
            <a:r>
              <a:rPr lang="en-US" dirty="0"/>
              <a:t>Available </a:t>
            </a:r>
            <a:r>
              <a:rPr lang="en-US" dirty="0">
                <a:latin typeface="Segoe UI Semilight" panose="020B0402040204020203" pitchFamily="34" charset="0"/>
                <a:cs typeface="Segoe UI Semilight" panose="020B0402040204020203" pitchFamily="34" charset="0"/>
              </a:rPr>
              <a:t>today</a:t>
            </a:r>
            <a:r>
              <a:rPr lang="en-US" dirty="0"/>
              <a:t> </a:t>
            </a:r>
            <a:r>
              <a:rPr lang="en-US" dirty="0">
                <a:hlinkClick r:id="rId3"/>
              </a:rPr>
              <a:t>on </a:t>
            </a:r>
            <a:r>
              <a:rPr lang="en-US" dirty="0" err="1">
                <a:hlinkClick r:id="rId3"/>
              </a:rPr>
              <a:t>GitHub</a:t>
            </a:r>
            <a:endParaRPr lang="en-US" dirty="0"/>
          </a:p>
          <a:p>
            <a:r>
              <a:rPr lang="en-US" dirty="0"/>
              <a:t>SDK for native Android apps that use Office 365 APIs</a:t>
            </a:r>
          </a:p>
          <a:p>
            <a:r>
              <a:rPr lang="en-US" dirty="0"/>
              <a:t>Handles </a:t>
            </a:r>
            <a:r>
              <a:rPr lang="en-US" dirty="0" smtClean="0"/>
              <a:t>files</a:t>
            </a:r>
            <a:r>
              <a:rPr lang="en-US" dirty="0"/>
              <a:t>, </a:t>
            </a:r>
            <a:r>
              <a:rPr lang="en-US" dirty="0" smtClean="0"/>
              <a:t>lists</a:t>
            </a:r>
            <a:r>
              <a:rPr lang="en-US" dirty="0"/>
              <a:t>, </a:t>
            </a:r>
            <a:r>
              <a:rPr lang="en-US" dirty="0" smtClean="0"/>
              <a:t>mail</a:t>
            </a:r>
            <a:r>
              <a:rPr lang="en-US" dirty="0"/>
              <a:t>, </a:t>
            </a:r>
            <a:r>
              <a:rPr lang="en-US" dirty="0" smtClean="0"/>
              <a:t>and </a:t>
            </a:r>
            <a:r>
              <a:rPr lang="en-US" dirty="0"/>
              <a:t>c</a:t>
            </a:r>
            <a:r>
              <a:rPr lang="en-US" dirty="0" smtClean="0"/>
              <a:t>alendar</a:t>
            </a:r>
            <a:endParaRPr lang="en-US" dirty="0"/>
          </a:p>
          <a:p>
            <a:r>
              <a:rPr lang="en-US" dirty="0"/>
              <a:t>Integrates with </a:t>
            </a:r>
            <a:r>
              <a:rPr lang="en-US" dirty="0" smtClean="0"/>
              <a:t>AD authentication </a:t>
            </a:r>
            <a:r>
              <a:rPr lang="en-US" dirty="0"/>
              <a:t>l</a:t>
            </a:r>
            <a:r>
              <a:rPr lang="en-US" dirty="0" smtClean="0"/>
              <a:t>ibrary </a:t>
            </a:r>
            <a:endParaRPr lang="en-US" dirty="0"/>
          </a:p>
        </p:txBody>
      </p:sp>
      <p:sp>
        <p:nvSpPr>
          <p:cNvPr id="2" name="Title 1"/>
          <p:cNvSpPr>
            <a:spLocks noGrp="1"/>
          </p:cNvSpPr>
          <p:nvPr>
            <p:ph type="title"/>
          </p:nvPr>
        </p:nvSpPr>
        <p:spPr/>
        <p:txBody>
          <a:bodyPr/>
          <a:lstStyle/>
          <a:p>
            <a:r>
              <a:rPr lang="en-US" sz="5400" baseline="0" dirty="0" smtClean="0"/>
              <a:t>Office </a:t>
            </a:r>
            <a:r>
              <a:rPr lang="en-US" sz="5400" baseline="0" dirty="0"/>
              <a:t>365 </a:t>
            </a:r>
            <a:r>
              <a:rPr lang="en-US" sz="5400" dirty="0"/>
              <a:t>SDK for Android</a:t>
            </a:r>
          </a:p>
        </p:txBody>
      </p:sp>
      <p:pic>
        <p:nvPicPr>
          <p:cNvPr id="4"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429" y="1201538"/>
            <a:ext cx="2762409" cy="4580137"/>
          </a:xfrm>
          <a:prstGeom prst="rect">
            <a:avLst/>
          </a:prstGeom>
          <a:ln>
            <a:solidFill>
              <a:schemeClr val="bg1">
                <a:lumMod val="50000"/>
              </a:schemeClr>
            </a:solidFill>
          </a:ln>
        </p:spPr>
      </p:pic>
    </p:spTree>
    <p:extLst>
      <p:ext uri="{BB962C8B-B14F-4D97-AF65-F5344CB8AC3E}">
        <p14:creationId xmlns:p14="http://schemas.microsoft.com/office/powerpoint/2010/main" val="674720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ANDROID</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867541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SDK for iOS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16717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iOS</a:t>
            </a:r>
          </a:p>
          <a:p>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507125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Multi-platform</a:t>
            </a:r>
            <a:endParaRPr lang="en-US" dirty="0"/>
          </a:p>
        </p:txBody>
      </p:sp>
      <p:sp>
        <p:nvSpPr>
          <p:cNvPr id="9" name="Subtitle 4"/>
          <p:cNvSpPr>
            <a:spLocks noGrp="1"/>
          </p:cNvSpPr>
          <p:nvPr>
            <p:ph type="subTitle" idx="1"/>
          </p:nvPr>
        </p:nvSpPr>
        <p:spPr/>
        <p:txBody>
          <a:bodyPr/>
          <a:lstStyle/>
          <a:p>
            <a:pPr lvl="0"/>
            <a:r>
              <a:rPr lang="en-US" sz="2800" dirty="0"/>
              <a:t>Getting started with Mobile development with Office 365</a:t>
            </a:r>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045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smtClean="0"/>
              <a:t>Cordova (</a:t>
            </a:r>
            <a:r>
              <a:rPr lang="en-US" sz="3200" spc="-102" dirty="0" err="1" smtClean="0"/>
              <a:t>Phonegap</a:t>
            </a:r>
            <a:r>
              <a:rPr lang="en-US" sz="3200" spc="-102" dirty="0" smtClean="0"/>
              <a:t>)</a:t>
            </a:r>
            <a:endParaRPr lang="en-US" sz="3200" spc="-102"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422191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smtClean="0"/>
              <a:t>XAMARIN</a:t>
            </a:r>
            <a:endParaRPr lang="en-US" sz="3200" spc="-102"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8354581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Conclusion</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XXXX</a:t>
            </a: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19402820"/>
              </p:ext>
            </p:extLst>
          </p:nvPr>
        </p:nvGraphicFramePr>
        <p:xfrm>
          <a:off x="447754" y="1268177"/>
          <a:ext cx="11453125" cy="4411217"/>
        </p:xfrm>
        <a:graphic>
          <a:graphicData uri="http://schemas.openxmlformats.org/drawingml/2006/table">
            <a:tbl>
              <a:tblPr firstRow="1" bandRow="1">
                <a:tableStyleId>{5C22544A-7EE6-4342-B048-85BDC9FD1C3A}</a:tableStyleId>
              </a:tblPr>
              <a:tblGrid>
                <a:gridCol w="11453125">
                  <a:extLst>
                    <a:ext uri="{9D8B030D-6E8A-4147-A177-3AD203B41FA5}">
                      <a16:colId xmlns="" xmlns:a16="http://schemas.microsoft.com/office/drawing/2014/main" val="1253488153"/>
                    </a:ext>
                  </a:extLst>
                </a:gridCol>
              </a:tblGrid>
              <a:tr h="1068310">
                <a:tc>
                  <a:txBody>
                    <a:bodyPr/>
                    <a:lstStyle/>
                    <a:p>
                      <a:r>
                        <a:rPr lang="en-US" sz="2400" dirty="0" smtClean="0"/>
                        <a:t>Introduction</a:t>
                      </a:r>
                      <a:r>
                        <a:rPr lang="en-US" sz="2400" baseline="0" dirty="0" smtClean="0"/>
                        <a:t> to </a:t>
                      </a:r>
                      <a:r>
                        <a:rPr lang="en-US" sz="2400" dirty="0" smtClean="0"/>
                        <a:t>Office </a:t>
                      </a:r>
                      <a:r>
                        <a:rPr lang="en-US" sz="2400" dirty="0" smtClean="0"/>
                        <a:t>365 Development</a:t>
                      </a:r>
                      <a:endParaRPr lang="en-US" sz="2400" dirty="0"/>
                    </a:p>
                  </a:txBody>
                  <a:tcPr marL="93260" marR="93260" marT="46630" marB="46630" anchor="ctr"/>
                </a:tc>
                <a:extLst>
                  <a:ext uri="{0D108BD9-81ED-4DB2-BD59-A6C34878D82A}">
                    <a16:rowId xmlns="" xmlns:a16="http://schemas.microsoft.com/office/drawing/2014/main" val="829859176"/>
                  </a:ext>
                </a:extLst>
              </a:tr>
              <a:tr h="0">
                <a:tc>
                  <a:txBody>
                    <a:bodyPr/>
                    <a:lstStyle/>
                    <a:p>
                      <a:r>
                        <a:rPr lang="en-US" sz="1800" b="0" dirty="0" smtClean="0"/>
                        <a:t>Module 1: </a:t>
                      </a:r>
                      <a:r>
                        <a:rPr lang="en-US" sz="1800" b="0" dirty="0" smtClean="0"/>
                        <a:t>Overview of Office</a:t>
                      </a:r>
                      <a:r>
                        <a:rPr lang="en-US" sz="1800" b="0" baseline="0" dirty="0" smtClean="0"/>
                        <a:t> 365 Development</a:t>
                      </a:r>
                    </a:p>
                  </a:txBody>
                  <a:tcPr marL="93260" marR="93260" marT="46630" marB="46630" anchor="ctr"/>
                </a:tc>
                <a:extLst>
                  <a:ext uri="{0D108BD9-81ED-4DB2-BD59-A6C34878D82A}">
                    <a16:rowId xmlns="" xmlns:a16="http://schemas.microsoft.com/office/drawing/2014/main"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93260" marR="93260" marT="46630" marB="46630" anchor="ctr"/>
                </a:tc>
                <a:extLst>
                  <a:ext uri="{0D108BD9-81ED-4DB2-BD59-A6C34878D82A}">
                    <a16:rowId xmlns="" xmlns:a16="http://schemas.microsoft.com/office/drawing/2014/main"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a:t>
                      </a:r>
                      <a:r>
                        <a:rPr lang="en-US" sz="1800" dirty="0" smtClean="0"/>
                        <a:t>: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 xmlns:a16="http://schemas.microsoft.com/office/drawing/2014/main"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a:t>
                      </a:r>
                      <a:r>
                        <a:rPr lang="en-US" sz="1800" b="0" dirty="0" smtClean="0"/>
                        <a:t>: </a:t>
                      </a:r>
                      <a:r>
                        <a:rPr lang="en-US" sz="1800" dirty="0" smtClean="0"/>
                        <a:t>Getting started with the Office 365 APIs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Getting started with Mobile development with Office 365</a:t>
                      </a:r>
                      <a:endParaRPr lang="en-US" sz="1800" b="1"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endParaRPr lang="en-US" sz="1800" b="0"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Setting up your Developer environment in Office 365</a:t>
                      </a:r>
                      <a:endParaRPr lang="en-US" sz="1800" b="0" dirty="0" smtClean="0"/>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Setting up your on-premises environment for app development</a:t>
                      </a:r>
                    </a:p>
                  </a:txBody>
                  <a:tcPr marL="93260" marR="93260" marT="46630" marB="46630" anchor="ctr"/>
                </a:tc>
              </a:tr>
            </a:tbl>
          </a:graphicData>
        </a:graphic>
      </p:graphicFrame>
    </p:spTree>
    <p:extLst>
      <p:ext uri="{BB962C8B-B14F-4D97-AF65-F5344CB8AC3E}">
        <p14:creationId xmlns:p14="http://schemas.microsoft.com/office/powerpoint/2010/main" val="4197775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2502" y="1406"/>
            <a:ext cx="12431473" cy="6991712"/>
            <a:chOff x="0" y="-1"/>
            <a:chExt cx="12436475" cy="6994525"/>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stretch>
              <a:fillRect/>
            </a:stretch>
          </p:blipFill>
          <p:spPr>
            <a:xfrm>
              <a:off x="1403956" y="-1"/>
              <a:ext cx="9736752" cy="6994525"/>
            </a:xfrm>
            <a:prstGeom prst="rect">
              <a:avLst/>
            </a:prstGeom>
          </p:spPr>
        </p:pic>
      </p:grpSp>
    </p:spTree>
    <p:extLst>
      <p:ext uri="{BB962C8B-B14F-4D97-AF65-F5344CB8AC3E}">
        <p14:creationId xmlns:p14="http://schemas.microsoft.com/office/powerpoint/2010/main" val="24535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711076" y="4391048"/>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20461098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0435" y="1407"/>
            <a:ext cx="12431473" cy="69917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6302341" y="1200306"/>
            <a:ext cx="6322056" cy="5557942"/>
          </a:xfrm>
          <a:prstGeom prst="rect">
            <a:avLst/>
          </a:prstGeom>
          <a:noFill/>
        </p:spPr>
        <p:txBody>
          <a:bodyPr wrap="square" lIns="182806" tIns="146246" rIns="182806" bIns="146246" rtlCol="0">
            <a:spAutoFit/>
          </a:bodyPr>
          <a:lstStyle/>
          <a:p>
            <a:pPr defTabSz="932372">
              <a:lnSpc>
                <a:spcPct val="90000"/>
              </a:lnSpc>
              <a:spcBef>
                <a:spcPts val="600"/>
              </a:spcBef>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Patterns and practices</a:t>
            </a:r>
          </a:p>
          <a:p>
            <a:pPr marL="0" lvl="1" defTabSz="577652">
              <a:lnSpc>
                <a:spcPct val="90000"/>
              </a:lnSpc>
              <a:spcBef>
                <a:spcPts val="600"/>
              </a:spcBef>
              <a:spcAft>
                <a:spcPts val="1000"/>
              </a:spcAft>
            </a:pPr>
            <a:r>
              <a:rPr lang="en-US" sz="1999"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99" dirty="0">
                <a:gradFill>
                  <a:gsLst>
                    <a:gs pos="0">
                      <a:srgbClr val="FFFFFF"/>
                    </a:gs>
                    <a:gs pos="100000">
                      <a:srgbClr val="FFFFFF"/>
                    </a:gs>
                  </a:gsLst>
                  <a:lin ang="5400000" scaled="1"/>
                </a:gradFill>
                <a:cs typeface="Segoe UI" panose="020B0502040204020203" pitchFamily="34" charset="0"/>
              </a:rPr>
            </a:br>
            <a:r>
              <a:rPr lang="en-US" sz="1999" dirty="0">
                <a:gradFill>
                  <a:gsLst>
                    <a:gs pos="0">
                      <a:srgbClr val="FFFFFF"/>
                    </a:gs>
                    <a:gs pos="100000">
                      <a:srgbClr val="FFFFFF"/>
                    </a:gs>
                  </a:gsLst>
                  <a:lin ang="5400000" scaled="1"/>
                </a:gradFill>
                <a:cs typeface="Segoe UI" panose="020B0502040204020203" pitchFamily="34" charset="0"/>
              </a:rPr>
              <a:t>Full Trust Code scenarios</a:t>
            </a:r>
            <a:endParaRPr lang="en-US" sz="2399" b="1"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Branding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Site provisioning</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Remote event receivers </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Large file support</a:t>
            </a:r>
          </a:p>
          <a:p>
            <a:pPr marL="234856" lvl="1" indent="-234856" defTabSz="577652">
              <a:lnSpc>
                <a:spcPct val="90000"/>
              </a:lnSpc>
              <a:spcBef>
                <a:spcPts val="300"/>
              </a:spcBef>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Taxonomy driven navigation</a:t>
            </a:r>
          </a:p>
          <a:p>
            <a:pPr marL="234856" lvl="1" indent="-234856" defTabSz="577652">
              <a:lnSpc>
                <a:spcPct val="90000"/>
              </a:lnSpc>
              <a:spcBef>
                <a:spcPts val="300"/>
              </a:spcBef>
              <a:spcAft>
                <a:spcPts val="1000"/>
              </a:spcAft>
              <a:buFont typeface="Arial" panose="020B0604020202020204" pitchFamily="34" charset="0"/>
              <a:buChar char="•"/>
            </a:pPr>
            <a:r>
              <a:rPr lang="en-US" sz="1999" dirty="0">
                <a:gradFill>
                  <a:gsLst>
                    <a:gs pos="0">
                      <a:srgbClr val="FFFFFF"/>
                    </a:gs>
                    <a:gs pos="100000">
                      <a:srgbClr val="FFFFFF"/>
                    </a:gs>
                  </a:gsLst>
                  <a:lin ang="5400000" scaled="1"/>
                </a:gradFill>
                <a:cs typeface="Segoe UI" panose="020B0502040204020203" pitchFamily="34" charset="0"/>
              </a:rPr>
              <a:t>And much more…</a:t>
            </a:r>
            <a:endParaRPr lang="en-US" sz="2399" dirty="0">
              <a:gradFill>
                <a:gsLst>
                  <a:gs pos="0">
                    <a:srgbClr val="FFFFFF"/>
                  </a:gs>
                  <a:gs pos="100000">
                    <a:srgbClr val="FFFFFF"/>
                  </a:gs>
                </a:gsLst>
                <a:lin ang="5400000" scaled="1"/>
              </a:gradFill>
            </a:endParaRPr>
          </a:p>
          <a:p>
            <a:pPr defTabSz="932372">
              <a:lnSpc>
                <a:spcPct val="90000"/>
              </a:lnSpc>
            </a:pPr>
            <a:r>
              <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652">
              <a:lnSpc>
                <a:spcPct val="90000"/>
              </a:lnSpc>
            </a:pPr>
            <a:r>
              <a:rPr lang="en-US" sz="1999"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p:cNvSpPr/>
          <p:nvPr/>
        </p:nvSpPr>
        <p:spPr bwMode="auto">
          <a:xfrm>
            <a:off x="2501" y="1361843"/>
            <a:ext cx="6299840"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99420" y="374319"/>
            <a:ext cx="5376875"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aka.ms/</a:t>
            </a:r>
            <a:r>
              <a:rPr lang="en-US" sz="4999" dirty="0" err="1">
                <a:gradFill>
                  <a:gsLst>
                    <a:gs pos="2917">
                      <a:srgbClr val="FFFFFF"/>
                    </a:gs>
                    <a:gs pos="30000">
                      <a:srgbClr val="FFFFFF"/>
                    </a:gs>
                  </a:gsLst>
                  <a:lin ang="5400000" scaled="0"/>
                </a:gradFill>
                <a:latin typeface="Segoe UI Light"/>
              </a:rPr>
              <a:t>OfficeAMS</a:t>
            </a:r>
            <a:endParaRPr lang="en-US" sz="4999" dirty="0">
              <a:gradFill>
                <a:gsLst>
                  <a:gs pos="2917">
                    <a:srgbClr val="FFFFFF"/>
                  </a:gs>
                  <a:gs pos="30000">
                    <a:srgbClr val="FFFFFF"/>
                  </a:gs>
                </a:gsLst>
                <a:lin ang="5400000" scaled="0"/>
              </a:gradFill>
              <a:latin typeface="Segoe UI Light"/>
            </a:endParaRPr>
          </a:p>
        </p:txBody>
      </p:sp>
      <p:sp>
        <p:nvSpPr>
          <p:cNvPr id="8" name="Rectangle 7"/>
          <p:cNvSpPr/>
          <p:nvPr/>
        </p:nvSpPr>
        <p:spPr bwMode="auto">
          <a:xfrm>
            <a:off x="2502" y="287042"/>
            <a:ext cx="12431473" cy="67060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502" y="1407"/>
            <a:ext cx="12431473" cy="285635"/>
          </a:xfrm>
          <a:prstGeom prst="rect">
            <a:avLst/>
          </a:prstGeom>
          <a:solidFill>
            <a:srgbClr val="F0F1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428585" y="1407"/>
            <a:ext cx="8073951" cy="6975711"/>
          </a:xfrm>
          <a:prstGeom prst="rect">
            <a:avLst/>
          </a:prstGeom>
          <a:noFill/>
          <a:ln>
            <a:noFill/>
          </a:ln>
        </p:spPr>
      </p:pic>
    </p:spTree>
    <p:extLst>
      <p:ext uri="{BB962C8B-B14F-4D97-AF65-F5344CB8AC3E}">
        <p14:creationId xmlns:p14="http://schemas.microsoft.com/office/powerpoint/2010/main" val="217229655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afterEffect">
                                  <p:stCondLst>
                                    <p:cond delay="1000"/>
                                  </p:stCondLst>
                                  <p:childTnLst>
                                    <p:animScale>
                                      <p:cBhvr>
                                        <p:cTn id="6" dur="500" fill="hold"/>
                                        <p:tgtEl>
                                          <p:spTgt spid="6"/>
                                        </p:tgtEl>
                                      </p:cBhvr>
                                      <p:by x="72000" y="72000"/>
                                    </p:animScale>
                                  </p:childTnLst>
                                </p:cTn>
                              </p:par>
                              <p:par>
                                <p:cTn id="7" presetID="42" presetClass="path" presetSubtype="0" accel="50000" decel="50000" fill="hold" nodeType="withEffect">
                                  <p:stCondLst>
                                    <p:cond delay="1000"/>
                                  </p:stCondLst>
                                  <p:childTnLst>
                                    <p:animMotion origin="layout" path="M -3.19888E-6 4.81616E-6 L -0.25274 0.0556 " pathEditMode="relative" rAng="0" ptsTypes="AA">
                                      <p:cBhvr>
                                        <p:cTn id="8" dur="500" fill="hold"/>
                                        <p:tgtEl>
                                          <p:spTgt spid="6"/>
                                        </p:tgtEl>
                                        <p:attrNameLst>
                                          <p:attrName>ppt_x</p:attrName>
                                          <p:attrName>ppt_y</p:attrName>
                                        </p:attrNameLst>
                                      </p:cBhvr>
                                      <p:rCtr x="-12637" y="2769"/>
                                    </p:animMotion>
                                  </p:childTnLst>
                                </p:cTn>
                              </p:par>
                              <p:par>
                                <p:cTn id="9" presetID="10" presetClass="exit" presetSubtype="0" fill="hold" grpId="0" nodeType="withEffect">
                                  <p:stCondLst>
                                    <p:cond delay="100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100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150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914363">
              <a:lnSpc>
                <a:spcPct val="100000"/>
              </a:lnSpc>
              <a:spcBef>
                <a:spcPts val="0"/>
              </a:spcBef>
              <a:defRPr/>
            </a:pPr>
            <a:r>
              <a:rPr lang="en-US" sz="5400" dirty="0"/>
              <a:t>Getting started with Mobile development with Office 365</a:t>
            </a:r>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Intro</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Microsoft Platform</a:t>
            </a:r>
            <a:endParaRPr lang="en-US" sz="3672" spc="-71" dirty="0">
              <a:solidFill>
                <a:schemeClr val="bg1">
                  <a:lumMod val="50000"/>
                </a:schemeClr>
              </a:solidFill>
              <a:latin typeface="Segoe UI Light" panose="020B0502040204020203" pitchFamily="34" charset="0"/>
              <a:cs typeface="Segoe UI Light" panose="020B0502040204020203" pitchFamily="34" charset="0"/>
            </a:endParaRP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Non-Microsoft Platforms</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Multi-platform </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a:t>
            </a:r>
            <a:endParaRPr lang="en-US" dirty="0"/>
          </a:p>
        </p:txBody>
      </p:sp>
      <p:sp>
        <p:nvSpPr>
          <p:cNvPr id="3" name="Subtitle 2"/>
          <p:cNvSpPr>
            <a:spLocks noGrp="1"/>
          </p:cNvSpPr>
          <p:nvPr>
            <p:ph type="subTitle" idx="1"/>
          </p:nvPr>
        </p:nvSpPr>
        <p:spPr/>
        <p:txBody>
          <a:bodyPr/>
          <a:lstStyle/>
          <a:p>
            <a:r>
              <a:rPr lang="en-US" sz="2800" dirty="0"/>
              <a:t>Getting started with Mobile development with Office 365</a:t>
            </a:r>
            <a:endParaRPr lang="en-US" dirty="0"/>
          </a:p>
        </p:txBody>
      </p:sp>
    </p:spTree>
    <p:extLst>
      <p:ext uri="{BB962C8B-B14F-4D97-AF65-F5344CB8AC3E}">
        <p14:creationId xmlns:p14="http://schemas.microsoft.com/office/powerpoint/2010/main" val="3939247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3714286" cy="7380952"/>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http://aka.ms/Office365DevAPIs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6139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Microsoft Platform</a:t>
            </a:r>
            <a:endParaRPr lang="en-US" dirty="0"/>
          </a:p>
        </p:txBody>
      </p:sp>
      <p:sp>
        <p:nvSpPr>
          <p:cNvPr id="9" name="Subtitle 4"/>
          <p:cNvSpPr>
            <a:spLocks noGrp="1"/>
          </p:cNvSpPr>
          <p:nvPr>
            <p:ph type="subTitle" idx="1"/>
          </p:nvPr>
        </p:nvSpPr>
        <p:spPr/>
        <p:txBody>
          <a:bodyPr/>
          <a:lstStyle/>
          <a:p>
            <a:pPr lvl="0"/>
            <a:r>
              <a:rPr lang="en-US" sz="2800" dirty="0"/>
              <a:t>Getting started with Mobile development with Office 365</a:t>
            </a:r>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WINDOWs 8</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3990321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Props1.xml><?xml version="1.0" encoding="utf-8"?>
<ds:datastoreItem xmlns:ds="http://schemas.openxmlformats.org/officeDocument/2006/customXml" ds:itemID="{890F2F74-9098-42B9-BEE7-84AD4E57F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D018A-B68C-4382-B334-319055AF8637}">
  <ds:schemaRefs>
    <ds:schemaRef ds:uri="http://schemas.microsoft.com/sharepoint/v3/contenttype/forms"/>
  </ds:schemaRefs>
</ds:datastoreItem>
</file>

<file path=customXml/itemProps3.xml><?xml version="1.0" encoding="utf-8"?>
<ds:datastoreItem xmlns:ds="http://schemas.openxmlformats.org/officeDocument/2006/customXml" ds:itemID="{1E2C87EC-C796-48CF-A1ED-51EC3C3FFFA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5fad15d0-477e-40da-a20d-40d4ca777cb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820</Words>
  <Application>Microsoft Office PowerPoint</Application>
  <PresentationFormat>Custom</PresentationFormat>
  <Paragraphs>128</Paragraphs>
  <Slides>23</Slides>
  <Notes>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23</vt:i4>
      </vt:variant>
    </vt:vector>
  </HeadingPairs>
  <TitlesOfParts>
    <vt:vector size="37" baseType="lpstr">
      <vt:lpstr>Arial</vt:lpstr>
      <vt:lpstr>Calibri</vt:lpstr>
      <vt:lpstr>Consolas</vt:lpstr>
      <vt:lpstr>Courier New</vt:lpstr>
      <vt:lpstr>Segoe Pro</vt:lpstr>
      <vt:lpstr>Segoe Pro Light</vt:lpstr>
      <vt:lpstr>Segoe UI</vt:lpstr>
      <vt:lpstr>Segoe UI Light</vt:lpstr>
      <vt:lpstr>Segoe UI Semilight</vt:lpstr>
      <vt:lpstr>Wingdings</vt:lpstr>
      <vt:lpstr>5-30055_Office Template 2012 - 16x9 - White Background</vt:lpstr>
      <vt:lpstr>TechEd 2014 Dk Blue</vt:lpstr>
      <vt:lpstr>1_Metro Presentation</vt:lpstr>
      <vt:lpstr>2_Metro Presentation</vt:lpstr>
      <vt:lpstr>Office 365 Development</vt:lpstr>
      <vt:lpstr>Course Agenda</vt:lpstr>
      <vt:lpstr>Getting started with Mobile development with Office 365</vt:lpstr>
      <vt:lpstr>Agenda  </vt:lpstr>
      <vt:lpstr>Office 365 development platform </vt:lpstr>
      <vt:lpstr>Intro</vt:lpstr>
      <vt:lpstr>PowerPoint Presentation</vt:lpstr>
      <vt:lpstr>Microsoft Platform</vt:lpstr>
      <vt:lpstr>PowerPoint Presentation</vt:lpstr>
      <vt:lpstr>Native Platforms</vt:lpstr>
      <vt:lpstr>Office 365 SDK for Android</vt:lpstr>
      <vt:lpstr>PowerPoint Presentation</vt:lpstr>
      <vt:lpstr>Office 365 SDK for iOS</vt:lpstr>
      <vt:lpstr>PowerPoint Presentation</vt:lpstr>
      <vt:lpstr>Multi-platform</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2014-07-03T23:34:34Z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ies>
</file>