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74" r:id="rId1"/>
  </p:sldMasterIdLst>
  <p:notesMasterIdLst>
    <p:notesMasterId r:id="rId16"/>
  </p:notesMasterIdLst>
  <p:handoutMasterIdLst>
    <p:handoutMasterId r:id="rId17"/>
  </p:handoutMasterIdLst>
  <p:sldIdLst>
    <p:sldId id="315" r:id="rId2"/>
    <p:sldId id="316" r:id="rId3"/>
    <p:sldId id="294" r:id="rId4"/>
    <p:sldId id="307" r:id="rId5"/>
    <p:sldId id="306" r:id="rId6"/>
    <p:sldId id="314" r:id="rId7"/>
    <p:sldId id="321" r:id="rId8"/>
    <p:sldId id="320" r:id="rId9"/>
    <p:sldId id="318" r:id="rId10"/>
    <p:sldId id="310" r:id="rId11"/>
    <p:sldId id="265" r:id="rId12"/>
    <p:sldId id="317" r:id="rId13"/>
    <p:sldId id="261" r:id="rId14"/>
    <p:sldId id="26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cessing Actions from Actionable Messages" id="{7E829F76-CD83-44A3-B3F7-007301260BD8}">
          <p14:sldIdLst>
            <p14:sldId id="315"/>
            <p14:sldId id="316"/>
            <p14:sldId id="294"/>
            <p14:sldId id="307"/>
            <p14:sldId id="306"/>
            <p14:sldId id="314"/>
            <p14:sldId id="321"/>
            <p14:sldId id="320"/>
            <p14:sldId id="318"/>
            <p14:sldId id="310"/>
            <p14:sldId id="265"/>
          </p14:sldIdLst>
        </p14:section>
        <p14:section name="Summary" id="{0515D85C-C91E-4BDB-B673-651C2D8A364D}">
          <p14:sldIdLst>
            <p14:sldId id="317"/>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84" autoAdjust="0"/>
    <p:restoredTop sz="84795" autoAdjust="0"/>
  </p:normalViewPr>
  <p:slideViewPr>
    <p:cSldViewPr snapToGrid="0">
      <p:cViewPr varScale="1">
        <p:scale>
          <a:sx n="89" d="100"/>
          <a:sy n="89" d="100"/>
        </p:scale>
        <p:origin x="1224"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9/11/2018 12:12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9/11/2018 12:11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9/11/2018 12:11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610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4956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9/11/2018 12:11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843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Action URLs will not work until the URL is registered in the Actionable Email Developer Dashboard. </a:t>
            </a:r>
          </a:p>
          <a:p>
            <a:endParaRPr lang="en-US" dirty="0"/>
          </a:p>
          <a:p>
            <a:r>
              <a:rPr lang="en-US" dirty="0"/>
              <a:t>Developer flow:</a:t>
            </a:r>
          </a:p>
          <a:p>
            <a:pPr marL="228600" indent="-228600">
              <a:buFont typeface="+mj-lt"/>
              <a:buAutoNum type="arabicPeriod"/>
            </a:pPr>
            <a:r>
              <a:rPr lang="en-US" dirty="0"/>
              <a:t>Use the </a:t>
            </a:r>
            <a:r>
              <a:rPr lang="en-US" dirty="0" err="1"/>
              <a:t>MessageCard</a:t>
            </a:r>
            <a:r>
              <a:rPr lang="en-US" dirty="0"/>
              <a:t> Playground to view samples and design your own cards. </a:t>
            </a:r>
          </a:p>
          <a:p>
            <a:pPr marL="228600" indent="-228600">
              <a:buFont typeface="+mj-lt"/>
              <a:buAutoNum type="arabicPeriod"/>
            </a:pPr>
            <a:r>
              <a:rPr lang="en-US" dirty="0"/>
              <a:t>Use the Actionable Email Developer Dashboard to register providers (whitelist URLs)</a:t>
            </a:r>
          </a:p>
          <a:p>
            <a:pPr marL="228600" indent="-228600">
              <a:buFont typeface="+mj-lt"/>
              <a:buAutoNum type="arabicPeriod"/>
            </a:pPr>
            <a:r>
              <a:rPr lang="en-US" dirty="0"/>
              <a:t>Test your provider’s actions</a:t>
            </a:r>
          </a:p>
          <a:p>
            <a:pPr marL="228600" indent="-228600">
              <a:buFont typeface="+mj-lt"/>
              <a:buAutoNum type="arabicPeriod"/>
            </a:pPr>
            <a:endParaRPr lang="en-US" dirty="0"/>
          </a:p>
          <a:p>
            <a:pPr marL="0" indent="0">
              <a:buFont typeface="+mj-lt"/>
              <a:buNone/>
            </a:pPr>
            <a:r>
              <a:rPr lang="en-US" dirty="0"/>
              <a:t>Every unique scope (My Mailbox, Organization, or Global) must be registered individually.</a:t>
            </a:r>
          </a:p>
          <a:p>
            <a:pPr marL="0" indent="0">
              <a:buFont typeface="+mj-lt"/>
              <a:buNone/>
            </a:pPr>
            <a:endParaRPr lang="en-US" dirty="0"/>
          </a:p>
          <a:p>
            <a:r>
              <a:rPr lang="en-US" sz="900" kern="1200" dirty="0">
                <a:solidFill>
                  <a:schemeClr val="tx1"/>
                </a:solidFill>
                <a:effectLst/>
                <a:latin typeface="Segoe UI Light" pitchFamily="34" charset="0"/>
                <a:ea typeface="+mn-ea"/>
                <a:cs typeface="+mn-cs"/>
              </a:rPr>
              <a:t>Developers aren’t blocked on the approval, they can send actionable messages to themselves – cards would render and actions would work without requiring an approval. The approval is required only to be able to send actionable messages to others.</a:t>
            </a:r>
          </a:p>
          <a:p>
            <a:pPr marL="0" indent="0">
              <a:buFont typeface="+mj-lt"/>
              <a:buNone/>
            </a:pPr>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12:15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5046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This section is only applicable when your scope of submission to enable actionable messages is </a:t>
            </a:r>
            <a:r>
              <a:rPr lang="en-US" sz="900" b="1" i="0" kern="1200" dirty="0">
                <a:solidFill>
                  <a:schemeClr val="tx1"/>
                </a:solidFill>
                <a:effectLst/>
                <a:latin typeface="Segoe UI Light" pitchFamily="34" charset="0"/>
                <a:ea typeface="+mn-ea"/>
                <a:cs typeface="+mn-cs"/>
              </a:rPr>
              <a:t>Global</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this section, you need to provide details for Microsoft to verify the actionable message and the corresponding actions that are invoked from the email sent by your provider/service.</a:t>
            </a:r>
          </a:p>
          <a:p>
            <a:r>
              <a:rPr lang="en-US" sz="900" b="0" i="0" kern="1200" dirty="0">
                <a:solidFill>
                  <a:schemeClr val="tx1"/>
                </a:solidFill>
                <a:effectLst/>
                <a:latin typeface="Segoe UI Light" pitchFamily="34" charset="0"/>
                <a:ea typeface="+mn-ea"/>
                <a:cs typeface="+mn-cs"/>
              </a:rPr>
              <a:t>Additionally, send a valid email coming from your production servers (or a server with similar DKIM/SPF/From:/Return-Path: headers) including the markup to amverify@microsoft.com. This procedure will enable Microsoft to determine that the solution complies with all the guidelines and requirements listed in Registration Criteria.</a:t>
            </a:r>
          </a:p>
          <a:p>
            <a:r>
              <a:rPr lang="en-US" sz="900" b="0" i="0" kern="1200" dirty="0">
                <a:solidFill>
                  <a:schemeClr val="tx1"/>
                </a:solidFill>
                <a:effectLst/>
                <a:latin typeface="Segoe UI Light" pitchFamily="34" charset="0"/>
                <a:ea typeface="+mn-ea"/>
                <a:cs typeface="+mn-cs"/>
              </a:rPr>
              <a:t>Make sure that the markup is correct prior to sending the email.</a:t>
            </a:r>
          </a:p>
          <a:p>
            <a:r>
              <a:rPr lang="en-US" sz="900" b="0" i="0" kern="1200" dirty="0">
                <a:solidFill>
                  <a:schemeClr val="tx1"/>
                </a:solidFill>
                <a:effectLst/>
                <a:latin typeface="Segoe UI Light" pitchFamily="34" charset="0"/>
                <a:ea typeface="+mn-ea"/>
                <a:cs typeface="+mn-cs"/>
              </a:rPr>
              <a:t>Office 365 removes all markup when forwarding an email. Do not forward the email but send it directly.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25641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Action processing requires a publicly reachable endpoint that is pre-registered using the Actionable Email Developer Dashboard. You cannot use http://localhost as a URL because that is unreachable from Office 365.</a:t>
            </a:r>
          </a:p>
          <a:p>
            <a:pPr marL="0" indent="0">
              <a:buFont typeface="+mj-lt"/>
              <a:buNone/>
            </a:pPr>
            <a:endParaRPr lang="en-US" dirty="0"/>
          </a:p>
          <a:p>
            <a:pPr marL="228600" indent="-228600">
              <a:buFont typeface="+mj-lt"/>
              <a:buAutoNum type="arabicPeriod"/>
            </a:pPr>
            <a:r>
              <a:rPr lang="en-US" dirty="0"/>
              <a:t>User receives an email with an actionable message embedded in the &lt;script&gt; tag</a:t>
            </a:r>
          </a:p>
          <a:p>
            <a:pPr marL="228600" indent="-228600">
              <a:buFont typeface="+mj-lt"/>
              <a:buAutoNum type="arabicPeriod"/>
            </a:pPr>
            <a:r>
              <a:rPr lang="en-US" dirty="0"/>
              <a:t>User interacts with the message action defined in the card such as </a:t>
            </a:r>
            <a:r>
              <a:rPr lang="en-US" dirty="0" err="1"/>
              <a:t>HttpPOST</a:t>
            </a:r>
            <a:endParaRPr lang="en-US" dirty="0"/>
          </a:p>
          <a:p>
            <a:pPr marL="228600" indent="-228600">
              <a:buFont typeface="+mj-lt"/>
              <a:buAutoNum type="arabicPeriod"/>
            </a:pPr>
            <a:r>
              <a:rPr lang="en-US" dirty="0"/>
              <a:t>The HTTP POST message is sent from Office 365 to the pre-registered endpoint. The HTTP POST includes a bearer token that should be validated.</a:t>
            </a:r>
          </a:p>
          <a:p>
            <a:pPr marL="228600" indent="-228600">
              <a:buFont typeface="+mj-lt"/>
              <a:buAutoNum type="arabicPeriod"/>
            </a:pPr>
            <a:r>
              <a:rPr lang="en-US" dirty="0"/>
              <a:t>The status is returned in the HTTP header </a:t>
            </a:r>
            <a:r>
              <a:rPr lang="en-US" b="1" dirty="0"/>
              <a:t>CARD-ACTION-STATUS</a:t>
            </a:r>
            <a:r>
              <a:rPr lang="en-US" dirty="0"/>
              <a:t> with a value indicating success or failure. Optionally, the response body can contain JSON to represent the new UI of the card after successful processing. This requires the </a:t>
            </a:r>
            <a:r>
              <a:rPr lang="en-US" sz="900" b="1" dirty="0">
                <a:latin typeface="Lucida Console" panose="020B0609040504020204" pitchFamily="49" charset="0"/>
              </a:rPr>
              <a:t>CARD-UPDATE-IN-BODY</a:t>
            </a:r>
            <a:r>
              <a:rPr lang="en-US" sz="900" b="0" dirty="0">
                <a:latin typeface="Lucida Console" panose="020B0609040504020204" pitchFamily="49" charset="0"/>
              </a:rPr>
              <a:t> HTTP header with a value of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3565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begins by your web application sending an Actionable Message to your email server. This can be Office 365 or can be another email server that meets requirements (see https://docs.microsoft.com/en-us/outlook/actionable-messages/security-requirements).</a:t>
            </a:r>
          </a:p>
          <a:p>
            <a:endParaRPr lang="en-US" baseline="0" dirty="0"/>
          </a:p>
          <a:p>
            <a:r>
              <a:rPr lang="en-US" baseline="0" dirty="0"/>
              <a:t>A client capable of displaying message cards displays the email. Clients not capable of displaying message cards will only show the message body, so it’s important to include a meaningful message body.</a:t>
            </a:r>
          </a:p>
          <a:p>
            <a:endParaRPr lang="en-US" baseline="0" dirty="0"/>
          </a:p>
          <a:p>
            <a:r>
              <a:rPr lang="en-US" baseline="0" dirty="0"/>
              <a:t>The card-enabled client, such as Microsoft Outlook, enables the user to click on an action such as “Approve Expense Report”. This causes a message to be sent to Office 365.</a:t>
            </a:r>
          </a:p>
          <a:p>
            <a:endParaRPr lang="en-US" baseline="0" dirty="0"/>
          </a:p>
          <a:p>
            <a:r>
              <a:rPr lang="en-US" baseline="0" dirty="0"/>
              <a:t>Office 365 then sends an HTTP POST request to your application, adding an HTTP header  “Authorization: bearer “ plus a signed </a:t>
            </a:r>
            <a:r>
              <a:rPr lang="en-US" baseline="0" dirty="0" err="1"/>
              <a:t>Oauth</a:t>
            </a:r>
            <a:r>
              <a:rPr lang="en-US" baseline="0" dirty="0"/>
              <a:t> token (JWT formatted token). </a:t>
            </a:r>
          </a:p>
          <a:p>
            <a:endParaRPr lang="en-US" baseline="0" dirty="0"/>
          </a:p>
          <a:p>
            <a:r>
              <a:rPr lang="en-US" baseline="0" dirty="0"/>
              <a:t>Your application validates the token, then sends as the response an HTTP header indicating success or failure. Additionally, the body of the response can include JSON data representing the new UI for the card. </a:t>
            </a:r>
          </a:p>
          <a:p>
            <a:endParaRPr lang="en-US" baseline="0" dirty="0"/>
          </a:p>
          <a:p>
            <a:r>
              <a:rPr lang="en-US" baseline="0" dirty="0"/>
              <a:t>Finally, the full response is sent back to the mail-enabled client from Office 365.</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24441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CARD-ACTION-STATUS header to provide descriptive text if the operation succeeds or fails.</a:t>
            </a:r>
          </a:p>
          <a:p>
            <a:endParaRPr lang="en-US" dirty="0"/>
          </a:p>
          <a:p>
            <a:r>
              <a:rPr lang="en-US" dirty="0"/>
              <a:t>Do not include user information in the status.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9/11/2018 12:11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672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user completes an action, the card body can be refreshed to include details of the interaction such as an expense approval number or a support ticket number.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9/11/2018 12:11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36877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a:p>
            <a:r>
              <a:rPr lang="en-US" dirty="0"/>
              <a:t>The source code for the library is available at: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https://github.com/OfficeDev/o365-actionable-messages-utilities-for-dotnet</a:t>
            </a:r>
          </a:p>
          <a:p>
            <a:r>
              <a:rPr lang="en-US" dirty="0"/>
              <a: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9/11/2018 12:11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7754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187162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25500273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5784640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7324172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8210764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08149354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192696849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189697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9448231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217847416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5652372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36242137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4179518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046194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637108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41619008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309544501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9132382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40411511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4265356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5729981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331626569"/>
      </p:ext>
    </p:extLst>
  </p:cSld>
  <p:clrMap bg1="lt1" tx1="dk1" bg2="lt2" tx2="dk2" accent1="accent1" accent2="accent2" accent3="accent3" accent4="accent4" accent5="accent5" accent6="accent6" hlink="hlink" folHlink="folHlink"/>
  <p:sldLayoutIdLst>
    <p:sldLayoutId id="2147484575" r:id="rId1"/>
    <p:sldLayoutId id="2147484576" r:id="rId2"/>
    <p:sldLayoutId id="2147484578" r:id="rId3"/>
    <p:sldLayoutId id="2147484580" r:id="rId4"/>
    <p:sldLayoutId id="2147484581" r:id="rId5"/>
    <p:sldLayoutId id="2147484582" r:id="rId6"/>
    <p:sldLayoutId id="2147484583" r:id="rId7"/>
    <p:sldLayoutId id="2147484584" r:id="rId8"/>
    <p:sldLayoutId id="2147484585" r:id="rId9"/>
    <p:sldLayoutId id="2147484586" r:id="rId10"/>
    <p:sldLayoutId id="2147484587" r:id="rId11"/>
    <p:sldLayoutId id="2147484588" r:id="rId12"/>
    <p:sldLayoutId id="2147484589" r:id="rId13"/>
    <p:sldLayoutId id="2147484594" r:id="rId14"/>
    <p:sldLayoutId id="2147484595" r:id="rId15"/>
    <p:sldLayoutId id="2147484596" r:id="rId16"/>
    <p:sldLayoutId id="2147484597" r:id="rId17"/>
    <p:sldLayoutId id="2147484598" r:id="rId18"/>
    <p:sldLayoutId id="2147484599" r:id="rId19"/>
    <p:sldLayoutId id="2147484600" r:id="rId20"/>
    <p:sldLayoutId id="2147484601"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p15:clr>
            <a:srgbClr val="C35EA4"/>
          </p15:clr>
        </p15:guide>
        <p15:guide id="4" pos="1528">
          <p15:clr>
            <a:srgbClr val="C35EA4"/>
          </p15:clr>
        </p15:guide>
        <p15:guide id="5" pos="2618">
          <p15:clr>
            <a:srgbClr val="C35EA4"/>
          </p15:clr>
        </p15:guide>
        <p15:guide id="6" pos="2765">
          <p15:clr>
            <a:srgbClr val="C35EA4"/>
          </p15:clr>
        </p15:guide>
        <p15:guide id="7" pos="3854">
          <p15:clr>
            <a:srgbClr val="C35EA4"/>
          </p15:clr>
        </p15:guide>
        <p15:guide id="8" pos="4003">
          <p15:clr>
            <a:srgbClr val="C35EA4"/>
          </p15:clr>
        </p15:guide>
        <p15:guide id="9" pos="5083">
          <p15:clr>
            <a:srgbClr val="C35EA4"/>
          </p15:clr>
        </p15:guide>
        <p15:guide id="10" pos="5230">
          <p15:clr>
            <a:srgbClr val="C35EA4"/>
          </p15:clr>
        </p15:guide>
        <p15:guide id="11" pos="6323">
          <p15:clr>
            <a:srgbClr val="C35EA4"/>
          </p15:clr>
        </p15:guide>
        <p15:guide id="12" pos="6469">
          <p15:clr>
            <a:srgbClr val="C35EA4"/>
          </p15:clr>
        </p15:guide>
        <p15:guide id="16" pos="293">
          <p15:clr>
            <a:srgbClr val="F26B43"/>
          </p15:clr>
        </p15:guide>
        <p15:guide id="17" pos="7558">
          <p15:clr>
            <a:srgbClr val="F26B43"/>
          </p15:clr>
        </p15:guide>
        <p15:guide id="18" orient="horz" pos="751">
          <p15:clr>
            <a:srgbClr val="5ACBF0"/>
          </p15:clr>
        </p15:guide>
        <p15:guide id="19" orient="horz" pos="1366">
          <p15:clr>
            <a:srgbClr val="5ACBF0"/>
          </p15:clr>
        </p15:guide>
        <p15:guide id="20" orient="horz" pos="605">
          <p15:clr>
            <a:srgbClr val="5ACBF0"/>
          </p15:clr>
        </p15:guide>
        <p15:guide id="21" orient="horz" pos="1514">
          <p15:clr>
            <a:srgbClr val="5ACBF0"/>
          </p15:clr>
        </p15:guide>
        <p15:guide id="22" orient="horz" pos="2130">
          <p15:clr>
            <a:srgbClr val="5ACBF0"/>
          </p15:clr>
        </p15:guide>
        <p15:guide id="23" orient="horz" pos="2275">
          <p15:clr>
            <a:srgbClr val="5ACBF0"/>
          </p15:clr>
        </p15:guide>
        <p15:guide id="25" orient="horz" pos="283">
          <p15:clr>
            <a:srgbClr val="F26B43"/>
          </p15:clr>
        </p15:guide>
        <p15:guide id="26" orient="horz" pos="4120">
          <p15:clr>
            <a:srgbClr val="F26B43"/>
          </p15:clr>
        </p15:guide>
        <p15:guide id="27" orient="horz" pos="2891">
          <p15:clr>
            <a:srgbClr val="5ACBF0"/>
          </p15:clr>
        </p15:guide>
        <p15:guide id="28" orient="horz" pos="3038">
          <p15:clr>
            <a:srgbClr val="5ACBF0"/>
          </p15:clr>
        </p15:guide>
        <p15:guide id="29" orient="horz" pos="3654">
          <p15:clr>
            <a:srgbClr val="5ACBF0"/>
          </p15:clr>
        </p15:guide>
        <p15:guide id="30" orient="horz" pos="380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Adaptive Cards</a:t>
            </a:r>
          </a:p>
        </p:txBody>
      </p:sp>
      <p:sp>
        <p:nvSpPr>
          <p:cNvPr id="5" name="Text Placeholder 4"/>
          <p:cNvSpPr>
            <a:spLocks noGrp="1"/>
          </p:cNvSpPr>
          <p:nvPr>
            <p:ph type="body" sz="quarter" idx="12"/>
          </p:nvPr>
        </p:nvSpPr>
        <p:spPr/>
        <p:txBody>
          <a:bodyPr/>
          <a:lstStyle/>
          <a:p>
            <a:r>
              <a:rPr lang="en-US" dirty="0"/>
              <a:t>Handling actions</a:t>
            </a:r>
          </a:p>
        </p:txBody>
      </p:sp>
    </p:spTree>
    <p:extLst>
      <p:ext uri="{BB962C8B-B14F-4D97-AF65-F5344CB8AC3E}">
        <p14:creationId xmlns:p14="http://schemas.microsoft.com/office/powerpoint/2010/main" val="391831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A09EC3-0E11-4BAD-9AEE-50DC843621E4}"/>
              </a:ext>
            </a:extLst>
          </p:cNvPr>
          <p:cNvSpPr/>
          <p:nvPr/>
        </p:nvSpPr>
        <p:spPr bwMode="auto">
          <a:xfrm>
            <a:off x="0" y="1503947"/>
            <a:ext cx="12436475" cy="549057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FB9D1405-7E0D-4E05-A54D-171A029E9001}"/>
              </a:ext>
            </a:extLst>
          </p:cNvPr>
          <p:cNvSpPr/>
          <p:nvPr/>
        </p:nvSpPr>
        <p:spPr>
          <a:xfrm>
            <a:off x="332809" y="1771859"/>
            <a:ext cx="11797844" cy="5016758"/>
          </a:xfrm>
          <a:prstGeom prst="rect">
            <a:avLst/>
          </a:prstGeom>
          <a:ln>
            <a:noFill/>
          </a:ln>
        </p:spPr>
        <p:txBody>
          <a:bodyPr wrap="square">
            <a:spAutoFit/>
          </a:bodyPr>
          <a:lstStyle/>
          <a:p>
            <a:r>
              <a:rPr lang="en-US" sz="1600" dirty="0">
                <a:latin typeface="Consolas" panose="020B0609020204030204" pitchFamily="49" charset="0"/>
              </a:rPr>
              <a:t>public </a:t>
            </a:r>
            <a:r>
              <a:rPr lang="en-US" sz="1600" dirty="0" err="1">
                <a:latin typeface="Consolas" panose="020B0609020204030204" pitchFamily="49" charset="0"/>
              </a:rPr>
              <a:t>async</a:t>
            </a:r>
            <a:r>
              <a:rPr lang="en-US" sz="1600" dirty="0">
                <a:latin typeface="Consolas" panose="020B0609020204030204" pitchFamily="49" charset="0"/>
              </a:rPr>
              <a:t> Task&lt;</a:t>
            </a:r>
            <a:r>
              <a:rPr lang="en-US" sz="1600" dirty="0" err="1">
                <a:latin typeface="Consolas" panose="020B0609020204030204" pitchFamily="49" charset="0"/>
              </a:rPr>
              <a:t>HttpResponseMessage</a:t>
            </a:r>
            <a:r>
              <a:rPr lang="en-US" sz="1600" dirty="0">
                <a:latin typeface="Consolas" panose="020B0609020204030204" pitchFamily="49" charset="0"/>
              </a:rPr>
              <a:t>&gt; Post([</a:t>
            </a:r>
            <a:r>
              <a:rPr lang="en-US" sz="1600" dirty="0" err="1">
                <a:latin typeface="Consolas" panose="020B0609020204030204" pitchFamily="49" charset="0"/>
              </a:rPr>
              <a:t>FromBody</a:t>
            </a:r>
            <a:r>
              <a:rPr lang="en-US" sz="1600" dirty="0">
                <a:latin typeface="Consolas" panose="020B0609020204030204" pitchFamily="49" charset="0"/>
              </a:rPr>
              <a:t>]string value)</a:t>
            </a:r>
          </a:p>
          <a:p>
            <a:r>
              <a:rPr lang="en-US" sz="1600" dirty="0">
                <a:latin typeface="Consolas" panose="020B0609020204030204" pitchFamily="49" charset="0"/>
              </a:rPr>
              <a:t>{</a:t>
            </a:r>
          </a:p>
          <a:p>
            <a:r>
              <a:rPr lang="en-US" sz="1600" dirty="0">
                <a:solidFill>
                  <a:srgbClr val="72AF2F"/>
                </a:solidFill>
                <a:latin typeface="Consolas" panose="020B0609020204030204" pitchFamily="49" charset="0"/>
              </a:rPr>
              <a:t>    //Validate token</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result = await </a:t>
            </a:r>
            <a:r>
              <a:rPr lang="en-US" sz="1600" dirty="0" err="1">
                <a:latin typeface="Consolas" panose="020B0609020204030204" pitchFamily="49" charset="0"/>
              </a:rPr>
              <a:t>validator.ValidateTokenAsync</a:t>
            </a:r>
            <a:r>
              <a:rPr lang="en-US" sz="1600" dirty="0">
                <a:latin typeface="Consolas" panose="020B0609020204030204" pitchFamily="49" charset="0"/>
              </a:rPr>
              <a:t>(</a:t>
            </a:r>
            <a:r>
              <a:rPr lang="en-US" sz="1600" dirty="0" err="1">
                <a:latin typeface="Consolas" panose="020B0609020204030204" pitchFamily="49" charset="0"/>
              </a:rPr>
              <a:t>Request.Headers.Authorization.Parameter</a:t>
            </a:r>
            <a:r>
              <a:rPr lang="en-US" sz="1600" dirty="0">
                <a:latin typeface="Consolas" panose="020B0609020204030204" pitchFamily="49" charset="0"/>
              </a:rPr>
              <a:t>, "https://api.contoso.com");</a:t>
            </a:r>
          </a:p>
          <a:p>
            <a:r>
              <a:rPr lang="en-US" sz="1600" dirty="0">
                <a:latin typeface="Consolas" panose="020B0609020204030204" pitchFamily="49" charset="0"/>
              </a:rPr>
              <a:t>    if (!</a:t>
            </a:r>
            <a:r>
              <a:rPr lang="en-US" sz="1600" dirty="0" err="1">
                <a:latin typeface="Consolas" panose="020B0609020204030204" pitchFamily="49" charset="0"/>
              </a:rPr>
              <a:t>result.ValidationSucceeded</a:t>
            </a:r>
            <a:r>
              <a:rPr lang="en-US" sz="1600" dirty="0">
                <a:latin typeface="Consolas" panose="020B0609020204030204" pitchFamily="49" charset="0"/>
              </a:rPr>
              <a:t>)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HttpStatusCode.Unauthorized</a:t>
            </a:r>
            <a:r>
              <a:rPr lang="en-US" sz="1600" dirty="0">
                <a:latin typeface="Consolas" panose="020B0609020204030204" pitchFamily="49" charset="0"/>
              </a:rPr>
              <a:t>, "Invalid token");</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//Custom business logic to validate the sender and/or performer</a:t>
            </a:r>
          </a:p>
          <a:p>
            <a:r>
              <a:rPr lang="en-US" sz="1600" dirty="0">
                <a:latin typeface="Consolas" panose="020B0609020204030204" pitchFamily="49" charset="0"/>
              </a:rPr>
              <a:t>    if ((!</a:t>
            </a:r>
            <a:r>
              <a:rPr lang="en-US" sz="1600" dirty="0" err="1">
                <a:latin typeface="Consolas" panose="020B0609020204030204" pitchFamily="49" charset="0"/>
              </a:rPr>
              <a:t>result.Sender.ToLower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 !</a:t>
            </a:r>
            <a:r>
              <a:rPr lang="en-US" sz="1600" dirty="0" err="1">
                <a:latin typeface="Consolas" panose="020B0609020204030204" pitchFamily="49" charset="0"/>
              </a:rPr>
              <a:t>result.ActionPerformer.ToLower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HttpStatusCode.Forbidden</a:t>
            </a:r>
            <a:r>
              <a:rPr lang="en-US" sz="1600" dirty="0">
                <a:latin typeface="Consolas" panose="020B0609020204030204" pitchFamily="49" charset="0"/>
              </a:rPr>
              <a:t>, "Invalid sender or the performer is not allowed.");</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 TODO: Add business logic code here to process the expense report.</a:t>
            </a:r>
            <a:endParaRPr lang="en-US" sz="1600" dirty="0">
              <a:latin typeface="Consolas" panose="020B0609020204030204" pitchFamily="49" charset="0"/>
            </a:endParaRP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HttpStatusCode.OK</a:t>
            </a:r>
            <a:r>
              <a:rPr lang="en-US" sz="1600" dirty="0">
                <a:latin typeface="Consolas" panose="020B0609020204030204" pitchFamily="49" charset="0"/>
              </a:rPr>
              <a:t>, "The expense was approved.");            </a:t>
            </a:r>
          </a:p>
          <a:p>
            <a:r>
              <a:rPr lang="en-US" sz="1600" dirty="0">
                <a:latin typeface="Consolas" panose="020B0609020204030204" pitchFamily="49" charset="0"/>
              </a:rPr>
              <a:t>}</a:t>
            </a:r>
          </a:p>
        </p:txBody>
      </p:sp>
      <p:sp>
        <p:nvSpPr>
          <p:cNvPr id="2" name="Title 1">
            <a:extLst>
              <a:ext uri="{FF2B5EF4-FFF2-40B4-BE49-F238E27FC236}">
                <a16:creationId xmlns:a16="http://schemas.microsoft.com/office/drawing/2014/main" id="{5A193DC6-0813-490D-87BA-895830C92287}"/>
              </a:ext>
            </a:extLst>
          </p:cNvPr>
          <p:cNvSpPr>
            <a:spLocks noGrp="1"/>
          </p:cNvSpPr>
          <p:nvPr>
            <p:ph type="title"/>
          </p:nvPr>
        </p:nvSpPr>
        <p:spPr/>
        <p:txBody>
          <a:bodyPr/>
          <a:lstStyle/>
          <a:p>
            <a:r>
              <a:rPr lang="en-US" dirty="0"/>
              <a:t>Validating the bearer token</a:t>
            </a:r>
          </a:p>
        </p:txBody>
      </p:sp>
    </p:spTree>
    <p:extLst>
      <p:ext uri="{BB962C8B-B14F-4D97-AF65-F5344CB8AC3E}">
        <p14:creationId xmlns:p14="http://schemas.microsoft.com/office/powerpoint/2010/main" val="42802014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15EA7-7174-487D-949C-048DC5016E4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7426" r="10166"/>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54864" y="1079134"/>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1857976"/>
            <a:ext cx="4731894" cy="4265783"/>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Actions can be added to actionable messages </a:t>
            </a:r>
          </a:p>
          <a:p>
            <a:pPr lvl="0">
              <a:lnSpc>
                <a:spcPct val="90000"/>
              </a:lnSpc>
              <a:spcBef>
                <a:spcPts val="1800"/>
              </a:spcBef>
            </a:pPr>
            <a:r>
              <a:rPr lang="en-US" sz="1600" b="0" dirty="0" err="1">
                <a:solidFill>
                  <a:srgbClr val="2F2F2F"/>
                </a:solidFill>
                <a:latin typeface="Segoe UI Semibold"/>
              </a:rPr>
              <a:t>OpenUri</a:t>
            </a:r>
            <a:r>
              <a:rPr lang="en-US" sz="1600" b="0" dirty="0">
                <a:solidFill>
                  <a:srgbClr val="2F2F2F"/>
                </a:solidFill>
                <a:latin typeface="Segoe UI Semibold"/>
              </a:rPr>
              <a:t> action allows device-specific targeting </a:t>
            </a:r>
            <a:br>
              <a:rPr lang="en-US" sz="1600" b="0" dirty="0">
                <a:solidFill>
                  <a:srgbClr val="2F2F2F"/>
                </a:solidFill>
                <a:latin typeface="Segoe UI Semibold"/>
              </a:rPr>
            </a:br>
            <a:r>
              <a:rPr lang="en-US" sz="1600" b="0" dirty="0">
                <a:solidFill>
                  <a:srgbClr val="2F2F2F"/>
                </a:solidFill>
                <a:latin typeface="Segoe UI Semibold"/>
              </a:rPr>
              <a:t>of URLs</a:t>
            </a:r>
          </a:p>
          <a:p>
            <a:pPr lvl="0">
              <a:lnSpc>
                <a:spcPct val="90000"/>
              </a:lnSpc>
              <a:spcBef>
                <a:spcPts val="1800"/>
              </a:spcBef>
            </a:pPr>
            <a:r>
              <a:rPr lang="en-US" sz="1600" b="0" dirty="0">
                <a:solidFill>
                  <a:srgbClr val="2F2F2F"/>
                </a:solidFill>
                <a:latin typeface="Segoe UI Semibold"/>
              </a:rPr>
              <a:t>Default OS behavior for </a:t>
            </a:r>
            <a:r>
              <a:rPr lang="en-US" sz="1600" b="0" dirty="0" err="1">
                <a:solidFill>
                  <a:srgbClr val="2F2F2F"/>
                </a:solidFill>
                <a:latin typeface="Segoe UI Semibold"/>
              </a:rPr>
              <a:t>OpenUri</a:t>
            </a:r>
            <a:r>
              <a:rPr lang="en-US" sz="1600" b="0" dirty="0">
                <a:solidFill>
                  <a:srgbClr val="2F2F2F"/>
                </a:solidFill>
                <a:latin typeface="Segoe UI Semibold"/>
              </a:rPr>
              <a:t> action is to typically open a browser</a:t>
            </a:r>
          </a:p>
          <a:p>
            <a:pPr lvl="0">
              <a:lnSpc>
                <a:spcPct val="90000"/>
              </a:lnSpc>
              <a:spcBef>
                <a:spcPts val="1800"/>
              </a:spcBef>
            </a:pPr>
            <a:r>
              <a:rPr lang="en-US" sz="1600" b="0" dirty="0" err="1">
                <a:solidFill>
                  <a:srgbClr val="2F2F2F"/>
                </a:solidFill>
                <a:latin typeface="Segoe UI Semibold"/>
              </a:rPr>
              <a:t>HttpPOST</a:t>
            </a:r>
            <a:r>
              <a:rPr lang="en-US" sz="1600" b="0" dirty="0">
                <a:solidFill>
                  <a:srgbClr val="2F2F2F"/>
                </a:solidFill>
                <a:latin typeface="Segoe UI Semibold"/>
              </a:rPr>
              <a:t> action allows processing of HTTP </a:t>
            </a:r>
            <a:br>
              <a:rPr lang="en-US" sz="1600" b="0" dirty="0">
                <a:solidFill>
                  <a:srgbClr val="2F2F2F"/>
                </a:solidFill>
                <a:latin typeface="Segoe UI Semibold"/>
              </a:rPr>
            </a:br>
            <a:r>
              <a:rPr lang="en-US" sz="1600" b="0" dirty="0">
                <a:solidFill>
                  <a:srgbClr val="2F2F2F"/>
                </a:solidFill>
                <a:latin typeface="Segoe UI Semibold"/>
              </a:rPr>
              <a:t>POST requests</a:t>
            </a:r>
          </a:p>
          <a:p>
            <a:pPr lvl="0">
              <a:lnSpc>
                <a:spcPct val="90000"/>
              </a:lnSpc>
              <a:spcBef>
                <a:spcPts val="1800"/>
              </a:spcBef>
            </a:pPr>
            <a:r>
              <a:rPr lang="en-US" sz="1600" b="0" dirty="0">
                <a:solidFill>
                  <a:srgbClr val="2F2F2F"/>
                </a:solidFill>
                <a:latin typeface="Segoe UI Semibold"/>
              </a:rPr>
              <a:t>Web APIs that process POST requests must validate the bearer token</a:t>
            </a:r>
          </a:p>
          <a:p>
            <a:pPr lvl="0">
              <a:lnSpc>
                <a:spcPct val="90000"/>
              </a:lnSpc>
              <a:spcBef>
                <a:spcPts val="1800"/>
              </a:spcBef>
            </a:pPr>
            <a:r>
              <a:rPr lang="en-US" sz="1600" b="0" dirty="0">
                <a:solidFill>
                  <a:srgbClr val="2F2F2F"/>
                </a:solidFill>
                <a:latin typeface="Segoe UI Semibold"/>
              </a:rPr>
              <a:t>Return the CARD-ACTION-STATUS HTTP header to indicate meaningful status</a:t>
            </a:r>
          </a:p>
          <a:p>
            <a:pPr lvl="0">
              <a:lnSpc>
                <a:spcPct val="90000"/>
              </a:lnSpc>
              <a:spcBef>
                <a:spcPts val="1800"/>
              </a:spcBef>
            </a:pPr>
            <a:r>
              <a:rPr lang="en-US" sz="1600" b="0" dirty="0">
                <a:solidFill>
                  <a:srgbClr val="2F2F2F"/>
                </a:solidFill>
                <a:latin typeface="Segoe UI Semibold"/>
              </a:rPr>
              <a:t>Return the CARD-UPDATE-IN-BODY HTTP header to refresh card with JSON in body of response</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Service requirements and registration</a:t>
            </a:r>
          </a:p>
          <a:p>
            <a:pPr lvl="0">
              <a:spcBef>
                <a:spcPts val="1200"/>
              </a:spcBef>
            </a:pPr>
            <a:r>
              <a:rPr lang="en-US" sz="2000" dirty="0">
                <a:solidFill>
                  <a:srgbClr val="D83B01"/>
                </a:solidFill>
              </a:rPr>
              <a:t>Action status and Card refresh</a:t>
            </a:r>
          </a:p>
          <a:p>
            <a:pPr lvl="0">
              <a:spcBef>
                <a:spcPts val="1200"/>
              </a:spcBef>
            </a:pPr>
            <a:r>
              <a:rPr lang="en-US" sz="2000" dirty="0">
                <a:solidFill>
                  <a:srgbClr val="D83B01"/>
                </a:solidFill>
              </a:rPr>
              <a:t>Security Considerations</a:t>
            </a:r>
          </a:p>
          <a:p>
            <a:pPr lvl="0">
              <a:spcBef>
                <a:spcPts val="1200"/>
              </a:spcBef>
            </a:pPr>
            <a:endParaRPr lang="en-US" sz="2000" dirty="0">
              <a:solidFill>
                <a:srgbClr val="D83B01"/>
              </a:solidFill>
            </a:endParaRP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Handling actions</a:t>
            </a:r>
            <a:endParaRPr kumimoji="0" lang="en-US" sz="2800" b="0" i="0" u="none" strike="noStrike" kern="1200" cap="none" spc="-50" normalizeH="0" baseline="0" noProof="0" dirty="0">
              <a:ln w="3175">
                <a:noFill/>
              </a:ln>
              <a:solidFill>
                <a:srgbClr val="2F2F2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BF0C29-64C0-41A6-8B92-CDDFABA207B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pic>
        <p:nvPicPr>
          <p:cNvPr id="2" name="Picture 1">
            <a:extLst>
              <a:ext uri="{FF2B5EF4-FFF2-40B4-BE49-F238E27FC236}">
                <a16:creationId xmlns:a16="http://schemas.microsoft.com/office/drawing/2014/main" id="{65BCE8A9-0647-43FB-83ED-CD9215FBC50D}"/>
              </a:ext>
            </a:extLst>
          </p:cNvPr>
          <p:cNvPicPr>
            <a:picLocks noChangeAspect="1"/>
          </p:cNvPicPr>
          <p:nvPr/>
        </p:nvPicPr>
        <p:blipFill rotWithShape="1">
          <a:blip r:embed="rId4"/>
          <a:srcRect b="34092"/>
          <a:stretch/>
        </p:blipFill>
        <p:spPr>
          <a:xfrm>
            <a:off x="2135549" y="1653124"/>
            <a:ext cx="8192364" cy="4274340"/>
          </a:xfrm>
          <a:prstGeom prst="rect">
            <a:avLst/>
          </a:prstGeom>
        </p:spPr>
      </p:pic>
      <p:sp>
        <p:nvSpPr>
          <p:cNvPr id="9" name="Rectangle 8">
            <a:extLst>
              <a:ext uri="{FF2B5EF4-FFF2-40B4-BE49-F238E27FC236}">
                <a16:creationId xmlns:a16="http://schemas.microsoft.com/office/drawing/2014/main" id="{3DCC9F70-05C2-4072-9C02-443B1F1E16B6}"/>
              </a:ext>
            </a:extLst>
          </p:cNvPr>
          <p:cNvSpPr/>
          <p:nvPr/>
        </p:nvSpPr>
        <p:spPr bwMode="auto">
          <a:xfrm>
            <a:off x="1935481" y="5715585"/>
            <a:ext cx="8534400" cy="625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F125B19-956E-4305-BBF4-518F8BB5D588}"/>
              </a:ext>
            </a:extLst>
          </p:cNvPr>
          <p:cNvSpPr/>
          <p:nvPr/>
        </p:nvSpPr>
        <p:spPr>
          <a:xfrm>
            <a:off x="3032878" y="5843435"/>
            <a:ext cx="6370718" cy="369332"/>
          </a:xfrm>
          <a:prstGeom prst="rect">
            <a:avLst/>
          </a:prstGeom>
        </p:spPr>
        <p:txBody>
          <a:bodyPr wrap="none">
            <a:spAutoFit/>
          </a:bodyPr>
          <a:lstStyle/>
          <a:p>
            <a:pPr algn="ctr"/>
            <a:r>
              <a:rPr lang="en-US" dirty="0">
                <a:solidFill>
                  <a:schemeClr val="bg2"/>
                </a:solidFill>
              </a:rPr>
              <a:t>https://outlook.office.com/connectors/home/login/#/publish</a:t>
            </a:r>
          </a:p>
        </p:txBody>
      </p:sp>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Actionable Email Developer Dashboard</a:t>
            </a:r>
          </a:p>
        </p:txBody>
      </p:sp>
    </p:spTree>
    <p:extLst>
      <p:ext uri="{BB962C8B-B14F-4D97-AF65-F5344CB8AC3E}">
        <p14:creationId xmlns:p14="http://schemas.microsoft.com/office/powerpoint/2010/main" val="28004173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D5F38BA-BE6E-49C1-AA70-D1A732C290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95" r="37397"/>
          <a:stretch/>
        </p:blipFill>
        <p:spPr>
          <a:xfrm>
            <a:off x="5887091" y="0"/>
            <a:ext cx="6549384" cy="6994525"/>
          </a:xfrm>
          <a:prstGeom prst="rect">
            <a:avLst/>
          </a:prstGeom>
        </p:spPr>
      </p:pic>
      <p:sp>
        <p:nvSpPr>
          <p:cNvPr id="7" name="Text Placeholder 2">
            <a:extLst>
              <a:ext uri="{FF2B5EF4-FFF2-40B4-BE49-F238E27FC236}">
                <a16:creationId xmlns:a16="http://schemas.microsoft.com/office/drawing/2014/main" id="{55530420-9735-45F4-A0F2-5694E0B280A0}"/>
              </a:ext>
            </a:extLst>
          </p:cNvPr>
          <p:cNvSpPr txBox="1">
            <a:spLocks/>
          </p:cNvSpPr>
          <p:nvPr/>
        </p:nvSpPr>
        <p:spPr>
          <a:xfrm>
            <a:off x="465139" y="1676720"/>
            <a:ext cx="5264329" cy="4179606"/>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200"/>
              </a:spcBef>
            </a:pPr>
            <a:r>
              <a:rPr lang="en-US" sz="1600" dirty="0"/>
              <a:t>Emails must be authenticated via DKIM or SPF</a:t>
            </a:r>
          </a:p>
          <a:p>
            <a:pPr>
              <a:lnSpc>
                <a:spcPct val="90000"/>
              </a:lnSpc>
              <a:spcBef>
                <a:spcPts val="1200"/>
              </a:spcBef>
            </a:pPr>
            <a:r>
              <a:rPr lang="en-US" sz="1600" dirty="0"/>
              <a:t>Top-level domain (TLD) of the SPF check or DKIM signature must match the TLD of your From: email address</a:t>
            </a:r>
          </a:p>
          <a:p>
            <a:pPr>
              <a:lnSpc>
                <a:spcPct val="90000"/>
              </a:lnSpc>
              <a:spcBef>
                <a:spcPts val="1200"/>
              </a:spcBef>
            </a:pPr>
            <a:r>
              <a:rPr lang="en-US" sz="1600" dirty="0"/>
              <a:t>Emails must come from a static email address</a:t>
            </a:r>
          </a:p>
          <a:p>
            <a:pPr>
              <a:lnSpc>
                <a:spcPct val="90000"/>
              </a:lnSpc>
              <a:spcBef>
                <a:spcPts val="1200"/>
              </a:spcBef>
            </a:pPr>
            <a:r>
              <a:rPr lang="en-US" sz="1600" dirty="0"/>
              <a:t>Emails must follow the email sender guidelines</a:t>
            </a:r>
          </a:p>
          <a:p>
            <a:pPr>
              <a:lnSpc>
                <a:spcPct val="90000"/>
              </a:lnSpc>
              <a:spcBef>
                <a:spcPts val="1200"/>
              </a:spcBef>
            </a:pPr>
            <a:r>
              <a:rPr lang="en-US" sz="1600" dirty="0"/>
              <a:t>Consistent history of sending a high volume of mail from your domain</a:t>
            </a:r>
          </a:p>
          <a:p>
            <a:pPr>
              <a:lnSpc>
                <a:spcPct val="90000"/>
              </a:lnSpc>
              <a:spcBef>
                <a:spcPts val="1200"/>
              </a:spcBef>
            </a:pPr>
            <a:r>
              <a:rPr lang="en-US" sz="1600" dirty="0"/>
              <a:t>Very low rate of spam complaints from users</a:t>
            </a:r>
          </a:p>
          <a:p>
            <a:pPr>
              <a:lnSpc>
                <a:spcPct val="90000"/>
              </a:lnSpc>
              <a:spcBef>
                <a:spcPts val="1200"/>
              </a:spcBef>
            </a:pPr>
            <a:r>
              <a:rPr lang="en-US" sz="1600" dirty="0"/>
              <a:t>Use high-fidelity, routine and simple actions available for your service, otherwise use </a:t>
            </a:r>
            <a:r>
              <a:rPr lang="en-US" sz="1600" dirty="0" err="1"/>
              <a:t>OpenUri</a:t>
            </a:r>
            <a:r>
              <a:rPr lang="en-US" sz="1600" dirty="0"/>
              <a:t> actions for complex interactions</a:t>
            </a:r>
          </a:p>
          <a:p>
            <a:pPr>
              <a:lnSpc>
                <a:spcPct val="90000"/>
              </a:lnSpc>
              <a:spcBef>
                <a:spcPts val="1200"/>
              </a:spcBef>
            </a:pPr>
            <a:r>
              <a:rPr lang="en-US" sz="1600" dirty="0"/>
              <a:t>Actions should be used for transactional email where a high interaction rate is expected, they should not be used for promotional bulk mail</a:t>
            </a:r>
          </a:p>
        </p:txBody>
      </p:sp>
      <p:sp>
        <p:nvSpPr>
          <p:cNvPr id="2" name="Title 1">
            <a:extLst>
              <a:ext uri="{FF2B5EF4-FFF2-40B4-BE49-F238E27FC236}">
                <a16:creationId xmlns:a16="http://schemas.microsoft.com/office/drawing/2014/main" id="{20E4FC79-4241-4148-AB7A-900D429317FE}"/>
              </a:ext>
            </a:extLst>
          </p:cNvPr>
          <p:cNvSpPr>
            <a:spLocks noGrp="1"/>
          </p:cNvSpPr>
          <p:nvPr>
            <p:ph type="title"/>
          </p:nvPr>
        </p:nvSpPr>
        <p:spPr>
          <a:xfrm>
            <a:off x="465139" y="632779"/>
            <a:ext cx="4002689" cy="820738"/>
          </a:xfrm>
        </p:spPr>
        <p:txBody>
          <a:bodyPr/>
          <a:lstStyle/>
          <a:p>
            <a:r>
              <a:rPr lang="en-US" dirty="0"/>
              <a:t>Registration criteria for global submission scope</a:t>
            </a:r>
          </a:p>
        </p:txBody>
      </p:sp>
      <p:sp>
        <p:nvSpPr>
          <p:cNvPr id="9" name="Rectangle 8">
            <a:extLst>
              <a:ext uri="{FF2B5EF4-FFF2-40B4-BE49-F238E27FC236}">
                <a16:creationId xmlns:a16="http://schemas.microsoft.com/office/drawing/2014/main" id="{236A283B-2368-4422-BB05-F498B0D17367}"/>
              </a:ext>
            </a:extLst>
          </p:cNvPr>
          <p:cNvSpPr/>
          <p:nvPr/>
        </p:nvSpPr>
        <p:spPr bwMode="auto">
          <a:xfrm>
            <a:off x="-1" y="6041424"/>
            <a:ext cx="12436475" cy="5684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77758824-C9E8-4D95-B466-BDEA118137BC}"/>
              </a:ext>
            </a:extLst>
          </p:cNvPr>
          <p:cNvSpPr txBox="1"/>
          <p:nvPr/>
        </p:nvSpPr>
        <p:spPr>
          <a:xfrm>
            <a:off x="289937" y="6041423"/>
            <a:ext cx="11410303"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tx2"/>
                </a:solidFill>
                <a:latin typeface="+mj-lt"/>
              </a:rPr>
              <a:t>https://docs.microsoft.com/outlook/actionable-messages/actionable-email-dev-dashboard</a:t>
            </a:r>
          </a:p>
        </p:txBody>
      </p:sp>
    </p:spTree>
    <p:extLst>
      <p:ext uri="{BB962C8B-B14F-4D97-AF65-F5344CB8AC3E}">
        <p14:creationId xmlns:p14="http://schemas.microsoft.com/office/powerpoint/2010/main" val="27801682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C7A895-367F-4CF0-B5E2-11F9BEEE5DF1}"/>
              </a:ext>
            </a:extLst>
          </p:cNvPr>
          <p:cNvSpPr>
            <a:spLocks noGrp="1"/>
          </p:cNvSpPr>
          <p:nvPr>
            <p:ph type="title"/>
          </p:nvPr>
        </p:nvSpPr>
        <p:spPr/>
        <p:txBody>
          <a:bodyPr/>
          <a:lstStyle/>
          <a:p>
            <a:r>
              <a:rPr lang="en-US" dirty="0"/>
              <a:t>Action processing overview</a:t>
            </a:r>
          </a:p>
        </p:txBody>
      </p:sp>
      <p:sp>
        <p:nvSpPr>
          <p:cNvPr id="21" name="Rectangle 20">
            <a:extLst>
              <a:ext uri="{FF2B5EF4-FFF2-40B4-BE49-F238E27FC236}">
                <a16:creationId xmlns:a16="http://schemas.microsoft.com/office/drawing/2014/main" id="{77E8127F-518E-425A-90CA-38E74AB3F3D9}"/>
              </a:ext>
            </a:extLst>
          </p:cNvPr>
          <p:cNvSpPr/>
          <p:nvPr/>
        </p:nvSpPr>
        <p:spPr bwMode="auto">
          <a:xfrm>
            <a:off x="0" y="1782501"/>
            <a:ext cx="12436475" cy="471089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7" name="Group 76">
            <a:extLst>
              <a:ext uri="{FF2B5EF4-FFF2-40B4-BE49-F238E27FC236}">
                <a16:creationId xmlns:a16="http://schemas.microsoft.com/office/drawing/2014/main" id="{1BBBA2CD-FAAA-43F9-8BFA-14F5C958F728}"/>
              </a:ext>
            </a:extLst>
          </p:cNvPr>
          <p:cNvGrpSpPr/>
          <p:nvPr/>
        </p:nvGrpSpPr>
        <p:grpSpPr>
          <a:xfrm>
            <a:off x="987337" y="2186487"/>
            <a:ext cx="10666831" cy="3907849"/>
            <a:chOff x="987337" y="2186487"/>
            <a:chExt cx="10666831" cy="3907849"/>
          </a:xfrm>
        </p:grpSpPr>
        <p:pic>
          <p:nvPicPr>
            <p:cNvPr id="31" name="Picture 30">
              <a:extLst>
                <a:ext uri="{FF2B5EF4-FFF2-40B4-BE49-F238E27FC236}">
                  <a16:creationId xmlns:a16="http://schemas.microsoft.com/office/drawing/2014/main" id="{C27D0DB4-FA36-4588-B491-B664B19F4D57}"/>
                </a:ext>
              </a:extLst>
            </p:cNvPr>
            <p:cNvPicPr>
              <a:picLocks noChangeAspect="1"/>
            </p:cNvPicPr>
            <p:nvPr/>
          </p:nvPicPr>
          <p:blipFill>
            <a:blip r:embed="rId3">
              <a:grayscl/>
            </a:blip>
            <a:stretch>
              <a:fillRect/>
            </a:stretch>
          </p:blipFill>
          <p:spPr>
            <a:xfrm>
              <a:off x="10470387" y="4768813"/>
              <a:ext cx="884475" cy="884475"/>
            </a:xfrm>
            <a:prstGeom prst="rect">
              <a:avLst/>
            </a:prstGeom>
          </p:spPr>
        </p:pic>
        <p:cxnSp>
          <p:nvCxnSpPr>
            <p:cNvPr id="37" name="Straight Arrow Connector 36">
              <a:extLst>
                <a:ext uri="{FF2B5EF4-FFF2-40B4-BE49-F238E27FC236}">
                  <a16:creationId xmlns:a16="http://schemas.microsoft.com/office/drawing/2014/main" id="{E6EAFC91-BF40-464E-B970-EA3F54B253F1}"/>
                </a:ext>
              </a:extLst>
            </p:cNvPr>
            <p:cNvCxnSpPr>
              <a:cxnSpLocks/>
            </p:cNvCxnSpPr>
            <p:nvPr/>
          </p:nvCxnSpPr>
          <p:spPr>
            <a:xfrm flipH="1">
              <a:off x="1504741" y="2573909"/>
              <a:ext cx="3063863" cy="222382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33CD0D2-14CA-460B-A877-27D9B7BFE2FE}"/>
                </a:ext>
              </a:extLst>
            </p:cNvPr>
            <p:cNvGrpSpPr/>
            <p:nvPr/>
          </p:nvGrpSpPr>
          <p:grpSpPr>
            <a:xfrm>
              <a:off x="5040251" y="2186487"/>
              <a:ext cx="2355972" cy="624020"/>
              <a:chOff x="5141543" y="2186487"/>
              <a:chExt cx="2355972" cy="624020"/>
            </a:xfrm>
          </p:grpSpPr>
          <p:sp>
            <p:nvSpPr>
              <p:cNvPr id="30" name="Rectangle 29">
                <a:extLst>
                  <a:ext uri="{FF2B5EF4-FFF2-40B4-BE49-F238E27FC236}">
                    <a16:creationId xmlns:a16="http://schemas.microsoft.com/office/drawing/2014/main" id="{110D06B6-A5B7-4B2D-AB3B-DF97D619806D}"/>
                  </a:ext>
                </a:extLst>
              </p:cNvPr>
              <p:cNvSpPr/>
              <p:nvPr/>
            </p:nvSpPr>
            <p:spPr bwMode="auto">
              <a:xfrm>
                <a:off x="5141543" y="2186487"/>
                <a:ext cx="2355972"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7">
                <a:extLst>
                  <a:ext uri="{FF2B5EF4-FFF2-40B4-BE49-F238E27FC236}">
                    <a16:creationId xmlns:a16="http://schemas.microsoft.com/office/drawing/2014/main" id="{002225BB-CC3A-4A8B-9AE3-1A5B4EE1F249}"/>
                  </a:ext>
                </a:extLst>
              </p:cNvPr>
              <p:cNvSpPr>
                <a:spLocks noChangeArrowheads="1"/>
              </p:cNvSpPr>
              <p:nvPr/>
            </p:nvSpPr>
            <p:spPr bwMode="auto">
              <a:xfrm>
                <a:off x="5793623" y="2362939"/>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grpSp>
        <p:grpSp>
          <p:nvGrpSpPr>
            <p:cNvPr id="7" name="Group 6">
              <a:extLst>
                <a:ext uri="{FF2B5EF4-FFF2-40B4-BE49-F238E27FC236}">
                  <a16:creationId xmlns:a16="http://schemas.microsoft.com/office/drawing/2014/main" id="{868015EC-42E0-4D5F-A28A-8C95F3FE81B7}"/>
                </a:ext>
              </a:extLst>
            </p:cNvPr>
            <p:cNvGrpSpPr/>
            <p:nvPr/>
          </p:nvGrpSpPr>
          <p:grpSpPr>
            <a:xfrm>
              <a:off x="987337" y="5081963"/>
              <a:ext cx="1578644" cy="624020"/>
              <a:chOff x="10100212" y="2181441"/>
              <a:chExt cx="1578644" cy="624020"/>
            </a:xfrm>
          </p:grpSpPr>
          <p:sp>
            <p:nvSpPr>
              <p:cNvPr id="25" name="Rectangle 24">
                <a:extLst>
                  <a:ext uri="{FF2B5EF4-FFF2-40B4-BE49-F238E27FC236}">
                    <a16:creationId xmlns:a16="http://schemas.microsoft.com/office/drawing/2014/main" id="{CD608338-E3B5-4C6E-B0B2-130F2854A6C7}"/>
                  </a:ext>
                </a:extLst>
              </p:cNvPr>
              <p:cNvSpPr/>
              <p:nvPr/>
            </p:nvSpPr>
            <p:spPr bwMode="auto">
              <a:xfrm>
                <a:off x="10100212" y="2181441"/>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13">
                <a:extLst>
                  <a:ext uri="{FF2B5EF4-FFF2-40B4-BE49-F238E27FC236}">
                    <a16:creationId xmlns:a16="http://schemas.microsoft.com/office/drawing/2014/main" id="{2F75AB29-716F-427E-91D2-F32831726137}"/>
                  </a:ext>
                </a:extLst>
              </p:cNvPr>
              <p:cNvSpPr>
                <a:spLocks noChangeArrowheads="1"/>
              </p:cNvSpPr>
              <p:nvPr/>
            </p:nvSpPr>
            <p:spPr bwMode="auto">
              <a:xfrm>
                <a:off x="10463937" y="2362939"/>
                <a:ext cx="8511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73BA"/>
                    </a:solidFill>
                    <a:effectLst/>
                    <a:latin typeface="+mj-lt"/>
                  </a:rPr>
                  <a:t>Outlook</a:t>
                </a:r>
                <a:endParaRPr kumimoji="0" lang="en-US" altLang="en-US" b="0" i="0" u="none" strike="noStrike" cap="none" normalizeH="0" baseline="0" dirty="0">
                  <a:ln>
                    <a:noFill/>
                  </a:ln>
                  <a:solidFill>
                    <a:schemeClr val="tx1"/>
                  </a:solidFill>
                  <a:effectLst/>
                  <a:latin typeface="+mj-lt"/>
                </a:endParaRPr>
              </a:p>
            </p:txBody>
          </p:sp>
        </p:grpSp>
        <p:sp>
          <p:nvSpPr>
            <p:cNvPr id="44" name="TextBox 43">
              <a:extLst>
                <a:ext uri="{FF2B5EF4-FFF2-40B4-BE49-F238E27FC236}">
                  <a16:creationId xmlns:a16="http://schemas.microsoft.com/office/drawing/2014/main" id="{B271991B-DA1E-44ED-9DF5-2CBA56499D79}"/>
                </a:ext>
              </a:extLst>
            </p:cNvPr>
            <p:cNvSpPr txBox="1"/>
            <p:nvPr/>
          </p:nvSpPr>
          <p:spPr>
            <a:xfrm>
              <a:off x="10461763" y="5715771"/>
              <a:ext cx="901722"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Web app</a:t>
              </a:r>
            </a:p>
          </p:txBody>
        </p:sp>
        <p:sp>
          <p:nvSpPr>
            <p:cNvPr id="61" name="TextBox 60">
              <a:extLst>
                <a:ext uri="{FF2B5EF4-FFF2-40B4-BE49-F238E27FC236}">
                  <a16:creationId xmlns:a16="http://schemas.microsoft.com/office/drawing/2014/main" id="{2B4CAFBE-1C6E-4B4A-99A4-096B530CFCBC}"/>
                </a:ext>
              </a:extLst>
            </p:cNvPr>
            <p:cNvSpPr txBox="1"/>
            <p:nvPr/>
          </p:nvSpPr>
          <p:spPr>
            <a:xfrm>
              <a:off x="1340021" y="3372785"/>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Receive email with card</a:t>
              </a:r>
            </a:p>
          </p:txBody>
        </p:sp>
        <p:sp>
          <p:nvSpPr>
            <p:cNvPr id="62" name="Oval 61">
              <a:extLst>
                <a:ext uri="{FF2B5EF4-FFF2-40B4-BE49-F238E27FC236}">
                  <a16:creationId xmlns:a16="http://schemas.microsoft.com/office/drawing/2014/main" id="{9F8079CE-6E78-4A2F-907B-E9CBD94AC674}"/>
                </a:ext>
              </a:extLst>
            </p:cNvPr>
            <p:cNvSpPr/>
            <p:nvPr/>
          </p:nvSpPr>
          <p:spPr bwMode="auto">
            <a:xfrm>
              <a:off x="2789789"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cxnSp>
          <p:nvCxnSpPr>
            <p:cNvPr id="64" name="Straight Arrow Connector 63">
              <a:extLst>
                <a:ext uri="{FF2B5EF4-FFF2-40B4-BE49-F238E27FC236}">
                  <a16:creationId xmlns:a16="http://schemas.microsoft.com/office/drawing/2014/main" id="{49535FC7-1322-4D39-982C-63BABFB5C30F}"/>
                </a:ext>
              </a:extLst>
            </p:cNvPr>
            <p:cNvCxnSpPr>
              <a:cxnSpLocks/>
            </p:cNvCxnSpPr>
            <p:nvPr/>
          </p:nvCxnSpPr>
          <p:spPr>
            <a:xfrm flipV="1">
              <a:off x="2334027" y="2963736"/>
              <a:ext cx="2526782" cy="1834003"/>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99C30E0-4B1E-4AD8-807F-4955FE011434}"/>
                </a:ext>
              </a:extLst>
            </p:cNvPr>
            <p:cNvSpPr txBox="1"/>
            <p:nvPr/>
          </p:nvSpPr>
          <p:spPr>
            <a:xfrm>
              <a:off x="3722747" y="3823593"/>
              <a:ext cx="1350589"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Submit</a:t>
              </a:r>
            </a:p>
          </p:txBody>
        </p:sp>
        <p:sp>
          <p:nvSpPr>
            <p:cNvPr id="66" name="Oval 65">
              <a:extLst>
                <a:ext uri="{FF2B5EF4-FFF2-40B4-BE49-F238E27FC236}">
                  <a16:creationId xmlns:a16="http://schemas.microsoft.com/office/drawing/2014/main" id="{FB83EACB-2310-4CE3-85A6-B969FF57128E}"/>
                </a:ext>
              </a:extLst>
            </p:cNvPr>
            <p:cNvSpPr/>
            <p:nvPr/>
          </p:nvSpPr>
          <p:spPr bwMode="auto">
            <a:xfrm>
              <a:off x="3261436"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2</a:t>
              </a:r>
            </a:p>
          </p:txBody>
        </p:sp>
        <p:grpSp>
          <p:nvGrpSpPr>
            <p:cNvPr id="12" name="Group 11">
              <a:extLst>
                <a:ext uri="{FF2B5EF4-FFF2-40B4-BE49-F238E27FC236}">
                  <a16:creationId xmlns:a16="http://schemas.microsoft.com/office/drawing/2014/main" id="{158226A4-DCD1-4244-9F27-C3099185C40D}"/>
                </a:ext>
              </a:extLst>
            </p:cNvPr>
            <p:cNvGrpSpPr/>
            <p:nvPr/>
          </p:nvGrpSpPr>
          <p:grpSpPr>
            <a:xfrm flipH="1">
              <a:off x="7548476" y="2573909"/>
              <a:ext cx="3101420" cy="2380056"/>
              <a:chOff x="6089883" y="2573909"/>
              <a:chExt cx="3101420" cy="2380056"/>
            </a:xfrm>
          </p:grpSpPr>
          <p:cxnSp>
            <p:nvCxnSpPr>
              <p:cNvPr id="69" name="Straight Arrow Connector 68">
                <a:extLst>
                  <a:ext uri="{FF2B5EF4-FFF2-40B4-BE49-F238E27FC236}">
                    <a16:creationId xmlns:a16="http://schemas.microsoft.com/office/drawing/2014/main" id="{7FBEC3D0-DBCF-4075-8D86-644CE522291A}"/>
                  </a:ext>
                </a:extLst>
              </p:cNvPr>
              <p:cNvCxnSpPr>
                <a:cxnSpLocks/>
              </p:cNvCxnSpPr>
              <p:nvPr/>
            </p:nvCxnSpPr>
            <p:spPr>
              <a:xfrm flipH="1">
                <a:off x="6089883" y="2573909"/>
                <a:ext cx="2809215" cy="203899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20A5734-572B-4F4F-85D2-B351D17BE46A}"/>
                  </a:ext>
                </a:extLst>
              </p:cNvPr>
              <p:cNvSpPr/>
              <p:nvPr/>
            </p:nvSpPr>
            <p:spPr bwMode="auto">
              <a:xfrm>
                <a:off x="7120283"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3</a:t>
                </a:r>
              </a:p>
            </p:txBody>
          </p:sp>
          <p:cxnSp>
            <p:nvCxnSpPr>
              <p:cNvPr id="71" name="Straight Arrow Connector 70">
                <a:extLst>
                  <a:ext uri="{FF2B5EF4-FFF2-40B4-BE49-F238E27FC236}">
                    <a16:creationId xmlns:a16="http://schemas.microsoft.com/office/drawing/2014/main" id="{4FBC2C55-C71F-4DD5-B01D-BE0F0DF15EF0}"/>
                  </a:ext>
                </a:extLst>
              </p:cNvPr>
              <p:cNvCxnSpPr>
                <a:cxnSpLocks/>
              </p:cNvCxnSpPr>
              <p:nvPr/>
            </p:nvCxnSpPr>
            <p:spPr>
              <a:xfrm flipV="1">
                <a:off x="6449282" y="2963737"/>
                <a:ext cx="2742021" cy="1990228"/>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D086BF9-4CFC-409B-B640-AA6130B53CA9}"/>
                  </a:ext>
                </a:extLst>
              </p:cNvPr>
              <p:cNvSpPr/>
              <p:nvPr/>
            </p:nvSpPr>
            <p:spPr bwMode="auto">
              <a:xfrm>
                <a:off x="7591930"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4</a:t>
                </a:r>
              </a:p>
            </p:txBody>
          </p:sp>
        </p:grpSp>
        <p:sp>
          <p:nvSpPr>
            <p:cNvPr id="74" name="TextBox 73">
              <a:extLst>
                <a:ext uri="{FF2B5EF4-FFF2-40B4-BE49-F238E27FC236}">
                  <a16:creationId xmlns:a16="http://schemas.microsoft.com/office/drawing/2014/main" id="{1CCAEE29-1231-4E3C-B638-6637161EEFB3}"/>
                </a:ext>
              </a:extLst>
            </p:cNvPr>
            <p:cNvSpPr txBox="1"/>
            <p:nvPr/>
          </p:nvSpPr>
          <p:spPr>
            <a:xfrm>
              <a:off x="7286228" y="3726643"/>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Status</a:t>
              </a:r>
              <a:br>
                <a:rPr lang="en-US" sz="1400" dirty="0"/>
              </a:br>
              <a:r>
                <a:rPr lang="en-US" sz="1400" dirty="0"/>
                <a:t>+ refresh card</a:t>
              </a:r>
            </a:p>
          </p:txBody>
        </p:sp>
        <p:sp>
          <p:nvSpPr>
            <p:cNvPr id="75" name="TextBox 74">
              <a:extLst>
                <a:ext uri="{FF2B5EF4-FFF2-40B4-BE49-F238E27FC236}">
                  <a16:creationId xmlns:a16="http://schemas.microsoft.com/office/drawing/2014/main" id="{335920A1-0A13-4321-87AF-E826AD8C3BC8}"/>
                </a:ext>
              </a:extLst>
            </p:cNvPr>
            <p:cNvSpPr txBox="1"/>
            <p:nvPr/>
          </p:nvSpPr>
          <p:spPr>
            <a:xfrm>
              <a:off x="9714782" y="3372785"/>
              <a:ext cx="1939386" cy="572464"/>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 POST</a:t>
              </a:r>
              <a:br>
                <a:rPr lang="en-US" sz="1400" dirty="0"/>
              </a:br>
              <a:r>
                <a:rPr lang="en-US" sz="1400" dirty="0"/>
                <a:t>+ bearer token</a:t>
              </a:r>
            </a:p>
          </p:txBody>
        </p:sp>
      </p:grpSp>
    </p:spTree>
    <p:extLst>
      <p:ext uri="{BB962C8B-B14F-4D97-AF65-F5344CB8AC3E}">
        <p14:creationId xmlns:p14="http://schemas.microsoft.com/office/powerpoint/2010/main" val="18615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5138" y="632779"/>
            <a:ext cx="11533187" cy="410369"/>
          </a:xfrm>
        </p:spPr>
        <p:txBody>
          <a:bodyPr/>
          <a:lstStyle/>
          <a:p>
            <a:r>
              <a:rPr lang="en-US" dirty="0"/>
              <a:t>Actionable messages via email</a:t>
            </a:r>
          </a:p>
        </p:txBody>
      </p:sp>
      <p:sp>
        <p:nvSpPr>
          <p:cNvPr id="27" name="Rectangle 26">
            <a:extLst>
              <a:ext uri="{FF2B5EF4-FFF2-40B4-BE49-F238E27FC236}">
                <a16:creationId xmlns:a16="http://schemas.microsoft.com/office/drawing/2014/main" id="{D9202BFD-1BE6-43E4-B79B-0452611B3EFC}"/>
              </a:ext>
            </a:extLst>
          </p:cNvPr>
          <p:cNvSpPr/>
          <p:nvPr/>
        </p:nvSpPr>
        <p:spPr bwMode="auto">
          <a:xfrm>
            <a:off x="377171" y="1295398"/>
            <a:ext cx="2098209" cy="3540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Card-enabled mail client</a:t>
            </a:r>
          </a:p>
        </p:txBody>
      </p:sp>
      <p:sp>
        <p:nvSpPr>
          <p:cNvPr id="28" name="Rectangle 27">
            <a:extLst>
              <a:ext uri="{FF2B5EF4-FFF2-40B4-BE49-F238E27FC236}">
                <a16:creationId xmlns:a16="http://schemas.microsoft.com/office/drawing/2014/main" id="{BAB0D0F6-BA7B-488B-8DC1-E008D924D89C}"/>
              </a:ext>
            </a:extLst>
          </p:cNvPr>
          <p:cNvSpPr/>
          <p:nvPr/>
        </p:nvSpPr>
        <p:spPr bwMode="auto">
          <a:xfrm>
            <a:off x="10474960" y="1297866"/>
            <a:ext cx="171040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Office 365</a:t>
            </a:r>
          </a:p>
        </p:txBody>
      </p:sp>
      <p:sp>
        <p:nvSpPr>
          <p:cNvPr id="30" name="Rectangle 29">
            <a:extLst>
              <a:ext uri="{FF2B5EF4-FFF2-40B4-BE49-F238E27FC236}">
                <a16:creationId xmlns:a16="http://schemas.microsoft.com/office/drawing/2014/main" id="{91B4D8B5-BC81-4524-895D-A1B906C13019}"/>
              </a:ext>
            </a:extLst>
          </p:cNvPr>
          <p:cNvSpPr/>
          <p:nvPr/>
        </p:nvSpPr>
        <p:spPr bwMode="auto">
          <a:xfrm>
            <a:off x="3818017" y="1297866"/>
            <a:ext cx="204166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Email Server</a:t>
            </a:r>
          </a:p>
        </p:txBody>
      </p:sp>
      <p:sp>
        <p:nvSpPr>
          <p:cNvPr id="31" name="Rectangle 30">
            <a:extLst>
              <a:ext uri="{FF2B5EF4-FFF2-40B4-BE49-F238E27FC236}">
                <a16:creationId xmlns:a16="http://schemas.microsoft.com/office/drawing/2014/main" id="{18A672C0-7C5D-4EE7-9B81-F298C20112B5}"/>
              </a:ext>
            </a:extLst>
          </p:cNvPr>
          <p:cNvSpPr/>
          <p:nvPr/>
        </p:nvSpPr>
        <p:spPr bwMode="auto">
          <a:xfrm>
            <a:off x="6378405" y="1297866"/>
            <a:ext cx="2044236"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https://api.contoso.com</a:t>
            </a:r>
          </a:p>
        </p:txBody>
      </p:sp>
      <p:cxnSp>
        <p:nvCxnSpPr>
          <p:cNvPr id="32" name="Straight Connector 31">
            <a:extLst>
              <a:ext uri="{FF2B5EF4-FFF2-40B4-BE49-F238E27FC236}">
                <a16:creationId xmlns:a16="http://schemas.microsoft.com/office/drawing/2014/main" id="{29C04A66-76D9-41D9-A340-13F6EF554EA1}"/>
              </a:ext>
            </a:extLst>
          </p:cNvPr>
          <p:cNvCxnSpPr>
            <a:cxnSpLocks/>
          </p:cNvCxnSpPr>
          <p:nvPr/>
        </p:nvCxnSpPr>
        <p:spPr>
          <a:xfrm>
            <a:off x="11545712"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4D92BDB-6A20-4C86-B7A0-BDCFC8C779F9}"/>
              </a:ext>
            </a:extLst>
          </p:cNvPr>
          <p:cNvCxnSpPr>
            <a:cxnSpLocks/>
          </p:cNvCxnSpPr>
          <p:nvPr/>
        </p:nvCxnSpPr>
        <p:spPr>
          <a:xfrm>
            <a:off x="479485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DD8550B-A0AA-4CF1-8750-88F78E5FA0A5}"/>
              </a:ext>
            </a:extLst>
          </p:cNvPr>
          <p:cNvCxnSpPr>
            <a:cxnSpLocks/>
          </p:cNvCxnSpPr>
          <p:nvPr/>
        </p:nvCxnSpPr>
        <p:spPr>
          <a:xfrm>
            <a:off x="76661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A1331F0-C219-4DC9-A4ED-AE43A06EAF21}"/>
              </a:ext>
            </a:extLst>
          </p:cNvPr>
          <p:cNvCxnSpPr>
            <a:cxnSpLocks/>
          </p:cNvCxnSpPr>
          <p:nvPr/>
        </p:nvCxnSpPr>
        <p:spPr>
          <a:xfrm>
            <a:off x="7382615"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C8C4FCB-7821-439F-8E1A-1C11328D3A63}"/>
              </a:ext>
            </a:extLst>
          </p:cNvPr>
          <p:cNvCxnSpPr>
            <a:cxnSpLocks/>
          </p:cNvCxnSpPr>
          <p:nvPr/>
        </p:nvCxnSpPr>
        <p:spPr>
          <a:xfrm>
            <a:off x="783423" y="2903349"/>
            <a:ext cx="10610625"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F23016B-F2E2-4BF7-AD05-C3C30DD95C7F}"/>
              </a:ext>
            </a:extLst>
          </p:cNvPr>
          <p:cNvCxnSpPr>
            <a:cxnSpLocks/>
          </p:cNvCxnSpPr>
          <p:nvPr/>
        </p:nvCxnSpPr>
        <p:spPr>
          <a:xfrm>
            <a:off x="7382615" y="4590604"/>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DAD33F7-7199-456C-B46B-2AC814CA89D1}"/>
              </a:ext>
            </a:extLst>
          </p:cNvPr>
          <p:cNvCxnSpPr>
            <a:cxnSpLocks/>
          </p:cNvCxnSpPr>
          <p:nvPr/>
        </p:nvCxnSpPr>
        <p:spPr>
          <a:xfrm>
            <a:off x="861374" y="5563491"/>
            <a:ext cx="10684338"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1FC4853-0F14-43BF-BCBE-969BC1E47D99}"/>
              </a:ext>
            </a:extLst>
          </p:cNvPr>
          <p:cNvSpPr txBox="1"/>
          <p:nvPr/>
        </p:nvSpPr>
        <p:spPr>
          <a:xfrm>
            <a:off x="975857" y="2935692"/>
            <a:ext cx="1479187" cy="350865"/>
          </a:xfrm>
          <a:prstGeom prst="rect">
            <a:avLst/>
          </a:prstGeom>
          <a:noFill/>
        </p:spPr>
        <p:txBody>
          <a:bodyPr wrap="none" lIns="91440" tIns="91440" rIns="91440" bIns="91440" rtlCol="0" anchor="ctr">
            <a:spAutoFit/>
          </a:bodyPr>
          <a:lstStyle/>
          <a:p>
            <a:pPr>
              <a:lnSpc>
                <a:spcPct val="90000"/>
              </a:lnSpc>
              <a:spcAft>
                <a:spcPts val="600"/>
              </a:spcAft>
            </a:pPr>
            <a:r>
              <a:rPr lang="en-US" sz="1200" dirty="0">
                <a:solidFill>
                  <a:schemeClr val="tx2"/>
                </a:solidFill>
                <a:latin typeface="+mj-lt"/>
              </a:rPr>
              <a:t>Invoke Http action</a:t>
            </a:r>
          </a:p>
        </p:txBody>
      </p:sp>
      <p:sp>
        <p:nvSpPr>
          <p:cNvPr id="56" name="TextBox 55">
            <a:extLst>
              <a:ext uri="{FF2B5EF4-FFF2-40B4-BE49-F238E27FC236}">
                <a16:creationId xmlns:a16="http://schemas.microsoft.com/office/drawing/2014/main" id="{EF748D41-4199-41ED-BFB4-D5423484CA31}"/>
              </a:ext>
            </a:extLst>
          </p:cNvPr>
          <p:cNvSpPr txBox="1"/>
          <p:nvPr/>
        </p:nvSpPr>
        <p:spPr>
          <a:xfrm>
            <a:off x="8721403" y="4605105"/>
            <a:ext cx="163012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Status + refresh card</a:t>
            </a:r>
          </a:p>
        </p:txBody>
      </p:sp>
      <p:sp>
        <p:nvSpPr>
          <p:cNvPr id="63" name="TextBox 62">
            <a:extLst>
              <a:ext uri="{FF2B5EF4-FFF2-40B4-BE49-F238E27FC236}">
                <a16:creationId xmlns:a16="http://schemas.microsoft.com/office/drawing/2014/main" id="{A0A58386-F540-4981-BC81-6FF97FF3A2CD}"/>
              </a:ext>
            </a:extLst>
          </p:cNvPr>
          <p:cNvSpPr txBox="1"/>
          <p:nvPr/>
        </p:nvSpPr>
        <p:spPr>
          <a:xfrm>
            <a:off x="8947747" y="5548991"/>
            <a:ext cx="1177438"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Card response</a:t>
            </a:r>
          </a:p>
        </p:txBody>
      </p:sp>
      <p:cxnSp>
        <p:nvCxnSpPr>
          <p:cNvPr id="66" name="Straight Arrow Connector 65">
            <a:extLst>
              <a:ext uri="{FF2B5EF4-FFF2-40B4-BE49-F238E27FC236}">
                <a16:creationId xmlns:a16="http://schemas.microsoft.com/office/drawing/2014/main" id="{44073F89-1252-4339-BFAE-62069901F5B8}"/>
              </a:ext>
            </a:extLst>
          </p:cNvPr>
          <p:cNvCxnSpPr>
            <a:cxnSpLocks/>
          </p:cNvCxnSpPr>
          <p:nvPr/>
        </p:nvCxnSpPr>
        <p:spPr>
          <a:xfrm flipH="1">
            <a:off x="7534279" y="3678122"/>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FF29AE7-C4E5-4597-BE4F-DB57722FC8CD}"/>
              </a:ext>
            </a:extLst>
          </p:cNvPr>
          <p:cNvSpPr txBox="1"/>
          <p:nvPr/>
        </p:nvSpPr>
        <p:spPr>
          <a:xfrm>
            <a:off x="8569759" y="3692623"/>
            <a:ext cx="1933414"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err="1">
                <a:solidFill>
                  <a:schemeClr val="tx2"/>
                </a:solidFill>
                <a:latin typeface="+mj-lt"/>
              </a:rPr>
              <a:t>httpPOST</a:t>
            </a:r>
            <a:r>
              <a:rPr lang="en-US" sz="1200" dirty="0">
                <a:solidFill>
                  <a:schemeClr val="tx2"/>
                </a:solidFill>
                <a:latin typeface="+mj-lt"/>
              </a:rPr>
              <a:t> + bearer token</a:t>
            </a:r>
          </a:p>
        </p:txBody>
      </p:sp>
      <p:cxnSp>
        <p:nvCxnSpPr>
          <p:cNvPr id="72" name="Straight Arrow Connector 71">
            <a:extLst>
              <a:ext uri="{FF2B5EF4-FFF2-40B4-BE49-F238E27FC236}">
                <a16:creationId xmlns:a16="http://schemas.microsoft.com/office/drawing/2014/main" id="{E7190794-3D27-432A-A905-9BB0260223F0}"/>
              </a:ext>
            </a:extLst>
          </p:cNvPr>
          <p:cNvCxnSpPr>
            <a:cxnSpLocks/>
          </p:cNvCxnSpPr>
          <p:nvPr/>
        </p:nvCxnSpPr>
        <p:spPr>
          <a:xfrm flipH="1">
            <a:off x="975857" y="2360619"/>
            <a:ext cx="3819000"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D811CB8-E7A7-4008-ADBA-D342BA0CD969}"/>
              </a:ext>
            </a:extLst>
          </p:cNvPr>
          <p:cNvSpPr txBox="1"/>
          <p:nvPr/>
        </p:nvSpPr>
        <p:spPr>
          <a:xfrm>
            <a:off x="2067581" y="2375120"/>
            <a:ext cx="173938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Retrieve email w/ card</a:t>
            </a:r>
          </a:p>
        </p:txBody>
      </p:sp>
      <p:cxnSp>
        <p:nvCxnSpPr>
          <p:cNvPr id="74" name="Straight Arrow Connector 73">
            <a:extLst>
              <a:ext uri="{FF2B5EF4-FFF2-40B4-BE49-F238E27FC236}">
                <a16:creationId xmlns:a16="http://schemas.microsoft.com/office/drawing/2014/main" id="{34527F7B-FB07-47C0-B835-F5E5912F19FE}"/>
              </a:ext>
            </a:extLst>
          </p:cNvPr>
          <p:cNvCxnSpPr>
            <a:cxnSpLocks/>
          </p:cNvCxnSpPr>
          <p:nvPr/>
        </p:nvCxnSpPr>
        <p:spPr>
          <a:xfrm flipH="1">
            <a:off x="4978400" y="1969191"/>
            <a:ext cx="2371446"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00BABA-CA1B-4830-93E0-EF19CAC88ADB}"/>
              </a:ext>
            </a:extLst>
          </p:cNvPr>
          <p:cNvSpPr txBox="1"/>
          <p:nvPr/>
        </p:nvSpPr>
        <p:spPr>
          <a:xfrm>
            <a:off x="5411417" y="1983692"/>
            <a:ext cx="1518621"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Send email w/ card</a:t>
            </a:r>
          </a:p>
        </p:txBody>
      </p:sp>
    </p:spTree>
    <p:extLst>
      <p:ext uri="{BB962C8B-B14F-4D97-AF65-F5344CB8AC3E}">
        <p14:creationId xmlns:p14="http://schemas.microsoft.com/office/powerpoint/2010/main" val="38420992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2384385"/>
            <a:ext cx="12436475" cy="3808071"/>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57554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000" b="1" i="0" u="none" strike="noStrike" kern="1200" cap="none" spc="0" normalizeH="0" baseline="0" noProof="0" dirty="0">
                <a:ln>
                  <a:noFill/>
                </a:ln>
                <a:solidFill>
                  <a:srgbClr val="D83B01"/>
                </a:solidFill>
                <a:effectLst/>
                <a:uLnTx/>
                <a:uFillTx/>
                <a:latin typeface="Segoe UI Semibold"/>
                <a:ea typeface="+mn-ea"/>
                <a:cs typeface="+mn-cs"/>
              </a:rPr>
              <a:t>CARD-ACTION-STATUS</a:t>
            </a:r>
          </a:p>
          <a:p>
            <a:pPr marL="0" marR="0" lvl="0" indent="0" algn="l" defTabSz="932742" rtl="0" eaLnBrk="1" fontAlgn="auto" latinLnBrk="0" hangingPunct="1">
              <a:lnSpc>
                <a:spcPct val="90000"/>
              </a:lnSpc>
              <a:spcBef>
                <a:spcPts val="6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2F2F2F"/>
                </a:solidFill>
                <a:effectLst/>
                <a:uLnTx/>
                <a:uFillTx/>
                <a:latin typeface="Segoe UI Semibold"/>
                <a:ea typeface="+mn-ea"/>
                <a:cs typeface="+mn-cs"/>
              </a:rPr>
              <a:t>HTTP header indicating success or failure to the user</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Reporting success or failure</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2848025"/>
            <a:ext cx="11533187" cy="2659190"/>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2F2F2F"/>
                </a:solidFill>
                <a:latin typeface="Consolas" panose="020B0609020204030204" pitchFamily="49" charset="0"/>
              </a:rPr>
              <a:t>if (!</a:t>
            </a:r>
            <a:r>
              <a:rPr lang="en-US" sz="1600" dirty="0" err="1">
                <a:solidFill>
                  <a:srgbClr val="2F2F2F"/>
                </a:solidFill>
                <a:latin typeface="Consolas" panose="020B0609020204030204" pitchFamily="49" charset="0"/>
              </a:rPr>
              <a:t>result.Sender.ToLower</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EndsWith</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SenderEmailDomain</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var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 = </a:t>
            </a:r>
            <a:r>
              <a:rPr lang="en-US" sz="1600" dirty="0" err="1">
                <a:solidFill>
                  <a:srgbClr val="2F2F2F"/>
                </a:solidFill>
                <a:latin typeface="Consolas" panose="020B0609020204030204" pitchFamily="49" charset="0"/>
              </a:rPr>
              <a:t>request.CreateErrorResponse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HttpStatusCode.Forbidden</a:t>
            </a:r>
            <a:r>
              <a:rPr lang="en-US" sz="1600" dirty="0">
                <a:solidFill>
                  <a:srgbClr val="2F2F2F"/>
                </a:solidFill>
                <a:latin typeface="Consolas" panose="020B0609020204030204" pitchFamily="49" charset="0"/>
              </a:rPr>
              <a:t>, new </a:t>
            </a:r>
            <a:r>
              <a:rPr lang="en-US" sz="1600" dirty="0" err="1">
                <a:solidFill>
                  <a:srgbClr val="2F2F2F"/>
                </a:solidFill>
                <a:latin typeface="Consolas" panose="020B0609020204030204" pitchFamily="49" charset="0"/>
              </a:rPr>
              <a:t>HttpError</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errorResponse.Headers.Add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"Invalid sender.");</a:t>
            </a:r>
          </a:p>
          <a:p>
            <a:pPr>
              <a:lnSpc>
                <a:spcPct val="90000"/>
              </a:lnSpc>
              <a:spcBef>
                <a:spcPts val="0"/>
              </a:spcBef>
            </a:pPr>
            <a:r>
              <a:rPr lang="en-US" sz="1600" dirty="0">
                <a:solidFill>
                  <a:srgbClr val="2F2F2F"/>
                </a:solidFill>
                <a:latin typeface="Consolas" panose="020B0609020204030204" pitchFamily="49" charset="0"/>
              </a:rPr>
              <a:t>  return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 prepare the response</a:t>
            </a:r>
          </a:p>
          <a:p>
            <a:pPr>
              <a:lnSpc>
                <a:spcPct val="90000"/>
              </a:lnSpc>
              <a:spcBef>
                <a:spcPts val="0"/>
              </a:spcBef>
            </a:pPr>
            <a:r>
              <a:rPr lang="en-US" sz="1600" dirty="0">
                <a:solidFill>
                  <a:srgbClr val="2F2F2F"/>
                </a:solidFill>
                <a:latin typeface="Consolas" panose="020B0609020204030204" pitchFamily="49" charset="0"/>
              </a:rPr>
              <a:t>var response = </a:t>
            </a:r>
            <a:r>
              <a:rPr lang="en-US" sz="1600" dirty="0" err="1">
                <a:solidFill>
                  <a:srgbClr val="2F2F2F"/>
                </a:solidFill>
                <a:latin typeface="Consolas" panose="020B0609020204030204" pitchFamily="49" charset="0"/>
              </a:rPr>
              <a:t>Request.CreateResponse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HttpStatusCode.OK</a:t>
            </a:r>
            <a:r>
              <a:rPr lang="en-US" sz="1600" dirty="0">
                <a:solidFill>
                  <a:srgbClr val="2F2F2F"/>
                </a:solidFill>
                <a:latin typeface="Consolas" panose="020B0609020204030204" pitchFamily="49" charset="0"/>
              </a:rPr>
              <a:t>);</a:t>
            </a:r>
          </a:p>
          <a:p>
            <a:pPr>
              <a:lnSpc>
                <a:spcPct val="90000"/>
              </a:lnSpc>
              <a:spcBef>
                <a:spcPts val="0"/>
              </a:spcBef>
            </a:pP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"Comment recorded...");</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return response;</a:t>
            </a:r>
          </a:p>
        </p:txBody>
      </p:sp>
    </p:spTree>
    <p:extLst>
      <p:ext uri="{BB962C8B-B14F-4D97-AF65-F5344CB8AC3E}">
        <p14:creationId xmlns:p14="http://schemas.microsoft.com/office/powerpoint/2010/main" val="20570190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3287211"/>
            <a:ext cx="12436475" cy="320618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147117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pPr>
            <a:r>
              <a:rPr lang="en-US" b="1" dirty="0">
                <a:solidFill>
                  <a:srgbClr val="D83B01"/>
                </a:solidFill>
                <a:latin typeface="Segoe UI Semibold"/>
              </a:rPr>
              <a:t>CARD-UPDATE-IN-BODY</a:t>
            </a:r>
          </a:p>
          <a:p>
            <a:pPr lvl="0">
              <a:lnSpc>
                <a:spcPct val="90000"/>
              </a:lnSpc>
              <a:spcBef>
                <a:spcPts val="600"/>
              </a:spcBef>
            </a:pPr>
            <a:r>
              <a:rPr lang="en-US" sz="1600" dirty="0">
                <a:solidFill>
                  <a:srgbClr val="2F2F2F"/>
                </a:solidFill>
                <a:latin typeface="Segoe UI Semibold"/>
              </a:rPr>
              <a:t>HTTP header indicating success or failure to the user</a:t>
            </a:r>
          </a:p>
          <a:p>
            <a:pPr lvl="0">
              <a:lnSpc>
                <a:spcPct val="90000"/>
              </a:lnSpc>
              <a:spcBef>
                <a:spcPts val="600"/>
              </a:spcBef>
            </a:pPr>
            <a:r>
              <a:rPr lang="en-US" sz="1600" dirty="0">
                <a:solidFill>
                  <a:srgbClr val="2F2F2F"/>
                </a:solidFill>
                <a:latin typeface="Segoe UI Semibold"/>
              </a:rPr>
              <a:t>Allows an </a:t>
            </a:r>
            <a:r>
              <a:rPr lang="en-US" sz="1600" dirty="0" err="1">
                <a:solidFill>
                  <a:srgbClr val="2F2F2F"/>
                </a:solidFill>
                <a:latin typeface="Segoe UI Semibold"/>
              </a:rPr>
              <a:t>HttpPOST</a:t>
            </a:r>
            <a:r>
              <a:rPr lang="en-US" sz="1600" dirty="0">
                <a:solidFill>
                  <a:srgbClr val="2F2F2F"/>
                </a:solidFill>
                <a:latin typeface="Segoe UI Semibold"/>
              </a:rPr>
              <a:t> action to fully update the card as the action successfully completes</a:t>
            </a:r>
          </a:p>
          <a:p>
            <a:pPr lvl="0">
              <a:lnSpc>
                <a:spcPct val="90000"/>
              </a:lnSpc>
              <a:spcBef>
                <a:spcPts val="600"/>
              </a:spcBef>
            </a:pPr>
            <a:r>
              <a:rPr lang="en-US" sz="1600" dirty="0">
                <a:solidFill>
                  <a:srgbClr val="2F2F2F"/>
                </a:solidFill>
                <a:latin typeface="Segoe UI Semibold"/>
              </a:rPr>
              <a:t>Include the JSON payload of the new card in the body of the response</a:t>
            </a:r>
          </a:p>
          <a:p>
            <a:pPr lvl="0">
              <a:lnSpc>
                <a:spcPct val="90000"/>
              </a:lnSpc>
              <a:spcBef>
                <a:spcPts val="600"/>
              </a:spcBef>
            </a:pPr>
            <a:r>
              <a:rPr lang="en-US" sz="1600" dirty="0">
                <a:solidFill>
                  <a:srgbClr val="2F2F2F"/>
                </a:solidFill>
                <a:latin typeface="Segoe UI Semibold"/>
              </a:rPr>
              <a:t>Add the </a:t>
            </a:r>
            <a:r>
              <a:rPr lang="en-US" sz="1600" dirty="0">
                <a:solidFill>
                  <a:srgbClr val="2F2F2F"/>
                </a:solidFill>
                <a:latin typeface="Consolas" panose="020B0609020204030204" pitchFamily="49" charset="0"/>
              </a:rPr>
              <a:t>CARD-UPDATE-IN-BODY</a:t>
            </a:r>
            <a:r>
              <a:rPr lang="en-US" sz="1600" dirty="0">
                <a:solidFill>
                  <a:srgbClr val="2F2F2F"/>
                </a:solidFill>
                <a:latin typeface="Segoe UI Semibold"/>
              </a:rPr>
              <a:t>: true header to the response</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Refresh cards</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3567101"/>
            <a:ext cx="11533187" cy="221599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8E908C"/>
                </a:solidFill>
                <a:latin typeface="Consolas" panose="020B0609020204030204" pitchFamily="49" charset="0"/>
              </a:rPr>
              <a:t>// create the card</a:t>
            </a:r>
            <a:r>
              <a:rPr lang="en-US" sz="1600" dirty="0">
                <a:solidFill>
                  <a:srgbClr val="1E1E1E"/>
                </a:solidFill>
                <a:latin typeface="Consolas" panose="020B0609020204030204" pitchFamily="49" charset="0"/>
              </a:rPr>
              <a:t> </a:t>
            </a:r>
          </a:p>
          <a:p>
            <a:pPr>
              <a:lnSpc>
                <a:spcPct val="90000"/>
              </a:lnSpc>
              <a:spcBef>
                <a:spcPts val="0"/>
              </a:spcBef>
            </a:pPr>
            <a:r>
              <a:rPr lang="en-US" sz="1600" dirty="0" err="1">
                <a:solidFill>
                  <a:srgbClr val="1E1E1E"/>
                </a:solidFill>
                <a:latin typeface="Consolas" panose="020B0609020204030204" pitchFamily="49" charset="0"/>
              </a:rPr>
              <a:t>AdaptiveCards.AdaptiveCard</a:t>
            </a: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refreshCard</a:t>
            </a:r>
            <a:r>
              <a:rPr lang="en-US" sz="1600" dirty="0">
                <a:solidFill>
                  <a:srgbClr val="1E1E1E"/>
                </a:solidFill>
                <a:latin typeface="Consolas" panose="020B0609020204030204" pitchFamily="49" charset="0"/>
              </a:rPr>
              <a:t> = </a:t>
            </a:r>
            <a:r>
              <a:rPr lang="en-US" sz="1600" dirty="0" err="1">
                <a:solidFill>
                  <a:srgbClr val="1E1E1E"/>
                </a:solidFill>
                <a:latin typeface="Consolas" panose="020B0609020204030204" pitchFamily="49" charset="0"/>
              </a:rPr>
              <a:t>CreateRefreshCard</a:t>
            </a:r>
            <a:r>
              <a:rPr lang="en-US" sz="1600" dirty="0">
                <a:solidFill>
                  <a:srgbClr val="1E1E1E"/>
                </a:solidFill>
                <a:latin typeface="Consolas" panose="020B0609020204030204" pitchFamily="49" charset="0"/>
              </a:rPr>
              <a:t>(comments); </a:t>
            </a:r>
          </a:p>
          <a:p>
            <a:pPr>
              <a:lnSpc>
                <a:spcPct val="90000"/>
              </a:lnSpc>
              <a:spcBef>
                <a:spcPts val="0"/>
              </a:spcBef>
            </a:pPr>
            <a:r>
              <a:rPr lang="en-US" sz="1600" dirty="0">
                <a:solidFill>
                  <a:srgbClr val="8959A8"/>
                </a:solidFill>
                <a:latin typeface="Consolas" panose="020B0609020204030204" pitchFamily="49" charset="0"/>
              </a:rPr>
              <a:t>if</a:t>
            </a: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refreshCard</a:t>
            </a:r>
            <a:r>
              <a:rPr lang="en-US" sz="1600" dirty="0">
                <a:solidFill>
                  <a:srgbClr val="1E1E1E"/>
                </a:solidFill>
                <a:latin typeface="Consolas" panose="020B0609020204030204" pitchFamily="49" charset="0"/>
              </a:rPr>
              <a:t> != </a:t>
            </a:r>
            <a:r>
              <a:rPr lang="en-US" sz="1600" dirty="0">
                <a:solidFill>
                  <a:srgbClr val="F5871F"/>
                </a:solidFill>
                <a:latin typeface="Consolas" panose="020B0609020204030204" pitchFamily="49" charset="0"/>
              </a:rPr>
              <a:t>null</a:t>
            </a:r>
            <a:r>
              <a:rPr lang="en-US" sz="1600" dirty="0">
                <a:solidFill>
                  <a:srgbClr val="1E1E1E"/>
                </a:solidFill>
                <a:latin typeface="Consolas" panose="020B0609020204030204" pitchFamily="49" charset="0"/>
              </a:rPr>
              <a:t>) </a:t>
            </a:r>
          </a:p>
          <a:p>
            <a:pPr>
              <a:lnSpc>
                <a:spcPct val="90000"/>
              </a:lnSpc>
              <a:spcBef>
                <a:spcPts val="0"/>
              </a:spcBef>
            </a:pPr>
            <a:r>
              <a:rPr lang="en-US" sz="1600" dirty="0">
                <a:solidFill>
                  <a:srgbClr val="1E1E1E"/>
                </a:solidFill>
                <a:latin typeface="Consolas" panose="020B0609020204030204" pitchFamily="49" charset="0"/>
              </a:rPr>
              <a:t>{</a:t>
            </a:r>
          </a:p>
          <a:p>
            <a:pPr>
              <a:lnSpc>
                <a:spcPct val="90000"/>
              </a:lnSpc>
              <a:spcBef>
                <a:spcPts val="0"/>
              </a:spcBef>
            </a:pPr>
            <a:r>
              <a:rPr lang="en-US" sz="1600" dirty="0">
                <a:solidFill>
                  <a:srgbClr val="1E1E1E"/>
                </a:solidFill>
                <a:latin typeface="Consolas" panose="020B0609020204030204" pitchFamily="49" charset="0"/>
              </a:rPr>
              <a:t>  </a:t>
            </a:r>
            <a:r>
              <a:rPr lang="en-US" sz="1600" dirty="0">
                <a:solidFill>
                  <a:srgbClr val="8E908C"/>
                </a:solidFill>
                <a:latin typeface="Consolas" panose="020B0609020204030204" pitchFamily="49" charset="0"/>
              </a:rPr>
              <a:t>// add the </a:t>
            </a:r>
            <a:r>
              <a:rPr lang="en-US" sz="1600" dirty="0" err="1">
                <a:solidFill>
                  <a:srgbClr val="8E908C"/>
                </a:solidFill>
                <a:latin typeface="Consolas" panose="020B0609020204030204" pitchFamily="49" charset="0"/>
              </a:rPr>
              <a:t>Action.Http</a:t>
            </a:r>
            <a:r>
              <a:rPr lang="en-US" sz="1600" dirty="0">
                <a:solidFill>
                  <a:srgbClr val="8E908C"/>
                </a:solidFill>
                <a:latin typeface="Consolas" panose="020B0609020204030204" pitchFamily="49" charset="0"/>
              </a:rPr>
              <a:t> block to the card.</a:t>
            </a:r>
            <a:r>
              <a:rPr lang="en-US" sz="1600" dirty="0">
                <a:solidFill>
                  <a:srgbClr val="1E1E1E"/>
                </a:solidFill>
                <a:latin typeface="Consolas" panose="020B0609020204030204" pitchFamily="49" charset="0"/>
              </a:rPr>
              <a:t> </a:t>
            </a:r>
          </a:p>
          <a:p>
            <a:pPr>
              <a:lnSpc>
                <a:spcPct val="90000"/>
              </a:lnSpc>
              <a:spcBef>
                <a:spcPts val="0"/>
              </a:spcBef>
            </a:pP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refreshCard.Actions.Add</a:t>
            </a:r>
            <a:r>
              <a:rPr lang="en-US" sz="1600" dirty="0">
                <a:solidFill>
                  <a:srgbClr val="1E1E1E"/>
                </a:solidFill>
                <a:latin typeface="Consolas" panose="020B0609020204030204" pitchFamily="49" charset="0"/>
              </a:rPr>
              <a:t>(</a:t>
            </a:r>
            <a:r>
              <a:rPr lang="en-US" sz="1600" dirty="0" err="1">
                <a:solidFill>
                  <a:srgbClr val="1E1E1E"/>
                </a:solidFill>
                <a:latin typeface="Consolas" panose="020B0609020204030204" pitchFamily="49" charset="0"/>
              </a:rPr>
              <a:t>CreateHttpAction</a:t>
            </a:r>
            <a:r>
              <a:rPr lang="en-US" sz="1600" dirty="0">
                <a:solidFill>
                  <a:srgbClr val="1E1E1E"/>
                </a:solidFill>
                <a:latin typeface="Consolas" panose="020B0609020204030204" pitchFamily="49" charset="0"/>
              </a:rPr>
              <a:t>(comments)); </a:t>
            </a:r>
          </a:p>
          <a:p>
            <a:pPr>
              <a:lnSpc>
                <a:spcPct val="90000"/>
              </a:lnSpc>
              <a:spcBef>
                <a:spcPts val="0"/>
              </a:spcBef>
            </a:pP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response.Headers.Add</a:t>
            </a:r>
            <a:r>
              <a:rPr lang="en-US" sz="1600" dirty="0">
                <a:solidFill>
                  <a:srgbClr val="1E1E1E"/>
                </a:solidFill>
                <a:latin typeface="Consolas" panose="020B0609020204030204" pitchFamily="49" charset="0"/>
              </a:rPr>
              <a:t>(</a:t>
            </a:r>
            <a:r>
              <a:rPr lang="en-US" sz="1600" dirty="0">
                <a:solidFill>
                  <a:srgbClr val="718C00"/>
                </a:solidFill>
                <a:latin typeface="Consolas" panose="020B0609020204030204" pitchFamily="49" charset="0"/>
              </a:rPr>
              <a:t>"CARD-UPDATE-IN-BODY"</a:t>
            </a:r>
            <a:r>
              <a:rPr lang="en-US" sz="1600" dirty="0">
                <a:solidFill>
                  <a:srgbClr val="1E1E1E"/>
                </a:solidFill>
                <a:latin typeface="Consolas" panose="020B0609020204030204" pitchFamily="49" charset="0"/>
              </a:rPr>
              <a:t>, </a:t>
            </a:r>
            <a:r>
              <a:rPr lang="en-US" sz="1600" dirty="0">
                <a:solidFill>
                  <a:srgbClr val="718C00"/>
                </a:solidFill>
                <a:latin typeface="Consolas" panose="020B0609020204030204" pitchFamily="49" charset="0"/>
              </a:rPr>
              <a:t>"true"</a:t>
            </a:r>
            <a:r>
              <a:rPr lang="en-US" sz="1600" dirty="0">
                <a:solidFill>
                  <a:srgbClr val="1E1E1E"/>
                </a:solidFill>
                <a:latin typeface="Consolas" panose="020B0609020204030204" pitchFamily="49" charset="0"/>
              </a:rPr>
              <a:t>); </a:t>
            </a:r>
          </a:p>
          <a:p>
            <a:pPr>
              <a:lnSpc>
                <a:spcPct val="90000"/>
              </a:lnSpc>
              <a:spcBef>
                <a:spcPts val="0"/>
              </a:spcBef>
            </a:pP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response.Content</a:t>
            </a:r>
            <a:r>
              <a:rPr lang="en-US" sz="1600" dirty="0">
                <a:solidFill>
                  <a:srgbClr val="1E1E1E"/>
                </a:solidFill>
                <a:latin typeface="Consolas" panose="020B0609020204030204" pitchFamily="49" charset="0"/>
              </a:rPr>
              <a:t> = </a:t>
            </a:r>
            <a:r>
              <a:rPr lang="en-US" sz="1600" dirty="0">
                <a:solidFill>
                  <a:srgbClr val="8959A8"/>
                </a:solidFill>
                <a:latin typeface="Consolas" panose="020B0609020204030204" pitchFamily="49" charset="0"/>
              </a:rPr>
              <a:t>new</a:t>
            </a: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StringContent</a:t>
            </a:r>
            <a:r>
              <a:rPr lang="en-US" sz="1600" dirty="0">
                <a:solidFill>
                  <a:srgbClr val="1E1E1E"/>
                </a:solidFill>
                <a:latin typeface="Consolas" panose="020B0609020204030204" pitchFamily="49" charset="0"/>
              </a:rPr>
              <a:t>(</a:t>
            </a:r>
            <a:r>
              <a:rPr lang="en-US" sz="1600" dirty="0" err="1">
                <a:solidFill>
                  <a:srgbClr val="1E1E1E"/>
                </a:solidFill>
                <a:latin typeface="Consolas" panose="020B0609020204030204" pitchFamily="49" charset="0"/>
              </a:rPr>
              <a:t>refreshCard.ToJson</a:t>
            </a:r>
            <a:r>
              <a:rPr lang="en-US" sz="1600">
                <a:solidFill>
                  <a:srgbClr val="1E1E1E"/>
                </a:solidFill>
                <a:latin typeface="Consolas" panose="020B0609020204030204" pitchFamily="49" charset="0"/>
              </a:rPr>
              <a:t>()); </a:t>
            </a:r>
          </a:p>
          <a:p>
            <a:pPr>
              <a:lnSpc>
                <a:spcPct val="90000"/>
              </a:lnSpc>
              <a:spcBef>
                <a:spcPts val="0"/>
              </a:spcBef>
            </a:pPr>
            <a:r>
              <a:rPr lang="en-US" sz="1600">
                <a:solidFill>
                  <a:srgbClr val="1E1E1E"/>
                </a:solidFill>
                <a:latin typeface="Consolas" panose="020B0609020204030204" pitchFamily="49" charset="0"/>
              </a:rPr>
              <a:t>}</a:t>
            </a:r>
            <a:endParaRPr lang="en-US" sz="1600" dirty="0">
              <a:solidFill>
                <a:srgbClr val="1E1E1E"/>
              </a:solidFill>
              <a:latin typeface="Consolas" panose="020B0609020204030204" pitchFamily="49" charset="0"/>
            </a:endParaRPr>
          </a:p>
          <a:p>
            <a:pPr>
              <a:lnSpc>
                <a:spcPct val="90000"/>
              </a:lnSpc>
              <a:spcBef>
                <a:spcPts val="0"/>
              </a:spcBef>
            </a:pPr>
            <a:endParaRPr lang="en-US" sz="1600" dirty="0">
              <a:solidFill>
                <a:srgbClr val="2F2F2F"/>
              </a:solidFill>
              <a:latin typeface="Consolas" panose="020B0609020204030204" pitchFamily="49" charset="0"/>
            </a:endParaRPr>
          </a:p>
        </p:txBody>
      </p:sp>
    </p:spTree>
    <p:extLst>
      <p:ext uri="{BB962C8B-B14F-4D97-AF65-F5344CB8AC3E}">
        <p14:creationId xmlns:p14="http://schemas.microsoft.com/office/powerpoint/2010/main" val="33077386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4490977"/>
            <a:ext cx="12436475" cy="21991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331783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Validation library:</a:t>
            </a:r>
          </a:p>
          <a:p>
            <a:pPr lvl="0">
              <a:lnSpc>
                <a:spcPct val="90000"/>
              </a:lnSpc>
              <a:spcBef>
                <a:spcPts val="600"/>
              </a:spcBef>
            </a:pPr>
            <a:r>
              <a:rPr lang="en-US" sz="1600" dirty="0">
                <a:solidFill>
                  <a:srgbClr val="2F2F2F"/>
                </a:solidFill>
                <a:latin typeface="+mj-lt"/>
              </a:rPr>
              <a:t>NuGet Package: </a:t>
            </a:r>
            <a:r>
              <a:rPr lang="en-US" sz="1600" dirty="0">
                <a:solidFill>
                  <a:srgbClr val="2F2F2F"/>
                </a:solidFill>
              </a:rPr>
              <a:t>Microsoft.O365.ActionableMessages.Utilities</a:t>
            </a:r>
          </a:p>
          <a:p>
            <a:pPr lvl="0">
              <a:lnSpc>
                <a:spcPct val="90000"/>
              </a:lnSpc>
              <a:spcBef>
                <a:spcPts val="600"/>
              </a:spcBef>
            </a:pPr>
            <a:r>
              <a:rPr lang="en-US" sz="1600" dirty="0">
                <a:solidFill>
                  <a:srgbClr val="2F2F2F"/>
                </a:solidFill>
                <a:latin typeface="+mj-lt"/>
              </a:rPr>
              <a:t>Validation class: </a:t>
            </a:r>
            <a:r>
              <a:rPr lang="en-US" sz="1600" dirty="0">
                <a:solidFill>
                  <a:srgbClr val="2F2F2F"/>
                </a:solidFill>
              </a:rPr>
              <a:t>Microsoft.O365.ActionableMessages.Authentication.ActionableMessageTokenValidator</a:t>
            </a:r>
          </a:p>
          <a:p>
            <a:pPr lvl="0">
              <a:lnSpc>
                <a:spcPct val="90000"/>
              </a:lnSpc>
              <a:spcBef>
                <a:spcPts val="600"/>
              </a:spcBef>
            </a:pPr>
            <a:r>
              <a:rPr lang="en-US" sz="1600" dirty="0">
                <a:solidFill>
                  <a:srgbClr val="2F2F2F"/>
                </a:solidFill>
                <a:latin typeface="+mj-lt"/>
              </a:rPr>
              <a:t>Source: </a:t>
            </a:r>
            <a:r>
              <a:rPr lang="en-US" sz="1600" dirty="0">
                <a:solidFill>
                  <a:srgbClr val="2F2F2F"/>
                </a:solidFill>
              </a:rPr>
              <a:t>https://github.com/OfficeDev/o365-actionable-messages-utilities-for-dotnet</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Verifies the following:</a:t>
            </a:r>
          </a:p>
          <a:p>
            <a:pPr lvl="0">
              <a:lnSpc>
                <a:spcPct val="90000"/>
              </a:lnSpc>
              <a:spcBef>
                <a:spcPts val="600"/>
              </a:spcBef>
            </a:pPr>
            <a:r>
              <a:rPr lang="en-US" sz="1600" dirty="0">
                <a:solidFill>
                  <a:srgbClr val="2F2F2F"/>
                </a:solidFill>
              </a:rPr>
              <a:t>The token is issued by Microsoft and its digital signature is valid.</a:t>
            </a:r>
          </a:p>
          <a:p>
            <a:pPr lvl="0">
              <a:lnSpc>
                <a:spcPct val="90000"/>
              </a:lnSpc>
              <a:spcBef>
                <a:spcPts val="600"/>
              </a:spcBef>
            </a:pPr>
            <a:r>
              <a:rPr lang="en-US" sz="1600" dirty="0">
                <a:solidFill>
                  <a:srgbClr val="2F2F2F"/>
                </a:solidFill>
              </a:rPr>
              <a:t>The token has not expired.</a:t>
            </a:r>
          </a:p>
          <a:p>
            <a:pPr lvl="0">
              <a:lnSpc>
                <a:spcPct val="90000"/>
              </a:lnSpc>
              <a:spcBef>
                <a:spcPts val="600"/>
              </a:spcBef>
            </a:pPr>
            <a:r>
              <a:rPr lang="en-US" sz="1600" dirty="0">
                <a:solidFill>
                  <a:srgbClr val="2F2F2F"/>
                </a:solidFill>
              </a:rPr>
              <a:t>The audience claim matches the service domain URL.</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endParaRPr lang="en-US" sz="1600" dirty="0">
              <a:solidFill>
                <a:srgbClr val="2F2F2F"/>
              </a:solidFill>
              <a:latin typeface="Segoe UI Semibold"/>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Validating the bearer token</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4735722"/>
            <a:ext cx="11533187" cy="1709699"/>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            </a:t>
            </a:r>
          </a:p>
          <a:p>
            <a:r>
              <a:rPr lang="en-US" sz="1600" dirty="0" err="1">
                <a:latin typeface="Consolas" panose="020B0609020204030204" pitchFamily="49" charset="0"/>
              </a:rPr>
              <a:t>var</a:t>
            </a:r>
            <a:r>
              <a:rPr lang="en-US" sz="1600" dirty="0">
                <a:latin typeface="Consolas" panose="020B0609020204030204" pitchFamily="49" charset="0"/>
              </a:rPr>
              <a:t> result = await  </a:t>
            </a:r>
          </a:p>
          <a:p>
            <a:r>
              <a:rPr lang="en-US" sz="1600" dirty="0">
                <a:latin typeface="Consolas" panose="020B0609020204030204" pitchFamily="49" charset="0"/>
              </a:rPr>
              <a:t>        </a:t>
            </a:r>
            <a:r>
              <a:rPr lang="en-US" sz="1600" dirty="0" err="1">
                <a:latin typeface="Consolas" panose="020B0609020204030204" pitchFamily="49" charset="0"/>
              </a:rPr>
              <a:t>validator.ValidateTokenAsync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Request.Headers.Authorization.Parameter</a:t>
            </a:r>
            <a:r>
              <a:rPr lang="en-US" sz="1600" dirty="0">
                <a:latin typeface="Consolas" panose="020B0609020204030204" pitchFamily="49" charset="0"/>
              </a:rPr>
              <a:t>, </a:t>
            </a:r>
          </a:p>
          <a:p>
            <a:r>
              <a:rPr lang="en-US" sz="1600" dirty="0">
                <a:latin typeface="Consolas" panose="020B0609020204030204" pitchFamily="49" charset="0"/>
              </a:rPr>
              <a:t>            "https://api.contoso.com");</a:t>
            </a:r>
          </a:p>
        </p:txBody>
      </p:sp>
    </p:spTree>
    <p:extLst>
      <p:ext uri="{BB962C8B-B14F-4D97-AF65-F5344CB8AC3E}">
        <p14:creationId xmlns:p14="http://schemas.microsoft.com/office/powerpoint/2010/main" val="1941915813"/>
      </p:ext>
    </p:extLst>
  </p:cSld>
  <p:clrMapOvr>
    <a:masterClrMapping/>
  </p:clrMapOvr>
  <p:transition>
    <p:fade/>
  </p:transition>
</p:sld>
</file>

<file path=ppt/theme/theme1.xml><?xml version="1.0" encoding="utf-8"?>
<a:theme xmlns:a="http://schemas.openxmlformats.org/drawingml/2006/main" name="1_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1811</Words>
  <Application>Microsoft Office PowerPoint</Application>
  <PresentationFormat>Custom</PresentationFormat>
  <Paragraphs>207</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Consolas</vt:lpstr>
      <vt:lpstr>Lucida Console</vt:lpstr>
      <vt:lpstr>Segoe UI</vt:lpstr>
      <vt:lpstr>Segoe UI Light</vt:lpstr>
      <vt:lpstr>Segoe UI Semibold</vt:lpstr>
      <vt:lpstr>Wingdings</vt:lpstr>
      <vt:lpstr>1_Office 365 PPT Template - 2017</vt:lpstr>
      <vt:lpstr>Adaptive Cards</vt:lpstr>
      <vt:lpstr>PowerPoint Presentation</vt:lpstr>
      <vt:lpstr>Actionable Email Developer Dashboard</vt:lpstr>
      <vt:lpstr>Registration criteria for global submission scope</vt:lpstr>
      <vt:lpstr>Action processing overview</vt:lpstr>
      <vt:lpstr>Actionable messages via email</vt:lpstr>
      <vt:lpstr>Reporting success or failure</vt:lpstr>
      <vt:lpstr>Refresh cards</vt:lpstr>
      <vt:lpstr>Validating the bearer token</vt:lpstr>
      <vt:lpstr>Validating the bearer token</vt:lpstr>
      <vt:lpstr>Demo</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2018-09-11T16:15:46Z</dcterms:modified>
</cp:coreProperties>
</file>