
<file path=[Content_Types].xml><?xml version="1.0" encoding="utf-8"?>
<Types xmlns="http://schemas.openxmlformats.org/package/2006/content-types">
  <Default Extension="tmp" ContentType="image/pn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3"/>
  </p:notesMasterIdLst>
  <p:handoutMasterIdLst>
    <p:handoutMasterId r:id="rId14"/>
  </p:handoutMasterIdLst>
  <p:sldIdLst>
    <p:sldId id="257" r:id="rId2"/>
    <p:sldId id="306" r:id="rId3"/>
    <p:sldId id="294" r:id="rId4"/>
    <p:sldId id="309" r:id="rId5"/>
    <p:sldId id="293" r:id="rId6"/>
    <p:sldId id="310" r:id="rId7"/>
    <p:sldId id="313" r:id="rId8"/>
    <p:sldId id="265" r:id="rId9"/>
    <p:sldId id="307"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ive Cards &amp; Actionable Messages" id="{7E829F76-CD83-44A3-B3F7-007301260BD8}">
          <p14:sldIdLst>
            <p14:sldId id="257"/>
            <p14:sldId id="306"/>
            <p14:sldId id="294"/>
            <p14:sldId id="309"/>
            <p14:sldId id="293"/>
            <p14:sldId id="310"/>
            <p14:sldId id="313"/>
            <p14:sldId id="265"/>
          </p14:sldIdLst>
        </p14:section>
        <p14:section name="Summary" id="{0515D85C-C91E-4BDB-B673-651C2D8A364D}">
          <p14:sldIdLst>
            <p14:sldId id="30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EEF"/>
    <a:srgbClr val="EEE9F8"/>
    <a:srgbClr val="E3008C"/>
    <a:srgbClr val="2F2F2F"/>
    <a:srgbClr val="787878"/>
    <a:srgbClr val="595959"/>
    <a:srgbClr val="A6A6A6"/>
    <a:srgbClr val="7F7F7F"/>
    <a:srgbClr val="00BC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1492" autoAdjust="0"/>
  </p:normalViewPr>
  <p:slideViewPr>
    <p:cSldViewPr snapToGrid="0">
      <p:cViewPr varScale="1">
        <p:scale>
          <a:sx n="99" d="100"/>
          <a:sy n="99" d="100"/>
        </p:scale>
        <p:origin x="2520"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6/6/2018 7:06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6/6/2018 6:47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6:47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41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MessageCard</a:t>
            </a:r>
            <a:r>
              <a:rPr lang="en-US" dirty="0"/>
              <a:t> Playground to view samples and design your own cards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text fields in the card support markdown.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69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Adaptive Card Visualize to view samples in the various host applications (from Microsoft)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1430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379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Adaptive Cards &amp; Actionable Messages</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Adaptive Card Overview</a:t>
            </a:r>
          </a:p>
          <a:p>
            <a:pPr lvl="0">
              <a:spcBef>
                <a:spcPts val="1200"/>
              </a:spcBef>
            </a:pPr>
            <a:r>
              <a:rPr lang="en-US" sz="2000" dirty="0">
                <a:solidFill>
                  <a:srgbClr val="D83B01"/>
                </a:solidFill>
              </a:rPr>
              <a:t>Card Reference and Visualizer</a:t>
            </a:r>
          </a:p>
          <a:p>
            <a:pPr lvl="0">
              <a:spcBef>
                <a:spcPts val="1200"/>
              </a:spcBef>
            </a:pPr>
            <a:r>
              <a:rPr lang="en-US" sz="2000" dirty="0">
                <a:solidFill>
                  <a:srgbClr val="D83B01"/>
                </a:solidFill>
              </a:rPr>
              <a:t>Actionable Messages with Adaptive Cards </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Adaptive Cards &amp;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446551"/>
            <a:ext cx="9071649" cy="554797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35F5DC4F-8CE5-44E6-ABCA-A9BCCA7CB07E}"/>
              </a:ext>
            </a:extLst>
          </p:cNvPr>
          <p:cNvPicPr>
            <a:picLocks noChangeAspect="1"/>
          </p:cNvPicPr>
          <p:nvPr/>
        </p:nvPicPr>
        <p:blipFill>
          <a:blip r:embed="rId4"/>
          <a:stretch>
            <a:fillRect/>
          </a:stretch>
        </p:blipFill>
        <p:spPr>
          <a:xfrm>
            <a:off x="1944524" y="1677999"/>
            <a:ext cx="8466146" cy="4423167"/>
          </a:xfrm>
          <a:prstGeom prst="rect">
            <a:avLst/>
          </a:prstGeom>
        </p:spPr>
      </p:pic>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Cards</a:t>
            </a:r>
          </a:p>
        </p:txBody>
      </p:sp>
      <p:sp>
        <p:nvSpPr>
          <p:cNvPr id="8" name="Rectangle 7">
            <a:extLst>
              <a:ext uri="{FF2B5EF4-FFF2-40B4-BE49-F238E27FC236}">
                <a16:creationId xmlns:a16="http://schemas.microsoft.com/office/drawing/2014/main" id="{44D7ACC9-55DB-4C3E-8156-6A9C43A20713}"/>
              </a:ext>
            </a:extLst>
          </p:cNvPr>
          <p:cNvSpPr/>
          <p:nvPr/>
        </p:nvSpPr>
        <p:spPr bwMode="auto">
          <a:xfrm>
            <a:off x="1944524" y="6101165"/>
            <a:ext cx="8466146" cy="2605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AD0359A-6BD6-43CB-81D9-EC0A6779E6E1}"/>
              </a:ext>
            </a:extLst>
          </p:cNvPr>
          <p:cNvSpPr/>
          <p:nvPr/>
        </p:nvSpPr>
        <p:spPr>
          <a:xfrm>
            <a:off x="4940929" y="6046790"/>
            <a:ext cx="2581604" cy="369332"/>
          </a:xfrm>
          <a:prstGeom prst="rect">
            <a:avLst/>
          </a:prstGeom>
        </p:spPr>
        <p:txBody>
          <a:bodyPr wrap="none">
            <a:spAutoFit/>
          </a:bodyPr>
          <a:lstStyle/>
          <a:p>
            <a:r>
              <a:rPr lang="en-US" dirty="0">
                <a:solidFill>
                  <a:schemeClr val="bg2"/>
                </a:solidFill>
              </a:rPr>
              <a:t>https://adaptivecards.io</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C8A-E59F-48B7-B0F3-996EF59DA491}"/>
              </a:ext>
            </a:extLst>
          </p:cNvPr>
          <p:cNvSpPr>
            <a:spLocks noGrp="1"/>
          </p:cNvSpPr>
          <p:nvPr>
            <p:ph type="title"/>
          </p:nvPr>
        </p:nvSpPr>
        <p:spPr/>
        <p:txBody>
          <a:bodyPr/>
          <a:lstStyle/>
          <a:p>
            <a:r>
              <a:rPr lang="en-US" dirty="0"/>
              <a:t>Adaptive Cards</a:t>
            </a:r>
          </a:p>
        </p:txBody>
      </p:sp>
      <p:sp>
        <p:nvSpPr>
          <p:cNvPr id="3" name="Text Placeholder 2">
            <a:extLst>
              <a:ext uri="{FF2B5EF4-FFF2-40B4-BE49-F238E27FC236}">
                <a16:creationId xmlns:a16="http://schemas.microsoft.com/office/drawing/2014/main" id="{6121A4EC-5852-4224-B48B-09A3B1C750C0}"/>
              </a:ext>
            </a:extLst>
          </p:cNvPr>
          <p:cNvSpPr>
            <a:spLocks noGrp="1"/>
          </p:cNvSpPr>
          <p:nvPr>
            <p:ph type="body" sz="quarter" idx="10"/>
          </p:nvPr>
        </p:nvSpPr>
        <p:spPr>
          <a:xfrm>
            <a:off x="465138" y="1919804"/>
            <a:ext cx="11533187" cy="307777"/>
          </a:xfrm>
        </p:spPr>
        <p:txBody>
          <a:bodyPr/>
          <a:lstStyle/>
          <a:p>
            <a:r>
              <a:rPr lang="en-US" b="1" dirty="0">
                <a:solidFill>
                  <a:schemeClr val="accent1"/>
                </a:solidFill>
              </a:rPr>
              <a:t>Goals</a:t>
            </a:r>
          </a:p>
        </p:txBody>
      </p:sp>
      <p:sp>
        <p:nvSpPr>
          <p:cNvPr id="4" name="Text Placeholder 3">
            <a:extLst>
              <a:ext uri="{FF2B5EF4-FFF2-40B4-BE49-F238E27FC236}">
                <a16:creationId xmlns:a16="http://schemas.microsoft.com/office/drawing/2014/main" id="{D4122A50-6CC4-4BE6-A9F2-FCB44B7B878A}"/>
              </a:ext>
            </a:extLst>
          </p:cNvPr>
          <p:cNvSpPr>
            <a:spLocks noGrp="1"/>
          </p:cNvSpPr>
          <p:nvPr>
            <p:ph type="body" sz="quarter" idx="11"/>
          </p:nvPr>
        </p:nvSpPr>
        <p:spPr>
          <a:xfrm>
            <a:off x="465138" y="2434636"/>
            <a:ext cx="11533187" cy="2752933"/>
          </a:xfrm>
        </p:spPr>
        <p:txBody>
          <a:bodyPr/>
          <a:lstStyle/>
          <a:p>
            <a:r>
              <a:rPr lang="en-US" dirty="0"/>
              <a:t>Portable</a:t>
            </a:r>
            <a:r>
              <a:rPr lang="en-US" b="0" dirty="0"/>
              <a:t> - To any app, device, and UI framework</a:t>
            </a:r>
          </a:p>
          <a:p>
            <a:endParaRPr lang="en-US" b="0" dirty="0"/>
          </a:p>
          <a:p>
            <a:r>
              <a:rPr lang="en-US" dirty="0"/>
              <a:t>Open</a:t>
            </a:r>
            <a:r>
              <a:rPr lang="en-US" b="0" dirty="0"/>
              <a:t> - Libraries and schema are open source and shared</a:t>
            </a:r>
          </a:p>
          <a:p>
            <a:endParaRPr lang="en-US" dirty="0"/>
          </a:p>
          <a:p>
            <a:r>
              <a:rPr lang="en-US" dirty="0"/>
              <a:t>Low cost</a:t>
            </a:r>
            <a:r>
              <a:rPr lang="en-US" b="0" dirty="0"/>
              <a:t> - Easy to define, easy to consume</a:t>
            </a:r>
          </a:p>
          <a:p>
            <a:endParaRPr lang="en-US" dirty="0"/>
          </a:p>
          <a:p>
            <a:r>
              <a:rPr lang="en-US" dirty="0"/>
              <a:t>Expressive</a:t>
            </a:r>
            <a:r>
              <a:rPr lang="en-US" b="0" dirty="0"/>
              <a:t> - Targeted at the long tail of content that developers want to produce</a:t>
            </a:r>
          </a:p>
          <a:p>
            <a:endParaRPr lang="en-US" dirty="0"/>
          </a:p>
          <a:p>
            <a:r>
              <a:rPr lang="en-US" dirty="0"/>
              <a:t>Purely declarative</a:t>
            </a:r>
            <a:r>
              <a:rPr lang="en-US" b="0" dirty="0"/>
              <a:t> - No code is needed or allowed</a:t>
            </a:r>
          </a:p>
          <a:p>
            <a:endParaRPr lang="en-US" dirty="0"/>
          </a:p>
          <a:p>
            <a:r>
              <a:rPr lang="en-US" dirty="0"/>
              <a:t>Automatically styled</a:t>
            </a:r>
            <a:r>
              <a:rPr lang="en-US" b="0" dirty="0"/>
              <a:t> - To the Host application UX and brand guidelines</a:t>
            </a:r>
          </a:p>
          <a:p>
            <a:endParaRPr lang="en-US" dirty="0"/>
          </a:p>
        </p:txBody>
      </p:sp>
    </p:spTree>
    <p:extLst>
      <p:ext uri="{BB962C8B-B14F-4D97-AF65-F5344CB8AC3E}">
        <p14:creationId xmlns:p14="http://schemas.microsoft.com/office/powerpoint/2010/main" val="3760544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Card schema</a:t>
            </a:r>
          </a:p>
        </p:txBody>
      </p:sp>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507404188"/>
              </p:ext>
            </p:extLst>
          </p:nvPr>
        </p:nvGraphicFramePr>
        <p:xfrm>
          <a:off x="465138" y="1278477"/>
          <a:ext cx="10808452" cy="4590172"/>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951142">
                <a:tc>
                  <a:txBody>
                    <a:bodyPr/>
                    <a:lstStyle/>
                    <a:p>
                      <a:pPr>
                        <a:lnSpc>
                          <a:spcPct val="100000"/>
                        </a:lnSpc>
                      </a:pPr>
                      <a:r>
                        <a:rPr lang="en-US" sz="2400" b="0" dirty="0">
                          <a:solidFill>
                            <a:schemeClr val="bg2"/>
                          </a:solidFill>
                          <a:latin typeface="+mj-lt"/>
                        </a:rPr>
                        <a:t>Property</a:t>
                      </a:r>
                      <a:endParaRPr lang="en-US" sz="1800" b="0" dirty="0">
                        <a:solidFill>
                          <a:schemeClr val="bg2"/>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2000" b="0" dirty="0">
                          <a:solidFill>
                            <a:schemeClr val="bg2"/>
                          </a:solidFill>
                          <a:latin typeface="+mj-lt"/>
                        </a:rPr>
                        <a:t>Examples</a:t>
                      </a:r>
                      <a:endParaRPr lang="en-US" sz="1800" b="0" dirty="0">
                        <a:solidFill>
                          <a:schemeClr val="bg2"/>
                        </a:solidFill>
                        <a:latin typeface="+mj-lt"/>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727806">
                <a:tc>
                  <a:txBody>
                    <a:bodyPr/>
                    <a:lstStyle/>
                    <a:p>
                      <a:pPr>
                        <a:lnSpc>
                          <a:spcPts val="1600"/>
                        </a:lnSpc>
                      </a:pPr>
                      <a:r>
                        <a:rPr lang="en-US" sz="2000" b="0" i="0" dirty="0">
                          <a:latin typeface="+mj-lt"/>
                        </a:rPr>
                        <a:t>Cards</a:t>
                      </a:r>
                      <a:endParaRPr lang="en-US" sz="1400" b="0" i="0" dirty="0">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Adaptive Cards</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Card Elements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TextBlock</a:t>
                      </a:r>
                      <a:r>
                        <a:rPr kumimoji="0" lang="en-US" sz="2000" b="0" i="0" u="none" strike="noStrike" kern="1200" cap="none" spc="0" normalizeH="0" baseline="0" noProof="0" dirty="0">
                          <a:ln>
                            <a:noFill/>
                          </a:ln>
                          <a:solidFill>
                            <a:srgbClr val="2F2F2F"/>
                          </a:solidFill>
                          <a:effectLst/>
                          <a:uLnTx/>
                          <a:uFillTx/>
                          <a:latin typeface="+mn-lt"/>
                          <a:ea typeface="+mn-ea"/>
                          <a:cs typeface="+mn-cs"/>
                        </a:rPr>
                        <a:t>, Image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Containers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ColumnSet</a:t>
                      </a:r>
                      <a:r>
                        <a:rPr kumimoji="0" lang="en-US" sz="2000" b="0" i="0" u="none" strike="noStrike" kern="1200" cap="none" spc="0" normalizeH="0" baseline="0" noProof="0" dirty="0">
                          <a:ln>
                            <a:noFill/>
                          </a:ln>
                          <a:solidFill>
                            <a:srgbClr val="2F2F2F"/>
                          </a:solidFill>
                          <a:effectLst/>
                          <a:uLnTx/>
                          <a:uFillTx/>
                          <a:latin typeface="+mn-lt"/>
                          <a:ea typeface="+mn-ea"/>
                          <a:cs typeface="+mn-cs"/>
                        </a:rPr>
                        <a:t>, FactSet, </a:t>
                      </a:r>
                      <a:r>
                        <a:rPr kumimoji="0" lang="en-US" sz="2000" b="0" i="0" u="none" strike="noStrike" kern="1200" cap="none" spc="0" normalizeH="0" baseline="0" noProof="0" dirty="0" err="1">
                          <a:ln>
                            <a:noFill/>
                          </a:ln>
                          <a:solidFill>
                            <a:srgbClr val="2F2F2F"/>
                          </a:solidFill>
                          <a:effectLst/>
                          <a:uLnTx/>
                          <a:uFillTx/>
                          <a:latin typeface="+mn-lt"/>
                          <a:ea typeface="+mn-ea"/>
                          <a:cs typeface="+mn-cs"/>
                        </a:rPr>
                        <a:t>ImageSet</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Actions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OpenUrl</a:t>
                      </a:r>
                      <a:r>
                        <a:rPr kumimoji="0" lang="en-US" sz="2000" b="0" i="0" u="none" strike="noStrike" kern="1200" cap="none" spc="0" normalizeH="0" baseline="0" noProof="0" dirty="0">
                          <a:ln>
                            <a:noFill/>
                          </a:ln>
                          <a:solidFill>
                            <a:srgbClr val="2F2F2F"/>
                          </a:solidFill>
                          <a:effectLst/>
                          <a:uLnTx/>
                          <a:uFillTx/>
                          <a:latin typeface="+mn-lt"/>
                          <a:ea typeface="+mn-ea"/>
                          <a:cs typeface="+mn-cs"/>
                        </a:rPr>
                        <a:t>, Submit, </a:t>
                      </a:r>
                      <a:r>
                        <a:rPr kumimoji="0" lang="en-US" sz="2000" b="0" i="0" u="none" strike="noStrike" kern="1200" cap="none" spc="0" normalizeH="0" baseline="0" noProof="0" dirty="0" err="1">
                          <a:ln>
                            <a:noFill/>
                          </a:ln>
                          <a:solidFill>
                            <a:srgbClr val="2F2F2F"/>
                          </a:solidFill>
                          <a:effectLst/>
                          <a:uLnTx/>
                          <a:uFillTx/>
                          <a:latin typeface="+mn-lt"/>
                          <a:ea typeface="+mn-ea"/>
                          <a:cs typeface="+mn-cs"/>
                        </a:rPr>
                        <a:t>ShowCard</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Inputs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Text, Number, Date/Time, Toggle, Choice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bl>
          </a:graphicData>
        </a:graphic>
      </p:graphicFrame>
    </p:spTree>
    <p:extLst>
      <p:ext uri="{BB962C8B-B14F-4D97-AF65-F5344CB8AC3E}">
        <p14:creationId xmlns:p14="http://schemas.microsoft.com/office/powerpoint/2010/main" val="84149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71257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 Visualizer</a:t>
            </a:r>
          </a:p>
        </p:txBody>
      </p:sp>
      <p:sp>
        <p:nvSpPr>
          <p:cNvPr id="5" name="Rectangle 4">
            <a:extLst>
              <a:ext uri="{FF2B5EF4-FFF2-40B4-BE49-F238E27FC236}">
                <a16:creationId xmlns:a16="http://schemas.microsoft.com/office/drawing/2014/main" id="{2AD0359A-6BD6-43CB-81D9-EC0A6779E6E1}"/>
              </a:ext>
            </a:extLst>
          </p:cNvPr>
          <p:cNvSpPr/>
          <p:nvPr/>
        </p:nvSpPr>
        <p:spPr>
          <a:xfrm>
            <a:off x="4418481" y="5864686"/>
            <a:ext cx="3599512" cy="369332"/>
          </a:xfrm>
          <a:prstGeom prst="rect">
            <a:avLst/>
          </a:prstGeom>
        </p:spPr>
        <p:txBody>
          <a:bodyPr wrap="none">
            <a:spAutoFit/>
          </a:bodyPr>
          <a:lstStyle/>
          <a:p>
            <a:r>
              <a:rPr lang="en-US" dirty="0">
                <a:solidFill>
                  <a:schemeClr val="bg2"/>
                </a:solidFill>
              </a:rPr>
              <a:t>https://adaptivecards.io/visualizer</a:t>
            </a:r>
          </a:p>
        </p:txBody>
      </p:sp>
      <p:pic>
        <p:nvPicPr>
          <p:cNvPr id="7" name="Picture 6" descr="A screenshot of a computer screen&#10;&#10;Description generated with very high confidence">
            <a:extLst>
              <a:ext uri="{FF2B5EF4-FFF2-40B4-BE49-F238E27FC236}">
                <a16:creationId xmlns:a16="http://schemas.microsoft.com/office/drawing/2014/main" id="{F57B4EED-881C-4D23-A996-2919EAC7F5DE}"/>
              </a:ext>
            </a:extLst>
          </p:cNvPr>
          <p:cNvPicPr>
            <a:picLocks noChangeAspect="1"/>
          </p:cNvPicPr>
          <p:nvPr/>
        </p:nvPicPr>
        <p:blipFill>
          <a:blip r:embed="rId4"/>
          <a:stretch>
            <a:fillRect/>
          </a:stretch>
        </p:blipFill>
        <p:spPr>
          <a:xfrm>
            <a:off x="1989079" y="1873769"/>
            <a:ext cx="8440205" cy="3838810"/>
          </a:xfrm>
          <a:prstGeom prst="rect">
            <a:avLst/>
          </a:prstGeom>
        </p:spPr>
      </p:pic>
    </p:spTree>
    <p:extLst>
      <p:ext uri="{BB962C8B-B14F-4D97-AF65-F5344CB8AC3E}">
        <p14:creationId xmlns:p14="http://schemas.microsoft.com/office/powerpoint/2010/main" val="732060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Actionable Messages with Adaptive Cards </a:t>
            </a:r>
          </a:p>
        </p:txBody>
      </p:sp>
      <p:sp>
        <p:nvSpPr>
          <p:cNvPr id="3" name="Text Placeholder 2">
            <a:extLst>
              <a:ext uri="{FF2B5EF4-FFF2-40B4-BE49-F238E27FC236}">
                <a16:creationId xmlns:a16="http://schemas.microsoft.com/office/drawing/2014/main" id="{E43A4018-E554-448E-A570-2E5F9E6A5CA6}"/>
              </a:ext>
            </a:extLst>
          </p:cNvPr>
          <p:cNvSpPr>
            <a:spLocks noGrp="1"/>
          </p:cNvSpPr>
          <p:nvPr>
            <p:ph type="body" sz="quarter" idx="10"/>
          </p:nvPr>
        </p:nvSpPr>
        <p:spPr>
          <a:xfrm>
            <a:off x="465138" y="1548725"/>
            <a:ext cx="11533187" cy="585097"/>
          </a:xfrm>
          <a:solidFill>
            <a:srgbClr val="EEE9F8"/>
          </a:solidFill>
        </p:spPr>
        <p:txBody>
          <a:bodyPr/>
          <a:lstStyle/>
          <a:p>
            <a:pPr marL="548640"/>
            <a:r>
              <a:rPr lang="en-US" sz="1400" dirty="0"/>
              <a:t>You can send actionable messages to yourself using the Office 365 SMTP server or the Microsoft Graph. You will be unable to send actionable messages to any other user until you have registered using the actionable messages developer dashboard.</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3690937" cy="1829603"/>
          </a:xfrm>
        </p:spPr>
        <p:txBody>
          <a:bodyPr/>
          <a:lstStyle/>
          <a:p>
            <a:r>
              <a:rPr lang="en-US" sz="1800" dirty="0"/>
              <a:t>Set </a:t>
            </a:r>
            <a:r>
              <a:rPr lang="en-US" sz="1800" dirty="0" err="1">
                <a:latin typeface="Consolas" panose="020B0609020204030204" pitchFamily="49" charset="0"/>
              </a:rPr>
              <a:t>hideOriginalBody</a:t>
            </a:r>
            <a:r>
              <a:rPr lang="en-US" sz="1800" dirty="0"/>
              <a:t> property</a:t>
            </a:r>
          </a:p>
          <a:p>
            <a:r>
              <a:rPr lang="en-US" b="0" dirty="0">
                <a:solidFill>
                  <a:schemeClr val="tx1"/>
                </a:solidFill>
              </a:rPr>
              <a:t>The message body should be added, but hidden if the card contains all the information the user needs. Body is shown if host does not support cards.</a:t>
            </a:r>
          </a:p>
          <a:p>
            <a:r>
              <a:rPr lang="en-US" b="0" dirty="0">
                <a:solidFill>
                  <a:schemeClr val="tx1"/>
                </a:solidFill>
              </a:rPr>
              <a:t>Cards are not included in replies or forwards of email.</a:t>
            </a:r>
          </a:p>
        </p:txBody>
      </p:sp>
      <p:sp>
        <p:nvSpPr>
          <p:cNvPr id="7" name="Text Placeholder 6">
            <a:extLst>
              <a:ext uri="{FF2B5EF4-FFF2-40B4-BE49-F238E27FC236}">
                <a16:creationId xmlns:a16="http://schemas.microsoft.com/office/drawing/2014/main" id="{A4625064-A526-4857-B402-56BD84CB9FD9}"/>
              </a:ext>
            </a:extLst>
          </p:cNvPr>
          <p:cNvSpPr>
            <a:spLocks noGrp="1"/>
          </p:cNvSpPr>
          <p:nvPr>
            <p:ph type="body" sz="quarter" idx="12"/>
          </p:nvPr>
        </p:nvSpPr>
        <p:spPr>
          <a:xfrm>
            <a:off x="4399597" y="3223704"/>
            <a:ext cx="3669666" cy="1523366"/>
          </a:xfrm>
        </p:spPr>
        <p:txBody>
          <a:bodyPr/>
          <a:lstStyle/>
          <a:p>
            <a:r>
              <a:rPr lang="en-US" sz="1800" dirty="0"/>
              <a:t>Card (json) is wrapped in &lt;script&gt;</a:t>
            </a:r>
          </a:p>
          <a:p>
            <a:r>
              <a:rPr lang="en-US" b="0" dirty="0">
                <a:solidFill>
                  <a:schemeClr val="tx1"/>
                </a:solidFill>
              </a:rPr>
              <a:t>Script tag must have type:</a:t>
            </a:r>
          </a:p>
          <a:p>
            <a:pPr marL="171450" lvl="2"/>
            <a:r>
              <a:rPr lang="en-US" sz="1600" b="0" dirty="0">
                <a:solidFill>
                  <a:schemeClr val="tx1"/>
                </a:solidFill>
                <a:latin typeface="Consolas" panose="020B0609020204030204" pitchFamily="49" charset="0"/>
              </a:rPr>
              <a:t>application/</a:t>
            </a:r>
            <a:r>
              <a:rPr lang="en-US" sz="1600" b="0" dirty="0" err="1">
                <a:solidFill>
                  <a:schemeClr val="tx1"/>
                </a:solidFill>
                <a:latin typeface="Consolas" panose="020B0609020204030204" pitchFamily="49" charset="0"/>
              </a:rPr>
              <a:t>adaptivecard+json</a:t>
            </a:r>
            <a:endParaRPr lang="en-US" sz="1600" b="0" dirty="0">
              <a:solidFill>
                <a:schemeClr val="tx1"/>
              </a:solidFill>
              <a:latin typeface="Consolas" panose="020B0609020204030204" pitchFamily="49" charset="0"/>
            </a:endParaRPr>
          </a:p>
          <a:p>
            <a:endParaRPr lang="en-US" b="0" dirty="0">
              <a:solidFill>
                <a:schemeClr val="tx1"/>
              </a:solidFill>
            </a:endParaRPr>
          </a:p>
          <a:p>
            <a:endParaRPr lang="en-US" b="0" dirty="0">
              <a:solidFill>
                <a:schemeClr val="tx1"/>
              </a:solidFill>
            </a:endParaRP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8303577" y="3214124"/>
            <a:ext cx="3694748" cy="1598771"/>
          </a:xfrm>
        </p:spPr>
        <p:txBody>
          <a:bodyPr/>
          <a:lstStyle/>
          <a:p>
            <a:r>
              <a:rPr lang="en-US" sz="1800" dirty="0"/>
              <a:t>&lt;script&gt; is added to &lt;head&gt;</a:t>
            </a:r>
          </a:p>
          <a:p>
            <a:r>
              <a:rPr lang="en-US" b="0" dirty="0">
                <a:solidFill>
                  <a:schemeClr val="tx1"/>
                </a:solidFill>
              </a:rPr>
              <a:t>Message body is an HTML document.</a:t>
            </a:r>
          </a:p>
          <a:p>
            <a:r>
              <a:rPr lang="en-US" b="0" dirty="0">
                <a:solidFill>
                  <a:schemeClr val="tx1"/>
                </a:solidFill>
              </a:rPr>
              <a:t>Adaptive card is in </a:t>
            </a:r>
            <a:r>
              <a:rPr lang="en-US" b="0" dirty="0">
                <a:solidFill>
                  <a:schemeClr val="tx1"/>
                </a:solidFill>
                <a:latin typeface="Consolas" panose="020B0609020204030204" pitchFamily="49" charset="0"/>
              </a:rPr>
              <a:t>&lt;</a:t>
            </a:r>
            <a:r>
              <a:rPr lang="en-US" b="0">
                <a:solidFill>
                  <a:schemeClr val="tx1"/>
                </a:solidFill>
                <a:latin typeface="Consolas" panose="020B0609020204030204" pitchFamily="49" charset="0"/>
              </a:rPr>
              <a:t>head&gt;</a:t>
            </a:r>
            <a:r>
              <a:rPr lang="en-US" b="0">
                <a:solidFill>
                  <a:schemeClr val="tx1"/>
                </a:solidFill>
              </a:rPr>
              <a:t> element</a:t>
            </a:r>
            <a:r>
              <a:rPr lang="en-US" b="0" dirty="0">
                <a:solidFill>
                  <a:schemeClr val="tx1"/>
                </a:solidFill>
              </a:rPr>
              <a:t>.</a:t>
            </a:r>
          </a:p>
          <a:p>
            <a:r>
              <a:rPr lang="en-US" b="0" dirty="0">
                <a:solidFill>
                  <a:schemeClr val="tx1"/>
                </a:solidFill>
              </a:rPr>
              <a:t>Message body is in </a:t>
            </a:r>
            <a:r>
              <a:rPr lang="en-US" b="0" dirty="0">
                <a:solidFill>
                  <a:schemeClr val="tx1"/>
                </a:solidFill>
                <a:latin typeface="Consolas" panose="020B0609020204030204" pitchFamily="49" charset="0"/>
              </a:rPr>
              <a:t>&lt;body&gt;</a:t>
            </a:r>
            <a:r>
              <a:rPr lang="en-US" b="0" dirty="0">
                <a:solidFill>
                  <a:schemeClr val="tx1"/>
                </a:solidFill>
              </a:rPr>
              <a:t> of document.</a:t>
            </a:r>
          </a:p>
          <a:p>
            <a:endParaRPr lang="en-US" dirty="0"/>
          </a:p>
        </p:txBody>
      </p:sp>
      <p:pic>
        <p:nvPicPr>
          <p:cNvPr id="5" name="Graphic 4" descr="Information">
            <a:extLst>
              <a:ext uri="{FF2B5EF4-FFF2-40B4-BE49-F238E27FC236}">
                <a16:creationId xmlns:a16="http://schemas.microsoft.com/office/drawing/2014/main" id="{95480CDE-5F81-4DE7-A38D-DA0ED0100B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150" y="1553444"/>
            <a:ext cx="585097" cy="585097"/>
          </a:xfrm>
          <a:prstGeom prst="rect">
            <a:avLst/>
          </a:prstGeom>
        </p:spPr>
      </p:pic>
    </p:spTree>
    <p:extLst>
      <p:ext uri="{BB962C8B-B14F-4D97-AF65-F5344CB8AC3E}">
        <p14:creationId xmlns:p14="http://schemas.microsoft.com/office/powerpoint/2010/main" val="36162438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2159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365167278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502</Words>
  <Application>Microsoft Office PowerPoint</Application>
  <PresentationFormat>Custom</PresentationFormat>
  <Paragraphs>78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Adaptive Cards</vt:lpstr>
      <vt:lpstr>PowerPoint Presentation</vt:lpstr>
      <vt:lpstr>Adaptive Cards</vt:lpstr>
      <vt:lpstr>Adaptive Cards</vt:lpstr>
      <vt:lpstr>Adaptive Card schema</vt:lpstr>
      <vt:lpstr>Adaptive Card Visualizer</vt:lpstr>
      <vt:lpstr>Actionable Messages with Adaptive Cards </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2018-06-07T00:23:52Z</dcterms:modified>
</cp:coreProperties>
</file>