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1"/>
  </p:notesMasterIdLst>
  <p:handoutMasterIdLst>
    <p:handoutMasterId r:id="rId42"/>
  </p:handoutMasterIdLst>
  <p:sldIdLst>
    <p:sldId id="778" r:id="rId6"/>
    <p:sldId id="780" r:id="rId7"/>
    <p:sldId id="789" r:id="rId8"/>
    <p:sldId id="879" r:id="rId9"/>
    <p:sldId id="880" r:id="rId10"/>
    <p:sldId id="881" r:id="rId11"/>
    <p:sldId id="817" r:id="rId12"/>
    <p:sldId id="865" r:id="rId13"/>
    <p:sldId id="867" r:id="rId14"/>
    <p:sldId id="868" r:id="rId15"/>
    <p:sldId id="869" r:id="rId16"/>
    <p:sldId id="861" r:id="rId17"/>
    <p:sldId id="866" r:id="rId18"/>
    <p:sldId id="825" r:id="rId19"/>
    <p:sldId id="826" r:id="rId20"/>
    <p:sldId id="827" r:id="rId21"/>
    <p:sldId id="829" r:id="rId22"/>
    <p:sldId id="830" r:id="rId23"/>
    <p:sldId id="831" r:id="rId24"/>
    <p:sldId id="832" r:id="rId25"/>
    <p:sldId id="833" r:id="rId26"/>
    <p:sldId id="870" r:id="rId27"/>
    <p:sldId id="862" r:id="rId28"/>
    <p:sldId id="837" r:id="rId29"/>
    <p:sldId id="838" r:id="rId30"/>
    <p:sldId id="839" r:id="rId31"/>
    <p:sldId id="840" r:id="rId32"/>
    <p:sldId id="841" r:id="rId33"/>
    <p:sldId id="863" r:id="rId34"/>
    <p:sldId id="873" r:id="rId35"/>
    <p:sldId id="874" r:id="rId36"/>
    <p:sldId id="875" r:id="rId37"/>
    <p:sldId id="876" r:id="rId38"/>
    <p:sldId id="872" r:id="rId39"/>
    <p:sldId id="864"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64" d="100"/>
          <a:sy n="64" d="100"/>
        </p:scale>
        <p:origin x="426"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238705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26</a:t>
            </a:fld>
            <a:endParaRPr lang="en-US" dirty="0"/>
          </a:p>
        </p:txBody>
      </p:sp>
    </p:spTree>
    <p:extLst>
      <p:ext uri="{BB962C8B-B14F-4D97-AF65-F5344CB8AC3E}">
        <p14:creationId xmlns:p14="http://schemas.microsoft.com/office/powerpoint/2010/main" val="291687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27</a:t>
            </a:fld>
            <a:endParaRPr lang="en-US" dirty="0"/>
          </a:p>
        </p:txBody>
      </p:sp>
    </p:spTree>
    <p:extLst>
      <p:ext uri="{BB962C8B-B14F-4D97-AF65-F5344CB8AC3E}">
        <p14:creationId xmlns:p14="http://schemas.microsoft.com/office/powerpoint/2010/main" val="6892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28</a:t>
            </a:fld>
            <a:endParaRPr lang="en-US" dirty="0"/>
          </a:p>
        </p:txBody>
      </p:sp>
    </p:spTree>
    <p:extLst>
      <p:ext uri="{BB962C8B-B14F-4D97-AF65-F5344CB8AC3E}">
        <p14:creationId xmlns:p14="http://schemas.microsoft.com/office/powerpoint/2010/main" val="82194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30</a:t>
            </a:fld>
            <a:endParaRPr lang="en-US" dirty="0"/>
          </a:p>
        </p:txBody>
      </p:sp>
    </p:spTree>
    <p:extLst>
      <p:ext uri="{BB962C8B-B14F-4D97-AF65-F5344CB8AC3E}">
        <p14:creationId xmlns:p14="http://schemas.microsoft.com/office/powerpoint/2010/main" val="34588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8911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81648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60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3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453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81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196466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7693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4842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2129364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320511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3" r:id="rId24"/>
    <p:sldLayoutId id="2147484157" r:id="rId25"/>
    <p:sldLayoutId id="2147484158" r:id="rId26"/>
    <p:sldLayoutId id="2147484159"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a:t>Content types designed in hierarchy</a:t>
            </a:r>
          </a:p>
          <a:p>
            <a:pPr lvl="1"/>
            <a:r>
              <a:rPr lang="en-US" sz="2000" dirty="0"/>
              <a:t>All content types inherit (aka derive) from </a:t>
            </a:r>
            <a:r>
              <a:rPr lang="en-US" sz="2000" b="1" dirty="0"/>
              <a:t>Item</a:t>
            </a:r>
          </a:p>
          <a:p>
            <a:pPr lvl="1"/>
            <a:r>
              <a:rPr lang="en-US" sz="2000" dirty="0"/>
              <a:t>Child content type inherits site columns from parent</a:t>
            </a:r>
          </a:p>
          <a:p>
            <a:pPr lvl="1"/>
            <a:r>
              <a:rPr lang="en-US" sz="2000" dirty="0"/>
              <a:t>Child content type can add new site columns</a:t>
            </a:r>
          </a:p>
          <a:p>
            <a:pPr lvl="1"/>
            <a:r>
              <a:rPr lang="en-US" sz="2000" dirty="0"/>
              <a:t>Child content type can remove site columns inherited from parent</a:t>
            </a:r>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2741612"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Item</a:t>
              </a: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Document</a:t>
              </a:r>
            </a:p>
          </p:txBody>
        </p:sp>
      </p:grpSp>
    </p:spTree>
    <p:extLst>
      <p:ext uri="{BB962C8B-B14F-4D97-AF65-F5344CB8AC3E}">
        <p14:creationId xmlns:p14="http://schemas.microsoft.com/office/powerpoint/2010/main" val="2825068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07896" y="3581401"/>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SharePoint-supplied content types</a:t>
            </a:r>
          </a:p>
        </p:txBody>
      </p:sp>
      <p:sp>
        <p:nvSpPr>
          <p:cNvPr id="47" name="Rectangle 46"/>
          <p:cNvSpPr/>
          <p:nvPr/>
        </p:nvSpPr>
        <p:spPr>
          <a:xfrm>
            <a:off x="2707896" y="5397453"/>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a:solidFill>
                  <a:schemeClr val="tx1"/>
                </a:solidFill>
              </a:rPr>
              <a:t>Custom content types</a:t>
            </a: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a:t>Creating a custom content type</a:t>
            </a:r>
          </a:p>
          <a:p>
            <a:pPr lvl="1"/>
            <a:r>
              <a:rPr lang="en-US" sz="2000" dirty="0"/>
              <a:t>Select a content type name</a:t>
            </a:r>
          </a:p>
          <a:p>
            <a:pPr lvl="1"/>
            <a:r>
              <a:rPr lang="en-US" sz="2000" dirty="0"/>
              <a:t>Select a parent content type to inherit from</a:t>
            </a:r>
          </a:p>
          <a:p>
            <a:pPr lvl="1"/>
            <a:r>
              <a:rPr lang="en-US" sz="2000" dirty="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2941399" y="397879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Item</a:t>
            </a:r>
          </a:p>
        </p:txBody>
      </p:sp>
      <p:cxnSp>
        <p:nvCxnSpPr>
          <p:cNvPr id="6" name="Straight Connector 5"/>
          <p:cNvCxnSpPr>
            <a:stCxn id="4" idx="2"/>
          </p:cNvCxnSpPr>
          <p:nvPr/>
        </p:nvCxnSpPr>
        <p:spPr>
          <a:xfrm>
            <a:off x="3909429" y="4342208"/>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887982"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1398"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a:t>
            </a:r>
          </a:p>
        </p:txBody>
      </p:sp>
      <p:sp>
        <p:nvSpPr>
          <p:cNvPr id="58" name="Rectangle 57"/>
          <p:cNvSpPr/>
          <p:nvPr/>
        </p:nvSpPr>
        <p:spPr>
          <a:xfrm>
            <a:off x="5180013"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 Cover Image</a:t>
            </a:r>
          </a:p>
        </p:txBody>
      </p:sp>
      <p:sp>
        <p:nvSpPr>
          <p:cNvPr id="21" name="Rectangle 20"/>
          <p:cNvSpPr/>
          <p:nvPr/>
        </p:nvSpPr>
        <p:spPr>
          <a:xfrm>
            <a:off x="5180013" y="4520284"/>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Document</a:t>
            </a:r>
          </a:p>
        </p:txBody>
      </p:sp>
      <p:cxnSp>
        <p:nvCxnSpPr>
          <p:cNvPr id="35" name="Straight Connector 34"/>
          <p:cNvCxnSpPr/>
          <p:nvPr/>
        </p:nvCxnSpPr>
        <p:spPr>
          <a:xfrm flipH="1">
            <a:off x="6151054"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76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XML</a:t>
            </a:r>
          </a:p>
        </p:txBody>
      </p:sp>
    </p:spTree>
    <p:extLst>
      <p:ext uri="{BB962C8B-B14F-4D97-AF65-F5344CB8AC3E}">
        <p14:creationId xmlns:p14="http://schemas.microsoft.com/office/powerpoint/2010/main" val="385903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2741612" y="2513540"/>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71404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2055812" y="2667001"/>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292242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22442" y="3139190"/>
            <a:ext cx="10839220" cy="3126698"/>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408861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a:t>List contains a collection of content types</a:t>
            </a:r>
          </a:p>
          <a:p>
            <a:pPr lvl="1"/>
            <a:r>
              <a:rPr lang="en-US" sz="2000" dirty="0"/>
              <a:t>Every list must contain at least one content type</a:t>
            </a:r>
          </a:p>
          <a:p>
            <a:pPr lvl="1"/>
            <a:r>
              <a:rPr lang="en-US" sz="2000" dirty="0"/>
              <a:t>Content types hidden on </a:t>
            </a:r>
            <a:r>
              <a:rPr lang="en-US" sz="2000"/>
              <a:t>the List </a:t>
            </a:r>
            <a:r>
              <a:rPr lang="en-US" sz="2000" dirty="0"/>
              <a:t>Settings page by default</a:t>
            </a:r>
          </a:p>
          <a:p>
            <a:pPr lvl="1"/>
            <a:r>
              <a:rPr lang="en-US" sz="2000" dirty="0"/>
              <a:t>Advanced Settings page for list provides option  to show them</a:t>
            </a:r>
          </a:p>
          <a:p>
            <a:pPr lvl="1"/>
            <a:endParaRPr lang="en-US" sz="2000" dirty="0"/>
          </a:p>
          <a:p>
            <a:endParaRPr lang="en-US" dirty="0" smtClean="0"/>
          </a:p>
          <a:p>
            <a:pPr lvl="1"/>
            <a:endParaRPr lang="en-US" sz="2000" dirty="0"/>
          </a:p>
          <a:p>
            <a:pPr lvl="1"/>
            <a:r>
              <a:rPr lang="en-US" sz="2000" dirty="0"/>
              <a:t>Content Types section allows for adding/removing content types</a:t>
            </a:r>
          </a:p>
          <a:p>
            <a:pPr lvl="1"/>
            <a:endParaRPr lang="en-US" sz="2000" dirty="0"/>
          </a:p>
        </p:txBody>
      </p:sp>
      <p:pic>
        <p:nvPicPr>
          <p:cNvPr id="4" name="Picture 3"/>
          <p:cNvPicPr>
            <a:picLocks noChangeAspect="1"/>
          </p:cNvPicPr>
          <p:nvPr/>
        </p:nvPicPr>
        <p:blipFill>
          <a:blip r:embed="rId3"/>
          <a:stretch>
            <a:fillRect/>
          </a:stretch>
        </p:blipFill>
        <p:spPr>
          <a:xfrm>
            <a:off x="1196377" y="2962302"/>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96377" y="4594235"/>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2854346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a:t>Visual Studio provides support for creating SharePoint lists</a:t>
            </a:r>
          </a:p>
          <a:p>
            <a:pPr lvl="1"/>
            <a:r>
              <a:rPr lang="en-US" sz="1800" dirty="0"/>
              <a:t>SharePoint list added to Visual Studio projects using </a:t>
            </a:r>
            <a:r>
              <a:rPr lang="en-US" sz="1800" b="1" dirty="0"/>
              <a:t>List</a:t>
            </a:r>
            <a:r>
              <a:rPr lang="en-US" sz="1800" dirty="0"/>
              <a:t> item template</a:t>
            </a:r>
          </a:p>
          <a:p>
            <a:pPr lvl="1"/>
            <a:r>
              <a:rPr lang="en-US" sz="1800" dirty="0"/>
              <a:t>SharePoint lists supported in SharePoint solutions and SharePoint apps</a:t>
            </a:r>
          </a:p>
          <a:p>
            <a:pPr>
              <a:lnSpc>
                <a:spcPct val="150000"/>
              </a:lnSpc>
            </a:pPr>
            <a:r>
              <a:rPr lang="en-US" sz="2200" dirty="0"/>
              <a:t>Options when creating list</a:t>
            </a:r>
          </a:p>
          <a:p>
            <a:pPr lvl="1"/>
            <a:r>
              <a:rPr lang="en-US" sz="1800" dirty="0"/>
              <a:t>list instance based on existing list type</a:t>
            </a:r>
          </a:p>
          <a:p>
            <a:pPr lvl="1"/>
            <a:r>
              <a:rPr lang="en-US" sz="1800" dirty="0"/>
              <a:t>customizable list template with instance</a:t>
            </a:r>
          </a:p>
        </p:txBody>
      </p:sp>
      <p:pic>
        <p:nvPicPr>
          <p:cNvPr id="5" name="Picture 4"/>
          <p:cNvPicPr>
            <a:picLocks noChangeAspect="1"/>
          </p:cNvPicPr>
          <p:nvPr/>
        </p:nvPicPr>
        <p:blipFill rotWithShape="1">
          <a:blip r:embed="rId2"/>
          <a:srcRect t="6629" r="768" b="33193"/>
          <a:stretch/>
        </p:blipFill>
        <p:spPr>
          <a:xfrm>
            <a:off x="3845178" y="4038600"/>
            <a:ext cx="5385704" cy="2322452"/>
          </a:xfrm>
          <a:prstGeom prst="rect">
            <a:avLst/>
          </a:prstGeom>
          <a:ln>
            <a:solidFill>
              <a:schemeClr val="bg1">
                <a:lumMod val="50000"/>
              </a:schemeClr>
            </a:solidFill>
          </a:ln>
        </p:spPr>
      </p:pic>
      <p:sp>
        <p:nvSpPr>
          <p:cNvPr id="7" name="Right Arrow 6"/>
          <p:cNvSpPr/>
          <p:nvPr/>
        </p:nvSpPr>
        <p:spPr>
          <a:xfrm>
            <a:off x="1674813"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customizable list template</a:t>
            </a:r>
          </a:p>
        </p:txBody>
      </p:sp>
      <p:sp>
        <p:nvSpPr>
          <p:cNvPr id="8" name="Right Arrow 7"/>
          <p:cNvSpPr/>
          <p:nvPr/>
        </p:nvSpPr>
        <p:spPr>
          <a:xfrm>
            <a:off x="2436813"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standard list</a:t>
            </a:r>
          </a:p>
        </p:txBody>
      </p:sp>
      <p:pic>
        <p:nvPicPr>
          <p:cNvPr id="4" name="Picture 3"/>
          <p:cNvPicPr>
            <a:picLocks noChangeAspect="1"/>
          </p:cNvPicPr>
          <p:nvPr/>
        </p:nvPicPr>
        <p:blipFill rotWithShape="1">
          <a:blip r:embed="rId3"/>
          <a:srcRect r="28845" b="21295"/>
          <a:stretch/>
        </p:blipFill>
        <p:spPr>
          <a:xfrm>
            <a:off x="7008812"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418778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a:t>Creating using </a:t>
            </a:r>
            <a:r>
              <a:rPr lang="en-US" sz="2400" b="1" dirty="0" err="1"/>
              <a:t>ListInstance</a:t>
            </a:r>
            <a:r>
              <a:rPr lang="en-US" sz="2400" dirty="0"/>
              <a:t> element</a:t>
            </a:r>
          </a:p>
          <a:p>
            <a:pPr lvl="1"/>
            <a:r>
              <a:rPr lang="en-US" sz="2000" b="1" dirty="0"/>
              <a:t>Title</a:t>
            </a:r>
            <a:r>
              <a:rPr lang="en-US" sz="2000" dirty="0"/>
              <a:t>: acts as list display name</a:t>
            </a:r>
          </a:p>
          <a:p>
            <a:pPr lvl="1"/>
            <a:r>
              <a:rPr lang="en-US" sz="2000" b="1" dirty="0"/>
              <a:t>URL</a:t>
            </a:r>
            <a:r>
              <a:rPr lang="en-US" sz="2000" dirty="0"/>
              <a:t>: URL offset from root of site</a:t>
            </a:r>
          </a:p>
          <a:p>
            <a:pPr lvl="1"/>
            <a:r>
              <a:rPr lang="en-US" sz="2000" b="1" dirty="0" err="1"/>
              <a:t>TemplateType</a:t>
            </a:r>
            <a:r>
              <a:rPr lang="en-US" sz="2000" dirty="0"/>
              <a:t>: ID of standard SharePoint list type</a:t>
            </a:r>
          </a:p>
          <a:p>
            <a:pPr lvl="1"/>
            <a:r>
              <a:rPr lang="en-US" sz="2000" b="1" dirty="0" err="1"/>
              <a:t>FeatureId</a:t>
            </a:r>
            <a:r>
              <a:rPr lang="en-US" sz="2000" dirty="0"/>
              <a:t>: ID of SharePoint feature which provide list type</a:t>
            </a:r>
          </a:p>
        </p:txBody>
      </p:sp>
      <p:pic>
        <p:nvPicPr>
          <p:cNvPr id="4" name="Picture 3"/>
          <p:cNvPicPr>
            <a:picLocks noChangeAspect="1"/>
          </p:cNvPicPr>
          <p:nvPr/>
        </p:nvPicPr>
        <p:blipFill>
          <a:blip r:embed="rId2"/>
          <a:stretch>
            <a:fillRect/>
          </a:stretch>
        </p:blipFill>
        <p:spPr>
          <a:xfrm>
            <a:off x="1786324" y="3592073"/>
            <a:ext cx="3162720" cy="2305109"/>
          </a:xfrm>
          <a:prstGeom prst="rect">
            <a:avLst/>
          </a:prstGeom>
        </p:spPr>
      </p:pic>
      <p:pic>
        <p:nvPicPr>
          <p:cNvPr id="5" name="Picture 4"/>
          <p:cNvPicPr>
            <a:picLocks noChangeAspect="1"/>
          </p:cNvPicPr>
          <p:nvPr/>
        </p:nvPicPr>
        <p:blipFill>
          <a:blip r:embed="rId3"/>
          <a:stretch>
            <a:fillRect/>
          </a:stretch>
        </p:blipFill>
        <p:spPr>
          <a:xfrm>
            <a:off x="5146558" y="4191001"/>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932612"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98472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a:t>List can be created with pre-populated items</a:t>
            </a:r>
          </a:p>
          <a:p>
            <a:pPr lvl="1"/>
            <a:r>
              <a:rPr lang="en-US" sz="2000" dirty="0"/>
              <a:t>Item data added in Rows and Row elements</a:t>
            </a:r>
          </a:p>
          <a:p>
            <a:pPr lvl="1"/>
            <a:r>
              <a:rPr lang="en-US" sz="2000" dirty="0"/>
              <a:t>Item column values assigned using site column names</a:t>
            </a:r>
          </a:p>
        </p:txBody>
      </p:sp>
      <p:grpSp>
        <p:nvGrpSpPr>
          <p:cNvPr id="9" name="Group 8"/>
          <p:cNvGrpSpPr/>
          <p:nvPr/>
        </p:nvGrpSpPr>
        <p:grpSpPr>
          <a:xfrm>
            <a:off x="3046412"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68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a:t>Select standard List type when creating template</a:t>
            </a:r>
          </a:p>
          <a:p>
            <a:pPr lvl="1"/>
            <a:r>
              <a:rPr lang="en-US" sz="2000" dirty="0"/>
              <a:t>Affects initial set of list columns and list content type</a:t>
            </a:r>
          </a:p>
          <a:p>
            <a:pPr lvl="1"/>
            <a:r>
              <a:rPr lang="en-US" sz="2000" dirty="0"/>
              <a:t>Schema.xml contains SharePoint list definition</a:t>
            </a:r>
          </a:p>
          <a:p>
            <a:pPr lvl="1"/>
            <a:r>
              <a:rPr lang="en-US" sz="2000" dirty="0"/>
              <a:t>First Elements.xml file added with </a:t>
            </a:r>
            <a:r>
              <a:rPr lang="en-US" sz="2000" dirty="0" err="1"/>
              <a:t>ListTemplate</a:t>
            </a:r>
            <a:r>
              <a:rPr lang="en-US" sz="2000" dirty="0"/>
              <a:t> element</a:t>
            </a:r>
          </a:p>
          <a:p>
            <a:pPr lvl="1"/>
            <a:r>
              <a:rPr lang="en-US" sz="2000" dirty="0"/>
              <a:t>Second Elements.xml file added with </a:t>
            </a:r>
            <a:r>
              <a:rPr lang="en-US" sz="2000" dirty="0" err="1"/>
              <a:t>ListInstance</a:t>
            </a:r>
            <a:r>
              <a:rPr lang="en-US" sz="2000" dirty="0"/>
              <a:t> element</a:t>
            </a:r>
          </a:p>
        </p:txBody>
      </p:sp>
      <p:pic>
        <p:nvPicPr>
          <p:cNvPr id="4" name="Picture 3"/>
          <p:cNvPicPr>
            <a:picLocks noChangeAspect="1"/>
          </p:cNvPicPr>
          <p:nvPr/>
        </p:nvPicPr>
        <p:blipFill>
          <a:blip r:embed="rId2"/>
          <a:stretch>
            <a:fillRect/>
          </a:stretch>
        </p:blipFill>
        <p:spPr>
          <a:xfrm>
            <a:off x="1751013" y="3581401"/>
            <a:ext cx="3548743" cy="2586459"/>
          </a:xfrm>
          <a:prstGeom prst="rect">
            <a:avLst/>
          </a:prstGeom>
        </p:spPr>
      </p:pic>
      <p:pic>
        <p:nvPicPr>
          <p:cNvPr id="5" name="Picture 4"/>
          <p:cNvPicPr>
            <a:picLocks noChangeAspect="1"/>
          </p:cNvPicPr>
          <p:nvPr/>
        </p:nvPicPr>
        <p:blipFill>
          <a:blip r:embed="rId3"/>
          <a:stretch>
            <a:fillRect/>
          </a:stretch>
        </p:blipFill>
        <p:spPr>
          <a:xfrm>
            <a:off x="6208713" y="3833685"/>
            <a:ext cx="2095500" cy="2200275"/>
          </a:xfrm>
          <a:prstGeom prst="rect">
            <a:avLst/>
          </a:prstGeom>
          <a:ln>
            <a:solidFill>
              <a:schemeClr val="bg1">
                <a:lumMod val="50000"/>
              </a:schemeClr>
            </a:solidFill>
          </a:ln>
        </p:spPr>
      </p:pic>
      <p:sp>
        <p:nvSpPr>
          <p:cNvPr id="6" name="Rectangle 5"/>
          <p:cNvSpPr/>
          <p:nvPr/>
        </p:nvSpPr>
        <p:spPr>
          <a:xfrm>
            <a:off x="8622621"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589963"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589963"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7887835"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778977"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659235" y="5859788"/>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92434"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373234"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59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1881640" y="1447800"/>
            <a:ext cx="8382000" cy="5181600"/>
          </a:xfrm>
        </p:spPr>
        <p:txBody>
          <a:bodyPr>
            <a:normAutofit/>
          </a:bodyPr>
          <a:lstStyle/>
          <a:p>
            <a:r>
              <a:rPr lang="en-US" sz="2400" dirty="0"/>
              <a:t>List Designer abstracts away XML in Schema.xml</a:t>
            </a:r>
          </a:p>
          <a:p>
            <a:pPr lvl="1"/>
            <a:r>
              <a:rPr lang="en-US" sz="2000" dirty="0"/>
              <a:t>Used to add columns and content type support</a:t>
            </a:r>
          </a:p>
          <a:p>
            <a:pPr lvl="1"/>
            <a:r>
              <a:rPr lang="en-US" sz="2000" dirty="0"/>
              <a:t>Used configure list properties and add/modify views</a:t>
            </a:r>
          </a:p>
        </p:txBody>
      </p:sp>
      <p:pic>
        <p:nvPicPr>
          <p:cNvPr id="5" name="Picture 4"/>
          <p:cNvPicPr>
            <a:picLocks noChangeAspect="1"/>
          </p:cNvPicPr>
          <p:nvPr/>
        </p:nvPicPr>
        <p:blipFill>
          <a:blip r:embed="rId2"/>
          <a:stretch>
            <a:fillRect/>
          </a:stretch>
        </p:blipFill>
        <p:spPr>
          <a:xfrm>
            <a:off x="3198812" y="2971801"/>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6361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site columns, content types and lists using XML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88799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Site Columns and Content Types</a:t>
            </a:r>
          </a:p>
        </p:txBody>
      </p:sp>
    </p:spTree>
    <p:extLst>
      <p:ext uri="{BB962C8B-B14F-4D97-AF65-F5344CB8AC3E}">
        <p14:creationId xmlns:p14="http://schemas.microsoft.com/office/powerpoint/2010/main" val="12611120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3878332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a:latin typeface="Lucida Console" pitchFamily="49" charset="0"/>
              </a:rPr>
              <a:t>ApplyElementManifest</a:t>
            </a:r>
            <a:r>
              <a:rPr lang="en-US" sz="1800" dirty="0"/>
              <a:t> – used to process element manifest</a:t>
            </a:r>
          </a:p>
          <a:p>
            <a:pPr lvl="1"/>
            <a:r>
              <a:rPr lang="en-US" sz="1600" b="1" dirty="0" err="1">
                <a:latin typeface="Lucida Console" pitchFamily="49" charset="0"/>
              </a:rPr>
              <a:t>CustomUpgradeAction</a:t>
            </a:r>
            <a:r>
              <a:rPr lang="en-US" sz="1800" dirty="0"/>
              <a:t> – used to execute event handler</a:t>
            </a:r>
          </a:p>
          <a:p>
            <a:pPr lvl="1"/>
            <a:r>
              <a:rPr lang="en-US" sz="1600" b="1" dirty="0" err="1"/>
              <a:t>MapFile</a:t>
            </a:r>
            <a:r>
              <a:rPr lang="en-US" sz="1800" dirty="0"/>
              <a:t> – used to remap existing file URL to new physical file</a:t>
            </a:r>
          </a:p>
          <a:p>
            <a:pPr lvl="1"/>
            <a:r>
              <a:rPr lang="en-US" sz="1600" b="1" dirty="0" err="1"/>
              <a:t>AddContentTypeField</a:t>
            </a:r>
            <a:r>
              <a:rPr lang="en-US" sz="1800" dirty="0"/>
              <a:t> – used to add new column to existing content type</a:t>
            </a:r>
          </a:p>
          <a:p>
            <a:pPr lvl="1"/>
            <a:endParaRPr lang="en-US" sz="1800" dirty="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674812"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6094412"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6665912"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682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a:t>Use Upgrade Action named </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a:t>Enables developers to easily upgrade content types</a:t>
            </a:r>
          </a:p>
        </p:txBody>
      </p:sp>
      <p:sp>
        <p:nvSpPr>
          <p:cNvPr id="4" name="TextBox 3"/>
          <p:cNvSpPr txBox="1"/>
          <p:nvPr/>
        </p:nvSpPr>
        <p:spPr>
          <a:xfrm>
            <a:off x="2665412"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977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2208212"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80373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a:t>Patterns &amp; Practices: SharePoint Guidance</a:t>
            </a:r>
            <a:br>
              <a:rPr lang="en-US" sz="2000" dirty="0"/>
            </a:br>
            <a:r>
              <a:rPr lang="en-US" sz="2000" dirty="0">
                <a:hlinkClick r:id="rId3"/>
              </a:rPr>
              <a:t>http://msdn.microsoft.com/en-us/library/ff770300.aspx</a:t>
            </a:r>
            <a:endParaRPr lang="en-US" sz="2000" dirty="0"/>
          </a:p>
          <a:p>
            <a:pPr lvl="1"/>
            <a:r>
              <a:rPr lang="en-US" sz="2000" dirty="0"/>
              <a:t>P&amp;P: SharePoint Guidance: Columns, Lists &amp; Content Types</a:t>
            </a:r>
            <a:br>
              <a:rPr lang="en-US" sz="2000" dirty="0"/>
            </a:br>
            <a:r>
              <a:rPr lang="en-US" sz="2000" dirty="0">
                <a:hlinkClick r:id="rId4"/>
              </a:rPr>
              <a:t>http://msdn.microsoft.com/en-us/library/ff798404.aspx</a:t>
            </a:r>
            <a:endParaRPr lang="en-US" sz="2000" dirty="0"/>
          </a:p>
          <a:p>
            <a:pPr lvl="1"/>
            <a:r>
              <a:rPr lang="en-US" sz="2000" dirty="0"/>
              <a:t>MSDN Documentation: Updating Content Types</a:t>
            </a:r>
            <a:br>
              <a:rPr lang="en-US" sz="2000" dirty="0"/>
            </a:br>
            <a:r>
              <a:rPr lang="en-US" sz="2000" dirty="0">
                <a:hlinkClick r:id="rId5"/>
              </a:rPr>
              <a:t>http://msdn.microsoft.com/en-us/library/aa543504.aspx</a:t>
            </a:r>
            <a:r>
              <a:rPr lang="en-US" sz="2000" dirty="0"/>
              <a:t> </a:t>
            </a:r>
          </a:p>
        </p:txBody>
      </p:sp>
    </p:spTree>
    <p:extLst>
      <p:ext uri="{BB962C8B-B14F-4D97-AF65-F5344CB8AC3E}">
        <p14:creationId xmlns:p14="http://schemas.microsoft.com/office/powerpoint/2010/main" val="4054216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CSOM</a:t>
            </a:r>
          </a:p>
        </p:txBody>
      </p:sp>
    </p:spTree>
    <p:extLst>
      <p:ext uri="{BB962C8B-B14F-4D97-AF65-F5344CB8AC3E}">
        <p14:creationId xmlns:p14="http://schemas.microsoft.com/office/powerpoint/2010/main" val="30498812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Site </a:t>
            </a:r>
            <a:r>
              <a:rPr lang="en-US" sz="3136" dirty="0"/>
              <a:t>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490" y="3034259"/>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6777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825369" y="1450299"/>
            <a:ext cx="8713078" cy="4006121"/>
          </a:xfrm>
          <a:prstGeom prst="rect">
            <a:avLst/>
          </a:prstGeom>
          <a:ln>
            <a:solidFill>
              <a:schemeClr val="bg1">
                <a:lumMod val="50000"/>
              </a:schemeClr>
            </a:solidFill>
          </a:ln>
        </p:spPr>
      </p:pic>
    </p:spTree>
    <p:extLst>
      <p:ext uri="{BB962C8B-B14F-4D97-AF65-F5344CB8AC3E}">
        <p14:creationId xmlns:p14="http://schemas.microsoft.com/office/powerpoint/2010/main" val="371331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0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230103" y="1475282"/>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228493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Creating site columns, content types and lists using CSOM</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929776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067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686432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40871796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SharePoint Lists and Libraries?</a:t>
            </a:r>
            <a:endParaRPr lang="en-US" dirty="0"/>
          </a:p>
        </p:txBody>
      </p:sp>
      <p:sp>
        <p:nvSpPr>
          <p:cNvPr id="3" name="Text Placeholder 2"/>
          <p:cNvSpPr>
            <a:spLocks noGrp="1"/>
          </p:cNvSpPr>
          <p:nvPr>
            <p:ph type="body" sz="quarter" idx="10"/>
          </p:nvPr>
        </p:nvSpPr>
        <p:spPr/>
        <p:txBody>
          <a:bodyPr/>
          <a:lstStyle/>
          <a:p>
            <a:r>
              <a:rPr lang="en-US" sz="3600" dirty="0"/>
              <a:t>Reduce/eliminate dependencies on external </a:t>
            </a:r>
            <a:r>
              <a:rPr lang="en-US" sz="3600" dirty="0" smtClean="0"/>
              <a:t>storage</a:t>
            </a:r>
          </a:p>
          <a:p>
            <a:r>
              <a:rPr lang="en-US" sz="3600" dirty="0"/>
              <a:t>Leverage SharePoint's familiar </a:t>
            </a:r>
            <a:r>
              <a:rPr lang="en-US" sz="3600" dirty="0" smtClean="0"/>
              <a:t>UX to </a:t>
            </a:r>
            <a:r>
              <a:rPr lang="en-US" sz="3600" dirty="0"/>
              <a:t>view, modify and search through list items and </a:t>
            </a:r>
            <a:r>
              <a:rPr lang="en-US" sz="3600" dirty="0" smtClean="0"/>
              <a:t>documents</a:t>
            </a:r>
            <a:endParaRPr lang="en-US" sz="3600" dirty="0"/>
          </a:p>
          <a:p>
            <a:r>
              <a:rPr lang="en-US" sz="3600" dirty="0" smtClean="0"/>
              <a:t>Leverage SharePoint's document management capabilities</a:t>
            </a:r>
          </a:p>
          <a:p>
            <a:r>
              <a:rPr lang="en-US" sz="3600" dirty="0"/>
              <a:t>Leverage SharePoint's </a:t>
            </a:r>
            <a:r>
              <a:rPr lang="en-US" sz="3600" dirty="0" smtClean="0"/>
              <a:t>content versioning capabilities</a:t>
            </a:r>
          </a:p>
          <a:p>
            <a:r>
              <a:rPr lang="en-US" sz="3600" dirty="0" smtClean="0"/>
              <a:t>Leverage site columns to make content more searchable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4956962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Columns and Content Types</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a:xfrm>
            <a:off x="507867" y="1133007"/>
            <a:ext cx="11173090" cy="5181600"/>
          </a:xfrm>
        </p:spPr>
        <p:txBody>
          <a:bodyPr/>
          <a:lstStyle/>
          <a:p>
            <a:r>
              <a:rPr lang="en-US" sz="3200" dirty="0" smtClean="0"/>
              <a:t>Reusable column templates that define…</a:t>
            </a:r>
          </a:p>
          <a:p>
            <a:pPr lvl="1"/>
            <a:r>
              <a:rPr lang="en-US" sz="2000" dirty="0" smtClean="0"/>
              <a:t>The underlying field type for column value</a:t>
            </a:r>
          </a:p>
          <a:p>
            <a:pPr lvl="1"/>
            <a:r>
              <a:rPr lang="en-US" sz="2000" dirty="0" smtClean="0"/>
              <a:t>The default value</a:t>
            </a:r>
          </a:p>
          <a:p>
            <a:pPr lvl="1"/>
            <a:r>
              <a:rPr lang="en-US" sz="2000" dirty="0" smtClean="0"/>
              <a:t>Rendering characteristics</a:t>
            </a:r>
          </a:p>
          <a:p>
            <a:r>
              <a:rPr lang="en-US" sz="3200" dirty="0" smtClean="0"/>
              <a:t>Each site has its own Site Column Gallery</a:t>
            </a:r>
          </a:p>
          <a:p>
            <a:pPr lvl="1"/>
            <a:r>
              <a:rPr lang="en-US" sz="2000" dirty="0" smtClean="0"/>
              <a:t>Site columns available in current site and sites below</a:t>
            </a:r>
          </a:p>
          <a:p>
            <a:pPr lvl="1"/>
            <a:r>
              <a:rPr lang="en-US" sz="2000" dirty="0" smtClean="0"/>
              <a:t>Site columns in top site available to site collection</a:t>
            </a:r>
            <a:endParaRPr lang="en-US" sz="2000" dirty="0"/>
          </a:p>
        </p:txBody>
      </p:sp>
      <p:pic>
        <p:nvPicPr>
          <p:cNvPr id="4" name="Picture 3"/>
          <p:cNvPicPr>
            <a:picLocks noChangeAspect="1"/>
          </p:cNvPicPr>
          <p:nvPr/>
        </p:nvPicPr>
        <p:blipFill>
          <a:blip r:embed="rId3"/>
          <a:stretch>
            <a:fillRect/>
          </a:stretch>
        </p:blipFill>
        <p:spPr>
          <a:xfrm>
            <a:off x="1206370" y="4127291"/>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4164333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1141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2063</Words>
  <Application>Microsoft Office PowerPoint</Application>
  <PresentationFormat>Custom</PresentationFormat>
  <Paragraphs>276</Paragraphs>
  <Slides>35</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Arial</vt:lpstr>
      <vt:lpstr>Calibri</vt:lpstr>
      <vt:lpstr>Consolas</vt:lpstr>
      <vt:lpstr>Courier New</vt:lpstr>
      <vt:lpstr>Lucida Console</vt:lpstr>
      <vt:lpstr>Segoe UI</vt:lpstr>
      <vt:lpstr>Segoe UI Light</vt:lpstr>
      <vt:lpstr>Times New Roman</vt:lpstr>
      <vt:lpstr>Wingdings</vt:lpstr>
      <vt:lpstr>5-30055_Office Template 2012 - 16x9 - White Background</vt:lpstr>
      <vt:lpstr>5-30055_Office Template 2012 - 16x9 - Colored Accent Slides</vt:lpstr>
      <vt:lpstr>Office 365 Development</vt:lpstr>
      <vt:lpstr>O3656-2 Deep dive into SharePoint lists for data storage</vt:lpstr>
      <vt:lpstr>Agenda </vt:lpstr>
      <vt:lpstr>Motivation</vt:lpstr>
      <vt:lpstr>SharePoint App Building Blocks</vt:lpstr>
      <vt:lpstr>Why Use SharePoint Lists and Libraries?</vt:lpstr>
      <vt:lpstr>Site Columns and Content Types</vt:lpstr>
      <vt:lpstr>Site Columns</vt:lpstr>
      <vt:lpstr>Content Types</vt:lpstr>
      <vt:lpstr>Content Type Hierarchy</vt:lpstr>
      <vt:lpstr>Creating Custom Content Types</vt:lpstr>
      <vt:lpstr>Creating Custom Lists using XML</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PowerPoint Presentation</vt:lpstr>
      <vt:lpstr>Updating Site Columns and Content Types</vt:lpstr>
      <vt:lpstr>Feature Upgrade</vt:lpstr>
      <vt:lpstr>UpgradeActions</vt:lpstr>
      <vt:lpstr>Upgrading Content Types</vt:lpstr>
      <vt:lpstr>Triggering Feature Upgrade</vt:lpstr>
      <vt:lpstr>Upgrading Content Types – Special Note</vt:lpstr>
      <vt:lpstr>Creating Custom Lists using CSOM</vt:lpstr>
      <vt:lpstr>Remote Error Handling</vt:lpstr>
      <vt:lpstr>Creating a List</vt:lpstr>
      <vt:lpstr>Checking Whether the List Already Exists</vt:lpstr>
      <vt:lpstr>Creating List Items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2014-12-12T20:19:46Z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