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37" r:id="rId6"/>
    <p:sldId id="1438" r:id="rId7"/>
    <p:sldId id="1439" r:id="rId8"/>
    <p:sldId id="1440" r:id="rId9"/>
    <p:sldId id="1441" r:id="rId10"/>
    <p:sldId id="1442" r:id="rId11"/>
    <p:sldId id="1443" r:id="rId12"/>
    <p:sldId id="1444" r:id="rId13"/>
    <p:sldId id="1445" r:id="rId14"/>
    <p:sldId id="1446" r:id="rId15"/>
    <p:sldId id="1447" r:id="rId16"/>
    <p:sldId id="1448" r:id="rId17"/>
    <p:sldId id="1449" r:id="rId18"/>
    <p:sldId id="1450" r:id="rId19"/>
    <p:sldId id="1451" r:id="rId20"/>
    <p:sldId id="1452" r:id="rId21"/>
    <p:sldId id="1453" r:id="rId22"/>
    <p:sldId id="1454" r:id="rId23"/>
    <p:sldId id="1455" r:id="rId24"/>
    <p:sldId id="1456" r:id="rId25"/>
    <p:sldId id="1457" r:id="rId26"/>
    <p:sldId id="1458" r:id="rId27"/>
    <p:sldId id="1459" r:id="rId28"/>
    <p:sldId id="1460" r:id="rId29"/>
    <p:sldId id="1461" r:id="rId30"/>
    <p:sldId id="1462" r:id="rId31"/>
    <p:sldId id="1463" r:id="rId32"/>
    <p:sldId id="1464" r:id="rId33"/>
    <p:sldId id="1465" r:id="rId34"/>
    <p:sldId id="1466" r:id="rId35"/>
    <p:sldId id="1467" r:id="rId36"/>
    <p:sldId id="1468" r:id="rId37"/>
    <p:sldId id="1469" r:id="rId38"/>
    <p:sldId id="1470" r:id="rId39"/>
    <p:sldId id="1471" r:id="rId40"/>
    <p:sldId id="1473" r:id="rId41"/>
    <p:sldId id="1472"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CFB3E-D9F4-4A77-AB7B-7047E4E22F8C}">
          <p14:sldIdLst>
            <p14:sldId id="1436"/>
            <p14:sldId id="1437"/>
            <p14:sldId id="1438"/>
            <p14:sldId id="1439"/>
            <p14:sldId id="1440"/>
            <p14:sldId id="1441"/>
            <p14:sldId id="1442"/>
            <p14:sldId id="1443"/>
            <p14:sldId id="1444"/>
          </p14:sldIdLst>
        </p14:section>
        <p14:section name="Android- ADAL" id="{336142C3-EE8A-48C5-AE76-A5D4E47DDDE2}">
          <p14:sldIdLst>
            <p14:sldId id="1445"/>
            <p14:sldId id="1446"/>
            <p14:sldId id="1447"/>
            <p14:sldId id="1448"/>
            <p14:sldId id="1449"/>
            <p14:sldId id="1450"/>
            <p14:sldId id="1451"/>
            <p14:sldId id="1452"/>
            <p14:sldId id="1453"/>
            <p14:sldId id="1454"/>
          </p14:sldIdLst>
        </p14:section>
        <p14:section name="Android- Exchange" id="{CF5A71F7-1751-4F7C-B931-D2F90ED52B8B}">
          <p14:sldIdLst>
            <p14:sldId id="1455"/>
            <p14:sldId id="1456"/>
            <p14:sldId id="1457"/>
            <p14:sldId id="1458"/>
            <p14:sldId id="1459"/>
          </p14:sldIdLst>
        </p14:section>
        <p14:section name="Android- OneDrive" id="{44AFA6E9-2D30-461F-BBB2-641B9641313A}">
          <p14:sldIdLst>
            <p14:sldId id="1460"/>
            <p14:sldId id="1461"/>
            <p14:sldId id="1462"/>
            <p14:sldId id="1463"/>
            <p14:sldId id="1464"/>
          </p14:sldIdLst>
        </p14:section>
        <p14:section name="Android- SharePoitn Lists" id="{AA9E592C-27AF-4887-B6F0-627E8E7A8FC0}">
          <p14:sldIdLst>
            <p14:sldId id="1465"/>
            <p14:sldId id="1466"/>
            <p14:sldId id="1467"/>
            <p14:sldId id="1468"/>
            <p14:sldId id="1469"/>
            <p14:sldId id="1470"/>
            <p14:sldId id="1471"/>
            <p14:sldId id="1473"/>
            <p14:sldId id="147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0" autoAdjust="0"/>
    <p:restoredTop sz="96372" autoAdjust="0"/>
  </p:normalViewPr>
  <p:slideViewPr>
    <p:cSldViewPr snapToGrid="0">
      <p:cViewPr varScale="1">
        <p:scale>
          <a:sx n="108" d="100"/>
          <a:sy n="108" d="100"/>
        </p:scale>
        <p:origin x="78" y="78"/>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51DBD7-2F8C-4A32-933B-F29B6EF743FE}" type="datetime8">
              <a:rPr lang="en-US" smtClean="0">
                <a:latin typeface="Segoe UI" pitchFamily="34" charset="0"/>
              </a:rPr>
              <a:t>6/3/2016 3:36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0C6207-F343-458E-823D-C2C8F42599C7}" type="datetime8">
              <a:rPr lang="en-US" smtClean="0"/>
              <a:t>6/3/2016 3:36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5EED223-31FB-4607-9344-BC3E8307E3D1}" type="datetime8">
              <a:rPr lang="en-US" smtClean="0">
                <a:solidFill>
                  <a:prstClr val="black"/>
                </a:solidFill>
              </a:rPr>
              <a:t>6/3/2016 3:36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61911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19</a:t>
            </a:fld>
            <a:endParaRPr lang="en-NZ"/>
          </a:p>
        </p:txBody>
      </p:sp>
    </p:spTree>
    <p:extLst>
      <p:ext uri="{BB962C8B-B14F-4D97-AF65-F5344CB8AC3E}">
        <p14:creationId xmlns:p14="http://schemas.microsoft.com/office/powerpoint/2010/main" val="18371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23311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“outlook-services” is the Outlook SDK</a:t>
            </a:r>
            <a:r>
              <a:rPr lang="en-US" dirty="0"/>
              <a:t> itself.</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will also</a:t>
            </a:r>
            <a:r>
              <a:rPr lang="en-US" baseline="0" dirty="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22</a:t>
            </a:fld>
            <a:endParaRPr lang="en-NZ"/>
          </a:p>
        </p:txBody>
      </p:sp>
    </p:spTree>
    <p:extLst>
      <p:ext uri="{BB962C8B-B14F-4D97-AF65-F5344CB8AC3E}">
        <p14:creationId xmlns:p14="http://schemas.microsoft.com/office/powerpoint/2010/main" val="254777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6055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409244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287176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124809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“discovery-services” is the Discovery SDK, used to resolve the user’s My SharePoint URL.</a:t>
            </a:r>
            <a:endParaRPr lang="en-US"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“file-services” is the OneDrive SDK</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will also</a:t>
            </a:r>
            <a:r>
              <a:rPr lang="en-US" baseline="0" dirty="0"/>
              <a:t> need to install a number of other dependencies explicitly.</a:t>
            </a:r>
            <a:endParaRPr lang="en-NZ" dirty="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3319318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246982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8256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E3A917E-4867-4966-8A90-33C03007F376}" type="datetime8">
              <a:rPr lang="en-US" smtClean="0"/>
              <a:t>6/3/2016 3:36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59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912284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32</a:t>
            </a:fld>
            <a:endParaRPr lang="en-NZ"/>
          </a:p>
        </p:txBody>
      </p:sp>
    </p:spTree>
    <p:extLst>
      <p:ext uri="{BB962C8B-B14F-4D97-AF65-F5344CB8AC3E}">
        <p14:creationId xmlns:p14="http://schemas.microsoft.com/office/powerpoint/2010/main" val="3217609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http://dev.office.com/android</a:t>
            </a:r>
          </a:p>
          <a:p>
            <a:endParaRPr lang="en-US" dirty="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249919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1807166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3FC1316-0BCD-41A9-8274-ABED978BDBA6}" type="datetime8">
              <a:rPr lang="en-US" smtClean="0">
                <a:solidFill>
                  <a:prstClr val="black"/>
                </a:solidFill>
              </a:rPr>
              <a:t>6/3/2016 3:36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4021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68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D1DC16-A304-49C2-ADF7-5766311B4C30}" type="datetime8">
              <a:rPr lang="en-US" smtClean="0">
                <a:solidFill>
                  <a:prstClr val="black"/>
                </a:solidFill>
              </a:rPr>
              <a:t>6/3/2016 3:36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3F7078-08CD-4011-9DF9-6E5716F238D3}" type="datetime8">
              <a:rPr lang="en-US" smtClean="0"/>
              <a:t>6/3/2016 3:36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6759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7</a:t>
            </a:fld>
            <a:endParaRPr lang="en-NZ"/>
          </a:p>
        </p:txBody>
      </p:sp>
    </p:spTree>
    <p:extLst>
      <p:ext uri="{BB962C8B-B14F-4D97-AF65-F5344CB8AC3E}">
        <p14:creationId xmlns:p14="http://schemas.microsoft.com/office/powerpoint/2010/main" val="61028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37579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Security for Office 365 SharePoint, Exchange</a:t>
            </a:r>
            <a:r>
              <a:rPr lang="en-NZ" baseline="0" dirty="0"/>
              <a:t> </a:t>
            </a:r>
            <a:r>
              <a:rPr lang="en-NZ" baseline="0" dirty="0" err="1"/>
              <a:t>etc</a:t>
            </a:r>
            <a:r>
              <a:rPr lang="en-NZ" baseline="0" dirty="0"/>
              <a:t> is handled by Azure AD.</a:t>
            </a:r>
          </a:p>
          <a:p>
            <a:endParaRPr lang="en-NZ" baseline="0" dirty="0"/>
          </a:p>
          <a:p>
            <a:r>
              <a:rPr lang="en-NZ" baseline="0" dirty="0"/>
              <a:t>We can authenticate apps with Azure AD using it’s </a:t>
            </a:r>
            <a:r>
              <a:rPr lang="en-NZ" baseline="0" dirty="0" err="1"/>
              <a:t>OAuth</a:t>
            </a:r>
            <a:r>
              <a:rPr lang="en-NZ" baseline="0" dirty="0"/>
              <a:t> 2.0 support – but implementing this manually is fiddly work.</a:t>
            </a:r>
          </a:p>
          <a:p>
            <a:endParaRPr lang="en-NZ" baseline="0" dirty="0"/>
          </a:p>
          <a:p>
            <a:r>
              <a:rPr lang="en-NZ" baseline="0" dirty="0"/>
              <a:t>There is a Microsoft library we can use: Active Directory Authentication Library (ADAL) – it implements </a:t>
            </a:r>
            <a:r>
              <a:rPr lang="en-NZ" baseline="0" dirty="0" err="1"/>
              <a:t>OAuth</a:t>
            </a:r>
            <a:r>
              <a:rPr lang="en-NZ" baseline="0" dirty="0"/>
              <a:t> authentication with Azure AD and wraps it up into a few easy method calls. This includes UI elements for prompting the user to sign in (hosts a web browser control).</a:t>
            </a:r>
          </a:p>
          <a:p>
            <a:endParaRPr lang="en-NZ" baseline="0" dirty="0"/>
          </a:p>
          <a:p>
            <a:r>
              <a:rPr lang="en-NZ" baseline="0" dirty="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67639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t>
            </a:r>
            <a:r>
              <a:rPr lang="en-NZ" baseline="0" dirty="0"/>
              <a:t>e ADAL is hosted on GitHub, under the </a:t>
            </a:r>
            <a:r>
              <a:rPr lang="en-NZ" baseline="0" dirty="0" err="1"/>
              <a:t>AzureAD</a:t>
            </a:r>
            <a:r>
              <a:rPr lang="en-NZ" baseline="0" dirty="0"/>
              <a:t> account.</a:t>
            </a:r>
          </a:p>
          <a:p>
            <a:endParaRPr lang="en-NZ" baseline="0" dirty="0"/>
          </a:p>
          <a:p>
            <a:r>
              <a:rPr lang="en-NZ" baseline="0" dirty="0"/>
              <a:t>It has support for both Eclipse and Android Studio, and can be used in a few ways:</a:t>
            </a:r>
          </a:p>
          <a:p>
            <a:endParaRPr lang="en-NZ" baseline="0" dirty="0"/>
          </a:p>
          <a:p>
            <a:pPr marL="171450" indent="-171450">
              <a:buFont typeface="Arial" panose="020B0604020202020204" pitchFamily="34" charset="0"/>
              <a:buChar char="•"/>
            </a:pPr>
            <a:r>
              <a:rPr lang="en-NZ" baseline="0" dirty="0"/>
              <a:t>Included as source (clone from GitHub or obtain a source zip).</a:t>
            </a:r>
          </a:p>
          <a:p>
            <a:pPr marL="171450" indent="-171450">
              <a:buFont typeface="Arial" panose="020B0604020202020204" pitchFamily="34" charset="0"/>
              <a:buChar char="•"/>
            </a:pPr>
            <a:r>
              <a:rPr lang="en-NZ" baseline="0" dirty="0"/>
              <a:t>Included as a binary AAR package from Maven.</a:t>
            </a:r>
          </a:p>
          <a:p>
            <a:pPr marL="171450" indent="-171450">
              <a:buFont typeface="Arial" panose="020B0604020202020204" pitchFamily="34" charset="0"/>
              <a:buChar char="•"/>
            </a:pPr>
            <a:r>
              <a:rPr lang="en-NZ" baseline="0" dirty="0"/>
              <a:t>Included as a Jar in the libs folder.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Hosted</a:t>
            </a:r>
            <a:r>
              <a:rPr lang="en-US" baseline="0" dirty="0"/>
              <a:t> in Maven: </a:t>
            </a:r>
            <a:r>
              <a:rPr lang="en-NZ" dirty="0"/>
              <a:t>http://mvnrepository.com/artifact/com.microsoft.aad/adal/</a:t>
            </a:r>
          </a:p>
        </p:txBody>
      </p:sp>
      <p:sp>
        <p:nvSpPr>
          <p:cNvPr id="4" name="Slide Number Placeholder 3"/>
          <p:cNvSpPr>
            <a:spLocks noGrp="1"/>
          </p:cNvSpPr>
          <p:nvPr>
            <p:ph type="sldNum" sz="quarter" idx="10"/>
          </p:nvPr>
        </p:nvSpPr>
        <p:spPr/>
        <p:txBody>
          <a:bodyPr/>
          <a:lstStyle/>
          <a:p>
            <a:fld id="{E2BC59F1-9368-4308-AFF4-78B729EF25FE}" type="slidenum">
              <a:rPr lang="en-NZ" smtClean="0"/>
              <a:t>14</a:t>
            </a:fld>
            <a:endParaRPr lang="en-NZ"/>
          </a:p>
        </p:txBody>
      </p:sp>
    </p:spTree>
    <p:extLst>
      <p:ext uri="{BB962C8B-B14F-4D97-AF65-F5344CB8AC3E}">
        <p14:creationId xmlns:p14="http://schemas.microsoft.com/office/powerpoint/2010/main" val="14816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covers installing the ADAL into</a:t>
            </a:r>
            <a:r>
              <a:rPr lang="en-NZ" baseline="0" dirty="0"/>
              <a:t> an Android Studio project.</a:t>
            </a:r>
          </a:p>
          <a:p>
            <a:endParaRPr lang="en-NZ" baseline="0" dirty="0"/>
          </a:p>
          <a:p>
            <a:r>
              <a:rPr lang="en-NZ" baseline="0" dirty="0"/>
              <a:t>Simply add a </a:t>
            </a:r>
            <a:r>
              <a:rPr lang="en-NZ" b="1" baseline="0" dirty="0"/>
              <a:t>compile</a:t>
            </a:r>
            <a:r>
              <a:rPr lang="en-NZ" b="0" baseline="0" dirty="0"/>
              <a:t> statement to the </a:t>
            </a:r>
            <a:r>
              <a:rPr lang="en-NZ" b="0" baseline="0" dirty="0" err="1"/>
              <a:t>build.gradle</a:t>
            </a:r>
            <a:r>
              <a:rPr lang="en-NZ" b="0" baseline="0" dirty="0"/>
              <a:t> file for your project, and Android Studio/</a:t>
            </a:r>
            <a:r>
              <a:rPr lang="en-NZ" b="0" baseline="0" dirty="0" err="1"/>
              <a:t>Gradle</a:t>
            </a:r>
            <a:r>
              <a:rPr lang="en-NZ" b="0" baseline="0" dirty="0"/>
              <a:t> will take care of downloading the correct package and including it in your project.</a:t>
            </a:r>
          </a:p>
          <a:p>
            <a:endParaRPr lang="en-NZ" b="0" baseline="0" dirty="0"/>
          </a:p>
          <a:p>
            <a:r>
              <a:rPr lang="en-NZ" b="0" dirty="0"/>
              <a:t>e.g.</a:t>
            </a:r>
          </a:p>
          <a:p>
            <a:endParaRPr lang="en-NZ" b="1" dirty="0"/>
          </a:p>
          <a:p>
            <a:r>
              <a:rPr lang="en-NZ" b="1" dirty="0"/>
              <a:t>dependencies {</a:t>
            </a:r>
          </a:p>
          <a:p>
            <a:r>
              <a:rPr lang="en-NZ" b="1" dirty="0"/>
              <a:t> compile </a:t>
            </a:r>
            <a:r>
              <a:rPr lang="en-NZ" b="1" dirty="0" err="1"/>
              <a:t>fileTree</a:t>
            </a:r>
            <a:r>
              <a:rPr lang="en-NZ" b="1" dirty="0"/>
              <a:t>(</a:t>
            </a:r>
            <a:r>
              <a:rPr lang="en-NZ" b="1" dirty="0" err="1"/>
              <a:t>dir</a:t>
            </a:r>
            <a:r>
              <a:rPr lang="en-NZ" b="1" dirty="0"/>
              <a:t>: 'libs', include: ['*.jar'])</a:t>
            </a:r>
          </a:p>
          <a:p>
            <a:r>
              <a:rPr lang="en-NZ" b="1" dirty="0"/>
              <a:t> compile 'com.microsoft.aad:adal:1.0.2'</a:t>
            </a:r>
          </a:p>
          <a:p>
            <a:r>
              <a:rPr lang="en-NZ" b="1" dirty="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15</a:t>
            </a:fld>
            <a:endParaRPr lang="en-NZ"/>
          </a:p>
        </p:txBody>
      </p:sp>
    </p:spTree>
    <p:extLst>
      <p:ext uri="{BB962C8B-B14F-4D97-AF65-F5344CB8AC3E}">
        <p14:creationId xmlns:p14="http://schemas.microsoft.com/office/powerpoint/2010/main" val="337850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Best practice is to avoid caching</a:t>
            </a:r>
            <a:r>
              <a:rPr lang="en-NZ" baseline="0" dirty="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18</a:t>
            </a:fld>
            <a:endParaRPr lang="en-NZ"/>
          </a:p>
        </p:txBody>
      </p:sp>
    </p:spTree>
    <p:extLst>
      <p:ext uri="{BB962C8B-B14F-4D97-AF65-F5344CB8AC3E}">
        <p14:creationId xmlns:p14="http://schemas.microsoft.com/office/powerpoint/2010/main" val="425008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4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fficeDev/Microsoft-Graph-SDK-Android"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6.xml"/><Relationship Id="rId5" Type="http://schemas.openxmlformats.org/officeDocument/2006/relationships/hyperlink" Target="https://github.com/OfficeDev/Microsoft-Graph-SDK-Android" TargetMode="External"/><Relationship Id="rId4" Type="http://schemas.openxmlformats.org/officeDocument/2006/relationships/hyperlink" Target="https://github.com/OfficeDev/Office-365-SDK-for-Andro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3.emf"/><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8" y="2159984"/>
            <a:ext cx="7315200" cy="1126462"/>
          </a:xfrm>
        </p:spPr>
        <p:txBody>
          <a:bodyPr/>
          <a:lstStyle/>
          <a:p>
            <a:r>
              <a:rPr lang="en-NZ" dirty="0"/>
              <a:t>Authentication with Azure AD</a:t>
            </a:r>
            <a:br>
              <a:rPr lang="en-NZ" dirty="0"/>
            </a:br>
            <a:r>
              <a:rPr lang="en-NZ" sz="2800" dirty="0"/>
              <a:t>Android</a:t>
            </a:r>
          </a:p>
        </p:txBody>
      </p:sp>
      <p:sp>
        <p:nvSpPr>
          <p:cNvPr id="73" name="Text Placeholder 7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14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a:t>Overview</a:t>
            </a:r>
          </a:p>
        </p:txBody>
      </p:sp>
      <p:sp>
        <p:nvSpPr>
          <p:cNvPr id="3" name="Text Placeholder 2"/>
          <p:cNvSpPr>
            <a:spLocks noGrp="1"/>
          </p:cNvSpPr>
          <p:nvPr>
            <p:ph type="body" sz="quarter" idx="11"/>
          </p:nvPr>
        </p:nvSpPr>
        <p:spPr>
          <a:xfrm>
            <a:off x="6675439" y="437963"/>
            <a:ext cx="5486400" cy="6118598"/>
          </a:xfrm>
        </p:spPr>
        <p:txBody>
          <a:bodyPr/>
          <a:lstStyle/>
          <a:p>
            <a:pPr marL="0" indent="0">
              <a:spcBef>
                <a:spcPts val="2400"/>
              </a:spcBef>
              <a:buNone/>
            </a:pPr>
            <a:r>
              <a:rPr lang="en-NZ" sz="3200" dirty="0"/>
              <a:t>Authentication with Office 365 SharePoint is handled by </a:t>
            </a:r>
            <a:br>
              <a:rPr lang="en-NZ" sz="3200" dirty="0"/>
            </a:br>
            <a:r>
              <a:rPr lang="en-NZ" sz="3200" dirty="0"/>
              <a:t>Azure AD</a:t>
            </a:r>
          </a:p>
          <a:p>
            <a:pPr marL="0" indent="0">
              <a:spcBef>
                <a:spcPts val="2400"/>
              </a:spcBef>
              <a:buNone/>
            </a:pPr>
            <a:r>
              <a:rPr lang="en-NZ" sz="3200" dirty="0"/>
              <a:t>Azure AD supports </a:t>
            </a:r>
            <a:br>
              <a:rPr lang="en-NZ" sz="3200" dirty="0"/>
            </a:br>
            <a:r>
              <a:rPr lang="en-NZ" sz="3200" dirty="0"/>
              <a:t>OAuth 2.0 —access tokens </a:t>
            </a:r>
            <a:br>
              <a:rPr lang="en-NZ" sz="3200" dirty="0"/>
            </a:br>
            <a:r>
              <a:rPr lang="en-NZ" sz="3200" dirty="0"/>
              <a:t>and refresh tokens</a:t>
            </a:r>
          </a:p>
          <a:p>
            <a:pPr marL="0" indent="0">
              <a:spcBef>
                <a:spcPts val="2400"/>
              </a:spcBef>
              <a:buNone/>
            </a:pPr>
            <a:r>
              <a:rPr lang="en-NZ" sz="3200" dirty="0"/>
              <a:t>Active Directory Authentication Library </a:t>
            </a:r>
            <a:br>
              <a:rPr lang="en-NZ" sz="3200" dirty="0"/>
            </a:br>
            <a:r>
              <a:rPr lang="en-NZ" sz="3200" dirty="0"/>
              <a:t>(ADAL) provides UI </a:t>
            </a:r>
            <a:br>
              <a:rPr lang="en-NZ" sz="3200" dirty="0"/>
            </a:br>
            <a:r>
              <a:rPr lang="en-NZ" sz="3200" dirty="0"/>
              <a:t>and services for easily implementing Azure AD </a:t>
            </a:r>
            <a:br>
              <a:rPr lang="en-NZ" sz="3200" dirty="0"/>
            </a:br>
            <a:r>
              <a:rPr lang="en-NZ" sz="3200" dirty="0"/>
              <a:t>OAuth within an Android app</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409193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392071"/>
            <a:ext cx="5486400" cy="4210383"/>
          </a:xfrm>
        </p:spPr>
        <p:txBody>
          <a:bodyPr/>
          <a:lstStyle/>
          <a:p>
            <a:pPr marL="514350" indent="-514350">
              <a:spcBef>
                <a:spcPts val="2400"/>
              </a:spcBef>
              <a:buFont typeface="+mj-lt"/>
              <a:buAutoNum type="arabicPeriod"/>
            </a:pPr>
            <a:r>
              <a:rPr lang="en-US" sz="3200" dirty="0"/>
              <a:t>Authentication UI</a:t>
            </a:r>
          </a:p>
          <a:p>
            <a:pPr marL="514350" indent="-514350">
              <a:spcBef>
                <a:spcPts val="2400"/>
              </a:spcBef>
              <a:buFont typeface="+mj-lt"/>
              <a:buAutoNum type="arabicPeriod"/>
            </a:pPr>
            <a:r>
              <a:rPr lang="en-US" sz="3200" dirty="0"/>
              <a:t>Support for two-factor</a:t>
            </a:r>
          </a:p>
          <a:p>
            <a:pPr marL="514350" indent="-514350">
              <a:spcBef>
                <a:spcPts val="2400"/>
              </a:spcBef>
              <a:buFont typeface="+mj-lt"/>
              <a:buAutoNum type="arabicPeriod"/>
            </a:pPr>
            <a:r>
              <a:rPr lang="en-US" sz="3200" dirty="0"/>
              <a:t>Caching (automatic </a:t>
            </a:r>
            <a:br>
              <a:rPr lang="en-US" sz="3200" dirty="0"/>
            </a:br>
            <a:r>
              <a:rPr lang="en-US" sz="3200" dirty="0"/>
              <a:t>token refreshing, silent authorization)</a:t>
            </a:r>
          </a:p>
          <a:p>
            <a:pPr marL="514350" indent="-514350">
              <a:spcBef>
                <a:spcPts val="2400"/>
              </a:spcBef>
              <a:buFont typeface="+mj-lt"/>
              <a:buAutoNum type="arabicPeriod"/>
            </a:pPr>
            <a:r>
              <a:rPr lang="en-US" sz="3200" dirty="0"/>
              <a:t>Secure (tokens, etc., are encrypted in the cache)</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Features</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600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a:t>Authentication process</a:t>
            </a:r>
          </a:p>
        </p:txBody>
      </p:sp>
      <p:sp>
        <p:nvSpPr>
          <p:cNvPr id="3" name="Text Placeholder 2"/>
          <p:cNvSpPr>
            <a:spLocks noGrp="1"/>
          </p:cNvSpPr>
          <p:nvPr>
            <p:ph type="body" sz="quarter" idx="11"/>
          </p:nvPr>
        </p:nvSpPr>
        <p:spPr>
          <a:xfrm>
            <a:off x="6675439" y="1170471"/>
            <a:ext cx="5486400" cy="4653582"/>
          </a:xfrm>
        </p:spPr>
        <p:txBody>
          <a:bodyPr/>
          <a:lstStyle/>
          <a:p>
            <a:pPr marL="514350" indent="-514350">
              <a:spcBef>
                <a:spcPts val="2400"/>
              </a:spcBef>
              <a:buFont typeface="+mj-lt"/>
              <a:buAutoNum type="arabicPeriod"/>
            </a:pPr>
            <a:r>
              <a:rPr lang="en-US" sz="3200" dirty="0"/>
              <a:t>Create </a:t>
            </a:r>
            <a:r>
              <a:rPr lang="en-US" sz="3200" dirty="0" err="1"/>
              <a:t>AuthenticationContext</a:t>
            </a:r>
            <a:endParaRPr lang="en-US" sz="3200" dirty="0"/>
          </a:p>
          <a:p>
            <a:pPr marL="514350" indent="-514350">
              <a:spcBef>
                <a:spcPts val="2400"/>
              </a:spcBef>
              <a:buFont typeface="+mj-lt"/>
              <a:buAutoNum type="arabicPeriod"/>
            </a:pPr>
            <a:r>
              <a:rPr lang="en-US" sz="3200" dirty="0"/>
              <a:t>Call ADAL and acquire token (may prompt user)</a:t>
            </a:r>
          </a:p>
          <a:p>
            <a:pPr marL="514350" indent="-514350">
              <a:spcBef>
                <a:spcPts val="2400"/>
              </a:spcBef>
              <a:buFont typeface="+mj-lt"/>
              <a:buAutoNum type="arabicPeriod"/>
            </a:pPr>
            <a:r>
              <a:rPr lang="en-US" sz="3200" dirty="0"/>
              <a:t>Setup </a:t>
            </a:r>
            <a:r>
              <a:rPr lang="en-US" sz="3200" dirty="0" err="1"/>
              <a:t>AuthenticationProvider</a:t>
            </a:r>
            <a:r>
              <a:rPr lang="en-US" sz="3200" dirty="0"/>
              <a:t>, add credentials</a:t>
            </a:r>
          </a:p>
          <a:p>
            <a:pPr marL="514350" indent="-514350">
              <a:spcBef>
                <a:spcPts val="2400"/>
              </a:spcBef>
              <a:buFont typeface="+mj-lt"/>
              <a:buAutoNum type="arabicPeriod"/>
            </a:pPr>
            <a:r>
              <a:rPr lang="en-US" sz="3200" dirty="0"/>
              <a:t>Create client(s)</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89127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a:t>Where can I find it?</a:t>
            </a:r>
          </a:p>
        </p:txBody>
      </p:sp>
      <p:sp>
        <p:nvSpPr>
          <p:cNvPr id="3" name="Text Placeholder 2"/>
          <p:cNvSpPr>
            <a:spLocks noGrp="1"/>
          </p:cNvSpPr>
          <p:nvPr>
            <p:ph type="body" sz="quarter" idx="11"/>
          </p:nvPr>
        </p:nvSpPr>
        <p:spPr>
          <a:xfrm>
            <a:off x="6675439" y="1102761"/>
            <a:ext cx="5486400" cy="4789003"/>
          </a:xfrm>
        </p:spPr>
        <p:txBody>
          <a:bodyPr/>
          <a:lstStyle/>
          <a:p>
            <a:pPr marL="0" indent="0">
              <a:spcBef>
                <a:spcPts val="2400"/>
              </a:spcBef>
              <a:buNone/>
            </a:pPr>
            <a:r>
              <a:rPr lang="en-NZ" sz="3200" dirty="0">
                <a:hlinkClick r:id="rId3"/>
              </a:rPr>
              <a:t>https://github.com/AzureAD/azure-activedirectory-library-for-android</a:t>
            </a:r>
            <a:endParaRPr lang="en-NZ" sz="3200" dirty="0"/>
          </a:p>
          <a:p>
            <a:pPr marL="0" indent="0">
              <a:spcBef>
                <a:spcPts val="2400"/>
              </a:spcBef>
              <a:buNone/>
            </a:pPr>
            <a:r>
              <a:rPr lang="en-NZ" sz="3200" dirty="0"/>
              <a:t>Supports both Eclipse </a:t>
            </a:r>
            <a:br>
              <a:rPr lang="en-NZ" sz="3200" dirty="0"/>
            </a:br>
            <a:r>
              <a:rPr lang="en-NZ" sz="3200" dirty="0"/>
              <a:t>and Android Studio</a:t>
            </a:r>
          </a:p>
          <a:p>
            <a:pPr marL="0" indent="0">
              <a:spcBef>
                <a:spcPts val="2400"/>
              </a:spcBef>
              <a:buNone/>
            </a:pPr>
            <a:r>
              <a:rPr lang="en-NZ" sz="3200" dirty="0"/>
              <a:t>Can be included as source, </a:t>
            </a:r>
            <a:br>
              <a:rPr lang="en-NZ" sz="3200" dirty="0"/>
            </a:br>
            <a:r>
              <a:rPr lang="en-NZ" sz="3200" dirty="0"/>
              <a:t>as a binary AAR package </a:t>
            </a:r>
            <a:br>
              <a:rPr lang="en-NZ" sz="3200" dirty="0"/>
            </a:br>
            <a:r>
              <a:rPr lang="en-NZ" sz="3200" dirty="0"/>
              <a:t>from </a:t>
            </a:r>
            <a:r>
              <a:rPr lang="en-NZ" sz="3200" dirty="0" err="1"/>
              <a:t>JCenter</a:t>
            </a:r>
            <a:r>
              <a:rPr lang="en-NZ" sz="3200" dirty="0"/>
              <a:t> or as a JARs </a:t>
            </a:r>
            <a:br>
              <a:rPr lang="en-NZ" sz="3200" dirty="0"/>
            </a:br>
            <a:r>
              <a:rPr lang="en-NZ" sz="3200" dirty="0"/>
              <a:t>in your libs folder</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3465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NZ" sz="4800" dirty="0"/>
              <a:t>How do I use it?</a:t>
            </a:r>
          </a:p>
        </p:txBody>
      </p:sp>
      <p:sp>
        <p:nvSpPr>
          <p:cNvPr id="3" name="Text Placeholder 2"/>
          <p:cNvSpPr>
            <a:spLocks noGrp="1"/>
          </p:cNvSpPr>
          <p:nvPr>
            <p:ph type="body" sz="quarter" idx="11"/>
          </p:nvPr>
        </p:nvSpPr>
        <p:spPr>
          <a:xfrm>
            <a:off x="6675439" y="1902980"/>
            <a:ext cx="5486400" cy="3188565"/>
          </a:xfrm>
        </p:spPr>
        <p:txBody>
          <a:bodyPr/>
          <a:lstStyle/>
          <a:p>
            <a:pPr marL="0" indent="0">
              <a:buNone/>
            </a:pPr>
            <a:r>
              <a:rPr lang="en-NZ" sz="3200" dirty="0"/>
              <a:t>To add the ADAL to an </a:t>
            </a:r>
            <a:br>
              <a:rPr lang="en-NZ" sz="3200" dirty="0"/>
            </a:br>
            <a:r>
              <a:rPr lang="en-NZ" sz="3200" dirty="0"/>
              <a:t>Android Studio project </a:t>
            </a:r>
            <a:br>
              <a:rPr lang="en-NZ" sz="3200" dirty="0"/>
            </a:br>
            <a:r>
              <a:rPr lang="en-NZ" sz="3200" dirty="0"/>
              <a:t>add the following to your </a:t>
            </a:r>
            <a:r>
              <a:rPr lang="en-NZ" sz="3200" dirty="0" err="1"/>
              <a:t>build.gradle</a:t>
            </a:r>
            <a:r>
              <a:rPr lang="en-NZ" sz="3200" dirty="0"/>
              <a:t> file:</a:t>
            </a:r>
          </a:p>
          <a:p>
            <a:r>
              <a:rPr lang="en-NZ" sz="2000" dirty="0">
                <a:latin typeface="+mn-lt"/>
              </a:rPr>
              <a:t>Compile ‘com.Microsoft.aad:adal:1.0.5’ </a:t>
            </a:r>
          </a:p>
          <a:p>
            <a:r>
              <a:rPr lang="en-NZ" sz="2000" dirty="0">
                <a:latin typeface="+mn-lt"/>
              </a:rPr>
              <a:t>Android studio will automatically download the binaries and add them </a:t>
            </a:r>
            <a:br>
              <a:rPr lang="en-NZ" sz="2000" dirty="0">
                <a:latin typeface="+mn-lt"/>
              </a:rPr>
            </a:br>
            <a:r>
              <a:rPr lang="en-NZ" sz="2000" dirty="0">
                <a:latin typeface="+mn-lt"/>
              </a:rPr>
              <a:t>to your project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78120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78248"/>
            <a:ext cx="5486400" cy="4038029"/>
          </a:xfrm>
        </p:spPr>
        <p:txBody>
          <a:bodyPr/>
          <a:lstStyle/>
          <a:p>
            <a:pPr marL="0" indent="0">
              <a:spcBef>
                <a:spcPts val="2400"/>
              </a:spcBef>
              <a:buNone/>
            </a:pPr>
            <a:r>
              <a:rPr lang="en-NZ" sz="3200" dirty="0"/>
              <a:t>Before continuing, you must register your Android app in Azure AD as a “native client” app, and obtain a client ID</a:t>
            </a:r>
          </a:p>
          <a:p>
            <a:pPr marL="0" indent="0">
              <a:spcBef>
                <a:spcPts val="2400"/>
              </a:spcBef>
              <a:buNone/>
            </a:pPr>
            <a:r>
              <a:rPr lang="en-NZ" sz="3200" dirty="0"/>
              <a:t>This client ID is then passed into the ADAL along with </a:t>
            </a:r>
            <a:br>
              <a:rPr lang="en-NZ" sz="3200" dirty="0"/>
            </a:br>
            <a:r>
              <a:rPr lang="en-NZ" sz="3200" dirty="0"/>
              <a:t>other information about </a:t>
            </a:r>
            <a:br>
              <a:rPr lang="en-NZ" sz="3200" dirty="0"/>
            </a:br>
            <a:r>
              <a:rPr lang="en-NZ" sz="3200" dirty="0"/>
              <a:t>your AD/O365 tenant</a:t>
            </a:r>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t>What else do </a:t>
            </a:r>
            <a:br>
              <a:rPr lang="en-US" sz="4800" dirty="0"/>
            </a:br>
            <a:r>
              <a:rPr lang="en-US" sz="4800" dirty="0"/>
              <a:t>I need?</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0137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46063" y="2241533"/>
            <a:ext cx="5514975" cy="849463"/>
          </a:xfrm>
        </p:spPr>
        <p:txBody>
          <a:bodyPr/>
          <a:lstStyle/>
          <a:p>
            <a:pPr marL="0" indent="0">
              <a:buNone/>
            </a:pPr>
            <a:r>
              <a:rPr lang="en-US" sz="4800" dirty="0"/>
              <a:t>Examples</a:t>
            </a:r>
          </a:p>
        </p:txBody>
      </p:sp>
      <p:sp>
        <p:nvSpPr>
          <p:cNvPr id="3" name="Text Placeholder 2"/>
          <p:cNvSpPr>
            <a:spLocks noGrp="1"/>
          </p:cNvSpPr>
          <p:nvPr>
            <p:ph type="body" sz="quarter" idx="11"/>
          </p:nvPr>
        </p:nvSpPr>
        <p:spPr>
          <a:xfrm>
            <a:off x="6675439" y="2961731"/>
            <a:ext cx="5486400" cy="1071062"/>
          </a:xfrm>
        </p:spPr>
        <p:txBody>
          <a:bodyPr/>
          <a:lstStyle/>
          <a:p>
            <a:pPr marL="0" indent="0">
              <a:buNone/>
            </a:pPr>
            <a:r>
              <a:rPr lang="en-US" sz="3200" dirty="0"/>
              <a:t>See: </a:t>
            </a:r>
            <a:r>
              <a:rPr lang="en-US" sz="3200" dirty="0">
                <a:hlinkClick r:id="rId2"/>
              </a:rPr>
              <a:t>http://dev.office.com/android</a:t>
            </a:r>
            <a:endParaRPr lang="en-US" sz="3200" dirty="0"/>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5693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NZ" sz="4800" dirty="0"/>
              <a:t>Securely storing tokens</a:t>
            </a:r>
          </a:p>
        </p:txBody>
      </p:sp>
      <p:sp>
        <p:nvSpPr>
          <p:cNvPr id="3" name="Text Placeholder 2"/>
          <p:cNvSpPr>
            <a:spLocks noGrp="1"/>
          </p:cNvSpPr>
          <p:nvPr>
            <p:ph type="body" sz="quarter" idx="11"/>
          </p:nvPr>
        </p:nvSpPr>
        <p:spPr>
          <a:xfrm>
            <a:off x="6675439" y="1324360"/>
            <a:ext cx="5486400" cy="4345805"/>
          </a:xfrm>
        </p:spPr>
        <p:txBody>
          <a:bodyPr/>
          <a:lstStyle/>
          <a:p>
            <a:pPr marL="0" indent="0">
              <a:buNone/>
            </a:pPr>
            <a:r>
              <a:rPr lang="en-US" sz="3200" dirty="0"/>
              <a:t>While there are ADAL methods which accept passing refresh tokens, we don’t need </a:t>
            </a:r>
            <a:br>
              <a:rPr lang="en-US" sz="3200" dirty="0"/>
            </a:br>
            <a:r>
              <a:rPr lang="en-US" sz="3200" dirty="0"/>
              <a:t>to use them!</a:t>
            </a:r>
          </a:p>
          <a:p>
            <a:pPr marL="0" indent="0">
              <a:spcBef>
                <a:spcPts val="2400"/>
              </a:spcBef>
              <a:buNone/>
            </a:pPr>
            <a:r>
              <a:rPr lang="en-US" sz="3200" dirty="0"/>
              <a:t>ADAL automatically caches access/refresh tokens securely</a:t>
            </a:r>
          </a:p>
          <a:p>
            <a:pPr marL="0" indent="0">
              <a:spcBef>
                <a:spcPts val="2400"/>
              </a:spcBef>
              <a:buNone/>
            </a:pPr>
            <a:r>
              <a:rPr lang="en-US" sz="3200" dirty="0"/>
              <a:t>Tokens are encrypted using </a:t>
            </a:r>
            <a:br>
              <a:rPr lang="en-US" sz="3200" dirty="0"/>
            </a:br>
            <a:r>
              <a:rPr lang="en-US" sz="3200" dirty="0"/>
              <a:t>a private key you specify</a:t>
            </a:r>
            <a:endParaRPr lang="en-NZ" sz="3200" dirty="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8840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AD Authentication Demos</a:t>
            </a:r>
            <a:endParaRPr lang="en-US" dirty="0"/>
          </a:p>
        </p:txBody>
      </p:sp>
      <p:grpSp>
        <p:nvGrpSpPr>
          <p:cNvPr id="8" name="Group 4"/>
          <p:cNvGrpSpPr>
            <a:grpSpLocks noChangeAspect="1"/>
          </p:cNvGrpSpPr>
          <p:nvPr/>
        </p:nvGrpSpPr>
        <p:grpSpPr bwMode="auto">
          <a:xfrm>
            <a:off x="8497888" y="479425"/>
            <a:ext cx="3581400" cy="6051550"/>
            <a:chOff x="5353" y="302"/>
            <a:chExt cx="2256" cy="3812"/>
          </a:xfrm>
        </p:grpSpPr>
        <p:sp>
          <p:nvSpPr>
            <p:cNvPr id="9"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25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677656"/>
          </a:xfrm>
        </p:spPr>
        <p:txBody>
          <a:bodyPr/>
          <a:lstStyle/>
          <a:p>
            <a:pPr defTabSz="914363">
              <a:lnSpc>
                <a:spcPct val="100000"/>
              </a:lnSpc>
              <a:spcBef>
                <a:spcPts val="0"/>
              </a:spcBef>
              <a:defRPr/>
            </a:pPr>
            <a:r>
              <a:rPr lang="en-US" sz="5400" dirty="0"/>
              <a:t>Deep dive into native </a:t>
            </a:r>
            <a:br>
              <a:rPr lang="en-US" sz="5400" dirty="0"/>
            </a:br>
            <a:r>
              <a:rPr lang="en-US" sz="5400" dirty="0"/>
              <a:t>Android development </a:t>
            </a:r>
            <a:br>
              <a:rPr lang="en-US" sz="5400" dirty="0"/>
            </a:br>
            <a:r>
              <a:rPr lang="en-US" sz="5400" dirty="0"/>
              <a:t>with the Microsoft Graph</a:t>
            </a:r>
          </a:p>
        </p:txBody>
      </p:sp>
      <p:grpSp>
        <p:nvGrpSpPr>
          <p:cNvPr id="6" name="Group 5"/>
          <p:cNvGrpSpPr/>
          <p:nvPr/>
        </p:nvGrpSpPr>
        <p:grpSpPr>
          <a:xfrm>
            <a:off x="7867245" y="1287462"/>
            <a:ext cx="4801005" cy="6449805"/>
            <a:chOff x="8595651" y="2113047"/>
            <a:chExt cx="4084253" cy="5486900"/>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33224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p:cNvSpPr>
            <a:spLocks noGrp="1"/>
          </p:cNvSpPr>
          <p:nvPr>
            <p:ph type="body" sz="quarter" idx="11"/>
          </p:nvPr>
        </p:nvSpPr>
        <p:spPr>
          <a:xfrm>
            <a:off x="2103438" y="1821429"/>
            <a:ext cx="8229600" cy="1803571"/>
          </a:xfrm>
        </p:spPr>
        <p:txBody>
          <a:bodyPr/>
          <a:lstStyle/>
          <a:p>
            <a:r>
              <a:rPr lang="en-US" sz="2800" dirty="0"/>
              <a:t>Android</a:t>
            </a:r>
          </a:p>
          <a:p>
            <a:r>
              <a:rPr lang="en-US" dirty="0"/>
              <a:t>Calling the Microsoft Graph for Exchange API</a:t>
            </a:r>
            <a:endParaRPr lang="en-US" sz="2800" dirty="0"/>
          </a:p>
        </p:txBody>
      </p:sp>
      <p:sp>
        <p:nvSpPr>
          <p:cNvPr id="44" name="Text Placeholder 43"/>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8096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a:t>The Microsoft Graph SDK for Android provides programmatic access to your Mail, Calendar, and Contacts </a:t>
            </a:r>
            <a:br>
              <a:rPr lang="en-US" sz="3200" dirty="0"/>
            </a:br>
            <a:r>
              <a:rPr lang="en-US" sz="3200" dirty="0"/>
              <a:t>in Office 365 Exchange Online</a:t>
            </a:r>
          </a:p>
          <a:p>
            <a:pPr marL="0" indent="0">
              <a:spcBef>
                <a:spcPts val="2400"/>
              </a:spcBef>
              <a:buNone/>
            </a:pPr>
            <a:r>
              <a:rPr lang="en-US" sz="3200" dirty="0"/>
              <a:t>Authentication is handled </a:t>
            </a:r>
            <a:br>
              <a:rPr lang="en-US" sz="3200" dirty="0"/>
            </a:br>
            <a:r>
              <a:rPr lang="en-US" sz="3200" dirty="0"/>
              <a:t>by Azure Active Directory</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238466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980950"/>
            <a:ext cx="5486400" cy="3365024"/>
          </a:xfrm>
        </p:spPr>
        <p:txBody>
          <a:bodyPr/>
          <a:lstStyle/>
          <a:p>
            <a:pPr marL="0" lvl="0" indent="0">
              <a:spcBef>
                <a:spcPts val="2400"/>
              </a:spcBef>
              <a:buNone/>
            </a:pPr>
            <a:r>
              <a:rPr lang="en-NZ" sz="3200" dirty="0">
                <a:gradFill>
                  <a:gsLst>
                    <a:gs pos="92515">
                      <a:srgbClr val="262626"/>
                    </a:gs>
                    <a:gs pos="0">
                      <a:srgbClr val="262626"/>
                    </a:gs>
                  </a:gsLst>
                  <a:lin ang="5400000" scaled="0"/>
                </a:gradFill>
                <a:hlinkClick r:id="rId3"/>
              </a:rPr>
              <a:t>https://github.com/OfficeDev/Microsoft-Graph-SDK-Android</a:t>
            </a:r>
            <a:endParaRPr lang="en-NZ" sz="3200" dirty="0">
              <a:gradFill>
                <a:gsLst>
                  <a:gs pos="92515">
                    <a:srgbClr val="262626"/>
                  </a:gs>
                  <a:gs pos="0">
                    <a:srgbClr val="262626"/>
                  </a:gs>
                </a:gsLst>
                <a:lin ang="5400000" scaled="0"/>
              </a:gradFill>
            </a:endParaRPr>
          </a:p>
          <a:p>
            <a:pPr marL="0" lvl="0" indent="0">
              <a:spcBef>
                <a:spcPts val="2400"/>
              </a:spcBef>
              <a:buNone/>
            </a:pPr>
            <a:r>
              <a:rPr lang="en-US" sz="3200" dirty="0"/>
              <a:t>Install by adding to your </a:t>
            </a:r>
            <a:r>
              <a:rPr lang="en-US" sz="3200" dirty="0" err="1"/>
              <a:t>build.gradle</a:t>
            </a:r>
            <a:r>
              <a:rPr lang="en-US" sz="3200" dirty="0"/>
              <a:t>:</a:t>
            </a:r>
          </a:p>
          <a:p>
            <a:pPr marL="228600" lvl="0" indent="-228600">
              <a:spcBef>
                <a:spcPts val="816"/>
              </a:spcBef>
            </a:pPr>
            <a:r>
              <a:rPr lang="en-US" sz="2400" dirty="0">
                <a:latin typeface="Consolas" panose="020B0609020204030204" pitchFamily="49" charset="0"/>
                <a:cs typeface="Consolas" panose="020B0609020204030204" pitchFamily="49" charset="0"/>
              </a:rPr>
              <a:t>Compile com.microsoft.graph:msgraph-sdk-android:0.9.2</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Where can I find it?</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400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12" name="Text Placeholder 11"/>
          <p:cNvSpPr>
            <a:spLocks noGrp="1"/>
          </p:cNvSpPr>
          <p:nvPr>
            <p:ph type="body" sz="quarter" idx="11"/>
          </p:nvPr>
        </p:nvSpPr>
        <p:spPr>
          <a:xfrm>
            <a:off x="6675439" y="724195"/>
            <a:ext cx="5486400" cy="5546134"/>
          </a:xfrm>
        </p:spPr>
        <p:txBody>
          <a:bodyPr/>
          <a:lstStyle/>
          <a:p>
            <a:pPr marL="0" indent="0">
              <a:buNone/>
            </a:pPr>
            <a:r>
              <a:rPr lang="en-US" sz="3600" dirty="0"/>
              <a:t>Folders and messages</a:t>
            </a:r>
          </a:p>
          <a:p>
            <a:pPr marL="231775" indent="-231775"/>
            <a:r>
              <a:rPr lang="en-US" sz="2400" dirty="0">
                <a:latin typeface="+mn-lt"/>
              </a:rPr>
              <a:t>Create, read, update, and delete</a:t>
            </a:r>
          </a:p>
          <a:p>
            <a:pPr marL="231775" indent="-231775"/>
            <a:r>
              <a:rPr lang="en-US" sz="2400" dirty="0">
                <a:latin typeface="+mn-lt"/>
              </a:rPr>
              <a:t>Send new messages</a:t>
            </a:r>
          </a:p>
          <a:p>
            <a:pPr marL="231775" indent="-231775"/>
            <a:r>
              <a:rPr lang="en-US" sz="2400" dirty="0">
                <a:latin typeface="+mn-lt"/>
              </a:rPr>
              <a:t>Reply, reply all, forward messages</a:t>
            </a:r>
          </a:p>
          <a:p>
            <a:pPr marL="231775" indent="-231775"/>
            <a:r>
              <a:rPr lang="en-US" sz="2400" dirty="0">
                <a:latin typeface="+mn-lt"/>
              </a:rPr>
              <a:t>Manage attachments</a:t>
            </a:r>
          </a:p>
          <a:p>
            <a:pPr marL="0" indent="0">
              <a:spcBef>
                <a:spcPts val="2400"/>
              </a:spcBef>
              <a:buNone/>
            </a:pPr>
            <a:r>
              <a:rPr lang="en-US" sz="3600" dirty="0"/>
              <a:t>Calendars and events</a:t>
            </a:r>
          </a:p>
          <a:p>
            <a:pPr marL="231775" indent="-231775"/>
            <a:r>
              <a:rPr lang="en-US" sz="2400" dirty="0">
                <a:latin typeface="+mn-lt"/>
              </a:rPr>
              <a:t>Create, read, update and delete</a:t>
            </a:r>
          </a:p>
          <a:p>
            <a:pPr marL="231775" indent="-231775"/>
            <a:r>
              <a:rPr lang="en-US" sz="2400" dirty="0">
                <a:latin typeface="+mn-lt"/>
              </a:rPr>
              <a:t>Calendar groups</a:t>
            </a:r>
          </a:p>
          <a:p>
            <a:pPr marL="231775" indent="-231775"/>
            <a:r>
              <a:rPr lang="en-US" sz="2400" dirty="0">
                <a:latin typeface="+mn-lt"/>
              </a:rPr>
              <a:t>Send invites</a:t>
            </a:r>
          </a:p>
          <a:p>
            <a:pPr marL="0" indent="0">
              <a:spcBef>
                <a:spcPts val="2400"/>
              </a:spcBef>
              <a:buNone/>
            </a:pPr>
            <a:r>
              <a:rPr lang="en-US" sz="3600" dirty="0"/>
              <a:t>Contacts</a:t>
            </a:r>
          </a:p>
          <a:p>
            <a:pPr marL="231775" indent="-231775"/>
            <a:r>
              <a:rPr lang="en-US" sz="2400" dirty="0">
                <a:latin typeface="+mn-lt"/>
              </a:rPr>
              <a:t>Create, read, update and delete</a:t>
            </a: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18720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Exchange</a:t>
            </a:r>
            <a:endParaRPr lang="en-US" dirty="0"/>
          </a:p>
        </p:txBody>
      </p:sp>
      <p:grpSp>
        <p:nvGrpSpPr>
          <p:cNvPr id="8" name="Group 4"/>
          <p:cNvGrpSpPr>
            <a:grpSpLocks noChangeAspect="1"/>
          </p:cNvGrpSpPr>
          <p:nvPr/>
        </p:nvGrpSpPr>
        <p:grpSpPr bwMode="auto">
          <a:xfrm flipH="1">
            <a:off x="6647542" y="1702629"/>
            <a:ext cx="5340124" cy="4835376"/>
            <a:chOff x="1928" y="389"/>
            <a:chExt cx="3978" cy="3602"/>
          </a:xfrm>
        </p:grpSpPr>
        <p:sp>
          <p:nvSpPr>
            <p:cNvPr id="9"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619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7" y="2159984"/>
            <a:ext cx="8554625" cy="1126462"/>
          </a:xfrm>
        </p:spPr>
        <p:txBody>
          <a:bodyPr/>
          <a:lstStyle/>
          <a:p>
            <a:r>
              <a:rPr lang="en-US" dirty="0"/>
              <a:t>Calling the OneDrive for Business</a:t>
            </a:r>
            <a:br>
              <a:rPr lang="en-US" dirty="0"/>
            </a:br>
            <a:r>
              <a:rPr lang="en-US" sz="2800" dirty="0"/>
              <a:t>Android</a:t>
            </a:r>
          </a:p>
        </p:txBody>
      </p:sp>
      <p:sp>
        <p:nvSpPr>
          <p:cNvPr id="22" name="Text Placeholder 21"/>
          <p:cNvSpPr>
            <a:spLocks noGrp="1"/>
          </p:cNvSpPr>
          <p:nvPr>
            <p:ph type="body" sz="quarter" idx="12"/>
          </p:nvPr>
        </p:nvSpPr>
        <p:spPr/>
        <p:txBody>
          <a:bodyPr/>
          <a:lstStyle/>
          <a:p>
            <a:r>
              <a:rPr lang="en-US" dirty="0"/>
              <a:t>4</a:t>
            </a:r>
          </a:p>
        </p:txBody>
      </p:sp>
      <p:grpSp>
        <p:nvGrpSpPr>
          <p:cNvPr id="6" name="Group 5"/>
          <p:cNvGrpSpPr>
            <a:grpSpLocks noChangeAspect="1"/>
          </p:cNvGrpSpPr>
          <p:nvPr/>
        </p:nvGrpSpPr>
        <p:grpSpPr bwMode="auto">
          <a:xfrm>
            <a:off x="8765842" y="3040063"/>
            <a:ext cx="3343609" cy="3989387"/>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00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14" name="Text Placeholder 13"/>
          <p:cNvSpPr>
            <a:spLocks noGrp="1"/>
          </p:cNvSpPr>
          <p:nvPr>
            <p:ph type="body" sz="quarter" idx="11"/>
          </p:nvPr>
        </p:nvSpPr>
        <p:spPr>
          <a:xfrm>
            <a:off x="6675439" y="1699847"/>
            <a:ext cx="5486400" cy="3594830"/>
          </a:xfrm>
        </p:spPr>
        <p:txBody>
          <a:bodyPr/>
          <a:lstStyle/>
          <a:p>
            <a:pPr marL="0" indent="0">
              <a:buNone/>
            </a:pPr>
            <a:r>
              <a:rPr lang="en-US" sz="3200" dirty="0"/>
              <a:t>The Microsoft Graph SDK for Android provides programmatic access to the Files in in your Office 365 OneDrive for Business account</a:t>
            </a:r>
          </a:p>
          <a:p>
            <a:pPr marL="0" indent="0">
              <a:spcBef>
                <a:spcPts val="2400"/>
              </a:spcBef>
              <a:buNone/>
            </a:pPr>
            <a:r>
              <a:rPr lang="en-US" sz="3200" dirty="0"/>
              <a:t>Authentication is handled </a:t>
            </a:r>
            <a:br>
              <a:rPr lang="en-US" sz="3200" dirty="0"/>
            </a:br>
            <a:r>
              <a:rPr lang="en-US" sz="3200" dirty="0"/>
              <a:t>by Azure Active Directory</a:t>
            </a:r>
          </a:p>
        </p:txBody>
      </p:sp>
      <p:sp>
        <p:nvSpPr>
          <p:cNvPr id="15" name="Footer Placeholder 14"/>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3194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44906"/>
            <a:ext cx="5486400" cy="3808222"/>
          </a:xfrm>
        </p:spPr>
        <p:txBody>
          <a:bodyPr/>
          <a:lstStyle/>
          <a:p>
            <a:pPr marL="0" lvl="0" indent="0">
              <a:spcBef>
                <a:spcPts val="2400"/>
              </a:spcBef>
              <a:buNone/>
            </a:pPr>
            <a:r>
              <a:rPr lang="en-NZ" sz="3600" dirty="0">
                <a:gradFill>
                  <a:gsLst>
                    <a:gs pos="92515">
                      <a:srgbClr val="262626"/>
                    </a:gs>
                    <a:gs pos="0">
                      <a:srgbClr val="262626"/>
                    </a:gs>
                  </a:gsLst>
                  <a:lin ang="5400000" scaled="0"/>
                </a:gradFill>
                <a:hlinkClick r:id="rId3"/>
              </a:rPr>
              <a:t>https://github.com/OfficeDev/Microsoft-Graph-SDK-Android</a:t>
            </a:r>
            <a:endParaRPr lang="en-NZ" sz="3600" dirty="0">
              <a:gradFill>
                <a:gsLst>
                  <a:gs pos="92515">
                    <a:srgbClr val="262626"/>
                  </a:gs>
                  <a:gs pos="0">
                    <a:srgbClr val="262626"/>
                  </a:gs>
                </a:gsLst>
                <a:lin ang="5400000" scaled="0"/>
              </a:gradFill>
            </a:endParaRPr>
          </a:p>
          <a:p>
            <a:pPr marL="0" lvl="0" indent="0">
              <a:spcBef>
                <a:spcPts val="2400"/>
              </a:spcBef>
              <a:buNone/>
            </a:pPr>
            <a:r>
              <a:rPr lang="en-US" sz="3200" dirty="0">
                <a:gradFill>
                  <a:gsLst>
                    <a:gs pos="92515">
                      <a:srgbClr val="262626"/>
                    </a:gs>
                    <a:gs pos="0">
                      <a:srgbClr val="262626"/>
                    </a:gs>
                  </a:gsLst>
                  <a:lin ang="5400000" scaled="0"/>
                </a:gradFill>
              </a:rPr>
              <a:t>Install by adding to your </a:t>
            </a:r>
            <a:r>
              <a:rPr lang="en-US" sz="3200" dirty="0" err="1">
                <a:gradFill>
                  <a:gsLst>
                    <a:gs pos="92515">
                      <a:srgbClr val="262626"/>
                    </a:gs>
                    <a:gs pos="0">
                      <a:srgbClr val="262626"/>
                    </a:gs>
                  </a:gsLst>
                  <a:lin ang="5400000" scaled="0"/>
                </a:gradFill>
              </a:rPr>
              <a:t>build.gradle</a:t>
            </a:r>
            <a:r>
              <a:rPr lang="en-US" sz="3200" dirty="0">
                <a:gradFill>
                  <a:gsLst>
                    <a:gs pos="92515">
                      <a:srgbClr val="262626"/>
                    </a:gs>
                    <a:gs pos="0">
                      <a:srgbClr val="262626"/>
                    </a:gs>
                  </a:gsLst>
                  <a:lin ang="5400000" scaled="0"/>
                </a:gradFill>
              </a:rPr>
              <a:t>:</a:t>
            </a:r>
          </a:p>
          <a:p>
            <a:pPr marL="228600" lvl="0" indent="-228600">
              <a:spcBef>
                <a:spcPts val="816"/>
              </a:spcBef>
            </a:pPr>
            <a:r>
              <a:rPr lang="en-US" sz="2000" dirty="0">
                <a:latin typeface="Consolas" panose="020B0609020204030204" pitchFamily="49" charset="0"/>
                <a:cs typeface="Consolas" panose="020B0609020204030204" pitchFamily="49" charset="0"/>
              </a:rPr>
              <a:t>Compile com.microsoft.graph:msgraph-sdk-android:0.9.2</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Where can I find it?</a:t>
            </a:r>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0084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3" name="Text Placeholder 2"/>
          <p:cNvSpPr>
            <a:spLocks noGrp="1"/>
          </p:cNvSpPr>
          <p:nvPr>
            <p:ph type="body" sz="quarter" idx="11"/>
          </p:nvPr>
        </p:nvSpPr>
        <p:spPr>
          <a:xfrm>
            <a:off x="6675439" y="2678577"/>
            <a:ext cx="5486400" cy="1828193"/>
          </a:xfrm>
        </p:spPr>
        <p:txBody>
          <a:bodyPr/>
          <a:lstStyle/>
          <a:p>
            <a:pPr marL="0" indent="0">
              <a:buNone/>
            </a:pPr>
            <a:r>
              <a:rPr lang="en-US" sz="3600" dirty="0"/>
              <a:t>Files</a:t>
            </a:r>
          </a:p>
          <a:p>
            <a:pPr marL="231775" indent="-231775"/>
            <a:r>
              <a:rPr lang="en-US" sz="2400" dirty="0">
                <a:latin typeface="+mn-lt"/>
              </a:rPr>
              <a:t>Create, read, update, and delete </a:t>
            </a:r>
            <a:br>
              <a:rPr lang="en-US" sz="2400" dirty="0">
                <a:latin typeface="+mn-lt"/>
              </a:rPr>
            </a:br>
            <a:r>
              <a:rPr lang="en-US" sz="2400" dirty="0">
                <a:latin typeface="+mn-lt"/>
              </a:rPr>
              <a:t>Files and Folders</a:t>
            </a:r>
          </a:p>
          <a:p>
            <a:pPr marL="231775" indent="-231775"/>
            <a:r>
              <a:rPr lang="en-US" sz="2400" dirty="0">
                <a:latin typeface="+mn-lt"/>
              </a:rPr>
              <a:t>Upload and download File contents</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282496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OneDrive for Business</a:t>
            </a:r>
            <a:endParaRPr lang="en-US" dirty="0"/>
          </a:p>
        </p:txBody>
      </p:sp>
      <p:grpSp>
        <p:nvGrpSpPr>
          <p:cNvPr id="9" name="Group 4"/>
          <p:cNvGrpSpPr>
            <a:grpSpLocks noChangeAspect="1"/>
          </p:cNvGrpSpPr>
          <p:nvPr/>
        </p:nvGrpSpPr>
        <p:grpSpPr bwMode="auto">
          <a:xfrm>
            <a:off x="7848600" y="1534883"/>
            <a:ext cx="4130676" cy="5196117"/>
            <a:chOff x="3052" y="1114"/>
            <a:chExt cx="1733" cy="2180"/>
          </a:xfrm>
        </p:grpSpPr>
        <p:sp>
          <p:nvSpPr>
            <p:cNvPr id="11" name="Freeform 5"/>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37"/>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392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Azure AD authorization</a:t>
            </a: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Exchange APIs</a:t>
            </a: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OneDrive for Business APIs</a:t>
            </a: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SharePoint lists APIs</a:t>
            </a: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1589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159984"/>
            <a:ext cx="9144000" cy="1126462"/>
          </a:xfrm>
        </p:spPr>
        <p:txBody>
          <a:bodyPr/>
          <a:lstStyle/>
          <a:p>
            <a:r>
              <a:rPr lang="en-US" dirty="0"/>
              <a:t>Calling the Office 365 SharePoint lists API</a:t>
            </a:r>
            <a:br>
              <a:rPr lang="en-US" dirty="0"/>
            </a:br>
            <a:r>
              <a:rPr lang="en-US" sz="2800" dirty="0"/>
              <a:t>Android</a:t>
            </a:r>
          </a:p>
        </p:txBody>
      </p:sp>
      <p:sp>
        <p:nvSpPr>
          <p:cNvPr id="6" name="Text Placeholder 5"/>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11836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a:t>Overview</a:t>
            </a:r>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a:t>The Office 365 lists SDK </a:t>
            </a:r>
            <a:br>
              <a:rPr lang="en-US" sz="3200" dirty="0"/>
            </a:br>
            <a:r>
              <a:rPr lang="en-US" sz="3200" dirty="0"/>
              <a:t>for Android provides programmatic access to your Lists and List Items in Office 365 SharePoint Online</a:t>
            </a:r>
          </a:p>
          <a:p>
            <a:pPr marL="0" indent="0">
              <a:spcBef>
                <a:spcPts val="2400"/>
              </a:spcBef>
              <a:buNone/>
            </a:pPr>
            <a:r>
              <a:rPr lang="en-US" sz="3200" dirty="0"/>
              <a:t>Authentication is handled </a:t>
            </a:r>
            <a:br>
              <a:rPr lang="en-US" sz="3200" dirty="0"/>
            </a:br>
            <a:r>
              <a:rPr lang="en-US" sz="3200" dirty="0"/>
              <a:t>by Azure Active Directory</a:t>
            </a: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9854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a:t>Where can I find it?</a:t>
            </a:r>
            <a:endParaRPr lang="en-US" sz="4800" dirty="0"/>
          </a:p>
        </p:txBody>
      </p:sp>
      <p:sp>
        <p:nvSpPr>
          <p:cNvPr id="3" name="Text Placeholder 2"/>
          <p:cNvSpPr>
            <a:spLocks noGrp="1"/>
          </p:cNvSpPr>
          <p:nvPr>
            <p:ph type="body" sz="quarter" idx="11"/>
          </p:nvPr>
        </p:nvSpPr>
        <p:spPr>
          <a:xfrm>
            <a:off x="6675439" y="1980950"/>
            <a:ext cx="5486400" cy="3032625"/>
          </a:xfrm>
        </p:spPr>
        <p:txBody>
          <a:bodyPr/>
          <a:lstStyle/>
          <a:p>
            <a:pPr marL="0" lvl="0" indent="0">
              <a:buNone/>
            </a:pPr>
            <a:r>
              <a:rPr lang="en-NZ" sz="3200" dirty="0">
                <a:hlinkClick r:id="rId3"/>
              </a:rPr>
              <a:t>https://github.com/OfficeDev/Office-365-SDK-for-Android</a:t>
            </a:r>
            <a:endParaRPr lang="en-NZ" sz="3200" dirty="0"/>
          </a:p>
          <a:p>
            <a:pPr marL="0" lvl="0" indent="0">
              <a:spcBef>
                <a:spcPts val="2400"/>
              </a:spcBef>
              <a:buNone/>
            </a:pPr>
            <a:r>
              <a:rPr lang="en-US" sz="3200" dirty="0"/>
              <a:t>Install by adding to your </a:t>
            </a:r>
            <a:r>
              <a:rPr lang="en-US" sz="3200" dirty="0" err="1"/>
              <a:t>build.gradle</a:t>
            </a:r>
            <a:r>
              <a:rPr lang="en-US" sz="3200" dirty="0"/>
              <a:t>:</a:t>
            </a:r>
          </a:p>
          <a:p>
            <a:pPr marL="228600" indent="-228600">
              <a:spcBef>
                <a:spcPts val="816"/>
              </a:spcBef>
            </a:pPr>
            <a:r>
              <a:rPr lang="en-US" sz="2400" dirty="0">
                <a:latin typeface="Consolas" panose="020B0609020204030204" pitchFamily="49" charset="0"/>
                <a:cs typeface="Consolas" panose="020B0609020204030204" pitchFamily="49" charset="0"/>
              </a:rPr>
              <a:t>com.microsoft.services:list-services:0.9+</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19387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What can I do </a:t>
            </a:r>
            <a:br>
              <a:rPr lang="en-US" sz="4800" dirty="0"/>
            </a:br>
            <a:r>
              <a:rPr lang="en-US" sz="4800" dirty="0"/>
              <a:t>with it?</a:t>
            </a:r>
          </a:p>
        </p:txBody>
      </p:sp>
      <p:sp>
        <p:nvSpPr>
          <p:cNvPr id="3" name="Text Placeholder 2"/>
          <p:cNvSpPr>
            <a:spLocks noGrp="1"/>
          </p:cNvSpPr>
          <p:nvPr>
            <p:ph type="body" sz="quarter" idx="11"/>
          </p:nvPr>
        </p:nvSpPr>
        <p:spPr>
          <a:xfrm>
            <a:off x="6675439" y="2235378"/>
            <a:ext cx="5486400" cy="2523768"/>
          </a:xfrm>
        </p:spPr>
        <p:txBody>
          <a:bodyPr/>
          <a:lstStyle/>
          <a:p>
            <a:pPr marL="0" indent="0">
              <a:buNone/>
            </a:pPr>
            <a:r>
              <a:rPr lang="en-US" sz="3200" dirty="0"/>
              <a:t>Lists</a:t>
            </a:r>
          </a:p>
          <a:p>
            <a:pPr marL="231775" indent="-231775"/>
            <a:r>
              <a:rPr lang="en-US" sz="2000" dirty="0">
                <a:latin typeface="+mn-lt"/>
              </a:rPr>
              <a:t>Enumerate lists</a:t>
            </a:r>
          </a:p>
          <a:p>
            <a:pPr marL="231775" indent="-231775"/>
            <a:r>
              <a:rPr lang="en-US" sz="2000" dirty="0">
                <a:latin typeface="+mn-lt"/>
              </a:rPr>
              <a:t>Enumerate list fields/columns</a:t>
            </a:r>
          </a:p>
          <a:p>
            <a:pPr marL="0" indent="0">
              <a:buNone/>
            </a:pPr>
            <a:r>
              <a:rPr lang="en-US" sz="3200" dirty="0"/>
              <a:t>List items</a:t>
            </a:r>
          </a:p>
          <a:p>
            <a:pPr marL="231775" indent="-231775"/>
            <a:r>
              <a:rPr lang="en-US" sz="2000" dirty="0">
                <a:latin typeface="+mn-lt"/>
              </a:rPr>
              <a:t>Enumerate list items</a:t>
            </a:r>
          </a:p>
          <a:p>
            <a:pPr marL="231775" indent="-231775"/>
            <a:r>
              <a:rPr lang="en-US" sz="2000" dirty="0">
                <a:latin typeface="+mn-lt"/>
              </a:rPr>
              <a:t>Create, read, update, and delete list items</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20465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SharePoint lists</a:t>
            </a:r>
            <a:endParaRPr lang="en-US" dirty="0"/>
          </a:p>
        </p:txBody>
      </p:sp>
      <p:grpSp>
        <p:nvGrpSpPr>
          <p:cNvPr id="58" name="Group 57"/>
          <p:cNvGrpSpPr/>
          <p:nvPr/>
        </p:nvGrpSpPr>
        <p:grpSpPr>
          <a:xfrm>
            <a:off x="7687928" y="1903123"/>
            <a:ext cx="4282720" cy="4794250"/>
            <a:chOff x="6050318" y="1944688"/>
            <a:chExt cx="4282720" cy="4794250"/>
          </a:xfrm>
        </p:grpSpPr>
        <p:grpSp>
          <p:nvGrpSpPr>
            <p:cNvPr id="59" name="Group 58"/>
            <p:cNvGrpSpPr/>
            <p:nvPr/>
          </p:nvGrpSpPr>
          <p:grpSpPr>
            <a:xfrm>
              <a:off x="6050318" y="1944688"/>
              <a:ext cx="4282720" cy="4794250"/>
              <a:chOff x="6050318" y="1944688"/>
              <a:chExt cx="4282720" cy="4794250"/>
            </a:xfrm>
          </p:grpSpPr>
          <p:sp>
            <p:nvSpPr>
              <p:cNvPr id="67"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08" name="Group 107"/>
              <p:cNvGrpSpPr/>
              <p:nvPr/>
            </p:nvGrpSpPr>
            <p:grpSpPr>
              <a:xfrm>
                <a:off x="6050318" y="3471036"/>
                <a:ext cx="2453920" cy="3226627"/>
                <a:chOff x="7570788" y="2762251"/>
                <a:chExt cx="2868612" cy="3771900"/>
              </a:xfrm>
            </p:grpSpPr>
            <p:sp>
              <p:nvSpPr>
                <p:cNvPr id="109" name="Rectangle 108"/>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09"/>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10"/>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1"/>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112"/>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113"/>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Rectangle 114"/>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115"/>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116"/>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117"/>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118"/>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Oval 119"/>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Oval 120"/>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Oval 121"/>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Rectangle 122"/>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Rectangle 123"/>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124"/>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125"/>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126"/>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27"/>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28"/>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Rectangle 129"/>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Rectangle 130"/>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31"/>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Rectangle 132"/>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133"/>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134"/>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60" name="Group 59"/>
            <p:cNvGrpSpPr/>
            <p:nvPr/>
          </p:nvGrpSpPr>
          <p:grpSpPr>
            <a:xfrm>
              <a:off x="6935271" y="3561280"/>
              <a:ext cx="556658" cy="551401"/>
              <a:chOff x="4297363" y="476250"/>
              <a:chExt cx="1344612" cy="1331913"/>
            </a:xfrm>
          </p:grpSpPr>
          <p:sp>
            <p:nvSpPr>
              <p:cNvPr id="61" name="Oval 98"/>
              <p:cNvSpPr>
                <a:spLocks noChangeArrowheads="1"/>
              </p:cNvSpPr>
              <p:nvPr/>
            </p:nvSpPr>
            <p:spPr bwMode="auto">
              <a:xfrm>
                <a:off x="5337175" y="987425"/>
                <a:ext cx="304800" cy="306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9"/>
              <p:cNvSpPr>
                <a:spLocks/>
              </p:cNvSpPr>
              <p:nvPr/>
            </p:nvSpPr>
            <p:spPr bwMode="auto">
              <a:xfrm>
                <a:off x="5141913" y="798513"/>
                <a:ext cx="403225" cy="687388"/>
              </a:xfrm>
              <a:custGeom>
                <a:avLst/>
                <a:gdLst>
                  <a:gd name="T0" fmla="*/ 16 w 107"/>
                  <a:gd name="T1" fmla="*/ 0 h 182"/>
                  <a:gd name="T2" fmla="*/ 0 w 107"/>
                  <a:gd name="T3" fmla="*/ 2 h 182"/>
                  <a:gd name="T4" fmla="*/ 0 w 107"/>
                  <a:gd name="T5" fmla="*/ 24 h 182"/>
                  <a:gd name="T6" fmla="*/ 16 w 107"/>
                  <a:gd name="T7" fmla="*/ 22 h 182"/>
                  <a:gd name="T8" fmla="*/ 86 w 107"/>
                  <a:gd name="T9" fmla="*/ 91 h 182"/>
                  <a:gd name="T10" fmla="*/ 16 w 107"/>
                  <a:gd name="T11" fmla="*/ 160 h 182"/>
                  <a:gd name="T12" fmla="*/ 0 w 107"/>
                  <a:gd name="T13" fmla="*/ 158 h 182"/>
                  <a:gd name="T14" fmla="*/ 0 w 107"/>
                  <a:gd name="T15" fmla="*/ 180 h 182"/>
                  <a:gd name="T16" fmla="*/ 16 w 107"/>
                  <a:gd name="T17" fmla="*/ 182 h 182"/>
                  <a:gd name="T18" fmla="*/ 107 w 107"/>
                  <a:gd name="T19" fmla="*/ 91 h 182"/>
                  <a:gd name="T20" fmla="*/ 16 w 107"/>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2">
                    <a:moveTo>
                      <a:pt x="16" y="0"/>
                    </a:moveTo>
                    <a:cubicBezTo>
                      <a:pt x="11" y="0"/>
                      <a:pt x="5" y="1"/>
                      <a:pt x="0" y="2"/>
                    </a:cubicBezTo>
                    <a:cubicBezTo>
                      <a:pt x="0" y="24"/>
                      <a:pt x="0" y="24"/>
                      <a:pt x="0" y="24"/>
                    </a:cubicBezTo>
                    <a:cubicBezTo>
                      <a:pt x="5" y="22"/>
                      <a:pt x="11" y="22"/>
                      <a:pt x="16" y="22"/>
                    </a:cubicBezTo>
                    <a:cubicBezTo>
                      <a:pt x="55" y="22"/>
                      <a:pt x="86" y="53"/>
                      <a:pt x="86" y="91"/>
                    </a:cubicBezTo>
                    <a:cubicBezTo>
                      <a:pt x="86" y="129"/>
                      <a:pt x="55" y="160"/>
                      <a:pt x="16" y="160"/>
                    </a:cubicBezTo>
                    <a:cubicBezTo>
                      <a:pt x="11" y="160"/>
                      <a:pt x="5" y="160"/>
                      <a:pt x="0" y="158"/>
                    </a:cubicBezTo>
                    <a:cubicBezTo>
                      <a:pt x="0" y="180"/>
                      <a:pt x="0" y="180"/>
                      <a:pt x="0" y="180"/>
                    </a:cubicBezTo>
                    <a:cubicBezTo>
                      <a:pt x="5" y="181"/>
                      <a:pt x="11" y="182"/>
                      <a:pt x="16" y="182"/>
                    </a:cubicBezTo>
                    <a:cubicBezTo>
                      <a:pt x="66" y="182"/>
                      <a:pt x="107" y="141"/>
                      <a:pt x="107" y="91"/>
                    </a:cubicBezTo>
                    <a:cubicBezTo>
                      <a:pt x="107" y="41"/>
                      <a:pt x="6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0"/>
              <p:cNvSpPr>
                <a:spLocks/>
              </p:cNvSpPr>
              <p:nvPr/>
            </p:nvSpPr>
            <p:spPr bwMode="auto">
              <a:xfrm>
                <a:off x="5108575" y="658813"/>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01"/>
              <p:cNvSpPr>
                <a:spLocks/>
              </p:cNvSpPr>
              <p:nvPr/>
            </p:nvSpPr>
            <p:spPr bwMode="auto">
              <a:xfrm>
                <a:off x="5108575" y="1323975"/>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02"/>
              <p:cNvSpPr>
                <a:spLocks/>
              </p:cNvSpPr>
              <p:nvPr/>
            </p:nvSpPr>
            <p:spPr bwMode="auto">
              <a:xfrm>
                <a:off x="4297363" y="476250"/>
                <a:ext cx="781050" cy="1331913"/>
              </a:xfrm>
              <a:custGeom>
                <a:avLst/>
                <a:gdLst>
                  <a:gd name="T0" fmla="*/ 492 w 492"/>
                  <a:gd name="T1" fmla="*/ 0 h 839"/>
                  <a:gd name="T2" fmla="*/ 492 w 492"/>
                  <a:gd name="T3" fmla="*/ 839 h 839"/>
                  <a:gd name="T4" fmla="*/ 0 w 492"/>
                  <a:gd name="T5" fmla="*/ 753 h 839"/>
                  <a:gd name="T6" fmla="*/ 0 w 492"/>
                  <a:gd name="T7" fmla="*/ 86 h 839"/>
                  <a:gd name="T8" fmla="*/ 492 w 492"/>
                  <a:gd name="T9" fmla="*/ 0 h 839"/>
                </a:gdLst>
                <a:ahLst/>
                <a:cxnLst>
                  <a:cxn ang="0">
                    <a:pos x="T0" y="T1"/>
                  </a:cxn>
                  <a:cxn ang="0">
                    <a:pos x="T2" y="T3"/>
                  </a:cxn>
                  <a:cxn ang="0">
                    <a:pos x="T4" y="T5"/>
                  </a:cxn>
                  <a:cxn ang="0">
                    <a:pos x="T6" y="T7"/>
                  </a:cxn>
                  <a:cxn ang="0">
                    <a:pos x="T8" y="T9"/>
                  </a:cxn>
                </a:cxnLst>
                <a:rect l="0" t="0" r="r" b="b"/>
                <a:pathLst>
                  <a:path w="492" h="839">
                    <a:moveTo>
                      <a:pt x="492" y="0"/>
                    </a:moveTo>
                    <a:lnTo>
                      <a:pt x="492" y="839"/>
                    </a:lnTo>
                    <a:lnTo>
                      <a:pt x="0" y="753"/>
                    </a:lnTo>
                    <a:lnTo>
                      <a:pt x="0" y="86"/>
                    </a:lnTo>
                    <a:lnTo>
                      <a:pt x="4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03"/>
              <p:cNvSpPr>
                <a:spLocks/>
              </p:cNvSpPr>
              <p:nvPr/>
            </p:nvSpPr>
            <p:spPr bwMode="auto">
              <a:xfrm>
                <a:off x="4537075" y="873125"/>
                <a:ext cx="282575" cy="55245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15067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Azure AD authorization</a:t>
            </a: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Exchange APIs</a:t>
            </a: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OneDrive for Business APIs</a:t>
            </a: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SharePoint lists APIs</a:t>
            </a: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981371" y="2879440"/>
            <a:ext cx="4997904" cy="3641245"/>
            <a:chOff x="5308651" y="1710037"/>
            <a:chExt cx="6843741" cy="4986038"/>
          </a:xfrm>
        </p:grpSpPr>
        <p:grpSp>
          <p:nvGrpSpPr>
            <p:cNvPr id="27" name="Group 26"/>
            <p:cNvGrpSpPr/>
            <p:nvPr/>
          </p:nvGrpSpPr>
          <p:grpSpPr>
            <a:xfrm>
              <a:off x="8356600" y="5895975"/>
              <a:ext cx="2466975" cy="800100"/>
              <a:chOff x="8356600" y="5222875"/>
              <a:chExt cx="2466975" cy="800100"/>
            </a:xfrm>
          </p:grpSpPr>
          <p:sp>
            <p:nvSpPr>
              <p:cNvPr id="246" name="Rectangle 245"/>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7" name="Group 246"/>
              <p:cNvGrpSpPr/>
              <p:nvPr/>
            </p:nvGrpSpPr>
            <p:grpSpPr>
              <a:xfrm>
                <a:off x="8415948" y="5283201"/>
                <a:ext cx="2344108" cy="678908"/>
                <a:chOff x="8415948" y="5283201"/>
                <a:chExt cx="2344108" cy="678908"/>
              </a:xfrm>
            </p:grpSpPr>
            <p:sp>
              <p:nvSpPr>
                <p:cNvPr id="248" name="Rectangle 247"/>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ectangle 2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2" name="Rectangle 2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Rectangle 2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8" name="Group 27"/>
            <p:cNvGrpSpPr/>
            <p:nvPr/>
          </p:nvGrpSpPr>
          <p:grpSpPr>
            <a:xfrm>
              <a:off x="5308651" y="3794814"/>
              <a:ext cx="2367066" cy="1665498"/>
              <a:chOff x="5308651" y="3121714"/>
              <a:chExt cx="2367066" cy="1665498"/>
            </a:xfrm>
          </p:grpSpPr>
          <p:sp>
            <p:nvSpPr>
              <p:cNvPr id="24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4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7740650" y="3804195"/>
              <a:ext cx="1476375" cy="1967955"/>
              <a:chOff x="7740650" y="3131095"/>
              <a:chExt cx="1476375" cy="1967955"/>
            </a:xfrm>
          </p:grpSpPr>
          <p:grpSp>
            <p:nvGrpSpPr>
              <p:cNvPr id="196" name="Group 195"/>
              <p:cNvGrpSpPr/>
              <p:nvPr/>
            </p:nvGrpSpPr>
            <p:grpSpPr>
              <a:xfrm>
                <a:off x="7740650" y="3131095"/>
                <a:ext cx="1476375" cy="1967955"/>
                <a:chOff x="7740650" y="3131095"/>
                <a:chExt cx="1476375" cy="1967955"/>
              </a:xfrm>
            </p:grpSpPr>
            <p:sp>
              <p:nvSpPr>
                <p:cNvPr id="242" name="Rectangle 241"/>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3300413"/>
                <a:ext cx="182880" cy="90578"/>
                <a:chOff x="7861286" y="3300413"/>
                <a:chExt cx="182880" cy="90578"/>
              </a:xfrm>
            </p:grpSpPr>
            <p:sp>
              <p:nvSpPr>
                <p:cNvPr id="240" name="Rectangle 239"/>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23541" y="3475943"/>
                <a:ext cx="1158557" cy="228744"/>
                <a:chOff x="7923541" y="3488009"/>
                <a:chExt cx="1158557" cy="228744"/>
              </a:xfrm>
            </p:grpSpPr>
            <p:sp>
              <p:nvSpPr>
                <p:cNvPr id="231" name="Rectangle 230"/>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3789639"/>
                <a:ext cx="303354" cy="90756"/>
                <a:chOff x="7861286" y="3793332"/>
                <a:chExt cx="303354" cy="90756"/>
              </a:xfrm>
            </p:grpSpPr>
            <p:sp>
              <p:nvSpPr>
                <p:cNvPr id="229" name="Rectangle 228"/>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0" name="Group 199"/>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1" name="Group 200"/>
              <p:cNvGrpSpPr/>
              <p:nvPr/>
            </p:nvGrpSpPr>
            <p:grpSpPr>
              <a:xfrm>
                <a:off x="7861286" y="4344761"/>
                <a:ext cx="1102374" cy="228744"/>
                <a:chOff x="7861286" y="4351628"/>
                <a:chExt cx="1102374" cy="228744"/>
              </a:xfrm>
            </p:grpSpPr>
            <p:sp>
              <p:nvSpPr>
                <p:cNvPr id="214" name="Rectangle 213"/>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2" name="Group 201"/>
              <p:cNvGrpSpPr/>
              <p:nvPr/>
            </p:nvGrpSpPr>
            <p:grpSpPr>
              <a:xfrm>
                <a:off x="7983513" y="4658457"/>
                <a:ext cx="1116116" cy="161449"/>
                <a:chOff x="7983513" y="4654652"/>
                <a:chExt cx="1116116" cy="161449"/>
              </a:xfrm>
            </p:grpSpPr>
            <p:sp>
              <p:nvSpPr>
                <p:cNvPr id="207" name="Rectangle 206"/>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3" name="Group 202"/>
              <p:cNvGrpSpPr/>
              <p:nvPr/>
            </p:nvGrpSpPr>
            <p:grpSpPr>
              <a:xfrm>
                <a:off x="7861286" y="4904857"/>
                <a:ext cx="613124" cy="95731"/>
                <a:chOff x="7861286" y="4904857"/>
                <a:chExt cx="613124" cy="95731"/>
              </a:xfrm>
            </p:grpSpPr>
            <p:sp>
              <p:nvSpPr>
                <p:cNvPr id="204" name="Rectangle 203"/>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9345911" y="3797978"/>
              <a:ext cx="1476375" cy="1967955"/>
              <a:chOff x="9345911" y="3124878"/>
              <a:chExt cx="1476375" cy="1967955"/>
            </a:xfrm>
          </p:grpSpPr>
          <p:grpSp>
            <p:nvGrpSpPr>
              <p:cNvPr id="150" name="Group 149"/>
              <p:cNvGrpSpPr/>
              <p:nvPr/>
            </p:nvGrpSpPr>
            <p:grpSpPr>
              <a:xfrm>
                <a:off x="9345911" y="3124878"/>
                <a:ext cx="1476375" cy="1967955"/>
                <a:chOff x="7740650" y="3131095"/>
                <a:chExt cx="1476375" cy="1967955"/>
              </a:xfrm>
            </p:grpSpPr>
            <p:sp>
              <p:nvSpPr>
                <p:cNvPr id="194" name="Rectangle 193"/>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5" name="Rectangle 194"/>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4" name="Group 153"/>
              <p:cNvGrpSpPr/>
              <p:nvPr/>
            </p:nvGrpSpPr>
            <p:grpSpPr>
              <a:xfrm>
                <a:off x="9437493" y="3559175"/>
                <a:ext cx="1288985" cy="117474"/>
                <a:chOff x="9437493" y="3559175"/>
                <a:chExt cx="1288985" cy="117474"/>
              </a:xfrm>
            </p:grpSpPr>
            <p:sp>
              <p:nvSpPr>
                <p:cNvPr id="187" name="Rectangle 186"/>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5" name="Group 154"/>
              <p:cNvGrpSpPr/>
              <p:nvPr/>
            </p:nvGrpSpPr>
            <p:grpSpPr>
              <a:xfrm>
                <a:off x="9465450" y="3797545"/>
                <a:ext cx="1188720" cy="146051"/>
                <a:chOff x="9465450" y="3797545"/>
                <a:chExt cx="1188720" cy="146051"/>
              </a:xfrm>
            </p:grpSpPr>
            <p:sp>
              <p:nvSpPr>
                <p:cNvPr id="181" name="Rectangle 180"/>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9465719" y="3362734"/>
                <a:ext cx="731520" cy="88380"/>
                <a:chOff x="9465719" y="3362734"/>
                <a:chExt cx="731520" cy="88380"/>
              </a:xfrm>
            </p:grpSpPr>
            <p:sp>
              <p:nvSpPr>
                <p:cNvPr id="179" name="Rectangle 178"/>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7" name="Group 156"/>
              <p:cNvGrpSpPr/>
              <p:nvPr/>
            </p:nvGrpSpPr>
            <p:grpSpPr>
              <a:xfrm>
                <a:off x="9434530" y="4405572"/>
                <a:ext cx="356616" cy="212071"/>
                <a:chOff x="9434530" y="4405572"/>
                <a:chExt cx="356616" cy="212071"/>
              </a:xfrm>
            </p:grpSpPr>
            <p:sp>
              <p:nvSpPr>
                <p:cNvPr id="174" name="Rectangle 173"/>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8" name="Rectangle 157"/>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9" name="Group 158"/>
              <p:cNvGrpSpPr/>
              <p:nvPr/>
            </p:nvGrpSpPr>
            <p:grpSpPr>
              <a:xfrm>
                <a:off x="9898578" y="4405572"/>
                <a:ext cx="365760" cy="212071"/>
                <a:chOff x="9898578" y="4405572"/>
                <a:chExt cx="365760" cy="212071"/>
              </a:xfrm>
            </p:grpSpPr>
            <p:grpSp>
              <p:nvGrpSpPr>
                <p:cNvPr id="168" name="Group 167"/>
                <p:cNvGrpSpPr/>
                <p:nvPr/>
              </p:nvGrpSpPr>
              <p:grpSpPr>
                <a:xfrm>
                  <a:off x="9898578" y="4405572"/>
                  <a:ext cx="365760" cy="212071"/>
                  <a:chOff x="9434530" y="4405572"/>
                  <a:chExt cx="365760" cy="212071"/>
                </a:xfrm>
              </p:grpSpPr>
              <p:sp>
                <p:nvSpPr>
                  <p:cNvPr id="170" name="Rectangle 169"/>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9" name="Rectangle 168"/>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0" name="Group 159"/>
              <p:cNvGrpSpPr/>
              <p:nvPr/>
            </p:nvGrpSpPr>
            <p:grpSpPr>
              <a:xfrm>
                <a:off x="10358034" y="4405249"/>
                <a:ext cx="365760" cy="212071"/>
                <a:chOff x="10358034" y="4405249"/>
                <a:chExt cx="365760" cy="212071"/>
              </a:xfrm>
            </p:grpSpPr>
            <p:sp>
              <p:nvSpPr>
                <p:cNvPr id="162" name="Rectangle 161"/>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10915566" y="4874213"/>
              <a:ext cx="536092" cy="799475"/>
              <a:chOff x="5951537" y="5232400"/>
              <a:chExt cx="365126" cy="544513"/>
            </a:xfrm>
          </p:grpSpPr>
          <p:sp>
            <p:nvSpPr>
              <p:cNvPr id="146"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0929938" y="2701925"/>
              <a:ext cx="1168400" cy="1011238"/>
              <a:chOff x="10929938" y="2028825"/>
              <a:chExt cx="1168400" cy="1011238"/>
            </a:xfrm>
          </p:grpSpPr>
          <p:sp>
            <p:nvSpPr>
              <p:cNvPr id="134"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9311043" y="1715016"/>
              <a:ext cx="1509358" cy="1959682"/>
              <a:chOff x="9311043" y="1041916"/>
              <a:chExt cx="1509358" cy="1959682"/>
            </a:xfrm>
          </p:grpSpPr>
          <p:grpSp>
            <p:nvGrpSpPr>
              <p:cNvPr id="115" name="Group 114"/>
              <p:cNvGrpSpPr/>
              <p:nvPr/>
            </p:nvGrpSpPr>
            <p:grpSpPr>
              <a:xfrm>
                <a:off x="9311043" y="1041916"/>
                <a:ext cx="1509358" cy="1959682"/>
                <a:chOff x="2699562" y="3794641"/>
                <a:chExt cx="1412658" cy="1813061"/>
              </a:xfrm>
            </p:grpSpPr>
            <p:sp>
              <p:nvSpPr>
                <p:cNvPr id="119"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Rounded Rectangle 115"/>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ounded Rectangle 116"/>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ounded Rectangle 117"/>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7202936" y="2137601"/>
              <a:ext cx="434396" cy="1567623"/>
              <a:chOff x="7202936" y="1464501"/>
              <a:chExt cx="434396" cy="1567623"/>
            </a:xfrm>
          </p:grpSpPr>
          <p:pic>
            <p:nvPicPr>
              <p:cNvPr id="104" name="Picture 103"/>
              <p:cNvPicPr>
                <a:picLocks noChangeAspect="1"/>
              </p:cNvPicPr>
              <p:nvPr/>
            </p:nvPicPr>
            <p:blipFill>
              <a:blip r:embed="rId3"/>
              <a:stretch>
                <a:fillRect/>
              </a:stretch>
            </p:blipFill>
            <p:spPr>
              <a:xfrm>
                <a:off x="7509783" y="1515955"/>
                <a:ext cx="127549" cy="1513579"/>
              </a:xfrm>
              <a:prstGeom prst="rect">
                <a:avLst/>
              </a:prstGeom>
            </p:spPr>
          </p:pic>
          <p:grpSp>
            <p:nvGrpSpPr>
              <p:cNvPr id="105" name="Group 104"/>
              <p:cNvGrpSpPr/>
              <p:nvPr/>
            </p:nvGrpSpPr>
            <p:grpSpPr>
              <a:xfrm flipV="1">
                <a:off x="7202936" y="1464501"/>
                <a:ext cx="164653" cy="1567623"/>
                <a:chOff x="7138988" y="855663"/>
                <a:chExt cx="228601" cy="2176462"/>
              </a:xfrm>
            </p:grpSpPr>
            <p:sp>
              <p:nvSpPr>
                <p:cNvPr id="106"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p:cNvGrpSpPr/>
            <p:nvPr/>
          </p:nvGrpSpPr>
          <p:grpSpPr>
            <a:xfrm>
              <a:off x="7743520" y="1710037"/>
              <a:ext cx="1470634" cy="1974359"/>
              <a:chOff x="7743520" y="1036937"/>
              <a:chExt cx="1470634" cy="1974359"/>
            </a:xfrm>
          </p:grpSpPr>
          <p:grpSp>
            <p:nvGrpSpPr>
              <p:cNvPr id="89" name="Group 88"/>
              <p:cNvGrpSpPr/>
              <p:nvPr/>
            </p:nvGrpSpPr>
            <p:grpSpPr>
              <a:xfrm>
                <a:off x="7743520" y="1036937"/>
                <a:ext cx="1470634" cy="1974359"/>
                <a:chOff x="7740650" y="1041915"/>
                <a:chExt cx="1470634" cy="1974359"/>
              </a:xfrm>
            </p:grpSpPr>
            <p:sp>
              <p:nvSpPr>
                <p:cNvPr id="102" name="Freeform 101"/>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3" name="Right Triangle 102"/>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0" name="Group 89"/>
              <p:cNvGrpSpPr/>
              <p:nvPr/>
            </p:nvGrpSpPr>
            <p:grpSpPr>
              <a:xfrm>
                <a:off x="7912042" y="1158011"/>
                <a:ext cx="1133265" cy="1611524"/>
                <a:chOff x="7912042" y="1158011"/>
                <a:chExt cx="1133265" cy="1611524"/>
              </a:xfrm>
            </p:grpSpPr>
            <p:sp>
              <p:nvSpPr>
                <p:cNvPr id="91" name="Right Bracket 90"/>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2" name="Straight Connector 91"/>
                <p:cNvCxnSpPr>
                  <a:stCxn id="91"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Oval 93"/>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Decision 94"/>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Decision 95"/>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Flowchart: Process 97"/>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Flowchart: Process 98"/>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0" name="Flowchart: Process 99"/>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1" name="Flowchart: Process 100"/>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 name="Group 36"/>
            <p:cNvGrpSpPr/>
            <p:nvPr/>
          </p:nvGrpSpPr>
          <p:grpSpPr>
            <a:xfrm>
              <a:off x="7983513" y="1945650"/>
              <a:ext cx="989927" cy="1378516"/>
              <a:chOff x="7983513" y="1272550"/>
              <a:chExt cx="989927" cy="1378516"/>
            </a:xfrm>
          </p:grpSpPr>
          <p:sp>
            <p:nvSpPr>
              <p:cNvPr id="72" name="Rectangle 7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Rectangle 84"/>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Rectangle 85"/>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Rectangle 86"/>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5895503" y="1955025"/>
              <a:ext cx="1229051" cy="1725027"/>
              <a:chOff x="5895503" y="1281925"/>
              <a:chExt cx="1229051" cy="1725027"/>
            </a:xfrm>
          </p:grpSpPr>
          <p:grpSp>
            <p:nvGrpSpPr>
              <p:cNvPr id="39" name="Group 38"/>
              <p:cNvGrpSpPr/>
              <p:nvPr/>
            </p:nvGrpSpPr>
            <p:grpSpPr>
              <a:xfrm>
                <a:off x="5895503" y="1281925"/>
                <a:ext cx="1229051" cy="1725027"/>
                <a:chOff x="5895503" y="1281925"/>
                <a:chExt cx="1229051" cy="1725027"/>
              </a:xfrm>
            </p:grpSpPr>
            <p:sp>
              <p:nvSpPr>
                <p:cNvPr id="70" name="Freeform 69"/>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ight Triangle 70"/>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5996740" y="1640587"/>
                <a:ext cx="1000052" cy="1136612"/>
                <a:chOff x="5996740" y="1640587"/>
                <a:chExt cx="1000052" cy="1136612"/>
              </a:xfrm>
            </p:grpSpPr>
            <p:grpSp>
              <p:nvGrpSpPr>
                <p:cNvPr id="41" name="Group 40"/>
                <p:cNvGrpSpPr/>
                <p:nvPr/>
              </p:nvGrpSpPr>
              <p:grpSpPr>
                <a:xfrm>
                  <a:off x="6265272" y="1646040"/>
                  <a:ext cx="731520" cy="87880"/>
                  <a:chOff x="6265272" y="1646040"/>
                  <a:chExt cx="731520" cy="87880"/>
                </a:xfrm>
              </p:grpSpPr>
              <p:sp>
                <p:nvSpPr>
                  <p:cNvPr id="67" name="Rectangle 66"/>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6265272" y="1889531"/>
                  <a:ext cx="731520" cy="87880"/>
                  <a:chOff x="6265272" y="1889531"/>
                  <a:chExt cx="731520" cy="87880"/>
                </a:xfrm>
              </p:grpSpPr>
              <p:sp>
                <p:nvSpPr>
                  <p:cNvPr id="65" name="Rectangle 64"/>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3" name="Group 42"/>
                <p:cNvGrpSpPr/>
                <p:nvPr/>
              </p:nvGrpSpPr>
              <p:grpSpPr>
                <a:xfrm>
                  <a:off x="6265272" y="2130746"/>
                  <a:ext cx="709184" cy="87880"/>
                  <a:chOff x="6265272" y="2130746"/>
                  <a:chExt cx="709184" cy="87880"/>
                </a:xfrm>
              </p:grpSpPr>
              <p:sp>
                <p:nvSpPr>
                  <p:cNvPr id="62" name="Rectangle 6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4" name="Group 43"/>
                <p:cNvGrpSpPr/>
                <p:nvPr/>
              </p:nvGrpSpPr>
              <p:grpSpPr>
                <a:xfrm>
                  <a:off x="6265272" y="2374770"/>
                  <a:ext cx="731520" cy="87880"/>
                  <a:chOff x="6265272" y="2374770"/>
                  <a:chExt cx="731520" cy="87880"/>
                </a:xfrm>
              </p:grpSpPr>
              <p:sp>
                <p:nvSpPr>
                  <p:cNvPr id="60" name="Rectangle 59"/>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6265272" y="2623634"/>
                  <a:ext cx="731520" cy="87880"/>
                  <a:chOff x="6265272" y="2623634"/>
                  <a:chExt cx="731520" cy="87880"/>
                </a:xfrm>
              </p:grpSpPr>
              <p:sp>
                <p:nvSpPr>
                  <p:cNvPr id="57" name="Rectangle 5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8" name="Group 47"/>
                <p:cNvGrpSpPr/>
                <p:nvPr/>
              </p:nvGrpSpPr>
              <p:grpSpPr>
                <a:xfrm>
                  <a:off x="5996740" y="1640587"/>
                  <a:ext cx="154817" cy="154817"/>
                  <a:chOff x="5996740" y="1640587"/>
                  <a:chExt cx="154817" cy="154817"/>
                </a:xfrm>
              </p:grpSpPr>
              <p:sp>
                <p:nvSpPr>
                  <p:cNvPr id="55" name="Rectangle 54"/>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5996740" y="1886036"/>
                  <a:ext cx="154817" cy="154817"/>
                  <a:chOff x="5996740" y="1886036"/>
                  <a:chExt cx="154817" cy="154817"/>
                </a:xfrm>
              </p:grpSpPr>
              <p:sp>
                <p:nvSpPr>
                  <p:cNvPr id="53" name="Rectangle 52"/>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p:cNvGrpSpPr/>
                <p:nvPr/>
              </p:nvGrpSpPr>
              <p:grpSpPr>
                <a:xfrm>
                  <a:off x="5996740" y="2376934"/>
                  <a:ext cx="154817" cy="154817"/>
                  <a:chOff x="5996740" y="2376934"/>
                  <a:chExt cx="154817" cy="154817"/>
                </a:xfrm>
              </p:grpSpPr>
              <p:sp>
                <p:nvSpPr>
                  <p:cNvPr id="51" name="Rectangle 50"/>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36400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358664"/>
          </a:xfrm>
        </p:spPr>
        <p:txBody>
          <a:bodyPr/>
          <a:lstStyle/>
          <a:p>
            <a:r>
              <a:rPr lang="en-US" sz="3600" dirty="0"/>
              <a:t>See </a:t>
            </a:r>
            <a:r>
              <a:rPr lang="en-US" sz="3600" dirty="0">
                <a:hlinkClick r:id="rId2"/>
              </a:rPr>
              <a:t>http://dev.office.com/android</a:t>
            </a:r>
            <a:r>
              <a:rPr lang="en-US" sz="3600" dirty="0"/>
              <a:t> to get started.</a:t>
            </a:r>
          </a:p>
          <a:p>
            <a:r>
              <a:rPr lang="en-US" sz="3600" dirty="0"/>
              <a:t>ADAL:</a:t>
            </a:r>
            <a:br>
              <a:rPr lang="en-US" sz="3600" dirty="0"/>
            </a:br>
            <a:r>
              <a:rPr lang="en-US" sz="3600" dirty="0">
                <a:hlinkClick r:id="rId3"/>
              </a:rPr>
              <a:t>https://github.com/AzureAD/azure-activedirectory-library-for-android</a:t>
            </a:r>
            <a:endParaRPr lang="en-US" sz="3600" dirty="0"/>
          </a:p>
          <a:p>
            <a:r>
              <a:rPr lang="en-US" sz="3600" dirty="0"/>
              <a:t>Office 365 SDKs:</a:t>
            </a:r>
            <a:br>
              <a:rPr lang="en-US" sz="3600" dirty="0"/>
            </a:br>
            <a:r>
              <a:rPr lang="en-US" sz="3600" dirty="0">
                <a:hlinkClick r:id="rId4"/>
              </a:rPr>
              <a:t>https://github.com/OfficeDev/Office-365-SDK-for-Android</a:t>
            </a:r>
            <a:endParaRPr lang="en-US" sz="3600" dirty="0"/>
          </a:p>
          <a:p>
            <a:pPr lvl="0"/>
            <a:r>
              <a:rPr lang="en-US" sz="3600" dirty="0"/>
              <a:t>Microsoft Graph SDKs:</a:t>
            </a:r>
            <a:br>
              <a:rPr lang="en-US" sz="3600" dirty="0"/>
            </a:br>
            <a:r>
              <a:rPr lang="en-NZ" sz="3600" dirty="0">
                <a:gradFill>
                  <a:gsLst>
                    <a:gs pos="92515">
                      <a:srgbClr val="262626"/>
                    </a:gs>
                    <a:gs pos="0">
                      <a:srgbClr val="262626"/>
                    </a:gs>
                  </a:gsLst>
                  <a:lin ang="5400000" scaled="0"/>
                </a:gradFill>
                <a:hlinkClick r:id="rId5"/>
              </a:rPr>
              <a:t>https://github.com/OfficeDev/Microsoft-Graph-SDK-Android</a:t>
            </a:r>
            <a:endParaRPr lang="en-NZ" sz="3600" dirty="0">
              <a:gradFill>
                <a:gsLst>
                  <a:gs pos="92515">
                    <a:srgbClr val="262626"/>
                  </a:gs>
                  <a:gs pos="0">
                    <a:srgbClr val="262626"/>
                  </a:gs>
                </a:gsLst>
                <a:lin ang="5400000" scaled="0"/>
              </a:gradFill>
            </a:endParaRPr>
          </a:p>
          <a:p>
            <a:endParaRPr lang="en-US" dirty="0"/>
          </a:p>
          <a:p>
            <a:endParaRPr lang="en-US" dirty="0"/>
          </a:p>
        </p:txBody>
      </p:sp>
      <p:sp>
        <p:nvSpPr>
          <p:cNvPr id="3" name="Title 2"/>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1763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5919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4170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7" y="1966084"/>
            <a:ext cx="9360975" cy="1514261"/>
          </a:xfrm>
        </p:spPr>
        <p:txBody>
          <a:bodyPr/>
          <a:lstStyle/>
          <a:p>
            <a:r>
              <a:rPr lang="en-US" dirty="0"/>
              <a:t>Introduction</a:t>
            </a:r>
            <a:br>
              <a:rPr lang="en-US" dirty="0"/>
            </a:br>
            <a:r>
              <a:rPr lang="en-US" sz="2800" dirty="0"/>
              <a:t>Getting started with mobile development with Office 365</a:t>
            </a:r>
          </a:p>
        </p:txBody>
      </p:sp>
      <p:sp>
        <p:nvSpPr>
          <p:cNvPr id="6" name="Text Placeholder 5"/>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11579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5067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01400" y="5636387"/>
            <a:ext cx="902930" cy="951737"/>
          </a:xfrm>
          <a:prstGeom prst="rect">
            <a:avLst/>
          </a:prstGeom>
        </p:spPr>
      </p:pic>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a:t>Android SKDs</a:t>
            </a:r>
          </a:p>
        </p:txBody>
      </p:sp>
      <p:sp>
        <p:nvSpPr>
          <p:cNvPr id="3" name="Text Placeholder 2"/>
          <p:cNvSpPr>
            <a:spLocks noGrp="1"/>
          </p:cNvSpPr>
          <p:nvPr>
            <p:ph type="body" sz="quarter" idx="11"/>
          </p:nvPr>
        </p:nvSpPr>
        <p:spPr>
          <a:xfrm>
            <a:off x="6675439" y="699573"/>
            <a:ext cx="5486400" cy="5595378"/>
          </a:xfrm>
        </p:spPr>
        <p:txBody>
          <a:bodyPr/>
          <a:lstStyle/>
          <a:p>
            <a:pPr marL="0" indent="0">
              <a:buNone/>
            </a:pPr>
            <a:r>
              <a:rPr lang="en-US" sz="2800" dirty="0"/>
              <a:t>SDK generated from OData CSDL</a:t>
            </a:r>
          </a:p>
          <a:p>
            <a:pPr marL="228600" indent="-228600"/>
            <a:r>
              <a:rPr lang="en-US" sz="1800" dirty="0">
                <a:latin typeface="+mn-lt"/>
              </a:rPr>
              <a:t>Standard interface for all platforms</a:t>
            </a:r>
          </a:p>
          <a:p>
            <a:pPr marL="0" indent="0">
              <a:spcBef>
                <a:spcPts val="1800"/>
              </a:spcBef>
              <a:buNone/>
            </a:pPr>
            <a:r>
              <a:rPr lang="en-US" sz="2800" dirty="0"/>
              <a:t>Dependency injection optimized </a:t>
            </a:r>
            <a:br>
              <a:rPr lang="en-US" sz="2800" dirty="0"/>
            </a:br>
            <a:r>
              <a:rPr lang="en-US" sz="2800" dirty="0"/>
              <a:t>for each platform:</a:t>
            </a:r>
          </a:p>
          <a:p>
            <a:pPr marL="228600" indent="-228600"/>
            <a:r>
              <a:rPr lang="en-US" sz="1800" dirty="0">
                <a:latin typeface="+mn-lt"/>
              </a:rPr>
              <a:t>HTTP clients, </a:t>
            </a:r>
            <a:r>
              <a:rPr lang="en-US" sz="1800" dirty="0" err="1">
                <a:latin typeface="+mn-lt"/>
              </a:rPr>
              <a:t>Async</a:t>
            </a:r>
            <a:r>
              <a:rPr lang="en-US" sz="1800" dirty="0">
                <a:latin typeface="+mn-lt"/>
              </a:rPr>
              <a:t> frameworks, JSON parsers</a:t>
            </a:r>
          </a:p>
          <a:p>
            <a:pPr marL="228600" indent="-228600"/>
            <a:r>
              <a:rPr lang="en-US" sz="1800" dirty="0">
                <a:latin typeface="+mn-lt"/>
              </a:rPr>
              <a:t>Authentication with Azure AD authentication libraries</a:t>
            </a:r>
          </a:p>
          <a:p>
            <a:pPr marL="0" indent="0">
              <a:spcBef>
                <a:spcPts val="1800"/>
              </a:spcBef>
              <a:buNone/>
            </a:pPr>
            <a:r>
              <a:rPr lang="en-US" sz="2800" dirty="0"/>
              <a:t>Industry-standard dependency manager support</a:t>
            </a:r>
          </a:p>
          <a:p>
            <a:pPr marL="228600" indent="-228600"/>
            <a:r>
              <a:rPr lang="en-US" sz="1800" dirty="0" err="1">
                <a:latin typeface="+mn-lt"/>
              </a:rPr>
              <a:t>Gradle</a:t>
            </a:r>
            <a:r>
              <a:rPr lang="en-US" sz="1800" dirty="0">
                <a:latin typeface="+mn-lt"/>
              </a:rPr>
              <a:t> and </a:t>
            </a:r>
            <a:r>
              <a:rPr lang="en-US" sz="1800" dirty="0" err="1">
                <a:latin typeface="+mn-lt"/>
              </a:rPr>
              <a:t>JCenter</a:t>
            </a:r>
            <a:r>
              <a:rPr lang="en-US" sz="1800" dirty="0">
                <a:latin typeface="+mn-lt"/>
              </a:rPr>
              <a:t> (Android Studio)</a:t>
            </a:r>
          </a:p>
          <a:p>
            <a:pPr marL="0" indent="0">
              <a:spcBef>
                <a:spcPts val="1800"/>
              </a:spcBef>
              <a:buNone/>
            </a:pPr>
            <a:r>
              <a:rPr lang="en-US" sz="2800" dirty="0"/>
              <a:t>Popular IDE support</a:t>
            </a:r>
          </a:p>
          <a:p>
            <a:pPr marL="228600" indent="-228600"/>
            <a:r>
              <a:rPr lang="en-US" sz="1800" dirty="0">
                <a:latin typeface="+mn-lt"/>
              </a:rPr>
              <a:t>Eclipse, IntelliJ, Android Studio</a:t>
            </a:r>
          </a:p>
          <a:p>
            <a:pPr marL="0" indent="0">
              <a:spcBef>
                <a:spcPts val="1800"/>
              </a:spcBef>
              <a:buNone/>
            </a:pPr>
            <a:r>
              <a:rPr lang="en-US" sz="2800" dirty="0"/>
              <a:t>Open source end-to-end</a:t>
            </a:r>
          </a:p>
        </p:txBody>
      </p:sp>
      <p:sp>
        <p:nvSpPr>
          <p:cNvPr id="14" name="Footer Placeholder 13"/>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0091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46063" y="2241533"/>
            <a:ext cx="5514975" cy="849463"/>
          </a:xfrm>
        </p:spPr>
        <p:txBody>
          <a:bodyPr/>
          <a:lstStyle/>
          <a:p>
            <a:pPr marL="0" indent="0">
              <a:buNone/>
            </a:pPr>
            <a:r>
              <a:rPr lang="en-US" sz="4800" dirty="0"/>
              <a:t>App Developer</a:t>
            </a:r>
          </a:p>
        </p:txBody>
      </p:sp>
      <p:sp>
        <p:nvSpPr>
          <p:cNvPr id="11" name="Text Placeholder 10"/>
          <p:cNvSpPr>
            <a:spLocks noGrp="1"/>
          </p:cNvSpPr>
          <p:nvPr>
            <p:ph type="body" sz="quarter" idx="11"/>
          </p:nvPr>
        </p:nvSpPr>
        <p:spPr>
          <a:xfrm>
            <a:off x="6675439" y="1919907"/>
            <a:ext cx="5486400" cy="3431709"/>
          </a:xfrm>
        </p:spPr>
        <p:txBody>
          <a:bodyPr/>
          <a:lstStyle/>
          <a:p>
            <a:pPr marL="0" indent="0">
              <a:buNone/>
            </a:pPr>
            <a:r>
              <a:rPr lang="en-US" sz="3200" dirty="0"/>
              <a:t>Add dependencies using </a:t>
            </a:r>
            <a:br>
              <a:rPr lang="en-US" sz="3200" dirty="0"/>
            </a:br>
            <a:r>
              <a:rPr lang="en-US" sz="3200" dirty="0" err="1"/>
              <a:t>Gradle</a:t>
            </a:r>
            <a:r>
              <a:rPr lang="en-US" sz="3200" dirty="0"/>
              <a:t> or </a:t>
            </a:r>
            <a:r>
              <a:rPr lang="en-US" sz="3200" dirty="0" err="1"/>
              <a:t>JCenter</a:t>
            </a:r>
            <a:endParaRPr lang="en-US" sz="3200" dirty="0"/>
          </a:p>
          <a:p>
            <a:pPr marL="0" indent="0">
              <a:spcBef>
                <a:spcPts val="1800"/>
              </a:spcBef>
              <a:buNone/>
            </a:pPr>
            <a:r>
              <a:rPr lang="en-US" sz="3600" dirty="0"/>
              <a:t>Start coding:</a:t>
            </a:r>
          </a:p>
          <a:p>
            <a:pPr marL="228600" lvl="1" indent="-228600">
              <a:buFont typeface="Arial" panose="020B0604020202020204" pitchFamily="34" charset="0"/>
              <a:buChar char="•"/>
            </a:pPr>
            <a:r>
              <a:rPr lang="en-US" sz="2000" dirty="0"/>
              <a:t>Create an </a:t>
            </a:r>
            <a:r>
              <a:rPr lang="en-US" sz="2000" dirty="0" err="1"/>
              <a:t>AuthenticationProvider</a:t>
            </a:r>
            <a:r>
              <a:rPr lang="en-US" sz="2000" dirty="0"/>
              <a:t> </a:t>
            </a:r>
          </a:p>
          <a:p>
            <a:pPr marL="228600" lvl="1" indent="-228600">
              <a:buFont typeface="Arial" panose="020B0604020202020204" pitchFamily="34" charset="0"/>
              <a:buChar char="•"/>
            </a:pPr>
            <a:r>
              <a:rPr lang="en-US" sz="2000" dirty="0"/>
              <a:t>Authenticate using ADAL</a:t>
            </a:r>
          </a:p>
          <a:p>
            <a:pPr marL="228600" lvl="1" indent="-228600">
              <a:buFont typeface="Arial" panose="020B0604020202020204" pitchFamily="34" charset="0"/>
              <a:buChar char="•"/>
            </a:pPr>
            <a:r>
              <a:rPr lang="en-US" sz="2000" dirty="0"/>
              <a:t>Create </a:t>
            </a:r>
            <a:r>
              <a:rPr lang="en-US" sz="2000" dirty="0" err="1"/>
              <a:t>GraphServiceClient</a:t>
            </a:r>
            <a:r>
              <a:rPr lang="en-US" sz="2000" dirty="0"/>
              <a:t> class for all services</a:t>
            </a:r>
          </a:p>
          <a:p>
            <a:pPr marL="228600" lvl="1" indent="-228600">
              <a:buFont typeface="Arial" panose="020B0604020202020204" pitchFamily="34" charset="0"/>
              <a:buChar char="•"/>
            </a:pPr>
            <a:r>
              <a:rPr lang="en-US" sz="2000" dirty="0"/>
              <a:t>Navigate API using the client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153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47543" y="2361837"/>
            <a:ext cx="5181599" cy="4135772"/>
          </a:xfrm>
          <a:prstGeom prst="rect">
            <a:avLst/>
          </a:prstGeom>
        </p:spPr>
      </p:pic>
      <p:sp>
        <p:nvSpPr>
          <p:cNvPr id="2" name="Title 1"/>
          <p:cNvSpPr>
            <a:spLocks noGrp="1"/>
          </p:cNvSpPr>
          <p:nvPr>
            <p:ph type="title"/>
          </p:nvPr>
        </p:nvSpPr>
        <p:spPr/>
        <p:txBody>
          <a:bodyPr/>
          <a:lstStyle/>
          <a:p>
            <a:r>
              <a:rPr lang="en-US"/>
              <a:t>Getting Started</a:t>
            </a:r>
            <a:endParaRPr lang="en-NZ" dirty="0"/>
          </a:p>
        </p:txBody>
      </p:sp>
      <p:sp>
        <p:nvSpPr>
          <p:cNvPr id="3" name="Subtitle 2"/>
          <p:cNvSpPr>
            <a:spLocks noGrp="1"/>
          </p:cNvSpPr>
          <p:nvPr>
            <p:ph type="body" sz="quarter" idx="12"/>
          </p:nvPr>
        </p:nvSpPr>
        <p:spPr/>
        <p:txBody>
          <a:bodyPr/>
          <a:lstStyle/>
          <a:p>
            <a:r>
              <a:rPr lang="en-US"/>
              <a:t>Android</a:t>
            </a:r>
            <a:endParaRPr lang="en-NZ" dirty="0"/>
          </a:p>
        </p:txBody>
      </p:sp>
      <p:sp>
        <p:nvSpPr>
          <p:cNvPr id="9" name="Rectangle 8"/>
          <p:cNvSpPr/>
          <p:nvPr/>
        </p:nvSpPr>
        <p:spPr bwMode="auto">
          <a:xfrm>
            <a:off x="7053942" y="2743200"/>
            <a:ext cx="4383677" cy="2438400"/>
          </a:xfrm>
          <a:prstGeom prst="rect">
            <a:avLst/>
          </a:prstGeom>
          <a:solidFill>
            <a:schemeClr val="accent2">
              <a:alpha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659694" y="3292716"/>
            <a:ext cx="1157299" cy="135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85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a:t>Tools</a:t>
            </a:r>
          </a:p>
        </p:txBody>
      </p:sp>
      <p:sp>
        <p:nvSpPr>
          <p:cNvPr id="3" name="Text Placeholder 2"/>
          <p:cNvSpPr>
            <a:spLocks noGrp="1"/>
          </p:cNvSpPr>
          <p:nvPr>
            <p:ph type="body" sz="quarter" idx="11"/>
          </p:nvPr>
        </p:nvSpPr>
        <p:spPr>
          <a:xfrm>
            <a:off x="6675439" y="1776791"/>
            <a:ext cx="5486400" cy="3440942"/>
          </a:xfrm>
        </p:spPr>
        <p:txBody>
          <a:bodyPr/>
          <a:lstStyle/>
          <a:p>
            <a:pPr marL="0" indent="0">
              <a:buNone/>
            </a:pPr>
            <a:r>
              <a:rPr lang="en-US" sz="3200" dirty="0"/>
              <a:t>Android Studio</a:t>
            </a:r>
          </a:p>
          <a:p>
            <a:pPr marL="228600" lvl="1" indent="-228600">
              <a:buFont typeface="Arial" panose="020B0604020202020204" pitchFamily="34" charset="0"/>
              <a:buChar char="•"/>
            </a:pPr>
            <a:r>
              <a:rPr lang="en-US" sz="2000" dirty="0"/>
              <a:t>Create a new Android project</a:t>
            </a:r>
          </a:p>
          <a:p>
            <a:pPr marL="0" indent="0">
              <a:spcBef>
                <a:spcPts val="1800"/>
              </a:spcBef>
              <a:buNone/>
            </a:pPr>
            <a:r>
              <a:rPr lang="en-US" sz="3200" dirty="0" err="1"/>
              <a:t>Gradle</a:t>
            </a:r>
            <a:endParaRPr lang="en-US" sz="3200" dirty="0"/>
          </a:p>
          <a:p>
            <a:pPr marL="228600" lvl="1" indent="-228600">
              <a:buFont typeface="Arial" panose="020B0604020202020204" pitchFamily="34" charset="0"/>
              <a:buChar char="•"/>
            </a:pPr>
            <a:r>
              <a:rPr lang="en-US" sz="2000" dirty="0"/>
              <a:t>Dependencies are resolved automatically</a:t>
            </a:r>
          </a:p>
          <a:p>
            <a:pPr marL="228600" lvl="1" indent="-228600">
              <a:buFont typeface="Arial" panose="020B0604020202020204" pitchFamily="34" charset="0"/>
              <a:buChar char="•"/>
            </a:pPr>
            <a:r>
              <a:rPr lang="en-US" sz="2000" dirty="0"/>
              <a:t>Just add them to your </a:t>
            </a:r>
            <a:r>
              <a:rPr lang="en-US" sz="2000" dirty="0" err="1"/>
              <a:t>build.gradle</a:t>
            </a:r>
            <a:endParaRPr lang="en-US" sz="2000" dirty="0"/>
          </a:p>
          <a:p>
            <a:pPr marL="0" lvl="1">
              <a:spcBef>
                <a:spcPts val="1800"/>
              </a:spcBef>
            </a:pPr>
            <a:r>
              <a:rPr lang="en-US" sz="3200" dirty="0">
                <a:latin typeface="+mj-lt"/>
              </a:rPr>
              <a:t>Basic support for Eclipse now</a:t>
            </a:r>
          </a:p>
          <a:p>
            <a:pPr marL="228600" lvl="1" indent="-228600">
              <a:buFont typeface="Arial" panose="020B0604020202020204" pitchFamily="34" charset="0"/>
              <a:buChar char="•"/>
            </a:pPr>
            <a:r>
              <a:rPr lang="en-US" sz="2000" dirty="0"/>
              <a:t>Better support for Eclipse coming soon</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3330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630a2e83-186a-4a0f-ab27-bee8a8096abc"/>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118</TotalTime>
  <Words>1283</Words>
  <Application>Microsoft Office PowerPoint</Application>
  <PresentationFormat>Custom</PresentationFormat>
  <Paragraphs>251</Paragraphs>
  <Slides>39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Segoe Light</vt:lpstr>
      <vt:lpstr>Arial</vt:lpstr>
      <vt:lpstr>Calibri</vt:lpstr>
      <vt:lpstr>Consolas</vt:lpstr>
      <vt:lpstr>Segoe UI</vt:lpstr>
      <vt:lpstr>Segoe UI Black</vt:lpstr>
      <vt:lpstr>Segoe UI Light</vt:lpstr>
      <vt:lpstr>Wingdings</vt:lpstr>
      <vt:lpstr>6-30540_Office_365_CloudRoadShow</vt:lpstr>
      <vt:lpstr>Office 365 development</vt:lpstr>
      <vt:lpstr>Deep dive into native  Android development  with the Microsoft Graph</vt:lpstr>
      <vt:lpstr>Agenda </vt:lpstr>
      <vt:lpstr>PowerPoint Presentation</vt:lpstr>
      <vt:lpstr>Developer vision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Summary </vt:lpstr>
      <vt:lpstr>Resources</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Luiz Lu</cp:lastModifiedBy>
  <cp:revision>27</cp:revision>
  <dcterms:created xsi:type="dcterms:W3CDTF">2016-01-18T20:55:35Z</dcterms:created>
  <dcterms:modified xsi:type="dcterms:W3CDTF">2016-06-02T20:15:57Z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