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8"/>
  </p:notesMasterIdLst>
  <p:handoutMasterIdLst>
    <p:handoutMasterId r:id="rId39"/>
  </p:handoutMasterIdLst>
  <p:sldIdLst>
    <p:sldId id="1242" r:id="rId6"/>
    <p:sldId id="1306" r:id="rId7"/>
    <p:sldId id="1366" r:id="rId8"/>
    <p:sldId id="1308" r:id="rId9"/>
    <p:sldId id="1299" r:id="rId10"/>
    <p:sldId id="1359" r:id="rId11"/>
    <p:sldId id="1360" r:id="rId12"/>
    <p:sldId id="1340" r:id="rId13"/>
    <p:sldId id="1346" r:id="rId14"/>
    <p:sldId id="1347" r:id="rId15"/>
    <p:sldId id="1348" r:id="rId16"/>
    <p:sldId id="1344" r:id="rId17"/>
    <p:sldId id="1361" r:id="rId18"/>
    <p:sldId id="1355" r:id="rId19"/>
    <p:sldId id="1362" r:id="rId20"/>
    <p:sldId id="1354" r:id="rId21"/>
    <p:sldId id="1357" r:id="rId22"/>
    <p:sldId id="1341" r:id="rId23"/>
    <p:sldId id="1363" r:id="rId24"/>
    <p:sldId id="1303" r:id="rId25"/>
    <p:sldId id="1365" r:id="rId26"/>
    <p:sldId id="1356" r:id="rId27"/>
    <p:sldId id="1350" r:id="rId28"/>
    <p:sldId id="1351" r:id="rId29"/>
    <p:sldId id="1352" r:id="rId30"/>
    <p:sldId id="1353" r:id="rId31"/>
    <p:sldId id="1364" r:id="rId32"/>
    <p:sldId id="1310" r:id="rId33"/>
    <p:sldId id="1367" r:id="rId34"/>
    <p:sldId id="1312" r:id="rId35"/>
    <p:sldId id="1313" r:id="rId36"/>
    <p:sldId id="1314" r:id="rId37"/>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66"/>
            <p14:sldId id="1308"/>
          </p14:sldIdLst>
        </p14:section>
        <p14:section name="Introduction" id="{64930E62-92AE-4C1A-A5F7-7FF0DFE085D7}">
          <p14:sldIdLst>
            <p14:sldId id="1299"/>
            <p14:sldId id="1359"/>
            <p14:sldId id="1360"/>
          </p14:sldIdLst>
        </p14:section>
        <p14:section name="Page and content modification" id="{6665162C-8FC8-4DA5-A65A-8907537E6036}">
          <p14:sldIdLst>
            <p14:sldId id="1340"/>
            <p14:sldId id="1346"/>
            <p14:sldId id="1347"/>
            <p14:sldId id="1348"/>
          </p14:sldIdLst>
        </p14:section>
        <p14:section name="JavaScript Injection" id="{74D225A8-1427-4E62-804F-3C7A9D193943}">
          <p14:sldIdLst>
            <p14:sldId id="1344"/>
            <p14:sldId id="1361"/>
            <p14:sldId id="1355"/>
            <p14:sldId id="1362"/>
            <p14:sldId id="1354"/>
            <p14:sldId id="1357"/>
          </p14:sldIdLst>
        </p14:section>
        <p14:section name="Controlling Site Settings" id="{2D10D785-29E1-41DD-97F0-0B6DEC2C6009}">
          <p14:sldIdLst>
            <p14:sldId id="1341"/>
            <p14:sldId id="1363"/>
            <p14:sldId id="1303"/>
            <p14:sldId id="1365"/>
          </p14:sldIdLst>
        </p14:section>
        <p14:section name="Performance Optimization" id="{D95A70A9-5FB0-4360-842B-F65371D9763E}">
          <p14:sldIdLst>
            <p14:sldId id="1356"/>
            <p14:sldId id="1350"/>
            <p14:sldId id="1351"/>
            <p14:sldId id="1352"/>
            <p14:sldId id="1353"/>
          </p14:sldIdLst>
        </p14:section>
        <p14:section name="Closing" id="{E969FB23-D89C-40AA-B85C-74AB85D3E249}">
          <p14:sldIdLst>
            <p14:sldId id="1364"/>
            <p14:sldId id="1310"/>
            <p14:sldId id="1367"/>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4869" autoAdjust="0"/>
  </p:normalViewPr>
  <p:slideViewPr>
    <p:cSldViewPr snapToGrid="0">
      <p:cViewPr varScale="1">
        <p:scale>
          <a:sx n="100" d="100"/>
          <a:sy n="100" d="100"/>
        </p:scale>
        <p:origin x="990"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610260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21141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a:defRPr/>
            </a:pPr>
            <a:r>
              <a:rPr lang="en-US" dirty="0"/>
              <a:t>Vesa  </a:t>
            </a:r>
          </a:p>
          <a:p>
            <a:pPr>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NOTE:</a:t>
            </a:r>
            <a:r>
              <a:rPr lang="en-US" baseline="0" dirty="0"/>
              <a:t> Remember that client side caching can be VERY helpful for bandwidth reductions… and performance optimizations. </a:t>
            </a:r>
            <a:endParaRPr lang="en-US" dirty="0"/>
          </a:p>
          <a:p>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Caching Examples located here: </a:t>
            </a:r>
            <a:r>
              <a:rPr lang="en-US" dirty="0">
                <a:latin typeface="Segoe UI Light" panose="020B0502040204020203" pitchFamily="34" charset="0"/>
                <a:cs typeface="Segoe UI Light" panose="020B0502040204020203" pitchFamily="34" charset="0"/>
              </a:rPr>
              <a:t>https://github.com/OfficeDev/PnP/tree/master/Samples/Performance.Caching</a:t>
            </a:r>
          </a:p>
          <a:p>
            <a:r>
              <a:rPr lang="en-US" dirty="0"/>
              <a:t> </a:t>
            </a:r>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93991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Static</a:t>
            </a:r>
            <a:r>
              <a:rPr lang="en-US" baseline="0" dirty="0" smtClean="0"/>
              <a:t> assets like images, JS files, and CSS files are deployed together with the master page and asp files to the root site collection of the a web application or a tenant.</a:t>
            </a:r>
          </a:p>
          <a:p>
            <a:pPr marL="228600" indent="-228600">
              <a:buFont typeface="+mj-lt"/>
              <a:buAutoNum type="arabicPeriod"/>
            </a:pPr>
            <a:r>
              <a:rPr lang="en-US" baseline="0" dirty="0" smtClean="0"/>
              <a:t>Dynamic files like master pages and other asp pages are deployed to the each site collections.</a:t>
            </a:r>
          </a:p>
          <a:p>
            <a:pPr marL="228600" indent="-228600">
              <a:buFont typeface="+mj-lt"/>
              <a:buAutoNum type="arabicPeriod"/>
            </a:pPr>
            <a:r>
              <a:rPr lang="en-US" baseline="0" dirty="0" smtClean="0"/>
              <a:t>Static files are referenced from the root site collection using relative links.</a:t>
            </a:r>
          </a:p>
          <a:p>
            <a:endParaRPr lang="en-US" baseline="0" dirty="0" smtClean="0"/>
          </a:p>
          <a:p>
            <a:r>
              <a:rPr lang="en-US" baseline="0" dirty="0" smtClean="0"/>
              <a:t>Provides one location to change most of the functionalities and there’s no need to deploy all the image, CSS, or JS files to each of the site collection.</a:t>
            </a:r>
            <a:endParaRPr lang="en-US" dirty="0"/>
          </a:p>
        </p:txBody>
      </p:sp>
    </p:spTree>
    <p:extLst>
      <p:ext uri="{BB962C8B-B14F-4D97-AF65-F5344CB8AC3E}">
        <p14:creationId xmlns:p14="http://schemas.microsoft.com/office/powerpoint/2010/main" val="3819560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p>
          <a:p>
            <a:endParaRPr lang="en-US" dirty="0"/>
          </a:p>
          <a:p>
            <a:r>
              <a:rPr lang="en-US" dirty="0"/>
              <a:t>NOTE: Any element that requires</a:t>
            </a:r>
            <a:r>
              <a:rPr lang="en-US" baseline="0" dirty="0"/>
              <a:t> service side processing (</a:t>
            </a:r>
            <a:r>
              <a:rPr lang="en-US" baseline="0" dirty="0" err="1"/>
              <a:t>ie</a:t>
            </a:r>
            <a:r>
              <a:rPr lang="en-US" baseline="0" dirty="0"/>
              <a:t> Master Pages, Page Layouts, </a:t>
            </a:r>
            <a:r>
              <a:rPr lang="en-US" baseline="0" dirty="0" err="1"/>
              <a:t>etc</a:t>
            </a:r>
            <a:r>
              <a:rPr lang="en-US" baseline="0" dirty="0"/>
              <a:t> need to be resident in the site collection. ) </a:t>
            </a:r>
          </a:p>
          <a:p>
            <a:endParaRPr lang="en-US" baseline="0" dirty="0"/>
          </a:p>
          <a:p>
            <a:r>
              <a:rPr lang="en-US" baseline="0" dirty="0" err="1"/>
              <a:t>Javascript</a:t>
            </a:r>
            <a:r>
              <a:rPr lang="en-US" baseline="0" dirty="0"/>
              <a:t> </a:t>
            </a:r>
            <a:r>
              <a:rPr lang="en-US" baseline="0" dirty="0" err="1"/>
              <a:t>refernces</a:t>
            </a:r>
            <a:r>
              <a:rPr lang="en-US" baseline="0" dirty="0"/>
              <a:t> must INITITATE from the site for the most part – you can dynamically load external JS but the </a:t>
            </a:r>
            <a:r>
              <a:rPr lang="en-US" baseline="0" dirty="0" err="1"/>
              <a:t>initital</a:t>
            </a:r>
            <a:r>
              <a:rPr lang="en-US" baseline="0" dirty="0"/>
              <a:t> JS file has to be located in the site.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261522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760846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08068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5/27/2015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32</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Office 365 developer vision focuses on the</a:t>
            </a:r>
            <a:r>
              <a:rPr lang="en-US" baseline="0" dirty="0" smtClean="0"/>
              <a:t> </a:t>
            </a:r>
            <a:r>
              <a:rPr lang="en-US" dirty="0" smtClean="0"/>
              <a:t>Users’ experience and their data.</a:t>
            </a:r>
            <a:r>
              <a:rPr lang="en-US" baseline="0" dirty="0" smtClean="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p:txBody>
      </p:sp>
      <p:sp>
        <p:nvSpPr>
          <p:cNvPr id="4" name="Slide Number Placeholder 3"/>
          <p:cNvSpPr>
            <a:spLocks noGrp="1"/>
          </p:cNvSpPr>
          <p:nvPr>
            <p:ph type="sldNum" sz="quarter" idx="10"/>
          </p:nvPr>
        </p:nvSpPr>
        <p:spPr/>
        <p:txBody>
          <a:bodyPr/>
          <a:lstStyle/>
          <a:p>
            <a:fld id="{243EF4D2-68E2-435F-819B-A8051FCA73E5}" type="slidenum">
              <a:rPr lang="en-US" smtClean="0"/>
              <a:t>3</a:t>
            </a:fld>
            <a:endParaRPr lang="en-US"/>
          </a:p>
        </p:txBody>
      </p:sp>
    </p:spTree>
    <p:extLst>
      <p:ext uri="{BB962C8B-B14F-4D97-AF65-F5344CB8AC3E}">
        <p14:creationId xmlns:p14="http://schemas.microsoft.com/office/powerpoint/2010/main" val="4022786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92132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23771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65573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541307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41862951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1051844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336531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png"/><Relationship Id="rId7" Type="http://schemas.openxmlformats.org/officeDocument/2006/relationships/image" Target="../media/image23.emf"/><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28.emf"/><Relationship Id="rId7" Type="http://schemas.openxmlformats.org/officeDocument/2006/relationships/image" Target="../media/image23.emf"/><Relationship Id="rId2" Type="http://schemas.openxmlformats.org/officeDocument/2006/relationships/image" Target="../media/image27.png"/><Relationship Id="rId1" Type="http://schemas.openxmlformats.org/officeDocument/2006/relationships/slideLayout" Target="../slideLayouts/slideLayout22.xml"/><Relationship Id="rId6" Type="http://schemas.openxmlformats.org/officeDocument/2006/relationships/image" Target="../media/image22.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22.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21.emf"/><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emf"/><Relationship Id="rId9" Type="http://schemas.openxmlformats.org/officeDocument/2006/relationships/image" Target="../media/image36.png"/><Relationship Id="rId14" Type="http://schemas.openxmlformats.org/officeDocument/2006/relationships/image" Target="../media/image22.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32.xml"/><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hyperlink" Target="http://apisandbox.msdn.microsoft.com/" TargetMode="External"/><Relationship Id="rId7"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41.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46.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45.png"/><Relationship Id="rId5" Type="http://schemas.openxmlformats.org/officeDocument/2006/relationships/image" Target="../media/image44.emf"/><Relationship Id="rId4" Type="http://schemas.openxmlformats.org/officeDocument/2006/relationships/hyperlink" Target="http://stackoverflow.com/questions/tagged/ms-offic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Managing site settings using </a:t>
            </a:r>
            <a:r>
              <a:rPr lang="en-US" dirty="0" smtClean="0"/>
              <a:t>add-in model</a:t>
            </a:r>
            <a:endParaRPr lang="en-US" dirty="0"/>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 host web content</a:t>
            </a:r>
            <a:endParaRPr lang="en-US" dirty="0"/>
          </a:p>
        </p:txBody>
      </p:sp>
      <p:sp>
        <p:nvSpPr>
          <p:cNvPr id="2" name="Text Placeholder 1"/>
          <p:cNvSpPr>
            <a:spLocks noGrp="1"/>
          </p:cNvSpPr>
          <p:nvPr>
            <p:ph type="body" sz="quarter" idx="10"/>
          </p:nvPr>
        </p:nvSpPr>
        <p:spPr/>
        <p:txBody>
          <a:bodyPr/>
          <a:lstStyle/>
          <a:p>
            <a:pPr marL="742727" indent="-742727">
              <a:buFont typeface="+mj-lt"/>
              <a:buAutoNum type="arabicPeriod"/>
            </a:pPr>
            <a:r>
              <a:rPr lang="en-US" sz="2800" dirty="0"/>
              <a:t>Handle </a:t>
            </a:r>
            <a:r>
              <a:rPr lang="en-US" sz="2800" dirty="0" smtClean="0"/>
              <a:t>add-in </a:t>
            </a:r>
            <a:r>
              <a:rPr lang="en-US" sz="2800" dirty="0"/>
              <a:t>Installed event in provider hosted </a:t>
            </a:r>
            <a:r>
              <a:rPr lang="en-US" sz="2800" dirty="0" smtClean="0"/>
              <a:t>add-in </a:t>
            </a:r>
            <a:r>
              <a:rPr lang="en-US" sz="2800" dirty="0" smtClean="0"/>
              <a:t>or apply settings during provisioning</a:t>
            </a:r>
            <a:endParaRPr lang="en-US" sz="2800" dirty="0"/>
          </a:p>
          <a:p>
            <a:pPr marL="742727" indent="-742727">
              <a:buFont typeface="+mj-lt"/>
              <a:buAutoNum type="arabicPeriod"/>
            </a:pPr>
            <a:r>
              <a:rPr lang="en-US" sz="2800" dirty="0"/>
              <a:t>Access host web using client side object model to modify the end user experience</a:t>
            </a:r>
          </a:p>
        </p:txBody>
      </p:sp>
      <p:pic>
        <p:nvPicPr>
          <p:cNvPr id="6" name="Picture 5"/>
          <p:cNvPicPr>
            <a:picLocks noChangeAspect="1"/>
          </p:cNvPicPr>
          <p:nvPr/>
        </p:nvPicPr>
        <p:blipFill>
          <a:blip r:embed="rId2"/>
          <a:stretch>
            <a:fillRect/>
          </a:stretch>
        </p:blipFill>
        <p:spPr>
          <a:xfrm>
            <a:off x="3179361" y="5808270"/>
            <a:ext cx="1952251" cy="904817"/>
          </a:xfrm>
          <a:prstGeom prst="rect">
            <a:avLst/>
          </a:prstGeom>
          <a:ln>
            <a:solidFill>
              <a:schemeClr val="bg1">
                <a:lumMod val="75000"/>
              </a:schemeClr>
            </a:solidFill>
          </a:ln>
          <a:effectLst>
            <a:softEdge rad="12700"/>
          </a:effectLst>
        </p:spPr>
      </p:pic>
      <p:pic>
        <p:nvPicPr>
          <p:cNvPr id="7" name="Picture 6"/>
          <p:cNvPicPr>
            <a:picLocks noChangeAspect="1"/>
          </p:cNvPicPr>
          <p:nvPr/>
        </p:nvPicPr>
        <p:blipFill>
          <a:blip r:embed="rId3"/>
          <a:stretch>
            <a:fillRect/>
          </a:stretch>
        </p:blipFill>
        <p:spPr>
          <a:xfrm>
            <a:off x="3478197" y="3135970"/>
            <a:ext cx="2678056" cy="1501133"/>
          </a:xfrm>
          <a:prstGeom prst="rect">
            <a:avLst/>
          </a:prstGeom>
          <a:solidFill>
            <a:schemeClr val="bg1">
              <a:lumMod val="75000"/>
            </a:schemeClr>
          </a:solidFill>
          <a:ln>
            <a:solidFill>
              <a:schemeClr val="bg1">
                <a:lumMod val="75000"/>
              </a:schemeClr>
            </a:solidFill>
          </a:ln>
        </p:spPr>
      </p:pic>
      <p:sp>
        <p:nvSpPr>
          <p:cNvPr id="8" name="Arc 7"/>
          <p:cNvSpPr/>
          <p:nvPr/>
        </p:nvSpPr>
        <p:spPr>
          <a:xfrm rot="8195881">
            <a:off x="8765308" y="4938975"/>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9" name="Group 8"/>
          <p:cNvGrpSpPr/>
          <p:nvPr/>
        </p:nvGrpSpPr>
        <p:grpSpPr>
          <a:xfrm>
            <a:off x="8881462" y="4442014"/>
            <a:ext cx="1995195" cy="1307309"/>
            <a:chOff x="4395610" y="3071229"/>
            <a:chExt cx="1995195" cy="1307309"/>
          </a:xfrm>
        </p:grpSpPr>
        <p:sp>
          <p:nvSpPr>
            <p:cNvPr id="10" name="Rectangle 9"/>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t>
              </a:r>
              <a:r>
                <a:rPr lang="en-US" sz="1600" dirty="0" smtClean="0">
                  <a:solidFill>
                    <a:schemeClr val="tx1">
                      <a:lumMod val="65000"/>
                      <a:lumOff val="35000"/>
                    </a:schemeClr>
                  </a:solidFill>
                  <a:ea typeface="Segoe UI" pitchFamily="34" charset="0"/>
                  <a:cs typeface="Segoe UI" pitchFamily="34" charset="0"/>
                </a:rPr>
                <a:t>add-ins</a:t>
              </a:r>
              <a:endParaRPr lang="en-US" sz="1600" dirty="0" smtClean="0">
                <a:solidFill>
                  <a:schemeClr val="tx1">
                    <a:lumMod val="65000"/>
                    <a:lumOff val="35000"/>
                  </a:schemeClr>
                </a:solidFill>
                <a:ea typeface="Segoe UI" pitchFamily="34" charset="0"/>
                <a:cs typeface="Segoe UI" pitchFamily="34" charset="0"/>
              </a:endParaRPr>
            </a:p>
          </p:txBody>
        </p:sp>
        <p:pic>
          <p:nvPicPr>
            <p:cNvPr id="11" name="Picture 10"/>
            <p:cNvPicPr>
              <a:picLocks noChangeAspect="1"/>
            </p:cNvPicPr>
            <p:nvPr/>
          </p:nvPicPr>
          <p:blipFill>
            <a:blip r:embed="rId4"/>
            <a:stretch>
              <a:fillRect/>
            </a:stretch>
          </p:blipFill>
          <p:spPr>
            <a:xfrm>
              <a:off x="5246592" y="3476941"/>
              <a:ext cx="529349" cy="417312"/>
            </a:xfrm>
            <a:prstGeom prst="rect">
              <a:avLst/>
            </a:prstGeom>
          </p:spPr>
        </p:pic>
        <p:pic>
          <p:nvPicPr>
            <p:cNvPr id="12" name="Picture 11"/>
            <p:cNvPicPr>
              <a:picLocks noChangeAspect="1"/>
            </p:cNvPicPr>
            <p:nvPr/>
          </p:nvPicPr>
          <p:blipFill>
            <a:blip r:embed="rId4"/>
            <a:stretch>
              <a:fillRect/>
            </a:stretch>
          </p:blipFill>
          <p:spPr>
            <a:xfrm>
              <a:off x="5581574" y="3585493"/>
              <a:ext cx="556200" cy="438480"/>
            </a:xfrm>
            <a:prstGeom prst="rect">
              <a:avLst/>
            </a:prstGeom>
          </p:spPr>
        </p:pic>
        <p:pic>
          <p:nvPicPr>
            <p:cNvPr id="13" name="Picture 12"/>
            <p:cNvPicPr>
              <a:picLocks noChangeAspect="1"/>
            </p:cNvPicPr>
            <p:nvPr/>
          </p:nvPicPr>
          <p:blipFill>
            <a:blip r:embed="rId5"/>
            <a:stretch>
              <a:fillRect/>
            </a:stretch>
          </p:blipFill>
          <p:spPr>
            <a:xfrm>
              <a:off x="5970309" y="3700199"/>
              <a:ext cx="420496" cy="432326"/>
            </a:xfrm>
            <a:prstGeom prst="rect">
              <a:avLst/>
            </a:prstGeom>
          </p:spPr>
        </p:pic>
        <p:pic>
          <p:nvPicPr>
            <p:cNvPr id="14" name="Picture 13"/>
            <p:cNvPicPr>
              <a:picLocks noChangeAspect="1"/>
            </p:cNvPicPr>
            <p:nvPr/>
          </p:nvPicPr>
          <p:blipFill>
            <a:blip r:embed="rId6"/>
            <a:stretch>
              <a:fillRect/>
            </a:stretch>
          </p:blipFill>
          <p:spPr>
            <a:xfrm>
              <a:off x="4893565" y="3772769"/>
              <a:ext cx="688009" cy="605769"/>
            </a:xfrm>
            <a:prstGeom prst="rect">
              <a:avLst/>
            </a:prstGeom>
          </p:spPr>
        </p:pic>
      </p:grpSp>
      <p:grpSp>
        <p:nvGrpSpPr>
          <p:cNvPr id="15" name="Group 14"/>
          <p:cNvGrpSpPr/>
          <p:nvPr/>
        </p:nvGrpSpPr>
        <p:grpSpPr>
          <a:xfrm>
            <a:off x="4040494" y="4401324"/>
            <a:ext cx="1883646" cy="1857358"/>
            <a:chOff x="4383758" y="2311697"/>
            <a:chExt cx="2516893" cy="2481768"/>
          </a:xfrm>
        </p:grpSpPr>
        <p:sp>
          <p:nvSpPr>
            <p:cNvPr id="16" name="Rectangle 15"/>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7" name="Group 16"/>
            <p:cNvGrpSpPr/>
            <p:nvPr/>
          </p:nvGrpSpPr>
          <p:grpSpPr>
            <a:xfrm>
              <a:off x="5421611" y="2886866"/>
              <a:ext cx="1479040" cy="1043909"/>
              <a:chOff x="4557447" y="1721445"/>
              <a:chExt cx="1479040" cy="1043909"/>
            </a:xfrm>
          </p:grpSpPr>
          <p:pic>
            <p:nvPicPr>
              <p:cNvPr id="25" name="Picture 24"/>
              <p:cNvPicPr>
                <a:picLocks noChangeAspect="1"/>
              </p:cNvPicPr>
              <p:nvPr/>
            </p:nvPicPr>
            <p:blipFill>
              <a:blip r:embed="rId7"/>
              <a:stretch>
                <a:fillRect/>
              </a:stretch>
            </p:blipFill>
            <p:spPr>
              <a:xfrm>
                <a:off x="4557447" y="1902539"/>
                <a:ext cx="477423" cy="839046"/>
              </a:xfrm>
              <a:prstGeom prst="rect">
                <a:avLst/>
              </a:prstGeom>
            </p:spPr>
          </p:pic>
          <p:pic>
            <p:nvPicPr>
              <p:cNvPr id="26" name="Picture 25"/>
              <p:cNvPicPr>
                <a:picLocks noChangeAspect="1"/>
              </p:cNvPicPr>
              <p:nvPr/>
            </p:nvPicPr>
            <p:blipFill>
              <a:blip r:embed="rId7"/>
              <a:stretch>
                <a:fillRect/>
              </a:stretch>
            </p:blipFill>
            <p:spPr>
              <a:xfrm>
                <a:off x="4869643" y="1721445"/>
                <a:ext cx="477423" cy="839046"/>
              </a:xfrm>
              <a:prstGeom prst="rect">
                <a:avLst/>
              </a:prstGeom>
            </p:spPr>
          </p:pic>
          <p:pic>
            <p:nvPicPr>
              <p:cNvPr id="27" name="Picture 26"/>
              <p:cNvPicPr>
                <a:picLocks noChangeAspect="1"/>
              </p:cNvPicPr>
              <p:nvPr/>
            </p:nvPicPr>
            <p:blipFill>
              <a:blip r:embed="rId8"/>
              <a:stretch>
                <a:fillRect/>
              </a:stretch>
            </p:blipFill>
            <p:spPr>
              <a:xfrm>
                <a:off x="5153580" y="1902539"/>
                <a:ext cx="882907" cy="862815"/>
              </a:xfrm>
              <a:prstGeom prst="rect">
                <a:avLst/>
              </a:prstGeom>
            </p:spPr>
          </p:pic>
        </p:grpSp>
        <p:grpSp>
          <p:nvGrpSpPr>
            <p:cNvPr id="18" name="Group 17"/>
            <p:cNvGrpSpPr/>
            <p:nvPr/>
          </p:nvGrpSpPr>
          <p:grpSpPr>
            <a:xfrm>
              <a:off x="4880542" y="3820782"/>
              <a:ext cx="944427" cy="972683"/>
              <a:chOff x="3981885" y="2834055"/>
              <a:chExt cx="944427" cy="972683"/>
            </a:xfrm>
          </p:grpSpPr>
          <p:pic>
            <p:nvPicPr>
              <p:cNvPr id="22" name="Picture 21"/>
              <p:cNvPicPr>
                <a:picLocks noChangeAspect="1"/>
              </p:cNvPicPr>
              <p:nvPr/>
            </p:nvPicPr>
            <p:blipFill>
              <a:blip r:embed="rId7"/>
              <a:stretch>
                <a:fillRect/>
              </a:stretch>
            </p:blipFill>
            <p:spPr>
              <a:xfrm>
                <a:off x="3981885" y="2967692"/>
                <a:ext cx="477423" cy="839046"/>
              </a:xfrm>
              <a:prstGeom prst="rect">
                <a:avLst/>
              </a:prstGeom>
            </p:spPr>
          </p:pic>
          <p:pic>
            <p:nvPicPr>
              <p:cNvPr id="23" name="Picture 22"/>
              <p:cNvPicPr>
                <a:picLocks noChangeAspect="1"/>
              </p:cNvPicPr>
              <p:nvPr/>
            </p:nvPicPr>
            <p:blipFill>
              <a:blip r:embed="rId7"/>
              <a:stretch>
                <a:fillRect/>
              </a:stretch>
            </p:blipFill>
            <p:spPr>
              <a:xfrm>
                <a:off x="4269036" y="2834055"/>
                <a:ext cx="477423" cy="839046"/>
              </a:xfrm>
              <a:prstGeom prst="rect">
                <a:avLst/>
              </a:prstGeom>
            </p:spPr>
          </p:pic>
          <p:pic>
            <p:nvPicPr>
              <p:cNvPr id="24" name="Picture 23"/>
              <p:cNvPicPr>
                <a:picLocks noChangeAspect="1"/>
              </p:cNvPicPr>
              <p:nvPr/>
            </p:nvPicPr>
            <p:blipFill>
              <a:blip r:embed="rId9"/>
              <a:stretch>
                <a:fillRect/>
              </a:stretch>
            </p:blipFill>
            <p:spPr>
              <a:xfrm>
                <a:off x="4480085" y="3260431"/>
                <a:ext cx="446227" cy="456212"/>
              </a:xfrm>
              <a:prstGeom prst="rect">
                <a:avLst/>
              </a:prstGeom>
            </p:spPr>
          </p:pic>
        </p:grpSp>
        <p:grpSp>
          <p:nvGrpSpPr>
            <p:cNvPr id="19" name="Group 18"/>
            <p:cNvGrpSpPr/>
            <p:nvPr/>
          </p:nvGrpSpPr>
          <p:grpSpPr>
            <a:xfrm>
              <a:off x="4383758" y="2988031"/>
              <a:ext cx="968998" cy="971748"/>
              <a:chOff x="3601101" y="2714202"/>
              <a:chExt cx="968998" cy="971748"/>
            </a:xfrm>
          </p:grpSpPr>
          <p:pic>
            <p:nvPicPr>
              <p:cNvPr id="20" name="Picture 19"/>
              <p:cNvPicPr>
                <a:picLocks noChangeAspect="1"/>
              </p:cNvPicPr>
              <p:nvPr/>
            </p:nvPicPr>
            <p:blipFill>
              <a:blip r:embed="rId7"/>
              <a:stretch>
                <a:fillRect/>
              </a:stretch>
            </p:blipFill>
            <p:spPr>
              <a:xfrm>
                <a:off x="3601101" y="2846904"/>
                <a:ext cx="477423" cy="839046"/>
              </a:xfrm>
              <a:prstGeom prst="rect">
                <a:avLst/>
              </a:prstGeom>
            </p:spPr>
          </p:pic>
          <p:pic>
            <p:nvPicPr>
              <p:cNvPr id="21" name="Picture 20"/>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28" name="Straight Arrow Connector 27"/>
          <p:cNvCxnSpPr/>
          <p:nvPr/>
        </p:nvCxnSpPr>
        <p:spPr>
          <a:xfrm flipH="1">
            <a:off x="5942028" y="5095669"/>
            <a:ext cx="2527622"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9" name="Group 28"/>
          <p:cNvGrpSpPr/>
          <p:nvPr/>
        </p:nvGrpSpPr>
        <p:grpSpPr>
          <a:xfrm>
            <a:off x="8044959" y="5172205"/>
            <a:ext cx="514401" cy="514401"/>
            <a:chOff x="492" y="17985"/>
            <a:chExt cx="524853" cy="524853"/>
          </a:xfrm>
        </p:grpSpPr>
        <p:sp>
          <p:nvSpPr>
            <p:cNvPr id="30" name="Oval 2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32" name="Straight Connector 31"/>
          <p:cNvCxnSpPr/>
          <p:nvPr/>
        </p:nvCxnSpPr>
        <p:spPr>
          <a:xfrm flipH="1">
            <a:off x="7502208" y="3682125"/>
            <a:ext cx="433187" cy="696176"/>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3" name="TextBox 4"/>
          <p:cNvSpPr txBox="1"/>
          <p:nvPr/>
        </p:nvSpPr>
        <p:spPr>
          <a:xfrm>
            <a:off x="7214783" y="3017831"/>
            <a:ext cx="3557290"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Execution of the needed modifications based on needed event. Can be done based on </a:t>
            </a:r>
            <a:r>
              <a:rPr lang="fi-FI" sz="1400" dirty="0" smtClean="0">
                <a:solidFill>
                  <a:schemeClr val="bg1"/>
                </a:solidFill>
              </a:rPr>
              <a:t>add-in </a:t>
            </a:r>
            <a:r>
              <a:rPr lang="fi-FI" sz="1400" dirty="0" smtClean="0">
                <a:solidFill>
                  <a:schemeClr val="bg1"/>
                </a:solidFill>
              </a:rPr>
              <a:t>installed, part of provisioning or based on end user request</a:t>
            </a:r>
            <a:endParaRPr lang="en-US" sz="1400" dirty="0">
              <a:solidFill>
                <a:schemeClr val="bg1"/>
              </a:solidFill>
            </a:endParaRPr>
          </a:p>
        </p:txBody>
      </p:sp>
      <p:cxnSp>
        <p:nvCxnSpPr>
          <p:cNvPr id="34" name="Straight Arrow Connector 33"/>
          <p:cNvCxnSpPr/>
          <p:nvPr/>
        </p:nvCxnSpPr>
        <p:spPr>
          <a:xfrm flipV="1">
            <a:off x="5866171" y="4494459"/>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5" name="Group 34"/>
          <p:cNvGrpSpPr/>
          <p:nvPr/>
        </p:nvGrpSpPr>
        <p:grpSpPr>
          <a:xfrm>
            <a:off x="6085508" y="4142806"/>
            <a:ext cx="514401" cy="514401"/>
            <a:chOff x="492" y="17985"/>
            <a:chExt cx="524853" cy="524853"/>
          </a:xfrm>
        </p:grpSpPr>
        <p:sp>
          <p:nvSpPr>
            <p:cNvPr id="36" name="Oval 3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8" name="TextBox 37"/>
          <p:cNvSpPr txBox="1"/>
          <p:nvPr/>
        </p:nvSpPr>
        <p:spPr>
          <a:xfrm>
            <a:off x="6407888" y="5114398"/>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2651691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https://github.com/OfficeDev/PnP/tree/master/Scenarios/Provisioning.Pages</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Page Manipulation</a:t>
            </a:r>
            <a:endParaRPr lang="en-US" sz="5400" dirty="0"/>
          </a:p>
        </p:txBody>
      </p:sp>
    </p:spTree>
    <p:extLst>
      <p:ext uri="{BB962C8B-B14F-4D97-AF65-F5344CB8AC3E}">
        <p14:creationId xmlns:p14="http://schemas.microsoft.com/office/powerpoint/2010/main" val="3022880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JavaScript Embed pattern</a:t>
            </a:r>
            <a:endParaRPr lang="en-US" sz="7200" dirty="0"/>
          </a:p>
        </p:txBody>
      </p:sp>
    </p:spTree>
    <p:extLst>
      <p:ext uri="{BB962C8B-B14F-4D97-AF65-F5344CB8AC3E}">
        <p14:creationId xmlns:p14="http://schemas.microsoft.com/office/powerpoint/2010/main" val="365619163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Apply needed customizations to host web by adding JavaScript to site custom user actions collection, which will modify page rendering when site is used.</a:t>
            </a:r>
          </a:p>
          <a:p>
            <a:r>
              <a:rPr lang="en-US" dirty="0" smtClean="0"/>
              <a:t>Why</a:t>
            </a:r>
          </a:p>
          <a:p>
            <a:pPr lvl="1"/>
            <a:r>
              <a:rPr lang="en-US" dirty="0" smtClean="0"/>
              <a:t>. Can be used to show new elements or hide existing functionalities from the site without custom master pages or full trust code.</a:t>
            </a:r>
          </a:p>
          <a:p>
            <a:r>
              <a:rPr lang="en-US" dirty="0" smtClean="0"/>
              <a:t>How</a:t>
            </a:r>
          </a:p>
          <a:p>
            <a:pPr lvl="1"/>
            <a:r>
              <a:rPr lang="en-US" dirty="0"/>
              <a:t>Apply needed custom user action </a:t>
            </a:r>
            <a:r>
              <a:rPr lang="en-US" dirty="0" smtClean="0"/>
              <a:t>to host web during </a:t>
            </a:r>
            <a:r>
              <a:rPr lang="en-US" dirty="0"/>
              <a:t>site provisioning or later in the life cycle to change end user </a:t>
            </a:r>
            <a:r>
              <a:rPr lang="en-US" dirty="0" smtClean="0"/>
              <a:t>experience.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JavaScript Embed pattern</a:t>
            </a:r>
            <a:endParaRPr lang="en-US" dirty="0"/>
          </a:p>
        </p:txBody>
      </p:sp>
    </p:spTree>
    <p:extLst>
      <p:ext uri="{BB962C8B-B14F-4D97-AF65-F5344CB8AC3E}">
        <p14:creationId xmlns:p14="http://schemas.microsoft.com/office/powerpoint/2010/main" val="40119830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rotWithShape="1">
          <a:blip r:embed="rId2"/>
          <a:srcRect b="58099"/>
          <a:stretch/>
        </p:blipFill>
        <p:spPr>
          <a:xfrm>
            <a:off x="1143793" y="3610581"/>
            <a:ext cx="5276375" cy="1622478"/>
          </a:xfrm>
          <a:prstGeom prst="rect">
            <a:avLst/>
          </a:prstGeom>
        </p:spPr>
      </p:pic>
      <p:grpSp>
        <p:nvGrpSpPr>
          <p:cNvPr id="38" name="Group 37"/>
          <p:cNvGrpSpPr/>
          <p:nvPr/>
        </p:nvGrpSpPr>
        <p:grpSpPr>
          <a:xfrm>
            <a:off x="9359063" y="4316329"/>
            <a:ext cx="605872" cy="763139"/>
            <a:chOff x="8856725" y="2275112"/>
            <a:chExt cx="605872" cy="763139"/>
          </a:xfrm>
        </p:grpSpPr>
        <p:pic>
          <p:nvPicPr>
            <p:cNvPr id="39" name="Picture 38"/>
            <p:cNvPicPr>
              <a:picLocks noChangeAspect="1"/>
            </p:cNvPicPr>
            <p:nvPr/>
          </p:nvPicPr>
          <p:blipFill>
            <a:blip r:embed="rId3"/>
            <a:stretch>
              <a:fillRect/>
            </a:stretch>
          </p:blipFill>
          <p:spPr>
            <a:xfrm>
              <a:off x="8856725" y="2275112"/>
              <a:ext cx="527111" cy="689388"/>
            </a:xfrm>
            <a:prstGeom prst="rect">
              <a:avLst/>
            </a:prstGeom>
          </p:spPr>
        </p:pic>
        <p:pic>
          <p:nvPicPr>
            <p:cNvPr id="47" name="Picture 46"/>
            <p:cNvPicPr>
              <a:picLocks noChangeAspect="1"/>
            </p:cNvPicPr>
            <p:nvPr/>
          </p:nvPicPr>
          <p:blipFill>
            <a:blip r:embed="rId3"/>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grpSp>
        <p:nvGrpSpPr>
          <p:cNvPr id="37" name="Group 36"/>
          <p:cNvGrpSpPr/>
          <p:nvPr/>
        </p:nvGrpSpPr>
        <p:grpSpPr>
          <a:xfrm>
            <a:off x="8243959" y="2445955"/>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t>
                </a:r>
                <a:r>
                  <a:rPr lang="en-US" sz="1600" dirty="0" smtClean="0">
                    <a:solidFill>
                      <a:schemeClr val="tx1">
                        <a:lumMod val="65000"/>
                        <a:lumOff val="35000"/>
                      </a:schemeClr>
                    </a:solidFill>
                    <a:ea typeface="Segoe UI" pitchFamily="34" charset="0"/>
                    <a:cs typeface="Segoe UI" pitchFamily="34" charset="0"/>
                  </a:rPr>
                  <a:t>add-ins</a:t>
                </a:r>
                <a:endParaRPr lang="en-US" sz="1600" dirty="0" smtClean="0">
                  <a:solidFill>
                    <a:schemeClr val="tx1">
                      <a:lumMod val="65000"/>
                      <a:lumOff val="35000"/>
                    </a:schemeClr>
                  </a:solidFill>
                  <a:ea typeface="Segoe UI" pitchFamily="34" charset="0"/>
                  <a:cs typeface="Segoe UI" pitchFamily="34" charset="0"/>
                </a:endParaRPr>
              </a:p>
            </p:txBody>
          </p:sp>
          <p:pic>
            <p:nvPicPr>
              <p:cNvPr id="27" name="Picture 26"/>
              <p:cNvPicPr>
                <a:picLocks noChangeAspect="1"/>
              </p:cNvPicPr>
              <p:nvPr/>
            </p:nvPicPr>
            <p:blipFill>
              <a:blip r:embed="rId4"/>
              <a:stretch>
                <a:fillRect/>
              </a:stretch>
            </p:blipFill>
            <p:spPr>
              <a:xfrm>
                <a:off x="5246592" y="3476941"/>
                <a:ext cx="529349" cy="417312"/>
              </a:xfrm>
              <a:prstGeom prst="rect">
                <a:avLst/>
              </a:prstGeom>
            </p:spPr>
          </p:pic>
          <p:pic>
            <p:nvPicPr>
              <p:cNvPr id="28" name="Picture 27"/>
              <p:cNvPicPr>
                <a:picLocks noChangeAspect="1"/>
              </p:cNvPicPr>
              <p:nvPr/>
            </p:nvPicPr>
            <p:blipFill>
              <a:blip r:embed="rId4"/>
              <a:stretch>
                <a:fillRect/>
              </a:stretch>
            </p:blipFill>
            <p:spPr>
              <a:xfrm>
                <a:off x="5581574" y="3585493"/>
                <a:ext cx="556200" cy="438480"/>
              </a:xfrm>
              <a:prstGeom prst="rect">
                <a:avLst/>
              </a:prstGeom>
            </p:spPr>
          </p:pic>
          <p:pic>
            <p:nvPicPr>
              <p:cNvPr id="29" name="Picture 28"/>
              <p:cNvPicPr>
                <a:picLocks noChangeAspect="1"/>
              </p:cNvPicPr>
              <p:nvPr/>
            </p:nvPicPr>
            <p:blipFill>
              <a:blip r:embed="rId5"/>
              <a:stretch>
                <a:fillRect/>
              </a:stretch>
            </p:blipFill>
            <p:spPr>
              <a:xfrm>
                <a:off x="5970309" y="3700199"/>
                <a:ext cx="420496" cy="432326"/>
              </a:xfrm>
              <a:prstGeom prst="rect">
                <a:avLst/>
              </a:prstGeom>
            </p:spPr>
          </p:pic>
          <p:pic>
            <p:nvPicPr>
              <p:cNvPr id="30" name="Picture 29"/>
              <p:cNvPicPr>
                <a:picLocks noChangeAspect="1"/>
              </p:cNvPicPr>
              <p:nvPr/>
            </p:nvPicPr>
            <p:blipFill>
              <a:blip r:embed="rId6"/>
              <a:stretch>
                <a:fillRect/>
              </a:stretch>
            </p:blipFill>
            <p:spPr>
              <a:xfrm>
                <a:off x="4893565" y="3772769"/>
                <a:ext cx="688009" cy="605769"/>
              </a:xfrm>
              <a:prstGeom prst="rect">
                <a:avLst/>
              </a:prstGeom>
            </p:spPr>
          </p:pic>
        </p:grpSp>
      </p:grpSp>
      <p:grpSp>
        <p:nvGrpSpPr>
          <p:cNvPr id="9" name="Group 8"/>
          <p:cNvGrpSpPr/>
          <p:nvPr/>
        </p:nvGrpSpPr>
        <p:grpSpPr>
          <a:xfrm>
            <a:off x="3618532" y="2206881"/>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31" name="Straight Arrow Connector 30"/>
          <p:cNvCxnSpPr/>
          <p:nvPr/>
        </p:nvCxnSpPr>
        <p:spPr>
          <a:xfrm flipH="1">
            <a:off x="5339681" y="3238548"/>
            <a:ext cx="2596098"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7572423" y="3291542"/>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699884" y="1847404"/>
            <a:ext cx="474943" cy="69100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7179735" y="1518820"/>
            <a:ext cx="3557290"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Association of JavaScript Embed (user custom action) to the site, so that code is executed during site processing</a:t>
            </a:r>
            <a:endParaRPr lang="en-US" sz="1400" dirty="0">
              <a:solidFill>
                <a:schemeClr val="bg1"/>
              </a:solidFill>
            </a:endParaRPr>
          </a:p>
        </p:txBody>
      </p:sp>
      <p:cxnSp>
        <p:nvCxnSpPr>
          <p:cNvPr id="42" name="Straight Arrow Connector 41"/>
          <p:cNvCxnSpPr/>
          <p:nvPr/>
        </p:nvCxnSpPr>
        <p:spPr>
          <a:xfrm flipV="1">
            <a:off x="5332300" y="2637338"/>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44" name="Group 43"/>
          <p:cNvGrpSpPr/>
          <p:nvPr/>
        </p:nvGrpSpPr>
        <p:grpSpPr>
          <a:xfrm>
            <a:off x="5551637" y="2285685"/>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24" name="TextBox 23"/>
          <p:cNvSpPr txBox="1"/>
          <p:nvPr/>
        </p:nvSpPr>
        <p:spPr>
          <a:xfrm>
            <a:off x="5874017" y="3257277"/>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
        <p:nvSpPr>
          <p:cNvPr id="36" name="Title 35"/>
          <p:cNvSpPr>
            <a:spLocks noGrp="1"/>
          </p:cNvSpPr>
          <p:nvPr>
            <p:ph type="title"/>
          </p:nvPr>
        </p:nvSpPr>
        <p:spPr/>
        <p:txBody>
          <a:bodyPr/>
          <a:lstStyle/>
          <a:p>
            <a:r>
              <a:rPr lang="fi-FI" dirty="0" smtClean="0"/>
              <a:t>JavaScript embed for messages</a:t>
            </a:r>
            <a:endParaRPr lang="en-GB" dirty="0"/>
          </a:p>
        </p:txBody>
      </p:sp>
      <p:cxnSp>
        <p:nvCxnSpPr>
          <p:cNvPr id="51" name="Straight Arrow Connector 50"/>
          <p:cNvCxnSpPr/>
          <p:nvPr/>
        </p:nvCxnSpPr>
        <p:spPr>
          <a:xfrm>
            <a:off x="6339254" y="4697899"/>
            <a:ext cx="2906960" cy="4277"/>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a:off x="7191570" y="4490579"/>
            <a:ext cx="970202"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7891379" y="4791113"/>
            <a:ext cx="540785" cy="61680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4841410" y="5177680"/>
            <a:ext cx="4119479" cy="1134831"/>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UX elements are rendered with JavaScript by using with script stored either in SharePoint, centrally in the provider hosted </a:t>
            </a:r>
            <a:r>
              <a:rPr lang="fi-FI" sz="1400" dirty="0" smtClean="0">
                <a:solidFill>
                  <a:schemeClr val="bg1"/>
                </a:solidFill>
              </a:rPr>
              <a:t>add-in </a:t>
            </a:r>
            <a:r>
              <a:rPr lang="fi-FI" sz="1400" dirty="0" smtClean="0">
                <a:solidFill>
                  <a:schemeClr val="bg1"/>
                </a:solidFill>
              </a:rPr>
              <a:t>side or in some CDN. Preferable in one location for easy update cross all instances.</a:t>
            </a:r>
            <a:endParaRPr lang="en-US" sz="1400" dirty="0">
              <a:solidFill>
                <a:schemeClr val="bg1"/>
              </a:solidFill>
            </a:endParaRPr>
          </a:p>
        </p:txBody>
      </p:sp>
      <p:grpSp>
        <p:nvGrpSpPr>
          <p:cNvPr id="55" name="Group 54"/>
          <p:cNvGrpSpPr/>
          <p:nvPr/>
        </p:nvGrpSpPr>
        <p:grpSpPr>
          <a:xfrm>
            <a:off x="9784104" y="4893651"/>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3</a:t>
              </a:r>
              <a:endParaRPr lang="en-US" sz="2352" dirty="0"/>
            </a:p>
          </p:txBody>
        </p:sp>
      </p:grpSp>
    </p:spTree>
    <p:extLst>
      <p:ext uri="{BB962C8B-B14F-4D97-AF65-F5344CB8AC3E}">
        <p14:creationId xmlns:p14="http://schemas.microsoft.com/office/powerpoint/2010/main" val="3042841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1000"/>
                                        <p:tgtEl>
                                          <p:spTgt spid="54"/>
                                        </p:tgtEl>
                                      </p:cBhvr>
                                    </p:animEffect>
                                    <p:anim calcmode="lin" valueType="num">
                                      <p:cBhvr>
                                        <p:cTn id="67" dur="1000" fill="hold"/>
                                        <p:tgtEl>
                                          <p:spTgt spid="54"/>
                                        </p:tgtEl>
                                        <p:attrNameLst>
                                          <p:attrName>ppt_x</p:attrName>
                                        </p:attrNameLst>
                                      </p:cBhvr>
                                      <p:tavLst>
                                        <p:tav tm="0">
                                          <p:val>
                                            <p:strVal val="#ppt_x"/>
                                          </p:val>
                                        </p:tav>
                                        <p:tav tm="100000">
                                          <p:val>
                                            <p:strVal val="#ppt_x"/>
                                          </p:val>
                                        </p:tav>
                                      </p:tavLst>
                                    </p:anim>
                                    <p:anim calcmode="lin" valueType="num">
                                      <p:cBhvr>
                                        <p:cTn id="68" dur="1000" fill="hold"/>
                                        <p:tgtEl>
                                          <p:spTgt spid="5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1000"/>
                                        <p:tgtEl>
                                          <p:spTgt spid="55"/>
                                        </p:tgtEl>
                                      </p:cBhvr>
                                    </p:animEffect>
                                    <p:anim calcmode="lin" valueType="num">
                                      <p:cBhvr>
                                        <p:cTn id="77" dur="1000" fill="hold"/>
                                        <p:tgtEl>
                                          <p:spTgt spid="55"/>
                                        </p:tgtEl>
                                        <p:attrNameLst>
                                          <p:attrName>ppt_x</p:attrName>
                                        </p:attrNameLst>
                                      </p:cBhvr>
                                      <p:tavLst>
                                        <p:tav tm="0">
                                          <p:val>
                                            <p:strVal val="#ppt_x"/>
                                          </p:val>
                                        </p:tav>
                                        <p:tav tm="100000">
                                          <p:val>
                                            <p:strVal val="#ppt_x"/>
                                          </p:val>
                                        </p:tav>
                                      </p:tavLst>
                                    </p:anim>
                                    <p:anim calcmode="lin" valueType="num">
                                      <p:cBhvr>
                                        <p:cTn id="7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4" grpId="0"/>
      <p:bldP spid="52" grpId="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“Wouldn’t this cause dependency on page </a:t>
            </a:r>
            <a:r>
              <a:rPr lang="en-US" sz="5398" dirty="0" err="1" smtClean="0"/>
              <a:t>dom</a:t>
            </a:r>
            <a:r>
              <a:rPr lang="en-US" sz="5398" dirty="0" smtClean="0"/>
              <a:t> structure, so any change can break it?”</a:t>
            </a:r>
            <a:endParaRPr lang="en-GB" sz="5398"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Similarly as element changes in the pages can break custom CSS, they could break JS embed. You should use one JS embed file cross all sites for easier fix if changes are happening. This should not however happen frequently.</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1778307"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Yes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212858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a:xfrm flipV="1">
            <a:off x="3894408" y="1657351"/>
            <a:ext cx="1084651" cy="4733924"/>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7" name="Group 36"/>
          <p:cNvGrpSpPr/>
          <p:nvPr/>
        </p:nvGrpSpPr>
        <p:grpSpPr>
          <a:xfrm>
            <a:off x="5640766" y="2111228"/>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t>
                </a:r>
                <a:r>
                  <a:rPr lang="en-US" sz="1600" dirty="0" smtClean="0">
                    <a:solidFill>
                      <a:schemeClr val="tx1">
                        <a:lumMod val="65000"/>
                        <a:lumOff val="35000"/>
                      </a:schemeClr>
                    </a:solidFill>
                    <a:ea typeface="Segoe UI" pitchFamily="34" charset="0"/>
                    <a:cs typeface="Segoe UI" pitchFamily="34" charset="0"/>
                  </a:rPr>
                  <a:t>add-ins</a:t>
                </a:r>
                <a:endParaRPr lang="en-US" sz="1600" dirty="0" smtClean="0">
                  <a:solidFill>
                    <a:schemeClr val="tx1">
                      <a:lumMod val="65000"/>
                      <a:lumOff val="35000"/>
                    </a:schemeClr>
                  </a:solidFill>
                  <a:ea typeface="Segoe UI" pitchFamily="34" charset="0"/>
                  <a:cs typeface="Segoe UI" pitchFamily="34" charset="0"/>
                </a:endParaRP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grpSp>
        <p:nvGrpSpPr>
          <p:cNvPr id="9" name="Group 8"/>
          <p:cNvGrpSpPr/>
          <p:nvPr/>
        </p:nvGrpSpPr>
        <p:grpSpPr>
          <a:xfrm>
            <a:off x="891361" y="1741862"/>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5"/>
              <a:stretch>
                <a:fillRect/>
              </a:stretch>
            </p:blipFill>
            <p:spPr>
              <a:xfrm>
                <a:off x="4557447" y="1902539"/>
                <a:ext cx="477423" cy="839046"/>
              </a:xfrm>
              <a:prstGeom prst="rect">
                <a:avLst/>
              </a:prstGeom>
            </p:spPr>
          </p:pic>
          <p:pic>
            <p:nvPicPr>
              <p:cNvPr id="21" name="Picture 20"/>
              <p:cNvPicPr>
                <a:picLocks noChangeAspect="1"/>
              </p:cNvPicPr>
              <p:nvPr/>
            </p:nvPicPr>
            <p:blipFill>
              <a:blip r:embed="rId5"/>
              <a:stretch>
                <a:fillRect/>
              </a:stretch>
            </p:blipFill>
            <p:spPr>
              <a:xfrm>
                <a:off x="4869643" y="1721445"/>
                <a:ext cx="477423" cy="839046"/>
              </a:xfrm>
              <a:prstGeom prst="rect">
                <a:avLst/>
              </a:prstGeom>
            </p:spPr>
          </p:pic>
          <p:pic>
            <p:nvPicPr>
              <p:cNvPr id="22" name="Picture 21"/>
              <p:cNvPicPr>
                <a:picLocks noChangeAspect="1"/>
              </p:cNvPicPr>
              <p:nvPr/>
            </p:nvPicPr>
            <p:blipFill>
              <a:blip r:embed="rId6"/>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5"/>
              <a:stretch>
                <a:fillRect/>
              </a:stretch>
            </p:blipFill>
            <p:spPr>
              <a:xfrm>
                <a:off x="3981885" y="2967692"/>
                <a:ext cx="477423" cy="839046"/>
              </a:xfrm>
              <a:prstGeom prst="rect">
                <a:avLst/>
              </a:prstGeom>
            </p:spPr>
          </p:pic>
          <p:pic>
            <p:nvPicPr>
              <p:cNvPr id="18" name="Picture 17"/>
              <p:cNvPicPr>
                <a:picLocks noChangeAspect="1"/>
              </p:cNvPicPr>
              <p:nvPr/>
            </p:nvPicPr>
            <p:blipFill>
              <a:blip r:embed="rId5"/>
              <a:stretch>
                <a:fillRect/>
              </a:stretch>
            </p:blipFill>
            <p:spPr>
              <a:xfrm>
                <a:off x="4269036" y="2834055"/>
                <a:ext cx="477423" cy="839046"/>
              </a:xfrm>
              <a:prstGeom prst="rect">
                <a:avLst/>
              </a:prstGeom>
            </p:spPr>
          </p:pic>
          <p:pic>
            <p:nvPicPr>
              <p:cNvPr id="19" name="Picture 18"/>
              <p:cNvPicPr>
                <a:picLocks noChangeAspect="1"/>
              </p:cNvPicPr>
              <p:nvPr/>
            </p:nvPicPr>
            <p:blipFill>
              <a:blip r:embed="rId7"/>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5"/>
              <a:stretch>
                <a:fillRect/>
              </a:stretch>
            </p:blipFill>
            <p:spPr>
              <a:xfrm>
                <a:off x="3601101" y="2846904"/>
                <a:ext cx="477423" cy="839046"/>
              </a:xfrm>
              <a:prstGeom prst="rect">
                <a:avLst/>
              </a:prstGeom>
            </p:spPr>
          </p:pic>
          <p:pic>
            <p:nvPicPr>
              <p:cNvPr id="16" name="Picture 15"/>
              <p:cNvPicPr>
                <a:picLocks noChangeAspect="1"/>
              </p:cNvPicPr>
              <p:nvPr/>
            </p:nvPicPr>
            <p:blipFill>
              <a:blip r:embed="rId8"/>
              <a:stretch>
                <a:fillRect/>
              </a:stretch>
            </p:blipFill>
            <p:spPr>
              <a:xfrm>
                <a:off x="3875612" y="2714202"/>
                <a:ext cx="694487" cy="898458"/>
              </a:xfrm>
              <a:prstGeom prst="rect">
                <a:avLst/>
              </a:prstGeom>
            </p:spPr>
          </p:pic>
        </p:grpSp>
      </p:grpSp>
      <p:cxnSp>
        <p:nvCxnSpPr>
          <p:cNvPr id="40" name="Straight Connector 39"/>
          <p:cNvCxnSpPr/>
          <p:nvPr/>
        </p:nvCxnSpPr>
        <p:spPr>
          <a:xfrm flipH="1">
            <a:off x="7092289" y="2753609"/>
            <a:ext cx="1281122" cy="1338263"/>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8140850" y="1897217"/>
            <a:ext cx="3223447"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Dynamically load the right script based on current status. Could be indicated from SP list, site property bag or by any other means. </a:t>
            </a:r>
            <a:endParaRPr lang="en-US" sz="1400" dirty="0">
              <a:solidFill>
                <a:schemeClr val="bg1"/>
              </a:solidFill>
            </a:endParaRPr>
          </a:p>
        </p:txBody>
      </p:sp>
      <p:sp>
        <p:nvSpPr>
          <p:cNvPr id="36" name="Title 35"/>
          <p:cNvSpPr>
            <a:spLocks noGrp="1"/>
          </p:cNvSpPr>
          <p:nvPr>
            <p:ph type="title"/>
          </p:nvPr>
        </p:nvSpPr>
        <p:spPr/>
        <p:txBody>
          <a:bodyPr/>
          <a:lstStyle/>
          <a:p>
            <a:r>
              <a:rPr lang="fi-FI" dirty="0" smtClean="0"/>
              <a:t>JS proxy refresh model</a:t>
            </a:r>
            <a:endParaRPr lang="en-GB" dirty="0"/>
          </a:p>
        </p:txBody>
      </p:sp>
      <p:cxnSp>
        <p:nvCxnSpPr>
          <p:cNvPr id="51" name="Straight Arrow Connector 50"/>
          <p:cNvCxnSpPr>
            <a:endCxn id="39" idx="1"/>
          </p:cNvCxnSpPr>
          <p:nvPr/>
        </p:nvCxnSpPr>
        <p:spPr>
          <a:xfrm>
            <a:off x="2893499" y="3240198"/>
            <a:ext cx="3006219" cy="1069306"/>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rot="1119493">
            <a:off x="3895698" y="3835174"/>
            <a:ext cx="1158330" cy="215444"/>
          </a:xfrm>
          <a:prstGeom prst="rect">
            <a:avLst/>
          </a:prstGeom>
          <a:solidFill>
            <a:schemeClr val="bg1"/>
          </a:solid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4717721" y="4193363"/>
            <a:ext cx="35171" cy="75773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1773043" y="4768061"/>
            <a:ext cx="3496763" cy="1350275"/>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Used JavaScript in the SharePoint site is referenced from some centralized location (root site collect, provider hosted </a:t>
            </a:r>
            <a:r>
              <a:rPr lang="fi-FI" sz="1400" dirty="0" smtClean="0">
                <a:solidFill>
                  <a:schemeClr val="bg1"/>
                </a:solidFill>
              </a:rPr>
              <a:t>add-in, </a:t>
            </a:r>
            <a:r>
              <a:rPr lang="fi-FI" sz="1400" dirty="0" smtClean="0">
                <a:solidFill>
                  <a:schemeClr val="bg1"/>
                </a:solidFill>
              </a:rPr>
              <a:t>CDN), but it does only works as a dynamic loading router and does not have have actual business code. </a:t>
            </a:r>
            <a:endParaRPr lang="en-US" sz="1400" dirty="0">
              <a:solidFill>
                <a:schemeClr val="bg1"/>
              </a:solidFill>
            </a:endParaRPr>
          </a:p>
        </p:txBody>
      </p:sp>
      <p:grpSp>
        <p:nvGrpSpPr>
          <p:cNvPr id="55" name="Group 54"/>
          <p:cNvGrpSpPr/>
          <p:nvPr/>
        </p:nvGrpSpPr>
        <p:grpSpPr>
          <a:xfrm>
            <a:off x="4992126" y="4010533"/>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1</a:t>
              </a:r>
              <a:endParaRPr lang="en-US" sz="2352" dirty="0"/>
            </a:p>
          </p:txBody>
        </p:sp>
      </p:grpSp>
      <p:pic>
        <p:nvPicPr>
          <p:cNvPr id="3" name="Picture 2"/>
          <p:cNvPicPr>
            <a:picLocks noChangeAspect="1"/>
          </p:cNvPicPr>
          <p:nvPr/>
        </p:nvPicPr>
        <p:blipFill rotWithShape="1">
          <a:blip r:embed="rId9"/>
          <a:srcRect r="69103"/>
          <a:stretch/>
        </p:blipFill>
        <p:spPr>
          <a:xfrm>
            <a:off x="2025321" y="3123584"/>
            <a:ext cx="1889970" cy="791215"/>
          </a:xfrm>
          <a:prstGeom prst="rect">
            <a:avLst/>
          </a:prstGeom>
        </p:spPr>
      </p:pic>
      <p:grpSp>
        <p:nvGrpSpPr>
          <p:cNvPr id="115" name="Group 114"/>
          <p:cNvGrpSpPr/>
          <p:nvPr/>
        </p:nvGrpSpPr>
        <p:grpSpPr>
          <a:xfrm>
            <a:off x="5663526" y="3964810"/>
            <a:ext cx="1150187" cy="1120248"/>
            <a:chOff x="5569069" y="3916965"/>
            <a:chExt cx="1150187" cy="1120248"/>
          </a:xfrm>
        </p:grpSpPr>
        <p:grpSp>
          <p:nvGrpSpPr>
            <p:cNvPr id="38" name="Group 37"/>
            <p:cNvGrpSpPr/>
            <p:nvPr/>
          </p:nvGrpSpPr>
          <p:grpSpPr>
            <a:xfrm>
              <a:off x="5805261" y="3916965"/>
              <a:ext cx="605872" cy="763139"/>
              <a:chOff x="8856725" y="2275112"/>
              <a:chExt cx="605872" cy="763139"/>
            </a:xfrm>
          </p:grpSpPr>
          <p:pic>
            <p:nvPicPr>
              <p:cNvPr id="39" name="Picture 38"/>
              <p:cNvPicPr>
                <a:picLocks noChangeAspect="1"/>
              </p:cNvPicPr>
              <p:nvPr/>
            </p:nvPicPr>
            <p:blipFill>
              <a:blip r:embed="rId10"/>
              <a:stretch>
                <a:fillRect/>
              </a:stretch>
            </p:blipFill>
            <p:spPr>
              <a:xfrm>
                <a:off x="8856725" y="2275112"/>
                <a:ext cx="527111" cy="689388"/>
              </a:xfrm>
              <a:prstGeom prst="rect">
                <a:avLst/>
              </a:prstGeom>
            </p:spPr>
          </p:pic>
          <p:pic>
            <p:nvPicPr>
              <p:cNvPr id="47" name="Picture 46"/>
              <p:cNvPicPr>
                <a:picLocks noChangeAspect="1"/>
              </p:cNvPicPr>
              <p:nvPr/>
            </p:nvPicPr>
            <p:blipFill>
              <a:blip r:embed="rId10"/>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58" name="TextBox 57"/>
            <p:cNvSpPr txBox="1"/>
            <p:nvPr/>
          </p:nvSpPr>
          <p:spPr>
            <a:xfrm>
              <a:off x="5569069" y="4667881"/>
              <a:ext cx="1150187"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”Proxy JS”</a:t>
              </a:r>
              <a:endParaRPr lang="en-GB" sz="2400" spc="-70" dirty="0" smtClean="0">
                <a:gradFill>
                  <a:gsLst>
                    <a:gs pos="2917">
                      <a:schemeClr val="bg2"/>
                    </a:gs>
                    <a:gs pos="95000">
                      <a:schemeClr val="bg2"/>
                    </a:gs>
                  </a:gsLst>
                  <a:lin ang="5400000" scaled="0"/>
                </a:gradFill>
                <a:latin typeface="+mj-lt"/>
              </a:endParaRPr>
            </a:p>
          </p:txBody>
        </p:sp>
      </p:grpSp>
      <p:grpSp>
        <p:nvGrpSpPr>
          <p:cNvPr id="10" name="Group 9"/>
          <p:cNvGrpSpPr/>
          <p:nvPr/>
        </p:nvGrpSpPr>
        <p:grpSpPr>
          <a:xfrm>
            <a:off x="9285361" y="2988326"/>
            <a:ext cx="1178849" cy="1097179"/>
            <a:chOff x="8788545" y="2300833"/>
            <a:chExt cx="1178849" cy="1097179"/>
          </a:xfrm>
        </p:grpSpPr>
        <p:grpSp>
          <p:nvGrpSpPr>
            <p:cNvPr id="59" name="Group 58"/>
            <p:cNvGrpSpPr/>
            <p:nvPr/>
          </p:nvGrpSpPr>
          <p:grpSpPr>
            <a:xfrm>
              <a:off x="9035655" y="2300833"/>
              <a:ext cx="605872" cy="763139"/>
              <a:chOff x="8856725" y="2275112"/>
              <a:chExt cx="605872" cy="763139"/>
            </a:xfrm>
          </p:grpSpPr>
          <p:pic>
            <p:nvPicPr>
              <p:cNvPr id="60" name="Picture 59"/>
              <p:cNvPicPr>
                <a:picLocks noChangeAspect="1"/>
              </p:cNvPicPr>
              <p:nvPr/>
            </p:nvPicPr>
            <p:blipFill>
              <a:blip r:embed="rId10"/>
              <a:stretch>
                <a:fillRect/>
              </a:stretch>
            </p:blipFill>
            <p:spPr>
              <a:xfrm>
                <a:off x="8856725" y="2275112"/>
                <a:ext cx="527111" cy="689388"/>
              </a:xfrm>
              <a:prstGeom prst="rect">
                <a:avLst/>
              </a:prstGeom>
            </p:spPr>
          </p:pic>
          <p:pic>
            <p:nvPicPr>
              <p:cNvPr id="61" name="Picture 60"/>
              <p:cNvPicPr>
                <a:picLocks noChangeAspect="1"/>
              </p:cNvPicPr>
              <p:nvPr/>
            </p:nvPicPr>
            <p:blipFill>
              <a:blip r:embed="rId10"/>
              <a:stretch>
                <a:fillRect/>
              </a:stretch>
            </p:blipFill>
            <p:spPr>
              <a:xfrm>
                <a:off x="8935486" y="2348863"/>
                <a:ext cx="527111" cy="689388"/>
              </a:xfrm>
              <a:prstGeom prst="rect">
                <a:avLst/>
              </a:prstGeom>
            </p:spPr>
          </p:pic>
          <p:sp>
            <p:nvSpPr>
              <p:cNvPr id="62" name="Right Triangle 61"/>
              <p:cNvSpPr/>
              <p:nvPr/>
            </p:nvSpPr>
            <p:spPr bwMode="auto">
              <a:xfrm>
                <a:off x="8978857" y="2373272"/>
                <a:ext cx="440367" cy="626130"/>
              </a:xfrm>
              <a:prstGeom prst="rtTriangl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64" name="TextBox 63"/>
            <p:cNvSpPr txBox="1"/>
            <p:nvPr/>
          </p:nvSpPr>
          <p:spPr>
            <a:xfrm>
              <a:off x="8788545" y="3028680"/>
              <a:ext cx="1178849"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v1</a:t>
              </a:r>
              <a:endParaRPr lang="en-GB" sz="2400" spc="-70" dirty="0" smtClean="0">
                <a:gradFill>
                  <a:gsLst>
                    <a:gs pos="2917">
                      <a:schemeClr val="bg2"/>
                    </a:gs>
                    <a:gs pos="95000">
                      <a:schemeClr val="bg2"/>
                    </a:gs>
                  </a:gsLst>
                  <a:lin ang="5400000" scaled="0"/>
                </a:gradFill>
                <a:latin typeface="+mj-lt"/>
              </a:endParaRPr>
            </a:p>
          </p:txBody>
        </p:sp>
      </p:grpSp>
      <p:grpSp>
        <p:nvGrpSpPr>
          <p:cNvPr id="71" name="Group 70"/>
          <p:cNvGrpSpPr/>
          <p:nvPr/>
        </p:nvGrpSpPr>
        <p:grpSpPr>
          <a:xfrm>
            <a:off x="9097332" y="4234871"/>
            <a:ext cx="1228541" cy="1107142"/>
            <a:chOff x="8763697" y="2300833"/>
            <a:chExt cx="1228541" cy="1107142"/>
          </a:xfrm>
        </p:grpSpPr>
        <p:grpSp>
          <p:nvGrpSpPr>
            <p:cNvPr id="72" name="Group 71"/>
            <p:cNvGrpSpPr/>
            <p:nvPr/>
          </p:nvGrpSpPr>
          <p:grpSpPr>
            <a:xfrm>
              <a:off x="9035655" y="2300833"/>
              <a:ext cx="605872" cy="763139"/>
              <a:chOff x="8856725" y="2275112"/>
              <a:chExt cx="605872" cy="763139"/>
            </a:xfrm>
          </p:grpSpPr>
          <p:pic>
            <p:nvPicPr>
              <p:cNvPr id="74" name="Picture 73"/>
              <p:cNvPicPr>
                <a:picLocks noChangeAspect="1"/>
              </p:cNvPicPr>
              <p:nvPr/>
            </p:nvPicPr>
            <p:blipFill>
              <a:blip r:embed="rId10"/>
              <a:stretch>
                <a:fillRect/>
              </a:stretch>
            </p:blipFill>
            <p:spPr>
              <a:xfrm>
                <a:off x="8856725" y="2275112"/>
                <a:ext cx="527111" cy="689388"/>
              </a:xfrm>
              <a:prstGeom prst="rect">
                <a:avLst/>
              </a:prstGeom>
            </p:spPr>
          </p:pic>
          <p:pic>
            <p:nvPicPr>
              <p:cNvPr id="75" name="Picture 74"/>
              <p:cNvPicPr>
                <a:picLocks noChangeAspect="1"/>
              </p:cNvPicPr>
              <p:nvPr/>
            </p:nvPicPr>
            <p:blipFill>
              <a:blip r:embed="rId10"/>
              <a:stretch>
                <a:fillRect/>
              </a:stretch>
            </p:blipFill>
            <p:spPr>
              <a:xfrm>
                <a:off x="8935486" y="2348863"/>
                <a:ext cx="527111" cy="689388"/>
              </a:xfrm>
              <a:prstGeom prst="rect">
                <a:avLst/>
              </a:prstGeom>
            </p:spPr>
          </p:pic>
          <p:sp>
            <p:nvSpPr>
              <p:cNvPr id="76" name="Right Triangle 75"/>
              <p:cNvSpPr/>
              <p:nvPr/>
            </p:nvSpPr>
            <p:spPr bwMode="auto">
              <a:xfrm>
                <a:off x="8978857"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73" name="TextBox 72"/>
            <p:cNvSpPr txBox="1"/>
            <p:nvPr/>
          </p:nvSpPr>
          <p:spPr>
            <a:xfrm>
              <a:off x="8763697" y="3038643"/>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v2</a:t>
              </a:r>
              <a:endParaRPr lang="en-GB" sz="2400" spc="-70" dirty="0" smtClean="0">
                <a:gradFill>
                  <a:gsLst>
                    <a:gs pos="2917">
                      <a:schemeClr val="bg2"/>
                    </a:gs>
                    <a:gs pos="95000">
                      <a:schemeClr val="bg2"/>
                    </a:gs>
                  </a:gsLst>
                  <a:lin ang="5400000" scaled="0"/>
                </a:gradFill>
                <a:latin typeface="+mj-lt"/>
              </a:endParaRPr>
            </a:p>
          </p:txBody>
        </p:sp>
      </p:grpSp>
      <p:grpSp>
        <p:nvGrpSpPr>
          <p:cNvPr id="78" name="Group 77"/>
          <p:cNvGrpSpPr/>
          <p:nvPr/>
        </p:nvGrpSpPr>
        <p:grpSpPr>
          <a:xfrm>
            <a:off x="8786631" y="5474725"/>
            <a:ext cx="1228541" cy="1096630"/>
            <a:chOff x="8763698" y="2300833"/>
            <a:chExt cx="1228541" cy="1096630"/>
          </a:xfrm>
        </p:grpSpPr>
        <p:grpSp>
          <p:nvGrpSpPr>
            <p:cNvPr id="79" name="Group 78"/>
            <p:cNvGrpSpPr/>
            <p:nvPr/>
          </p:nvGrpSpPr>
          <p:grpSpPr>
            <a:xfrm>
              <a:off x="9035655" y="2300833"/>
              <a:ext cx="605872" cy="763139"/>
              <a:chOff x="8856725" y="2275112"/>
              <a:chExt cx="605872" cy="763139"/>
            </a:xfrm>
          </p:grpSpPr>
          <p:pic>
            <p:nvPicPr>
              <p:cNvPr id="81" name="Picture 80"/>
              <p:cNvPicPr>
                <a:picLocks noChangeAspect="1"/>
              </p:cNvPicPr>
              <p:nvPr/>
            </p:nvPicPr>
            <p:blipFill>
              <a:blip r:embed="rId10"/>
              <a:stretch>
                <a:fillRect/>
              </a:stretch>
            </p:blipFill>
            <p:spPr>
              <a:xfrm>
                <a:off x="8856725" y="2275112"/>
                <a:ext cx="527111" cy="689388"/>
              </a:xfrm>
              <a:prstGeom prst="rect">
                <a:avLst/>
              </a:prstGeom>
            </p:spPr>
          </p:pic>
          <p:pic>
            <p:nvPicPr>
              <p:cNvPr id="82" name="Picture 81"/>
              <p:cNvPicPr>
                <a:picLocks noChangeAspect="1"/>
              </p:cNvPicPr>
              <p:nvPr/>
            </p:nvPicPr>
            <p:blipFill>
              <a:blip r:embed="rId10"/>
              <a:stretch>
                <a:fillRect/>
              </a:stretch>
            </p:blipFill>
            <p:spPr>
              <a:xfrm>
                <a:off x="8935486" y="2348863"/>
                <a:ext cx="527111" cy="689388"/>
              </a:xfrm>
              <a:prstGeom prst="rect">
                <a:avLst/>
              </a:prstGeom>
            </p:spPr>
          </p:pic>
          <p:sp>
            <p:nvSpPr>
              <p:cNvPr id="83" name="Right Triangle 82"/>
              <p:cNvSpPr/>
              <p:nvPr/>
            </p:nvSpPr>
            <p:spPr bwMode="auto">
              <a:xfrm>
                <a:off x="8978857"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80" name="TextBox 79"/>
            <p:cNvSpPr txBox="1"/>
            <p:nvPr/>
          </p:nvSpPr>
          <p:spPr>
            <a:xfrm>
              <a:off x="8763698" y="3028131"/>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v3</a:t>
              </a:r>
              <a:endParaRPr lang="en-GB" sz="2400" spc="-70" dirty="0" smtClean="0">
                <a:gradFill>
                  <a:gsLst>
                    <a:gs pos="2917">
                      <a:schemeClr val="bg2"/>
                    </a:gs>
                    <a:gs pos="95000">
                      <a:schemeClr val="bg2"/>
                    </a:gs>
                  </a:gsLst>
                  <a:lin ang="5400000" scaled="0"/>
                </a:gradFill>
                <a:latin typeface="+mj-lt"/>
              </a:endParaRPr>
            </a:p>
          </p:txBody>
        </p:sp>
      </p:grpSp>
      <p:cxnSp>
        <p:nvCxnSpPr>
          <p:cNvPr id="85" name="Straight Arrow Connector 84"/>
          <p:cNvCxnSpPr>
            <a:stCxn id="89" idx="3"/>
          </p:cNvCxnSpPr>
          <p:nvPr/>
        </p:nvCxnSpPr>
        <p:spPr>
          <a:xfrm flipV="1">
            <a:off x="7201880" y="3445575"/>
            <a:ext cx="2199021" cy="995759"/>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a:stCxn id="89" idx="3"/>
            <a:endCxn id="74" idx="1"/>
          </p:cNvCxnSpPr>
          <p:nvPr/>
        </p:nvCxnSpPr>
        <p:spPr>
          <a:xfrm>
            <a:off x="7201880" y="4441334"/>
            <a:ext cx="2167410" cy="138231"/>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89" name="Flowchart: Decision 88"/>
          <p:cNvSpPr/>
          <p:nvPr/>
        </p:nvSpPr>
        <p:spPr bwMode="auto">
          <a:xfrm>
            <a:off x="6622936" y="4170729"/>
            <a:ext cx="578944" cy="54121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8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a:stCxn id="89" idx="3"/>
            <a:endCxn id="81" idx="1"/>
          </p:cNvCxnSpPr>
          <p:nvPr/>
        </p:nvCxnSpPr>
        <p:spPr>
          <a:xfrm>
            <a:off x="7201880" y="4441334"/>
            <a:ext cx="1856708" cy="1378085"/>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95" name="TextBox 94"/>
          <p:cNvSpPr txBox="1"/>
          <p:nvPr/>
        </p:nvSpPr>
        <p:spPr>
          <a:xfrm rot="20139676">
            <a:off x="7610128" y="3708594"/>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load dynamically &gt;&gt;</a:t>
            </a:r>
          </a:p>
        </p:txBody>
      </p:sp>
      <p:sp>
        <p:nvSpPr>
          <p:cNvPr id="96" name="TextBox 95"/>
          <p:cNvSpPr txBox="1"/>
          <p:nvPr/>
        </p:nvSpPr>
        <p:spPr>
          <a:xfrm>
            <a:off x="6647386" y="4343175"/>
            <a:ext cx="532197" cy="169277"/>
          </a:xfrm>
          <a:prstGeom prst="rect">
            <a:avLst/>
          </a:prstGeom>
          <a:noFill/>
        </p:spPr>
        <p:txBody>
          <a:bodyPr wrap="none" lIns="0" tIns="0" rIns="0" bIns="0" rtlCol="0">
            <a:spAutoFit/>
          </a:bodyPr>
          <a:lstStyle/>
          <a:p>
            <a:r>
              <a:rPr lang="en-US" sz="1100" dirty="0">
                <a:gradFill>
                  <a:gsLst>
                    <a:gs pos="0">
                      <a:srgbClr val="FFFFFF"/>
                    </a:gs>
                    <a:gs pos="100000">
                      <a:srgbClr val="FFFFFF"/>
                    </a:gs>
                  </a:gsLst>
                  <a:lin ang="5400000" scaled="0"/>
                </a:gradFill>
                <a:ea typeface="Segoe UI" pitchFamily="34" charset="0"/>
                <a:cs typeface="Segoe UI" pitchFamily="34" charset="0"/>
              </a:rPr>
              <a:t>&lt;</a:t>
            </a:r>
            <a:r>
              <a:rPr lang="en-US" sz="1100" dirty="0" smtClean="0">
                <a:gradFill>
                  <a:gsLst>
                    <a:gs pos="0">
                      <a:srgbClr val="FFFFFF"/>
                    </a:gs>
                    <a:gs pos="100000">
                      <a:srgbClr val="FFFFFF"/>
                    </a:gs>
                  </a:gsLst>
                  <a:lin ang="5400000" scaled="0"/>
                </a:gradFill>
                <a:ea typeface="Segoe UI" pitchFamily="34" charset="0"/>
                <a:cs typeface="Segoe UI" pitchFamily="34" charset="0"/>
              </a:rPr>
              <a:t>script&gt;</a:t>
            </a:r>
            <a:endParaRPr lang="en-GB" sz="1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 96"/>
          <p:cNvGrpSpPr/>
          <p:nvPr/>
        </p:nvGrpSpPr>
        <p:grpSpPr>
          <a:xfrm>
            <a:off x="7152535" y="4565777"/>
            <a:ext cx="514401" cy="514401"/>
            <a:chOff x="492" y="17985"/>
            <a:chExt cx="524853" cy="524853"/>
          </a:xfrm>
        </p:grpSpPr>
        <p:sp>
          <p:nvSpPr>
            <p:cNvPr id="98" name="Oval 9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2</a:t>
              </a:r>
              <a:endParaRPr lang="en-US" sz="2352" dirty="0"/>
            </a:p>
          </p:txBody>
        </p:sp>
      </p:grpSp>
      <p:sp>
        <p:nvSpPr>
          <p:cNvPr id="110" name="TextBox 109"/>
          <p:cNvSpPr txBox="1"/>
          <p:nvPr/>
        </p:nvSpPr>
        <p:spPr>
          <a:xfrm rot="172519">
            <a:off x="7734815" y="4304386"/>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
        <p:nvSpPr>
          <p:cNvPr id="113" name="TextBox 112"/>
          <p:cNvSpPr txBox="1"/>
          <p:nvPr/>
        </p:nvSpPr>
        <p:spPr>
          <a:xfrm rot="2194412">
            <a:off x="7649774" y="5054491"/>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981474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1000"/>
                                        <p:tgtEl>
                                          <p:spTgt spid="54"/>
                                        </p:tgtEl>
                                      </p:cBhvr>
                                    </p:animEffect>
                                    <p:anim calcmode="lin" valueType="num">
                                      <p:cBhvr>
                                        <p:cTn id="33" dur="1000" fill="hold"/>
                                        <p:tgtEl>
                                          <p:spTgt spid="54"/>
                                        </p:tgtEl>
                                        <p:attrNameLst>
                                          <p:attrName>ppt_x</p:attrName>
                                        </p:attrNameLst>
                                      </p:cBhvr>
                                      <p:tavLst>
                                        <p:tav tm="0">
                                          <p:val>
                                            <p:strVal val="#ppt_x"/>
                                          </p:val>
                                        </p:tav>
                                        <p:tav tm="100000">
                                          <p:val>
                                            <p:strVal val="#ppt_x"/>
                                          </p:val>
                                        </p:tav>
                                      </p:tavLst>
                                    </p:anim>
                                    <p:anim calcmode="lin" valueType="num">
                                      <p:cBhvr>
                                        <p:cTn id="34" dur="1000" fill="hold"/>
                                        <p:tgtEl>
                                          <p:spTgt spid="5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1000"/>
                                        <p:tgtEl>
                                          <p:spTgt spid="53"/>
                                        </p:tgtEl>
                                      </p:cBhvr>
                                    </p:animEffect>
                                    <p:anim calcmode="lin" valueType="num">
                                      <p:cBhvr>
                                        <p:cTn id="38" dur="1000" fill="hold"/>
                                        <p:tgtEl>
                                          <p:spTgt spid="53"/>
                                        </p:tgtEl>
                                        <p:attrNameLst>
                                          <p:attrName>ppt_x</p:attrName>
                                        </p:attrNameLst>
                                      </p:cBhvr>
                                      <p:tavLst>
                                        <p:tav tm="0">
                                          <p:val>
                                            <p:strVal val="#ppt_x"/>
                                          </p:val>
                                        </p:tav>
                                        <p:tav tm="100000">
                                          <p:val>
                                            <p:strVal val="#ppt_x"/>
                                          </p:val>
                                        </p:tav>
                                      </p:tavLst>
                                    </p:anim>
                                    <p:anim calcmode="lin" valueType="num">
                                      <p:cBhvr>
                                        <p:cTn id="3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1000"/>
                                        <p:tgtEl>
                                          <p:spTgt spid="55"/>
                                        </p:tgtEl>
                                      </p:cBhvr>
                                    </p:animEffect>
                                    <p:anim calcmode="lin" valueType="num">
                                      <p:cBhvr>
                                        <p:cTn id="45" dur="1000" fill="hold"/>
                                        <p:tgtEl>
                                          <p:spTgt spid="55"/>
                                        </p:tgtEl>
                                        <p:attrNameLst>
                                          <p:attrName>ppt_x</p:attrName>
                                        </p:attrNameLst>
                                      </p:cBhvr>
                                      <p:tavLst>
                                        <p:tav tm="0">
                                          <p:val>
                                            <p:strVal val="#ppt_x"/>
                                          </p:val>
                                        </p:tav>
                                        <p:tav tm="100000">
                                          <p:val>
                                            <p:strVal val="#ppt_x"/>
                                          </p:val>
                                        </p:tav>
                                      </p:tavLst>
                                    </p:anim>
                                    <p:anim calcmode="lin" valueType="num">
                                      <p:cBhvr>
                                        <p:cTn id="46" dur="1000" fill="hold"/>
                                        <p:tgtEl>
                                          <p:spTgt spid="5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000"/>
                                        <p:tgtEl>
                                          <p:spTgt spid="85"/>
                                        </p:tgtEl>
                                      </p:cBhvr>
                                    </p:animEffect>
                                    <p:anim calcmode="lin" valueType="num">
                                      <p:cBhvr>
                                        <p:cTn id="50" dur="1000" fill="hold"/>
                                        <p:tgtEl>
                                          <p:spTgt spid="85"/>
                                        </p:tgtEl>
                                        <p:attrNameLst>
                                          <p:attrName>ppt_x</p:attrName>
                                        </p:attrNameLst>
                                      </p:cBhvr>
                                      <p:tavLst>
                                        <p:tav tm="0">
                                          <p:val>
                                            <p:strVal val="#ppt_x"/>
                                          </p:val>
                                        </p:tav>
                                        <p:tav tm="100000">
                                          <p:val>
                                            <p:strVal val="#ppt_x"/>
                                          </p:val>
                                        </p:tav>
                                      </p:tavLst>
                                    </p:anim>
                                    <p:anim calcmode="lin" valueType="num">
                                      <p:cBhvr>
                                        <p:cTn id="51" dur="1000" fill="hold"/>
                                        <p:tgtEl>
                                          <p:spTgt spid="8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1000"/>
                                        <p:tgtEl>
                                          <p:spTgt spid="86"/>
                                        </p:tgtEl>
                                      </p:cBhvr>
                                    </p:animEffect>
                                    <p:anim calcmode="lin" valueType="num">
                                      <p:cBhvr>
                                        <p:cTn id="55" dur="1000" fill="hold"/>
                                        <p:tgtEl>
                                          <p:spTgt spid="86"/>
                                        </p:tgtEl>
                                        <p:attrNameLst>
                                          <p:attrName>ppt_x</p:attrName>
                                        </p:attrNameLst>
                                      </p:cBhvr>
                                      <p:tavLst>
                                        <p:tav tm="0">
                                          <p:val>
                                            <p:strVal val="#ppt_x"/>
                                          </p:val>
                                        </p:tav>
                                        <p:tav tm="100000">
                                          <p:val>
                                            <p:strVal val="#ppt_x"/>
                                          </p:val>
                                        </p:tav>
                                      </p:tavLst>
                                    </p:anim>
                                    <p:anim calcmode="lin" valueType="num">
                                      <p:cBhvr>
                                        <p:cTn id="56" dur="10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anim calcmode="lin" valueType="num">
                                      <p:cBhvr>
                                        <p:cTn id="60" dur="1000" fill="hold"/>
                                        <p:tgtEl>
                                          <p:spTgt spid="91"/>
                                        </p:tgtEl>
                                        <p:attrNameLst>
                                          <p:attrName>ppt_x</p:attrName>
                                        </p:attrNameLst>
                                      </p:cBhvr>
                                      <p:tavLst>
                                        <p:tav tm="0">
                                          <p:val>
                                            <p:strVal val="#ppt_x"/>
                                          </p:val>
                                        </p:tav>
                                        <p:tav tm="100000">
                                          <p:val>
                                            <p:strVal val="#ppt_x"/>
                                          </p:val>
                                        </p:tav>
                                      </p:tavLst>
                                    </p:anim>
                                    <p:anim calcmode="lin" valueType="num">
                                      <p:cBhvr>
                                        <p:cTn id="61" dur="1000" fill="hold"/>
                                        <p:tgtEl>
                                          <p:spTgt spid="9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1000"/>
                                        <p:tgtEl>
                                          <p:spTgt spid="95"/>
                                        </p:tgtEl>
                                      </p:cBhvr>
                                    </p:animEffect>
                                    <p:anim calcmode="lin" valueType="num">
                                      <p:cBhvr>
                                        <p:cTn id="65" dur="1000" fill="hold"/>
                                        <p:tgtEl>
                                          <p:spTgt spid="95"/>
                                        </p:tgtEl>
                                        <p:attrNameLst>
                                          <p:attrName>ppt_x</p:attrName>
                                        </p:attrNameLst>
                                      </p:cBhvr>
                                      <p:tavLst>
                                        <p:tav tm="0">
                                          <p:val>
                                            <p:strVal val="#ppt_x"/>
                                          </p:val>
                                        </p:tav>
                                        <p:tav tm="100000">
                                          <p:val>
                                            <p:strVal val="#ppt_x"/>
                                          </p:val>
                                        </p:tav>
                                      </p:tavLst>
                                    </p:anim>
                                    <p:anim calcmode="lin" valueType="num">
                                      <p:cBhvr>
                                        <p:cTn id="66"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1000"/>
                                        <p:tgtEl>
                                          <p:spTgt spid="97"/>
                                        </p:tgtEl>
                                      </p:cBhvr>
                                    </p:animEffect>
                                    <p:anim calcmode="lin" valueType="num">
                                      <p:cBhvr>
                                        <p:cTn id="72" dur="1000" fill="hold"/>
                                        <p:tgtEl>
                                          <p:spTgt spid="97"/>
                                        </p:tgtEl>
                                        <p:attrNameLst>
                                          <p:attrName>ppt_x</p:attrName>
                                        </p:attrNameLst>
                                      </p:cBhvr>
                                      <p:tavLst>
                                        <p:tav tm="0">
                                          <p:val>
                                            <p:strVal val="#ppt_x"/>
                                          </p:val>
                                        </p:tav>
                                        <p:tav tm="100000">
                                          <p:val>
                                            <p:strVal val="#ppt_x"/>
                                          </p:val>
                                        </p:tav>
                                      </p:tavLst>
                                    </p:anim>
                                    <p:anim calcmode="lin" valueType="num">
                                      <p:cBhvr>
                                        <p:cTn id="73" dur="1000" fill="hold"/>
                                        <p:tgtEl>
                                          <p:spTgt spid="9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1000"/>
                                        <p:tgtEl>
                                          <p:spTgt spid="110"/>
                                        </p:tgtEl>
                                      </p:cBhvr>
                                    </p:animEffect>
                                    <p:anim calcmode="lin" valueType="num">
                                      <p:cBhvr>
                                        <p:cTn id="77" dur="1000" fill="hold"/>
                                        <p:tgtEl>
                                          <p:spTgt spid="110"/>
                                        </p:tgtEl>
                                        <p:attrNameLst>
                                          <p:attrName>ppt_x</p:attrName>
                                        </p:attrNameLst>
                                      </p:cBhvr>
                                      <p:tavLst>
                                        <p:tav tm="0">
                                          <p:val>
                                            <p:strVal val="#ppt_x"/>
                                          </p:val>
                                        </p:tav>
                                        <p:tav tm="100000">
                                          <p:val>
                                            <p:strVal val="#ppt_x"/>
                                          </p:val>
                                        </p:tav>
                                      </p:tavLst>
                                    </p:anim>
                                    <p:anim calcmode="lin" valueType="num">
                                      <p:cBhvr>
                                        <p:cTn id="78" dur="1000" fill="hold"/>
                                        <p:tgtEl>
                                          <p:spTgt spid="11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fade">
                                      <p:cBhvr>
                                        <p:cTn id="81" dur="1000"/>
                                        <p:tgtEl>
                                          <p:spTgt spid="113"/>
                                        </p:tgtEl>
                                      </p:cBhvr>
                                    </p:animEffect>
                                    <p:anim calcmode="lin" valueType="num">
                                      <p:cBhvr>
                                        <p:cTn id="82" dur="1000" fill="hold"/>
                                        <p:tgtEl>
                                          <p:spTgt spid="113"/>
                                        </p:tgtEl>
                                        <p:attrNameLst>
                                          <p:attrName>ppt_x</p:attrName>
                                        </p:attrNameLst>
                                      </p:cBhvr>
                                      <p:tavLst>
                                        <p:tav tm="0">
                                          <p:val>
                                            <p:strVal val="#ppt_x"/>
                                          </p:val>
                                        </p:tav>
                                        <p:tav tm="100000">
                                          <p:val>
                                            <p:strVal val="#ppt_x"/>
                                          </p:val>
                                        </p:tav>
                                      </p:tavLst>
                                    </p:anim>
                                    <p:anim calcmode="lin" valueType="num">
                                      <p:cBhvr>
                                        <p:cTn id="8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2" grpId="0" animBg="1"/>
      <p:bldP spid="54" grpId="0" animBg="1"/>
      <p:bldP spid="95" grpId="0"/>
      <p:bldP spid="110" grpId="0"/>
      <p:bldP spid="1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000" dirty="0"/>
              <a:t>https://</a:t>
            </a:r>
            <a:r>
              <a:rPr lang="en-US" sz="2000" dirty="0" smtClean="0"/>
              <a:t>github.com/OfficeDev/PnP/tree/master/Samples/Core.EmbedJavaScript</a:t>
            </a:r>
            <a:endParaRPr lang="en-US" sz="2000" dirty="0"/>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JavaScript Embed</a:t>
            </a:r>
            <a:endParaRPr lang="en-US" sz="5400" dirty="0"/>
          </a:p>
        </p:txBody>
      </p:sp>
    </p:spTree>
    <p:extLst>
      <p:ext uri="{BB962C8B-B14F-4D97-AF65-F5344CB8AC3E}">
        <p14:creationId xmlns:p14="http://schemas.microsoft.com/office/powerpoint/2010/main" val="1685785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Controlling site settings</a:t>
            </a:r>
            <a:endParaRPr lang="en-US" sz="7200" dirty="0"/>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Control site administrative settings to apply needed configuration for the end users. Could be for example site language settings or regional settings.</a:t>
            </a:r>
          </a:p>
          <a:p>
            <a:r>
              <a:rPr lang="en-US" dirty="0" smtClean="0"/>
              <a:t>Why</a:t>
            </a:r>
          </a:p>
          <a:p>
            <a:pPr lvl="1"/>
            <a:r>
              <a:rPr lang="en-US" dirty="0" smtClean="0"/>
              <a:t>Automate site configuration for the end users with needed settings.</a:t>
            </a:r>
          </a:p>
          <a:p>
            <a:r>
              <a:rPr lang="en-US" dirty="0" smtClean="0"/>
              <a:t>How</a:t>
            </a:r>
          </a:p>
          <a:p>
            <a:pPr lvl="1"/>
            <a:r>
              <a:rPr lang="en-US" dirty="0" smtClean="0"/>
              <a:t>Apply settings during site provisioning or </a:t>
            </a:r>
            <a:r>
              <a:rPr lang="en-US" smtClean="0"/>
              <a:t>when </a:t>
            </a:r>
            <a:r>
              <a:rPr lang="en-US" smtClean="0"/>
              <a:t>add-ins are </a:t>
            </a:r>
            <a:r>
              <a:rPr lang="en-US" dirty="0" smtClean="0"/>
              <a:t>installed based on the business scenario.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Controlling site settings</a:t>
            </a:r>
            <a:endParaRPr lang="en-US" dirty="0"/>
          </a:p>
        </p:txBody>
      </p:sp>
    </p:spTree>
    <p:extLst>
      <p:ext uri="{BB962C8B-B14F-4D97-AF65-F5344CB8AC3E}">
        <p14:creationId xmlns:p14="http://schemas.microsoft.com/office/powerpoint/2010/main" val="37079515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3"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grpSp>
        <p:nvGrpSpPr>
          <p:cNvPr id="69" name="Group 68"/>
          <p:cNvGrpSpPr/>
          <p:nvPr/>
        </p:nvGrpSpPr>
        <p:grpSpPr>
          <a:xfrm>
            <a:off x="9075783" y="2843213"/>
            <a:ext cx="2189061" cy="1489235"/>
            <a:chOff x="9046394" y="2757481"/>
            <a:chExt cx="2189061" cy="1489235"/>
          </a:xfrm>
        </p:grpSpPr>
        <p:pic>
          <p:nvPicPr>
            <p:cNvPr id="31" name="Picture 30"/>
            <p:cNvPicPr>
              <a:picLocks noChangeAspect="1"/>
            </p:cNvPicPr>
            <p:nvPr/>
          </p:nvPicPr>
          <p:blipFill>
            <a:blip r:embed="rId2"/>
            <a:stretch>
              <a:fillRect/>
            </a:stretch>
          </p:blipFill>
          <p:spPr>
            <a:xfrm>
              <a:off x="9775856" y="2757481"/>
              <a:ext cx="739744" cy="968388"/>
            </a:xfrm>
            <a:prstGeom prst="rect">
              <a:avLst/>
            </a:prstGeom>
          </p:spPr>
        </p:pic>
        <p:sp>
          <p:nvSpPr>
            <p:cNvPr id="25" name="TextBox 24"/>
            <p:cNvSpPr txBox="1"/>
            <p:nvPr/>
          </p:nvSpPr>
          <p:spPr>
            <a:xfrm>
              <a:off x="9046394" y="3631163"/>
              <a:ext cx="2189061" cy="615553"/>
            </a:xfrm>
            <a:prstGeom prst="rect">
              <a:avLst/>
            </a:prstGeom>
            <a:noFill/>
          </p:spPr>
          <p:txBody>
            <a:bodyPr wrap="none" lIns="0" tIns="0" rIns="0" bIns="0" rtlCol="0">
              <a:spAutoFit/>
            </a:bodyPr>
            <a:lstStyle/>
            <a:p>
              <a:pPr algn="ctr"/>
              <a:r>
                <a:rPr lang="en-US" sz="2000" spc="-70" dirty="0" smtClean="0">
                  <a:solidFill>
                    <a:schemeClr val="bg1"/>
                  </a:solidFill>
                </a:rPr>
                <a:t>Controlling site </a:t>
              </a:r>
              <a:br>
                <a:rPr lang="en-US" sz="2000" spc="-70" dirty="0" smtClean="0">
                  <a:solidFill>
                    <a:schemeClr val="bg1"/>
                  </a:solidFill>
                </a:rPr>
              </a:br>
              <a:r>
                <a:rPr lang="en-US" sz="2000" spc="-70" dirty="0" smtClean="0">
                  <a:solidFill>
                    <a:schemeClr val="bg1"/>
                  </a:solidFill>
                </a:rPr>
                <a:t>settings using CSOM</a:t>
              </a:r>
              <a:endParaRPr lang="en-GB" sz="2000" spc="-70" dirty="0" smtClean="0">
                <a:solidFill>
                  <a:schemeClr val="bg1"/>
                </a:solidFill>
              </a:endParaRPr>
            </a:p>
          </p:txBody>
        </p:sp>
      </p:grpSp>
      <p:grpSp>
        <p:nvGrpSpPr>
          <p:cNvPr id="16" name="Group 15"/>
          <p:cNvGrpSpPr/>
          <p:nvPr/>
        </p:nvGrpSpPr>
        <p:grpSpPr>
          <a:xfrm>
            <a:off x="3566646" y="2776177"/>
            <a:ext cx="1841850" cy="1501627"/>
            <a:chOff x="3567689" y="2632075"/>
            <a:chExt cx="1841850" cy="1501627"/>
          </a:xfrm>
        </p:grpSpPr>
        <p:pic>
          <p:nvPicPr>
            <p:cNvPr id="32" name="Picture 31"/>
            <p:cNvPicPr>
              <a:picLocks noChangeAspect="1"/>
            </p:cNvPicPr>
            <p:nvPr/>
          </p:nvPicPr>
          <p:blipFill>
            <a:blip r:embed="rId3"/>
            <a:stretch>
              <a:fillRect/>
            </a:stretch>
          </p:blipFill>
          <p:spPr>
            <a:xfrm>
              <a:off x="4064182" y="2632075"/>
              <a:ext cx="859116" cy="1497750"/>
            </a:xfrm>
            <a:prstGeom prst="rect">
              <a:avLst/>
            </a:prstGeom>
          </p:spPr>
        </p:pic>
        <p:sp>
          <p:nvSpPr>
            <p:cNvPr id="23" name="TextBox 22"/>
            <p:cNvSpPr txBox="1"/>
            <p:nvPr/>
          </p:nvSpPr>
          <p:spPr>
            <a:xfrm>
              <a:off x="3567689" y="3518149"/>
              <a:ext cx="1841850" cy="615553"/>
            </a:xfrm>
            <a:prstGeom prst="rect">
              <a:avLst/>
            </a:prstGeom>
            <a:noFill/>
          </p:spPr>
          <p:txBody>
            <a:bodyPr wrap="none" lIns="0" tIns="0" rIns="0" bIns="0" rtlCol="0">
              <a:spAutoFit/>
            </a:bodyPr>
            <a:lstStyle/>
            <a:p>
              <a:pPr algn="ctr"/>
              <a:r>
                <a:rPr lang="en-US" sz="2000" spc="-70" dirty="0" smtClean="0">
                  <a:solidFill>
                    <a:schemeClr val="bg1"/>
                  </a:solidFill>
                </a:rPr>
                <a:t>Page and content</a:t>
              </a:r>
              <a:br>
                <a:rPr lang="en-US" sz="2000" spc="-70" dirty="0" smtClean="0">
                  <a:solidFill>
                    <a:schemeClr val="bg1"/>
                  </a:solidFill>
                </a:rPr>
              </a:br>
              <a:r>
                <a:rPr lang="en-US" sz="2000" spc="-70" dirty="0" smtClean="0">
                  <a:solidFill>
                    <a:schemeClr val="bg1"/>
                  </a:solidFill>
                </a:rPr>
                <a:t>modifications</a:t>
              </a:r>
              <a:endParaRPr lang="en-GB" sz="2000" spc="-70" dirty="0" smtClean="0">
                <a:solidFill>
                  <a:schemeClr val="bg1"/>
                </a:solidFill>
              </a:endParaRPr>
            </a:p>
          </p:txBody>
        </p:sp>
      </p:grpSp>
      <p:grpSp>
        <p:nvGrpSpPr>
          <p:cNvPr id="68" name="Group 67"/>
          <p:cNvGrpSpPr/>
          <p:nvPr/>
        </p:nvGrpSpPr>
        <p:grpSpPr>
          <a:xfrm>
            <a:off x="6369941" y="2632075"/>
            <a:ext cx="1701799" cy="1957388"/>
            <a:chOff x="6369941" y="2632075"/>
            <a:chExt cx="1701799" cy="1957388"/>
          </a:xfrm>
        </p:grpSpPr>
        <p:grpSp>
          <p:nvGrpSpPr>
            <p:cNvPr id="34" name="Group 33"/>
            <p:cNvGrpSpPr/>
            <p:nvPr/>
          </p:nvGrpSpPr>
          <p:grpSpPr>
            <a:xfrm>
              <a:off x="6369941" y="2632075"/>
              <a:ext cx="1701799" cy="1957388"/>
              <a:chOff x="6650038" y="3992563"/>
              <a:chExt cx="1701799" cy="1957388"/>
            </a:xfrm>
          </p:grpSpPr>
          <p:sp>
            <p:nvSpPr>
              <p:cNvPr id="35"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TextBox 23"/>
            <p:cNvSpPr txBox="1"/>
            <p:nvPr/>
          </p:nvSpPr>
          <p:spPr>
            <a:xfrm>
              <a:off x="6656068" y="3192377"/>
              <a:ext cx="1082669" cy="615553"/>
            </a:xfrm>
            <a:prstGeom prst="rect">
              <a:avLst/>
            </a:prstGeom>
            <a:noFill/>
          </p:spPr>
          <p:txBody>
            <a:bodyPr wrap="none" lIns="0" tIns="0" rIns="0" bIns="0" rtlCol="0">
              <a:spAutoFit/>
            </a:bodyPr>
            <a:lstStyle/>
            <a:p>
              <a:pPr algn="ctr"/>
              <a:r>
                <a:rPr lang="en-US" sz="2000" spc="-70" dirty="0" smtClean="0">
                  <a:solidFill>
                    <a:schemeClr val="bg1"/>
                  </a:solidFill>
                </a:rPr>
                <a:t>JavaScript </a:t>
              </a:r>
              <a:br>
                <a:rPr lang="en-US" sz="2000" spc="-70" dirty="0" smtClean="0">
                  <a:solidFill>
                    <a:schemeClr val="bg1"/>
                  </a:solidFill>
                </a:rPr>
              </a:br>
              <a:r>
                <a:rPr lang="en-US" sz="2000" spc="-70" dirty="0" smtClean="0">
                  <a:solidFill>
                    <a:schemeClr val="bg1"/>
                  </a:solidFill>
                </a:rPr>
                <a:t>Embed</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1000"/>
                                        <p:tgtEl>
                                          <p:spTgt spid="69"/>
                                        </p:tgtEl>
                                      </p:cBhvr>
                                    </p:animEffect>
                                    <p:anim calcmode="lin" valueType="num">
                                      <p:cBhvr>
                                        <p:cTn id="26" dur="1000" fill="hold"/>
                                        <p:tgtEl>
                                          <p:spTgt spid="69"/>
                                        </p:tgtEl>
                                        <p:attrNameLst>
                                          <p:attrName>ppt_x</p:attrName>
                                        </p:attrNameLst>
                                      </p:cBhvr>
                                      <p:tavLst>
                                        <p:tav tm="0">
                                          <p:val>
                                            <p:strVal val="#ppt_x"/>
                                          </p:val>
                                        </p:tav>
                                        <p:tav tm="100000">
                                          <p:val>
                                            <p:strVal val="#ppt_x"/>
                                          </p:val>
                                        </p:tav>
                                      </p:tavLst>
                                    </p:anim>
                                    <p:anim calcmode="lin" valueType="num">
                                      <p:cBhvr>
                                        <p:cTn id="2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settings controlled in site level</a:t>
            </a:r>
            <a:endParaRPr lang="en-GB" dirty="0"/>
          </a:p>
        </p:txBody>
      </p:sp>
      <p:sp>
        <p:nvSpPr>
          <p:cNvPr id="3" name="Text Placeholder 2"/>
          <p:cNvSpPr>
            <a:spLocks noGrp="1"/>
          </p:cNvSpPr>
          <p:nvPr>
            <p:ph type="body" sz="quarter" idx="10"/>
          </p:nvPr>
        </p:nvSpPr>
        <p:spPr>
          <a:xfrm>
            <a:off x="520700" y="1447800"/>
            <a:ext cx="5394960" cy="3945696"/>
          </a:xfrm>
        </p:spPr>
        <p:txBody>
          <a:bodyPr/>
          <a:lstStyle/>
          <a:p>
            <a:r>
              <a:rPr lang="en-US" dirty="0" smtClean="0"/>
              <a:t>Feature management</a:t>
            </a:r>
          </a:p>
          <a:p>
            <a:pPr lvl="1"/>
            <a:r>
              <a:rPr lang="en-US" dirty="0" smtClean="0"/>
              <a:t>Activation or deactivation</a:t>
            </a:r>
          </a:p>
          <a:p>
            <a:r>
              <a:rPr lang="en-US" dirty="0" smtClean="0"/>
              <a:t>Permission management</a:t>
            </a:r>
          </a:p>
          <a:p>
            <a:r>
              <a:rPr lang="en-US" dirty="0" smtClean="0"/>
              <a:t>SharePoint Designer settings</a:t>
            </a:r>
          </a:p>
          <a:p>
            <a:r>
              <a:rPr lang="en-US" dirty="0" smtClean="0"/>
              <a:t>Site logo</a:t>
            </a:r>
          </a:p>
          <a:p>
            <a:endParaRPr lang="en-US" dirty="0" smtClean="0"/>
          </a:p>
        </p:txBody>
      </p:sp>
      <p:sp>
        <p:nvSpPr>
          <p:cNvPr id="4" name="Text Placeholder 3"/>
          <p:cNvSpPr>
            <a:spLocks noGrp="1"/>
          </p:cNvSpPr>
          <p:nvPr>
            <p:ph type="body" sz="quarter" idx="11"/>
          </p:nvPr>
        </p:nvSpPr>
        <p:spPr>
          <a:xfrm>
            <a:off x="6277928" y="1447800"/>
            <a:ext cx="5394960" cy="3761030"/>
          </a:xfrm>
        </p:spPr>
        <p:txBody>
          <a:bodyPr/>
          <a:lstStyle/>
          <a:p>
            <a:r>
              <a:rPr lang="en-US" dirty="0" smtClean="0"/>
              <a:t>Auditing settings*</a:t>
            </a:r>
          </a:p>
          <a:p>
            <a:r>
              <a:rPr lang="en-US" dirty="0" smtClean="0"/>
              <a:t>Regional settings*</a:t>
            </a:r>
          </a:p>
          <a:p>
            <a:r>
              <a:rPr lang="en-US" dirty="0" smtClean="0"/>
              <a:t>Time Zone settings*</a:t>
            </a:r>
            <a:endParaRPr lang="en-US" dirty="0"/>
          </a:p>
          <a:p>
            <a:r>
              <a:rPr lang="en-US" dirty="0"/>
              <a:t>Language </a:t>
            </a:r>
            <a:r>
              <a:rPr lang="en-US" dirty="0" smtClean="0"/>
              <a:t>settings*</a:t>
            </a:r>
            <a:endParaRPr lang="en-US" dirty="0"/>
          </a:p>
          <a:p>
            <a:r>
              <a:rPr lang="en-US" dirty="0"/>
              <a:t>Audit </a:t>
            </a:r>
            <a:r>
              <a:rPr lang="en-US" dirty="0" smtClean="0"/>
              <a:t>settings*</a:t>
            </a:r>
            <a:endParaRPr lang="en-GB" dirty="0"/>
          </a:p>
          <a:p>
            <a:endParaRPr lang="en-GB" dirty="0"/>
          </a:p>
        </p:txBody>
      </p:sp>
      <p:sp>
        <p:nvSpPr>
          <p:cNvPr id="5" name="TextBox 4"/>
          <p:cNvSpPr txBox="1"/>
          <p:nvPr/>
        </p:nvSpPr>
        <p:spPr>
          <a:xfrm>
            <a:off x="82194" y="6427024"/>
            <a:ext cx="8502007"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latin typeface="+mj-lt"/>
              </a:rPr>
              <a:t>* Released partly in 2014 December CU for on-premises, soon to cloud</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53430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“Are we getting more site level APIs for CSOM and REST?”</a:t>
            </a:r>
            <a:endParaRPr lang="en-GB" sz="5398" i="1"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Please use Office Dev user voice for providing your input on the needed capabilities. CSOM will never be as rich as what server side object model was, but we will keep on adding capabilities as needed based on your input.</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4599336"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Depends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181886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chemeClr val="bg1"/>
                </a:solidFill>
              </a:rPr>
              <a:t>Performance optimization</a:t>
            </a:r>
            <a:endParaRPr lang="en-US" sz="7200" dirty="0"/>
          </a:p>
        </p:txBody>
      </p:sp>
    </p:spTree>
    <p:extLst>
      <p:ext uri="{BB962C8B-B14F-4D97-AF65-F5344CB8AC3E}">
        <p14:creationId xmlns:p14="http://schemas.microsoft.com/office/powerpoint/2010/main" val="327330859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dirty="0" smtClean="0"/>
              <a:t>What</a:t>
            </a:r>
          </a:p>
          <a:p>
            <a:pPr lvl="1"/>
            <a:r>
              <a:rPr lang="en-US" dirty="0" smtClean="0"/>
              <a:t>Like with server side code, caching is important when client side implementations are used to ensure proper end user experience.</a:t>
            </a:r>
          </a:p>
          <a:p>
            <a:r>
              <a:rPr lang="en-US" dirty="0" smtClean="0"/>
              <a:t>Why</a:t>
            </a:r>
          </a:p>
          <a:p>
            <a:pPr lvl="1"/>
            <a:r>
              <a:rPr lang="en-US" dirty="0" smtClean="0"/>
              <a:t>Make sure that user interface is efficiently updated and there is not visible impact on using client side techniques.</a:t>
            </a:r>
          </a:p>
          <a:p>
            <a:r>
              <a:rPr lang="en-US" dirty="0" smtClean="0"/>
              <a:t>How</a:t>
            </a:r>
          </a:p>
          <a:p>
            <a:pPr lvl="1"/>
            <a:r>
              <a:rPr lang="en-US" dirty="0" smtClean="0"/>
              <a:t>Use cookies and HTML local store capabilities efficiently to cache the relevant information and update information only as needed using </a:t>
            </a:r>
            <a:r>
              <a:rPr lang="en-US" dirty="0" err="1" smtClean="0"/>
              <a:t>async</a:t>
            </a:r>
            <a:r>
              <a:rPr lang="en-US" dirty="0" smtClean="0"/>
              <a:t> techniques.</a:t>
            </a:r>
          </a:p>
          <a:p>
            <a:pPr lvl="1"/>
            <a:r>
              <a:rPr lang="en-US" dirty="0" smtClean="0"/>
              <a:t>Load files dynamically from one location using bootstraps which will help on providing updates as well.</a:t>
            </a:r>
            <a:endParaRPr lang="en-US" dirty="0"/>
          </a:p>
        </p:txBody>
      </p:sp>
      <p:sp>
        <p:nvSpPr>
          <p:cNvPr id="3" name="Title 2"/>
          <p:cNvSpPr>
            <a:spLocks noGrp="1"/>
          </p:cNvSpPr>
          <p:nvPr>
            <p:ph type="title"/>
          </p:nvPr>
        </p:nvSpPr>
        <p:spPr/>
        <p:txBody>
          <a:bodyPr/>
          <a:lstStyle/>
          <a:p>
            <a:r>
              <a:rPr lang="en-US" smtClean="0"/>
              <a:t>Caching and asset optimization</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95552891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6855239" y="4782051"/>
            <a:ext cx="3203540" cy="1901382"/>
            <a:chOff x="7025476" y="4724400"/>
            <a:chExt cx="3204374" cy="1901877"/>
          </a:xfrm>
        </p:grpSpPr>
        <p:sp>
          <p:nvSpPr>
            <p:cNvPr id="93" name="Rectangle 92"/>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/site3</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94" name="Picture 93"/>
            <p:cNvPicPr>
              <a:picLocks noChangeAspect="1"/>
            </p:cNvPicPr>
            <p:nvPr/>
          </p:nvPicPr>
          <p:blipFill>
            <a:blip r:embed="rId3"/>
            <a:stretch>
              <a:fillRect/>
            </a:stretch>
          </p:blipFill>
          <p:spPr>
            <a:xfrm>
              <a:off x="7465769" y="5343018"/>
              <a:ext cx="1128451" cy="692635"/>
            </a:xfrm>
            <a:prstGeom prst="rect">
              <a:avLst/>
            </a:prstGeom>
          </p:spPr>
        </p:pic>
        <p:pic>
          <p:nvPicPr>
            <p:cNvPr id="95" name="Picture 94"/>
            <p:cNvPicPr>
              <a:picLocks noChangeAspect="1"/>
            </p:cNvPicPr>
            <p:nvPr/>
          </p:nvPicPr>
          <p:blipFill>
            <a:blip r:embed="rId4"/>
            <a:stretch>
              <a:fillRect/>
            </a:stretch>
          </p:blipFill>
          <p:spPr>
            <a:xfrm>
              <a:off x="7025476" y="5916357"/>
              <a:ext cx="764775" cy="709920"/>
            </a:xfrm>
            <a:prstGeom prst="rect">
              <a:avLst/>
            </a:prstGeom>
          </p:spPr>
        </p:pic>
      </p:grpSp>
      <p:pic>
        <p:nvPicPr>
          <p:cNvPr id="91" name="Picture 90"/>
          <p:cNvPicPr>
            <a:picLocks noChangeAspect="1"/>
          </p:cNvPicPr>
          <p:nvPr/>
        </p:nvPicPr>
        <p:blipFill>
          <a:blip r:embed="rId5"/>
          <a:stretch>
            <a:fillRect/>
          </a:stretch>
        </p:blipFill>
        <p:spPr>
          <a:xfrm>
            <a:off x="8712011" y="5419490"/>
            <a:ext cx="477644" cy="575850"/>
          </a:xfrm>
          <a:prstGeom prst="rect">
            <a:avLst/>
          </a:prstGeom>
        </p:spPr>
      </p:pic>
      <p:pic>
        <p:nvPicPr>
          <p:cNvPr id="92" name="Picture 91"/>
          <p:cNvPicPr>
            <a:picLocks noChangeAspect="1"/>
          </p:cNvPicPr>
          <p:nvPr/>
        </p:nvPicPr>
        <p:blipFill>
          <a:blip r:embed="rId6"/>
          <a:stretch>
            <a:fillRect/>
          </a:stretch>
        </p:blipFill>
        <p:spPr>
          <a:xfrm>
            <a:off x="9075340" y="5706310"/>
            <a:ext cx="449244" cy="575850"/>
          </a:xfrm>
          <a:prstGeom prst="rect">
            <a:avLst/>
          </a:prstGeom>
        </p:spPr>
      </p:pic>
      <p:sp>
        <p:nvSpPr>
          <p:cNvPr id="2" name="Title 1"/>
          <p:cNvSpPr>
            <a:spLocks noGrp="1"/>
          </p:cNvSpPr>
          <p:nvPr>
            <p:ph type="title"/>
          </p:nvPr>
        </p:nvSpPr>
        <p:spPr/>
        <p:txBody>
          <a:bodyPr/>
          <a:lstStyle/>
          <a:p>
            <a:r>
              <a:rPr lang="en-US" dirty="0" smtClean="0"/>
              <a:t>Centralized Asset Deployment</a:t>
            </a:r>
            <a:endParaRPr lang="en-US" dirty="0"/>
          </a:p>
        </p:txBody>
      </p:sp>
      <p:grpSp>
        <p:nvGrpSpPr>
          <p:cNvPr id="26" name="Group 25"/>
          <p:cNvGrpSpPr/>
          <p:nvPr/>
        </p:nvGrpSpPr>
        <p:grpSpPr>
          <a:xfrm>
            <a:off x="1630324" y="1587531"/>
            <a:ext cx="3838029" cy="1783412"/>
            <a:chOff x="2770616" y="1612983"/>
            <a:chExt cx="3839029" cy="1783877"/>
          </a:xfrm>
        </p:grpSpPr>
        <p:sp>
          <p:nvSpPr>
            <p:cNvPr id="20" name="Rectangle 19"/>
            <p:cNvSpPr/>
            <p:nvPr/>
          </p:nvSpPr>
          <p:spPr bwMode="auto">
            <a:xfrm>
              <a:off x="2967206" y="1612983"/>
              <a:ext cx="3642439" cy="14859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7"/>
            <a:stretch>
              <a:fillRect/>
            </a:stretch>
          </p:blipFill>
          <p:spPr>
            <a:xfrm>
              <a:off x="3169239" y="2143734"/>
              <a:ext cx="1190424" cy="650899"/>
            </a:xfrm>
            <a:prstGeom prst="rect">
              <a:avLst/>
            </a:prstGeom>
          </p:spPr>
        </p:pic>
        <p:pic>
          <p:nvPicPr>
            <p:cNvPr id="16" name="Picture 15"/>
            <p:cNvPicPr>
              <a:picLocks noChangeAspect="1"/>
            </p:cNvPicPr>
            <p:nvPr/>
          </p:nvPicPr>
          <p:blipFill>
            <a:blip r:embed="rId8"/>
            <a:stretch>
              <a:fillRect/>
            </a:stretch>
          </p:blipFill>
          <p:spPr>
            <a:xfrm>
              <a:off x="2770616" y="2694255"/>
              <a:ext cx="797245" cy="702605"/>
            </a:xfrm>
            <a:prstGeom prst="rect">
              <a:avLst/>
            </a:prstGeom>
          </p:spPr>
        </p:pic>
      </p:grpSp>
      <p:pic>
        <p:nvPicPr>
          <p:cNvPr id="67" name="Picture 66"/>
          <p:cNvPicPr>
            <a:picLocks noChangeAspect="1"/>
          </p:cNvPicPr>
          <p:nvPr/>
        </p:nvPicPr>
        <p:blipFill>
          <a:blip r:embed="rId5"/>
          <a:stretch>
            <a:fillRect/>
          </a:stretch>
        </p:blipFill>
        <p:spPr>
          <a:xfrm>
            <a:off x="3121423" y="1948449"/>
            <a:ext cx="477644" cy="575850"/>
          </a:xfrm>
          <a:prstGeom prst="rect">
            <a:avLst/>
          </a:prstGeom>
        </p:spPr>
      </p:pic>
      <p:pic>
        <p:nvPicPr>
          <p:cNvPr id="68" name="Picture 67"/>
          <p:cNvPicPr>
            <a:picLocks noChangeAspect="1"/>
          </p:cNvPicPr>
          <p:nvPr/>
        </p:nvPicPr>
        <p:blipFill>
          <a:blip r:embed="rId6"/>
          <a:stretch>
            <a:fillRect/>
          </a:stretch>
        </p:blipFill>
        <p:spPr>
          <a:xfrm>
            <a:off x="3484752" y="2235269"/>
            <a:ext cx="449244" cy="575850"/>
          </a:xfrm>
          <a:prstGeom prst="rect">
            <a:avLst/>
          </a:prstGeom>
        </p:spPr>
      </p:pic>
      <p:pic>
        <p:nvPicPr>
          <p:cNvPr id="69" name="Picture 68"/>
          <p:cNvPicPr>
            <a:picLocks noChangeAspect="1"/>
          </p:cNvPicPr>
          <p:nvPr/>
        </p:nvPicPr>
        <p:blipFill>
          <a:blip r:embed="rId9"/>
          <a:stretch>
            <a:fillRect/>
          </a:stretch>
        </p:blipFill>
        <p:spPr>
          <a:xfrm>
            <a:off x="4173789" y="1993013"/>
            <a:ext cx="469906" cy="647831"/>
          </a:xfrm>
          <a:prstGeom prst="rect">
            <a:avLst/>
          </a:prstGeom>
        </p:spPr>
      </p:pic>
      <p:pic>
        <p:nvPicPr>
          <p:cNvPr id="70" name="Picture 69"/>
          <p:cNvPicPr>
            <a:picLocks noChangeAspect="1"/>
          </p:cNvPicPr>
          <p:nvPr/>
        </p:nvPicPr>
        <p:blipFill>
          <a:blip r:embed="rId10"/>
          <a:stretch>
            <a:fillRect/>
          </a:stretch>
        </p:blipFill>
        <p:spPr>
          <a:xfrm>
            <a:off x="4877395" y="2030099"/>
            <a:ext cx="424736" cy="647831"/>
          </a:xfrm>
          <a:prstGeom prst="rect">
            <a:avLst/>
          </a:prstGeom>
        </p:spPr>
      </p:pic>
      <p:pic>
        <p:nvPicPr>
          <p:cNvPr id="71" name="Picture 70"/>
          <p:cNvPicPr>
            <a:picLocks noChangeAspect="1"/>
          </p:cNvPicPr>
          <p:nvPr/>
        </p:nvPicPr>
        <p:blipFill>
          <a:blip r:embed="rId11"/>
          <a:stretch>
            <a:fillRect/>
          </a:stretch>
        </p:blipFill>
        <p:spPr>
          <a:xfrm>
            <a:off x="4521425" y="2316929"/>
            <a:ext cx="465344" cy="647831"/>
          </a:xfrm>
          <a:prstGeom prst="rect">
            <a:avLst/>
          </a:prstGeom>
        </p:spPr>
      </p:pic>
      <p:grpSp>
        <p:nvGrpSpPr>
          <p:cNvPr id="25" name="Group 24"/>
          <p:cNvGrpSpPr/>
          <p:nvPr/>
        </p:nvGrpSpPr>
        <p:grpSpPr>
          <a:xfrm>
            <a:off x="6821804" y="1249894"/>
            <a:ext cx="3203540" cy="1901382"/>
            <a:chOff x="7025476" y="4724400"/>
            <a:chExt cx="3204374" cy="1901877"/>
          </a:xfrm>
        </p:grpSpPr>
        <p:sp>
          <p:nvSpPr>
            <p:cNvPr id="22" name="Rectangle 21"/>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7465769" y="5343018"/>
              <a:ext cx="1128451" cy="692635"/>
            </a:xfrm>
            <a:prstGeom prst="rect">
              <a:avLst/>
            </a:prstGeom>
          </p:spPr>
        </p:pic>
        <p:pic>
          <p:nvPicPr>
            <p:cNvPr id="21" name="Picture 20"/>
            <p:cNvPicPr>
              <a:picLocks noChangeAspect="1"/>
            </p:cNvPicPr>
            <p:nvPr/>
          </p:nvPicPr>
          <p:blipFill>
            <a:blip r:embed="rId4"/>
            <a:stretch>
              <a:fillRect/>
            </a:stretch>
          </p:blipFill>
          <p:spPr>
            <a:xfrm>
              <a:off x="7025476" y="5916357"/>
              <a:ext cx="764775" cy="709920"/>
            </a:xfrm>
            <a:prstGeom prst="rect">
              <a:avLst/>
            </a:prstGeom>
          </p:spPr>
        </p:pic>
      </p:grpSp>
      <p:pic>
        <p:nvPicPr>
          <p:cNvPr id="72" name="Picture 71"/>
          <p:cNvPicPr>
            <a:picLocks noChangeAspect="1"/>
          </p:cNvPicPr>
          <p:nvPr/>
        </p:nvPicPr>
        <p:blipFill>
          <a:blip r:embed="rId5"/>
          <a:stretch>
            <a:fillRect/>
          </a:stretch>
        </p:blipFill>
        <p:spPr>
          <a:xfrm>
            <a:off x="8678577" y="1887333"/>
            <a:ext cx="477644" cy="575850"/>
          </a:xfrm>
          <a:prstGeom prst="rect">
            <a:avLst/>
          </a:prstGeom>
        </p:spPr>
      </p:pic>
      <p:pic>
        <p:nvPicPr>
          <p:cNvPr id="73" name="Picture 72"/>
          <p:cNvPicPr>
            <a:picLocks noChangeAspect="1"/>
          </p:cNvPicPr>
          <p:nvPr/>
        </p:nvPicPr>
        <p:blipFill>
          <a:blip r:embed="rId6"/>
          <a:stretch>
            <a:fillRect/>
          </a:stretch>
        </p:blipFill>
        <p:spPr>
          <a:xfrm>
            <a:off x="9041906" y="2174153"/>
            <a:ext cx="449244" cy="575850"/>
          </a:xfrm>
          <a:prstGeom prst="rect">
            <a:avLst/>
          </a:prstGeom>
        </p:spPr>
      </p:pic>
      <p:grpSp>
        <p:nvGrpSpPr>
          <p:cNvPr id="76" name="Group 75"/>
          <p:cNvGrpSpPr/>
          <p:nvPr/>
        </p:nvGrpSpPr>
        <p:grpSpPr>
          <a:xfrm>
            <a:off x="8608750" y="2911395"/>
            <a:ext cx="3203540" cy="1901382"/>
            <a:chOff x="7025476" y="4724400"/>
            <a:chExt cx="3204374" cy="1901877"/>
          </a:xfrm>
        </p:grpSpPr>
        <p:sp>
          <p:nvSpPr>
            <p:cNvPr id="79" name="Rectangle 78"/>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/site2</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80" name="Picture 79"/>
            <p:cNvPicPr>
              <a:picLocks noChangeAspect="1"/>
            </p:cNvPicPr>
            <p:nvPr/>
          </p:nvPicPr>
          <p:blipFill>
            <a:blip r:embed="rId3"/>
            <a:stretch>
              <a:fillRect/>
            </a:stretch>
          </p:blipFill>
          <p:spPr>
            <a:xfrm>
              <a:off x="7465769" y="5343018"/>
              <a:ext cx="1128451" cy="692635"/>
            </a:xfrm>
            <a:prstGeom prst="rect">
              <a:avLst/>
            </a:prstGeom>
          </p:spPr>
        </p:pic>
        <p:pic>
          <p:nvPicPr>
            <p:cNvPr id="81" name="Picture 80"/>
            <p:cNvPicPr>
              <a:picLocks noChangeAspect="1"/>
            </p:cNvPicPr>
            <p:nvPr/>
          </p:nvPicPr>
          <p:blipFill>
            <a:blip r:embed="rId4"/>
            <a:stretch>
              <a:fillRect/>
            </a:stretch>
          </p:blipFill>
          <p:spPr>
            <a:xfrm>
              <a:off x="7025476" y="5916357"/>
              <a:ext cx="764775" cy="709920"/>
            </a:xfrm>
            <a:prstGeom prst="rect">
              <a:avLst/>
            </a:prstGeom>
          </p:spPr>
        </p:pic>
      </p:grpSp>
      <p:pic>
        <p:nvPicPr>
          <p:cNvPr id="77" name="Picture 76"/>
          <p:cNvPicPr>
            <a:picLocks noChangeAspect="1"/>
          </p:cNvPicPr>
          <p:nvPr/>
        </p:nvPicPr>
        <p:blipFill>
          <a:blip r:embed="rId5"/>
          <a:stretch>
            <a:fillRect/>
          </a:stretch>
        </p:blipFill>
        <p:spPr>
          <a:xfrm>
            <a:off x="10465522" y="3548834"/>
            <a:ext cx="477644" cy="575850"/>
          </a:xfrm>
          <a:prstGeom prst="rect">
            <a:avLst/>
          </a:prstGeom>
        </p:spPr>
      </p:pic>
      <p:pic>
        <p:nvPicPr>
          <p:cNvPr id="78" name="Picture 77"/>
          <p:cNvPicPr>
            <a:picLocks noChangeAspect="1"/>
          </p:cNvPicPr>
          <p:nvPr/>
        </p:nvPicPr>
        <p:blipFill>
          <a:blip r:embed="rId6"/>
          <a:stretch>
            <a:fillRect/>
          </a:stretch>
        </p:blipFill>
        <p:spPr>
          <a:xfrm>
            <a:off x="10828851" y="3835654"/>
            <a:ext cx="449244" cy="575850"/>
          </a:xfrm>
          <a:prstGeom prst="rect">
            <a:avLst/>
          </a:prstGeom>
        </p:spPr>
      </p:pic>
      <p:cxnSp>
        <p:nvCxnSpPr>
          <p:cNvPr id="109" name="Straight Arrow Connector 108"/>
          <p:cNvCxnSpPr/>
          <p:nvPr/>
        </p:nvCxnSpPr>
        <p:spPr>
          <a:xfrm flipH="1">
            <a:off x="5153270" y="2677930"/>
            <a:ext cx="1590262" cy="0"/>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flipV="1">
            <a:off x="5153270" y="2811119"/>
            <a:ext cx="3380495" cy="1512998"/>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H="1" flipV="1">
            <a:off x="5067571" y="2911396"/>
            <a:ext cx="1979329" cy="2794914"/>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28" name="TextBox 127"/>
          <p:cNvSpPr txBox="1"/>
          <p:nvPr/>
        </p:nvSpPr>
        <p:spPr>
          <a:xfrm>
            <a:off x="5505371" y="248390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129" name="TextBox 128"/>
          <p:cNvSpPr txBox="1"/>
          <p:nvPr/>
        </p:nvSpPr>
        <p:spPr>
          <a:xfrm rot="1484228">
            <a:off x="6790911" y="3558555"/>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grpSp>
        <p:nvGrpSpPr>
          <p:cNvPr id="14" name="Group 13"/>
          <p:cNvGrpSpPr/>
          <p:nvPr/>
        </p:nvGrpSpPr>
        <p:grpSpPr>
          <a:xfrm>
            <a:off x="1514935" y="4419127"/>
            <a:ext cx="2785072" cy="1776394"/>
            <a:chOff x="1514935" y="4419127"/>
            <a:chExt cx="2785072" cy="1776394"/>
          </a:xfrm>
        </p:grpSpPr>
        <p:sp>
          <p:nvSpPr>
            <p:cNvPr id="58" name="Arc 57"/>
            <p:cNvSpPr/>
            <p:nvPr/>
          </p:nvSpPr>
          <p:spPr>
            <a:xfrm rot="3507375">
              <a:off x="3439636" y="5302964"/>
              <a:ext cx="631232"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9" name="Group 58"/>
            <p:cNvGrpSpPr/>
            <p:nvPr/>
          </p:nvGrpSpPr>
          <p:grpSpPr>
            <a:xfrm>
              <a:off x="1514935" y="4419127"/>
              <a:ext cx="2291906" cy="1776394"/>
              <a:chOff x="3888651" y="2809767"/>
              <a:chExt cx="2291906" cy="1776394"/>
            </a:xfrm>
          </p:grpSpPr>
          <p:sp>
            <p:nvSpPr>
              <p:cNvPr id="60" name="Rectangle 59"/>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dirty="0" smtClean="0">
                    <a:solidFill>
                      <a:schemeClr val="tx1">
                        <a:lumMod val="65000"/>
                        <a:lumOff val="35000"/>
                      </a:schemeClr>
                    </a:solidFill>
                    <a:ea typeface="Segoe UI" pitchFamily="34" charset="0"/>
                    <a:cs typeface="Segoe UI" pitchFamily="34" charset="0"/>
                  </a:rPr>
                  <a:t>Provider Hosted </a:t>
                </a:r>
                <a:r>
                  <a:rPr lang="en-US" dirty="0" smtClean="0">
                    <a:solidFill>
                      <a:schemeClr val="tx1">
                        <a:lumMod val="65000"/>
                        <a:lumOff val="35000"/>
                      </a:schemeClr>
                    </a:solidFill>
                    <a:ea typeface="Segoe UI" pitchFamily="34" charset="0"/>
                    <a:cs typeface="Segoe UI" pitchFamily="34" charset="0"/>
                  </a:rPr>
                  <a:t>add-ins</a:t>
                </a:r>
                <a:endParaRPr lang="en-US" dirty="0" smtClean="0">
                  <a:solidFill>
                    <a:schemeClr val="tx1">
                      <a:lumMod val="65000"/>
                      <a:lumOff val="35000"/>
                    </a:schemeClr>
                  </a:solidFill>
                  <a:ea typeface="Segoe UI" pitchFamily="34" charset="0"/>
                  <a:cs typeface="Segoe UI" pitchFamily="34" charset="0"/>
                </a:endParaRPr>
              </a:p>
            </p:txBody>
          </p:sp>
          <p:pic>
            <p:nvPicPr>
              <p:cNvPr id="61" name="Picture 60"/>
              <p:cNvPicPr>
                <a:picLocks noChangeAspect="1"/>
              </p:cNvPicPr>
              <p:nvPr/>
            </p:nvPicPr>
            <p:blipFill>
              <a:blip r:embed="rId12"/>
              <a:stretch>
                <a:fillRect/>
              </a:stretch>
            </p:blipFill>
            <p:spPr>
              <a:xfrm>
                <a:off x="4241678" y="3684564"/>
                <a:ext cx="529349" cy="417312"/>
              </a:xfrm>
              <a:prstGeom prst="rect">
                <a:avLst/>
              </a:prstGeom>
            </p:spPr>
          </p:pic>
          <p:pic>
            <p:nvPicPr>
              <p:cNvPr id="62" name="Picture 61"/>
              <p:cNvPicPr>
                <a:picLocks noChangeAspect="1"/>
              </p:cNvPicPr>
              <p:nvPr/>
            </p:nvPicPr>
            <p:blipFill>
              <a:blip r:embed="rId12"/>
              <a:stretch>
                <a:fillRect/>
              </a:stretch>
            </p:blipFill>
            <p:spPr>
              <a:xfrm>
                <a:off x="4576660" y="3793116"/>
                <a:ext cx="556200" cy="438480"/>
              </a:xfrm>
              <a:prstGeom prst="rect">
                <a:avLst/>
              </a:prstGeom>
            </p:spPr>
          </p:pic>
          <p:pic>
            <p:nvPicPr>
              <p:cNvPr id="63" name="Picture 62"/>
              <p:cNvPicPr>
                <a:picLocks noChangeAspect="1"/>
              </p:cNvPicPr>
              <p:nvPr/>
            </p:nvPicPr>
            <p:blipFill>
              <a:blip r:embed="rId13"/>
              <a:stretch>
                <a:fillRect/>
              </a:stretch>
            </p:blipFill>
            <p:spPr>
              <a:xfrm>
                <a:off x="4965395" y="3907822"/>
                <a:ext cx="420496" cy="432326"/>
              </a:xfrm>
              <a:prstGeom prst="rect">
                <a:avLst/>
              </a:prstGeom>
            </p:spPr>
          </p:pic>
          <p:pic>
            <p:nvPicPr>
              <p:cNvPr id="64" name="Picture 63"/>
              <p:cNvPicPr>
                <a:picLocks noChangeAspect="1"/>
              </p:cNvPicPr>
              <p:nvPr/>
            </p:nvPicPr>
            <p:blipFill>
              <a:blip r:embed="rId14"/>
              <a:stretch>
                <a:fillRect/>
              </a:stretch>
            </p:blipFill>
            <p:spPr>
              <a:xfrm>
                <a:off x="3888651" y="3980392"/>
                <a:ext cx="688009" cy="605769"/>
              </a:xfrm>
              <a:prstGeom prst="rect">
                <a:avLst/>
              </a:prstGeom>
            </p:spPr>
          </p:pic>
        </p:grpSp>
        <p:pic>
          <p:nvPicPr>
            <p:cNvPr id="65" name="Picture 64"/>
            <p:cNvPicPr>
              <a:picLocks noChangeAspect="1"/>
            </p:cNvPicPr>
            <p:nvPr/>
          </p:nvPicPr>
          <p:blipFill>
            <a:blip r:embed="rId10"/>
            <a:stretch>
              <a:fillRect/>
            </a:stretch>
          </p:blipFill>
          <p:spPr>
            <a:xfrm>
              <a:off x="3489151" y="4551070"/>
              <a:ext cx="424736" cy="647831"/>
            </a:xfrm>
            <a:prstGeom prst="rect">
              <a:avLst/>
            </a:prstGeom>
          </p:spPr>
        </p:pic>
        <p:pic>
          <p:nvPicPr>
            <p:cNvPr id="66" name="Picture 65"/>
            <p:cNvPicPr>
              <a:picLocks noChangeAspect="1"/>
            </p:cNvPicPr>
            <p:nvPr/>
          </p:nvPicPr>
          <p:blipFill>
            <a:blip r:embed="rId9"/>
            <a:stretch>
              <a:fillRect/>
            </a:stretch>
          </p:blipFill>
          <p:spPr>
            <a:xfrm>
              <a:off x="3134420" y="4836765"/>
              <a:ext cx="469906" cy="647831"/>
            </a:xfrm>
            <a:prstGeom prst="rect">
              <a:avLst/>
            </a:prstGeom>
          </p:spPr>
        </p:pic>
        <p:pic>
          <p:nvPicPr>
            <p:cNvPr id="74" name="Picture 73"/>
            <p:cNvPicPr>
              <a:picLocks noChangeAspect="1"/>
            </p:cNvPicPr>
            <p:nvPr/>
          </p:nvPicPr>
          <p:blipFill>
            <a:blip r:embed="rId11"/>
            <a:stretch>
              <a:fillRect/>
            </a:stretch>
          </p:blipFill>
          <p:spPr>
            <a:xfrm>
              <a:off x="2688672" y="4808239"/>
              <a:ext cx="465344" cy="647831"/>
            </a:xfrm>
            <a:prstGeom prst="rect">
              <a:avLst/>
            </a:prstGeom>
          </p:spPr>
        </p:pic>
      </p:grpSp>
      <p:cxnSp>
        <p:nvCxnSpPr>
          <p:cNvPr id="75" name="Straight Arrow Connector 74"/>
          <p:cNvCxnSpPr/>
          <p:nvPr/>
        </p:nvCxnSpPr>
        <p:spPr>
          <a:xfrm flipH="1" flipV="1">
            <a:off x="4027382" y="5176285"/>
            <a:ext cx="3019518" cy="671435"/>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H="1">
            <a:off x="4050074" y="4403121"/>
            <a:ext cx="4433609" cy="596890"/>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flipH="1">
            <a:off x="4038954" y="3079738"/>
            <a:ext cx="2934591" cy="1733039"/>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rot="21106109">
            <a:off x="4816056" y="4591256"/>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5" name="TextBox 84"/>
          <p:cNvSpPr txBox="1"/>
          <p:nvPr/>
        </p:nvSpPr>
        <p:spPr>
          <a:xfrm rot="3218485">
            <a:off x="5661525" y="4130490"/>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6" name="TextBox 85"/>
          <p:cNvSpPr txBox="1"/>
          <p:nvPr/>
        </p:nvSpPr>
        <p:spPr>
          <a:xfrm rot="19746312">
            <a:off x="4528147" y="398814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7" name="TextBox 86"/>
          <p:cNvSpPr txBox="1"/>
          <p:nvPr/>
        </p:nvSpPr>
        <p:spPr>
          <a:xfrm rot="658647">
            <a:off x="5424379" y="538226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Tree>
    <p:extLst>
      <p:ext uri="{BB962C8B-B14F-4D97-AF65-F5344CB8AC3E}">
        <p14:creationId xmlns:p14="http://schemas.microsoft.com/office/powerpoint/2010/main" val="10306862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“Can I use Content Delivery Networks for asset storage?”</a:t>
            </a:r>
            <a:endParaRPr lang="en-GB" sz="5998" dirty="0"/>
          </a:p>
        </p:txBody>
      </p:sp>
      <p:sp>
        <p:nvSpPr>
          <p:cNvPr id="4" name="TextBox 3"/>
          <p:cNvSpPr txBox="1"/>
          <p:nvPr/>
        </p:nvSpPr>
        <p:spPr>
          <a:xfrm>
            <a:off x="4493061" y="4612022"/>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You can store majority of the files in some CDN service. There are however some elements which will have to be present in each site collection.</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05040" y="3646840"/>
            <a:ext cx="1857332"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Yes.</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671511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https://github.com/OfficeDev/PnP/tree/master/Samples/Performance.Caching</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Caching with client side techniques</a:t>
            </a:r>
            <a:endParaRPr lang="en-US" sz="5400" dirty="0"/>
          </a:p>
        </p:txBody>
      </p:sp>
    </p:spTree>
    <p:extLst>
      <p:ext uri="{BB962C8B-B14F-4D97-AF65-F5344CB8AC3E}">
        <p14:creationId xmlns:p14="http://schemas.microsoft.com/office/powerpoint/2010/main" val="91917893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embed carefully</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embed</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206245739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5784"/>
            <a:ext cx="5800305" cy="2568355"/>
          </a:xfrm>
          <a:prstGeom prst="rect">
            <a:avLst/>
          </a:prstGeom>
        </p:spPr>
      </p:pic>
      <p:sp>
        <p:nvSpPr>
          <p:cNvPr id="10" name="Rectangle 9" hidden="1"/>
          <p:cNvSpPr/>
          <p:nvPr/>
        </p:nvSpPr>
        <p:spPr bwMode="auto">
          <a:xfrm>
            <a:off x="1529764" y="1860183"/>
            <a:ext cx="4626412" cy="41371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262" tIns="107412" rIns="134262" bIns="107412" numCol="1" spcCol="0" rtlCol="0" fromWordArt="0" anchor="t" anchorCtr="0" forceAA="0" compatLnSpc="1">
            <a:prstTxWarp prst="textNoShape">
              <a:avLst/>
            </a:prstTxWarp>
            <a:noAutofit/>
          </a:bodyPr>
          <a:lstStyle/>
          <a:p>
            <a:pPr algn="ctr" defTabSz="684605">
              <a:lnSpc>
                <a:spcPct val="90000"/>
              </a:lnSpc>
            </a:pPr>
            <a:endParaRPr lang="en-US" sz="1761"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801356" y="4205315"/>
            <a:ext cx="4998949" cy="2373731"/>
          </a:xfrm>
          <a:prstGeom prst="rect">
            <a:avLst/>
          </a:prstGeom>
          <a:noFill/>
        </p:spPr>
        <p:txBody>
          <a:bodyPr wrap="square" lIns="134262" tIns="107412" rIns="134262" bIns="107412" rtlCol="0">
            <a:spAutoFit/>
          </a:bodyPr>
          <a:lstStyle/>
          <a:p>
            <a:pPr defTabSz="684670">
              <a:lnSpc>
                <a:spcPct val="90000"/>
              </a:lnSpc>
              <a:spcAft>
                <a:spcPts val="441"/>
              </a:spcAft>
            </a:pPr>
            <a:r>
              <a:rPr lang="en-US" sz="3528" u="sng" dirty="0">
                <a:solidFill>
                  <a:schemeClr val="tx1">
                    <a:lumMod val="50000"/>
                    <a:lumOff val="50000"/>
                  </a:schemeClr>
                </a:solidFill>
                <a:latin typeface="Segoe UI Light"/>
              </a:rPr>
              <a:t>aka.ms/</a:t>
            </a:r>
            <a:r>
              <a:rPr lang="en-US" sz="3528" u="sng" dirty="0" err="1">
                <a:solidFill>
                  <a:schemeClr val="tx1">
                    <a:lumMod val="50000"/>
                    <a:lumOff val="50000"/>
                  </a:schemeClr>
                </a:solidFill>
                <a:latin typeface="Segoe UI Light"/>
              </a:rPr>
              <a:t>OfficeDevPnP</a:t>
            </a:r>
            <a:endParaRPr lang="en-US" sz="3528" u="sng" dirty="0">
              <a:solidFill>
                <a:schemeClr val="tx1">
                  <a:lumMod val="50000"/>
                  <a:lumOff val="50000"/>
                </a:schemeClr>
              </a:solidFill>
              <a:latin typeface="Segoe UI Light"/>
            </a:endParaRPr>
          </a:p>
          <a:p>
            <a:pPr defTabSz="684670">
              <a:lnSpc>
                <a:spcPct val="90000"/>
              </a:lnSpc>
              <a:spcAft>
                <a:spcPts val="441"/>
              </a:spcAft>
            </a:pPr>
            <a:endParaRPr lang="en-US" sz="2352"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OfficeDevPnPYammer</a:t>
            </a:r>
            <a:endParaRPr lang="en-US" sz="1960"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OfficeDevPnPMSDN</a:t>
            </a:r>
            <a:endParaRPr lang="en-US" sz="1960"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OfficeDevPnPVideos</a:t>
            </a:r>
            <a:endParaRPr lang="en-US" sz="1960"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OfficeDevPnPTraining</a:t>
            </a:r>
            <a:endParaRPr lang="en-US" sz="2744" u="sng" dirty="0">
              <a:solidFill>
                <a:schemeClr val="tx1">
                  <a:lumMod val="50000"/>
                  <a:lumOff val="50000"/>
                </a:schemeClr>
              </a:solidFill>
              <a:latin typeface="Segoe UI Light"/>
            </a:endParaRPr>
          </a:p>
        </p:txBody>
      </p:sp>
      <p:sp>
        <p:nvSpPr>
          <p:cNvPr id="7" name="TextBox 6"/>
          <p:cNvSpPr txBox="1"/>
          <p:nvPr/>
        </p:nvSpPr>
        <p:spPr>
          <a:xfrm>
            <a:off x="656140" y="2667307"/>
            <a:ext cx="5977920" cy="1015214"/>
          </a:xfrm>
          <a:prstGeom prst="rect">
            <a:avLst/>
          </a:prstGeom>
          <a:noFill/>
        </p:spPr>
        <p:txBody>
          <a:bodyPr wrap="none" rtlCol="0">
            <a:spAutoFit/>
          </a:bodyPr>
          <a:lstStyle/>
          <a:p>
            <a:pPr algn="ctr"/>
            <a:r>
              <a:rPr lang="en-US" sz="5997" dirty="0">
                <a:latin typeface="Segoe UI Light" panose="020B0502040204020203" pitchFamily="34" charset="0"/>
                <a:cs typeface="Segoe UI Light" panose="020B0502040204020203" pitchFamily="34" charset="0"/>
              </a:rPr>
              <a:t>“Sharing is caring”</a:t>
            </a:r>
            <a:endParaRPr lang="en-GB" sz="5997" dirty="0">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4"/>
          <a:stretch>
            <a:fillRect/>
          </a:stretch>
        </p:blipFill>
        <p:spPr>
          <a:xfrm>
            <a:off x="7294172" y="1380"/>
            <a:ext cx="4897856" cy="11762836"/>
          </a:xfrm>
          <a:prstGeom prst="rect">
            <a:avLst/>
          </a:prstGeom>
        </p:spPr>
      </p:pic>
    </p:spTree>
    <p:extLst>
      <p:ext uri="{BB962C8B-B14F-4D97-AF65-F5344CB8AC3E}">
        <p14:creationId xmlns:p14="http://schemas.microsoft.com/office/powerpoint/2010/main" val="4067193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54793" y="2131362"/>
            <a:ext cx="5264825" cy="1027924"/>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0" name="Data"/>
          <p:cNvSpPr/>
          <p:nvPr/>
        </p:nvSpPr>
        <p:spPr bwMode="auto">
          <a:xfrm>
            <a:off x="6353486" y="1224851"/>
            <a:ext cx="5630439"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457881" y="1224851"/>
            <a:ext cx="5631091"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540825" y="2851779"/>
            <a:ext cx="5260219" cy="2762753"/>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5" tIns="143293" rIns="179115" bIns="143293" numCol="1" spcCol="0" rtlCol="0" fromWordArt="0" anchor="t" anchorCtr="0" forceAA="0" compatLnSpc="1">
              <a:prstTxWarp prst="textNoShape">
                <a:avLst/>
              </a:prstTxWarp>
              <a:noAutofit/>
            </a:bodyPr>
            <a:lstStyle/>
            <a:p>
              <a:pPr algn="ctr" defTabSz="913116"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07049" y="5063922"/>
            <a:ext cx="495594" cy="23082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74" name="Rectangle 573"/>
          <p:cNvSpPr/>
          <p:nvPr/>
        </p:nvSpPr>
        <p:spPr bwMode="auto">
          <a:xfrm>
            <a:off x="2782875" y="3527196"/>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5" name="Rectangle 574"/>
          <p:cNvSpPr/>
          <p:nvPr/>
        </p:nvSpPr>
        <p:spPr bwMode="auto">
          <a:xfrm>
            <a:off x="3270286" y="3797709"/>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9" name="Rectangle 558"/>
          <p:cNvSpPr/>
          <p:nvPr/>
        </p:nvSpPr>
        <p:spPr>
          <a:xfrm>
            <a:off x="3941379" y="4348525"/>
            <a:ext cx="852074" cy="206786"/>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37" name="Rectangle 536"/>
          <p:cNvSpPr/>
          <p:nvPr/>
        </p:nvSpPr>
        <p:spPr bwMode="auto">
          <a:xfrm flipH="1">
            <a:off x="1672099" y="4626317"/>
            <a:ext cx="212110" cy="27360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927929" y="4906753"/>
            <a:ext cx="92294" cy="48614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7" name="Rectangle 496"/>
          <p:cNvSpPr/>
          <p:nvPr/>
        </p:nvSpPr>
        <p:spPr bwMode="auto">
          <a:xfrm>
            <a:off x="1156561" y="5001855"/>
            <a:ext cx="215411" cy="15794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6906480"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2" name="Freeform 18"/>
          <p:cNvSpPr>
            <a:spLocks noChangeAspect="1" noEditPoints="1"/>
          </p:cNvSpPr>
          <p:nvPr/>
        </p:nvSpPr>
        <p:spPr bwMode="auto">
          <a:xfrm>
            <a:off x="7054138" y="2433639"/>
            <a:ext cx="557489" cy="41154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62" tIns="44762" rIns="0" bIns="44762" numCol="1" spcCol="0" rtlCol="0" fromWordArt="0" anchor="ctr" anchorCtr="0" forceAA="0" compatLnSpc="1">
            <a:prstTxWarp prst="textNoShape">
              <a:avLst/>
            </a:prstTxWarp>
            <a:noAutofit/>
          </a:bodyPr>
          <a:lstStyle/>
          <a:p>
            <a:pPr defTabSz="912933">
              <a:lnSpc>
                <a:spcPct val="90000"/>
              </a:lnSpc>
              <a:spcAft>
                <a:spcPts val="588"/>
              </a:spcAft>
            </a:pPr>
            <a:endParaRPr lang="en-US" sz="1368" b="1" dirty="0">
              <a:gradFill>
                <a:gsLst>
                  <a:gs pos="50427">
                    <a:srgbClr val="FFFFFF"/>
                  </a:gs>
                  <a:gs pos="30000">
                    <a:srgbClr val="FFFFFF"/>
                  </a:gs>
                </a:gsLst>
                <a:lin ang="5400000" scaled="0"/>
              </a:gradFill>
            </a:endParaRPr>
          </a:p>
        </p:txBody>
      </p:sp>
      <p:sp>
        <p:nvSpPr>
          <p:cNvPr id="333" name="Oval 332"/>
          <p:cNvSpPr/>
          <p:nvPr/>
        </p:nvSpPr>
        <p:spPr bwMode="auto">
          <a:xfrm>
            <a:off x="8133481"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4" name="Freeform 17"/>
          <p:cNvSpPr>
            <a:spLocks noEditPoints="1"/>
          </p:cNvSpPr>
          <p:nvPr/>
        </p:nvSpPr>
        <p:spPr bwMode="auto">
          <a:xfrm>
            <a:off x="8324997" y="2340912"/>
            <a:ext cx="469771" cy="59700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37" name="Oval 336"/>
          <p:cNvSpPr/>
          <p:nvPr/>
        </p:nvSpPr>
        <p:spPr bwMode="auto">
          <a:xfrm>
            <a:off x="9360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8" name="Freeform 337"/>
          <p:cNvSpPr>
            <a:spLocks noEditPoints="1"/>
          </p:cNvSpPr>
          <p:nvPr/>
        </p:nvSpPr>
        <p:spPr bwMode="auto">
          <a:xfrm>
            <a:off x="9491984" y="2386528"/>
            <a:ext cx="589803" cy="505765"/>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40" name="Oval 339"/>
          <p:cNvSpPr/>
          <p:nvPr/>
        </p:nvSpPr>
        <p:spPr bwMode="auto">
          <a:xfrm>
            <a:off x="10587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10736071" y="2397221"/>
            <a:ext cx="555628" cy="484382"/>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9" name="Group 678"/>
          <p:cNvGrpSpPr/>
          <p:nvPr/>
        </p:nvGrpSpPr>
        <p:grpSpPr>
          <a:xfrm>
            <a:off x="10281484" y="4552903"/>
            <a:ext cx="1343841" cy="1061629"/>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sp>
          <p:nvSpPr>
            <p:cNvPr id="673" name="TextBox 672"/>
            <p:cNvSpPr txBox="1"/>
            <p:nvPr/>
          </p:nvSpPr>
          <p:spPr>
            <a:xfrm>
              <a:off x="9972097" y="4577624"/>
              <a:ext cx="1344382" cy="859622"/>
            </a:xfrm>
            <a:prstGeom prst="rect">
              <a:avLst/>
            </a:prstGeom>
            <a:noFill/>
          </p:spPr>
          <p:txBody>
            <a:bodyPr wrap="square" lIns="182807" tIns="146246" rIns="182807" bIns="146246" rtlCol="0" anchor="ctr" anchorCtr="0">
              <a:noAutofit/>
            </a:bodyPr>
            <a:lstStyle/>
            <a:p>
              <a:pPr algn="ctr">
                <a:lnSpc>
                  <a:spcPct val="90000"/>
                </a:lnSpc>
                <a:spcAft>
                  <a:spcPts val="600"/>
                </a:spcAft>
              </a:pPr>
              <a:r>
                <a:rPr lang="en-US" sz="2999"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53726" y="4301046"/>
            <a:ext cx="899208" cy="1313486"/>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431861" y="3075131"/>
            <a:ext cx="1056850" cy="82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nvGrpSpPr>
          <p:cNvPr id="668" name="Group 667"/>
          <p:cNvGrpSpPr/>
          <p:nvPr/>
        </p:nvGrpSpPr>
        <p:grpSpPr>
          <a:xfrm>
            <a:off x="8432933" y="3120408"/>
            <a:ext cx="874873" cy="708793"/>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69" name="Group 668"/>
          <p:cNvGrpSpPr/>
          <p:nvPr/>
        </p:nvGrpSpPr>
        <p:grpSpPr>
          <a:xfrm>
            <a:off x="9307804" y="3120409"/>
            <a:ext cx="606028" cy="715654"/>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80" name="Group 679"/>
          <p:cNvGrpSpPr/>
          <p:nvPr/>
        </p:nvGrpSpPr>
        <p:grpSpPr>
          <a:xfrm>
            <a:off x="8294769" y="3763439"/>
            <a:ext cx="1330913" cy="1851093"/>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786963" y="3120408"/>
            <a:ext cx="453842" cy="1444021"/>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1" name="Group 670"/>
          <p:cNvGrpSpPr/>
          <p:nvPr/>
        </p:nvGrpSpPr>
        <p:grpSpPr>
          <a:xfrm>
            <a:off x="7141740" y="3120408"/>
            <a:ext cx="382434" cy="1812936"/>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1281" name="Rectangle 1280"/>
          <p:cNvSpPr/>
          <p:nvPr/>
        </p:nvSpPr>
        <p:spPr bwMode="auto">
          <a:xfrm>
            <a:off x="2634155" y="-1332963"/>
            <a:ext cx="755277" cy="80848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4" name="Title 1"/>
          <p:cNvSpPr>
            <a:spLocks noGrp="1"/>
          </p:cNvSpPr>
          <p:nvPr>
            <p:ph type="title"/>
          </p:nvPr>
        </p:nvSpPr>
        <p:spPr>
          <a:xfrm>
            <a:off x="269995" y="290774"/>
            <a:ext cx="11651152" cy="899303"/>
          </a:xfrm>
        </p:spPr>
        <p:txBody>
          <a:bodyPr/>
          <a:lstStyle/>
          <a:p>
            <a:r>
              <a:rPr lang="en-US" dirty="0" smtClean="0"/>
              <a:t>Developer vision</a:t>
            </a:r>
            <a:endParaRPr lang="en-US" dirty="0"/>
          </a:p>
        </p:txBody>
      </p:sp>
    </p:spTree>
    <p:extLst>
      <p:ext uri="{BB962C8B-B14F-4D97-AF65-F5344CB8AC3E}">
        <p14:creationId xmlns:p14="http://schemas.microsoft.com/office/powerpoint/2010/main" val="52165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embed </a:t>
              </a:r>
              <a:r>
                <a:rPr lang="en-US" sz="2000" spc="-70" dirty="0">
                  <a:solidFill>
                    <a:schemeClr val="bg1"/>
                  </a:solidFill>
                </a:rPr>
                <a:t>carefully</a:t>
              </a: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embed</a:t>
              </a:r>
              <a:endParaRPr lang="en-US" sz="2000" spc="-70" dirty="0">
                <a:solidFill>
                  <a:schemeClr val="bg1"/>
                </a:solidFill>
              </a:endParaRPr>
            </a:p>
          </p:txBody>
        </p:sp>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From feature framework to </a:t>
            </a:r>
            <a:r>
              <a:rPr lang="fi-FI" dirty="0" smtClean="0"/>
              <a:t>add-in </a:t>
            </a:r>
            <a:r>
              <a:rPr lang="fi-FI" dirty="0" smtClean="0"/>
              <a:t>model</a:t>
            </a:r>
            <a:endParaRPr lang="en-GB" dirty="0"/>
          </a:p>
        </p:txBody>
      </p:sp>
    </p:spTree>
    <p:extLst>
      <p:ext uri="{BB962C8B-B14F-4D97-AF65-F5344CB8AC3E}">
        <p14:creationId xmlns:p14="http://schemas.microsoft.com/office/powerpoint/2010/main" val="14958638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dirty="0" smtClean="0"/>
              <a:t>Site management</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APIs</a:t>
            </a:r>
            <a:endParaRPr lang="en-US" sz="3600" dirty="0">
              <a:solidFill>
                <a:schemeClr val="accent1"/>
              </a:solidFill>
            </a:endParaRPr>
          </a:p>
          <a:p>
            <a:pPr lvl="1"/>
            <a:r>
              <a:rPr lang="en-US" dirty="0" smtClean="0"/>
              <a:t>Control site settings using remote APIs like CSOM and REST</a:t>
            </a:r>
          </a:p>
          <a:p>
            <a:pPr lvl="1"/>
            <a:r>
              <a:rPr lang="en-US" dirty="0" smtClean="0"/>
              <a:t>Site management performed by code running out side of the SharePoint generally during site provisioning or when </a:t>
            </a:r>
            <a:r>
              <a:rPr lang="en-US" dirty="0" smtClean="0"/>
              <a:t>add-ins </a:t>
            </a:r>
            <a:r>
              <a:rPr lang="en-US" dirty="0" smtClean="0"/>
              <a:t>are added</a:t>
            </a:r>
            <a:endParaRPr lang="en-US" dirty="0"/>
          </a:p>
          <a:p>
            <a:pPr lvl="1"/>
            <a:endParaRPr lang="en-US" dirty="0"/>
          </a:p>
          <a:p>
            <a:r>
              <a:rPr lang="en-US" sz="3600" dirty="0" smtClean="0">
                <a:solidFill>
                  <a:schemeClr val="accent1"/>
                </a:solidFill>
              </a:rPr>
              <a:t>JavaScript embed</a:t>
            </a:r>
            <a:endParaRPr lang="en-US" sz="3600" dirty="0">
              <a:solidFill>
                <a:schemeClr val="accent1"/>
              </a:solidFill>
            </a:endParaRPr>
          </a:p>
          <a:p>
            <a:pPr lvl="1"/>
            <a:r>
              <a:rPr lang="en-US" dirty="0"/>
              <a:t>Apply changes to the pages using </a:t>
            </a:r>
            <a:r>
              <a:rPr lang="en-US" dirty="0" smtClean="0"/>
              <a:t>JavaScript embed technique</a:t>
            </a:r>
            <a:endParaRPr lang="en-US" dirty="0"/>
          </a:p>
          <a:p>
            <a:pPr lvl="1"/>
            <a:r>
              <a:rPr lang="en-US" dirty="0"/>
              <a:t>Can be used to add elements and structures to existing pages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59363243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Page and content modification</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Modify content in wiki pages (site pages library) from SP </a:t>
            </a:r>
            <a:r>
              <a:rPr lang="en-US" dirty="0" smtClean="0"/>
              <a:t>add-in </a:t>
            </a:r>
            <a:r>
              <a:rPr lang="en-US" dirty="0" smtClean="0"/>
              <a:t>by adding html elements or additional web parts.</a:t>
            </a:r>
          </a:p>
          <a:p>
            <a:r>
              <a:rPr lang="en-US" dirty="0" smtClean="0"/>
              <a:t>Why</a:t>
            </a:r>
          </a:p>
          <a:p>
            <a:pPr lvl="1"/>
            <a:r>
              <a:rPr lang="en-US" dirty="0" smtClean="0"/>
              <a:t>Modify end user experience automatically on the host web when </a:t>
            </a:r>
            <a:r>
              <a:rPr lang="en-US" dirty="0" smtClean="0"/>
              <a:t>add-in </a:t>
            </a:r>
            <a:r>
              <a:rPr lang="en-US" dirty="0" smtClean="0"/>
              <a:t>is installed or when the sites are provisioned. </a:t>
            </a:r>
          </a:p>
          <a:p>
            <a:r>
              <a:rPr lang="en-US" dirty="0" smtClean="0"/>
              <a:t>How</a:t>
            </a:r>
          </a:p>
          <a:p>
            <a:pPr lvl="1"/>
            <a:r>
              <a:rPr lang="en-US" dirty="0" smtClean="0"/>
              <a:t>Access host web using CSOM and add needed html or modify the web parts in the page.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Introduction wiki page modification</a:t>
            </a:r>
            <a:endParaRPr lang="en-US" dirty="0"/>
          </a:p>
        </p:txBody>
      </p:sp>
    </p:spTree>
    <p:extLst>
      <p:ext uri="{BB962C8B-B14F-4D97-AF65-F5344CB8AC3E}">
        <p14:creationId xmlns:p14="http://schemas.microsoft.com/office/powerpoint/2010/main" val="7631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2440</Words>
  <Application>Microsoft Office PowerPoint</Application>
  <PresentationFormat>Custom</PresentationFormat>
  <Paragraphs>251</Paragraphs>
  <Slides>32</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Managing site settings using add-in model</vt:lpstr>
      <vt:lpstr>Agenda</vt:lpstr>
      <vt:lpstr>Developer vision</vt:lpstr>
      <vt:lpstr>Recommendations</vt:lpstr>
      <vt:lpstr>Introduction</vt:lpstr>
      <vt:lpstr>From feature framework to add-in model</vt:lpstr>
      <vt:lpstr>Site management</vt:lpstr>
      <vt:lpstr>Page and content modification</vt:lpstr>
      <vt:lpstr>Introduction wiki page modification</vt:lpstr>
      <vt:lpstr>Modify host web content</vt:lpstr>
      <vt:lpstr>PowerPoint Presentation</vt:lpstr>
      <vt:lpstr>JavaScript Embed pattern</vt:lpstr>
      <vt:lpstr>JavaScript Embed pattern</vt:lpstr>
      <vt:lpstr>JavaScript embed for messages</vt:lpstr>
      <vt:lpstr>“Wouldn’t this cause dependency on page dom structure, so any change can break it?”</vt:lpstr>
      <vt:lpstr>JS proxy refresh model</vt:lpstr>
      <vt:lpstr>PowerPoint Presentation</vt:lpstr>
      <vt:lpstr>Controlling site settings</vt:lpstr>
      <vt:lpstr>Controlling site settings</vt:lpstr>
      <vt:lpstr>Typical settings controlled in site level</vt:lpstr>
      <vt:lpstr>“Are we getting more site level APIs for CSOM and REST?”</vt:lpstr>
      <vt:lpstr>Performance optimization</vt:lpstr>
      <vt:lpstr>Caching and asset optimization</vt:lpstr>
      <vt:lpstr>Centralized Asset Deployment</vt:lpstr>
      <vt:lpstr>“Can I use Content Delivery Networks for asset storage?”</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2015-05-27T10:50:08Z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