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4" r:id="rId1"/>
  </p:sldMasterIdLst>
  <p:notesMasterIdLst>
    <p:notesMasterId r:id="rId15"/>
  </p:notesMasterIdLst>
  <p:handoutMasterIdLst>
    <p:handoutMasterId r:id="rId16"/>
  </p:handoutMasterIdLst>
  <p:sldIdLst>
    <p:sldId id="280" r:id="rId2"/>
    <p:sldId id="281" r:id="rId3"/>
    <p:sldId id="293" r:id="rId4"/>
    <p:sldId id="285" r:id="rId5"/>
    <p:sldId id="291" r:id="rId6"/>
    <p:sldId id="287" r:id="rId7"/>
    <p:sldId id="288" r:id="rId8"/>
    <p:sldId id="289" r:id="rId9"/>
    <p:sldId id="265" r:id="rId10"/>
    <p:sldId id="282" r:id="rId11"/>
    <p:sldId id="292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0"/>
            <p14:sldId id="281"/>
          </p14:sldIdLst>
        </p14:section>
        <p14:section name="Build an Office Add-in using VueJS" id="{BA5A40D7-D3FE-8A4F-8F47-91D691AE9E05}">
          <p14:sldIdLst>
            <p14:sldId id="293"/>
            <p14:sldId id="285"/>
            <p14:sldId id="291"/>
            <p14:sldId id="287"/>
            <p14:sldId id="288"/>
            <p14:sldId id="289"/>
            <p14:sldId id="265"/>
          </p14:sldIdLst>
        </p14:section>
        <p14:section name="Summary" id="{0515D85C-C91E-4BDB-B673-651C2D8A364D}">
          <p14:sldIdLst>
            <p14:sldId id="282"/>
            <p14:sldId id="29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1" autoAdjust="0"/>
    <p:restoredTop sz="89223" autoAdjust="0"/>
  </p:normalViewPr>
  <p:slideViewPr>
    <p:cSldViewPr snapToGrid="0">
      <p:cViewPr varScale="1">
        <p:scale>
          <a:sx n="121" d="100"/>
          <a:sy n="121" d="100"/>
        </p:scale>
        <p:origin x="64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8:56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8:56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56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8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modern</a:t>
            </a:r>
            <a:r>
              <a:rPr lang="en-US" baseline="0" dirty="0"/>
              <a:t> JavaScript library we will explore with Office add-ins is Vue.js</a:t>
            </a:r>
          </a:p>
          <a:p>
            <a:endParaRPr lang="en-US" dirty="0"/>
          </a:p>
          <a:p>
            <a:r>
              <a:rPr lang="en-US" dirty="0"/>
              <a:t>Vue.js</a:t>
            </a:r>
            <a:r>
              <a:rPr lang="en-US" baseline="0" dirty="0"/>
              <a:t> (pronounced “View”) is a open-source JavaScript framework that is gaining in popularity. Unlike Angular, which completely takes of the front-end, </a:t>
            </a:r>
            <a:r>
              <a:rPr lang="en-US" baseline="0" dirty="0" err="1"/>
              <a:t>Vue</a:t>
            </a:r>
            <a:r>
              <a:rPr lang="en-US" baseline="0" dirty="0"/>
              <a:t> is designed to be incrementally adoptable and can integrate more easily with other JavaScript libraries. Originally created by a developing working at Google with AngularJS, </a:t>
            </a:r>
            <a:r>
              <a:rPr lang="en-US" baseline="0" dirty="0" err="1"/>
              <a:t>Vue</a:t>
            </a:r>
            <a:r>
              <a:rPr lang="en-US" baseline="0" dirty="0"/>
              <a:t> incorporates many of the best things of AngularJS and React. The Core </a:t>
            </a:r>
            <a:r>
              <a:rPr lang="en-US" baseline="0" dirty="0" err="1"/>
              <a:t>Vue</a:t>
            </a:r>
            <a:r>
              <a:rPr lang="en-US" baseline="0" dirty="0"/>
              <a:t> library is really focused on the view layer of MVC application (</a:t>
            </a:r>
            <a:r>
              <a:rPr lang="en-US" baseline="0" dirty="0" err="1"/>
              <a:t>hense</a:t>
            </a:r>
            <a:r>
              <a:rPr lang="en-US" baseline="0" dirty="0"/>
              <a:t> the name </a:t>
            </a:r>
            <a:r>
              <a:rPr lang="en-US" baseline="0" dirty="0" err="1"/>
              <a:t>Vue</a:t>
            </a:r>
            <a:r>
              <a:rPr lang="en-US" baseline="0" dirty="0"/>
              <a:t>). Because </a:t>
            </a:r>
            <a:r>
              <a:rPr lang="en-US" baseline="0" dirty="0" err="1"/>
              <a:t>Vue</a:t>
            </a:r>
            <a:r>
              <a:rPr lang="en-US" baseline="0" dirty="0"/>
              <a:t> is easy to leverage without TypeScript and it’s ability to use standard HTML templates, </a:t>
            </a:r>
            <a:r>
              <a:rPr lang="en-US" baseline="0" dirty="0" err="1"/>
              <a:t>Vue</a:t>
            </a:r>
            <a:r>
              <a:rPr lang="en-US" baseline="0" dirty="0"/>
              <a:t> is often perceived at having a shorter learning curve compared to React and Angular.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</a:t>
            </a:r>
            <a:r>
              <a:rPr lang="en-US" dirty="0" err="1"/>
              <a:t>Vue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Vue’s</a:t>
            </a:r>
            <a:r>
              <a:rPr lang="en-US" baseline="0" dirty="0"/>
              <a:t> capabilities, this highlights some key concepts and is something you could copy this into Codepen.io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</a:t>
            </a:r>
            <a:r>
              <a:rPr lang="en-US" baseline="0" dirty="0" err="1"/>
              <a:t>Vue</a:t>
            </a:r>
            <a:r>
              <a:rPr lang="en-US" baseline="0" dirty="0"/>
              <a:t> object is bound to the DOM by associating it with a specific selector element (in this case #app)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Vue</a:t>
            </a:r>
            <a:r>
              <a:rPr lang="en-US" baseline="0" dirty="0"/>
              <a:t> object can contain a number of properties, including data, methods, components, and more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Vue</a:t>
            </a:r>
            <a:r>
              <a:rPr lang="en-US" baseline="0" dirty="0"/>
              <a:t> leverages attribute directives very similar to AngularJS</a:t>
            </a:r>
            <a:r>
              <a:rPr lang="mr-IN" baseline="0" dirty="0"/>
              <a:t>…</a:t>
            </a:r>
            <a:r>
              <a:rPr lang="en-US" baseline="0" dirty="0"/>
              <a:t>notice directives such as v-model, v-for, and v-on.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notice how </a:t>
            </a:r>
            <a:r>
              <a:rPr lang="en-US" baseline="0" dirty="0" err="1"/>
              <a:t>Vue</a:t>
            </a:r>
            <a:r>
              <a:rPr lang="en-US" baseline="0" dirty="0"/>
              <a:t> uses double brackets to output data on the associated </a:t>
            </a:r>
            <a:r>
              <a:rPr lang="en-US" baseline="0" dirty="0" err="1"/>
              <a:t>Vue</a:t>
            </a:r>
            <a:r>
              <a:rPr lang="en-US" baseline="0" dirty="0"/>
              <a:t> object.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63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to building</a:t>
            </a:r>
            <a:r>
              <a:rPr lang="en-US" baseline="0" dirty="0"/>
              <a:t> an Office add-in with </a:t>
            </a:r>
            <a:r>
              <a:rPr lang="en-US" baseline="0" dirty="0" err="1"/>
              <a:t>Vue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First, there is building an Office add-in from a new project. To do this, you can either use the </a:t>
            </a:r>
            <a:r>
              <a:rPr lang="en-US" baseline="0" dirty="0" err="1"/>
              <a:t>Vue</a:t>
            </a:r>
            <a:r>
              <a:rPr lang="en-US" baseline="0" dirty="0"/>
              <a:t> CLI or use the Office Yeoman generator. The Office Yeoman generator doesn’t have a </a:t>
            </a:r>
            <a:r>
              <a:rPr lang="en-US" baseline="0" dirty="0" err="1"/>
              <a:t>Vue</a:t>
            </a:r>
            <a:r>
              <a:rPr lang="en-US" baseline="0" dirty="0"/>
              <a:t> template, but you can select a different template (such as </a:t>
            </a:r>
            <a:r>
              <a:rPr lang="en-US" baseline="0" dirty="0" err="1"/>
              <a:t>Jquery</a:t>
            </a:r>
            <a:r>
              <a:rPr lang="en-US" baseline="0" dirty="0"/>
              <a:t>) and convert it to use </a:t>
            </a:r>
            <a:r>
              <a:rPr lang="en-US" baseline="0" dirty="0" err="1"/>
              <a:t>Vue</a:t>
            </a:r>
            <a:r>
              <a:rPr lang="en-US" baseline="0" dirty="0"/>
              <a:t>. That approach has a few important considerations. First, the TypeScript compiler (assuming you build it with TypeScript) needs to know how to handle .</a:t>
            </a:r>
            <a:r>
              <a:rPr lang="en-US" baseline="0" dirty="0" err="1"/>
              <a:t>vue</a:t>
            </a:r>
            <a:r>
              <a:rPr lang="en-US" baseline="0" dirty="0"/>
              <a:t> component files. Secondly, only the React template in Yeoman uses </a:t>
            </a:r>
            <a:r>
              <a:rPr lang="en-US" baseline="0" dirty="0" err="1"/>
              <a:t>webpack</a:t>
            </a:r>
            <a:r>
              <a:rPr lang="en-US" baseline="0" dirty="0"/>
              <a:t>, so you might need to configure </a:t>
            </a:r>
            <a:r>
              <a:rPr lang="en-US" baseline="0" dirty="0" err="1"/>
              <a:t>webpack</a:t>
            </a:r>
            <a:r>
              <a:rPr lang="en-US" baseline="0" dirty="0"/>
              <a:t>. The instructions for that are in the lab and we will demonstrate that shortly.</a:t>
            </a:r>
          </a:p>
          <a:p>
            <a:endParaRPr lang="en-US" baseline="0" dirty="0"/>
          </a:p>
          <a:p>
            <a:r>
              <a:rPr lang="en-US" baseline="0" dirty="0"/>
              <a:t>The second approach is converting an existing </a:t>
            </a:r>
            <a:r>
              <a:rPr lang="en-US" baseline="0" dirty="0" err="1"/>
              <a:t>Vue</a:t>
            </a:r>
            <a:r>
              <a:rPr lang="en-US" baseline="0" dirty="0"/>
              <a:t> project to deliver and Office add-in. This approach is similar to using the </a:t>
            </a:r>
            <a:r>
              <a:rPr lang="en-US" baseline="0" dirty="0" err="1"/>
              <a:t>Vue</a:t>
            </a:r>
            <a:r>
              <a:rPr lang="en-US" baseline="0" dirty="0"/>
              <a:t> CLI. Ultimately, you need to convert the solution to debug with SSL as Office add-ins are required to use SSL. Depending on your local hosting configuration, this could be as easy as flipping a SSL flag or a complex as creating a self-signed certificate for the web application. You also need to run the Office Yeoman generator to at least provision an Office add-in xml manifest and add references to Office.js (and Office UI Fabric) in the project.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78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</a:t>
            </a:r>
            <a:r>
              <a:rPr lang="en-US" baseline="0" dirty="0" err="1"/>
              <a:t>Vue</a:t>
            </a:r>
            <a:r>
              <a:rPr lang="en-US" baseline="0" dirty="0"/>
              <a:t>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46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UI Fabric does no offer </a:t>
            </a:r>
            <a:r>
              <a:rPr lang="en-US" dirty="0" err="1"/>
              <a:t>Vue</a:t>
            </a:r>
            <a:r>
              <a:rPr lang="en-US" dirty="0"/>
              <a:t> components, but you can deliver a hybrid approach of wrapping React components in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You</a:t>
            </a:r>
            <a:r>
              <a:rPr lang="en-US" baseline="0" dirty="0"/>
              <a:t> can leverage Office UI Fabric Core to basic styles, colors, icons, typography, etc. These can also be easily integrated in custom </a:t>
            </a:r>
            <a:r>
              <a:rPr lang="en-US" baseline="0" dirty="0" err="1"/>
              <a:t>Vue</a:t>
            </a:r>
            <a:r>
              <a:rPr lang="en-US" baseline="0" dirty="0"/>
              <a:t>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6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add-ins, the approach is unchanged. Office Online is available to all developer environments as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3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I’ll provision a new Office add-in and configure it to work with </a:t>
            </a:r>
            <a:r>
              <a:rPr lang="en-US" dirty="0" err="1"/>
              <a:t>Vue.js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Demos/03 </a:t>
            </a:r>
            <a:r>
              <a:rPr lang="en-US" sz="9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 Add-in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using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VueJS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10919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17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327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392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0043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6202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24105004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61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9944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36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1905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B7522B-F729-40EF-BBFF-3311F4AB5511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1409A8-17A7-43C3-884F-D11BF9BEA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BB2ECB-53DA-4ADC-B278-F3B20F7045B5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95827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3272501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24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23883188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350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740524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8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get-started/create-an-office-add-in-using-any-edi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ev.office.com/docs/add-ins/testing/sideload-office-add-ins-for-testing" TargetMode="External"/><Relationship Id="rId4" Type="http://schemas.openxmlformats.org/officeDocument/2006/relationships/hyperlink" Target="https://dev.office.com/docs/add-ins/testing/create-a-network-shared-folder-catalog-for-task-pane-and-content-add-i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</a:t>
            </a:r>
            <a:r>
              <a:rPr lang="en-US" dirty="0" err="1"/>
              <a:t>VueJS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316926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project can originate using the Office Yeoman generator with or without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CLI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the root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object/component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wrap Office UI Fabric components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components or use Office UI Fabric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E7647-13AD-4A9D-A827-03168BF18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138" y="1930400"/>
            <a:ext cx="11533187" cy="2908489"/>
          </a:xfrm>
        </p:spPr>
        <p:txBody>
          <a:bodyPr lIns="0" tIns="0" rIns="0" bIns="0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Create and Office Add-in using any editor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3"/>
              </a:rPr>
              <a:t>https://dev.office.com/docs/add-ins/get-started/create-an-office-add-in-using-any-editor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4"/>
              </a:rPr>
              <a:t>https://dev.office.com/docs/add-ins/testing/create-a-network-shared-folder-catalog-for-task-pane-and-content-add-ins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5"/>
              </a:rPr>
              <a:t>https://dev.office.com/docs/add-ins/testing/sideload-office-add-ins-for-testing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047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VueJS</a:t>
            </a:r>
            <a:r>
              <a:rPr lang="en-US" sz="2000" dirty="0">
                <a:solidFill>
                  <a:srgbClr val="D83B01"/>
                </a:solidFill>
              </a:rPr>
              <a:t>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</a:t>
            </a:r>
            <a:r>
              <a:rPr lang="en-US" sz="2000" dirty="0" err="1">
                <a:solidFill>
                  <a:srgbClr val="D83B01"/>
                </a:solidFill>
              </a:rPr>
              <a:t>VueJS</a:t>
            </a: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</a:t>
            </a:r>
            <a:r>
              <a:rPr lang="en-US" sz="2800" dirty="0" err="1">
                <a:solidFill>
                  <a:srgbClr val="2F2F2F"/>
                </a:solidFill>
              </a:rPr>
              <a:t>VueJS</a:t>
            </a:r>
            <a:r>
              <a:rPr lang="en-US" sz="2800" dirty="0">
                <a:noFill/>
              </a:rPr>
              <a:t>-</a:t>
            </a:r>
            <a:endParaRPr lang="en-US" sz="2800" dirty="0">
              <a:solidFill>
                <a:srgbClr val="2F2F2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A4FF-5AC2-4A16-81C2-DB411FFA0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EF91A57-9772-4EA2-8C2C-A53D1B199F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138" y="1673225"/>
            <a:ext cx="7764462" cy="923330"/>
          </a:xfr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Vue.js is a </a:t>
            </a:r>
            <a:r>
              <a:rPr lang="en-US" sz="2000" dirty="0">
                <a:solidFill>
                  <a:schemeClr val="accent1"/>
                </a:solidFill>
              </a:rPr>
              <a:t>popular open-source JavaScript framework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for building user interfaces.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makes it easy to integrate other JavaScript libraries and is designed to be incrementally adoptable.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11B715-6EA4-421C-8767-BAA5D3ED6B00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7B3365-CA91-4E41-859C-2881EE2249BB}"/>
              </a:ext>
            </a:extLst>
          </p:cNvPr>
          <p:cNvSpPr/>
          <p:nvPr/>
        </p:nvSpPr>
        <p:spPr>
          <a:xfrm>
            <a:off x="465139" y="4191128"/>
            <a:ext cx="3412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Vue.js was developed to build a front-end framework featuring some of the best of both React and Angular.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252DB6-50E0-4D54-9072-7DED6EC54E79}"/>
              </a:ext>
            </a:extLst>
          </p:cNvPr>
          <p:cNvSpPr/>
          <p:nvPr/>
        </p:nvSpPr>
        <p:spPr>
          <a:xfrm>
            <a:off x="4541214" y="4191128"/>
            <a:ext cx="335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library focused on the view layer only (hence the name), and is easy to pick up and integrate with other libraries or existing projects.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FC498-C080-4FCC-89BC-2ACF44437789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Shorter learning curve for the typical front-end developer as it is easier to use without TypeScript and can leverage standard HTML templates.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6400CA-EA23-4C51-8AAE-156F0685C984}"/>
              </a:ext>
            </a:extLst>
          </p:cNvPr>
          <p:cNvGrpSpPr/>
          <p:nvPr/>
        </p:nvGrpSpPr>
        <p:grpSpPr>
          <a:xfrm>
            <a:off x="8342253" y="1291676"/>
            <a:ext cx="2633249" cy="1686206"/>
            <a:chOff x="8342253" y="1291676"/>
            <a:chExt cx="2633249" cy="1686206"/>
          </a:xfrm>
        </p:grpSpPr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CFC7CEC-8720-43C8-9290-72738FDA4C9F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5A8CF9-1B80-44A4-802E-93DFF5A1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296" y="1291676"/>
              <a:ext cx="1686206" cy="1686206"/>
            </a:xfrm>
            <a:prstGeom prst="rect">
              <a:avLst/>
            </a:prstGeom>
          </p:spPr>
        </p:pic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8D3512-CB5E-43B2-A5E0-6A4533DCAB8C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635156-CBD8-42AE-B211-14092C8090CF}"/>
              </a:ext>
            </a:extLst>
          </p:cNvPr>
          <p:cNvSpPr/>
          <p:nvPr/>
        </p:nvSpPr>
        <p:spPr bwMode="auto">
          <a:xfrm rot="10800000">
            <a:off x="4541214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DD368A-AE13-4741-852D-5E3E144E7FF3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5" grpId="0"/>
      <p:bldP spid="36" grpId="0"/>
      <p:bldP spid="37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045975" cy="370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Points of interest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is bound to a DOM element (indicated by “el” property)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also includes data, methods, computed, components, and more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Attribute directives are prefixed with v- in markup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Events are bound with v-on and the event name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Data can be displayed inside double brackets {{}}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Very similar syntax to AngularJS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rgbClr val="2F2F2F"/>
                </a:solidFill>
                <a:latin typeface="Segoe UI Semibold"/>
              </a:rPr>
              <a:t>NOTE: This sample demonstrates just a small fraction of </a:t>
            </a:r>
            <a:r>
              <a:rPr lang="en-US" sz="1400" dirty="0" err="1">
                <a:solidFill>
                  <a:srgbClr val="2F2F2F"/>
                </a:solidFill>
                <a:latin typeface="Segoe UI Semibold"/>
              </a:rPr>
              <a:t>VueJS</a:t>
            </a:r>
            <a:r>
              <a:rPr lang="en-US" sz="1400" dirty="0">
                <a:solidFill>
                  <a:srgbClr val="2F2F2F"/>
                </a:solidFill>
                <a:latin typeface="Segoe UI Semibold"/>
              </a:rPr>
              <a:t>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89332" y="469900"/>
            <a:ext cx="4994275" cy="6124575"/>
          </a:xfrm>
          <a:ln>
            <a:noFill/>
          </a:ln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v-on:keyup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="add(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&lt;li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="item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items"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{{item}}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b="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el: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data: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items: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methods: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add()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9444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813220"/>
            <a:ext cx="5110981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</a:t>
            </a:r>
            <a:r>
              <a:rPr lang="en-US" sz="1600" dirty="0" err="1"/>
              <a:t>JQuery</a:t>
            </a:r>
            <a:r>
              <a:rPr lang="en-US" sz="1600" dirty="0"/>
              <a:t> template option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for </a:t>
            </a:r>
            <a:r>
              <a:rPr lang="en-US" sz="1600" dirty="0" err="1"/>
              <a:t>vue</a:t>
            </a:r>
            <a:r>
              <a:rPr lang="en-US" sz="1600" dirty="0"/>
              <a:t>, </a:t>
            </a:r>
            <a:r>
              <a:rPr lang="en-US" sz="1600" dirty="0" err="1"/>
              <a:t>vue</a:t>
            </a:r>
            <a:r>
              <a:rPr lang="en-US" sz="1600" dirty="0"/>
              <a:t>-class-component, </a:t>
            </a:r>
            <a:r>
              <a:rPr lang="en-US" sz="1600" dirty="0" err="1"/>
              <a:t>vue</a:t>
            </a:r>
            <a:r>
              <a:rPr lang="en-US" sz="1600" dirty="0"/>
              <a:t>-loader, </a:t>
            </a:r>
            <a:r>
              <a:rPr lang="en-US" sz="1600" dirty="0" err="1"/>
              <a:t>vue</a:t>
            </a:r>
            <a:r>
              <a:rPr lang="en-US" sz="1600" dirty="0"/>
              <a:t>-template-compiler, and </a:t>
            </a:r>
            <a:r>
              <a:rPr lang="en-US" sz="1600" dirty="0" err="1"/>
              <a:t>ts</a:t>
            </a:r>
            <a:r>
              <a:rPr lang="en-US" sz="1600" dirty="0"/>
              <a:t>-loader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TypeScript to support multiple modules and </a:t>
            </a:r>
            <a:r>
              <a:rPr lang="en-US" sz="1600" dirty="0" err="1"/>
              <a:t>allowSyntheticDefaultImports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</a:t>
            </a:r>
            <a:r>
              <a:rPr lang="en-US" sz="1600" dirty="0" err="1"/>
              <a:t>webpack</a:t>
            </a:r>
            <a:r>
              <a:rPr lang="en-US" sz="1600" dirty="0"/>
              <a:t> (webpack.config.js and </a:t>
            </a:r>
            <a:br>
              <a:rPr lang="en-US" sz="1600" dirty="0"/>
            </a:br>
            <a:r>
              <a:rPr lang="en-US" sz="1600" dirty="0" err="1"/>
              <a:t>package.json</a:t>
            </a:r>
            <a:r>
              <a:rPr lang="en-US" sz="1600" dirty="0"/>
              <a:t> scripts)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TypeScript definition to map .</a:t>
            </a:r>
            <a:r>
              <a:rPr lang="en-US" sz="1600" dirty="0" err="1"/>
              <a:t>vue</a:t>
            </a:r>
            <a:r>
              <a:rPr lang="en-US" sz="1600" dirty="0"/>
              <a:t> files as TypeScript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Change app script reference to leverage the </a:t>
            </a:r>
            <a:br>
              <a:rPr lang="en-US" sz="1600" dirty="0"/>
            </a:br>
            <a:r>
              <a:rPr lang="en-US" sz="1600" dirty="0" err="1"/>
              <a:t>webpack</a:t>
            </a:r>
            <a:r>
              <a:rPr lang="en-US" sz="1600" dirty="0"/>
              <a:t> bundle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</a:t>
            </a:r>
            <a:r>
              <a:rPr lang="en-US" sz="1600" dirty="0" err="1"/>
              <a:t>Office.initialize</a:t>
            </a:r>
            <a:r>
              <a:rPr lang="en-US" sz="1600" dirty="0"/>
              <a:t> call in </a:t>
            </a:r>
            <a:r>
              <a:rPr lang="en-US" sz="1600" dirty="0" err="1"/>
              <a:t>app.ts</a:t>
            </a:r>
            <a:r>
              <a:rPr lang="en-US" sz="1600" dirty="0"/>
              <a:t> to bootstrap 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err="1"/>
              <a:t>Vue</a:t>
            </a:r>
            <a:r>
              <a:rPr lang="en-US" sz="1600" dirty="0"/>
              <a:t>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68230" y="1813220"/>
            <a:ext cx="5120116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 (or new project via </a:t>
            </a:r>
            <a:r>
              <a:rPr lang="en-US" sz="2000" dirty="0" err="1">
                <a:latin typeface="+mj-lt"/>
              </a:rPr>
              <a:t>Vue</a:t>
            </a:r>
            <a:r>
              <a:rPr lang="en-US" sz="2000" dirty="0">
                <a:latin typeface="+mj-lt"/>
              </a:rPr>
              <a:t> CLI)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Office.js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</a:t>
            </a:r>
            <a:br>
              <a:rPr lang="en-US" sz="1600" dirty="0"/>
            </a:br>
            <a:r>
              <a:rPr lang="en-US" sz="1600" dirty="0"/>
              <a:t>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 entry point to bootstrap </a:t>
            </a:r>
            <a:r>
              <a:rPr lang="en-US" sz="1600" dirty="0" err="1"/>
              <a:t>Vue</a:t>
            </a:r>
            <a:r>
              <a:rPr lang="en-US" sz="1600" dirty="0"/>
              <a:t> to the UI inside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office.js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config)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06AAC-3FCF-437B-B509-93C927BDF042}"/>
              </a:ext>
            </a:extLst>
          </p:cNvPr>
          <p:cNvCxnSpPr/>
          <p:nvPr/>
        </p:nvCxnSpPr>
        <p:spPr>
          <a:xfrm>
            <a:off x="6122174" y="1813220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6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791258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15227-8ACE-4B5A-99D2-B8912B1E6C1C}"/>
              </a:ext>
            </a:extLst>
          </p:cNvPr>
          <p:cNvSpPr/>
          <p:nvPr/>
        </p:nvSpPr>
        <p:spPr bwMode="auto">
          <a:xfrm>
            <a:off x="465138" y="2161020"/>
            <a:ext cx="10791867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(reason)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el: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render: h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h(root, { }),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components: { root }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</a:t>
            </a:r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Office UI Fabric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033831"/>
            <a:ext cx="5653087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Can be integrated into a </a:t>
            </a:r>
            <a:r>
              <a:rPr lang="en-US" sz="1600" dirty="0" err="1"/>
              <a:t>Vue</a:t>
            </a:r>
            <a:r>
              <a:rPr lang="en-US" sz="1600" dirty="0"/>
              <a:t> project, but requires hybrid </a:t>
            </a:r>
            <a:r>
              <a:rPr lang="en-US" sz="1600" dirty="0" err="1"/>
              <a:t>Vue</a:t>
            </a:r>
            <a:r>
              <a:rPr lang="en-US" sz="1600" dirty="0"/>
              <a:t>/React setup and some script might conflict with </a:t>
            </a:r>
            <a:r>
              <a:rPr lang="en-US" sz="1600" dirty="0" err="1"/>
              <a:t>Vue’s</a:t>
            </a:r>
            <a:r>
              <a:rPr lang="en-US" sz="1600" dirty="0"/>
              <a:t> virtual DOM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Best to build components with the Office UI Fabric Core or wrap React components in </a:t>
            </a:r>
            <a:r>
              <a:rPr lang="en-US" sz="1600" dirty="0" err="1"/>
              <a:t>Vue</a:t>
            </a:r>
            <a:r>
              <a:rPr lang="en-US" sz="1600" dirty="0"/>
              <a:t> components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496348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816218" cy="32891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</a:t>
            </a:r>
            <a:br>
              <a:rPr lang="en-US" sz="1600" dirty="0"/>
            </a:br>
            <a:r>
              <a:rPr lang="en-US" sz="1600" dirty="0"/>
              <a:t>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1999</Words>
  <Application>Microsoft Macintosh PowerPoint</Application>
  <PresentationFormat>Custom</PresentationFormat>
  <Paragraphs>185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Mangal</vt:lpstr>
      <vt:lpstr>Segoe UI</vt:lpstr>
      <vt:lpstr>Segoe UI Light</vt:lpstr>
      <vt:lpstr>Segoe UI Semibold</vt:lpstr>
      <vt:lpstr>Wingdings</vt:lpstr>
      <vt:lpstr>1_Office 365 PPT Template - 2017</vt:lpstr>
      <vt:lpstr>Build’an’Office add-in- using’modern JavaScript tools and techniques</vt:lpstr>
      <vt:lpstr>PowerPoint Presentation</vt:lpstr>
      <vt:lpstr>VueJS 101</vt:lpstr>
      <vt:lpstr>VueJS 101 - Sample</vt:lpstr>
      <vt:lpstr>Building add-ins with VueJS – Project Setup</vt:lpstr>
      <vt:lpstr>Office.initialize and VueJS</vt:lpstr>
      <vt:lpstr>Building add-ins with VueJS – Office UI Fabric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2018-09-18T01:57:00Z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