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8"/>
  </p:notesMasterIdLst>
  <p:handoutMasterIdLst>
    <p:handoutMasterId r:id="rId39"/>
  </p:handoutMasterIdLst>
  <p:sldIdLst>
    <p:sldId id="1242" r:id="rId6"/>
    <p:sldId id="1306" r:id="rId7"/>
    <p:sldId id="1307" r:id="rId8"/>
    <p:sldId id="1308" r:id="rId9"/>
    <p:sldId id="1299" r:id="rId10"/>
    <p:sldId id="1359" r:id="rId11"/>
    <p:sldId id="1360" r:id="rId12"/>
    <p:sldId id="1340" r:id="rId13"/>
    <p:sldId id="1346" r:id="rId14"/>
    <p:sldId id="1347" r:id="rId15"/>
    <p:sldId id="1348" r:id="rId16"/>
    <p:sldId id="1344" r:id="rId17"/>
    <p:sldId id="1361" r:id="rId18"/>
    <p:sldId id="1355" r:id="rId19"/>
    <p:sldId id="1362" r:id="rId20"/>
    <p:sldId id="1354" r:id="rId21"/>
    <p:sldId id="1357" r:id="rId22"/>
    <p:sldId id="1341" r:id="rId23"/>
    <p:sldId id="1363" r:id="rId24"/>
    <p:sldId id="1303" r:id="rId25"/>
    <p:sldId id="1365" r:id="rId26"/>
    <p:sldId id="1356" r:id="rId27"/>
    <p:sldId id="1350" r:id="rId28"/>
    <p:sldId id="1351" r:id="rId29"/>
    <p:sldId id="1352" r:id="rId30"/>
    <p:sldId id="1353" r:id="rId31"/>
    <p:sldId id="1364" r:id="rId32"/>
    <p:sldId id="1310" r:id="rId33"/>
    <p:sldId id="1311" r:id="rId34"/>
    <p:sldId id="1312" r:id="rId35"/>
    <p:sldId id="1313" r:id="rId36"/>
    <p:sldId id="1314" r:id="rId37"/>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64930E62-92AE-4C1A-A5F7-7FF0DFE085D7}">
          <p14:sldIdLst>
            <p14:sldId id="1299"/>
            <p14:sldId id="1359"/>
            <p14:sldId id="1360"/>
          </p14:sldIdLst>
        </p14:section>
        <p14:section name="Page and content modification" id="{6665162C-8FC8-4DA5-A65A-8907537E6036}">
          <p14:sldIdLst>
            <p14:sldId id="1340"/>
            <p14:sldId id="1346"/>
            <p14:sldId id="1347"/>
            <p14:sldId id="1348"/>
          </p14:sldIdLst>
        </p14:section>
        <p14:section name="JavaScript Injection" id="{74D225A8-1427-4E62-804F-3C7A9D193943}">
          <p14:sldIdLst>
            <p14:sldId id="1344"/>
            <p14:sldId id="1361"/>
            <p14:sldId id="1355"/>
            <p14:sldId id="1362"/>
            <p14:sldId id="1354"/>
            <p14:sldId id="1357"/>
          </p14:sldIdLst>
        </p14:section>
        <p14:section name="Controlling Site Settings" id="{2D10D785-29E1-41DD-97F0-0B6DEC2C6009}">
          <p14:sldIdLst>
            <p14:sldId id="1341"/>
            <p14:sldId id="1363"/>
            <p14:sldId id="1303"/>
            <p14:sldId id="1365"/>
          </p14:sldIdLst>
        </p14:section>
        <p14:section name="Performance Optimization" id="{D95A70A9-5FB0-4360-842B-F65371D9763E}">
          <p14:sldIdLst>
            <p14:sldId id="1356"/>
            <p14:sldId id="1350"/>
            <p14:sldId id="1351"/>
            <p14:sldId id="1352"/>
            <p14:sldId id="1353"/>
          </p14:sldIdLst>
        </p14:section>
        <p14:section name="Closing" id="{E969FB23-D89C-40AA-B85C-74AB85D3E249}">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869" autoAdjust="0"/>
  </p:normalViewPr>
  <p:slideViewPr>
    <p:cSldViewPr snapToGrid="0">
      <p:cViewPr varScale="1">
        <p:scale>
          <a:sx n="114" d="100"/>
          <a:sy n="114" d="100"/>
        </p:scale>
        <p:origin x="474"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61026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14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a:defRPr/>
            </a:pPr>
            <a:r>
              <a:rPr lang="en-US" dirty="0"/>
              <a:t>Vesa</a:t>
            </a:r>
            <a:r>
              <a:rPr lang="en-US"/>
              <a:t>  </a:t>
            </a:r>
            <a:endParaRPr lang="en-US" dirty="0"/>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NOTE</a:t>
            </a:r>
            <a:r>
              <a:rPr lang="en-US" dirty="0"/>
              <a:t>:</a:t>
            </a:r>
            <a:r>
              <a:rPr lang="en-US" baseline="0" dirty="0"/>
              <a:t> Remember that client side caching can be VERY helpful for bandwidth reductions… and performance optimizations.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Caching Examples located here: </a:t>
            </a:r>
            <a:r>
              <a:rPr lang="en-US" dirty="0">
                <a:latin typeface="Segoe UI Light" panose="020B0502040204020203" pitchFamily="34" charset="0"/>
                <a:cs typeface="Segoe UI Light" panose="020B0502040204020203" pitchFamily="34" charset="0"/>
              </a:rPr>
              <a:t>https://github.com/OfficeDev/PnP/tree/master/Samples/Performance.Caching</a:t>
            </a:r>
          </a:p>
          <a:p>
            <a:r>
              <a:rPr lang="en-US" dirty="0"/>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2/20/2015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399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381956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p>
          <a:p>
            <a:endParaRPr lang="en-US" dirty="0"/>
          </a:p>
          <a:p>
            <a:r>
              <a:rPr lang="en-US" dirty="0"/>
              <a:t>NOTE: Any element that requires</a:t>
            </a:r>
            <a:r>
              <a:rPr lang="en-US" baseline="0" dirty="0"/>
              <a:t> service side processing (</a:t>
            </a:r>
            <a:r>
              <a:rPr lang="en-US" baseline="0" dirty="0" err="1"/>
              <a:t>ie</a:t>
            </a:r>
            <a:r>
              <a:rPr lang="en-US" baseline="0" dirty="0"/>
              <a:t> Master Pages, Page Layouts, </a:t>
            </a:r>
            <a:r>
              <a:rPr lang="en-US" baseline="0" dirty="0" err="1"/>
              <a:t>etc</a:t>
            </a:r>
            <a:r>
              <a:rPr lang="en-US" baseline="0" dirty="0"/>
              <a:t> need to be resident in the site collection. ) </a:t>
            </a:r>
          </a:p>
          <a:p>
            <a:endParaRPr lang="en-US" baseline="0" dirty="0"/>
          </a:p>
          <a:p>
            <a:r>
              <a:rPr lang="en-US" baseline="0" dirty="0" err="1"/>
              <a:t>Javascript</a:t>
            </a:r>
            <a:r>
              <a:rPr lang="en-US" baseline="0" dirty="0"/>
              <a:t> </a:t>
            </a:r>
            <a:r>
              <a:rPr lang="en-US" baseline="0" dirty="0" err="1"/>
              <a:t>refernces</a:t>
            </a:r>
            <a:r>
              <a:rPr lang="en-US" baseline="0" dirty="0"/>
              <a:t> must INITITATE from the site for the most part – you can dynamically load external JS but the </a:t>
            </a:r>
            <a:r>
              <a:rPr lang="en-US" baseline="0" dirty="0" err="1"/>
              <a:t>initital</a:t>
            </a:r>
            <a:r>
              <a:rPr lang="en-US" baseline="0" dirty="0"/>
              <a:t> JS file has to be located in the site.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152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6084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2/20/2015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2/20/2015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2132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71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6557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413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4186295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1051844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43.emf"/><Relationship Id="rId7" Type="http://schemas.openxmlformats.org/officeDocument/2006/relationships/image" Target="../media/image38.emf"/><Relationship Id="rId2"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22.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36.emf"/><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emf"/><Relationship Id="rId9" Type="http://schemas.openxmlformats.org/officeDocument/2006/relationships/image" Target="../media/image51.png"/><Relationship Id="rId14" Type="http://schemas.openxmlformats.org/officeDocument/2006/relationships/image" Target="../media/image37.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19.png"/><Relationship Id="rId17" Type="http://schemas.microsoft.com/office/2007/relationships/hdphoto" Target="../media/hdphoto2.wdp"/><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emf"/><Relationship Id="rId15" Type="http://schemas.openxmlformats.org/officeDocument/2006/relationships/image" Target="../media/image22.png"/><Relationship Id="rId10" Type="http://schemas.microsoft.com/office/2007/relationships/hdphoto" Target="../media/hdphoto1.wdp"/><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hyperlink" Target="http://apisandbox.msdn.microsoft.com/" TargetMode="External"/><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55.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0.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hyperlink" Target="http://stackoverflow.com/questions/tagged/ms-offic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Managing site settings using app model</a:t>
            </a:r>
            <a:endParaRPr lang="en-US"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2800" dirty="0"/>
              <a:t>Handle App Installed event in provider hosted </a:t>
            </a:r>
            <a:r>
              <a:rPr lang="en-US" sz="2800" dirty="0" smtClean="0"/>
              <a:t>app or apply settings during provisioning</a:t>
            </a:r>
            <a:endParaRPr lang="en-US" sz="2800" dirty="0"/>
          </a:p>
          <a:p>
            <a:pPr marL="742727" indent="-742727">
              <a:buFont typeface="+mj-lt"/>
              <a:buAutoNum type="arabicPeriod"/>
            </a:pPr>
            <a:r>
              <a:rPr lang="en-US" sz="2800" dirty="0"/>
              <a:t>Access host web using client side object model to modify the end user experience</a:t>
            </a:r>
          </a:p>
        </p:txBody>
      </p:sp>
      <p:pic>
        <p:nvPicPr>
          <p:cNvPr id="6" name="Picture 5"/>
          <p:cNvPicPr>
            <a:picLocks noChangeAspect="1"/>
          </p:cNvPicPr>
          <p:nvPr/>
        </p:nvPicPr>
        <p:blipFill>
          <a:blip r:embed="rId2"/>
          <a:stretch>
            <a:fillRect/>
          </a:stretch>
        </p:blipFill>
        <p:spPr>
          <a:xfrm>
            <a:off x="3179361" y="5808270"/>
            <a:ext cx="1952251" cy="904817"/>
          </a:xfrm>
          <a:prstGeom prst="rect">
            <a:avLst/>
          </a:prstGeom>
          <a:ln>
            <a:solidFill>
              <a:schemeClr val="bg1">
                <a:lumMod val="75000"/>
              </a:schemeClr>
            </a:solidFill>
          </a:ln>
          <a:effectLst>
            <a:softEdge rad="12700"/>
          </a:effectLst>
        </p:spPr>
      </p:pic>
      <p:pic>
        <p:nvPicPr>
          <p:cNvPr id="7" name="Picture 6"/>
          <p:cNvPicPr>
            <a:picLocks noChangeAspect="1"/>
          </p:cNvPicPr>
          <p:nvPr/>
        </p:nvPicPr>
        <p:blipFill>
          <a:blip r:embed="rId3"/>
          <a:stretch>
            <a:fillRect/>
          </a:stretch>
        </p:blipFill>
        <p:spPr>
          <a:xfrm>
            <a:off x="3478197" y="3135970"/>
            <a:ext cx="2678056" cy="1501133"/>
          </a:xfrm>
          <a:prstGeom prst="rect">
            <a:avLst/>
          </a:prstGeom>
          <a:solidFill>
            <a:schemeClr val="bg1">
              <a:lumMod val="75000"/>
            </a:schemeClr>
          </a:solidFill>
          <a:ln>
            <a:solidFill>
              <a:schemeClr val="bg1">
                <a:lumMod val="75000"/>
              </a:schemeClr>
            </a:solidFill>
          </a:ln>
        </p:spPr>
      </p:pic>
      <p:sp>
        <p:nvSpPr>
          <p:cNvPr id="8" name="Arc 7"/>
          <p:cNvSpPr/>
          <p:nvPr/>
        </p:nvSpPr>
        <p:spPr>
          <a:xfrm rot="8195881">
            <a:off x="8765308" y="4938975"/>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9" name="Group 8"/>
          <p:cNvGrpSpPr/>
          <p:nvPr/>
        </p:nvGrpSpPr>
        <p:grpSpPr>
          <a:xfrm>
            <a:off x="8881462" y="4442014"/>
            <a:ext cx="1995195" cy="1307309"/>
            <a:chOff x="4395610" y="3071229"/>
            <a:chExt cx="1995195" cy="1307309"/>
          </a:xfrm>
        </p:grpSpPr>
        <p:sp>
          <p:nvSpPr>
            <p:cNvPr id="10" name="Rectangle 9"/>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1" name="Picture 10"/>
            <p:cNvPicPr>
              <a:picLocks noChangeAspect="1"/>
            </p:cNvPicPr>
            <p:nvPr/>
          </p:nvPicPr>
          <p:blipFill>
            <a:blip r:embed="rId4"/>
            <a:stretch>
              <a:fillRect/>
            </a:stretch>
          </p:blipFill>
          <p:spPr>
            <a:xfrm>
              <a:off x="5246592" y="3476941"/>
              <a:ext cx="529349" cy="417312"/>
            </a:xfrm>
            <a:prstGeom prst="rect">
              <a:avLst/>
            </a:prstGeom>
          </p:spPr>
        </p:pic>
        <p:pic>
          <p:nvPicPr>
            <p:cNvPr id="12" name="Picture 11"/>
            <p:cNvPicPr>
              <a:picLocks noChangeAspect="1"/>
            </p:cNvPicPr>
            <p:nvPr/>
          </p:nvPicPr>
          <p:blipFill>
            <a:blip r:embed="rId4"/>
            <a:stretch>
              <a:fillRect/>
            </a:stretch>
          </p:blipFill>
          <p:spPr>
            <a:xfrm>
              <a:off x="5581574" y="3585493"/>
              <a:ext cx="556200" cy="438480"/>
            </a:xfrm>
            <a:prstGeom prst="rect">
              <a:avLst/>
            </a:prstGeom>
          </p:spPr>
        </p:pic>
        <p:pic>
          <p:nvPicPr>
            <p:cNvPr id="13" name="Picture 12"/>
            <p:cNvPicPr>
              <a:picLocks noChangeAspect="1"/>
            </p:cNvPicPr>
            <p:nvPr/>
          </p:nvPicPr>
          <p:blipFill>
            <a:blip r:embed="rId5"/>
            <a:stretch>
              <a:fillRect/>
            </a:stretch>
          </p:blipFill>
          <p:spPr>
            <a:xfrm>
              <a:off x="5970309" y="3700199"/>
              <a:ext cx="420496" cy="432326"/>
            </a:xfrm>
            <a:prstGeom prst="rect">
              <a:avLst/>
            </a:prstGeom>
          </p:spPr>
        </p:pic>
        <p:pic>
          <p:nvPicPr>
            <p:cNvPr id="14" name="Picture 13"/>
            <p:cNvPicPr>
              <a:picLocks noChangeAspect="1"/>
            </p:cNvPicPr>
            <p:nvPr/>
          </p:nvPicPr>
          <p:blipFill>
            <a:blip r:embed="rId6"/>
            <a:stretch>
              <a:fillRect/>
            </a:stretch>
          </p:blipFill>
          <p:spPr>
            <a:xfrm>
              <a:off x="4893565" y="3772769"/>
              <a:ext cx="688009" cy="605769"/>
            </a:xfrm>
            <a:prstGeom prst="rect">
              <a:avLst/>
            </a:prstGeom>
          </p:spPr>
        </p:pic>
      </p:grpSp>
      <p:grpSp>
        <p:nvGrpSpPr>
          <p:cNvPr id="15" name="Group 14"/>
          <p:cNvGrpSpPr/>
          <p:nvPr/>
        </p:nvGrpSpPr>
        <p:grpSpPr>
          <a:xfrm>
            <a:off x="4040494" y="4401324"/>
            <a:ext cx="1883646" cy="1857358"/>
            <a:chOff x="4383758" y="2311697"/>
            <a:chExt cx="2516893" cy="2481768"/>
          </a:xfrm>
        </p:grpSpPr>
        <p:sp>
          <p:nvSpPr>
            <p:cNvPr id="16" name="Rectangle 15"/>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7" name="Group 16"/>
            <p:cNvGrpSpPr/>
            <p:nvPr/>
          </p:nvGrpSpPr>
          <p:grpSpPr>
            <a:xfrm>
              <a:off x="5421611" y="2886866"/>
              <a:ext cx="1479040" cy="1043909"/>
              <a:chOff x="4557447" y="1721445"/>
              <a:chExt cx="1479040" cy="1043909"/>
            </a:xfrm>
          </p:grpSpPr>
          <p:pic>
            <p:nvPicPr>
              <p:cNvPr id="25" name="Picture 24"/>
              <p:cNvPicPr>
                <a:picLocks noChangeAspect="1"/>
              </p:cNvPicPr>
              <p:nvPr/>
            </p:nvPicPr>
            <p:blipFill>
              <a:blip r:embed="rId7"/>
              <a:stretch>
                <a:fillRect/>
              </a:stretch>
            </p:blipFill>
            <p:spPr>
              <a:xfrm>
                <a:off x="4557447" y="1902539"/>
                <a:ext cx="477423" cy="839046"/>
              </a:xfrm>
              <a:prstGeom prst="rect">
                <a:avLst/>
              </a:prstGeom>
            </p:spPr>
          </p:pic>
          <p:pic>
            <p:nvPicPr>
              <p:cNvPr id="26" name="Picture 25"/>
              <p:cNvPicPr>
                <a:picLocks noChangeAspect="1"/>
              </p:cNvPicPr>
              <p:nvPr/>
            </p:nvPicPr>
            <p:blipFill>
              <a:blip r:embed="rId7"/>
              <a:stretch>
                <a:fillRect/>
              </a:stretch>
            </p:blipFill>
            <p:spPr>
              <a:xfrm>
                <a:off x="4869643" y="1721445"/>
                <a:ext cx="477423" cy="839046"/>
              </a:xfrm>
              <a:prstGeom prst="rect">
                <a:avLst/>
              </a:prstGeom>
            </p:spPr>
          </p:pic>
          <p:pic>
            <p:nvPicPr>
              <p:cNvPr id="27" name="Picture 26"/>
              <p:cNvPicPr>
                <a:picLocks noChangeAspect="1"/>
              </p:cNvPicPr>
              <p:nvPr/>
            </p:nvPicPr>
            <p:blipFill>
              <a:blip r:embed="rId8"/>
              <a:stretch>
                <a:fillRect/>
              </a:stretch>
            </p:blipFill>
            <p:spPr>
              <a:xfrm>
                <a:off x="5153580" y="1902539"/>
                <a:ext cx="882907" cy="862815"/>
              </a:xfrm>
              <a:prstGeom prst="rect">
                <a:avLst/>
              </a:prstGeom>
            </p:spPr>
          </p:pic>
        </p:grpSp>
        <p:grpSp>
          <p:nvGrpSpPr>
            <p:cNvPr id="18" name="Group 17"/>
            <p:cNvGrpSpPr/>
            <p:nvPr/>
          </p:nvGrpSpPr>
          <p:grpSpPr>
            <a:xfrm>
              <a:off x="4880542" y="3820782"/>
              <a:ext cx="944427" cy="972683"/>
              <a:chOff x="3981885" y="2834055"/>
              <a:chExt cx="944427" cy="972683"/>
            </a:xfrm>
          </p:grpSpPr>
          <p:pic>
            <p:nvPicPr>
              <p:cNvPr id="22" name="Picture 21"/>
              <p:cNvPicPr>
                <a:picLocks noChangeAspect="1"/>
              </p:cNvPicPr>
              <p:nvPr/>
            </p:nvPicPr>
            <p:blipFill>
              <a:blip r:embed="rId7"/>
              <a:stretch>
                <a:fillRect/>
              </a:stretch>
            </p:blipFill>
            <p:spPr>
              <a:xfrm>
                <a:off x="3981885" y="2967692"/>
                <a:ext cx="477423" cy="839046"/>
              </a:xfrm>
              <a:prstGeom prst="rect">
                <a:avLst/>
              </a:prstGeom>
            </p:spPr>
          </p:pic>
          <p:pic>
            <p:nvPicPr>
              <p:cNvPr id="23" name="Picture 22"/>
              <p:cNvPicPr>
                <a:picLocks noChangeAspect="1"/>
              </p:cNvPicPr>
              <p:nvPr/>
            </p:nvPicPr>
            <p:blipFill>
              <a:blip r:embed="rId7"/>
              <a:stretch>
                <a:fillRect/>
              </a:stretch>
            </p:blipFill>
            <p:spPr>
              <a:xfrm>
                <a:off x="4269036" y="2834055"/>
                <a:ext cx="477423" cy="839046"/>
              </a:xfrm>
              <a:prstGeom prst="rect">
                <a:avLst/>
              </a:prstGeom>
            </p:spPr>
          </p:pic>
          <p:pic>
            <p:nvPicPr>
              <p:cNvPr id="24" name="Picture 23"/>
              <p:cNvPicPr>
                <a:picLocks noChangeAspect="1"/>
              </p:cNvPicPr>
              <p:nvPr/>
            </p:nvPicPr>
            <p:blipFill>
              <a:blip r:embed="rId9"/>
              <a:stretch>
                <a:fillRect/>
              </a:stretch>
            </p:blipFill>
            <p:spPr>
              <a:xfrm>
                <a:off x="4480085" y="3260431"/>
                <a:ext cx="446227" cy="456212"/>
              </a:xfrm>
              <a:prstGeom prst="rect">
                <a:avLst/>
              </a:prstGeom>
            </p:spPr>
          </p:pic>
        </p:grpSp>
        <p:grpSp>
          <p:nvGrpSpPr>
            <p:cNvPr id="19" name="Group 18"/>
            <p:cNvGrpSpPr/>
            <p:nvPr/>
          </p:nvGrpSpPr>
          <p:grpSpPr>
            <a:xfrm>
              <a:off x="4383758" y="2988031"/>
              <a:ext cx="968998" cy="971748"/>
              <a:chOff x="3601101" y="2714202"/>
              <a:chExt cx="968998" cy="971748"/>
            </a:xfrm>
          </p:grpSpPr>
          <p:pic>
            <p:nvPicPr>
              <p:cNvPr id="20" name="Picture 19"/>
              <p:cNvPicPr>
                <a:picLocks noChangeAspect="1"/>
              </p:cNvPicPr>
              <p:nvPr/>
            </p:nvPicPr>
            <p:blipFill>
              <a:blip r:embed="rId7"/>
              <a:stretch>
                <a:fillRect/>
              </a:stretch>
            </p:blipFill>
            <p:spPr>
              <a:xfrm>
                <a:off x="3601101" y="2846904"/>
                <a:ext cx="477423" cy="839046"/>
              </a:xfrm>
              <a:prstGeom prst="rect">
                <a:avLst/>
              </a:prstGeom>
            </p:spPr>
          </p:pic>
          <p:pic>
            <p:nvPicPr>
              <p:cNvPr id="21" name="Picture 20"/>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28" name="Straight Arrow Connector 27"/>
          <p:cNvCxnSpPr/>
          <p:nvPr/>
        </p:nvCxnSpPr>
        <p:spPr>
          <a:xfrm flipH="1">
            <a:off x="5942028" y="5095669"/>
            <a:ext cx="2527622"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9" name="Group 28"/>
          <p:cNvGrpSpPr/>
          <p:nvPr/>
        </p:nvGrpSpPr>
        <p:grpSpPr>
          <a:xfrm>
            <a:off x="8044959" y="5172205"/>
            <a:ext cx="514401" cy="514401"/>
            <a:chOff x="492" y="17985"/>
            <a:chExt cx="524853" cy="524853"/>
          </a:xfrm>
        </p:grpSpPr>
        <p:sp>
          <p:nvSpPr>
            <p:cNvPr id="30" name="Oval 2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32" name="Straight Connector 31"/>
          <p:cNvCxnSpPr/>
          <p:nvPr/>
        </p:nvCxnSpPr>
        <p:spPr>
          <a:xfrm flipH="1">
            <a:off x="7502208" y="3682125"/>
            <a:ext cx="433187" cy="69617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3" name="TextBox 4"/>
          <p:cNvSpPr txBox="1"/>
          <p:nvPr/>
        </p:nvSpPr>
        <p:spPr>
          <a:xfrm>
            <a:off x="7214783" y="3017831"/>
            <a:ext cx="3557290"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Execution of the needed modifications based on needed event. Can be done based on app installed, part of provisioning or based on end user request</a:t>
            </a:r>
            <a:endParaRPr lang="en-US" sz="1400" dirty="0">
              <a:solidFill>
                <a:schemeClr val="bg1"/>
              </a:solidFill>
            </a:endParaRPr>
          </a:p>
        </p:txBody>
      </p:sp>
      <p:cxnSp>
        <p:nvCxnSpPr>
          <p:cNvPr id="34" name="Straight Arrow Connector 33"/>
          <p:cNvCxnSpPr/>
          <p:nvPr/>
        </p:nvCxnSpPr>
        <p:spPr>
          <a:xfrm flipV="1">
            <a:off x="5866171" y="4494459"/>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6085508" y="4142806"/>
            <a:ext cx="514401" cy="514401"/>
            <a:chOff x="492" y="17985"/>
            <a:chExt cx="524853" cy="524853"/>
          </a:xfrm>
        </p:grpSpPr>
        <p:sp>
          <p:nvSpPr>
            <p:cNvPr id="36" name="Oval 3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8" name="TextBox 37"/>
          <p:cNvSpPr txBox="1"/>
          <p:nvPr/>
        </p:nvSpPr>
        <p:spPr>
          <a:xfrm>
            <a:off x="6407888" y="5114398"/>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265169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https://github.com/OfficeDev/PnP/tree/master/Scenarios/Provisioning.Pages</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302288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JavaScript </a:t>
            </a:r>
            <a:r>
              <a:rPr lang="en-US" sz="7200" dirty="0" smtClean="0"/>
              <a:t>Embedding</a:t>
            </a:r>
            <a:endParaRPr lang="en-US" sz="7200" dirty="0"/>
          </a:p>
        </p:txBody>
      </p:sp>
    </p:spTree>
    <p:extLst>
      <p:ext uri="{BB962C8B-B14F-4D97-AF65-F5344CB8AC3E}">
        <p14:creationId xmlns:p14="http://schemas.microsoft.com/office/powerpoint/2010/main" val="365619163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Apply needed customizations to host web by adding JavaScript to site custom user actions collection, which will modify page rendering when site is used.</a:t>
            </a:r>
          </a:p>
          <a:p>
            <a:r>
              <a:rPr lang="en-US" dirty="0" smtClean="0"/>
              <a:t>Why</a:t>
            </a:r>
          </a:p>
          <a:p>
            <a:pPr lvl="1"/>
            <a:r>
              <a:rPr lang="en-US" dirty="0" smtClean="0"/>
              <a:t>. Can be used to show new elements or hide existing functionalities from the site without custom master pages or full trust code.</a:t>
            </a:r>
          </a:p>
          <a:p>
            <a:r>
              <a:rPr lang="en-US" dirty="0" smtClean="0"/>
              <a:t>How</a:t>
            </a:r>
          </a:p>
          <a:p>
            <a:pPr lvl="1"/>
            <a:r>
              <a:rPr lang="en-US" dirty="0"/>
              <a:t>Apply needed custom user action </a:t>
            </a:r>
            <a:r>
              <a:rPr lang="en-US" dirty="0" smtClean="0"/>
              <a:t>to host web during </a:t>
            </a:r>
            <a:r>
              <a:rPr lang="en-US" dirty="0"/>
              <a:t>site provisioning or later in the life cycle to change end user </a:t>
            </a:r>
            <a:r>
              <a:rPr lang="en-US" dirty="0" smtClean="0"/>
              <a:t>experience.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JavaScript </a:t>
            </a:r>
            <a:r>
              <a:rPr lang="en-US" dirty="0" smtClean="0"/>
              <a:t>Embedding</a:t>
            </a:r>
            <a:endParaRPr lang="en-US" dirty="0"/>
          </a:p>
        </p:txBody>
      </p:sp>
    </p:spTree>
    <p:extLst>
      <p:ext uri="{BB962C8B-B14F-4D97-AF65-F5344CB8AC3E}">
        <p14:creationId xmlns:p14="http://schemas.microsoft.com/office/powerpoint/2010/main" val="40119830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rotWithShape="1">
          <a:blip r:embed="rId2"/>
          <a:srcRect b="58099"/>
          <a:stretch/>
        </p:blipFill>
        <p:spPr>
          <a:xfrm>
            <a:off x="1143793" y="3610581"/>
            <a:ext cx="5276375" cy="1622478"/>
          </a:xfrm>
          <a:prstGeom prst="rect">
            <a:avLst/>
          </a:prstGeom>
        </p:spPr>
      </p:pic>
      <p:grpSp>
        <p:nvGrpSpPr>
          <p:cNvPr id="38" name="Group 37"/>
          <p:cNvGrpSpPr/>
          <p:nvPr/>
        </p:nvGrpSpPr>
        <p:grpSpPr>
          <a:xfrm>
            <a:off x="9359063" y="4316329"/>
            <a:ext cx="605872" cy="763139"/>
            <a:chOff x="8856725" y="2275112"/>
            <a:chExt cx="605872" cy="763139"/>
          </a:xfrm>
        </p:grpSpPr>
        <p:pic>
          <p:nvPicPr>
            <p:cNvPr id="39" name="Picture 38"/>
            <p:cNvPicPr>
              <a:picLocks noChangeAspect="1"/>
            </p:cNvPicPr>
            <p:nvPr/>
          </p:nvPicPr>
          <p:blipFill>
            <a:blip r:embed="rId3"/>
            <a:stretch>
              <a:fillRect/>
            </a:stretch>
          </p:blipFill>
          <p:spPr>
            <a:xfrm>
              <a:off x="8856725" y="2275112"/>
              <a:ext cx="527111" cy="689388"/>
            </a:xfrm>
            <a:prstGeom prst="rect">
              <a:avLst/>
            </a:prstGeom>
          </p:spPr>
        </p:pic>
        <p:pic>
          <p:nvPicPr>
            <p:cNvPr id="47" name="Picture 46"/>
            <p:cNvPicPr>
              <a:picLocks noChangeAspect="1"/>
            </p:cNvPicPr>
            <p:nvPr/>
          </p:nvPicPr>
          <p:blipFill>
            <a:blip r:embed="rId3"/>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grpSp>
        <p:nvGrpSpPr>
          <p:cNvPr id="37" name="Group 36"/>
          <p:cNvGrpSpPr/>
          <p:nvPr/>
        </p:nvGrpSpPr>
        <p:grpSpPr>
          <a:xfrm>
            <a:off x="8243959" y="2445955"/>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4"/>
              <a:stretch>
                <a:fillRect/>
              </a:stretch>
            </p:blipFill>
            <p:spPr>
              <a:xfrm>
                <a:off x="5246592" y="3476941"/>
                <a:ext cx="529349" cy="417312"/>
              </a:xfrm>
              <a:prstGeom prst="rect">
                <a:avLst/>
              </a:prstGeom>
            </p:spPr>
          </p:pic>
          <p:pic>
            <p:nvPicPr>
              <p:cNvPr id="28" name="Picture 27"/>
              <p:cNvPicPr>
                <a:picLocks noChangeAspect="1"/>
              </p:cNvPicPr>
              <p:nvPr/>
            </p:nvPicPr>
            <p:blipFill>
              <a:blip r:embed="rId4"/>
              <a:stretch>
                <a:fillRect/>
              </a:stretch>
            </p:blipFill>
            <p:spPr>
              <a:xfrm>
                <a:off x="5581574" y="3585493"/>
                <a:ext cx="556200" cy="438480"/>
              </a:xfrm>
              <a:prstGeom prst="rect">
                <a:avLst/>
              </a:prstGeom>
            </p:spPr>
          </p:pic>
          <p:pic>
            <p:nvPicPr>
              <p:cNvPr id="29" name="Picture 28"/>
              <p:cNvPicPr>
                <a:picLocks noChangeAspect="1"/>
              </p:cNvPicPr>
              <p:nvPr/>
            </p:nvPicPr>
            <p:blipFill>
              <a:blip r:embed="rId5"/>
              <a:stretch>
                <a:fillRect/>
              </a:stretch>
            </p:blipFill>
            <p:spPr>
              <a:xfrm>
                <a:off x="5970309" y="3700199"/>
                <a:ext cx="420496" cy="432326"/>
              </a:xfrm>
              <a:prstGeom prst="rect">
                <a:avLst/>
              </a:prstGeom>
            </p:spPr>
          </p:pic>
          <p:pic>
            <p:nvPicPr>
              <p:cNvPr id="30" name="Picture 29"/>
              <p:cNvPicPr>
                <a:picLocks noChangeAspect="1"/>
              </p:cNvPicPr>
              <p:nvPr/>
            </p:nvPicPr>
            <p:blipFill>
              <a:blip r:embed="rId6"/>
              <a:stretch>
                <a:fillRect/>
              </a:stretch>
            </p:blipFill>
            <p:spPr>
              <a:xfrm>
                <a:off x="4893565" y="3772769"/>
                <a:ext cx="688009" cy="605769"/>
              </a:xfrm>
              <a:prstGeom prst="rect">
                <a:avLst/>
              </a:prstGeom>
            </p:spPr>
          </p:pic>
        </p:grpSp>
      </p:grpSp>
      <p:grpSp>
        <p:nvGrpSpPr>
          <p:cNvPr id="9" name="Group 8"/>
          <p:cNvGrpSpPr/>
          <p:nvPr/>
        </p:nvGrpSpPr>
        <p:grpSpPr>
          <a:xfrm>
            <a:off x="3618532" y="2206881"/>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339681" y="3238548"/>
            <a:ext cx="2596098"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572423" y="3291542"/>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699884" y="1847404"/>
            <a:ext cx="474943" cy="69100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179735" y="1518820"/>
            <a:ext cx="3557290"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Association of JavaScript </a:t>
            </a:r>
            <a:r>
              <a:rPr lang="fi-FI" sz="1400" dirty="0" smtClean="0">
                <a:solidFill>
                  <a:schemeClr val="bg1"/>
                </a:solidFill>
              </a:rPr>
              <a:t>Embedding (user </a:t>
            </a:r>
            <a:r>
              <a:rPr lang="fi-FI" sz="1400" dirty="0" smtClean="0">
                <a:solidFill>
                  <a:schemeClr val="bg1"/>
                </a:solidFill>
              </a:rPr>
              <a:t>custom action) to the site, so that code is executed during site processing</a:t>
            </a:r>
            <a:endParaRPr lang="en-US" sz="1400" dirty="0">
              <a:solidFill>
                <a:schemeClr val="bg1"/>
              </a:solidFill>
            </a:endParaRPr>
          </a:p>
        </p:txBody>
      </p:sp>
      <p:cxnSp>
        <p:nvCxnSpPr>
          <p:cNvPr id="42" name="Straight Arrow Connector 41"/>
          <p:cNvCxnSpPr/>
          <p:nvPr/>
        </p:nvCxnSpPr>
        <p:spPr>
          <a:xfrm flipV="1">
            <a:off x="5332300" y="2637338"/>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4" name="Group 43"/>
          <p:cNvGrpSpPr/>
          <p:nvPr/>
        </p:nvGrpSpPr>
        <p:grpSpPr>
          <a:xfrm>
            <a:off x="5551637" y="2285685"/>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24" name="TextBox 23"/>
          <p:cNvSpPr txBox="1"/>
          <p:nvPr/>
        </p:nvSpPr>
        <p:spPr>
          <a:xfrm>
            <a:off x="5874017" y="3257277"/>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
        <p:nvSpPr>
          <p:cNvPr id="36" name="Title 35"/>
          <p:cNvSpPr>
            <a:spLocks noGrp="1"/>
          </p:cNvSpPr>
          <p:nvPr>
            <p:ph type="title"/>
          </p:nvPr>
        </p:nvSpPr>
        <p:spPr/>
        <p:txBody>
          <a:bodyPr/>
          <a:lstStyle/>
          <a:p>
            <a:r>
              <a:rPr lang="fi-FI" dirty="0" smtClean="0"/>
              <a:t>JavaScript embedding for </a:t>
            </a:r>
            <a:r>
              <a:rPr lang="fi-FI" dirty="0" smtClean="0"/>
              <a:t>messages</a:t>
            </a:r>
            <a:endParaRPr lang="en-GB" dirty="0"/>
          </a:p>
        </p:txBody>
      </p:sp>
      <p:cxnSp>
        <p:nvCxnSpPr>
          <p:cNvPr id="51" name="Straight Arrow Connector 50"/>
          <p:cNvCxnSpPr/>
          <p:nvPr/>
        </p:nvCxnSpPr>
        <p:spPr>
          <a:xfrm>
            <a:off x="6339254" y="4697899"/>
            <a:ext cx="2906960" cy="4277"/>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7191570" y="4490579"/>
            <a:ext cx="97020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7891379" y="4791113"/>
            <a:ext cx="540785" cy="61680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4841410" y="5177680"/>
            <a:ext cx="4119479" cy="1134831"/>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UX elements are rendered with JavaScript by using with script stored either in SharePoint, centrally in the provider hosted app side or in some CDN. Preferable in one location for easy update cross all instances.</a:t>
            </a:r>
            <a:endParaRPr lang="en-US" sz="1400" dirty="0">
              <a:solidFill>
                <a:schemeClr val="bg1"/>
              </a:solidFill>
            </a:endParaRPr>
          </a:p>
        </p:txBody>
      </p:sp>
      <p:grpSp>
        <p:nvGrpSpPr>
          <p:cNvPr id="55" name="Group 54"/>
          <p:cNvGrpSpPr/>
          <p:nvPr/>
        </p:nvGrpSpPr>
        <p:grpSpPr>
          <a:xfrm>
            <a:off x="9784104" y="4893651"/>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spTree>
    <p:extLst>
      <p:ext uri="{BB962C8B-B14F-4D97-AF65-F5344CB8AC3E}">
        <p14:creationId xmlns:p14="http://schemas.microsoft.com/office/powerpoint/2010/main" val="3042841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52"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“Wouldn’t this cause dependency on page </a:t>
            </a:r>
            <a:r>
              <a:rPr lang="en-US" sz="5398" dirty="0" err="1" smtClean="0"/>
              <a:t>dom</a:t>
            </a:r>
            <a:r>
              <a:rPr lang="en-US" sz="5398" dirty="0" smtClean="0"/>
              <a:t> structure, so any change can break it?”</a:t>
            </a:r>
            <a:endParaRPr lang="en-GB" sz="5398"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Similarly as element changes in the pages can break custom CSS, they could break JS </a:t>
            </a:r>
            <a:r>
              <a:rPr lang="en-US" sz="2000" dirty="0" smtClean="0">
                <a:latin typeface="Segoe UI" panose="020B0502040204020203" pitchFamily="34" charset="0"/>
                <a:cs typeface="Segoe UI" panose="020B0502040204020203" pitchFamily="34" charset="0"/>
              </a:rPr>
              <a:t>embedding. </a:t>
            </a:r>
            <a:r>
              <a:rPr lang="en-US" sz="2000" dirty="0" smtClean="0">
                <a:latin typeface="Segoe UI" panose="020B0502040204020203" pitchFamily="34" charset="0"/>
                <a:cs typeface="Segoe UI" panose="020B0502040204020203" pitchFamily="34" charset="0"/>
              </a:rPr>
              <a:t>You should use one JS </a:t>
            </a:r>
            <a:r>
              <a:rPr lang="en-US" sz="2000" dirty="0" smtClean="0">
                <a:latin typeface="Segoe UI" panose="020B0502040204020203" pitchFamily="34" charset="0"/>
                <a:cs typeface="Segoe UI" panose="020B0502040204020203" pitchFamily="34" charset="0"/>
              </a:rPr>
              <a:t>embedding file </a:t>
            </a:r>
            <a:r>
              <a:rPr lang="en-US" sz="2000" dirty="0" smtClean="0">
                <a:latin typeface="Segoe UI" panose="020B0502040204020203" pitchFamily="34" charset="0"/>
                <a:cs typeface="Segoe UI" panose="020B0502040204020203" pitchFamily="34" charset="0"/>
              </a:rPr>
              <a:t>cross all sites for easier fix if changes are happening. This should not however happen </a:t>
            </a:r>
            <a:r>
              <a:rPr lang="en-US" sz="2000" dirty="0" smtClean="0">
                <a:latin typeface="Segoe UI" panose="020B0502040204020203" pitchFamily="34" charset="0"/>
                <a:cs typeface="Segoe UI" panose="020B0502040204020203" pitchFamily="34" charset="0"/>
              </a:rPr>
              <a:t>frequently.</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778307"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Yes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212858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flipV="1">
            <a:off x="3894408" y="1657351"/>
            <a:ext cx="1084651" cy="4733924"/>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640766" y="2111228"/>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grpSp>
        <p:nvGrpSpPr>
          <p:cNvPr id="9" name="Group 8"/>
          <p:cNvGrpSpPr/>
          <p:nvPr/>
        </p:nvGrpSpPr>
        <p:grpSpPr>
          <a:xfrm>
            <a:off x="891361" y="1741862"/>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5"/>
              <a:stretch>
                <a:fillRect/>
              </a:stretch>
            </p:blipFill>
            <p:spPr>
              <a:xfrm>
                <a:off x="4557447" y="1902539"/>
                <a:ext cx="477423" cy="839046"/>
              </a:xfrm>
              <a:prstGeom prst="rect">
                <a:avLst/>
              </a:prstGeom>
            </p:spPr>
          </p:pic>
          <p:pic>
            <p:nvPicPr>
              <p:cNvPr id="21" name="Picture 20"/>
              <p:cNvPicPr>
                <a:picLocks noChangeAspect="1"/>
              </p:cNvPicPr>
              <p:nvPr/>
            </p:nvPicPr>
            <p:blipFill>
              <a:blip r:embed="rId5"/>
              <a:stretch>
                <a:fillRect/>
              </a:stretch>
            </p:blipFill>
            <p:spPr>
              <a:xfrm>
                <a:off x="4869643" y="1721445"/>
                <a:ext cx="477423" cy="839046"/>
              </a:xfrm>
              <a:prstGeom prst="rect">
                <a:avLst/>
              </a:prstGeom>
            </p:spPr>
          </p:pic>
          <p:pic>
            <p:nvPicPr>
              <p:cNvPr id="22" name="Picture 21"/>
              <p:cNvPicPr>
                <a:picLocks noChangeAspect="1"/>
              </p:cNvPicPr>
              <p:nvPr/>
            </p:nvPicPr>
            <p:blipFill>
              <a:blip r:embed="rId6"/>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5"/>
              <a:stretch>
                <a:fillRect/>
              </a:stretch>
            </p:blipFill>
            <p:spPr>
              <a:xfrm>
                <a:off x="3981885" y="2967692"/>
                <a:ext cx="477423" cy="839046"/>
              </a:xfrm>
              <a:prstGeom prst="rect">
                <a:avLst/>
              </a:prstGeom>
            </p:spPr>
          </p:pic>
          <p:pic>
            <p:nvPicPr>
              <p:cNvPr id="18" name="Picture 17"/>
              <p:cNvPicPr>
                <a:picLocks noChangeAspect="1"/>
              </p:cNvPicPr>
              <p:nvPr/>
            </p:nvPicPr>
            <p:blipFill>
              <a:blip r:embed="rId5"/>
              <a:stretch>
                <a:fillRect/>
              </a:stretch>
            </p:blipFill>
            <p:spPr>
              <a:xfrm>
                <a:off x="4269036" y="2834055"/>
                <a:ext cx="477423" cy="839046"/>
              </a:xfrm>
              <a:prstGeom prst="rect">
                <a:avLst/>
              </a:prstGeom>
            </p:spPr>
          </p:pic>
          <p:pic>
            <p:nvPicPr>
              <p:cNvPr id="19" name="Picture 18"/>
              <p:cNvPicPr>
                <a:picLocks noChangeAspect="1"/>
              </p:cNvPicPr>
              <p:nvPr/>
            </p:nvPicPr>
            <p:blipFill>
              <a:blip r:embed="rId7"/>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5"/>
              <a:stretch>
                <a:fillRect/>
              </a:stretch>
            </p:blipFill>
            <p:spPr>
              <a:xfrm>
                <a:off x="3601101" y="2846904"/>
                <a:ext cx="477423" cy="839046"/>
              </a:xfrm>
              <a:prstGeom prst="rect">
                <a:avLst/>
              </a:prstGeom>
            </p:spPr>
          </p:pic>
          <p:pic>
            <p:nvPicPr>
              <p:cNvPr id="16" name="Picture 15"/>
              <p:cNvPicPr>
                <a:picLocks noChangeAspect="1"/>
              </p:cNvPicPr>
              <p:nvPr/>
            </p:nvPicPr>
            <p:blipFill>
              <a:blip r:embed="rId8"/>
              <a:stretch>
                <a:fillRect/>
              </a:stretch>
            </p:blipFill>
            <p:spPr>
              <a:xfrm>
                <a:off x="3875612" y="2714202"/>
                <a:ext cx="694487" cy="898458"/>
              </a:xfrm>
              <a:prstGeom prst="rect">
                <a:avLst/>
              </a:prstGeom>
            </p:spPr>
          </p:pic>
        </p:grpSp>
      </p:grpSp>
      <p:cxnSp>
        <p:nvCxnSpPr>
          <p:cNvPr id="40" name="Straight Connector 39"/>
          <p:cNvCxnSpPr/>
          <p:nvPr/>
        </p:nvCxnSpPr>
        <p:spPr>
          <a:xfrm flipH="1">
            <a:off x="7092289" y="2753609"/>
            <a:ext cx="1281122" cy="1338263"/>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8140850" y="1897217"/>
            <a:ext cx="3223447"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Dynamically load the right script based on current status. Could be indicated from SP list, site property bag or by any other means. </a:t>
            </a:r>
            <a:endParaRPr lang="en-US" sz="1400" dirty="0">
              <a:solidFill>
                <a:schemeClr val="bg1"/>
              </a:solidFill>
            </a:endParaRPr>
          </a:p>
        </p:txBody>
      </p:sp>
      <p:sp>
        <p:nvSpPr>
          <p:cNvPr id="36" name="Title 35"/>
          <p:cNvSpPr>
            <a:spLocks noGrp="1"/>
          </p:cNvSpPr>
          <p:nvPr>
            <p:ph type="title"/>
          </p:nvPr>
        </p:nvSpPr>
        <p:spPr/>
        <p:txBody>
          <a:bodyPr/>
          <a:lstStyle/>
          <a:p>
            <a:r>
              <a:rPr lang="fi-FI" dirty="0" smtClean="0"/>
              <a:t>JS proxy refresh model</a:t>
            </a:r>
            <a:endParaRPr lang="en-GB" dirty="0"/>
          </a:p>
        </p:txBody>
      </p:sp>
      <p:cxnSp>
        <p:nvCxnSpPr>
          <p:cNvPr id="51" name="Straight Arrow Connector 50"/>
          <p:cNvCxnSpPr>
            <a:endCxn id="39" idx="1"/>
          </p:cNvCxnSpPr>
          <p:nvPr/>
        </p:nvCxnSpPr>
        <p:spPr>
          <a:xfrm>
            <a:off x="2893499" y="3240198"/>
            <a:ext cx="3006219" cy="106930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rot="1119493">
            <a:off x="3895698" y="3835174"/>
            <a:ext cx="1158330" cy="215444"/>
          </a:xfrm>
          <a:prstGeom prst="rect">
            <a:avLst/>
          </a:prstGeom>
          <a:solidFill>
            <a:schemeClr val="bg1"/>
          </a:solid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4717721" y="4193363"/>
            <a:ext cx="35171" cy="75773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1773043" y="4768061"/>
            <a:ext cx="3496763" cy="1350275"/>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Used JavaScript in the SharePoint site is referenced from some centralized location (root site collect, provider hosted app, CDN), but it does only works as a dynamic loading router and does not have have actual business code. </a:t>
            </a:r>
            <a:endParaRPr lang="en-US" sz="1400" dirty="0">
              <a:solidFill>
                <a:schemeClr val="bg1"/>
              </a:solidFill>
            </a:endParaRPr>
          </a:p>
        </p:txBody>
      </p:sp>
      <p:grpSp>
        <p:nvGrpSpPr>
          <p:cNvPr id="55" name="Group 54"/>
          <p:cNvGrpSpPr/>
          <p:nvPr/>
        </p:nvGrpSpPr>
        <p:grpSpPr>
          <a:xfrm>
            <a:off x="4992126" y="4010533"/>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pic>
        <p:nvPicPr>
          <p:cNvPr id="3" name="Picture 2"/>
          <p:cNvPicPr>
            <a:picLocks noChangeAspect="1"/>
          </p:cNvPicPr>
          <p:nvPr/>
        </p:nvPicPr>
        <p:blipFill rotWithShape="1">
          <a:blip r:embed="rId9"/>
          <a:srcRect r="69103"/>
          <a:stretch/>
        </p:blipFill>
        <p:spPr>
          <a:xfrm>
            <a:off x="2025321" y="3123584"/>
            <a:ext cx="1889970" cy="791215"/>
          </a:xfrm>
          <a:prstGeom prst="rect">
            <a:avLst/>
          </a:prstGeom>
        </p:spPr>
      </p:pic>
      <p:grpSp>
        <p:nvGrpSpPr>
          <p:cNvPr id="115" name="Group 114"/>
          <p:cNvGrpSpPr/>
          <p:nvPr/>
        </p:nvGrpSpPr>
        <p:grpSpPr>
          <a:xfrm>
            <a:off x="5663526" y="3964810"/>
            <a:ext cx="1150187" cy="1120248"/>
            <a:chOff x="5569069" y="3916965"/>
            <a:chExt cx="1150187" cy="1120248"/>
          </a:xfrm>
        </p:grpSpPr>
        <p:grpSp>
          <p:nvGrpSpPr>
            <p:cNvPr id="38" name="Group 37"/>
            <p:cNvGrpSpPr/>
            <p:nvPr/>
          </p:nvGrpSpPr>
          <p:grpSpPr>
            <a:xfrm>
              <a:off x="5805261" y="3916965"/>
              <a:ext cx="605872" cy="763139"/>
              <a:chOff x="8856725" y="2275112"/>
              <a:chExt cx="605872" cy="763139"/>
            </a:xfrm>
          </p:grpSpPr>
          <p:pic>
            <p:nvPicPr>
              <p:cNvPr id="39" name="Picture 38"/>
              <p:cNvPicPr>
                <a:picLocks noChangeAspect="1"/>
              </p:cNvPicPr>
              <p:nvPr/>
            </p:nvPicPr>
            <p:blipFill>
              <a:blip r:embed="rId10"/>
              <a:stretch>
                <a:fillRect/>
              </a:stretch>
            </p:blipFill>
            <p:spPr>
              <a:xfrm>
                <a:off x="8856725" y="2275112"/>
                <a:ext cx="527111" cy="689388"/>
              </a:xfrm>
              <a:prstGeom prst="rect">
                <a:avLst/>
              </a:prstGeom>
            </p:spPr>
          </p:pic>
          <p:pic>
            <p:nvPicPr>
              <p:cNvPr id="47" name="Picture 46"/>
              <p:cNvPicPr>
                <a:picLocks noChangeAspect="1"/>
              </p:cNvPicPr>
              <p:nvPr/>
            </p:nvPicPr>
            <p:blipFill>
              <a:blip r:embed="rId10"/>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58" name="TextBox 57"/>
            <p:cNvSpPr txBox="1"/>
            <p:nvPr/>
          </p:nvSpPr>
          <p:spPr>
            <a:xfrm>
              <a:off x="5569069" y="4667881"/>
              <a:ext cx="1150187"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”Proxy JS”</a:t>
              </a:r>
              <a:endParaRPr lang="en-GB" sz="2400" spc="-70" dirty="0" smtClean="0">
                <a:gradFill>
                  <a:gsLst>
                    <a:gs pos="2917">
                      <a:schemeClr val="bg2"/>
                    </a:gs>
                    <a:gs pos="95000">
                      <a:schemeClr val="bg2"/>
                    </a:gs>
                  </a:gsLst>
                  <a:lin ang="5400000" scaled="0"/>
                </a:gradFill>
                <a:latin typeface="+mj-lt"/>
              </a:endParaRPr>
            </a:p>
          </p:txBody>
        </p:sp>
      </p:grpSp>
      <p:grpSp>
        <p:nvGrpSpPr>
          <p:cNvPr id="10" name="Group 9"/>
          <p:cNvGrpSpPr/>
          <p:nvPr/>
        </p:nvGrpSpPr>
        <p:grpSpPr>
          <a:xfrm>
            <a:off x="9285361" y="2988326"/>
            <a:ext cx="1178849" cy="1097179"/>
            <a:chOff x="8788545" y="2300833"/>
            <a:chExt cx="1178849" cy="1097179"/>
          </a:xfrm>
        </p:grpSpPr>
        <p:grpSp>
          <p:nvGrpSpPr>
            <p:cNvPr id="59" name="Group 58"/>
            <p:cNvGrpSpPr/>
            <p:nvPr/>
          </p:nvGrpSpPr>
          <p:grpSpPr>
            <a:xfrm>
              <a:off x="9035655" y="2300833"/>
              <a:ext cx="605872" cy="763139"/>
              <a:chOff x="8856725" y="2275112"/>
              <a:chExt cx="605872" cy="763139"/>
            </a:xfrm>
          </p:grpSpPr>
          <p:pic>
            <p:nvPicPr>
              <p:cNvPr id="60" name="Picture 59"/>
              <p:cNvPicPr>
                <a:picLocks noChangeAspect="1"/>
              </p:cNvPicPr>
              <p:nvPr/>
            </p:nvPicPr>
            <p:blipFill>
              <a:blip r:embed="rId10"/>
              <a:stretch>
                <a:fillRect/>
              </a:stretch>
            </p:blipFill>
            <p:spPr>
              <a:xfrm>
                <a:off x="8856725" y="2275112"/>
                <a:ext cx="527111" cy="689388"/>
              </a:xfrm>
              <a:prstGeom prst="rect">
                <a:avLst/>
              </a:prstGeom>
            </p:spPr>
          </p:pic>
          <p:pic>
            <p:nvPicPr>
              <p:cNvPr id="61" name="Picture 60"/>
              <p:cNvPicPr>
                <a:picLocks noChangeAspect="1"/>
              </p:cNvPicPr>
              <p:nvPr/>
            </p:nvPicPr>
            <p:blipFill>
              <a:blip r:embed="rId10"/>
              <a:stretch>
                <a:fillRect/>
              </a:stretch>
            </p:blipFill>
            <p:spPr>
              <a:xfrm>
                <a:off x="8935486" y="2348863"/>
                <a:ext cx="527111" cy="689388"/>
              </a:xfrm>
              <a:prstGeom prst="rect">
                <a:avLst/>
              </a:prstGeom>
            </p:spPr>
          </p:pic>
          <p:sp>
            <p:nvSpPr>
              <p:cNvPr id="62" name="Right Triangle 61"/>
              <p:cNvSpPr/>
              <p:nvPr/>
            </p:nvSpPr>
            <p:spPr bwMode="auto">
              <a:xfrm>
                <a:off x="8978857" y="2373272"/>
                <a:ext cx="440367" cy="626130"/>
              </a:xfrm>
              <a:prstGeom prst="r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64" name="TextBox 63"/>
            <p:cNvSpPr txBox="1"/>
            <p:nvPr/>
          </p:nvSpPr>
          <p:spPr>
            <a:xfrm>
              <a:off x="8788545" y="3028680"/>
              <a:ext cx="1178849"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v1</a:t>
              </a:r>
              <a:endParaRPr lang="en-GB" sz="2400" spc="-70" dirty="0" smtClean="0">
                <a:gradFill>
                  <a:gsLst>
                    <a:gs pos="2917">
                      <a:schemeClr val="bg2"/>
                    </a:gs>
                    <a:gs pos="95000">
                      <a:schemeClr val="bg2"/>
                    </a:gs>
                  </a:gsLst>
                  <a:lin ang="5400000" scaled="0"/>
                </a:gradFill>
                <a:latin typeface="+mj-lt"/>
              </a:endParaRPr>
            </a:p>
          </p:txBody>
        </p:sp>
      </p:grpSp>
      <p:grpSp>
        <p:nvGrpSpPr>
          <p:cNvPr id="71" name="Group 70"/>
          <p:cNvGrpSpPr/>
          <p:nvPr/>
        </p:nvGrpSpPr>
        <p:grpSpPr>
          <a:xfrm>
            <a:off x="9097332" y="4234871"/>
            <a:ext cx="1228541" cy="1107142"/>
            <a:chOff x="8763697" y="2300833"/>
            <a:chExt cx="1228541" cy="1107142"/>
          </a:xfrm>
        </p:grpSpPr>
        <p:grpSp>
          <p:nvGrpSpPr>
            <p:cNvPr id="72" name="Group 71"/>
            <p:cNvGrpSpPr/>
            <p:nvPr/>
          </p:nvGrpSpPr>
          <p:grpSpPr>
            <a:xfrm>
              <a:off x="9035655" y="2300833"/>
              <a:ext cx="605872" cy="763139"/>
              <a:chOff x="8856725" y="2275112"/>
              <a:chExt cx="605872" cy="763139"/>
            </a:xfrm>
          </p:grpSpPr>
          <p:pic>
            <p:nvPicPr>
              <p:cNvPr id="74" name="Picture 73"/>
              <p:cNvPicPr>
                <a:picLocks noChangeAspect="1"/>
              </p:cNvPicPr>
              <p:nvPr/>
            </p:nvPicPr>
            <p:blipFill>
              <a:blip r:embed="rId10"/>
              <a:stretch>
                <a:fillRect/>
              </a:stretch>
            </p:blipFill>
            <p:spPr>
              <a:xfrm>
                <a:off x="8856725" y="2275112"/>
                <a:ext cx="527111" cy="689388"/>
              </a:xfrm>
              <a:prstGeom prst="rect">
                <a:avLst/>
              </a:prstGeom>
            </p:spPr>
          </p:pic>
          <p:pic>
            <p:nvPicPr>
              <p:cNvPr id="75" name="Picture 74"/>
              <p:cNvPicPr>
                <a:picLocks noChangeAspect="1"/>
              </p:cNvPicPr>
              <p:nvPr/>
            </p:nvPicPr>
            <p:blipFill>
              <a:blip r:embed="rId10"/>
              <a:stretch>
                <a:fillRect/>
              </a:stretch>
            </p:blipFill>
            <p:spPr>
              <a:xfrm>
                <a:off x="8935486" y="2348863"/>
                <a:ext cx="527111" cy="689388"/>
              </a:xfrm>
              <a:prstGeom prst="rect">
                <a:avLst/>
              </a:prstGeom>
            </p:spPr>
          </p:pic>
          <p:sp>
            <p:nvSpPr>
              <p:cNvPr id="76" name="Right Triangle 75"/>
              <p:cNvSpPr/>
              <p:nvPr/>
            </p:nvSpPr>
            <p:spPr bwMode="auto">
              <a:xfrm>
                <a:off x="8978857"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73" name="TextBox 72"/>
            <p:cNvSpPr txBox="1"/>
            <p:nvPr/>
          </p:nvSpPr>
          <p:spPr>
            <a:xfrm>
              <a:off x="8763697" y="3038643"/>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v2</a:t>
              </a:r>
              <a:endParaRPr lang="en-GB" sz="2400" spc="-70" dirty="0" smtClean="0">
                <a:gradFill>
                  <a:gsLst>
                    <a:gs pos="2917">
                      <a:schemeClr val="bg2"/>
                    </a:gs>
                    <a:gs pos="95000">
                      <a:schemeClr val="bg2"/>
                    </a:gs>
                  </a:gsLst>
                  <a:lin ang="5400000" scaled="0"/>
                </a:gradFill>
                <a:latin typeface="+mj-lt"/>
              </a:endParaRPr>
            </a:p>
          </p:txBody>
        </p:sp>
      </p:grpSp>
      <p:grpSp>
        <p:nvGrpSpPr>
          <p:cNvPr id="78" name="Group 77"/>
          <p:cNvGrpSpPr/>
          <p:nvPr/>
        </p:nvGrpSpPr>
        <p:grpSpPr>
          <a:xfrm>
            <a:off x="8786631" y="5474725"/>
            <a:ext cx="1228541" cy="1096630"/>
            <a:chOff x="8763698" y="2300833"/>
            <a:chExt cx="1228541" cy="1096630"/>
          </a:xfrm>
        </p:grpSpPr>
        <p:grpSp>
          <p:nvGrpSpPr>
            <p:cNvPr id="79" name="Group 78"/>
            <p:cNvGrpSpPr/>
            <p:nvPr/>
          </p:nvGrpSpPr>
          <p:grpSpPr>
            <a:xfrm>
              <a:off x="9035655" y="2300833"/>
              <a:ext cx="605872" cy="763139"/>
              <a:chOff x="8856725" y="2275112"/>
              <a:chExt cx="605872" cy="763139"/>
            </a:xfrm>
          </p:grpSpPr>
          <p:pic>
            <p:nvPicPr>
              <p:cNvPr id="81" name="Picture 80"/>
              <p:cNvPicPr>
                <a:picLocks noChangeAspect="1"/>
              </p:cNvPicPr>
              <p:nvPr/>
            </p:nvPicPr>
            <p:blipFill>
              <a:blip r:embed="rId10"/>
              <a:stretch>
                <a:fillRect/>
              </a:stretch>
            </p:blipFill>
            <p:spPr>
              <a:xfrm>
                <a:off x="8856725" y="2275112"/>
                <a:ext cx="527111" cy="689388"/>
              </a:xfrm>
              <a:prstGeom prst="rect">
                <a:avLst/>
              </a:prstGeom>
            </p:spPr>
          </p:pic>
          <p:pic>
            <p:nvPicPr>
              <p:cNvPr id="82" name="Picture 81"/>
              <p:cNvPicPr>
                <a:picLocks noChangeAspect="1"/>
              </p:cNvPicPr>
              <p:nvPr/>
            </p:nvPicPr>
            <p:blipFill>
              <a:blip r:embed="rId10"/>
              <a:stretch>
                <a:fillRect/>
              </a:stretch>
            </p:blipFill>
            <p:spPr>
              <a:xfrm>
                <a:off x="8935486" y="2348863"/>
                <a:ext cx="527111" cy="689388"/>
              </a:xfrm>
              <a:prstGeom prst="rect">
                <a:avLst/>
              </a:prstGeom>
            </p:spPr>
          </p:pic>
          <p:sp>
            <p:nvSpPr>
              <p:cNvPr id="83" name="Right Triangle 82"/>
              <p:cNvSpPr/>
              <p:nvPr/>
            </p:nvSpPr>
            <p:spPr bwMode="auto">
              <a:xfrm>
                <a:off x="8978857"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80" name="TextBox 79"/>
            <p:cNvSpPr txBox="1"/>
            <p:nvPr/>
          </p:nvSpPr>
          <p:spPr>
            <a:xfrm>
              <a:off x="8763698" y="3028131"/>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v3</a:t>
              </a:r>
              <a:endParaRPr lang="en-GB" sz="2400" spc="-70" dirty="0" smtClean="0">
                <a:gradFill>
                  <a:gsLst>
                    <a:gs pos="2917">
                      <a:schemeClr val="bg2"/>
                    </a:gs>
                    <a:gs pos="95000">
                      <a:schemeClr val="bg2"/>
                    </a:gs>
                  </a:gsLst>
                  <a:lin ang="5400000" scaled="0"/>
                </a:gradFill>
                <a:latin typeface="+mj-lt"/>
              </a:endParaRPr>
            </a:p>
          </p:txBody>
        </p:sp>
      </p:grpSp>
      <p:cxnSp>
        <p:nvCxnSpPr>
          <p:cNvPr id="85" name="Straight Arrow Connector 84"/>
          <p:cNvCxnSpPr>
            <a:stCxn id="89" idx="3"/>
          </p:cNvCxnSpPr>
          <p:nvPr/>
        </p:nvCxnSpPr>
        <p:spPr>
          <a:xfrm flipV="1">
            <a:off x="7201880" y="3445575"/>
            <a:ext cx="2199021" cy="995759"/>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a:stCxn id="89" idx="3"/>
            <a:endCxn id="74" idx="1"/>
          </p:cNvCxnSpPr>
          <p:nvPr/>
        </p:nvCxnSpPr>
        <p:spPr>
          <a:xfrm>
            <a:off x="7201880" y="4441334"/>
            <a:ext cx="2167410" cy="138231"/>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9" name="Flowchart: Decision 88"/>
          <p:cNvSpPr/>
          <p:nvPr/>
        </p:nvSpPr>
        <p:spPr bwMode="auto">
          <a:xfrm>
            <a:off x="6622936" y="4170729"/>
            <a:ext cx="578944" cy="54121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a:stCxn id="89" idx="3"/>
            <a:endCxn id="81" idx="1"/>
          </p:cNvCxnSpPr>
          <p:nvPr/>
        </p:nvCxnSpPr>
        <p:spPr>
          <a:xfrm>
            <a:off x="7201880" y="4441334"/>
            <a:ext cx="1856708" cy="1378085"/>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95" name="TextBox 94"/>
          <p:cNvSpPr txBox="1"/>
          <p:nvPr/>
        </p:nvSpPr>
        <p:spPr>
          <a:xfrm rot="20139676">
            <a:off x="7610128" y="3708594"/>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load dynamically &gt;&gt;</a:t>
            </a:r>
          </a:p>
        </p:txBody>
      </p:sp>
      <p:sp>
        <p:nvSpPr>
          <p:cNvPr id="96" name="TextBox 95"/>
          <p:cNvSpPr txBox="1"/>
          <p:nvPr/>
        </p:nvSpPr>
        <p:spPr>
          <a:xfrm>
            <a:off x="6647386" y="4343175"/>
            <a:ext cx="532197" cy="169277"/>
          </a:xfrm>
          <a:prstGeom prst="rect">
            <a:avLst/>
          </a:prstGeom>
          <a:noFill/>
        </p:spPr>
        <p:txBody>
          <a:bodyPr wrap="none" lIns="0" tIns="0" rIns="0" bIns="0" rtlCol="0">
            <a:spAutoFit/>
          </a:bodyPr>
          <a:lstStyle/>
          <a:p>
            <a:r>
              <a:rPr lang="en-US" sz="1100" dirty="0">
                <a:gradFill>
                  <a:gsLst>
                    <a:gs pos="0">
                      <a:srgbClr val="FFFFFF"/>
                    </a:gs>
                    <a:gs pos="100000">
                      <a:srgbClr val="FFFFFF"/>
                    </a:gs>
                  </a:gsLst>
                  <a:lin ang="5400000" scaled="0"/>
                </a:gradFill>
                <a:ea typeface="Segoe UI" pitchFamily="34" charset="0"/>
                <a:cs typeface="Segoe UI" pitchFamily="34" charset="0"/>
              </a:rPr>
              <a:t>&lt;</a:t>
            </a:r>
            <a:r>
              <a:rPr lang="en-US" sz="1100" dirty="0" smtClean="0">
                <a:gradFill>
                  <a:gsLst>
                    <a:gs pos="0">
                      <a:srgbClr val="FFFFFF"/>
                    </a:gs>
                    <a:gs pos="100000">
                      <a:srgbClr val="FFFFFF"/>
                    </a:gs>
                  </a:gsLst>
                  <a:lin ang="5400000" scaled="0"/>
                </a:gradFill>
                <a:ea typeface="Segoe UI" pitchFamily="34" charset="0"/>
                <a:cs typeface="Segoe UI" pitchFamily="34" charset="0"/>
              </a:rPr>
              <a:t>script&gt;</a:t>
            </a:r>
            <a:endParaRPr lang="en-GB" sz="1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p:cNvGrpSpPr/>
          <p:nvPr/>
        </p:nvGrpSpPr>
        <p:grpSpPr>
          <a:xfrm>
            <a:off x="7152535" y="4565777"/>
            <a:ext cx="514401" cy="514401"/>
            <a:chOff x="492" y="17985"/>
            <a:chExt cx="524853" cy="524853"/>
          </a:xfrm>
        </p:grpSpPr>
        <p:sp>
          <p:nvSpPr>
            <p:cNvPr id="98" name="Oval 9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sp>
        <p:nvSpPr>
          <p:cNvPr id="110" name="TextBox 109"/>
          <p:cNvSpPr txBox="1"/>
          <p:nvPr/>
        </p:nvSpPr>
        <p:spPr>
          <a:xfrm rot="172519">
            <a:off x="7734815" y="4304386"/>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
        <p:nvSpPr>
          <p:cNvPr id="113" name="TextBox 112"/>
          <p:cNvSpPr txBox="1"/>
          <p:nvPr/>
        </p:nvSpPr>
        <p:spPr>
          <a:xfrm rot="2194412">
            <a:off x="7649774" y="5054491"/>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98147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000"/>
                                        <p:tgtEl>
                                          <p:spTgt spid="55"/>
                                        </p:tgtEl>
                                      </p:cBhvr>
                                    </p:animEffect>
                                    <p:anim calcmode="lin" valueType="num">
                                      <p:cBhvr>
                                        <p:cTn id="45" dur="1000" fill="hold"/>
                                        <p:tgtEl>
                                          <p:spTgt spid="55"/>
                                        </p:tgtEl>
                                        <p:attrNameLst>
                                          <p:attrName>ppt_x</p:attrName>
                                        </p:attrNameLst>
                                      </p:cBhvr>
                                      <p:tavLst>
                                        <p:tav tm="0">
                                          <p:val>
                                            <p:strVal val="#ppt_x"/>
                                          </p:val>
                                        </p:tav>
                                        <p:tav tm="100000">
                                          <p:val>
                                            <p:strVal val="#ppt_x"/>
                                          </p:val>
                                        </p:tav>
                                      </p:tavLst>
                                    </p:anim>
                                    <p:anim calcmode="lin" valueType="num">
                                      <p:cBhvr>
                                        <p:cTn id="46" dur="10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1000"/>
                                        <p:tgtEl>
                                          <p:spTgt spid="95"/>
                                        </p:tgtEl>
                                      </p:cBhvr>
                                    </p:animEffect>
                                    <p:anim calcmode="lin" valueType="num">
                                      <p:cBhvr>
                                        <p:cTn id="65" dur="1000" fill="hold"/>
                                        <p:tgtEl>
                                          <p:spTgt spid="95"/>
                                        </p:tgtEl>
                                        <p:attrNameLst>
                                          <p:attrName>ppt_x</p:attrName>
                                        </p:attrNameLst>
                                      </p:cBhvr>
                                      <p:tavLst>
                                        <p:tav tm="0">
                                          <p:val>
                                            <p:strVal val="#ppt_x"/>
                                          </p:val>
                                        </p:tav>
                                        <p:tav tm="100000">
                                          <p:val>
                                            <p:strVal val="#ppt_x"/>
                                          </p:val>
                                        </p:tav>
                                      </p:tavLst>
                                    </p:anim>
                                    <p:anim calcmode="lin" valueType="num">
                                      <p:cBhvr>
                                        <p:cTn id="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1000"/>
                                        <p:tgtEl>
                                          <p:spTgt spid="110"/>
                                        </p:tgtEl>
                                      </p:cBhvr>
                                    </p:animEffect>
                                    <p:anim calcmode="lin" valueType="num">
                                      <p:cBhvr>
                                        <p:cTn id="77" dur="1000" fill="hold"/>
                                        <p:tgtEl>
                                          <p:spTgt spid="110"/>
                                        </p:tgtEl>
                                        <p:attrNameLst>
                                          <p:attrName>ppt_x</p:attrName>
                                        </p:attrNameLst>
                                      </p:cBhvr>
                                      <p:tavLst>
                                        <p:tav tm="0">
                                          <p:val>
                                            <p:strVal val="#ppt_x"/>
                                          </p:val>
                                        </p:tav>
                                        <p:tav tm="100000">
                                          <p:val>
                                            <p:strVal val="#ppt_x"/>
                                          </p:val>
                                        </p:tav>
                                      </p:tavLst>
                                    </p:anim>
                                    <p:anim calcmode="lin" valueType="num">
                                      <p:cBhvr>
                                        <p:cTn id="78" dur="1000" fill="hold"/>
                                        <p:tgtEl>
                                          <p:spTgt spid="11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1000"/>
                                        <p:tgtEl>
                                          <p:spTgt spid="113"/>
                                        </p:tgtEl>
                                      </p:cBhvr>
                                    </p:animEffect>
                                    <p:anim calcmode="lin" valueType="num">
                                      <p:cBhvr>
                                        <p:cTn id="82" dur="1000" fill="hold"/>
                                        <p:tgtEl>
                                          <p:spTgt spid="113"/>
                                        </p:tgtEl>
                                        <p:attrNameLst>
                                          <p:attrName>ppt_x</p:attrName>
                                        </p:attrNameLst>
                                      </p:cBhvr>
                                      <p:tavLst>
                                        <p:tav tm="0">
                                          <p:val>
                                            <p:strVal val="#ppt_x"/>
                                          </p:val>
                                        </p:tav>
                                        <p:tav tm="100000">
                                          <p:val>
                                            <p:strVal val="#ppt_x"/>
                                          </p:val>
                                        </p:tav>
                                      </p:tavLst>
                                    </p:anim>
                                    <p:anim calcmode="lin" valueType="num">
                                      <p:cBhvr>
                                        <p:cTn id="8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2" grpId="0" animBg="1"/>
      <p:bldP spid="54" grpId="0" animBg="1"/>
      <p:bldP spid="95" grpId="0"/>
      <p:bldP spid="110" grpId="0"/>
      <p:bldP spid="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000" dirty="0"/>
              <a:t>https://github.com/OfficeDev/PnP/tree/master/Samples/Core.JavaScriptInjection</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JavaScript </a:t>
            </a:r>
            <a:r>
              <a:rPr lang="en-US" sz="5400" dirty="0" smtClean="0"/>
              <a:t>Embedding</a:t>
            </a:r>
            <a:endParaRPr lang="en-US" sz="5400" dirty="0"/>
          </a:p>
        </p:txBody>
      </p:sp>
    </p:spTree>
    <p:extLst>
      <p:ext uri="{BB962C8B-B14F-4D97-AF65-F5344CB8AC3E}">
        <p14:creationId xmlns:p14="http://schemas.microsoft.com/office/powerpoint/2010/main" val="168578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Controlling site settings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Control site administrative settings to apply needed configuration for the end users. Could be for example site language settings or regional settings.</a:t>
            </a:r>
          </a:p>
          <a:p>
            <a:r>
              <a:rPr lang="en-US" dirty="0" smtClean="0"/>
              <a:t>Why</a:t>
            </a:r>
          </a:p>
          <a:p>
            <a:pPr lvl="1"/>
            <a:r>
              <a:rPr lang="en-US" dirty="0" smtClean="0"/>
              <a:t>Automate site configuration for the end users with needed settings.</a:t>
            </a:r>
          </a:p>
          <a:p>
            <a:r>
              <a:rPr lang="en-US" dirty="0" smtClean="0"/>
              <a:t>How</a:t>
            </a:r>
          </a:p>
          <a:p>
            <a:pPr lvl="1"/>
            <a:r>
              <a:rPr lang="en-US" dirty="0" smtClean="0"/>
              <a:t>Apply settings during site provisioning or when apps are installed based on the business scenario.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Controlling site settings</a:t>
            </a:r>
            <a:endParaRPr lang="en-US" dirty="0"/>
          </a:p>
        </p:txBody>
      </p:sp>
    </p:spTree>
    <p:extLst>
      <p:ext uri="{BB962C8B-B14F-4D97-AF65-F5344CB8AC3E}">
        <p14:creationId xmlns:p14="http://schemas.microsoft.com/office/powerpoint/2010/main" val="37079515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3"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grpSp>
        <p:nvGrpSpPr>
          <p:cNvPr id="69" name="Group 68"/>
          <p:cNvGrpSpPr/>
          <p:nvPr/>
        </p:nvGrpSpPr>
        <p:grpSpPr>
          <a:xfrm>
            <a:off x="9075783" y="2843213"/>
            <a:ext cx="2189061" cy="1489235"/>
            <a:chOff x="9046394" y="2757481"/>
            <a:chExt cx="2189061" cy="1489235"/>
          </a:xfrm>
        </p:grpSpPr>
        <p:pic>
          <p:nvPicPr>
            <p:cNvPr id="31" name="Picture 30"/>
            <p:cNvPicPr>
              <a:picLocks noChangeAspect="1"/>
            </p:cNvPicPr>
            <p:nvPr/>
          </p:nvPicPr>
          <p:blipFill>
            <a:blip r:embed="rId2"/>
            <a:stretch>
              <a:fillRect/>
            </a:stretch>
          </p:blipFill>
          <p:spPr>
            <a:xfrm>
              <a:off x="9775856" y="2757481"/>
              <a:ext cx="739744" cy="968388"/>
            </a:xfrm>
            <a:prstGeom prst="rect">
              <a:avLst/>
            </a:prstGeom>
          </p:spPr>
        </p:pic>
        <p:sp>
          <p:nvSpPr>
            <p:cNvPr id="25" name="TextBox 24"/>
            <p:cNvSpPr txBox="1"/>
            <p:nvPr/>
          </p:nvSpPr>
          <p:spPr>
            <a:xfrm>
              <a:off x="9046394" y="3631163"/>
              <a:ext cx="2189061" cy="615553"/>
            </a:xfrm>
            <a:prstGeom prst="rect">
              <a:avLst/>
            </a:prstGeom>
            <a:noFill/>
          </p:spPr>
          <p:txBody>
            <a:bodyPr wrap="none" lIns="0" tIns="0" rIns="0" bIns="0" rtlCol="0">
              <a:spAutoFit/>
            </a:bodyPr>
            <a:lstStyle/>
            <a:p>
              <a:pPr algn="ctr"/>
              <a:r>
                <a:rPr lang="en-US" sz="2000" spc="-70" dirty="0" smtClean="0">
                  <a:solidFill>
                    <a:schemeClr val="bg1"/>
                  </a:solidFill>
                </a:rPr>
                <a:t>Controlling site </a:t>
              </a:r>
              <a:br>
                <a:rPr lang="en-US" sz="2000" spc="-70" dirty="0" smtClean="0">
                  <a:solidFill>
                    <a:schemeClr val="bg1"/>
                  </a:solidFill>
                </a:rPr>
              </a:br>
              <a:r>
                <a:rPr lang="en-US" sz="2000" spc="-70" dirty="0" smtClean="0">
                  <a:solidFill>
                    <a:schemeClr val="bg1"/>
                  </a:solidFill>
                </a:rPr>
                <a:t>settings using CSOM</a:t>
              </a:r>
              <a:endParaRPr lang="en-GB" sz="2000" spc="-70" dirty="0" smtClean="0">
                <a:solidFill>
                  <a:schemeClr val="bg1"/>
                </a:solidFill>
              </a:endParaRPr>
            </a:p>
          </p:txBody>
        </p:sp>
      </p:grpSp>
      <p:grpSp>
        <p:nvGrpSpPr>
          <p:cNvPr id="16" name="Group 15"/>
          <p:cNvGrpSpPr/>
          <p:nvPr/>
        </p:nvGrpSpPr>
        <p:grpSpPr>
          <a:xfrm>
            <a:off x="3566646" y="2776177"/>
            <a:ext cx="1841850" cy="1501627"/>
            <a:chOff x="3567689" y="2632075"/>
            <a:chExt cx="1841850"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567689" y="3518149"/>
              <a:ext cx="1841850" cy="615553"/>
            </a:xfrm>
            <a:prstGeom prst="rect">
              <a:avLst/>
            </a:prstGeom>
            <a:noFill/>
          </p:spPr>
          <p:txBody>
            <a:bodyPr wrap="none" lIns="0" tIns="0" rIns="0" bIns="0" rtlCol="0">
              <a:spAutoFit/>
            </a:bodyPr>
            <a:lstStyle/>
            <a:p>
              <a:pPr algn="ctr"/>
              <a:r>
                <a:rPr lang="en-US" sz="2000" spc="-70" dirty="0" smtClean="0">
                  <a:solidFill>
                    <a:schemeClr val="bg1"/>
                  </a:solidFill>
                </a:rPr>
                <a:t>Page and content</a:t>
              </a:r>
              <a:br>
                <a:rPr lang="en-US" sz="2000" spc="-70" dirty="0" smtClean="0">
                  <a:solidFill>
                    <a:schemeClr val="bg1"/>
                  </a:solidFill>
                </a:rPr>
              </a:br>
              <a:r>
                <a:rPr lang="en-US" sz="2000" spc="-70" dirty="0" smtClean="0">
                  <a:solidFill>
                    <a:schemeClr val="bg1"/>
                  </a:solidFill>
                </a:rPr>
                <a:t>modifications</a:t>
              </a:r>
              <a:endParaRPr lang="en-GB" sz="2000" spc="-70" dirty="0" smtClean="0">
                <a:solidFill>
                  <a:schemeClr val="bg1"/>
                </a:solidFill>
              </a:endParaRPr>
            </a:p>
          </p:txBody>
        </p:sp>
      </p:grpSp>
      <p:grpSp>
        <p:nvGrpSpPr>
          <p:cNvPr id="68" name="Group 67"/>
          <p:cNvGrpSpPr/>
          <p:nvPr/>
        </p:nvGrpSpPr>
        <p:grpSpPr>
          <a:xfrm>
            <a:off x="6369941" y="2632075"/>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589383" y="3192377"/>
              <a:ext cx="1216039" cy="615553"/>
            </a:xfrm>
            <a:prstGeom prst="rect">
              <a:avLst/>
            </a:prstGeom>
            <a:noFill/>
          </p:spPr>
          <p:txBody>
            <a:bodyPr wrap="none" lIns="0" tIns="0" rIns="0" bIns="0" rtlCol="0">
              <a:spAutoFit/>
            </a:bodyPr>
            <a:lstStyle/>
            <a:p>
              <a:pPr algn="ctr"/>
              <a:r>
                <a:rPr lang="en-US" sz="2000" spc="-70" dirty="0" smtClean="0">
                  <a:solidFill>
                    <a:schemeClr val="bg1"/>
                  </a:solidFill>
                </a:rPr>
                <a:t>JavaScript </a:t>
              </a:r>
              <a:br>
                <a:rPr lang="en-US" sz="2000" spc="-70" dirty="0" smtClean="0">
                  <a:solidFill>
                    <a:schemeClr val="bg1"/>
                  </a:solidFill>
                </a:rPr>
              </a:br>
              <a:r>
                <a:rPr lang="en-US" sz="2000" spc="-70" dirty="0" smtClean="0">
                  <a:solidFill>
                    <a:schemeClr val="bg1"/>
                  </a:solidFill>
                </a:rPr>
                <a:t>Embedding</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settings controlled in site level</a:t>
            </a:r>
            <a:endParaRPr lang="en-GB" dirty="0"/>
          </a:p>
        </p:txBody>
      </p:sp>
      <p:sp>
        <p:nvSpPr>
          <p:cNvPr id="3" name="Text Placeholder 2"/>
          <p:cNvSpPr>
            <a:spLocks noGrp="1"/>
          </p:cNvSpPr>
          <p:nvPr>
            <p:ph type="body" sz="quarter" idx="10"/>
          </p:nvPr>
        </p:nvSpPr>
        <p:spPr>
          <a:xfrm>
            <a:off x="520700" y="1447800"/>
            <a:ext cx="5394960" cy="3945696"/>
          </a:xfrm>
        </p:spPr>
        <p:txBody>
          <a:bodyPr/>
          <a:lstStyle/>
          <a:p>
            <a:r>
              <a:rPr lang="en-US" dirty="0" smtClean="0"/>
              <a:t>Feature management</a:t>
            </a:r>
          </a:p>
          <a:p>
            <a:pPr lvl="1"/>
            <a:r>
              <a:rPr lang="en-US" dirty="0" smtClean="0"/>
              <a:t>Activation or deactivation</a:t>
            </a:r>
          </a:p>
          <a:p>
            <a:r>
              <a:rPr lang="en-US" dirty="0" smtClean="0"/>
              <a:t>Permission management</a:t>
            </a:r>
          </a:p>
          <a:p>
            <a:r>
              <a:rPr lang="en-US" dirty="0" smtClean="0"/>
              <a:t>SharePoint Designer settings</a:t>
            </a:r>
          </a:p>
          <a:p>
            <a:r>
              <a:rPr lang="en-US" dirty="0" smtClean="0"/>
              <a:t>Site logo</a:t>
            </a:r>
          </a:p>
          <a:p>
            <a:endParaRPr lang="en-US" dirty="0" smtClean="0"/>
          </a:p>
        </p:txBody>
      </p:sp>
      <p:sp>
        <p:nvSpPr>
          <p:cNvPr id="4" name="Text Placeholder 3"/>
          <p:cNvSpPr>
            <a:spLocks noGrp="1"/>
          </p:cNvSpPr>
          <p:nvPr>
            <p:ph type="body" sz="quarter" idx="11"/>
          </p:nvPr>
        </p:nvSpPr>
        <p:spPr>
          <a:xfrm>
            <a:off x="6277928" y="1447800"/>
            <a:ext cx="5394960" cy="3761030"/>
          </a:xfrm>
        </p:spPr>
        <p:txBody>
          <a:bodyPr/>
          <a:lstStyle/>
          <a:p>
            <a:r>
              <a:rPr lang="en-US" dirty="0" smtClean="0"/>
              <a:t>Auditing settings*</a:t>
            </a:r>
          </a:p>
          <a:p>
            <a:r>
              <a:rPr lang="en-US" dirty="0" smtClean="0"/>
              <a:t>Regional settings*</a:t>
            </a:r>
          </a:p>
          <a:p>
            <a:r>
              <a:rPr lang="en-US" dirty="0" smtClean="0"/>
              <a:t>Time Zone settings*</a:t>
            </a:r>
            <a:endParaRPr lang="en-US" dirty="0"/>
          </a:p>
          <a:p>
            <a:r>
              <a:rPr lang="en-US" dirty="0"/>
              <a:t>Language </a:t>
            </a:r>
            <a:r>
              <a:rPr lang="en-US" dirty="0" smtClean="0"/>
              <a:t>settings*</a:t>
            </a:r>
            <a:endParaRPr lang="en-US" dirty="0"/>
          </a:p>
          <a:p>
            <a:r>
              <a:rPr lang="en-US" dirty="0"/>
              <a:t>Audit </a:t>
            </a:r>
            <a:r>
              <a:rPr lang="en-US" dirty="0" smtClean="0"/>
              <a:t>settings*</a:t>
            </a:r>
            <a:endParaRPr lang="en-GB" dirty="0"/>
          </a:p>
          <a:p>
            <a:endParaRPr lang="en-GB" dirty="0"/>
          </a:p>
        </p:txBody>
      </p:sp>
      <p:sp>
        <p:nvSpPr>
          <p:cNvPr id="5" name="TextBox 4"/>
          <p:cNvSpPr txBox="1"/>
          <p:nvPr/>
        </p:nvSpPr>
        <p:spPr>
          <a:xfrm>
            <a:off x="82194" y="6427024"/>
            <a:ext cx="8502007"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 Released partly in 2014 December CU for on-premises, soon to cloud</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53430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“Are we getting more site level APIs for CSOM and REST?”</a:t>
            </a:r>
            <a:endParaRPr lang="en-GB" sz="5398" i="1"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Please use Office Dev user voice for providing your input on the needed capabilities. CSOM will never be as rich as what server side object model was, but we will keep on adding capabilities as needed based on your input.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599336"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Depends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18188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chemeClr val="bg1"/>
                </a:solidFill>
              </a:rPr>
              <a:t>Performance optimization</a:t>
            </a:r>
            <a:endParaRPr lang="en-US" sz="7200" dirty="0"/>
          </a:p>
        </p:txBody>
      </p:sp>
    </p:spTree>
    <p:extLst>
      <p:ext uri="{BB962C8B-B14F-4D97-AF65-F5344CB8AC3E}">
        <p14:creationId xmlns:p14="http://schemas.microsoft.com/office/powerpoint/2010/main" val="3273308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Like with server side code, caching is important when client side implementations are used to ensure proper end user experience.</a:t>
            </a:r>
          </a:p>
          <a:p>
            <a:r>
              <a:rPr lang="en-US" dirty="0" smtClean="0"/>
              <a:t>Why</a:t>
            </a:r>
          </a:p>
          <a:p>
            <a:pPr lvl="1"/>
            <a:r>
              <a:rPr lang="en-US" dirty="0" smtClean="0"/>
              <a:t>Make sure that user interface is efficiently updated and there is not visible impact on using client side techniques.</a:t>
            </a:r>
          </a:p>
          <a:p>
            <a:r>
              <a:rPr lang="en-US" dirty="0" smtClean="0"/>
              <a:t>How</a:t>
            </a:r>
          </a:p>
          <a:p>
            <a:pPr lvl="1"/>
            <a:r>
              <a:rPr lang="en-US" dirty="0" smtClean="0"/>
              <a:t>Use cookies and HTML local store capabilities efficiently to cache the relevant information and update information only as needed using </a:t>
            </a:r>
            <a:r>
              <a:rPr lang="en-US" dirty="0" err="1" smtClean="0"/>
              <a:t>async</a:t>
            </a:r>
            <a:r>
              <a:rPr lang="en-US" dirty="0" smtClean="0"/>
              <a:t> techniques.</a:t>
            </a:r>
          </a:p>
          <a:p>
            <a:pPr lvl="1"/>
            <a:r>
              <a:rPr lang="en-US" dirty="0" smtClean="0"/>
              <a:t>Load files dynamically from one location using bootstraps which will help on providing updates as well.</a:t>
            </a:r>
            <a:endParaRPr lang="en-US" dirty="0"/>
          </a:p>
        </p:txBody>
      </p:sp>
      <p:sp>
        <p:nvSpPr>
          <p:cNvPr id="3" name="Title 2"/>
          <p:cNvSpPr>
            <a:spLocks noGrp="1"/>
          </p:cNvSpPr>
          <p:nvPr>
            <p:ph type="title"/>
          </p:nvPr>
        </p:nvSpPr>
        <p:spPr/>
        <p:txBody>
          <a:bodyPr/>
          <a:lstStyle/>
          <a:p>
            <a:r>
              <a:rPr lang="en-US" smtClean="0"/>
              <a:t>Caching and asset optimization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95552891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5239" y="4782051"/>
            <a:ext cx="3203540" cy="1901382"/>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2011" y="5419490"/>
            <a:ext cx="477644" cy="575850"/>
          </a:xfrm>
          <a:prstGeom prst="rect">
            <a:avLst/>
          </a:prstGeom>
        </p:spPr>
      </p:pic>
      <p:pic>
        <p:nvPicPr>
          <p:cNvPr id="92" name="Picture 91"/>
          <p:cNvPicPr>
            <a:picLocks noChangeAspect="1"/>
          </p:cNvPicPr>
          <p:nvPr/>
        </p:nvPicPr>
        <p:blipFill>
          <a:blip r:embed="rId6"/>
          <a:stretch>
            <a:fillRect/>
          </a:stretch>
        </p:blipFill>
        <p:spPr>
          <a:xfrm>
            <a:off x="9075340" y="5706310"/>
            <a:ext cx="449244" cy="57585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0324" y="1587531"/>
            <a:ext cx="3838029" cy="1783412"/>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1423" y="1948449"/>
            <a:ext cx="477644" cy="575850"/>
          </a:xfrm>
          <a:prstGeom prst="rect">
            <a:avLst/>
          </a:prstGeom>
        </p:spPr>
      </p:pic>
      <p:pic>
        <p:nvPicPr>
          <p:cNvPr id="68" name="Picture 67"/>
          <p:cNvPicPr>
            <a:picLocks noChangeAspect="1"/>
          </p:cNvPicPr>
          <p:nvPr/>
        </p:nvPicPr>
        <p:blipFill>
          <a:blip r:embed="rId6"/>
          <a:stretch>
            <a:fillRect/>
          </a:stretch>
        </p:blipFill>
        <p:spPr>
          <a:xfrm>
            <a:off x="3484752" y="2235269"/>
            <a:ext cx="449244" cy="575850"/>
          </a:xfrm>
          <a:prstGeom prst="rect">
            <a:avLst/>
          </a:prstGeom>
        </p:spPr>
      </p:pic>
      <p:pic>
        <p:nvPicPr>
          <p:cNvPr id="69" name="Picture 68"/>
          <p:cNvPicPr>
            <a:picLocks noChangeAspect="1"/>
          </p:cNvPicPr>
          <p:nvPr/>
        </p:nvPicPr>
        <p:blipFill>
          <a:blip r:embed="rId9"/>
          <a:stretch>
            <a:fillRect/>
          </a:stretch>
        </p:blipFill>
        <p:spPr>
          <a:xfrm>
            <a:off x="4173789" y="1993013"/>
            <a:ext cx="469906" cy="647831"/>
          </a:xfrm>
          <a:prstGeom prst="rect">
            <a:avLst/>
          </a:prstGeom>
        </p:spPr>
      </p:pic>
      <p:pic>
        <p:nvPicPr>
          <p:cNvPr id="70" name="Picture 69"/>
          <p:cNvPicPr>
            <a:picLocks noChangeAspect="1"/>
          </p:cNvPicPr>
          <p:nvPr/>
        </p:nvPicPr>
        <p:blipFill>
          <a:blip r:embed="rId10"/>
          <a:stretch>
            <a:fillRect/>
          </a:stretch>
        </p:blipFill>
        <p:spPr>
          <a:xfrm>
            <a:off x="4877395" y="2030099"/>
            <a:ext cx="424736" cy="647831"/>
          </a:xfrm>
          <a:prstGeom prst="rect">
            <a:avLst/>
          </a:prstGeom>
        </p:spPr>
      </p:pic>
      <p:pic>
        <p:nvPicPr>
          <p:cNvPr id="71" name="Picture 70"/>
          <p:cNvPicPr>
            <a:picLocks noChangeAspect="1"/>
          </p:cNvPicPr>
          <p:nvPr/>
        </p:nvPicPr>
        <p:blipFill>
          <a:blip r:embed="rId11"/>
          <a:stretch>
            <a:fillRect/>
          </a:stretch>
        </p:blipFill>
        <p:spPr>
          <a:xfrm>
            <a:off x="4521425" y="2316929"/>
            <a:ext cx="465344" cy="647831"/>
          </a:xfrm>
          <a:prstGeom prst="rect">
            <a:avLst/>
          </a:prstGeom>
        </p:spPr>
      </p:pic>
      <p:grpSp>
        <p:nvGrpSpPr>
          <p:cNvPr id="25" name="Group 24"/>
          <p:cNvGrpSpPr/>
          <p:nvPr/>
        </p:nvGrpSpPr>
        <p:grpSpPr>
          <a:xfrm>
            <a:off x="6821804" y="1249894"/>
            <a:ext cx="3203540" cy="1901382"/>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8577" y="1887333"/>
            <a:ext cx="477644" cy="575850"/>
          </a:xfrm>
          <a:prstGeom prst="rect">
            <a:avLst/>
          </a:prstGeom>
        </p:spPr>
      </p:pic>
      <p:pic>
        <p:nvPicPr>
          <p:cNvPr id="73" name="Picture 72"/>
          <p:cNvPicPr>
            <a:picLocks noChangeAspect="1"/>
          </p:cNvPicPr>
          <p:nvPr/>
        </p:nvPicPr>
        <p:blipFill>
          <a:blip r:embed="rId6"/>
          <a:stretch>
            <a:fillRect/>
          </a:stretch>
        </p:blipFill>
        <p:spPr>
          <a:xfrm>
            <a:off x="9041906" y="2174153"/>
            <a:ext cx="449244" cy="575850"/>
          </a:xfrm>
          <a:prstGeom prst="rect">
            <a:avLst/>
          </a:prstGeom>
        </p:spPr>
      </p:pic>
      <p:grpSp>
        <p:nvGrpSpPr>
          <p:cNvPr id="76" name="Group 75"/>
          <p:cNvGrpSpPr/>
          <p:nvPr/>
        </p:nvGrpSpPr>
        <p:grpSpPr>
          <a:xfrm>
            <a:off x="8608750" y="2911395"/>
            <a:ext cx="3203540" cy="1901382"/>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5522" y="3548834"/>
            <a:ext cx="477644" cy="575850"/>
          </a:xfrm>
          <a:prstGeom prst="rect">
            <a:avLst/>
          </a:prstGeom>
        </p:spPr>
      </p:pic>
      <p:pic>
        <p:nvPicPr>
          <p:cNvPr id="78" name="Picture 77"/>
          <p:cNvPicPr>
            <a:picLocks noChangeAspect="1"/>
          </p:cNvPicPr>
          <p:nvPr/>
        </p:nvPicPr>
        <p:blipFill>
          <a:blip r:embed="rId6"/>
          <a:stretch>
            <a:fillRect/>
          </a:stretch>
        </p:blipFill>
        <p:spPr>
          <a:xfrm>
            <a:off x="10828851" y="3835654"/>
            <a:ext cx="449244" cy="575850"/>
          </a:xfrm>
          <a:prstGeom prst="rect">
            <a:avLst/>
          </a:prstGeom>
        </p:spPr>
      </p:pic>
      <p:cxnSp>
        <p:nvCxnSpPr>
          <p:cNvPr id="109" name="Straight Arrow Connector 108"/>
          <p:cNvCxnSpPr/>
          <p:nvPr/>
        </p:nvCxnSpPr>
        <p:spPr>
          <a:xfrm flipH="1">
            <a:off x="5153270" y="2677930"/>
            <a:ext cx="1590262" cy="0"/>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270" y="2811119"/>
            <a:ext cx="3380495" cy="1512998"/>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571" y="2911396"/>
            <a:ext cx="1979329" cy="2794914"/>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371" y="248390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911" y="3558555"/>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4935" y="4419127"/>
            <a:ext cx="2785072" cy="1776394"/>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lumMod val="65000"/>
                        <a:lumOff val="35000"/>
                      </a:schemeClr>
                    </a:solidFill>
                    <a:ea typeface="Segoe UI" pitchFamily="34" charset="0"/>
                    <a:cs typeface="Segoe UI" pitchFamily="34" charset="0"/>
                  </a:rPr>
                  <a:t>Provider Hosted Apps</a:t>
                </a: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382" y="5176285"/>
            <a:ext cx="3019518" cy="6714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074" y="4403121"/>
            <a:ext cx="4433609" cy="59689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8954" y="3079738"/>
            <a:ext cx="2934591" cy="1733039"/>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056" y="4591256"/>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25" y="4130490"/>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147" y="398814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379" y="538226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10306862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“Can I use Content Delivery Networks for asset storage?”</a:t>
            </a:r>
            <a:endParaRPr lang="en-GB" sz="5998" dirty="0"/>
          </a:p>
        </p:txBody>
      </p:sp>
      <p:sp>
        <p:nvSpPr>
          <p:cNvPr id="4" name="TextBox 3"/>
          <p:cNvSpPr txBox="1"/>
          <p:nvPr/>
        </p:nvSpPr>
        <p:spPr>
          <a:xfrm>
            <a:off x="4493061" y="461202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 can store majority of the files in some CDN service. There are however some elements which will have to be present in each site collection.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05040" y="3646840"/>
            <a:ext cx="1857332"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Yes.</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671511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https://github.com/OfficeDev/PnP/tree/master/Samples/Performance.Caching</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Caching with client side techniques</a:t>
            </a:r>
            <a:endParaRPr lang="en-US" sz="5400" dirty="0"/>
          </a:p>
        </p:txBody>
      </p:sp>
    </p:spTree>
    <p:extLst>
      <p:ext uri="{BB962C8B-B14F-4D97-AF65-F5344CB8AC3E}">
        <p14:creationId xmlns:p14="http://schemas.microsoft.com/office/powerpoint/2010/main" val="9191789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a:t>
              </a:r>
              <a:r>
                <a:rPr lang="en-US" sz="2000" spc="-70" dirty="0" smtClean="0">
                  <a:solidFill>
                    <a:schemeClr val="bg1"/>
                  </a:solidFill>
                </a:rPr>
                <a:t>embedding 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a:t>
              </a:r>
              <a:r>
                <a:rPr lang="en-US" sz="2000" spc="-70" dirty="0" smtClean="0">
                  <a:solidFill>
                    <a:schemeClr val="bg1"/>
                  </a:solidFill>
                </a:rPr>
                <a:t>embedding</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206245739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a:t>
              </a:r>
              <a:r>
                <a:rPr lang="en-US" sz="2000" spc="-70" dirty="0" smtClean="0">
                  <a:solidFill>
                    <a:schemeClr val="bg1"/>
                  </a:solidFill>
                </a:rPr>
                <a:t>e</a:t>
              </a:r>
              <a:r>
                <a:rPr lang="en-US" sz="2000" spc="-70" dirty="0" smtClean="0">
                  <a:solidFill>
                    <a:schemeClr val="bg1"/>
                  </a:solidFill>
                </a:rPr>
                <a:t>mbedding </a:t>
              </a:r>
              <a:r>
                <a:rPr lang="en-US" sz="2000" spc="-70" dirty="0">
                  <a:solidFill>
                    <a:schemeClr val="bg1"/>
                  </a:solidFill>
                </a:rPr>
                <a:t>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a:t>
              </a:r>
              <a:r>
                <a:rPr lang="en-US" sz="2000" spc="-70" dirty="0" smtClean="0">
                  <a:solidFill>
                    <a:schemeClr val="bg1"/>
                  </a:solidFill>
                </a:rPr>
                <a:t>embedding</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smtClean="0"/>
              <a:t>From feature framework to app model</a:t>
            </a:r>
            <a:endParaRPr lang="en-GB" dirty="0"/>
          </a:p>
        </p:txBody>
      </p:sp>
    </p:spTree>
    <p:extLst>
      <p:ext uri="{BB962C8B-B14F-4D97-AF65-F5344CB8AC3E}">
        <p14:creationId xmlns:p14="http://schemas.microsoft.com/office/powerpoint/2010/main" val="14958638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dirty="0" smtClean="0"/>
              <a:t>Site management</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APIs</a:t>
            </a:r>
            <a:endParaRPr lang="en-US" sz="3600" dirty="0">
              <a:solidFill>
                <a:schemeClr val="accent1"/>
              </a:solidFill>
            </a:endParaRPr>
          </a:p>
          <a:p>
            <a:pPr lvl="1"/>
            <a:r>
              <a:rPr lang="en-US" dirty="0" smtClean="0"/>
              <a:t>Control site settings using remote APIs like CSOM and REST</a:t>
            </a:r>
          </a:p>
          <a:p>
            <a:pPr lvl="1"/>
            <a:r>
              <a:rPr lang="en-US" dirty="0" smtClean="0"/>
              <a:t>Site management performed by code running out side of the SharePoint generally during site provisioning or when apps are added</a:t>
            </a:r>
            <a:endParaRPr lang="en-US" dirty="0"/>
          </a:p>
          <a:p>
            <a:pPr lvl="1"/>
            <a:endParaRPr lang="en-US" dirty="0"/>
          </a:p>
          <a:p>
            <a:r>
              <a:rPr lang="en-US" sz="3600" dirty="0" smtClean="0">
                <a:solidFill>
                  <a:schemeClr val="accent1"/>
                </a:solidFill>
              </a:rPr>
              <a:t>JavaScript embedding</a:t>
            </a:r>
            <a:endParaRPr lang="en-US" sz="3600" dirty="0">
              <a:solidFill>
                <a:schemeClr val="accent1"/>
              </a:solidFill>
            </a:endParaRPr>
          </a:p>
          <a:p>
            <a:pPr lvl="1"/>
            <a:r>
              <a:rPr lang="en-US" dirty="0"/>
              <a:t>Apply changes to the pages using </a:t>
            </a:r>
            <a:r>
              <a:rPr lang="en-US" dirty="0" smtClean="0"/>
              <a:t>JavaScript embedding technique</a:t>
            </a:r>
            <a:endParaRPr lang="en-US" dirty="0"/>
          </a:p>
          <a:p>
            <a:pPr lvl="1"/>
            <a:r>
              <a:rPr lang="en-US" dirty="0"/>
              <a:t>Can be used to add elements and structures to existing pages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593632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Page and content modification</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App by adding html elements or additional web parts.</a:t>
            </a:r>
          </a:p>
          <a:p>
            <a:r>
              <a:rPr lang="en-US" dirty="0" smtClean="0"/>
              <a:t>Why</a:t>
            </a:r>
          </a:p>
          <a:p>
            <a:pPr lvl="1"/>
            <a:r>
              <a:rPr lang="en-US" dirty="0" smtClean="0"/>
              <a:t>Modify end user experience automatically on the host web when app 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7631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2378</Words>
  <Application>Microsoft Office PowerPoint</Application>
  <PresentationFormat>Custom</PresentationFormat>
  <Paragraphs>263</Paragraphs>
  <Slides>32</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Managing site settings using app model</vt:lpstr>
      <vt:lpstr>Agenda</vt:lpstr>
      <vt:lpstr>Vision</vt:lpstr>
      <vt:lpstr>Recommendations</vt:lpstr>
      <vt:lpstr>Introduction</vt:lpstr>
      <vt:lpstr>From feature framework to app model</vt:lpstr>
      <vt:lpstr>Site management</vt:lpstr>
      <vt:lpstr>Page and content modification</vt:lpstr>
      <vt:lpstr>Introduction wiki page modification</vt:lpstr>
      <vt:lpstr>Modify host web content</vt:lpstr>
      <vt:lpstr>PowerPoint Presentation</vt:lpstr>
      <vt:lpstr>JavaScript Embedding</vt:lpstr>
      <vt:lpstr>JavaScript Embedding</vt:lpstr>
      <vt:lpstr>JavaScript embedding for messages</vt:lpstr>
      <vt:lpstr>“Wouldn’t this cause dependency on page dom structure, so any change can break it?”</vt:lpstr>
      <vt:lpstr>JS proxy refresh model</vt:lpstr>
      <vt:lpstr>PowerPoint Presentation</vt:lpstr>
      <vt:lpstr>Controlling site settings</vt:lpstr>
      <vt:lpstr>Controlling site settings</vt:lpstr>
      <vt:lpstr>Typical settings controlled in site level</vt:lpstr>
      <vt:lpstr>“Are we getting more site level APIs for CSOM and REST?”</vt:lpstr>
      <vt:lpstr>Performance optimization</vt:lpstr>
      <vt:lpstr>Caching and asset optimization</vt:lpstr>
      <vt:lpstr>Centralized Asset Deployment</vt:lpstr>
      <vt:lpstr>“Can I use Content Delivery Networks for asset storage?”</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2015-02-20T10:09:06Z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