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9"/>
  </p:notesMasterIdLst>
  <p:handoutMasterIdLst>
    <p:handoutMasterId r:id="rId40"/>
  </p:handoutMasterIdLst>
  <p:sldIdLst>
    <p:sldId id="1242" r:id="rId6"/>
    <p:sldId id="1306" r:id="rId7"/>
    <p:sldId id="1307" r:id="rId8"/>
    <p:sldId id="1308" r:id="rId9"/>
    <p:sldId id="1299" r:id="rId10"/>
    <p:sldId id="1344" r:id="rId11"/>
    <p:sldId id="1345" r:id="rId12"/>
    <p:sldId id="1346" r:id="rId13"/>
    <p:sldId id="1347" r:id="rId14"/>
    <p:sldId id="1348" r:id="rId15"/>
    <p:sldId id="1340" r:id="rId16"/>
    <p:sldId id="1349" r:id="rId17"/>
    <p:sldId id="1350" r:id="rId18"/>
    <p:sldId id="1351" r:id="rId19"/>
    <p:sldId id="1352" r:id="rId20"/>
    <p:sldId id="1353" r:id="rId21"/>
    <p:sldId id="1354" r:id="rId22"/>
    <p:sldId id="1355" r:id="rId23"/>
    <p:sldId id="1356" r:id="rId24"/>
    <p:sldId id="1357" r:id="rId25"/>
    <p:sldId id="1358" r:id="rId26"/>
    <p:sldId id="1341" r:id="rId27"/>
    <p:sldId id="1359" r:id="rId28"/>
    <p:sldId id="1360" r:id="rId29"/>
    <p:sldId id="1361" r:id="rId30"/>
    <p:sldId id="1362" r:id="rId31"/>
    <p:sldId id="1363" r:id="rId32"/>
    <p:sldId id="1364" r:id="rId33"/>
    <p:sldId id="1310" r:id="rId34"/>
    <p:sldId id="1311" r:id="rId35"/>
    <p:sldId id="1312" r:id="rId36"/>
    <p:sldId id="1313" r:id="rId37"/>
    <p:sldId id="1314" r:id="rId38"/>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01D950D4-9F6D-4C67-9D90-7411C7989C22}">
          <p14:sldIdLst>
            <p14:sldId id="1299"/>
            <p14:sldId id="1344"/>
            <p14:sldId id="1345"/>
            <p14:sldId id="1346"/>
            <p14:sldId id="1347"/>
            <p14:sldId id="1348"/>
          </p14:sldIdLst>
        </p14:section>
        <p14:section name="UX customizations with app model" id="{17C8789C-94E5-414F-BF48-382B27E4913F}">
          <p14:sldIdLst>
            <p14:sldId id="1340"/>
            <p14:sldId id="1349"/>
            <p14:sldId id="1350"/>
            <p14:sldId id="1351"/>
            <p14:sldId id="1352"/>
            <p14:sldId id="1353"/>
            <p14:sldId id="1354"/>
            <p14:sldId id="1355"/>
            <p14:sldId id="1356"/>
            <p14:sldId id="1357"/>
            <p14:sldId id="1358"/>
          </p14:sldIdLst>
        </p14:section>
        <p14:section name="Client Side Rendering" id="{C4087B11-5613-4926-9473-4D6CF60F48F7}">
          <p14:sldIdLst>
            <p14:sldId id="1341"/>
            <p14:sldId id="1359"/>
            <p14:sldId id="1360"/>
            <p14:sldId id="1361"/>
            <p14:sldId id="1362"/>
            <p14:sldId id="1363"/>
          </p14:sldIdLst>
        </p14:section>
        <p14:section name="Closing" id="{F94123CC-8DDB-48DD-B863-7F08E6F319FE}">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824" autoAdjust="0"/>
  </p:normalViewPr>
  <p:slideViewPr>
    <p:cSldViewPr snapToGrid="0">
      <p:cViewPr varScale="1">
        <p:scale>
          <a:sx n="96" d="100"/>
          <a:sy n="96" d="100"/>
        </p:scale>
        <p:origin x="115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Steve</a:t>
            </a:r>
            <a:r>
              <a:rPr lang="en-US"/>
              <a:t> </a:t>
            </a:r>
            <a:endParaRPr lang="en-US" b="1" dirty="0"/>
          </a:p>
          <a:p>
            <a:endParaRPr lang="en-US" b="1" dirty="0"/>
          </a:p>
          <a:p>
            <a:r>
              <a:rPr lang="en-US" b="1"/>
              <a:t>Title</a:t>
            </a:r>
            <a:r>
              <a:rPr lang="en-US" dirty="0"/>
              <a:t>:</a:t>
            </a:r>
            <a:r>
              <a:rPr lang="en-US" baseline="0" dirty="0"/>
              <a:t> </a:t>
            </a:r>
            <a:r>
              <a:rPr lang="en-US" dirty="0"/>
              <a:t>Extending </a:t>
            </a:r>
            <a:r>
              <a:rPr lang="en-US" dirty="0" err="1"/>
              <a:t>oob</a:t>
            </a:r>
            <a:r>
              <a:rPr lang="en-US" dirty="0"/>
              <a:t> web parts</a:t>
            </a:r>
          </a:p>
          <a:p>
            <a:r>
              <a:rPr lang="en-US" b="1" dirty="0"/>
              <a:t>Time: </a:t>
            </a:r>
            <a:r>
              <a:rPr lang="en-US" b="0" dirty="0"/>
              <a:t>1</a:t>
            </a:r>
            <a:r>
              <a:rPr lang="en-US" b="0" baseline="0" dirty="0"/>
              <a:t> minute</a:t>
            </a:r>
          </a:p>
          <a:p>
            <a:endParaRPr lang="en-US" b="0" baseline="0" dirty="0"/>
          </a:p>
          <a:p>
            <a:pPr marL="0" indent="0">
              <a:buFont typeface="Arial" panose="020B0604020202020204" pitchFamily="34" charset="0"/>
              <a:buNone/>
            </a:pPr>
            <a:r>
              <a:rPr lang="en-US" b="1" dirty="0"/>
              <a:t>What</a:t>
            </a:r>
          </a:p>
          <a:p>
            <a:pPr marL="0" indent="0">
              <a:buFont typeface="Arial" panose="020B0604020202020204" pitchFamily="34" charset="0"/>
              <a:buNone/>
            </a:pPr>
            <a:r>
              <a:rPr lang="en-US" dirty="0"/>
              <a:t>Rather than implementing custom web parts, provide pre-define out of the box templates which have needed branding and capabilities included</a:t>
            </a:r>
          </a:p>
          <a:p>
            <a:pPr marL="0" indent="0">
              <a:buFont typeface="Arial" panose="020B0604020202020204" pitchFamily="34" charset="0"/>
              <a:buNone/>
            </a:pPr>
            <a:r>
              <a:rPr lang="en-US" b="1" dirty="0"/>
              <a:t>Why</a:t>
            </a:r>
          </a:p>
          <a:p>
            <a:pPr marL="0" indent="0">
              <a:buFont typeface="Arial" panose="020B0604020202020204" pitchFamily="34" charset="0"/>
              <a:buNone/>
            </a:pPr>
            <a:r>
              <a:rPr lang="en-US" dirty="0"/>
              <a:t>Provides fast and cost efficient way to introduce reusable templates to avoid need of web parts or web parts</a:t>
            </a:r>
          </a:p>
          <a:p>
            <a:pPr marL="0" indent="0">
              <a:buFont typeface="Arial" panose="020B0604020202020204" pitchFamily="34" charset="0"/>
              <a:buNone/>
            </a:pPr>
            <a:r>
              <a:rPr lang="en-US" b="1" dirty="0"/>
              <a:t>How</a:t>
            </a:r>
          </a:p>
          <a:p>
            <a:pPr marL="0" indent="0">
              <a:buFont typeface="Arial" panose="020B0604020202020204" pitchFamily="34" charset="0"/>
              <a:buNone/>
            </a:pPr>
            <a:r>
              <a:rPr lang="en-US" dirty="0"/>
              <a:t>Configure out of the box web parts, export and use them in web part gallery for other sites</a:t>
            </a:r>
          </a:p>
          <a:p>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441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98C249-07C1-45D0-9644-E3146D02F616}" type="datetime1">
              <a:rPr lang="en-US" smtClean="0"/>
              <a:t>2/20/2015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387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9864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64150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a:t>Vesa</a:t>
            </a:r>
            <a:r>
              <a:rPr lang="en-US" b="1"/>
              <a:t> </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8641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Vesa</a:t>
            </a:r>
            <a:r>
              <a:rPr lang="en-US" b="1"/>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401402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Vesa</a:t>
            </a:r>
            <a:r>
              <a:rPr lang="en-US" b="1"/>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65335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557980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Steve</a:t>
            </a:r>
            <a:r>
              <a:rPr lang="en-US"/>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2/20/2015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113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921106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165511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79261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993011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226197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2/20/2015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85495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06192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6514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407828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2/20/2015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39271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9633120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0911348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69846322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8634217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5.emf"/><Relationship Id="rId7"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4.png"/><Relationship Id="rId11" Type="http://schemas.openxmlformats.org/officeDocument/2006/relationships/image" Target="../media/image34.emf"/><Relationship Id="rId5" Type="http://schemas.openxmlformats.org/officeDocument/2006/relationships/image" Target="../media/image37.emf"/><Relationship Id="rId10" Type="http://schemas.openxmlformats.org/officeDocument/2006/relationships/image" Target="../media/image41.emf"/><Relationship Id="rId4" Type="http://schemas.openxmlformats.org/officeDocument/2006/relationships/image" Target="../media/image36.emf"/><Relationship Id="rId9" Type="http://schemas.openxmlformats.org/officeDocument/2006/relationships/image" Target="../media/image4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5.emf"/><Relationship Id="rId7"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44.png"/><Relationship Id="rId11" Type="http://schemas.openxmlformats.org/officeDocument/2006/relationships/image" Target="../media/image34.emf"/><Relationship Id="rId5" Type="http://schemas.openxmlformats.org/officeDocument/2006/relationships/image" Target="../media/image37.emf"/><Relationship Id="rId10" Type="http://schemas.openxmlformats.org/officeDocument/2006/relationships/image" Target="../media/image41.emf"/><Relationship Id="rId4" Type="http://schemas.openxmlformats.org/officeDocument/2006/relationships/image" Target="../media/image36.emf"/><Relationship Id="rId9" Type="http://schemas.openxmlformats.org/officeDocument/2006/relationships/image" Target="../media/image40.emf"/></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5.png"/><Relationship Id="rId7" Type="http://schemas.openxmlformats.org/officeDocument/2006/relationships/image" Target="../media/image37.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image" Target="../media/image31.emf"/><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6.png"/><Relationship Id="rId3" Type="http://schemas.openxmlformats.org/officeDocument/2006/relationships/image" Target="../media/image13.emf"/><Relationship Id="rId7" Type="http://schemas.openxmlformats.org/officeDocument/2006/relationships/image" Target="../media/image17.png"/><Relationship Id="rId12" Type="http://schemas.openxmlformats.org/officeDocument/2006/relationships/image" Target="../media/image21.png"/><Relationship Id="rId17" Type="http://schemas.microsoft.com/office/2007/relationships/hdphoto" Target="../media/hdphoto2.wdp"/><Relationship Id="rId2" Type="http://schemas.openxmlformats.org/officeDocument/2006/relationships/image" Target="../media/image12.png"/><Relationship Id="rId16" Type="http://schemas.openxmlformats.org/officeDocument/2006/relationships/image" Target="../media/image25.png"/><Relationship Id="rId20" Type="http://schemas.openxmlformats.org/officeDocument/2006/relationships/image" Target="../media/image28.png"/><Relationship Id="rId1" Type="http://schemas.openxmlformats.org/officeDocument/2006/relationships/slideLayout" Target="../slideLayouts/slideLayout2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5" Type="http://schemas.openxmlformats.org/officeDocument/2006/relationships/image" Target="../media/image24.png"/><Relationship Id="rId10" Type="http://schemas.microsoft.com/office/2007/relationships/hdphoto" Target="../media/hdphoto1.wdp"/><Relationship Id="rId19"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hyperlink" Target="http://apisandbox.msdn.microsoft.com/" TargetMode="External"/><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50.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55.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4.png"/><Relationship Id="rId5" Type="http://schemas.openxmlformats.org/officeDocument/2006/relationships/image" Target="../media/image53.emf"/><Relationship Id="rId4" Type="http://schemas.openxmlformats.org/officeDocument/2006/relationships/hyperlink" Target="http://stackoverflow.com/questions/tagged/ms-offic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31.emf"/><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4.emf"/><Relationship Id="rId7" Type="http://schemas.openxmlformats.org/officeDocument/2006/relationships/image" Target="../media/image37.em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3.png"/><Relationship Id="rId9" Type="http://schemas.openxmlformats.org/officeDocument/2006/relationships/image" Target="../media/image3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600" dirty="0" smtClean="0"/>
              <a:t>Building UX components with app model</a:t>
            </a:r>
            <a:endParaRPr lang="en-US" sz="6600"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a:t>
            </a:r>
            <a:r>
              <a:rPr lang="en-US" sz="2400" dirty="0" smtClean="0">
                <a:latin typeface="Segoe UI Light" panose="020B0502040204020203" pitchFamily="34" charset="0"/>
                <a:cs typeface="Segoe UI Light" panose="020B0502040204020203" pitchFamily="34" charset="0"/>
              </a:rPr>
              <a:t>github.com/OfficeDev/PnP/tree/master/Samples/OD4B.NavLinksInjection</a:t>
            </a:r>
            <a:endParaRPr lang="en-US" sz="24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p:txBody>
          <a:bodyPr/>
          <a:lstStyle/>
          <a:p>
            <a:r>
              <a:rPr lang="fi-FI" smtClean="0"/>
              <a:t>Demo</a:t>
            </a:r>
            <a:endParaRPr lang="en-GB" dirty="0"/>
          </a:p>
        </p:txBody>
      </p:sp>
      <p:sp>
        <p:nvSpPr>
          <p:cNvPr id="9" name="Text Placeholder 8"/>
          <p:cNvSpPr>
            <a:spLocks noGrp="1"/>
          </p:cNvSpPr>
          <p:nvPr>
            <p:ph type="body" sz="quarter" idx="11"/>
          </p:nvPr>
        </p:nvSpPr>
        <p:spPr/>
        <p:txBody>
          <a:bodyPr/>
          <a:lstStyle/>
          <a:p>
            <a:r>
              <a:rPr lang="en-US" sz="5400" dirty="0" smtClean="0"/>
              <a:t>Embed second </a:t>
            </a:r>
            <a:r>
              <a:rPr lang="en-US" sz="5400" dirty="0"/>
              <a:t>level </a:t>
            </a:r>
            <a:r>
              <a:rPr lang="en-US" sz="5400" dirty="0" smtClean="0"/>
              <a:t>navigation</a:t>
            </a:r>
            <a:endParaRPr lang="en-GB" sz="5400" dirty="0"/>
          </a:p>
        </p:txBody>
      </p:sp>
    </p:spTree>
    <p:extLst>
      <p:ext uri="{BB962C8B-B14F-4D97-AF65-F5344CB8AC3E}">
        <p14:creationId xmlns:p14="http://schemas.microsoft.com/office/powerpoint/2010/main" val="20613035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UX customizations with app model</a:t>
            </a:r>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Model != App part</a:t>
            </a:r>
            <a:endParaRPr lang="en-US" dirty="0"/>
          </a:p>
        </p:txBody>
      </p:sp>
      <p:sp>
        <p:nvSpPr>
          <p:cNvPr id="3" name="TextBox 2"/>
          <p:cNvSpPr txBox="1"/>
          <p:nvPr/>
        </p:nvSpPr>
        <p:spPr>
          <a:xfrm>
            <a:off x="2528371" y="3763485"/>
            <a:ext cx="9725526" cy="777975"/>
          </a:xfrm>
          <a:prstGeom prst="rect">
            <a:avLst/>
          </a:prstGeom>
          <a:noFill/>
        </p:spPr>
        <p:txBody>
          <a:bodyPr wrap="square" lIns="179191" tIns="143354" rIns="179191" bIns="143354" rtlCol="0">
            <a:spAutoFit/>
          </a:bodyPr>
          <a:lstStyle/>
          <a:p>
            <a:pPr>
              <a:lnSpc>
                <a:spcPct val="90000"/>
              </a:lnSpc>
              <a:spcAft>
                <a:spcPts val="588"/>
              </a:spcAft>
            </a:pPr>
            <a:r>
              <a:rPr lang="en-US" sz="3527" dirty="0"/>
              <a:t>There are multiple other patterns you can use…</a:t>
            </a:r>
          </a:p>
        </p:txBody>
      </p:sp>
    </p:spTree>
    <p:extLst>
      <p:ext uri="{BB962C8B-B14F-4D97-AF65-F5344CB8AC3E}">
        <p14:creationId xmlns:p14="http://schemas.microsoft.com/office/powerpoint/2010/main" val="2271439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217328" cy="1975926"/>
          </a:xfrm>
        </p:spPr>
        <p:txBody>
          <a:bodyPr/>
          <a:lstStyle/>
          <a:p>
            <a:r>
              <a:rPr lang="en-US" dirty="0" smtClean="0"/>
              <a:t>What</a:t>
            </a:r>
          </a:p>
          <a:p>
            <a:pPr lvl="1"/>
            <a:r>
              <a:rPr lang="en-US" dirty="0" smtClean="0"/>
              <a:t>Rather than implementing custom web parts, provide pre-define out of the box templates which have needed branding and capabilities included</a:t>
            </a:r>
          </a:p>
          <a:p>
            <a:r>
              <a:rPr lang="en-US" dirty="0" smtClean="0"/>
              <a:t>Why</a:t>
            </a:r>
          </a:p>
          <a:p>
            <a:pPr lvl="1"/>
            <a:r>
              <a:rPr lang="en-US" dirty="0" smtClean="0"/>
              <a:t>Provides fast and cost efficient way to introduce reusable templates to avoid need of custom web parts or app parts</a:t>
            </a:r>
          </a:p>
          <a:p>
            <a:r>
              <a:rPr lang="en-US" dirty="0" smtClean="0"/>
              <a:t>How</a:t>
            </a:r>
          </a:p>
          <a:p>
            <a:pPr lvl="1"/>
            <a:r>
              <a:rPr lang="en-US" dirty="0" smtClean="0"/>
              <a:t>Configure OOB web parts, export and use them in web part gallery for other sites</a:t>
            </a:r>
            <a:endParaRPr lang="en-US" dirty="0"/>
          </a:p>
        </p:txBody>
      </p:sp>
      <p:sp>
        <p:nvSpPr>
          <p:cNvPr id="3" name="Title 2"/>
          <p:cNvSpPr>
            <a:spLocks noGrp="1"/>
          </p:cNvSpPr>
          <p:nvPr>
            <p:ph type="title"/>
          </p:nvPr>
        </p:nvSpPr>
        <p:spPr/>
        <p:txBody>
          <a:bodyPr/>
          <a:lstStyle/>
          <a:p>
            <a:r>
              <a:rPr lang="en-US" smtClean="0"/>
              <a:t>Extending OOB web parts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206632282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Steps to bring new web parts to sites</a:t>
            </a:r>
            <a:endParaRPr lang="en-US" dirty="0"/>
          </a:p>
        </p:txBody>
      </p:sp>
      <p:sp>
        <p:nvSpPr>
          <p:cNvPr id="5" name="Text Placeholder 4"/>
          <p:cNvSpPr>
            <a:spLocks noGrp="1"/>
          </p:cNvSpPr>
          <p:nvPr>
            <p:ph type="body" sz="quarter" idx="10"/>
          </p:nvPr>
        </p:nvSpPr>
        <p:spPr>
          <a:xfrm>
            <a:off x="519113" y="1447799"/>
            <a:ext cx="6777038" cy="2043636"/>
          </a:xfrm>
        </p:spPr>
        <p:txBody>
          <a:bodyPr/>
          <a:lstStyle/>
          <a:p>
            <a:pPr marL="742504" indent="-742504">
              <a:buFont typeface="+mj-lt"/>
              <a:buAutoNum type="arabicPeriod"/>
            </a:pPr>
            <a:r>
              <a:rPr lang="en-US" sz="2799" dirty="0"/>
              <a:t>Add OOB web part to page with desired configuration</a:t>
            </a:r>
          </a:p>
          <a:p>
            <a:pPr marL="742504" indent="-742504">
              <a:buFont typeface="+mj-lt"/>
              <a:buAutoNum type="arabicPeriod"/>
            </a:pPr>
            <a:r>
              <a:rPr lang="en-US" sz="2799" dirty="0"/>
              <a:t>Export .</a:t>
            </a:r>
            <a:r>
              <a:rPr lang="en-US" sz="2799" dirty="0" err="1"/>
              <a:t>webpart</a:t>
            </a:r>
            <a:r>
              <a:rPr lang="en-US" sz="2799" dirty="0"/>
              <a:t> file from page</a:t>
            </a:r>
          </a:p>
          <a:p>
            <a:pPr marL="742504" indent="-742504">
              <a:buFont typeface="+mj-lt"/>
              <a:buAutoNum type="arabicPeriod"/>
            </a:pPr>
            <a:r>
              <a:rPr lang="en-US" sz="2799" dirty="0"/>
              <a:t>Add .</a:t>
            </a:r>
            <a:r>
              <a:rPr lang="en-US" sz="2799" dirty="0" err="1"/>
              <a:t>webpart</a:t>
            </a:r>
            <a:r>
              <a:rPr lang="en-US" sz="2799" dirty="0"/>
              <a:t> file to web part gallery with specific attributes</a:t>
            </a:r>
          </a:p>
          <a:p>
            <a:pPr marL="742504" indent="-742504">
              <a:buFont typeface="+mj-lt"/>
              <a:buAutoNum type="arabicPeriod"/>
            </a:pPr>
            <a:r>
              <a:rPr lang="en-US" sz="2799" dirty="0"/>
              <a:t>Start using pre-defined templates with specific links or associations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138" y="1786"/>
            <a:ext cx="4573099" cy="6854429"/>
          </a:xfrm>
          <a:prstGeom prst="rect">
            <a:avLst/>
          </a:prstGeom>
        </p:spPr>
      </p:pic>
      <p:sp>
        <p:nvSpPr>
          <p:cNvPr id="2" name="TextBox 1"/>
          <p:cNvSpPr txBox="1"/>
          <p:nvPr/>
        </p:nvSpPr>
        <p:spPr>
          <a:xfrm>
            <a:off x="949727" y="5449778"/>
            <a:ext cx="9929052" cy="959680"/>
          </a:xfrm>
          <a:prstGeom prst="rect">
            <a:avLst/>
          </a:prstGeom>
          <a:solidFill>
            <a:schemeClr val="accent1"/>
          </a:solidFill>
        </p:spPr>
        <p:txBody>
          <a:bodyPr wrap="square" lIns="182784" tIns="146228" rIns="182784" bIns="146228" rtlCol="0">
            <a:spAutoFit/>
          </a:bodyPr>
          <a:lstStyle/>
          <a:p>
            <a:pPr marL="802793" indent="-802793">
              <a:lnSpc>
                <a:spcPct val="90000"/>
              </a:lnSpc>
              <a:spcAft>
                <a:spcPts val="600"/>
              </a:spcAft>
            </a:pPr>
            <a:r>
              <a:rPr lang="en-US" sz="2398" dirty="0">
                <a:solidFill>
                  <a:schemeClr val="bg1"/>
                </a:solidFill>
              </a:rPr>
              <a:t>Note: .</a:t>
            </a:r>
            <a:r>
              <a:rPr lang="en-US" sz="2398" dirty="0" err="1">
                <a:solidFill>
                  <a:schemeClr val="bg1"/>
                </a:solidFill>
              </a:rPr>
              <a:t>webpart</a:t>
            </a:r>
            <a:r>
              <a:rPr lang="en-US" sz="2398" dirty="0">
                <a:solidFill>
                  <a:schemeClr val="bg1"/>
                </a:solidFill>
              </a:rPr>
              <a:t> files can be added to the site automatically from App to web part gallery for enabling new capabilities in host web</a:t>
            </a:r>
          </a:p>
        </p:txBody>
      </p:sp>
    </p:spTree>
    <p:extLst>
      <p:ext uri="{BB962C8B-B14F-4D97-AF65-F5344CB8AC3E}">
        <p14:creationId xmlns:p14="http://schemas.microsoft.com/office/powerpoint/2010/main" val="25008055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App script part approach</a:t>
            </a:r>
            <a:endParaRPr lang="en-GB" dirty="0"/>
          </a:p>
        </p:txBody>
      </p:sp>
      <p:sp>
        <p:nvSpPr>
          <p:cNvPr id="4" name="Arc 3"/>
          <p:cNvSpPr/>
          <p:nvPr/>
        </p:nvSpPr>
        <p:spPr>
          <a:xfrm rot="3507375">
            <a:off x="10042768" y="4081282"/>
            <a:ext cx="631068" cy="1089227"/>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8267920" y="3197675"/>
            <a:ext cx="2352152" cy="1568362"/>
            <a:chOff x="4038040" y="2809767"/>
            <a:chExt cx="2352765" cy="1568771"/>
          </a:xfrm>
        </p:grpSpPr>
        <p:sp>
          <p:nvSpPr>
            <p:cNvPr id="6" name="Rectangle 5"/>
            <p:cNvSpPr/>
            <p:nvPr/>
          </p:nvSpPr>
          <p:spPr bwMode="auto">
            <a:xfrm>
              <a:off x="4038040" y="2809767"/>
              <a:ext cx="2142517" cy="1534599"/>
            </a:xfrm>
            <a:prstGeom prst="rect">
              <a:avLst/>
            </a:prstGeom>
            <a:solidFill>
              <a:schemeClr val="bg1">
                <a:lumMod val="95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3"/>
            <a:stretch>
              <a:fillRect/>
            </a:stretch>
          </p:blipFill>
          <p:spPr>
            <a:xfrm>
              <a:off x="5246592" y="3476941"/>
              <a:ext cx="529349" cy="417312"/>
            </a:xfrm>
            <a:prstGeom prst="rect">
              <a:avLst/>
            </a:prstGeom>
          </p:spPr>
        </p:pic>
        <p:pic>
          <p:nvPicPr>
            <p:cNvPr id="8" name="Picture 7"/>
            <p:cNvPicPr>
              <a:picLocks noChangeAspect="1"/>
            </p:cNvPicPr>
            <p:nvPr/>
          </p:nvPicPr>
          <p:blipFill>
            <a:blip r:embed="rId3"/>
            <a:stretch>
              <a:fillRect/>
            </a:stretch>
          </p:blipFill>
          <p:spPr>
            <a:xfrm>
              <a:off x="5581574" y="3585493"/>
              <a:ext cx="556200" cy="438480"/>
            </a:xfrm>
            <a:prstGeom prst="rect">
              <a:avLst/>
            </a:prstGeom>
          </p:spPr>
        </p:pic>
        <p:pic>
          <p:nvPicPr>
            <p:cNvPr id="9" name="Picture 8"/>
            <p:cNvPicPr>
              <a:picLocks noChangeAspect="1"/>
            </p:cNvPicPr>
            <p:nvPr/>
          </p:nvPicPr>
          <p:blipFill>
            <a:blip r:embed="rId4"/>
            <a:stretch>
              <a:fillRect/>
            </a:stretch>
          </p:blipFill>
          <p:spPr>
            <a:xfrm>
              <a:off x="5970309" y="3700199"/>
              <a:ext cx="420496" cy="432326"/>
            </a:xfrm>
            <a:prstGeom prst="rect">
              <a:avLst/>
            </a:prstGeom>
          </p:spPr>
        </p:pic>
        <p:pic>
          <p:nvPicPr>
            <p:cNvPr id="10" name="Picture 9"/>
            <p:cNvPicPr>
              <a:picLocks noChangeAspect="1"/>
            </p:cNvPicPr>
            <p:nvPr/>
          </p:nvPicPr>
          <p:blipFill>
            <a:blip r:embed="rId5"/>
            <a:stretch>
              <a:fillRect/>
            </a:stretch>
          </p:blipFill>
          <p:spPr>
            <a:xfrm>
              <a:off x="4893565" y="3772769"/>
              <a:ext cx="688009" cy="605769"/>
            </a:xfrm>
            <a:prstGeom prst="rect">
              <a:avLst/>
            </a:prstGeom>
          </p:spPr>
        </p:pic>
      </p:grpSp>
      <p:sp>
        <p:nvSpPr>
          <p:cNvPr id="11" name="Rectangle 10"/>
          <p:cNvSpPr/>
          <p:nvPr/>
        </p:nvSpPr>
        <p:spPr bwMode="auto">
          <a:xfrm>
            <a:off x="1518257" y="2068165"/>
            <a:ext cx="6102274" cy="2950450"/>
          </a:xfrm>
          <a:prstGeom prst="rect">
            <a:avLst/>
          </a:prstGeom>
          <a:solidFill>
            <a:schemeClr val="bg1">
              <a:lumMod val="95000"/>
              <a:alpha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p>
        </p:txBody>
      </p:sp>
      <p:pic>
        <p:nvPicPr>
          <p:cNvPr id="12" name="Picture 11"/>
          <p:cNvPicPr>
            <a:picLocks noChangeAspect="1"/>
          </p:cNvPicPr>
          <p:nvPr/>
        </p:nvPicPr>
        <p:blipFill>
          <a:blip r:embed="rId6"/>
          <a:stretch>
            <a:fillRect/>
          </a:stretch>
        </p:blipFill>
        <p:spPr>
          <a:xfrm>
            <a:off x="2136201" y="2499001"/>
            <a:ext cx="5238703" cy="2267035"/>
          </a:xfrm>
          <a:prstGeom prst="rect">
            <a:avLst/>
          </a:prstGeom>
          <a:ln>
            <a:solidFill>
              <a:schemeClr val="bg1">
                <a:lumMod val="75000"/>
              </a:schemeClr>
            </a:solidFill>
          </a:ln>
          <a:effectLst>
            <a:softEdge rad="12700"/>
          </a:effectLst>
        </p:spPr>
      </p:pic>
      <p:sp>
        <p:nvSpPr>
          <p:cNvPr id="13" name="Rectangle 12"/>
          <p:cNvSpPr/>
          <p:nvPr/>
        </p:nvSpPr>
        <p:spPr bwMode="auto">
          <a:xfrm>
            <a:off x="3012063" y="3203399"/>
            <a:ext cx="4113353" cy="15091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193885" y="3263431"/>
            <a:ext cx="1572817" cy="1309291"/>
          </a:xfrm>
          <a:prstGeom prst="rect">
            <a:avLst/>
          </a:prstGeom>
          <a:solidFill>
            <a:schemeClr val="accent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dirty="0">
                <a:gradFill>
                  <a:gsLst>
                    <a:gs pos="0">
                      <a:srgbClr val="FFFFFF"/>
                    </a:gs>
                    <a:gs pos="100000">
                      <a:srgbClr val="FFFFFF"/>
                    </a:gs>
                  </a:gsLst>
                  <a:lin ang="5400000" scaled="0"/>
                </a:gradFill>
                <a:ea typeface="Segoe UI" pitchFamily="34" charset="0"/>
                <a:cs typeface="Segoe UI" pitchFamily="34" charset="0"/>
              </a:rPr>
              <a:t>App Script Part</a:t>
            </a:r>
          </a:p>
          <a:p>
            <a:pPr algn="ctr" defTabSz="913825"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&lt;div id=“”/&gt;</a:t>
            </a:r>
          </a:p>
        </p:txBody>
      </p:sp>
      <p:grpSp>
        <p:nvGrpSpPr>
          <p:cNvPr id="15" name="Group 14"/>
          <p:cNvGrpSpPr/>
          <p:nvPr/>
        </p:nvGrpSpPr>
        <p:grpSpPr>
          <a:xfrm>
            <a:off x="2754932" y="3582772"/>
            <a:ext cx="514267" cy="514267"/>
            <a:chOff x="492" y="17985"/>
            <a:chExt cx="524853" cy="524853"/>
          </a:xfrm>
        </p:grpSpPr>
        <p:sp>
          <p:nvSpPr>
            <p:cNvPr id="16" name="Oval 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2</a:t>
              </a:r>
              <a:endParaRPr lang="en-US" sz="2351" dirty="0"/>
            </a:p>
          </p:txBody>
        </p:sp>
      </p:grpSp>
      <p:grpSp>
        <p:nvGrpSpPr>
          <p:cNvPr id="18" name="Group 17"/>
          <p:cNvGrpSpPr/>
          <p:nvPr/>
        </p:nvGrpSpPr>
        <p:grpSpPr>
          <a:xfrm>
            <a:off x="1776729" y="3143818"/>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1</a:t>
              </a:r>
              <a:endParaRPr lang="en-US" sz="2351" dirty="0"/>
            </a:p>
          </p:txBody>
        </p:sp>
      </p:grpSp>
      <p:cxnSp>
        <p:nvCxnSpPr>
          <p:cNvPr id="21" name="Straight Arrow Connector 20"/>
          <p:cNvCxnSpPr/>
          <p:nvPr/>
        </p:nvCxnSpPr>
        <p:spPr>
          <a:xfrm flipH="1">
            <a:off x="4803509" y="4161747"/>
            <a:ext cx="3538090" cy="5832"/>
          </a:xfrm>
          <a:prstGeom prst="straightConnector1">
            <a:avLst/>
          </a:prstGeom>
          <a:ln w="28575">
            <a:solidFill>
              <a:schemeClr val="accent1"/>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5576458" y="3912420"/>
            <a:ext cx="1158028" cy="215388"/>
          </a:xfrm>
          <a:prstGeom prst="rect">
            <a:avLst/>
          </a:prstGeom>
          <a:noFill/>
        </p:spPr>
        <p:txBody>
          <a:bodyPr wrap="none" lIns="0" tIns="0" rIns="0" bIns="0" rtlCol="0">
            <a:spAutoFit/>
          </a:bodyPr>
          <a:lstStyle/>
          <a:p>
            <a:r>
              <a:rPr lang="en-US" sz="1400" spc="-70" dirty="0">
                <a:solidFill>
                  <a:schemeClr val="tx1">
                    <a:lumMod val="65000"/>
                    <a:lumOff val="35000"/>
                  </a:schemeClr>
                </a:solidFill>
              </a:rPr>
              <a:t>&lt;&lt;Reference&gt;&gt;</a:t>
            </a:r>
          </a:p>
        </p:txBody>
      </p:sp>
      <p:grpSp>
        <p:nvGrpSpPr>
          <p:cNvPr id="23" name="Group 22"/>
          <p:cNvGrpSpPr/>
          <p:nvPr/>
        </p:nvGrpSpPr>
        <p:grpSpPr>
          <a:xfrm>
            <a:off x="8586597" y="4579662"/>
            <a:ext cx="514267" cy="514267"/>
            <a:chOff x="492" y="17985"/>
            <a:chExt cx="524853" cy="524853"/>
          </a:xfrm>
        </p:grpSpPr>
        <p:sp>
          <p:nvSpPr>
            <p:cNvPr id="24" name="Oval 2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4</a:t>
              </a:r>
              <a:endParaRPr lang="en-US" sz="2351" dirty="0"/>
            </a:p>
          </p:txBody>
        </p:sp>
      </p:grpSp>
      <p:grpSp>
        <p:nvGrpSpPr>
          <p:cNvPr id="26" name="Group 25"/>
          <p:cNvGrpSpPr/>
          <p:nvPr/>
        </p:nvGrpSpPr>
        <p:grpSpPr>
          <a:xfrm>
            <a:off x="6703524" y="3957970"/>
            <a:ext cx="514267" cy="514267"/>
            <a:chOff x="492" y="17985"/>
            <a:chExt cx="524853" cy="524853"/>
          </a:xfrm>
        </p:grpSpPr>
        <p:sp>
          <p:nvSpPr>
            <p:cNvPr id="27" name="Oval 2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3</a:t>
              </a:r>
              <a:endParaRPr lang="en-US" sz="2351" dirty="0"/>
            </a:p>
          </p:txBody>
        </p:sp>
      </p:grpSp>
      <p:grpSp>
        <p:nvGrpSpPr>
          <p:cNvPr id="29" name="Group 28"/>
          <p:cNvGrpSpPr/>
          <p:nvPr/>
        </p:nvGrpSpPr>
        <p:grpSpPr>
          <a:xfrm>
            <a:off x="6243304" y="1565556"/>
            <a:ext cx="1883155" cy="1937855"/>
            <a:chOff x="4383758" y="2203464"/>
            <a:chExt cx="2516893" cy="2590001"/>
          </a:xfrm>
        </p:grpSpPr>
        <p:sp>
          <p:nvSpPr>
            <p:cNvPr id="30" name="Rectangle 29"/>
            <p:cNvSpPr/>
            <p:nvPr/>
          </p:nvSpPr>
          <p:spPr bwMode="auto">
            <a:xfrm>
              <a:off x="4590643" y="2203464"/>
              <a:ext cx="1964308" cy="230838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31" name="Group 30"/>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7"/>
              <a:stretch>
                <a:fillRect/>
              </a:stretch>
            </p:blipFill>
            <p:spPr>
              <a:xfrm>
                <a:off x="4557447" y="1902539"/>
                <a:ext cx="477423" cy="839046"/>
              </a:xfrm>
              <a:prstGeom prst="rect">
                <a:avLst/>
              </a:prstGeom>
            </p:spPr>
          </p:pic>
          <p:pic>
            <p:nvPicPr>
              <p:cNvPr id="40" name="Picture 39"/>
              <p:cNvPicPr>
                <a:picLocks noChangeAspect="1"/>
              </p:cNvPicPr>
              <p:nvPr/>
            </p:nvPicPr>
            <p:blipFill>
              <a:blip r:embed="rId7"/>
              <a:stretch>
                <a:fillRect/>
              </a:stretch>
            </p:blipFill>
            <p:spPr>
              <a:xfrm>
                <a:off x="4869643" y="1721445"/>
                <a:ext cx="477423" cy="839046"/>
              </a:xfrm>
              <a:prstGeom prst="rect">
                <a:avLst/>
              </a:prstGeom>
            </p:spPr>
          </p:pic>
          <p:pic>
            <p:nvPicPr>
              <p:cNvPr id="41" name="Picture 40"/>
              <p:cNvPicPr>
                <a:picLocks noChangeAspect="1"/>
              </p:cNvPicPr>
              <p:nvPr/>
            </p:nvPicPr>
            <p:blipFill>
              <a:blip r:embed="rId8"/>
              <a:stretch>
                <a:fillRect/>
              </a:stretch>
            </p:blipFill>
            <p:spPr>
              <a:xfrm>
                <a:off x="5153580" y="1902539"/>
                <a:ext cx="882907" cy="862815"/>
              </a:xfrm>
              <a:prstGeom prst="rect">
                <a:avLst/>
              </a:prstGeom>
            </p:spPr>
          </p:pic>
        </p:grpSp>
        <p:grpSp>
          <p:nvGrpSpPr>
            <p:cNvPr id="32" name="Group 31"/>
            <p:cNvGrpSpPr/>
            <p:nvPr/>
          </p:nvGrpSpPr>
          <p:grpSpPr>
            <a:xfrm>
              <a:off x="4880542" y="3820782"/>
              <a:ext cx="944427" cy="972683"/>
              <a:chOff x="3981885" y="2834055"/>
              <a:chExt cx="944427" cy="972683"/>
            </a:xfrm>
          </p:grpSpPr>
          <p:pic>
            <p:nvPicPr>
              <p:cNvPr id="36" name="Picture 35"/>
              <p:cNvPicPr>
                <a:picLocks noChangeAspect="1"/>
              </p:cNvPicPr>
              <p:nvPr/>
            </p:nvPicPr>
            <p:blipFill>
              <a:blip r:embed="rId7"/>
              <a:stretch>
                <a:fillRect/>
              </a:stretch>
            </p:blipFill>
            <p:spPr>
              <a:xfrm>
                <a:off x="3981885" y="2967692"/>
                <a:ext cx="477423" cy="839046"/>
              </a:xfrm>
              <a:prstGeom prst="rect">
                <a:avLst/>
              </a:prstGeom>
            </p:spPr>
          </p:pic>
          <p:pic>
            <p:nvPicPr>
              <p:cNvPr id="37" name="Picture 36"/>
              <p:cNvPicPr>
                <a:picLocks noChangeAspect="1"/>
              </p:cNvPicPr>
              <p:nvPr/>
            </p:nvPicPr>
            <p:blipFill>
              <a:blip r:embed="rId7"/>
              <a:stretch>
                <a:fillRect/>
              </a:stretch>
            </p:blipFill>
            <p:spPr>
              <a:xfrm>
                <a:off x="4269036" y="2834055"/>
                <a:ext cx="477423" cy="839046"/>
              </a:xfrm>
              <a:prstGeom prst="rect">
                <a:avLst/>
              </a:prstGeom>
            </p:spPr>
          </p:pic>
          <p:pic>
            <p:nvPicPr>
              <p:cNvPr id="38" name="Picture 37"/>
              <p:cNvPicPr>
                <a:picLocks noChangeAspect="1"/>
              </p:cNvPicPr>
              <p:nvPr/>
            </p:nvPicPr>
            <p:blipFill>
              <a:blip r:embed="rId9"/>
              <a:stretch>
                <a:fillRect/>
              </a:stretch>
            </p:blipFill>
            <p:spPr>
              <a:xfrm>
                <a:off x="4480085" y="3260431"/>
                <a:ext cx="446227" cy="456212"/>
              </a:xfrm>
              <a:prstGeom prst="rect">
                <a:avLst/>
              </a:prstGeom>
            </p:spPr>
          </p:pic>
        </p:grpSp>
        <p:grpSp>
          <p:nvGrpSpPr>
            <p:cNvPr id="33" name="Group 32"/>
            <p:cNvGrpSpPr/>
            <p:nvPr/>
          </p:nvGrpSpPr>
          <p:grpSpPr>
            <a:xfrm>
              <a:off x="4383758" y="2988031"/>
              <a:ext cx="968998" cy="971748"/>
              <a:chOff x="3601101" y="2714202"/>
              <a:chExt cx="968998" cy="971748"/>
            </a:xfrm>
          </p:grpSpPr>
          <p:pic>
            <p:nvPicPr>
              <p:cNvPr id="34" name="Picture 33"/>
              <p:cNvPicPr>
                <a:picLocks noChangeAspect="1"/>
              </p:cNvPicPr>
              <p:nvPr/>
            </p:nvPicPr>
            <p:blipFill>
              <a:blip r:embed="rId7"/>
              <a:stretch>
                <a:fillRect/>
              </a:stretch>
            </p:blipFill>
            <p:spPr>
              <a:xfrm>
                <a:off x="3601101" y="2846904"/>
                <a:ext cx="477423" cy="839046"/>
              </a:xfrm>
              <a:prstGeom prst="rect">
                <a:avLst/>
              </a:prstGeom>
            </p:spPr>
          </p:pic>
          <p:pic>
            <p:nvPicPr>
              <p:cNvPr id="35" name="Picture 34"/>
              <p:cNvPicPr>
                <a:picLocks noChangeAspect="1"/>
              </p:cNvPicPr>
              <p:nvPr/>
            </p:nvPicPr>
            <p:blipFill>
              <a:blip r:embed="rId10"/>
              <a:stretch>
                <a:fillRect/>
              </a:stretch>
            </p:blipFill>
            <p:spPr>
              <a:xfrm>
                <a:off x="3875612" y="2714202"/>
                <a:ext cx="694487" cy="898458"/>
              </a:xfrm>
              <a:prstGeom prst="rect">
                <a:avLst/>
              </a:prstGeom>
            </p:spPr>
          </p:pic>
        </p:grpSp>
      </p:grpSp>
      <p:grpSp>
        <p:nvGrpSpPr>
          <p:cNvPr id="42" name="Group 41"/>
          <p:cNvGrpSpPr/>
          <p:nvPr/>
        </p:nvGrpSpPr>
        <p:grpSpPr>
          <a:xfrm>
            <a:off x="8391118" y="3727466"/>
            <a:ext cx="605714" cy="762940"/>
            <a:chOff x="8856725" y="2275112"/>
            <a:chExt cx="605872" cy="763139"/>
          </a:xfrm>
        </p:grpSpPr>
        <p:pic>
          <p:nvPicPr>
            <p:cNvPr id="43" name="Picture 42"/>
            <p:cNvPicPr>
              <a:picLocks noChangeAspect="1"/>
            </p:cNvPicPr>
            <p:nvPr/>
          </p:nvPicPr>
          <p:blipFill>
            <a:blip r:embed="rId11"/>
            <a:stretch>
              <a:fillRect/>
            </a:stretch>
          </p:blipFill>
          <p:spPr>
            <a:xfrm>
              <a:off x="8856725" y="2275112"/>
              <a:ext cx="527111" cy="689388"/>
            </a:xfrm>
            <a:prstGeom prst="rect">
              <a:avLst/>
            </a:prstGeom>
          </p:spPr>
        </p:pic>
        <p:pic>
          <p:nvPicPr>
            <p:cNvPr id="44" name="Picture 43"/>
            <p:cNvPicPr>
              <a:picLocks noChangeAspect="1"/>
            </p:cNvPicPr>
            <p:nvPr/>
          </p:nvPicPr>
          <p:blipFill>
            <a:blip r:embed="rId11"/>
            <a:stretch>
              <a:fillRect/>
            </a:stretch>
          </p:blipFill>
          <p:spPr>
            <a:xfrm>
              <a:off x="8935486" y="2348863"/>
              <a:ext cx="527111" cy="689388"/>
            </a:xfrm>
            <a:prstGeom prst="rect">
              <a:avLst/>
            </a:prstGeom>
          </p:spPr>
        </p:pic>
        <p:sp>
          <p:nvSpPr>
            <p:cNvPr id="45" name="Right Triangle 44"/>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cxnSp>
        <p:nvCxnSpPr>
          <p:cNvPr id="47" name="Straight Connector 46"/>
          <p:cNvCxnSpPr/>
          <p:nvPr/>
        </p:nvCxnSpPr>
        <p:spPr>
          <a:xfrm flipV="1">
            <a:off x="7996977" y="4545141"/>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8" name="TextBox 4"/>
          <p:cNvSpPr txBox="1"/>
          <p:nvPr/>
        </p:nvSpPr>
        <p:spPr>
          <a:xfrm>
            <a:off x="5081789" y="4858511"/>
            <a:ext cx="3081463" cy="113453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or centrally in the provider hosted app side (preferred).</a:t>
            </a:r>
            <a:endParaRPr lang="en-US" sz="1400" dirty="0">
              <a:solidFill>
                <a:schemeClr val="bg1"/>
              </a:solidFill>
            </a:endParaRPr>
          </a:p>
        </p:txBody>
      </p:sp>
      <p:cxnSp>
        <p:nvCxnSpPr>
          <p:cNvPr id="49" name="Straight Connector 48"/>
          <p:cNvCxnSpPr/>
          <p:nvPr/>
        </p:nvCxnSpPr>
        <p:spPr>
          <a:xfrm flipV="1">
            <a:off x="2578608" y="4340918"/>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0" name="TextBox 4"/>
          <p:cNvSpPr txBox="1"/>
          <p:nvPr/>
        </p:nvSpPr>
        <p:spPr>
          <a:xfrm>
            <a:off x="937951" y="4772570"/>
            <a:ext cx="2792900"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Out of the box script or content editor web part with the needed reference to JavaScritp in the provider hosted app side</a:t>
            </a:r>
            <a:endParaRPr lang="en-US" sz="1400" dirty="0">
              <a:solidFill>
                <a:schemeClr val="bg1"/>
              </a:solidFill>
            </a:endParaRPr>
          </a:p>
        </p:txBody>
      </p:sp>
    </p:spTree>
    <p:extLst>
      <p:ext uri="{BB962C8B-B14F-4D97-AF65-F5344CB8AC3E}">
        <p14:creationId xmlns:p14="http://schemas.microsoft.com/office/powerpoint/2010/main" val="35825177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1000"/>
                                        <p:tgtEl>
                                          <p:spTgt spid="49"/>
                                        </p:tgtEl>
                                      </p:cBhvr>
                                    </p:animEffect>
                                    <p:anim calcmode="lin" valueType="num">
                                      <p:cBhvr>
                                        <p:cTn id="23" dur="1000" fill="hold"/>
                                        <p:tgtEl>
                                          <p:spTgt spid="49"/>
                                        </p:tgtEl>
                                        <p:attrNameLst>
                                          <p:attrName>ppt_x</p:attrName>
                                        </p:attrNameLst>
                                      </p:cBhvr>
                                      <p:tavLst>
                                        <p:tav tm="0">
                                          <p:val>
                                            <p:strVal val="#ppt_x"/>
                                          </p:val>
                                        </p:tav>
                                        <p:tav tm="100000">
                                          <p:val>
                                            <p:strVal val="#ppt_x"/>
                                          </p:val>
                                        </p:tav>
                                      </p:tavLst>
                                    </p:anim>
                                    <p:anim calcmode="lin" valueType="num">
                                      <p:cBhvr>
                                        <p:cTn id="2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anim calcmode="lin" valueType="num">
                                      <p:cBhvr>
                                        <p:cTn id="45" dur="1000" fill="hold"/>
                                        <p:tgtEl>
                                          <p:spTgt spid="47"/>
                                        </p:tgtEl>
                                        <p:attrNameLst>
                                          <p:attrName>ppt_x</p:attrName>
                                        </p:attrNameLst>
                                      </p:cBhvr>
                                      <p:tavLst>
                                        <p:tav tm="0">
                                          <p:val>
                                            <p:strVal val="#ppt_x"/>
                                          </p:val>
                                        </p:tav>
                                        <p:tav tm="100000">
                                          <p:val>
                                            <p:strVal val="#ppt_x"/>
                                          </p:val>
                                        </p:tav>
                                      </p:tavLst>
                                    </p:anim>
                                    <p:anim calcmode="lin" valueType="num">
                                      <p:cBhvr>
                                        <p:cTn id="46" dur="1000" fill="hold"/>
                                        <p:tgtEl>
                                          <p:spTgt spid="4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48"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“How would I get that app script part included to the sites? Install an app?”</a:t>
            </a:r>
            <a:endParaRPr lang="en-GB" sz="5998" dirty="0"/>
          </a:p>
        </p:txBody>
      </p:sp>
      <p:sp>
        <p:nvSpPr>
          <p:cNvPr id="4" name="TextBox 3"/>
          <p:cNvSpPr txBox="1"/>
          <p:nvPr/>
        </p:nvSpPr>
        <p:spPr>
          <a:xfrm>
            <a:off x="4526216" y="4969934"/>
            <a:ext cx="7141911" cy="83078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Normally you’d add the web part definition to the sites during site provisioning.</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25881" y="3523761"/>
            <a:ext cx="2469905" cy="1861563"/>
          </a:xfrm>
          <a:prstGeom prst="rect">
            <a:avLst/>
          </a:prstGeom>
          <a:noFill/>
        </p:spPr>
        <p:txBody>
          <a:bodyPr wrap="none" rtlCol="0">
            <a:spAutoFit/>
          </a:bodyPr>
          <a:lstStyle/>
          <a:p>
            <a:r>
              <a:rPr lang="en-US" sz="11497" dirty="0">
                <a:latin typeface="Segoe UI" panose="020B0502040204020203" pitchFamily="34" charset="0"/>
                <a:cs typeface="Segoe UI" panose="020B0502040204020203" pitchFamily="34" charset="0"/>
              </a:rPr>
              <a:t>No.</a:t>
            </a:r>
            <a:endParaRPr lang="en-GB" sz="114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39111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https://github.com/OfficeDev/PnP/tree/master/Samples/Core.AppScriptPart</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4800" dirty="0"/>
              <a:t>Web part templates and app script </a:t>
            </a:r>
            <a:r>
              <a:rPr lang="en-US" sz="4800" dirty="0" smtClean="0"/>
              <a:t>part</a:t>
            </a:r>
            <a:endParaRPr lang="en-US" sz="4800" dirty="0"/>
          </a:p>
        </p:txBody>
      </p:sp>
    </p:spTree>
    <p:extLst>
      <p:ext uri="{BB962C8B-B14F-4D97-AF65-F5344CB8AC3E}">
        <p14:creationId xmlns:p14="http://schemas.microsoft.com/office/powerpoint/2010/main" val="641488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Add links to specific locations in the SharePoint site and present app model options or settings in dialog, so that user does not lose context</a:t>
            </a:r>
          </a:p>
          <a:p>
            <a:r>
              <a:rPr lang="en-US" dirty="0" smtClean="0"/>
              <a:t>Why</a:t>
            </a:r>
          </a:p>
          <a:p>
            <a:pPr lvl="1"/>
            <a:r>
              <a:rPr lang="en-US" dirty="0" smtClean="0"/>
              <a:t>Provides additional efficient capability for exposing information or functionalities in the UI with app model techniques</a:t>
            </a:r>
          </a:p>
          <a:p>
            <a:r>
              <a:rPr lang="en-US" dirty="0" smtClean="0"/>
              <a:t>How</a:t>
            </a:r>
          </a:p>
          <a:p>
            <a:pPr lvl="1"/>
            <a:r>
              <a:rPr lang="en-US" dirty="0" smtClean="0"/>
              <a:t>Use standard SharePoint popup technique to present app content in popup</a:t>
            </a:r>
            <a:endParaRPr lang="en-US" dirty="0"/>
          </a:p>
        </p:txBody>
      </p:sp>
      <p:sp>
        <p:nvSpPr>
          <p:cNvPr id="3" name="Title 2"/>
          <p:cNvSpPr>
            <a:spLocks noGrp="1"/>
          </p:cNvSpPr>
          <p:nvPr>
            <p:ph type="title"/>
          </p:nvPr>
        </p:nvSpPr>
        <p:spPr/>
        <p:txBody>
          <a:bodyPr/>
          <a:lstStyle/>
          <a:p>
            <a:r>
              <a:rPr lang="en-US" smtClean="0"/>
              <a:t>Dialogs with app model</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3406128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Dialogs with app model</a:t>
            </a:r>
            <a:endParaRPr lang="en-GB" dirty="0"/>
          </a:p>
        </p:txBody>
      </p:sp>
      <p:sp>
        <p:nvSpPr>
          <p:cNvPr id="4" name="Arc 3"/>
          <p:cNvSpPr/>
          <p:nvPr/>
        </p:nvSpPr>
        <p:spPr>
          <a:xfrm rot="3507375">
            <a:off x="10345139" y="3941536"/>
            <a:ext cx="631068" cy="1089227"/>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8570291" y="3057929"/>
            <a:ext cx="2352152" cy="1568362"/>
            <a:chOff x="4038040" y="2809767"/>
            <a:chExt cx="2352765" cy="1568771"/>
          </a:xfrm>
        </p:grpSpPr>
        <p:sp>
          <p:nvSpPr>
            <p:cNvPr id="6" name="Rectangle 5"/>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3"/>
            <a:stretch>
              <a:fillRect/>
            </a:stretch>
          </p:blipFill>
          <p:spPr>
            <a:xfrm>
              <a:off x="5246592" y="3476941"/>
              <a:ext cx="529349" cy="417312"/>
            </a:xfrm>
            <a:prstGeom prst="rect">
              <a:avLst/>
            </a:prstGeom>
          </p:spPr>
        </p:pic>
        <p:pic>
          <p:nvPicPr>
            <p:cNvPr id="8" name="Picture 7"/>
            <p:cNvPicPr>
              <a:picLocks noChangeAspect="1"/>
            </p:cNvPicPr>
            <p:nvPr/>
          </p:nvPicPr>
          <p:blipFill>
            <a:blip r:embed="rId3"/>
            <a:stretch>
              <a:fillRect/>
            </a:stretch>
          </p:blipFill>
          <p:spPr>
            <a:xfrm>
              <a:off x="5581574" y="3585493"/>
              <a:ext cx="556200" cy="438480"/>
            </a:xfrm>
            <a:prstGeom prst="rect">
              <a:avLst/>
            </a:prstGeom>
          </p:spPr>
        </p:pic>
        <p:pic>
          <p:nvPicPr>
            <p:cNvPr id="9" name="Picture 8"/>
            <p:cNvPicPr>
              <a:picLocks noChangeAspect="1"/>
            </p:cNvPicPr>
            <p:nvPr/>
          </p:nvPicPr>
          <p:blipFill>
            <a:blip r:embed="rId4"/>
            <a:stretch>
              <a:fillRect/>
            </a:stretch>
          </p:blipFill>
          <p:spPr>
            <a:xfrm>
              <a:off x="5970309" y="3700199"/>
              <a:ext cx="420496" cy="432326"/>
            </a:xfrm>
            <a:prstGeom prst="rect">
              <a:avLst/>
            </a:prstGeom>
          </p:spPr>
        </p:pic>
        <p:pic>
          <p:nvPicPr>
            <p:cNvPr id="10" name="Picture 9"/>
            <p:cNvPicPr>
              <a:picLocks noChangeAspect="1"/>
            </p:cNvPicPr>
            <p:nvPr/>
          </p:nvPicPr>
          <p:blipFill>
            <a:blip r:embed="rId5"/>
            <a:stretch>
              <a:fillRect/>
            </a:stretch>
          </p:blipFill>
          <p:spPr>
            <a:xfrm>
              <a:off x="4893565" y="3772769"/>
              <a:ext cx="688009" cy="605769"/>
            </a:xfrm>
            <a:prstGeom prst="rect">
              <a:avLst/>
            </a:prstGeom>
          </p:spPr>
        </p:pic>
      </p:grpSp>
      <p:sp>
        <p:nvSpPr>
          <p:cNvPr id="11" name="Rectangle 10"/>
          <p:cNvSpPr/>
          <p:nvPr/>
        </p:nvSpPr>
        <p:spPr bwMode="auto">
          <a:xfrm>
            <a:off x="1820627" y="1928420"/>
            <a:ext cx="6102274" cy="2950450"/>
          </a:xfrm>
          <a:prstGeom prst="rect">
            <a:avLst/>
          </a:prstGeom>
          <a:solidFill>
            <a:schemeClr val="bg1">
              <a:lumMod val="95000"/>
              <a:alpha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p>
        </p:txBody>
      </p:sp>
      <p:pic>
        <p:nvPicPr>
          <p:cNvPr id="12" name="Picture 11"/>
          <p:cNvPicPr>
            <a:picLocks noChangeAspect="1"/>
          </p:cNvPicPr>
          <p:nvPr/>
        </p:nvPicPr>
        <p:blipFill>
          <a:blip r:embed="rId6"/>
          <a:stretch>
            <a:fillRect/>
          </a:stretch>
        </p:blipFill>
        <p:spPr>
          <a:xfrm>
            <a:off x="2438571" y="2359255"/>
            <a:ext cx="5238703" cy="2428002"/>
          </a:xfrm>
          <a:prstGeom prst="rect">
            <a:avLst/>
          </a:prstGeom>
          <a:ln>
            <a:solidFill>
              <a:schemeClr val="bg1">
                <a:lumMod val="75000"/>
              </a:schemeClr>
            </a:solidFill>
          </a:ln>
          <a:effectLst>
            <a:softEdge rad="12700"/>
          </a:effectLst>
        </p:spPr>
      </p:pic>
      <p:sp>
        <p:nvSpPr>
          <p:cNvPr id="13" name="Rectangle 12"/>
          <p:cNvSpPr/>
          <p:nvPr/>
        </p:nvSpPr>
        <p:spPr bwMode="auto">
          <a:xfrm>
            <a:off x="3314433" y="3063653"/>
            <a:ext cx="4113353" cy="15091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673549" y="3114613"/>
            <a:ext cx="2545306" cy="1557845"/>
          </a:xfrm>
          <a:prstGeom prst="rect">
            <a:avLst/>
          </a:prstGeom>
          <a:solidFill>
            <a:schemeClr val="accent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dirty="0">
                <a:gradFill>
                  <a:gsLst>
                    <a:gs pos="0">
                      <a:srgbClr val="FFFFFF"/>
                    </a:gs>
                    <a:gs pos="100000">
                      <a:srgbClr val="FFFFFF"/>
                    </a:gs>
                  </a:gsLst>
                  <a:lin ang="5400000" scaled="0"/>
                </a:gradFill>
                <a:ea typeface="Segoe UI" pitchFamily="34" charset="0"/>
                <a:cs typeface="Segoe UI" pitchFamily="34" charset="0"/>
              </a:rPr>
              <a:t>App Popup</a:t>
            </a:r>
          </a:p>
        </p:txBody>
      </p:sp>
      <p:grpSp>
        <p:nvGrpSpPr>
          <p:cNvPr id="15" name="Group 14"/>
          <p:cNvGrpSpPr/>
          <p:nvPr/>
        </p:nvGrpSpPr>
        <p:grpSpPr>
          <a:xfrm>
            <a:off x="3365131" y="3671401"/>
            <a:ext cx="514267" cy="514267"/>
            <a:chOff x="492" y="17985"/>
            <a:chExt cx="524853" cy="524853"/>
          </a:xfrm>
        </p:grpSpPr>
        <p:sp>
          <p:nvSpPr>
            <p:cNvPr id="16" name="Oval 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2</a:t>
              </a:r>
              <a:endParaRPr lang="en-US" sz="2351" dirty="0"/>
            </a:p>
          </p:txBody>
        </p:sp>
      </p:grpSp>
      <p:grpSp>
        <p:nvGrpSpPr>
          <p:cNvPr id="18" name="Group 17"/>
          <p:cNvGrpSpPr/>
          <p:nvPr/>
        </p:nvGrpSpPr>
        <p:grpSpPr>
          <a:xfrm>
            <a:off x="2090479" y="2981774"/>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1</a:t>
              </a:r>
              <a:endParaRPr lang="en-US" sz="2351" dirty="0"/>
            </a:p>
          </p:txBody>
        </p:sp>
      </p:grpSp>
      <p:cxnSp>
        <p:nvCxnSpPr>
          <p:cNvPr id="21" name="Straight Arrow Connector 20"/>
          <p:cNvCxnSpPr/>
          <p:nvPr/>
        </p:nvCxnSpPr>
        <p:spPr>
          <a:xfrm flipH="1">
            <a:off x="6254235" y="4022002"/>
            <a:ext cx="2389737" cy="3721"/>
          </a:xfrm>
          <a:prstGeom prst="straightConnector1">
            <a:avLst/>
          </a:prstGeom>
          <a:ln w="28575">
            <a:solidFill>
              <a:schemeClr val="accent1"/>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6959130" y="3774949"/>
            <a:ext cx="1198927" cy="215388"/>
          </a:xfrm>
          <a:prstGeom prst="rect">
            <a:avLst/>
          </a:prstGeom>
          <a:noFill/>
        </p:spPr>
        <p:txBody>
          <a:bodyPr wrap="none" lIns="0" tIns="0" rIns="0" bIns="0" rtlCol="0">
            <a:spAutoFit/>
          </a:bodyPr>
          <a:lstStyle/>
          <a:p>
            <a:r>
              <a:rPr lang="en-US" sz="1400" spc="-70" dirty="0">
                <a:solidFill>
                  <a:schemeClr val="tx1">
                    <a:lumMod val="50000"/>
                    <a:lumOff val="50000"/>
                  </a:schemeClr>
                </a:solidFill>
              </a:rPr>
              <a:t>&lt;&lt;Load Page&gt;&gt;</a:t>
            </a:r>
          </a:p>
        </p:txBody>
      </p:sp>
      <p:grpSp>
        <p:nvGrpSpPr>
          <p:cNvPr id="23" name="Group 22"/>
          <p:cNvGrpSpPr/>
          <p:nvPr/>
        </p:nvGrpSpPr>
        <p:grpSpPr>
          <a:xfrm>
            <a:off x="8888968" y="4439916"/>
            <a:ext cx="514267" cy="514267"/>
            <a:chOff x="492" y="17985"/>
            <a:chExt cx="524853" cy="524853"/>
          </a:xfrm>
        </p:grpSpPr>
        <p:sp>
          <p:nvSpPr>
            <p:cNvPr id="24" name="Oval 2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4</a:t>
              </a:r>
              <a:endParaRPr lang="en-US" sz="2351" dirty="0"/>
            </a:p>
          </p:txBody>
        </p:sp>
      </p:grpSp>
      <p:grpSp>
        <p:nvGrpSpPr>
          <p:cNvPr id="26" name="Group 25"/>
          <p:cNvGrpSpPr/>
          <p:nvPr/>
        </p:nvGrpSpPr>
        <p:grpSpPr>
          <a:xfrm>
            <a:off x="6631796" y="3948129"/>
            <a:ext cx="514267" cy="514267"/>
            <a:chOff x="492" y="17985"/>
            <a:chExt cx="524853" cy="524853"/>
          </a:xfrm>
        </p:grpSpPr>
        <p:sp>
          <p:nvSpPr>
            <p:cNvPr id="27" name="Oval 2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3</a:t>
              </a:r>
              <a:endParaRPr lang="en-US" sz="2351" dirty="0"/>
            </a:p>
          </p:txBody>
        </p:sp>
      </p:grpSp>
      <p:grpSp>
        <p:nvGrpSpPr>
          <p:cNvPr id="29" name="Group 28"/>
          <p:cNvGrpSpPr/>
          <p:nvPr/>
        </p:nvGrpSpPr>
        <p:grpSpPr>
          <a:xfrm>
            <a:off x="6545675" y="1425810"/>
            <a:ext cx="1883155" cy="1937855"/>
            <a:chOff x="4383758" y="2203464"/>
            <a:chExt cx="2516893" cy="2590001"/>
          </a:xfrm>
        </p:grpSpPr>
        <p:sp>
          <p:nvSpPr>
            <p:cNvPr id="30" name="Rectangle 29"/>
            <p:cNvSpPr/>
            <p:nvPr/>
          </p:nvSpPr>
          <p:spPr bwMode="auto">
            <a:xfrm>
              <a:off x="4590643" y="2203464"/>
              <a:ext cx="1964308" cy="230838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31" name="Group 30"/>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7"/>
              <a:stretch>
                <a:fillRect/>
              </a:stretch>
            </p:blipFill>
            <p:spPr>
              <a:xfrm>
                <a:off x="4557447" y="1902539"/>
                <a:ext cx="477423" cy="839046"/>
              </a:xfrm>
              <a:prstGeom prst="rect">
                <a:avLst/>
              </a:prstGeom>
            </p:spPr>
          </p:pic>
          <p:pic>
            <p:nvPicPr>
              <p:cNvPr id="40" name="Picture 39"/>
              <p:cNvPicPr>
                <a:picLocks noChangeAspect="1"/>
              </p:cNvPicPr>
              <p:nvPr/>
            </p:nvPicPr>
            <p:blipFill>
              <a:blip r:embed="rId7"/>
              <a:stretch>
                <a:fillRect/>
              </a:stretch>
            </p:blipFill>
            <p:spPr>
              <a:xfrm>
                <a:off x="4869643" y="1721445"/>
                <a:ext cx="477423" cy="839046"/>
              </a:xfrm>
              <a:prstGeom prst="rect">
                <a:avLst/>
              </a:prstGeom>
            </p:spPr>
          </p:pic>
          <p:pic>
            <p:nvPicPr>
              <p:cNvPr id="41" name="Picture 40"/>
              <p:cNvPicPr>
                <a:picLocks noChangeAspect="1"/>
              </p:cNvPicPr>
              <p:nvPr/>
            </p:nvPicPr>
            <p:blipFill>
              <a:blip r:embed="rId8"/>
              <a:stretch>
                <a:fillRect/>
              </a:stretch>
            </p:blipFill>
            <p:spPr>
              <a:xfrm>
                <a:off x="5153580" y="1902539"/>
                <a:ext cx="882907" cy="862815"/>
              </a:xfrm>
              <a:prstGeom prst="rect">
                <a:avLst/>
              </a:prstGeom>
            </p:spPr>
          </p:pic>
        </p:grpSp>
        <p:grpSp>
          <p:nvGrpSpPr>
            <p:cNvPr id="32" name="Group 31"/>
            <p:cNvGrpSpPr/>
            <p:nvPr/>
          </p:nvGrpSpPr>
          <p:grpSpPr>
            <a:xfrm>
              <a:off x="4880542" y="3820782"/>
              <a:ext cx="944427" cy="972683"/>
              <a:chOff x="3981885" y="2834055"/>
              <a:chExt cx="944427" cy="972683"/>
            </a:xfrm>
          </p:grpSpPr>
          <p:pic>
            <p:nvPicPr>
              <p:cNvPr id="36" name="Picture 35"/>
              <p:cNvPicPr>
                <a:picLocks noChangeAspect="1"/>
              </p:cNvPicPr>
              <p:nvPr/>
            </p:nvPicPr>
            <p:blipFill>
              <a:blip r:embed="rId7"/>
              <a:stretch>
                <a:fillRect/>
              </a:stretch>
            </p:blipFill>
            <p:spPr>
              <a:xfrm>
                <a:off x="3981885" y="2967692"/>
                <a:ext cx="477423" cy="839046"/>
              </a:xfrm>
              <a:prstGeom prst="rect">
                <a:avLst/>
              </a:prstGeom>
            </p:spPr>
          </p:pic>
          <p:pic>
            <p:nvPicPr>
              <p:cNvPr id="37" name="Picture 36"/>
              <p:cNvPicPr>
                <a:picLocks noChangeAspect="1"/>
              </p:cNvPicPr>
              <p:nvPr/>
            </p:nvPicPr>
            <p:blipFill>
              <a:blip r:embed="rId7"/>
              <a:stretch>
                <a:fillRect/>
              </a:stretch>
            </p:blipFill>
            <p:spPr>
              <a:xfrm>
                <a:off x="4269036" y="2834055"/>
                <a:ext cx="477423" cy="839046"/>
              </a:xfrm>
              <a:prstGeom prst="rect">
                <a:avLst/>
              </a:prstGeom>
            </p:spPr>
          </p:pic>
          <p:pic>
            <p:nvPicPr>
              <p:cNvPr id="38" name="Picture 37"/>
              <p:cNvPicPr>
                <a:picLocks noChangeAspect="1"/>
              </p:cNvPicPr>
              <p:nvPr/>
            </p:nvPicPr>
            <p:blipFill>
              <a:blip r:embed="rId9"/>
              <a:stretch>
                <a:fillRect/>
              </a:stretch>
            </p:blipFill>
            <p:spPr>
              <a:xfrm>
                <a:off x="4480085" y="3260431"/>
                <a:ext cx="446227" cy="456212"/>
              </a:xfrm>
              <a:prstGeom prst="rect">
                <a:avLst/>
              </a:prstGeom>
            </p:spPr>
          </p:pic>
        </p:grpSp>
        <p:grpSp>
          <p:nvGrpSpPr>
            <p:cNvPr id="33" name="Group 32"/>
            <p:cNvGrpSpPr/>
            <p:nvPr/>
          </p:nvGrpSpPr>
          <p:grpSpPr>
            <a:xfrm>
              <a:off x="4383758" y="2988031"/>
              <a:ext cx="968998" cy="971748"/>
              <a:chOff x="3601101" y="2714202"/>
              <a:chExt cx="968998" cy="971748"/>
            </a:xfrm>
          </p:grpSpPr>
          <p:pic>
            <p:nvPicPr>
              <p:cNvPr id="34" name="Picture 33"/>
              <p:cNvPicPr>
                <a:picLocks noChangeAspect="1"/>
              </p:cNvPicPr>
              <p:nvPr/>
            </p:nvPicPr>
            <p:blipFill>
              <a:blip r:embed="rId7"/>
              <a:stretch>
                <a:fillRect/>
              </a:stretch>
            </p:blipFill>
            <p:spPr>
              <a:xfrm>
                <a:off x="3601101" y="2846904"/>
                <a:ext cx="477423" cy="839046"/>
              </a:xfrm>
              <a:prstGeom prst="rect">
                <a:avLst/>
              </a:prstGeom>
            </p:spPr>
          </p:pic>
          <p:pic>
            <p:nvPicPr>
              <p:cNvPr id="35" name="Picture 34"/>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42" name="Straight Connector 41"/>
          <p:cNvCxnSpPr/>
          <p:nvPr/>
        </p:nvCxnSpPr>
        <p:spPr>
          <a:xfrm flipV="1">
            <a:off x="8299347" y="4405395"/>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3" name="TextBox 4"/>
          <p:cNvSpPr txBox="1"/>
          <p:nvPr/>
        </p:nvSpPr>
        <p:spPr>
          <a:xfrm>
            <a:off x="6417811" y="5084112"/>
            <a:ext cx="2920425"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Provider hosted application is presented in the popup and it can perform needed operations based on the requirements.</a:t>
            </a:r>
            <a:endParaRPr lang="en-US" sz="1400" dirty="0">
              <a:solidFill>
                <a:schemeClr val="bg1"/>
              </a:solidFill>
            </a:endParaRPr>
          </a:p>
        </p:txBody>
      </p:sp>
      <p:cxnSp>
        <p:nvCxnSpPr>
          <p:cNvPr id="44" name="Straight Connector 43"/>
          <p:cNvCxnSpPr/>
          <p:nvPr/>
        </p:nvCxnSpPr>
        <p:spPr>
          <a:xfrm flipV="1">
            <a:off x="2880979" y="4201172"/>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5" name="TextBox 4"/>
          <p:cNvSpPr txBox="1"/>
          <p:nvPr/>
        </p:nvSpPr>
        <p:spPr>
          <a:xfrm>
            <a:off x="2165791" y="4838218"/>
            <a:ext cx="2792900" cy="113453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Usage of out of the box pop up technique to show modal popup for the end user. Can be started from link in a page or for example from custom action.</a:t>
            </a:r>
            <a:endParaRPr lang="en-US" sz="1400" dirty="0">
              <a:solidFill>
                <a:schemeClr val="bg1"/>
              </a:solidFill>
            </a:endParaRPr>
          </a:p>
        </p:txBody>
      </p:sp>
      <p:grpSp>
        <p:nvGrpSpPr>
          <p:cNvPr id="46" name="Group 45"/>
          <p:cNvGrpSpPr/>
          <p:nvPr/>
        </p:nvGrpSpPr>
        <p:grpSpPr>
          <a:xfrm>
            <a:off x="8693411" y="3391205"/>
            <a:ext cx="605714" cy="762940"/>
            <a:chOff x="7583233" y="2275112"/>
            <a:chExt cx="605872" cy="763139"/>
          </a:xfrm>
        </p:grpSpPr>
        <p:pic>
          <p:nvPicPr>
            <p:cNvPr id="47" name="Picture 46"/>
            <p:cNvPicPr>
              <a:picLocks noChangeAspect="1"/>
            </p:cNvPicPr>
            <p:nvPr/>
          </p:nvPicPr>
          <p:blipFill>
            <a:blip r:embed="rId11"/>
            <a:stretch>
              <a:fillRect/>
            </a:stretch>
          </p:blipFill>
          <p:spPr>
            <a:xfrm>
              <a:off x="7583233" y="2275112"/>
              <a:ext cx="527111" cy="689388"/>
            </a:xfrm>
            <a:prstGeom prst="rect">
              <a:avLst/>
            </a:prstGeom>
          </p:spPr>
        </p:pic>
        <p:pic>
          <p:nvPicPr>
            <p:cNvPr id="48" name="Picture 47"/>
            <p:cNvPicPr>
              <a:picLocks noChangeAspect="1"/>
            </p:cNvPicPr>
            <p:nvPr/>
          </p:nvPicPr>
          <p:blipFill>
            <a:blip r:embed="rId11"/>
            <a:stretch>
              <a:fillRect/>
            </a:stretch>
          </p:blipFill>
          <p:spPr>
            <a:xfrm>
              <a:off x="7661994" y="2348863"/>
              <a:ext cx="527111" cy="689388"/>
            </a:xfrm>
            <a:prstGeom prst="rect">
              <a:avLst/>
            </a:prstGeom>
          </p:spPr>
        </p:pic>
        <p:sp>
          <p:nvSpPr>
            <p:cNvPr id="49" name="Right Triangle 48"/>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7727283" y="2744836"/>
              <a:ext cx="367152" cy="246221"/>
            </a:xfrm>
            <a:prstGeom prst="rect">
              <a:avLst/>
            </a:prstGeom>
            <a:noFill/>
          </p:spPr>
          <p:txBody>
            <a:bodyPr wrap="none" lIns="0" tIns="0" rIns="0" bIns="0" rtlCol="0">
              <a:spAutoFit/>
            </a:bodyPr>
            <a:lstStyle/>
            <a:p>
              <a:r>
                <a:rPr lang="fi-FI" sz="1600" spc="-70" dirty="0" err="1">
                  <a:solidFill>
                    <a:schemeClr val="bg1"/>
                  </a:solidFill>
                  <a:effectLst>
                    <a:outerShdw blurRad="50800" dist="38100" dir="2700000" algn="tl" rotWithShape="0">
                      <a:schemeClr val="tx2">
                        <a:alpha val="40000"/>
                      </a:schemeClr>
                    </a:outerShdw>
                  </a:effectLst>
                </a:rPr>
                <a:t>aspx</a:t>
              </a:r>
              <a:endParaRPr lang="en-US" sz="1600" spc="-70" dirty="0">
                <a:solidFill>
                  <a:schemeClr val="bg1"/>
                </a:solidFill>
                <a:effectLst>
                  <a:outerShdw blurRad="50800" dist="38100" dir="2700000" algn="tl" rotWithShape="0">
                    <a:schemeClr val="tx2">
                      <a:alpha val="40000"/>
                    </a:schemeClr>
                  </a:outerShdw>
                </a:effectLst>
              </a:endParaRPr>
            </a:p>
          </p:txBody>
        </p:sp>
      </p:grpSp>
    </p:spTree>
    <p:extLst>
      <p:ext uri="{BB962C8B-B14F-4D97-AF65-F5344CB8AC3E}">
        <p14:creationId xmlns:p14="http://schemas.microsoft.com/office/powerpoint/2010/main" val="362882287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1000"/>
                                        <p:tgtEl>
                                          <p:spTgt spid="42"/>
                                        </p:tgtEl>
                                      </p:cBhvr>
                                    </p:animEffect>
                                    <p:anim calcmode="lin" valueType="num">
                                      <p:cBhvr>
                                        <p:cTn id="65" dur="1000" fill="hold"/>
                                        <p:tgtEl>
                                          <p:spTgt spid="42"/>
                                        </p:tgtEl>
                                        <p:attrNameLst>
                                          <p:attrName>ppt_x</p:attrName>
                                        </p:attrNameLst>
                                      </p:cBhvr>
                                      <p:tavLst>
                                        <p:tav tm="0">
                                          <p:val>
                                            <p:strVal val="#ppt_x"/>
                                          </p:val>
                                        </p:tav>
                                        <p:tav tm="100000">
                                          <p:val>
                                            <p:strVal val="#ppt_x"/>
                                          </p:val>
                                        </p:tav>
                                      </p:tavLst>
                                    </p:anim>
                                    <p:anim calcmode="lin" valueType="num">
                                      <p:cBhvr>
                                        <p:cTn id="66" dur="10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2" grpId="0"/>
      <p:bldP spid="43"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71" name="TextBox 70"/>
          <p:cNvSpPr txBox="1"/>
          <p:nvPr/>
        </p:nvSpPr>
        <p:spPr>
          <a:xfrm>
            <a:off x="1292718" y="3518149"/>
            <a:ext cx="1291507" cy="307777"/>
          </a:xfrm>
          <a:prstGeom prst="rect">
            <a:avLst/>
          </a:prstGeom>
          <a:noFill/>
        </p:spPr>
        <p:txBody>
          <a:bodyPr wrap="none" lIns="0" tIns="0" rIns="0" bIns="0" rtlCol="0">
            <a:spAutoFit/>
          </a:bodyPr>
          <a:lstStyle/>
          <a:p>
            <a:r>
              <a:rPr lang="en-US" sz="2000" spc="-70" dirty="0" smtClean="0">
                <a:solidFill>
                  <a:schemeClr val="bg1"/>
                </a:solidFill>
              </a:rPr>
              <a:t>Introduction</a:t>
            </a:r>
            <a:endParaRPr lang="en-GB" sz="2000" spc="-70" dirty="0" smtClean="0">
              <a:solidFill>
                <a:schemeClr val="bg1"/>
              </a:solidFill>
            </a:endParaRPr>
          </a:p>
        </p:txBody>
      </p:sp>
      <p:pic>
        <p:nvPicPr>
          <p:cNvPr id="72" name="Picture 71"/>
          <p:cNvPicPr>
            <a:picLocks noChangeAspect="1"/>
          </p:cNvPicPr>
          <p:nvPr/>
        </p:nvPicPr>
        <p:blipFill>
          <a:blip r:embed="rId2"/>
          <a:stretch>
            <a:fillRect/>
          </a:stretch>
        </p:blipFill>
        <p:spPr>
          <a:xfrm>
            <a:off x="755439" y="3184031"/>
            <a:ext cx="2366064" cy="330918"/>
          </a:xfrm>
          <a:prstGeom prst="rect">
            <a:avLst/>
          </a:prstGeom>
        </p:spPr>
      </p:pic>
      <p:pic>
        <p:nvPicPr>
          <p:cNvPr id="73" name="Picture 72"/>
          <p:cNvPicPr>
            <a:picLocks noChangeAspect="1"/>
          </p:cNvPicPr>
          <p:nvPr/>
        </p:nvPicPr>
        <p:blipFill>
          <a:blip r:embed="rId3"/>
          <a:stretch>
            <a:fillRect/>
          </a:stretch>
        </p:blipFill>
        <p:spPr>
          <a:xfrm>
            <a:off x="3858594" y="2884949"/>
            <a:ext cx="1260000" cy="630000"/>
          </a:xfrm>
          <a:prstGeom prst="rect">
            <a:avLst/>
          </a:prstGeom>
        </p:spPr>
      </p:pic>
      <p:sp>
        <p:nvSpPr>
          <p:cNvPr id="74" name="TextBox 73"/>
          <p:cNvSpPr txBox="1"/>
          <p:nvPr/>
        </p:nvSpPr>
        <p:spPr>
          <a:xfrm>
            <a:off x="3489154" y="3518149"/>
            <a:ext cx="1998881" cy="615553"/>
          </a:xfrm>
          <a:prstGeom prst="rect">
            <a:avLst/>
          </a:prstGeom>
          <a:noFill/>
        </p:spPr>
        <p:txBody>
          <a:bodyPr wrap="none" lIns="0" tIns="0" rIns="0" bIns="0" rtlCol="0">
            <a:spAutoFit/>
          </a:bodyPr>
          <a:lstStyle/>
          <a:p>
            <a:pPr algn="ctr"/>
            <a:r>
              <a:rPr lang="en-US" sz="2000" spc="-70" dirty="0" smtClean="0">
                <a:solidFill>
                  <a:schemeClr val="bg1"/>
                </a:solidFill>
              </a:rPr>
              <a:t>UX customizations </a:t>
            </a:r>
            <a:br>
              <a:rPr lang="en-US" sz="2000" spc="-70" dirty="0" smtClean="0">
                <a:solidFill>
                  <a:schemeClr val="bg1"/>
                </a:solidFill>
              </a:rPr>
            </a:br>
            <a:r>
              <a:rPr lang="en-US" sz="2000" spc="-70" dirty="0" smtClean="0">
                <a:solidFill>
                  <a:schemeClr val="bg1"/>
                </a:solidFill>
              </a:rPr>
              <a:t>with app model</a:t>
            </a:r>
            <a:endParaRPr lang="en-GB" sz="2000" spc="-70" dirty="0" smtClean="0">
              <a:solidFill>
                <a:schemeClr val="bg1"/>
              </a:solidFill>
            </a:endParaRPr>
          </a:p>
        </p:txBody>
      </p:sp>
      <p:pic>
        <p:nvPicPr>
          <p:cNvPr id="75" name="Picture 74"/>
          <p:cNvPicPr>
            <a:picLocks noChangeAspect="1"/>
          </p:cNvPicPr>
          <p:nvPr/>
        </p:nvPicPr>
        <p:blipFill>
          <a:blip r:embed="rId4"/>
          <a:stretch>
            <a:fillRect/>
          </a:stretch>
        </p:blipFill>
        <p:spPr>
          <a:xfrm>
            <a:off x="6338948" y="2799385"/>
            <a:ext cx="1812951" cy="715564"/>
          </a:xfrm>
          <a:prstGeom prst="rect">
            <a:avLst/>
          </a:prstGeom>
        </p:spPr>
      </p:pic>
      <p:sp>
        <p:nvSpPr>
          <p:cNvPr id="76" name="TextBox 75"/>
          <p:cNvSpPr txBox="1"/>
          <p:nvPr/>
        </p:nvSpPr>
        <p:spPr>
          <a:xfrm>
            <a:off x="6661289" y="3518149"/>
            <a:ext cx="1168269" cy="615553"/>
          </a:xfrm>
          <a:prstGeom prst="rect">
            <a:avLst/>
          </a:prstGeom>
          <a:noFill/>
        </p:spPr>
        <p:txBody>
          <a:bodyPr wrap="none" lIns="0" tIns="0" rIns="0" bIns="0" rtlCol="0">
            <a:spAutoFit/>
          </a:bodyPr>
          <a:lstStyle/>
          <a:p>
            <a:pPr algn="ctr"/>
            <a:r>
              <a:rPr lang="en-US" sz="2000" spc="-70" dirty="0" smtClean="0">
                <a:solidFill>
                  <a:schemeClr val="bg1"/>
                </a:solidFill>
              </a:rPr>
              <a:t>Client Side </a:t>
            </a:r>
            <a:br>
              <a:rPr lang="en-US" sz="2000" spc="-70" dirty="0" smtClean="0">
                <a:solidFill>
                  <a:schemeClr val="bg1"/>
                </a:solidFill>
              </a:rPr>
            </a:br>
            <a:r>
              <a:rPr lang="en-US" sz="2000" spc="-70" dirty="0" smtClean="0">
                <a:solidFill>
                  <a:schemeClr val="bg1"/>
                </a:solidFill>
              </a:rPr>
              <a:t>Rendering</a:t>
            </a:r>
            <a:endParaRPr lang="en-GB" sz="2000" spc="-70" dirty="0" smtClean="0">
              <a:solidFill>
                <a:schemeClr val="bg1"/>
              </a:solidFill>
            </a:endParaRPr>
          </a:p>
        </p:txBody>
      </p:sp>
      <p:pic>
        <p:nvPicPr>
          <p:cNvPr id="77" name="Picture 76"/>
          <p:cNvPicPr>
            <a:picLocks noChangeAspect="1"/>
          </p:cNvPicPr>
          <p:nvPr/>
        </p:nvPicPr>
        <p:blipFill>
          <a:blip r:embed="rId5"/>
          <a:stretch>
            <a:fillRect/>
          </a:stretch>
        </p:blipFill>
        <p:spPr>
          <a:xfrm>
            <a:off x="9672301" y="2873705"/>
            <a:ext cx="937202" cy="641244"/>
          </a:xfrm>
          <a:prstGeom prst="rect">
            <a:avLst/>
          </a:prstGeom>
        </p:spPr>
      </p:pic>
      <p:sp>
        <p:nvSpPr>
          <p:cNvPr id="78" name="TextBox 77"/>
          <p:cNvSpPr txBox="1"/>
          <p:nvPr/>
        </p:nvSpPr>
        <p:spPr>
          <a:xfrm>
            <a:off x="9197535" y="3518149"/>
            <a:ext cx="1886734" cy="615553"/>
          </a:xfrm>
          <a:prstGeom prst="rect">
            <a:avLst/>
          </a:prstGeom>
          <a:noFill/>
        </p:spPr>
        <p:txBody>
          <a:bodyPr wrap="none" lIns="0" tIns="0" rIns="0" bIns="0" rtlCol="0">
            <a:spAutoFit/>
          </a:bodyPr>
          <a:lstStyle/>
          <a:p>
            <a:pPr algn="ctr"/>
            <a:r>
              <a:rPr lang="en-US" sz="2000" spc="-70" dirty="0" smtClean="0">
                <a:solidFill>
                  <a:schemeClr val="bg1"/>
                </a:solidFill>
              </a:rPr>
              <a:t>Practices for client</a:t>
            </a:r>
            <a:br>
              <a:rPr lang="en-US" sz="2000" spc="-70" dirty="0" smtClean="0">
                <a:solidFill>
                  <a:schemeClr val="bg1"/>
                </a:solidFill>
              </a:rPr>
            </a:br>
            <a:r>
              <a:rPr lang="en-US" sz="2000" spc="-70" dirty="0" smtClean="0">
                <a:solidFill>
                  <a:schemeClr val="bg1"/>
                </a:solidFill>
              </a:rPr>
              <a:t>side techniques</a:t>
            </a:r>
            <a:endParaRPr lang="en-GB" sz="2000" spc="-70" dirty="0" smtClean="0">
              <a:solidFill>
                <a:schemeClr val="bg1"/>
              </a:solidFill>
            </a:endParaRPr>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1000"/>
                                        <p:tgtEl>
                                          <p:spTgt spid="74"/>
                                        </p:tgtEl>
                                      </p:cBhvr>
                                    </p:animEffect>
                                    <p:anim calcmode="lin" valueType="num">
                                      <p:cBhvr>
                                        <p:cTn id="22" dur="1000" fill="hold"/>
                                        <p:tgtEl>
                                          <p:spTgt spid="74"/>
                                        </p:tgtEl>
                                        <p:attrNameLst>
                                          <p:attrName>ppt_x</p:attrName>
                                        </p:attrNameLst>
                                      </p:cBhvr>
                                      <p:tavLst>
                                        <p:tav tm="0">
                                          <p:val>
                                            <p:strVal val="#ppt_x"/>
                                          </p:val>
                                        </p:tav>
                                        <p:tav tm="100000">
                                          <p:val>
                                            <p:strVal val="#ppt_x"/>
                                          </p:val>
                                        </p:tav>
                                      </p:tavLst>
                                    </p:anim>
                                    <p:anim calcmode="lin" valueType="num">
                                      <p:cBhvr>
                                        <p:cTn id="23" dur="1000" fill="hold"/>
                                        <p:tgtEl>
                                          <p:spTgt spid="7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5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00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1000"/>
                                        <p:tgtEl>
                                          <p:spTgt spid="76"/>
                                        </p:tgtEl>
                                      </p:cBhvr>
                                    </p:animEffect>
                                    <p:anim calcmode="lin" valueType="num">
                                      <p:cBhvr>
                                        <p:cTn id="32" dur="1000" fill="hold"/>
                                        <p:tgtEl>
                                          <p:spTgt spid="76"/>
                                        </p:tgtEl>
                                        <p:attrNameLst>
                                          <p:attrName>ppt_x</p:attrName>
                                        </p:attrNameLst>
                                      </p:cBhvr>
                                      <p:tavLst>
                                        <p:tav tm="0">
                                          <p:val>
                                            <p:strVal val="#ppt_x"/>
                                          </p:val>
                                        </p:tav>
                                        <p:tav tm="100000">
                                          <p:val>
                                            <p:strVal val="#ppt_x"/>
                                          </p:val>
                                        </p:tav>
                                      </p:tavLst>
                                    </p:anim>
                                    <p:anim calcmode="lin" valueType="num">
                                      <p:cBhvr>
                                        <p:cTn id="33" dur="1000" fill="hold"/>
                                        <p:tgtEl>
                                          <p:spTgt spid="7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20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000"/>
                                        <p:tgtEl>
                                          <p:spTgt spid="75"/>
                                        </p:tgtEl>
                                      </p:cBhvr>
                                    </p:animEffect>
                                    <p:anim calcmode="lin" valueType="num">
                                      <p:cBhvr>
                                        <p:cTn id="37" dur="1000" fill="hold"/>
                                        <p:tgtEl>
                                          <p:spTgt spid="75"/>
                                        </p:tgtEl>
                                        <p:attrNameLst>
                                          <p:attrName>ppt_x</p:attrName>
                                        </p:attrNameLst>
                                      </p:cBhvr>
                                      <p:tavLst>
                                        <p:tav tm="0">
                                          <p:val>
                                            <p:strVal val="#ppt_x"/>
                                          </p:val>
                                        </p:tav>
                                        <p:tav tm="100000">
                                          <p:val>
                                            <p:strVal val="#ppt_x"/>
                                          </p:val>
                                        </p:tav>
                                      </p:tavLst>
                                    </p:anim>
                                    <p:anim calcmode="lin" valueType="num">
                                      <p:cBhvr>
                                        <p:cTn id="38" dur="1000" fill="hold"/>
                                        <p:tgtEl>
                                          <p:spTgt spid="7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250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1000"/>
                                        <p:tgtEl>
                                          <p:spTgt spid="77"/>
                                        </p:tgtEl>
                                      </p:cBhvr>
                                    </p:animEffect>
                                    <p:anim calcmode="lin" valueType="num">
                                      <p:cBhvr>
                                        <p:cTn id="47" dur="1000" fill="hold"/>
                                        <p:tgtEl>
                                          <p:spTgt spid="77"/>
                                        </p:tgtEl>
                                        <p:attrNameLst>
                                          <p:attrName>ppt_x</p:attrName>
                                        </p:attrNameLst>
                                      </p:cBhvr>
                                      <p:tavLst>
                                        <p:tav tm="0">
                                          <p:val>
                                            <p:strVal val="#ppt_x"/>
                                          </p:val>
                                        </p:tav>
                                        <p:tav tm="100000">
                                          <p:val>
                                            <p:strVal val="#ppt_x"/>
                                          </p:val>
                                        </p:tav>
                                      </p:tavLst>
                                    </p:anim>
                                    <p:anim calcmode="lin" valueType="num">
                                      <p:cBhvr>
                                        <p:cTn id="48"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4" grpId="0"/>
      <p:bldP spid="76" grpId="0"/>
      <p:bldP spid="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“Wouldn’t this require app to be installed to the site?”</a:t>
            </a:r>
            <a:endParaRPr lang="en-GB" sz="5998" dirty="0"/>
          </a:p>
        </p:txBody>
      </p:sp>
      <p:sp>
        <p:nvSpPr>
          <p:cNvPr id="4" name="TextBox 3"/>
          <p:cNvSpPr txBox="1"/>
          <p:nvPr/>
        </p:nvSpPr>
        <p:spPr>
          <a:xfrm>
            <a:off x="4426386" y="4792997"/>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Depending on your business requirements, using app only token could work just as well, which would not required app to be installed on site level</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52665" y="3646840"/>
            <a:ext cx="7489010"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Not necessarily.</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576460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https://github.com/OfficeDev/PnP/tree/master/Scenarios/Provisioning.SiteModifier</a:t>
            </a:r>
          </a:p>
          <a:p>
            <a:endParaRPr lang="en-GB" sz="2400" dirty="0"/>
          </a:p>
        </p:txBody>
      </p:sp>
      <p:sp>
        <p:nvSpPr>
          <p:cNvPr id="4" name="Text Placeholder 3"/>
          <p:cNvSpPr>
            <a:spLocks noGrp="1"/>
          </p:cNvSpPr>
          <p:nvPr>
            <p:ph type="body" sz="quarter" idx="10"/>
          </p:nvPr>
        </p:nvSpPr>
        <p:spPr/>
        <p:txBody>
          <a:bodyPr/>
          <a:lstStyle/>
          <a:p>
            <a:r>
              <a:rPr lang="fi-FI" dirty="0" smtClean="0"/>
              <a:t>Demo</a:t>
            </a:r>
            <a:endParaRPr lang="en-GB" dirty="0"/>
          </a:p>
        </p:txBody>
      </p:sp>
      <p:sp>
        <p:nvSpPr>
          <p:cNvPr id="5" name="Text Placeholder 4"/>
          <p:cNvSpPr>
            <a:spLocks noGrp="1"/>
          </p:cNvSpPr>
          <p:nvPr>
            <p:ph type="body" sz="quarter" idx="11"/>
          </p:nvPr>
        </p:nvSpPr>
        <p:spPr/>
        <p:txBody>
          <a:bodyPr/>
          <a:lstStyle/>
          <a:p>
            <a:r>
              <a:rPr lang="en-US" dirty="0"/>
              <a:t>App model </a:t>
            </a:r>
            <a:r>
              <a:rPr lang="en-US" dirty="0" smtClean="0"/>
              <a:t>dialogs</a:t>
            </a:r>
            <a:endParaRPr lang="en-GB" dirty="0"/>
          </a:p>
        </p:txBody>
      </p:sp>
    </p:spTree>
    <p:extLst>
      <p:ext uri="{BB962C8B-B14F-4D97-AF65-F5344CB8AC3E}">
        <p14:creationId xmlns:p14="http://schemas.microsoft.com/office/powerpoint/2010/main" val="157262481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Client side rendering</a:t>
            </a:r>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40618" cy="1975926"/>
          </a:xfrm>
        </p:spPr>
        <p:txBody>
          <a:bodyPr/>
          <a:lstStyle/>
          <a:p>
            <a:r>
              <a:rPr lang="en-US" sz="2799" dirty="0"/>
              <a:t>What</a:t>
            </a:r>
          </a:p>
          <a:p>
            <a:pPr lvl="1"/>
            <a:r>
              <a:rPr lang="en-US" sz="2399" dirty="0"/>
              <a:t>Change how the list fields are being rendered in the list instances or in the list web parts</a:t>
            </a:r>
          </a:p>
          <a:p>
            <a:r>
              <a:rPr lang="en-US" sz="2799" dirty="0"/>
              <a:t>Why</a:t>
            </a:r>
          </a:p>
          <a:p>
            <a:pPr lvl="1"/>
            <a:r>
              <a:rPr lang="en-US" sz="2399" dirty="0"/>
              <a:t>It’s common that there has to be some adjustment done to the presentations of the individual fields either for presentations for field editing. Replacement technology also for custom fields.</a:t>
            </a:r>
          </a:p>
          <a:p>
            <a:r>
              <a:rPr lang="en-US" sz="2799" dirty="0"/>
              <a:t>How</a:t>
            </a:r>
          </a:p>
          <a:p>
            <a:pPr lvl="1"/>
            <a:r>
              <a:rPr lang="en-US" sz="2399" dirty="0"/>
              <a:t>Associate JavaScript file to field, list or list view for overriding the rendering of field or even completely change the look and feel of the list.</a:t>
            </a:r>
          </a:p>
        </p:txBody>
      </p:sp>
      <p:sp>
        <p:nvSpPr>
          <p:cNvPr id="3" name="Title 2"/>
          <p:cNvSpPr>
            <a:spLocks noGrp="1"/>
          </p:cNvSpPr>
          <p:nvPr>
            <p:ph type="title"/>
          </p:nvPr>
        </p:nvSpPr>
        <p:spPr/>
        <p:txBody>
          <a:bodyPr/>
          <a:lstStyle/>
          <a:p>
            <a:r>
              <a:rPr lang="en-US" sz="4799" dirty="0"/>
              <a:t>Client side rendering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59173969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Client side rendering – examples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4" y="1205708"/>
            <a:ext cx="4041717" cy="2935734"/>
          </a:xfrm>
          <a:prstGeom prst="rect">
            <a:avLst/>
          </a:prstGeom>
          <a:ln>
            <a:solidFill>
              <a:schemeClr val="bg1">
                <a:lumMod val="75000"/>
              </a:schemeClr>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52" y="1205706"/>
            <a:ext cx="4970134" cy="2418418"/>
          </a:xfrm>
          <a:prstGeom prst="rect">
            <a:avLst/>
          </a:prstGeom>
          <a:ln>
            <a:solidFill>
              <a:schemeClr val="bg1">
                <a:lumMod val="75000"/>
              </a:schemeClr>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652" y="3847287"/>
            <a:ext cx="4970134" cy="2352768"/>
          </a:xfrm>
          <a:prstGeom prst="rect">
            <a:avLst/>
          </a:prstGeom>
          <a:ln>
            <a:solidFill>
              <a:schemeClr val="bg1">
                <a:lumMod val="75000"/>
              </a:schemeClr>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64" y="4819481"/>
            <a:ext cx="4041717" cy="1230088"/>
          </a:xfrm>
          <a:prstGeom prst="rect">
            <a:avLst/>
          </a:prstGeom>
          <a:ln>
            <a:solidFill>
              <a:schemeClr val="bg1">
                <a:lumMod val="75000"/>
              </a:schemeClr>
            </a:solidFill>
          </a:ln>
        </p:spPr>
      </p:pic>
      <p:cxnSp>
        <p:nvCxnSpPr>
          <p:cNvPr id="10" name="Straight Connector 9"/>
          <p:cNvCxnSpPr/>
          <p:nvPr/>
        </p:nvCxnSpPr>
        <p:spPr>
          <a:xfrm flipH="1">
            <a:off x="1687074" y="2265053"/>
            <a:ext cx="3506888" cy="398534"/>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3521483" y="4690777"/>
            <a:ext cx="1323113" cy="652251"/>
          </a:xfrm>
          <a:prstGeom prst="line">
            <a:avLst/>
          </a:prstGeom>
          <a:ln w="15875">
            <a:solidFill>
              <a:schemeClr val="tx1">
                <a:lumMod val="75000"/>
                <a:lumOff val="25000"/>
              </a:schemeClr>
            </a:solidFill>
            <a:tailEnd type="ova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610351" y="4819481"/>
            <a:ext cx="1914321" cy="322584"/>
          </a:xfrm>
          <a:prstGeom prst="line">
            <a:avLst/>
          </a:prstGeom>
          <a:ln w="15875">
            <a:solidFill>
              <a:schemeClr val="tx1">
                <a:lumMod val="75000"/>
                <a:lumOff val="25000"/>
              </a:schemeClr>
            </a:solidFill>
            <a:tailEnd type="oval"/>
          </a:ln>
        </p:spPr>
        <p:style>
          <a:lnRef idx="1">
            <a:schemeClr val="dk1"/>
          </a:lnRef>
          <a:fillRef idx="0">
            <a:schemeClr val="dk1"/>
          </a:fillRef>
          <a:effectRef idx="0">
            <a:schemeClr val="dk1"/>
          </a:effectRef>
          <a:fontRef idx="minor">
            <a:schemeClr val="tx1"/>
          </a:fontRef>
        </p:style>
      </p:cxnSp>
      <p:sp>
        <p:nvSpPr>
          <p:cNvPr id="13" name="TextBox 4"/>
          <p:cNvSpPr txBox="1"/>
          <p:nvPr/>
        </p:nvSpPr>
        <p:spPr>
          <a:xfrm>
            <a:off x="3703517" y="4338895"/>
            <a:ext cx="2390102" cy="703761"/>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Editing expirience can be adjusted based on the requirements.</a:t>
            </a:r>
            <a:endParaRPr lang="en-US" sz="1400" dirty="0">
              <a:solidFill>
                <a:schemeClr val="bg1"/>
              </a:solidFill>
            </a:endParaRPr>
          </a:p>
        </p:txBody>
      </p:sp>
      <p:cxnSp>
        <p:nvCxnSpPr>
          <p:cNvPr id="22" name="Straight Connector 21"/>
          <p:cNvCxnSpPr/>
          <p:nvPr/>
        </p:nvCxnSpPr>
        <p:spPr>
          <a:xfrm>
            <a:off x="7450807" y="2347832"/>
            <a:ext cx="2092345" cy="405594"/>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sp>
        <p:nvSpPr>
          <p:cNvPr id="11" name="TextBox 4"/>
          <p:cNvSpPr txBox="1"/>
          <p:nvPr/>
        </p:nvSpPr>
        <p:spPr>
          <a:xfrm>
            <a:off x="4296293" y="1977760"/>
            <a:ext cx="3556364" cy="488373"/>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Presentiation of information in lists can be modified using client side techniques.</a:t>
            </a:r>
            <a:endParaRPr lang="en-US" sz="1400" dirty="0">
              <a:solidFill>
                <a:schemeClr val="bg1"/>
              </a:solidFill>
            </a:endParaRPr>
          </a:p>
        </p:txBody>
      </p:sp>
      <p:grpSp>
        <p:nvGrpSpPr>
          <p:cNvPr id="14" name="Group 13"/>
          <p:cNvGrpSpPr/>
          <p:nvPr/>
        </p:nvGrpSpPr>
        <p:grpSpPr>
          <a:xfrm>
            <a:off x="4305148" y="962288"/>
            <a:ext cx="514267" cy="514267"/>
            <a:chOff x="492" y="17985"/>
            <a:chExt cx="524853" cy="524853"/>
          </a:xfrm>
        </p:grpSpPr>
        <p:sp>
          <p:nvSpPr>
            <p:cNvPr id="15" name="Oval 1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grpSp>
        <p:nvGrpSpPr>
          <p:cNvPr id="18" name="Group 17"/>
          <p:cNvGrpSpPr/>
          <p:nvPr/>
        </p:nvGrpSpPr>
        <p:grpSpPr>
          <a:xfrm>
            <a:off x="9779600" y="964081"/>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grpSp>
        <p:nvGrpSpPr>
          <p:cNvPr id="21" name="Group 20"/>
          <p:cNvGrpSpPr/>
          <p:nvPr/>
        </p:nvGrpSpPr>
        <p:grpSpPr>
          <a:xfrm>
            <a:off x="840259" y="5685788"/>
            <a:ext cx="514267" cy="514267"/>
            <a:chOff x="492" y="17985"/>
            <a:chExt cx="524853" cy="524853"/>
          </a:xfrm>
        </p:grpSpPr>
        <p:sp>
          <p:nvSpPr>
            <p:cNvPr id="23" name="Oval 2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grpSp>
        <p:nvGrpSpPr>
          <p:cNvPr id="25" name="Group 24"/>
          <p:cNvGrpSpPr/>
          <p:nvPr/>
        </p:nvGrpSpPr>
        <p:grpSpPr>
          <a:xfrm>
            <a:off x="10549698" y="4828761"/>
            <a:ext cx="514267" cy="514267"/>
            <a:chOff x="492" y="17985"/>
            <a:chExt cx="524853" cy="524853"/>
          </a:xfrm>
        </p:grpSpPr>
        <p:sp>
          <p:nvSpPr>
            <p:cNvPr id="26" name="Oval 2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4</a:t>
              </a:r>
              <a:endParaRPr lang="en-US" sz="2351" dirty="0"/>
            </a:p>
          </p:txBody>
        </p:sp>
      </p:grpSp>
    </p:spTree>
    <p:extLst>
      <p:ext uri="{BB962C8B-B14F-4D97-AF65-F5344CB8AC3E}">
        <p14:creationId xmlns:p14="http://schemas.microsoft.com/office/powerpoint/2010/main" val="310586781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Client side rendering</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02" y="2774206"/>
            <a:ext cx="4041717" cy="2935734"/>
          </a:xfrm>
          <a:prstGeom prst="rect">
            <a:avLst/>
          </a:prstGeom>
          <a:ln>
            <a:solidFill>
              <a:schemeClr val="bg1">
                <a:lumMod val="75000"/>
              </a:schemeClr>
            </a:solidFill>
          </a:ln>
        </p:spPr>
      </p:pic>
      <p:grpSp>
        <p:nvGrpSpPr>
          <p:cNvPr id="5" name="Group 4"/>
          <p:cNvGrpSpPr/>
          <p:nvPr/>
        </p:nvGrpSpPr>
        <p:grpSpPr>
          <a:xfrm>
            <a:off x="9532000" y="3798982"/>
            <a:ext cx="605714" cy="762940"/>
            <a:chOff x="8856725" y="2275112"/>
            <a:chExt cx="605872" cy="763139"/>
          </a:xfrm>
        </p:grpSpPr>
        <p:pic>
          <p:nvPicPr>
            <p:cNvPr id="6" name="Picture 5"/>
            <p:cNvPicPr>
              <a:picLocks noChangeAspect="1"/>
            </p:cNvPicPr>
            <p:nvPr/>
          </p:nvPicPr>
          <p:blipFill>
            <a:blip r:embed="rId4"/>
            <a:stretch>
              <a:fillRect/>
            </a:stretch>
          </p:blipFill>
          <p:spPr>
            <a:xfrm>
              <a:off x="8856725" y="2275112"/>
              <a:ext cx="527111" cy="689388"/>
            </a:xfrm>
            <a:prstGeom prst="rect">
              <a:avLst/>
            </a:prstGeom>
          </p:spPr>
        </p:pic>
        <p:pic>
          <p:nvPicPr>
            <p:cNvPr id="7" name="Picture 6"/>
            <p:cNvPicPr>
              <a:picLocks noChangeAspect="1"/>
            </p:cNvPicPr>
            <p:nvPr/>
          </p:nvPicPr>
          <p:blipFill>
            <a:blip r:embed="rId4"/>
            <a:stretch>
              <a:fillRect/>
            </a:stretch>
          </p:blipFill>
          <p:spPr>
            <a:xfrm>
              <a:off x="8935486" y="2348863"/>
              <a:ext cx="527111" cy="689388"/>
            </a:xfrm>
            <a:prstGeom prst="rect">
              <a:avLst/>
            </a:prstGeom>
          </p:spPr>
        </p:pic>
        <p:sp>
          <p:nvSpPr>
            <p:cNvPr id="8" name="Right Triangle 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grpSp>
        <p:nvGrpSpPr>
          <p:cNvPr id="10" name="Group 9"/>
          <p:cNvGrpSpPr/>
          <p:nvPr/>
        </p:nvGrpSpPr>
        <p:grpSpPr>
          <a:xfrm>
            <a:off x="8309250" y="2316725"/>
            <a:ext cx="2110799" cy="1586059"/>
            <a:chOff x="7366822" y="3128075"/>
            <a:chExt cx="2111349" cy="1586472"/>
          </a:xfrm>
        </p:grpSpPr>
        <p:sp>
          <p:nvSpPr>
            <p:cNvPr id="11" name="Arc 10"/>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12" name="Group 11"/>
            <p:cNvGrpSpPr/>
            <p:nvPr/>
          </p:nvGrpSpPr>
          <p:grpSpPr>
            <a:xfrm>
              <a:off x="7482976" y="3128075"/>
              <a:ext cx="1995195" cy="1307309"/>
              <a:chOff x="4395610" y="3071229"/>
              <a:chExt cx="1995195" cy="1307309"/>
            </a:xfrm>
          </p:grpSpPr>
          <p:sp>
            <p:nvSpPr>
              <p:cNvPr id="13" name="Rectangle 12"/>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Apps</a:t>
                </a:r>
              </a:p>
            </p:txBody>
          </p:sp>
          <p:pic>
            <p:nvPicPr>
              <p:cNvPr id="14" name="Picture 13"/>
              <p:cNvPicPr>
                <a:picLocks noChangeAspect="1"/>
              </p:cNvPicPr>
              <p:nvPr/>
            </p:nvPicPr>
            <p:blipFill>
              <a:blip r:embed="rId5"/>
              <a:stretch>
                <a:fillRect/>
              </a:stretch>
            </p:blipFill>
            <p:spPr>
              <a:xfrm>
                <a:off x="5246592" y="3476941"/>
                <a:ext cx="529349" cy="417312"/>
              </a:xfrm>
              <a:prstGeom prst="rect">
                <a:avLst/>
              </a:prstGeom>
            </p:spPr>
          </p:pic>
          <p:pic>
            <p:nvPicPr>
              <p:cNvPr id="15" name="Picture 14"/>
              <p:cNvPicPr>
                <a:picLocks noChangeAspect="1"/>
              </p:cNvPicPr>
              <p:nvPr/>
            </p:nvPicPr>
            <p:blipFill>
              <a:blip r:embed="rId5"/>
              <a:stretch>
                <a:fillRect/>
              </a:stretch>
            </p:blipFill>
            <p:spPr>
              <a:xfrm>
                <a:off x="5581574" y="3585493"/>
                <a:ext cx="556200" cy="438480"/>
              </a:xfrm>
              <a:prstGeom prst="rect">
                <a:avLst/>
              </a:prstGeom>
            </p:spPr>
          </p:pic>
          <p:pic>
            <p:nvPicPr>
              <p:cNvPr id="16" name="Picture 15"/>
              <p:cNvPicPr>
                <a:picLocks noChangeAspect="1"/>
              </p:cNvPicPr>
              <p:nvPr/>
            </p:nvPicPr>
            <p:blipFill>
              <a:blip r:embed="rId6"/>
              <a:stretch>
                <a:fillRect/>
              </a:stretch>
            </p:blipFill>
            <p:spPr>
              <a:xfrm>
                <a:off x="5970309" y="3700199"/>
                <a:ext cx="420496" cy="432326"/>
              </a:xfrm>
              <a:prstGeom prst="rect">
                <a:avLst/>
              </a:prstGeom>
            </p:spPr>
          </p:pic>
          <p:pic>
            <p:nvPicPr>
              <p:cNvPr id="17" name="Picture 16"/>
              <p:cNvPicPr>
                <a:picLocks noChangeAspect="1"/>
              </p:cNvPicPr>
              <p:nvPr/>
            </p:nvPicPr>
            <p:blipFill>
              <a:blip r:embed="rId7"/>
              <a:stretch>
                <a:fillRect/>
              </a:stretch>
            </p:blipFill>
            <p:spPr>
              <a:xfrm>
                <a:off x="4893565" y="3772769"/>
                <a:ext cx="688009" cy="605769"/>
              </a:xfrm>
              <a:prstGeom prst="rect">
                <a:avLst/>
              </a:prstGeom>
            </p:spPr>
          </p:pic>
        </p:grpSp>
      </p:grpSp>
      <p:grpSp>
        <p:nvGrpSpPr>
          <p:cNvPr id="18" name="Group 17"/>
          <p:cNvGrpSpPr/>
          <p:nvPr/>
        </p:nvGrpSpPr>
        <p:grpSpPr>
          <a:xfrm>
            <a:off x="3685026" y="2077713"/>
            <a:ext cx="1883155" cy="1856874"/>
            <a:chOff x="4383758" y="2311697"/>
            <a:chExt cx="2516893" cy="2481768"/>
          </a:xfrm>
        </p:grpSpPr>
        <p:sp>
          <p:nvSpPr>
            <p:cNvPr id="19" name="Rectangle 18"/>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20" name="Group 19"/>
            <p:cNvGrpSpPr/>
            <p:nvPr/>
          </p:nvGrpSpPr>
          <p:grpSpPr>
            <a:xfrm>
              <a:off x="5421611" y="2886866"/>
              <a:ext cx="1479040" cy="1043909"/>
              <a:chOff x="4557447" y="1721445"/>
              <a:chExt cx="1479040" cy="1043909"/>
            </a:xfrm>
          </p:grpSpPr>
          <p:pic>
            <p:nvPicPr>
              <p:cNvPr id="28" name="Picture 27"/>
              <p:cNvPicPr>
                <a:picLocks noChangeAspect="1"/>
              </p:cNvPicPr>
              <p:nvPr/>
            </p:nvPicPr>
            <p:blipFill>
              <a:blip r:embed="rId8"/>
              <a:stretch>
                <a:fillRect/>
              </a:stretch>
            </p:blipFill>
            <p:spPr>
              <a:xfrm>
                <a:off x="4557447" y="1902539"/>
                <a:ext cx="477423" cy="839046"/>
              </a:xfrm>
              <a:prstGeom prst="rect">
                <a:avLst/>
              </a:prstGeom>
            </p:spPr>
          </p:pic>
          <p:pic>
            <p:nvPicPr>
              <p:cNvPr id="29" name="Picture 28"/>
              <p:cNvPicPr>
                <a:picLocks noChangeAspect="1"/>
              </p:cNvPicPr>
              <p:nvPr/>
            </p:nvPicPr>
            <p:blipFill>
              <a:blip r:embed="rId8"/>
              <a:stretch>
                <a:fillRect/>
              </a:stretch>
            </p:blipFill>
            <p:spPr>
              <a:xfrm>
                <a:off x="4869643" y="1721445"/>
                <a:ext cx="477423" cy="839046"/>
              </a:xfrm>
              <a:prstGeom prst="rect">
                <a:avLst/>
              </a:prstGeom>
            </p:spPr>
          </p:pic>
          <p:pic>
            <p:nvPicPr>
              <p:cNvPr id="30" name="Picture 29"/>
              <p:cNvPicPr>
                <a:picLocks noChangeAspect="1"/>
              </p:cNvPicPr>
              <p:nvPr/>
            </p:nvPicPr>
            <p:blipFill>
              <a:blip r:embed="rId9"/>
              <a:stretch>
                <a:fillRect/>
              </a:stretch>
            </p:blipFill>
            <p:spPr>
              <a:xfrm>
                <a:off x="5153580" y="1902539"/>
                <a:ext cx="882907" cy="862815"/>
              </a:xfrm>
              <a:prstGeom prst="rect">
                <a:avLst/>
              </a:prstGeom>
            </p:spPr>
          </p:pic>
        </p:grpSp>
        <p:grpSp>
          <p:nvGrpSpPr>
            <p:cNvPr id="21" name="Group 20"/>
            <p:cNvGrpSpPr/>
            <p:nvPr/>
          </p:nvGrpSpPr>
          <p:grpSpPr>
            <a:xfrm>
              <a:off x="4880542" y="3820782"/>
              <a:ext cx="944427" cy="972683"/>
              <a:chOff x="3981885" y="2834055"/>
              <a:chExt cx="944427" cy="972683"/>
            </a:xfrm>
          </p:grpSpPr>
          <p:pic>
            <p:nvPicPr>
              <p:cNvPr id="25" name="Picture 24"/>
              <p:cNvPicPr>
                <a:picLocks noChangeAspect="1"/>
              </p:cNvPicPr>
              <p:nvPr/>
            </p:nvPicPr>
            <p:blipFill>
              <a:blip r:embed="rId8"/>
              <a:stretch>
                <a:fillRect/>
              </a:stretch>
            </p:blipFill>
            <p:spPr>
              <a:xfrm>
                <a:off x="3981885" y="2967692"/>
                <a:ext cx="477423" cy="839046"/>
              </a:xfrm>
              <a:prstGeom prst="rect">
                <a:avLst/>
              </a:prstGeom>
            </p:spPr>
          </p:pic>
          <p:pic>
            <p:nvPicPr>
              <p:cNvPr id="26" name="Picture 25"/>
              <p:cNvPicPr>
                <a:picLocks noChangeAspect="1"/>
              </p:cNvPicPr>
              <p:nvPr/>
            </p:nvPicPr>
            <p:blipFill>
              <a:blip r:embed="rId8"/>
              <a:stretch>
                <a:fillRect/>
              </a:stretch>
            </p:blipFill>
            <p:spPr>
              <a:xfrm>
                <a:off x="4269036" y="2834055"/>
                <a:ext cx="477423" cy="839046"/>
              </a:xfrm>
              <a:prstGeom prst="rect">
                <a:avLst/>
              </a:prstGeom>
            </p:spPr>
          </p:pic>
          <p:pic>
            <p:nvPicPr>
              <p:cNvPr id="27" name="Picture 26"/>
              <p:cNvPicPr>
                <a:picLocks noChangeAspect="1"/>
              </p:cNvPicPr>
              <p:nvPr/>
            </p:nvPicPr>
            <p:blipFill>
              <a:blip r:embed="rId10"/>
              <a:stretch>
                <a:fillRect/>
              </a:stretch>
            </p:blipFill>
            <p:spPr>
              <a:xfrm>
                <a:off x="4480085" y="3260431"/>
                <a:ext cx="446227" cy="456212"/>
              </a:xfrm>
              <a:prstGeom prst="rect">
                <a:avLst/>
              </a:prstGeom>
            </p:spPr>
          </p:pic>
        </p:grpSp>
        <p:grpSp>
          <p:nvGrpSpPr>
            <p:cNvPr id="22" name="Group 21"/>
            <p:cNvGrpSpPr/>
            <p:nvPr/>
          </p:nvGrpSpPr>
          <p:grpSpPr>
            <a:xfrm>
              <a:off x="4383758" y="2988031"/>
              <a:ext cx="968998" cy="971748"/>
              <a:chOff x="3601101" y="2714202"/>
              <a:chExt cx="968998" cy="971748"/>
            </a:xfrm>
          </p:grpSpPr>
          <p:pic>
            <p:nvPicPr>
              <p:cNvPr id="23" name="Picture 22"/>
              <p:cNvPicPr>
                <a:picLocks noChangeAspect="1"/>
              </p:cNvPicPr>
              <p:nvPr/>
            </p:nvPicPr>
            <p:blipFill>
              <a:blip r:embed="rId8"/>
              <a:stretch>
                <a:fillRect/>
              </a:stretch>
            </p:blipFill>
            <p:spPr>
              <a:xfrm>
                <a:off x="3601101" y="2846904"/>
                <a:ext cx="477423" cy="839046"/>
              </a:xfrm>
              <a:prstGeom prst="rect">
                <a:avLst/>
              </a:prstGeom>
            </p:spPr>
          </p:pic>
          <p:pic>
            <p:nvPicPr>
              <p:cNvPr id="24" name="Picture 23"/>
              <p:cNvPicPr>
                <a:picLocks noChangeAspect="1"/>
              </p:cNvPicPr>
              <p:nvPr/>
            </p:nvPicPr>
            <p:blipFill>
              <a:blip r:embed="rId11"/>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405726" y="3109113"/>
            <a:ext cx="2595422" cy="9826"/>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637888" y="3162093"/>
            <a:ext cx="514267" cy="514267"/>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cxnSp>
        <p:nvCxnSpPr>
          <p:cNvPr id="35" name="Straight Connector 34"/>
          <p:cNvCxnSpPr/>
          <p:nvPr/>
        </p:nvCxnSpPr>
        <p:spPr>
          <a:xfrm flipH="1">
            <a:off x="6765577" y="1718330"/>
            <a:ext cx="474819" cy="69082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6" name="TextBox 4"/>
          <p:cNvSpPr txBox="1"/>
          <p:nvPr/>
        </p:nvSpPr>
        <p:spPr>
          <a:xfrm>
            <a:off x="7145015" y="1246270"/>
            <a:ext cx="3556364"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Association of client side rendering </a:t>
            </a:r>
            <a:r>
              <a:rPr lang="fi-FI" sz="1400" dirty="0" smtClean="0">
                <a:solidFill>
                  <a:schemeClr val="bg1"/>
                </a:solidFill>
              </a:rPr>
              <a:t>enbedding to </a:t>
            </a:r>
            <a:r>
              <a:rPr lang="fi-FI" sz="1400" dirty="0">
                <a:solidFill>
                  <a:schemeClr val="bg1"/>
                </a:solidFill>
              </a:rPr>
              <a:t>field, view or web part, so that client side library is included to the rendering process when content is viewed.</a:t>
            </a:r>
            <a:endParaRPr lang="en-US" sz="1400" dirty="0">
              <a:solidFill>
                <a:schemeClr val="bg1"/>
              </a:solidFill>
            </a:endParaRPr>
          </a:p>
        </p:txBody>
      </p:sp>
      <p:cxnSp>
        <p:nvCxnSpPr>
          <p:cNvPr id="37" name="Straight Arrow Connector 36"/>
          <p:cNvCxnSpPr/>
          <p:nvPr/>
        </p:nvCxnSpPr>
        <p:spPr>
          <a:xfrm flipV="1">
            <a:off x="5398347" y="2508059"/>
            <a:ext cx="2602802" cy="1"/>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8" name="Group 37"/>
          <p:cNvGrpSpPr/>
          <p:nvPr/>
        </p:nvGrpSpPr>
        <p:grpSpPr>
          <a:xfrm>
            <a:off x="5617629" y="2156498"/>
            <a:ext cx="514267" cy="514267"/>
            <a:chOff x="492" y="17985"/>
            <a:chExt cx="524853" cy="524853"/>
          </a:xfrm>
        </p:grpSpPr>
        <p:sp>
          <p:nvSpPr>
            <p:cNvPr id="39" name="Oval 3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sp>
        <p:nvSpPr>
          <p:cNvPr id="41" name="TextBox 40"/>
          <p:cNvSpPr txBox="1"/>
          <p:nvPr/>
        </p:nvSpPr>
        <p:spPr>
          <a:xfrm>
            <a:off x="5939923" y="3127835"/>
            <a:ext cx="1651304" cy="369108"/>
          </a:xfrm>
          <a:prstGeom prst="rect">
            <a:avLst/>
          </a:prstGeom>
          <a:noFill/>
        </p:spPr>
        <p:txBody>
          <a:bodyPr wrap="none" lIns="0" tIns="0" rIns="0" bIns="0" rtlCol="0">
            <a:spAutoFit/>
          </a:bodyPr>
          <a:lstStyle/>
          <a:p>
            <a:r>
              <a:rPr lang="fi-FI" sz="2399" spc="-70" dirty="0">
                <a:solidFill>
                  <a:schemeClr val="bg1">
                    <a:lumMod val="50000"/>
                  </a:schemeClr>
                </a:solidFill>
                <a:latin typeface="+mj-lt"/>
              </a:rPr>
              <a:t>CSOM / REST</a:t>
            </a:r>
            <a:endParaRPr lang="en-GB" sz="2399" spc="-70" dirty="0">
              <a:solidFill>
                <a:schemeClr val="bg1">
                  <a:lumMod val="50000"/>
                </a:schemeClr>
              </a:solidFill>
              <a:latin typeface="+mj-lt"/>
            </a:endParaRPr>
          </a:p>
        </p:txBody>
      </p:sp>
      <p:cxnSp>
        <p:nvCxnSpPr>
          <p:cNvPr id="42" name="Straight Arrow Connector 41"/>
          <p:cNvCxnSpPr/>
          <p:nvPr/>
        </p:nvCxnSpPr>
        <p:spPr>
          <a:xfrm flipV="1">
            <a:off x="4763350" y="4287238"/>
            <a:ext cx="4685946" cy="15218"/>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6646665" y="4343172"/>
            <a:ext cx="1158028" cy="215388"/>
          </a:xfrm>
          <a:prstGeom prst="rect">
            <a:avLst/>
          </a:prstGeom>
          <a:noFill/>
        </p:spPr>
        <p:txBody>
          <a:bodyPr wrap="none" lIns="0" tIns="0" rIns="0" bIns="0" rtlCol="0">
            <a:spAutoFit/>
          </a:bodyPr>
          <a:lstStyle/>
          <a:p>
            <a:r>
              <a:rPr lang="en-US" sz="1400" spc="-70" dirty="0">
                <a:solidFill>
                  <a:schemeClr val="tx1">
                    <a:lumMod val="65000"/>
                    <a:lumOff val="35000"/>
                  </a:schemeClr>
                </a:solidFill>
              </a:rPr>
              <a:t>&lt;&lt;Reference&gt;&gt;</a:t>
            </a:r>
          </a:p>
        </p:txBody>
      </p:sp>
      <p:cxnSp>
        <p:nvCxnSpPr>
          <p:cNvPr id="44" name="Straight Connector 43"/>
          <p:cNvCxnSpPr/>
          <p:nvPr/>
        </p:nvCxnSpPr>
        <p:spPr>
          <a:xfrm flipV="1">
            <a:off x="7832167" y="4399615"/>
            <a:ext cx="764633" cy="807240"/>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5" name="TextBox 4"/>
          <p:cNvSpPr txBox="1"/>
          <p:nvPr/>
        </p:nvSpPr>
        <p:spPr>
          <a:xfrm>
            <a:off x="4804793" y="4741610"/>
            <a:ext cx="4118406" cy="1349923"/>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site or referenced from provider hosted app side. </a:t>
            </a:r>
          </a:p>
          <a:p>
            <a:pPr marL="0" lvl="1"/>
            <a:endParaRPr lang="fi-FI" sz="1400" dirty="0">
              <a:solidFill>
                <a:schemeClr val="bg1"/>
              </a:solidFill>
            </a:endParaRPr>
          </a:p>
          <a:p>
            <a:pPr marL="0" lvl="1"/>
            <a:r>
              <a:rPr lang="fi-FI" sz="1400" dirty="0">
                <a:solidFill>
                  <a:schemeClr val="bg1"/>
                </a:solidFill>
              </a:rPr>
              <a:t>JavaScript will override the detault read or edit experience of the functionality.</a:t>
            </a:r>
            <a:endParaRPr lang="en-US" sz="1400" dirty="0">
              <a:solidFill>
                <a:schemeClr val="bg1"/>
              </a:solidFill>
            </a:endParaRPr>
          </a:p>
        </p:txBody>
      </p:sp>
      <p:grpSp>
        <p:nvGrpSpPr>
          <p:cNvPr id="46" name="Group 45"/>
          <p:cNvGrpSpPr/>
          <p:nvPr/>
        </p:nvGrpSpPr>
        <p:grpSpPr>
          <a:xfrm>
            <a:off x="9956931" y="4376154"/>
            <a:ext cx="514267" cy="514267"/>
            <a:chOff x="492" y="17985"/>
            <a:chExt cx="524853" cy="524853"/>
          </a:xfrm>
        </p:grpSpPr>
        <p:sp>
          <p:nvSpPr>
            <p:cNvPr id="47" name="Oval 4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spTree>
    <p:extLst>
      <p:ext uri="{BB962C8B-B14F-4D97-AF65-F5344CB8AC3E}">
        <p14:creationId xmlns:p14="http://schemas.microsoft.com/office/powerpoint/2010/main" val="28563127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1000"/>
                                        <p:tgtEl>
                                          <p:spTgt spid="46"/>
                                        </p:tgtEl>
                                      </p:cBhvr>
                                    </p:animEffect>
                                    <p:anim calcmode="lin" valueType="num">
                                      <p:cBhvr>
                                        <p:cTn id="62" dur="1000" fill="hold"/>
                                        <p:tgtEl>
                                          <p:spTgt spid="46"/>
                                        </p:tgtEl>
                                        <p:attrNameLst>
                                          <p:attrName>ppt_x</p:attrName>
                                        </p:attrNameLst>
                                      </p:cBhvr>
                                      <p:tavLst>
                                        <p:tav tm="0">
                                          <p:val>
                                            <p:strVal val="#ppt_x"/>
                                          </p:val>
                                        </p:tav>
                                        <p:tav tm="100000">
                                          <p:val>
                                            <p:strVal val="#ppt_x"/>
                                          </p:val>
                                        </p:tav>
                                      </p:tavLst>
                                    </p:anim>
                                    <p:anim calcmode="lin" valueType="num">
                                      <p:cBhvr>
                                        <p:cTn id="63" dur="1000" fill="hold"/>
                                        <p:tgtEl>
                                          <p:spTgt spid="4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1000"/>
                                        <p:tgtEl>
                                          <p:spTgt spid="44"/>
                                        </p:tgtEl>
                                      </p:cBhvr>
                                    </p:animEffect>
                                    <p:anim calcmode="lin" valueType="num">
                                      <p:cBhvr>
                                        <p:cTn id="72" dur="1000" fill="hold"/>
                                        <p:tgtEl>
                                          <p:spTgt spid="44"/>
                                        </p:tgtEl>
                                        <p:attrNameLst>
                                          <p:attrName>ppt_x</p:attrName>
                                        </p:attrNameLst>
                                      </p:cBhvr>
                                      <p:tavLst>
                                        <p:tav tm="0">
                                          <p:val>
                                            <p:strVal val="#ppt_x"/>
                                          </p:val>
                                        </p:tav>
                                        <p:tav tm="100000">
                                          <p:val>
                                            <p:strVal val="#ppt_x"/>
                                          </p:val>
                                        </p:tav>
                                      </p:tavLst>
                                    </p:anim>
                                    <p:anim calcmode="lin" valueType="num">
                                      <p:cBhvr>
                                        <p:cTn id="73" dur="1000" fill="hold"/>
                                        <p:tgtEl>
                                          <p:spTgt spid="4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3" grpId="0"/>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“Are site columns and views configured with the feature framework?”</a:t>
            </a:r>
            <a:endParaRPr lang="en-GB" sz="5998" dirty="0"/>
          </a:p>
        </p:txBody>
      </p:sp>
      <p:sp>
        <p:nvSpPr>
          <p:cNvPr id="4" name="TextBox 3"/>
          <p:cNvSpPr txBox="1"/>
          <p:nvPr/>
        </p:nvSpPr>
        <p:spPr>
          <a:xfrm>
            <a:off x="4426386" y="4792997"/>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You’d once again use the remote provisioning technique to apply the needed settings to site elements during site provisioning</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52665" y="3646840"/>
            <a:ext cx="1775985"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No.</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489541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https://github.com/OfficeDev/PnP/tree/master/Samples/Branding.ClientSideRendering</a:t>
            </a:r>
          </a:p>
        </p:txBody>
      </p:sp>
      <p:sp>
        <p:nvSpPr>
          <p:cNvPr id="4" name="Text Placeholder 3"/>
          <p:cNvSpPr>
            <a:spLocks noGrp="1"/>
          </p:cNvSpPr>
          <p:nvPr>
            <p:ph type="body" sz="quarter" idx="10"/>
          </p:nvPr>
        </p:nvSpPr>
        <p:spPr/>
        <p:txBody>
          <a:bodyPr/>
          <a:lstStyle/>
          <a:p>
            <a:r>
              <a:rPr lang="fi-FI" dirty="0" smtClean="0"/>
              <a:t>Demo</a:t>
            </a:r>
            <a:endParaRPr lang="en-GB" dirty="0"/>
          </a:p>
        </p:txBody>
      </p:sp>
      <p:sp>
        <p:nvSpPr>
          <p:cNvPr id="5" name="Text Placeholder 4"/>
          <p:cNvSpPr>
            <a:spLocks noGrp="1"/>
          </p:cNvSpPr>
          <p:nvPr>
            <p:ph type="body" sz="quarter" idx="11"/>
          </p:nvPr>
        </p:nvSpPr>
        <p:spPr/>
        <p:txBody>
          <a:bodyPr/>
          <a:lstStyle/>
          <a:p>
            <a:r>
              <a:rPr lang="en-US" dirty="0"/>
              <a:t>Client side </a:t>
            </a:r>
            <a:r>
              <a:rPr lang="en-US" dirty="0" smtClean="0"/>
              <a:t>rendering</a:t>
            </a:r>
            <a:endParaRPr lang="en-GB" dirty="0"/>
          </a:p>
        </p:txBody>
      </p:sp>
    </p:spTree>
    <p:extLst>
      <p:ext uri="{BB962C8B-B14F-4D97-AF65-F5344CB8AC3E}">
        <p14:creationId xmlns:p14="http://schemas.microsoft.com/office/powerpoint/2010/main" val="248472539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18" name="TextBox 17"/>
          <p:cNvSpPr txBox="1"/>
          <p:nvPr/>
        </p:nvSpPr>
        <p:spPr>
          <a:xfrm>
            <a:off x="895005" y="3514949"/>
            <a:ext cx="1826995" cy="615553"/>
          </a:xfrm>
          <a:prstGeom prst="rect">
            <a:avLst/>
          </a:prstGeom>
          <a:noFill/>
        </p:spPr>
        <p:txBody>
          <a:bodyPr wrap="square" lIns="0" tIns="0" rIns="0" bIns="0" rtlCol="0">
            <a:spAutoFit/>
          </a:bodyPr>
          <a:lstStyle/>
          <a:p>
            <a:pPr algn="ctr"/>
            <a:r>
              <a:rPr lang="en-US" sz="2000" spc="-70" dirty="0">
                <a:solidFill>
                  <a:schemeClr val="bg1"/>
                </a:solidFill>
              </a:rPr>
              <a:t>It’s not just about app parts</a:t>
            </a:r>
          </a:p>
        </p:txBody>
      </p:sp>
      <p:sp>
        <p:nvSpPr>
          <p:cNvPr id="19" name="TextBox 18"/>
          <p:cNvSpPr txBox="1"/>
          <p:nvPr/>
        </p:nvSpPr>
        <p:spPr>
          <a:xfrm>
            <a:off x="3496879" y="3514949"/>
            <a:ext cx="1873901" cy="923330"/>
          </a:xfrm>
          <a:prstGeom prst="rect">
            <a:avLst/>
          </a:prstGeom>
          <a:noFill/>
        </p:spPr>
        <p:txBody>
          <a:bodyPr wrap="square" lIns="0" tIns="0" rIns="0" bIns="0" rtlCol="0">
            <a:spAutoFit/>
          </a:bodyPr>
          <a:lstStyle/>
          <a:p>
            <a:pPr algn="ctr"/>
            <a:r>
              <a:rPr lang="en-US" sz="2000" spc="-70" dirty="0">
                <a:solidFill>
                  <a:schemeClr val="bg1"/>
                </a:solidFill>
              </a:rPr>
              <a:t>Remote provisioning and configuration</a:t>
            </a:r>
          </a:p>
        </p:txBody>
      </p:sp>
      <p:sp>
        <p:nvSpPr>
          <p:cNvPr id="20" name="TextBox 19"/>
          <p:cNvSpPr txBox="1"/>
          <p:nvPr/>
        </p:nvSpPr>
        <p:spPr>
          <a:xfrm>
            <a:off x="6292772" y="3514949"/>
            <a:ext cx="1886362" cy="923330"/>
          </a:xfrm>
          <a:prstGeom prst="rect">
            <a:avLst/>
          </a:prstGeom>
          <a:noFill/>
        </p:spPr>
        <p:txBody>
          <a:bodyPr wrap="square" lIns="0" tIns="0" rIns="0" bIns="0" rtlCol="0">
            <a:spAutoFit/>
          </a:bodyPr>
          <a:lstStyle/>
          <a:p>
            <a:pPr algn="ctr" defTabSz="685551" fontAlgn="base">
              <a:spcBef>
                <a:spcPct val="0"/>
              </a:spcBef>
              <a:spcAft>
                <a:spcPct val="0"/>
              </a:spcAft>
            </a:pPr>
            <a:r>
              <a:rPr lang="en-US" sz="2000" dirty="0">
                <a:solidFill>
                  <a:schemeClr val="bg1"/>
                </a:solidFill>
              </a:rPr>
              <a:t>Do not modify suite bar (top navigation)</a:t>
            </a:r>
          </a:p>
        </p:txBody>
      </p:sp>
      <p:sp>
        <p:nvSpPr>
          <p:cNvPr id="21" name="TextBox 20"/>
          <p:cNvSpPr txBox="1"/>
          <p:nvPr/>
        </p:nvSpPr>
        <p:spPr>
          <a:xfrm>
            <a:off x="9050587" y="3514949"/>
            <a:ext cx="1884594" cy="923330"/>
          </a:xfrm>
          <a:prstGeom prst="rect">
            <a:avLst/>
          </a:prstGeom>
          <a:noFill/>
        </p:spPr>
        <p:txBody>
          <a:bodyPr wrap="square" lIns="0" tIns="0" rIns="0" bIns="0" rtlCol="0">
            <a:spAutoFit/>
          </a:bodyPr>
          <a:lstStyle/>
          <a:p>
            <a:pPr algn="ctr"/>
            <a:r>
              <a:rPr lang="en-US" sz="2000" dirty="0">
                <a:solidFill>
                  <a:schemeClr val="bg1"/>
                </a:solidFill>
              </a:rPr>
              <a:t>Careful JS </a:t>
            </a:r>
            <a:r>
              <a:rPr lang="en-US" sz="2000" dirty="0" smtClean="0">
                <a:solidFill>
                  <a:schemeClr val="bg1"/>
                </a:solidFill>
              </a:rPr>
              <a:t>embedding is </a:t>
            </a:r>
            <a:r>
              <a:rPr lang="en-US" sz="2000" dirty="0">
                <a:solidFill>
                  <a:schemeClr val="bg1"/>
                </a:solidFill>
              </a:rPr>
              <a:t>an option</a:t>
            </a:r>
          </a:p>
        </p:txBody>
      </p:sp>
      <p:grpSp>
        <p:nvGrpSpPr>
          <p:cNvPr id="22" name="Group 21"/>
          <p:cNvGrpSpPr/>
          <p:nvPr/>
        </p:nvGrpSpPr>
        <p:grpSpPr>
          <a:xfrm>
            <a:off x="1501610" y="2668321"/>
            <a:ext cx="616226" cy="845735"/>
            <a:chOff x="5621338" y="788988"/>
            <a:chExt cx="1177925" cy="1809750"/>
          </a:xfrm>
        </p:grpSpPr>
        <p:sp>
          <p:nvSpPr>
            <p:cNvPr id="25" name="Freeform 24"/>
            <p:cNvSpPr>
              <a:spLocks noEditPoints="1"/>
            </p:cNvSpPr>
            <p:nvPr/>
          </p:nvSpPr>
          <p:spPr bwMode="auto">
            <a:xfrm>
              <a:off x="5621338" y="788988"/>
              <a:ext cx="1177925" cy="1552575"/>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5"/>
            <p:cNvSpPr>
              <a:spLocks noChangeArrowheads="1"/>
            </p:cNvSpPr>
            <p:nvPr/>
          </p:nvSpPr>
          <p:spPr bwMode="auto">
            <a:xfrm>
              <a:off x="6008688" y="2260601"/>
              <a:ext cx="403225" cy="268288"/>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Line 24"/>
            <p:cNvSpPr>
              <a:spLocks noChangeShapeType="1"/>
            </p:cNvSpPr>
            <p:nvPr/>
          </p:nvSpPr>
          <p:spPr bwMode="auto">
            <a:xfrm>
              <a:off x="6008688" y="235902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5"/>
            <p:cNvSpPr>
              <a:spLocks noChangeShapeType="1"/>
            </p:cNvSpPr>
            <p:nvPr/>
          </p:nvSpPr>
          <p:spPr bwMode="auto">
            <a:xfrm>
              <a:off x="6008688" y="244157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6105526" y="2525713"/>
              <a:ext cx="209550" cy="73025"/>
            </a:xfrm>
            <a:custGeom>
              <a:avLst/>
              <a:gdLst>
                <a:gd name="T0" fmla="*/ 0 w 132"/>
                <a:gd name="T1" fmla="*/ 0 h 46"/>
                <a:gd name="T2" fmla="*/ 20 w 132"/>
                <a:gd name="T3" fmla="*/ 46 h 46"/>
                <a:gd name="T4" fmla="*/ 111 w 132"/>
                <a:gd name="T5" fmla="*/ 46 h 46"/>
                <a:gd name="T6" fmla="*/ 132 w 132"/>
                <a:gd name="T7" fmla="*/ 0 h 46"/>
                <a:gd name="T8" fmla="*/ 0 w 132"/>
                <a:gd name="T9" fmla="*/ 0 h 46"/>
              </a:gdLst>
              <a:ahLst/>
              <a:cxnLst>
                <a:cxn ang="0">
                  <a:pos x="T0" y="T1"/>
                </a:cxn>
                <a:cxn ang="0">
                  <a:pos x="T2" y="T3"/>
                </a:cxn>
                <a:cxn ang="0">
                  <a:pos x="T4" y="T5"/>
                </a:cxn>
                <a:cxn ang="0">
                  <a:pos x="T6" y="T7"/>
                </a:cxn>
                <a:cxn ang="0">
                  <a:pos x="T8" y="T9"/>
                </a:cxn>
              </a:cxnLst>
              <a:rect l="0" t="0" r="r" b="b"/>
              <a:pathLst>
                <a:path w="132" h="46">
                  <a:moveTo>
                    <a:pt x="0" y="0"/>
                  </a:moveTo>
                  <a:lnTo>
                    <a:pt x="20" y="46"/>
                  </a:lnTo>
                  <a:lnTo>
                    <a:pt x="111" y="46"/>
                  </a:lnTo>
                  <a:lnTo>
                    <a:pt x="1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1" name="Picture 30"/>
          <p:cNvPicPr>
            <a:picLocks noChangeAspect="1"/>
          </p:cNvPicPr>
          <p:nvPr/>
        </p:nvPicPr>
        <p:blipFill>
          <a:blip r:embed="rId3"/>
          <a:stretch>
            <a:fillRect/>
          </a:stretch>
        </p:blipFill>
        <p:spPr>
          <a:xfrm>
            <a:off x="4077148" y="2637329"/>
            <a:ext cx="713362" cy="876727"/>
          </a:xfrm>
          <a:prstGeom prst="rect">
            <a:avLst/>
          </a:prstGeom>
        </p:spPr>
      </p:pic>
      <p:pic>
        <p:nvPicPr>
          <p:cNvPr id="32" name="Picture 31"/>
          <p:cNvPicPr>
            <a:picLocks noChangeAspect="1"/>
          </p:cNvPicPr>
          <p:nvPr/>
        </p:nvPicPr>
        <p:blipFill>
          <a:blip r:embed="rId4"/>
          <a:stretch>
            <a:fillRect/>
          </a:stretch>
        </p:blipFill>
        <p:spPr>
          <a:xfrm>
            <a:off x="6834088" y="2709460"/>
            <a:ext cx="803729" cy="804596"/>
          </a:xfrm>
          <a:prstGeom prst="rect">
            <a:avLst/>
          </a:prstGeom>
        </p:spPr>
      </p:pic>
      <p:pic>
        <p:nvPicPr>
          <p:cNvPr id="33" name="Picture 32"/>
          <p:cNvPicPr>
            <a:picLocks noChangeAspect="1"/>
          </p:cNvPicPr>
          <p:nvPr/>
        </p:nvPicPr>
        <p:blipFill>
          <a:blip r:embed="rId5"/>
          <a:stretch>
            <a:fillRect/>
          </a:stretch>
        </p:blipFill>
        <p:spPr>
          <a:xfrm>
            <a:off x="9389924" y="2593636"/>
            <a:ext cx="1205920" cy="920420"/>
          </a:xfrm>
          <a:prstGeom prst="rect">
            <a:avLst/>
          </a:prstGeom>
        </p:spPr>
      </p:pic>
    </p:spTree>
    <p:extLst>
      <p:ext uri="{BB962C8B-B14F-4D97-AF65-F5344CB8AC3E}">
        <p14:creationId xmlns:p14="http://schemas.microsoft.com/office/powerpoint/2010/main" val="25819371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18" name="TextBox 17"/>
          <p:cNvSpPr txBox="1"/>
          <p:nvPr/>
        </p:nvSpPr>
        <p:spPr>
          <a:xfrm>
            <a:off x="895005" y="3514949"/>
            <a:ext cx="1826995" cy="615553"/>
          </a:xfrm>
          <a:prstGeom prst="rect">
            <a:avLst/>
          </a:prstGeom>
          <a:noFill/>
        </p:spPr>
        <p:txBody>
          <a:bodyPr wrap="square" lIns="0" tIns="0" rIns="0" bIns="0" rtlCol="0">
            <a:spAutoFit/>
          </a:bodyPr>
          <a:lstStyle/>
          <a:p>
            <a:pPr algn="ctr"/>
            <a:r>
              <a:rPr lang="en-US" sz="2000" spc="-70" dirty="0">
                <a:solidFill>
                  <a:schemeClr val="bg1"/>
                </a:solidFill>
              </a:rPr>
              <a:t>It’s not just about app </a:t>
            </a:r>
            <a:r>
              <a:rPr lang="en-US" sz="2000" spc="-70" dirty="0" smtClean="0">
                <a:solidFill>
                  <a:schemeClr val="bg1"/>
                </a:solidFill>
              </a:rPr>
              <a:t>parts </a:t>
            </a:r>
            <a:endParaRPr lang="en-US" sz="2000" spc="-70" dirty="0">
              <a:solidFill>
                <a:schemeClr val="bg1"/>
              </a:solidFill>
            </a:endParaRPr>
          </a:p>
        </p:txBody>
      </p:sp>
      <p:sp>
        <p:nvSpPr>
          <p:cNvPr id="19" name="TextBox 18"/>
          <p:cNvSpPr txBox="1"/>
          <p:nvPr/>
        </p:nvSpPr>
        <p:spPr>
          <a:xfrm>
            <a:off x="3496879" y="3514949"/>
            <a:ext cx="1873901" cy="923330"/>
          </a:xfrm>
          <a:prstGeom prst="rect">
            <a:avLst/>
          </a:prstGeom>
          <a:noFill/>
        </p:spPr>
        <p:txBody>
          <a:bodyPr wrap="square" lIns="0" tIns="0" rIns="0" bIns="0" rtlCol="0">
            <a:spAutoFit/>
          </a:bodyPr>
          <a:lstStyle/>
          <a:p>
            <a:pPr algn="ctr"/>
            <a:r>
              <a:rPr lang="en-US" sz="2000" spc="-70" dirty="0">
                <a:solidFill>
                  <a:schemeClr val="bg1"/>
                </a:solidFill>
              </a:rPr>
              <a:t>Remote provisioning and configuration</a:t>
            </a:r>
          </a:p>
        </p:txBody>
      </p:sp>
      <p:sp>
        <p:nvSpPr>
          <p:cNvPr id="20" name="TextBox 19"/>
          <p:cNvSpPr txBox="1"/>
          <p:nvPr/>
        </p:nvSpPr>
        <p:spPr>
          <a:xfrm>
            <a:off x="6292772" y="3514949"/>
            <a:ext cx="1886362" cy="923330"/>
          </a:xfrm>
          <a:prstGeom prst="rect">
            <a:avLst/>
          </a:prstGeom>
          <a:noFill/>
        </p:spPr>
        <p:txBody>
          <a:bodyPr wrap="square" lIns="0" tIns="0" rIns="0" bIns="0" rtlCol="0">
            <a:spAutoFit/>
          </a:bodyPr>
          <a:lstStyle/>
          <a:p>
            <a:pPr algn="ctr" defTabSz="685551" fontAlgn="base">
              <a:spcBef>
                <a:spcPct val="0"/>
              </a:spcBef>
              <a:spcAft>
                <a:spcPct val="0"/>
              </a:spcAft>
            </a:pPr>
            <a:r>
              <a:rPr lang="en-US" sz="2000" dirty="0">
                <a:solidFill>
                  <a:schemeClr val="bg1"/>
                </a:solidFill>
              </a:rPr>
              <a:t>Do not modify suite bar (top navigation)</a:t>
            </a:r>
          </a:p>
        </p:txBody>
      </p:sp>
      <p:sp>
        <p:nvSpPr>
          <p:cNvPr id="21" name="TextBox 20"/>
          <p:cNvSpPr txBox="1"/>
          <p:nvPr/>
        </p:nvSpPr>
        <p:spPr>
          <a:xfrm>
            <a:off x="9050587" y="3514949"/>
            <a:ext cx="1884594" cy="923330"/>
          </a:xfrm>
          <a:prstGeom prst="rect">
            <a:avLst/>
          </a:prstGeom>
          <a:noFill/>
        </p:spPr>
        <p:txBody>
          <a:bodyPr wrap="square" lIns="0" tIns="0" rIns="0" bIns="0" rtlCol="0">
            <a:spAutoFit/>
          </a:bodyPr>
          <a:lstStyle/>
          <a:p>
            <a:pPr algn="ctr"/>
            <a:r>
              <a:rPr lang="en-US" sz="2000" dirty="0">
                <a:solidFill>
                  <a:schemeClr val="bg1"/>
                </a:solidFill>
              </a:rPr>
              <a:t>Careful JS </a:t>
            </a:r>
            <a:r>
              <a:rPr lang="en-US" sz="2000" dirty="0" smtClean="0">
                <a:solidFill>
                  <a:schemeClr val="bg1"/>
                </a:solidFill>
              </a:rPr>
              <a:t>embedding </a:t>
            </a:r>
            <a:r>
              <a:rPr lang="en-US" sz="2000" dirty="0" smtClean="0">
                <a:solidFill>
                  <a:schemeClr val="bg1"/>
                </a:solidFill>
              </a:rPr>
              <a:t>is </a:t>
            </a:r>
            <a:r>
              <a:rPr lang="en-US" sz="2000" dirty="0">
                <a:solidFill>
                  <a:schemeClr val="bg1"/>
                </a:solidFill>
              </a:rPr>
              <a:t>an option</a:t>
            </a:r>
          </a:p>
        </p:txBody>
      </p:sp>
      <p:grpSp>
        <p:nvGrpSpPr>
          <p:cNvPr id="22" name="Group 21"/>
          <p:cNvGrpSpPr/>
          <p:nvPr/>
        </p:nvGrpSpPr>
        <p:grpSpPr>
          <a:xfrm>
            <a:off x="1501610" y="2668321"/>
            <a:ext cx="616226" cy="845735"/>
            <a:chOff x="5621338" y="788988"/>
            <a:chExt cx="1177925" cy="1809750"/>
          </a:xfrm>
        </p:grpSpPr>
        <p:sp>
          <p:nvSpPr>
            <p:cNvPr id="25" name="Freeform 24"/>
            <p:cNvSpPr>
              <a:spLocks noEditPoints="1"/>
            </p:cNvSpPr>
            <p:nvPr/>
          </p:nvSpPr>
          <p:spPr bwMode="auto">
            <a:xfrm>
              <a:off x="5621338" y="788988"/>
              <a:ext cx="1177925" cy="1552575"/>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5"/>
            <p:cNvSpPr>
              <a:spLocks noChangeArrowheads="1"/>
            </p:cNvSpPr>
            <p:nvPr/>
          </p:nvSpPr>
          <p:spPr bwMode="auto">
            <a:xfrm>
              <a:off x="6008688" y="2260601"/>
              <a:ext cx="403225" cy="268288"/>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Line 24"/>
            <p:cNvSpPr>
              <a:spLocks noChangeShapeType="1"/>
            </p:cNvSpPr>
            <p:nvPr/>
          </p:nvSpPr>
          <p:spPr bwMode="auto">
            <a:xfrm>
              <a:off x="6008688" y="235902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5"/>
            <p:cNvSpPr>
              <a:spLocks noChangeShapeType="1"/>
            </p:cNvSpPr>
            <p:nvPr/>
          </p:nvSpPr>
          <p:spPr bwMode="auto">
            <a:xfrm>
              <a:off x="6008688" y="244157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6105526" y="2525713"/>
              <a:ext cx="209550" cy="73025"/>
            </a:xfrm>
            <a:custGeom>
              <a:avLst/>
              <a:gdLst>
                <a:gd name="T0" fmla="*/ 0 w 132"/>
                <a:gd name="T1" fmla="*/ 0 h 46"/>
                <a:gd name="T2" fmla="*/ 20 w 132"/>
                <a:gd name="T3" fmla="*/ 46 h 46"/>
                <a:gd name="T4" fmla="*/ 111 w 132"/>
                <a:gd name="T5" fmla="*/ 46 h 46"/>
                <a:gd name="T6" fmla="*/ 132 w 132"/>
                <a:gd name="T7" fmla="*/ 0 h 46"/>
                <a:gd name="T8" fmla="*/ 0 w 132"/>
                <a:gd name="T9" fmla="*/ 0 h 46"/>
              </a:gdLst>
              <a:ahLst/>
              <a:cxnLst>
                <a:cxn ang="0">
                  <a:pos x="T0" y="T1"/>
                </a:cxn>
                <a:cxn ang="0">
                  <a:pos x="T2" y="T3"/>
                </a:cxn>
                <a:cxn ang="0">
                  <a:pos x="T4" y="T5"/>
                </a:cxn>
                <a:cxn ang="0">
                  <a:pos x="T6" y="T7"/>
                </a:cxn>
                <a:cxn ang="0">
                  <a:pos x="T8" y="T9"/>
                </a:cxn>
              </a:cxnLst>
              <a:rect l="0" t="0" r="r" b="b"/>
              <a:pathLst>
                <a:path w="132" h="46">
                  <a:moveTo>
                    <a:pt x="0" y="0"/>
                  </a:moveTo>
                  <a:lnTo>
                    <a:pt x="20" y="46"/>
                  </a:lnTo>
                  <a:lnTo>
                    <a:pt x="111" y="46"/>
                  </a:lnTo>
                  <a:lnTo>
                    <a:pt x="1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1" name="Picture 30"/>
          <p:cNvPicPr>
            <a:picLocks noChangeAspect="1"/>
          </p:cNvPicPr>
          <p:nvPr/>
        </p:nvPicPr>
        <p:blipFill>
          <a:blip r:embed="rId3"/>
          <a:stretch>
            <a:fillRect/>
          </a:stretch>
        </p:blipFill>
        <p:spPr>
          <a:xfrm>
            <a:off x="4077148" y="2637329"/>
            <a:ext cx="713362" cy="876727"/>
          </a:xfrm>
          <a:prstGeom prst="rect">
            <a:avLst/>
          </a:prstGeom>
        </p:spPr>
      </p:pic>
      <p:pic>
        <p:nvPicPr>
          <p:cNvPr id="32" name="Picture 31"/>
          <p:cNvPicPr>
            <a:picLocks noChangeAspect="1"/>
          </p:cNvPicPr>
          <p:nvPr/>
        </p:nvPicPr>
        <p:blipFill>
          <a:blip r:embed="rId4"/>
          <a:stretch>
            <a:fillRect/>
          </a:stretch>
        </p:blipFill>
        <p:spPr>
          <a:xfrm>
            <a:off x="6834088" y="2709460"/>
            <a:ext cx="803729" cy="804596"/>
          </a:xfrm>
          <a:prstGeom prst="rect">
            <a:avLst/>
          </a:prstGeom>
        </p:spPr>
      </p:pic>
      <p:pic>
        <p:nvPicPr>
          <p:cNvPr id="33" name="Picture 32"/>
          <p:cNvPicPr>
            <a:picLocks noChangeAspect="1"/>
          </p:cNvPicPr>
          <p:nvPr/>
        </p:nvPicPr>
        <p:blipFill>
          <a:blip r:embed="rId5"/>
          <a:stretch>
            <a:fillRect/>
          </a:stretch>
        </p:blipFill>
        <p:spPr>
          <a:xfrm>
            <a:off x="9389924" y="2593636"/>
            <a:ext cx="1205920" cy="920420"/>
          </a:xfrm>
          <a:prstGeom prst="rect">
            <a:avLst/>
          </a:prstGeom>
        </p:spPr>
      </p:pic>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867275" y="1447799"/>
            <a:ext cx="6800850" cy="1975926"/>
          </a:xfrm>
        </p:spPr>
        <p:txBody>
          <a:bodyPr/>
          <a:lstStyle/>
          <a:p>
            <a:r>
              <a:rPr lang="en-US" sz="3600" dirty="0"/>
              <a:t>CSOM to replace server side</a:t>
            </a:r>
          </a:p>
          <a:p>
            <a:pPr lvl="1"/>
            <a:r>
              <a:rPr lang="en-US" dirty="0"/>
              <a:t>Use highly enhanced CSOM and REST APIs to remove the need to use server side UX components</a:t>
            </a:r>
          </a:p>
          <a:p>
            <a:pPr lvl="1"/>
            <a:r>
              <a:rPr lang="en-US" dirty="0"/>
              <a:t>Can be commonly used cross needed end users capability without end users even knowing that the functionality has been changed.</a:t>
            </a:r>
          </a:p>
          <a:p>
            <a:pPr lvl="1"/>
            <a:endParaRPr lang="en-US" dirty="0"/>
          </a:p>
          <a:p>
            <a:r>
              <a:rPr lang="en-US" sz="3600" dirty="0" smtClean="0"/>
              <a:t>JS embedding </a:t>
            </a:r>
            <a:r>
              <a:rPr lang="en-US" sz="3600" dirty="0"/>
              <a:t>as common pattern</a:t>
            </a:r>
          </a:p>
          <a:p>
            <a:pPr lvl="1"/>
            <a:r>
              <a:rPr lang="en-US" dirty="0"/>
              <a:t>Apply changes to the pages using </a:t>
            </a:r>
            <a:r>
              <a:rPr lang="en-US" dirty="0" smtClean="0"/>
              <a:t>JavaScript embedding technique</a:t>
            </a:r>
            <a:endParaRPr lang="en-US" dirty="0"/>
          </a:p>
          <a:p>
            <a:pPr lvl="1"/>
            <a:r>
              <a:rPr lang="en-US" dirty="0"/>
              <a:t>Can be used to add elements and structures to existing pages </a:t>
            </a:r>
          </a:p>
        </p:txBody>
      </p:sp>
      <p:sp>
        <p:nvSpPr>
          <p:cNvPr id="5" name="Title 4"/>
          <p:cNvSpPr>
            <a:spLocks noGrp="1"/>
          </p:cNvSpPr>
          <p:nvPr>
            <p:ph type="title"/>
          </p:nvPr>
        </p:nvSpPr>
        <p:spPr>
          <a:xfrm>
            <a:off x="4867275" y="228600"/>
            <a:ext cx="6800850" cy="747897"/>
          </a:xfrm>
        </p:spPr>
        <p:txBody>
          <a:bodyPr>
            <a:normAutofit/>
          </a:bodyPr>
          <a:lstStyle/>
          <a:p>
            <a:r>
              <a:rPr lang="en-US" sz="4000" dirty="0"/>
              <a:t>Moving to client side techniques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113099596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Web control to client side solution</a:t>
            </a:r>
            <a:endParaRPr lang="en-GB" dirty="0"/>
          </a:p>
        </p:txBody>
      </p:sp>
      <p:sp>
        <p:nvSpPr>
          <p:cNvPr id="4" name="Text Placeholder 3"/>
          <p:cNvSpPr>
            <a:spLocks noGrp="1"/>
          </p:cNvSpPr>
          <p:nvPr>
            <p:ph type="body" sz="quarter" idx="10"/>
          </p:nvPr>
        </p:nvSpPr>
        <p:spPr>
          <a:xfrm>
            <a:off x="520700" y="3676650"/>
            <a:ext cx="5394960" cy="1452705"/>
          </a:xfrm>
        </p:spPr>
        <p:txBody>
          <a:bodyPr/>
          <a:lstStyle/>
          <a:p>
            <a:r>
              <a:rPr lang="fi-FI" dirty="0" smtClean="0"/>
              <a:t>Old model</a:t>
            </a:r>
          </a:p>
          <a:p>
            <a:pPr lvl="1"/>
            <a:r>
              <a:rPr lang="fi-FI" dirty="0" smtClean="0"/>
              <a:t>Custom web control on master page</a:t>
            </a:r>
          </a:p>
          <a:p>
            <a:pPr lvl="1"/>
            <a:r>
              <a:rPr lang="fi-FI" dirty="0" smtClean="0"/>
              <a:t>Full trust solution deployment with its implications</a:t>
            </a:r>
            <a:endParaRPr lang="en-GB" dirty="0"/>
          </a:p>
        </p:txBody>
      </p:sp>
      <p:sp>
        <p:nvSpPr>
          <p:cNvPr id="5" name="Text Placeholder 4"/>
          <p:cNvSpPr>
            <a:spLocks noGrp="1"/>
          </p:cNvSpPr>
          <p:nvPr>
            <p:ph type="body" sz="quarter" idx="11"/>
          </p:nvPr>
        </p:nvSpPr>
        <p:spPr>
          <a:xfrm>
            <a:off x="6277928" y="3676650"/>
            <a:ext cx="5394960" cy="2683812"/>
          </a:xfrm>
        </p:spPr>
        <p:txBody>
          <a:bodyPr/>
          <a:lstStyle/>
          <a:p>
            <a:r>
              <a:rPr lang="fi-FI" dirty="0" smtClean="0"/>
              <a:t>New model</a:t>
            </a:r>
          </a:p>
          <a:p>
            <a:pPr lvl="1"/>
            <a:r>
              <a:rPr lang="fi-FI" dirty="0" smtClean="0"/>
              <a:t>Client-side rendering using JavaScript on the site</a:t>
            </a:r>
          </a:p>
          <a:p>
            <a:pPr lvl="1"/>
            <a:r>
              <a:rPr lang="fi-FI" dirty="0" smtClean="0"/>
              <a:t>Taking usage of the greatly enhanced CSOM and REST APIs in SharePoint</a:t>
            </a:r>
          </a:p>
          <a:p>
            <a:pPr lvl="1"/>
            <a:r>
              <a:rPr lang="fi-FI" dirty="0" smtClean="0"/>
              <a:t>Dynamic update of the capability without maintenance window</a:t>
            </a:r>
          </a:p>
          <a:p>
            <a:pPr lvl="1"/>
            <a:endParaRPr lang="en-GB" dirty="0"/>
          </a:p>
        </p:txBody>
      </p:sp>
      <p:pic>
        <p:nvPicPr>
          <p:cNvPr id="2" name="Picture 1"/>
          <p:cNvPicPr>
            <a:picLocks noChangeAspect="1"/>
          </p:cNvPicPr>
          <p:nvPr/>
        </p:nvPicPr>
        <p:blipFill>
          <a:blip r:embed="rId2"/>
          <a:stretch>
            <a:fillRect/>
          </a:stretch>
        </p:blipFill>
        <p:spPr>
          <a:xfrm>
            <a:off x="912609" y="1656421"/>
            <a:ext cx="10362018" cy="1340304"/>
          </a:xfrm>
          <a:prstGeom prst="rect">
            <a:avLst/>
          </a:prstGeom>
        </p:spPr>
      </p:pic>
    </p:spTree>
    <p:extLst>
      <p:ext uri="{BB962C8B-B14F-4D97-AF65-F5344CB8AC3E}">
        <p14:creationId xmlns:p14="http://schemas.microsoft.com/office/powerpoint/2010/main" val="18406166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JavaScript embedding for </a:t>
            </a:r>
            <a:r>
              <a:rPr lang="fi-FI" dirty="0" smtClean="0"/>
              <a:t>web control replacement</a:t>
            </a:r>
            <a:endParaRPr lang="en-GB" dirty="0"/>
          </a:p>
        </p:txBody>
      </p:sp>
      <p:grpSp>
        <p:nvGrpSpPr>
          <p:cNvPr id="3" name="Group 2"/>
          <p:cNvGrpSpPr/>
          <p:nvPr/>
        </p:nvGrpSpPr>
        <p:grpSpPr>
          <a:xfrm>
            <a:off x="9068364" y="4071563"/>
            <a:ext cx="605714" cy="762940"/>
            <a:chOff x="8856725" y="2275112"/>
            <a:chExt cx="605872" cy="763139"/>
          </a:xfrm>
        </p:grpSpPr>
        <p:pic>
          <p:nvPicPr>
            <p:cNvPr id="4" name="Picture 3"/>
            <p:cNvPicPr>
              <a:picLocks noChangeAspect="1"/>
            </p:cNvPicPr>
            <p:nvPr/>
          </p:nvPicPr>
          <p:blipFill>
            <a:blip r:embed="rId3"/>
            <a:stretch>
              <a:fillRect/>
            </a:stretch>
          </p:blipFill>
          <p:spPr>
            <a:xfrm>
              <a:off x="8856725" y="2275112"/>
              <a:ext cx="527111" cy="689388"/>
            </a:xfrm>
            <a:prstGeom prst="rect">
              <a:avLst/>
            </a:prstGeom>
          </p:spPr>
        </p:pic>
        <p:pic>
          <p:nvPicPr>
            <p:cNvPr id="5" name="Picture 4"/>
            <p:cNvPicPr>
              <a:picLocks noChangeAspect="1"/>
            </p:cNvPicPr>
            <p:nvPr/>
          </p:nvPicPr>
          <p:blipFill>
            <a:blip r:embed="rId3"/>
            <a:stretch>
              <a:fillRect/>
            </a:stretch>
          </p:blipFill>
          <p:spPr>
            <a:xfrm>
              <a:off x="8935486" y="2348863"/>
              <a:ext cx="527111" cy="689388"/>
            </a:xfrm>
            <a:prstGeom prst="rect">
              <a:avLst/>
            </a:prstGeom>
          </p:spPr>
        </p:pic>
        <p:sp>
          <p:nvSpPr>
            <p:cNvPr id="6" name="Right Triangle 5"/>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pic>
        <p:nvPicPr>
          <p:cNvPr id="8" name="Picture 7"/>
          <p:cNvPicPr>
            <a:picLocks noChangeAspect="1"/>
          </p:cNvPicPr>
          <p:nvPr/>
        </p:nvPicPr>
        <p:blipFill>
          <a:blip r:embed="rId4"/>
          <a:stretch>
            <a:fillRect/>
          </a:stretch>
        </p:blipFill>
        <p:spPr>
          <a:xfrm>
            <a:off x="1297448" y="4132889"/>
            <a:ext cx="6115365" cy="791009"/>
          </a:xfrm>
          <a:prstGeom prst="rect">
            <a:avLst/>
          </a:prstGeom>
        </p:spPr>
      </p:pic>
      <p:grpSp>
        <p:nvGrpSpPr>
          <p:cNvPr id="9" name="Group 8"/>
          <p:cNvGrpSpPr/>
          <p:nvPr/>
        </p:nvGrpSpPr>
        <p:grpSpPr>
          <a:xfrm>
            <a:off x="7845614" y="2589306"/>
            <a:ext cx="2110799" cy="1586059"/>
            <a:chOff x="7366822" y="3128075"/>
            <a:chExt cx="2111349" cy="1586472"/>
          </a:xfrm>
        </p:grpSpPr>
        <p:sp>
          <p:nvSpPr>
            <p:cNvPr id="10" name="Arc 9"/>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11" name="Group 10"/>
            <p:cNvGrpSpPr/>
            <p:nvPr/>
          </p:nvGrpSpPr>
          <p:grpSpPr>
            <a:xfrm>
              <a:off x="7482976" y="3128075"/>
              <a:ext cx="1995195" cy="1307309"/>
              <a:chOff x="4395610" y="3071229"/>
              <a:chExt cx="1995195" cy="1307309"/>
            </a:xfrm>
          </p:grpSpPr>
          <p:sp>
            <p:nvSpPr>
              <p:cNvPr id="12" name="Rectangle 11"/>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Apps</a:t>
                </a:r>
              </a:p>
            </p:txBody>
          </p:sp>
          <p:pic>
            <p:nvPicPr>
              <p:cNvPr id="13" name="Picture 12"/>
              <p:cNvPicPr>
                <a:picLocks noChangeAspect="1"/>
              </p:cNvPicPr>
              <p:nvPr/>
            </p:nvPicPr>
            <p:blipFill>
              <a:blip r:embed="rId5"/>
              <a:stretch>
                <a:fillRect/>
              </a:stretch>
            </p:blipFill>
            <p:spPr>
              <a:xfrm>
                <a:off x="5246592" y="3476941"/>
                <a:ext cx="529349" cy="417312"/>
              </a:xfrm>
              <a:prstGeom prst="rect">
                <a:avLst/>
              </a:prstGeom>
            </p:spPr>
          </p:pic>
          <p:pic>
            <p:nvPicPr>
              <p:cNvPr id="14" name="Picture 13"/>
              <p:cNvPicPr>
                <a:picLocks noChangeAspect="1"/>
              </p:cNvPicPr>
              <p:nvPr/>
            </p:nvPicPr>
            <p:blipFill>
              <a:blip r:embed="rId5"/>
              <a:stretch>
                <a:fillRect/>
              </a:stretch>
            </p:blipFill>
            <p:spPr>
              <a:xfrm>
                <a:off x="5581574" y="3585493"/>
                <a:ext cx="556200" cy="438480"/>
              </a:xfrm>
              <a:prstGeom prst="rect">
                <a:avLst/>
              </a:prstGeom>
            </p:spPr>
          </p:pic>
          <p:pic>
            <p:nvPicPr>
              <p:cNvPr id="15" name="Picture 14"/>
              <p:cNvPicPr>
                <a:picLocks noChangeAspect="1"/>
              </p:cNvPicPr>
              <p:nvPr/>
            </p:nvPicPr>
            <p:blipFill>
              <a:blip r:embed="rId6"/>
              <a:stretch>
                <a:fillRect/>
              </a:stretch>
            </p:blipFill>
            <p:spPr>
              <a:xfrm>
                <a:off x="5970309" y="3700199"/>
                <a:ext cx="420496" cy="432326"/>
              </a:xfrm>
              <a:prstGeom prst="rect">
                <a:avLst/>
              </a:prstGeom>
            </p:spPr>
          </p:pic>
          <p:pic>
            <p:nvPicPr>
              <p:cNvPr id="16" name="Picture 15"/>
              <p:cNvPicPr>
                <a:picLocks noChangeAspect="1"/>
              </p:cNvPicPr>
              <p:nvPr/>
            </p:nvPicPr>
            <p:blipFill>
              <a:blip r:embed="rId7"/>
              <a:stretch>
                <a:fillRect/>
              </a:stretch>
            </p:blipFill>
            <p:spPr>
              <a:xfrm>
                <a:off x="4893565" y="3772769"/>
                <a:ext cx="688009" cy="605769"/>
              </a:xfrm>
              <a:prstGeom prst="rect">
                <a:avLst/>
              </a:prstGeom>
            </p:spPr>
          </p:pic>
        </p:grpSp>
      </p:grpSp>
      <p:grpSp>
        <p:nvGrpSpPr>
          <p:cNvPr id="17" name="Group 16"/>
          <p:cNvGrpSpPr/>
          <p:nvPr/>
        </p:nvGrpSpPr>
        <p:grpSpPr>
          <a:xfrm>
            <a:off x="3221391" y="2350294"/>
            <a:ext cx="1883155" cy="1856874"/>
            <a:chOff x="4383758" y="2311697"/>
            <a:chExt cx="2516893" cy="2481768"/>
          </a:xfrm>
        </p:grpSpPr>
        <p:sp>
          <p:nvSpPr>
            <p:cNvPr id="18" name="Rectangle 17"/>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9" name="Group 18"/>
            <p:cNvGrpSpPr/>
            <p:nvPr/>
          </p:nvGrpSpPr>
          <p:grpSpPr>
            <a:xfrm>
              <a:off x="5421611" y="2886866"/>
              <a:ext cx="1479040" cy="1043909"/>
              <a:chOff x="4557447" y="1721445"/>
              <a:chExt cx="1479040" cy="1043909"/>
            </a:xfrm>
          </p:grpSpPr>
          <p:pic>
            <p:nvPicPr>
              <p:cNvPr id="27" name="Picture 26"/>
              <p:cNvPicPr>
                <a:picLocks noChangeAspect="1"/>
              </p:cNvPicPr>
              <p:nvPr/>
            </p:nvPicPr>
            <p:blipFill>
              <a:blip r:embed="rId8"/>
              <a:stretch>
                <a:fillRect/>
              </a:stretch>
            </p:blipFill>
            <p:spPr>
              <a:xfrm>
                <a:off x="4557447" y="1902539"/>
                <a:ext cx="477423" cy="839046"/>
              </a:xfrm>
              <a:prstGeom prst="rect">
                <a:avLst/>
              </a:prstGeom>
            </p:spPr>
          </p:pic>
          <p:pic>
            <p:nvPicPr>
              <p:cNvPr id="28" name="Picture 27"/>
              <p:cNvPicPr>
                <a:picLocks noChangeAspect="1"/>
              </p:cNvPicPr>
              <p:nvPr/>
            </p:nvPicPr>
            <p:blipFill>
              <a:blip r:embed="rId8"/>
              <a:stretch>
                <a:fillRect/>
              </a:stretch>
            </p:blipFill>
            <p:spPr>
              <a:xfrm>
                <a:off x="4869643" y="1721445"/>
                <a:ext cx="477423" cy="839046"/>
              </a:xfrm>
              <a:prstGeom prst="rect">
                <a:avLst/>
              </a:prstGeom>
            </p:spPr>
          </p:pic>
          <p:pic>
            <p:nvPicPr>
              <p:cNvPr id="29" name="Picture 28"/>
              <p:cNvPicPr>
                <a:picLocks noChangeAspect="1"/>
              </p:cNvPicPr>
              <p:nvPr/>
            </p:nvPicPr>
            <p:blipFill>
              <a:blip r:embed="rId9"/>
              <a:stretch>
                <a:fillRect/>
              </a:stretch>
            </p:blipFill>
            <p:spPr>
              <a:xfrm>
                <a:off x="5153580" y="1902539"/>
                <a:ext cx="882907" cy="862815"/>
              </a:xfrm>
              <a:prstGeom prst="rect">
                <a:avLst/>
              </a:prstGeom>
            </p:spPr>
          </p:pic>
        </p:grpSp>
        <p:grpSp>
          <p:nvGrpSpPr>
            <p:cNvPr id="20" name="Group 19"/>
            <p:cNvGrpSpPr/>
            <p:nvPr/>
          </p:nvGrpSpPr>
          <p:grpSpPr>
            <a:xfrm>
              <a:off x="4880542" y="3820782"/>
              <a:ext cx="944427" cy="972683"/>
              <a:chOff x="3981885" y="2834055"/>
              <a:chExt cx="944427" cy="972683"/>
            </a:xfrm>
          </p:grpSpPr>
          <p:pic>
            <p:nvPicPr>
              <p:cNvPr id="24" name="Picture 23"/>
              <p:cNvPicPr>
                <a:picLocks noChangeAspect="1"/>
              </p:cNvPicPr>
              <p:nvPr/>
            </p:nvPicPr>
            <p:blipFill>
              <a:blip r:embed="rId8"/>
              <a:stretch>
                <a:fillRect/>
              </a:stretch>
            </p:blipFill>
            <p:spPr>
              <a:xfrm>
                <a:off x="3981885" y="2967692"/>
                <a:ext cx="477423" cy="839046"/>
              </a:xfrm>
              <a:prstGeom prst="rect">
                <a:avLst/>
              </a:prstGeom>
            </p:spPr>
          </p:pic>
          <p:pic>
            <p:nvPicPr>
              <p:cNvPr id="25" name="Picture 24"/>
              <p:cNvPicPr>
                <a:picLocks noChangeAspect="1"/>
              </p:cNvPicPr>
              <p:nvPr/>
            </p:nvPicPr>
            <p:blipFill>
              <a:blip r:embed="rId8"/>
              <a:stretch>
                <a:fillRect/>
              </a:stretch>
            </p:blipFill>
            <p:spPr>
              <a:xfrm>
                <a:off x="4269036" y="2834055"/>
                <a:ext cx="477423" cy="839046"/>
              </a:xfrm>
              <a:prstGeom prst="rect">
                <a:avLst/>
              </a:prstGeom>
            </p:spPr>
          </p:pic>
          <p:pic>
            <p:nvPicPr>
              <p:cNvPr id="26" name="Picture 25"/>
              <p:cNvPicPr>
                <a:picLocks noChangeAspect="1"/>
              </p:cNvPicPr>
              <p:nvPr/>
            </p:nvPicPr>
            <p:blipFill>
              <a:blip r:embed="rId10"/>
              <a:stretch>
                <a:fillRect/>
              </a:stretch>
            </p:blipFill>
            <p:spPr>
              <a:xfrm>
                <a:off x="4480085" y="3260431"/>
                <a:ext cx="446227" cy="456212"/>
              </a:xfrm>
              <a:prstGeom prst="rect">
                <a:avLst/>
              </a:prstGeom>
            </p:spPr>
          </p:pic>
        </p:grpSp>
        <p:grpSp>
          <p:nvGrpSpPr>
            <p:cNvPr id="21" name="Group 20"/>
            <p:cNvGrpSpPr/>
            <p:nvPr/>
          </p:nvGrpSpPr>
          <p:grpSpPr>
            <a:xfrm>
              <a:off x="4383758" y="2988031"/>
              <a:ext cx="968998" cy="971748"/>
              <a:chOff x="3601101" y="2714202"/>
              <a:chExt cx="968998" cy="971748"/>
            </a:xfrm>
          </p:grpSpPr>
          <p:pic>
            <p:nvPicPr>
              <p:cNvPr id="22" name="Picture 21"/>
              <p:cNvPicPr>
                <a:picLocks noChangeAspect="1"/>
              </p:cNvPicPr>
              <p:nvPr/>
            </p:nvPicPr>
            <p:blipFill>
              <a:blip r:embed="rId8"/>
              <a:stretch>
                <a:fillRect/>
              </a:stretch>
            </p:blipFill>
            <p:spPr>
              <a:xfrm>
                <a:off x="3601101" y="2846904"/>
                <a:ext cx="477423" cy="839046"/>
              </a:xfrm>
              <a:prstGeom prst="rect">
                <a:avLst/>
              </a:prstGeom>
            </p:spPr>
          </p:pic>
          <p:pic>
            <p:nvPicPr>
              <p:cNvPr id="23" name="Picture 22"/>
              <p:cNvPicPr>
                <a:picLocks noChangeAspect="1"/>
              </p:cNvPicPr>
              <p:nvPr/>
            </p:nvPicPr>
            <p:blipFill>
              <a:blip r:embed="rId11"/>
              <a:stretch>
                <a:fillRect/>
              </a:stretch>
            </p:blipFill>
            <p:spPr>
              <a:xfrm>
                <a:off x="3875612" y="2714202"/>
                <a:ext cx="694487" cy="898458"/>
              </a:xfrm>
              <a:prstGeom prst="rect">
                <a:avLst/>
              </a:prstGeom>
            </p:spPr>
          </p:pic>
        </p:grpSp>
      </p:grpSp>
      <p:cxnSp>
        <p:nvCxnSpPr>
          <p:cNvPr id="30" name="Straight Arrow Connector 29"/>
          <p:cNvCxnSpPr/>
          <p:nvPr/>
        </p:nvCxnSpPr>
        <p:spPr>
          <a:xfrm flipH="1">
            <a:off x="4942091" y="3381694"/>
            <a:ext cx="2595422" cy="9826"/>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1" name="Group 30"/>
          <p:cNvGrpSpPr/>
          <p:nvPr/>
        </p:nvGrpSpPr>
        <p:grpSpPr>
          <a:xfrm>
            <a:off x="7174253" y="3434674"/>
            <a:ext cx="514267" cy="514267"/>
            <a:chOff x="492" y="17985"/>
            <a:chExt cx="524853" cy="524853"/>
          </a:xfrm>
        </p:grpSpPr>
        <p:sp>
          <p:nvSpPr>
            <p:cNvPr id="32" name="Oval 3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cxnSp>
        <p:nvCxnSpPr>
          <p:cNvPr id="34" name="Straight Connector 33"/>
          <p:cNvCxnSpPr/>
          <p:nvPr/>
        </p:nvCxnSpPr>
        <p:spPr>
          <a:xfrm flipH="1">
            <a:off x="6301942" y="1990911"/>
            <a:ext cx="474819" cy="69082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5" name="TextBox 4"/>
          <p:cNvSpPr txBox="1"/>
          <p:nvPr/>
        </p:nvSpPr>
        <p:spPr>
          <a:xfrm>
            <a:off x="6781666" y="1662412"/>
            <a:ext cx="3556364" cy="703761"/>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Association of JavaScript </a:t>
            </a:r>
            <a:r>
              <a:rPr lang="fi-FI" sz="1400" dirty="0" smtClean="0">
                <a:solidFill>
                  <a:schemeClr val="bg1"/>
                </a:solidFill>
              </a:rPr>
              <a:t>embedding (user </a:t>
            </a:r>
            <a:r>
              <a:rPr lang="fi-FI" sz="1400" dirty="0">
                <a:solidFill>
                  <a:schemeClr val="bg1"/>
                </a:solidFill>
              </a:rPr>
              <a:t>custom action) to the site, so that code is executed during site processing</a:t>
            </a:r>
            <a:endParaRPr lang="en-US" sz="1400" dirty="0">
              <a:solidFill>
                <a:schemeClr val="bg1"/>
              </a:solidFill>
            </a:endParaRPr>
          </a:p>
        </p:txBody>
      </p:sp>
      <p:cxnSp>
        <p:nvCxnSpPr>
          <p:cNvPr id="36" name="Straight Arrow Connector 35"/>
          <p:cNvCxnSpPr/>
          <p:nvPr/>
        </p:nvCxnSpPr>
        <p:spPr>
          <a:xfrm flipV="1">
            <a:off x="4934712" y="2780640"/>
            <a:ext cx="2602802" cy="1"/>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153993" y="2429079"/>
            <a:ext cx="514267" cy="514267"/>
            <a:chOff x="492" y="17985"/>
            <a:chExt cx="524853" cy="524853"/>
          </a:xfrm>
        </p:grpSpPr>
        <p:sp>
          <p:nvSpPr>
            <p:cNvPr id="38" name="Oval 3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sp>
        <p:nvSpPr>
          <p:cNvPr id="40" name="TextBox 39"/>
          <p:cNvSpPr txBox="1"/>
          <p:nvPr/>
        </p:nvSpPr>
        <p:spPr>
          <a:xfrm>
            <a:off x="5476288" y="3400416"/>
            <a:ext cx="1651304" cy="369108"/>
          </a:xfrm>
          <a:prstGeom prst="rect">
            <a:avLst/>
          </a:prstGeom>
          <a:noFill/>
        </p:spPr>
        <p:txBody>
          <a:bodyPr wrap="none" lIns="0" tIns="0" rIns="0" bIns="0" rtlCol="0">
            <a:spAutoFit/>
          </a:bodyPr>
          <a:lstStyle/>
          <a:p>
            <a:r>
              <a:rPr lang="fi-FI" sz="2399" spc="-70" dirty="0">
                <a:solidFill>
                  <a:schemeClr val="bg1">
                    <a:lumMod val="65000"/>
                  </a:schemeClr>
                </a:solidFill>
                <a:latin typeface="+mj-lt"/>
              </a:rPr>
              <a:t>CSOM / REST</a:t>
            </a:r>
            <a:endParaRPr lang="en-GB" sz="2399" spc="-70" dirty="0">
              <a:solidFill>
                <a:schemeClr val="bg1">
                  <a:lumMod val="65000"/>
                </a:schemeClr>
              </a:solidFill>
              <a:latin typeface="+mj-lt"/>
            </a:endParaRPr>
          </a:p>
        </p:txBody>
      </p:sp>
      <p:cxnSp>
        <p:nvCxnSpPr>
          <p:cNvPr id="41" name="Straight Arrow Connector 40"/>
          <p:cNvCxnSpPr/>
          <p:nvPr/>
        </p:nvCxnSpPr>
        <p:spPr>
          <a:xfrm flipV="1">
            <a:off x="7052915" y="4559820"/>
            <a:ext cx="1932745" cy="967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7746350" y="4612643"/>
            <a:ext cx="969949" cy="184618"/>
          </a:xfrm>
          <a:prstGeom prst="rect">
            <a:avLst/>
          </a:prstGeom>
          <a:noFill/>
        </p:spPr>
        <p:txBody>
          <a:bodyPr wrap="none" lIns="0" tIns="0" rIns="0" bIns="0" rtlCol="0">
            <a:spAutoFit/>
          </a:bodyPr>
          <a:lstStyle/>
          <a:p>
            <a:r>
              <a:rPr lang="en-US" sz="1200" spc="-70" dirty="0">
                <a:solidFill>
                  <a:schemeClr val="tx1">
                    <a:lumMod val="65000"/>
                    <a:lumOff val="35000"/>
                  </a:schemeClr>
                </a:solidFill>
              </a:rPr>
              <a:t>&lt;&lt;Reference&gt;&gt;</a:t>
            </a:r>
          </a:p>
        </p:txBody>
      </p:sp>
      <p:cxnSp>
        <p:nvCxnSpPr>
          <p:cNvPr id="43" name="Straight Connector 42"/>
          <p:cNvCxnSpPr/>
          <p:nvPr/>
        </p:nvCxnSpPr>
        <p:spPr>
          <a:xfrm flipV="1">
            <a:off x="7368534" y="4862795"/>
            <a:ext cx="540644" cy="6166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4" name="TextBox 4"/>
          <p:cNvSpPr txBox="1"/>
          <p:nvPr/>
        </p:nvSpPr>
        <p:spPr>
          <a:xfrm>
            <a:off x="3482733" y="5171115"/>
            <a:ext cx="4118406"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or centrally outside fo the SharePoint, for example in provider hosted app site.</a:t>
            </a:r>
            <a:endParaRPr lang="en-US" sz="1400" dirty="0">
              <a:solidFill>
                <a:schemeClr val="bg1"/>
              </a:solidFill>
            </a:endParaRPr>
          </a:p>
        </p:txBody>
      </p:sp>
      <p:grpSp>
        <p:nvGrpSpPr>
          <p:cNvPr id="45" name="Group 44"/>
          <p:cNvGrpSpPr/>
          <p:nvPr/>
        </p:nvGrpSpPr>
        <p:grpSpPr>
          <a:xfrm>
            <a:off x="9493296" y="4648735"/>
            <a:ext cx="514267" cy="514267"/>
            <a:chOff x="492" y="17985"/>
            <a:chExt cx="524853" cy="524853"/>
          </a:xfrm>
        </p:grpSpPr>
        <p:sp>
          <p:nvSpPr>
            <p:cNvPr id="46" name="Oval 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spTree>
    <p:extLst>
      <p:ext uri="{BB962C8B-B14F-4D97-AF65-F5344CB8AC3E}">
        <p14:creationId xmlns:p14="http://schemas.microsoft.com/office/powerpoint/2010/main" val="3388708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1000"/>
                                        <p:tgtEl>
                                          <p:spTgt spid="45"/>
                                        </p:tgtEl>
                                      </p:cBhvr>
                                    </p:animEffect>
                                    <p:anim calcmode="lin" valueType="num">
                                      <p:cBhvr>
                                        <p:cTn id="72" dur="1000" fill="hold"/>
                                        <p:tgtEl>
                                          <p:spTgt spid="45"/>
                                        </p:tgtEl>
                                        <p:attrNameLst>
                                          <p:attrName>ppt_x</p:attrName>
                                        </p:attrNameLst>
                                      </p:cBhvr>
                                      <p:tavLst>
                                        <p:tav tm="0">
                                          <p:val>
                                            <p:strVal val="#ppt_x"/>
                                          </p:val>
                                        </p:tav>
                                        <p:tav tm="100000">
                                          <p:val>
                                            <p:strVal val="#ppt_x"/>
                                          </p:val>
                                        </p:tav>
                                      </p:tavLst>
                                    </p:anim>
                                    <p:anim calcmode="lin" valueType="num">
                                      <p:cBhvr>
                                        <p:cTn id="73" dur="1000" fill="hold"/>
                                        <p:tgtEl>
                                          <p:spTgt spid="4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2">
                                            <p:txEl>
                                              <p:pRg st="0" end="0"/>
                                            </p:txEl>
                                          </p:spTgt>
                                        </p:tgtEl>
                                        <p:attrNameLst>
                                          <p:attrName>style.visibility</p:attrName>
                                        </p:attrNameLst>
                                      </p:cBhvr>
                                      <p:to>
                                        <p:strVal val="visible"/>
                                      </p:to>
                                    </p:set>
                                    <p:animEffect transition="in" filter="fade">
                                      <p:cBhvr>
                                        <p:cTn id="76" dur="1000"/>
                                        <p:tgtEl>
                                          <p:spTgt spid="42">
                                            <p:txEl>
                                              <p:pRg st="0" end="0"/>
                                            </p:txEl>
                                          </p:spTgt>
                                        </p:tgtEl>
                                      </p:cBhvr>
                                    </p:animEffect>
                                    <p:anim calcmode="lin" valueType="num">
                                      <p:cBhvr>
                                        <p:cTn id="77"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8"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400" dirty="0"/>
              <a:t>“JavaScript </a:t>
            </a:r>
            <a:r>
              <a:rPr lang="en-US" sz="5400" dirty="0" smtClean="0"/>
              <a:t>embedding could </a:t>
            </a:r>
            <a:r>
              <a:rPr lang="en-US" sz="5400" dirty="0"/>
              <a:t>be impacted if elements in master are changed?”</a:t>
            </a:r>
            <a:endParaRPr lang="en-GB" sz="5400" dirty="0"/>
          </a:p>
        </p:txBody>
      </p:sp>
      <p:sp>
        <p:nvSpPr>
          <p:cNvPr id="4" name="TextBox 3"/>
          <p:cNvSpPr txBox="1"/>
          <p:nvPr/>
        </p:nvSpPr>
        <p:spPr>
          <a:xfrm>
            <a:off x="4526217" y="4969934"/>
            <a:ext cx="674473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Be aware of any dependency that you take to specific DOM elements. If they change, you could have to rework your scripts.</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526217" y="3781000"/>
            <a:ext cx="4054413" cy="1446173"/>
          </a:xfrm>
          <a:prstGeom prst="rect">
            <a:avLst/>
          </a:prstGeom>
          <a:noFill/>
        </p:spPr>
        <p:txBody>
          <a:bodyPr wrap="none" rtlCol="0">
            <a:spAutoFit/>
          </a:bodyPr>
          <a:lstStyle/>
          <a:p>
            <a:r>
              <a:rPr lang="en-US" sz="8797" dirty="0">
                <a:latin typeface="Segoe UI" panose="020B0502040204020203" pitchFamily="34" charset="0"/>
                <a:cs typeface="Segoe UI" panose="020B0502040204020203" pitchFamily="34" charset="0"/>
              </a:rPr>
              <a:t>Correct.</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674586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2573</Words>
  <Application>Microsoft Office PowerPoint</Application>
  <PresentationFormat>Custom</PresentationFormat>
  <Paragraphs>288</Paragraphs>
  <Slides>33</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Building UX components with app model</vt:lpstr>
      <vt:lpstr>Agenda</vt:lpstr>
      <vt:lpstr>Vision</vt:lpstr>
      <vt:lpstr>Recommendations</vt:lpstr>
      <vt:lpstr>Introduction</vt:lpstr>
      <vt:lpstr>Moving to client side techniques</vt:lpstr>
      <vt:lpstr>Web control to client side solution</vt:lpstr>
      <vt:lpstr>JavaScript embedding for web control replacement</vt:lpstr>
      <vt:lpstr>“JavaScript embedding could be impacted if elements in master are changed?”</vt:lpstr>
      <vt:lpstr>PowerPoint Presentation</vt:lpstr>
      <vt:lpstr>UX customizations with app model</vt:lpstr>
      <vt:lpstr>App Model != App part</vt:lpstr>
      <vt:lpstr>Extending OOB web parts</vt:lpstr>
      <vt:lpstr>Steps to bring new web parts to sites</vt:lpstr>
      <vt:lpstr>App script part approach</vt:lpstr>
      <vt:lpstr>“How would I get that app script part included to the sites? Install an app?”</vt:lpstr>
      <vt:lpstr>PowerPoint Presentation</vt:lpstr>
      <vt:lpstr>Dialogs with app model</vt:lpstr>
      <vt:lpstr>Dialogs with app model</vt:lpstr>
      <vt:lpstr>“Wouldn’t this require app to be installed to the site?”</vt:lpstr>
      <vt:lpstr>PowerPoint Presentation</vt:lpstr>
      <vt:lpstr>Client side rendering</vt:lpstr>
      <vt:lpstr>Client side rendering</vt:lpstr>
      <vt:lpstr>Client side rendering – examples</vt:lpstr>
      <vt:lpstr>Client side rendering</vt:lpstr>
      <vt:lpstr>“Are site columns and views configured with the feature framework?”</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2015-02-20T10:14:20Z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