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436" r:id="rId5"/>
    <p:sldId id="1462" r:id="rId6"/>
    <p:sldId id="1463" r:id="rId7"/>
    <p:sldId id="1465" r:id="rId8"/>
    <p:sldId id="1500" r:id="rId9"/>
    <p:sldId id="1501" r:id="rId10"/>
    <p:sldId id="1468" r:id="rId11"/>
    <p:sldId id="1469" r:id="rId12"/>
    <p:sldId id="1470" r:id="rId13"/>
    <p:sldId id="1471" r:id="rId14"/>
    <p:sldId id="1472" r:id="rId15"/>
    <p:sldId id="1473" r:id="rId16"/>
    <p:sldId id="1474" r:id="rId17"/>
    <p:sldId id="1475" r:id="rId18"/>
    <p:sldId id="1476" r:id="rId19"/>
    <p:sldId id="1477" r:id="rId20"/>
    <p:sldId id="1478" r:id="rId21"/>
    <p:sldId id="1479" r:id="rId22"/>
    <p:sldId id="1480" r:id="rId23"/>
    <p:sldId id="1481" r:id="rId24"/>
    <p:sldId id="1482" r:id="rId25"/>
    <p:sldId id="1483" r:id="rId26"/>
    <p:sldId id="1484" r:id="rId27"/>
    <p:sldId id="1485" r:id="rId28"/>
    <p:sldId id="1486" r:id="rId29"/>
    <p:sldId id="1487" r:id="rId30"/>
    <p:sldId id="1488" r:id="rId31"/>
    <p:sldId id="1489" r:id="rId32"/>
    <p:sldId id="1490" r:id="rId33"/>
    <p:sldId id="1491" r:id="rId34"/>
    <p:sldId id="1492" r:id="rId35"/>
    <p:sldId id="1493" r:id="rId36"/>
    <p:sldId id="1502" r:id="rId37"/>
    <p:sldId id="1495" r:id="rId38"/>
    <p:sldId id="1496" r:id="rId39"/>
    <p:sldId id="1497" r:id="rId40"/>
    <p:sldId id="1498" r:id="rId41"/>
    <p:sldId id="1499" r:id="rId42"/>
    <p:sldId id="1383"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6187" autoAdjust="0"/>
  </p:normalViewPr>
  <p:slideViewPr>
    <p:cSldViewPr snapToGrid="0">
      <p:cViewPr>
        <p:scale>
          <a:sx n="75" d="100"/>
          <a:sy n="75" d="100"/>
        </p:scale>
        <p:origin x="1608" y="102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1/3/2017 2:13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1/3/2017 1:58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1/3/2017 1:58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99F3FBD-52DD-44E1-AE08-AC8B17B2841B}"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6090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2664128-3207-4D3F-AE4D-C256FAB20F65}"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6311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event handler infrastructure follows the same pattern as</a:t>
            </a:r>
            <a:r>
              <a:rPr lang="en-US" baseline="0" dirty="0"/>
              <a:t> the in-process handlers of old</a:t>
            </a:r>
          </a:p>
          <a:p>
            <a:r>
              <a:rPr lang="en-US" baseline="0" dirty="0"/>
              <a:t>We have both “before” and “after” event</a:t>
            </a:r>
          </a:p>
          <a:p>
            <a:r>
              <a:rPr lang="en-US" baseline="0" dirty="0"/>
              <a:t>These are also known as “ING” and “ED” events like “ItemAdding” and “ItemAdded”</a:t>
            </a:r>
          </a:p>
          <a:p>
            <a:r>
              <a:rPr lang="en-US" baseline="0" dirty="0"/>
              <a:t>Two-way events are synchronous</a:t>
            </a:r>
            <a:endParaRPr lang="en-US" dirty="0"/>
          </a:p>
        </p:txBody>
      </p:sp>
      <p:sp>
        <p:nvSpPr>
          <p:cNvPr id="4" name="Date Placeholder 3"/>
          <p:cNvSpPr>
            <a:spLocks noGrp="1"/>
          </p:cNvSpPr>
          <p:nvPr>
            <p:ph type="dt" idx="10"/>
          </p:nvPr>
        </p:nvSpPr>
        <p:spPr/>
        <p:txBody>
          <a:bodyPr/>
          <a:lstStyle/>
          <a:p>
            <a:fld id="{5B240699-417F-4D30-9582-5CD2641C7350}"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9632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7B66B2-E32C-4B84-9F12-FA1A92183FE8}"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4835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5A764E-C9ED-4230-B0B6-4995904FF7E8}"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9892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36D891-9862-42E7-A854-AC1B151219B8}"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1459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20B2811-C31F-4723-9F10-AC38F7EFA8DC}"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3258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2AF0C1-C573-4DF9-86B5-6749862D14BC}"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91834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0AD6A41-1C86-4714-B5BE-75A789F61FFA}"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576992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 as of this writing, the Visual tooling only supports ACS strings</a:t>
            </a:r>
          </a:p>
          <a:p>
            <a:r>
              <a:rPr lang="en-US" dirty="0"/>
              <a:t>The Azure interface only creates SAS</a:t>
            </a:r>
            <a:r>
              <a:rPr lang="en-US" baseline="0" dirty="0"/>
              <a:t> strings</a:t>
            </a:r>
          </a:p>
          <a:p>
            <a:r>
              <a:rPr lang="en-US" baseline="0" dirty="0"/>
              <a:t>So, you have to use PowerShell</a:t>
            </a:r>
          </a:p>
          <a:p>
            <a:endParaRPr lang="en-US" baseline="0" dirty="0"/>
          </a:p>
          <a:p>
            <a:pPr marL="228600" indent="-228600">
              <a:buAutoNum type="arabicPeriod"/>
            </a:pPr>
            <a:r>
              <a:rPr lang="en-US" baseline="0" dirty="0"/>
              <a:t>Download and Install Azure PowerShell environment</a:t>
            </a:r>
          </a:p>
          <a:p>
            <a:pPr marL="228600" indent="-228600">
              <a:buAutoNum type="arabicPeriod"/>
            </a:pPr>
            <a:r>
              <a:rPr lang="en-US" baseline="0" dirty="0"/>
              <a:t>Open PS window</a:t>
            </a:r>
          </a:p>
          <a:p>
            <a:pPr marL="228600" indent="-228600">
              <a:buAutoNum type="arabicPeriod"/>
            </a:pPr>
            <a:r>
              <a:rPr lang="en-US" baseline="0" dirty="0"/>
              <a:t>Add-AzureAccount to sign in</a:t>
            </a:r>
          </a:p>
          <a:p>
            <a:pPr marL="228600" indent="-228600">
              <a:buAutoNum type="arabicPeriod"/>
            </a:pPr>
            <a:r>
              <a:rPr lang="en-US" baseline="0" dirty="0"/>
              <a:t>New-AzureSBNamespace –Name “myns” -Location “Central US”</a:t>
            </a:r>
          </a:p>
          <a:p>
            <a:pPr marL="228600" indent="-228600">
              <a:buAutoNum type="arabicPeriod"/>
            </a:pPr>
            <a:r>
              <a:rPr lang="en-US" baseline="0" dirty="0"/>
              <a:t>Results in an ACS string copy this to Visual Studio</a:t>
            </a:r>
            <a:endParaRPr lang="en-US" dirty="0"/>
          </a:p>
        </p:txBody>
      </p:sp>
      <p:sp>
        <p:nvSpPr>
          <p:cNvPr id="4" name="Date Placeholder 3"/>
          <p:cNvSpPr>
            <a:spLocks noGrp="1"/>
          </p:cNvSpPr>
          <p:nvPr>
            <p:ph type="dt" idx="10"/>
          </p:nvPr>
        </p:nvSpPr>
        <p:spPr/>
        <p:txBody>
          <a:bodyPr/>
          <a:lstStyle/>
          <a:p>
            <a:fld id="{9BF969B6-F8FC-4611-A6E1-914D0566688A}"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2073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A290CF6-439B-4179-8CA5-2EC5715A05DE}"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28157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9AAD6FE-FBF9-419B-9633-64B68A4114C2}"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68735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D369712-2D6D-4BDF-AA40-1D8D52B6140E}"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8657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Vesa </a:t>
            </a:r>
          </a:p>
          <a:p>
            <a:r>
              <a:rPr lang="en-US" dirty="0"/>
              <a:t>For more information on provisioning</a:t>
            </a:r>
            <a:r>
              <a:rPr lang="en-US" baseline="0" dirty="0"/>
              <a:t> sites and associated terminology see: </a:t>
            </a:r>
          </a:p>
          <a:p>
            <a:pPr marL="171450" indent="-171450">
              <a:buFont typeface="Arial" panose="020B0604020202020204" pitchFamily="34" charset="0"/>
              <a:buChar char="•"/>
            </a:pPr>
            <a:r>
              <a:rPr lang="en-US" b="1" dirty="0"/>
              <a:t>SharePoint 2010 and web templates, </a:t>
            </a:r>
            <a:r>
              <a:rPr lang="en-US" baseline="0" dirty="0"/>
              <a:t>http://blogs.msdn.com/b/vesku/archive/2010/10/14/sharepoint-2010-and-web-templates.aspx</a:t>
            </a:r>
          </a:p>
          <a:p>
            <a:pPr marL="171450" indent="-171450">
              <a:buFont typeface="Arial" panose="020B0604020202020204" pitchFamily="34" charset="0"/>
              <a:buChar char="•"/>
            </a:pPr>
            <a:r>
              <a:rPr lang="en-US" b="1" dirty="0"/>
              <a:t>Site provisioning techniques and remote provisioning in SharePoint 2013</a:t>
            </a:r>
            <a:r>
              <a:rPr lang="en-US" dirty="0"/>
              <a:t>, http://blogs.msdn.com/b/vesku/archive/2013/08/23/site-provisioning-techniques-and-remote-provisioning-in-sharepoint-2013.aspx</a:t>
            </a: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8D7FA561-FFD5-4DCD-AD65-E0FEC327720A}" type="datetime8">
              <a:rPr lang="en-US" smtClean="0"/>
              <a:t>1/3/2017 1:58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70931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a:t>
            </a:r>
          </a:p>
          <a:p>
            <a:endParaRPr lang="en-US" dirty="0"/>
          </a:p>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003C821-D5B3-419D-82D1-D007DABFE2BF}"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33213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3668630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90445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2D3C3C8-B009-43A3-BE18-3EEBF6548288}" type="datetime8">
              <a:rPr lang="en-US" smtClean="0">
                <a:solidFill>
                  <a:prstClr val="black"/>
                </a:solidFill>
              </a:rPr>
              <a:t>1/3/2017 1:58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a:solidFill>
                  <a:prstClr val="black"/>
                </a:solidFill>
              </a:rPr>
              <a:t>Build 2014</a:t>
            </a:r>
          </a:p>
        </p:txBody>
      </p:sp>
    </p:spTree>
    <p:extLst>
      <p:ext uri="{BB962C8B-B14F-4D97-AF65-F5344CB8AC3E}">
        <p14:creationId xmlns:p14="http://schemas.microsoft.com/office/powerpoint/2010/main" val="2828690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1/3/2017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1/3/2017 1:58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Provider-hosted</a:t>
            </a:r>
            <a:r>
              <a:rPr lang="en-US" baseline="0" dirty="0"/>
              <a:t> apps can use “app only” permissions</a:t>
            </a:r>
          </a:p>
          <a:p>
            <a:r>
              <a:rPr lang="en-US" baseline="0" dirty="0"/>
              <a:t>Update the App manifest to indicate this is OK</a:t>
            </a:r>
          </a:p>
          <a:p>
            <a:r>
              <a:rPr lang="en-US" baseline="0" dirty="0"/>
              <a:t>Then you need an app-only token in code</a:t>
            </a:r>
            <a:endParaRPr lang="en-US" dirty="0"/>
          </a:p>
        </p:txBody>
      </p:sp>
      <p:sp>
        <p:nvSpPr>
          <p:cNvPr id="4" name="Date Placeholder 3"/>
          <p:cNvSpPr>
            <a:spLocks noGrp="1"/>
          </p:cNvSpPr>
          <p:nvPr>
            <p:ph type="dt" idx="10"/>
          </p:nvPr>
        </p:nvSpPr>
        <p:spPr/>
        <p:txBody>
          <a:bodyPr/>
          <a:lstStyle/>
          <a:p>
            <a:fld id="{36B46BE0-2A8B-4DFB-BA1E-83DF705A76BD}"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0113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Visual</a:t>
            </a:r>
            <a:r>
              <a:rPr lang="en-US" baseline="0" dirty="0"/>
              <a:t> Studio supports both ASP.NET Web Forms and MVC5</a:t>
            </a:r>
          </a:p>
          <a:p>
            <a:endParaRPr lang="en-US" baseline="0" dirty="0"/>
          </a:p>
          <a:p>
            <a:r>
              <a:rPr lang="en-US" baseline="0" dirty="0"/>
              <a:t>On-premises authorization uses S2S</a:t>
            </a:r>
          </a:p>
          <a:p>
            <a:r>
              <a:rPr lang="en-US" baseline="0" dirty="0"/>
              <a:t>Cloud authorization uses OAuth </a:t>
            </a:r>
          </a:p>
          <a:p>
            <a:endParaRPr lang="en-US" dirty="0"/>
          </a:p>
          <a:p>
            <a:r>
              <a:rPr lang="en-US" dirty="0"/>
              <a:t>The SharePointContextProvider simplifies token management</a:t>
            </a:r>
          </a:p>
          <a:p>
            <a:r>
              <a:rPr lang="en-US" dirty="0"/>
              <a:t>Managed</a:t>
            </a:r>
            <a:r>
              <a:rPr lang="en-US" baseline="0" dirty="0"/>
              <a:t> CSOm and RESt can be used directly from the server side</a:t>
            </a:r>
          </a:p>
          <a:p>
            <a:r>
              <a:rPr lang="en-US" baseline="0" dirty="0"/>
              <a:t>The cross-domain library can be used from JavaScript</a:t>
            </a:r>
            <a:endParaRPr lang="en-US" dirty="0"/>
          </a:p>
        </p:txBody>
      </p:sp>
      <p:sp>
        <p:nvSpPr>
          <p:cNvPr id="4" name="Date Placeholder 3"/>
          <p:cNvSpPr>
            <a:spLocks noGrp="1"/>
          </p:cNvSpPr>
          <p:nvPr>
            <p:ph type="dt" idx="10"/>
          </p:nvPr>
        </p:nvSpPr>
        <p:spPr/>
        <p:txBody>
          <a:bodyPr/>
          <a:lstStyle/>
          <a:p>
            <a:fld id="{9D71D682-D2FD-4C71-9B41-6A2C25EF8353}"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14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a basic provider hosted app</a:t>
            </a:r>
          </a:p>
        </p:txBody>
      </p:sp>
      <p:sp>
        <p:nvSpPr>
          <p:cNvPr id="4" name="Date Placeholder 3"/>
          <p:cNvSpPr>
            <a:spLocks noGrp="1"/>
          </p:cNvSpPr>
          <p:nvPr>
            <p:ph type="dt" idx="10"/>
          </p:nvPr>
        </p:nvSpPr>
        <p:spPr/>
        <p:txBody>
          <a:bodyPr/>
          <a:lstStyle/>
          <a:p>
            <a:fld id="{14B02EC5-4CE2-4FA0-85AA-B0CEA792F310}"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9196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SharePointContext</a:t>
            </a:r>
            <a:r>
              <a:rPr lang="en-US" baseline="0" dirty="0"/>
              <a:t>Provider simplifies the management of context, and tokens</a:t>
            </a:r>
          </a:p>
          <a:p>
            <a:r>
              <a:rPr lang="en-US" dirty="0"/>
              <a:t>It uses a cookie to store the CacheKey, and stores the actual token in session state on the server referenced by the cache key</a:t>
            </a:r>
          </a:p>
          <a:p>
            <a:r>
              <a:rPr lang="en-US" dirty="0"/>
              <a:t>All of this improves performance and makes programming easier</a:t>
            </a:r>
          </a:p>
        </p:txBody>
      </p:sp>
      <p:sp>
        <p:nvSpPr>
          <p:cNvPr id="4" name="Date Placeholder 3"/>
          <p:cNvSpPr>
            <a:spLocks noGrp="1"/>
          </p:cNvSpPr>
          <p:nvPr>
            <p:ph type="dt" idx="10"/>
          </p:nvPr>
        </p:nvSpPr>
        <p:spPr/>
        <p:txBody>
          <a:bodyPr/>
          <a:lstStyle/>
          <a:p>
            <a:fld id="{99D51B2C-8D99-4C6C-865B-D18A603C3233}"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8491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ASP.NET Web Forms uses the PreInit method to validate the Context Token</a:t>
            </a:r>
          </a:p>
          <a:p>
            <a:r>
              <a:rPr lang="en-US" dirty="0"/>
              <a:t>Notice how it will redirect if the token is not valid</a:t>
            </a:r>
          </a:p>
          <a:p>
            <a:endParaRPr lang="en-US" dirty="0"/>
          </a:p>
          <a:p>
            <a:r>
              <a:rPr lang="en-US" dirty="0"/>
              <a:t>ASP.NET MVC 5 uses a filter to run essentially the same code</a:t>
            </a:r>
          </a:p>
          <a:p>
            <a:r>
              <a:rPr lang="en-US" dirty="0"/>
              <a:t>Notice how the</a:t>
            </a:r>
            <a:r>
              <a:rPr lang="en-US" baseline="0" dirty="0"/>
              <a:t> filter attribute is applied to the controller</a:t>
            </a:r>
            <a:endParaRPr lang="en-US" dirty="0"/>
          </a:p>
        </p:txBody>
      </p:sp>
      <p:sp>
        <p:nvSpPr>
          <p:cNvPr id="4" name="Date Placeholder 3"/>
          <p:cNvSpPr>
            <a:spLocks noGrp="1"/>
          </p:cNvSpPr>
          <p:nvPr>
            <p:ph type="dt" idx="10"/>
          </p:nvPr>
        </p:nvSpPr>
        <p:spPr/>
        <p:txBody>
          <a:bodyPr/>
          <a:lstStyle/>
          <a:p>
            <a:fld id="{4A7600E2-A2F2-49FD-A1DE-D0D9CBA0CB8D}"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939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SharePointAcsContext and SharePointHightTrustContext both inherit from SharePointContext</a:t>
            </a:r>
          </a:p>
          <a:p>
            <a:r>
              <a:rPr lang="en-US" dirty="0"/>
              <a:t>This means that the same code works in both cloud and on-premises environments</a:t>
            </a:r>
          </a:p>
        </p:txBody>
      </p:sp>
      <p:sp>
        <p:nvSpPr>
          <p:cNvPr id="4" name="Date Placeholder 3"/>
          <p:cNvSpPr>
            <a:spLocks noGrp="1"/>
          </p:cNvSpPr>
          <p:nvPr>
            <p:ph type="dt" idx="10"/>
          </p:nvPr>
        </p:nvSpPr>
        <p:spPr/>
        <p:txBody>
          <a:bodyPr/>
          <a:lstStyle/>
          <a:p>
            <a:fld id="{12EF4F80-1794-4C70-A430-347E3242A82D}"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8714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SharePointContext</a:t>
            </a:r>
            <a:r>
              <a:rPr lang="en-US" baseline="0" dirty="0"/>
              <a:t> makes it easy to get the tokens you need</a:t>
            </a:r>
            <a:endParaRPr lang="en-US" dirty="0"/>
          </a:p>
        </p:txBody>
      </p:sp>
      <p:sp>
        <p:nvSpPr>
          <p:cNvPr id="4" name="Date Placeholder 3"/>
          <p:cNvSpPr>
            <a:spLocks noGrp="1"/>
          </p:cNvSpPr>
          <p:nvPr>
            <p:ph type="dt" idx="10"/>
          </p:nvPr>
        </p:nvSpPr>
        <p:spPr/>
        <p:txBody>
          <a:bodyPr/>
          <a:lstStyle/>
          <a:p>
            <a:fld id="{1E0C0B82-7206-4975-B49F-9DADE32579E9}" type="datetime8">
              <a:rPr lang="en-US" smtClean="0"/>
              <a:t>1/3/2017 1:58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91416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7"/>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54.png"/><Relationship Id="rId5" Type="http://schemas.openxmlformats.org/officeDocument/2006/relationships/image" Target="../media/image53.WMF"/><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21.emf"/><Relationship Id="rId3" Type="http://schemas.openxmlformats.org/officeDocument/2006/relationships/image" Target="../media/image57.png"/><Relationship Id="rId7" Type="http://schemas.openxmlformats.org/officeDocument/2006/relationships/image" Target="../media/image35.emf"/><Relationship Id="rId12" Type="http://schemas.openxmlformats.org/officeDocument/2006/relationships/image" Target="../media/image19.emf"/><Relationship Id="rId2" Type="http://schemas.openxmlformats.org/officeDocument/2006/relationships/image" Target="../media/image56.png"/><Relationship Id="rId1" Type="http://schemas.openxmlformats.org/officeDocument/2006/relationships/slideLayout" Target="../slideLayouts/slideLayout11.xml"/><Relationship Id="rId6" Type="http://schemas.openxmlformats.org/officeDocument/2006/relationships/image" Target="../media/image34.emf"/><Relationship Id="rId11" Type="http://schemas.openxmlformats.org/officeDocument/2006/relationships/image" Target="../media/image60.emf"/><Relationship Id="rId5" Type="http://schemas.openxmlformats.org/officeDocument/2006/relationships/image" Target="../media/image33.emf"/><Relationship Id="rId10" Type="http://schemas.openxmlformats.org/officeDocument/2006/relationships/image" Target="../media/image59.emf"/><Relationship Id="rId4" Type="http://schemas.openxmlformats.org/officeDocument/2006/relationships/image" Target="../media/image58.emf"/><Relationship Id="rId9" Type="http://schemas.openxmlformats.org/officeDocument/2006/relationships/image" Target="../media/image22.emf"/><Relationship Id="rId14" Type="http://schemas.openxmlformats.org/officeDocument/2006/relationships/image" Target="../media/image61.emf"/></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9.emf"/><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11.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6.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image" Target="../media/image22.emf"/><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image" Target="../media/image19.emf"/><Relationship Id="rId1" Type="http://schemas.openxmlformats.org/officeDocument/2006/relationships/slideLayout" Target="../slideLayouts/slideLayout11.xml"/><Relationship Id="rId6" Type="http://schemas.openxmlformats.org/officeDocument/2006/relationships/image" Target="../media/image27.emf"/><Relationship Id="rId11" Type="http://schemas.openxmlformats.org/officeDocument/2006/relationships/image" Target="../media/image33.emf"/><Relationship Id="rId5" Type="http://schemas.openxmlformats.org/officeDocument/2006/relationships/image" Target="../media/image24.emf"/><Relationship Id="rId10" Type="http://schemas.openxmlformats.org/officeDocument/2006/relationships/image" Target="../media/image32.emf"/><Relationship Id="rId4" Type="http://schemas.openxmlformats.org/officeDocument/2006/relationships/image" Target="../media/image23.emf"/><Relationship Id="rId9" Type="http://schemas.openxmlformats.org/officeDocument/2006/relationships/image" Target="../media/image31.emf"/><Relationship Id="rId14" Type="http://schemas.openxmlformats.org/officeDocument/2006/relationships/image" Target="../media/image3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Subtitle 3"/>
          <p:cNvSpPr>
            <a:spLocks noGrp="1"/>
          </p:cNvSpPr>
          <p:nvPr>
            <p:ph type="body" sz="quarter" idx="12"/>
          </p:nvPr>
        </p:nvSpPr>
        <p:spPr/>
        <p:txBody>
          <a:bodyPr/>
          <a:lstStyle/>
          <a:p>
            <a:r>
              <a:rPr lang="en-US" dirty="0"/>
              <a:t>Creating a provider-hosted add-in</a:t>
            </a:r>
          </a:p>
        </p:txBody>
      </p:sp>
      <p:pic>
        <p:nvPicPr>
          <p:cNvPr id="57" name="Picture 56"/>
          <p:cNvPicPr>
            <a:picLocks noChangeAspect="1"/>
          </p:cNvPicPr>
          <p:nvPr/>
        </p:nvPicPr>
        <p:blipFill>
          <a:blip r:embed="rId3"/>
          <a:stretch>
            <a:fillRect/>
          </a:stretch>
        </p:blipFill>
        <p:spPr>
          <a:xfrm>
            <a:off x="6645047" y="3726250"/>
            <a:ext cx="5334228" cy="2788849"/>
          </a:xfrm>
          <a:prstGeom prst="rect">
            <a:avLst/>
          </a:prstGeom>
        </p:spPr>
      </p:pic>
      <p:sp>
        <p:nvSpPr>
          <p:cNvPr id="59" name="Footer Placeholder 3"/>
          <p:cNvSpPr txBox="1">
            <a:spLocks/>
          </p:cNvSpPr>
          <p:nvPr/>
        </p:nvSpPr>
        <p:spPr>
          <a:xfrm>
            <a:off x="7964488" y="295272"/>
            <a:ext cx="4197350" cy="489365"/>
          </a:xfrm>
          <a:prstGeom prst="rect">
            <a:avLst/>
          </a:prstGeom>
          <a:noFill/>
        </p:spPr>
        <p:txBody>
          <a:bodyPr vert="horz" wrap="square" lIns="182880" tIns="146304" rIns="182880" bIns="146304"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defRPr/>
            </a:pPr>
            <a:r>
              <a:rPr lang="en-US" sz="1400" dirty="0">
                <a:gradFill>
                  <a:gsLst>
                    <a:gs pos="2917">
                      <a:schemeClr val="tx1"/>
                    </a:gs>
                    <a:gs pos="95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2917">
                      <a:schemeClr val="tx1"/>
                    </a:gs>
                    <a:gs pos="95000">
                      <a:schemeClr val="tx1"/>
                    </a:gs>
                  </a:gsLst>
                  <a:lin ang="5400000" scaled="0"/>
                </a:gradFill>
              </a:rPr>
              <a:t> </a:t>
            </a:r>
            <a:r>
              <a:rPr lang="en-US" sz="1400" dirty="0">
                <a:gradFill>
                  <a:gsLst>
                    <a:gs pos="2917">
                      <a:schemeClr val="tx1"/>
                    </a:gs>
                    <a:gs pos="95000">
                      <a:schemeClr val="tx1"/>
                    </a:gs>
                  </a:gsLst>
                  <a:lin ang="5400000" scaled="0"/>
                </a:gradFill>
                <a:latin typeface="+mn-lt"/>
              </a:rPr>
              <a:t>Introduction</a:t>
            </a:r>
          </a:p>
        </p:txBody>
      </p:sp>
    </p:spTree>
    <p:extLst>
      <p:ext uri="{BB962C8B-B14F-4D97-AF65-F5344CB8AC3E}">
        <p14:creationId xmlns:p14="http://schemas.microsoft.com/office/powerpoint/2010/main" val="193584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Programming in C#</a:t>
            </a:r>
            <a:endParaRPr lang="en-US" dirty="0"/>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3139321"/>
          </a:xfrm>
        </p:spPr>
        <p:txBody>
          <a:bodyPr/>
          <a:lstStyle/>
          <a:p>
            <a:pPr marL="0" indent="0">
              <a:buNone/>
            </a:pPr>
            <a:r>
              <a:rPr lang="en-US" sz="4800" dirty="0"/>
              <a:t>SharePoint</a:t>
            </a:r>
          </a:p>
          <a:p>
            <a:pPr marL="0" indent="0">
              <a:buNone/>
            </a:pPr>
            <a:r>
              <a:rPr lang="en-US" sz="4800" dirty="0"/>
              <a:t>Context Provider Class</a:t>
            </a:r>
          </a:p>
          <a:p>
            <a:endParaRPr lang="en-US" sz="4800" dirty="0"/>
          </a:p>
        </p:txBody>
      </p:sp>
      <p:sp>
        <p:nvSpPr>
          <p:cNvPr id="11" name="Text Placeholder 10"/>
          <p:cNvSpPr>
            <a:spLocks noGrp="1"/>
          </p:cNvSpPr>
          <p:nvPr>
            <p:ph type="body" sz="quarter" idx="11"/>
          </p:nvPr>
        </p:nvSpPr>
        <p:spPr>
          <a:xfrm>
            <a:off x="6675439" y="1211263"/>
            <a:ext cx="5486400" cy="5656933"/>
          </a:xfrm>
        </p:spPr>
        <p:txBody>
          <a:bodyPr/>
          <a:lstStyle/>
          <a:p>
            <a:pPr marL="0" indent="0">
              <a:buNone/>
            </a:pPr>
            <a:r>
              <a:rPr lang="en-US" sz="3200" dirty="0"/>
              <a:t>Checks for valid Context Token</a:t>
            </a:r>
          </a:p>
          <a:p>
            <a:r>
              <a:rPr lang="en-US" sz="2000" dirty="0">
                <a:latin typeface="+mn-lt"/>
              </a:rPr>
              <a:t>Redirects if it does not exist</a:t>
            </a:r>
          </a:p>
          <a:p>
            <a:pPr marL="0" indent="0">
              <a:spcBef>
                <a:spcPts val="2400"/>
              </a:spcBef>
              <a:buNone/>
            </a:pPr>
            <a:r>
              <a:rPr lang="en-US" sz="3200" dirty="0"/>
              <a:t>Simplifies the management </a:t>
            </a:r>
            <a:br>
              <a:rPr lang="en-US" sz="3200" dirty="0"/>
            </a:br>
            <a:r>
              <a:rPr lang="en-US" sz="3200" dirty="0"/>
              <a:t>of context</a:t>
            </a:r>
          </a:p>
          <a:p>
            <a:r>
              <a:rPr lang="en-US" sz="2000" dirty="0">
                <a:latin typeface="+mn-lt"/>
              </a:rPr>
              <a:t>Provides an ACS or STS context</a:t>
            </a:r>
          </a:p>
          <a:p>
            <a:r>
              <a:rPr lang="en-US" sz="2000" dirty="0">
                <a:latin typeface="+mn-lt"/>
              </a:rPr>
              <a:t>Context exposes properties for </a:t>
            </a:r>
            <a:br>
              <a:rPr lang="en-US" sz="2000" dirty="0">
                <a:latin typeface="+mn-lt"/>
              </a:rPr>
            </a:br>
            <a:r>
              <a:rPr lang="en-US" sz="2000" dirty="0">
                <a:latin typeface="+mn-lt"/>
              </a:rPr>
              <a:t>key values like Host Web URL</a:t>
            </a:r>
          </a:p>
          <a:p>
            <a:pPr marL="0" indent="0">
              <a:spcBef>
                <a:spcPts val="2400"/>
              </a:spcBef>
              <a:buNone/>
            </a:pPr>
            <a:r>
              <a:rPr lang="en-US" sz="3200" dirty="0"/>
              <a:t>Simplifies the management </a:t>
            </a:r>
            <a:br>
              <a:rPr lang="en-US" sz="3200" dirty="0"/>
            </a:br>
            <a:r>
              <a:rPr lang="en-US" sz="3200" dirty="0"/>
              <a:t>of tokens</a:t>
            </a:r>
          </a:p>
          <a:p>
            <a:r>
              <a:rPr lang="en-US" sz="2000" dirty="0">
                <a:latin typeface="+mn-lt"/>
              </a:rPr>
              <a:t>Context exposes methods </a:t>
            </a:r>
            <a:br>
              <a:rPr lang="en-US" sz="2000" dirty="0">
                <a:latin typeface="+mn-lt"/>
              </a:rPr>
            </a:br>
            <a:r>
              <a:rPr lang="en-US" sz="2000" dirty="0">
                <a:latin typeface="+mn-lt"/>
              </a:rPr>
              <a:t>to retrieve tokens</a:t>
            </a:r>
          </a:p>
          <a:p>
            <a:pPr marL="0" indent="0">
              <a:buNone/>
            </a:pPr>
            <a:endParaRPr lang="en-US" sz="3600" dirty="0"/>
          </a:p>
        </p:txBody>
      </p:sp>
      <p:sp>
        <p:nvSpPr>
          <p:cNvPr id="12" name="Footer Placeholder 11"/>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31873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Context Token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6" y="1672380"/>
            <a:ext cx="7560622" cy="2940242"/>
          </a:xfrm>
          <a:prstGeom prst="rect">
            <a:avLst/>
          </a:prstGeom>
          <a:ln>
            <a:noFill/>
          </a:ln>
        </p:spPr>
      </p:pic>
      <p:sp>
        <p:nvSpPr>
          <p:cNvPr id="9" name="TextBox 8"/>
          <p:cNvSpPr txBox="1"/>
          <p:nvPr/>
        </p:nvSpPr>
        <p:spPr>
          <a:xfrm>
            <a:off x="327666" y="1132558"/>
            <a:ext cx="1648593"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Web forms</a:t>
            </a:r>
          </a:p>
        </p:txBody>
      </p:sp>
      <p:sp>
        <p:nvSpPr>
          <p:cNvPr id="10" name="TextBox 9"/>
          <p:cNvSpPr txBox="1"/>
          <p:nvPr/>
        </p:nvSpPr>
        <p:spPr>
          <a:xfrm>
            <a:off x="327666" y="4499413"/>
            <a:ext cx="1150508"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5" y="5111031"/>
            <a:ext cx="5897287" cy="1024885"/>
          </a:xfrm>
          <a:prstGeom prst="rect">
            <a:avLst/>
          </a:prstGeom>
          <a:ln>
            <a:noFill/>
          </a:ln>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36762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46063" y="2241533"/>
            <a:ext cx="5514975" cy="2326791"/>
          </a:xfrm>
        </p:spPr>
        <p:txBody>
          <a:bodyPr/>
          <a:lstStyle/>
          <a:p>
            <a:pPr marL="0" indent="0">
              <a:buNone/>
            </a:pPr>
            <a:r>
              <a:rPr lang="en-US" sz="4800" dirty="0"/>
              <a:t>Managing SharePoint Context</a:t>
            </a:r>
          </a:p>
          <a:p>
            <a:pPr marL="0" indent="0">
              <a:buNone/>
            </a:pPr>
            <a:endParaRPr lang="en-US" sz="4800" dirty="0"/>
          </a:p>
        </p:txBody>
      </p:sp>
      <p:sp>
        <p:nvSpPr>
          <p:cNvPr id="3" name="Text Placeholder 2"/>
          <p:cNvSpPr>
            <a:spLocks noGrp="1"/>
          </p:cNvSpPr>
          <p:nvPr>
            <p:ph type="body" sz="quarter" idx="11"/>
          </p:nvPr>
        </p:nvSpPr>
        <p:spPr>
          <a:xfrm>
            <a:off x="6675439" y="1211263"/>
            <a:ext cx="5486400" cy="5213735"/>
          </a:xfrm>
        </p:spPr>
        <p:txBody>
          <a:bodyPr/>
          <a:lstStyle/>
          <a:p>
            <a:pPr marL="0" lvl="0" indent="0">
              <a:buNone/>
            </a:pPr>
            <a:r>
              <a:rPr lang="en-US" sz="3200" dirty="0" err="1"/>
              <a:t>SharePointContextProvider</a:t>
            </a:r>
            <a:r>
              <a:rPr lang="en-US" sz="3200" dirty="0"/>
              <a:t> </a:t>
            </a:r>
            <a:r>
              <a:rPr lang="en-US" sz="3200" dirty="0" err="1"/>
              <a:t>GetSharePointContext</a:t>
            </a:r>
            <a:endParaRPr lang="en-US" sz="3200" dirty="0"/>
          </a:p>
          <a:p>
            <a:pPr marL="228600" lvl="1" indent="-228600">
              <a:buFont typeface="Arial" panose="020B0604020202020204" pitchFamily="34" charset="0"/>
              <a:buChar char="•"/>
            </a:pPr>
            <a:r>
              <a:rPr lang="en-US" sz="2000" dirty="0"/>
              <a:t>Returns either </a:t>
            </a:r>
            <a:r>
              <a:rPr lang="en-US" sz="2000" dirty="0" err="1"/>
              <a:t>SharePointAcsContext</a:t>
            </a:r>
            <a:r>
              <a:rPr lang="en-US" sz="2000" dirty="0"/>
              <a:t> (cloud and on-premises) or </a:t>
            </a:r>
            <a:r>
              <a:rPr lang="en-US" sz="2000" dirty="0" err="1"/>
              <a:t>SharePointHighTrustContext</a:t>
            </a:r>
            <a:r>
              <a:rPr lang="en-US" sz="2000" dirty="0"/>
              <a:t> (on-premises)</a:t>
            </a:r>
          </a:p>
          <a:p>
            <a:pPr marL="0" lvl="1"/>
            <a:endParaRPr lang="en-US" sz="2000" dirty="0"/>
          </a:p>
          <a:p>
            <a:pPr marL="0" lvl="0" indent="0">
              <a:buNone/>
            </a:pPr>
            <a:r>
              <a:rPr lang="en-US" sz="3200" dirty="0"/>
              <a:t>Properties</a:t>
            </a:r>
          </a:p>
          <a:p>
            <a:pPr marL="228600" lvl="1" indent="-228600">
              <a:buFont typeface="Arial" panose="020B0604020202020204" pitchFamily="34" charset="0"/>
              <a:buChar char="•"/>
            </a:pPr>
            <a:r>
              <a:rPr lang="en-US" sz="2000" dirty="0" err="1"/>
              <a:t>SPAppWebUrl</a:t>
            </a:r>
            <a:endParaRPr lang="en-US" sz="2000" dirty="0"/>
          </a:p>
          <a:p>
            <a:pPr marL="228600" lvl="1" indent="-228600">
              <a:buFont typeface="Arial" panose="020B0604020202020204" pitchFamily="34" charset="0"/>
              <a:buChar char="•"/>
            </a:pPr>
            <a:r>
              <a:rPr lang="en-US" sz="2000" dirty="0" err="1"/>
              <a:t>SPClientTag</a:t>
            </a:r>
            <a:endParaRPr lang="en-US" sz="2000" dirty="0"/>
          </a:p>
          <a:p>
            <a:pPr marL="228600" lvl="1" indent="-228600">
              <a:buFont typeface="Arial" panose="020B0604020202020204" pitchFamily="34" charset="0"/>
              <a:buChar char="•"/>
            </a:pPr>
            <a:r>
              <a:rPr lang="en-US" sz="2000" dirty="0" err="1"/>
              <a:t>SPHostUrl</a:t>
            </a:r>
            <a:endParaRPr lang="en-US" sz="2000" dirty="0"/>
          </a:p>
          <a:p>
            <a:pPr marL="228600" lvl="1" indent="-228600">
              <a:buFont typeface="Arial" panose="020B0604020202020204" pitchFamily="34" charset="0"/>
              <a:buChar char="•"/>
            </a:pPr>
            <a:r>
              <a:rPr lang="en-US" sz="2000" dirty="0" err="1"/>
              <a:t>SPLanguage</a:t>
            </a:r>
            <a:endParaRPr lang="en-US" sz="2000" dirty="0"/>
          </a:p>
          <a:p>
            <a:pPr marL="228600" lvl="1" indent="-228600">
              <a:buFont typeface="Arial" panose="020B0604020202020204" pitchFamily="34" charset="0"/>
              <a:buChar char="•"/>
            </a:pPr>
            <a:r>
              <a:rPr lang="en-US" sz="2000" dirty="0" err="1"/>
              <a:t>SPProductNumber</a:t>
            </a:r>
            <a:endParaRPr lang="en-US" sz="2000" dirty="0"/>
          </a:p>
          <a:p>
            <a:endParaRPr lang="en-US" dirty="0"/>
          </a:p>
        </p:txBody>
      </p:sp>
      <p:sp>
        <p:nvSpPr>
          <p:cNvPr id="12" name="Footer Placeholder 11"/>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11000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Managing </a:t>
            </a:r>
            <a:br>
              <a:rPr lang="en-US" sz="4800" dirty="0"/>
            </a:br>
            <a:r>
              <a:rPr lang="en-US" sz="4800" dirty="0"/>
              <a:t>Security Tokens</a:t>
            </a:r>
          </a:p>
        </p:txBody>
      </p:sp>
      <p:sp>
        <p:nvSpPr>
          <p:cNvPr id="3" name="Text Placeholder 2"/>
          <p:cNvSpPr>
            <a:spLocks noGrp="1"/>
          </p:cNvSpPr>
          <p:nvPr>
            <p:ph type="body" sz="quarter" idx="11"/>
          </p:nvPr>
        </p:nvSpPr>
        <p:spPr>
          <a:xfrm>
            <a:off x="6675439" y="1211263"/>
            <a:ext cx="5486400" cy="4899803"/>
          </a:xfrm>
        </p:spPr>
        <p:txBody>
          <a:bodyPr/>
          <a:lstStyle/>
          <a:p>
            <a:pPr marL="0" lvl="0" indent="0">
              <a:buNone/>
            </a:pPr>
            <a:r>
              <a:rPr lang="en-US" sz="3200" dirty="0"/>
              <a:t>CSOM</a:t>
            </a:r>
          </a:p>
          <a:p>
            <a:pPr marL="228600" lvl="1" indent="-228600">
              <a:buFont typeface="Arial" panose="020B0604020202020204" pitchFamily="34" charset="0"/>
              <a:buChar char="•"/>
            </a:pPr>
            <a:r>
              <a:rPr lang="en-US" sz="2000" dirty="0" err="1"/>
              <a:t>CreateAppOnlyClientContextForSPAppWeb</a:t>
            </a:r>
            <a:endParaRPr lang="en-US" sz="2000" dirty="0"/>
          </a:p>
          <a:p>
            <a:pPr marL="228600" lvl="1" indent="-228600">
              <a:buFont typeface="Arial" panose="020B0604020202020204" pitchFamily="34" charset="0"/>
              <a:buChar char="•"/>
            </a:pPr>
            <a:r>
              <a:rPr lang="en-US" sz="2000" dirty="0" err="1"/>
              <a:t>CreateAppOnlyClientContextForSPHost</a:t>
            </a:r>
            <a:endParaRPr lang="en-US" sz="2000" dirty="0"/>
          </a:p>
          <a:p>
            <a:pPr marL="228600" lvl="1" indent="-228600">
              <a:buFont typeface="Arial" panose="020B0604020202020204" pitchFamily="34" charset="0"/>
              <a:buChar char="•"/>
            </a:pPr>
            <a:r>
              <a:rPr lang="en-US" sz="2000" dirty="0" err="1"/>
              <a:t>CreateUserClientContextForSPAppWeb</a:t>
            </a:r>
            <a:endParaRPr lang="en-US" sz="2000" dirty="0"/>
          </a:p>
          <a:p>
            <a:pPr marL="228600" lvl="1" indent="-228600">
              <a:buFont typeface="Arial" panose="020B0604020202020204" pitchFamily="34" charset="0"/>
              <a:buChar char="•"/>
            </a:pPr>
            <a:r>
              <a:rPr lang="en-US" sz="2000" dirty="0" err="1"/>
              <a:t>CreateUserClientContextForSPHost</a:t>
            </a:r>
            <a:endParaRPr lang="en-US" sz="2000" dirty="0"/>
          </a:p>
          <a:p>
            <a:pPr marL="0" lvl="0" indent="0">
              <a:spcBef>
                <a:spcPts val="2400"/>
              </a:spcBef>
              <a:buNone/>
            </a:pPr>
            <a:r>
              <a:rPr lang="en-US" sz="3200" dirty="0"/>
              <a:t>REST</a:t>
            </a:r>
          </a:p>
          <a:p>
            <a:pPr marL="228600" lvl="1" indent="-228600">
              <a:buFont typeface="Arial" panose="020B0604020202020204" pitchFamily="34" charset="0"/>
              <a:buChar char="•"/>
            </a:pPr>
            <a:r>
              <a:rPr lang="en-US" sz="2000" dirty="0" err="1"/>
              <a:t>AppOnlyAccessTokenForSPAppWeb</a:t>
            </a:r>
            <a:endParaRPr lang="en-US" sz="2000" dirty="0"/>
          </a:p>
          <a:p>
            <a:pPr marL="228600" lvl="1" indent="-228600">
              <a:buFont typeface="Arial" panose="020B0604020202020204" pitchFamily="34" charset="0"/>
              <a:buChar char="•"/>
            </a:pPr>
            <a:r>
              <a:rPr lang="en-US" sz="2000" dirty="0" err="1"/>
              <a:t>AppOnlyAccessTokenForSPHost</a:t>
            </a:r>
            <a:endParaRPr lang="en-US" sz="2000" dirty="0"/>
          </a:p>
          <a:p>
            <a:pPr marL="228600" lvl="1" indent="-228600">
              <a:buFont typeface="Arial" panose="020B0604020202020204" pitchFamily="34" charset="0"/>
              <a:buChar char="•"/>
            </a:pPr>
            <a:r>
              <a:rPr lang="en-US" sz="2000" dirty="0" err="1"/>
              <a:t>UserAccessTokenForSPAppWeb</a:t>
            </a:r>
            <a:endParaRPr lang="en-US" sz="2000" dirty="0"/>
          </a:p>
          <a:p>
            <a:pPr marL="228600" lvl="1" indent="-228600">
              <a:buFont typeface="Arial" panose="020B0604020202020204" pitchFamily="34" charset="0"/>
              <a:buChar char="•"/>
            </a:pPr>
            <a:r>
              <a:rPr lang="en-US" sz="2000" dirty="0" err="1"/>
              <a:t>UserAccessTokenForSPHost</a:t>
            </a:r>
            <a:endParaRPr lang="en-US" sz="2000" dirty="0"/>
          </a:p>
          <a:p>
            <a:endParaRPr lang="en-US"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40088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CSOM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93" y="1147233"/>
            <a:ext cx="8559458" cy="5261319"/>
          </a:xfrm>
          <a:prstGeom prst="rect">
            <a:avLst/>
          </a:prstGeom>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137173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REST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65" y="1212849"/>
            <a:ext cx="9858936" cy="4038600"/>
          </a:xfrm>
          <a:prstGeom prst="rect">
            <a:avLst/>
          </a:prstGeom>
        </p:spPr>
      </p:pic>
      <p:sp>
        <p:nvSpPr>
          <p:cNvPr id="3" name="Footer Placeholder 2"/>
          <p:cNvSpPr>
            <a:spLocks noGrp="1"/>
          </p:cNvSpPr>
          <p:nvPr>
            <p:ph type="ftr" sz="quarter" idx="10"/>
          </p:nvPr>
        </p:nvSpPr>
        <p:spPr/>
        <p:txBody>
          <a:bodyPr/>
          <a:lstStyle/>
          <a:p>
            <a:pPr>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Programming in C#</a:t>
            </a:r>
          </a:p>
          <a:p>
            <a:endParaRPr lang="en-US" dirty="0"/>
          </a:p>
        </p:txBody>
      </p:sp>
    </p:spTree>
    <p:extLst>
      <p:ext uri="{BB962C8B-B14F-4D97-AF65-F5344CB8AC3E}">
        <p14:creationId xmlns:p14="http://schemas.microsoft.com/office/powerpoint/2010/main" val="417921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p:txBody>
          <a:bodyPr/>
          <a:lstStyle/>
          <a:p>
            <a:r>
              <a:rPr lang="en-US"/>
              <a:t>Remote event </a:t>
            </a:r>
            <a:br>
              <a:rPr lang="en-US"/>
            </a:br>
            <a:r>
              <a:rPr lang="en-US"/>
              <a:t>receivers</a:t>
            </a:r>
            <a:endParaRPr lang="en-US" dirty="0"/>
          </a:p>
        </p:txBody>
      </p:sp>
      <p:sp>
        <p:nvSpPr>
          <p:cNvPr id="43" name="Text Placeholder 42"/>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479425"/>
            <a:ext cx="5486400" cy="5798510"/>
          </a:xfrm>
        </p:spPr>
        <p:txBody>
          <a:bodyPr/>
          <a:lstStyle/>
          <a:p>
            <a:pPr marL="0" indent="0">
              <a:buNone/>
            </a:pPr>
            <a:r>
              <a:rPr lang="en-US" sz="3200" dirty="0"/>
              <a:t>Event Handler code runs </a:t>
            </a:r>
            <a:br>
              <a:rPr lang="en-US" sz="3200" dirty="0"/>
            </a:br>
            <a:r>
              <a:rPr lang="en-US" sz="3200" dirty="0"/>
              <a:t>in remote web service</a:t>
            </a:r>
          </a:p>
          <a:p>
            <a:pPr marL="0" indent="0">
              <a:spcBef>
                <a:spcPts val="2400"/>
              </a:spcBef>
              <a:buNone/>
            </a:pPr>
            <a:r>
              <a:rPr lang="en-US" sz="3200" dirty="0"/>
              <a:t>Deployed as web service </a:t>
            </a:r>
            <a:br>
              <a:rPr lang="en-US" sz="3200" dirty="0"/>
            </a:br>
            <a:r>
              <a:rPr lang="en-US" sz="3200" dirty="0"/>
              <a:t>in remote web application</a:t>
            </a:r>
          </a:p>
          <a:p>
            <a:pPr marL="0" indent="0">
              <a:spcBef>
                <a:spcPts val="2400"/>
              </a:spcBef>
              <a:buNone/>
            </a:pPr>
            <a:r>
              <a:rPr lang="en-US" sz="3200" dirty="0"/>
              <a:t>Two-way events</a:t>
            </a:r>
          </a:p>
          <a:p>
            <a:r>
              <a:rPr lang="en-US" sz="2000" dirty="0">
                <a:latin typeface="+mn-lt"/>
              </a:rPr>
              <a:t>“Before” events (aka, “ING” events)</a:t>
            </a:r>
          </a:p>
          <a:p>
            <a:r>
              <a:rPr lang="en-US" sz="2000" dirty="0">
                <a:latin typeface="+mn-lt"/>
              </a:rPr>
              <a:t>Synchronous call</a:t>
            </a:r>
          </a:p>
          <a:p>
            <a:r>
              <a:rPr lang="en-US" sz="2000" dirty="0">
                <a:latin typeface="+mn-lt"/>
              </a:rPr>
              <a:t>Supports a return value</a:t>
            </a:r>
          </a:p>
          <a:p>
            <a:pPr marL="0" indent="0">
              <a:spcBef>
                <a:spcPts val="2400"/>
              </a:spcBef>
              <a:buNone/>
            </a:pPr>
            <a:r>
              <a:rPr lang="en-US" sz="3200" dirty="0"/>
              <a:t>One-way events</a:t>
            </a:r>
          </a:p>
          <a:p>
            <a:r>
              <a:rPr lang="en-US" sz="2000" dirty="0"/>
              <a:t>“</a:t>
            </a:r>
            <a:r>
              <a:rPr lang="en-US" sz="2000" dirty="0">
                <a:latin typeface="+mn-lt"/>
              </a:rPr>
              <a:t>After” events (aka, “ED” events)</a:t>
            </a:r>
          </a:p>
          <a:p>
            <a:r>
              <a:rPr lang="en-US" sz="2000" dirty="0">
                <a:latin typeface="+mn-lt"/>
              </a:rPr>
              <a:t>Asynchronous call</a:t>
            </a:r>
          </a:p>
          <a:p>
            <a:r>
              <a:rPr lang="en-US" sz="2000" dirty="0">
                <a:latin typeface="+mn-lt"/>
              </a:rPr>
              <a:t>No return value</a:t>
            </a:r>
          </a:p>
        </p:txBody>
      </p:sp>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a:t>Remote event handlers</a:t>
            </a:r>
          </a:p>
        </p:txBody>
      </p:sp>
      <p:sp>
        <p:nvSpPr>
          <p:cNvPr id="11" name="Footer Placeholder 10"/>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9461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068259"/>
          </a:xfrm>
        </p:spPr>
        <p:txBody>
          <a:bodyPr/>
          <a:lstStyle/>
          <a:p>
            <a:r>
              <a:rPr lang="en-US" sz="6600" dirty="0"/>
              <a:t>Deep dive into </a:t>
            </a:r>
            <a:br>
              <a:rPr lang="en-US" sz="6600" dirty="0"/>
            </a:br>
            <a:r>
              <a:rPr lang="en-US" sz="6600" dirty="0"/>
              <a:t>provider hosted add-ins</a:t>
            </a:r>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events</a:t>
            </a:r>
          </a:p>
        </p:txBody>
      </p:sp>
      <p:graphicFrame>
        <p:nvGraphicFramePr>
          <p:cNvPr id="4" name="Table 3"/>
          <p:cNvGraphicFramePr>
            <a:graphicFrameLocks noGrp="1"/>
          </p:cNvGraphicFramePr>
          <p:nvPr>
            <p:extLst>
              <p:ext uri="{D42A27DB-BD31-4B8C-83A1-F6EECF244321}">
                <p14:modId xmlns:p14="http://schemas.microsoft.com/office/powerpoint/2010/main" val="362336391"/>
              </p:ext>
            </p:extLst>
          </p:nvPr>
        </p:nvGraphicFramePr>
        <p:xfrm>
          <a:off x="246064" y="1212852"/>
          <a:ext cx="11918136" cy="4972047"/>
        </p:xfrm>
        <a:graphic>
          <a:graphicData uri="http://schemas.openxmlformats.org/drawingml/2006/table">
            <a:tbl>
              <a:tblPr firstRow="1" bandRow="1">
                <a:tableStyleId>{5C22544A-7EE6-4342-B048-85BDC9FD1C3A}</a:tableStyleId>
              </a:tblPr>
              <a:tblGrid>
                <a:gridCol w="2423571">
                  <a:extLst>
                    <a:ext uri="{9D8B030D-6E8A-4147-A177-3AD203B41FA5}">
                      <a16:colId xmlns:a16="http://schemas.microsoft.com/office/drawing/2014/main" val="20000"/>
                    </a:ext>
                  </a:extLst>
                </a:gridCol>
                <a:gridCol w="1898913">
                  <a:extLst>
                    <a:ext uri="{9D8B030D-6E8A-4147-A177-3AD203B41FA5}">
                      <a16:colId xmlns:a16="http://schemas.microsoft.com/office/drawing/2014/main" val="20001"/>
                    </a:ext>
                  </a:extLst>
                </a:gridCol>
                <a:gridCol w="1898913">
                  <a:extLst>
                    <a:ext uri="{9D8B030D-6E8A-4147-A177-3AD203B41FA5}">
                      <a16:colId xmlns:a16="http://schemas.microsoft.com/office/drawing/2014/main" val="20002"/>
                    </a:ext>
                  </a:extLst>
                </a:gridCol>
                <a:gridCol w="1898913">
                  <a:extLst>
                    <a:ext uri="{9D8B030D-6E8A-4147-A177-3AD203B41FA5}">
                      <a16:colId xmlns:a16="http://schemas.microsoft.com/office/drawing/2014/main" val="20003"/>
                    </a:ext>
                  </a:extLst>
                </a:gridCol>
                <a:gridCol w="1898913">
                  <a:extLst>
                    <a:ext uri="{9D8B030D-6E8A-4147-A177-3AD203B41FA5}">
                      <a16:colId xmlns:a16="http://schemas.microsoft.com/office/drawing/2014/main" val="20004"/>
                    </a:ext>
                  </a:extLst>
                </a:gridCol>
                <a:gridCol w="1898913">
                  <a:extLst>
                    <a:ext uri="{9D8B030D-6E8A-4147-A177-3AD203B41FA5}">
                      <a16:colId xmlns:a16="http://schemas.microsoft.com/office/drawing/2014/main" val="20005"/>
                    </a:ext>
                  </a:extLst>
                </a:gridCol>
              </a:tblGrid>
              <a:tr h="491511">
                <a:tc>
                  <a:txBody>
                    <a:bodyPr/>
                    <a:lstStyle/>
                    <a:p>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SITE</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 SCHEMA</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LIST</a:t>
                      </a:r>
                      <a:r>
                        <a:rPr lang="en-US" sz="2000" b="0" baseline="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 </a:t>
                      </a: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ITEM</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APP</a:t>
                      </a: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73378">
                <a:tc>
                  <a:txBody>
                    <a:bodyPr/>
                    <a:lstStyle/>
                    <a:p>
                      <a:r>
                        <a:rPr lang="en-US" dirty="0">
                          <a:gradFill>
                            <a:gsLst>
                              <a:gs pos="70796">
                                <a:schemeClr val="tx1"/>
                              </a:gs>
                              <a:gs pos="29000">
                                <a:schemeClr val="tx1"/>
                              </a:gs>
                            </a:gsLst>
                            <a:lin ang="5400000" scaled="0"/>
                          </a:gradFill>
                        </a:rPr>
                        <a:t>Create</a:t>
                      </a:r>
                    </a:p>
                  </a:txBody>
                  <a:tcPr marL="182880">
                    <a:lnL w="19050" cap="flat" cmpd="sng" algn="ctr">
                      <a:solidFill>
                        <a:schemeClr val="bg1">
                          <a:lumMod val="95000"/>
                        </a:schemeClr>
                      </a:solid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378">
                <a:tc>
                  <a:txBody>
                    <a:bodyPr/>
                    <a:lstStyle/>
                    <a:p>
                      <a:r>
                        <a:rPr lang="en-US" dirty="0">
                          <a:gradFill>
                            <a:gsLst>
                              <a:gs pos="70796">
                                <a:schemeClr val="tx1"/>
                              </a:gs>
                              <a:gs pos="29000">
                                <a:schemeClr val="tx1"/>
                              </a:gs>
                            </a:gsLst>
                            <a:lin ang="5400000" scaled="0"/>
                          </a:gradFill>
                        </a:rPr>
                        <a:t>Update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378">
                <a:tc>
                  <a:txBody>
                    <a:bodyPr/>
                    <a:lstStyle/>
                    <a:p>
                      <a:r>
                        <a:rPr lang="en-US" dirty="0">
                          <a:gradFill>
                            <a:gsLst>
                              <a:gs pos="70796">
                                <a:schemeClr val="tx1"/>
                              </a:gs>
                              <a:gs pos="29000">
                                <a:schemeClr val="tx1"/>
                              </a:gs>
                            </a:gsLst>
                            <a:lin ang="5400000" scaled="0"/>
                          </a:gradFill>
                        </a:rPr>
                        <a:t>Delete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378">
                <a:tc>
                  <a:txBody>
                    <a:bodyPr/>
                    <a:lstStyle/>
                    <a:p>
                      <a:r>
                        <a:rPr lang="en-US" dirty="0">
                          <a:gradFill>
                            <a:gsLst>
                              <a:gs pos="70796">
                                <a:schemeClr val="tx1"/>
                              </a:gs>
                              <a:gs pos="29000">
                                <a:schemeClr val="tx1"/>
                              </a:gs>
                            </a:gsLst>
                            <a:lin ang="5400000" scaled="0"/>
                          </a:gradFill>
                        </a:rPr>
                        <a:t>Move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378">
                <a:tc>
                  <a:txBody>
                    <a:bodyPr/>
                    <a:lstStyle/>
                    <a:p>
                      <a:r>
                        <a:rPr lang="en-US" dirty="0">
                          <a:gradFill>
                            <a:gsLst>
                              <a:gs pos="70796">
                                <a:schemeClr val="tx1"/>
                              </a:gs>
                              <a:gs pos="29000">
                                <a:schemeClr val="tx1"/>
                              </a:gs>
                            </a:gsLst>
                            <a:lin ang="5400000" scaled="0"/>
                          </a:gradFill>
                        </a:rPr>
                        <a:t>Check-in</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378">
                <a:tc>
                  <a:txBody>
                    <a:bodyPr/>
                    <a:lstStyle/>
                    <a:p>
                      <a:r>
                        <a:rPr lang="en-US" dirty="0">
                          <a:gradFill>
                            <a:gsLst>
                              <a:gs pos="70796">
                                <a:schemeClr val="tx1"/>
                              </a:gs>
                              <a:gs pos="29000">
                                <a:schemeClr val="tx1"/>
                              </a:gs>
                            </a:gsLst>
                            <a:lin ang="5400000" scaled="0"/>
                          </a:gradFill>
                        </a:rPr>
                        <a:t>Uncheck-in</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3378">
                <a:tc>
                  <a:txBody>
                    <a:bodyPr/>
                    <a:lstStyle/>
                    <a:p>
                      <a:r>
                        <a:rPr lang="en-US" dirty="0">
                          <a:gradFill>
                            <a:gsLst>
                              <a:gs pos="70796">
                                <a:schemeClr val="tx1"/>
                              </a:gs>
                              <a:gs pos="29000">
                                <a:schemeClr val="tx1"/>
                              </a:gs>
                            </a:gsLst>
                            <a:lin ang="5400000" scaled="0"/>
                          </a:gradFill>
                        </a:rPr>
                        <a:t>Check-out</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3378">
                <a:tc>
                  <a:txBody>
                    <a:bodyPr/>
                    <a:lstStyle/>
                    <a:p>
                      <a:r>
                        <a:rPr lang="en-US" dirty="0">
                          <a:gradFill>
                            <a:gsLst>
                              <a:gs pos="70796">
                                <a:schemeClr val="tx1"/>
                              </a:gs>
                              <a:gs pos="29000">
                                <a:schemeClr val="tx1"/>
                              </a:gs>
                            </a:gsLst>
                            <a:lin ang="5400000" scaled="0"/>
                          </a:gradFill>
                        </a:rPr>
                        <a:t>Attachments</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73378">
                <a:tc>
                  <a:txBody>
                    <a:bodyPr/>
                    <a:lstStyle/>
                    <a:p>
                      <a:r>
                        <a:rPr lang="en-US" dirty="0">
                          <a:gradFill>
                            <a:gsLst>
                              <a:gs pos="70796">
                                <a:schemeClr val="tx1"/>
                              </a:gs>
                              <a:gs pos="29000">
                                <a:schemeClr val="tx1"/>
                              </a:gs>
                            </a:gsLst>
                            <a:lin ang="5400000" scaled="0"/>
                          </a:gradFill>
                        </a:rPr>
                        <a:t>File move/convert</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73378">
                <a:tc>
                  <a:txBody>
                    <a:bodyPr/>
                    <a:lstStyle/>
                    <a:p>
                      <a:r>
                        <a:rPr lang="en-US" dirty="0">
                          <a:gradFill>
                            <a:gsLst>
                              <a:gs pos="70796">
                                <a:schemeClr val="tx1"/>
                              </a:gs>
                              <a:gs pos="29000">
                                <a:schemeClr val="tx1"/>
                              </a:gs>
                            </a:gsLst>
                            <a:lin ang="5400000" scaled="0"/>
                          </a:gradFill>
                        </a:rPr>
                        <a:t>Install</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3378">
                <a:tc>
                  <a:txBody>
                    <a:bodyPr/>
                    <a:lstStyle/>
                    <a:p>
                      <a:r>
                        <a:rPr lang="en-US" dirty="0">
                          <a:gradFill>
                            <a:gsLst>
                              <a:gs pos="70796">
                                <a:schemeClr val="tx1"/>
                              </a:gs>
                              <a:gs pos="29000">
                                <a:schemeClr val="tx1"/>
                              </a:gs>
                            </a:gsLst>
                            <a:lin ang="5400000" scaled="0"/>
                          </a:gradFill>
                        </a:rPr>
                        <a:t>Uninstall</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373378">
                <a:tc>
                  <a:txBody>
                    <a:bodyPr/>
                    <a:lstStyle/>
                    <a:p>
                      <a:r>
                        <a:rPr lang="en-US" dirty="0">
                          <a:gradFill>
                            <a:gsLst>
                              <a:gs pos="70796">
                                <a:schemeClr val="tx1"/>
                              </a:gs>
                              <a:gs pos="29000">
                                <a:schemeClr val="tx1"/>
                              </a:gs>
                            </a:gsLst>
                            <a:lin ang="5400000" scaled="0"/>
                          </a:gradFill>
                        </a:rPr>
                        <a:t>Update</a:t>
                      </a:r>
                    </a:p>
                  </a:txBody>
                  <a:tcPr marL="182880">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gradFill>
                          <a:gsLst>
                            <a:gs pos="70796">
                              <a:schemeClr val="tx1"/>
                            </a:gs>
                            <a:gs pos="29000">
                              <a:schemeClr val="tx1"/>
                            </a:gs>
                          </a:gsLst>
                          <a:lin ang="5400000" scaled="0"/>
                        </a:gradFill>
                      </a:endParaRP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gradFill>
                            <a:gsLst>
                              <a:gs pos="70796">
                                <a:schemeClr val="tx1"/>
                              </a:gs>
                              <a:gs pos="29000">
                                <a:schemeClr val="tx1"/>
                              </a:gs>
                            </a:gsLst>
                            <a:lin ang="5400000" scaled="0"/>
                          </a:gradFill>
                        </a:rPr>
                        <a:t>X</a:t>
                      </a:r>
                    </a:p>
                  </a:txBody>
                  <a:tcPr>
                    <a:lnL w="12700" cmpd="sng">
                      <a:noFill/>
                    </a:lnL>
                    <a:lnR w="12700" cmpd="sng">
                      <a:noFill/>
                    </a:lnR>
                    <a:lnT w="19050" cap="flat" cmpd="sng" algn="ctr">
                      <a:solidFill>
                        <a:schemeClr val="bg1">
                          <a:lumMod val="95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07601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307" y="939779"/>
            <a:ext cx="3756679" cy="25962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306" y="3914396"/>
            <a:ext cx="3756679" cy="2140349"/>
          </a:xfrm>
          <a:prstGeom prst="rect">
            <a:avLst/>
          </a:prstGeom>
        </p:spPr>
      </p:pic>
      <p:sp>
        <p:nvSpPr>
          <p:cNvPr id="6" name="TextBox 5"/>
          <p:cNvSpPr txBox="1"/>
          <p:nvPr/>
        </p:nvSpPr>
        <p:spPr>
          <a:xfrm>
            <a:off x="10430985" y="1537707"/>
            <a:ext cx="1730854" cy="1400383"/>
          </a:xfrm>
          <a:prstGeom prst="rect">
            <a:avLst/>
          </a:prstGeom>
          <a:noFill/>
        </p:spPr>
        <p:txBody>
          <a:bodyPr wrap="square" lIns="182880" tIns="0" rIns="0" bIns="0" rtlCol="0">
            <a:spAutoFit/>
          </a:bodyPr>
          <a:lstStyle/>
          <a:p>
            <a:pPr>
              <a:lnSpc>
                <a:spcPct val="90000"/>
              </a:lnSpc>
              <a:spcBef>
                <a:spcPts val="1200"/>
              </a:spcBef>
            </a:pPr>
            <a:r>
              <a:rPr lang="en-US" sz="1800" spc="-70" dirty="0">
                <a:gradFill>
                  <a:gsLst>
                    <a:gs pos="2917">
                      <a:schemeClr val="bg1"/>
                    </a:gs>
                    <a:gs pos="95000">
                      <a:schemeClr val="bg1"/>
                    </a:gs>
                  </a:gsLst>
                  <a:lin ang="5400000" scaled="0"/>
                </a:gradFill>
              </a:rPr>
              <a:t>Use the “Add New” dialog </a:t>
            </a:r>
          </a:p>
          <a:p>
            <a:pPr>
              <a:lnSpc>
                <a:spcPct val="90000"/>
              </a:lnSpc>
              <a:spcBef>
                <a:spcPts val="1200"/>
              </a:spcBef>
            </a:pPr>
            <a:r>
              <a:rPr lang="en-US" sz="1800" spc="-70" dirty="0">
                <a:gradFill>
                  <a:gsLst>
                    <a:gs pos="2917">
                      <a:schemeClr val="bg1"/>
                    </a:gs>
                    <a:gs pos="95000">
                      <a:schemeClr val="bg1"/>
                    </a:gs>
                  </a:gsLst>
                  <a:lin ang="5400000" scaled="0"/>
                </a:gradFill>
              </a:rPr>
              <a:t>For Site, List, Item, and Schema events</a:t>
            </a:r>
          </a:p>
        </p:txBody>
      </p:sp>
      <p:sp>
        <p:nvSpPr>
          <p:cNvPr id="15" name="TextBox 14"/>
          <p:cNvSpPr txBox="1"/>
          <p:nvPr/>
        </p:nvSpPr>
        <p:spPr>
          <a:xfrm>
            <a:off x="10430985" y="4485972"/>
            <a:ext cx="1730854" cy="997196"/>
          </a:xfrm>
          <a:prstGeom prst="rect">
            <a:avLst/>
          </a:prstGeom>
          <a:noFill/>
        </p:spPr>
        <p:txBody>
          <a:bodyPr wrap="square" lIns="182880" tIns="0" rIns="0" bIns="0" rtlCol="0">
            <a:spAutoFit/>
          </a:bodyPr>
          <a:lstStyle/>
          <a:p>
            <a:pPr>
              <a:lnSpc>
                <a:spcPct val="90000"/>
              </a:lnSpc>
              <a:spcBef>
                <a:spcPts val="1200"/>
              </a:spcBef>
            </a:pPr>
            <a:r>
              <a:rPr lang="en-US" sz="1800" spc="-70" dirty="0">
                <a:gradFill>
                  <a:gsLst>
                    <a:gs pos="2917">
                      <a:schemeClr val="bg1"/>
                    </a:gs>
                    <a:gs pos="95000">
                      <a:schemeClr val="bg1"/>
                    </a:gs>
                  </a:gsLst>
                  <a:lin ang="5400000" scaled="0"/>
                </a:gradFill>
              </a:rPr>
              <a:t>Use the “Properties” dialog for </a:t>
            </a:r>
            <a:br>
              <a:rPr lang="en-US" sz="1800" spc="-70" dirty="0">
                <a:gradFill>
                  <a:gsLst>
                    <a:gs pos="2917">
                      <a:schemeClr val="bg1"/>
                    </a:gs>
                    <a:gs pos="95000">
                      <a:schemeClr val="bg1"/>
                    </a:gs>
                  </a:gsLst>
                  <a:lin ang="5400000" scaled="0"/>
                </a:gradFill>
              </a:rPr>
            </a:br>
            <a:r>
              <a:rPr lang="en-US" sz="1800" spc="-70" dirty="0">
                <a:gradFill>
                  <a:gsLst>
                    <a:gs pos="2917">
                      <a:schemeClr val="bg1"/>
                    </a:gs>
                    <a:gs pos="95000">
                      <a:schemeClr val="bg1"/>
                    </a:gs>
                  </a:gsLst>
                  <a:lin ang="5400000" scaled="0"/>
                </a:gradFill>
              </a:rPr>
              <a:t>App events</a:t>
            </a:r>
          </a:p>
        </p:txBody>
      </p:sp>
      <p:sp>
        <p:nvSpPr>
          <p:cNvPr id="2" name="Text Placeholder 1"/>
          <p:cNvSpPr>
            <a:spLocks noGrp="1"/>
          </p:cNvSpPr>
          <p:nvPr>
            <p:ph type="body" sz="quarter" idx="10"/>
          </p:nvPr>
        </p:nvSpPr>
        <p:spPr>
          <a:xfrm>
            <a:off x="246063" y="2241533"/>
            <a:ext cx="5514975" cy="2012859"/>
          </a:xfrm>
        </p:spPr>
        <p:txBody>
          <a:bodyPr/>
          <a:lstStyle/>
          <a:p>
            <a:pPr marL="0" indent="0">
              <a:buNone/>
            </a:pPr>
            <a:r>
              <a:rPr lang="en-US" sz="4400" dirty="0"/>
              <a:t>Adding a remote event receiver to app web and app events</a:t>
            </a:r>
          </a:p>
        </p:txBody>
      </p:sp>
      <p:sp>
        <p:nvSpPr>
          <p:cNvPr id="7" name="Footer Placeholder 6"/>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14462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IRemoteEventService</a:t>
            </a:r>
          </a:p>
        </p:txBody>
      </p:sp>
      <p:sp>
        <p:nvSpPr>
          <p:cNvPr id="2" name="Text Placeholder 1"/>
          <p:cNvSpPr>
            <a:spLocks noGrp="1"/>
          </p:cNvSpPr>
          <p:nvPr>
            <p:ph type="body" sz="quarter" idx="4294967295"/>
          </p:nvPr>
        </p:nvSpPr>
        <p:spPr>
          <a:xfrm>
            <a:off x="274639" y="1223963"/>
            <a:ext cx="11149013" cy="488950"/>
          </a:xfrm>
        </p:spPr>
        <p:txBody>
          <a:bodyPr/>
          <a:lstStyle/>
          <a:p>
            <a:pPr marL="0" indent="0">
              <a:buNone/>
            </a:pPr>
            <a:r>
              <a:rPr lang="en-US" sz="2200" spc="-70" dirty="0">
                <a:gradFill>
                  <a:gsLst>
                    <a:gs pos="93805">
                      <a:schemeClr val="tx2"/>
                    </a:gs>
                    <a:gs pos="78000">
                      <a:schemeClr val="tx2"/>
                    </a:gs>
                  </a:gsLst>
                  <a:lin ang="5400000" scaled="0"/>
                </a:gradFill>
                <a:latin typeface="+mn-lt"/>
              </a:rPr>
              <a:t>Must be implemented by the remote web service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88" y="1758774"/>
            <a:ext cx="7570513" cy="4438826"/>
          </a:xfrm>
          <a:prstGeom prst="rect">
            <a:avLst/>
          </a:prstGeom>
        </p:spPr>
      </p:pic>
      <p:sp>
        <p:nvSpPr>
          <p:cNvPr id="6" name="Footer Placeholder 5"/>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40229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err="1"/>
              <a:t>SPRemoteEvent</a:t>
            </a:r>
            <a:r>
              <a:rPr lang="en-US" sz="4800" dirty="0"/>
              <a:t> Properties</a:t>
            </a:r>
          </a:p>
        </p:txBody>
      </p:sp>
      <p:sp>
        <p:nvSpPr>
          <p:cNvPr id="3" name="Text Placeholder 2"/>
          <p:cNvSpPr>
            <a:spLocks noGrp="1"/>
          </p:cNvSpPr>
          <p:nvPr>
            <p:ph type="body" sz="quarter" idx="11"/>
          </p:nvPr>
        </p:nvSpPr>
        <p:spPr>
          <a:xfrm>
            <a:off x="6675439" y="1211263"/>
            <a:ext cx="5486400" cy="4961358"/>
          </a:xfrm>
        </p:spPr>
        <p:txBody>
          <a:bodyPr/>
          <a:lstStyle/>
          <a:p>
            <a:pPr marL="0" indent="0">
              <a:spcBef>
                <a:spcPts val="2400"/>
              </a:spcBef>
              <a:buNone/>
            </a:pPr>
            <a:r>
              <a:rPr lang="en-US" sz="3200" dirty="0"/>
              <a:t>Passed to web service </a:t>
            </a:r>
            <a:br>
              <a:rPr lang="en-US" sz="3200" dirty="0"/>
            </a:br>
            <a:r>
              <a:rPr lang="en-US" sz="3200" dirty="0"/>
              <a:t>in response to event</a:t>
            </a:r>
          </a:p>
          <a:p>
            <a:pPr marL="0" indent="0">
              <a:spcBef>
                <a:spcPts val="2400"/>
              </a:spcBef>
              <a:buNone/>
            </a:pPr>
            <a:r>
              <a:rPr lang="en-US" sz="3200" dirty="0"/>
              <a:t>Provides contextual information</a:t>
            </a:r>
          </a:p>
          <a:p>
            <a:pPr marL="0" indent="0">
              <a:spcBef>
                <a:spcPts val="2400"/>
              </a:spcBef>
              <a:buNone/>
            </a:pPr>
            <a:r>
              <a:rPr lang="en-US" sz="3200" dirty="0"/>
              <a:t>Supports reading and </a:t>
            </a:r>
            <a:br>
              <a:rPr lang="en-US" sz="3200" dirty="0"/>
            </a:br>
            <a:r>
              <a:rPr lang="en-US" sz="3200" dirty="0"/>
              <a:t>updating user inputs</a:t>
            </a:r>
          </a:p>
          <a:p>
            <a:pPr marL="0" indent="0">
              <a:spcBef>
                <a:spcPts val="2400"/>
              </a:spcBef>
              <a:buNone/>
            </a:pPr>
            <a:r>
              <a:rPr lang="en-US" sz="3200" dirty="0"/>
              <a:t>Allows for data validation</a:t>
            </a:r>
          </a:p>
          <a:p>
            <a:pPr marL="0" indent="0">
              <a:spcBef>
                <a:spcPts val="2400"/>
              </a:spcBef>
              <a:buNone/>
            </a:pP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6605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err="1"/>
              <a:t>SPRemoteEvent</a:t>
            </a:r>
            <a:r>
              <a:rPr lang="en-US" sz="4800" dirty="0"/>
              <a:t> Result</a:t>
            </a:r>
          </a:p>
        </p:txBody>
      </p:sp>
      <p:sp>
        <p:nvSpPr>
          <p:cNvPr id="3" name="Text Placeholder 2"/>
          <p:cNvSpPr>
            <a:spLocks noGrp="1"/>
          </p:cNvSpPr>
          <p:nvPr>
            <p:ph type="body" sz="quarter" idx="11"/>
          </p:nvPr>
        </p:nvSpPr>
        <p:spPr>
          <a:xfrm>
            <a:off x="6675439" y="2241533"/>
            <a:ext cx="5486400" cy="1712930"/>
          </a:xfrm>
        </p:spPr>
        <p:txBody>
          <a:bodyPr/>
          <a:lstStyle/>
          <a:p>
            <a:pPr marL="0" indent="0">
              <a:buNone/>
            </a:pPr>
            <a:r>
              <a:rPr lang="en-US" sz="3200" dirty="0"/>
              <a:t>Returns by two-way events</a:t>
            </a:r>
          </a:p>
          <a:p>
            <a:pPr marL="0" indent="0">
              <a:buNone/>
            </a:pPr>
            <a:r>
              <a:rPr lang="en-US" sz="3200" dirty="0"/>
              <a:t>Allows events to be cancelled</a:t>
            </a:r>
          </a:p>
          <a:p>
            <a:pPr marL="0" indent="0">
              <a:buNone/>
            </a:pPr>
            <a:r>
              <a:rPr lang="en-US" sz="3200" dirty="0"/>
              <a:t>Allows status to be returned</a:t>
            </a:r>
          </a:p>
          <a:p>
            <a:pPr marL="0" indent="0">
              <a:buNone/>
            </a:pP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380491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events receivers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84" y="1758933"/>
            <a:ext cx="5895230" cy="2217641"/>
          </a:xfrm>
          <a:prstGeom prst="rect">
            <a:avLst/>
          </a:prstGeom>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84" y="4688626"/>
            <a:ext cx="9637502" cy="1561590"/>
          </a:xfrm>
          <a:prstGeom prst="rect">
            <a:avLst/>
          </a:prstGeom>
          <a:ln>
            <a:noFill/>
          </a:ln>
        </p:spPr>
      </p:pic>
      <p:sp>
        <p:nvSpPr>
          <p:cNvPr id="13" name="TextBox 12"/>
          <p:cNvSpPr txBox="1"/>
          <p:nvPr/>
        </p:nvSpPr>
        <p:spPr>
          <a:xfrm>
            <a:off x="245611" y="1132558"/>
            <a:ext cx="6701578" cy="634020"/>
          </a:xfrm>
          <a:prstGeom prst="rect">
            <a:avLst/>
          </a:prstGeom>
          <a:noFill/>
        </p:spPr>
        <p:txBody>
          <a:bodyPr wrap="none" lIns="182880" tIns="146304" rIns="182880" bIns="146304" rtlCol="0">
            <a:spAutoFit/>
          </a:bodyPr>
          <a:lstStyle/>
          <a:p>
            <a:r>
              <a:rPr lang="en-US" sz="2200" spc="-70" dirty="0">
                <a:gradFill>
                  <a:gsLst>
                    <a:gs pos="93805">
                      <a:schemeClr val="tx2"/>
                    </a:gs>
                    <a:gs pos="78000">
                      <a:schemeClr val="tx2"/>
                    </a:gs>
                  </a:gsLst>
                  <a:lin ang="5400000" scaled="0"/>
                </a:gradFill>
              </a:rPr>
              <a:t>CAML element for lists, items, sites, and schema events</a:t>
            </a:r>
          </a:p>
        </p:txBody>
      </p:sp>
      <p:sp>
        <p:nvSpPr>
          <p:cNvPr id="14" name="TextBox 13"/>
          <p:cNvSpPr txBox="1"/>
          <p:nvPr/>
        </p:nvSpPr>
        <p:spPr>
          <a:xfrm>
            <a:off x="245610" y="4042213"/>
            <a:ext cx="6038403" cy="634020"/>
          </a:xfrm>
          <a:prstGeom prst="rect">
            <a:avLst/>
          </a:prstGeom>
          <a:noFill/>
        </p:spPr>
        <p:txBody>
          <a:bodyPr wrap="square" lIns="182880" tIns="146304" rIns="182880" bIns="146304" rtlCol="0">
            <a:spAutoFit/>
          </a:bodyPr>
          <a:lstStyle/>
          <a:p>
            <a:r>
              <a:rPr lang="en-US" sz="2200" spc="-70" dirty="0">
                <a:gradFill>
                  <a:gsLst>
                    <a:gs pos="93805">
                      <a:schemeClr val="tx2"/>
                    </a:gs>
                    <a:gs pos="78000">
                      <a:schemeClr val="tx2"/>
                    </a:gs>
                  </a:gsLst>
                  <a:lin ang="5400000" scaled="0"/>
                </a:gradFill>
              </a:rPr>
              <a:t>App manifest for app events</a:t>
            </a:r>
          </a:p>
        </p:txBody>
      </p:sp>
      <p:sp>
        <p:nvSpPr>
          <p:cNvPr id="4" name="Footer Placeholder 3"/>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255438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Debugging considerations</a:t>
            </a:r>
            <a:endParaRPr lang="en-US" dirty="0"/>
          </a:p>
        </p:txBody>
      </p:sp>
      <p:sp>
        <p:nvSpPr>
          <p:cNvPr id="2" name="Text Placeholder 1"/>
          <p:cNvSpPr>
            <a:spLocks noGrp="1"/>
          </p:cNvSpPr>
          <p:nvPr>
            <p:ph type="body" sz="quarter" idx="4294967295"/>
          </p:nvPr>
        </p:nvSpPr>
        <p:spPr>
          <a:xfrm>
            <a:off x="267528" y="1209675"/>
            <a:ext cx="11149013" cy="1939925"/>
          </a:xfrm>
        </p:spPr>
        <p:txBody>
          <a:bodyPr/>
          <a:lstStyle/>
          <a:p>
            <a:pPr marL="0" indent="0">
              <a:buNone/>
            </a:pPr>
            <a:r>
              <a:rPr lang="en-US" sz="3400" dirty="0"/>
              <a:t>Remote event receivers might require Azure Service Bus </a:t>
            </a:r>
            <a:br>
              <a:rPr lang="en-US" sz="3400" dirty="0"/>
            </a:br>
            <a:r>
              <a:rPr lang="en-US" sz="3400" dirty="0"/>
              <a:t>to support debugging</a:t>
            </a:r>
          </a:p>
          <a:p>
            <a:pPr marL="228600" lvl="1" indent="-228600">
              <a:tabLst>
                <a:tab pos="177800" algn="l"/>
              </a:tabLst>
            </a:pPr>
            <a:r>
              <a:rPr lang="en-US" sz="2200" dirty="0"/>
              <a:t>Create a Service Bus Namespace</a:t>
            </a:r>
          </a:p>
          <a:p>
            <a:pPr marL="228600" lvl="1" indent="-228600">
              <a:tabLst>
                <a:tab pos="177800" algn="l"/>
              </a:tabLst>
            </a:pPr>
            <a:r>
              <a:rPr lang="en-US" sz="2200" dirty="0"/>
              <a:t>Copy the Connection String into the SharePoint Project Properties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28" y="3062325"/>
            <a:ext cx="7727350" cy="17832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594" y="4965841"/>
            <a:ext cx="6526284" cy="975297"/>
          </a:xfrm>
          <a:prstGeom prst="rect">
            <a:avLst/>
          </a:prstGeom>
        </p:spPr>
      </p:pic>
      <p:sp>
        <p:nvSpPr>
          <p:cNvPr id="8" name="Curved Left Arrow 7"/>
          <p:cNvSpPr/>
          <p:nvPr/>
        </p:nvSpPr>
        <p:spPr bwMode="auto">
          <a:xfrm>
            <a:off x="7869467" y="3852862"/>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ooter Placeholder 11"/>
          <p:cNvSpPr>
            <a:spLocks noGrp="1"/>
          </p:cNvSpPr>
          <p:nvPr>
            <p:ph type="ftr" sz="quarter" idx="10"/>
          </p:nvPr>
        </p:nvSpPr>
        <p:spPr/>
        <p:txBody>
          <a:bodyPr/>
          <a:lstStyle/>
          <a:p>
            <a:pPr>
              <a:defRPr/>
            </a:pPr>
            <a:r>
              <a:rPr lang="en-US" sz="1400" dirty="0">
                <a:gradFill>
                  <a:gsLst>
                    <a:gs pos="2917">
                      <a:schemeClr val="accent4"/>
                    </a:gs>
                    <a:gs pos="9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Remote event receivers</a:t>
            </a:r>
          </a:p>
          <a:p>
            <a:endParaRPr lang="en-US" dirty="0"/>
          </a:p>
        </p:txBody>
      </p:sp>
    </p:spTree>
    <p:extLst>
      <p:ext uri="{BB962C8B-B14F-4D97-AF65-F5344CB8AC3E}">
        <p14:creationId xmlns:p14="http://schemas.microsoft.com/office/powerpoint/2010/main" val="175674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p:txBody>
          <a:bodyPr/>
          <a:lstStyle/>
          <a:p>
            <a:r>
              <a:rPr lang="en-US"/>
              <a:t>Remote event receivers</a:t>
            </a:r>
            <a:endParaRPr lang="en-US" dirty="0"/>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Remote event receivers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a:t>Remote “jobs” </a:t>
            </a:r>
            <a:br>
              <a:rPr lang="en-US"/>
            </a:br>
            <a:r>
              <a:rPr lang="en-US"/>
              <a:t>and provisioning</a:t>
            </a:r>
            <a:endParaRPr lang="en-US" dirty="0"/>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“jobs” authentication</a:t>
            </a:r>
          </a:p>
        </p:txBody>
      </p:sp>
      <p:sp>
        <p:nvSpPr>
          <p:cNvPr id="2" name="Text Placeholder 1"/>
          <p:cNvSpPr>
            <a:spLocks noGrp="1"/>
          </p:cNvSpPr>
          <p:nvPr>
            <p:ph type="body" sz="quarter" idx="4294967295"/>
          </p:nvPr>
        </p:nvSpPr>
        <p:spPr>
          <a:xfrm>
            <a:off x="260577" y="1223963"/>
            <a:ext cx="11149013" cy="5383212"/>
          </a:xfrm>
        </p:spPr>
        <p:txBody>
          <a:bodyPr/>
          <a:lstStyle/>
          <a:p>
            <a:pPr marL="0" indent="0">
              <a:buNone/>
            </a:pPr>
            <a:r>
              <a:rPr lang="en-US" sz="3400" dirty="0"/>
              <a:t>SharePointOnlineCredentials </a:t>
            </a:r>
          </a:p>
          <a:p>
            <a:pPr marL="228600" lvl="1" indent="-228600"/>
            <a:r>
              <a:rPr lang="en-US" sz="2200" dirty="0"/>
              <a:t>Run with a service account that will operate with permissions of the account</a:t>
            </a:r>
          </a:p>
          <a:p>
            <a:pPr marL="0" lvl="1" indent="0">
              <a:spcBef>
                <a:spcPts val="1200"/>
              </a:spcBef>
              <a:buNone/>
            </a:pPr>
            <a:r>
              <a:rPr lang="en-US" sz="1200" dirty="0">
                <a:solidFill>
                  <a:srgbClr val="0000FF"/>
                </a:solidFill>
                <a:latin typeface="Consolas" panose="020B0609020204030204" pitchFamily="49" charset="0"/>
              </a:rPr>
              <a:t>char</a:t>
            </a:r>
            <a:r>
              <a:rPr lang="en-US" sz="1200" dirty="0">
                <a:latin typeface="Consolas" panose="020B0609020204030204" pitchFamily="49" charset="0"/>
              </a:rPr>
              <a:t>[] pwdChars = </a:t>
            </a:r>
            <a:r>
              <a:rPr lang="en-US" sz="1200" dirty="0">
                <a:solidFill>
                  <a:srgbClr val="2B91AF"/>
                </a:solidFill>
                <a:latin typeface="Consolas" panose="020B0609020204030204" pitchFamily="49" charset="0"/>
              </a:rPr>
              <a:t>ConfigurationManager</a:t>
            </a:r>
            <a:r>
              <a:rPr lang="en-US" sz="1200" dirty="0">
                <a:latin typeface="Consolas" panose="020B0609020204030204" pitchFamily="49" charset="0"/>
              </a:rPr>
              <a:t>.AppSettings[</a:t>
            </a:r>
            <a:r>
              <a:rPr lang="en-US" sz="1200" dirty="0">
                <a:solidFill>
                  <a:srgbClr val="A31515"/>
                </a:solidFill>
                <a:latin typeface="Consolas" panose="020B0609020204030204" pitchFamily="49" charset="0"/>
              </a:rPr>
              <a:t>"AccountPassword"</a:t>
            </a:r>
            <a:r>
              <a:rPr lang="en-US" sz="1200" dirty="0">
                <a:latin typeface="Consolas" panose="020B0609020204030204" pitchFamily="49" charset="0"/>
              </a:rPr>
              <a:t>].ToCharArray();</a:t>
            </a:r>
            <a:br>
              <a:rPr lang="en-US" sz="1200" dirty="0">
                <a:latin typeface="Consolas" panose="020B0609020204030204" pitchFamily="49" charset="0"/>
              </a:rPr>
            </a:br>
            <a:r>
              <a:rPr lang="en-US" sz="1200" dirty="0">
                <a:latin typeface="Consolas" panose="020B0609020204030204" pitchFamily="49" charset="0"/>
              </a:rPr>
              <a:t>System.Security.</a:t>
            </a:r>
            <a:r>
              <a:rPr lang="en-US" sz="1200" dirty="0">
                <a:solidFill>
                  <a:srgbClr val="2B91AF"/>
                </a:solidFill>
                <a:latin typeface="Consolas" panose="020B0609020204030204" pitchFamily="49" charset="0"/>
              </a:rPr>
              <a:t>SecureString</a:t>
            </a:r>
            <a:r>
              <a:rPr lang="en-US" sz="1200" dirty="0">
                <a:latin typeface="Consolas" panose="020B0609020204030204" pitchFamily="49" charset="0"/>
              </a:rPr>
              <a:t> pwd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System.Security.</a:t>
            </a:r>
            <a:r>
              <a:rPr lang="en-US" sz="1200" dirty="0">
                <a:solidFill>
                  <a:srgbClr val="2B91AF"/>
                </a:solidFill>
                <a:latin typeface="Consolas" panose="020B0609020204030204" pitchFamily="49" charset="0"/>
              </a:rPr>
              <a:t>SecureString</a:t>
            </a:r>
            <a:r>
              <a:rPr lang="en-US" sz="1200" dirty="0">
                <a:latin typeface="Consolas" panose="020B0609020204030204" pitchFamily="49" charset="0"/>
              </a:rPr>
              <a:t>();</a:t>
            </a:r>
            <a:br>
              <a:rPr lang="en-US" sz="1200" dirty="0">
                <a:latin typeface="Consolas" panose="020B0609020204030204" pitchFamily="49" charset="0"/>
              </a:rPr>
            </a:br>
            <a:r>
              <a:rPr lang="en-US" sz="1200" dirty="0">
                <a:solidFill>
                  <a:srgbClr val="0000FF"/>
                </a:solidFill>
                <a:latin typeface="Consolas" panose="020B0609020204030204" pitchFamily="49" charset="0"/>
              </a:rPr>
              <a:t>for</a:t>
            </a:r>
            <a:r>
              <a:rPr lang="en-US" sz="1200" dirty="0">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i = 0; i &lt; pwdChars.Length; i++) </a:t>
            </a:r>
            <a:br>
              <a:rPr lang="en-US" sz="1200" dirty="0">
                <a:latin typeface="Consolas" panose="020B0609020204030204" pitchFamily="49" charset="0"/>
              </a:rPr>
            </a:br>
            <a:r>
              <a:rPr lang="en-US" sz="1200" dirty="0">
                <a:latin typeface="Consolas" panose="020B0609020204030204" pitchFamily="49" charset="0"/>
              </a:rPr>
              <a:t> pwd.AppendChar(pwdChars[i]);</a:t>
            </a:r>
            <a:br>
              <a:rPr lang="en-US" sz="1200" dirty="0">
                <a:latin typeface="Consolas" panose="020B0609020204030204" pitchFamily="49" charset="0"/>
              </a:rPr>
            </a:br>
            <a:r>
              <a:rPr lang="en-US" sz="1200" dirty="0">
                <a:solidFill>
                  <a:srgbClr val="2B91AF"/>
                </a:solidFill>
                <a:latin typeface="Consolas" panose="020B0609020204030204" pitchFamily="49" charset="0"/>
              </a:rPr>
              <a:t>ClientContext</a:t>
            </a:r>
            <a:r>
              <a:rPr lang="en-US" sz="1200" dirty="0">
                <a:latin typeface="Consolas" panose="020B0609020204030204" pitchFamily="49" charset="0"/>
              </a:rPr>
              <a:t> cc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a:solidFill>
                  <a:srgbClr val="2B91AF"/>
                </a:solidFill>
                <a:latin typeface="Consolas" panose="020B0609020204030204" pitchFamily="49" charset="0"/>
              </a:rPr>
              <a:t>ClientContext</a:t>
            </a:r>
            <a:r>
              <a:rPr lang="en-US" sz="1200" dirty="0">
                <a:latin typeface="Consolas" panose="020B0609020204030204" pitchFamily="49" charset="0"/>
              </a:rPr>
              <a:t>(siteUri);</a:t>
            </a:r>
            <a:br>
              <a:rPr lang="en-US" sz="1200" dirty="0">
                <a:latin typeface="Consolas" panose="020B0609020204030204" pitchFamily="49" charset="0"/>
              </a:rPr>
            </a:br>
            <a:r>
              <a:rPr lang="en-US" sz="1200" dirty="0">
                <a:latin typeface="Consolas" panose="020B0609020204030204" pitchFamily="49" charset="0"/>
              </a:rPr>
              <a:t>cc.AuthenticationMode = </a:t>
            </a:r>
            <a:r>
              <a:rPr lang="en-US" sz="1200" dirty="0">
                <a:solidFill>
                  <a:srgbClr val="2B91AF"/>
                </a:solidFill>
                <a:latin typeface="Consolas" panose="020B0609020204030204" pitchFamily="49" charset="0"/>
              </a:rPr>
              <a:t>ClientAuthenticationMode</a:t>
            </a:r>
            <a:r>
              <a:rPr lang="en-US" sz="1200" dirty="0">
                <a:latin typeface="Consolas" panose="020B0609020204030204" pitchFamily="49" charset="0"/>
              </a:rPr>
              <a:t>.Default;</a:t>
            </a:r>
            <a:br>
              <a:rPr lang="en-US" sz="1200" dirty="0">
                <a:latin typeface="Consolas" panose="020B0609020204030204" pitchFamily="49" charset="0"/>
              </a:rPr>
            </a:br>
            <a:r>
              <a:rPr lang="en-US" sz="1200" dirty="0">
                <a:latin typeface="Consolas" panose="020B0609020204030204" pitchFamily="49" charset="0"/>
              </a:rPr>
              <a:t>cc.Credentials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a:solidFill>
                  <a:srgbClr val="2B91AF"/>
                </a:solidFill>
                <a:latin typeface="Consolas" panose="020B0609020204030204" pitchFamily="49" charset="0"/>
              </a:rPr>
              <a:t>SharePointOnlineCredentials</a:t>
            </a:r>
            <a:r>
              <a:rPr lang="en-US" sz="1200" dirty="0">
                <a:latin typeface="Consolas" panose="020B0609020204030204" pitchFamily="49" charset="0"/>
              </a:rPr>
              <a:t>(</a:t>
            </a:r>
            <a:r>
              <a:rPr lang="en-US" sz="1200" dirty="0">
                <a:solidFill>
                  <a:srgbClr val="2B91AF"/>
                </a:solidFill>
                <a:latin typeface="Consolas" panose="020B0609020204030204" pitchFamily="49" charset="0"/>
              </a:rPr>
              <a:t>ConfigurationManager</a:t>
            </a:r>
            <a:r>
              <a:rPr lang="en-US" sz="1200" dirty="0">
                <a:latin typeface="Consolas" panose="020B0609020204030204" pitchFamily="49" charset="0"/>
              </a:rPr>
              <a:t>.AppSettings[</a:t>
            </a:r>
            <a:r>
              <a:rPr lang="en-US" sz="1200" dirty="0">
                <a:solidFill>
                  <a:srgbClr val="A31515"/>
                </a:solidFill>
                <a:latin typeface="Consolas" panose="020B0609020204030204" pitchFamily="49" charset="0"/>
              </a:rPr>
              <a:t>"AccountUsername"</a:t>
            </a:r>
            <a:r>
              <a:rPr lang="en-US" sz="1200" dirty="0">
                <a:latin typeface="Consolas" panose="020B0609020204030204" pitchFamily="49" charset="0"/>
              </a:rPr>
              <a:t>], pwd);</a:t>
            </a:r>
            <a:endParaRPr lang="en-US" sz="1800" dirty="0"/>
          </a:p>
          <a:p>
            <a:pPr marL="0" indent="0">
              <a:spcBef>
                <a:spcPts val="2400"/>
              </a:spcBef>
              <a:buNone/>
            </a:pPr>
            <a:r>
              <a:rPr lang="en-US" sz="3400" dirty="0"/>
              <a:t>ClientContext</a:t>
            </a:r>
          </a:p>
          <a:p>
            <a:pPr marL="228600" lvl="1" indent="-228600"/>
            <a:r>
              <a:rPr lang="en-US" sz="2200" dirty="0"/>
              <a:t>Runs with the permissions defined in the app permissions</a:t>
            </a:r>
            <a:endParaRPr lang="en-US" sz="1800" dirty="0"/>
          </a:p>
          <a:p>
            <a:pPr marL="0" lvl="1" indent="0">
              <a:spcBef>
                <a:spcPts val="1200"/>
              </a:spcBef>
              <a:buNone/>
            </a:pPr>
            <a:r>
              <a:rPr lang="en-US" sz="1200" dirty="0">
                <a:solidFill>
                  <a:srgbClr val="008000"/>
                </a:solidFill>
                <a:latin typeface="Consolas" panose="020B0609020204030204" pitchFamily="49" charset="0"/>
              </a:rPr>
              <a:t>//Get the realm for the URL</a:t>
            </a:r>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realm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.GetRealmFromTargetUrl(siteUri);</a:t>
            </a:r>
            <a:br>
              <a:rPr lang="en-US" sz="1200" dirty="0">
                <a:latin typeface="Consolas" panose="020B0609020204030204" pitchFamily="49" charset="0"/>
              </a:rPr>
            </a:br>
            <a:r>
              <a:rPr lang="en-US" sz="1200" dirty="0">
                <a:solidFill>
                  <a:srgbClr val="008000"/>
                </a:solidFill>
                <a:latin typeface="Consolas" panose="020B0609020204030204" pitchFamily="49" charset="0"/>
              </a:rPr>
              <a:t>//Get the access token for the URL. Requires this app to be registered with the tenant</a:t>
            </a:r>
            <a:br>
              <a:rPr lang="en-US" sz="1200" dirty="0">
                <a:latin typeface="Consolas" panose="020B0609020204030204" pitchFamily="49" charset="0"/>
              </a:rPr>
            </a:b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accessToken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.GetAppOnlyAccessToken(</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.SharePointPrincipal, siteUri.Authority, 	realm).AccessToken;</a:t>
            </a:r>
            <a:br>
              <a:rPr lang="en-US" sz="1200" dirty="0">
                <a:latin typeface="Consolas" panose="020B0609020204030204" pitchFamily="49" charset="0"/>
              </a:rPr>
            </a:br>
            <a:r>
              <a:rPr lang="en-US" sz="1200" dirty="0">
                <a:solidFill>
                  <a:srgbClr val="008000"/>
                </a:solidFill>
                <a:latin typeface="Consolas" panose="020B0609020204030204" pitchFamily="49" charset="0"/>
              </a:rPr>
              <a:t>//Get client context with access token</a:t>
            </a:r>
            <a:br>
              <a:rPr lang="en-US" sz="1200" dirty="0">
                <a:latin typeface="Consolas" panose="020B0609020204030204" pitchFamily="49" charset="0"/>
              </a:rPr>
            </a:br>
            <a:r>
              <a:rPr lang="en-US" sz="1200" dirty="0">
                <a:solidFill>
                  <a:srgbClr val="0000FF"/>
                </a:solidFill>
                <a:latin typeface="Consolas" panose="020B0609020204030204" pitchFamily="49" charset="0"/>
              </a:rPr>
              <a:t>using</a:t>
            </a:r>
            <a:r>
              <a:rPr lang="en-US" sz="1200" dirty="0">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latin typeface="Consolas" panose="020B0609020204030204" pitchFamily="49" charset="0"/>
              </a:rPr>
              <a:t> clientContext = </a:t>
            </a:r>
            <a:r>
              <a:rPr lang="en-US" sz="1200" dirty="0">
                <a:solidFill>
                  <a:srgbClr val="2B91AF"/>
                </a:solidFill>
                <a:latin typeface="Consolas" panose="020B0609020204030204" pitchFamily="49" charset="0"/>
              </a:rPr>
              <a:t>TokenHelper</a:t>
            </a:r>
            <a:r>
              <a:rPr lang="en-US" sz="1200" dirty="0">
                <a:latin typeface="Consolas" panose="020B0609020204030204" pitchFamily="49" charset="0"/>
              </a:rPr>
              <a:t>.GetClientContextWithAccessToken(siteUri.ToString(), accessToken))</a:t>
            </a:r>
            <a:br>
              <a:rPr lang="en-US" sz="1200" dirty="0">
                <a:latin typeface="Consolas" panose="020B0609020204030204" pitchFamily="49" charset="0"/>
              </a:rPr>
            </a:br>
            <a:r>
              <a:rPr lang="en-US" sz="1200" dirty="0">
                <a:latin typeface="Consolas" panose="020B0609020204030204" pitchFamily="49" charset="0"/>
              </a:rPr>
              <a:t>{</a:t>
            </a:r>
            <a:br>
              <a:rPr lang="en-US" sz="1200" dirty="0">
                <a:latin typeface="Consolas" panose="020B0609020204030204" pitchFamily="49" charset="0"/>
              </a:rPr>
            </a:br>
            <a:endParaRPr lang="en-US" sz="1200" dirty="0">
              <a:latin typeface="Consolas" panose="020B0609020204030204" pitchFamily="49" charset="0"/>
            </a:endParaRPr>
          </a:p>
          <a:p>
            <a:pPr marL="0" lvl="1" indent="0"/>
            <a:endParaRPr lang="en-US" sz="1400" dirty="0"/>
          </a:p>
        </p:txBody>
      </p:sp>
      <p:sp>
        <p:nvSpPr>
          <p:cNvPr id="5" name="Footer Placeholder 4"/>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189608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C#</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event receivers</a:t>
            </a: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“jobs” and provisioning</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Remote “jobs” authentication</a:t>
            </a:r>
          </a:p>
        </p:txBody>
      </p:sp>
      <p:sp>
        <p:nvSpPr>
          <p:cNvPr id="2" name="Text Placeholder 1"/>
          <p:cNvSpPr>
            <a:spLocks noGrp="1"/>
          </p:cNvSpPr>
          <p:nvPr>
            <p:ph type="body" sz="quarter" idx="4294967295"/>
          </p:nvPr>
        </p:nvSpPr>
        <p:spPr>
          <a:xfrm>
            <a:off x="274639" y="1225549"/>
            <a:ext cx="6137275" cy="2686889"/>
          </a:xfrm>
        </p:spPr>
        <p:txBody>
          <a:bodyPr/>
          <a:lstStyle/>
          <a:p>
            <a:pPr marL="0" indent="0">
              <a:buNone/>
            </a:pPr>
            <a:r>
              <a:rPr lang="en-US" sz="3400" dirty="0"/>
              <a:t>AppInv.aspx</a:t>
            </a:r>
          </a:p>
          <a:p>
            <a:pPr marL="228600" lvl="1" indent="-228600"/>
            <a:r>
              <a:rPr lang="en-US" sz="2200" dirty="0"/>
              <a:t>Used to grant permissions to an application without a User Interface</a:t>
            </a:r>
          </a:p>
          <a:p>
            <a:pPr marL="228600" lvl="1" indent="-228600"/>
            <a:r>
              <a:rPr lang="en-US" sz="2200" dirty="0"/>
              <a:t>Application must first be registered via AppRegNew.aspx</a:t>
            </a:r>
          </a:p>
          <a:p>
            <a:pPr marL="228600" lvl="1" indent="-228600"/>
            <a:r>
              <a:rPr lang="en-US" sz="2200" dirty="0"/>
              <a:t>Copy Permissions block from manifest into “App’s Permission Request XML” field</a:t>
            </a:r>
          </a:p>
        </p:txBody>
      </p:sp>
      <p:pic>
        <p:nvPicPr>
          <p:cNvPr id="7" name="Picture 6"/>
          <p:cNvPicPr>
            <a:picLocks noChangeAspect="1"/>
          </p:cNvPicPr>
          <p:nvPr/>
        </p:nvPicPr>
        <p:blipFill>
          <a:blip r:embed="rId3"/>
          <a:stretch>
            <a:fillRect/>
          </a:stretch>
        </p:blipFill>
        <p:spPr>
          <a:xfrm>
            <a:off x="6241415" y="1206648"/>
            <a:ext cx="5929028" cy="5308452"/>
          </a:xfrm>
          <a:prstGeom prst="rect">
            <a:avLst/>
          </a:prstGeom>
        </p:spPr>
      </p:pic>
      <p:sp>
        <p:nvSpPr>
          <p:cNvPr id="5" name="Footer Placeholder 4"/>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226118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options/comparison</a:t>
            </a:r>
          </a:p>
        </p:txBody>
      </p:sp>
      <p:sp>
        <p:nvSpPr>
          <p:cNvPr id="16" name="Rectangle 15"/>
          <p:cNvSpPr/>
          <p:nvPr/>
        </p:nvSpPr>
        <p:spPr bwMode="auto">
          <a:xfrm>
            <a:off x="246061"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Options</a:t>
            </a:r>
          </a:p>
        </p:txBody>
      </p:sp>
      <p:sp>
        <p:nvSpPr>
          <p:cNvPr id="52" name="Rectangle 51"/>
          <p:cNvSpPr/>
          <p:nvPr/>
        </p:nvSpPr>
        <p:spPr bwMode="auto">
          <a:xfrm>
            <a:off x="246061" y="3989859"/>
            <a:ext cx="1955453"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Support in cloud</a:t>
            </a:r>
          </a:p>
        </p:txBody>
      </p:sp>
      <p:sp>
        <p:nvSpPr>
          <p:cNvPr id="63" name="Rectangle 62"/>
          <p:cNvSpPr/>
          <p:nvPr/>
        </p:nvSpPr>
        <p:spPr bwMode="auto">
          <a:xfrm>
            <a:off x="246061" y="4780527"/>
            <a:ext cx="1955453"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Options available</a:t>
            </a:r>
          </a:p>
        </p:txBody>
      </p:sp>
      <p:grpSp>
        <p:nvGrpSpPr>
          <p:cNvPr id="31" name="Group 30"/>
          <p:cNvGrpSpPr/>
          <p:nvPr/>
        </p:nvGrpSpPr>
        <p:grpSpPr>
          <a:xfrm>
            <a:off x="2238598" y="1211263"/>
            <a:ext cx="1955453" cy="4926255"/>
            <a:chOff x="2238598" y="1211263"/>
            <a:chExt cx="1955453" cy="4926255"/>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0134" y="5445138"/>
              <a:ext cx="692380" cy="692380"/>
            </a:xfrm>
            <a:prstGeom prst="rect">
              <a:avLst/>
            </a:prstGeom>
          </p:spPr>
        </p:pic>
        <p:pic>
          <p:nvPicPr>
            <p:cNvPr id="42" name="Picture 41"/>
            <p:cNvPicPr>
              <a:picLocks noChangeAspect="1"/>
            </p:cNvPicPr>
            <p:nvPr/>
          </p:nvPicPr>
          <p:blipFill>
            <a:blip r:embed="rId4"/>
            <a:stretch>
              <a:fillRect/>
            </a:stretch>
          </p:blipFill>
          <p:spPr>
            <a:xfrm>
              <a:off x="2535160" y="3971027"/>
              <a:ext cx="1362328" cy="470672"/>
            </a:xfrm>
            <a:prstGeom prst="rect">
              <a:avLst/>
            </a:prstGeom>
          </p:spPr>
        </p:pic>
        <p:sp>
          <p:nvSpPr>
            <p:cNvPr id="40" name="Rectangle 39"/>
            <p:cNvSpPr/>
            <p:nvPr/>
          </p:nvSpPr>
          <p:spPr bwMode="auto">
            <a:xfrm>
              <a:off x="2238598"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Site definition</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 Office 365</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Long term impact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on costs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Blocks transition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to cloud</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significant issues with future migration and upgrade</a:t>
              </a:r>
            </a:p>
          </p:txBody>
        </p:sp>
        <p:sp>
          <p:nvSpPr>
            <p:cNvPr id="64" name="Rectangle 63"/>
            <p:cNvSpPr/>
            <p:nvPr/>
          </p:nvSpPr>
          <p:spPr bwMode="auto">
            <a:xfrm>
              <a:off x="2238598" y="4780528"/>
              <a:ext cx="1955453" cy="459130"/>
            </a:xfrm>
            <a:prstGeom prst="rect">
              <a:avLst/>
            </a:prstGeom>
            <a:solidFill>
              <a:schemeClr val="accent4">
                <a:alpha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Good</a:t>
              </a:r>
            </a:p>
          </p:txBody>
        </p:sp>
      </p:grpSp>
      <p:grpSp>
        <p:nvGrpSpPr>
          <p:cNvPr id="32" name="Group 31"/>
          <p:cNvGrpSpPr/>
          <p:nvPr/>
        </p:nvGrpSpPr>
        <p:grpSpPr>
          <a:xfrm>
            <a:off x="4231136" y="1211263"/>
            <a:ext cx="1955453" cy="4925912"/>
            <a:chOff x="4231136" y="1211263"/>
            <a:chExt cx="1955453" cy="4925912"/>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2672" y="5445481"/>
              <a:ext cx="692380" cy="691694"/>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9483" y="3971027"/>
              <a:ext cx="1358759" cy="470672"/>
            </a:xfrm>
            <a:prstGeom prst="rect">
              <a:avLst/>
            </a:prstGeom>
          </p:spPr>
        </p:pic>
        <p:sp>
          <p:nvSpPr>
            <p:cNvPr id="41" name="Rectangle 40"/>
            <p:cNvSpPr/>
            <p:nvPr/>
          </p:nvSpPr>
          <p:spPr bwMode="auto">
            <a:xfrm>
              <a:off x="4231136"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Site templates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Poor site collection creation story</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Negative impact </a:t>
              </a:r>
              <a:br>
                <a:rPr lang="en-US" sz="1400" dirty="0">
                  <a:gradFill>
                    <a:gsLst>
                      <a:gs pos="100000">
                        <a:schemeClr val="tx1"/>
                      </a:gs>
                      <a:gs pos="0">
                        <a:schemeClr val="tx1"/>
                      </a:gs>
                    </a:gsLst>
                    <a:lin ang="5400000" scaled="0"/>
                  </a:gradFill>
                </a:rPr>
              </a:br>
              <a:r>
                <a:rPr lang="en-US" sz="1400" dirty="0">
                  <a:gradFill>
                    <a:gsLst>
                      <a:gs pos="100000">
                        <a:schemeClr val="tx1"/>
                      </a:gs>
                      <a:gs pos="0">
                        <a:schemeClr val="tx1"/>
                      </a:gs>
                    </a:gsLst>
                    <a:lin ang="5400000" scaled="0"/>
                  </a:gradFill>
                </a:rPr>
                <a:t>on upgrades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additional maintenance costs with service updates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Not with publishing features</a:t>
              </a:r>
            </a:p>
          </p:txBody>
        </p:sp>
        <p:sp>
          <p:nvSpPr>
            <p:cNvPr id="65" name="Rectangle 64"/>
            <p:cNvSpPr/>
            <p:nvPr/>
          </p:nvSpPr>
          <p:spPr bwMode="auto">
            <a:xfrm>
              <a:off x="4231136" y="4780528"/>
              <a:ext cx="1955453" cy="459130"/>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Fair</a:t>
              </a:r>
            </a:p>
          </p:txBody>
        </p:sp>
      </p:grpSp>
      <p:grpSp>
        <p:nvGrpSpPr>
          <p:cNvPr id="33" name="Group 32"/>
          <p:cNvGrpSpPr/>
          <p:nvPr/>
        </p:nvGrpSpPr>
        <p:grpSpPr>
          <a:xfrm>
            <a:off x="6223673" y="1211263"/>
            <a:ext cx="1955453" cy="4925912"/>
            <a:chOff x="6223673" y="1211263"/>
            <a:chExt cx="1955453" cy="4925912"/>
          </a:xfrm>
        </p:grpSpPr>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5209" y="5445481"/>
              <a:ext cx="692380" cy="691694"/>
            </a:xfrm>
            <a:prstGeom prst="rect">
              <a:avLst/>
            </a:prstGeom>
          </p:spPr>
        </p:pic>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2020" y="3971027"/>
              <a:ext cx="1358759" cy="470672"/>
            </a:xfrm>
            <a:prstGeom prst="rect">
              <a:avLst/>
            </a:prstGeom>
          </p:spPr>
        </p:pic>
        <p:sp>
          <p:nvSpPr>
            <p:cNvPr id="44" name="Rectangle 43"/>
            <p:cNvSpPr/>
            <p:nvPr/>
          </p:nvSpPr>
          <p:spPr bwMode="auto">
            <a:xfrm>
              <a:off x="6223673"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Web templates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Poor site collection creation story</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Causes maintenance costs with service updates</a:t>
              </a:r>
            </a:p>
          </p:txBody>
        </p:sp>
        <p:sp>
          <p:nvSpPr>
            <p:cNvPr id="66" name="Rectangle 65"/>
            <p:cNvSpPr/>
            <p:nvPr/>
          </p:nvSpPr>
          <p:spPr bwMode="auto">
            <a:xfrm>
              <a:off x="6223673" y="4780528"/>
              <a:ext cx="1955453" cy="459130"/>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Average</a:t>
              </a:r>
            </a:p>
          </p:txBody>
        </p:sp>
      </p:grpSp>
      <p:grpSp>
        <p:nvGrpSpPr>
          <p:cNvPr id="35" name="Group 34"/>
          <p:cNvGrpSpPr/>
          <p:nvPr/>
        </p:nvGrpSpPr>
        <p:grpSpPr>
          <a:xfrm>
            <a:off x="8216211" y="1211263"/>
            <a:ext cx="1955453" cy="4926255"/>
            <a:chOff x="8216211" y="1211263"/>
            <a:chExt cx="1955453" cy="4926255"/>
          </a:xfrm>
        </p:grpSpPr>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47405" y="5445138"/>
              <a:ext cx="693065" cy="692380"/>
            </a:xfrm>
            <a:prstGeom prst="rect">
              <a:avLst/>
            </a:prstGeom>
          </p:spPr>
        </p:pic>
        <p:pic>
          <p:nvPicPr>
            <p:cNvPr id="47" name="Picture 46"/>
            <p:cNvPicPr>
              <a:picLocks noChangeAspect="1"/>
            </p:cNvPicPr>
            <p:nvPr/>
          </p:nvPicPr>
          <p:blipFill>
            <a:blip r:embed="rId4"/>
            <a:stretch>
              <a:fillRect/>
            </a:stretch>
          </p:blipFill>
          <p:spPr>
            <a:xfrm>
              <a:off x="8512773" y="3971027"/>
              <a:ext cx="1362328" cy="470672"/>
            </a:xfrm>
            <a:prstGeom prst="rect">
              <a:avLst/>
            </a:prstGeom>
          </p:spPr>
        </p:pic>
        <p:sp>
          <p:nvSpPr>
            <p:cNvPr id="45" name="Rectangle 44"/>
            <p:cNvSpPr/>
            <p:nvPr/>
          </p:nvSpPr>
          <p:spPr bwMode="auto">
            <a:xfrm>
              <a:off x="8216211"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SP server-side provisioning</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Provision OOB sites, but modify them based on user selection and requirements</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Standardization of site creation in code</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No Office 365</a:t>
              </a:r>
            </a:p>
          </p:txBody>
        </p:sp>
        <p:sp>
          <p:nvSpPr>
            <p:cNvPr id="67" name="Rectangle 66"/>
            <p:cNvSpPr/>
            <p:nvPr/>
          </p:nvSpPr>
          <p:spPr bwMode="auto">
            <a:xfrm>
              <a:off x="8216211" y="4780528"/>
              <a:ext cx="1955453" cy="459130"/>
            </a:xfrm>
            <a:prstGeom prst="rect">
              <a:avLst/>
            </a:prstGeom>
            <a:solidFill>
              <a:schemeClr val="accent4">
                <a:alpha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Good</a:t>
              </a:r>
            </a:p>
          </p:txBody>
        </p:sp>
      </p:grpSp>
      <p:grpSp>
        <p:nvGrpSpPr>
          <p:cNvPr id="36" name="Group 35"/>
          <p:cNvGrpSpPr/>
          <p:nvPr/>
        </p:nvGrpSpPr>
        <p:grpSpPr>
          <a:xfrm>
            <a:off x="10208749" y="1211263"/>
            <a:ext cx="1955453" cy="4925912"/>
            <a:chOff x="10208749" y="1211263"/>
            <a:chExt cx="1955453" cy="4925912"/>
          </a:xfrm>
        </p:grpSpPr>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7096" y="3971027"/>
              <a:ext cx="1358759" cy="47067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0285" y="5445481"/>
              <a:ext cx="692380" cy="691694"/>
            </a:xfrm>
            <a:prstGeom prst="rect">
              <a:avLst/>
            </a:prstGeom>
          </p:spPr>
        </p:pic>
        <p:sp>
          <p:nvSpPr>
            <p:cNvPr id="46" name="Rectangle 45"/>
            <p:cNvSpPr/>
            <p:nvPr/>
          </p:nvSpPr>
          <p:spPr bwMode="auto">
            <a:xfrm>
              <a:off x="10208749" y="1211263"/>
              <a:ext cx="1955453" cy="2751137"/>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lnSpc>
                  <a:spcPct val="90000"/>
                </a:lnSpc>
                <a:spcBef>
                  <a:spcPts val="600"/>
                </a:spcBef>
                <a:spcAft>
                  <a:spcPct val="0"/>
                </a:spcAft>
              </a:pPr>
              <a:r>
                <a:rPr lang="en-US" sz="1600" b="1" dirty="0">
                  <a:gradFill>
                    <a:gsLst>
                      <a:gs pos="100000">
                        <a:schemeClr val="tx1"/>
                      </a:gs>
                      <a:gs pos="0">
                        <a:schemeClr val="tx1"/>
                      </a:gs>
                    </a:gsLst>
                    <a:lin ang="5400000" scaled="0"/>
                  </a:gradFill>
                </a:rPr>
                <a:t>Remote provisioning</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CSOM supports creation of site collections for on premises and cloud</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Standardization of site creation in code</a:t>
              </a:r>
            </a:p>
            <a:p>
              <a:pPr marL="171450" lvl="1" indent="-171450" defTabSz="399853">
                <a:lnSpc>
                  <a:spcPct val="90000"/>
                </a:lnSpc>
                <a:spcBef>
                  <a:spcPts val="600"/>
                </a:spcBef>
                <a:spcAft>
                  <a:spcPct val="15000"/>
                </a:spcAft>
                <a:buChar char="••"/>
              </a:pPr>
              <a:r>
                <a:rPr lang="en-US" sz="1400" dirty="0">
                  <a:gradFill>
                    <a:gsLst>
                      <a:gs pos="100000">
                        <a:schemeClr val="tx1"/>
                      </a:gs>
                      <a:gs pos="0">
                        <a:schemeClr val="tx1"/>
                      </a:gs>
                    </a:gsLst>
                    <a:lin ang="5400000" scaled="0"/>
                  </a:gradFill>
                </a:rPr>
                <a:t>Can be done from any external system</a:t>
              </a:r>
            </a:p>
          </p:txBody>
        </p:sp>
        <p:sp>
          <p:nvSpPr>
            <p:cNvPr id="68" name="Rectangle 67"/>
            <p:cNvSpPr/>
            <p:nvPr/>
          </p:nvSpPr>
          <p:spPr bwMode="auto">
            <a:xfrm>
              <a:off x="10208749" y="4780528"/>
              <a:ext cx="1955453" cy="459130"/>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Excellent</a:t>
              </a:r>
            </a:p>
          </p:txBody>
        </p:sp>
      </p:grpSp>
      <p:sp>
        <p:nvSpPr>
          <p:cNvPr id="70" name="Rectangle 69"/>
          <p:cNvSpPr/>
          <p:nvPr/>
        </p:nvSpPr>
        <p:spPr bwMode="auto">
          <a:xfrm>
            <a:off x="246061" y="5409724"/>
            <a:ext cx="2289099" cy="763209"/>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0" bIns="46637" numCol="1" rtlCol="0" anchor="t" anchorCtr="0" compatLnSpc="1">
            <a:prstTxWarp prst="textNoShape">
              <a:avLst/>
            </a:prstTxWarp>
          </a:bodyPr>
          <a:lstStyle/>
          <a:p>
            <a:pPr defTabSz="932472" fontAlgn="base">
              <a:spcBef>
                <a:spcPct val="0"/>
              </a:spcBef>
              <a:spcAft>
                <a:spcPct val="0"/>
              </a:spcAft>
            </a:pPr>
            <a:r>
              <a:rPr lang="en-US" sz="1600" b="1" dirty="0">
                <a:gradFill>
                  <a:gsLst>
                    <a:gs pos="100000">
                      <a:schemeClr val="tx1"/>
                    </a:gs>
                    <a:gs pos="0">
                      <a:schemeClr val="tx1"/>
                    </a:gs>
                  </a:gsLst>
                  <a:lin ang="5400000" scaled="0"/>
                </a:gradFill>
                <a:cs typeface="Segoe UI" panose="020B0502040204020203" pitchFamily="34" charset="0"/>
              </a:rPr>
              <a:t>Cost impact </a:t>
            </a:r>
            <a:br>
              <a:rPr lang="en-US" sz="1600" b="1" dirty="0">
                <a:gradFill>
                  <a:gsLst>
                    <a:gs pos="100000">
                      <a:schemeClr val="tx1"/>
                    </a:gs>
                    <a:gs pos="0">
                      <a:schemeClr val="tx1"/>
                    </a:gs>
                  </a:gsLst>
                  <a:lin ang="5400000" scaled="0"/>
                </a:gradFill>
                <a:cs typeface="Segoe UI" panose="020B0502040204020203" pitchFamily="34" charset="0"/>
              </a:rPr>
            </a:br>
            <a:r>
              <a:rPr lang="en-US" sz="1600" b="1" dirty="0">
                <a:gradFill>
                  <a:gsLst>
                    <a:gs pos="100000">
                      <a:schemeClr val="tx1"/>
                    </a:gs>
                    <a:gs pos="0">
                      <a:schemeClr val="tx1"/>
                    </a:gs>
                  </a:gsLst>
                  <a:lin ang="5400000" scaled="0"/>
                </a:gradFill>
                <a:cs typeface="Segoe UI" panose="020B0502040204020203" pitchFamily="34" charset="0"/>
              </a:rPr>
              <a:t>(short and long term)</a:t>
            </a:r>
          </a:p>
        </p:txBody>
      </p:sp>
      <p:sp>
        <p:nvSpPr>
          <p:cNvPr id="3" name="Footer Placeholder 2"/>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29473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31"/>
                                        </p:tgtEl>
                                        <p:attrNameLst>
                                          <p:attrName>ppt_x</p:attrName>
                                          <p:attrName>ppt_y</p:attrName>
                                        </p:attrNameLst>
                                      </p:cBhvr>
                                      <p:rCtr x="1876"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par>
                                <p:cTn id="15" presetID="63" presetClass="path" presetSubtype="0" decel="100000" fill="hold" nodeType="withEffect">
                                  <p:stCondLst>
                                    <p:cond delay="0"/>
                                  </p:stCondLst>
                                  <p:childTnLst>
                                    <p:animMotion origin="layout" path="M 3.71202E-6 -2.91875E-6 L 0.03753 -2.91875E-6 " pathEditMode="relative" rAng="0" ptsTypes="AA">
                                      <p:cBhvr>
                                        <p:cTn id="16" dur="500" spd="-100000" fill="hold"/>
                                        <p:tgtEl>
                                          <p:spTgt spid="32"/>
                                        </p:tgtEl>
                                        <p:attrNameLst>
                                          <p:attrName>ppt_x</p:attrName>
                                          <p:attrName>ppt_y</p:attrName>
                                        </p:attrNameLst>
                                      </p:cBhvr>
                                      <p:rCtr x="1876"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63" presetClass="path" presetSubtype="0" decel="100000" fill="hold" nodeType="withEffect">
                                  <p:stCondLst>
                                    <p:cond delay="0"/>
                                  </p:stCondLst>
                                  <p:childTnLst>
                                    <p:animMotion origin="layout" path="M 3.71202E-6 -2.91875E-6 L 0.03753 -2.91875E-6 " pathEditMode="relative" rAng="0" ptsTypes="AA">
                                      <p:cBhvr>
                                        <p:cTn id="23" dur="500" spd="-100000" fill="hold"/>
                                        <p:tgtEl>
                                          <p:spTgt spid="33"/>
                                        </p:tgtEl>
                                        <p:attrNameLst>
                                          <p:attrName>ppt_x</p:attrName>
                                          <p:attrName>ppt_y</p:attrName>
                                        </p:attrNameLst>
                                      </p:cBhvr>
                                      <p:rCtr x="1876"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63" presetClass="path" presetSubtype="0" decel="100000" fill="hold" nodeType="withEffect">
                                  <p:stCondLst>
                                    <p:cond delay="0"/>
                                  </p:stCondLst>
                                  <p:childTnLst>
                                    <p:animMotion origin="layout" path="M 3.71202E-6 -2.91875E-6 L 0.03753 -2.91875E-6 " pathEditMode="relative" rAng="0" ptsTypes="AA">
                                      <p:cBhvr>
                                        <p:cTn id="30" dur="500" spd="-100000" fill="hold"/>
                                        <p:tgtEl>
                                          <p:spTgt spid="35"/>
                                        </p:tgtEl>
                                        <p:attrNameLst>
                                          <p:attrName>ppt_x</p:attrName>
                                          <p:attrName>ppt_y</p:attrName>
                                        </p:attrNameLst>
                                      </p:cBhvr>
                                      <p:rCtr x="1876" y="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63" presetClass="path" presetSubtype="0" decel="100000" fill="hold" nodeType="withEffect">
                                  <p:stCondLst>
                                    <p:cond delay="0"/>
                                  </p:stCondLst>
                                  <p:childTnLst>
                                    <p:animMotion origin="layout" path="M 3.71202E-6 -2.91875E-6 L 0.03753 -2.91875E-6 " pathEditMode="relative" rAng="0" ptsTypes="AA">
                                      <p:cBhvr>
                                        <p:cTn id="37" dur="500" spd="-100000" fill="hold"/>
                                        <p:tgtEl>
                                          <p:spTgt spid="36"/>
                                        </p:tgtEl>
                                        <p:attrNameLst>
                                          <p:attrName>ppt_x</p:attrName>
                                          <p:attrName>ppt_y</p:attrName>
                                        </p:attrNameLst>
                                      </p:cBhvr>
                                      <p:rCtr x="18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675439" y="479425"/>
            <a:ext cx="5486400" cy="6155531"/>
          </a:xfrm>
        </p:spPr>
        <p:txBody>
          <a:bodyPr/>
          <a:lstStyle/>
          <a:p>
            <a:pPr marL="0" indent="0">
              <a:buNone/>
            </a:pPr>
            <a:r>
              <a:rPr lang="en-US" dirty="0"/>
              <a:t>What</a:t>
            </a:r>
          </a:p>
          <a:p>
            <a:pPr marL="231775" indent="-231775"/>
            <a:r>
              <a:rPr lang="en-US" sz="2000" dirty="0">
                <a:latin typeface="+mn-lt"/>
              </a:rPr>
              <a:t>Provision new site collections from </a:t>
            </a:r>
            <a:br>
              <a:rPr lang="en-US" sz="2000" dirty="0">
                <a:latin typeface="+mn-lt"/>
              </a:rPr>
            </a:br>
            <a:r>
              <a:rPr lang="en-US" sz="2000" dirty="0">
                <a:latin typeface="+mn-lt"/>
              </a:rPr>
              <a:t>add-in side</a:t>
            </a:r>
          </a:p>
          <a:p>
            <a:pPr marL="0" indent="0">
              <a:spcBef>
                <a:spcPts val="2400"/>
              </a:spcBef>
              <a:buNone/>
            </a:pPr>
            <a:r>
              <a:rPr lang="en-US" dirty="0"/>
              <a:t>Why</a:t>
            </a:r>
          </a:p>
          <a:p>
            <a:pPr marL="231775" indent="-231775"/>
            <a:r>
              <a:rPr lang="en-US" sz="2000" dirty="0">
                <a:latin typeface="+mn-lt"/>
              </a:rPr>
              <a:t>Can be used to override out-of-the-box self-service site collection creation form</a:t>
            </a:r>
          </a:p>
          <a:p>
            <a:pPr marL="231775" indent="-231775"/>
            <a:r>
              <a:rPr lang="en-US" sz="2000" dirty="0">
                <a:latin typeface="+mn-lt"/>
              </a:rPr>
              <a:t>Can be used to integrate additional functionalities as part of the provisioning</a:t>
            </a:r>
          </a:p>
          <a:p>
            <a:pPr marL="0" indent="0">
              <a:spcBef>
                <a:spcPts val="2400"/>
              </a:spcBef>
              <a:buNone/>
            </a:pPr>
            <a:r>
              <a:rPr lang="en-US" dirty="0"/>
              <a:t>How</a:t>
            </a:r>
          </a:p>
          <a:p>
            <a:pPr marL="231775" indent="-231775"/>
            <a:r>
              <a:rPr lang="en-US" sz="2000" dirty="0">
                <a:latin typeface="+mn-lt"/>
              </a:rPr>
              <a:t>Office 365 has separate downloadable </a:t>
            </a:r>
            <a:br>
              <a:rPr lang="en-US" sz="2000" dirty="0">
                <a:latin typeface="+mn-lt"/>
              </a:rPr>
            </a:br>
            <a:r>
              <a:rPr lang="en-US" sz="2000" dirty="0">
                <a:latin typeface="+mn-lt"/>
              </a:rPr>
              <a:t>that includes the needed CSOM elements </a:t>
            </a:r>
            <a:br>
              <a:rPr lang="en-US" sz="2000" dirty="0">
                <a:latin typeface="+mn-lt"/>
              </a:rPr>
            </a:br>
            <a:r>
              <a:rPr lang="en-US" sz="2000" dirty="0">
                <a:latin typeface="+mn-lt"/>
              </a:rPr>
              <a:t>to provision sites</a:t>
            </a:r>
          </a:p>
          <a:p>
            <a:pPr marL="231775" indent="-231775"/>
            <a:r>
              <a:rPr lang="en-US" sz="2000" dirty="0">
                <a:latin typeface="+mn-lt"/>
              </a:rPr>
              <a:t>After 2014 April CU, natively supported </a:t>
            </a:r>
            <a:br>
              <a:rPr lang="en-US" sz="2000" dirty="0">
                <a:latin typeface="+mn-lt"/>
              </a:rPr>
            </a:br>
            <a:r>
              <a:rPr lang="en-US" sz="2000" dirty="0">
                <a:latin typeface="+mn-lt"/>
              </a:rPr>
              <a:t>for on premises as well</a:t>
            </a:r>
          </a:p>
          <a:p>
            <a:endParaRPr lang="en-US" sz="2000" dirty="0">
              <a:latin typeface="+mn-lt"/>
            </a:endParaRPr>
          </a:p>
        </p:txBody>
      </p:sp>
      <p:sp>
        <p:nvSpPr>
          <p:cNvPr id="3" name="Text Placeholder 2"/>
          <p:cNvSpPr>
            <a:spLocks noGrp="1"/>
          </p:cNvSpPr>
          <p:nvPr>
            <p:ph type="body" sz="quarter" idx="10"/>
          </p:nvPr>
        </p:nvSpPr>
        <p:spPr>
          <a:xfrm>
            <a:off x="246063" y="2241533"/>
            <a:ext cx="5514975" cy="2179058"/>
          </a:xfrm>
        </p:spPr>
        <p:txBody>
          <a:bodyPr/>
          <a:lstStyle/>
          <a:p>
            <a:pPr marL="0" indent="0">
              <a:buNone/>
            </a:pPr>
            <a:r>
              <a:rPr lang="en-US" sz="4800" dirty="0"/>
              <a:t>Site collection creation from </a:t>
            </a:r>
            <a:br>
              <a:rPr lang="en-US" sz="4800" dirty="0"/>
            </a:br>
            <a:r>
              <a:rPr lang="en-US" sz="4800" dirty="0"/>
              <a:t>add-ins</a:t>
            </a:r>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333454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provisioning model</a:t>
            </a:r>
          </a:p>
        </p:txBody>
      </p:sp>
      <p:pic>
        <p:nvPicPr>
          <p:cNvPr id="5" name="Picture 4"/>
          <p:cNvPicPr>
            <a:picLocks noChangeAspect="1"/>
          </p:cNvPicPr>
          <p:nvPr/>
        </p:nvPicPr>
        <p:blipFill rotWithShape="1">
          <a:blip r:embed="rId2"/>
          <a:srcRect r="16754" b="19034"/>
          <a:stretch/>
        </p:blipFill>
        <p:spPr>
          <a:xfrm>
            <a:off x="4021533" y="1788120"/>
            <a:ext cx="3008273" cy="1161165"/>
          </a:xfrm>
          <a:prstGeom prst="rect">
            <a:avLst/>
          </a:prstGeom>
          <a:ln>
            <a:solidFill>
              <a:schemeClr val="bg1">
                <a:lumMod val="75000"/>
              </a:schemeClr>
            </a:solidFill>
          </a:ln>
        </p:spPr>
      </p:pic>
      <p:graphicFrame>
        <p:nvGraphicFramePr>
          <p:cNvPr id="8" name="Table"/>
          <p:cNvGraphicFramePr>
            <a:graphicFrameLocks noGrp="1"/>
          </p:cNvGraphicFramePr>
          <p:nvPr>
            <p:extLst>
              <p:ext uri="{D42A27DB-BD31-4B8C-83A1-F6EECF244321}">
                <p14:modId xmlns:p14="http://schemas.microsoft.com/office/powerpoint/2010/main" val="362208084"/>
              </p:ext>
            </p:extLst>
          </p:nvPr>
        </p:nvGraphicFramePr>
        <p:xfrm>
          <a:off x="8821778" y="1737304"/>
          <a:ext cx="2076738" cy="1224352"/>
        </p:xfrm>
        <a:graphic>
          <a:graphicData uri="http://schemas.openxmlformats.org/drawingml/2006/table">
            <a:tbl>
              <a:tblPr firstRow="1" bandRow="1">
                <a:tableStyleId>{21E4AEA4-8DFA-4A89-87EB-49C32662AFE0}</a:tableStyleId>
              </a:tblPr>
              <a:tblGrid>
                <a:gridCol w="508830">
                  <a:extLst>
                    <a:ext uri="{9D8B030D-6E8A-4147-A177-3AD203B41FA5}">
                      <a16:colId xmlns:a16="http://schemas.microsoft.com/office/drawing/2014/main" val="3489962058"/>
                    </a:ext>
                  </a:extLst>
                </a:gridCol>
                <a:gridCol w="502397">
                  <a:extLst>
                    <a:ext uri="{9D8B030D-6E8A-4147-A177-3AD203B41FA5}">
                      <a16:colId xmlns:a16="http://schemas.microsoft.com/office/drawing/2014/main" val="1269965265"/>
                    </a:ext>
                  </a:extLst>
                </a:gridCol>
                <a:gridCol w="509348">
                  <a:extLst>
                    <a:ext uri="{9D8B030D-6E8A-4147-A177-3AD203B41FA5}">
                      <a16:colId xmlns:a16="http://schemas.microsoft.com/office/drawing/2014/main" val="581447776"/>
                    </a:ext>
                  </a:extLst>
                </a:gridCol>
                <a:gridCol w="556163">
                  <a:extLst>
                    <a:ext uri="{9D8B030D-6E8A-4147-A177-3AD203B41FA5}">
                      <a16:colId xmlns:a16="http://schemas.microsoft.com/office/drawing/2014/main" val="2627796514"/>
                    </a:ext>
                  </a:extLst>
                </a:gridCol>
              </a:tblGrid>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4145231047"/>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3236228520"/>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1350070964"/>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1313518824"/>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1181631347"/>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333842159"/>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1857450833"/>
                  </a:ext>
                </a:extLst>
              </a:tr>
              <a:tr h="153044">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tc>
                  <a:txBody>
                    <a:bodyPr/>
                    <a:lstStyle/>
                    <a:p>
                      <a:endParaRPr lang="en-US" sz="800" dirty="0">
                        <a:solidFill>
                          <a:srgbClr val="000000"/>
                        </a:solidFill>
                      </a:endParaRPr>
                    </a:p>
                  </a:txBody>
                  <a:tcPr marL="44450" marR="44450" marT="0" marB="22225"/>
                </a:tc>
                <a:extLst>
                  <a:ext uri="{0D108BD9-81ED-4DB2-BD59-A6C34878D82A}">
                    <a16:rowId xmlns:a16="http://schemas.microsoft.com/office/drawing/2014/main" val="2226281464"/>
                  </a:ext>
                </a:extLst>
              </a:tr>
            </a:tbl>
          </a:graphicData>
        </a:graphic>
      </p:graphicFrame>
      <p:grpSp>
        <p:nvGrpSpPr>
          <p:cNvPr id="18" name="Group 17"/>
          <p:cNvGrpSpPr/>
          <p:nvPr/>
        </p:nvGrpSpPr>
        <p:grpSpPr>
          <a:xfrm>
            <a:off x="8143952" y="4294682"/>
            <a:ext cx="3710186" cy="1986543"/>
            <a:chOff x="8852204" y="1128641"/>
            <a:chExt cx="4995841" cy="2474161"/>
          </a:xfrm>
        </p:grpSpPr>
        <p:pic>
          <p:nvPicPr>
            <p:cNvPr id="27" name="Picture 26"/>
            <p:cNvPicPr>
              <a:picLocks noChangeAspect="1"/>
            </p:cNvPicPr>
            <p:nvPr/>
          </p:nvPicPr>
          <p:blipFill>
            <a:blip r:embed="rId3"/>
            <a:stretch>
              <a:fillRect/>
            </a:stretch>
          </p:blipFill>
          <p:spPr>
            <a:xfrm>
              <a:off x="8852204" y="1128641"/>
              <a:ext cx="3139633" cy="1644863"/>
            </a:xfrm>
            <a:prstGeom prst="rect">
              <a:avLst/>
            </a:prstGeom>
            <a:ln>
              <a:solidFill>
                <a:schemeClr val="bg1">
                  <a:lumMod val="65000"/>
                </a:schemeClr>
              </a:solidFill>
            </a:ln>
          </p:spPr>
        </p:pic>
        <p:sp>
          <p:nvSpPr>
            <p:cNvPr id="29" name="TextBox 34"/>
            <p:cNvSpPr txBox="1">
              <a:spLocks noChangeArrowheads="1"/>
            </p:cNvSpPr>
            <p:nvPr/>
          </p:nvSpPr>
          <p:spPr bwMode="auto">
            <a:xfrm>
              <a:off x="9876946" y="2847445"/>
              <a:ext cx="3971099" cy="755357"/>
            </a:xfrm>
            <a:prstGeom prst="rect">
              <a:avLst/>
            </a:prstGeom>
            <a:noFill/>
            <a:ln w="9525">
              <a:noFill/>
              <a:miter lim="800000"/>
              <a:headEnd/>
              <a:tailEnd/>
            </a:ln>
          </p:spPr>
          <p:txBody>
            <a:bodyPr wrap="square">
              <a:spAutoFit/>
            </a:bodyPr>
            <a:lstStyle/>
            <a:p>
              <a:r>
                <a:rPr lang="en-US" sz="1632" dirty="0">
                  <a:latin typeface="+mj-lt"/>
                </a:rPr>
                <a:t>https://contoso.sharepoint.com</a:t>
              </a:r>
              <a:br>
                <a:rPr lang="en-US" sz="1632" dirty="0">
                  <a:latin typeface="+mj-lt"/>
                </a:rPr>
              </a:br>
              <a:r>
                <a:rPr lang="en-US" sz="1632" dirty="0">
                  <a:latin typeface="+mj-lt"/>
                </a:rPr>
                <a:t>/sites/site</a:t>
              </a:r>
              <a:endParaRPr lang="en-US" sz="1071" dirty="0">
                <a:latin typeface="+mj-lt"/>
              </a:endParaRPr>
            </a:p>
          </p:txBody>
        </p:sp>
      </p:grpSp>
      <p:cxnSp>
        <p:nvCxnSpPr>
          <p:cNvPr id="31" name="Straight Arrow Connector 30"/>
          <p:cNvCxnSpPr/>
          <p:nvPr/>
        </p:nvCxnSpPr>
        <p:spPr>
          <a:xfrm flipV="1">
            <a:off x="2644532" y="2364184"/>
            <a:ext cx="1786589" cy="1"/>
          </a:xfrm>
          <a:prstGeom prst="straightConnector1">
            <a:avLst/>
          </a:prstGeom>
          <a:ln w="38100">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567222" y="5034178"/>
            <a:ext cx="2118656" cy="0"/>
          </a:xfrm>
          <a:prstGeom prst="straightConnector1">
            <a:avLst/>
          </a:prstGeom>
          <a:ln w="38100">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862748" y="2387093"/>
            <a:ext cx="842661" cy="8517"/>
          </a:xfrm>
          <a:prstGeom prst="straightConnector1">
            <a:avLst/>
          </a:prstGeom>
          <a:ln w="38100">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412623" y="5029440"/>
            <a:ext cx="1625190" cy="1360"/>
          </a:xfrm>
          <a:prstGeom prst="straightConnector1">
            <a:avLst/>
          </a:prstGeom>
          <a:ln w="38100">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38006" y="2722009"/>
            <a:ext cx="2819207" cy="1905266"/>
          </a:xfrm>
          <a:prstGeom prst="straightConnector1">
            <a:avLst/>
          </a:prstGeom>
          <a:ln w="38100">
            <a:solidFill>
              <a:schemeClr val="accent2"/>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344217" y="4117187"/>
            <a:ext cx="524641" cy="524641"/>
            <a:chOff x="492" y="17985"/>
            <a:chExt cx="524853" cy="524853"/>
          </a:xfrm>
          <a:solidFill>
            <a:schemeClr val="accent2"/>
          </a:solidFill>
        </p:grpSpPr>
        <p:sp>
          <p:nvSpPr>
            <p:cNvPr id="34" name="Oval 33"/>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4</a:t>
              </a:r>
            </a:p>
          </p:txBody>
        </p:sp>
      </p:grpSp>
      <p:grpSp>
        <p:nvGrpSpPr>
          <p:cNvPr id="48" name="Group 47"/>
          <p:cNvGrpSpPr/>
          <p:nvPr/>
        </p:nvGrpSpPr>
        <p:grpSpPr>
          <a:xfrm>
            <a:off x="10284065" y="3948360"/>
            <a:ext cx="524641" cy="524641"/>
            <a:chOff x="492" y="17985"/>
            <a:chExt cx="524853" cy="524853"/>
          </a:xfrm>
          <a:solidFill>
            <a:schemeClr val="accent2"/>
          </a:solidFill>
        </p:grpSpPr>
        <p:sp>
          <p:nvSpPr>
            <p:cNvPr id="49" name="Oval 48"/>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5</a:t>
              </a:r>
            </a:p>
          </p:txBody>
        </p:sp>
      </p:grpSp>
      <p:grpSp>
        <p:nvGrpSpPr>
          <p:cNvPr id="51" name="Group 50"/>
          <p:cNvGrpSpPr/>
          <p:nvPr/>
        </p:nvGrpSpPr>
        <p:grpSpPr>
          <a:xfrm>
            <a:off x="3670872" y="1460911"/>
            <a:ext cx="524641" cy="524641"/>
            <a:chOff x="492" y="17985"/>
            <a:chExt cx="524853" cy="524853"/>
          </a:xfrm>
          <a:solidFill>
            <a:schemeClr val="accent2"/>
          </a:solidFill>
        </p:grpSpPr>
        <p:sp>
          <p:nvSpPr>
            <p:cNvPr id="52" name="Oval 51"/>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2</a:t>
              </a:r>
            </a:p>
          </p:txBody>
        </p:sp>
      </p:grpSp>
      <p:grpSp>
        <p:nvGrpSpPr>
          <p:cNvPr id="57" name="Group 56"/>
          <p:cNvGrpSpPr/>
          <p:nvPr/>
        </p:nvGrpSpPr>
        <p:grpSpPr>
          <a:xfrm>
            <a:off x="1069124" y="4379508"/>
            <a:ext cx="524641" cy="524641"/>
            <a:chOff x="492" y="17985"/>
            <a:chExt cx="524853" cy="524853"/>
          </a:xfrm>
          <a:solidFill>
            <a:schemeClr val="accent2"/>
          </a:solidFill>
        </p:grpSpPr>
        <p:sp>
          <p:nvSpPr>
            <p:cNvPr id="58" name="Oval 5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6</a:t>
              </a:r>
            </a:p>
          </p:txBody>
        </p:sp>
      </p:grpSp>
      <p:pic>
        <p:nvPicPr>
          <p:cNvPr id="85" name="Picture 84"/>
          <p:cNvPicPr>
            <a:picLocks noChangeAspect="1"/>
          </p:cNvPicPr>
          <p:nvPr/>
        </p:nvPicPr>
        <p:blipFill>
          <a:blip r:embed="rId4"/>
          <a:stretch>
            <a:fillRect/>
          </a:stretch>
        </p:blipFill>
        <p:spPr>
          <a:xfrm>
            <a:off x="7875087" y="5314272"/>
            <a:ext cx="965610" cy="812866"/>
          </a:xfrm>
          <a:prstGeom prst="rect">
            <a:avLst/>
          </a:prstGeom>
        </p:spPr>
      </p:pic>
      <p:grpSp>
        <p:nvGrpSpPr>
          <p:cNvPr id="60" name="Group 59"/>
          <p:cNvGrpSpPr/>
          <p:nvPr/>
        </p:nvGrpSpPr>
        <p:grpSpPr>
          <a:xfrm>
            <a:off x="10724431" y="1495447"/>
            <a:ext cx="524641" cy="524641"/>
            <a:chOff x="492" y="17985"/>
            <a:chExt cx="524853" cy="524853"/>
          </a:xfrm>
          <a:solidFill>
            <a:schemeClr val="accent2"/>
          </a:solidFill>
        </p:grpSpPr>
        <p:sp>
          <p:nvSpPr>
            <p:cNvPr id="61" name="Oval 60"/>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3</a:t>
              </a:r>
            </a:p>
          </p:txBody>
        </p:sp>
      </p:grpSp>
      <p:sp>
        <p:nvSpPr>
          <p:cNvPr id="92" name="Freeform 5"/>
          <p:cNvSpPr>
            <a:spLocks/>
          </p:cNvSpPr>
          <p:nvPr/>
        </p:nvSpPr>
        <p:spPr bwMode="auto">
          <a:xfrm>
            <a:off x="10574982" y="2440589"/>
            <a:ext cx="723900" cy="723900"/>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 name="Group 2"/>
          <p:cNvGrpSpPr/>
          <p:nvPr/>
        </p:nvGrpSpPr>
        <p:grpSpPr>
          <a:xfrm>
            <a:off x="950627" y="1666907"/>
            <a:ext cx="2088569" cy="2056500"/>
            <a:chOff x="1324025" y="2074358"/>
            <a:chExt cx="2088569" cy="2056500"/>
          </a:xfrm>
        </p:grpSpPr>
        <p:grpSp>
          <p:nvGrpSpPr>
            <p:cNvPr id="93" name="Group 92"/>
            <p:cNvGrpSpPr/>
            <p:nvPr/>
          </p:nvGrpSpPr>
          <p:grpSpPr>
            <a:xfrm>
              <a:off x="1324025" y="2074358"/>
              <a:ext cx="1822769" cy="1857751"/>
              <a:chOff x="9738791" y="1816096"/>
              <a:chExt cx="1822769" cy="1857751"/>
            </a:xfrm>
          </p:grpSpPr>
          <p:grpSp>
            <p:nvGrpSpPr>
              <p:cNvPr id="94" name="Group 93"/>
              <p:cNvGrpSpPr>
                <a:grpSpLocks noChangeAspect="1"/>
              </p:cNvGrpSpPr>
              <p:nvPr/>
            </p:nvGrpSpPr>
            <p:grpSpPr>
              <a:xfrm>
                <a:off x="9738791" y="2044352"/>
                <a:ext cx="1524951" cy="1629495"/>
                <a:chOff x="1512865" y="949433"/>
                <a:chExt cx="2389102" cy="2552888"/>
              </a:xfrm>
            </p:grpSpPr>
            <p:grpSp>
              <p:nvGrpSpPr>
                <p:cNvPr id="96" name="Group 95"/>
                <p:cNvGrpSpPr/>
                <p:nvPr/>
              </p:nvGrpSpPr>
              <p:grpSpPr>
                <a:xfrm>
                  <a:off x="1512865" y="949433"/>
                  <a:ext cx="2389102" cy="2552888"/>
                  <a:chOff x="4383758" y="2240577"/>
                  <a:chExt cx="2389102" cy="2552888"/>
                </a:xfrm>
              </p:grpSpPr>
              <p:sp>
                <p:nvSpPr>
                  <p:cNvPr id="98" name="Rectangle 97"/>
                  <p:cNvSpPr/>
                  <p:nvPr/>
                </p:nvSpPr>
                <p:spPr bwMode="auto">
                  <a:xfrm>
                    <a:off x="4537410" y="2240577"/>
                    <a:ext cx="2235450" cy="2175770"/>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224" dirty="0">
                        <a:solidFill>
                          <a:schemeClr val="bg2">
                            <a:lumMod val="25000"/>
                          </a:schemeClr>
                        </a:solidFill>
                        <a:ea typeface="Segoe UI" pitchFamily="34" charset="0"/>
                        <a:cs typeface="Segoe UI" pitchFamily="34" charset="0"/>
                      </a:rPr>
                      <a:t>SharePoint </a:t>
                    </a:r>
                    <a:br>
                      <a:rPr lang="en-US" sz="1224" dirty="0">
                        <a:solidFill>
                          <a:schemeClr val="bg2">
                            <a:lumMod val="25000"/>
                          </a:schemeClr>
                        </a:solidFill>
                        <a:ea typeface="Segoe UI" pitchFamily="34" charset="0"/>
                        <a:cs typeface="Segoe UI" pitchFamily="34" charset="0"/>
                      </a:rPr>
                    </a:br>
                    <a:r>
                      <a:rPr lang="en-US" sz="1224" dirty="0">
                        <a:solidFill>
                          <a:schemeClr val="bg2">
                            <a:lumMod val="25000"/>
                          </a:schemeClr>
                        </a:solidFill>
                        <a:ea typeface="Segoe UI" pitchFamily="34" charset="0"/>
                        <a:cs typeface="Segoe UI" pitchFamily="34" charset="0"/>
                      </a:rPr>
                      <a:t>Service</a:t>
                    </a:r>
                  </a:p>
                </p:txBody>
              </p:sp>
              <p:grpSp>
                <p:nvGrpSpPr>
                  <p:cNvPr id="99" name="Group 98"/>
                  <p:cNvGrpSpPr/>
                  <p:nvPr/>
                </p:nvGrpSpPr>
                <p:grpSpPr>
                  <a:xfrm>
                    <a:off x="5421611" y="2886866"/>
                    <a:ext cx="789619" cy="1020140"/>
                    <a:chOff x="4557447" y="1721445"/>
                    <a:chExt cx="789619" cy="1020140"/>
                  </a:xfrm>
                </p:grpSpPr>
                <p:pic>
                  <p:nvPicPr>
                    <p:cNvPr id="107" name="Picture 106"/>
                    <p:cNvPicPr>
                      <a:picLocks noChangeAspect="1"/>
                    </p:cNvPicPr>
                    <p:nvPr/>
                  </p:nvPicPr>
                  <p:blipFill>
                    <a:blip r:embed="rId5"/>
                    <a:stretch>
                      <a:fillRect/>
                    </a:stretch>
                  </p:blipFill>
                  <p:spPr>
                    <a:xfrm>
                      <a:off x="4557447" y="1902539"/>
                      <a:ext cx="477423" cy="839046"/>
                    </a:xfrm>
                    <a:prstGeom prst="rect">
                      <a:avLst/>
                    </a:prstGeom>
                  </p:spPr>
                </p:pic>
                <p:pic>
                  <p:nvPicPr>
                    <p:cNvPr id="108" name="Picture 107"/>
                    <p:cNvPicPr>
                      <a:picLocks noChangeAspect="1"/>
                    </p:cNvPicPr>
                    <p:nvPr/>
                  </p:nvPicPr>
                  <p:blipFill>
                    <a:blip r:embed="rId5"/>
                    <a:stretch>
                      <a:fillRect/>
                    </a:stretch>
                  </p:blipFill>
                  <p:spPr>
                    <a:xfrm>
                      <a:off x="4869643" y="1721445"/>
                      <a:ext cx="477423" cy="839046"/>
                    </a:xfrm>
                    <a:prstGeom prst="rect">
                      <a:avLst/>
                    </a:prstGeom>
                  </p:spPr>
                </p:pic>
              </p:grpSp>
              <p:grpSp>
                <p:nvGrpSpPr>
                  <p:cNvPr id="100" name="Group 99"/>
                  <p:cNvGrpSpPr/>
                  <p:nvPr/>
                </p:nvGrpSpPr>
                <p:grpSpPr>
                  <a:xfrm>
                    <a:off x="4880542" y="3820782"/>
                    <a:ext cx="944427" cy="972683"/>
                    <a:chOff x="3981885" y="2834055"/>
                    <a:chExt cx="944427" cy="972683"/>
                  </a:xfrm>
                </p:grpSpPr>
                <p:pic>
                  <p:nvPicPr>
                    <p:cNvPr id="104" name="Picture 103"/>
                    <p:cNvPicPr>
                      <a:picLocks noChangeAspect="1"/>
                    </p:cNvPicPr>
                    <p:nvPr/>
                  </p:nvPicPr>
                  <p:blipFill>
                    <a:blip r:embed="rId5"/>
                    <a:stretch>
                      <a:fillRect/>
                    </a:stretch>
                  </p:blipFill>
                  <p:spPr>
                    <a:xfrm>
                      <a:off x="3981885" y="2967692"/>
                      <a:ext cx="477423" cy="839046"/>
                    </a:xfrm>
                    <a:prstGeom prst="rect">
                      <a:avLst/>
                    </a:prstGeom>
                  </p:spPr>
                </p:pic>
                <p:pic>
                  <p:nvPicPr>
                    <p:cNvPr id="105" name="Picture 104"/>
                    <p:cNvPicPr>
                      <a:picLocks noChangeAspect="1"/>
                    </p:cNvPicPr>
                    <p:nvPr/>
                  </p:nvPicPr>
                  <p:blipFill>
                    <a:blip r:embed="rId5"/>
                    <a:stretch>
                      <a:fillRect/>
                    </a:stretch>
                  </p:blipFill>
                  <p:spPr>
                    <a:xfrm>
                      <a:off x="4269036" y="2834055"/>
                      <a:ext cx="477423" cy="839046"/>
                    </a:xfrm>
                    <a:prstGeom prst="rect">
                      <a:avLst/>
                    </a:prstGeom>
                  </p:spPr>
                </p:pic>
                <p:pic>
                  <p:nvPicPr>
                    <p:cNvPr id="106" name="Picture 105"/>
                    <p:cNvPicPr>
                      <a:picLocks noChangeAspect="1"/>
                    </p:cNvPicPr>
                    <p:nvPr/>
                  </p:nvPicPr>
                  <p:blipFill>
                    <a:blip r:embed="rId6"/>
                    <a:stretch>
                      <a:fillRect/>
                    </a:stretch>
                  </p:blipFill>
                  <p:spPr>
                    <a:xfrm>
                      <a:off x="4480085" y="3260431"/>
                      <a:ext cx="446227" cy="456212"/>
                    </a:xfrm>
                    <a:prstGeom prst="rect">
                      <a:avLst/>
                    </a:prstGeom>
                  </p:spPr>
                </p:pic>
              </p:grpSp>
              <p:grpSp>
                <p:nvGrpSpPr>
                  <p:cNvPr id="101" name="Group 100"/>
                  <p:cNvGrpSpPr/>
                  <p:nvPr/>
                </p:nvGrpSpPr>
                <p:grpSpPr>
                  <a:xfrm>
                    <a:off x="4383758" y="2988031"/>
                    <a:ext cx="968998" cy="971748"/>
                    <a:chOff x="3601101" y="2714202"/>
                    <a:chExt cx="968998" cy="971748"/>
                  </a:xfrm>
                </p:grpSpPr>
                <p:pic>
                  <p:nvPicPr>
                    <p:cNvPr id="102" name="Picture 101"/>
                    <p:cNvPicPr>
                      <a:picLocks noChangeAspect="1"/>
                    </p:cNvPicPr>
                    <p:nvPr/>
                  </p:nvPicPr>
                  <p:blipFill>
                    <a:blip r:embed="rId5"/>
                    <a:stretch>
                      <a:fillRect/>
                    </a:stretch>
                  </p:blipFill>
                  <p:spPr>
                    <a:xfrm>
                      <a:off x="3601101" y="2846904"/>
                      <a:ext cx="477423" cy="839046"/>
                    </a:xfrm>
                    <a:prstGeom prst="rect">
                      <a:avLst/>
                    </a:prstGeom>
                  </p:spPr>
                </p:pic>
                <p:pic>
                  <p:nvPicPr>
                    <p:cNvPr id="103" name="Picture 102"/>
                    <p:cNvPicPr>
                      <a:picLocks noChangeAspect="1"/>
                    </p:cNvPicPr>
                    <p:nvPr/>
                  </p:nvPicPr>
                  <p:blipFill>
                    <a:blip r:embed="rId7"/>
                    <a:stretch>
                      <a:fillRect/>
                    </a:stretch>
                  </p:blipFill>
                  <p:spPr>
                    <a:xfrm>
                      <a:off x="3875612" y="2714202"/>
                      <a:ext cx="694487" cy="898458"/>
                    </a:xfrm>
                    <a:prstGeom prst="rect">
                      <a:avLst/>
                    </a:prstGeom>
                  </p:spPr>
                </p:pic>
              </p:grpSp>
            </p:grpSp>
            <p:pic>
              <p:nvPicPr>
                <p:cNvPr id="97" name="Picture 96"/>
                <p:cNvPicPr>
                  <a:picLocks noChangeAspect="1"/>
                </p:cNvPicPr>
                <p:nvPr/>
              </p:nvPicPr>
              <p:blipFill>
                <a:blip r:embed="rId5"/>
                <a:stretch>
                  <a:fillRect/>
                </a:stretch>
              </p:blipFill>
              <p:spPr>
                <a:xfrm>
                  <a:off x="3194497" y="1758239"/>
                  <a:ext cx="477423" cy="839046"/>
                </a:xfrm>
                <a:prstGeom prst="rect">
                  <a:avLst/>
                </a:prstGeom>
              </p:spPr>
            </p:pic>
          </p:grpSp>
          <p:pic>
            <p:nvPicPr>
              <p:cNvPr id="95" name="Picture 94"/>
              <p:cNvPicPr>
                <a:picLocks noChangeAspect="1"/>
              </p:cNvPicPr>
              <p:nvPr/>
            </p:nvPicPr>
            <p:blipFill>
              <a:blip r:embed="rId8"/>
              <a:stretch>
                <a:fillRect/>
              </a:stretch>
            </p:blipFill>
            <p:spPr>
              <a:xfrm>
                <a:off x="10965924" y="1816096"/>
                <a:ext cx="595636" cy="574983"/>
              </a:xfrm>
              <a:prstGeom prst="rect">
                <a:avLst/>
              </a:prstGeom>
            </p:spPr>
          </p:pic>
        </p:grpSp>
        <p:pic>
          <p:nvPicPr>
            <p:cNvPr id="109" name="Picture 108"/>
            <p:cNvPicPr>
              <a:picLocks noChangeAspect="1"/>
            </p:cNvPicPr>
            <p:nvPr/>
          </p:nvPicPr>
          <p:blipFill>
            <a:blip r:embed="rId9"/>
            <a:stretch>
              <a:fillRect/>
            </a:stretch>
          </p:blipFill>
          <p:spPr>
            <a:xfrm>
              <a:off x="2468646" y="3222237"/>
              <a:ext cx="943948" cy="908621"/>
            </a:xfrm>
            <a:prstGeom prst="rect">
              <a:avLst/>
            </a:prstGeom>
          </p:spPr>
        </p:pic>
      </p:grpSp>
      <p:grpSp>
        <p:nvGrpSpPr>
          <p:cNvPr id="110" name="Group 109"/>
          <p:cNvGrpSpPr/>
          <p:nvPr/>
        </p:nvGrpSpPr>
        <p:grpSpPr>
          <a:xfrm>
            <a:off x="4689643" y="4693675"/>
            <a:ext cx="1582395" cy="1139278"/>
            <a:chOff x="7303388" y="5401003"/>
            <a:chExt cx="1551508" cy="1117041"/>
          </a:xfrm>
        </p:grpSpPr>
        <p:sp>
          <p:nvSpPr>
            <p:cNvPr id="111" name="Arc 110"/>
            <p:cNvSpPr/>
            <p:nvPr/>
          </p:nvSpPr>
          <p:spPr>
            <a:xfrm rot="7968779">
              <a:off x="7460381" y="5819698"/>
              <a:ext cx="406105" cy="720091"/>
            </a:xfrm>
            <a:prstGeom prst="arc">
              <a:avLst>
                <a:gd name="adj1" fmla="val 2097834"/>
                <a:gd name="adj2" fmla="val 366333"/>
              </a:avLst>
            </a:prstGeom>
            <a:ln w="28575">
              <a:solidFill>
                <a:schemeClr val="bg2">
                  <a:lumMod val="5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28">
                <a:latin typeface="Segoe UI Light" panose="020B0502040204020203" pitchFamily="34" charset="0"/>
                <a:cs typeface="Segoe UI Light" panose="020B0502040204020203" pitchFamily="34" charset="0"/>
              </a:endParaRPr>
            </a:p>
          </p:txBody>
        </p:sp>
        <p:grpSp>
          <p:nvGrpSpPr>
            <p:cNvPr id="112" name="Group 111"/>
            <p:cNvGrpSpPr/>
            <p:nvPr/>
          </p:nvGrpSpPr>
          <p:grpSpPr>
            <a:xfrm>
              <a:off x="7524159" y="5401003"/>
              <a:ext cx="1330737" cy="1117041"/>
              <a:chOff x="5602373" y="5181081"/>
              <a:chExt cx="1330737" cy="1117041"/>
            </a:xfrm>
          </p:grpSpPr>
          <p:sp>
            <p:nvSpPr>
              <p:cNvPr id="113" name="Rectangle 112"/>
              <p:cNvSpPr/>
              <p:nvPr/>
            </p:nvSpPr>
            <p:spPr bwMode="auto">
              <a:xfrm>
                <a:off x="5602373" y="5181081"/>
                <a:ext cx="1330737" cy="825548"/>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632" dirty="0">
                    <a:solidFill>
                      <a:schemeClr val="bg2">
                        <a:lumMod val="25000"/>
                      </a:schemeClr>
                    </a:solidFill>
                    <a:ea typeface="Segoe UI" pitchFamily="34" charset="0"/>
                    <a:cs typeface="Segoe UI" pitchFamily="34" charset="0"/>
                  </a:rPr>
                  <a:t>Remote timer job</a:t>
                </a:r>
              </a:p>
            </p:txBody>
          </p:sp>
          <p:pic>
            <p:nvPicPr>
              <p:cNvPr id="114" name="Picture 113"/>
              <p:cNvPicPr>
                <a:picLocks noChangeAspect="1"/>
              </p:cNvPicPr>
              <p:nvPr/>
            </p:nvPicPr>
            <p:blipFill>
              <a:blip r:embed="rId10"/>
              <a:stretch>
                <a:fillRect/>
              </a:stretch>
            </p:blipFill>
            <p:spPr>
              <a:xfrm>
                <a:off x="6173273" y="5504682"/>
                <a:ext cx="730013" cy="793440"/>
              </a:xfrm>
              <a:prstGeom prst="rect">
                <a:avLst/>
              </a:prstGeom>
            </p:spPr>
          </p:pic>
        </p:grpSp>
      </p:grpSp>
      <p:pic>
        <p:nvPicPr>
          <p:cNvPr id="4" name="Picture 3"/>
          <p:cNvPicPr>
            <a:picLocks noChangeAspect="1"/>
          </p:cNvPicPr>
          <p:nvPr/>
        </p:nvPicPr>
        <p:blipFill>
          <a:blip r:embed="rId11"/>
          <a:stretch>
            <a:fillRect/>
          </a:stretch>
        </p:blipFill>
        <p:spPr>
          <a:xfrm>
            <a:off x="1647225" y="4733707"/>
            <a:ext cx="840689" cy="712998"/>
          </a:xfrm>
          <a:prstGeom prst="rect">
            <a:avLst/>
          </a:prstGeom>
        </p:spPr>
      </p:pic>
      <p:grpSp>
        <p:nvGrpSpPr>
          <p:cNvPr id="125" name="Group 124"/>
          <p:cNvGrpSpPr>
            <a:grpSpLocks noChangeAspect="1"/>
          </p:cNvGrpSpPr>
          <p:nvPr/>
        </p:nvGrpSpPr>
        <p:grpSpPr>
          <a:xfrm>
            <a:off x="10043631" y="4683899"/>
            <a:ext cx="956493" cy="1044000"/>
            <a:chOff x="3466161" y="1940563"/>
            <a:chExt cx="1659487" cy="1811311"/>
          </a:xfrm>
        </p:grpSpPr>
        <p:grpSp>
          <p:nvGrpSpPr>
            <p:cNvPr id="126" name="Group 125"/>
            <p:cNvGrpSpPr/>
            <p:nvPr/>
          </p:nvGrpSpPr>
          <p:grpSpPr>
            <a:xfrm>
              <a:off x="3466161" y="2018449"/>
              <a:ext cx="1659487" cy="1659487"/>
              <a:chOff x="5282133" y="2503461"/>
              <a:chExt cx="1659487" cy="1659487"/>
            </a:xfrm>
          </p:grpSpPr>
          <p:sp>
            <p:nvSpPr>
              <p:cNvPr id="129" name="Oval 128"/>
              <p:cNvSpPr/>
              <p:nvPr/>
            </p:nvSpPr>
            <p:spPr bwMode="auto">
              <a:xfrm>
                <a:off x="5282133" y="2503461"/>
                <a:ext cx="1659487" cy="1659487"/>
              </a:xfrm>
              <a:prstGeom prst="ellipse">
                <a:avLst/>
              </a:prstGeom>
              <a:solidFill>
                <a:schemeClr val="bg1"/>
              </a:solidFill>
              <a:ln w="38100">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0" name="Group 129"/>
              <p:cNvGrpSpPr>
                <a:grpSpLocks noChangeAspect="1"/>
              </p:cNvGrpSpPr>
              <p:nvPr/>
            </p:nvGrpSpPr>
            <p:grpSpPr>
              <a:xfrm>
                <a:off x="5576274" y="2910962"/>
                <a:ext cx="1071204" cy="844483"/>
                <a:chOff x="7335184" y="545607"/>
                <a:chExt cx="661582" cy="521558"/>
              </a:xfrm>
            </p:grpSpPr>
            <p:pic>
              <p:nvPicPr>
                <p:cNvPr id="131" name="Picture 130"/>
                <p:cNvPicPr>
                  <a:picLocks noChangeAspect="1"/>
                </p:cNvPicPr>
                <p:nvPr/>
              </p:nvPicPr>
              <p:blipFill>
                <a:blip r:embed="rId12"/>
                <a:stretch>
                  <a:fillRect/>
                </a:stretch>
              </p:blipFill>
              <p:spPr>
                <a:xfrm>
                  <a:off x="7335184" y="545607"/>
                  <a:ext cx="661582" cy="521558"/>
                </a:xfrm>
                <a:prstGeom prst="rect">
                  <a:avLst/>
                </a:prstGeom>
              </p:spPr>
            </p:pic>
            <p:sp>
              <p:nvSpPr>
                <p:cNvPr id="132" name="TextBox 131"/>
                <p:cNvSpPr txBox="1"/>
                <p:nvPr/>
              </p:nvSpPr>
              <p:spPr>
                <a:xfrm>
                  <a:off x="7550542" y="701436"/>
                  <a:ext cx="217525" cy="230854"/>
                </a:xfrm>
                <a:prstGeom prst="rect">
                  <a:avLst/>
                </a:prstGeom>
                <a:noFill/>
              </p:spPr>
              <p:txBody>
                <a:bodyPr wrap="none" lIns="0" tIns="0" rIns="0" bIns="0" rtlCol="0">
                  <a:spAutoFit/>
                </a:bodyPr>
                <a:lstStyle/>
                <a:p>
                  <a:r>
                    <a:rPr lang="en-US" sz="1400" spc="-71" dirty="0">
                      <a:solidFill>
                        <a:schemeClr val="bg2">
                          <a:lumMod val="25000"/>
                        </a:schemeClr>
                      </a:solidFill>
                      <a:latin typeface="+mj-lt"/>
                    </a:rPr>
                    <a:t>C#</a:t>
                  </a:r>
                  <a:endParaRPr lang="fi-FI" sz="1400" spc="-71" dirty="0">
                    <a:solidFill>
                      <a:schemeClr val="bg2">
                        <a:lumMod val="25000"/>
                      </a:schemeClr>
                    </a:solidFill>
                    <a:latin typeface="+mj-lt"/>
                  </a:endParaRPr>
                </a:p>
              </p:txBody>
            </p:sp>
          </p:grpSp>
        </p:grpSp>
        <p:sp>
          <p:nvSpPr>
            <p:cNvPr id="127" name="Isosceles Triangle 126"/>
            <p:cNvSpPr/>
            <p:nvPr/>
          </p:nvSpPr>
          <p:spPr bwMode="auto">
            <a:xfrm rot="16200000" flipH="1">
              <a:off x="4236529" y="3620027"/>
              <a:ext cx="151824" cy="111870"/>
            </a:xfrm>
            <a:prstGeom prst="triangle">
              <a:avLst/>
            </a:prstGeom>
            <a:solidFill>
              <a:schemeClr val="bg1">
                <a:lumMod val="85000"/>
              </a:schemeClr>
            </a:solidFill>
            <a:ln w="38100">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8" name="Isosceles Triangle 127"/>
            <p:cNvSpPr/>
            <p:nvPr/>
          </p:nvSpPr>
          <p:spPr bwMode="auto">
            <a:xfrm rot="5400000">
              <a:off x="4236529" y="1960540"/>
              <a:ext cx="151824" cy="111870"/>
            </a:xfrm>
            <a:prstGeom prst="triangle">
              <a:avLst/>
            </a:prstGeom>
            <a:solidFill>
              <a:schemeClr val="bg1">
                <a:lumMod val="85000"/>
              </a:schemeClr>
            </a:solidFill>
            <a:ln w="38100">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141" name="Picture 140"/>
          <p:cNvPicPr>
            <a:picLocks noChangeAspect="1"/>
          </p:cNvPicPr>
          <p:nvPr/>
        </p:nvPicPr>
        <p:blipFill>
          <a:blip r:embed="rId12"/>
          <a:stretch>
            <a:fillRect/>
          </a:stretch>
        </p:blipFill>
        <p:spPr>
          <a:xfrm>
            <a:off x="7109097" y="1873286"/>
            <a:ext cx="637282" cy="502401"/>
          </a:xfrm>
          <a:prstGeom prst="rect">
            <a:avLst/>
          </a:prstGeom>
        </p:spPr>
      </p:pic>
      <p:pic>
        <p:nvPicPr>
          <p:cNvPr id="145" name="Picture 144"/>
          <p:cNvPicPr>
            <a:picLocks noChangeAspect="1"/>
          </p:cNvPicPr>
          <p:nvPr/>
        </p:nvPicPr>
        <p:blipFill>
          <a:blip r:embed="rId13"/>
          <a:stretch>
            <a:fillRect/>
          </a:stretch>
        </p:blipFill>
        <p:spPr>
          <a:xfrm>
            <a:off x="7565312" y="1985552"/>
            <a:ext cx="328156" cy="337388"/>
          </a:xfrm>
          <a:prstGeom prst="rect">
            <a:avLst/>
          </a:prstGeom>
        </p:spPr>
      </p:pic>
      <p:pic>
        <p:nvPicPr>
          <p:cNvPr id="146" name="Picture 145"/>
          <p:cNvPicPr>
            <a:picLocks noChangeAspect="1"/>
          </p:cNvPicPr>
          <p:nvPr/>
        </p:nvPicPr>
        <p:blipFill>
          <a:blip r:embed="rId12"/>
          <a:stretch>
            <a:fillRect/>
          </a:stretch>
        </p:blipFill>
        <p:spPr>
          <a:xfrm>
            <a:off x="7118146" y="2352204"/>
            <a:ext cx="637282" cy="502401"/>
          </a:xfrm>
          <a:prstGeom prst="rect">
            <a:avLst/>
          </a:prstGeom>
        </p:spPr>
      </p:pic>
      <p:pic>
        <p:nvPicPr>
          <p:cNvPr id="6" name="Picture 5"/>
          <p:cNvPicPr>
            <a:picLocks noChangeAspect="1"/>
          </p:cNvPicPr>
          <p:nvPr/>
        </p:nvPicPr>
        <p:blipFill>
          <a:blip r:embed="rId14"/>
          <a:stretch>
            <a:fillRect/>
          </a:stretch>
        </p:blipFill>
        <p:spPr>
          <a:xfrm>
            <a:off x="7589098" y="2503943"/>
            <a:ext cx="289740" cy="287264"/>
          </a:xfrm>
          <a:prstGeom prst="rect">
            <a:avLst/>
          </a:prstGeom>
        </p:spPr>
      </p:pic>
      <p:grpSp>
        <p:nvGrpSpPr>
          <p:cNvPr id="133" name="Group 132"/>
          <p:cNvGrpSpPr>
            <a:grpSpLocks noChangeAspect="1"/>
          </p:cNvGrpSpPr>
          <p:nvPr/>
        </p:nvGrpSpPr>
        <p:grpSpPr>
          <a:xfrm>
            <a:off x="6509541" y="1830121"/>
            <a:ext cx="956493" cy="1044000"/>
            <a:chOff x="3466161" y="1940563"/>
            <a:chExt cx="1659487" cy="1811311"/>
          </a:xfrm>
        </p:grpSpPr>
        <p:sp>
          <p:nvSpPr>
            <p:cNvPr id="137" name="Oval 136"/>
            <p:cNvSpPr/>
            <p:nvPr/>
          </p:nvSpPr>
          <p:spPr bwMode="auto">
            <a:xfrm>
              <a:off x="3466161" y="2018449"/>
              <a:ext cx="1659487" cy="1659487"/>
            </a:xfrm>
            <a:prstGeom prst="ellipse">
              <a:avLst/>
            </a:prstGeom>
            <a:no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5" name="Isosceles Triangle 134"/>
            <p:cNvSpPr/>
            <p:nvPr/>
          </p:nvSpPr>
          <p:spPr bwMode="auto">
            <a:xfrm rot="16200000" flipH="1">
              <a:off x="4236529" y="3620027"/>
              <a:ext cx="151824" cy="111870"/>
            </a:xfrm>
            <a:prstGeom prst="triangle">
              <a:avLst/>
            </a:prstGeom>
            <a:solidFill>
              <a:schemeClr val="bg1">
                <a:lumMod val="85000"/>
              </a:schemeClr>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6" name="Isosceles Triangle 135"/>
            <p:cNvSpPr/>
            <p:nvPr/>
          </p:nvSpPr>
          <p:spPr bwMode="auto">
            <a:xfrm rot="5400000">
              <a:off x="4236529" y="1960540"/>
              <a:ext cx="151824" cy="111870"/>
            </a:xfrm>
            <a:prstGeom prst="triangle">
              <a:avLst/>
            </a:prstGeom>
            <a:solidFill>
              <a:schemeClr val="bg1">
                <a:lumMod val="85000"/>
              </a:schemeClr>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4" name="Group 53"/>
          <p:cNvGrpSpPr/>
          <p:nvPr/>
        </p:nvGrpSpPr>
        <p:grpSpPr>
          <a:xfrm>
            <a:off x="586113" y="1523005"/>
            <a:ext cx="524641" cy="524641"/>
            <a:chOff x="492" y="17985"/>
            <a:chExt cx="524853" cy="524853"/>
          </a:xfrm>
          <a:solidFill>
            <a:schemeClr val="accent2"/>
          </a:solidFill>
        </p:grpSpPr>
        <p:sp>
          <p:nvSpPr>
            <p:cNvPr id="55" name="Oval 54"/>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66378">
                <a:lnSpc>
                  <a:spcPct val="90000"/>
                </a:lnSpc>
                <a:spcBef>
                  <a:spcPct val="0"/>
                </a:spcBef>
                <a:spcAft>
                  <a:spcPct val="35000"/>
                </a:spcAft>
              </a:pPr>
              <a:r>
                <a:rPr lang="en-US" sz="2399" dirty="0"/>
                <a:t>1</a:t>
              </a:r>
            </a:p>
          </p:txBody>
        </p:sp>
      </p:grpSp>
      <p:sp>
        <p:nvSpPr>
          <p:cNvPr id="73" name="Footer Placeholder 2"/>
          <p:cNvSpPr>
            <a:spLocks noGrp="1"/>
          </p:cNvSpPr>
          <p:nvPr>
            <p:ph type="ftr" sz="quarter" idx="10"/>
          </p:nvPr>
        </p:nvSpPr>
        <p:spPr>
          <a:xfrm>
            <a:off x="7964488" y="295272"/>
            <a:ext cx="4197350" cy="371475"/>
          </a:xfrm>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spTree>
    <p:extLst>
      <p:ext uri="{BB962C8B-B14F-4D97-AF65-F5344CB8AC3E}">
        <p14:creationId xmlns:p14="http://schemas.microsoft.com/office/powerpoint/2010/main" val="261254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par>
                                <p:cTn id="15" presetID="10"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500"/>
                                        <p:tgtEl>
                                          <p:spTgt spid="141"/>
                                        </p:tgtEl>
                                      </p:cBhvr>
                                    </p:animEffect>
                                  </p:childTnLst>
                                </p:cTn>
                              </p:par>
                              <p:par>
                                <p:cTn id="18" presetID="10" presetClass="entr" presetSubtype="0" fill="hold" nodeType="withEffect">
                                  <p:stCondLst>
                                    <p:cond delay="0"/>
                                  </p:stCondLst>
                                  <p:childTnLst>
                                    <p:set>
                                      <p:cBhvr>
                                        <p:cTn id="19" dur="1" fill="hold">
                                          <p:stCondLst>
                                            <p:cond delay="0"/>
                                          </p:stCondLst>
                                        </p:cTn>
                                        <p:tgtEl>
                                          <p:spTgt spid="145"/>
                                        </p:tgtEl>
                                        <p:attrNameLst>
                                          <p:attrName>style.visibility</p:attrName>
                                        </p:attrNameLst>
                                      </p:cBhvr>
                                      <p:to>
                                        <p:strVal val="visible"/>
                                      </p:to>
                                    </p:set>
                                    <p:animEffect transition="in" filter="fade">
                                      <p:cBhvr>
                                        <p:cTn id="20" dur="500"/>
                                        <p:tgtEl>
                                          <p:spTgt spid="145"/>
                                        </p:tgtEl>
                                      </p:cBhvr>
                                    </p:animEffect>
                                  </p:childTnLst>
                                </p:cTn>
                              </p:par>
                              <p:par>
                                <p:cTn id="21" presetID="10" presetClass="entr" presetSubtype="0" fill="hold" nodeType="with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3"/>
                                        </p:tgtEl>
                                        <p:attrNameLst>
                                          <p:attrName>style.visibility</p:attrName>
                                        </p:attrNameLst>
                                      </p:cBhvr>
                                      <p:to>
                                        <p:strVal val="visible"/>
                                      </p:to>
                                    </p:set>
                                    <p:animEffect transition="in" filter="fade">
                                      <p:cBhvr>
                                        <p:cTn id="29" dur="500"/>
                                        <p:tgtEl>
                                          <p:spTgt spid="13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right)">
                                      <p:cBhvr>
                                        <p:cTn id="34" dur="500"/>
                                        <p:tgtEl>
                                          <p:spTgt spid="41"/>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fade">
                                      <p:cBhvr>
                                        <p:cTn id="41" dur="500"/>
                                        <p:tgtEl>
                                          <p:spTgt spid="92"/>
                                        </p:tgtEl>
                                      </p:cBhvr>
                                    </p:animEffect>
                                  </p:childTnLst>
                                </p:cTn>
                              </p:par>
                              <p:par>
                                <p:cTn id="42" presetID="10" presetClass="entr" presetSubtype="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right)">
                                      <p:cBhvr>
                                        <p:cTn id="49" dur="500"/>
                                        <p:tgtEl>
                                          <p:spTgt spid="45"/>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10"/>
                                        </p:tgtEl>
                                        <p:attrNameLst>
                                          <p:attrName>style.visibility</p:attrName>
                                        </p:attrNameLst>
                                      </p:cBhvr>
                                      <p:to>
                                        <p:strVal val="visible"/>
                                      </p:to>
                                    </p:set>
                                    <p:animEffect transition="in" filter="fade">
                                      <p:cBhvr>
                                        <p:cTn id="53" dur="500"/>
                                        <p:tgtEl>
                                          <p:spTgt spid="110"/>
                                        </p:tgtEl>
                                      </p:cBhvr>
                                    </p:animEffect>
                                  </p:childTnLst>
                                </p:cTn>
                              </p:par>
                              <p:par>
                                <p:cTn id="54" presetID="10" presetClass="entr" presetSubtype="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0" presetClass="entr" presetSubtype="0" fill="hold" nodeType="withEffect">
                                  <p:stCondLst>
                                    <p:cond delay="0"/>
                                  </p:stCondLst>
                                  <p:childTnLst>
                                    <p:set>
                                      <p:cBhvr>
                                        <p:cTn id="67" dur="1" fill="hold">
                                          <p:stCondLst>
                                            <p:cond delay="0"/>
                                          </p:stCondLst>
                                        </p:cTn>
                                        <p:tgtEl>
                                          <p:spTgt spid="125"/>
                                        </p:tgtEl>
                                        <p:attrNameLst>
                                          <p:attrName>style.visibility</p:attrName>
                                        </p:attrNameLst>
                                      </p:cBhvr>
                                      <p:to>
                                        <p:strVal val="visible"/>
                                      </p:to>
                                    </p:set>
                                    <p:animEffect transition="in" filter="fade">
                                      <p:cBhvr>
                                        <p:cTn id="68" dur="500"/>
                                        <p:tgtEl>
                                          <p:spTgt spid="125"/>
                                        </p:tgtEl>
                                      </p:cBhvr>
                                    </p:animEffect>
                                  </p:childTnLst>
                                </p:cTn>
                              </p:par>
                              <p:par>
                                <p:cTn id="69" presetID="10" presetClass="entr" presetSubtype="0" fill="hold" nodeType="with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fade">
                                      <p:cBhvr>
                                        <p:cTn id="71" dur="500"/>
                                        <p:tgtEl>
                                          <p:spTgt spid="85"/>
                                        </p:tgtEl>
                                      </p:cBhvr>
                                    </p:animEffect>
                                  </p:childTnLst>
                                </p:cTn>
                              </p:par>
                              <p:par>
                                <p:cTn id="72" presetID="10" presetClass="entr" presetSubtype="0"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right)">
                                      <p:cBhvr>
                                        <p:cTn id="79" dur="500"/>
                                        <p:tgtEl>
                                          <p:spTgt spid="37"/>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p:cNvCxnSpPr/>
          <p:nvPr/>
        </p:nvCxnSpPr>
        <p:spPr>
          <a:xfrm>
            <a:off x="2783803" y="3576638"/>
            <a:ext cx="1445297" cy="0"/>
          </a:xfrm>
          <a:prstGeom prst="straightConnector1">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4639" y="295274"/>
            <a:ext cx="11889564" cy="917575"/>
          </a:xfrm>
        </p:spPr>
        <p:txBody>
          <a:bodyPr/>
          <a:lstStyle/>
          <a:p>
            <a:r>
              <a:rPr lang="en-US" dirty="0"/>
              <a:t>Provisioning time logic</a:t>
            </a:r>
          </a:p>
        </p:txBody>
      </p:sp>
      <p:sp>
        <p:nvSpPr>
          <p:cNvPr id="72" name="Oval 71"/>
          <p:cNvSpPr/>
          <p:nvPr/>
        </p:nvSpPr>
        <p:spPr bwMode="auto">
          <a:xfrm>
            <a:off x="950119" y="2202922"/>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1</a:t>
            </a:r>
          </a:p>
        </p:txBody>
      </p:sp>
      <p:grpSp>
        <p:nvGrpSpPr>
          <p:cNvPr id="20" name="Group 19"/>
          <p:cNvGrpSpPr/>
          <p:nvPr/>
        </p:nvGrpSpPr>
        <p:grpSpPr>
          <a:xfrm>
            <a:off x="4332763" y="2202922"/>
            <a:ext cx="2194610" cy="2026046"/>
            <a:chOff x="4332763" y="2202922"/>
            <a:chExt cx="2194610" cy="2026046"/>
          </a:xfrm>
        </p:grpSpPr>
        <p:pic>
          <p:nvPicPr>
            <p:cNvPr id="85" name="Picture 84"/>
            <p:cNvPicPr>
              <a:picLocks noChangeAspect="1"/>
            </p:cNvPicPr>
            <p:nvPr/>
          </p:nvPicPr>
          <p:blipFill>
            <a:blip r:embed="rId3"/>
            <a:stretch>
              <a:fillRect/>
            </a:stretch>
          </p:blipFill>
          <p:spPr>
            <a:xfrm>
              <a:off x="4332763" y="2943225"/>
              <a:ext cx="2194610" cy="1285743"/>
            </a:xfrm>
            <a:prstGeom prst="rect">
              <a:avLst/>
            </a:prstGeom>
            <a:ln w="19050">
              <a:solidFill>
                <a:schemeClr val="bg1">
                  <a:lumMod val="85000"/>
                </a:schemeClr>
              </a:solidFill>
            </a:ln>
          </p:spPr>
        </p:pic>
        <p:sp>
          <p:nvSpPr>
            <p:cNvPr id="86" name="Oval 85"/>
            <p:cNvSpPr/>
            <p:nvPr/>
          </p:nvSpPr>
          <p:spPr bwMode="auto">
            <a:xfrm>
              <a:off x="4332763" y="2202922"/>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2</a:t>
              </a:r>
            </a:p>
          </p:txBody>
        </p:sp>
      </p:grpSp>
      <p:cxnSp>
        <p:nvCxnSpPr>
          <p:cNvPr id="90" name="Straight Connector 89"/>
          <p:cNvCxnSpPr/>
          <p:nvPr/>
        </p:nvCxnSpPr>
        <p:spPr>
          <a:xfrm>
            <a:off x="7117139" y="1857374"/>
            <a:ext cx="0" cy="3438526"/>
          </a:xfrm>
          <a:prstGeom prst="line">
            <a:avLst/>
          </a:prstGeom>
          <a:ln w="22225">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117139" y="1857374"/>
            <a:ext cx="1036261"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26950" y="3576638"/>
            <a:ext cx="1626450"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117139" y="5295900"/>
            <a:ext cx="1036261" cy="0"/>
          </a:xfrm>
          <a:prstGeom prst="line">
            <a:avLst/>
          </a:prstGeom>
          <a:ln w="22225">
            <a:solidFill>
              <a:schemeClr val="accent2"/>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8137659" y="985970"/>
            <a:ext cx="4298816" cy="4943315"/>
            <a:chOff x="8137659" y="985970"/>
            <a:chExt cx="4298816" cy="4943315"/>
          </a:xfrm>
        </p:grpSpPr>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411" y="1065240"/>
              <a:ext cx="2402135" cy="1412455"/>
            </a:xfrm>
            <a:prstGeom prst="rect">
              <a:avLst/>
            </a:prstGeom>
          </p:spPr>
        </p:pic>
        <p:pic>
          <p:nvPicPr>
            <p:cNvPr id="88" name="Picture 8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83410" y="2766507"/>
              <a:ext cx="2402135" cy="1419914"/>
            </a:xfrm>
            <a:prstGeom prst="rect">
              <a:avLst/>
            </a:prstGeom>
          </p:spPr>
        </p:pic>
        <p:pic>
          <p:nvPicPr>
            <p:cNvPr id="89" name="Picture 8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83412" y="4475233"/>
              <a:ext cx="2402134" cy="1454052"/>
            </a:xfrm>
            <a:prstGeom prst="rect">
              <a:avLst/>
            </a:prstGeom>
          </p:spPr>
        </p:pic>
        <p:sp>
          <p:nvSpPr>
            <p:cNvPr id="94" name="Rectangle 93"/>
            <p:cNvSpPr/>
            <p:nvPr/>
          </p:nvSpPr>
          <p:spPr bwMode="auto">
            <a:xfrm>
              <a:off x="10829322" y="1535314"/>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Project site</a:t>
              </a:r>
            </a:p>
          </p:txBody>
        </p:sp>
        <p:sp>
          <p:nvSpPr>
            <p:cNvPr id="95" name="Rectangle 94"/>
            <p:cNvSpPr/>
            <p:nvPr/>
          </p:nvSpPr>
          <p:spPr bwMode="auto">
            <a:xfrm>
              <a:off x="10829322" y="3240311"/>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Organizational</a:t>
              </a:r>
            </a:p>
          </p:txBody>
        </p:sp>
        <p:sp>
          <p:nvSpPr>
            <p:cNvPr id="96" name="Rectangle 95"/>
            <p:cNvSpPr/>
            <p:nvPr/>
          </p:nvSpPr>
          <p:spPr bwMode="auto">
            <a:xfrm>
              <a:off x="10829322" y="4966106"/>
              <a:ext cx="1607153"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a:gradFill>
                    <a:gsLst>
                      <a:gs pos="11504">
                        <a:schemeClr val="tx1"/>
                      </a:gs>
                      <a:gs pos="38000">
                        <a:schemeClr val="tx1"/>
                      </a:gs>
                    </a:gsLst>
                    <a:lin ang="5400000" scaled="0"/>
                  </a:gradFill>
                </a:rPr>
                <a:t>Workgroup</a:t>
              </a:r>
            </a:p>
          </p:txBody>
        </p:sp>
        <p:sp>
          <p:nvSpPr>
            <p:cNvPr id="97" name="Oval 96"/>
            <p:cNvSpPr/>
            <p:nvPr/>
          </p:nvSpPr>
          <p:spPr bwMode="auto">
            <a:xfrm>
              <a:off x="8137659" y="98597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sp>
          <p:nvSpPr>
            <p:cNvPr id="98" name="Oval 97"/>
            <p:cNvSpPr/>
            <p:nvPr/>
          </p:nvSpPr>
          <p:spPr bwMode="auto">
            <a:xfrm>
              <a:off x="8137659" y="268010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sp>
          <p:nvSpPr>
            <p:cNvPr id="99" name="Oval 98"/>
            <p:cNvSpPr/>
            <p:nvPr/>
          </p:nvSpPr>
          <p:spPr bwMode="auto">
            <a:xfrm>
              <a:off x="8137659" y="4374230"/>
              <a:ext cx="438150" cy="438150"/>
            </a:xfrm>
            <a:prstGeom prst="ellipse">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rPr>
                <a:t>3</a:t>
              </a:r>
            </a:p>
          </p:txBody>
        </p:sp>
      </p:grpSp>
      <p:sp>
        <p:nvSpPr>
          <p:cNvPr id="104" name="TextBox 103"/>
          <p:cNvSpPr txBox="1"/>
          <p:nvPr/>
        </p:nvSpPr>
        <p:spPr>
          <a:xfrm>
            <a:off x="950120" y="4286823"/>
            <a:ext cx="2948780" cy="492443"/>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548640" tIns="91440" rIns="0" bIns="46637"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1600">
                <a:gradFill>
                  <a:gsLst>
                    <a:gs pos="13274">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90000"/>
              </a:lnSpc>
              <a:spcBef>
                <a:spcPts val="600"/>
              </a:spcBef>
            </a:pPr>
            <a:r>
              <a:rPr lang="en-US" dirty="0"/>
              <a:t>Assets and configuration</a:t>
            </a:r>
          </a:p>
          <a:p>
            <a:pPr marL="171450" indent="-171450">
              <a:lnSpc>
                <a:spcPct val="90000"/>
              </a:lnSpc>
              <a:spcBef>
                <a:spcPts val="600"/>
              </a:spcBef>
              <a:buFont typeface="Arial" panose="020B0604020202020204" pitchFamily="34" charset="0"/>
              <a:buChar char="•"/>
            </a:pPr>
            <a:r>
              <a:rPr lang="en-US" sz="1200" dirty="0"/>
              <a:t>Branding images</a:t>
            </a:r>
          </a:p>
          <a:p>
            <a:pPr marL="171450" indent="-171450">
              <a:lnSpc>
                <a:spcPct val="90000"/>
              </a:lnSpc>
              <a:spcBef>
                <a:spcPts val="600"/>
              </a:spcBef>
              <a:buFont typeface="Arial" panose="020B0604020202020204" pitchFamily="34" charset="0"/>
              <a:buChar char="•"/>
            </a:pPr>
            <a:r>
              <a:rPr lang="en-US" sz="1200" dirty="0"/>
              <a:t>Master pages</a:t>
            </a:r>
          </a:p>
          <a:p>
            <a:pPr marL="171450" indent="-171450">
              <a:lnSpc>
                <a:spcPct val="90000"/>
              </a:lnSpc>
              <a:spcBef>
                <a:spcPts val="600"/>
              </a:spcBef>
              <a:buFont typeface="Arial" panose="020B0604020202020204" pitchFamily="34" charset="0"/>
              <a:buChar char="•"/>
            </a:pPr>
            <a:r>
              <a:rPr lang="en-US" sz="1200" dirty="0"/>
              <a:t>Page layouts</a:t>
            </a:r>
          </a:p>
          <a:p>
            <a:pPr marL="171450" indent="-171450">
              <a:lnSpc>
                <a:spcPct val="90000"/>
              </a:lnSpc>
              <a:spcBef>
                <a:spcPts val="600"/>
              </a:spcBef>
              <a:buFont typeface="Arial" panose="020B0604020202020204" pitchFamily="34" charset="0"/>
              <a:buChar char="•"/>
            </a:pPr>
            <a:r>
              <a:rPr lang="en-US" sz="1200" dirty="0"/>
              <a:t>Other settings</a:t>
            </a:r>
          </a:p>
        </p:txBody>
      </p:sp>
      <p:sp>
        <p:nvSpPr>
          <p:cNvPr id="4" name="Footer Placeholder 3"/>
          <p:cNvSpPr>
            <a:spLocks noGrp="1"/>
          </p:cNvSpPr>
          <p:nvPr>
            <p:ph type="ftr" sz="quarter" idx="10"/>
          </p:nvPr>
        </p:nvSpPr>
        <p:spPr/>
        <p:txBody>
          <a:bodyPr/>
          <a:lstStyle/>
          <a:p>
            <a:pPr>
              <a:defRPr/>
            </a:pPr>
            <a:r>
              <a:rPr lang="en-US" sz="1400" dirty="0">
                <a:gradFill>
                  <a:gsLst>
                    <a:gs pos="8367">
                      <a:schemeClr val="accent6"/>
                    </a:gs>
                    <a:gs pos="100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Remote “jobs” and provisioning</a:t>
            </a:r>
          </a:p>
          <a:p>
            <a:endParaRPr lang="en-US" dirty="0"/>
          </a:p>
        </p:txBody>
      </p:sp>
      <p:grpSp>
        <p:nvGrpSpPr>
          <p:cNvPr id="41" name="Group 40"/>
          <p:cNvGrpSpPr/>
          <p:nvPr/>
        </p:nvGrpSpPr>
        <p:grpSpPr>
          <a:xfrm>
            <a:off x="1097745" y="3070640"/>
            <a:ext cx="1582395" cy="1139278"/>
            <a:chOff x="7303388" y="5401003"/>
            <a:chExt cx="1551508" cy="1117041"/>
          </a:xfrm>
        </p:grpSpPr>
        <p:sp>
          <p:nvSpPr>
            <p:cNvPr id="42" name="Arc 41"/>
            <p:cNvSpPr/>
            <p:nvPr/>
          </p:nvSpPr>
          <p:spPr>
            <a:xfrm rot="7968779">
              <a:off x="7460381" y="5819698"/>
              <a:ext cx="406105" cy="720091"/>
            </a:xfrm>
            <a:prstGeom prst="arc">
              <a:avLst>
                <a:gd name="adj1" fmla="val 2097834"/>
                <a:gd name="adj2" fmla="val 366333"/>
              </a:avLst>
            </a:prstGeom>
            <a:ln w="28575">
              <a:solidFill>
                <a:schemeClr val="bg2">
                  <a:lumMod val="5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28">
                <a:latin typeface="Segoe UI Light" panose="020B0502040204020203" pitchFamily="34" charset="0"/>
                <a:cs typeface="Segoe UI Light" panose="020B0502040204020203" pitchFamily="34" charset="0"/>
              </a:endParaRPr>
            </a:p>
          </p:txBody>
        </p:sp>
        <p:grpSp>
          <p:nvGrpSpPr>
            <p:cNvPr id="43" name="Group 42"/>
            <p:cNvGrpSpPr/>
            <p:nvPr/>
          </p:nvGrpSpPr>
          <p:grpSpPr>
            <a:xfrm>
              <a:off x="7524159" y="5401003"/>
              <a:ext cx="1330737" cy="1117041"/>
              <a:chOff x="5602373" y="5181081"/>
              <a:chExt cx="1330737" cy="1117041"/>
            </a:xfrm>
          </p:grpSpPr>
          <p:sp>
            <p:nvSpPr>
              <p:cNvPr id="44" name="Rectangle 43"/>
              <p:cNvSpPr/>
              <p:nvPr/>
            </p:nvSpPr>
            <p:spPr bwMode="auto">
              <a:xfrm>
                <a:off x="5602373" y="5181081"/>
                <a:ext cx="1330737" cy="825548"/>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632" dirty="0">
                    <a:solidFill>
                      <a:schemeClr val="bg2">
                        <a:lumMod val="25000"/>
                      </a:schemeClr>
                    </a:solidFill>
                    <a:ea typeface="Segoe UI" pitchFamily="34" charset="0"/>
                    <a:cs typeface="Segoe UI" pitchFamily="34" charset="0"/>
                  </a:rPr>
                  <a:t>Remote timer job</a:t>
                </a:r>
              </a:p>
            </p:txBody>
          </p:sp>
          <p:pic>
            <p:nvPicPr>
              <p:cNvPr id="45" name="Picture 44"/>
              <p:cNvPicPr>
                <a:picLocks noChangeAspect="1"/>
              </p:cNvPicPr>
              <p:nvPr/>
            </p:nvPicPr>
            <p:blipFill>
              <a:blip r:embed="rId7"/>
              <a:stretch>
                <a:fillRect/>
              </a:stretch>
            </p:blipFill>
            <p:spPr>
              <a:xfrm>
                <a:off x="6173273" y="5504682"/>
                <a:ext cx="730013" cy="793440"/>
              </a:xfrm>
              <a:prstGeom prst="rect">
                <a:avLst/>
              </a:prstGeom>
            </p:spPr>
          </p:pic>
        </p:grpSp>
      </p:grpSp>
      <p:cxnSp>
        <p:nvCxnSpPr>
          <p:cNvPr id="46" name="Straight Connector 45"/>
          <p:cNvCxnSpPr>
            <a:cxnSpLocks/>
          </p:cNvCxnSpPr>
          <p:nvPr/>
        </p:nvCxnSpPr>
        <p:spPr>
          <a:xfrm flipV="1">
            <a:off x="5621703" y="4010026"/>
            <a:ext cx="0" cy="3642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859672" y="4348840"/>
            <a:ext cx="2775043" cy="888574"/>
          </a:xfrm>
          <a:prstGeom prst="rect">
            <a:avLst/>
          </a:prstGeom>
          <a:solidFill>
            <a:srgbClr val="505050"/>
          </a:solidFill>
          <a:ln w="19050">
            <a:noFill/>
            <a:prstDash val="solid"/>
            <a:miter lim="800000"/>
          </a:ln>
          <a:effectLst/>
        </p:spPr>
        <p:txBody>
          <a:bodyPr wrap="square" lIns="57018"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lnSpc>
                <a:spcPct val="90000"/>
              </a:lnSpc>
            </a:pPr>
            <a:r>
              <a:rPr lang="en-US" sz="1200" dirty="0">
                <a:solidFill>
                  <a:schemeClr val="bg1"/>
                </a:solidFill>
              </a:rPr>
              <a:t>Initial provisioning based on the out of the box site. Usually either team site or publishing site. Assets are uploaded from the provisioning engine using CSOM/REST</a:t>
            </a:r>
          </a:p>
        </p:txBody>
      </p:sp>
      <p:cxnSp>
        <p:nvCxnSpPr>
          <p:cNvPr id="48" name="Straight Connector 47"/>
          <p:cNvCxnSpPr>
            <a:cxnSpLocks/>
          </p:cNvCxnSpPr>
          <p:nvPr/>
        </p:nvCxnSpPr>
        <p:spPr>
          <a:xfrm flipV="1">
            <a:off x="6621602" y="4010026"/>
            <a:ext cx="926290" cy="1919260"/>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3846410" y="5318799"/>
            <a:ext cx="2788306" cy="1220972"/>
          </a:xfrm>
          <a:prstGeom prst="rect">
            <a:avLst/>
          </a:prstGeom>
          <a:solidFill>
            <a:srgbClr val="505050"/>
          </a:solidFill>
          <a:ln w="19050">
            <a:noFill/>
            <a:prstDash val="solid"/>
            <a:miter lim="800000"/>
          </a:ln>
          <a:effectLst/>
        </p:spPr>
        <p:txBody>
          <a:bodyPr wrap="square" lIns="57018"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lnSpc>
                <a:spcPct val="90000"/>
              </a:lnSpc>
            </a:pPr>
            <a:r>
              <a:rPr lang="en-US" sz="1200" dirty="0">
                <a:solidFill>
                  <a:schemeClr val="bg1"/>
                </a:solidFill>
              </a:rPr>
              <a:t>Apply the needed changes (configurations etc.) on top of the out of the box site based on the user selection. This is the specialization part, but since we start </a:t>
            </a:r>
            <a:br>
              <a:rPr lang="en-US" sz="1200" dirty="0">
                <a:solidFill>
                  <a:schemeClr val="bg1"/>
                </a:solidFill>
              </a:rPr>
            </a:br>
            <a:r>
              <a:rPr lang="en-US" sz="1200" dirty="0">
                <a:solidFill>
                  <a:schemeClr val="bg1"/>
                </a:solidFill>
              </a:rPr>
              <a:t>from OOB site, we always get the latest improvements to it as a base line.</a:t>
            </a:r>
          </a:p>
        </p:txBody>
      </p:sp>
    </p:spTree>
    <p:extLst>
      <p:ext uri="{BB962C8B-B14F-4D97-AF65-F5344CB8AC3E}">
        <p14:creationId xmlns:p14="http://schemas.microsoft.com/office/powerpoint/2010/main" val="30722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63" presetClass="path" presetSubtype="0" decel="100000" fill="hold" nodeType="withEffect">
                                  <p:stCondLst>
                                    <p:cond delay="0"/>
                                  </p:stCondLst>
                                  <p:childTnLst>
                                    <p:animMotion origin="layout" path="M 3.71202E-6 -2.91875E-6 L 0.03753 -2.91875E-6 " pathEditMode="relative" rAng="0" ptsTypes="AA">
                                      <p:cBhvr>
                                        <p:cTn id="9" dur="500" spd="-100000" fill="hold"/>
                                        <p:tgtEl>
                                          <p:spTgt spid="20"/>
                                        </p:tgtEl>
                                        <p:attrNameLst>
                                          <p:attrName>ppt_x</p:attrName>
                                          <p:attrName>ppt_y</p:attrName>
                                        </p:attrNameLst>
                                      </p:cBhvr>
                                      <p:rCtr x="1876" y="0"/>
                                    </p:animMotion>
                                  </p:childTnLst>
                                </p:cTn>
                              </p:par>
                              <p:par>
                                <p:cTn id="10" presetID="22" presetClass="entr" presetSubtype="8" fill="hold" nodeType="with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par>
                                <p:cTn id="13" presetID="42"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anim calcmode="lin" valueType="num">
                                      <p:cBhvr>
                                        <p:cTn id="16" dur="1000" fill="hold"/>
                                        <p:tgtEl>
                                          <p:spTgt spid="46"/>
                                        </p:tgtEl>
                                        <p:attrNameLst>
                                          <p:attrName>ppt_x</p:attrName>
                                        </p:attrNameLst>
                                      </p:cBhvr>
                                      <p:tavLst>
                                        <p:tav tm="0">
                                          <p:val>
                                            <p:strVal val="#ppt_x"/>
                                          </p:val>
                                        </p:tav>
                                        <p:tav tm="100000">
                                          <p:val>
                                            <p:strVal val="#ppt_x"/>
                                          </p:val>
                                        </p:tav>
                                      </p:tavLst>
                                    </p:anim>
                                    <p:anim calcmode="lin" valueType="num">
                                      <p:cBhvr>
                                        <p:cTn id="17" dur="1000" fill="hold"/>
                                        <p:tgtEl>
                                          <p:spTgt spid="4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1000"/>
                                        <p:tgtEl>
                                          <p:spTgt spid="47"/>
                                        </p:tgtEl>
                                      </p:cBhvr>
                                    </p:animEffect>
                                    <p:anim calcmode="lin" valueType="num">
                                      <p:cBhvr>
                                        <p:cTn id="21" dur="1000" fill="hold"/>
                                        <p:tgtEl>
                                          <p:spTgt spid="47"/>
                                        </p:tgtEl>
                                        <p:attrNameLst>
                                          <p:attrName>ppt_x</p:attrName>
                                        </p:attrNameLst>
                                      </p:cBhvr>
                                      <p:tavLst>
                                        <p:tav tm="0">
                                          <p:val>
                                            <p:strVal val="#ppt_x"/>
                                          </p:val>
                                        </p:tav>
                                        <p:tav tm="100000">
                                          <p:val>
                                            <p:strVal val="#ppt_x"/>
                                          </p:val>
                                        </p:tav>
                                      </p:tavLst>
                                    </p:anim>
                                    <p:anim calcmode="lin" valueType="num">
                                      <p:cBhvr>
                                        <p:cTn id="2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left)">
                                      <p:cBhvr>
                                        <p:cTn id="27" dur="500"/>
                                        <p:tgtEl>
                                          <p:spTgt spid="92"/>
                                        </p:tgtEl>
                                      </p:cBhvr>
                                    </p:animEffect>
                                  </p:childTnLst>
                                </p:cTn>
                              </p:par>
                              <p:par>
                                <p:cTn id="28" presetID="16" presetClass="entr" presetSubtype="42"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barn(outHorizontal)">
                                      <p:cBhvr>
                                        <p:cTn id="30" dur="500"/>
                                        <p:tgtEl>
                                          <p:spTgt spid="90"/>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wipe(left)">
                                      <p:cBhvr>
                                        <p:cTn id="34" dur="500"/>
                                        <p:tgtEl>
                                          <p:spTgt spid="91"/>
                                        </p:tgtEl>
                                      </p:cBhvr>
                                    </p:animEffect>
                                  </p:childTnLst>
                                </p:cTn>
                              </p:par>
                              <p:par>
                                <p:cTn id="35" presetID="22" presetClass="entr" presetSubtype="8"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wipe(left)">
                                      <p:cBhvr>
                                        <p:cTn id="37" dur="500"/>
                                        <p:tgtEl>
                                          <p:spTgt spid="93"/>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63" presetClass="path" presetSubtype="0" decel="100000" fill="hold" nodeType="withEffect">
                                  <p:stCondLst>
                                    <p:cond delay="0"/>
                                  </p:stCondLst>
                                  <p:childTnLst>
                                    <p:animMotion origin="layout" path="M 3.71202E-6 -2.91875E-6 L 0.03753 -2.91875E-6 " pathEditMode="relative" rAng="0" ptsTypes="AA">
                                      <p:cBhvr>
                                        <p:cTn id="42" dur="500" spd="-100000" fill="hold"/>
                                        <p:tgtEl>
                                          <p:spTgt spid="21"/>
                                        </p:tgtEl>
                                        <p:attrNameLst>
                                          <p:attrName>ppt_x</p:attrName>
                                          <p:attrName>ppt_y</p:attrName>
                                        </p:attrNameLst>
                                      </p:cBhvr>
                                      <p:rCtr x="1876" y="0"/>
                                    </p:animMotion>
                                  </p:childTnLst>
                                </p:cTn>
                              </p:par>
                              <p:par>
                                <p:cTn id="43" presetID="42"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1000"/>
                                        <p:tgtEl>
                                          <p:spTgt spid="49"/>
                                        </p:tgtEl>
                                      </p:cBhvr>
                                    </p:animEffect>
                                    <p:anim calcmode="lin" valueType="num">
                                      <p:cBhvr>
                                        <p:cTn id="51" dur="1000" fill="hold"/>
                                        <p:tgtEl>
                                          <p:spTgt spid="49"/>
                                        </p:tgtEl>
                                        <p:attrNameLst>
                                          <p:attrName>ppt_x</p:attrName>
                                        </p:attrNameLst>
                                      </p:cBhvr>
                                      <p:tavLst>
                                        <p:tav tm="0">
                                          <p:val>
                                            <p:strVal val="#ppt_x"/>
                                          </p:val>
                                        </p:tav>
                                        <p:tav tm="100000">
                                          <p:val>
                                            <p:strVal val="#ppt_x"/>
                                          </p:val>
                                        </p:tav>
                                      </p:tavLst>
                                    </p:anim>
                                    <p:anim calcmode="lin" valueType="num">
                                      <p:cBhvr>
                                        <p:cTn id="5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p:txBody>
          <a:bodyPr/>
          <a:lstStyle/>
          <a:p>
            <a:r>
              <a:rPr lang="en-US" dirty="0"/>
              <a:t>Remote “jobs” and provisioning</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5" name="Footer Placeholder 3"/>
          <p:cNvSpPr txBox="1">
            <a:spLocks/>
          </p:cNvSpPr>
          <p:nvPr/>
        </p:nvSpPr>
        <p:spPr>
          <a:xfrm>
            <a:off x="7964488" y="295272"/>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a:gradFill>
                  <a:gsLst>
                    <a:gs pos="8367">
                      <a:schemeClr val="tx1"/>
                    </a:gs>
                    <a:gs pos="100000">
                      <a:schemeClr val="tx1"/>
                    </a:gs>
                  </a:gsLst>
                  <a:lin ang="5400000" scaled="0"/>
                </a:gradFill>
              </a:rPr>
              <a:t> Remote “jobs” and provisioning</a:t>
            </a:r>
          </a:p>
          <a:p>
            <a:pPr algn="r"/>
            <a:endParaRPr lang="en-US"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21613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7" name="Group 6"/>
          <p:cNvGrpSpPr/>
          <p:nvPr/>
        </p:nvGrpSpPr>
        <p:grpSpPr>
          <a:xfrm>
            <a:off x="6981371" y="2879440"/>
            <a:ext cx="4997904" cy="3641245"/>
            <a:chOff x="5308651" y="1710037"/>
            <a:chExt cx="6843741" cy="4986038"/>
          </a:xfrm>
        </p:grpSpPr>
        <p:grpSp>
          <p:nvGrpSpPr>
            <p:cNvPr id="8" name="Group 7"/>
            <p:cNvGrpSpPr/>
            <p:nvPr/>
          </p:nvGrpSpPr>
          <p:grpSpPr>
            <a:xfrm>
              <a:off x="8356600" y="5895975"/>
              <a:ext cx="2466975" cy="800100"/>
              <a:chOff x="8356600" y="5222875"/>
              <a:chExt cx="2466975" cy="800100"/>
            </a:xfrm>
          </p:grpSpPr>
          <p:sp>
            <p:nvSpPr>
              <p:cNvPr id="227" name="Rectangle 22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28" name="Group 227"/>
              <p:cNvGrpSpPr/>
              <p:nvPr/>
            </p:nvGrpSpPr>
            <p:grpSpPr>
              <a:xfrm>
                <a:off x="8415948" y="5283201"/>
                <a:ext cx="2344108" cy="678908"/>
                <a:chOff x="8415948" y="5283201"/>
                <a:chExt cx="2344108" cy="678908"/>
              </a:xfrm>
            </p:grpSpPr>
            <p:sp>
              <p:nvSpPr>
                <p:cNvPr id="229" name="Rectangle 228"/>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9" name="Group 8"/>
            <p:cNvGrpSpPr/>
            <p:nvPr/>
          </p:nvGrpSpPr>
          <p:grpSpPr>
            <a:xfrm>
              <a:off x="5308651" y="3794814"/>
              <a:ext cx="2367066" cy="1665498"/>
              <a:chOff x="5308651" y="3121714"/>
              <a:chExt cx="2367066" cy="1665498"/>
            </a:xfrm>
          </p:grpSpPr>
          <p:sp>
            <p:nvSpPr>
              <p:cNvPr id="225"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7740650" y="3804195"/>
              <a:ext cx="1476375" cy="1967955"/>
              <a:chOff x="7740650" y="3131095"/>
              <a:chExt cx="1476375" cy="1967955"/>
            </a:xfrm>
          </p:grpSpPr>
          <p:grpSp>
            <p:nvGrpSpPr>
              <p:cNvPr id="177" name="Group 176"/>
              <p:cNvGrpSpPr/>
              <p:nvPr/>
            </p:nvGrpSpPr>
            <p:grpSpPr>
              <a:xfrm>
                <a:off x="7740650" y="3131095"/>
                <a:ext cx="1476375" cy="1967955"/>
                <a:chOff x="7740650" y="3131095"/>
                <a:chExt cx="1476375" cy="1967955"/>
              </a:xfrm>
            </p:grpSpPr>
            <p:sp>
              <p:nvSpPr>
                <p:cNvPr id="223" name="Rectangle 222"/>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8" name="Group 177"/>
              <p:cNvGrpSpPr/>
              <p:nvPr/>
            </p:nvGrpSpPr>
            <p:grpSpPr>
              <a:xfrm>
                <a:off x="7861286" y="3300413"/>
                <a:ext cx="182880" cy="90578"/>
                <a:chOff x="7861286" y="3300413"/>
                <a:chExt cx="182880" cy="90578"/>
              </a:xfrm>
            </p:grpSpPr>
            <p:sp>
              <p:nvSpPr>
                <p:cNvPr id="221" name="Rectangle 220"/>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9" name="Group 178"/>
              <p:cNvGrpSpPr/>
              <p:nvPr/>
            </p:nvGrpSpPr>
            <p:grpSpPr>
              <a:xfrm>
                <a:off x="7923541" y="3475943"/>
                <a:ext cx="1158557" cy="228744"/>
                <a:chOff x="7923541" y="3488009"/>
                <a:chExt cx="1158557" cy="228744"/>
              </a:xfrm>
            </p:grpSpPr>
            <p:sp>
              <p:nvSpPr>
                <p:cNvPr id="212" name="Rectangle 211"/>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0" name="Group 179"/>
              <p:cNvGrpSpPr/>
              <p:nvPr/>
            </p:nvGrpSpPr>
            <p:grpSpPr>
              <a:xfrm>
                <a:off x="7861286" y="3789639"/>
                <a:ext cx="303354" cy="90756"/>
                <a:chOff x="7861286" y="3793332"/>
                <a:chExt cx="303354" cy="90756"/>
              </a:xfrm>
            </p:grpSpPr>
            <p:sp>
              <p:nvSpPr>
                <p:cNvPr id="210" name="Rectangle 209"/>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1" name="Group 180"/>
              <p:cNvGrpSpPr/>
              <p:nvPr/>
            </p:nvGrpSpPr>
            <p:grpSpPr>
              <a:xfrm>
                <a:off x="7861286" y="3965347"/>
                <a:ext cx="977279" cy="294462"/>
                <a:chOff x="7861286" y="3976867"/>
                <a:chExt cx="977279" cy="294462"/>
              </a:xfrm>
            </p:grpSpPr>
            <p:sp>
              <p:nvSpPr>
                <p:cNvPr id="201" name="Rectangle 200"/>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2" name="Group 181"/>
              <p:cNvGrpSpPr/>
              <p:nvPr/>
            </p:nvGrpSpPr>
            <p:grpSpPr>
              <a:xfrm>
                <a:off x="7861286" y="4344761"/>
                <a:ext cx="1102374" cy="228744"/>
                <a:chOff x="7861286" y="4351628"/>
                <a:chExt cx="1102374" cy="228744"/>
              </a:xfrm>
            </p:grpSpPr>
            <p:sp>
              <p:nvSpPr>
                <p:cNvPr id="195" name="Rectangle 194"/>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6" name="Rectangle 195"/>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3" name="Group 182"/>
              <p:cNvGrpSpPr/>
              <p:nvPr/>
            </p:nvGrpSpPr>
            <p:grpSpPr>
              <a:xfrm>
                <a:off x="7983513" y="4658457"/>
                <a:ext cx="1116116" cy="161449"/>
                <a:chOff x="7983513" y="4654652"/>
                <a:chExt cx="1116116" cy="161449"/>
              </a:xfrm>
            </p:grpSpPr>
            <p:sp>
              <p:nvSpPr>
                <p:cNvPr id="188" name="Rectangle 18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4" name="Group 183"/>
              <p:cNvGrpSpPr/>
              <p:nvPr/>
            </p:nvGrpSpPr>
            <p:grpSpPr>
              <a:xfrm>
                <a:off x="7861286" y="4904857"/>
                <a:ext cx="613124" cy="95731"/>
                <a:chOff x="7861286" y="4904857"/>
                <a:chExt cx="613124" cy="95731"/>
              </a:xfrm>
            </p:grpSpPr>
            <p:sp>
              <p:nvSpPr>
                <p:cNvPr id="185" name="Rectangle 18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1" name="Group 10"/>
            <p:cNvGrpSpPr/>
            <p:nvPr/>
          </p:nvGrpSpPr>
          <p:grpSpPr>
            <a:xfrm>
              <a:off x="9345911" y="3797978"/>
              <a:ext cx="1476375" cy="1967955"/>
              <a:chOff x="9345911" y="3124878"/>
              <a:chExt cx="1476375" cy="1967955"/>
            </a:xfrm>
          </p:grpSpPr>
          <p:grpSp>
            <p:nvGrpSpPr>
              <p:cNvPr id="131" name="Group 130"/>
              <p:cNvGrpSpPr/>
              <p:nvPr/>
            </p:nvGrpSpPr>
            <p:grpSpPr>
              <a:xfrm>
                <a:off x="9345911" y="3124878"/>
                <a:ext cx="1476375" cy="1967955"/>
                <a:chOff x="7740650" y="3131095"/>
                <a:chExt cx="1476375" cy="1967955"/>
              </a:xfrm>
            </p:grpSpPr>
            <p:sp>
              <p:nvSpPr>
                <p:cNvPr id="175" name="Rectangle 174"/>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2" name="Rectangle 131"/>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Rectangle 132"/>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4" name="Rectangle 133"/>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5" name="Group 134"/>
              <p:cNvGrpSpPr/>
              <p:nvPr/>
            </p:nvGrpSpPr>
            <p:grpSpPr>
              <a:xfrm>
                <a:off x="9437493" y="3559175"/>
                <a:ext cx="1288985" cy="117474"/>
                <a:chOff x="9437493" y="3559175"/>
                <a:chExt cx="1288985" cy="117474"/>
              </a:xfrm>
            </p:grpSpPr>
            <p:sp>
              <p:nvSpPr>
                <p:cNvPr id="168" name="Rectangle 167"/>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6" name="Group 135"/>
              <p:cNvGrpSpPr/>
              <p:nvPr/>
            </p:nvGrpSpPr>
            <p:grpSpPr>
              <a:xfrm>
                <a:off x="9465450" y="3797545"/>
                <a:ext cx="1188720" cy="146051"/>
                <a:chOff x="9465450" y="3797545"/>
                <a:chExt cx="1188720" cy="146051"/>
              </a:xfrm>
            </p:grpSpPr>
            <p:sp>
              <p:nvSpPr>
                <p:cNvPr id="162" name="Rectangle 161"/>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7" name="Group 136"/>
              <p:cNvGrpSpPr/>
              <p:nvPr/>
            </p:nvGrpSpPr>
            <p:grpSpPr>
              <a:xfrm>
                <a:off x="9465719" y="3362734"/>
                <a:ext cx="731520" cy="88380"/>
                <a:chOff x="9465719" y="3362734"/>
                <a:chExt cx="731520" cy="88380"/>
              </a:xfrm>
            </p:grpSpPr>
            <p:sp>
              <p:nvSpPr>
                <p:cNvPr id="160" name="Rectangle 159"/>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8" name="Group 137"/>
              <p:cNvGrpSpPr/>
              <p:nvPr/>
            </p:nvGrpSpPr>
            <p:grpSpPr>
              <a:xfrm>
                <a:off x="9434530" y="4405572"/>
                <a:ext cx="356616" cy="212071"/>
                <a:chOff x="9434530" y="4405572"/>
                <a:chExt cx="356616" cy="212071"/>
              </a:xfrm>
            </p:grpSpPr>
            <p:sp>
              <p:nvSpPr>
                <p:cNvPr id="155" name="Rectangle 154"/>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9" name="Rectangle 138"/>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0" name="Group 139"/>
              <p:cNvGrpSpPr/>
              <p:nvPr/>
            </p:nvGrpSpPr>
            <p:grpSpPr>
              <a:xfrm>
                <a:off x="9898578" y="4405572"/>
                <a:ext cx="365760" cy="212071"/>
                <a:chOff x="9898578" y="4405572"/>
                <a:chExt cx="365760" cy="212071"/>
              </a:xfrm>
            </p:grpSpPr>
            <p:grpSp>
              <p:nvGrpSpPr>
                <p:cNvPr id="149" name="Group 148"/>
                <p:cNvGrpSpPr/>
                <p:nvPr/>
              </p:nvGrpSpPr>
              <p:grpSpPr>
                <a:xfrm>
                  <a:off x="9898578" y="4405572"/>
                  <a:ext cx="365760" cy="212071"/>
                  <a:chOff x="9434530" y="4405572"/>
                  <a:chExt cx="365760" cy="212071"/>
                </a:xfrm>
              </p:grpSpPr>
              <p:sp>
                <p:nvSpPr>
                  <p:cNvPr id="151" name="Rectangle 150"/>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1" name="Group 140"/>
              <p:cNvGrpSpPr/>
              <p:nvPr/>
            </p:nvGrpSpPr>
            <p:grpSpPr>
              <a:xfrm>
                <a:off x="10358034" y="4405249"/>
                <a:ext cx="365760" cy="212071"/>
                <a:chOff x="10358034" y="4405249"/>
                <a:chExt cx="365760" cy="212071"/>
              </a:xfrm>
            </p:grpSpPr>
            <p:sp>
              <p:nvSpPr>
                <p:cNvPr id="143" name="Rectangle 142"/>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2" name="Rectangle 141"/>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10915566" y="4874213"/>
              <a:ext cx="536092" cy="799475"/>
              <a:chOff x="5951537" y="5232400"/>
              <a:chExt cx="365126" cy="544513"/>
            </a:xfrm>
          </p:grpSpPr>
          <p:sp>
            <p:nvSpPr>
              <p:cNvPr id="12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929938" y="2701925"/>
              <a:ext cx="1168400" cy="1011238"/>
              <a:chOff x="10929938" y="2028825"/>
              <a:chExt cx="1168400" cy="1011238"/>
            </a:xfrm>
          </p:grpSpPr>
          <p:sp>
            <p:nvSpPr>
              <p:cNvPr id="11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9311043" y="1715016"/>
              <a:ext cx="1509358" cy="1959682"/>
              <a:chOff x="9311043" y="1041916"/>
              <a:chExt cx="1509358" cy="1959682"/>
            </a:xfrm>
          </p:grpSpPr>
          <p:grpSp>
            <p:nvGrpSpPr>
              <p:cNvPr id="96" name="Group 95"/>
              <p:cNvGrpSpPr/>
              <p:nvPr/>
            </p:nvGrpSpPr>
            <p:grpSpPr>
              <a:xfrm>
                <a:off x="9311043" y="1041916"/>
                <a:ext cx="1509358" cy="1959682"/>
                <a:chOff x="2699562" y="3794641"/>
                <a:chExt cx="1412658" cy="1813061"/>
              </a:xfrm>
            </p:grpSpPr>
            <p:sp>
              <p:nvSpPr>
                <p:cNvPr id="100"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Rounded Rectangle 96"/>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Rounded Rectangle 97"/>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ounded Rectangle 98"/>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7202936" y="2137601"/>
              <a:ext cx="434396" cy="1567623"/>
              <a:chOff x="7202936" y="1464501"/>
              <a:chExt cx="434396" cy="1567623"/>
            </a:xfrm>
          </p:grpSpPr>
          <p:pic>
            <p:nvPicPr>
              <p:cNvPr id="85" name="Picture 84"/>
              <p:cNvPicPr>
                <a:picLocks noChangeAspect="1"/>
              </p:cNvPicPr>
              <p:nvPr/>
            </p:nvPicPr>
            <p:blipFill>
              <a:blip r:embed="rId3"/>
              <a:stretch>
                <a:fillRect/>
              </a:stretch>
            </p:blipFill>
            <p:spPr>
              <a:xfrm>
                <a:off x="7509783" y="1515955"/>
                <a:ext cx="127549" cy="1513579"/>
              </a:xfrm>
              <a:prstGeom prst="rect">
                <a:avLst/>
              </a:prstGeom>
            </p:spPr>
          </p:pic>
          <p:grpSp>
            <p:nvGrpSpPr>
              <p:cNvPr id="86" name="Group 85"/>
              <p:cNvGrpSpPr/>
              <p:nvPr/>
            </p:nvGrpSpPr>
            <p:grpSpPr>
              <a:xfrm flipV="1">
                <a:off x="7202936" y="1464501"/>
                <a:ext cx="164653" cy="1567623"/>
                <a:chOff x="7138988" y="855663"/>
                <a:chExt cx="228601" cy="2176462"/>
              </a:xfrm>
            </p:grpSpPr>
            <p:sp>
              <p:nvSpPr>
                <p:cNvPr id="8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7743520" y="1710037"/>
              <a:ext cx="1470634" cy="1974359"/>
              <a:chOff x="7743520" y="1036937"/>
              <a:chExt cx="1470634" cy="1974359"/>
            </a:xfrm>
          </p:grpSpPr>
          <p:grpSp>
            <p:nvGrpSpPr>
              <p:cNvPr id="70" name="Group 69"/>
              <p:cNvGrpSpPr/>
              <p:nvPr/>
            </p:nvGrpSpPr>
            <p:grpSpPr>
              <a:xfrm>
                <a:off x="7743520" y="1036937"/>
                <a:ext cx="1470634" cy="1974359"/>
                <a:chOff x="7740650" y="1041915"/>
                <a:chExt cx="1470634" cy="1974359"/>
              </a:xfrm>
            </p:grpSpPr>
            <p:sp>
              <p:nvSpPr>
                <p:cNvPr id="83" name="Freeform 82"/>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ight Triangle 83"/>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1" name="Group 70"/>
              <p:cNvGrpSpPr/>
              <p:nvPr/>
            </p:nvGrpSpPr>
            <p:grpSpPr>
              <a:xfrm>
                <a:off x="7912042" y="1158011"/>
                <a:ext cx="1133265" cy="1611524"/>
                <a:chOff x="7912042" y="1158011"/>
                <a:chExt cx="1133265" cy="1611524"/>
              </a:xfrm>
            </p:grpSpPr>
            <p:sp>
              <p:nvSpPr>
                <p:cNvPr id="72" name="Right Bracket 7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3" name="Straight Connector 72"/>
                <p:cNvCxnSpPr>
                  <a:stCxn id="7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Flowchart: Decision 75"/>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Flowchart: Decision 76"/>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Flowchart: Process 77"/>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Flowchart: Process 78"/>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Flowchart: Process 79"/>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Flowchart: Process 80"/>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Flowchart: Process 81"/>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8" name="Group 17"/>
            <p:cNvGrpSpPr/>
            <p:nvPr/>
          </p:nvGrpSpPr>
          <p:grpSpPr>
            <a:xfrm>
              <a:off x="7983513" y="1945650"/>
              <a:ext cx="989927" cy="1378516"/>
              <a:chOff x="7983513" y="1272550"/>
              <a:chExt cx="989927" cy="1378516"/>
            </a:xfrm>
          </p:grpSpPr>
          <p:sp>
            <p:nvSpPr>
              <p:cNvPr id="53" name="Rectangle 52"/>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 name="Group 18"/>
            <p:cNvGrpSpPr/>
            <p:nvPr/>
          </p:nvGrpSpPr>
          <p:grpSpPr>
            <a:xfrm>
              <a:off x="5895503" y="1955025"/>
              <a:ext cx="1229051" cy="1725027"/>
              <a:chOff x="5895503" y="1281925"/>
              <a:chExt cx="1229051" cy="1725027"/>
            </a:xfrm>
          </p:grpSpPr>
          <p:grpSp>
            <p:nvGrpSpPr>
              <p:cNvPr id="20" name="Group 19"/>
              <p:cNvGrpSpPr/>
              <p:nvPr/>
            </p:nvGrpSpPr>
            <p:grpSpPr>
              <a:xfrm>
                <a:off x="5895503" y="1281925"/>
                <a:ext cx="1229051" cy="1725027"/>
                <a:chOff x="5895503" y="1281925"/>
                <a:chExt cx="1229051" cy="1725027"/>
              </a:xfrm>
            </p:grpSpPr>
            <p:sp>
              <p:nvSpPr>
                <p:cNvPr id="51" name="Freeform 50"/>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ight Triangle 51"/>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5996740" y="1640587"/>
                <a:ext cx="1000052" cy="1136612"/>
                <a:chOff x="5996740" y="1640587"/>
                <a:chExt cx="1000052" cy="1136612"/>
              </a:xfrm>
            </p:grpSpPr>
            <p:grpSp>
              <p:nvGrpSpPr>
                <p:cNvPr id="22" name="Group 21"/>
                <p:cNvGrpSpPr/>
                <p:nvPr/>
              </p:nvGrpSpPr>
              <p:grpSpPr>
                <a:xfrm>
                  <a:off x="6265272" y="1646040"/>
                  <a:ext cx="731520" cy="87880"/>
                  <a:chOff x="6265272" y="1646040"/>
                  <a:chExt cx="731520" cy="87880"/>
                </a:xfrm>
              </p:grpSpPr>
              <p:sp>
                <p:nvSpPr>
                  <p:cNvPr id="48" name="Rectangle 47"/>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Rectangle 48"/>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6265272" y="1889531"/>
                  <a:ext cx="731520" cy="87880"/>
                  <a:chOff x="6265272" y="1889531"/>
                  <a:chExt cx="731520" cy="87880"/>
                </a:xfrm>
              </p:grpSpPr>
              <p:sp>
                <p:nvSpPr>
                  <p:cNvPr id="46" name="Rectangle 45"/>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6265272" y="2130746"/>
                  <a:ext cx="709184" cy="87880"/>
                  <a:chOff x="6265272" y="2130746"/>
                  <a:chExt cx="709184" cy="87880"/>
                </a:xfrm>
              </p:grpSpPr>
              <p:sp>
                <p:nvSpPr>
                  <p:cNvPr id="43" name="Rectangle 42"/>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Rectangle 44"/>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6265272" y="2374770"/>
                  <a:ext cx="731520" cy="87880"/>
                  <a:chOff x="6265272" y="2374770"/>
                  <a:chExt cx="731520" cy="87880"/>
                </a:xfrm>
              </p:grpSpPr>
              <p:sp>
                <p:nvSpPr>
                  <p:cNvPr id="41" name="Rectangle 40"/>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Rectangle 41"/>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265272" y="2623634"/>
                  <a:ext cx="731520" cy="87880"/>
                  <a:chOff x="6265272" y="2623634"/>
                  <a:chExt cx="731520" cy="87880"/>
                </a:xfrm>
              </p:grpSpPr>
              <p:sp>
                <p:nvSpPr>
                  <p:cNvPr id="38" name="Rectangle 37"/>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7" name="Rectangle 2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Rectangle 2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 name="Group 28"/>
                <p:cNvGrpSpPr/>
                <p:nvPr/>
              </p:nvGrpSpPr>
              <p:grpSpPr>
                <a:xfrm>
                  <a:off x="5996740" y="1640587"/>
                  <a:ext cx="154817" cy="154817"/>
                  <a:chOff x="5996740" y="1640587"/>
                  <a:chExt cx="154817" cy="154817"/>
                </a:xfrm>
              </p:grpSpPr>
              <p:sp>
                <p:nvSpPr>
                  <p:cNvPr id="36" name="Rectangle 35"/>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5996740" y="1886036"/>
                  <a:ext cx="154817" cy="154817"/>
                  <a:chOff x="5996740" y="1886036"/>
                  <a:chExt cx="154817" cy="154817"/>
                </a:xfrm>
              </p:grpSpPr>
              <p:sp>
                <p:nvSpPr>
                  <p:cNvPr id="34" name="Rectangle 3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p:nvPr/>
              </p:nvGrpSpPr>
              <p:grpSpPr>
                <a:xfrm>
                  <a:off x="5996740" y="2376934"/>
                  <a:ext cx="154817" cy="154817"/>
                  <a:chOff x="5996740" y="2376934"/>
                  <a:chExt cx="154817" cy="154817"/>
                </a:xfrm>
              </p:grpSpPr>
              <p:sp>
                <p:nvSpPr>
                  <p:cNvPr id="32" name="Rectangle 3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276" name="Group 275"/>
          <p:cNvGrpSpPr/>
          <p:nvPr/>
        </p:nvGrpSpPr>
        <p:grpSpPr>
          <a:xfrm>
            <a:off x="457580" y="2373507"/>
            <a:ext cx="364194" cy="364194"/>
            <a:chOff x="457580" y="2341896"/>
            <a:chExt cx="364194" cy="364194"/>
          </a:xfrm>
        </p:grpSpPr>
        <p:sp>
          <p:nvSpPr>
            <p:cNvPr id="277" name="Oval 27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ight Arrow 27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9" name="Group 278"/>
          <p:cNvGrpSpPr/>
          <p:nvPr/>
        </p:nvGrpSpPr>
        <p:grpSpPr>
          <a:xfrm>
            <a:off x="457580" y="1537421"/>
            <a:ext cx="364194" cy="364194"/>
            <a:chOff x="457580" y="2341896"/>
            <a:chExt cx="364194" cy="364194"/>
          </a:xfrm>
        </p:grpSpPr>
        <p:sp>
          <p:nvSpPr>
            <p:cNvPr id="280" name="Oval 27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ight Arrow 28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82" name="Group 281"/>
          <p:cNvGrpSpPr/>
          <p:nvPr/>
        </p:nvGrpSpPr>
        <p:grpSpPr>
          <a:xfrm>
            <a:off x="457580" y="3209593"/>
            <a:ext cx="364194" cy="364194"/>
            <a:chOff x="457580" y="2341896"/>
            <a:chExt cx="364194" cy="364194"/>
          </a:xfrm>
        </p:grpSpPr>
        <p:sp>
          <p:nvSpPr>
            <p:cNvPr id="283" name="Oval 28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ight Arrow 28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5" name="Rectangle 28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286" name="Rectangle 28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C#</a:t>
            </a:r>
          </a:p>
        </p:txBody>
      </p:sp>
      <p:sp>
        <p:nvSpPr>
          <p:cNvPr id="287" name="Rectangle 28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event receivers</a:t>
            </a:r>
          </a:p>
        </p:txBody>
      </p:sp>
      <p:sp>
        <p:nvSpPr>
          <p:cNvPr id="288" name="Rectangle 28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Remote “jobs” and provisioning</a:t>
            </a:r>
          </a:p>
        </p:txBody>
      </p:sp>
      <p:grpSp>
        <p:nvGrpSpPr>
          <p:cNvPr id="289" name="Group 288"/>
          <p:cNvGrpSpPr/>
          <p:nvPr/>
        </p:nvGrpSpPr>
        <p:grpSpPr>
          <a:xfrm>
            <a:off x="457580" y="4045680"/>
            <a:ext cx="364194" cy="364194"/>
            <a:chOff x="457580" y="2341896"/>
            <a:chExt cx="364194" cy="364194"/>
          </a:xfrm>
        </p:grpSpPr>
        <p:sp>
          <p:nvSpPr>
            <p:cNvPr id="290" name="Oval 28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ight Arrow 29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36243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595651" y="2113047"/>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Introduction</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3466161" y="2018449"/>
            <a:ext cx="1659487" cy="1659487"/>
            <a:chOff x="5282133" y="2503461"/>
            <a:chExt cx="1659487" cy="1659487"/>
          </a:xfrm>
        </p:grpSpPr>
        <p:sp>
          <p:nvSpPr>
            <p:cNvPr id="15" name="Oval 14"/>
            <p:cNvSpPr/>
            <p:nvPr/>
          </p:nvSpPr>
          <p:spPr bwMode="auto">
            <a:xfrm>
              <a:off x="5282133" y="2503461"/>
              <a:ext cx="1659487" cy="1659487"/>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a:grpSpLocks noChangeAspect="1"/>
            </p:cNvGrpSpPr>
            <p:nvPr/>
          </p:nvGrpSpPr>
          <p:grpSpPr>
            <a:xfrm>
              <a:off x="5576274" y="2910962"/>
              <a:ext cx="1071204" cy="844483"/>
              <a:chOff x="7335184" y="545607"/>
              <a:chExt cx="661582" cy="521558"/>
            </a:xfrm>
          </p:grpSpPr>
          <p:pic>
            <p:nvPicPr>
              <p:cNvPr id="13" name="Picture 12"/>
              <p:cNvPicPr>
                <a:picLocks noChangeAspect="1"/>
              </p:cNvPicPr>
              <p:nvPr/>
            </p:nvPicPr>
            <p:blipFill>
              <a:blip r:embed="rId2"/>
              <a:stretch>
                <a:fillRect/>
              </a:stretch>
            </p:blipFill>
            <p:spPr>
              <a:xfrm>
                <a:off x="7335184" y="545607"/>
                <a:ext cx="661582" cy="521558"/>
              </a:xfrm>
              <a:prstGeom prst="rect">
                <a:avLst/>
              </a:prstGeom>
            </p:spPr>
          </p:pic>
          <p:sp>
            <p:nvSpPr>
              <p:cNvPr id="14" name="TextBox 13"/>
              <p:cNvSpPr txBox="1"/>
              <p:nvPr/>
            </p:nvSpPr>
            <p:spPr>
              <a:xfrm>
                <a:off x="7550542" y="701436"/>
                <a:ext cx="230866" cy="237287"/>
              </a:xfrm>
              <a:prstGeom prst="rect">
                <a:avLst/>
              </a:prstGeom>
              <a:noFill/>
            </p:spPr>
            <p:txBody>
              <a:bodyPr wrap="none" lIns="0" tIns="0" rIns="0" bIns="0" rtlCol="0">
                <a:spAutoFit/>
              </a:bodyPr>
              <a:lstStyle/>
              <a:p>
                <a:r>
                  <a:rPr lang="en-US" sz="2448" b="1" spc="-71" dirty="0">
                    <a:solidFill>
                      <a:schemeClr val="bg2">
                        <a:lumMod val="25000"/>
                      </a:schemeClr>
                    </a:solidFill>
                    <a:latin typeface="+mj-lt"/>
                  </a:rPr>
                  <a:t>C#</a:t>
                </a:r>
                <a:endParaRPr lang="fi-FI" sz="2448" b="1" spc="-71" dirty="0">
                  <a:solidFill>
                    <a:schemeClr val="bg2">
                      <a:lumMod val="25000"/>
                    </a:schemeClr>
                  </a:solidFill>
                  <a:latin typeface="+mj-lt"/>
                </a:endParaRPr>
              </a:p>
            </p:txBody>
          </p:sp>
        </p:grpSp>
      </p:grpSp>
      <p:sp>
        <p:nvSpPr>
          <p:cNvPr id="2" name="Title 1"/>
          <p:cNvSpPr>
            <a:spLocks noGrp="1"/>
          </p:cNvSpPr>
          <p:nvPr>
            <p:ph type="title"/>
          </p:nvPr>
        </p:nvSpPr>
        <p:spPr/>
        <p:txBody>
          <a:bodyPr/>
          <a:lstStyle/>
          <a:p>
            <a:r>
              <a:rPr lang="en-US" dirty="0"/>
              <a:t>Cloud architecture</a:t>
            </a:r>
          </a:p>
        </p:txBody>
      </p:sp>
      <p:grpSp>
        <p:nvGrpSpPr>
          <p:cNvPr id="3" name="Group 2"/>
          <p:cNvGrpSpPr/>
          <p:nvPr/>
        </p:nvGrpSpPr>
        <p:grpSpPr>
          <a:xfrm>
            <a:off x="713323" y="1341175"/>
            <a:ext cx="935616" cy="590375"/>
            <a:chOff x="3902878" y="1796207"/>
            <a:chExt cx="917354" cy="578852"/>
          </a:xfrm>
        </p:grpSpPr>
        <p:pic>
          <p:nvPicPr>
            <p:cNvPr id="4" name="Picture 3"/>
            <p:cNvPicPr>
              <a:picLocks noChangeAspect="1"/>
            </p:cNvPicPr>
            <p:nvPr/>
          </p:nvPicPr>
          <p:blipFill>
            <a:blip r:embed="rId3"/>
            <a:stretch>
              <a:fillRect/>
            </a:stretch>
          </p:blipFill>
          <p:spPr>
            <a:xfrm>
              <a:off x="3902878" y="1837417"/>
              <a:ext cx="842451" cy="537642"/>
            </a:xfrm>
            <a:prstGeom prst="rect">
              <a:avLst/>
            </a:prstGeom>
          </p:spPr>
        </p:pic>
        <p:pic>
          <p:nvPicPr>
            <p:cNvPr id="5" name="Picture 4"/>
            <p:cNvPicPr>
              <a:picLocks noChangeAspect="1"/>
            </p:cNvPicPr>
            <p:nvPr/>
          </p:nvPicPr>
          <p:blipFill>
            <a:blip r:embed="rId4"/>
            <a:stretch>
              <a:fillRect/>
            </a:stretch>
          </p:blipFill>
          <p:spPr>
            <a:xfrm>
              <a:off x="4399736" y="1796207"/>
              <a:ext cx="420496" cy="432326"/>
            </a:xfrm>
            <a:prstGeom prst="rect">
              <a:avLst/>
            </a:prstGeom>
          </p:spPr>
        </p:pic>
      </p:grpSp>
      <p:sp>
        <p:nvSpPr>
          <p:cNvPr id="16" name="Isosceles Triangle 15"/>
          <p:cNvSpPr/>
          <p:nvPr/>
        </p:nvSpPr>
        <p:spPr bwMode="auto">
          <a:xfrm rot="16200000" flipH="1">
            <a:off x="4236529" y="3620027"/>
            <a:ext cx="151824" cy="11187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Isosceles Triangle 16"/>
          <p:cNvSpPr/>
          <p:nvPr/>
        </p:nvSpPr>
        <p:spPr bwMode="auto">
          <a:xfrm rot="5400000">
            <a:off x="4236529" y="1960540"/>
            <a:ext cx="151824" cy="11187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Freeform 40"/>
          <p:cNvSpPr>
            <a:spLocks noEditPoints="1"/>
          </p:cNvSpPr>
          <p:nvPr/>
        </p:nvSpPr>
        <p:spPr bwMode="auto">
          <a:xfrm>
            <a:off x="1032303" y="5554277"/>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20" name="Group 23"/>
          <p:cNvGrpSpPr>
            <a:grpSpLocks noChangeAspect="1"/>
          </p:cNvGrpSpPr>
          <p:nvPr/>
        </p:nvGrpSpPr>
        <p:grpSpPr bwMode="auto">
          <a:xfrm>
            <a:off x="1674022" y="5448971"/>
            <a:ext cx="521737" cy="588914"/>
            <a:chOff x="3485" y="1766"/>
            <a:chExt cx="699" cy="789"/>
          </a:xfrm>
        </p:grpSpPr>
        <p:sp>
          <p:nvSpPr>
            <p:cNvPr id="26"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27"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21" name="Group 45"/>
          <p:cNvGrpSpPr>
            <a:grpSpLocks noChangeAspect="1"/>
          </p:cNvGrpSpPr>
          <p:nvPr/>
        </p:nvGrpSpPr>
        <p:grpSpPr bwMode="auto">
          <a:xfrm>
            <a:off x="2377737" y="5477150"/>
            <a:ext cx="526616" cy="616192"/>
            <a:chOff x="1503" y="3503"/>
            <a:chExt cx="729" cy="853"/>
          </a:xfrm>
        </p:grpSpPr>
        <p:sp>
          <p:nvSpPr>
            <p:cNvPr id="23"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4"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5"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22" name="Picture 21"/>
          <p:cNvPicPr>
            <a:picLocks noChangeAspect="1"/>
          </p:cNvPicPr>
          <p:nvPr/>
        </p:nvPicPr>
        <p:blipFill>
          <a:blip r:embed="rId5"/>
          <a:stretch>
            <a:fillRect/>
          </a:stretch>
        </p:blipFill>
        <p:spPr>
          <a:xfrm>
            <a:off x="1432085" y="4483537"/>
            <a:ext cx="943948" cy="908621"/>
          </a:xfrm>
          <a:prstGeom prst="rect">
            <a:avLst/>
          </a:prstGeom>
        </p:spPr>
      </p:pic>
      <p:cxnSp>
        <p:nvCxnSpPr>
          <p:cNvPr id="33" name="Straight Connector 32"/>
          <p:cNvCxnSpPr/>
          <p:nvPr/>
        </p:nvCxnSpPr>
        <p:spPr>
          <a:xfrm>
            <a:off x="6496501" y="1174480"/>
            <a:ext cx="0" cy="3309057"/>
          </a:xfrm>
          <a:prstGeom prst="line">
            <a:avLst/>
          </a:prstGeom>
          <a:ln w="2222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96501" y="1174480"/>
            <a:ext cx="2201178"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42850" y="2829009"/>
            <a:ext cx="3454829"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496501" y="4483537"/>
            <a:ext cx="2201178"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2562" y="5813570"/>
            <a:ext cx="5665117" cy="8729"/>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71458" y="2219525"/>
            <a:ext cx="2006419" cy="1622191"/>
            <a:chOff x="1079500" y="1493703"/>
            <a:chExt cx="1748023" cy="1413277"/>
          </a:xfrm>
          <a:solidFill>
            <a:schemeClr val="bg1">
              <a:lumMod val="85000"/>
            </a:schemeClr>
          </a:solidFill>
        </p:grpSpPr>
        <p:sp>
          <p:nvSpPr>
            <p:cNvPr id="46" name="Freeform 5"/>
            <p:cNvSpPr>
              <a:spLocks noEditPoints="1"/>
            </p:cNvSpPr>
            <p:nvPr/>
          </p:nvSpPr>
          <p:spPr bwMode="auto">
            <a:xfrm>
              <a:off x="10795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5"/>
            <p:cNvSpPr>
              <a:spLocks noEditPoints="1"/>
            </p:cNvSpPr>
            <p:nvPr/>
          </p:nvSpPr>
          <p:spPr bwMode="auto">
            <a:xfrm>
              <a:off x="17018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5"/>
            <p:cNvSpPr>
              <a:spLocks noEditPoints="1"/>
            </p:cNvSpPr>
            <p:nvPr/>
          </p:nvSpPr>
          <p:spPr bwMode="auto">
            <a:xfrm>
              <a:off x="23241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5"/>
            <p:cNvSpPr>
              <a:spLocks noEditPoints="1"/>
            </p:cNvSpPr>
            <p:nvPr/>
          </p:nvSpPr>
          <p:spPr bwMode="auto">
            <a:xfrm>
              <a:off x="13906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5"/>
            <p:cNvSpPr>
              <a:spLocks noEditPoints="1"/>
            </p:cNvSpPr>
            <p:nvPr/>
          </p:nvSpPr>
          <p:spPr bwMode="auto">
            <a:xfrm>
              <a:off x="20129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1" name="TextBox 50"/>
          <p:cNvSpPr txBox="1"/>
          <p:nvPr/>
        </p:nvSpPr>
        <p:spPr>
          <a:xfrm>
            <a:off x="1066211"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sp>
        <p:nvSpPr>
          <p:cNvPr id="52" name="TextBox 51"/>
          <p:cNvSpPr txBox="1"/>
          <p:nvPr/>
        </p:nvSpPr>
        <p:spPr>
          <a:xfrm>
            <a:off x="1779803"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sp>
        <p:nvSpPr>
          <p:cNvPr id="53" name="TextBox 52"/>
          <p:cNvSpPr txBox="1"/>
          <p:nvPr/>
        </p:nvSpPr>
        <p:spPr>
          <a:xfrm>
            <a:off x="2496810"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sp>
        <p:nvSpPr>
          <p:cNvPr id="54" name="TextBox 53"/>
          <p:cNvSpPr txBox="1"/>
          <p:nvPr/>
        </p:nvSpPr>
        <p:spPr>
          <a:xfrm>
            <a:off x="2087947" y="3473617"/>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sp>
        <p:nvSpPr>
          <p:cNvPr id="55" name="TextBox 54"/>
          <p:cNvSpPr txBox="1"/>
          <p:nvPr/>
        </p:nvSpPr>
        <p:spPr>
          <a:xfrm>
            <a:off x="1423007" y="3473617"/>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nvGrpSpPr>
          <p:cNvPr id="56" name="Group 55"/>
          <p:cNvGrpSpPr/>
          <p:nvPr/>
        </p:nvGrpSpPr>
        <p:grpSpPr>
          <a:xfrm>
            <a:off x="8725114" y="5330228"/>
            <a:ext cx="1345172" cy="1104355"/>
            <a:chOff x="5759593" y="2923203"/>
            <a:chExt cx="1345172" cy="1104355"/>
          </a:xfrm>
        </p:grpSpPr>
        <p:grpSp>
          <p:nvGrpSpPr>
            <p:cNvPr id="57" name="Group 56"/>
            <p:cNvGrpSpPr>
              <a:grpSpLocks noChangeAspect="1"/>
            </p:cNvGrpSpPr>
            <p:nvPr/>
          </p:nvGrpSpPr>
          <p:grpSpPr>
            <a:xfrm>
              <a:off x="6072969" y="2923203"/>
              <a:ext cx="807373" cy="720000"/>
              <a:chOff x="2689845" y="5153446"/>
              <a:chExt cx="645969" cy="576064"/>
            </a:xfrm>
          </p:grpSpPr>
          <p:pic>
            <p:nvPicPr>
              <p:cNvPr id="59" name="Picture 58"/>
              <p:cNvPicPr>
                <a:picLocks noChangeAspect="1"/>
              </p:cNvPicPr>
              <p:nvPr/>
            </p:nvPicPr>
            <p:blipFill>
              <a:blip r:embed="rId6"/>
              <a:stretch>
                <a:fillRect/>
              </a:stretch>
            </p:blipFill>
            <p:spPr>
              <a:xfrm>
                <a:off x="2689845" y="5153446"/>
                <a:ext cx="578566" cy="469326"/>
              </a:xfrm>
              <a:prstGeom prst="rect">
                <a:avLst/>
              </a:prstGeom>
            </p:spPr>
          </p:pic>
          <p:pic>
            <p:nvPicPr>
              <p:cNvPr id="60" name="Picture 59"/>
              <p:cNvPicPr>
                <a:picLocks noChangeAspect="1"/>
              </p:cNvPicPr>
              <p:nvPr/>
            </p:nvPicPr>
            <p:blipFill>
              <a:blip r:embed="rId7"/>
              <a:stretch>
                <a:fillRect/>
              </a:stretch>
            </p:blipFill>
            <p:spPr>
              <a:xfrm>
                <a:off x="2977877" y="5388109"/>
                <a:ext cx="357937" cy="341401"/>
              </a:xfrm>
              <a:prstGeom prst="rect">
                <a:avLst/>
              </a:prstGeom>
            </p:spPr>
          </p:pic>
        </p:grpSp>
        <p:sp>
          <p:nvSpPr>
            <p:cNvPr id="58" name="Rectangle 57"/>
            <p:cNvSpPr/>
            <p:nvPr/>
          </p:nvSpPr>
          <p:spPr bwMode="auto">
            <a:xfrm>
              <a:off x="5759593" y="3380631"/>
              <a:ext cx="1345172"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Add-in web</a:t>
              </a:r>
            </a:p>
          </p:txBody>
        </p:sp>
      </p:grpSp>
      <p:grpSp>
        <p:nvGrpSpPr>
          <p:cNvPr id="61" name="Group 60"/>
          <p:cNvGrpSpPr/>
          <p:nvPr/>
        </p:nvGrpSpPr>
        <p:grpSpPr>
          <a:xfrm>
            <a:off x="10380734" y="5330228"/>
            <a:ext cx="1001358" cy="1024610"/>
            <a:chOff x="5914479" y="4476209"/>
            <a:chExt cx="1001358" cy="1024610"/>
          </a:xfrm>
        </p:grpSpPr>
        <p:pic>
          <p:nvPicPr>
            <p:cNvPr id="62" name="Picture 61"/>
            <p:cNvPicPr>
              <a:picLocks noChangeAspect="1"/>
            </p:cNvPicPr>
            <p:nvPr/>
          </p:nvPicPr>
          <p:blipFill>
            <a:blip r:embed="rId6"/>
            <a:stretch>
              <a:fillRect/>
            </a:stretch>
          </p:blipFill>
          <p:spPr>
            <a:xfrm>
              <a:off x="6053594" y="4476209"/>
              <a:ext cx="723128" cy="586593"/>
            </a:xfrm>
            <a:prstGeom prst="rect">
              <a:avLst/>
            </a:prstGeom>
          </p:spPr>
        </p:pic>
        <p:sp>
          <p:nvSpPr>
            <p:cNvPr id="63" name="Rectangle 62"/>
            <p:cNvSpPr/>
            <p:nvPr/>
          </p:nvSpPr>
          <p:spPr bwMode="auto">
            <a:xfrm>
              <a:off x="5914479" y="4853892"/>
              <a:ext cx="1001358"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Host web</a:t>
              </a:r>
            </a:p>
          </p:txBody>
        </p:sp>
      </p:grpSp>
      <p:cxnSp>
        <p:nvCxnSpPr>
          <p:cNvPr id="65" name="Straight Arrow Connector 64"/>
          <p:cNvCxnSpPr/>
          <p:nvPr/>
        </p:nvCxnSpPr>
        <p:spPr>
          <a:xfrm>
            <a:off x="9917224" y="5627523"/>
            <a:ext cx="549485" cy="0"/>
          </a:xfrm>
          <a:prstGeom prst="straightConnector1">
            <a:avLst/>
          </a:prstGeom>
          <a:ln w="22225">
            <a:solidFill>
              <a:schemeClr val="bg1">
                <a:lumMod val="8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34890" y="3929310"/>
            <a:ext cx="0" cy="48147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865085" y="4854867"/>
            <a:ext cx="1054107" cy="622283"/>
            <a:chOff x="4117702" y="4378881"/>
            <a:chExt cx="1054107" cy="622283"/>
          </a:xfrm>
        </p:grpSpPr>
        <p:pic>
          <p:nvPicPr>
            <p:cNvPr id="70" name="Picture 69"/>
            <p:cNvPicPr>
              <a:picLocks noChangeAspect="1"/>
            </p:cNvPicPr>
            <p:nvPr/>
          </p:nvPicPr>
          <p:blipFill>
            <a:blip r:embed="rId3"/>
            <a:stretch>
              <a:fillRect/>
            </a:stretch>
          </p:blipFill>
          <p:spPr>
            <a:xfrm>
              <a:off x="4117702" y="4452819"/>
              <a:ext cx="859222" cy="548345"/>
            </a:xfrm>
            <a:prstGeom prst="rect">
              <a:avLst/>
            </a:prstGeom>
          </p:spPr>
        </p:pic>
        <p:pic>
          <p:nvPicPr>
            <p:cNvPr id="72" name="Picture 71"/>
            <p:cNvPicPr>
              <a:picLocks noChangeAspect="1"/>
            </p:cNvPicPr>
            <p:nvPr/>
          </p:nvPicPr>
          <p:blipFill>
            <a:blip r:embed="rId8"/>
            <a:stretch>
              <a:fillRect/>
            </a:stretch>
          </p:blipFill>
          <p:spPr>
            <a:xfrm>
              <a:off x="4666913" y="4378881"/>
              <a:ext cx="504896" cy="487389"/>
            </a:xfrm>
            <a:prstGeom prst="rect">
              <a:avLst/>
            </a:prstGeom>
          </p:spPr>
        </p:pic>
      </p:grpSp>
      <p:pic>
        <p:nvPicPr>
          <p:cNvPr id="73" name="Picture 72"/>
          <p:cNvPicPr>
            <a:picLocks noChangeAspect="1"/>
          </p:cNvPicPr>
          <p:nvPr/>
        </p:nvPicPr>
        <p:blipFill>
          <a:blip r:embed="rId9"/>
          <a:stretch>
            <a:fillRect/>
          </a:stretch>
        </p:blipFill>
        <p:spPr>
          <a:xfrm>
            <a:off x="8839944" y="1406257"/>
            <a:ext cx="397091" cy="525293"/>
          </a:xfrm>
          <a:prstGeom prst="rect">
            <a:avLst/>
          </a:prstGeom>
        </p:spPr>
      </p:pic>
      <p:sp>
        <p:nvSpPr>
          <p:cNvPr id="74" name="Rectangle 73"/>
          <p:cNvSpPr/>
          <p:nvPr/>
        </p:nvSpPr>
        <p:spPr bwMode="auto">
          <a:xfrm>
            <a:off x="8859370" y="9366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SQL Azure</a:t>
            </a:r>
          </a:p>
        </p:txBody>
      </p:sp>
      <p:sp>
        <p:nvSpPr>
          <p:cNvPr id="75" name="Rectangle 74"/>
          <p:cNvSpPr/>
          <p:nvPr/>
        </p:nvSpPr>
        <p:spPr bwMode="auto">
          <a:xfrm>
            <a:off x="8859370" y="259116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Azure Data Market</a:t>
            </a:r>
          </a:p>
        </p:txBody>
      </p:sp>
      <p:sp>
        <p:nvSpPr>
          <p:cNvPr id="76" name="Rectangle 75"/>
          <p:cNvSpPr/>
          <p:nvPr/>
        </p:nvSpPr>
        <p:spPr bwMode="auto">
          <a:xfrm>
            <a:off x="8859370" y="4245703"/>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SharePoint Online</a:t>
            </a:r>
          </a:p>
        </p:txBody>
      </p:sp>
      <p:pic>
        <p:nvPicPr>
          <p:cNvPr id="77" name="Picture 76"/>
          <p:cNvPicPr>
            <a:picLocks noChangeAspect="1"/>
          </p:cNvPicPr>
          <p:nvPr/>
        </p:nvPicPr>
        <p:blipFill>
          <a:blip r:embed="rId9"/>
          <a:stretch>
            <a:fillRect/>
          </a:stretch>
        </p:blipFill>
        <p:spPr>
          <a:xfrm>
            <a:off x="9262397" y="1402960"/>
            <a:ext cx="397091" cy="525293"/>
          </a:xfrm>
          <a:prstGeom prst="rect">
            <a:avLst/>
          </a:prstGeom>
        </p:spPr>
      </p:pic>
      <p:pic>
        <p:nvPicPr>
          <p:cNvPr id="78" name="Picture 77"/>
          <p:cNvPicPr>
            <a:picLocks noChangeAspect="1"/>
          </p:cNvPicPr>
          <p:nvPr/>
        </p:nvPicPr>
        <p:blipFill>
          <a:blip r:embed="rId9"/>
          <a:stretch>
            <a:fillRect/>
          </a:stretch>
        </p:blipFill>
        <p:spPr>
          <a:xfrm>
            <a:off x="9684850" y="1399228"/>
            <a:ext cx="397091" cy="525293"/>
          </a:xfrm>
          <a:prstGeom prst="rect">
            <a:avLst/>
          </a:prstGeom>
        </p:spPr>
      </p:pic>
      <p:pic>
        <p:nvPicPr>
          <p:cNvPr id="79" name="Picture 78"/>
          <p:cNvPicPr>
            <a:picLocks noChangeAspect="1"/>
          </p:cNvPicPr>
          <p:nvPr/>
        </p:nvPicPr>
        <p:blipFill>
          <a:blip r:embed="rId4"/>
          <a:stretch>
            <a:fillRect/>
          </a:stretch>
        </p:blipFill>
        <p:spPr>
          <a:xfrm>
            <a:off x="10113122" y="1445140"/>
            <a:ext cx="428867" cy="440932"/>
          </a:xfrm>
          <a:prstGeom prst="rect">
            <a:avLst/>
          </a:prstGeom>
        </p:spPr>
      </p:pic>
      <p:pic>
        <p:nvPicPr>
          <p:cNvPr id="81" name="Picture 80"/>
          <p:cNvPicPr>
            <a:picLocks noChangeAspect="1"/>
          </p:cNvPicPr>
          <p:nvPr/>
        </p:nvPicPr>
        <p:blipFill>
          <a:blip r:embed="rId10"/>
          <a:stretch>
            <a:fillRect/>
          </a:stretch>
        </p:blipFill>
        <p:spPr>
          <a:xfrm>
            <a:off x="9527241" y="3049898"/>
            <a:ext cx="605350" cy="572582"/>
          </a:xfrm>
          <a:prstGeom prst="rect">
            <a:avLst/>
          </a:prstGeom>
        </p:spPr>
      </p:pic>
      <p:pic>
        <p:nvPicPr>
          <p:cNvPr id="82" name="Picture 81"/>
          <p:cNvPicPr>
            <a:picLocks noChangeAspect="1"/>
          </p:cNvPicPr>
          <p:nvPr/>
        </p:nvPicPr>
        <p:blipFill>
          <a:blip r:embed="rId4"/>
          <a:stretch>
            <a:fillRect/>
          </a:stretch>
        </p:blipFill>
        <p:spPr>
          <a:xfrm>
            <a:off x="10252275" y="3111501"/>
            <a:ext cx="428867" cy="440932"/>
          </a:xfrm>
          <a:prstGeom prst="rect">
            <a:avLst/>
          </a:prstGeom>
        </p:spPr>
      </p:pic>
      <p:pic>
        <p:nvPicPr>
          <p:cNvPr id="83" name="Picture 82"/>
          <p:cNvPicPr>
            <a:picLocks noChangeAspect="1"/>
          </p:cNvPicPr>
          <p:nvPr/>
        </p:nvPicPr>
        <p:blipFill>
          <a:blip r:embed="rId11"/>
          <a:stretch>
            <a:fillRect/>
          </a:stretch>
        </p:blipFill>
        <p:spPr>
          <a:xfrm>
            <a:off x="8938069" y="3076734"/>
            <a:ext cx="474608" cy="537774"/>
          </a:xfrm>
          <a:prstGeom prst="rect">
            <a:avLst/>
          </a:prstGeom>
        </p:spPr>
      </p:pic>
      <p:sp>
        <p:nvSpPr>
          <p:cNvPr id="84" name="Rectangle 83"/>
          <p:cNvSpPr/>
          <p:nvPr/>
        </p:nvSpPr>
        <p:spPr bwMode="auto">
          <a:xfrm>
            <a:off x="1850452" y="1328962"/>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Azure websites</a:t>
            </a:r>
          </a:p>
        </p:txBody>
      </p:sp>
    </p:spTree>
    <p:extLst>
      <p:ext uri="{BB962C8B-B14F-4D97-AF65-F5344CB8AC3E}">
        <p14:creationId xmlns:p14="http://schemas.microsoft.com/office/powerpoint/2010/main" val="118083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3466161" y="2018449"/>
            <a:ext cx="1659487" cy="1659487"/>
            <a:chOff x="5282133" y="2503461"/>
            <a:chExt cx="1659487" cy="1659487"/>
          </a:xfrm>
        </p:grpSpPr>
        <p:sp>
          <p:nvSpPr>
            <p:cNvPr id="15" name="Oval 14"/>
            <p:cNvSpPr/>
            <p:nvPr/>
          </p:nvSpPr>
          <p:spPr bwMode="auto">
            <a:xfrm>
              <a:off x="5282133" y="2503461"/>
              <a:ext cx="1659487" cy="1659487"/>
            </a:xfrm>
            <a:prstGeom prst="ellipse">
              <a:avLst/>
            </a:prstGeom>
            <a:solidFill>
              <a:schemeClr val="bg1"/>
            </a:solidFill>
            <a:ln w="28575">
              <a:solidFill>
                <a:schemeClr val="bg1">
                  <a:lumMod val="8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a:grpSpLocks noChangeAspect="1"/>
            </p:cNvGrpSpPr>
            <p:nvPr/>
          </p:nvGrpSpPr>
          <p:grpSpPr>
            <a:xfrm>
              <a:off x="5576274" y="2910962"/>
              <a:ext cx="1071204" cy="844483"/>
              <a:chOff x="7335184" y="545607"/>
              <a:chExt cx="661582" cy="521558"/>
            </a:xfrm>
          </p:grpSpPr>
          <p:pic>
            <p:nvPicPr>
              <p:cNvPr id="13" name="Picture 12"/>
              <p:cNvPicPr>
                <a:picLocks noChangeAspect="1"/>
              </p:cNvPicPr>
              <p:nvPr/>
            </p:nvPicPr>
            <p:blipFill>
              <a:blip r:embed="rId2"/>
              <a:stretch>
                <a:fillRect/>
              </a:stretch>
            </p:blipFill>
            <p:spPr>
              <a:xfrm>
                <a:off x="7335184" y="545607"/>
                <a:ext cx="661582" cy="521558"/>
              </a:xfrm>
              <a:prstGeom prst="rect">
                <a:avLst/>
              </a:prstGeom>
            </p:spPr>
          </p:pic>
          <p:sp>
            <p:nvSpPr>
              <p:cNvPr id="14" name="TextBox 13"/>
              <p:cNvSpPr txBox="1"/>
              <p:nvPr/>
            </p:nvSpPr>
            <p:spPr>
              <a:xfrm>
                <a:off x="7550542" y="701436"/>
                <a:ext cx="230866" cy="237287"/>
              </a:xfrm>
              <a:prstGeom prst="rect">
                <a:avLst/>
              </a:prstGeom>
              <a:noFill/>
            </p:spPr>
            <p:txBody>
              <a:bodyPr wrap="none" lIns="0" tIns="0" rIns="0" bIns="0" rtlCol="0">
                <a:spAutoFit/>
              </a:bodyPr>
              <a:lstStyle/>
              <a:p>
                <a:r>
                  <a:rPr lang="en-US" sz="2448" b="1" spc="-71" dirty="0">
                    <a:solidFill>
                      <a:schemeClr val="bg2">
                        <a:lumMod val="25000"/>
                      </a:schemeClr>
                    </a:solidFill>
                    <a:latin typeface="+mj-lt"/>
                  </a:rPr>
                  <a:t>C#</a:t>
                </a:r>
                <a:endParaRPr lang="fi-FI" sz="2448" b="1" spc="-71" dirty="0">
                  <a:solidFill>
                    <a:schemeClr val="bg2">
                      <a:lumMod val="25000"/>
                    </a:schemeClr>
                  </a:solidFill>
                  <a:latin typeface="+mj-lt"/>
                </a:endParaRPr>
              </a:p>
            </p:txBody>
          </p:sp>
        </p:grpSp>
      </p:grpSp>
      <p:sp>
        <p:nvSpPr>
          <p:cNvPr id="2" name="Title 1"/>
          <p:cNvSpPr>
            <a:spLocks noGrp="1"/>
          </p:cNvSpPr>
          <p:nvPr>
            <p:ph type="title"/>
          </p:nvPr>
        </p:nvSpPr>
        <p:spPr/>
        <p:txBody>
          <a:bodyPr/>
          <a:lstStyle/>
          <a:p>
            <a:r>
              <a:rPr lang="en-US" dirty="0"/>
              <a:t>On-premises architecture</a:t>
            </a:r>
          </a:p>
        </p:txBody>
      </p:sp>
      <p:sp>
        <p:nvSpPr>
          <p:cNvPr id="16" name="Isosceles Triangle 15"/>
          <p:cNvSpPr/>
          <p:nvPr/>
        </p:nvSpPr>
        <p:spPr bwMode="auto">
          <a:xfrm rot="16200000" flipH="1">
            <a:off x="4236529" y="3620027"/>
            <a:ext cx="151824" cy="11187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Isosceles Triangle 16"/>
          <p:cNvSpPr/>
          <p:nvPr/>
        </p:nvSpPr>
        <p:spPr bwMode="auto">
          <a:xfrm rot="5400000">
            <a:off x="4236529" y="1960540"/>
            <a:ext cx="151824" cy="11187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Freeform 40"/>
          <p:cNvSpPr>
            <a:spLocks noEditPoints="1"/>
          </p:cNvSpPr>
          <p:nvPr/>
        </p:nvSpPr>
        <p:spPr bwMode="auto">
          <a:xfrm>
            <a:off x="1032303" y="5554277"/>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20" name="Group 23"/>
          <p:cNvGrpSpPr>
            <a:grpSpLocks noChangeAspect="1"/>
          </p:cNvGrpSpPr>
          <p:nvPr/>
        </p:nvGrpSpPr>
        <p:grpSpPr bwMode="auto">
          <a:xfrm>
            <a:off x="1674022" y="5448971"/>
            <a:ext cx="521737" cy="588914"/>
            <a:chOff x="3485" y="1766"/>
            <a:chExt cx="699" cy="789"/>
          </a:xfrm>
        </p:grpSpPr>
        <p:sp>
          <p:nvSpPr>
            <p:cNvPr id="26"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27"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21" name="Group 45"/>
          <p:cNvGrpSpPr>
            <a:grpSpLocks noChangeAspect="1"/>
          </p:cNvGrpSpPr>
          <p:nvPr/>
        </p:nvGrpSpPr>
        <p:grpSpPr bwMode="auto">
          <a:xfrm>
            <a:off x="2377737" y="5477150"/>
            <a:ext cx="526616" cy="616192"/>
            <a:chOff x="1503" y="3503"/>
            <a:chExt cx="729" cy="853"/>
          </a:xfrm>
        </p:grpSpPr>
        <p:sp>
          <p:nvSpPr>
            <p:cNvPr id="23"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4"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5"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22" name="Picture 21"/>
          <p:cNvPicPr>
            <a:picLocks noChangeAspect="1"/>
          </p:cNvPicPr>
          <p:nvPr/>
        </p:nvPicPr>
        <p:blipFill>
          <a:blip r:embed="rId3"/>
          <a:stretch>
            <a:fillRect/>
          </a:stretch>
        </p:blipFill>
        <p:spPr>
          <a:xfrm>
            <a:off x="1432085" y="4483537"/>
            <a:ext cx="943948" cy="908621"/>
          </a:xfrm>
          <a:prstGeom prst="rect">
            <a:avLst/>
          </a:prstGeom>
        </p:spPr>
      </p:pic>
      <p:cxnSp>
        <p:nvCxnSpPr>
          <p:cNvPr id="33" name="Straight Connector 32"/>
          <p:cNvCxnSpPr/>
          <p:nvPr/>
        </p:nvCxnSpPr>
        <p:spPr>
          <a:xfrm>
            <a:off x="6496501" y="1174480"/>
            <a:ext cx="0" cy="3309057"/>
          </a:xfrm>
          <a:prstGeom prst="line">
            <a:avLst/>
          </a:prstGeom>
          <a:ln w="2222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96501" y="1174480"/>
            <a:ext cx="2201178"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42850" y="2829009"/>
            <a:ext cx="3454829"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496501" y="4483537"/>
            <a:ext cx="2201178" cy="0"/>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2562" y="5813570"/>
            <a:ext cx="5665117" cy="8729"/>
          </a:xfrm>
          <a:prstGeom prst="line">
            <a:avLst/>
          </a:prstGeom>
          <a:ln w="22225">
            <a:solidFill>
              <a:schemeClr val="bg1">
                <a:lumMod val="6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71458" y="2219525"/>
            <a:ext cx="2006419" cy="1622191"/>
            <a:chOff x="1079500" y="1493703"/>
            <a:chExt cx="1748023" cy="1413277"/>
          </a:xfrm>
          <a:solidFill>
            <a:schemeClr val="bg1">
              <a:lumMod val="85000"/>
            </a:schemeClr>
          </a:solidFill>
        </p:grpSpPr>
        <p:sp>
          <p:nvSpPr>
            <p:cNvPr id="46" name="Freeform 5"/>
            <p:cNvSpPr>
              <a:spLocks noEditPoints="1"/>
            </p:cNvSpPr>
            <p:nvPr/>
          </p:nvSpPr>
          <p:spPr bwMode="auto">
            <a:xfrm>
              <a:off x="10795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5"/>
            <p:cNvSpPr>
              <a:spLocks noEditPoints="1"/>
            </p:cNvSpPr>
            <p:nvPr/>
          </p:nvSpPr>
          <p:spPr bwMode="auto">
            <a:xfrm>
              <a:off x="17018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5"/>
            <p:cNvSpPr>
              <a:spLocks noEditPoints="1"/>
            </p:cNvSpPr>
            <p:nvPr/>
          </p:nvSpPr>
          <p:spPr bwMode="auto">
            <a:xfrm>
              <a:off x="2324100" y="1493703"/>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5"/>
            <p:cNvSpPr>
              <a:spLocks noEditPoints="1"/>
            </p:cNvSpPr>
            <p:nvPr/>
          </p:nvSpPr>
          <p:spPr bwMode="auto">
            <a:xfrm>
              <a:off x="13906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5"/>
            <p:cNvSpPr>
              <a:spLocks noEditPoints="1"/>
            </p:cNvSpPr>
            <p:nvPr/>
          </p:nvSpPr>
          <p:spPr bwMode="auto">
            <a:xfrm>
              <a:off x="2012950" y="2263054"/>
              <a:ext cx="503423" cy="643926"/>
            </a:xfrm>
            <a:custGeom>
              <a:avLst/>
              <a:gdLst>
                <a:gd name="T0" fmla="*/ 1521 w 3798"/>
                <a:gd name="T1" fmla="*/ 0 h 4858"/>
                <a:gd name="T2" fmla="*/ 565 w 3798"/>
                <a:gd name="T3" fmla="*/ 813 h 4858"/>
                <a:gd name="T4" fmla="*/ 565 w 3798"/>
                <a:gd name="T5" fmla="*/ 1187 h 4858"/>
                <a:gd name="T6" fmla="*/ 0 w 3798"/>
                <a:gd name="T7" fmla="*/ 1667 h 4858"/>
                <a:gd name="T8" fmla="*/ 0 w 3798"/>
                <a:gd name="T9" fmla="*/ 4858 h 4858"/>
                <a:gd name="T10" fmla="*/ 3232 w 3798"/>
                <a:gd name="T11" fmla="*/ 4858 h 4858"/>
                <a:gd name="T12" fmla="*/ 3232 w 3798"/>
                <a:gd name="T13" fmla="*/ 4004 h 4858"/>
                <a:gd name="T14" fmla="*/ 3798 w 3798"/>
                <a:gd name="T15" fmla="*/ 4004 h 4858"/>
                <a:gd name="T16" fmla="*/ 3798 w 3798"/>
                <a:gd name="T17" fmla="*/ 0 h 4858"/>
                <a:gd name="T18" fmla="*/ 1521 w 3798"/>
                <a:gd name="T19" fmla="*/ 0 h 4858"/>
                <a:gd name="T20" fmla="*/ 1521 w 3798"/>
                <a:gd name="T21" fmla="*/ 0 h 4858"/>
                <a:gd name="T22" fmla="*/ 1521 w 3798"/>
                <a:gd name="T23" fmla="*/ 0 h 4858"/>
                <a:gd name="T24" fmla="*/ 2891 w 3798"/>
                <a:gd name="T25" fmla="*/ 4570 h 4858"/>
                <a:gd name="T26" fmla="*/ 340 w 3798"/>
                <a:gd name="T27" fmla="*/ 4570 h 4858"/>
                <a:gd name="T28" fmla="*/ 340 w 3798"/>
                <a:gd name="T29" fmla="*/ 1982 h 4858"/>
                <a:gd name="T30" fmla="*/ 565 w 3798"/>
                <a:gd name="T31" fmla="*/ 1982 h 4858"/>
                <a:gd name="T32" fmla="*/ 565 w 3798"/>
                <a:gd name="T33" fmla="*/ 4004 h 4858"/>
                <a:gd name="T34" fmla="*/ 2891 w 3798"/>
                <a:gd name="T35" fmla="*/ 4004 h 4858"/>
                <a:gd name="T36" fmla="*/ 2891 w 3798"/>
                <a:gd name="T37" fmla="*/ 4570 h 4858"/>
                <a:gd name="T38" fmla="*/ 2891 w 3798"/>
                <a:gd name="T39" fmla="*/ 4570 h 4858"/>
                <a:gd name="T40" fmla="*/ 2891 w 3798"/>
                <a:gd name="T41" fmla="*/ 4570 h 4858"/>
                <a:gd name="T42" fmla="*/ 3457 w 3798"/>
                <a:gd name="T43" fmla="*/ 3718 h 4858"/>
                <a:gd name="T44" fmla="*/ 906 w 3798"/>
                <a:gd name="T45" fmla="*/ 3718 h 4858"/>
                <a:gd name="T46" fmla="*/ 906 w 3798"/>
                <a:gd name="T47" fmla="*/ 1125 h 4858"/>
                <a:gd name="T48" fmla="*/ 1886 w 3798"/>
                <a:gd name="T49" fmla="*/ 1125 h 4858"/>
                <a:gd name="T50" fmla="*/ 1886 w 3798"/>
                <a:gd name="T51" fmla="*/ 290 h 4858"/>
                <a:gd name="T52" fmla="*/ 3457 w 3798"/>
                <a:gd name="T53" fmla="*/ 290 h 4858"/>
                <a:gd name="T54" fmla="*/ 3457 w 3798"/>
                <a:gd name="T55" fmla="*/ 3718 h 4858"/>
                <a:gd name="T56" fmla="*/ 3457 w 3798"/>
                <a:gd name="T57" fmla="*/ 3718 h 4858"/>
                <a:gd name="T58" fmla="*/ 3457 w 3798"/>
                <a:gd name="T59" fmla="*/ 37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8" h="4858">
                  <a:moveTo>
                    <a:pt x="1521" y="0"/>
                  </a:moveTo>
                  <a:lnTo>
                    <a:pt x="565" y="813"/>
                  </a:lnTo>
                  <a:lnTo>
                    <a:pt x="565" y="1187"/>
                  </a:lnTo>
                  <a:lnTo>
                    <a:pt x="0" y="1667"/>
                  </a:lnTo>
                  <a:lnTo>
                    <a:pt x="0" y="4858"/>
                  </a:lnTo>
                  <a:lnTo>
                    <a:pt x="3232" y="4858"/>
                  </a:lnTo>
                  <a:lnTo>
                    <a:pt x="3232" y="4004"/>
                  </a:lnTo>
                  <a:lnTo>
                    <a:pt x="3798" y="4004"/>
                  </a:lnTo>
                  <a:lnTo>
                    <a:pt x="3798" y="0"/>
                  </a:lnTo>
                  <a:lnTo>
                    <a:pt x="1521" y="0"/>
                  </a:lnTo>
                  <a:lnTo>
                    <a:pt x="1521" y="0"/>
                  </a:lnTo>
                  <a:lnTo>
                    <a:pt x="1521" y="0"/>
                  </a:lnTo>
                  <a:close/>
                  <a:moveTo>
                    <a:pt x="2891" y="4570"/>
                  </a:moveTo>
                  <a:lnTo>
                    <a:pt x="340" y="4570"/>
                  </a:lnTo>
                  <a:lnTo>
                    <a:pt x="340" y="1982"/>
                  </a:lnTo>
                  <a:lnTo>
                    <a:pt x="565" y="1982"/>
                  </a:lnTo>
                  <a:lnTo>
                    <a:pt x="565" y="4004"/>
                  </a:lnTo>
                  <a:lnTo>
                    <a:pt x="2891" y="4004"/>
                  </a:lnTo>
                  <a:lnTo>
                    <a:pt x="2891" y="4570"/>
                  </a:lnTo>
                  <a:lnTo>
                    <a:pt x="2891" y="4570"/>
                  </a:lnTo>
                  <a:lnTo>
                    <a:pt x="2891" y="4570"/>
                  </a:lnTo>
                  <a:close/>
                  <a:moveTo>
                    <a:pt x="3457" y="3718"/>
                  </a:moveTo>
                  <a:lnTo>
                    <a:pt x="906" y="3718"/>
                  </a:lnTo>
                  <a:lnTo>
                    <a:pt x="906" y="1125"/>
                  </a:lnTo>
                  <a:lnTo>
                    <a:pt x="1886" y="1125"/>
                  </a:lnTo>
                  <a:lnTo>
                    <a:pt x="1886" y="290"/>
                  </a:lnTo>
                  <a:lnTo>
                    <a:pt x="3457" y="290"/>
                  </a:lnTo>
                  <a:lnTo>
                    <a:pt x="3457" y="3718"/>
                  </a:lnTo>
                  <a:lnTo>
                    <a:pt x="3457" y="3718"/>
                  </a:lnTo>
                  <a:lnTo>
                    <a:pt x="3457" y="3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1" name="TextBox 50"/>
          <p:cNvSpPr txBox="1"/>
          <p:nvPr/>
        </p:nvSpPr>
        <p:spPr>
          <a:xfrm>
            <a:off x="1066211"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sp>
        <p:nvSpPr>
          <p:cNvPr id="52" name="TextBox 51"/>
          <p:cNvSpPr txBox="1"/>
          <p:nvPr/>
        </p:nvSpPr>
        <p:spPr>
          <a:xfrm>
            <a:off x="1779803"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sp>
        <p:nvSpPr>
          <p:cNvPr id="53" name="TextBox 52"/>
          <p:cNvSpPr txBox="1"/>
          <p:nvPr/>
        </p:nvSpPr>
        <p:spPr>
          <a:xfrm>
            <a:off x="2496810" y="259215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sp>
        <p:nvSpPr>
          <p:cNvPr id="54" name="TextBox 53"/>
          <p:cNvSpPr txBox="1"/>
          <p:nvPr/>
        </p:nvSpPr>
        <p:spPr>
          <a:xfrm>
            <a:off x="2087947" y="3473617"/>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sp>
        <p:nvSpPr>
          <p:cNvPr id="55" name="TextBox 54"/>
          <p:cNvSpPr txBox="1"/>
          <p:nvPr/>
        </p:nvSpPr>
        <p:spPr>
          <a:xfrm>
            <a:off x="1423007" y="3473617"/>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nvGrpSpPr>
          <p:cNvPr id="56" name="Group 55"/>
          <p:cNvGrpSpPr/>
          <p:nvPr/>
        </p:nvGrpSpPr>
        <p:grpSpPr>
          <a:xfrm>
            <a:off x="8725114" y="5330228"/>
            <a:ext cx="1345172" cy="1104355"/>
            <a:chOff x="5759593" y="2923203"/>
            <a:chExt cx="1345172" cy="1104355"/>
          </a:xfrm>
        </p:grpSpPr>
        <p:grpSp>
          <p:nvGrpSpPr>
            <p:cNvPr id="57" name="Group 56"/>
            <p:cNvGrpSpPr>
              <a:grpSpLocks noChangeAspect="1"/>
            </p:cNvGrpSpPr>
            <p:nvPr/>
          </p:nvGrpSpPr>
          <p:grpSpPr>
            <a:xfrm>
              <a:off x="6072969" y="2923203"/>
              <a:ext cx="807373" cy="720000"/>
              <a:chOff x="2689845" y="5153446"/>
              <a:chExt cx="645969" cy="576064"/>
            </a:xfrm>
          </p:grpSpPr>
          <p:pic>
            <p:nvPicPr>
              <p:cNvPr id="59" name="Picture 58"/>
              <p:cNvPicPr>
                <a:picLocks noChangeAspect="1"/>
              </p:cNvPicPr>
              <p:nvPr/>
            </p:nvPicPr>
            <p:blipFill>
              <a:blip r:embed="rId4"/>
              <a:stretch>
                <a:fillRect/>
              </a:stretch>
            </p:blipFill>
            <p:spPr>
              <a:xfrm>
                <a:off x="2689845" y="5153446"/>
                <a:ext cx="578566" cy="469326"/>
              </a:xfrm>
              <a:prstGeom prst="rect">
                <a:avLst/>
              </a:prstGeom>
            </p:spPr>
          </p:pic>
          <p:pic>
            <p:nvPicPr>
              <p:cNvPr id="60" name="Picture 59"/>
              <p:cNvPicPr>
                <a:picLocks noChangeAspect="1"/>
              </p:cNvPicPr>
              <p:nvPr/>
            </p:nvPicPr>
            <p:blipFill>
              <a:blip r:embed="rId5"/>
              <a:stretch>
                <a:fillRect/>
              </a:stretch>
            </p:blipFill>
            <p:spPr>
              <a:xfrm>
                <a:off x="2977877" y="5388109"/>
                <a:ext cx="357937" cy="341401"/>
              </a:xfrm>
              <a:prstGeom prst="rect">
                <a:avLst/>
              </a:prstGeom>
            </p:spPr>
          </p:pic>
        </p:grpSp>
        <p:sp>
          <p:nvSpPr>
            <p:cNvPr id="58" name="Rectangle 57"/>
            <p:cNvSpPr/>
            <p:nvPr/>
          </p:nvSpPr>
          <p:spPr bwMode="auto">
            <a:xfrm>
              <a:off x="5759593" y="3380631"/>
              <a:ext cx="1345172"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Add-in web</a:t>
              </a:r>
            </a:p>
          </p:txBody>
        </p:sp>
      </p:grpSp>
      <p:grpSp>
        <p:nvGrpSpPr>
          <p:cNvPr id="61" name="Group 60"/>
          <p:cNvGrpSpPr/>
          <p:nvPr/>
        </p:nvGrpSpPr>
        <p:grpSpPr>
          <a:xfrm>
            <a:off x="10380734" y="5330228"/>
            <a:ext cx="1001358" cy="1024610"/>
            <a:chOff x="5914479" y="4476209"/>
            <a:chExt cx="1001358" cy="1024610"/>
          </a:xfrm>
        </p:grpSpPr>
        <p:pic>
          <p:nvPicPr>
            <p:cNvPr id="62" name="Picture 61"/>
            <p:cNvPicPr>
              <a:picLocks noChangeAspect="1"/>
            </p:cNvPicPr>
            <p:nvPr/>
          </p:nvPicPr>
          <p:blipFill>
            <a:blip r:embed="rId4"/>
            <a:stretch>
              <a:fillRect/>
            </a:stretch>
          </p:blipFill>
          <p:spPr>
            <a:xfrm>
              <a:off x="6053594" y="4476209"/>
              <a:ext cx="723128" cy="586593"/>
            </a:xfrm>
            <a:prstGeom prst="rect">
              <a:avLst/>
            </a:prstGeom>
          </p:spPr>
        </p:pic>
        <p:sp>
          <p:nvSpPr>
            <p:cNvPr id="63" name="Rectangle 62"/>
            <p:cNvSpPr/>
            <p:nvPr/>
          </p:nvSpPr>
          <p:spPr bwMode="auto">
            <a:xfrm>
              <a:off x="5914479" y="4853892"/>
              <a:ext cx="1001358"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Host web</a:t>
              </a:r>
            </a:p>
          </p:txBody>
        </p:sp>
      </p:grpSp>
      <p:cxnSp>
        <p:nvCxnSpPr>
          <p:cNvPr id="65" name="Straight Arrow Connector 64"/>
          <p:cNvCxnSpPr/>
          <p:nvPr/>
        </p:nvCxnSpPr>
        <p:spPr>
          <a:xfrm>
            <a:off x="9917224" y="5627523"/>
            <a:ext cx="549485" cy="0"/>
          </a:xfrm>
          <a:prstGeom prst="straightConnector1">
            <a:avLst/>
          </a:prstGeom>
          <a:ln w="22225">
            <a:solidFill>
              <a:schemeClr val="bg1">
                <a:lumMod val="8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34890" y="3929310"/>
            <a:ext cx="0" cy="48147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8859370" y="93662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Databases</a:t>
            </a:r>
          </a:p>
        </p:txBody>
      </p:sp>
      <p:sp>
        <p:nvSpPr>
          <p:cNvPr id="75" name="Rectangle 74"/>
          <p:cNvSpPr/>
          <p:nvPr/>
        </p:nvSpPr>
        <p:spPr bwMode="auto">
          <a:xfrm>
            <a:off x="8859370" y="2591165"/>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Web services</a:t>
            </a:r>
          </a:p>
        </p:txBody>
      </p:sp>
      <p:sp>
        <p:nvSpPr>
          <p:cNvPr id="76" name="Rectangle 75"/>
          <p:cNvSpPr/>
          <p:nvPr/>
        </p:nvSpPr>
        <p:spPr bwMode="auto">
          <a:xfrm>
            <a:off x="8859370" y="4245703"/>
            <a:ext cx="2459926"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SharePoint </a:t>
            </a:r>
            <a:r>
              <a:rPr lang="en-US" dirty="0">
                <a:gradFill>
                  <a:gsLst>
                    <a:gs pos="11504">
                      <a:schemeClr val="tx1"/>
                    </a:gs>
                    <a:gs pos="38000">
                      <a:schemeClr val="tx1"/>
                    </a:gs>
                  </a:gsLst>
                  <a:lin ang="5400000" scaled="0"/>
                </a:gradFill>
              </a:rPr>
              <a:t>Farm</a:t>
            </a:r>
            <a:endParaRPr lang="en-US" sz="1800" dirty="0">
              <a:gradFill>
                <a:gsLst>
                  <a:gs pos="11504">
                    <a:schemeClr val="tx1"/>
                  </a:gs>
                  <a:gs pos="38000">
                    <a:schemeClr val="tx1"/>
                  </a:gs>
                </a:gsLst>
                <a:lin ang="5400000" scaled="0"/>
              </a:gradFill>
            </a:endParaRPr>
          </a:p>
        </p:txBody>
      </p:sp>
      <p:pic>
        <p:nvPicPr>
          <p:cNvPr id="81" name="Picture 80"/>
          <p:cNvPicPr>
            <a:picLocks noChangeAspect="1"/>
          </p:cNvPicPr>
          <p:nvPr/>
        </p:nvPicPr>
        <p:blipFill>
          <a:blip r:embed="rId6"/>
          <a:stretch>
            <a:fillRect/>
          </a:stretch>
        </p:blipFill>
        <p:spPr>
          <a:xfrm>
            <a:off x="8859370" y="3049898"/>
            <a:ext cx="605350" cy="572582"/>
          </a:xfrm>
          <a:prstGeom prst="rect">
            <a:avLst/>
          </a:prstGeom>
        </p:spPr>
      </p:pic>
      <p:sp>
        <p:nvSpPr>
          <p:cNvPr id="84" name="Rectangle 83"/>
          <p:cNvSpPr/>
          <p:nvPr/>
        </p:nvSpPr>
        <p:spPr bwMode="auto">
          <a:xfrm>
            <a:off x="1850452" y="1328962"/>
            <a:ext cx="2981054" cy="47230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800" dirty="0">
                <a:gradFill>
                  <a:gsLst>
                    <a:gs pos="11504">
                      <a:schemeClr val="tx1"/>
                    </a:gs>
                    <a:gs pos="38000">
                      <a:schemeClr val="tx1"/>
                    </a:gs>
                  </a:gsLst>
                  <a:lin ang="5400000" scaled="0"/>
                </a:gradFill>
              </a:rPr>
              <a:t>Internet information server</a:t>
            </a:r>
          </a:p>
        </p:txBody>
      </p:sp>
      <p:pic>
        <p:nvPicPr>
          <p:cNvPr id="6" name="Picture 5"/>
          <p:cNvPicPr>
            <a:picLocks noChangeAspect="1"/>
          </p:cNvPicPr>
          <p:nvPr/>
        </p:nvPicPr>
        <p:blipFill>
          <a:blip r:embed="rId7"/>
          <a:stretch>
            <a:fillRect/>
          </a:stretch>
        </p:blipFill>
        <p:spPr>
          <a:xfrm>
            <a:off x="1030134" y="1280765"/>
            <a:ext cx="651791" cy="752447"/>
          </a:xfrm>
          <a:prstGeom prst="rect">
            <a:avLst/>
          </a:prstGeom>
        </p:spPr>
      </p:pic>
      <p:pic>
        <p:nvPicPr>
          <p:cNvPr id="8" name="Picture 7"/>
          <p:cNvPicPr>
            <a:picLocks noChangeAspect="1"/>
          </p:cNvPicPr>
          <p:nvPr/>
        </p:nvPicPr>
        <p:blipFill>
          <a:blip r:embed="rId8"/>
          <a:stretch>
            <a:fillRect/>
          </a:stretch>
        </p:blipFill>
        <p:spPr>
          <a:xfrm>
            <a:off x="8762168" y="1331476"/>
            <a:ext cx="646238" cy="828000"/>
          </a:xfrm>
          <a:prstGeom prst="rect">
            <a:avLst/>
          </a:prstGeom>
        </p:spPr>
      </p:pic>
      <p:pic>
        <p:nvPicPr>
          <p:cNvPr id="10" name="Picture 9"/>
          <p:cNvPicPr>
            <a:picLocks noChangeAspect="1"/>
          </p:cNvPicPr>
          <p:nvPr/>
        </p:nvPicPr>
        <p:blipFill>
          <a:blip r:embed="rId9"/>
          <a:stretch>
            <a:fillRect/>
          </a:stretch>
        </p:blipFill>
        <p:spPr>
          <a:xfrm>
            <a:off x="9390764" y="1331476"/>
            <a:ext cx="646238" cy="828000"/>
          </a:xfrm>
          <a:prstGeom prst="rect">
            <a:avLst/>
          </a:prstGeom>
        </p:spPr>
      </p:pic>
      <p:pic>
        <p:nvPicPr>
          <p:cNvPr id="11" name="Picture 10"/>
          <p:cNvPicPr>
            <a:picLocks noChangeAspect="1"/>
          </p:cNvPicPr>
          <p:nvPr/>
        </p:nvPicPr>
        <p:blipFill>
          <a:blip r:embed="rId10"/>
          <a:stretch>
            <a:fillRect/>
          </a:stretch>
        </p:blipFill>
        <p:spPr>
          <a:xfrm>
            <a:off x="10021680" y="1331476"/>
            <a:ext cx="646238" cy="828000"/>
          </a:xfrm>
          <a:prstGeom prst="rect">
            <a:avLst/>
          </a:prstGeom>
        </p:spPr>
      </p:pic>
      <p:grpSp>
        <p:nvGrpSpPr>
          <p:cNvPr id="68" name="Group 67"/>
          <p:cNvGrpSpPr>
            <a:grpSpLocks noChangeAspect="1"/>
          </p:cNvGrpSpPr>
          <p:nvPr/>
        </p:nvGrpSpPr>
        <p:grpSpPr>
          <a:xfrm>
            <a:off x="6931508" y="4816721"/>
            <a:ext cx="1549354" cy="1579089"/>
            <a:chOff x="9738791" y="1816096"/>
            <a:chExt cx="1822769" cy="1857751"/>
          </a:xfrm>
        </p:grpSpPr>
        <p:grpSp>
          <p:nvGrpSpPr>
            <p:cNvPr id="69" name="Group 68"/>
            <p:cNvGrpSpPr>
              <a:grpSpLocks noChangeAspect="1"/>
            </p:cNvGrpSpPr>
            <p:nvPr/>
          </p:nvGrpSpPr>
          <p:grpSpPr>
            <a:xfrm>
              <a:off x="9738791" y="2044352"/>
              <a:ext cx="1524951" cy="1629495"/>
              <a:chOff x="1512865" y="949433"/>
              <a:chExt cx="2389102" cy="2552888"/>
            </a:xfrm>
          </p:grpSpPr>
          <p:grpSp>
            <p:nvGrpSpPr>
              <p:cNvPr id="85" name="Group 84"/>
              <p:cNvGrpSpPr/>
              <p:nvPr/>
            </p:nvGrpSpPr>
            <p:grpSpPr>
              <a:xfrm>
                <a:off x="1512865" y="949433"/>
                <a:ext cx="2389102" cy="2552888"/>
                <a:chOff x="4383758" y="2240577"/>
                <a:chExt cx="2389102" cy="2552888"/>
              </a:xfrm>
            </p:grpSpPr>
            <p:sp>
              <p:nvSpPr>
                <p:cNvPr id="87" name="Rectangle 86"/>
                <p:cNvSpPr/>
                <p:nvPr/>
              </p:nvSpPr>
              <p:spPr bwMode="auto">
                <a:xfrm>
                  <a:off x="4537410" y="2240577"/>
                  <a:ext cx="2235450" cy="2175770"/>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224" dirty="0">
                      <a:solidFill>
                        <a:schemeClr val="bg2">
                          <a:lumMod val="25000"/>
                        </a:schemeClr>
                      </a:solidFill>
                      <a:ea typeface="Segoe UI" pitchFamily="34" charset="0"/>
                      <a:cs typeface="Segoe UI" pitchFamily="34" charset="0"/>
                    </a:rPr>
                    <a:t>SharePoint </a:t>
                  </a:r>
                </a:p>
              </p:txBody>
            </p:sp>
            <p:grpSp>
              <p:nvGrpSpPr>
                <p:cNvPr id="88" name="Group 87"/>
                <p:cNvGrpSpPr/>
                <p:nvPr/>
              </p:nvGrpSpPr>
              <p:grpSpPr>
                <a:xfrm>
                  <a:off x="5421611" y="2886866"/>
                  <a:ext cx="789619" cy="1020140"/>
                  <a:chOff x="4557447" y="1721445"/>
                  <a:chExt cx="789619" cy="1020140"/>
                </a:xfrm>
              </p:grpSpPr>
              <p:pic>
                <p:nvPicPr>
                  <p:cNvPr id="96" name="Picture 95"/>
                  <p:cNvPicPr>
                    <a:picLocks noChangeAspect="1"/>
                  </p:cNvPicPr>
                  <p:nvPr/>
                </p:nvPicPr>
                <p:blipFill>
                  <a:blip r:embed="rId11"/>
                  <a:stretch>
                    <a:fillRect/>
                  </a:stretch>
                </p:blipFill>
                <p:spPr>
                  <a:xfrm>
                    <a:off x="4557447" y="1902539"/>
                    <a:ext cx="477423" cy="839046"/>
                  </a:xfrm>
                  <a:prstGeom prst="rect">
                    <a:avLst/>
                  </a:prstGeom>
                </p:spPr>
              </p:pic>
              <p:pic>
                <p:nvPicPr>
                  <p:cNvPr id="97" name="Picture 96"/>
                  <p:cNvPicPr>
                    <a:picLocks noChangeAspect="1"/>
                  </p:cNvPicPr>
                  <p:nvPr/>
                </p:nvPicPr>
                <p:blipFill>
                  <a:blip r:embed="rId11"/>
                  <a:stretch>
                    <a:fillRect/>
                  </a:stretch>
                </p:blipFill>
                <p:spPr>
                  <a:xfrm>
                    <a:off x="4869643" y="1721445"/>
                    <a:ext cx="477423" cy="839046"/>
                  </a:xfrm>
                  <a:prstGeom prst="rect">
                    <a:avLst/>
                  </a:prstGeom>
                </p:spPr>
              </p:pic>
            </p:grpSp>
            <p:grpSp>
              <p:nvGrpSpPr>
                <p:cNvPr id="89" name="Group 88"/>
                <p:cNvGrpSpPr/>
                <p:nvPr/>
              </p:nvGrpSpPr>
              <p:grpSpPr>
                <a:xfrm>
                  <a:off x="4880542" y="3820782"/>
                  <a:ext cx="944427" cy="972683"/>
                  <a:chOff x="3981885" y="2834055"/>
                  <a:chExt cx="944427" cy="972683"/>
                </a:xfrm>
              </p:grpSpPr>
              <p:pic>
                <p:nvPicPr>
                  <p:cNvPr id="93" name="Picture 92"/>
                  <p:cNvPicPr>
                    <a:picLocks noChangeAspect="1"/>
                  </p:cNvPicPr>
                  <p:nvPr/>
                </p:nvPicPr>
                <p:blipFill>
                  <a:blip r:embed="rId11"/>
                  <a:stretch>
                    <a:fillRect/>
                  </a:stretch>
                </p:blipFill>
                <p:spPr>
                  <a:xfrm>
                    <a:off x="3981885" y="2967692"/>
                    <a:ext cx="477423" cy="839046"/>
                  </a:xfrm>
                  <a:prstGeom prst="rect">
                    <a:avLst/>
                  </a:prstGeom>
                </p:spPr>
              </p:pic>
              <p:pic>
                <p:nvPicPr>
                  <p:cNvPr id="94" name="Picture 93"/>
                  <p:cNvPicPr>
                    <a:picLocks noChangeAspect="1"/>
                  </p:cNvPicPr>
                  <p:nvPr/>
                </p:nvPicPr>
                <p:blipFill>
                  <a:blip r:embed="rId11"/>
                  <a:stretch>
                    <a:fillRect/>
                  </a:stretch>
                </p:blipFill>
                <p:spPr>
                  <a:xfrm>
                    <a:off x="4269036" y="2834055"/>
                    <a:ext cx="477423" cy="839046"/>
                  </a:xfrm>
                  <a:prstGeom prst="rect">
                    <a:avLst/>
                  </a:prstGeom>
                </p:spPr>
              </p:pic>
              <p:pic>
                <p:nvPicPr>
                  <p:cNvPr id="95" name="Picture 94"/>
                  <p:cNvPicPr>
                    <a:picLocks noChangeAspect="1"/>
                  </p:cNvPicPr>
                  <p:nvPr/>
                </p:nvPicPr>
                <p:blipFill>
                  <a:blip r:embed="rId12"/>
                  <a:stretch>
                    <a:fillRect/>
                  </a:stretch>
                </p:blipFill>
                <p:spPr>
                  <a:xfrm>
                    <a:off x="4480085" y="3260431"/>
                    <a:ext cx="446227" cy="456212"/>
                  </a:xfrm>
                  <a:prstGeom prst="rect">
                    <a:avLst/>
                  </a:prstGeom>
                </p:spPr>
              </p:pic>
            </p:grpSp>
            <p:grpSp>
              <p:nvGrpSpPr>
                <p:cNvPr id="90" name="Group 89"/>
                <p:cNvGrpSpPr/>
                <p:nvPr/>
              </p:nvGrpSpPr>
              <p:grpSpPr>
                <a:xfrm>
                  <a:off x="4383758" y="2988031"/>
                  <a:ext cx="968998" cy="971748"/>
                  <a:chOff x="3601101" y="2714202"/>
                  <a:chExt cx="968998" cy="971748"/>
                </a:xfrm>
              </p:grpSpPr>
              <p:pic>
                <p:nvPicPr>
                  <p:cNvPr id="91" name="Picture 90"/>
                  <p:cNvPicPr>
                    <a:picLocks noChangeAspect="1"/>
                  </p:cNvPicPr>
                  <p:nvPr/>
                </p:nvPicPr>
                <p:blipFill>
                  <a:blip r:embed="rId11"/>
                  <a:stretch>
                    <a:fillRect/>
                  </a:stretch>
                </p:blipFill>
                <p:spPr>
                  <a:xfrm>
                    <a:off x="3601101" y="2846904"/>
                    <a:ext cx="477423" cy="839046"/>
                  </a:xfrm>
                  <a:prstGeom prst="rect">
                    <a:avLst/>
                  </a:prstGeom>
                </p:spPr>
              </p:pic>
              <p:pic>
                <p:nvPicPr>
                  <p:cNvPr id="92" name="Picture 91"/>
                  <p:cNvPicPr>
                    <a:picLocks noChangeAspect="1"/>
                  </p:cNvPicPr>
                  <p:nvPr/>
                </p:nvPicPr>
                <p:blipFill>
                  <a:blip r:embed="rId13"/>
                  <a:stretch>
                    <a:fillRect/>
                  </a:stretch>
                </p:blipFill>
                <p:spPr>
                  <a:xfrm>
                    <a:off x="3875612" y="2714202"/>
                    <a:ext cx="694487" cy="898458"/>
                  </a:xfrm>
                  <a:prstGeom prst="rect">
                    <a:avLst/>
                  </a:prstGeom>
                </p:spPr>
              </p:pic>
            </p:grpSp>
          </p:grpSp>
          <p:pic>
            <p:nvPicPr>
              <p:cNvPr id="86" name="Picture 85"/>
              <p:cNvPicPr>
                <a:picLocks noChangeAspect="1"/>
              </p:cNvPicPr>
              <p:nvPr/>
            </p:nvPicPr>
            <p:blipFill>
              <a:blip r:embed="rId11"/>
              <a:stretch>
                <a:fillRect/>
              </a:stretch>
            </p:blipFill>
            <p:spPr>
              <a:xfrm>
                <a:off x="3194497" y="1758239"/>
                <a:ext cx="477423" cy="839046"/>
              </a:xfrm>
              <a:prstGeom prst="rect">
                <a:avLst/>
              </a:prstGeom>
            </p:spPr>
          </p:pic>
        </p:grpSp>
        <p:pic>
          <p:nvPicPr>
            <p:cNvPr id="71" name="Picture 70"/>
            <p:cNvPicPr>
              <a:picLocks noChangeAspect="1"/>
            </p:cNvPicPr>
            <p:nvPr/>
          </p:nvPicPr>
          <p:blipFill>
            <a:blip r:embed="rId14"/>
            <a:stretch>
              <a:fillRect/>
            </a:stretch>
          </p:blipFill>
          <p:spPr>
            <a:xfrm>
              <a:off x="10965924" y="1816096"/>
              <a:ext cx="595636" cy="574983"/>
            </a:xfrm>
            <a:prstGeom prst="rect">
              <a:avLst/>
            </a:prstGeom>
          </p:spPr>
        </p:pic>
      </p:grpSp>
    </p:spTree>
    <p:extLst>
      <p:ext uri="{BB962C8B-B14F-4D97-AF65-F5344CB8AC3E}">
        <p14:creationId xmlns:p14="http://schemas.microsoft.com/office/powerpoint/2010/main" val="415832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6675439" y="1211263"/>
            <a:ext cx="5486400" cy="5330690"/>
          </a:xfrm>
        </p:spPr>
        <p:txBody>
          <a:bodyPr/>
          <a:lstStyle/>
          <a:p>
            <a:pPr marL="0" indent="0">
              <a:buNone/>
            </a:pPr>
            <a:r>
              <a:rPr lang="en-US" sz="3200" dirty="0"/>
              <a:t>Remote web always has </a:t>
            </a:r>
            <a:br>
              <a:rPr lang="en-US" sz="3200" dirty="0"/>
            </a:br>
            <a:r>
              <a:rPr lang="en-US" sz="3200" dirty="0"/>
              <a:t>full rights to add-in web</a:t>
            </a:r>
          </a:p>
          <a:p>
            <a:pPr marL="0" indent="0">
              <a:spcBef>
                <a:spcPts val="2400"/>
              </a:spcBef>
              <a:buNone/>
            </a:pPr>
            <a:r>
              <a:rPr lang="en-US" sz="3200" dirty="0"/>
              <a:t>Add-in permissions are the lesser of user and add-in permissions to the </a:t>
            </a:r>
            <a:br>
              <a:rPr lang="en-US" sz="3200" dirty="0"/>
            </a:br>
            <a:r>
              <a:rPr lang="en-US" sz="3200" dirty="0"/>
              <a:t>given resource</a:t>
            </a:r>
          </a:p>
          <a:p>
            <a:pPr marL="0" indent="0">
              <a:spcBef>
                <a:spcPts val="2400"/>
              </a:spcBef>
              <a:buNone/>
            </a:pPr>
            <a:r>
              <a:rPr lang="en-US" sz="3200" dirty="0"/>
              <a:t>Provider-hosted add-ins can utilize “app-only” permissions to “elevate” privileges</a:t>
            </a:r>
          </a:p>
          <a:p>
            <a:pPr marL="0" indent="0">
              <a:buNone/>
            </a:pPr>
            <a:endParaRPr lang="en-US" sz="3200" dirty="0"/>
          </a:p>
        </p:txBody>
      </p:sp>
      <p:sp>
        <p:nvSpPr>
          <p:cNvPr id="14" name="Text Placeholder 13"/>
          <p:cNvSpPr>
            <a:spLocks noGrp="1"/>
          </p:cNvSpPr>
          <p:nvPr>
            <p:ph type="body" sz="quarter" idx="10"/>
          </p:nvPr>
        </p:nvSpPr>
        <p:spPr>
          <a:xfrm>
            <a:off x="246063" y="2241533"/>
            <a:ext cx="5514975" cy="1514261"/>
          </a:xfrm>
        </p:spPr>
        <p:txBody>
          <a:bodyPr/>
          <a:lstStyle/>
          <a:p>
            <a:pPr marL="0" indent="0">
              <a:buNone/>
            </a:pPr>
            <a:r>
              <a:rPr lang="en-US" sz="4800" dirty="0"/>
              <a:t>Add-in </a:t>
            </a:r>
            <a:br>
              <a:rPr lang="en-US" sz="4800" dirty="0"/>
            </a:br>
            <a:r>
              <a:rPr lang="en-US" sz="4800" dirty="0"/>
              <a:t>permissions</a:t>
            </a:r>
          </a:p>
        </p:txBody>
      </p:sp>
      <p:sp>
        <p:nvSpPr>
          <p:cNvPr id="15" name="Footer Placeholder 14"/>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5634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551489" y="1270962"/>
            <a:ext cx="5734298" cy="3944146"/>
            <a:chOff x="6675438" y="1849879"/>
            <a:chExt cx="6368868" cy="4380614"/>
          </a:xfrm>
        </p:grpSpPr>
        <p:sp>
          <p:nvSpPr>
            <p:cNvPr id="12" name="Text Placeholder 1"/>
            <p:cNvSpPr txBox="1">
              <a:spLocks/>
            </p:cNvSpPr>
            <p:nvPr/>
          </p:nvSpPr>
          <p:spPr>
            <a:xfrm>
              <a:off x="6675438" y="1849879"/>
              <a:ext cx="6231203" cy="415330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400"/>
                </a:spcBef>
                <a:buFont typeface="Arial" pitchFamily="34" charset="0"/>
                <a:buNone/>
              </a:pPr>
              <a:r>
                <a:rPr lang="en-US" sz="3400" dirty="0"/>
                <a:t>Considers add-in permissions only, ignores user</a:t>
              </a:r>
            </a:p>
            <a:p>
              <a:pPr marL="0" indent="0">
                <a:spcBef>
                  <a:spcPts val="2400"/>
                </a:spcBef>
                <a:buFont typeface="Arial" pitchFamily="34" charset="0"/>
                <a:buNone/>
              </a:pPr>
              <a:r>
                <a:rPr lang="en-US" sz="3400" dirty="0"/>
                <a:t>Set AllowAppOnlyPolicy to true in add-in manifest</a:t>
              </a:r>
            </a:p>
            <a:p>
              <a:pPr marL="0" indent="0">
                <a:spcBef>
                  <a:spcPts val="2400"/>
                </a:spcBef>
                <a:buFont typeface="Arial" pitchFamily="34" charset="0"/>
                <a:buNone/>
              </a:pPr>
              <a:endParaRPr lang="en-US" sz="1400" dirty="0"/>
            </a:p>
            <a:p>
              <a:pPr marL="0" indent="0">
                <a:spcBef>
                  <a:spcPts val="2400"/>
                </a:spcBef>
                <a:buFont typeface="Arial" pitchFamily="34" charset="0"/>
                <a:buNone/>
              </a:pPr>
              <a:r>
                <a:rPr lang="en-US" sz="3400" dirty="0"/>
                <a:t>Get an app-only token</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03" y="4412369"/>
              <a:ext cx="6231203" cy="46511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270" y="5803596"/>
              <a:ext cx="6231203" cy="426897"/>
            </a:xfrm>
            <a:prstGeom prst="rect">
              <a:avLst/>
            </a:prstGeom>
          </p:spPr>
        </p:pic>
      </p:grpSp>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a:t>App-only permissions</a:t>
            </a:r>
          </a:p>
        </p:txBody>
      </p:sp>
      <p:sp>
        <p:nvSpPr>
          <p:cNvPr id="4" name="Footer Placeholder 3"/>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1388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2991588"/>
          </a:xfrm>
        </p:spPr>
        <p:txBody>
          <a:bodyPr/>
          <a:lstStyle/>
          <a:p>
            <a:pPr marL="0" indent="0">
              <a:buNone/>
            </a:pPr>
            <a:r>
              <a:rPr lang="en-US" sz="4800" dirty="0"/>
              <a:t>Creating </a:t>
            </a:r>
            <a:br>
              <a:rPr lang="en-US" sz="4800" dirty="0"/>
            </a:br>
            <a:r>
              <a:rPr lang="en-US" sz="4800" dirty="0"/>
              <a:t>provider-hosted add-ins</a:t>
            </a:r>
          </a:p>
          <a:p>
            <a:pPr marL="0" indent="0">
              <a:buNone/>
            </a:pPr>
            <a:endParaRPr lang="en-US" sz="4800" dirty="0"/>
          </a:p>
        </p:txBody>
      </p:sp>
      <p:sp>
        <p:nvSpPr>
          <p:cNvPr id="3" name="Text Placeholder 2"/>
          <p:cNvSpPr>
            <a:spLocks noGrp="1"/>
          </p:cNvSpPr>
          <p:nvPr>
            <p:ph type="body" sz="quarter" idx="11"/>
          </p:nvPr>
        </p:nvSpPr>
        <p:spPr>
          <a:xfrm>
            <a:off x="6675439" y="1211263"/>
            <a:ext cx="5486400" cy="4905958"/>
          </a:xfrm>
        </p:spPr>
        <p:txBody>
          <a:bodyPr/>
          <a:lstStyle/>
          <a:p>
            <a:pPr marL="0" indent="0">
              <a:buNone/>
            </a:pPr>
            <a:r>
              <a:rPr lang="en-US" sz="3200" dirty="0"/>
              <a:t>Web project</a:t>
            </a:r>
          </a:p>
          <a:p>
            <a:pPr marL="225425" indent="-225425"/>
            <a:r>
              <a:rPr lang="en-US" sz="2000" dirty="0">
                <a:latin typeface="+mn-lt"/>
              </a:rPr>
              <a:t>ASP.NET web forms</a:t>
            </a:r>
          </a:p>
          <a:p>
            <a:pPr marL="225425" indent="-225425"/>
            <a:r>
              <a:rPr lang="en-US" sz="2000" dirty="0">
                <a:latin typeface="+mn-lt"/>
              </a:rPr>
              <a:t>MVC</a:t>
            </a:r>
          </a:p>
          <a:p>
            <a:pPr marL="0" indent="0">
              <a:spcBef>
                <a:spcPts val="2400"/>
              </a:spcBef>
              <a:buNone/>
            </a:pPr>
            <a:r>
              <a:rPr lang="en-US" sz="3200" dirty="0"/>
              <a:t>Authorization</a:t>
            </a:r>
          </a:p>
          <a:p>
            <a:pPr marL="225425" indent="-225425"/>
            <a:r>
              <a:rPr lang="en-US" sz="2000" dirty="0">
                <a:latin typeface="+mn-lt"/>
              </a:rPr>
              <a:t>Azure access control services</a:t>
            </a:r>
          </a:p>
          <a:p>
            <a:pPr marL="225425" indent="-225425"/>
            <a:r>
              <a:rPr lang="en-US" sz="2000" dirty="0">
                <a:latin typeface="+mn-lt"/>
              </a:rPr>
              <a:t>Server-to-server high trust</a:t>
            </a:r>
          </a:p>
          <a:p>
            <a:pPr marL="0" indent="0">
              <a:spcBef>
                <a:spcPts val="2400"/>
              </a:spcBef>
              <a:buNone/>
            </a:pPr>
            <a:r>
              <a:rPr lang="en-US" sz="3200" dirty="0"/>
              <a:t>Programmability</a:t>
            </a:r>
          </a:p>
          <a:p>
            <a:pPr marL="225425" indent="-225425"/>
            <a:r>
              <a:rPr lang="en-US" sz="2000" dirty="0" err="1">
                <a:latin typeface="+mn-lt"/>
              </a:rPr>
              <a:t>SharePointContextProvider</a:t>
            </a:r>
            <a:r>
              <a:rPr lang="en-US" sz="2000" dirty="0">
                <a:latin typeface="+mn-lt"/>
              </a:rPr>
              <a:t> class</a:t>
            </a:r>
          </a:p>
          <a:p>
            <a:pPr marL="225425" indent="-225425"/>
            <a:r>
              <a:rPr lang="en-US" sz="2000" dirty="0">
                <a:latin typeface="+mn-lt"/>
              </a:rPr>
              <a:t>Managed CSOM or REST</a:t>
            </a:r>
          </a:p>
          <a:p>
            <a:pPr marL="225425" indent="-225425"/>
            <a:r>
              <a:rPr lang="en-US" sz="2000" dirty="0">
                <a:latin typeface="+mn-lt"/>
              </a:rPr>
              <a:t>JavaScript cross-domain library</a:t>
            </a:r>
          </a:p>
          <a:p>
            <a:pPr marL="0" indent="0">
              <a:buNone/>
            </a:pPr>
            <a:endParaRPr lang="en-US" sz="2400" dirty="0"/>
          </a:p>
        </p:txBody>
      </p:sp>
      <p:sp>
        <p:nvSpPr>
          <p:cNvPr id="4" name="Footer Placeholder 3"/>
          <p:cNvSpPr>
            <a:spLocks noGrp="1"/>
          </p:cNvSpPr>
          <p:nvPr>
            <p:ph type="ftr" sz="quarter" idx="12"/>
          </p:nvPr>
        </p:nvSpPr>
        <p:spPr/>
        <p:txBody>
          <a:bodyPr/>
          <a:lstStyle/>
          <a:p>
            <a:pP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4672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0">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630a2e83-186a-4a0f-ab27-bee8a8096ab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184</TotalTime>
  <Words>3899</Words>
  <Application>Microsoft Office PowerPoint</Application>
  <PresentationFormat>Custom</PresentationFormat>
  <Paragraphs>462</Paragraphs>
  <Slides>39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Consolas</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Deep dive into  provider hosted add-ins</vt:lpstr>
      <vt:lpstr>Agenda </vt:lpstr>
      <vt:lpstr>PowerPoint Presentation</vt:lpstr>
      <vt:lpstr>Cloud architecture</vt:lpstr>
      <vt:lpstr>On-premises architecture</vt:lpstr>
      <vt:lpstr>PowerPoint Presentation</vt:lpstr>
      <vt:lpstr>PowerPoint Presentation</vt:lpstr>
      <vt:lpstr>PowerPoint Presentation</vt:lpstr>
      <vt:lpstr>Demo</vt:lpstr>
      <vt:lpstr>PowerPoint Presentation</vt:lpstr>
      <vt:lpstr>PowerPoint Presentation</vt:lpstr>
      <vt:lpstr>Validating Context Token</vt:lpstr>
      <vt:lpstr>PowerPoint Presentation</vt:lpstr>
      <vt:lpstr>PowerPoint Presentation</vt:lpstr>
      <vt:lpstr>Managed CSOM</vt:lpstr>
      <vt:lpstr>Managed REST</vt:lpstr>
      <vt:lpstr>PowerPoint Presentation</vt:lpstr>
      <vt:lpstr>PowerPoint Presentation</vt:lpstr>
      <vt:lpstr>Supported events</vt:lpstr>
      <vt:lpstr>PowerPoint Presentation</vt:lpstr>
      <vt:lpstr>IRemoteEventService</vt:lpstr>
      <vt:lpstr>PowerPoint Presentation</vt:lpstr>
      <vt:lpstr>PowerPoint Presentation</vt:lpstr>
      <vt:lpstr>Registering events receivers</vt:lpstr>
      <vt:lpstr>Debugging considerations</vt:lpstr>
      <vt:lpstr>Demo</vt:lpstr>
      <vt:lpstr>PowerPoint Presentation</vt:lpstr>
      <vt:lpstr>Remote “jobs” authentication</vt:lpstr>
      <vt:lpstr>Remote “jobs” authentication</vt:lpstr>
      <vt:lpstr>Provisioning options/comparison</vt:lpstr>
      <vt:lpstr>PowerPoint Presentation</vt:lpstr>
      <vt:lpstr>Async provisioning model</vt:lpstr>
      <vt:lpstr>Provisioning time logic</vt:lpstr>
      <vt:lpstr>Demo</vt:lpstr>
      <vt:lpstr>Summary</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30</cp:revision>
  <dcterms:created xsi:type="dcterms:W3CDTF">2016-01-18T17:20:12Z</dcterms:created>
  <dcterms:modified xsi:type="dcterms:W3CDTF">2017-01-03T13:56:34Z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