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4"/>
  </p:sldMasterIdLst>
  <p:notesMasterIdLst>
    <p:notesMasterId r:id="rId44"/>
  </p:notesMasterIdLst>
  <p:sldIdLst>
    <p:sldId id="352" r:id="rId5"/>
    <p:sldId id="354" r:id="rId6"/>
    <p:sldId id="355" r:id="rId7"/>
    <p:sldId id="356" r:id="rId8"/>
    <p:sldId id="366" r:id="rId9"/>
    <p:sldId id="347" r:id="rId10"/>
    <p:sldId id="330" r:id="rId11"/>
    <p:sldId id="333" r:id="rId12"/>
    <p:sldId id="351" r:id="rId13"/>
    <p:sldId id="257" r:id="rId14"/>
    <p:sldId id="258" r:id="rId15"/>
    <p:sldId id="348" r:id="rId16"/>
    <p:sldId id="336" r:id="rId17"/>
    <p:sldId id="346" r:id="rId18"/>
    <p:sldId id="259" r:id="rId19"/>
    <p:sldId id="261" r:id="rId20"/>
    <p:sldId id="337" r:id="rId21"/>
    <p:sldId id="265" r:id="rId22"/>
    <p:sldId id="338" r:id="rId23"/>
    <p:sldId id="274" r:id="rId24"/>
    <p:sldId id="276" r:id="rId25"/>
    <p:sldId id="277" r:id="rId26"/>
    <p:sldId id="339" r:id="rId27"/>
    <p:sldId id="340" r:id="rId28"/>
    <p:sldId id="285" r:id="rId29"/>
    <p:sldId id="300" r:id="rId30"/>
    <p:sldId id="301" r:id="rId31"/>
    <p:sldId id="350" r:id="rId32"/>
    <p:sldId id="345" r:id="rId33"/>
    <p:sldId id="284" r:id="rId34"/>
    <p:sldId id="289" r:id="rId35"/>
    <p:sldId id="290" r:id="rId36"/>
    <p:sldId id="342" r:id="rId37"/>
    <p:sldId id="344" r:id="rId38"/>
    <p:sldId id="358" r:id="rId39"/>
    <p:sldId id="341" r:id="rId40"/>
    <p:sldId id="367" r:id="rId41"/>
    <p:sldId id="368" r:id="rId42"/>
    <p:sldId id="369" r:id="rId43"/>
  </p:sldIdLst>
  <p:sldSz cx="12436475" cy="6994525"/>
  <p:notesSz cx="6858000" cy="9144000"/>
  <p:defaultTex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1A561B-D85D-489A-BC6B-3D0098FD000C}">
          <p14:sldIdLst>
            <p14:sldId id="352"/>
            <p14:sldId id="354"/>
            <p14:sldId id="355"/>
            <p14:sldId id="356"/>
            <p14:sldId id="366"/>
            <p14:sldId id="347"/>
            <p14:sldId id="330"/>
            <p14:sldId id="333"/>
            <p14:sldId id="351"/>
          </p14:sldIdLst>
        </p14:section>
        <p14:section name="Android - ADAL" id="{A0672469-F108-43F8-80A5-18F86A646FDF}">
          <p14:sldIdLst>
            <p14:sldId id="257"/>
            <p14:sldId id="258"/>
            <p14:sldId id="348"/>
            <p14:sldId id="336"/>
            <p14:sldId id="346"/>
            <p14:sldId id="259"/>
            <p14:sldId id="261"/>
            <p14:sldId id="337"/>
            <p14:sldId id="265"/>
            <p14:sldId id="338"/>
          </p14:sldIdLst>
        </p14:section>
        <p14:section name="Android - Exchange" id="{F7D07ADD-184D-4295-870C-2E220FF82D31}">
          <p14:sldIdLst>
            <p14:sldId id="274"/>
            <p14:sldId id="276"/>
            <p14:sldId id="277"/>
            <p14:sldId id="339"/>
            <p14:sldId id="340"/>
          </p14:sldIdLst>
        </p14:section>
        <p14:section name="Android - OneDrive" id="{84B857B4-3BC2-42D2-93F9-303B612F05E4}">
          <p14:sldIdLst>
            <p14:sldId id="285"/>
            <p14:sldId id="300"/>
            <p14:sldId id="301"/>
            <p14:sldId id="350"/>
            <p14:sldId id="345"/>
          </p14:sldIdLst>
        </p14:section>
        <p14:section name="Android - SharePoint Lists" id="{33016D06-2107-4539-BE57-3ED2E25A4D2E}">
          <p14:sldIdLst>
            <p14:sldId id="284"/>
            <p14:sldId id="289"/>
            <p14:sldId id="290"/>
            <p14:sldId id="342"/>
            <p14:sldId id="344"/>
            <p14:sldId id="358"/>
            <p14:sldId id="341"/>
            <p14:sldId id="367"/>
            <p14:sldId id="368"/>
            <p14:sldId id="369"/>
          </p14:sldIdLst>
        </p14:section>
      </p14:sectionLst>
    </p:ext>
    <p:ext uri="{EFAFB233-063F-42B5-8137-9DF3F51BA10A}">
      <p15:sldGuideLst xmlns:p15="http://schemas.microsoft.com/office/powerpoint/2012/main">
        <p15:guide id="1" pos="3886" userDrawn="1">
          <p15:clr>
            <a:srgbClr val="A4A3A4"/>
          </p15:clr>
        </p15:guide>
        <p15:guide id="2" orient="horz" pos="220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dd Baginski" initials="TB" lastIdx="7" clrIdx="0">
    <p:extLst>
      <p:ext uri="{19B8F6BF-5375-455C-9EA6-DF929625EA0E}">
        <p15:presenceInfo xmlns:p15="http://schemas.microsoft.com/office/powerpoint/2012/main" userId="ccdec92bfb64c482" providerId="Windows Live"/>
      </p:ext>
    </p:extLst>
  </p:cmAuthor>
  <p:cmAuthor id="2" name="Alex Darrow" initials="AD" lastIdx="1" clrIdx="1">
    <p:extLst>
      <p:ext uri="{19B8F6BF-5375-455C-9EA6-DF929625EA0E}">
        <p15:presenceInfo xmlns:p15="http://schemas.microsoft.com/office/powerpoint/2012/main" userId="Alex Darrow" providerId="None"/>
      </p:ext>
    </p:extLst>
  </p:cmAuthor>
  <p:cmAuthor id="3" name="Benjamin Fox" initials="BF" lastIdx="1" clrIdx="2">
    <p:extLst>
      <p:ext uri="{19B8F6BF-5375-455C-9EA6-DF929625EA0E}">
        <p15:presenceInfo xmlns:p15="http://schemas.microsoft.com/office/powerpoint/2012/main" userId="S-1-5-21-725345543-573735546-839522115-178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93E"/>
    <a:srgbClr val="001432"/>
    <a:srgbClr val="002050"/>
    <a:srgbClr val="45226D"/>
    <a:srgbClr val="BAD8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25" autoAdjust="0"/>
    <p:restoredTop sz="94543" autoAdjust="0"/>
  </p:normalViewPr>
  <p:slideViewPr>
    <p:cSldViewPr snapToGrid="0">
      <p:cViewPr varScale="1">
        <p:scale>
          <a:sx n="74" d="100"/>
          <a:sy n="74" d="100"/>
        </p:scale>
        <p:origin x="36" y="36"/>
      </p:cViewPr>
      <p:guideLst>
        <p:guide pos="3886"/>
        <p:guide orient="horz" pos="2203"/>
      </p:guideLst>
    </p:cSldViewPr>
  </p:slideViewPr>
  <p:notesTextViewPr>
    <p:cViewPr>
      <p:scale>
        <a:sx n="100" d="100"/>
        <a:sy n="100" d="100"/>
      </p:scale>
      <p:origin x="0" y="0"/>
    </p:cViewPr>
  </p:notesTextViewPr>
  <p:sorterViewPr>
    <p:cViewPr>
      <p:scale>
        <a:sx n="120" d="100"/>
        <a:sy n="120" d="100"/>
      </p:scale>
      <p:origin x="0" y="-1011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47E1A4-AA44-49DE-AADE-A8541052334F}" type="datetimeFigureOut">
              <a:rPr lang="en-NZ" smtClean="0"/>
              <a:t>31/12/2015</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C59F1-9368-4308-AFF4-78B729EF25FE}" type="slidenum">
              <a:rPr lang="en-NZ" smtClean="0"/>
              <a:t>‹#›</a:t>
            </a:fld>
            <a:endParaRPr lang="en-NZ"/>
          </a:p>
        </p:txBody>
      </p:sp>
    </p:spTree>
    <p:extLst>
      <p:ext uri="{BB962C8B-B14F-4D97-AF65-F5344CB8AC3E}">
        <p14:creationId xmlns:p14="http://schemas.microsoft.com/office/powerpoint/2010/main" val="3693996599"/>
      </p:ext>
    </p:extLst>
  </p:cSld>
  <p:clrMap bg1="lt1" tx1="dk1" bg2="lt2" tx2="dk2" accent1="accent1" accent2="accent2" accent3="accent3" accent4="accent4" accent5="accent5" accent6="accent6" hlink="hlink" folHlink="folHlink"/>
  <p:notesStyle>
    <a:lvl1pPr marL="0" algn="l" defTabSz="932688" rtl="0" eaLnBrk="1" latinLnBrk="0" hangingPunct="1">
      <a:defRPr sz="1224" kern="1200">
        <a:solidFill>
          <a:schemeClr val="tx1"/>
        </a:solidFill>
        <a:latin typeface="+mn-lt"/>
        <a:ea typeface="+mn-ea"/>
        <a:cs typeface="+mn-cs"/>
      </a:defRPr>
    </a:lvl1pPr>
    <a:lvl2pPr marL="466344" algn="l" defTabSz="932688" rtl="0" eaLnBrk="1" latinLnBrk="0" hangingPunct="1">
      <a:defRPr sz="1224" kern="1200">
        <a:solidFill>
          <a:schemeClr val="tx1"/>
        </a:solidFill>
        <a:latin typeface="+mn-lt"/>
        <a:ea typeface="+mn-ea"/>
        <a:cs typeface="+mn-cs"/>
      </a:defRPr>
    </a:lvl2pPr>
    <a:lvl3pPr marL="932688" algn="l" defTabSz="932688" rtl="0" eaLnBrk="1" latinLnBrk="0" hangingPunct="1">
      <a:defRPr sz="1224" kern="1200">
        <a:solidFill>
          <a:schemeClr val="tx1"/>
        </a:solidFill>
        <a:latin typeface="+mn-lt"/>
        <a:ea typeface="+mn-ea"/>
        <a:cs typeface="+mn-cs"/>
      </a:defRPr>
    </a:lvl3pPr>
    <a:lvl4pPr marL="1399032" algn="l" defTabSz="932688" rtl="0" eaLnBrk="1" latinLnBrk="0" hangingPunct="1">
      <a:defRPr sz="1224" kern="1200">
        <a:solidFill>
          <a:schemeClr val="tx1"/>
        </a:solidFill>
        <a:latin typeface="+mn-lt"/>
        <a:ea typeface="+mn-ea"/>
        <a:cs typeface="+mn-cs"/>
      </a:defRPr>
    </a:lvl4pPr>
    <a:lvl5pPr marL="1865376" algn="l" defTabSz="932688" rtl="0" eaLnBrk="1" latinLnBrk="0" hangingPunct="1">
      <a:defRPr sz="1224" kern="1200">
        <a:solidFill>
          <a:schemeClr val="tx1"/>
        </a:solidFill>
        <a:latin typeface="+mn-lt"/>
        <a:ea typeface="+mn-ea"/>
        <a:cs typeface="+mn-cs"/>
      </a:defRPr>
    </a:lvl5pPr>
    <a:lvl6pPr marL="2331720" algn="l" defTabSz="932688" rtl="0" eaLnBrk="1" latinLnBrk="0" hangingPunct="1">
      <a:defRPr sz="1224" kern="1200">
        <a:solidFill>
          <a:schemeClr val="tx1"/>
        </a:solidFill>
        <a:latin typeface="+mn-lt"/>
        <a:ea typeface="+mn-ea"/>
        <a:cs typeface="+mn-cs"/>
      </a:defRPr>
    </a:lvl6pPr>
    <a:lvl7pPr marL="2798064" algn="l" defTabSz="932688" rtl="0" eaLnBrk="1" latinLnBrk="0" hangingPunct="1">
      <a:defRPr sz="1224" kern="1200">
        <a:solidFill>
          <a:schemeClr val="tx1"/>
        </a:solidFill>
        <a:latin typeface="+mn-lt"/>
        <a:ea typeface="+mn-ea"/>
        <a:cs typeface="+mn-cs"/>
      </a:defRPr>
    </a:lvl7pPr>
    <a:lvl8pPr marL="3264408" algn="l" defTabSz="932688" rtl="0" eaLnBrk="1" latinLnBrk="0" hangingPunct="1">
      <a:defRPr sz="1224" kern="1200">
        <a:solidFill>
          <a:schemeClr val="tx1"/>
        </a:solidFill>
        <a:latin typeface="+mn-lt"/>
        <a:ea typeface="+mn-ea"/>
        <a:cs typeface="+mn-cs"/>
      </a:defRPr>
    </a:lvl8pPr>
    <a:lvl9pPr marL="3730752" algn="l" defTabSz="932688"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051768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19</a:t>
            </a:fld>
            <a:endParaRPr lang="en-NZ"/>
          </a:p>
        </p:txBody>
      </p:sp>
    </p:spTree>
    <p:extLst>
      <p:ext uri="{BB962C8B-B14F-4D97-AF65-F5344CB8AC3E}">
        <p14:creationId xmlns:p14="http://schemas.microsoft.com/office/powerpoint/2010/main" val="2707906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21</a:t>
            </a:fld>
            <a:endParaRPr lang="en-NZ"/>
          </a:p>
        </p:txBody>
      </p:sp>
    </p:spTree>
    <p:extLst>
      <p:ext uri="{BB962C8B-B14F-4D97-AF65-F5344CB8AC3E}">
        <p14:creationId xmlns:p14="http://schemas.microsoft.com/office/powerpoint/2010/main" val="1366736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“outlook-services” is the Outlook SDK</a:t>
            </a:r>
            <a:r>
              <a:rPr lang="en-US" dirty="0" smtClean="0"/>
              <a:t> itself.</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You will also</a:t>
            </a:r>
            <a:r>
              <a:rPr lang="en-US" baseline="0" dirty="0" smtClean="0"/>
              <a:t> need to install a number of other dependencies explicitly.</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22</a:t>
            </a:fld>
            <a:endParaRPr lang="en-NZ"/>
          </a:p>
        </p:txBody>
      </p:sp>
    </p:spTree>
    <p:extLst>
      <p:ext uri="{BB962C8B-B14F-4D97-AF65-F5344CB8AC3E}">
        <p14:creationId xmlns:p14="http://schemas.microsoft.com/office/powerpoint/2010/main" val="1189414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http://dev.office.com/android</a:t>
            </a:r>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23</a:t>
            </a:fld>
            <a:endParaRPr lang="en-NZ"/>
          </a:p>
        </p:txBody>
      </p:sp>
    </p:spTree>
    <p:extLst>
      <p:ext uri="{BB962C8B-B14F-4D97-AF65-F5344CB8AC3E}">
        <p14:creationId xmlns:p14="http://schemas.microsoft.com/office/powerpoint/2010/main" val="72231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24</a:t>
            </a:fld>
            <a:endParaRPr lang="en-NZ"/>
          </a:p>
        </p:txBody>
      </p:sp>
    </p:spTree>
    <p:extLst>
      <p:ext uri="{BB962C8B-B14F-4D97-AF65-F5344CB8AC3E}">
        <p14:creationId xmlns:p14="http://schemas.microsoft.com/office/powerpoint/2010/main" val="2747888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25</a:t>
            </a:fld>
            <a:endParaRPr lang="en-NZ"/>
          </a:p>
        </p:txBody>
      </p:sp>
    </p:spTree>
    <p:extLst>
      <p:ext uri="{BB962C8B-B14F-4D97-AF65-F5344CB8AC3E}">
        <p14:creationId xmlns:p14="http://schemas.microsoft.com/office/powerpoint/2010/main" val="1837377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26</a:t>
            </a:fld>
            <a:endParaRPr lang="en-NZ"/>
          </a:p>
        </p:txBody>
      </p:sp>
    </p:spTree>
    <p:extLst>
      <p:ext uri="{BB962C8B-B14F-4D97-AF65-F5344CB8AC3E}">
        <p14:creationId xmlns:p14="http://schemas.microsoft.com/office/powerpoint/2010/main" val="4125627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“discovery-services” is the Discovery SDK, used to resolve the user’s My SharePoint URL.</a:t>
            </a:r>
            <a:endParaRPr lang="en-US" dirty="0" smtClean="0"/>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“file-services” is the OneDrive SDK</a:t>
            </a:r>
            <a:r>
              <a:rPr lang="en-US" dirty="0" smtClean="0"/>
              <a:t>.</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You will also</a:t>
            </a:r>
            <a:r>
              <a:rPr lang="en-US" baseline="0" dirty="0" smtClean="0"/>
              <a:t> need to install a number of other dependencies explicitly.</a:t>
            </a:r>
            <a:endParaRPr lang="en-NZ" dirty="0" smtClean="0"/>
          </a:p>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27</a:t>
            </a:fld>
            <a:endParaRPr lang="en-NZ"/>
          </a:p>
        </p:txBody>
      </p:sp>
    </p:spTree>
    <p:extLst>
      <p:ext uri="{BB962C8B-B14F-4D97-AF65-F5344CB8AC3E}">
        <p14:creationId xmlns:p14="http://schemas.microsoft.com/office/powerpoint/2010/main" val="177719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http://dev.office.com/android</a:t>
            </a:r>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28</a:t>
            </a:fld>
            <a:endParaRPr lang="en-NZ"/>
          </a:p>
        </p:txBody>
      </p:sp>
    </p:spTree>
    <p:extLst>
      <p:ext uri="{BB962C8B-B14F-4D97-AF65-F5344CB8AC3E}">
        <p14:creationId xmlns:p14="http://schemas.microsoft.com/office/powerpoint/2010/main" val="2216871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29</a:t>
            </a:fld>
            <a:endParaRPr lang="en-NZ"/>
          </a:p>
        </p:txBody>
      </p:sp>
    </p:spTree>
    <p:extLst>
      <p:ext uri="{BB962C8B-B14F-4D97-AF65-F5344CB8AC3E}">
        <p14:creationId xmlns:p14="http://schemas.microsoft.com/office/powerpoint/2010/main" val="2576824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12/31/2015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245199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31</a:t>
            </a:fld>
            <a:endParaRPr lang="en-NZ"/>
          </a:p>
        </p:txBody>
      </p:sp>
    </p:spTree>
    <p:extLst>
      <p:ext uri="{BB962C8B-B14F-4D97-AF65-F5344CB8AC3E}">
        <p14:creationId xmlns:p14="http://schemas.microsoft.com/office/powerpoint/2010/main" val="3108927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32</a:t>
            </a:fld>
            <a:endParaRPr lang="en-NZ"/>
          </a:p>
        </p:txBody>
      </p:sp>
    </p:spTree>
    <p:extLst>
      <p:ext uri="{BB962C8B-B14F-4D97-AF65-F5344CB8AC3E}">
        <p14:creationId xmlns:p14="http://schemas.microsoft.com/office/powerpoint/2010/main" val="3437562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http://dev.office.com/android</a:t>
            </a:r>
          </a:p>
          <a:p>
            <a:endParaRPr lang="en-US" dirty="0" smtClean="0"/>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33</a:t>
            </a:fld>
            <a:endParaRPr lang="en-NZ"/>
          </a:p>
        </p:txBody>
      </p:sp>
    </p:spTree>
    <p:extLst>
      <p:ext uri="{BB962C8B-B14F-4D97-AF65-F5344CB8AC3E}">
        <p14:creationId xmlns:p14="http://schemas.microsoft.com/office/powerpoint/2010/main" val="260905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https://intergen.visualstudio.com/DefaultCollection/_git/MSCorp.O365TrainingModules#path=%2FO3654-4+Deep+dive+into+native+Android+Development+with+Office+365+APIs%2F05+O365+SharePoint+Lists+SDK+for+Android&amp;version=GBmaster&amp;_a=contents</a:t>
            </a:r>
          </a:p>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34</a:t>
            </a:fld>
            <a:endParaRPr lang="en-NZ"/>
          </a:p>
        </p:txBody>
      </p:sp>
    </p:spTree>
    <p:extLst>
      <p:ext uri="{BB962C8B-B14F-4D97-AF65-F5344CB8AC3E}">
        <p14:creationId xmlns:p14="http://schemas.microsoft.com/office/powerpoint/2010/main" val="3939495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12/31/2015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113753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7472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4437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defRPr/>
            </a:pPr>
            <a:r>
              <a:rPr lang="en-US" b="1" u="sng" dirty="0"/>
              <a:t>ROBLE</a:t>
            </a:r>
          </a:p>
          <a:p>
            <a:pPr defTabSz="914400">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a:t>Our </a:t>
            </a:r>
            <a:r>
              <a:rPr lang="en-US" dirty="0"/>
              <a:t>Office 365 developer vision focuses on the</a:t>
            </a:r>
            <a:r>
              <a:rPr lang="en-US" baseline="0" dirty="0"/>
              <a:t> </a:t>
            </a:r>
            <a:r>
              <a:rPr lang="en-US" dirty="0"/>
              <a:t>Users’ experience and their data.</a:t>
            </a:r>
            <a:r>
              <a:rPr lang="en-US" baseline="0" dirty="0"/>
              <a:t> As a developer you can bring your applications into their user experience. With over 1.2+ billion users of Office Worldwide, this is a huge opportunity to provide a window into your applications. As well as being able to connect into their data and add intelligence to your applications. There are currently 850 million events created a month and a total of 470Pb+ of data stored in the service that can add value to for our Users’.</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0955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7</a:t>
            </a:fld>
            <a:endParaRPr lang="en-NZ"/>
          </a:p>
        </p:txBody>
      </p:sp>
    </p:spTree>
    <p:extLst>
      <p:ext uri="{BB962C8B-B14F-4D97-AF65-F5344CB8AC3E}">
        <p14:creationId xmlns:p14="http://schemas.microsoft.com/office/powerpoint/2010/main" val="434916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E2BC59F1-9368-4308-AFF4-78B729EF25FE}" type="slidenum">
              <a:rPr lang="en-NZ" smtClean="0"/>
              <a:t>9</a:t>
            </a:fld>
            <a:endParaRPr lang="en-NZ"/>
          </a:p>
        </p:txBody>
      </p:sp>
    </p:spTree>
    <p:extLst>
      <p:ext uri="{BB962C8B-B14F-4D97-AF65-F5344CB8AC3E}">
        <p14:creationId xmlns:p14="http://schemas.microsoft.com/office/powerpoint/2010/main" val="3436160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Security for Office 365 SharePoint, Exchange</a:t>
            </a:r>
            <a:r>
              <a:rPr lang="en-NZ" baseline="0" dirty="0" smtClean="0"/>
              <a:t> </a:t>
            </a:r>
            <a:r>
              <a:rPr lang="en-NZ" baseline="0" dirty="0" err="1" smtClean="0"/>
              <a:t>etc</a:t>
            </a:r>
            <a:r>
              <a:rPr lang="en-NZ" baseline="0" dirty="0" smtClean="0"/>
              <a:t> is handled by Azure AD.</a:t>
            </a:r>
          </a:p>
          <a:p>
            <a:endParaRPr lang="en-NZ" baseline="0" dirty="0" smtClean="0"/>
          </a:p>
          <a:p>
            <a:r>
              <a:rPr lang="en-NZ" baseline="0" dirty="0" smtClean="0"/>
              <a:t>We can authenticate apps with Azure AD using it’s </a:t>
            </a:r>
            <a:r>
              <a:rPr lang="en-NZ" baseline="0" dirty="0" err="1" smtClean="0"/>
              <a:t>OAuth</a:t>
            </a:r>
            <a:r>
              <a:rPr lang="en-NZ" baseline="0" dirty="0" smtClean="0"/>
              <a:t> 2.0 support – but implementing this manually is fiddly work.</a:t>
            </a:r>
          </a:p>
          <a:p>
            <a:endParaRPr lang="en-NZ" baseline="0" dirty="0" smtClean="0"/>
          </a:p>
          <a:p>
            <a:r>
              <a:rPr lang="en-NZ" baseline="0" dirty="0" smtClean="0"/>
              <a:t>There is a Microsoft library we can use: Active Directory Authentication Library (ADAL) – it implements </a:t>
            </a:r>
            <a:r>
              <a:rPr lang="en-NZ" baseline="0" dirty="0" err="1" smtClean="0"/>
              <a:t>OAuth</a:t>
            </a:r>
            <a:r>
              <a:rPr lang="en-NZ" baseline="0" dirty="0" smtClean="0"/>
              <a:t> authentication with Azure AD and wraps it up into a few easy method calls. This includes UI elements for prompting the user to sign in (hosts a web browser control).</a:t>
            </a:r>
          </a:p>
          <a:p>
            <a:endParaRPr lang="en-NZ" baseline="0" dirty="0" smtClean="0"/>
          </a:p>
          <a:p>
            <a:r>
              <a:rPr lang="en-NZ" baseline="0" dirty="0" smtClean="0"/>
              <a:t>Also provides methods for retrieving a new access token using an existing refresh token.</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11</a:t>
            </a:fld>
            <a:endParaRPr lang="en-NZ"/>
          </a:p>
        </p:txBody>
      </p:sp>
    </p:spTree>
    <p:extLst>
      <p:ext uri="{BB962C8B-B14F-4D97-AF65-F5344CB8AC3E}">
        <p14:creationId xmlns:p14="http://schemas.microsoft.com/office/powerpoint/2010/main" val="1260258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a:t>
            </a:r>
            <a:r>
              <a:rPr lang="en-NZ" baseline="0" dirty="0" smtClean="0"/>
              <a:t>e ADAL is hosted on GitHub, under the </a:t>
            </a:r>
            <a:r>
              <a:rPr lang="en-NZ" baseline="0" dirty="0" err="1" smtClean="0"/>
              <a:t>AzureAD</a:t>
            </a:r>
            <a:r>
              <a:rPr lang="en-NZ" baseline="0" dirty="0" smtClean="0"/>
              <a:t> account.</a:t>
            </a:r>
          </a:p>
          <a:p>
            <a:endParaRPr lang="en-NZ" baseline="0" dirty="0" smtClean="0"/>
          </a:p>
          <a:p>
            <a:r>
              <a:rPr lang="en-NZ" baseline="0" dirty="0" smtClean="0"/>
              <a:t>It has support for both Eclipse and Android Studio, and can be used in a few ways:</a:t>
            </a:r>
          </a:p>
          <a:p>
            <a:endParaRPr lang="en-NZ" baseline="0" dirty="0" smtClean="0"/>
          </a:p>
          <a:p>
            <a:pPr marL="171450" indent="-171450">
              <a:buFont typeface="Arial" panose="020B0604020202020204" pitchFamily="34" charset="0"/>
              <a:buChar char="•"/>
            </a:pPr>
            <a:r>
              <a:rPr lang="en-NZ" baseline="0" dirty="0" smtClean="0"/>
              <a:t>Included as source (clone from GitHub or obtain a source zip).</a:t>
            </a:r>
          </a:p>
          <a:p>
            <a:pPr marL="171450" indent="-171450">
              <a:buFont typeface="Arial" panose="020B0604020202020204" pitchFamily="34" charset="0"/>
              <a:buChar char="•"/>
            </a:pPr>
            <a:r>
              <a:rPr lang="en-NZ" baseline="0" dirty="0" smtClean="0"/>
              <a:t>Included as a binary AAR package from Maven.</a:t>
            </a:r>
          </a:p>
          <a:p>
            <a:pPr marL="171450" indent="-171450">
              <a:buFont typeface="Arial" panose="020B0604020202020204" pitchFamily="34" charset="0"/>
              <a:buChar char="•"/>
            </a:pPr>
            <a:r>
              <a:rPr lang="en-NZ" baseline="0" dirty="0" smtClean="0"/>
              <a:t>Included as a Jar in the libs folder.</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Hosted</a:t>
            </a:r>
            <a:r>
              <a:rPr lang="en-US" baseline="0" dirty="0" smtClean="0"/>
              <a:t> in Maven: </a:t>
            </a:r>
            <a:r>
              <a:rPr lang="en-NZ" dirty="0" smtClean="0"/>
              <a:t>http://mvnrepository.com/artifact/com.microsoft.aad/adal/</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14</a:t>
            </a:fld>
            <a:endParaRPr lang="en-NZ"/>
          </a:p>
        </p:txBody>
      </p:sp>
    </p:spTree>
    <p:extLst>
      <p:ext uri="{BB962C8B-B14F-4D97-AF65-F5344CB8AC3E}">
        <p14:creationId xmlns:p14="http://schemas.microsoft.com/office/powerpoint/2010/main" val="2406179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This slide covers installing the ADAL into</a:t>
            </a:r>
            <a:r>
              <a:rPr lang="en-NZ" baseline="0" dirty="0" smtClean="0"/>
              <a:t> an Android Studio project.</a:t>
            </a:r>
          </a:p>
          <a:p>
            <a:endParaRPr lang="en-NZ" baseline="0" dirty="0" smtClean="0"/>
          </a:p>
          <a:p>
            <a:r>
              <a:rPr lang="en-NZ" baseline="0" dirty="0" smtClean="0"/>
              <a:t>Simply add a </a:t>
            </a:r>
            <a:r>
              <a:rPr lang="en-NZ" b="1" baseline="0" dirty="0" smtClean="0"/>
              <a:t>compile</a:t>
            </a:r>
            <a:r>
              <a:rPr lang="en-NZ" b="0" baseline="0" dirty="0" smtClean="0"/>
              <a:t> statement to the </a:t>
            </a:r>
            <a:r>
              <a:rPr lang="en-NZ" b="0" baseline="0" dirty="0" err="1" smtClean="0"/>
              <a:t>build.gradle</a:t>
            </a:r>
            <a:r>
              <a:rPr lang="en-NZ" b="0" baseline="0" dirty="0" smtClean="0"/>
              <a:t> file for your project, and Android Studio/</a:t>
            </a:r>
            <a:r>
              <a:rPr lang="en-NZ" b="0" baseline="0" dirty="0" err="1" smtClean="0"/>
              <a:t>Gradle</a:t>
            </a:r>
            <a:r>
              <a:rPr lang="en-NZ" b="0" baseline="0" dirty="0" smtClean="0"/>
              <a:t> will take care of downloading the correct package and including it in your project.</a:t>
            </a:r>
          </a:p>
          <a:p>
            <a:endParaRPr lang="en-NZ" b="0" baseline="0" dirty="0" smtClean="0"/>
          </a:p>
          <a:p>
            <a:r>
              <a:rPr lang="en-NZ" b="0" dirty="0" smtClean="0"/>
              <a:t>e.g.</a:t>
            </a:r>
          </a:p>
          <a:p>
            <a:endParaRPr lang="en-NZ" b="1" dirty="0" smtClean="0"/>
          </a:p>
          <a:p>
            <a:r>
              <a:rPr lang="en-NZ" b="1" dirty="0" smtClean="0"/>
              <a:t>dependencies {</a:t>
            </a:r>
          </a:p>
          <a:p>
            <a:r>
              <a:rPr lang="en-NZ" b="1" dirty="0" smtClean="0"/>
              <a:t> compile </a:t>
            </a:r>
            <a:r>
              <a:rPr lang="en-NZ" b="1" dirty="0" err="1" smtClean="0"/>
              <a:t>fileTree</a:t>
            </a:r>
            <a:r>
              <a:rPr lang="en-NZ" b="1" dirty="0" smtClean="0"/>
              <a:t>(</a:t>
            </a:r>
            <a:r>
              <a:rPr lang="en-NZ" b="1" dirty="0" err="1" smtClean="0"/>
              <a:t>dir</a:t>
            </a:r>
            <a:r>
              <a:rPr lang="en-NZ" b="1" dirty="0" smtClean="0"/>
              <a:t>: 'libs', include: ['*.jar'])</a:t>
            </a:r>
          </a:p>
          <a:p>
            <a:r>
              <a:rPr lang="en-NZ" b="1" dirty="0" smtClean="0"/>
              <a:t> compile 'com.microsoft.aad:adal:1.0.2'</a:t>
            </a:r>
          </a:p>
          <a:p>
            <a:r>
              <a:rPr lang="en-NZ" b="1" dirty="0" smtClean="0"/>
              <a:t>}</a:t>
            </a:r>
            <a:endParaRPr lang="en-NZ" dirty="0"/>
          </a:p>
        </p:txBody>
      </p:sp>
      <p:sp>
        <p:nvSpPr>
          <p:cNvPr id="4" name="Slide Number Placeholder 3"/>
          <p:cNvSpPr>
            <a:spLocks noGrp="1"/>
          </p:cNvSpPr>
          <p:nvPr>
            <p:ph type="sldNum" sz="quarter" idx="10"/>
          </p:nvPr>
        </p:nvSpPr>
        <p:spPr/>
        <p:txBody>
          <a:bodyPr/>
          <a:lstStyle/>
          <a:p>
            <a:fld id="{E2BC59F1-9368-4308-AFF4-78B729EF25FE}" type="slidenum">
              <a:rPr lang="en-NZ" smtClean="0"/>
              <a:t>15</a:t>
            </a:fld>
            <a:endParaRPr lang="en-NZ"/>
          </a:p>
        </p:txBody>
      </p:sp>
    </p:spTree>
    <p:extLst>
      <p:ext uri="{BB962C8B-B14F-4D97-AF65-F5344CB8AC3E}">
        <p14:creationId xmlns:p14="http://schemas.microsoft.com/office/powerpoint/2010/main" val="2830753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Best practice is to avoid caching</a:t>
            </a:r>
            <a:r>
              <a:rPr lang="en-NZ" baseline="0" dirty="0" smtClean="0"/>
              <a:t> refresh tokens yourself – the ADAL takes care of this for you.</a:t>
            </a:r>
          </a:p>
        </p:txBody>
      </p:sp>
      <p:sp>
        <p:nvSpPr>
          <p:cNvPr id="4" name="Slide Number Placeholder 3"/>
          <p:cNvSpPr>
            <a:spLocks noGrp="1"/>
          </p:cNvSpPr>
          <p:nvPr>
            <p:ph type="sldNum" sz="quarter" idx="10"/>
          </p:nvPr>
        </p:nvSpPr>
        <p:spPr/>
        <p:txBody>
          <a:bodyPr/>
          <a:lstStyle/>
          <a:p>
            <a:fld id="{E2BC59F1-9368-4308-AFF4-78B729EF25FE}" type="slidenum">
              <a:rPr lang="en-NZ" smtClean="0"/>
              <a:t>18</a:t>
            </a:fld>
            <a:endParaRPr lang="en-NZ"/>
          </a:p>
        </p:txBody>
      </p:sp>
    </p:spTree>
    <p:extLst>
      <p:ext uri="{BB962C8B-B14F-4D97-AF65-F5344CB8AC3E}">
        <p14:creationId xmlns:p14="http://schemas.microsoft.com/office/powerpoint/2010/main" val="4080922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black">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sp>
        <p:nvSpPr>
          <p:cNvPr id="8" name="Freeform 5"/>
          <p:cNvSpPr>
            <a:spLocks noChangeAspect="1" noEditPoints="1"/>
          </p:cNvSpPr>
          <p:nvPr userDrawn="1"/>
        </p:nvSpPr>
        <p:spPr bwMode="black">
          <a:xfrm>
            <a:off x="436563" y="6331556"/>
            <a:ext cx="1655718" cy="36610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262626"/>
              </a:solidFill>
            </a:endParaRPr>
          </a:p>
        </p:txBody>
      </p:sp>
    </p:spTree>
    <p:extLst>
      <p:ext uri="{BB962C8B-B14F-4D97-AF65-F5344CB8AC3E}">
        <p14:creationId xmlns:p14="http://schemas.microsoft.com/office/powerpoint/2010/main" val="226840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5575978" y="6516235"/>
            <a:ext cx="1284519" cy="295466"/>
          </a:xfrm>
          <a:prstGeom prst="rect">
            <a:avLst/>
          </a:prstGeom>
          <a:noFill/>
        </p:spPr>
        <p:txBody>
          <a:bodyPr wrap="none" lIns="146304" tIns="91440" rIns="146304" bIns="91440" rtlCol="0">
            <a:spAutoFit/>
          </a:bodyPr>
          <a:lstStyle/>
          <a:p>
            <a:pPr defTabSz="932742">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262626"/>
              </a:solidFill>
            </a:endParaRPr>
          </a:p>
        </p:txBody>
      </p:sp>
    </p:spTree>
    <p:extLst>
      <p:ext uri="{BB962C8B-B14F-4D97-AF65-F5344CB8AC3E}">
        <p14:creationId xmlns:p14="http://schemas.microsoft.com/office/powerpoint/2010/main" val="19630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5575978" y="6516235"/>
            <a:ext cx="1284519" cy="295466"/>
          </a:xfrm>
          <a:prstGeom prst="rect">
            <a:avLst/>
          </a:prstGeom>
          <a:noFill/>
        </p:spPr>
        <p:txBody>
          <a:bodyPr wrap="none" lIns="146304" tIns="91440" rIns="146304" bIns="91440" rtlCol="0">
            <a:spAutoFit/>
          </a:bodyPr>
          <a:lstStyle/>
          <a:p>
            <a:pPr defTabSz="932742">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262626"/>
              </a:solidFill>
            </a:endParaRPr>
          </a:p>
        </p:txBody>
      </p:sp>
    </p:spTree>
    <p:extLst>
      <p:ext uri="{BB962C8B-B14F-4D97-AF65-F5344CB8AC3E}">
        <p14:creationId xmlns:p14="http://schemas.microsoft.com/office/powerpoint/2010/main" val="2724641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5575978" y="6516235"/>
            <a:ext cx="1284519" cy="295466"/>
          </a:xfrm>
          <a:prstGeom prst="rect">
            <a:avLst/>
          </a:prstGeom>
          <a:noFill/>
        </p:spPr>
        <p:txBody>
          <a:bodyPr wrap="none" lIns="146304" tIns="91440" rIns="146304" bIns="91440" rtlCol="0">
            <a:spAutoFit/>
          </a:bodyPr>
          <a:lstStyle/>
          <a:p>
            <a:pPr defTabSz="932742">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262626"/>
              </a:solidFill>
            </a:endParaRPr>
          </a:p>
        </p:txBody>
      </p:sp>
    </p:spTree>
    <p:extLst>
      <p:ext uri="{BB962C8B-B14F-4D97-AF65-F5344CB8AC3E}">
        <p14:creationId xmlns:p14="http://schemas.microsoft.com/office/powerpoint/2010/main" val="71769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defPPr>
              <a:defRPr lang="en-US"/>
            </a:defPPr>
            <a:lvl1pPr>
              <a:lnSpc>
                <a:spcPct val="90000"/>
              </a:lnSpc>
              <a:spcAft>
                <a:spcPts val="0"/>
              </a:spcAft>
              <a:defRPr sz="800">
                <a:gradFill>
                  <a:gsLst>
                    <a:gs pos="4192">
                      <a:schemeClr val="bg1"/>
                    </a:gs>
                    <a:gs pos="12000">
                      <a:schemeClr val="bg1"/>
                    </a:gs>
                  </a:gsLst>
                  <a:lin ang="5400000" scaled="0"/>
                </a:gradFill>
              </a:defRPr>
            </a:lvl1pPr>
          </a:lstStyle>
          <a:p>
            <a:pPr defTabSz="932742"/>
            <a:r>
              <a:rPr lang="en-US" dirty="0" smtClean="0">
                <a:gradFill>
                  <a:gsLst>
                    <a:gs pos="10359">
                      <a:srgbClr val="262626"/>
                    </a:gs>
                    <a:gs pos="30000">
                      <a:srgbClr val="262626"/>
                    </a:gs>
                  </a:gsLst>
                  <a:lin ang="5400000" scaled="0"/>
                </a:gradFill>
              </a:rPr>
              <a:t>http://dev.office.com/</a:t>
            </a:r>
          </a:p>
        </p:txBody>
      </p:sp>
      <p:sp>
        <p:nvSpPr>
          <p:cNvPr id="5" name="Freeform 4"/>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262626"/>
              </a:solidFill>
            </a:endParaRPr>
          </a:p>
        </p:txBody>
      </p:sp>
    </p:spTree>
    <p:extLst>
      <p:ext uri="{BB962C8B-B14F-4D97-AF65-F5344CB8AC3E}">
        <p14:creationId xmlns:p14="http://schemas.microsoft.com/office/powerpoint/2010/main" val="175891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638676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alf and half Title Only">
    <p:spTree>
      <p:nvGrpSpPr>
        <p:cNvPr id="1" name=""/>
        <p:cNvGrpSpPr/>
        <p:nvPr/>
      </p:nvGrpSpPr>
      <p:grpSpPr>
        <a:xfrm>
          <a:off x="0" y="0"/>
          <a:ext cx="0" cy="0"/>
          <a:chOff x="0" y="0"/>
          <a:chExt cx="0" cy="0"/>
        </a:xfrm>
      </p:grpSpPr>
      <p:sp>
        <p:nvSpPr>
          <p:cNvPr id="4" name="Rectangle 3"/>
          <p:cNvSpPr/>
          <p:nvPr userDrawn="1"/>
        </p:nvSpPr>
        <p:spPr bwMode="auto">
          <a:xfrm>
            <a:off x="0" y="0"/>
            <a:ext cx="6218238"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74639" y="2416174"/>
            <a:ext cx="5943599" cy="917575"/>
          </a:xfrm>
          <a:noFill/>
        </p:spPr>
        <p:txBody>
          <a:bodyPr/>
          <a:lstStyle>
            <a:lvl1pPr>
              <a:defRPr sz="4800">
                <a:gradFill>
                  <a:gsLst>
                    <a:gs pos="4382">
                      <a:schemeClr val="bg1"/>
                    </a:gs>
                    <a:gs pos="50000">
                      <a:schemeClr val="bg1"/>
                    </a:gs>
                  </a:gsLst>
                  <a:lin ang="5400000" scaled="0"/>
                </a:gradFill>
              </a:defRPr>
            </a:lvl1pPr>
          </a:lstStyle>
          <a:p>
            <a:r>
              <a:rPr lang="en-US" dirty="0" smtClean="0"/>
              <a:t>Click to edit Master title style</a:t>
            </a:r>
            <a:endParaRPr lang="en-US" dirty="0"/>
          </a:p>
        </p:txBody>
      </p:sp>
      <p:sp>
        <p:nvSpPr>
          <p:cNvPr id="5" name="Freeform 4"/>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262626"/>
              </a:solidFill>
            </a:endParaRPr>
          </a:p>
        </p:txBody>
      </p:sp>
    </p:spTree>
    <p:extLst>
      <p:ext uri="{BB962C8B-B14F-4D97-AF65-F5344CB8AC3E}">
        <p14:creationId xmlns:p14="http://schemas.microsoft.com/office/powerpoint/2010/main" val="143768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15:guide id="1" pos="391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smtClean="0"/>
              <a:t>Speaker Name</a:t>
            </a:r>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defPPr>
              <a:defRPr lang="en-US"/>
            </a:defPPr>
            <a:lvl1pPr>
              <a:lnSpc>
                <a:spcPct val="90000"/>
              </a:lnSpc>
              <a:spcAft>
                <a:spcPts val="0"/>
              </a:spcAft>
              <a:defRPr sz="800">
                <a:gradFill>
                  <a:gsLst>
                    <a:gs pos="4192">
                      <a:schemeClr val="bg1"/>
                    </a:gs>
                    <a:gs pos="12000">
                      <a:schemeClr val="bg1"/>
                    </a:gs>
                  </a:gsLst>
                  <a:lin ang="5400000" scaled="0"/>
                </a:gradFill>
              </a:defRPr>
            </a:lvl1pPr>
          </a:lstStyle>
          <a:p>
            <a:pPr defTabSz="932742"/>
            <a:r>
              <a:rPr lang="en-US" dirty="0" smtClean="0">
                <a:gradFill>
                  <a:gsLst>
                    <a:gs pos="4192">
                      <a:srgbClr val="262626"/>
                    </a:gs>
                    <a:gs pos="12000">
                      <a:srgbClr val="262626"/>
                    </a:gs>
                  </a:gsLst>
                  <a:lin ang="5400000" scaled="0"/>
                </a:gradFill>
              </a:rPr>
              <a:t>http://dev.office.com/</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FFFFFF"/>
              </a:solidFill>
            </a:endParaRPr>
          </a:p>
        </p:txBody>
      </p:sp>
    </p:spTree>
    <p:extLst>
      <p:ext uri="{BB962C8B-B14F-4D97-AF65-F5344CB8AC3E}">
        <p14:creationId xmlns:p14="http://schemas.microsoft.com/office/powerpoint/2010/main" val="14872828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defTabSz="932742">
              <a:lnSpc>
                <a:spcPct val="90000"/>
              </a:lnSpc>
            </a:pPr>
            <a:r>
              <a:rPr lang="en-US" sz="800" dirty="0" smtClean="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FFFFFF"/>
              </a:solidFill>
            </a:endParaRPr>
          </a:p>
        </p:txBody>
      </p:sp>
    </p:spTree>
    <p:extLst>
      <p:ext uri="{BB962C8B-B14F-4D97-AF65-F5344CB8AC3E}">
        <p14:creationId xmlns:p14="http://schemas.microsoft.com/office/powerpoint/2010/main" val="15139900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defTabSz="932742">
              <a:lnSpc>
                <a:spcPct val="90000"/>
              </a:lnSpc>
            </a:pPr>
            <a:r>
              <a:rPr lang="en-US" sz="800" dirty="0" smtClean="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FFFFFF"/>
              </a:solidFill>
            </a:endParaRPr>
          </a:p>
        </p:txBody>
      </p:sp>
    </p:spTree>
    <p:extLst>
      <p:ext uri="{BB962C8B-B14F-4D97-AF65-F5344CB8AC3E}">
        <p14:creationId xmlns:p14="http://schemas.microsoft.com/office/powerpoint/2010/main" val="32489598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defTabSz="932742">
              <a:lnSpc>
                <a:spcPct val="90000"/>
              </a:lnSpc>
            </a:pPr>
            <a:r>
              <a:rPr lang="en-US" sz="800" dirty="0" smtClean="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FFFFFF"/>
              </a:solidFill>
            </a:endParaRPr>
          </a:p>
        </p:txBody>
      </p:sp>
    </p:spTree>
    <p:extLst>
      <p:ext uri="{BB962C8B-B14F-4D97-AF65-F5344CB8AC3E}">
        <p14:creationId xmlns:p14="http://schemas.microsoft.com/office/powerpoint/2010/main" val="36080658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7" name="Freeform 5"/>
          <p:cNvSpPr>
            <a:spLocks noChangeAspect="1" noEditPoints="1"/>
          </p:cNvSpPr>
          <p:nvPr userDrawn="1"/>
        </p:nvSpPr>
        <p:spPr bwMode="black">
          <a:xfrm>
            <a:off x="436563" y="6331556"/>
            <a:ext cx="1655718" cy="36610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262626"/>
              </a:solidFill>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30359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defTabSz="932742">
              <a:lnSpc>
                <a:spcPct val="90000"/>
              </a:lnSpc>
            </a:pPr>
            <a:r>
              <a:rPr lang="en-US" sz="800" dirty="0" smtClean="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FFFFFF"/>
              </a:solidFill>
            </a:endParaRPr>
          </a:p>
        </p:txBody>
      </p:sp>
    </p:spTree>
    <p:extLst>
      <p:ext uri="{BB962C8B-B14F-4D97-AF65-F5344CB8AC3E}">
        <p14:creationId xmlns:p14="http://schemas.microsoft.com/office/powerpoint/2010/main" val="12842074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p>
            <a:pPr defTabSz="932742">
              <a:lnSpc>
                <a:spcPct val="90000"/>
              </a:lnSpc>
            </a:pPr>
            <a:r>
              <a:rPr lang="en-US" sz="800" dirty="0" smtClean="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FFFFFF"/>
              </a:solidFill>
            </a:endParaRPr>
          </a:p>
        </p:txBody>
      </p:sp>
    </p:spTree>
    <p:extLst>
      <p:ext uri="{BB962C8B-B14F-4D97-AF65-F5344CB8AC3E}">
        <p14:creationId xmlns:p14="http://schemas.microsoft.com/office/powerpoint/2010/main" val="2761027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p>
            <a:pPr defTabSz="932742">
              <a:lnSpc>
                <a:spcPct val="90000"/>
              </a:lnSpc>
            </a:pPr>
            <a:r>
              <a:rPr lang="en-US" sz="800" dirty="0" smtClean="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FFFFFF"/>
              </a:solidFill>
            </a:endParaRPr>
          </a:p>
        </p:txBody>
      </p:sp>
    </p:spTree>
    <p:extLst>
      <p:ext uri="{BB962C8B-B14F-4D97-AF65-F5344CB8AC3E}">
        <p14:creationId xmlns:p14="http://schemas.microsoft.com/office/powerpoint/2010/main" val="25611794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p>
            <a:pPr defTabSz="932742">
              <a:lnSpc>
                <a:spcPct val="90000"/>
              </a:lnSpc>
            </a:pPr>
            <a:r>
              <a:rPr lang="en-US" sz="800" dirty="0" smtClean="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FFFFFF"/>
              </a:solidFill>
            </a:endParaRPr>
          </a:p>
        </p:txBody>
      </p:sp>
    </p:spTree>
    <p:extLst>
      <p:ext uri="{BB962C8B-B14F-4D97-AF65-F5344CB8AC3E}">
        <p14:creationId xmlns:p14="http://schemas.microsoft.com/office/powerpoint/2010/main" val="500039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smtClean="0"/>
              <a:t>Section title</a:t>
            </a:r>
            <a:endParaRPr lang="en-US" dirty="0"/>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defPPr>
              <a:defRPr lang="en-US"/>
            </a:defPPr>
            <a:lvl1pPr>
              <a:lnSpc>
                <a:spcPct val="90000"/>
              </a:lnSpc>
              <a:spcAft>
                <a:spcPts val="0"/>
              </a:spcAft>
              <a:defRPr sz="800">
                <a:gradFill>
                  <a:gsLst>
                    <a:gs pos="2917">
                      <a:schemeClr val="tx1"/>
                    </a:gs>
                    <a:gs pos="30000">
                      <a:schemeClr val="tx1"/>
                    </a:gs>
                  </a:gsLst>
                  <a:lin ang="5400000" scaled="0"/>
                </a:gradFill>
              </a:defRPr>
            </a:lvl1pPr>
          </a:lstStyle>
          <a:p>
            <a:pPr defTabSz="932742"/>
            <a:r>
              <a:rPr lang="en-US" dirty="0" smtClean="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FFFFFF"/>
              </a:solidFill>
            </a:endParaRPr>
          </a:p>
        </p:txBody>
      </p:sp>
    </p:spTree>
    <p:extLst>
      <p:ext uri="{BB962C8B-B14F-4D97-AF65-F5344CB8AC3E}">
        <p14:creationId xmlns:p14="http://schemas.microsoft.com/office/powerpoint/2010/main" val="24070151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FF8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6108">
                      <a:srgbClr val="262626"/>
                    </a:gs>
                    <a:gs pos="87425">
                      <a:srgbClr val="262626"/>
                    </a:gs>
                  </a:gsLst>
                  <a:lin ang="5400000" scaled="0"/>
                </a:gradFill>
              </a:defRPr>
            </a:lvl1pPr>
          </a:lstStyle>
          <a:p>
            <a:r>
              <a:rPr lang="en-US" dirty="0" smtClean="0"/>
              <a:t>Section title</a:t>
            </a:r>
            <a:endParaRPr lang="en-US" dirty="0"/>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defPPr>
              <a:defRPr lang="en-US"/>
            </a:defPPr>
            <a:lvl1pPr lvl="0">
              <a:lnSpc>
                <a:spcPct val="90000"/>
              </a:lnSpc>
              <a:spcAft>
                <a:spcPts val="0"/>
              </a:spcAft>
              <a:defRPr sz="800">
                <a:gradFill>
                  <a:gsLst>
                    <a:gs pos="2917">
                      <a:schemeClr val="tx1"/>
                    </a:gs>
                    <a:gs pos="30000">
                      <a:schemeClr val="tx1"/>
                    </a:gs>
                  </a:gsLst>
                  <a:lin ang="5400000" scaled="0"/>
                </a:gradFill>
              </a:defRPr>
            </a:lvl1pPr>
          </a:lstStyle>
          <a:p>
            <a:pPr defTabSz="932742"/>
            <a:r>
              <a:rPr lang="en-US" dirty="0" smtClean="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FFFFFF"/>
              </a:solidFill>
            </a:endParaRPr>
          </a:p>
        </p:txBody>
      </p:sp>
    </p:spTree>
    <p:extLst>
      <p:ext uri="{BB962C8B-B14F-4D97-AF65-F5344CB8AC3E}">
        <p14:creationId xmlns:p14="http://schemas.microsoft.com/office/powerpoint/2010/main" val="3966415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smtClean="0"/>
              <a:t>Section title</a:t>
            </a:r>
            <a:endParaRPr lang="en-US" dirty="0"/>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p>
            <a:pPr defTabSz="932742">
              <a:lnSpc>
                <a:spcPct val="90000"/>
              </a:lnSpc>
            </a:pPr>
            <a:r>
              <a:rPr lang="en-US" sz="800" dirty="0" smtClean="0">
                <a:gradFill>
                  <a:gsLst>
                    <a:gs pos="2917">
                      <a:srgbClr val="262626"/>
                    </a:gs>
                    <a:gs pos="30000">
                      <a:srgbClr val="262626"/>
                    </a:gs>
                  </a:gsLst>
                  <a:lin ang="5400000" scaled="0"/>
                </a:gradFill>
              </a:rPr>
              <a:t>http://dev.office.com/</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262626"/>
              </a:solidFill>
            </a:endParaRPr>
          </a:p>
        </p:txBody>
      </p:sp>
    </p:spTree>
    <p:extLst>
      <p:ext uri="{BB962C8B-B14F-4D97-AF65-F5344CB8AC3E}">
        <p14:creationId xmlns:p14="http://schemas.microsoft.com/office/powerpoint/2010/main" val="331637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1171027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p:cNvSpPr txBox="1"/>
          <p:nvPr userDrawn="1"/>
        </p:nvSpPr>
        <p:spPr>
          <a:xfrm>
            <a:off x="5575978" y="6516235"/>
            <a:ext cx="1284519" cy="295466"/>
          </a:xfrm>
          <a:prstGeom prst="rect">
            <a:avLst/>
          </a:prstGeom>
          <a:noFill/>
        </p:spPr>
        <p:txBody>
          <a:bodyPr wrap="none" lIns="146304" tIns="91440" rIns="146304" bIns="91440" rtlCol="0">
            <a:spAutoFit/>
          </a:bodyPr>
          <a:lstStyle/>
          <a:p>
            <a:pPr defTabSz="932742">
              <a:lnSpc>
                <a:spcPct val="90000"/>
              </a:lnSpc>
            </a:pPr>
            <a:r>
              <a:rPr lang="en-US" sz="800" dirty="0" smtClean="0">
                <a:gradFill>
                  <a:gsLst>
                    <a:gs pos="2917">
                      <a:srgbClr val="262626"/>
                    </a:gs>
                    <a:gs pos="30000">
                      <a:srgbClr val="262626"/>
                    </a:gs>
                  </a:gsLst>
                  <a:lin ang="5400000" scaled="0"/>
                </a:gradFill>
              </a:rPr>
              <a:t>http://dev.office.com/</a:t>
            </a:r>
          </a:p>
        </p:txBody>
      </p:sp>
      <p:sp>
        <p:nvSpPr>
          <p:cNvPr id="3" name="Freeform 2"/>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262626"/>
              </a:solidFill>
            </a:endParaRPr>
          </a:p>
        </p:txBody>
      </p:sp>
    </p:spTree>
    <p:extLst>
      <p:ext uri="{BB962C8B-B14F-4D97-AF65-F5344CB8AC3E}">
        <p14:creationId xmlns:p14="http://schemas.microsoft.com/office/powerpoint/2010/main" val="75429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userDrawn="1"/>
        </p:nvSpPr>
        <p:spPr>
          <a:xfrm>
            <a:off x="5575978" y="6516235"/>
            <a:ext cx="1284519" cy="295466"/>
          </a:xfrm>
          <a:prstGeom prst="rect">
            <a:avLst/>
          </a:prstGeom>
          <a:noFill/>
        </p:spPr>
        <p:txBody>
          <a:bodyPr wrap="none" lIns="146304" tIns="91440" rIns="146304" bIns="91440" rtlCol="0">
            <a:spAutoFit/>
          </a:bodyPr>
          <a:lstStyle/>
          <a:p>
            <a:pPr defTabSz="932742">
              <a:lnSpc>
                <a:spcPct val="90000"/>
              </a:lnSpc>
            </a:pPr>
            <a:r>
              <a:rPr lang="en-US" sz="800" dirty="0" smtClean="0">
                <a:gradFill>
                  <a:gsLst>
                    <a:gs pos="2917">
                      <a:srgbClr val="FFFFFF"/>
                    </a:gs>
                    <a:gs pos="30000">
                      <a:srgbClr val="FFFFFF"/>
                    </a:gs>
                  </a:gsLst>
                  <a:lin ang="5400000" scaled="0"/>
                </a:gradFill>
              </a:rPr>
              <a:t>http://dev.office.com/</a:t>
            </a:r>
          </a:p>
        </p:txBody>
      </p:sp>
      <p:sp>
        <p:nvSpPr>
          <p:cNvPr id="3" name="Freeform 2"/>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FFFFFF"/>
              </a:solidFill>
            </a:endParaRPr>
          </a:p>
        </p:txBody>
      </p:sp>
    </p:spTree>
    <p:extLst>
      <p:ext uri="{BB962C8B-B14F-4D97-AF65-F5344CB8AC3E}">
        <p14:creationId xmlns:p14="http://schemas.microsoft.com/office/powerpoint/2010/main" val="714305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p>
            <a:pPr defTabSz="932742">
              <a:lnSpc>
                <a:spcPct val="90000"/>
              </a:lnSpc>
            </a:pPr>
            <a:r>
              <a:rPr lang="en-US" sz="800" dirty="0" smtClean="0">
                <a:gradFill>
                  <a:gsLst>
                    <a:gs pos="2917">
                      <a:srgbClr val="262626"/>
                    </a:gs>
                    <a:gs pos="30000">
                      <a:srgbClr val="262626"/>
                    </a:gs>
                  </a:gsLst>
                  <a:lin ang="5400000" scaled="0"/>
                </a:gradFill>
              </a:rPr>
              <a:t>http://dev.office.com/</a:t>
            </a:r>
          </a:p>
        </p:txBody>
      </p:sp>
      <p:sp>
        <p:nvSpPr>
          <p:cNvPr id="5"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262626"/>
              </a:solidFill>
            </a:endParaRPr>
          </a:p>
        </p:txBody>
      </p:sp>
    </p:spTree>
    <p:extLst>
      <p:ext uri="{BB962C8B-B14F-4D97-AF65-F5344CB8AC3E}">
        <p14:creationId xmlns:p14="http://schemas.microsoft.com/office/powerpoint/2010/main" val="8873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1"/>
          <p:cNvSpPr txBox="1"/>
          <p:nvPr userDrawn="1"/>
        </p:nvSpPr>
        <p:spPr>
          <a:xfrm>
            <a:off x="5575978" y="6516235"/>
            <a:ext cx="1284519" cy="295466"/>
          </a:xfrm>
          <a:prstGeom prst="rect">
            <a:avLst/>
          </a:prstGeom>
          <a:noFill/>
        </p:spPr>
        <p:txBody>
          <a:bodyPr wrap="none" lIns="146304" tIns="91440" rIns="146304" bIns="91440" rtlCol="0">
            <a:spAutoFit/>
          </a:bodyPr>
          <a:lstStyle/>
          <a:p>
            <a:pPr defTabSz="932742">
              <a:lnSpc>
                <a:spcPct val="90000"/>
              </a:lnSpc>
            </a:pPr>
            <a:r>
              <a:rPr lang="en-US" sz="800" dirty="0" smtClean="0">
                <a:gradFill>
                  <a:gsLst>
                    <a:gs pos="2917">
                      <a:srgbClr val="FFFFFF"/>
                    </a:gs>
                    <a:gs pos="30000">
                      <a:srgbClr val="FFFFFF"/>
                    </a:gs>
                  </a:gsLst>
                  <a:lin ang="5400000" scaled="0"/>
                </a:gradFill>
              </a:rPr>
              <a:t>http://dev.office.com/</a:t>
            </a:r>
          </a:p>
        </p:txBody>
      </p:sp>
      <p:sp>
        <p:nvSpPr>
          <p:cNvPr id="3" name="Freeform 2"/>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FFFFFF"/>
              </a:solidFill>
            </a:endParaRPr>
          </a:p>
        </p:txBody>
      </p:sp>
    </p:spTree>
    <p:extLst>
      <p:ext uri="{BB962C8B-B14F-4D97-AF65-F5344CB8AC3E}">
        <p14:creationId xmlns:p14="http://schemas.microsoft.com/office/powerpoint/2010/main" val="3031050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1"/>
          <p:cNvSpPr txBox="1"/>
          <p:nvPr userDrawn="1"/>
        </p:nvSpPr>
        <p:spPr>
          <a:xfrm>
            <a:off x="5575978" y="6516235"/>
            <a:ext cx="1284519" cy="295466"/>
          </a:xfrm>
          <a:prstGeom prst="rect">
            <a:avLst/>
          </a:prstGeom>
          <a:noFill/>
        </p:spPr>
        <p:txBody>
          <a:bodyPr wrap="none" lIns="146304" tIns="91440" rIns="146304" bIns="91440" rtlCol="0">
            <a:spAutoFit/>
          </a:bodyPr>
          <a:lstStyle/>
          <a:p>
            <a:pPr defTabSz="932742">
              <a:lnSpc>
                <a:spcPct val="90000"/>
              </a:lnSpc>
            </a:pPr>
            <a:r>
              <a:rPr lang="en-US" sz="800" dirty="0" smtClean="0">
                <a:gradFill>
                  <a:gsLst>
                    <a:gs pos="4192">
                      <a:srgbClr val="262626"/>
                    </a:gs>
                    <a:gs pos="12000">
                      <a:srgbClr val="262626"/>
                    </a:gs>
                  </a:gsLst>
                  <a:lin ang="5400000" scaled="0"/>
                </a:gradFill>
              </a:rPr>
              <a:t>http://dev.office.com/</a:t>
            </a:r>
          </a:p>
        </p:txBody>
      </p:sp>
      <p:sp>
        <p:nvSpPr>
          <p:cNvPr id="3" name="Freeform 2"/>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FFFFFF"/>
              </a:solidFill>
            </a:endParaRPr>
          </a:p>
        </p:txBody>
      </p:sp>
    </p:spTree>
    <p:extLst>
      <p:ext uri="{BB962C8B-B14F-4D97-AF65-F5344CB8AC3E}">
        <p14:creationId xmlns:p14="http://schemas.microsoft.com/office/powerpoint/2010/main" val="5664345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18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5575978" y="6516235"/>
            <a:ext cx="1284519" cy="295466"/>
          </a:xfrm>
          <a:prstGeom prst="rect">
            <a:avLst/>
          </a:prstGeom>
          <a:noFill/>
        </p:spPr>
        <p:txBody>
          <a:bodyPr wrap="none" lIns="146304" tIns="91440" rIns="146304" bIns="91440" rtlCol="0">
            <a:spAutoFit/>
          </a:bodyPr>
          <a:lstStyle/>
          <a:p>
            <a:pPr defTabSz="932742">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6"/>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262626"/>
              </a:solidFill>
            </a:endParaRPr>
          </a:p>
        </p:txBody>
      </p:sp>
    </p:spTree>
    <p:extLst>
      <p:ext uri="{BB962C8B-B14F-4D97-AF65-F5344CB8AC3E}">
        <p14:creationId xmlns:p14="http://schemas.microsoft.com/office/powerpoint/2010/main" val="99600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262626"/>
                    </a:gs>
                    <a:gs pos="100000">
                      <a:srgbClr val="262626"/>
                    </a:gs>
                  </a:gsLst>
                  <a:lin ang="5400000" scaled="0"/>
                </a:gradFill>
                <a:cs typeface="Segoe UI" pitchFamily="34" charset="0"/>
              </a:rPr>
              <a:t>© </a:t>
            </a:r>
            <a:r>
              <a:rPr lang="en-US" sz="700" dirty="0" smtClean="0">
                <a:gradFill>
                  <a:gsLst>
                    <a:gs pos="0">
                      <a:srgbClr val="262626"/>
                    </a:gs>
                    <a:gs pos="100000">
                      <a:srgbClr val="262626"/>
                    </a:gs>
                  </a:gsLst>
                  <a:lin ang="5400000" scaled="0"/>
                </a:gradFill>
                <a:cs typeface="Segoe UI" pitchFamily="34" charset="0"/>
              </a:rPr>
              <a:t>2015 </a:t>
            </a:r>
            <a:r>
              <a:rPr lang="en-US" sz="700" dirty="0">
                <a:gradFill>
                  <a:gsLst>
                    <a:gs pos="0">
                      <a:srgbClr val="262626"/>
                    </a:gs>
                    <a:gs pos="100000">
                      <a:srgbClr val="262626"/>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83682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2015 </a:t>
            </a:r>
            <a:r>
              <a:rPr lang="en-US" sz="700"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1518252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580317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defTabSz="932742">
              <a:lnSpc>
                <a:spcPct val="90000"/>
              </a:lnSpc>
            </a:pPr>
            <a:r>
              <a:rPr lang="en-US" sz="800" dirty="0" smtClean="0">
                <a:gradFill>
                  <a:gsLst>
                    <a:gs pos="2917">
                      <a:srgbClr val="262626"/>
                    </a:gs>
                    <a:gs pos="30000">
                      <a:srgbClr val="262626"/>
                    </a:gs>
                  </a:gsLst>
                  <a:lin ang="5400000" scaled="0"/>
                </a:gradFill>
              </a:rPr>
              <a:t>http://dev.office.com/</a:t>
            </a:r>
          </a:p>
        </p:txBody>
      </p:sp>
      <p:sp>
        <p:nvSpPr>
          <p:cNvPr id="5"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262626"/>
              </a:solidFill>
            </a:endParaRPr>
          </a:p>
        </p:txBody>
      </p:sp>
    </p:spTree>
    <p:extLst>
      <p:ext uri="{BB962C8B-B14F-4D97-AF65-F5344CB8AC3E}">
        <p14:creationId xmlns:p14="http://schemas.microsoft.com/office/powerpoint/2010/main" val="3943150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Oran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3984">
                      <a:schemeClr val="bg1"/>
                    </a:gs>
                    <a:gs pos="28000">
                      <a:schemeClr val="bg1"/>
                    </a:gs>
                  </a:gsLst>
                  <a:lin ang="5400000" scaled="0"/>
                </a:gra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84462">
                      <a:schemeClr val="bg1"/>
                    </a:gs>
                    <a:gs pos="62000">
                      <a:schemeClr val="bg1"/>
                    </a:gs>
                  </a:gsLst>
                  <a:lin ang="5400000" scaled="0"/>
                </a:gradFill>
              </a:defRPr>
            </a:lvl1pPr>
            <a:lvl2pPr marL="0" indent="0">
              <a:buFontTx/>
              <a:buNone/>
              <a:defRPr sz="2000">
                <a:gradFill>
                  <a:gsLst>
                    <a:gs pos="97211">
                      <a:schemeClr val="bg1"/>
                    </a:gs>
                    <a:gs pos="11000">
                      <a:schemeClr val="bg1"/>
                    </a:gs>
                  </a:gsLst>
                  <a:lin ang="5400000" scaled="0"/>
                </a:gradFill>
              </a:defRPr>
            </a:lvl2pPr>
            <a:lvl3pPr marL="228600" indent="0">
              <a:buNone/>
              <a:defRPr>
                <a:gradFill>
                  <a:gsLst>
                    <a:gs pos="97211">
                      <a:schemeClr val="bg1"/>
                    </a:gs>
                    <a:gs pos="11000">
                      <a:schemeClr val="bg1"/>
                    </a:gs>
                  </a:gsLst>
                  <a:lin ang="5400000" scaled="0"/>
                </a:gradFill>
              </a:defRPr>
            </a:lvl3pPr>
            <a:lvl4pPr marL="457200" indent="0">
              <a:buNone/>
              <a:defRPr>
                <a:gradFill>
                  <a:gsLst>
                    <a:gs pos="97211">
                      <a:schemeClr val="bg1"/>
                    </a:gs>
                    <a:gs pos="11000">
                      <a:schemeClr val="bg1"/>
                    </a:gs>
                  </a:gsLst>
                  <a:lin ang="5400000" scaled="0"/>
                </a:gradFill>
              </a:defRPr>
            </a:lvl4pPr>
            <a:lvl5pPr marL="685800" indent="0">
              <a:buNone/>
              <a:defRPr>
                <a:gradFill>
                  <a:gsLst>
                    <a:gs pos="97211">
                      <a:schemeClr val="bg1"/>
                    </a:gs>
                    <a:gs pos="11000">
                      <a:schemeClr val="bg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defTabSz="932742">
              <a:lnSpc>
                <a:spcPct val="90000"/>
              </a:lnSpc>
            </a:pPr>
            <a:r>
              <a:rPr lang="en-US" sz="800" dirty="0" smtClean="0">
                <a:gradFill>
                  <a:gsLst>
                    <a:gs pos="9163">
                      <a:srgbClr val="FFFFFF"/>
                    </a:gs>
                    <a:gs pos="19000">
                      <a:srgbClr val="FFFFFF"/>
                    </a:gs>
                  </a:gsLst>
                  <a:lin ang="5400000" scaled="0"/>
                </a:gradFill>
              </a:rPr>
              <a:t>http://dev.office.com/</a:t>
            </a:r>
          </a:p>
        </p:txBody>
      </p:sp>
      <p:sp>
        <p:nvSpPr>
          <p:cNvPr id="8" name="Freeform 7"/>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262626"/>
              </a:solidFill>
            </a:endParaRPr>
          </a:p>
        </p:txBody>
      </p:sp>
    </p:spTree>
    <p:extLst>
      <p:ext uri="{BB962C8B-B14F-4D97-AF65-F5344CB8AC3E}">
        <p14:creationId xmlns:p14="http://schemas.microsoft.com/office/powerpoint/2010/main" val="141674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4"/>
          <p:cNvSpPr txBox="1"/>
          <p:nvPr userDrawn="1"/>
        </p:nvSpPr>
        <p:spPr>
          <a:xfrm>
            <a:off x="5575978" y="6516235"/>
            <a:ext cx="1284519" cy="295466"/>
          </a:xfrm>
          <a:prstGeom prst="rect">
            <a:avLst/>
          </a:prstGeom>
          <a:noFill/>
        </p:spPr>
        <p:txBody>
          <a:bodyPr wrap="none" lIns="146304" tIns="91440" rIns="146304" bIns="91440" rtlCol="0">
            <a:spAutoFit/>
          </a:bodyPr>
          <a:lstStyle/>
          <a:p>
            <a:pPr defTabSz="932742">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262626"/>
              </a:solidFill>
            </a:endParaRPr>
          </a:p>
        </p:txBody>
      </p:sp>
    </p:spTree>
    <p:extLst>
      <p:ext uri="{BB962C8B-B14F-4D97-AF65-F5344CB8AC3E}">
        <p14:creationId xmlns:p14="http://schemas.microsoft.com/office/powerpoint/2010/main" val="231979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4"/>
          <p:cNvSpPr txBox="1"/>
          <p:nvPr userDrawn="1"/>
        </p:nvSpPr>
        <p:spPr>
          <a:xfrm>
            <a:off x="5575978" y="6516235"/>
            <a:ext cx="1284519" cy="295466"/>
          </a:xfrm>
          <a:prstGeom prst="rect">
            <a:avLst/>
          </a:prstGeom>
          <a:noFill/>
        </p:spPr>
        <p:txBody>
          <a:bodyPr wrap="none" lIns="146304" tIns="91440" rIns="146304" bIns="91440" rtlCol="0">
            <a:spAutoFit/>
          </a:bodyPr>
          <a:lstStyle/>
          <a:p>
            <a:pPr defTabSz="932742">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262626"/>
              </a:solidFill>
            </a:endParaRPr>
          </a:p>
        </p:txBody>
      </p:sp>
    </p:spTree>
    <p:extLst>
      <p:ext uri="{BB962C8B-B14F-4D97-AF65-F5344CB8AC3E}">
        <p14:creationId xmlns:p14="http://schemas.microsoft.com/office/powerpoint/2010/main" val="53415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Oran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3984">
                      <a:schemeClr val="bg1"/>
                    </a:gs>
                    <a:gs pos="28000">
                      <a:schemeClr val="bg1"/>
                    </a:gs>
                  </a:gsLst>
                  <a:lin ang="5400000" scaled="0"/>
                </a:gra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vert="horz" wrap="square" lIns="146304" tIns="91440" rIns="146304" bIns="91440" rtlCol="0">
            <a:spAutoFit/>
          </a:bodyPr>
          <a:lstStyle>
            <a:lvl1pPr>
              <a:defRPr lang="en-US" dirty="0" smtClean="0">
                <a:gradFill>
                  <a:gsLst>
                    <a:gs pos="97610">
                      <a:schemeClr val="bg1"/>
                    </a:gs>
                    <a:gs pos="30000">
                      <a:schemeClr val="bg1"/>
                    </a:gs>
                  </a:gsLst>
                  <a:lin ang="5400000" scaled="0"/>
                </a:gradFill>
              </a:defRPr>
            </a:lvl1pPr>
            <a:lvl2pPr>
              <a:defRPr lang="en-US" dirty="0" smtClean="0">
                <a:gradFill>
                  <a:gsLst>
                    <a:gs pos="97610">
                      <a:schemeClr val="bg1"/>
                    </a:gs>
                    <a:gs pos="30000">
                      <a:schemeClr val="bg1"/>
                    </a:gs>
                  </a:gsLst>
                  <a:lin ang="5400000" scaled="0"/>
                </a:gradFill>
              </a:defRPr>
            </a:lvl2pPr>
            <a:lvl3pPr>
              <a:defRPr lang="en-US" dirty="0" smtClean="0">
                <a:gradFill>
                  <a:gsLst>
                    <a:gs pos="97610">
                      <a:schemeClr val="bg1"/>
                    </a:gs>
                    <a:gs pos="30000">
                      <a:schemeClr val="bg1"/>
                    </a:gs>
                  </a:gsLst>
                  <a:lin ang="5400000" scaled="0"/>
                </a:gradFill>
              </a:defRPr>
            </a:lvl3pPr>
            <a:lvl4pPr>
              <a:defRPr lang="en-US" dirty="0" smtClean="0">
                <a:gradFill>
                  <a:gsLst>
                    <a:gs pos="97610">
                      <a:schemeClr val="bg1"/>
                    </a:gs>
                    <a:gs pos="30000">
                      <a:schemeClr val="bg1"/>
                    </a:gs>
                  </a:gsLst>
                  <a:lin ang="5400000" scaled="0"/>
                </a:gradFill>
              </a:defRPr>
            </a:lvl4pPr>
            <a:lvl5pPr>
              <a:defRPr lang="en-US" dirty="0">
                <a:gradFill>
                  <a:gsLst>
                    <a:gs pos="97610">
                      <a:schemeClr val="bg1"/>
                    </a:gs>
                    <a:gs pos="30000">
                      <a:schemeClr val="bg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defTabSz="932742">
              <a:lnSpc>
                <a:spcPct val="90000"/>
              </a:lnSpc>
            </a:pPr>
            <a:r>
              <a:rPr lang="en-US" sz="800" dirty="0" smtClean="0">
                <a:gradFill>
                  <a:gsLst>
                    <a:gs pos="9163">
                      <a:srgbClr val="FFFFFF"/>
                    </a:gs>
                    <a:gs pos="19000">
                      <a:srgbClr val="FFFFFF"/>
                    </a:gs>
                  </a:gsLst>
                  <a:lin ang="5400000" scaled="0"/>
                </a:gradFill>
              </a:rPr>
              <a:t>http://dev.office.com/</a:t>
            </a:r>
          </a:p>
        </p:txBody>
      </p:sp>
      <p:sp>
        <p:nvSpPr>
          <p:cNvPr id="8" name="Freeform 7"/>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262626"/>
              </a:solidFill>
            </a:endParaRPr>
          </a:p>
        </p:txBody>
      </p:sp>
    </p:spTree>
    <p:extLst>
      <p:ext uri="{BB962C8B-B14F-4D97-AF65-F5344CB8AC3E}">
        <p14:creationId xmlns:p14="http://schemas.microsoft.com/office/powerpoint/2010/main" val="378375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5575978" y="6516235"/>
            <a:ext cx="1284519" cy="295466"/>
          </a:xfrm>
          <a:prstGeom prst="rect">
            <a:avLst/>
          </a:prstGeom>
          <a:noFill/>
        </p:spPr>
        <p:txBody>
          <a:bodyPr wrap="none" lIns="146304" tIns="91440" rIns="146304" bIns="91440" rtlCol="0">
            <a:spAutoFit/>
          </a:bodyPr>
          <a:lstStyle/>
          <a:p>
            <a:pPr defTabSz="932742">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pPr defTabSz="932742"/>
            <a:endParaRPr lang="en-US" sz="1800" dirty="0">
              <a:solidFill>
                <a:srgbClr val="262626"/>
              </a:solidFill>
            </a:endParaRPr>
          </a:p>
        </p:txBody>
      </p:sp>
    </p:spTree>
    <p:extLst>
      <p:ext uri="{BB962C8B-B14F-4D97-AF65-F5344CB8AC3E}">
        <p14:creationId xmlns:p14="http://schemas.microsoft.com/office/powerpoint/2010/main" val="145886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01991221"/>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 id="2147483944" r:id="rId18"/>
    <p:sldLayoutId id="2147483945" r:id="rId19"/>
    <p:sldLayoutId id="2147483946" r:id="rId20"/>
    <p:sldLayoutId id="2147483947" r:id="rId21"/>
    <p:sldLayoutId id="2147483948" r:id="rId22"/>
    <p:sldLayoutId id="2147483949" r:id="rId23"/>
    <p:sldLayoutId id="2147483950" r:id="rId24"/>
    <p:sldLayoutId id="2147483951" r:id="rId25"/>
    <p:sldLayoutId id="2147483952" r:id="rId26"/>
    <p:sldLayoutId id="2147483953" r:id="rId27"/>
    <p:sldLayoutId id="2147483954" r:id="rId28"/>
    <p:sldLayoutId id="2147483955" r:id="rId29"/>
    <p:sldLayoutId id="2147483956" r:id="rId30"/>
    <p:sldLayoutId id="2147483957" r:id="rId31"/>
    <p:sldLayoutId id="2147483958" r:id="rId32"/>
    <p:sldLayoutId id="2147483959" r:id="rId33"/>
    <p:sldLayoutId id="2147483960" r:id="rId34"/>
    <p:sldLayoutId id="2147483961" r:id="rId3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zureAD/azure-activedirectory-library-for-android"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hyperlink" Target="http://dev.office.com/android"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emf"/><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OfficeDev/Office-365-SDK-for-Android"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OfficeDev/Office-365-SDK-for-Android"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OfficeDev/Office-365-SDK-for-Android" TargetMode="External"/><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AzureAD/azure-activedirectory-library-for-android" TargetMode="External"/><Relationship Id="rId2" Type="http://schemas.openxmlformats.org/officeDocument/2006/relationships/hyperlink" Target="http://dev.office.com/android" TargetMode="External"/><Relationship Id="rId1" Type="http://schemas.openxmlformats.org/officeDocument/2006/relationships/slideLayout" Target="../slideLayouts/slideLayout13.xml"/><Relationship Id="rId4" Type="http://schemas.openxmlformats.org/officeDocument/2006/relationships/hyperlink" Target="https://github.com/OfficeDev/Office-365-SDK-for-Android"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16.emf"/><Relationship Id="rId4" Type="http://schemas.openxmlformats.org/officeDocument/2006/relationships/image" Target="../media/image15.emf"/></Relationships>
</file>

<file path=ppt/slides/_rels/slide38.xml.rels><?xml version="1.0" encoding="UTF-8" standalone="yes"?>
<Relationships xmlns="http://schemas.openxmlformats.org/package/2006/relationships"><Relationship Id="rId8" Type="http://schemas.openxmlformats.org/officeDocument/2006/relationships/hyperlink" Target="http://officespdev.uservoice.com/" TargetMode="External"/><Relationship Id="rId3" Type="http://schemas.openxmlformats.org/officeDocument/2006/relationships/hyperlink" Target="https://www.yammer.com/itpronetwork" TargetMode="External"/><Relationship Id="rId7" Type="http://schemas.openxmlformats.org/officeDocument/2006/relationships/hyperlink" Target="http://dev.office.com/podcasts" TargetMode="External"/><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18.emf"/><Relationship Id="rId11" Type="http://schemas.openxmlformats.org/officeDocument/2006/relationships/image" Target="../media/image20.png"/><Relationship Id="rId5" Type="http://schemas.openxmlformats.org/officeDocument/2006/relationships/image" Target="../media/image17.emf"/><Relationship Id="rId10" Type="http://schemas.openxmlformats.org/officeDocument/2006/relationships/image" Target="../media/image19.png"/><Relationship Id="rId4" Type="http://schemas.openxmlformats.org/officeDocument/2006/relationships/hyperlink" Target="http://www.twitter.com/OfficeDev" TargetMode="External"/><Relationship Id="rId9" Type="http://schemas.openxmlformats.org/officeDocument/2006/relationships/hyperlink" Target="http://aka.ms/O365DevShow"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development</a:t>
            </a:r>
            <a:endParaRPr lang="en-US" dirty="0"/>
          </a:p>
        </p:txBody>
      </p:sp>
      <p:sp>
        <p:nvSpPr>
          <p:cNvPr id="6" name="Text Placeholder 5"/>
          <p:cNvSpPr>
            <a:spLocks noGrp="1"/>
          </p:cNvSpPr>
          <p:nvPr>
            <p:ph type="body" sz="quarter" idx="14"/>
          </p:nvPr>
        </p:nvSpPr>
        <p:spPr/>
        <p:txBody>
          <a:bodyPr/>
          <a:lstStyle/>
          <a:p>
            <a:endParaRPr lang="en-US"/>
          </a:p>
        </p:txBody>
      </p:sp>
      <p:grpSp>
        <p:nvGrpSpPr>
          <p:cNvPr id="7" name="Group 6"/>
          <p:cNvGrpSpPr/>
          <p:nvPr/>
        </p:nvGrpSpPr>
        <p:grpSpPr>
          <a:xfrm>
            <a:off x="10746023" y="1719434"/>
            <a:ext cx="1224511" cy="1496409"/>
            <a:chOff x="10746023" y="1719434"/>
            <a:chExt cx="1224511" cy="1496409"/>
          </a:xfrm>
        </p:grpSpPr>
        <p:sp>
          <p:nvSpPr>
            <p:cNvPr id="8"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 name="Rectangle 86"/>
          <p:cNvSpPr>
            <a:spLocks noChangeArrowheads="1"/>
          </p:cNvSpPr>
          <p:nvPr/>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87"/>
          <p:cNvSpPr>
            <a:spLocks/>
          </p:cNvSpPr>
          <p:nvPr/>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88"/>
          <p:cNvSpPr>
            <a:spLocks noChangeArrowheads="1"/>
          </p:cNvSpPr>
          <p:nvPr/>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89"/>
          <p:cNvSpPr>
            <a:spLocks noEditPoints="1"/>
          </p:cNvSpPr>
          <p:nvPr/>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Rectangle 90"/>
          <p:cNvSpPr>
            <a:spLocks noChangeArrowheads="1"/>
          </p:cNvSpPr>
          <p:nvPr/>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91"/>
          <p:cNvSpPr>
            <a:spLocks/>
          </p:cNvSpPr>
          <p:nvPr/>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Rectangle 92"/>
          <p:cNvSpPr>
            <a:spLocks noChangeArrowheads="1"/>
          </p:cNvSpPr>
          <p:nvPr/>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93"/>
          <p:cNvSpPr>
            <a:spLocks noEditPoints="1"/>
          </p:cNvSpPr>
          <p:nvPr/>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Rectangle 94"/>
          <p:cNvSpPr>
            <a:spLocks noChangeArrowheads="1"/>
          </p:cNvSpPr>
          <p:nvPr/>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95"/>
          <p:cNvSpPr>
            <a:spLocks/>
          </p:cNvSpPr>
          <p:nvPr/>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Rectangle 96"/>
          <p:cNvSpPr>
            <a:spLocks noChangeArrowheads="1"/>
          </p:cNvSpPr>
          <p:nvPr/>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97"/>
          <p:cNvSpPr>
            <a:spLocks noEditPoints="1"/>
          </p:cNvSpPr>
          <p:nvPr/>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Rectangle 114"/>
          <p:cNvSpPr>
            <a:spLocks noChangeArrowheads="1"/>
          </p:cNvSpPr>
          <p:nvPr/>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115"/>
          <p:cNvSpPr>
            <a:spLocks noEditPoints="1"/>
          </p:cNvSpPr>
          <p:nvPr/>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0" name="Group 29"/>
          <p:cNvGrpSpPr/>
          <p:nvPr/>
        </p:nvGrpSpPr>
        <p:grpSpPr>
          <a:xfrm>
            <a:off x="6825497" y="1378359"/>
            <a:ext cx="1264708" cy="1505127"/>
            <a:chOff x="6825497" y="1378359"/>
            <a:chExt cx="1264708" cy="1505127"/>
          </a:xfrm>
        </p:grpSpPr>
        <p:grpSp>
          <p:nvGrpSpPr>
            <p:cNvPr id="31" name="Group 30"/>
            <p:cNvGrpSpPr/>
            <p:nvPr/>
          </p:nvGrpSpPr>
          <p:grpSpPr>
            <a:xfrm>
              <a:off x="6825497" y="1378359"/>
              <a:ext cx="1251014" cy="1505127"/>
              <a:chOff x="6825497" y="1378359"/>
              <a:chExt cx="1251014" cy="1505127"/>
            </a:xfrm>
          </p:grpSpPr>
          <p:sp>
            <p:nvSpPr>
              <p:cNvPr id="34"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42" name="Rectangle 118"/>
          <p:cNvSpPr>
            <a:spLocks noChangeArrowheads="1"/>
          </p:cNvSpPr>
          <p:nvPr/>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119"/>
          <p:cNvSpPr>
            <a:spLocks noEditPoints="1"/>
          </p:cNvSpPr>
          <p:nvPr/>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Rectangle 120"/>
          <p:cNvSpPr>
            <a:spLocks noChangeArrowheads="1"/>
          </p:cNvSpPr>
          <p:nvPr/>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121"/>
          <p:cNvSpPr>
            <a:spLocks/>
          </p:cNvSpPr>
          <p:nvPr/>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6" name="Group 45"/>
          <p:cNvGrpSpPr/>
          <p:nvPr/>
        </p:nvGrpSpPr>
        <p:grpSpPr>
          <a:xfrm>
            <a:off x="5112327" y="1406878"/>
            <a:ext cx="6646956" cy="5315859"/>
            <a:chOff x="6527800" y="2483620"/>
            <a:chExt cx="5473700" cy="4377555"/>
          </a:xfrm>
        </p:grpSpPr>
        <p:grpSp>
          <p:nvGrpSpPr>
            <p:cNvPr id="47" name="Group 46"/>
            <p:cNvGrpSpPr/>
            <p:nvPr/>
          </p:nvGrpSpPr>
          <p:grpSpPr>
            <a:xfrm>
              <a:off x="10091976" y="4361890"/>
              <a:ext cx="1909524" cy="2419674"/>
              <a:chOff x="10091976" y="4967384"/>
              <a:chExt cx="1431688" cy="1814179"/>
            </a:xfrm>
          </p:grpSpPr>
          <p:sp>
            <p:nvSpPr>
              <p:cNvPr id="88"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9"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0"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1"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2"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3"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4"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5"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6"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7"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8"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9"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0"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1"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2"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3"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4"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5"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6"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7"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8"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9"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10"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11"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nvGrpSpPr>
            <p:cNvPr id="48" name="Group 47"/>
            <p:cNvGrpSpPr/>
            <p:nvPr/>
          </p:nvGrpSpPr>
          <p:grpSpPr>
            <a:xfrm flipH="1">
              <a:off x="8613773" y="2483620"/>
              <a:ext cx="1958976" cy="4377555"/>
              <a:chOff x="8956675" y="449263"/>
              <a:chExt cx="2063751" cy="4611687"/>
            </a:xfrm>
          </p:grpSpPr>
          <p:sp>
            <p:nvSpPr>
              <p:cNvPr id="61"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2"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3"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4"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5"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6"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7"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8"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9"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0"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1"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2"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3"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4"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5"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6"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7"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8"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9"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0"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1"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2"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3"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4"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5"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6"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7"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nvGrpSpPr>
            <p:cNvPr id="49" name="Group 48"/>
            <p:cNvGrpSpPr/>
            <p:nvPr/>
          </p:nvGrpSpPr>
          <p:grpSpPr>
            <a:xfrm>
              <a:off x="6527800" y="3994753"/>
              <a:ext cx="3240121" cy="2863247"/>
              <a:chOff x="7045326" y="4452083"/>
              <a:chExt cx="2722595" cy="2405917"/>
            </a:xfrm>
          </p:grpSpPr>
          <p:sp>
            <p:nvSpPr>
              <p:cNvPr id="50"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1"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2"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3"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4"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5"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6"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7"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8"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9"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0"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spTree>
    <p:extLst>
      <p:ext uri="{BB962C8B-B14F-4D97-AF65-F5344CB8AC3E}">
        <p14:creationId xmlns:p14="http://schemas.microsoft.com/office/powerpoint/2010/main" val="4262078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8016" y="1559605"/>
            <a:ext cx="10613821" cy="2179058"/>
          </a:xfrm>
        </p:spPr>
        <p:txBody>
          <a:bodyPr lIns="365760"/>
          <a:lstStyle/>
          <a:p>
            <a:r>
              <a:rPr lang="en-NZ" dirty="0" smtClean="0"/>
              <a:t>Authentication </a:t>
            </a:r>
            <a:br>
              <a:rPr lang="en-NZ" dirty="0" smtClean="0"/>
            </a:br>
            <a:r>
              <a:rPr lang="en-NZ" dirty="0" smtClean="0"/>
              <a:t>with Azure AD</a:t>
            </a:r>
            <a:endParaRPr lang="en-NZ" dirty="0"/>
          </a:p>
        </p:txBody>
      </p:sp>
      <p:sp>
        <p:nvSpPr>
          <p:cNvPr id="3" name="Subtitle 2"/>
          <p:cNvSpPr>
            <a:spLocks noGrp="1"/>
          </p:cNvSpPr>
          <p:nvPr>
            <p:ph type="subTitle" idx="4294967295"/>
          </p:nvPr>
        </p:nvSpPr>
        <p:spPr>
          <a:xfrm>
            <a:off x="1548016" y="3683803"/>
            <a:ext cx="11585575" cy="762000"/>
          </a:xfrm>
        </p:spPr>
        <p:txBody>
          <a:bodyPr lIns="365760"/>
          <a:lstStyle/>
          <a:p>
            <a:pPr marL="0" indent="0">
              <a:buNone/>
            </a:pPr>
            <a:r>
              <a:rPr lang="en-NZ" dirty="0" smtClean="0">
                <a:gradFill>
                  <a:gsLst>
                    <a:gs pos="71681">
                      <a:schemeClr val="tx1"/>
                    </a:gs>
                    <a:gs pos="46000">
                      <a:schemeClr val="tx1"/>
                    </a:gs>
                  </a:gsLst>
                  <a:lin ang="5400000" scaled="0"/>
                </a:gradFill>
              </a:rPr>
              <a:t>Android</a:t>
            </a:r>
            <a:endParaRPr lang="en-NZ" dirty="0">
              <a:gradFill>
                <a:gsLst>
                  <a:gs pos="71681">
                    <a:schemeClr val="tx1"/>
                  </a:gs>
                  <a:gs pos="46000">
                    <a:schemeClr val="tx1"/>
                  </a:gs>
                </a:gsLst>
                <a:lin ang="5400000" scaled="0"/>
              </a:gradFill>
            </a:endParaRPr>
          </a:p>
        </p:txBody>
      </p:sp>
      <p:sp>
        <p:nvSpPr>
          <p:cNvPr id="5" name="Freeform 5"/>
          <p:cNvSpPr>
            <a:spLocks/>
          </p:cNvSpPr>
          <p:nvPr/>
        </p:nvSpPr>
        <p:spPr bwMode="auto">
          <a:xfrm>
            <a:off x="381205" y="1745136"/>
            <a:ext cx="1166812" cy="1679575"/>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rgbClr val="45226D"/>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 name="Group 5"/>
          <p:cNvGrpSpPr/>
          <p:nvPr/>
        </p:nvGrpSpPr>
        <p:grpSpPr>
          <a:xfrm>
            <a:off x="6796349" y="2400300"/>
            <a:ext cx="5373428" cy="4297363"/>
            <a:chOff x="6527800" y="2483620"/>
            <a:chExt cx="5473700" cy="4377555"/>
          </a:xfrm>
        </p:grpSpPr>
        <p:grpSp>
          <p:nvGrpSpPr>
            <p:cNvPr id="7" name="Group 6"/>
            <p:cNvGrpSpPr/>
            <p:nvPr/>
          </p:nvGrpSpPr>
          <p:grpSpPr>
            <a:xfrm flipH="1">
              <a:off x="8613773" y="2483620"/>
              <a:ext cx="1958976" cy="4377555"/>
              <a:chOff x="8956675" y="449263"/>
              <a:chExt cx="2063751" cy="4611687"/>
            </a:xfrm>
          </p:grpSpPr>
          <p:sp>
            <p:nvSpPr>
              <p:cNvPr id="45"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6"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7"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8"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9"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0"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1"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2"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3"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4"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5"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6"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7"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8"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9"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0"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1"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2"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3"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4"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5"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6"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7"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8"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9"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0"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1"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nvGrpSpPr>
            <p:cNvPr id="8" name="Group 7"/>
            <p:cNvGrpSpPr/>
            <p:nvPr/>
          </p:nvGrpSpPr>
          <p:grpSpPr>
            <a:xfrm>
              <a:off x="6527800" y="3994753"/>
              <a:ext cx="3240121" cy="2863247"/>
              <a:chOff x="7045326" y="4452083"/>
              <a:chExt cx="2722595" cy="2405917"/>
            </a:xfrm>
          </p:grpSpPr>
          <p:sp>
            <p:nvSpPr>
              <p:cNvPr id="34"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5"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6"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7"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8"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9"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0"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1"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2"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3"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4"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nvGrpSpPr>
            <p:cNvPr id="9" name="Group 8"/>
            <p:cNvGrpSpPr/>
            <p:nvPr/>
          </p:nvGrpSpPr>
          <p:grpSpPr>
            <a:xfrm>
              <a:off x="10091976" y="4361890"/>
              <a:ext cx="1909524" cy="2419674"/>
              <a:chOff x="10091976" y="4967384"/>
              <a:chExt cx="1431688" cy="1814179"/>
            </a:xfrm>
          </p:grpSpPr>
          <p:sp>
            <p:nvSpPr>
              <p:cNvPr id="10"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1"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2"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3"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4"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5"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6"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7"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8"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9"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0"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1"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2"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3"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4"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5"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6"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7"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8"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9"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0"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1"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2"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3"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spTree>
    <p:extLst>
      <p:ext uri="{BB962C8B-B14F-4D97-AF65-F5344CB8AC3E}">
        <p14:creationId xmlns:p14="http://schemas.microsoft.com/office/powerpoint/2010/main" val="337507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81724" y="507213"/>
            <a:ext cx="5992814" cy="5980099"/>
          </a:xfrm>
        </p:spPr>
        <p:txBody>
          <a:bodyPr/>
          <a:lstStyle/>
          <a:p>
            <a:pPr marL="0" indent="0">
              <a:spcBef>
                <a:spcPts val="2400"/>
              </a:spcBef>
              <a:buNone/>
            </a:pPr>
            <a:r>
              <a:rPr lang="en-NZ" sz="3400" dirty="0"/>
              <a:t>Authentication with </a:t>
            </a:r>
            <a:r>
              <a:rPr lang="en-NZ" sz="3400" dirty="0" smtClean="0"/>
              <a:t>Office 365 </a:t>
            </a:r>
            <a:r>
              <a:rPr lang="en-NZ" sz="3400" dirty="0"/>
              <a:t>SharePoint is handled by </a:t>
            </a:r>
            <a:r>
              <a:rPr lang="en-NZ" sz="3400" dirty="0" smtClean="0"/>
              <a:t/>
            </a:r>
            <a:br>
              <a:rPr lang="en-NZ" sz="3400" dirty="0" smtClean="0"/>
            </a:br>
            <a:r>
              <a:rPr lang="en-NZ" sz="3400" dirty="0" smtClean="0"/>
              <a:t>Azure AD</a:t>
            </a:r>
            <a:endParaRPr lang="en-NZ" sz="3400" dirty="0"/>
          </a:p>
          <a:p>
            <a:pPr marL="0" indent="0">
              <a:spcBef>
                <a:spcPts val="2400"/>
              </a:spcBef>
              <a:buNone/>
            </a:pPr>
            <a:r>
              <a:rPr lang="en-NZ" sz="3400" dirty="0"/>
              <a:t>Azure AD supports </a:t>
            </a:r>
            <a:r>
              <a:rPr lang="en-NZ" sz="3400" dirty="0" smtClean="0"/>
              <a:t/>
            </a:r>
            <a:br>
              <a:rPr lang="en-NZ" sz="3400" dirty="0" smtClean="0"/>
            </a:br>
            <a:r>
              <a:rPr lang="en-NZ" sz="3400" dirty="0" smtClean="0"/>
              <a:t>OAuth </a:t>
            </a:r>
            <a:r>
              <a:rPr lang="en-NZ" sz="3400" dirty="0"/>
              <a:t>2.0 </a:t>
            </a:r>
            <a:r>
              <a:rPr lang="en-NZ" sz="3400" dirty="0" smtClean="0"/>
              <a:t>—access </a:t>
            </a:r>
            <a:r>
              <a:rPr lang="en-NZ" sz="3400" dirty="0"/>
              <a:t>tokens </a:t>
            </a:r>
            <a:r>
              <a:rPr lang="en-NZ" sz="3400" dirty="0" smtClean="0"/>
              <a:t/>
            </a:r>
            <a:br>
              <a:rPr lang="en-NZ" sz="3400" dirty="0" smtClean="0"/>
            </a:br>
            <a:r>
              <a:rPr lang="en-NZ" sz="3400" dirty="0" smtClean="0"/>
              <a:t>and </a:t>
            </a:r>
            <a:r>
              <a:rPr lang="en-NZ" sz="3400" dirty="0"/>
              <a:t>refresh </a:t>
            </a:r>
            <a:r>
              <a:rPr lang="en-NZ" sz="3400" dirty="0" smtClean="0"/>
              <a:t>tokens</a:t>
            </a:r>
            <a:endParaRPr lang="en-NZ" sz="3400" dirty="0"/>
          </a:p>
          <a:p>
            <a:pPr marL="0" indent="0">
              <a:spcBef>
                <a:spcPts val="2400"/>
              </a:spcBef>
              <a:buNone/>
            </a:pPr>
            <a:r>
              <a:rPr lang="en-NZ" sz="3400" dirty="0" smtClean="0"/>
              <a:t>Active </a:t>
            </a:r>
            <a:r>
              <a:rPr lang="en-NZ" sz="3400" dirty="0"/>
              <a:t>Directory Authentication Library (ADAL) provides UI </a:t>
            </a:r>
            <a:r>
              <a:rPr lang="en-NZ" sz="3400" dirty="0" smtClean="0"/>
              <a:t/>
            </a:r>
            <a:br>
              <a:rPr lang="en-NZ" sz="3400" dirty="0" smtClean="0"/>
            </a:br>
            <a:r>
              <a:rPr lang="en-NZ" sz="3400" dirty="0" smtClean="0"/>
              <a:t>and </a:t>
            </a:r>
            <a:r>
              <a:rPr lang="en-NZ" sz="3400" dirty="0"/>
              <a:t>services for </a:t>
            </a:r>
            <a:r>
              <a:rPr lang="en-NZ" sz="3400" dirty="0" smtClean="0"/>
              <a:t>easily implementing </a:t>
            </a:r>
            <a:r>
              <a:rPr lang="en-NZ" sz="3400" dirty="0"/>
              <a:t>Azure AD </a:t>
            </a:r>
            <a:r>
              <a:rPr lang="en-NZ" sz="3400" dirty="0" smtClean="0"/>
              <a:t/>
            </a:r>
            <a:br>
              <a:rPr lang="en-NZ" sz="3400" dirty="0" smtClean="0"/>
            </a:br>
            <a:r>
              <a:rPr lang="en-NZ" sz="3400" dirty="0" smtClean="0"/>
              <a:t>OAuth </a:t>
            </a:r>
            <a:r>
              <a:rPr lang="en-NZ" sz="3400" dirty="0"/>
              <a:t>within an Android </a:t>
            </a:r>
            <a:r>
              <a:rPr lang="en-NZ" sz="3400" dirty="0" smtClean="0"/>
              <a:t>app</a:t>
            </a:r>
            <a:endParaRPr lang="en-NZ" sz="3400" dirty="0"/>
          </a:p>
        </p:txBody>
      </p:sp>
      <p:sp>
        <p:nvSpPr>
          <p:cNvPr id="5" name="Rectangle 4"/>
          <p:cNvSpPr/>
          <p:nvPr/>
        </p:nvSpPr>
        <p:spPr bwMode="auto">
          <a:xfrm>
            <a:off x="0" y="0"/>
            <a:ext cx="5761038"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258">
                      <a:schemeClr val="bg1"/>
                    </a:gs>
                    <a:gs pos="29000">
                      <a:schemeClr val="bg1"/>
                    </a:gs>
                  </a:gsLst>
                  <a:lin ang="5400000" scaled="0"/>
                </a:gradFill>
              </a:rPr>
              <a:t>Overview</a:t>
            </a:r>
            <a:endParaRPr lang="en-US" dirty="0">
              <a:gradFill>
                <a:gsLst>
                  <a:gs pos="7258">
                    <a:schemeClr val="bg1"/>
                  </a:gs>
                  <a:gs pos="29000">
                    <a:schemeClr val="bg1"/>
                  </a:gs>
                </a:gsLst>
                <a:lin ang="5400000" scaled="0"/>
              </a:gradFill>
            </a:endParaRPr>
          </a:p>
        </p:txBody>
      </p:sp>
      <p:grpSp>
        <p:nvGrpSpPr>
          <p:cNvPr id="7" name="Group 6"/>
          <p:cNvGrpSpPr/>
          <p:nvPr/>
        </p:nvGrpSpPr>
        <p:grpSpPr>
          <a:xfrm>
            <a:off x="9693085" y="205218"/>
            <a:ext cx="2660840" cy="287338"/>
            <a:chOff x="10305860" y="167118"/>
            <a:chExt cx="2660840" cy="287338"/>
          </a:xfrm>
        </p:grpSpPr>
        <p:sp>
          <p:nvSpPr>
            <p:cNvPr id="8" name="TextBox 7"/>
            <p:cNvSpPr txBox="1"/>
            <p:nvPr/>
          </p:nvSpPr>
          <p:spPr>
            <a:xfrm>
              <a:off x="10305860" y="167118"/>
              <a:ext cx="266084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Authentication with Azure AD</a:t>
              </a:r>
            </a:p>
          </p:txBody>
        </p:sp>
        <p:sp>
          <p:nvSpPr>
            <p:cNvPr id="9"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 name="Freeform 9"/>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2217158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64" presetClass="path" presetSubtype="0" decel="100000" fill="hold" grpId="1" nodeType="withEffect">
                                  <p:stCondLst>
                                    <p:cond delay="0"/>
                                  </p:stCondLst>
                                  <p:childTnLst>
                                    <p:animMotion origin="layout" path="M -2.8338E-7 -4.13073E-7 L -2.8338E-7 -0.04335 " pathEditMode="relative" rAng="0" ptsTypes="AA">
                                      <p:cBhvr>
                                        <p:cTn id="17" dur="500" spd="-100000" fill="hold"/>
                                        <p:tgtEl>
                                          <p:spTgt spid="6"/>
                                        </p:tgtEl>
                                        <p:attrNameLst>
                                          <p:attrName>ppt_x</p:attrName>
                                          <p:attrName>ppt_y</p:attrName>
                                        </p:attrNameLst>
                                      </p:cBhvr>
                                      <p:rCtr x="0" y="-2179"/>
                                    </p:animMotion>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500"/>
                                        <p:tgtEl>
                                          <p:spTgt spid="2">
                                            <p:txEl>
                                              <p:pRg st="0" end="0"/>
                                            </p:txEl>
                                          </p:spTgt>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Effect transition="in" filter="fade">
                                      <p:cBhvr>
                                        <p:cTn id="25" dur="500"/>
                                        <p:tgtEl>
                                          <p:spTgt spid="2">
                                            <p:txEl>
                                              <p:pRg st="1" end="1"/>
                                            </p:txEl>
                                          </p:spTgt>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animEffect transition="in" filter="fade">
                                      <p:cBhvr>
                                        <p:cTn id="29"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6" grpId="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81724" y="1295121"/>
            <a:ext cx="5992814" cy="4404283"/>
          </a:xfrm>
        </p:spPr>
        <p:txBody>
          <a:bodyPr/>
          <a:lstStyle/>
          <a:p>
            <a:pPr marL="514350" indent="-514350">
              <a:spcBef>
                <a:spcPts val="2400"/>
              </a:spcBef>
              <a:buFont typeface="+mj-lt"/>
              <a:buAutoNum type="arabicPeriod"/>
            </a:pPr>
            <a:r>
              <a:rPr lang="en-US" sz="3400" dirty="0"/>
              <a:t>Authentication UI</a:t>
            </a:r>
          </a:p>
          <a:p>
            <a:pPr marL="514350" indent="-514350">
              <a:spcBef>
                <a:spcPts val="2400"/>
              </a:spcBef>
              <a:buFont typeface="+mj-lt"/>
              <a:buAutoNum type="arabicPeriod"/>
            </a:pPr>
            <a:r>
              <a:rPr lang="en-US" sz="3400" dirty="0"/>
              <a:t>Support for two-factor</a:t>
            </a:r>
          </a:p>
          <a:p>
            <a:pPr marL="514350" indent="-514350">
              <a:spcBef>
                <a:spcPts val="2400"/>
              </a:spcBef>
              <a:buFont typeface="+mj-lt"/>
              <a:buAutoNum type="arabicPeriod"/>
            </a:pPr>
            <a:r>
              <a:rPr lang="en-US" sz="3400" dirty="0"/>
              <a:t>Caching (automatic </a:t>
            </a:r>
            <a:r>
              <a:rPr lang="en-US" sz="3400" dirty="0" smtClean="0"/>
              <a:t/>
            </a:r>
            <a:br>
              <a:rPr lang="en-US" sz="3400" dirty="0" smtClean="0"/>
            </a:br>
            <a:r>
              <a:rPr lang="en-US" sz="3400" dirty="0" smtClean="0"/>
              <a:t>token </a:t>
            </a:r>
            <a:r>
              <a:rPr lang="en-US" sz="3400" dirty="0"/>
              <a:t>refreshing, silent </a:t>
            </a:r>
            <a:r>
              <a:rPr lang="en-US" sz="3400" dirty="0" smtClean="0"/>
              <a:t>authorization)</a:t>
            </a:r>
            <a:endParaRPr lang="en-US" sz="3400" dirty="0"/>
          </a:p>
          <a:p>
            <a:pPr marL="514350" indent="-514350">
              <a:spcBef>
                <a:spcPts val="2400"/>
              </a:spcBef>
              <a:buFont typeface="+mj-lt"/>
              <a:buAutoNum type="arabicPeriod"/>
            </a:pPr>
            <a:r>
              <a:rPr lang="en-US" sz="3400" dirty="0"/>
              <a:t>Secure (</a:t>
            </a:r>
            <a:r>
              <a:rPr lang="en-US" sz="3400" dirty="0" smtClean="0"/>
              <a:t>tokens, </a:t>
            </a:r>
            <a:r>
              <a:rPr lang="en-US" sz="3400" dirty="0"/>
              <a:t>etc</a:t>
            </a:r>
            <a:r>
              <a:rPr lang="en-US" sz="3400" dirty="0" smtClean="0"/>
              <a:t>., </a:t>
            </a:r>
            <a:r>
              <a:rPr lang="en-US" sz="3400" dirty="0"/>
              <a:t>are encrypted in the cache</a:t>
            </a:r>
            <a:r>
              <a:rPr lang="en-US" sz="3400" dirty="0" smtClean="0"/>
              <a:t>)</a:t>
            </a:r>
            <a:endParaRPr lang="en-US" sz="3400" dirty="0"/>
          </a:p>
        </p:txBody>
      </p:sp>
      <p:sp>
        <p:nvSpPr>
          <p:cNvPr id="5" name="Rectangle 4"/>
          <p:cNvSpPr/>
          <p:nvPr/>
        </p:nvSpPr>
        <p:spPr bwMode="auto">
          <a:xfrm>
            <a:off x="0" y="0"/>
            <a:ext cx="5761038"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258">
                      <a:schemeClr val="bg1"/>
                    </a:gs>
                    <a:gs pos="29000">
                      <a:schemeClr val="bg1"/>
                    </a:gs>
                  </a:gsLst>
                  <a:lin ang="5400000" scaled="0"/>
                </a:gradFill>
              </a:rPr>
              <a:t>Features</a:t>
            </a:r>
            <a:endParaRPr lang="en-US" dirty="0">
              <a:gradFill>
                <a:gsLst>
                  <a:gs pos="7258">
                    <a:schemeClr val="bg1"/>
                  </a:gs>
                  <a:gs pos="29000">
                    <a:schemeClr val="bg1"/>
                  </a:gs>
                </a:gsLst>
                <a:lin ang="5400000" scaled="0"/>
              </a:gradFill>
            </a:endParaRPr>
          </a:p>
        </p:txBody>
      </p:sp>
      <p:grpSp>
        <p:nvGrpSpPr>
          <p:cNvPr id="7" name="Group 6"/>
          <p:cNvGrpSpPr/>
          <p:nvPr/>
        </p:nvGrpSpPr>
        <p:grpSpPr>
          <a:xfrm>
            <a:off x="9693085" y="205218"/>
            <a:ext cx="2660840" cy="287338"/>
            <a:chOff x="10305860" y="167118"/>
            <a:chExt cx="2660840" cy="287338"/>
          </a:xfrm>
        </p:grpSpPr>
        <p:sp>
          <p:nvSpPr>
            <p:cNvPr id="8" name="TextBox 7"/>
            <p:cNvSpPr txBox="1"/>
            <p:nvPr/>
          </p:nvSpPr>
          <p:spPr>
            <a:xfrm>
              <a:off x="10305860" y="167118"/>
              <a:ext cx="266084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Authentication with Azure AD</a:t>
              </a:r>
            </a:p>
          </p:txBody>
        </p:sp>
        <p:sp>
          <p:nvSpPr>
            <p:cNvPr id="9"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 name="Freeform 9"/>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14977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64" presetClass="path" presetSubtype="0" decel="100000" fill="hold" grpId="1" nodeType="withEffect">
                                  <p:stCondLst>
                                    <p:cond delay="0"/>
                                  </p:stCondLst>
                                  <p:childTnLst>
                                    <p:animMotion origin="layout" path="M -2.8338E-7 -4.13073E-7 L -2.8338E-7 -0.04335 " pathEditMode="relative" rAng="0" ptsTypes="AA">
                                      <p:cBhvr>
                                        <p:cTn id="9" dur="500" spd="-100000" fill="hold"/>
                                        <p:tgtEl>
                                          <p:spTgt spid="6"/>
                                        </p:tgtEl>
                                        <p:attrNameLst>
                                          <p:attrName>ppt_x</p:attrName>
                                          <p:attrName>ppt_y</p:attrName>
                                        </p:attrNameLst>
                                      </p:cBhvr>
                                      <p:rCtr x="0" y="-2179"/>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500"/>
                                        <p:tgtEl>
                                          <p:spTgt spid="2">
                                            <p:txEl>
                                              <p:pRg st="2" end="2"/>
                                            </p:txEl>
                                          </p:spTgt>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p:bldP spid="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69024" y="1295121"/>
            <a:ext cx="5992814" cy="4404283"/>
          </a:xfrm>
        </p:spPr>
        <p:txBody>
          <a:bodyPr/>
          <a:lstStyle/>
          <a:p>
            <a:pPr marL="514350" indent="-514350">
              <a:spcBef>
                <a:spcPts val="2400"/>
              </a:spcBef>
              <a:buFont typeface="+mj-lt"/>
              <a:buAutoNum type="arabicPeriod"/>
            </a:pPr>
            <a:r>
              <a:rPr lang="en-US" sz="3400" dirty="0"/>
              <a:t>Create </a:t>
            </a:r>
            <a:r>
              <a:rPr lang="en-US" sz="3400" dirty="0" err="1"/>
              <a:t>AuthenticationContext</a:t>
            </a:r>
            <a:endParaRPr lang="en-US" sz="3400" dirty="0"/>
          </a:p>
          <a:p>
            <a:pPr marL="514350" indent="-514350">
              <a:spcBef>
                <a:spcPts val="2400"/>
              </a:spcBef>
              <a:buFont typeface="+mj-lt"/>
              <a:buAutoNum type="arabicPeriod"/>
            </a:pPr>
            <a:r>
              <a:rPr lang="en-US" sz="3400" dirty="0"/>
              <a:t>Call ADAL and acquire token (may prompt user)</a:t>
            </a:r>
          </a:p>
          <a:p>
            <a:pPr marL="514350" indent="-514350">
              <a:spcBef>
                <a:spcPts val="2400"/>
              </a:spcBef>
              <a:buFont typeface="+mj-lt"/>
              <a:buAutoNum type="arabicPeriod"/>
            </a:pPr>
            <a:r>
              <a:rPr lang="en-US" sz="3400" dirty="0"/>
              <a:t>Setup </a:t>
            </a:r>
            <a:r>
              <a:rPr lang="en-US" sz="3400" dirty="0" err="1"/>
              <a:t>DependencyResolver</a:t>
            </a:r>
            <a:r>
              <a:rPr lang="en-US" sz="3400" dirty="0"/>
              <a:t>, add credentials</a:t>
            </a:r>
          </a:p>
          <a:p>
            <a:pPr marL="514350" indent="-514350">
              <a:spcBef>
                <a:spcPts val="2400"/>
              </a:spcBef>
              <a:buFont typeface="+mj-lt"/>
              <a:buAutoNum type="arabicPeriod"/>
            </a:pPr>
            <a:r>
              <a:rPr lang="en-US" sz="3400" dirty="0"/>
              <a:t>Create </a:t>
            </a:r>
            <a:r>
              <a:rPr lang="en-US" sz="3400" dirty="0" smtClean="0"/>
              <a:t>client(s</a:t>
            </a:r>
            <a:r>
              <a:rPr lang="en-US" sz="3400" dirty="0"/>
              <a:t>)</a:t>
            </a:r>
          </a:p>
        </p:txBody>
      </p:sp>
      <p:sp>
        <p:nvSpPr>
          <p:cNvPr id="5" name="Rectangle 4"/>
          <p:cNvSpPr/>
          <p:nvPr/>
        </p:nvSpPr>
        <p:spPr bwMode="auto">
          <a:xfrm>
            <a:off x="0" y="0"/>
            <a:ext cx="5761038"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258">
                      <a:schemeClr val="bg1"/>
                    </a:gs>
                    <a:gs pos="29000">
                      <a:schemeClr val="bg1"/>
                    </a:gs>
                  </a:gsLst>
                  <a:lin ang="5400000" scaled="0"/>
                </a:gradFill>
              </a:rPr>
              <a:t>Authentication process</a:t>
            </a:r>
            <a:endParaRPr lang="en-US" dirty="0">
              <a:gradFill>
                <a:gsLst>
                  <a:gs pos="7258">
                    <a:schemeClr val="bg1"/>
                  </a:gs>
                  <a:gs pos="29000">
                    <a:schemeClr val="bg1"/>
                  </a:gs>
                </a:gsLst>
                <a:lin ang="5400000" scaled="0"/>
              </a:gradFill>
            </a:endParaRPr>
          </a:p>
        </p:txBody>
      </p:sp>
      <p:grpSp>
        <p:nvGrpSpPr>
          <p:cNvPr id="7" name="Group 6"/>
          <p:cNvGrpSpPr/>
          <p:nvPr/>
        </p:nvGrpSpPr>
        <p:grpSpPr>
          <a:xfrm>
            <a:off x="9693085" y="205218"/>
            <a:ext cx="2660840" cy="287338"/>
            <a:chOff x="10305860" y="167118"/>
            <a:chExt cx="2660840" cy="287338"/>
          </a:xfrm>
        </p:grpSpPr>
        <p:sp>
          <p:nvSpPr>
            <p:cNvPr id="8" name="TextBox 7"/>
            <p:cNvSpPr txBox="1"/>
            <p:nvPr/>
          </p:nvSpPr>
          <p:spPr>
            <a:xfrm>
              <a:off x="10305860" y="167118"/>
              <a:ext cx="266084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Authentication with Azure AD</a:t>
              </a:r>
            </a:p>
          </p:txBody>
        </p:sp>
        <p:sp>
          <p:nvSpPr>
            <p:cNvPr id="9"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 name="Freeform 9"/>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252144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64" presetClass="path" presetSubtype="0" decel="100000" fill="hold" grpId="1" nodeType="withEffect">
                                  <p:stCondLst>
                                    <p:cond delay="0"/>
                                  </p:stCondLst>
                                  <p:childTnLst>
                                    <p:animMotion origin="layout" path="M -2.8338E-7 -4.13073E-7 L -2.8338E-7 -0.04335 " pathEditMode="relative" rAng="0" ptsTypes="AA">
                                      <p:cBhvr>
                                        <p:cTn id="9" dur="500" spd="-100000" fill="hold"/>
                                        <p:tgtEl>
                                          <p:spTgt spid="6"/>
                                        </p:tgtEl>
                                        <p:attrNameLst>
                                          <p:attrName>ppt_x</p:attrName>
                                          <p:attrName>ppt_y</p:attrName>
                                        </p:attrNameLst>
                                      </p:cBhvr>
                                      <p:rCtr x="0" y="-2179"/>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500"/>
                                        <p:tgtEl>
                                          <p:spTgt spid="2">
                                            <p:txEl>
                                              <p:pRg st="2" end="2"/>
                                            </p:txEl>
                                          </p:spTgt>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p:bldP spid="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81724" y="978111"/>
            <a:ext cx="5992814" cy="5038302"/>
          </a:xfrm>
        </p:spPr>
        <p:txBody>
          <a:bodyPr/>
          <a:lstStyle/>
          <a:p>
            <a:pPr marL="0" indent="0">
              <a:spcBef>
                <a:spcPts val="2400"/>
              </a:spcBef>
              <a:buNone/>
            </a:pPr>
            <a:r>
              <a:rPr lang="en-NZ" sz="3400" dirty="0">
                <a:hlinkClick r:id="rId3"/>
              </a:rPr>
              <a:t>https://github.com/AzureAD</a:t>
            </a:r>
            <a:r>
              <a:rPr lang="en-NZ" sz="3400" dirty="0" smtClean="0">
                <a:hlinkClick r:id="rId3"/>
              </a:rPr>
              <a:t>/</a:t>
            </a:r>
            <a:br>
              <a:rPr lang="en-NZ" sz="3400" dirty="0" smtClean="0">
                <a:hlinkClick r:id="rId3"/>
              </a:rPr>
            </a:br>
            <a:r>
              <a:rPr lang="en-NZ" sz="3400" dirty="0" smtClean="0">
                <a:hlinkClick r:id="rId3"/>
              </a:rPr>
              <a:t>azure-</a:t>
            </a:r>
            <a:r>
              <a:rPr lang="en-NZ" sz="3400" dirty="0" err="1" smtClean="0">
                <a:hlinkClick r:id="rId3"/>
              </a:rPr>
              <a:t>activedirectory</a:t>
            </a:r>
            <a:r>
              <a:rPr lang="en-NZ" sz="3400" dirty="0" smtClean="0">
                <a:hlinkClick r:id="rId3"/>
              </a:rPr>
              <a:t>-library-for-android</a:t>
            </a:r>
            <a:endParaRPr lang="en-NZ" sz="3400" dirty="0"/>
          </a:p>
          <a:p>
            <a:pPr marL="0" indent="0">
              <a:spcBef>
                <a:spcPts val="2400"/>
              </a:spcBef>
              <a:buNone/>
            </a:pPr>
            <a:r>
              <a:rPr lang="en-NZ" sz="3400" dirty="0"/>
              <a:t>Supports both Eclipse </a:t>
            </a:r>
            <a:r>
              <a:rPr lang="en-NZ" sz="3400" dirty="0" smtClean="0"/>
              <a:t/>
            </a:r>
            <a:br>
              <a:rPr lang="en-NZ" sz="3400" dirty="0" smtClean="0"/>
            </a:br>
            <a:r>
              <a:rPr lang="en-NZ" sz="3400" dirty="0" smtClean="0"/>
              <a:t>and </a:t>
            </a:r>
            <a:r>
              <a:rPr lang="en-NZ" sz="3400" dirty="0"/>
              <a:t>Android Studio</a:t>
            </a:r>
          </a:p>
          <a:p>
            <a:pPr marL="0" indent="0">
              <a:spcBef>
                <a:spcPts val="2400"/>
              </a:spcBef>
              <a:buNone/>
            </a:pPr>
            <a:r>
              <a:rPr lang="en-NZ" sz="3400" dirty="0"/>
              <a:t>Can be included as source, </a:t>
            </a:r>
            <a:r>
              <a:rPr lang="en-NZ" sz="3400" dirty="0" smtClean="0"/>
              <a:t/>
            </a:r>
            <a:br>
              <a:rPr lang="en-NZ" sz="3400" dirty="0" smtClean="0"/>
            </a:br>
            <a:r>
              <a:rPr lang="en-NZ" sz="3400" dirty="0" smtClean="0"/>
              <a:t>as </a:t>
            </a:r>
            <a:r>
              <a:rPr lang="en-NZ" sz="3400" dirty="0"/>
              <a:t>a binary AAR package </a:t>
            </a:r>
            <a:r>
              <a:rPr lang="en-NZ" sz="3400" dirty="0" smtClean="0"/>
              <a:t/>
            </a:r>
            <a:br>
              <a:rPr lang="en-NZ" sz="3400" dirty="0" smtClean="0"/>
            </a:br>
            <a:r>
              <a:rPr lang="en-NZ" sz="3400" dirty="0" smtClean="0"/>
              <a:t>from </a:t>
            </a:r>
            <a:r>
              <a:rPr lang="en-NZ" sz="3400" dirty="0" err="1"/>
              <a:t>JCenter</a:t>
            </a:r>
            <a:r>
              <a:rPr lang="en-NZ" sz="3400" dirty="0"/>
              <a:t> or as a JARs </a:t>
            </a:r>
            <a:r>
              <a:rPr lang="en-NZ" sz="3400" dirty="0" smtClean="0"/>
              <a:t/>
            </a:r>
            <a:br>
              <a:rPr lang="en-NZ" sz="3400" dirty="0" smtClean="0"/>
            </a:br>
            <a:r>
              <a:rPr lang="en-NZ" sz="3400" dirty="0" smtClean="0"/>
              <a:t>in </a:t>
            </a:r>
            <a:r>
              <a:rPr lang="en-NZ" sz="3400" dirty="0"/>
              <a:t>your </a:t>
            </a:r>
            <a:r>
              <a:rPr lang="en-NZ" sz="3400" dirty="0" smtClean="0"/>
              <a:t>libs folder</a:t>
            </a:r>
            <a:endParaRPr lang="en-NZ" sz="3400" dirty="0"/>
          </a:p>
        </p:txBody>
      </p:sp>
      <p:sp>
        <p:nvSpPr>
          <p:cNvPr id="5" name="Rectangle 4"/>
          <p:cNvSpPr/>
          <p:nvPr/>
        </p:nvSpPr>
        <p:spPr bwMode="auto">
          <a:xfrm>
            <a:off x="0" y="0"/>
            <a:ext cx="5761038"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258">
                      <a:schemeClr val="bg1"/>
                    </a:gs>
                    <a:gs pos="29000">
                      <a:schemeClr val="bg1"/>
                    </a:gs>
                  </a:gsLst>
                  <a:lin ang="5400000" scaled="0"/>
                </a:gradFill>
              </a:rPr>
              <a:t>Where can I find it?</a:t>
            </a:r>
            <a:endParaRPr lang="en-US" dirty="0">
              <a:gradFill>
                <a:gsLst>
                  <a:gs pos="7258">
                    <a:schemeClr val="bg1"/>
                  </a:gs>
                  <a:gs pos="29000">
                    <a:schemeClr val="bg1"/>
                  </a:gs>
                </a:gsLst>
                <a:lin ang="5400000" scaled="0"/>
              </a:gradFill>
            </a:endParaRPr>
          </a:p>
        </p:txBody>
      </p:sp>
      <p:grpSp>
        <p:nvGrpSpPr>
          <p:cNvPr id="7" name="Group 6"/>
          <p:cNvGrpSpPr/>
          <p:nvPr/>
        </p:nvGrpSpPr>
        <p:grpSpPr>
          <a:xfrm>
            <a:off x="9693085" y="205218"/>
            <a:ext cx="2660840" cy="287338"/>
            <a:chOff x="10305860" y="167118"/>
            <a:chExt cx="2660840" cy="287338"/>
          </a:xfrm>
        </p:grpSpPr>
        <p:sp>
          <p:nvSpPr>
            <p:cNvPr id="8" name="TextBox 7"/>
            <p:cNvSpPr txBox="1"/>
            <p:nvPr/>
          </p:nvSpPr>
          <p:spPr>
            <a:xfrm>
              <a:off x="10305860" y="167118"/>
              <a:ext cx="266084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Authentication with Azure AD</a:t>
              </a:r>
            </a:p>
          </p:txBody>
        </p:sp>
        <p:sp>
          <p:nvSpPr>
            <p:cNvPr id="9"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 name="Freeform 9"/>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158015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64" presetClass="path" presetSubtype="0" decel="100000" fill="hold" grpId="1" nodeType="withEffect">
                                  <p:stCondLst>
                                    <p:cond delay="0"/>
                                  </p:stCondLst>
                                  <p:childTnLst>
                                    <p:animMotion origin="layout" path="M -2.8338E-7 -4.13073E-7 L -2.8338E-7 -0.04335 " pathEditMode="relative" rAng="0" ptsTypes="AA">
                                      <p:cBhvr>
                                        <p:cTn id="9" dur="500" spd="-100000" fill="hold"/>
                                        <p:tgtEl>
                                          <p:spTgt spid="6"/>
                                        </p:tgtEl>
                                        <p:attrNameLst>
                                          <p:attrName>ppt_x</p:attrName>
                                          <p:attrName>ppt_y</p:attrName>
                                        </p:attrNameLst>
                                      </p:cBhvr>
                                      <p:rCtr x="0" y="-2179"/>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6"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69024" y="1903493"/>
            <a:ext cx="5992814" cy="3187539"/>
          </a:xfrm>
        </p:spPr>
        <p:txBody>
          <a:bodyPr/>
          <a:lstStyle/>
          <a:p>
            <a:pPr marL="0" indent="0">
              <a:spcBef>
                <a:spcPts val="2400"/>
              </a:spcBef>
              <a:buNone/>
            </a:pPr>
            <a:r>
              <a:rPr lang="en-NZ" sz="3400" dirty="0" smtClean="0"/>
              <a:t>To add the ADAL to an </a:t>
            </a:r>
            <a:br>
              <a:rPr lang="en-NZ" sz="3400" dirty="0" smtClean="0"/>
            </a:br>
            <a:r>
              <a:rPr lang="en-NZ" sz="3400" dirty="0" smtClean="0"/>
              <a:t>Android Studio project </a:t>
            </a:r>
            <a:br>
              <a:rPr lang="en-NZ" sz="3400" dirty="0" smtClean="0"/>
            </a:br>
            <a:r>
              <a:rPr lang="en-NZ" sz="3400" dirty="0" smtClean="0"/>
              <a:t>add the following to your </a:t>
            </a:r>
            <a:r>
              <a:rPr lang="en-NZ" sz="3400" dirty="0" err="1" smtClean="0"/>
              <a:t>build.gradle</a:t>
            </a:r>
            <a:r>
              <a:rPr lang="en-NZ" sz="3400" dirty="0" smtClean="0"/>
              <a:t> file:</a:t>
            </a:r>
          </a:p>
          <a:p>
            <a:pPr marL="228600" indent="-228600">
              <a:spcBef>
                <a:spcPts val="816"/>
              </a:spcBef>
            </a:pPr>
            <a:r>
              <a:rPr lang="en-NZ" sz="2200" dirty="0" smtClean="0">
                <a:latin typeface="+mn-lt"/>
              </a:rPr>
              <a:t>Compile </a:t>
            </a:r>
            <a:r>
              <a:rPr lang="en-NZ" sz="2200" dirty="0" err="1" smtClean="0">
                <a:latin typeface="+mn-lt"/>
              </a:rPr>
              <a:t>sharepoint</a:t>
            </a:r>
            <a:r>
              <a:rPr lang="en-NZ" sz="2200" dirty="0" smtClean="0">
                <a:latin typeface="+mn-lt"/>
              </a:rPr>
              <a:t>-services </a:t>
            </a:r>
          </a:p>
          <a:p>
            <a:pPr marL="228600" indent="-228600">
              <a:spcBef>
                <a:spcPts val="816"/>
              </a:spcBef>
            </a:pPr>
            <a:r>
              <a:rPr lang="en-NZ" sz="2200" dirty="0" smtClean="0">
                <a:latin typeface="+mn-lt"/>
              </a:rPr>
              <a:t>Android studio will automatically download the binaries and add them to your project</a:t>
            </a:r>
            <a:endParaRPr lang="en-NZ" sz="2200" dirty="0">
              <a:latin typeface="+mn-lt"/>
            </a:endParaRPr>
          </a:p>
        </p:txBody>
      </p:sp>
      <p:sp>
        <p:nvSpPr>
          <p:cNvPr id="5" name="Rectangle 4"/>
          <p:cNvSpPr/>
          <p:nvPr/>
        </p:nvSpPr>
        <p:spPr bwMode="auto">
          <a:xfrm>
            <a:off x="0" y="0"/>
            <a:ext cx="5761038"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258">
                      <a:schemeClr val="bg1"/>
                    </a:gs>
                    <a:gs pos="29000">
                      <a:schemeClr val="bg1"/>
                    </a:gs>
                  </a:gsLst>
                  <a:lin ang="5400000" scaled="0"/>
                </a:gradFill>
              </a:rPr>
              <a:t>How do I use it?</a:t>
            </a:r>
            <a:endParaRPr lang="en-US" dirty="0">
              <a:gradFill>
                <a:gsLst>
                  <a:gs pos="7258">
                    <a:schemeClr val="bg1"/>
                  </a:gs>
                  <a:gs pos="29000">
                    <a:schemeClr val="bg1"/>
                  </a:gs>
                </a:gsLst>
                <a:lin ang="5400000" scaled="0"/>
              </a:gradFill>
            </a:endParaRPr>
          </a:p>
        </p:txBody>
      </p:sp>
      <p:grpSp>
        <p:nvGrpSpPr>
          <p:cNvPr id="7" name="Group 6"/>
          <p:cNvGrpSpPr/>
          <p:nvPr/>
        </p:nvGrpSpPr>
        <p:grpSpPr>
          <a:xfrm>
            <a:off x="9693085" y="205218"/>
            <a:ext cx="2660840" cy="287338"/>
            <a:chOff x="10305860" y="167118"/>
            <a:chExt cx="2660840" cy="287338"/>
          </a:xfrm>
        </p:grpSpPr>
        <p:sp>
          <p:nvSpPr>
            <p:cNvPr id="8" name="TextBox 7"/>
            <p:cNvSpPr txBox="1"/>
            <p:nvPr/>
          </p:nvSpPr>
          <p:spPr>
            <a:xfrm>
              <a:off x="10305860" y="167118"/>
              <a:ext cx="266084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Authentication with Azure AD</a:t>
              </a:r>
            </a:p>
          </p:txBody>
        </p:sp>
        <p:sp>
          <p:nvSpPr>
            <p:cNvPr id="9"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 name="Freeform 9"/>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1101656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64" presetClass="path" presetSubtype="0" decel="100000" fill="hold" grpId="1" nodeType="withEffect">
                                  <p:stCondLst>
                                    <p:cond delay="0"/>
                                  </p:stCondLst>
                                  <p:childTnLst>
                                    <p:animMotion origin="layout" path="M -2.8338E-7 -4.13073E-7 L -2.8338E-7 -0.04335 " pathEditMode="relative" rAng="0" ptsTypes="AA">
                                      <p:cBhvr>
                                        <p:cTn id="9" dur="500" spd="-100000" fill="hold"/>
                                        <p:tgtEl>
                                          <p:spTgt spid="6"/>
                                        </p:tgtEl>
                                        <p:attrNameLst>
                                          <p:attrName>ppt_x</p:attrName>
                                          <p:attrName>ppt_y</p:attrName>
                                        </p:attrNameLst>
                                      </p:cBhvr>
                                      <p:rCtr x="0" y="-2179"/>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81724" y="1367448"/>
            <a:ext cx="5992814" cy="4259628"/>
          </a:xfrm>
        </p:spPr>
        <p:txBody>
          <a:bodyPr/>
          <a:lstStyle/>
          <a:p>
            <a:pPr marL="0" indent="0">
              <a:spcBef>
                <a:spcPts val="2400"/>
              </a:spcBef>
              <a:buNone/>
            </a:pPr>
            <a:r>
              <a:rPr lang="en-NZ" sz="3400" dirty="0"/>
              <a:t>Before continuing, you must register your Android app in Azure AD as a “native client” app, and obtain a client </a:t>
            </a:r>
            <a:r>
              <a:rPr lang="en-NZ" sz="3400" dirty="0" smtClean="0"/>
              <a:t>ID</a:t>
            </a:r>
            <a:endParaRPr lang="en-NZ" sz="3400" dirty="0"/>
          </a:p>
          <a:p>
            <a:pPr marL="0" indent="0">
              <a:spcBef>
                <a:spcPts val="2400"/>
              </a:spcBef>
              <a:buNone/>
            </a:pPr>
            <a:r>
              <a:rPr lang="en-NZ" sz="3400" dirty="0"/>
              <a:t>This client ID is then passed into the ADAL along with </a:t>
            </a:r>
            <a:r>
              <a:rPr lang="en-NZ" sz="3400" dirty="0" smtClean="0"/>
              <a:t/>
            </a:r>
            <a:br>
              <a:rPr lang="en-NZ" sz="3400" dirty="0" smtClean="0"/>
            </a:br>
            <a:r>
              <a:rPr lang="en-NZ" sz="3400" dirty="0" smtClean="0"/>
              <a:t>other </a:t>
            </a:r>
            <a:r>
              <a:rPr lang="en-NZ" sz="3400" dirty="0"/>
              <a:t>information about </a:t>
            </a:r>
            <a:r>
              <a:rPr lang="en-NZ" sz="3400" dirty="0" smtClean="0"/>
              <a:t/>
            </a:r>
            <a:br>
              <a:rPr lang="en-NZ" sz="3400" dirty="0" smtClean="0"/>
            </a:br>
            <a:r>
              <a:rPr lang="en-NZ" sz="3400" dirty="0" smtClean="0"/>
              <a:t>your </a:t>
            </a:r>
            <a:r>
              <a:rPr lang="en-NZ" sz="3400" dirty="0"/>
              <a:t>AD/O365 </a:t>
            </a:r>
            <a:r>
              <a:rPr lang="en-NZ" sz="3400" dirty="0" smtClean="0"/>
              <a:t>tenant</a:t>
            </a:r>
            <a:endParaRPr lang="en-NZ" sz="3400" dirty="0"/>
          </a:p>
        </p:txBody>
      </p:sp>
      <p:sp>
        <p:nvSpPr>
          <p:cNvPr id="5" name="Rectangle 4"/>
          <p:cNvSpPr/>
          <p:nvPr/>
        </p:nvSpPr>
        <p:spPr bwMode="auto">
          <a:xfrm>
            <a:off x="0" y="0"/>
            <a:ext cx="5761038"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258">
                      <a:schemeClr val="bg1"/>
                    </a:gs>
                    <a:gs pos="29000">
                      <a:schemeClr val="bg1"/>
                    </a:gs>
                  </a:gsLst>
                  <a:lin ang="5400000" scaled="0"/>
                </a:gradFill>
              </a:rPr>
              <a:t>What else do </a:t>
            </a:r>
            <a:br>
              <a:rPr lang="en-US" dirty="0" smtClean="0">
                <a:gradFill>
                  <a:gsLst>
                    <a:gs pos="7258">
                      <a:schemeClr val="bg1"/>
                    </a:gs>
                    <a:gs pos="29000">
                      <a:schemeClr val="bg1"/>
                    </a:gs>
                  </a:gsLst>
                  <a:lin ang="5400000" scaled="0"/>
                </a:gradFill>
              </a:rPr>
            </a:br>
            <a:r>
              <a:rPr lang="en-US" dirty="0" smtClean="0">
                <a:gradFill>
                  <a:gsLst>
                    <a:gs pos="7258">
                      <a:schemeClr val="bg1"/>
                    </a:gs>
                    <a:gs pos="29000">
                      <a:schemeClr val="bg1"/>
                    </a:gs>
                  </a:gsLst>
                  <a:lin ang="5400000" scaled="0"/>
                </a:gradFill>
              </a:rPr>
              <a:t>I need?</a:t>
            </a:r>
            <a:endParaRPr lang="en-US" dirty="0">
              <a:gradFill>
                <a:gsLst>
                  <a:gs pos="7258">
                    <a:schemeClr val="bg1"/>
                  </a:gs>
                  <a:gs pos="29000">
                    <a:schemeClr val="bg1"/>
                  </a:gs>
                </a:gsLst>
                <a:lin ang="5400000" scaled="0"/>
              </a:gradFill>
            </a:endParaRPr>
          </a:p>
        </p:txBody>
      </p:sp>
      <p:grpSp>
        <p:nvGrpSpPr>
          <p:cNvPr id="7" name="Group 6"/>
          <p:cNvGrpSpPr/>
          <p:nvPr/>
        </p:nvGrpSpPr>
        <p:grpSpPr>
          <a:xfrm>
            <a:off x="9693085" y="205218"/>
            <a:ext cx="2660840" cy="287338"/>
            <a:chOff x="10305860" y="167118"/>
            <a:chExt cx="2660840" cy="287338"/>
          </a:xfrm>
        </p:grpSpPr>
        <p:sp>
          <p:nvSpPr>
            <p:cNvPr id="8" name="TextBox 7"/>
            <p:cNvSpPr txBox="1"/>
            <p:nvPr/>
          </p:nvSpPr>
          <p:spPr>
            <a:xfrm>
              <a:off x="10305860" y="167118"/>
              <a:ext cx="266084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Authentication with Azure AD</a:t>
              </a:r>
            </a:p>
          </p:txBody>
        </p:sp>
        <p:sp>
          <p:nvSpPr>
            <p:cNvPr id="9"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 name="Freeform 9"/>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1942161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64" presetClass="path" presetSubtype="0" decel="100000" fill="hold" grpId="1" nodeType="withEffect">
                                  <p:stCondLst>
                                    <p:cond delay="0"/>
                                  </p:stCondLst>
                                  <p:childTnLst>
                                    <p:animMotion origin="layout" path="M -2.8338E-7 -4.13073E-7 L -2.8338E-7 -0.04335 " pathEditMode="relative" rAng="0" ptsTypes="AA">
                                      <p:cBhvr>
                                        <p:cTn id="9" dur="500" spd="-100000" fill="hold"/>
                                        <p:tgtEl>
                                          <p:spTgt spid="6"/>
                                        </p:tgtEl>
                                        <p:attrNameLst>
                                          <p:attrName>ppt_x</p:attrName>
                                          <p:attrName>ppt_y</p:attrName>
                                        </p:attrNameLst>
                                      </p:cBhvr>
                                      <p:rCtr x="0" y="-2179"/>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81724" y="2553031"/>
            <a:ext cx="5992814" cy="1126462"/>
          </a:xfrm>
        </p:spPr>
        <p:txBody>
          <a:bodyPr/>
          <a:lstStyle/>
          <a:p>
            <a:pPr marL="0" indent="0">
              <a:spcBef>
                <a:spcPts val="2400"/>
              </a:spcBef>
              <a:buNone/>
            </a:pPr>
            <a:r>
              <a:rPr lang="en-US" sz="3400" dirty="0"/>
              <a:t>See: </a:t>
            </a:r>
            <a:r>
              <a:rPr lang="en-US" sz="3400" dirty="0">
                <a:hlinkClick r:id="rId2"/>
              </a:rPr>
              <a:t>http://</a:t>
            </a:r>
            <a:r>
              <a:rPr lang="en-US" sz="3400" dirty="0" smtClean="0">
                <a:hlinkClick r:id="rId2"/>
              </a:rPr>
              <a:t>dev.office.com/android</a:t>
            </a:r>
            <a:endParaRPr lang="en-US" sz="3400" dirty="0"/>
          </a:p>
        </p:txBody>
      </p:sp>
      <p:sp>
        <p:nvSpPr>
          <p:cNvPr id="5" name="Rectangle 4"/>
          <p:cNvSpPr/>
          <p:nvPr/>
        </p:nvSpPr>
        <p:spPr bwMode="auto">
          <a:xfrm>
            <a:off x="0" y="0"/>
            <a:ext cx="5761038"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258">
                      <a:schemeClr val="bg1"/>
                    </a:gs>
                    <a:gs pos="29000">
                      <a:schemeClr val="bg1"/>
                    </a:gs>
                  </a:gsLst>
                  <a:lin ang="5400000" scaled="0"/>
                </a:gradFill>
              </a:rPr>
              <a:t>Examples</a:t>
            </a:r>
            <a:endParaRPr lang="en-US" dirty="0">
              <a:gradFill>
                <a:gsLst>
                  <a:gs pos="7258">
                    <a:schemeClr val="bg1"/>
                  </a:gs>
                  <a:gs pos="29000">
                    <a:schemeClr val="bg1"/>
                  </a:gs>
                </a:gsLst>
                <a:lin ang="5400000" scaled="0"/>
              </a:gradFill>
            </a:endParaRPr>
          </a:p>
        </p:txBody>
      </p:sp>
      <p:grpSp>
        <p:nvGrpSpPr>
          <p:cNvPr id="7" name="Group 6"/>
          <p:cNvGrpSpPr/>
          <p:nvPr/>
        </p:nvGrpSpPr>
        <p:grpSpPr>
          <a:xfrm>
            <a:off x="9693085" y="205218"/>
            <a:ext cx="2660840" cy="287338"/>
            <a:chOff x="10305860" y="167118"/>
            <a:chExt cx="2660840" cy="287338"/>
          </a:xfrm>
        </p:grpSpPr>
        <p:sp>
          <p:nvSpPr>
            <p:cNvPr id="8" name="TextBox 7"/>
            <p:cNvSpPr txBox="1"/>
            <p:nvPr/>
          </p:nvSpPr>
          <p:spPr>
            <a:xfrm>
              <a:off x="10305860" y="167118"/>
              <a:ext cx="266084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Authentication with Azure AD</a:t>
              </a:r>
            </a:p>
          </p:txBody>
        </p:sp>
        <p:sp>
          <p:nvSpPr>
            <p:cNvPr id="9"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 name="Freeform 9"/>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261390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64" presetClass="path" presetSubtype="0" decel="100000" fill="hold" grpId="1" nodeType="withEffect">
                                  <p:stCondLst>
                                    <p:cond delay="0"/>
                                  </p:stCondLst>
                                  <p:childTnLst>
                                    <p:animMotion origin="layout" path="M -2.8338E-7 -4.13073E-7 L -2.8338E-7 -0.04335 " pathEditMode="relative" rAng="0" ptsTypes="AA">
                                      <p:cBhvr>
                                        <p:cTn id="9" dur="500" spd="-100000" fill="hold"/>
                                        <p:tgtEl>
                                          <p:spTgt spid="6"/>
                                        </p:tgtEl>
                                        <p:attrNameLst>
                                          <p:attrName>ppt_x</p:attrName>
                                          <p:attrName>ppt_y</p:attrName>
                                        </p:attrNameLst>
                                      </p:cBhvr>
                                      <p:rCtr x="0" y="-2179"/>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81724" y="1213560"/>
            <a:ext cx="5992814" cy="4567404"/>
          </a:xfrm>
        </p:spPr>
        <p:txBody>
          <a:bodyPr/>
          <a:lstStyle/>
          <a:p>
            <a:pPr marL="0" indent="0">
              <a:spcBef>
                <a:spcPts val="2400"/>
              </a:spcBef>
              <a:buNone/>
            </a:pPr>
            <a:r>
              <a:rPr lang="en-US" sz="3400" dirty="0"/>
              <a:t>While there are ADAL methods which accept passing refresh tokens, we don’t need </a:t>
            </a:r>
            <a:r>
              <a:rPr lang="en-US" sz="3400" dirty="0" smtClean="0"/>
              <a:t/>
            </a:r>
            <a:br>
              <a:rPr lang="en-US" sz="3400" dirty="0" smtClean="0"/>
            </a:br>
            <a:r>
              <a:rPr lang="en-US" sz="3400" dirty="0" smtClean="0"/>
              <a:t>to use </a:t>
            </a:r>
            <a:r>
              <a:rPr lang="en-US" sz="3400" dirty="0"/>
              <a:t>them!</a:t>
            </a:r>
          </a:p>
          <a:p>
            <a:pPr marL="0" indent="0">
              <a:spcBef>
                <a:spcPts val="2400"/>
              </a:spcBef>
              <a:buNone/>
            </a:pPr>
            <a:r>
              <a:rPr lang="en-US" sz="3400" dirty="0"/>
              <a:t>ADAL automatically caches access/refresh tokens securely</a:t>
            </a:r>
          </a:p>
          <a:p>
            <a:pPr marL="0" indent="0">
              <a:spcBef>
                <a:spcPts val="2400"/>
              </a:spcBef>
              <a:buNone/>
            </a:pPr>
            <a:r>
              <a:rPr lang="en-US" sz="3400" dirty="0"/>
              <a:t>Tokens are encrypted using </a:t>
            </a:r>
            <a:r>
              <a:rPr lang="en-US" sz="3400" dirty="0" smtClean="0"/>
              <a:t/>
            </a:r>
            <a:br>
              <a:rPr lang="en-US" sz="3400" dirty="0" smtClean="0"/>
            </a:br>
            <a:r>
              <a:rPr lang="en-US" sz="3400" dirty="0" smtClean="0"/>
              <a:t>a </a:t>
            </a:r>
            <a:r>
              <a:rPr lang="en-US" sz="3400" dirty="0"/>
              <a:t>private key you </a:t>
            </a:r>
            <a:r>
              <a:rPr lang="en-US" sz="3400" dirty="0" smtClean="0"/>
              <a:t>specify</a:t>
            </a:r>
            <a:endParaRPr lang="en-NZ" sz="3400" dirty="0"/>
          </a:p>
        </p:txBody>
      </p:sp>
      <p:sp>
        <p:nvSpPr>
          <p:cNvPr id="5" name="Rectangle 4"/>
          <p:cNvSpPr/>
          <p:nvPr/>
        </p:nvSpPr>
        <p:spPr bwMode="auto">
          <a:xfrm>
            <a:off x="0" y="0"/>
            <a:ext cx="5761038"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258">
                      <a:schemeClr val="bg1"/>
                    </a:gs>
                    <a:gs pos="29000">
                      <a:schemeClr val="bg1"/>
                    </a:gs>
                  </a:gsLst>
                  <a:lin ang="5400000" scaled="0"/>
                </a:gradFill>
              </a:rPr>
              <a:t>Securely storing tokens</a:t>
            </a:r>
            <a:endParaRPr lang="en-US" dirty="0">
              <a:gradFill>
                <a:gsLst>
                  <a:gs pos="7258">
                    <a:schemeClr val="bg1"/>
                  </a:gs>
                  <a:gs pos="29000">
                    <a:schemeClr val="bg1"/>
                  </a:gs>
                </a:gsLst>
                <a:lin ang="5400000" scaled="0"/>
              </a:gradFill>
            </a:endParaRPr>
          </a:p>
        </p:txBody>
      </p:sp>
      <p:grpSp>
        <p:nvGrpSpPr>
          <p:cNvPr id="7" name="Group 6"/>
          <p:cNvGrpSpPr/>
          <p:nvPr/>
        </p:nvGrpSpPr>
        <p:grpSpPr>
          <a:xfrm>
            <a:off x="9693085" y="205218"/>
            <a:ext cx="2660840" cy="287338"/>
            <a:chOff x="10305860" y="167118"/>
            <a:chExt cx="2660840" cy="287338"/>
          </a:xfrm>
        </p:grpSpPr>
        <p:sp>
          <p:nvSpPr>
            <p:cNvPr id="8" name="TextBox 7"/>
            <p:cNvSpPr txBox="1"/>
            <p:nvPr/>
          </p:nvSpPr>
          <p:spPr>
            <a:xfrm>
              <a:off x="10305860" y="167118"/>
              <a:ext cx="266084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Authentication with Azure AD</a:t>
              </a:r>
            </a:p>
          </p:txBody>
        </p:sp>
        <p:sp>
          <p:nvSpPr>
            <p:cNvPr id="9"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 name="Freeform 9"/>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1138466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64" presetClass="path" presetSubtype="0" decel="100000" fill="hold" grpId="1" nodeType="withEffect">
                                  <p:stCondLst>
                                    <p:cond delay="0"/>
                                  </p:stCondLst>
                                  <p:childTnLst>
                                    <p:animMotion origin="layout" path="M -2.8338E-7 -4.13073E-7 L -2.8338E-7 -0.04335 " pathEditMode="relative" rAng="0" ptsTypes="AA">
                                      <p:cBhvr>
                                        <p:cTn id="9" dur="500" spd="-100000" fill="hold"/>
                                        <p:tgtEl>
                                          <p:spTgt spid="6"/>
                                        </p:tgtEl>
                                        <p:attrNameLst>
                                          <p:attrName>ppt_x</p:attrName>
                                          <p:attrName>ppt_y</p:attrName>
                                        </p:attrNameLst>
                                      </p:cBhvr>
                                      <p:rCtr x="0" y="-2179"/>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6" grpId="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dirty="0"/>
          </a:p>
        </p:txBody>
      </p:sp>
      <p:sp>
        <p:nvSpPr>
          <p:cNvPr id="6" name="Text Placeholder 5"/>
          <p:cNvSpPr>
            <a:spLocks noGrp="1"/>
          </p:cNvSpPr>
          <p:nvPr>
            <p:ph type="body" sz="quarter" idx="12"/>
          </p:nvPr>
        </p:nvSpPr>
        <p:spPr/>
        <p:txBody>
          <a:bodyPr/>
          <a:lstStyle/>
          <a:p>
            <a:r>
              <a:rPr lang="en-US" smtClean="0"/>
              <a:t>AD Authentication Demos</a:t>
            </a:r>
            <a:endParaRPr lang="en-US" dirty="0"/>
          </a:p>
        </p:txBody>
      </p:sp>
      <p:grpSp>
        <p:nvGrpSpPr>
          <p:cNvPr id="8" name="Group 4"/>
          <p:cNvGrpSpPr>
            <a:grpSpLocks noChangeAspect="1"/>
          </p:cNvGrpSpPr>
          <p:nvPr/>
        </p:nvGrpSpPr>
        <p:grpSpPr bwMode="auto">
          <a:xfrm>
            <a:off x="8497888" y="479425"/>
            <a:ext cx="3581400" cy="6051550"/>
            <a:chOff x="5353" y="302"/>
            <a:chExt cx="2256" cy="3812"/>
          </a:xfrm>
        </p:grpSpPr>
        <p:sp>
          <p:nvSpPr>
            <p:cNvPr id="9" name="Freeform 5"/>
            <p:cNvSpPr>
              <a:spLocks/>
            </p:cNvSpPr>
            <p:nvPr/>
          </p:nvSpPr>
          <p:spPr bwMode="auto">
            <a:xfrm>
              <a:off x="5353" y="3957"/>
              <a:ext cx="2196" cy="157"/>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4522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8"/>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p:nvSpPr>
          <p:spPr bwMode="auto">
            <a:xfrm>
              <a:off x="6050" y="302"/>
              <a:ext cx="1235" cy="742"/>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p:nvSpPr>
          <p:spPr bwMode="auto">
            <a:xfrm>
              <a:off x="6196" y="2309"/>
              <a:ext cx="857" cy="698"/>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A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p:nvSpPr>
          <p:spPr bwMode="auto">
            <a:xfrm>
              <a:off x="6136" y="2309"/>
              <a:ext cx="872" cy="698"/>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3"/>
            <p:cNvSpPr>
              <a:spLocks noChangeArrowheads="1"/>
            </p:cNvSpPr>
            <p:nvPr/>
          </p:nvSpPr>
          <p:spPr bwMode="auto">
            <a:xfrm>
              <a:off x="6179" y="2352"/>
              <a:ext cx="786" cy="524"/>
            </a:xfrm>
            <a:prstGeom prst="rect">
              <a:avLst/>
            </a:prstGeom>
            <a:solidFill>
              <a:srgbClr val="1A75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4"/>
            <p:cNvSpPr>
              <a:spLocks noChangeArrowheads="1"/>
            </p:cNvSpPr>
            <p:nvPr/>
          </p:nvSpPr>
          <p:spPr bwMode="auto">
            <a:xfrm>
              <a:off x="6179" y="2352"/>
              <a:ext cx="78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noEditPoints="1"/>
            </p:cNvSpPr>
            <p:nvPr/>
          </p:nvSpPr>
          <p:spPr bwMode="auto">
            <a:xfrm>
              <a:off x="6136" y="2397"/>
              <a:ext cx="872" cy="61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close/>
                </a:path>
              </a:pathLst>
            </a:custGeom>
            <a:solidFill>
              <a:srgbClr val="166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9"/>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0"/>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close/>
                </a:path>
              </a:pathLst>
            </a:custGeom>
            <a:solidFill>
              <a:srgbClr val="C50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1"/>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2"/>
            <p:cNvSpPr>
              <a:spLocks noChangeArrowheads="1"/>
            </p:cNvSpPr>
            <p:nvPr/>
          </p:nvSpPr>
          <p:spPr bwMode="auto">
            <a:xfrm>
              <a:off x="5689" y="2497"/>
              <a:ext cx="609" cy="88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Rectangle 23"/>
            <p:cNvSpPr>
              <a:spLocks noChangeArrowheads="1"/>
            </p:cNvSpPr>
            <p:nvPr/>
          </p:nvSpPr>
          <p:spPr bwMode="auto">
            <a:xfrm>
              <a:off x="5689" y="2497"/>
              <a:ext cx="60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4"/>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close/>
                  <a:moveTo>
                    <a:pt x="0" y="0"/>
                  </a:moveTo>
                  <a:lnTo>
                    <a:pt x="0" y="122"/>
                  </a:lnTo>
                  <a:lnTo>
                    <a:pt x="154" y="122"/>
                  </a:lnTo>
                  <a:lnTo>
                    <a:pt x="0"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5"/>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moveTo>
                    <a:pt x="0" y="0"/>
                  </a:moveTo>
                  <a:lnTo>
                    <a:pt x="0" y="122"/>
                  </a:lnTo>
                  <a:lnTo>
                    <a:pt x="154" y="1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6"/>
            <p:cNvSpPr>
              <a:spLocks/>
            </p:cNvSpPr>
            <p:nvPr/>
          </p:nvSpPr>
          <p:spPr bwMode="auto">
            <a:xfrm>
              <a:off x="5949" y="2325"/>
              <a:ext cx="142" cy="17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Oval 27"/>
            <p:cNvSpPr>
              <a:spLocks noChangeArrowheads="1"/>
            </p:cNvSpPr>
            <p:nvPr/>
          </p:nvSpPr>
          <p:spPr bwMode="auto">
            <a:xfrm>
              <a:off x="5945" y="2174"/>
              <a:ext cx="21" cy="2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8"/>
            <p:cNvSpPr>
              <a:spLocks/>
            </p:cNvSpPr>
            <p:nvPr/>
          </p:nvSpPr>
          <p:spPr bwMode="auto">
            <a:xfrm>
              <a:off x="5919" y="2055"/>
              <a:ext cx="143" cy="97"/>
            </a:xfrm>
            <a:custGeom>
              <a:avLst/>
              <a:gdLst>
                <a:gd name="T0" fmla="*/ 0 w 143"/>
                <a:gd name="T1" fmla="*/ 59 h 97"/>
                <a:gd name="T2" fmla="*/ 118 w 143"/>
                <a:gd name="T3" fmla="*/ 0 h 97"/>
                <a:gd name="T4" fmla="*/ 143 w 143"/>
                <a:gd name="T5" fmla="*/ 97 h 97"/>
                <a:gd name="T6" fmla="*/ 0 w 143"/>
                <a:gd name="T7" fmla="*/ 59 h 97"/>
              </a:gdLst>
              <a:ahLst/>
              <a:cxnLst>
                <a:cxn ang="0">
                  <a:pos x="T0" y="T1"/>
                </a:cxn>
                <a:cxn ang="0">
                  <a:pos x="T2" y="T3"/>
                </a:cxn>
                <a:cxn ang="0">
                  <a:pos x="T4" y="T5"/>
                </a:cxn>
                <a:cxn ang="0">
                  <a:pos x="T6" y="T7"/>
                </a:cxn>
              </a:cxnLst>
              <a:rect l="0" t="0" r="r" b="b"/>
              <a:pathLst>
                <a:path w="143" h="97">
                  <a:moveTo>
                    <a:pt x="0" y="59"/>
                  </a:moveTo>
                  <a:lnTo>
                    <a:pt x="118" y="0"/>
                  </a:lnTo>
                  <a:lnTo>
                    <a:pt x="143" y="97"/>
                  </a:lnTo>
                  <a:lnTo>
                    <a:pt x="0" y="59"/>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9"/>
            <p:cNvSpPr>
              <a:spLocks/>
            </p:cNvSpPr>
            <p:nvPr/>
          </p:nvSpPr>
          <p:spPr bwMode="auto">
            <a:xfrm>
              <a:off x="5818" y="2114"/>
              <a:ext cx="359" cy="258"/>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Oval 30"/>
            <p:cNvSpPr>
              <a:spLocks noChangeArrowheads="1"/>
            </p:cNvSpPr>
            <p:nvPr/>
          </p:nvSpPr>
          <p:spPr bwMode="auto">
            <a:xfrm>
              <a:off x="5945" y="2174"/>
              <a:ext cx="21" cy="2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1"/>
            <p:cNvSpPr>
              <a:spLocks/>
            </p:cNvSpPr>
            <p:nvPr/>
          </p:nvSpPr>
          <p:spPr bwMode="auto">
            <a:xfrm>
              <a:off x="6050" y="598"/>
              <a:ext cx="847" cy="446"/>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2"/>
            <p:cNvSpPr>
              <a:spLocks/>
            </p:cNvSpPr>
            <p:nvPr/>
          </p:nvSpPr>
          <p:spPr bwMode="auto">
            <a:xfrm>
              <a:off x="6170" y="967"/>
              <a:ext cx="539" cy="1652"/>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3"/>
            <p:cNvSpPr>
              <a:spLocks/>
            </p:cNvSpPr>
            <p:nvPr/>
          </p:nvSpPr>
          <p:spPr bwMode="auto">
            <a:xfrm>
              <a:off x="6563" y="867"/>
              <a:ext cx="104" cy="109"/>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4"/>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5"/>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6"/>
            <p:cNvSpPr>
              <a:spLocks noChangeArrowheads="1"/>
            </p:cNvSpPr>
            <p:nvPr/>
          </p:nvSpPr>
          <p:spPr bwMode="auto">
            <a:xfrm>
              <a:off x="6376" y="3305"/>
              <a:ext cx="150" cy="631"/>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37"/>
            <p:cNvSpPr>
              <a:spLocks noChangeArrowheads="1"/>
            </p:cNvSpPr>
            <p:nvPr/>
          </p:nvSpPr>
          <p:spPr bwMode="auto">
            <a:xfrm>
              <a:off x="6376" y="3305"/>
              <a:ext cx="150"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38"/>
            <p:cNvSpPr>
              <a:spLocks noChangeArrowheads="1"/>
            </p:cNvSpPr>
            <p:nvPr/>
          </p:nvSpPr>
          <p:spPr bwMode="auto">
            <a:xfrm>
              <a:off x="6037" y="3279"/>
              <a:ext cx="148" cy="65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39"/>
            <p:cNvSpPr>
              <a:spLocks noChangeArrowheads="1"/>
            </p:cNvSpPr>
            <p:nvPr/>
          </p:nvSpPr>
          <p:spPr bwMode="auto">
            <a:xfrm>
              <a:off x="6037" y="3279"/>
              <a:ext cx="14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40"/>
            <p:cNvSpPr>
              <a:spLocks noChangeArrowheads="1"/>
            </p:cNvSpPr>
            <p:nvPr/>
          </p:nvSpPr>
          <p:spPr bwMode="auto">
            <a:xfrm>
              <a:off x="5882" y="3281"/>
              <a:ext cx="644" cy="14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Rectangle 41"/>
            <p:cNvSpPr>
              <a:spLocks noChangeArrowheads="1"/>
            </p:cNvSpPr>
            <p:nvPr/>
          </p:nvSpPr>
          <p:spPr bwMode="auto">
            <a:xfrm>
              <a:off x="5882" y="3281"/>
              <a:ext cx="64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42"/>
            <p:cNvSpPr>
              <a:spLocks/>
            </p:cNvSpPr>
            <p:nvPr/>
          </p:nvSpPr>
          <p:spPr bwMode="auto">
            <a:xfrm>
              <a:off x="5812" y="1136"/>
              <a:ext cx="373" cy="224"/>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
            <p:cNvSpPr>
              <a:spLocks/>
            </p:cNvSpPr>
            <p:nvPr/>
          </p:nvSpPr>
          <p:spPr bwMode="auto">
            <a:xfrm>
              <a:off x="7285" y="437"/>
              <a:ext cx="324" cy="188"/>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44"/>
            <p:cNvSpPr>
              <a:spLocks/>
            </p:cNvSpPr>
            <p:nvPr/>
          </p:nvSpPr>
          <p:spPr bwMode="auto">
            <a:xfrm>
              <a:off x="6342" y="2924"/>
              <a:ext cx="128" cy="126"/>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5"/>
            <p:cNvSpPr>
              <a:spLocks noChangeArrowheads="1"/>
            </p:cNvSpPr>
            <p:nvPr/>
          </p:nvSpPr>
          <p:spPr bwMode="auto">
            <a:xfrm>
              <a:off x="5633" y="2693"/>
              <a:ext cx="603" cy="82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6"/>
            <p:cNvSpPr>
              <a:spLocks noChangeArrowheads="1"/>
            </p:cNvSpPr>
            <p:nvPr/>
          </p:nvSpPr>
          <p:spPr bwMode="auto">
            <a:xfrm>
              <a:off x="5633" y="2693"/>
              <a:ext cx="603"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7"/>
            <p:cNvSpPr>
              <a:spLocks noChangeArrowheads="1"/>
            </p:cNvSpPr>
            <p:nvPr/>
          </p:nvSpPr>
          <p:spPr bwMode="auto">
            <a:xfrm>
              <a:off x="5633" y="3438"/>
              <a:ext cx="107"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48"/>
            <p:cNvSpPr>
              <a:spLocks noChangeArrowheads="1"/>
            </p:cNvSpPr>
            <p:nvPr/>
          </p:nvSpPr>
          <p:spPr bwMode="auto">
            <a:xfrm>
              <a:off x="5633" y="3438"/>
              <a:ext cx="107"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49"/>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50"/>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1"/>
            <p:cNvSpPr>
              <a:spLocks noChangeArrowheads="1"/>
            </p:cNvSpPr>
            <p:nvPr/>
          </p:nvSpPr>
          <p:spPr bwMode="auto">
            <a:xfrm>
              <a:off x="6131" y="3438"/>
              <a:ext cx="105"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2"/>
            <p:cNvSpPr>
              <a:spLocks noChangeArrowheads="1"/>
            </p:cNvSpPr>
            <p:nvPr/>
          </p:nvSpPr>
          <p:spPr bwMode="auto">
            <a:xfrm>
              <a:off x="6131"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3"/>
            <p:cNvSpPr>
              <a:spLocks noChangeArrowheads="1"/>
            </p:cNvSpPr>
            <p:nvPr/>
          </p:nvSpPr>
          <p:spPr bwMode="auto">
            <a:xfrm>
              <a:off x="5872" y="3438"/>
              <a:ext cx="105"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4"/>
            <p:cNvSpPr>
              <a:spLocks noChangeArrowheads="1"/>
            </p:cNvSpPr>
            <p:nvPr/>
          </p:nvSpPr>
          <p:spPr bwMode="auto">
            <a:xfrm>
              <a:off x="5872"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5"/>
            <p:cNvSpPr>
              <a:spLocks noChangeArrowheads="1"/>
            </p:cNvSpPr>
            <p:nvPr/>
          </p:nvSpPr>
          <p:spPr bwMode="auto">
            <a:xfrm>
              <a:off x="6368" y="3438"/>
              <a:ext cx="105"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6"/>
            <p:cNvSpPr>
              <a:spLocks noChangeArrowheads="1"/>
            </p:cNvSpPr>
            <p:nvPr/>
          </p:nvSpPr>
          <p:spPr bwMode="auto">
            <a:xfrm>
              <a:off x="6368"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7"/>
            <p:cNvSpPr>
              <a:spLocks noChangeArrowheads="1"/>
            </p:cNvSpPr>
            <p:nvPr/>
          </p:nvSpPr>
          <p:spPr bwMode="auto">
            <a:xfrm>
              <a:off x="6062" y="3425"/>
              <a:ext cx="411" cy="9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58"/>
            <p:cNvSpPr>
              <a:spLocks noChangeArrowheads="1"/>
            </p:cNvSpPr>
            <p:nvPr/>
          </p:nvSpPr>
          <p:spPr bwMode="auto">
            <a:xfrm>
              <a:off x="6062" y="3425"/>
              <a:ext cx="41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9"/>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60"/>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61"/>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62"/>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63"/>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64"/>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5"/>
            <p:cNvSpPr>
              <a:spLocks noChangeArrowheads="1"/>
            </p:cNvSpPr>
            <p:nvPr/>
          </p:nvSpPr>
          <p:spPr bwMode="auto">
            <a:xfrm>
              <a:off x="6368" y="3521"/>
              <a:ext cx="53" cy="562"/>
            </a:xfrm>
            <a:prstGeom prst="rect">
              <a:avLst/>
            </a:prstGeom>
            <a:solidFill>
              <a:srgbClr val="591C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6"/>
            <p:cNvSpPr>
              <a:spLocks noChangeArrowheads="1"/>
            </p:cNvSpPr>
            <p:nvPr/>
          </p:nvSpPr>
          <p:spPr bwMode="auto">
            <a:xfrm>
              <a:off x="6368" y="3521"/>
              <a:ext cx="53"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7"/>
            <p:cNvSpPr>
              <a:spLocks noChangeArrowheads="1"/>
            </p:cNvSpPr>
            <p:nvPr/>
          </p:nvSpPr>
          <p:spPr bwMode="auto">
            <a:xfrm>
              <a:off x="6298" y="3044"/>
              <a:ext cx="599" cy="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8"/>
            <p:cNvSpPr>
              <a:spLocks noChangeArrowheads="1"/>
            </p:cNvSpPr>
            <p:nvPr/>
          </p:nvSpPr>
          <p:spPr bwMode="auto">
            <a:xfrm>
              <a:off x="6298" y="3044"/>
              <a:ext cx="59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69"/>
            <p:cNvSpPr>
              <a:spLocks noChangeArrowheads="1"/>
            </p:cNvSpPr>
            <p:nvPr/>
          </p:nvSpPr>
          <p:spPr bwMode="auto">
            <a:xfrm>
              <a:off x="6643" y="3044"/>
              <a:ext cx="254" cy="70"/>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Rectangle 70"/>
            <p:cNvSpPr>
              <a:spLocks noChangeArrowheads="1"/>
            </p:cNvSpPr>
            <p:nvPr/>
          </p:nvSpPr>
          <p:spPr bwMode="auto">
            <a:xfrm>
              <a:off x="6643" y="3044"/>
              <a:ext cx="2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71"/>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2"/>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3"/>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74"/>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5"/>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6"/>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7"/>
            <p:cNvSpPr>
              <a:spLocks noChangeArrowheads="1"/>
            </p:cNvSpPr>
            <p:nvPr/>
          </p:nvSpPr>
          <p:spPr bwMode="auto">
            <a:xfrm>
              <a:off x="6062" y="3425"/>
              <a:ext cx="122" cy="96"/>
            </a:xfrm>
            <a:prstGeom prst="rect">
              <a:avLst/>
            </a:prstGeom>
            <a:solidFill>
              <a:srgbClr val="5D1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Rectangle 78"/>
            <p:cNvSpPr>
              <a:spLocks noChangeArrowheads="1"/>
            </p:cNvSpPr>
            <p:nvPr/>
          </p:nvSpPr>
          <p:spPr bwMode="auto">
            <a:xfrm>
              <a:off x="6062" y="3425"/>
              <a:ext cx="1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79"/>
            <p:cNvSpPr>
              <a:spLocks/>
            </p:cNvSpPr>
            <p:nvPr/>
          </p:nvSpPr>
          <p:spPr bwMode="auto">
            <a:xfrm>
              <a:off x="5697" y="2112"/>
              <a:ext cx="357" cy="327"/>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0"/>
            <p:cNvSpPr>
              <a:spLocks/>
            </p:cNvSpPr>
            <p:nvPr/>
          </p:nvSpPr>
          <p:spPr bwMode="auto">
            <a:xfrm>
              <a:off x="5888" y="2266"/>
              <a:ext cx="115" cy="59"/>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81"/>
            <p:cNvSpPr>
              <a:spLocks/>
            </p:cNvSpPr>
            <p:nvPr/>
          </p:nvSpPr>
          <p:spPr bwMode="auto">
            <a:xfrm>
              <a:off x="5915" y="2266"/>
              <a:ext cx="59" cy="29"/>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9771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677656"/>
          </a:xfrm>
        </p:spPr>
        <p:txBody>
          <a:bodyPr/>
          <a:lstStyle/>
          <a:p>
            <a:pPr defTabSz="914363">
              <a:lnSpc>
                <a:spcPct val="100000"/>
              </a:lnSpc>
              <a:spcBef>
                <a:spcPts val="0"/>
              </a:spcBef>
              <a:defRPr/>
            </a:pPr>
            <a:r>
              <a:rPr lang="en-US" sz="5400" dirty="0"/>
              <a:t>Deep dive into native </a:t>
            </a:r>
            <a:r>
              <a:rPr lang="en-US" sz="5400" dirty="0" smtClean="0"/>
              <a:t/>
            </a:r>
            <a:br>
              <a:rPr lang="en-US" sz="5400" dirty="0" smtClean="0"/>
            </a:br>
            <a:r>
              <a:rPr lang="en-US" sz="5400" dirty="0" smtClean="0"/>
              <a:t>Android development </a:t>
            </a:r>
            <a:br>
              <a:rPr lang="en-US" sz="5400" dirty="0" smtClean="0"/>
            </a:br>
            <a:r>
              <a:rPr lang="en-US" sz="5400" dirty="0" smtClean="0"/>
              <a:t>with </a:t>
            </a:r>
            <a:r>
              <a:rPr lang="en-US" sz="5400" dirty="0" smtClean="0"/>
              <a:t>the Microsoft Graph</a:t>
            </a:r>
            <a:endParaRPr lang="en-US" sz="5400" dirty="0"/>
          </a:p>
        </p:txBody>
      </p:sp>
      <p:grpSp>
        <p:nvGrpSpPr>
          <p:cNvPr id="6" name="Group 5"/>
          <p:cNvGrpSpPr/>
          <p:nvPr/>
        </p:nvGrpSpPr>
        <p:grpSpPr>
          <a:xfrm>
            <a:off x="7867245" y="1287462"/>
            <a:ext cx="4801005" cy="6449805"/>
            <a:chOff x="8595651" y="2113047"/>
            <a:chExt cx="4084253" cy="5486900"/>
          </a:xfrm>
        </p:grpSpPr>
        <p:sp>
          <p:nvSpPr>
            <p:cNvPr id="7" name="Rectangle 6"/>
            <p:cNvSpPr/>
            <p:nvPr/>
          </p:nvSpPr>
          <p:spPr bwMode="auto">
            <a:xfrm>
              <a:off x="8631238" y="2176463"/>
              <a:ext cx="2369766" cy="1554477"/>
            </a:xfrm>
            <a:prstGeom prst="rect">
              <a:avLst/>
            </a:prstGeom>
            <a:solidFill>
              <a:schemeClr val="bg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8" name="Group 7"/>
            <p:cNvGrpSpPr/>
            <p:nvPr/>
          </p:nvGrpSpPr>
          <p:grpSpPr>
            <a:xfrm>
              <a:off x="8595651" y="2113047"/>
              <a:ext cx="4084253" cy="5486900"/>
              <a:chOff x="7841294" y="1339954"/>
              <a:chExt cx="4004533" cy="5379802"/>
            </a:xfrm>
          </p:grpSpPr>
          <p:sp>
            <p:nvSpPr>
              <p:cNvPr id="9"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0"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1" name="Freeform 10"/>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2" name="Freeform 11"/>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3"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4"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5"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6"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grpSp>
    </p:spTree>
    <p:extLst>
      <p:ext uri="{BB962C8B-B14F-4D97-AF65-F5344CB8AC3E}">
        <p14:creationId xmlns:p14="http://schemas.microsoft.com/office/powerpoint/2010/main" val="104560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162" y="1693862"/>
            <a:ext cx="10607675" cy="2179058"/>
          </a:xfrm>
        </p:spPr>
        <p:txBody>
          <a:bodyPr lIns="365760"/>
          <a:lstStyle/>
          <a:p>
            <a:r>
              <a:rPr lang="en-NZ" dirty="0" smtClean="0"/>
              <a:t>Calling the Office 365 Exchange API</a:t>
            </a:r>
            <a:endParaRPr lang="en-NZ" dirty="0"/>
          </a:p>
        </p:txBody>
      </p:sp>
      <p:sp>
        <p:nvSpPr>
          <p:cNvPr id="3" name="Subtitle 2"/>
          <p:cNvSpPr>
            <a:spLocks noGrp="1"/>
          </p:cNvSpPr>
          <p:nvPr>
            <p:ph type="subTitle" idx="4294967295"/>
          </p:nvPr>
        </p:nvSpPr>
        <p:spPr>
          <a:xfrm>
            <a:off x="1554162" y="3827463"/>
            <a:ext cx="8823325" cy="762000"/>
          </a:xfrm>
        </p:spPr>
        <p:txBody>
          <a:bodyPr lIns="365760"/>
          <a:lstStyle/>
          <a:p>
            <a:pPr marL="0" indent="0">
              <a:buNone/>
            </a:pPr>
            <a:r>
              <a:rPr lang="en-NZ" dirty="0" smtClean="0"/>
              <a:t>Android</a:t>
            </a:r>
            <a:endParaRPr lang="en-NZ" dirty="0"/>
          </a:p>
        </p:txBody>
      </p:sp>
      <p:sp>
        <p:nvSpPr>
          <p:cNvPr id="5" name="Freeform 9"/>
          <p:cNvSpPr>
            <a:spLocks/>
          </p:cNvSpPr>
          <p:nvPr/>
        </p:nvSpPr>
        <p:spPr bwMode="auto">
          <a:xfrm>
            <a:off x="422276" y="1851990"/>
            <a:ext cx="1131887" cy="1736725"/>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rgbClr val="BF6900"/>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 name="Group 5"/>
          <p:cNvGrpSpPr/>
          <p:nvPr/>
        </p:nvGrpSpPr>
        <p:grpSpPr>
          <a:xfrm>
            <a:off x="3784601" y="2600326"/>
            <a:ext cx="8194674" cy="4097338"/>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2"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3"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4"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5"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6"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7"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8"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9"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0"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1"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2"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3"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4"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5"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6"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7"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8"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9"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0"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1"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2"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3"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4"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5"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6"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7"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8"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9"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0"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1" name="Rectangle 40"/>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1" name="Rectangle 10"/>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Tree>
    <p:extLst>
      <p:ext uri="{BB962C8B-B14F-4D97-AF65-F5344CB8AC3E}">
        <p14:creationId xmlns:p14="http://schemas.microsoft.com/office/powerpoint/2010/main" val="407238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69025" y="1602898"/>
            <a:ext cx="5992814" cy="3788729"/>
          </a:xfrm>
        </p:spPr>
        <p:txBody>
          <a:bodyPr/>
          <a:lstStyle/>
          <a:p>
            <a:pPr marL="0" indent="0">
              <a:spcBef>
                <a:spcPts val="2400"/>
              </a:spcBef>
              <a:buNone/>
            </a:pPr>
            <a:r>
              <a:rPr lang="en-US" sz="3400" dirty="0"/>
              <a:t>The </a:t>
            </a:r>
            <a:r>
              <a:rPr lang="en-US" sz="3400" dirty="0" smtClean="0"/>
              <a:t>Office 365 </a:t>
            </a:r>
            <a:r>
              <a:rPr lang="en-US" sz="3400" dirty="0"/>
              <a:t>Exchange SDK for Android provides programmatic access to your Mail, </a:t>
            </a:r>
            <a:r>
              <a:rPr lang="en-US" sz="3400" dirty="0" smtClean="0"/>
              <a:t>Calendar, </a:t>
            </a:r>
            <a:r>
              <a:rPr lang="en-US" sz="3400" dirty="0"/>
              <a:t>and Contacts </a:t>
            </a:r>
            <a:r>
              <a:rPr lang="en-US" sz="3400" dirty="0" smtClean="0"/>
              <a:t/>
            </a:r>
            <a:br>
              <a:rPr lang="en-US" sz="3400" dirty="0" smtClean="0"/>
            </a:br>
            <a:r>
              <a:rPr lang="en-US" sz="3400" dirty="0" smtClean="0"/>
              <a:t>in Office 365 </a:t>
            </a:r>
            <a:r>
              <a:rPr lang="en-US" sz="3400" dirty="0"/>
              <a:t>Exchange Online</a:t>
            </a:r>
          </a:p>
          <a:p>
            <a:pPr marL="0" indent="0">
              <a:spcBef>
                <a:spcPts val="2400"/>
              </a:spcBef>
              <a:buNone/>
            </a:pPr>
            <a:r>
              <a:rPr lang="en-US" sz="3400" dirty="0"/>
              <a:t>Authentication is handled </a:t>
            </a:r>
            <a:r>
              <a:rPr lang="en-US" sz="3400" dirty="0" smtClean="0"/>
              <a:t/>
            </a:r>
            <a:br>
              <a:rPr lang="en-US" sz="3400" dirty="0" smtClean="0"/>
            </a:br>
            <a:r>
              <a:rPr lang="en-US" sz="3400" dirty="0" smtClean="0"/>
              <a:t>by </a:t>
            </a:r>
            <a:r>
              <a:rPr lang="en-US" sz="3400" dirty="0"/>
              <a:t>Azure Active </a:t>
            </a:r>
            <a:r>
              <a:rPr lang="en-US" sz="3400" dirty="0" smtClean="0"/>
              <a:t>Directory</a:t>
            </a:r>
            <a:endParaRPr lang="en-US" sz="3400" dirty="0"/>
          </a:p>
        </p:txBody>
      </p:sp>
      <p:grpSp>
        <p:nvGrpSpPr>
          <p:cNvPr id="5" name="Group 4"/>
          <p:cNvGrpSpPr/>
          <p:nvPr/>
        </p:nvGrpSpPr>
        <p:grpSpPr>
          <a:xfrm>
            <a:off x="9214757" y="182358"/>
            <a:ext cx="3091543" cy="287338"/>
            <a:chOff x="10837817" y="167118"/>
            <a:chExt cx="3091543" cy="287338"/>
          </a:xfrm>
        </p:grpSpPr>
        <p:sp>
          <p:nvSpPr>
            <p:cNvPr id="6" name="TextBox 5"/>
            <p:cNvSpPr txBox="1"/>
            <p:nvPr/>
          </p:nvSpPr>
          <p:spPr>
            <a:xfrm>
              <a:off x="10837817" y="167118"/>
              <a:ext cx="3091543"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Calling the Office 365 Exchange API</a:t>
              </a:r>
            </a:p>
          </p:txBody>
        </p:sp>
        <p:sp>
          <p:nvSpPr>
            <p:cNvPr id="7" name="Freeform 6"/>
            <p:cNvSpPr>
              <a:spLocks/>
            </p:cNvSpPr>
            <p:nvPr/>
          </p:nvSpPr>
          <p:spPr bwMode="auto">
            <a:xfrm>
              <a:off x="10853698"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8" name="Rectangle 7"/>
          <p:cNvSpPr/>
          <p:nvPr/>
        </p:nvSpPr>
        <p:spPr bwMode="auto">
          <a:xfrm>
            <a:off x="0" y="0"/>
            <a:ext cx="5761038"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0796">
                      <a:schemeClr val="tx1"/>
                    </a:gs>
                    <a:gs pos="29000">
                      <a:schemeClr val="tx1"/>
                    </a:gs>
                  </a:gsLst>
                  <a:lin ang="5400000" scaled="0"/>
                </a:gradFill>
              </a:rPr>
              <a:t>Overview</a:t>
            </a:r>
            <a:endParaRPr lang="en-US" dirty="0">
              <a:gradFill>
                <a:gsLst>
                  <a:gs pos="70796">
                    <a:schemeClr val="tx1"/>
                  </a:gs>
                  <a:gs pos="29000">
                    <a:schemeClr val="tx1"/>
                  </a:gs>
                </a:gsLst>
                <a:lin ang="5400000" scaled="0"/>
              </a:gradFill>
            </a:endParaRPr>
          </a:p>
        </p:txBody>
      </p:sp>
      <p:sp>
        <p:nvSpPr>
          <p:cNvPr id="10" name="Freeform 9"/>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3371234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64" presetClass="path" presetSubtype="0" decel="100000" fill="hold" grpId="1" nodeType="withEffect">
                                  <p:stCondLst>
                                    <p:cond delay="0"/>
                                  </p:stCondLst>
                                  <p:childTnLst>
                                    <p:animMotion origin="layout" path="M -2.8338E-7 -4.13073E-7 L -2.8338E-7 -0.04335 " pathEditMode="relative" rAng="0" ptsTypes="AA">
                                      <p:cBhvr>
                                        <p:cTn id="17" dur="500" spd="-100000" fill="hold"/>
                                        <p:tgtEl>
                                          <p:spTgt spid="9"/>
                                        </p:tgtEl>
                                        <p:attrNameLst>
                                          <p:attrName>ppt_x</p:attrName>
                                          <p:attrName>ppt_y</p:attrName>
                                        </p:attrNameLst>
                                      </p:cBhvr>
                                      <p:rCtr x="0" y="-2179"/>
                                    </p:animMotion>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500"/>
                                        <p:tgtEl>
                                          <p:spTgt spid="2">
                                            <p:txEl>
                                              <p:pRg st="0" end="0"/>
                                            </p:txEl>
                                          </p:spTgt>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Effect transition="in" filter="fade">
                                      <p:cBhvr>
                                        <p:cTn id="25"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animBg="1"/>
      <p:bldP spid="9" grpId="0"/>
      <p:bldP spid="9" grpId="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69024" y="1953250"/>
            <a:ext cx="5992814" cy="3088025"/>
          </a:xfrm>
        </p:spPr>
        <p:txBody>
          <a:bodyPr/>
          <a:lstStyle/>
          <a:p>
            <a:pPr marL="0" indent="0">
              <a:spcBef>
                <a:spcPts val="2400"/>
              </a:spcBef>
              <a:buNone/>
            </a:pPr>
            <a:r>
              <a:rPr lang="en-NZ" sz="3400" dirty="0">
                <a:hlinkClick r:id="rId3"/>
              </a:rPr>
              <a:t>https://github.com/OfficeDev/Office-365-SDK-for-Android</a:t>
            </a:r>
            <a:endParaRPr lang="en-NZ" sz="3400" dirty="0"/>
          </a:p>
          <a:p>
            <a:pPr marL="0" indent="0">
              <a:spcBef>
                <a:spcPts val="2400"/>
              </a:spcBef>
              <a:buNone/>
            </a:pPr>
            <a:r>
              <a:rPr lang="en-US" sz="3400" dirty="0"/>
              <a:t>Install by adding to your </a:t>
            </a:r>
            <a:r>
              <a:rPr lang="en-US" sz="3400" dirty="0" err="1"/>
              <a:t>build.gradle</a:t>
            </a:r>
            <a:r>
              <a:rPr lang="en-US" sz="3400" dirty="0"/>
              <a:t>:</a:t>
            </a:r>
          </a:p>
          <a:p>
            <a:pPr marL="228600" indent="-228600">
              <a:spcBef>
                <a:spcPts val="816"/>
              </a:spcBef>
            </a:pPr>
            <a:r>
              <a:rPr lang="en-US" sz="2200" dirty="0">
                <a:latin typeface="Consolas" panose="020B0609020204030204" pitchFamily="49" charset="0"/>
                <a:cs typeface="Consolas" panose="020B0609020204030204" pitchFamily="49" charset="0"/>
              </a:rPr>
              <a:t>com.microsoft.services:outlook-services:0.9+</a:t>
            </a:r>
          </a:p>
        </p:txBody>
      </p:sp>
      <p:grpSp>
        <p:nvGrpSpPr>
          <p:cNvPr id="5" name="Group 4"/>
          <p:cNvGrpSpPr/>
          <p:nvPr/>
        </p:nvGrpSpPr>
        <p:grpSpPr>
          <a:xfrm>
            <a:off x="9214757" y="182358"/>
            <a:ext cx="3091543" cy="287338"/>
            <a:chOff x="10837817" y="167118"/>
            <a:chExt cx="3091543" cy="287338"/>
          </a:xfrm>
        </p:grpSpPr>
        <p:sp>
          <p:nvSpPr>
            <p:cNvPr id="6" name="TextBox 5"/>
            <p:cNvSpPr txBox="1"/>
            <p:nvPr/>
          </p:nvSpPr>
          <p:spPr>
            <a:xfrm>
              <a:off x="10837817" y="167118"/>
              <a:ext cx="3091543"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Calling the Office 365 Exchange API</a:t>
              </a:r>
            </a:p>
          </p:txBody>
        </p:sp>
        <p:sp>
          <p:nvSpPr>
            <p:cNvPr id="7" name="Freeform 6"/>
            <p:cNvSpPr>
              <a:spLocks/>
            </p:cNvSpPr>
            <p:nvPr/>
          </p:nvSpPr>
          <p:spPr bwMode="auto">
            <a:xfrm>
              <a:off x="10853698"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8" name="Rectangle 7"/>
          <p:cNvSpPr/>
          <p:nvPr/>
        </p:nvSpPr>
        <p:spPr bwMode="auto">
          <a:xfrm>
            <a:off x="0" y="0"/>
            <a:ext cx="5761038"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0796">
                      <a:schemeClr val="tx1"/>
                    </a:gs>
                    <a:gs pos="29000">
                      <a:schemeClr val="tx1"/>
                    </a:gs>
                  </a:gsLst>
                  <a:lin ang="5400000" scaled="0"/>
                </a:gradFill>
              </a:rPr>
              <a:t>Where can I find it?</a:t>
            </a:r>
            <a:endParaRPr lang="en-US" dirty="0">
              <a:gradFill>
                <a:gsLst>
                  <a:gs pos="70796">
                    <a:schemeClr val="tx1"/>
                  </a:gs>
                  <a:gs pos="29000">
                    <a:schemeClr val="tx1"/>
                  </a:gs>
                </a:gsLst>
                <a:lin ang="5400000" scaled="0"/>
              </a:gradFill>
            </a:endParaRPr>
          </a:p>
        </p:txBody>
      </p:sp>
      <p:sp>
        <p:nvSpPr>
          <p:cNvPr id="10" name="Freeform 9"/>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104681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64" presetClass="path" presetSubtype="0" decel="100000" fill="hold" grpId="1" nodeType="withEffect">
                                  <p:stCondLst>
                                    <p:cond delay="0"/>
                                  </p:stCondLst>
                                  <p:childTnLst>
                                    <p:animMotion origin="layout" path="M -2.8338E-7 -4.13073E-7 L -2.8338E-7 -0.04335 " pathEditMode="relative" rAng="0" ptsTypes="AA">
                                      <p:cBhvr>
                                        <p:cTn id="9" dur="500" spd="-100000" fill="hold"/>
                                        <p:tgtEl>
                                          <p:spTgt spid="9"/>
                                        </p:tgtEl>
                                        <p:attrNameLst>
                                          <p:attrName>ppt_x</p:attrName>
                                          <p:attrName>ppt_y</p:attrName>
                                        </p:attrNameLst>
                                      </p:cBhvr>
                                      <p:rCtr x="0" y="-2179"/>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p:bldP spid="9"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83538" y="901167"/>
            <a:ext cx="5992814" cy="5192191"/>
          </a:xfrm>
        </p:spPr>
        <p:txBody>
          <a:bodyPr/>
          <a:lstStyle/>
          <a:p>
            <a:pPr marL="0" indent="0">
              <a:spcBef>
                <a:spcPts val="2400"/>
              </a:spcBef>
              <a:buNone/>
            </a:pPr>
            <a:r>
              <a:rPr lang="en-US" sz="3400" dirty="0"/>
              <a:t>Folders and </a:t>
            </a:r>
            <a:r>
              <a:rPr lang="en-US" sz="3400" dirty="0" smtClean="0"/>
              <a:t>messages</a:t>
            </a:r>
            <a:endParaRPr lang="en-US" sz="3400" dirty="0"/>
          </a:p>
          <a:p>
            <a:pPr marL="231775" lvl="1" indent="-231775"/>
            <a:r>
              <a:rPr lang="en-US" sz="2200" dirty="0"/>
              <a:t>Create, read, </a:t>
            </a:r>
            <a:r>
              <a:rPr lang="en-US" sz="2200" dirty="0" smtClean="0"/>
              <a:t>update, </a:t>
            </a:r>
            <a:r>
              <a:rPr lang="en-US" sz="2200" dirty="0"/>
              <a:t>and delete</a:t>
            </a:r>
          </a:p>
          <a:p>
            <a:pPr marL="231775" lvl="1" indent="-231775"/>
            <a:r>
              <a:rPr lang="en-US" sz="2200" dirty="0"/>
              <a:t>Send new messages</a:t>
            </a:r>
          </a:p>
          <a:p>
            <a:pPr marL="231775" lvl="1" indent="-231775"/>
            <a:r>
              <a:rPr lang="en-US" sz="2200" dirty="0"/>
              <a:t>Reply, reply all, forward messages</a:t>
            </a:r>
          </a:p>
          <a:p>
            <a:pPr marL="231775" lvl="1" indent="-231775"/>
            <a:r>
              <a:rPr lang="en-US" sz="2200" dirty="0"/>
              <a:t>Manage attachments</a:t>
            </a:r>
          </a:p>
          <a:p>
            <a:pPr marL="0" indent="0">
              <a:spcBef>
                <a:spcPts val="2400"/>
              </a:spcBef>
              <a:buNone/>
            </a:pPr>
            <a:r>
              <a:rPr lang="en-US" sz="3400" dirty="0"/>
              <a:t>Calendars and </a:t>
            </a:r>
            <a:r>
              <a:rPr lang="en-US" sz="3400" dirty="0" smtClean="0"/>
              <a:t>events</a:t>
            </a:r>
            <a:endParaRPr lang="en-US" sz="3400" dirty="0"/>
          </a:p>
          <a:p>
            <a:pPr marL="231775" lvl="1" indent="-231775"/>
            <a:r>
              <a:rPr lang="en-US" sz="2200" dirty="0"/>
              <a:t>Create, read, update and delete</a:t>
            </a:r>
          </a:p>
          <a:p>
            <a:pPr marL="231775" lvl="1" indent="-231775"/>
            <a:r>
              <a:rPr lang="en-US" sz="2200" dirty="0"/>
              <a:t>Calendar groups</a:t>
            </a:r>
          </a:p>
          <a:p>
            <a:pPr marL="231775" lvl="1" indent="-231775"/>
            <a:r>
              <a:rPr lang="en-US" sz="2200" dirty="0"/>
              <a:t>Send invites</a:t>
            </a:r>
          </a:p>
          <a:p>
            <a:pPr marL="0" indent="0">
              <a:spcBef>
                <a:spcPts val="2400"/>
              </a:spcBef>
              <a:buNone/>
            </a:pPr>
            <a:r>
              <a:rPr lang="en-US" sz="3400" dirty="0"/>
              <a:t>Contacts</a:t>
            </a:r>
          </a:p>
          <a:p>
            <a:pPr marL="231775" lvl="1" indent="-231775"/>
            <a:r>
              <a:rPr lang="en-US" sz="2200" dirty="0"/>
              <a:t>Create, read, update and </a:t>
            </a:r>
            <a:r>
              <a:rPr lang="en-US" sz="2200" dirty="0" smtClean="0"/>
              <a:t>delete</a:t>
            </a:r>
            <a:endParaRPr lang="en-US" sz="2200" dirty="0"/>
          </a:p>
        </p:txBody>
      </p:sp>
      <p:grpSp>
        <p:nvGrpSpPr>
          <p:cNvPr id="5" name="Group 4"/>
          <p:cNvGrpSpPr/>
          <p:nvPr/>
        </p:nvGrpSpPr>
        <p:grpSpPr>
          <a:xfrm>
            <a:off x="9214757" y="182358"/>
            <a:ext cx="3091543" cy="287338"/>
            <a:chOff x="10837817" y="167118"/>
            <a:chExt cx="3091543" cy="287338"/>
          </a:xfrm>
        </p:grpSpPr>
        <p:sp>
          <p:nvSpPr>
            <p:cNvPr id="6" name="TextBox 5"/>
            <p:cNvSpPr txBox="1"/>
            <p:nvPr/>
          </p:nvSpPr>
          <p:spPr>
            <a:xfrm>
              <a:off x="10837817" y="167118"/>
              <a:ext cx="3091543"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Calling the Office 365 Exchange API</a:t>
              </a:r>
            </a:p>
          </p:txBody>
        </p:sp>
        <p:sp>
          <p:nvSpPr>
            <p:cNvPr id="7" name="Freeform 6"/>
            <p:cNvSpPr>
              <a:spLocks/>
            </p:cNvSpPr>
            <p:nvPr/>
          </p:nvSpPr>
          <p:spPr bwMode="auto">
            <a:xfrm>
              <a:off x="10853698"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8" name="Rectangle 7"/>
          <p:cNvSpPr/>
          <p:nvPr/>
        </p:nvSpPr>
        <p:spPr bwMode="auto">
          <a:xfrm>
            <a:off x="0" y="0"/>
            <a:ext cx="5761038"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0796">
                      <a:schemeClr val="tx1"/>
                    </a:gs>
                    <a:gs pos="29000">
                      <a:schemeClr val="tx1"/>
                    </a:gs>
                  </a:gsLst>
                  <a:lin ang="5400000" scaled="0"/>
                </a:gradFill>
              </a:rPr>
              <a:t>What can I do </a:t>
            </a:r>
            <a:br>
              <a:rPr lang="en-US" dirty="0" smtClean="0">
                <a:gradFill>
                  <a:gsLst>
                    <a:gs pos="70796">
                      <a:schemeClr val="tx1"/>
                    </a:gs>
                    <a:gs pos="29000">
                      <a:schemeClr val="tx1"/>
                    </a:gs>
                  </a:gsLst>
                  <a:lin ang="5400000" scaled="0"/>
                </a:gradFill>
              </a:rPr>
            </a:br>
            <a:r>
              <a:rPr lang="en-US" dirty="0" smtClean="0">
                <a:gradFill>
                  <a:gsLst>
                    <a:gs pos="70796">
                      <a:schemeClr val="tx1"/>
                    </a:gs>
                    <a:gs pos="29000">
                      <a:schemeClr val="tx1"/>
                    </a:gs>
                  </a:gsLst>
                  <a:lin ang="5400000" scaled="0"/>
                </a:gradFill>
              </a:rPr>
              <a:t>with it?</a:t>
            </a:r>
            <a:endParaRPr lang="en-US" dirty="0">
              <a:gradFill>
                <a:gsLst>
                  <a:gs pos="70796">
                    <a:schemeClr val="tx1"/>
                  </a:gs>
                  <a:gs pos="29000">
                    <a:schemeClr val="tx1"/>
                  </a:gs>
                </a:gsLst>
                <a:lin ang="5400000" scaled="0"/>
              </a:gradFill>
            </a:endParaRPr>
          </a:p>
        </p:txBody>
      </p:sp>
      <p:sp>
        <p:nvSpPr>
          <p:cNvPr id="10" name="Freeform 9"/>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374068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64" presetClass="path" presetSubtype="0" decel="100000" fill="hold" grpId="1" nodeType="withEffect">
                                  <p:stCondLst>
                                    <p:cond delay="0"/>
                                  </p:stCondLst>
                                  <p:childTnLst>
                                    <p:animMotion origin="layout" path="M -2.8338E-7 -4.13073E-7 L -2.8338E-7 -0.04335 " pathEditMode="relative" rAng="0" ptsTypes="AA">
                                      <p:cBhvr>
                                        <p:cTn id="9" dur="500" spd="-100000" fill="hold"/>
                                        <p:tgtEl>
                                          <p:spTgt spid="9"/>
                                        </p:tgtEl>
                                        <p:attrNameLst>
                                          <p:attrName>ppt_x</p:attrName>
                                          <p:attrName>ppt_y</p:attrName>
                                        </p:attrNameLst>
                                      </p:cBhvr>
                                      <p:rCtr x="0" y="-2179"/>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fade">
                                      <p:cBhvr>
                                        <p:cTn id="16" dur="500"/>
                                        <p:tgtEl>
                                          <p:spTgt spid="2">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500"/>
                                        <p:tgtEl>
                                          <p:spTgt spid="2">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500"/>
                                        <p:tgtEl>
                                          <p:spTgt spid="2">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500"/>
                                        <p:tgtEl>
                                          <p:spTgt spid="2">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
                                            <p:txEl>
                                              <p:pRg st="8" end="8"/>
                                            </p:txEl>
                                          </p:spTgt>
                                        </p:tgtEl>
                                        <p:attrNameLst>
                                          <p:attrName>style.visibility</p:attrName>
                                        </p:attrNameLst>
                                      </p:cBhvr>
                                      <p:to>
                                        <p:strVal val="visible"/>
                                      </p:to>
                                    </p:set>
                                    <p:animEffect transition="in" filter="fade">
                                      <p:cBhvr>
                                        <p:cTn id="38" dur="500"/>
                                        <p:tgtEl>
                                          <p:spTgt spid="2">
                                            <p:txEl>
                                              <p:pRg st="8" end="8"/>
                                            </p:txEl>
                                          </p:spTgt>
                                        </p:tgtEl>
                                      </p:cBhvr>
                                    </p:animEffect>
                                  </p:childTnLst>
                                </p:cTn>
                              </p:par>
                            </p:childTnLst>
                          </p:cTn>
                        </p:par>
                        <p:par>
                          <p:cTn id="39" fill="hold">
                            <p:stCondLst>
                              <p:cond delay="1500"/>
                            </p:stCondLst>
                            <p:childTnLst>
                              <p:par>
                                <p:cTn id="40" presetID="10" presetClass="entr" presetSubtype="0" fill="hold" grpId="0" nodeType="after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fade">
                                      <p:cBhvr>
                                        <p:cTn id="42" dur="500"/>
                                        <p:tgtEl>
                                          <p:spTgt spid="2">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animEffect transition="in" filter="fade">
                                      <p:cBhvr>
                                        <p:cTn id="4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p:bldP spid="9"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dirty="0"/>
          </a:p>
        </p:txBody>
      </p:sp>
      <p:sp>
        <p:nvSpPr>
          <p:cNvPr id="6" name="Text Placeholder 5"/>
          <p:cNvSpPr>
            <a:spLocks noGrp="1"/>
          </p:cNvSpPr>
          <p:nvPr>
            <p:ph type="body" sz="quarter" idx="12"/>
          </p:nvPr>
        </p:nvSpPr>
        <p:spPr/>
        <p:txBody>
          <a:bodyPr/>
          <a:lstStyle/>
          <a:p>
            <a:r>
              <a:rPr lang="en-US" smtClean="0"/>
              <a:t>Exchange</a:t>
            </a:r>
            <a:endParaRPr lang="en-US" dirty="0"/>
          </a:p>
        </p:txBody>
      </p:sp>
      <p:grpSp>
        <p:nvGrpSpPr>
          <p:cNvPr id="8" name="Group 4"/>
          <p:cNvGrpSpPr>
            <a:grpSpLocks noChangeAspect="1"/>
          </p:cNvGrpSpPr>
          <p:nvPr/>
        </p:nvGrpSpPr>
        <p:grpSpPr bwMode="auto">
          <a:xfrm flipH="1">
            <a:off x="6647542" y="1702629"/>
            <a:ext cx="5340124" cy="4835376"/>
            <a:chOff x="1928" y="389"/>
            <a:chExt cx="3978" cy="3602"/>
          </a:xfrm>
        </p:grpSpPr>
        <p:sp>
          <p:nvSpPr>
            <p:cNvPr id="9" name="Freeform 5"/>
            <p:cNvSpPr>
              <a:spLocks/>
            </p:cNvSpPr>
            <p:nvPr/>
          </p:nvSpPr>
          <p:spPr bwMode="auto">
            <a:xfrm>
              <a:off x="1928" y="3747"/>
              <a:ext cx="3407" cy="244"/>
            </a:xfrm>
            <a:custGeom>
              <a:avLst/>
              <a:gdLst>
                <a:gd name="T0" fmla="*/ 1396 w 1440"/>
                <a:gd name="T1" fmla="*/ 0 h 103"/>
                <a:gd name="T2" fmla="*/ 1371 w 1440"/>
                <a:gd name="T3" fmla="*/ 0 h 103"/>
                <a:gd name="T4" fmla="*/ 1371 w 1440"/>
                <a:gd name="T5" fmla="*/ 32 h 103"/>
                <a:gd name="T6" fmla="*/ 1275 w 1440"/>
                <a:gd name="T7" fmla="*/ 32 h 103"/>
                <a:gd name="T8" fmla="*/ 1275 w 1440"/>
                <a:gd name="T9" fmla="*/ 58 h 103"/>
                <a:gd name="T10" fmla="*/ 1275 w 1440"/>
                <a:gd name="T11" fmla="*/ 59 h 103"/>
                <a:gd name="T12" fmla="*/ 1206 w 1440"/>
                <a:gd name="T13" fmla="*/ 59 h 103"/>
                <a:gd name="T14" fmla="*/ 1206 w 1440"/>
                <a:gd name="T15" fmla="*/ 32 h 103"/>
                <a:gd name="T16" fmla="*/ 1050 w 1440"/>
                <a:gd name="T17" fmla="*/ 32 h 103"/>
                <a:gd name="T18" fmla="*/ 1050 w 1440"/>
                <a:gd name="T19" fmla="*/ 0 h 103"/>
                <a:gd name="T20" fmla="*/ 929 w 1440"/>
                <a:gd name="T21" fmla="*/ 0 h 103"/>
                <a:gd name="T22" fmla="*/ 929 w 1440"/>
                <a:gd name="T23" fmla="*/ 59 h 103"/>
                <a:gd name="T24" fmla="*/ 929 w 1440"/>
                <a:gd name="T25" fmla="*/ 59 h 103"/>
                <a:gd name="T26" fmla="*/ 860 w 1440"/>
                <a:gd name="T27" fmla="*/ 59 h 103"/>
                <a:gd name="T28" fmla="*/ 860 w 1440"/>
                <a:gd name="T29" fmla="*/ 0 h 103"/>
                <a:gd name="T30" fmla="*/ 768 w 1440"/>
                <a:gd name="T31" fmla="*/ 0 h 103"/>
                <a:gd name="T32" fmla="*/ 805 w 1440"/>
                <a:gd name="T33" fmla="*/ 36 h 103"/>
                <a:gd name="T34" fmla="*/ 805 w 1440"/>
                <a:gd name="T35" fmla="*/ 59 h 103"/>
                <a:gd name="T36" fmla="*/ 663 w 1440"/>
                <a:gd name="T37" fmla="*/ 59 h 103"/>
                <a:gd name="T38" fmla="*/ 663 w 1440"/>
                <a:gd name="T39" fmla="*/ 59 h 103"/>
                <a:gd name="T40" fmla="*/ 594 w 1440"/>
                <a:gd name="T41" fmla="*/ 59 h 103"/>
                <a:gd name="T42" fmla="*/ 594 w 1440"/>
                <a:gd name="T43" fmla="*/ 59 h 103"/>
                <a:gd name="T44" fmla="*/ 504 w 1440"/>
                <a:gd name="T45" fmla="*/ 59 h 103"/>
                <a:gd name="T46" fmla="*/ 504 w 1440"/>
                <a:gd name="T47" fmla="*/ 0 h 103"/>
                <a:gd name="T48" fmla="*/ 446 w 1440"/>
                <a:gd name="T49" fmla="*/ 0 h 103"/>
                <a:gd name="T50" fmla="*/ 446 w 1440"/>
                <a:gd name="T51" fmla="*/ 61 h 103"/>
                <a:gd name="T52" fmla="*/ 372 w 1440"/>
                <a:gd name="T53" fmla="*/ 61 h 103"/>
                <a:gd name="T54" fmla="*/ 372 w 1440"/>
                <a:gd name="T55" fmla="*/ 0 h 103"/>
                <a:gd name="T56" fmla="*/ 316 w 1440"/>
                <a:gd name="T57" fmla="*/ 0 h 103"/>
                <a:gd name="T58" fmla="*/ 316 w 1440"/>
                <a:gd name="T59" fmla="*/ 60 h 103"/>
                <a:gd name="T60" fmla="*/ 247 w 1440"/>
                <a:gd name="T61" fmla="*/ 60 h 103"/>
                <a:gd name="T62" fmla="*/ 247 w 1440"/>
                <a:gd name="T63" fmla="*/ 0 h 103"/>
                <a:gd name="T64" fmla="*/ 126 w 1440"/>
                <a:gd name="T65" fmla="*/ 0 h 103"/>
                <a:gd name="T66" fmla="*/ 126 w 1440"/>
                <a:gd name="T67" fmla="*/ 59 h 103"/>
                <a:gd name="T68" fmla="*/ 89 w 1440"/>
                <a:gd name="T69" fmla="*/ 59 h 103"/>
                <a:gd name="T70" fmla="*/ 89 w 1440"/>
                <a:gd name="T71" fmla="*/ 59 h 103"/>
                <a:gd name="T72" fmla="*/ 52 w 1440"/>
                <a:gd name="T73" fmla="*/ 59 h 103"/>
                <a:gd name="T74" fmla="*/ 52 w 1440"/>
                <a:gd name="T75" fmla="*/ 0 h 103"/>
                <a:gd name="T76" fmla="*/ 39 w 1440"/>
                <a:gd name="T77" fmla="*/ 0 h 103"/>
                <a:gd name="T78" fmla="*/ 39 w 1440"/>
                <a:gd name="T79" fmla="*/ 0 h 103"/>
                <a:gd name="T80" fmla="*/ 0 w 1440"/>
                <a:gd name="T81" fmla="*/ 51 h 103"/>
                <a:gd name="T82" fmla="*/ 44 w 1440"/>
                <a:gd name="T83" fmla="*/ 103 h 103"/>
                <a:gd name="T84" fmla="*/ 1396 w 1440"/>
                <a:gd name="T85" fmla="*/ 103 h 103"/>
                <a:gd name="T86" fmla="*/ 1440 w 1440"/>
                <a:gd name="T87" fmla="*/ 51 h 103"/>
                <a:gd name="T88" fmla="*/ 1396 w 1440"/>
                <a:gd name="T8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0" h="103">
                  <a:moveTo>
                    <a:pt x="1396" y="0"/>
                  </a:moveTo>
                  <a:cubicBezTo>
                    <a:pt x="1396" y="0"/>
                    <a:pt x="1387" y="0"/>
                    <a:pt x="1371" y="0"/>
                  </a:cubicBezTo>
                  <a:cubicBezTo>
                    <a:pt x="1371" y="32"/>
                    <a:pt x="1371" y="32"/>
                    <a:pt x="1371" y="32"/>
                  </a:cubicBezTo>
                  <a:cubicBezTo>
                    <a:pt x="1275" y="32"/>
                    <a:pt x="1275" y="32"/>
                    <a:pt x="1275" y="32"/>
                  </a:cubicBezTo>
                  <a:cubicBezTo>
                    <a:pt x="1275" y="58"/>
                    <a:pt x="1275" y="58"/>
                    <a:pt x="1275" y="58"/>
                  </a:cubicBezTo>
                  <a:cubicBezTo>
                    <a:pt x="1275" y="59"/>
                    <a:pt x="1275" y="59"/>
                    <a:pt x="1275" y="59"/>
                  </a:cubicBezTo>
                  <a:cubicBezTo>
                    <a:pt x="1206" y="59"/>
                    <a:pt x="1206" y="59"/>
                    <a:pt x="1206" y="59"/>
                  </a:cubicBezTo>
                  <a:cubicBezTo>
                    <a:pt x="1206" y="32"/>
                    <a:pt x="1206" y="32"/>
                    <a:pt x="1206" y="32"/>
                  </a:cubicBezTo>
                  <a:cubicBezTo>
                    <a:pt x="1050" y="32"/>
                    <a:pt x="1050" y="32"/>
                    <a:pt x="1050" y="32"/>
                  </a:cubicBezTo>
                  <a:cubicBezTo>
                    <a:pt x="1050" y="0"/>
                    <a:pt x="1050" y="0"/>
                    <a:pt x="1050" y="0"/>
                  </a:cubicBezTo>
                  <a:cubicBezTo>
                    <a:pt x="1011" y="0"/>
                    <a:pt x="971" y="0"/>
                    <a:pt x="929" y="0"/>
                  </a:cubicBezTo>
                  <a:cubicBezTo>
                    <a:pt x="929" y="59"/>
                    <a:pt x="929" y="59"/>
                    <a:pt x="929" y="59"/>
                  </a:cubicBezTo>
                  <a:cubicBezTo>
                    <a:pt x="929" y="59"/>
                    <a:pt x="929" y="59"/>
                    <a:pt x="929" y="59"/>
                  </a:cubicBezTo>
                  <a:cubicBezTo>
                    <a:pt x="860" y="59"/>
                    <a:pt x="860" y="59"/>
                    <a:pt x="860" y="59"/>
                  </a:cubicBezTo>
                  <a:cubicBezTo>
                    <a:pt x="860" y="0"/>
                    <a:pt x="860" y="0"/>
                    <a:pt x="860" y="0"/>
                  </a:cubicBezTo>
                  <a:cubicBezTo>
                    <a:pt x="830" y="0"/>
                    <a:pt x="799" y="0"/>
                    <a:pt x="768" y="0"/>
                  </a:cubicBezTo>
                  <a:cubicBezTo>
                    <a:pt x="805" y="36"/>
                    <a:pt x="805" y="36"/>
                    <a:pt x="805" y="36"/>
                  </a:cubicBezTo>
                  <a:cubicBezTo>
                    <a:pt x="805" y="59"/>
                    <a:pt x="805" y="59"/>
                    <a:pt x="805" y="59"/>
                  </a:cubicBezTo>
                  <a:cubicBezTo>
                    <a:pt x="663" y="59"/>
                    <a:pt x="663" y="59"/>
                    <a:pt x="663" y="59"/>
                  </a:cubicBezTo>
                  <a:cubicBezTo>
                    <a:pt x="663" y="59"/>
                    <a:pt x="663" y="59"/>
                    <a:pt x="663" y="59"/>
                  </a:cubicBezTo>
                  <a:cubicBezTo>
                    <a:pt x="594" y="59"/>
                    <a:pt x="594" y="59"/>
                    <a:pt x="594" y="59"/>
                  </a:cubicBezTo>
                  <a:cubicBezTo>
                    <a:pt x="594" y="59"/>
                    <a:pt x="594" y="59"/>
                    <a:pt x="594" y="59"/>
                  </a:cubicBezTo>
                  <a:cubicBezTo>
                    <a:pt x="504" y="59"/>
                    <a:pt x="504" y="59"/>
                    <a:pt x="504" y="59"/>
                  </a:cubicBezTo>
                  <a:cubicBezTo>
                    <a:pt x="504" y="0"/>
                    <a:pt x="504" y="0"/>
                    <a:pt x="504" y="0"/>
                  </a:cubicBezTo>
                  <a:cubicBezTo>
                    <a:pt x="484" y="0"/>
                    <a:pt x="465" y="0"/>
                    <a:pt x="446" y="0"/>
                  </a:cubicBezTo>
                  <a:cubicBezTo>
                    <a:pt x="446" y="61"/>
                    <a:pt x="446" y="61"/>
                    <a:pt x="446" y="61"/>
                  </a:cubicBezTo>
                  <a:cubicBezTo>
                    <a:pt x="372" y="61"/>
                    <a:pt x="372" y="61"/>
                    <a:pt x="372" y="61"/>
                  </a:cubicBezTo>
                  <a:cubicBezTo>
                    <a:pt x="372" y="0"/>
                    <a:pt x="372" y="0"/>
                    <a:pt x="372" y="0"/>
                  </a:cubicBezTo>
                  <a:cubicBezTo>
                    <a:pt x="353" y="0"/>
                    <a:pt x="334" y="0"/>
                    <a:pt x="316" y="0"/>
                  </a:cubicBezTo>
                  <a:cubicBezTo>
                    <a:pt x="316" y="60"/>
                    <a:pt x="316" y="60"/>
                    <a:pt x="316" y="60"/>
                  </a:cubicBezTo>
                  <a:cubicBezTo>
                    <a:pt x="247" y="60"/>
                    <a:pt x="247" y="60"/>
                    <a:pt x="247" y="60"/>
                  </a:cubicBezTo>
                  <a:cubicBezTo>
                    <a:pt x="247" y="0"/>
                    <a:pt x="247" y="0"/>
                    <a:pt x="247" y="0"/>
                  </a:cubicBezTo>
                  <a:cubicBezTo>
                    <a:pt x="200" y="0"/>
                    <a:pt x="159" y="0"/>
                    <a:pt x="126" y="0"/>
                  </a:cubicBezTo>
                  <a:cubicBezTo>
                    <a:pt x="126" y="59"/>
                    <a:pt x="126" y="59"/>
                    <a:pt x="126" y="59"/>
                  </a:cubicBezTo>
                  <a:cubicBezTo>
                    <a:pt x="89" y="59"/>
                    <a:pt x="89" y="59"/>
                    <a:pt x="89" y="59"/>
                  </a:cubicBezTo>
                  <a:cubicBezTo>
                    <a:pt x="89" y="59"/>
                    <a:pt x="89" y="59"/>
                    <a:pt x="89" y="59"/>
                  </a:cubicBezTo>
                  <a:cubicBezTo>
                    <a:pt x="52" y="59"/>
                    <a:pt x="52" y="59"/>
                    <a:pt x="52" y="59"/>
                  </a:cubicBezTo>
                  <a:cubicBezTo>
                    <a:pt x="52" y="0"/>
                    <a:pt x="52" y="0"/>
                    <a:pt x="52" y="0"/>
                  </a:cubicBezTo>
                  <a:cubicBezTo>
                    <a:pt x="43" y="0"/>
                    <a:pt x="39" y="0"/>
                    <a:pt x="39" y="0"/>
                  </a:cubicBezTo>
                  <a:cubicBezTo>
                    <a:pt x="39" y="0"/>
                    <a:pt x="39" y="0"/>
                    <a:pt x="39" y="0"/>
                  </a:cubicBezTo>
                  <a:cubicBezTo>
                    <a:pt x="17" y="3"/>
                    <a:pt x="0" y="25"/>
                    <a:pt x="0" y="51"/>
                  </a:cubicBezTo>
                  <a:cubicBezTo>
                    <a:pt x="0" y="80"/>
                    <a:pt x="20" y="103"/>
                    <a:pt x="44" y="103"/>
                  </a:cubicBezTo>
                  <a:cubicBezTo>
                    <a:pt x="48" y="103"/>
                    <a:pt x="1392" y="103"/>
                    <a:pt x="1396" y="103"/>
                  </a:cubicBezTo>
                  <a:cubicBezTo>
                    <a:pt x="1420" y="103"/>
                    <a:pt x="1440" y="80"/>
                    <a:pt x="1440" y="51"/>
                  </a:cubicBezTo>
                  <a:cubicBezTo>
                    <a:pt x="1440" y="23"/>
                    <a:pt x="1420" y="0"/>
                    <a:pt x="1396" y="0"/>
                  </a:cubicBezTo>
                </a:path>
              </a:pathLst>
            </a:custGeom>
            <a:solidFill>
              <a:srgbClr val="BF6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6"/>
            <p:cNvSpPr>
              <a:spLocks noChangeArrowheads="1"/>
            </p:cNvSpPr>
            <p:nvPr/>
          </p:nvSpPr>
          <p:spPr bwMode="auto">
            <a:xfrm>
              <a:off x="2808" y="2820"/>
              <a:ext cx="176" cy="1072"/>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7"/>
            <p:cNvSpPr>
              <a:spLocks noChangeArrowheads="1"/>
            </p:cNvSpPr>
            <p:nvPr/>
          </p:nvSpPr>
          <p:spPr bwMode="auto">
            <a:xfrm>
              <a:off x="2808" y="2820"/>
              <a:ext cx="176"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8"/>
            <p:cNvSpPr>
              <a:spLocks noChangeArrowheads="1"/>
            </p:cNvSpPr>
            <p:nvPr/>
          </p:nvSpPr>
          <p:spPr bwMode="auto">
            <a:xfrm>
              <a:off x="2808" y="3016"/>
              <a:ext cx="88" cy="876"/>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9"/>
            <p:cNvSpPr>
              <a:spLocks noChangeArrowheads="1"/>
            </p:cNvSpPr>
            <p:nvPr/>
          </p:nvSpPr>
          <p:spPr bwMode="auto">
            <a:xfrm>
              <a:off x="2808" y="3016"/>
              <a:ext cx="88"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0"/>
            <p:cNvSpPr>
              <a:spLocks noChangeArrowheads="1"/>
            </p:cNvSpPr>
            <p:nvPr/>
          </p:nvSpPr>
          <p:spPr bwMode="auto">
            <a:xfrm>
              <a:off x="2051" y="1582"/>
              <a:ext cx="1077" cy="1434"/>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11"/>
            <p:cNvSpPr>
              <a:spLocks noChangeArrowheads="1"/>
            </p:cNvSpPr>
            <p:nvPr/>
          </p:nvSpPr>
          <p:spPr bwMode="auto">
            <a:xfrm>
              <a:off x="2051" y="1582"/>
              <a:ext cx="1077" cy="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2"/>
            <p:cNvSpPr>
              <a:spLocks noChangeArrowheads="1"/>
            </p:cNvSpPr>
            <p:nvPr/>
          </p:nvSpPr>
          <p:spPr bwMode="auto">
            <a:xfrm>
              <a:off x="2051" y="2820"/>
              <a:ext cx="173" cy="106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3"/>
            <p:cNvSpPr>
              <a:spLocks noChangeArrowheads="1"/>
            </p:cNvSpPr>
            <p:nvPr/>
          </p:nvSpPr>
          <p:spPr bwMode="auto">
            <a:xfrm>
              <a:off x="2051" y="2820"/>
              <a:ext cx="173" cy="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Rectangle 16"/>
            <p:cNvSpPr>
              <a:spLocks noChangeArrowheads="1"/>
            </p:cNvSpPr>
            <p:nvPr/>
          </p:nvSpPr>
          <p:spPr bwMode="auto">
            <a:xfrm>
              <a:off x="2136" y="2820"/>
              <a:ext cx="88" cy="7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Rectangle 17"/>
            <p:cNvSpPr>
              <a:spLocks noChangeArrowheads="1"/>
            </p:cNvSpPr>
            <p:nvPr/>
          </p:nvSpPr>
          <p:spPr bwMode="auto">
            <a:xfrm>
              <a:off x="2136" y="2820"/>
              <a:ext cx="8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p:nvSpPr>
          <p:spPr bwMode="auto">
            <a:xfrm>
              <a:off x="2224" y="3016"/>
              <a:ext cx="2" cy="731"/>
            </a:xfrm>
            <a:custGeom>
              <a:avLst/>
              <a:gdLst>
                <a:gd name="T0" fmla="*/ 1 w 1"/>
                <a:gd name="T1" fmla="*/ 0 h 309"/>
                <a:gd name="T2" fmla="*/ 0 w 1"/>
                <a:gd name="T3" fmla="*/ 0 h 309"/>
                <a:gd name="T4" fmla="*/ 0 w 1"/>
                <a:gd name="T5" fmla="*/ 309 h 309"/>
                <a:gd name="T6" fmla="*/ 1 w 1"/>
                <a:gd name="T7" fmla="*/ 309 h 309"/>
                <a:gd name="T8" fmla="*/ 1 w 1"/>
                <a:gd name="T9" fmla="*/ 0 h 309"/>
              </a:gdLst>
              <a:ahLst/>
              <a:cxnLst>
                <a:cxn ang="0">
                  <a:pos x="T0" y="T1"/>
                </a:cxn>
                <a:cxn ang="0">
                  <a:pos x="T2" y="T3"/>
                </a:cxn>
                <a:cxn ang="0">
                  <a:pos x="T4" y="T5"/>
                </a:cxn>
                <a:cxn ang="0">
                  <a:pos x="T6" y="T7"/>
                </a:cxn>
                <a:cxn ang="0">
                  <a:pos x="T8" y="T9"/>
                </a:cxn>
              </a:cxnLst>
              <a:rect l="0" t="0" r="r" b="b"/>
              <a:pathLst>
                <a:path w="1" h="309">
                  <a:moveTo>
                    <a:pt x="1" y="0"/>
                  </a:moveTo>
                  <a:cubicBezTo>
                    <a:pt x="0" y="0"/>
                    <a:pt x="0" y="0"/>
                    <a:pt x="0" y="0"/>
                  </a:cubicBezTo>
                  <a:cubicBezTo>
                    <a:pt x="0" y="309"/>
                    <a:pt x="0" y="309"/>
                    <a:pt x="0" y="309"/>
                  </a:cubicBezTo>
                  <a:cubicBezTo>
                    <a:pt x="1" y="309"/>
                    <a:pt x="1" y="309"/>
                    <a:pt x="1" y="309"/>
                  </a:cubicBezTo>
                  <a:cubicBezTo>
                    <a:pt x="1" y="0"/>
                    <a:pt x="1" y="0"/>
                    <a:pt x="1"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9"/>
            <p:cNvSpPr>
              <a:spLocks/>
            </p:cNvSpPr>
            <p:nvPr/>
          </p:nvSpPr>
          <p:spPr bwMode="auto">
            <a:xfrm>
              <a:off x="2139" y="3747"/>
              <a:ext cx="87" cy="140"/>
            </a:xfrm>
            <a:custGeom>
              <a:avLst/>
              <a:gdLst>
                <a:gd name="T0" fmla="*/ 37 w 37"/>
                <a:gd name="T1" fmla="*/ 0 h 59"/>
                <a:gd name="T2" fmla="*/ 36 w 37"/>
                <a:gd name="T3" fmla="*/ 0 h 59"/>
                <a:gd name="T4" fmla="*/ 36 w 37"/>
                <a:gd name="T5" fmla="*/ 59 h 59"/>
                <a:gd name="T6" fmla="*/ 0 w 37"/>
                <a:gd name="T7" fmla="*/ 59 h 59"/>
                <a:gd name="T8" fmla="*/ 0 w 37"/>
                <a:gd name="T9" fmla="*/ 59 h 59"/>
                <a:gd name="T10" fmla="*/ 37 w 37"/>
                <a:gd name="T11" fmla="*/ 59 h 59"/>
                <a:gd name="T12" fmla="*/ 37 w 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37" y="0"/>
                  </a:moveTo>
                  <a:cubicBezTo>
                    <a:pt x="37" y="0"/>
                    <a:pt x="37" y="0"/>
                    <a:pt x="36" y="0"/>
                  </a:cubicBezTo>
                  <a:cubicBezTo>
                    <a:pt x="36" y="59"/>
                    <a:pt x="36" y="59"/>
                    <a:pt x="36" y="59"/>
                  </a:cubicBezTo>
                  <a:cubicBezTo>
                    <a:pt x="0" y="59"/>
                    <a:pt x="0" y="59"/>
                    <a:pt x="0" y="59"/>
                  </a:cubicBezTo>
                  <a:cubicBezTo>
                    <a:pt x="0" y="59"/>
                    <a:pt x="0" y="59"/>
                    <a:pt x="0" y="59"/>
                  </a:cubicBezTo>
                  <a:cubicBezTo>
                    <a:pt x="37" y="59"/>
                    <a:pt x="37" y="59"/>
                    <a:pt x="37" y="59"/>
                  </a:cubicBezTo>
                  <a:cubicBezTo>
                    <a:pt x="37" y="0"/>
                    <a:pt x="37" y="0"/>
                    <a:pt x="37" y="0"/>
                  </a:cubicBezTo>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Rectangle 20"/>
            <p:cNvSpPr>
              <a:spLocks noChangeArrowheads="1"/>
            </p:cNvSpPr>
            <p:nvPr/>
          </p:nvSpPr>
          <p:spPr bwMode="auto">
            <a:xfrm>
              <a:off x="2224" y="3011"/>
              <a:ext cx="2" cy="5"/>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21"/>
            <p:cNvSpPr>
              <a:spLocks noChangeArrowheads="1"/>
            </p:cNvSpPr>
            <p:nvPr/>
          </p:nvSpPr>
          <p:spPr bwMode="auto">
            <a:xfrm>
              <a:off x="2224" y="3011"/>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2"/>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3"/>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4"/>
            <p:cNvSpPr>
              <a:spLocks/>
            </p:cNvSpPr>
            <p:nvPr/>
          </p:nvSpPr>
          <p:spPr bwMode="auto">
            <a:xfrm>
              <a:off x="4157" y="798"/>
              <a:ext cx="1749" cy="1053"/>
            </a:xfrm>
            <a:custGeom>
              <a:avLst/>
              <a:gdLst>
                <a:gd name="T0" fmla="*/ 667 w 739"/>
                <a:gd name="T1" fmla="*/ 221 h 445"/>
                <a:gd name="T2" fmla="*/ 544 w 739"/>
                <a:gd name="T3" fmla="*/ 126 h 445"/>
                <a:gd name="T4" fmla="*/ 543 w 739"/>
                <a:gd name="T5" fmla="*/ 126 h 445"/>
                <a:gd name="T6" fmla="*/ 543 w 739"/>
                <a:gd name="T7" fmla="*/ 126 h 445"/>
                <a:gd name="T8" fmla="*/ 418 w 739"/>
                <a:gd name="T9" fmla="*/ 0 h 445"/>
                <a:gd name="T10" fmla="*/ 307 w 739"/>
                <a:gd name="T11" fmla="*/ 66 h 445"/>
                <a:gd name="T12" fmla="*/ 267 w 739"/>
                <a:gd name="T13" fmla="*/ 59 h 445"/>
                <a:gd name="T14" fmla="*/ 149 w 739"/>
                <a:gd name="T15" fmla="*/ 177 h 445"/>
                <a:gd name="T16" fmla="*/ 150 w 739"/>
                <a:gd name="T17" fmla="*/ 178 h 445"/>
                <a:gd name="T18" fmla="*/ 134 w 739"/>
                <a:gd name="T19" fmla="*/ 177 h 445"/>
                <a:gd name="T20" fmla="*/ 0 w 739"/>
                <a:gd name="T21" fmla="*/ 311 h 445"/>
                <a:gd name="T22" fmla="*/ 134 w 739"/>
                <a:gd name="T23" fmla="*/ 445 h 445"/>
                <a:gd name="T24" fmla="*/ 624 w 739"/>
                <a:gd name="T25" fmla="*/ 445 h 445"/>
                <a:gd name="T26" fmla="*/ 739 w 739"/>
                <a:gd name="T27" fmla="*/ 329 h 445"/>
                <a:gd name="T28" fmla="*/ 667 w 739"/>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45">
                  <a:moveTo>
                    <a:pt x="667" y="221"/>
                  </a:moveTo>
                  <a:cubicBezTo>
                    <a:pt x="653" y="166"/>
                    <a:pt x="603" y="126"/>
                    <a:pt x="544" y="126"/>
                  </a:cubicBezTo>
                  <a:cubicBezTo>
                    <a:pt x="543" y="126"/>
                    <a:pt x="543" y="126"/>
                    <a:pt x="543" y="126"/>
                  </a:cubicBezTo>
                  <a:cubicBezTo>
                    <a:pt x="543" y="126"/>
                    <a:pt x="543" y="126"/>
                    <a:pt x="543" y="126"/>
                  </a:cubicBezTo>
                  <a:cubicBezTo>
                    <a:pt x="543" y="56"/>
                    <a:pt x="487" y="0"/>
                    <a:pt x="418" y="0"/>
                  </a:cubicBezTo>
                  <a:cubicBezTo>
                    <a:pt x="370" y="0"/>
                    <a:pt x="328" y="27"/>
                    <a:pt x="307" y="66"/>
                  </a:cubicBezTo>
                  <a:cubicBezTo>
                    <a:pt x="295" y="62"/>
                    <a:pt x="281" y="59"/>
                    <a:pt x="267" y="59"/>
                  </a:cubicBezTo>
                  <a:cubicBezTo>
                    <a:pt x="202" y="59"/>
                    <a:pt x="149" y="112"/>
                    <a:pt x="149" y="177"/>
                  </a:cubicBezTo>
                  <a:cubicBezTo>
                    <a:pt x="149" y="178"/>
                    <a:pt x="150" y="178"/>
                    <a:pt x="150" y="178"/>
                  </a:cubicBezTo>
                  <a:cubicBezTo>
                    <a:pt x="144" y="178"/>
                    <a:pt x="139" y="177"/>
                    <a:pt x="134" y="177"/>
                  </a:cubicBezTo>
                  <a:cubicBezTo>
                    <a:pt x="60" y="177"/>
                    <a:pt x="0" y="237"/>
                    <a:pt x="0" y="311"/>
                  </a:cubicBezTo>
                  <a:cubicBezTo>
                    <a:pt x="0" y="385"/>
                    <a:pt x="60" y="445"/>
                    <a:pt x="134" y="445"/>
                  </a:cubicBezTo>
                  <a:cubicBezTo>
                    <a:pt x="624" y="445"/>
                    <a:pt x="624" y="445"/>
                    <a:pt x="624" y="445"/>
                  </a:cubicBezTo>
                  <a:cubicBezTo>
                    <a:pt x="688" y="445"/>
                    <a:pt x="739" y="393"/>
                    <a:pt x="739" y="329"/>
                  </a:cubicBezTo>
                  <a:cubicBezTo>
                    <a:pt x="739" y="280"/>
                    <a:pt x="709"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5"/>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10" y="239"/>
                  </a:moveTo>
                  <a:lnTo>
                    <a:pt x="360" y="239"/>
                  </a:lnTo>
                  <a:lnTo>
                    <a:pt x="360" y="10"/>
                  </a:lnTo>
                  <a:lnTo>
                    <a:pt x="10" y="10"/>
                  </a:lnTo>
                  <a:lnTo>
                    <a:pt x="10"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6"/>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moveTo>
                    <a:pt x="10" y="239"/>
                  </a:moveTo>
                  <a:lnTo>
                    <a:pt x="360" y="239"/>
                  </a:lnTo>
                  <a:lnTo>
                    <a:pt x="360" y="10"/>
                  </a:lnTo>
                  <a:lnTo>
                    <a:pt x="10" y="10"/>
                  </a:lnTo>
                  <a:lnTo>
                    <a:pt x="10" y="2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7"/>
            <p:cNvSpPr>
              <a:spLocks noEditPoints="1"/>
            </p:cNvSpPr>
            <p:nvPr/>
          </p:nvSpPr>
          <p:spPr bwMode="auto">
            <a:xfrm>
              <a:off x="4689" y="1096"/>
              <a:ext cx="1217" cy="755"/>
            </a:xfrm>
            <a:custGeom>
              <a:avLst/>
              <a:gdLst>
                <a:gd name="T0" fmla="*/ 345 w 514"/>
                <a:gd name="T1" fmla="*/ 183 h 319"/>
                <a:gd name="T2" fmla="*/ 197 w 514"/>
                <a:gd name="T3" fmla="*/ 183 h 319"/>
                <a:gd name="T4" fmla="*/ 197 w 514"/>
                <a:gd name="T5" fmla="*/ 280 h 319"/>
                <a:gd name="T6" fmla="*/ 285 w 514"/>
                <a:gd name="T7" fmla="*/ 280 h 319"/>
                <a:gd name="T8" fmla="*/ 240 w 514"/>
                <a:gd name="T9" fmla="*/ 238 h 319"/>
                <a:gd name="T10" fmla="*/ 238 w 514"/>
                <a:gd name="T11" fmla="*/ 233 h 319"/>
                <a:gd name="T12" fmla="*/ 242 w 514"/>
                <a:gd name="T13" fmla="*/ 231 h 319"/>
                <a:gd name="T14" fmla="*/ 244 w 514"/>
                <a:gd name="T15" fmla="*/ 231 h 319"/>
                <a:gd name="T16" fmla="*/ 294 w 514"/>
                <a:gd name="T17" fmla="*/ 280 h 319"/>
                <a:gd name="T18" fmla="*/ 345 w 514"/>
                <a:gd name="T19" fmla="*/ 280 h 319"/>
                <a:gd name="T20" fmla="*/ 345 w 514"/>
                <a:gd name="T21" fmla="*/ 183 h 319"/>
                <a:gd name="T22" fmla="*/ 319 w 514"/>
                <a:gd name="T23" fmla="*/ 0 h 319"/>
                <a:gd name="T24" fmla="*/ 319 w 514"/>
                <a:gd name="T25" fmla="*/ 0 h 319"/>
                <a:gd name="T26" fmla="*/ 0 w 514"/>
                <a:gd name="T27" fmla="*/ 319 h 319"/>
                <a:gd name="T28" fmla="*/ 302 w 514"/>
                <a:gd name="T29" fmla="*/ 319 h 319"/>
                <a:gd name="T30" fmla="*/ 287 w 514"/>
                <a:gd name="T31" fmla="*/ 284 h 319"/>
                <a:gd name="T32" fmla="*/ 193 w 514"/>
                <a:gd name="T33" fmla="*/ 284 h 319"/>
                <a:gd name="T34" fmla="*/ 193 w 514"/>
                <a:gd name="T35" fmla="*/ 179 h 319"/>
                <a:gd name="T36" fmla="*/ 349 w 514"/>
                <a:gd name="T37" fmla="*/ 179 h 319"/>
                <a:gd name="T38" fmla="*/ 349 w 514"/>
                <a:gd name="T39" fmla="*/ 284 h 319"/>
                <a:gd name="T40" fmla="*/ 297 w 514"/>
                <a:gd name="T41" fmla="*/ 284 h 319"/>
                <a:gd name="T42" fmla="*/ 310 w 514"/>
                <a:gd name="T43" fmla="*/ 319 h 319"/>
                <a:gd name="T44" fmla="*/ 399 w 514"/>
                <a:gd name="T45" fmla="*/ 319 h 319"/>
                <a:gd name="T46" fmla="*/ 514 w 514"/>
                <a:gd name="T47" fmla="*/ 203 h 319"/>
                <a:gd name="T48" fmla="*/ 442 w 514"/>
                <a:gd name="T49" fmla="*/ 95 h 319"/>
                <a:gd name="T50" fmla="*/ 319 w 514"/>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4" h="319">
                  <a:moveTo>
                    <a:pt x="345" y="183"/>
                  </a:moveTo>
                  <a:cubicBezTo>
                    <a:pt x="197" y="183"/>
                    <a:pt x="197" y="183"/>
                    <a:pt x="197" y="183"/>
                  </a:cubicBezTo>
                  <a:cubicBezTo>
                    <a:pt x="197" y="280"/>
                    <a:pt x="197" y="280"/>
                    <a:pt x="197" y="280"/>
                  </a:cubicBezTo>
                  <a:cubicBezTo>
                    <a:pt x="285" y="280"/>
                    <a:pt x="285" y="280"/>
                    <a:pt x="285" y="280"/>
                  </a:cubicBezTo>
                  <a:cubicBezTo>
                    <a:pt x="274" y="264"/>
                    <a:pt x="260" y="249"/>
                    <a:pt x="240" y="238"/>
                  </a:cubicBezTo>
                  <a:cubicBezTo>
                    <a:pt x="238" y="237"/>
                    <a:pt x="237" y="235"/>
                    <a:pt x="238" y="233"/>
                  </a:cubicBezTo>
                  <a:cubicBezTo>
                    <a:pt x="239" y="232"/>
                    <a:pt x="240" y="231"/>
                    <a:pt x="242" y="231"/>
                  </a:cubicBezTo>
                  <a:cubicBezTo>
                    <a:pt x="243" y="231"/>
                    <a:pt x="243" y="231"/>
                    <a:pt x="244" y="231"/>
                  </a:cubicBezTo>
                  <a:cubicBezTo>
                    <a:pt x="267" y="244"/>
                    <a:pt x="283" y="261"/>
                    <a:pt x="294" y="280"/>
                  </a:cubicBezTo>
                  <a:cubicBezTo>
                    <a:pt x="345" y="280"/>
                    <a:pt x="345" y="280"/>
                    <a:pt x="345" y="280"/>
                  </a:cubicBezTo>
                  <a:cubicBezTo>
                    <a:pt x="345" y="183"/>
                    <a:pt x="345" y="183"/>
                    <a:pt x="345" y="183"/>
                  </a:cubicBezTo>
                  <a:moveTo>
                    <a:pt x="319" y="0"/>
                  </a:moveTo>
                  <a:cubicBezTo>
                    <a:pt x="319" y="0"/>
                    <a:pt x="319" y="0"/>
                    <a:pt x="319" y="0"/>
                  </a:cubicBezTo>
                  <a:cubicBezTo>
                    <a:pt x="0" y="319"/>
                    <a:pt x="0" y="319"/>
                    <a:pt x="0" y="319"/>
                  </a:cubicBezTo>
                  <a:cubicBezTo>
                    <a:pt x="302" y="319"/>
                    <a:pt x="302" y="319"/>
                    <a:pt x="302" y="319"/>
                  </a:cubicBezTo>
                  <a:cubicBezTo>
                    <a:pt x="299" y="307"/>
                    <a:pt x="294" y="295"/>
                    <a:pt x="287"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7" y="307"/>
                    <a:pt x="310" y="319"/>
                  </a:cubicBezTo>
                  <a:cubicBezTo>
                    <a:pt x="399" y="319"/>
                    <a:pt x="399" y="319"/>
                    <a:pt x="399" y="319"/>
                  </a:cubicBezTo>
                  <a:cubicBezTo>
                    <a:pt x="463" y="319"/>
                    <a:pt x="514" y="267"/>
                    <a:pt x="514" y="203"/>
                  </a:cubicBezTo>
                  <a:cubicBezTo>
                    <a:pt x="514" y="154"/>
                    <a:pt x="484" y="112"/>
                    <a:pt x="442" y="95"/>
                  </a:cubicBezTo>
                  <a:cubicBezTo>
                    <a:pt x="428" y="40"/>
                    <a:pt x="378" y="0"/>
                    <a:pt x="319"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8"/>
            <p:cNvSpPr>
              <a:spLocks/>
            </p:cNvSpPr>
            <p:nvPr/>
          </p:nvSpPr>
          <p:spPr bwMode="auto">
            <a:xfrm>
              <a:off x="5146" y="1520"/>
              <a:ext cx="369" cy="249"/>
            </a:xfrm>
            <a:custGeom>
              <a:avLst/>
              <a:gdLst>
                <a:gd name="T0" fmla="*/ 156 w 156"/>
                <a:gd name="T1" fmla="*/ 0 h 105"/>
                <a:gd name="T2" fmla="*/ 0 w 156"/>
                <a:gd name="T3" fmla="*/ 0 h 105"/>
                <a:gd name="T4" fmla="*/ 0 w 156"/>
                <a:gd name="T5" fmla="*/ 105 h 105"/>
                <a:gd name="T6" fmla="*/ 94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1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4" y="105"/>
                    <a:pt x="94" y="105"/>
                    <a:pt x="94"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1" y="101"/>
                    <a:pt x="101" y="101"/>
                    <a:pt x="101" y="101"/>
                  </a:cubicBezTo>
                  <a:cubicBezTo>
                    <a:pt x="102"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9"/>
            <p:cNvSpPr>
              <a:spLocks/>
            </p:cNvSpPr>
            <p:nvPr/>
          </p:nvSpPr>
          <p:spPr bwMode="auto">
            <a:xfrm>
              <a:off x="4581" y="3549"/>
              <a:ext cx="127"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0"/>
            <p:cNvSpPr>
              <a:spLocks/>
            </p:cNvSpPr>
            <p:nvPr/>
          </p:nvSpPr>
          <p:spPr bwMode="auto">
            <a:xfrm>
              <a:off x="4734" y="3549"/>
              <a:ext cx="128"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1"/>
            <p:cNvSpPr>
              <a:spLocks/>
            </p:cNvSpPr>
            <p:nvPr/>
          </p:nvSpPr>
          <p:spPr bwMode="auto">
            <a:xfrm>
              <a:off x="4782" y="1641"/>
              <a:ext cx="702" cy="1953"/>
            </a:xfrm>
            <a:custGeom>
              <a:avLst/>
              <a:gdLst>
                <a:gd name="T0" fmla="*/ 34 w 297"/>
                <a:gd name="T1" fmla="*/ 825 h 825"/>
                <a:gd name="T2" fmla="*/ 30 w 297"/>
                <a:gd name="T3" fmla="*/ 822 h 825"/>
                <a:gd name="T4" fmla="*/ 145 w 297"/>
                <a:gd name="T5" fmla="*/ 450 h 825"/>
                <a:gd name="T6" fmla="*/ 261 w 297"/>
                <a:gd name="T7" fmla="*/ 217 h 825"/>
                <a:gd name="T8" fmla="*/ 201 w 297"/>
                <a:gd name="T9" fmla="*/ 8 h 825"/>
                <a:gd name="T10" fmla="*/ 199 w 297"/>
                <a:gd name="T11" fmla="*/ 3 h 825"/>
                <a:gd name="T12" fmla="*/ 205 w 297"/>
                <a:gd name="T13" fmla="*/ 1 h 825"/>
                <a:gd name="T14" fmla="*/ 269 w 297"/>
                <a:gd name="T15" fmla="*/ 219 h 825"/>
                <a:gd name="T16" fmla="*/ 151 w 297"/>
                <a:gd name="T17" fmla="*/ 455 h 825"/>
                <a:gd name="T18" fmla="*/ 38 w 297"/>
                <a:gd name="T19" fmla="*/ 820 h 825"/>
                <a:gd name="T20" fmla="*/ 35 w 297"/>
                <a:gd name="T21" fmla="*/ 825 h 825"/>
                <a:gd name="T22" fmla="*/ 34 w 297"/>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825">
                  <a:moveTo>
                    <a:pt x="34" y="825"/>
                  </a:moveTo>
                  <a:cubicBezTo>
                    <a:pt x="32" y="825"/>
                    <a:pt x="30" y="823"/>
                    <a:pt x="30" y="822"/>
                  </a:cubicBezTo>
                  <a:cubicBezTo>
                    <a:pt x="0" y="676"/>
                    <a:pt x="73" y="561"/>
                    <a:pt x="145" y="450"/>
                  </a:cubicBezTo>
                  <a:cubicBezTo>
                    <a:pt x="192" y="377"/>
                    <a:pt x="240" y="302"/>
                    <a:pt x="261" y="217"/>
                  </a:cubicBezTo>
                  <a:cubicBezTo>
                    <a:pt x="272" y="170"/>
                    <a:pt x="289" y="57"/>
                    <a:pt x="201" y="8"/>
                  </a:cubicBezTo>
                  <a:cubicBezTo>
                    <a:pt x="199" y="7"/>
                    <a:pt x="198" y="5"/>
                    <a:pt x="199" y="3"/>
                  </a:cubicBezTo>
                  <a:cubicBezTo>
                    <a:pt x="200" y="1"/>
                    <a:pt x="203" y="0"/>
                    <a:pt x="205" y="1"/>
                  </a:cubicBezTo>
                  <a:cubicBezTo>
                    <a:pt x="297" y="53"/>
                    <a:pt x="280" y="170"/>
                    <a:pt x="269" y="219"/>
                  </a:cubicBezTo>
                  <a:cubicBezTo>
                    <a:pt x="248" y="305"/>
                    <a:pt x="199" y="381"/>
                    <a:pt x="151" y="455"/>
                  </a:cubicBezTo>
                  <a:cubicBezTo>
                    <a:pt x="78" y="569"/>
                    <a:pt x="8" y="678"/>
                    <a:pt x="38" y="820"/>
                  </a:cubicBezTo>
                  <a:cubicBezTo>
                    <a:pt x="38"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2"/>
            <p:cNvSpPr>
              <a:spLocks/>
            </p:cNvSpPr>
            <p:nvPr/>
          </p:nvSpPr>
          <p:spPr bwMode="auto">
            <a:xfrm>
              <a:off x="2868" y="1177"/>
              <a:ext cx="804" cy="800"/>
            </a:xfrm>
            <a:custGeom>
              <a:avLst/>
              <a:gdLst>
                <a:gd name="T0" fmla="*/ 51 w 340"/>
                <a:gd name="T1" fmla="*/ 167 h 338"/>
                <a:gd name="T2" fmla="*/ 0 w 340"/>
                <a:gd name="T3" fmla="*/ 0 h 338"/>
                <a:gd name="T4" fmla="*/ 2 w 340"/>
                <a:gd name="T5" fmla="*/ 2 h 338"/>
                <a:gd name="T6" fmla="*/ 81 w 340"/>
                <a:gd name="T7" fmla="*/ 0 h 338"/>
                <a:gd name="T8" fmla="*/ 82 w 340"/>
                <a:gd name="T9" fmla="*/ 7 h 338"/>
                <a:gd name="T10" fmla="*/ 88 w 340"/>
                <a:gd name="T11" fmla="*/ 38 h 338"/>
                <a:gd name="T12" fmla="*/ 121 w 340"/>
                <a:gd name="T13" fmla="*/ 130 h 338"/>
                <a:gd name="T14" fmla="*/ 340 w 340"/>
                <a:gd name="T15" fmla="*/ 259 h 338"/>
                <a:gd name="T16" fmla="*/ 340 w 340"/>
                <a:gd name="T17" fmla="*/ 338 h 338"/>
                <a:gd name="T18" fmla="*/ 337 w 340"/>
                <a:gd name="T19" fmla="*/ 338 h 338"/>
                <a:gd name="T20" fmla="*/ 51 w 340"/>
                <a:gd name="T21" fmla="*/ 1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338">
                  <a:moveTo>
                    <a:pt x="51" y="167"/>
                  </a:moveTo>
                  <a:cubicBezTo>
                    <a:pt x="7" y="84"/>
                    <a:pt x="0" y="3"/>
                    <a:pt x="0" y="0"/>
                  </a:cubicBezTo>
                  <a:cubicBezTo>
                    <a:pt x="2" y="2"/>
                    <a:pt x="2" y="2"/>
                    <a:pt x="2" y="2"/>
                  </a:cubicBezTo>
                  <a:cubicBezTo>
                    <a:pt x="81" y="0"/>
                    <a:pt x="81" y="0"/>
                    <a:pt x="81" y="0"/>
                  </a:cubicBezTo>
                  <a:cubicBezTo>
                    <a:pt x="81" y="0"/>
                    <a:pt x="81" y="0"/>
                    <a:pt x="82" y="7"/>
                  </a:cubicBezTo>
                  <a:cubicBezTo>
                    <a:pt x="83" y="14"/>
                    <a:pt x="85" y="25"/>
                    <a:pt x="88" y="38"/>
                  </a:cubicBezTo>
                  <a:cubicBezTo>
                    <a:pt x="93" y="63"/>
                    <a:pt x="103" y="97"/>
                    <a:pt x="121" y="130"/>
                  </a:cubicBezTo>
                  <a:cubicBezTo>
                    <a:pt x="158" y="197"/>
                    <a:pt x="216" y="258"/>
                    <a:pt x="340" y="259"/>
                  </a:cubicBezTo>
                  <a:cubicBezTo>
                    <a:pt x="340" y="338"/>
                    <a:pt x="340" y="338"/>
                    <a:pt x="340" y="338"/>
                  </a:cubicBezTo>
                  <a:cubicBezTo>
                    <a:pt x="339" y="338"/>
                    <a:pt x="338" y="338"/>
                    <a:pt x="337" y="338"/>
                  </a:cubicBezTo>
                  <a:cubicBezTo>
                    <a:pt x="184" y="338"/>
                    <a:pt x="94" y="250"/>
                    <a:pt x="51" y="167"/>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Rectangle 33"/>
            <p:cNvSpPr>
              <a:spLocks noChangeArrowheads="1"/>
            </p:cNvSpPr>
            <p:nvPr/>
          </p:nvSpPr>
          <p:spPr bwMode="auto">
            <a:xfrm>
              <a:off x="4413" y="3691"/>
              <a:ext cx="759"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Rectangle 34"/>
            <p:cNvSpPr>
              <a:spLocks noChangeArrowheads="1"/>
            </p:cNvSpPr>
            <p:nvPr/>
          </p:nvSpPr>
          <p:spPr bwMode="auto">
            <a:xfrm>
              <a:off x="4413" y="3691"/>
              <a:ext cx="7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5"/>
            <p:cNvSpPr>
              <a:spLocks/>
            </p:cNvSpPr>
            <p:nvPr/>
          </p:nvSpPr>
          <p:spPr bwMode="auto">
            <a:xfrm>
              <a:off x="2868" y="1186"/>
              <a:ext cx="795" cy="791"/>
            </a:xfrm>
            <a:custGeom>
              <a:avLst/>
              <a:gdLst>
                <a:gd name="T0" fmla="*/ 51 w 336"/>
                <a:gd name="T1" fmla="*/ 166 h 334"/>
                <a:gd name="T2" fmla="*/ 0 w 336"/>
                <a:gd name="T3" fmla="*/ 0 h 334"/>
                <a:gd name="T4" fmla="*/ 2 w 336"/>
                <a:gd name="T5" fmla="*/ 3 h 334"/>
                <a:gd name="T6" fmla="*/ 80 w 336"/>
                <a:gd name="T7" fmla="*/ 1 h 334"/>
                <a:gd name="T8" fmla="*/ 81 w 336"/>
                <a:gd name="T9" fmla="*/ 8 h 334"/>
                <a:gd name="T10" fmla="*/ 86 w 336"/>
                <a:gd name="T11" fmla="*/ 38 h 334"/>
                <a:gd name="T12" fmla="*/ 119 w 336"/>
                <a:gd name="T13" fmla="*/ 129 h 334"/>
                <a:gd name="T14" fmla="*/ 336 w 336"/>
                <a:gd name="T15" fmla="*/ 256 h 334"/>
                <a:gd name="T16" fmla="*/ 336 w 336"/>
                <a:gd name="T17" fmla="*/ 334 h 334"/>
                <a:gd name="T18" fmla="*/ 333 w 336"/>
                <a:gd name="T19" fmla="*/ 334 h 334"/>
                <a:gd name="T20" fmla="*/ 51 w 336"/>
                <a:gd name="T21" fmla="*/ 166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4">
                  <a:moveTo>
                    <a:pt x="51" y="166"/>
                  </a:moveTo>
                  <a:cubicBezTo>
                    <a:pt x="7" y="84"/>
                    <a:pt x="0" y="3"/>
                    <a:pt x="0" y="0"/>
                  </a:cubicBezTo>
                  <a:cubicBezTo>
                    <a:pt x="2" y="3"/>
                    <a:pt x="2" y="3"/>
                    <a:pt x="2" y="3"/>
                  </a:cubicBezTo>
                  <a:cubicBezTo>
                    <a:pt x="80" y="1"/>
                    <a:pt x="80" y="1"/>
                    <a:pt x="80" y="1"/>
                  </a:cubicBezTo>
                  <a:cubicBezTo>
                    <a:pt x="80" y="1"/>
                    <a:pt x="80" y="1"/>
                    <a:pt x="81" y="8"/>
                  </a:cubicBezTo>
                  <a:cubicBezTo>
                    <a:pt x="82" y="15"/>
                    <a:pt x="84" y="25"/>
                    <a:pt x="86" y="38"/>
                  </a:cubicBezTo>
                  <a:cubicBezTo>
                    <a:pt x="92" y="63"/>
                    <a:pt x="102" y="97"/>
                    <a:pt x="119" y="129"/>
                  </a:cubicBezTo>
                  <a:cubicBezTo>
                    <a:pt x="156" y="194"/>
                    <a:pt x="213" y="255"/>
                    <a:pt x="336" y="256"/>
                  </a:cubicBezTo>
                  <a:cubicBezTo>
                    <a:pt x="336" y="334"/>
                    <a:pt x="336" y="334"/>
                    <a:pt x="336" y="334"/>
                  </a:cubicBezTo>
                  <a:cubicBezTo>
                    <a:pt x="335" y="334"/>
                    <a:pt x="334" y="334"/>
                    <a:pt x="333" y="334"/>
                  </a:cubicBezTo>
                  <a:cubicBezTo>
                    <a:pt x="182" y="334"/>
                    <a:pt x="93" y="247"/>
                    <a:pt x="51" y="16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6"/>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7"/>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8"/>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9"/>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40"/>
            <p:cNvSpPr>
              <a:spLocks noChangeArrowheads="1"/>
            </p:cNvSpPr>
            <p:nvPr/>
          </p:nvSpPr>
          <p:spPr bwMode="auto">
            <a:xfrm>
              <a:off x="3121" y="2706"/>
              <a:ext cx="229" cy="95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Rectangle 41"/>
            <p:cNvSpPr>
              <a:spLocks noChangeArrowheads="1"/>
            </p:cNvSpPr>
            <p:nvPr/>
          </p:nvSpPr>
          <p:spPr bwMode="auto">
            <a:xfrm>
              <a:off x="3121" y="2706"/>
              <a:ext cx="229"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42"/>
            <p:cNvSpPr>
              <a:spLocks/>
            </p:cNvSpPr>
            <p:nvPr/>
          </p:nvSpPr>
          <p:spPr bwMode="auto">
            <a:xfrm>
              <a:off x="2300" y="1134"/>
              <a:ext cx="944" cy="1527"/>
            </a:xfrm>
            <a:custGeom>
              <a:avLst/>
              <a:gdLst>
                <a:gd name="T0" fmla="*/ 321 w 399"/>
                <a:gd name="T1" fmla="*/ 18 h 645"/>
                <a:gd name="T2" fmla="*/ 102 w 399"/>
                <a:gd name="T3" fmla="*/ 18 h 645"/>
                <a:gd name="T4" fmla="*/ 103 w 399"/>
                <a:gd name="T5" fmla="*/ 19 h 645"/>
                <a:gd name="T6" fmla="*/ 0 w 399"/>
                <a:gd name="T7" fmla="*/ 147 h 645"/>
                <a:gd name="T8" fmla="*/ 0 w 399"/>
                <a:gd name="T9" fmla="*/ 645 h 645"/>
                <a:gd name="T10" fmla="*/ 399 w 399"/>
                <a:gd name="T11" fmla="*/ 645 h 645"/>
                <a:gd name="T12" fmla="*/ 399 w 399"/>
                <a:gd name="T13" fmla="*/ 153 h 645"/>
                <a:gd name="T14" fmla="*/ 321 w 399"/>
                <a:gd name="T15" fmla="*/ 18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645">
                  <a:moveTo>
                    <a:pt x="321" y="18"/>
                  </a:moveTo>
                  <a:cubicBezTo>
                    <a:pt x="102" y="18"/>
                    <a:pt x="102" y="18"/>
                    <a:pt x="102" y="18"/>
                  </a:cubicBezTo>
                  <a:cubicBezTo>
                    <a:pt x="103" y="19"/>
                    <a:pt x="103" y="19"/>
                    <a:pt x="103" y="19"/>
                  </a:cubicBezTo>
                  <a:cubicBezTo>
                    <a:pt x="103" y="19"/>
                    <a:pt x="0" y="0"/>
                    <a:pt x="0" y="147"/>
                  </a:cubicBezTo>
                  <a:cubicBezTo>
                    <a:pt x="0" y="645"/>
                    <a:pt x="0" y="645"/>
                    <a:pt x="0" y="645"/>
                  </a:cubicBezTo>
                  <a:cubicBezTo>
                    <a:pt x="399" y="645"/>
                    <a:pt x="399" y="645"/>
                    <a:pt x="399" y="645"/>
                  </a:cubicBezTo>
                  <a:cubicBezTo>
                    <a:pt x="399" y="153"/>
                    <a:pt x="399" y="153"/>
                    <a:pt x="399" y="153"/>
                  </a:cubicBezTo>
                  <a:cubicBezTo>
                    <a:pt x="399" y="39"/>
                    <a:pt x="342" y="21"/>
                    <a:pt x="321" y="18"/>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43"/>
            <p:cNvSpPr>
              <a:spLocks noChangeArrowheads="1"/>
            </p:cNvSpPr>
            <p:nvPr/>
          </p:nvSpPr>
          <p:spPr bwMode="auto">
            <a:xfrm>
              <a:off x="3497" y="3658"/>
              <a:ext cx="54"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4"/>
            <p:cNvSpPr>
              <a:spLocks noChangeArrowheads="1"/>
            </p:cNvSpPr>
            <p:nvPr/>
          </p:nvSpPr>
          <p:spPr bwMode="auto">
            <a:xfrm>
              <a:off x="3497" y="3658"/>
              <a:ext cx="5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5"/>
            <p:cNvSpPr>
              <a:spLocks noChangeArrowheads="1"/>
            </p:cNvSpPr>
            <p:nvPr/>
          </p:nvSpPr>
          <p:spPr bwMode="auto">
            <a:xfrm>
              <a:off x="3497" y="2782"/>
              <a:ext cx="54" cy="876"/>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6"/>
            <p:cNvSpPr>
              <a:spLocks noChangeArrowheads="1"/>
            </p:cNvSpPr>
            <p:nvPr/>
          </p:nvSpPr>
          <p:spPr bwMode="auto">
            <a:xfrm>
              <a:off x="3497" y="2782"/>
              <a:ext cx="54"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47"/>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8"/>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49"/>
            <p:cNvSpPr>
              <a:spLocks noChangeArrowheads="1"/>
            </p:cNvSpPr>
            <p:nvPr/>
          </p:nvSpPr>
          <p:spPr bwMode="auto">
            <a:xfrm>
              <a:off x="3050" y="2891"/>
              <a:ext cx="71" cy="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50"/>
            <p:cNvSpPr>
              <a:spLocks noChangeArrowheads="1"/>
            </p:cNvSpPr>
            <p:nvPr/>
          </p:nvSpPr>
          <p:spPr bwMode="auto">
            <a:xfrm>
              <a:off x="3050" y="2891"/>
              <a:ext cx="7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1"/>
            <p:cNvSpPr>
              <a:spLocks noChangeArrowheads="1"/>
            </p:cNvSpPr>
            <p:nvPr/>
          </p:nvSpPr>
          <p:spPr bwMode="auto">
            <a:xfrm>
              <a:off x="2676" y="2891"/>
              <a:ext cx="374"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2"/>
            <p:cNvSpPr>
              <a:spLocks noChangeArrowheads="1"/>
            </p:cNvSpPr>
            <p:nvPr/>
          </p:nvSpPr>
          <p:spPr bwMode="auto">
            <a:xfrm>
              <a:off x="2676" y="2891"/>
              <a:ext cx="374"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53"/>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54"/>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55"/>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56"/>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7"/>
            <p:cNvSpPr>
              <a:spLocks noChangeArrowheads="1"/>
            </p:cNvSpPr>
            <p:nvPr/>
          </p:nvSpPr>
          <p:spPr bwMode="auto">
            <a:xfrm>
              <a:off x="2300" y="2891"/>
              <a:ext cx="213"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58"/>
            <p:cNvSpPr>
              <a:spLocks noChangeArrowheads="1"/>
            </p:cNvSpPr>
            <p:nvPr/>
          </p:nvSpPr>
          <p:spPr bwMode="auto">
            <a:xfrm>
              <a:off x="2300" y="2891"/>
              <a:ext cx="213"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59"/>
            <p:cNvSpPr>
              <a:spLocks noChangeArrowheads="1"/>
            </p:cNvSpPr>
            <p:nvPr/>
          </p:nvSpPr>
          <p:spPr bwMode="auto">
            <a:xfrm>
              <a:off x="2300" y="2782"/>
              <a:ext cx="213" cy="109"/>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60"/>
            <p:cNvSpPr>
              <a:spLocks noChangeArrowheads="1"/>
            </p:cNvSpPr>
            <p:nvPr/>
          </p:nvSpPr>
          <p:spPr bwMode="auto">
            <a:xfrm>
              <a:off x="2300" y="2782"/>
              <a:ext cx="213"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61"/>
            <p:cNvSpPr>
              <a:spLocks noChangeArrowheads="1"/>
            </p:cNvSpPr>
            <p:nvPr/>
          </p:nvSpPr>
          <p:spPr bwMode="auto">
            <a:xfrm>
              <a:off x="3121" y="3658"/>
              <a:ext cx="109"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62"/>
            <p:cNvSpPr>
              <a:spLocks noChangeArrowheads="1"/>
            </p:cNvSpPr>
            <p:nvPr/>
          </p:nvSpPr>
          <p:spPr bwMode="auto">
            <a:xfrm>
              <a:off x="3121" y="3658"/>
              <a:ext cx="10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63"/>
            <p:cNvSpPr>
              <a:spLocks noChangeArrowheads="1"/>
            </p:cNvSpPr>
            <p:nvPr/>
          </p:nvSpPr>
          <p:spPr bwMode="auto">
            <a:xfrm>
              <a:off x="3334"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4"/>
            <p:cNvSpPr>
              <a:spLocks noChangeArrowheads="1"/>
            </p:cNvSpPr>
            <p:nvPr/>
          </p:nvSpPr>
          <p:spPr bwMode="auto">
            <a:xfrm>
              <a:off x="3334"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5"/>
            <p:cNvSpPr>
              <a:spLocks noChangeArrowheads="1"/>
            </p:cNvSpPr>
            <p:nvPr/>
          </p:nvSpPr>
          <p:spPr bwMode="auto">
            <a:xfrm>
              <a:off x="4782"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6"/>
            <p:cNvSpPr>
              <a:spLocks noChangeArrowheads="1"/>
            </p:cNvSpPr>
            <p:nvPr/>
          </p:nvSpPr>
          <p:spPr bwMode="auto">
            <a:xfrm>
              <a:off x="4782"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67"/>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68"/>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69"/>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70"/>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71"/>
            <p:cNvSpPr>
              <a:spLocks noChangeArrowheads="1"/>
            </p:cNvSpPr>
            <p:nvPr/>
          </p:nvSpPr>
          <p:spPr bwMode="auto">
            <a:xfrm>
              <a:off x="3963"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Rectangle 72"/>
            <p:cNvSpPr>
              <a:spLocks noChangeArrowheads="1"/>
            </p:cNvSpPr>
            <p:nvPr/>
          </p:nvSpPr>
          <p:spPr bwMode="auto">
            <a:xfrm>
              <a:off x="3963"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3"/>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74"/>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Rectangle 75"/>
            <p:cNvSpPr>
              <a:spLocks noChangeArrowheads="1"/>
            </p:cNvSpPr>
            <p:nvPr/>
          </p:nvSpPr>
          <p:spPr bwMode="auto">
            <a:xfrm>
              <a:off x="3142" y="1956"/>
              <a:ext cx="166" cy="705"/>
            </a:xfrm>
            <a:prstGeom prst="rect">
              <a:avLst/>
            </a:prstGeom>
            <a:solidFill>
              <a:srgbClr val="55D4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Rectangle 76"/>
            <p:cNvSpPr>
              <a:spLocks noChangeArrowheads="1"/>
            </p:cNvSpPr>
            <p:nvPr/>
          </p:nvSpPr>
          <p:spPr bwMode="auto">
            <a:xfrm>
              <a:off x="3142" y="1956"/>
              <a:ext cx="166"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7"/>
            <p:cNvSpPr>
              <a:spLocks noChangeArrowheads="1"/>
            </p:cNvSpPr>
            <p:nvPr/>
          </p:nvSpPr>
          <p:spPr bwMode="auto">
            <a:xfrm>
              <a:off x="2300" y="1904"/>
              <a:ext cx="1" cy="549"/>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8"/>
            <p:cNvSpPr>
              <a:spLocks/>
            </p:cNvSpPr>
            <p:nvPr/>
          </p:nvSpPr>
          <p:spPr bwMode="auto">
            <a:xfrm>
              <a:off x="2300" y="1904"/>
              <a:ext cx="0" cy="549"/>
            </a:xfrm>
            <a:custGeom>
              <a:avLst/>
              <a:gdLst>
                <a:gd name="T0" fmla="*/ 0 h 549"/>
                <a:gd name="T1" fmla="*/ 549 h 549"/>
                <a:gd name="T2" fmla="*/ 549 h 549"/>
                <a:gd name="T3" fmla="*/ 0 h 549"/>
              </a:gdLst>
              <a:ahLst/>
              <a:cxnLst>
                <a:cxn ang="0">
                  <a:pos x="0" y="T0"/>
                </a:cxn>
                <a:cxn ang="0">
                  <a:pos x="0" y="T1"/>
                </a:cxn>
                <a:cxn ang="0">
                  <a:pos x="0" y="T2"/>
                </a:cxn>
                <a:cxn ang="0">
                  <a:pos x="0" y="T3"/>
                </a:cxn>
              </a:cxnLst>
              <a:rect l="0" t="0" r="r" b="b"/>
              <a:pathLst>
                <a:path h="549">
                  <a:moveTo>
                    <a:pt x="0" y="0"/>
                  </a:moveTo>
                  <a:lnTo>
                    <a:pt x="0" y="549"/>
                  </a:lnTo>
                  <a:lnTo>
                    <a:pt x="0" y="54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79"/>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close/>
                </a:path>
              </a:pathLst>
            </a:custGeom>
            <a:solidFill>
              <a:srgbClr val="005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0"/>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81"/>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close/>
                  <a:moveTo>
                    <a:pt x="0" y="0"/>
                  </a:moveTo>
                  <a:lnTo>
                    <a:pt x="0" y="0"/>
                  </a:lnTo>
                  <a:lnTo>
                    <a:pt x="0" y="549"/>
                  </a:lnTo>
                  <a:lnTo>
                    <a:pt x="0" y="755"/>
                  </a:lnTo>
                  <a:lnTo>
                    <a:pt x="0" y="757"/>
                  </a:lnTo>
                  <a:lnTo>
                    <a:pt x="213" y="757"/>
                  </a:lnTo>
                  <a:lnTo>
                    <a:pt x="213" y="222"/>
                  </a:lnTo>
                  <a:lnTo>
                    <a:pt x="213" y="123"/>
                  </a:lnTo>
                  <a:lnTo>
                    <a:pt x="0" y="0"/>
                  </a:lnTo>
                  <a:close/>
                </a:path>
              </a:pathLst>
            </a:custGeom>
            <a:solidFill>
              <a:srgbClr val="C900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82"/>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moveTo>
                    <a:pt x="0" y="0"/>
                  </a:moveTo>
                  <a:lnTo>
                    <a:pt x="0" y="0"/>
                  </a:lnTo>
                  <a:lnTo>
                    <a:pt x="0" y="549"/>
                  </a:lnTo>
                  <a:lnTo>
                    <a:pt x="0" y="755"/>
                  </a:lnTo>
                  <a:lnTo>
                    <a:pt x="0" y="757"/>
                  </a:lnTo>
                  <a:lnTo>
                    <a:pt x="213" y="757"/>
                  </a:lnTo>
                  <a:lnTo>
                    <a:pt x="213" y="222"/>
                  </a:lnTo>
                  <a:lnTo>
                    <a:pt x="213" y="12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83"/>
            <p:cNvSpPr>
              <a:spLocks/>
            </p:cNvSpPr>
            <p:nvPr/>
          </p:nvSpPr>
          <p:spPr bwMode="auto">
            <a:xfrm>
              <a:off x="3036" y="1577"/>
              <a:ext cx="286" cy="286"/>
            </a:xfrm>
            <a:custGeom>
              <a:avLst/>
              <a:gdLst>
                <a:gd name="T0" fmla="*/ 104 w 121"/>
                <a:gd name="T1" fmla="*/ 22 h 121"/>
                <a:gd name="T2" fmla="*/ 38 w 121"/>
                <a:gd name="T3" fmla="*/ 17 h 121"/>
                <a:gd name="T4" fmla="*/ 36 w 121"/>
                <a:gd name="T5" fmla="*/ 18 h 121"/>
                <a:gd name="T6" fmla="*/ 36 w 121"/>
                <a:gd name="T7" fmla="*/ 18 h 121"/>
                <a:gd name="T8" fmla="*/ 0 w 121"/>
                <a:gd name="T9" fmla="*/ 50 h 121"/>
                <a:gd name="T10" fmla="*/ 61 w 121"/>
                <a:gd name="T11" fmla="*/ 121 h 121"/>
                <a:gd name="T12" fmla="*/ 97 w 121"/>
                <a:gd name="T13" fmla="*/ 89 h 121"/>
                <a:gd name="T14" fmla="*/ 97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7" y="0"/>
                    <a:pt x="38" y="17"/>
                  </a:cubicBezTo>
                  <a:cubicBezTo>
                    <a:pt x="37" y="17"/>
                    <a:pt x="37" y="18"/>
                    <a:pt x="36" y="18"/>
                  </a:cubicBezTo>
                  <a:cubicBezTo>
                    <a:pt x="36" y="18"/>
                    <a:pt x="36" y="18"/>
                    <a:pt x="36" y="18"/>
                  </a:cubicBezTo>
                  <a:cubicBezTo>
                    <a:pt x="0" y="50"/>
                    <a:pt x="0" y="50"/>
                    <a:pt x="0" y="50"/>
                  </a:cubicBezTo>
                  <a:cubicBezTo>
                    <a:pt x="61" y="121"/>
                    <a:pt x="61" y="121"/>
                    <a:pt x="61" y="121"/>
                  </a:cubicBezTo>
                  <a:cubicBezTo>
                    <a:pt x="97" y="89"/>
                    <a:pt x="97" y="89"/>
                    <a:pt x="97" y="89"/>
                  </a:cubicBezTo>
                  <a:cubicBezTo>
                    <a:pt x="97" y="89"/>
                    <a:pt x="97" y="89"/>
                    <a:pt x="97" y="89"/>
                  </a:cubicBezTo>
                  <a:cubicBezTo>
                    <a:pt x="98" y="88"/>
                    <a:pt x="98" y="88"/>
                    <a:pt x="99" y="88"/>
                  </a:cubicBezTo>
                  <a:cubicBezTo>
                    <a:pt x="118" y="71"/>
                    <a:pt x="121" y="41"/>
                    <a:pt x="104" y="22"/>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Rectangle 84"/>
            <p:cNvSpPr>
              <a:spLocks noChangeArrowheads="1"/>
            </p:cNvSpPr>
            <p:nvPr/>
          </p:nvSpPr>
          <p:spPr bwMode="auto">
            <a:xfrm>
              <a:off x="2513" y="1939"/>
              <a:ext cx="2432" cy="18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Rectangle 85"/>
            <p:cNvSpPr>
              <a:spLocks noChangeArrowheads="1"/>
            </p:cNvSpPr>
            <p:nvPr/>
          </p:nvSpPr>
          <p:spPr bwMode="auto">
            <a:xfrm>
              <a:off x="2513" y="1939"/>
              <a:ext cx="243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86"/>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87"/>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Rectangle 88"/>
            <p:cNvSpPr>
              <a:spLocks noChangeArrowheads="1"/>
            </p:cNvSpPr>
            <p:nvPr/>
          </p:nvSpPr>
          <p:spPr bwMode="auto">
            <a:xfrm>
              <a:off x="3085" y="1830"/>
              <a:ext cx="918"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Rectangle 89"/>
            <p:cNvSpPr>
              <a:spLocks noChangeArrowheads="1"/>
            </p:cNvSpPr>
            <p:nvPr/>
          </p:nvSpPr>
          <p:spPr bwMode="auto">
            <a:xfrm>
              <a:off x="3085" y="1830"/>
              <a:ext cx="91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90"/>
            <p:cNvSpPr>
              <a:spLocks/>
            </p:cNvSpPr>
            <p:nvPr/>
          </p:nvSpPr>
          <p:spPr bwMode="auto">
            <a:xfrm>
              <a:off x="3085" y="1830"/>
              <a:ext cx="393" cy="109"/>
            </a:xfrm>
            <a:custGeom>
              <a:avLst/>
              <a:gdLst>
                <a:gd name="T0" fmla="*/ 96 w 166"/>
                <a:gd name="T1" fmla="*/ 0 h 46"/>
                <a:gd name="T2" fmla="*/ 55 w 166"/>
                <a:gd name="T3" fmla="*/ 0 h 46"/>
                <a:gd name="T4" fmla="*/ 28 w 166"/>
                <a:gd name="T5" fmla="*/ 0 h 46"/>
                <a:gd name="T6" fmla="*/ 0 w 166"/>
                <a:gd name="T7" fmla="*/ 0 h 46"/>
                <a:gd name="T8" fmla="*/ 0 w 166"/>
                <a:gd name="T9" fmla="*/ 46 h 46"/>
                <a:gd name="T10" fmla="*/ 166 w 166"/>
                <a:gd name="T11" fmla="*/ 46 h 46"/>
                <a:gd name="T12" fmla="*/ 166 w 166"/>
                <a:gd name="T13" fmla="*/ 11 h 46"/>
                <a:gd name="T14" fmla="*/ 119 w 166"/>
                <a:gd name="T15" fmla="*/ 11 h 46"/>
                <a:gd name="T16" fmla="*/ 96 w 166"/>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6">
                  <a:moveTo>
                    <a:pt x="96" y="0"/>
                  </a:moveTo>
                  <a:cubicBezTo>
                    <a:pt x="55" y="0"/>
                    <a:pt x="55" y="0"/>
                    <a:pt x="55" y="0"/>
                  </a:cubicBezTo>
                  <a:cubicBezTo>
                    <a:pt x="28" y="0"/>
                    <a:pt x="28" y="0"/>
                    <a:pt x="28" y="0"/>
                  </a:cubicBezTo>
                  <a:cubicBezTo>
                    <a:pt x="0" y="0"/>
                    <a:pt x="0" y="0"/>
                    <a:pt x="0" y="0"/>
                  </a:cubicBezTo>
                  <a:cubicBezTo>
                    <a:pt x="0" y="46"/>
                    <a:pt x="0" y="46"/>
                    <a:pt x="0" y="46"/>
                  </a:cubicBezTo>
                  <a:cubicBezTo>
                    <a:pt x="166" y="46"/>
                    <a:pt x="166" y="46"/>
                    <a:pt x="166" y="46"/>
                  </a:cubicBezTo>
                  <a:cubicBezTo>
                    <a:pt x="166" y="11"/>
                    <a:pt x="166" y="11"/>
                    <a:pt x="166" y="11"/>
                  </a:cubicBezTo>
                  <a:cubicBezTo>
                    <a:pt x="119" y="11"/>
                    <a:pt x="119" y="11"/>
                    <a:pt x="119" y="11"/>
                  </a:cubicBezTo>
                  <a:cubicBezTo>
                    <a:pt x="119" y="11"/>
                    <a:pt x="105" y="11"/>
                    <a:pt x="96"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91"/>
            <p:cNvSpPr>
              <a:spLocks/>
            </p:cNvSpPr>
            <p:nvPr/>
          </p:nvSpPr>
          <p:spPr bwMode="auto">
            <a:xfrm>
              <a:off x="3301" y="784"/>
              <a:ext cx="1299" cy="1072"/>
            </a:xfrm>
            <a:custGeom>
              <a:avLst/>
              <a:gdLst>
                <a:gd name="T0" fmla="*/ 549 w 549"/>
                <a:gd name="T1" fmla="*/ 28 h 453"/>
                <a:gd name="T2" fmla="*/ 549 w 549"/>
                <a:gd name="T3" fmla="*/ 424 h 453"/>
                <a:gd name="T4" fmla="*/ 521 w 549"/>
                <a:gd name="T5" fmla="*/ 453 h 453"/>
                <a:gd name="T6" fmla="*/ 28 w 549"/>
                <a:gd name="T7" fmla="*/ 453 h 453"/>
                <a:gd name="T8" fmla="*/ 0 w 549"/>
                <a:gd name="T9" fmla="*/ 424 h 453"/>
                <a:gd name="T10" fmla="*/ 0 w 549"/>
                <a:gd name="T11" fmla="*/ 28 h 453"/>
                <a:gd name="T12" fmla="*/ 28 w 549"/>
                <a:gd name="T13" fmla="*/ 0 h 453"/>
                <a:gd name="T14" fmla="*/ 521 w 549"/>
                <a:gd name="T15" fmla="*/ 0 h 453"/>
                <a:gd name="T16" fmla="*/ 549 w 549"/>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453">
                  <a:moveTo>
                    <a:pt x="549" y="28"/>
                  </a:moveTo>
                  <a:cubicBezTo>
                    <a:pt x="549" y="424"/>
                    <a:pt x="549" y="424"/>
                    <a:pt x="549" y="424"/>
                  </a:cubicBezTo>
                  <a:cubicBezTo>
                    <a:pt x="549" y="424"/>
                    <a:pt x="549" y="453"/>
                    <a:pt x="521" y="453"/>
                  </a:cubicBezTo>
                  <a:cubicBezTo>
                    <a:pt x="28" y="453"/>
                    <a:pt x="28" y="453"/>
                    <a:pt x="28" y="453"/>
                  </a:cubicBezTo>
                  <a:cubicBezTo>
                    <a:pt x="28" y="453"/>
                    <a:pt x="0" y="453"/>
                    <a:pt x="0" y="424"/>
                  </a:cubicBezTo>
                  <a:cubicBezTo>
                    <a:pt x="0" y="28"/>
                    <a:pt x="0" y="28"/>
                    <a:pt x="0" y="28"/>
                  </a:cubicBezTo>
                  <a:cubicBezTo>
                    <a:pt x="0" y="28"/>
                    <a:pt x="0" y="0"/>
                    <a:pt x="28" y="0"/>
                  </a:cubicBezTo>
                  <a:cubicBezTo>
                    <a:pt x="521" y="0"/>
                    <a:pt x="521" y="0"/>
                    <a:pt x="521" y="0"/>
                  </a:cubicBezTo>
                  <a:cubicBezTo>
                    <a:pt x="521" y="0"/>
                    <a:pt x="549" y="0"/>
                    <a:pt x="549"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92"/>
            <p:cNvSpPr>
              <a:spLocks/>
            </p:cNvSpPr>
            <p:nvPr/>
          </p:nvSpPr>
          <p:spPr bwMode="auto">
            <a:xfrm>
              <a:off x="3350" y="784"/>
              <a:ext cx="1339" cy="1072"/>
            </a:xfrm>
            <a:custGeom>
              <a:avLst/>
              <a:gdLst>
                <a:gd name="T0" fmla="*/ 566 w 566"/>
                <a:gd name="T1" fmla="*/ 28 h 453"/>
                <a:gd name="T2" fmla="*/ 566 w 566"/>
                <a:gd name="T3" fmla="*/ 424 h 453"/>
                <a:gd name="T4" fmla="*/ 538 w 566"/>
                <a:gd name="T5" fmla="*/ 453 h 453"/>
                <a:gd name="T6" fmla="*/ 29 w 566"/>
                <a:gd name="T7" fmla="*/ 453 h 453"/>
                <a:gd name="T8" fmla="*/ 0 w 566"/>
                <a:gd name="T9" fmla="*/ 424 h 453"/>
                <a:gd name="T10" fmla="*/ 0 w 566"/>
                <a:gd name="T11" fmla="*/ 28 h 453"/>
                <a:gd name="T12" fmla="*/ 29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9" y="453"/>
                    <a:pt x="29" y="453"/>
                    <a:pt x="29" y="453"/>
                  </a:cubicBezTo>
                  <a:cubicBezTo>
                    <a:pt x="29" y="453"/>
                    <a:pt x="0" y="453"/>
                    <a:pt x="0" y="424"/>
                  </a:cubicBezTo>
                  <a:cubicBezTo>
                    <a:pt x="0" y="28"/>
                    <a:pt x="0" y="28"/>
                    <a:pt x="0" y="28"/>
                  </a:cubicBezTo>
                  <a:cubicBezTo>
                    <a:pt x="0" y="28"/>
                    <a:pt x="0" y="0"/>
                    <a:pt x="29" y="0"/>
                  </a:cubicBezTo>
                  <a:cubicBezTo>
                    <a:pt x="538" y="0"/>
                    <a:pt x="538" y="0"/>
                    <a:pt x="538" y="0"/>
                  </a:cubicBezTo>
                  <a:cubicBezTo>
                    <a:pt x="538" y="0"/>
                    <a:pt x="566" y="0"/>
                    <a:pt x="566"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93"/>
            <p:cNvSpPr>
              <a:spLocks/>
            </p:cNvSpPr>
            <p:nvPr/>
          </p:nvSpPr>
          <p:spPr bwMode="auto">
            <a:xfrm>
              <a:off x="3350" y="916"/>
              <a:ext cx="1339" cy="940"/>
            </a:xfrm>
            <a:custGeom>
              <a:avLst/>
              <a:gdLst>
                <a:gd name="T0" fmla="*/ 566 w 566"/>
                <a:gd name="T1" fmla="*/ 0 h 397"/>
                <a:gd name="T2" fmla="*/ 0 w 566"/>
                <a:gd name="T3" fmla="*/ 340 h 397"/>
                <a:gd name="T4" fmla="*/ 0 w 566"/>
                <a:gd name="T5" fmla="*/ 368 h 397"/>
                <a:gd name="T6" fmla="*/ 29 w 566"/>
                <a:gd name="T7" fmla="*/ 397 h 397"/>
                <a:gd name="T8" fmla="*/ 538 w 566"/>
                <a:gd name="T9" fmla="*/ 397 h 397"/>
                <a:gd name="T10" fmla="*/ 566 w 566"/>
                <a:gd name="T11" fmla="*/ 368 h 397"/>
                <a:gd name="T12" fmla="*/ 566 w 566"/>
                <a:gd name="T13" fmla="*/ 368 h 397"/>
                <a:gd name="T14" fmla="*/ 566 w 566"/>
                <a:gd name="T15" fmla="*/ 368 h 397"/>
                <a:gd name="T16" fmla="*/ 566 w 566"/>
                <a:gd name="T17" fmla="*/ 17 h 397"/>
                <a:gd name="T18" fmla="*/ 566 w 566"/>
                <a:gd name="T19"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397">
                  <a:moveTo>
                    <a:pt x="566" y="0"/>
                  </a:moveTo>
                  <a:cubicBezTo>
                    <a:pt x="0" y="340"/>
                    <a:pt x="0" y="340"/>
                    <a:pt x="0" y="340"/>
                  </a:cubicBezTo>
                  <a:cubicBezTo>
                    <a:pt x="0" y="368"/>
                    <a:pt x="0" y="368"/>
                    <a:pt x="0" y="368"/>
                  </a:cubicBezTo>
                  <a:cubicBezTo>
                    <a:pt x="0" y="397"/>
                    <a:pt x="29" y="397"/>
                    <a:pt x="29" y="397"/>
                  </a:cubicBezTo>
                  <a:cubicBezTo>
                    <a:pt x="538" y="397"/>
                    <a:pt x="538" y="397"/>
                    <a:pt x="538" y="397"/>
                  </a:cubicBezTo>
                  <a:cubicBezTo>
                    <a:pt x="566" y="397"/>
                    <a:pt x="566" y="369"/>
                    <a:pt x="566" y="368"/>
                  </a:cubicBezTo>
                  <a:cubicBezTo>
                    <a:pt x="566" y="368"/>
                    <a:pt x="566" y="368"/>
                    <a:pt x="566" y="368"/>
                  </a:cubicBezTo>
                  <a:cubicBezTo>
                    <a:pt x="566" y="368"/>
                    <a:pt x="566" y="368"/>
                    <a:pt x="566" y="368"/>
                  </a:cubicBezTo>
                  <a:cubicBezTo>
                    <a:pt x="566" y="17"/>
                    <a:pt x="566" y="17"/>
                    <a:pt x="566" y="17"/>
                  </a:cubicBezTo>
                  <a:cubicBezTo>
                    <a:pt x="566" y="0"/>
                    <a:pt x="566" y="0"/>
                    <a:pt x="566"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94"/>
            <p:cNvSpPr>
              <a:spLocks/>
            </p:cNvSpPr>
            <p:nvPr/>
          </p:nvSpPr>
          <p:spPr bwMode="auto">
            <a:xfrm>
              <a:off x="2638" y="1177"/>
              <a:ext cx="301" cy="118"/>
            </a:xfrm>
            <a:custGeom>
              <a:avLst/>
              <a:gdLst>
                <a:gd name="T0" fmla="*/ 0 w 127"/>
                <a:gd name="T1" fmla="*/ 0 h 50"/>
                <a:gd name="T2" fmla="*/ 64 w 127"/>
                <a:gd name="T3" fmla="*/ 50 h 50"/>
                <a:gd name="T4" fmla="*/ 127 w 127"/>
                <a:gd name="T5" fmla="*/ 0 h 50"/>
                <a:gd name="T6" fmla="*/ 0 w 127"/>
                <a:gd name="T7" fmla="*/ 0 h 50"/>
              </a:gdLst>
              <a:ahLst/>
              <a:cxnLst>
                <a:cxn ang="0">
                  <a:pos x="T0" y="T1"/>
                </a:cxn>
                <a:cxn ang="0">
                  <a:pos x="T2" y="T3"/>
                </a:cxn>
                <a:cxn ang="0">
                  <a:pos x="T4" y="T5"/>
                </a:cxn>
                <a:cxn ang="0">
                  <a:pos x="T6" y="T7"/>
                </a:cxn>
              </a:cxnLst>
              <a:rect l="0" t="0" r="r" b="b"/>
              <a:pathLst>
                <a:path w="127" h="50">
                  <a:moveTo>
                    <a:pt x="0" y="0"/>
                  </a:moveTo>
                  <a:cubicBezTo>
                    <a:pt x="7" y="28"/>
                    <a:pt x="33" y="50"/>
                    <a:pt x="64" y="50"/>
                  </a:cubicBezTo>
                  <a:cubicBezTo>
                    <a:pt x="94" y="50"/>
                    <a:pt x="120" y="28"/>
                    <a:pt x="127" y="0"/>
                  </a:cubicBezTo>
                  <a:lnTo>
                    <a:pt x="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95"/>
            <p:cNvSpPr>
              <a:spLocks/>
            </p:cNvSpPr>
            <p:nvPr/>
          </p:nvSpPr>
          <p:spPr bwMode="auto">
            <a:xfrm>
              <a:off x="2700" y="895"/>
              <a:ext cx="234" cy="294"/>
            </a:xfrm>
            <a:custGeom>
              <a:avLst/>
              <a:gdLst>
                <a:gd name="T0" fmla="*/ 99 w 99"/>
                <a:gd name="T1" fmla="*/ 11 h 124"/>
                <a:gd name="T2" fmla="*/ 68 w 99"/>
                <a:gd name="T3" fmla="*/ 0 h 124"/>
                <a:gd name="T4" fmla="*/ 57 w 99"/>
                <a:gd name="T5" fmla="*/ 26 h 124"/>
                <a:gd name="T6" fmla="*/ 0 w 99"/>
                <a:gd name="T7" fmla="*/ 26 h 124"/>
                <a:gd name="T8" fmla="*/ 0 w 99"/>
                <a:gd name="T9" fmla="*/ 124 h 124"/>
                <a:gd name="T10" fmla="*/ 68 w 99"/>
                <a:gd name="T11" fmla="*/ 124 h 124"/>
                <a:gd name="T12" fmla="*/ 68 w 99"/>
                <a:gd name="T13" fmla="*/ 66 h 124"/>
                <a:gd name="T14" fmla="*/ 99 w 99"/>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4">
                  <a:moveTo>
                    <a:pt x="99" y="11"/>
                  </a:moveTo>
                  <a:cubicBezTo>
                    <a:pt x="68" y="0"/>
                    <a:pt x="68" y="0"/>
                    <a:pt x="68" y="0"/>
                  </a:cubicBezTo>
                  <a:cubicBezTo>
                    <a:pt x="57" y="26"/>
                    <a:pt x="57" y="26"/>
                    <a:pt x="57" y="26"/>
                  </a:cubicBezTo>
                  <a:cubicBezTo>
                    <a:pt x="0" y="26"/>
                    <a:pt x="0" y="26"/>
                    <a:pt x="0" y="26"/>
                  </a:cubicBezTo>
                  <a:cubicBezTo>
                    <a:pt x="0" y="124"/>
                    <a:pt x="0" y="124"/>
                    <a:pt x="0" y="124"/>
                  </a:cubicBezTo>
                  <a:cubicBezTo>
                    <a:pt x="68" y="124"/>
                    <a:pt x="68" y="124"/>
                    <a:pt x="68" y="124"/>
                  </a:cubicBezTo>
                  <a:cubicBezTo>
                    <a:pt x="68" y="66"/>
                    <a:pt x="68" y="66"/>
                    <a:pt x="68" y="66"/>
                  </a:cubicBezTo>
                  <a:cubicBezTo>
                    <a:pt x="69" y="48"/>
                    <a:pt x="74" y="19"/>
                    <a:pt x="99"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96"/>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97"/>
            <p:cNvSpPr>
              <a:spLocks/>
            </p:cNvSpPr>
            <p:nvPr/>
          </p:nvSpPr>
          <p:spPr bwMode="auto">
            <a:xfrm>
              <a:off x="3040" y="732"/>
              <a:ext cx="102" cy="194"/>
            </a:xfrm>
            <a:custGeom>
              <a:avLst/>
              <a:gdLst>
                <a:gd name="T0" fmla="*/ 83 w 102"/>
                <a:gd name="T1" fmla="*/ 0 h 194"/>
                <a:gd name="T2" fmla="*/ 102 w 102"/>
                <a:gd name="T3" fmla="*/ 194 h 194"/>
                <a:gd name="T4" fmla="*/ 0 w 102"/>
                <a:gd name="T5" fmla="*/ 175 h 194"/>
                <a:gd name="T6" fmla="*/ 83 w 102"/>
                <a:gd name="T7" fmla="*/ 0 h 194"/>
              </a:gdLst>
              <a:ahLst/>
              <a:cxnLst>
                <a:cxn ang="0">
                  <a:pos x="T0" y="T1"/>
                </a:cxn>
                <a:cxn ang="0">
                  <a:pos x="T2" y="T3"/>
                </a:cxn>
                <a:cxn ang="0">
                  <a:pos x="T4" y="T5"/>
                </a:cxn>
                <a:cxn ang="0">
                  <a:pos x="T6" y="T7"/>
                </a:cxn>
              </a:cxnLst>
              <a:rect l="0" t="0" r="r" b="b"/>
              <a:pathLst>
                <a:path w="102" h="194">
                  <a:moveTo>
                    <a:pt x="83" y="0"/>
                  </a:moveTo>
                  <a:lnTo>
                    <a:pt x="102" y="194"/>
                  </a:lnTo>
                  <a:lnTo>
                    <a:pt x="0" y="175"/>
                  </a:lnTo>
                  <a:lnTo>
                    <a:pt x="83"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98"/>
            <p:cNvSpPr>
              <a:spLocks/>
            </p:cNvSpPr>
            <p:nvPr/>
          </p:nvSpPr>
          <p:spPr bwMode="auto">
            <a:xfrm>
              <a:off x="2678" y="533"/>
              <a:ext cx="471" cy="580"/>
            </a:xfrm>
            <a:custGeom>
              <a:avLst/>
              <a:gdLst>
                <a:gd name="T0" fmla="*/ 23 w 199"/>
                <a:gd name="T1" fmla="*/ 0 h 245"/>
                <a:gd name="T2" fmla="*/ 1 w 199"/>
                <a:gd name="T3" fmla="*/ 124 h 245"/>
                <a:gd name="T4" fmla="*/ 1 w 199"/>
                <a:gd name="T5" fmla="*/ 125 h 245"/>
                <a:gd name="T6" fmla="*/ 0 w 199"/>
                <a:gd name="T7" fmla="*/ 143 h 245"/>
                <a:gd name="T8" fmla="*/ 32 w 199"/>
                <a:gd name="T9" fmla="*/ 138 h 245"/>
                <a:gd name="T10" fmla="*/ 48 w 199"/>
                <a:gd name="T11" fmla="*/ 190 h 245"/>
                <a:gd name="T12" fmla="*/ 161 w 199"/>
                <a:gd name="T13" fmla="*/ 245 h 245"/>
                <a:gd name="T14" fmla="*/ 170 w 199"/>
                <a:gd name="T15" fmla="*/ 197 h 245"/>
                <a:gd name="T16" fmla="*/ 185 w 199"/>
                <a:gd name="T17" fmla="*/ 109 h 245"/>
                <a:gd name="T18" fmla="*/ 199 w 199"/>
                <a:gd name="T19" fmla="*/ 31 h 245"/>
                <a:gd name="T20" fmla="*/ 23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3" y="0"/>
                  </a:moveTo>
                  <a:cubicBezTo>
                    <a:pt x="1" y="124"/>
                    <a:pt x="1" y="124"/>
                    <a:pt x="1" y="124"/>
                  </a:cubicBezTo>
                  <a:cubicBezTo>
                    <a:pt x="1" y="125"/>
                    <a:pt x="1" y="125"/>
                    <a:pt x="1" y="125"/>
                  </a:cubicBezTo>
                  <a:cubicBezTo>
                    <a:pt x="0" y="131"/>
                    <a:pt x="0" y="137"/>
                    <a:pt x="0" y="143"/>
                  </a:cubicBezTo>
                  <a:cubicBezTo>
                    <a:pt x="32" y="138"/>
                    <a:pt x="32" y="138"/>
                    <a:pt x="32" y="138"/>
                  </a:cubicBezTo>
                  <a:cubicBezTo>
                    <a:pt x="35" y="158"/>
                    <a:pt x="41" y="176"/>
                    <a:pt x="48" y="190"/>
                  </a:cubicBezTo>
                  <a:cubicBezTo>
                    <a:pt x="64" y="215"/>
                    <a:pt x="96" y="241"/>
                    <a:pt x="161" y="245"/>
                  </a:cubicBezTo>
                  <a:cubicBezTo>
                    <a:pt x="170" y="197"/>
                    <a:pt x="170" y="197"/>
                    <a:pt x="170" y="197"/>
                  </a:cubicBezTo>
                  <a:cubicBezTo>
                    <a:pt x="185" y="109"/>
                    <a:pt x="185" y="109"/>
                    <a:pt x="185" y="109"/>
                  </a:cubicBezTo>
                  <a:cubicBezTo>
                    <a:pt x="199" y="31"/>
                    <a:pt x="199" y="31"/>
                    <a:pt x="199" y="31"/>
                  </a:cubicBezTo>
                  <a:cubicBezTo>
                    <a:pt x="23" y="0"/>
                    <a:pt x="23" y="0"/>
                    <a:pt x="23"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99"/>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100"/>
            <p:cNvSpPr>
              <a:spLocks/>
            </p:cNvSpPr>
            <p:nvPr/>
          </p:nvSpPr>
          <p:spPr bwMode="auto">
            <a:xfrm>
              <a:off x="2342" y="945"/>
              <a:ext cx="436" cy="435"/>
            </a:xfrm>
            <a:custGeom>
              <a:avLst/>
              <a:gdLst>
                <a:gd name="T0" fmla="*/ 169 w 184"/>
                <a:gd name="T1" fmla="*/ 0 h 184"/>
                <a:gd name="T2" fmla="*/ 15 w 184"/>
                <a:gd name="T3" fmla="*/ 184 h 184"/>
                <a:gd name="T4" fmla="*/ 169 w 184"/>
                <a:gd name="T5" fmla="*/ 0 h 184"/>
              </a:gdLst>
              <a:ahLst/>
              <a:cxnLst>
                <a:cxn ang="0">
                  <a:pos x="T0" y="T1"/>
                </a:cxn>
                <a:cxn ang="0">
                  <a:pos x="T2" y="T3"/>
                </a:cxn>
                <a:cxn ang="0">
                  <a:pos x="T4" y="T5"/>
                </a:cxn>
              </a:cxnLst>
              <a:rect l="0" t="0" r="r" b="b"/>
              <a:pathLst>
                <a:path w="184" h="184">
                  <a:moveTo>
                    <a:pt x="169" y="0"/>
                  </a:moveTo>
                  <a:cubicBezTo>
                    <a:pt x="169" y="0"/>
                    <a:pt x="0" y="15"/>
                    <a:pt x="15" y="184"/>
                  </a:cubicBezTo>
                  <a:cubicBezTo>
                    <a:pt x="15" y="184"/>
                    <a:pt x="184" y="169"/>
                    <a:pt x="169" y="0"/>
                  </a:cubicBez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101"/>
            <p:cNvSpPr>
              <a:spLocks noEditPoints="1"/>
            </p:cNvSpPr>
            <p:nvPr/>
          </p:nvSpPr>
          <p:spPr bwMode="auto">
            <a:xfrm>
              <a:off x="4181"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9 w 369"/>
                <a:gd name="T11" fmla="*/ 239 h 249"/>
                <a:gd name="T12" fmla="*/ 359 w 369"/>
                <a:gd name="T13" fmla="*/ 239 h 249"/>
                <a:gd name="T14" fmla="*/ 359 w 369"/>
                <a:gd name="T15" fmla="*/ 10 h 249"/>
                <a:gd name="T16" fmla="*/ 9 w 369"/>
                <a:gd name="T17" fmla="*/ 10 h 249"/>
                <a:gd name="T18" fmla="*/ 9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9" y="239"/>
                  </a:moveTo>
                  <a:lnTo>
                    <a:pt x="359" y="239"/>
                  </a:lnTo>
                  <a:lnTo>
                    <a:pt x="359" y="10"/>
                  </a:lnTo>
                  <a:lnTo>
                    <a:pt x="9" y="10"/>
                  </a:lnTo>
                  <a:lnTo>
                    <a:pt x="9"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102"/>
            <p:cNvSpPr>
              <a:spLocks/>
            </p:cNvSpPr>
            <p:nvPr/>
          </p:nvSpPr>
          <p:spPr bwMode="auto">
            <a:xfrm>
              <a:off x="4316" y="1631"/>
              <a:ext cx="546" cy="1958"/>
            </a:xfrm>
            <a:custGeom>
              <a:avLst/>
              <a:gdLst>
                <a:gd name="T0" fmla="*/ 136 w 231"/>
                <a:gd name="T1" fmla="*/ 827 h 827"/>
                <a:gd name="T2" fmla="*/ 132 w 231"/>
                <a:gd name="T3" fmla="*/ 824 h 827"/>
                <a:gd name="T4" fmla="*/ 154 w 231"/>
                <a:gd name="T5" fmla="*/ 530 h 827"/>
                <a:gd name="T6" fmla="*/ 143 w 231"/>
                <a:gd name="T7" fmla="*/ 57 h 827"/>
                <a:gd name="T8" fmla="*/ 4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2 h 827"/>
                <a:gd name="T20" fmla="*/ 137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4" y="827"/>
                    <a:pt x="133" y="826"/>
                    <a:pt x="132" y="824"/>
                  </a:cubicBezTo>
                  <a:cubicBezTo>
                    <a:pt x="112" y="765"/>
                    <a:pt x="133" y="651"/>
                    <a:pt x="154" y="530"/>
                  </a:cubicBezTo>
                  <a:cubicBezTo>
                    <a:pt x="186" y="350"/>
                    <a:pt x="222" y="146"/>
                    <a:pt x="143" y="57"/>
                  </a:cubicBezTo>
                  <a:cubicBezTo>
                    <a:pt x="112" y="23"/>
                    <a:pt x="67" y="8"/>
                    <a:pt x="4" y="13"/>
                  </a:cubicBezTo>
                  <a:cubicBezTo>
                    <a:pt x="2" y="13"/>
                    <a:pt x="0" y="11"/>
                    <a:pt x="0" y="9"/>
                  </a:cubicBezTo>
                  <a:cubicBezTo>
                    <a:pt x="0" y="7"/>
                    <a:pt x="1" y="5"/>
                    <a:pt x="4" y="5"/>
                  </a:cubicBezTo>
                  <a:cubicBezTo>
                    <a:pt x="68" y="0"/>
                    <a:pt x="117" y="16"/>
                    <a:pt x="149" y="52"/>
                  </a:cubicBezTo>
                  <a:cubicBezTo>
                    <a:pt x="231" y="143"/>
                    <a:pt x="194" y="350"/>
                    <a:pt x="162" y="532"/>
                  </a:cubicBezTo>
                  <a:cubicBezTo>
                    <a:pt x="141" y="651"/>
                    <a:pt x="121" y="764"/>
                    <a:pt x="140" y="822"/>
                  </a:cubicBezTo>
                  <a:cubicBezTo>
                    <a:pt x="140" y="824"/>
                    <a:pt x="139" y="826"/>
                    <a:pt x="137" y="827"/>
                  </a:cubicBezTo>
                  <a:cubicBezTo>
                    <a:pt x="137" y="827"/>
                    <a:pt x="136"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103"/>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104"/>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105"/>
            <p:cNvSpPr>
              <a:spLocks noChangeArrowheads="1"/>
            </p:cNvSpPr>
            <p:nvPr/>
          </p:nvSpPr>
          <p:spPr bwMode="auto">
            <a:xfrm>
              <a:off x="2513" y="2031"/>
              <a:ext cx="163" cy="185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Rectangle 106"/>
            <p:cNvSpPr>
              <a:spLocks noChangeArrowheads="1"/>
            </p:cNvSpPr>
            <p:nvPr/>
          </p:nvSpPr>
          <p:spPr bwMode="auto">
            <a:xfrm>
              <a:off x="2513" y="2031"/>
              <a:ext cx="163"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107"/>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108"/>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09"/>
            <p:cNvSpPr>
              <a:spLocks/>
            </p:cNvSpPr>
            <p:nvPr/>
          </p:nvSpPr>
          <p:spPr bwMode="auto">
            <a:xfrm>
              <a:off x="2558" y="389"/>
              <a:ext cx="610" cy="641"/>
            </a:xfrm>
            <a:custGeom>
              <a:avLst/>
              <a:gdLst>
                <a:gd name="T0" fmla="*/ 250 w 258"/>
                <a:gd name="T1" fmla="*/ 91 h 271"/>
                <a:gd name="T2" fmla="*/ 163 w 258"/>
                <a:gd name="T3" fmla="*/ 15 h 271"/>
                <a:gd name="T4" fmla="*/ 128 w 258"/>
                <a:gd name="T5" fmla="*/ 18 h 271"/>
                <a:gd name="T6" fmla="*/ 98 w 258"/>
                <a:gd name="T7" fmla="*/ 20 h 271"/>
                <a:gd name="T8" fmla="*/ 76 w 258"/>
                <a:gd name="T9" fmla="*/ 54 h 271"/>
                <a:gd name="T10" fmla="*/ 32 w 258"/>
                <a:gd name="T11" fmla="*/ 99 h 271"/>
                <a:gd name="T12" fmla="*/ 94 w 258"/>
                <a:gd name="T13" fmla="*/ 241 h 271"/>
                <a:gd name="T14" fmla="*/ 87 w 258"/>
                <a:gd name="T15" fmla="*/ 193 h 271"/>
                <a:gd name="T16" fmla="*/ 86 w 258"/>
                <a:gd name="T17" fmla="*/ 193 h 271"/>
                <a:gd name="T18" fmla="*/ 115 w 258"/>
                <a:gd name="T19" fmla="*/ 129 h 271"/>
                <a:gd name="T20" fmla="*/ 119 w 258"/>
                <a:gd name="T21" fmla="*/ 126 h 271"/>
                <a:gd name="T22" fmla="*/ 168 w 258"/>
                <a:gd name="T23" fmla="*/ 123 h 271"/>
                <a:gd name="T24" fmla="*/ 249 w 258"/>
                <a:gd name="T25" fmla="*/ 92 h 271"/>
                <a:gd name="T26" fmla="*/ 250 w 258"/>
                <a:gd name="T27" fmla="*/ 92 h 271"/>
                <a:gd name="T28" fmla="*/ 250 w 258"/>
                <a:gd name="T29" fmla="*/ 91 h 271"/>
                <a:gd name="T30" fmla="*/ 250 w 258"/>
                <a:gd name="T31" fmla="*/ 91 h 271"/>
                <a:gd name="T32" fmla="*/ 250 w 258"/>
                <a:gd name="T33" fmla="*/ 9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271">
                  <a:moveTo>
                    <a:pt x="250" y="91"/>
                  </a:moveTo>
                  <a:cubicBezTo>
                    <a:pt x="258" y="45"/>
                    <a:pt x="204" y="0"/>
                    <a:pt x="163" y="15"/>
                  </a:cubicBezTo>
                  <a:cubicBezTo>
                    <a:pt x="151" y="20"/>
                    <a:pt x="142" y="21"/>
                    <a:pt x="128" y="18"/>
                  </a:cubicBezTo>
                  <a:cubicBezTo>
                    <a:pt x="117" y="16"/>
                    <a:pt x="109" y="16"/>
                    <a:pt x="98" y="20"/>
                  </a:cubicBezTo>
                  <a:cubicBezTo>
                    <a:pt x="88" y="24"/>
                    <a:pt x="78" y="40"/>
                    <a:pt x="76" y="54"/>
                  </a:cubicBezTo>
                  <a:cubicBezTo>
                    <a:pt x="46" y="62"/>
                    <a:pt x="32" y="99"/>
                    <a:pt x="32" y="99"/>
                  </a:cubicBezTo>
                  <a:cubicBezTo>
                    <a:pt x="0" y="271"/>
                    <a:pt x="94" y="241"/>
                    <a:pt x="94" y="241"/>
                  </a:cubicBezTo>
                  <a:cubicBezTo>
                    <a:pt x="90" y="231"/>
                    <a:pt x="87" y="193"/>
                    <a:pt x="87" y="193"/>
                  </a:cubicBezTo>
                  <a:cubicBezTo>
                    <a:pt x="86" y="193"/>
                    <a:pt x="86" y="193"/>
                    <a:pt x="86" y="193"/>
                  </a:cubicBezTo>
                  <a:cubicBezTo>
                    <a:pt x="103" y="172"/>
                    <a:pt x="111" y="145"/>
                    <a:pt x="115" y="129"/>
                  </a:cubicBezTo>
                  <a:cubicBezTo>
                    <a:pt x="116" y="128"/>
                    <a:pt x="118" y="127"/>
                    <a:pt x="119" y="126"/>
                  </a:cubicBezTo>
                  <a:cubicBezTo>
                    <a:pt x="137" y="114"/>
                    <a:pt x="147" y="120"/>
                    <a:pt x="168" y="123"/>
                  </a:cubicBezTo>
                  <a:cubicBezTo>
                    <a:pt x="193" y="126"/>
                    <a:pt x="236" y="117"/>
                    <a:pt x="249" y="92"/>
                  </a:cubicBezTo>
                  <a:cubicBezTo>
                    <a:pt x="250" y="92"/>
                    <a:pt x="250" y="92"/>
                    <a:pt x="250" y="92"/>
                  </a:cubicBezTo>
                  <a:cubicBezTo>
                    <a:pt x="250" y="92"/>
                    <a:pt x="250" y="91"/>
                    <a:pt x="250" y="91"/>
                  </a:cubicBezTo>
                  <a:cubicBezTo>
                    <a:pt x="250" y="91"/>
                    <a:pt x="250" y="91"/>
                    <a:pt x="250" y="91"/>
                  </a:cubicBezTo>
                  <a:cubicBezTo>
                    <a:pt x="250" y="91"/>
                    <a:pt x="250" y="91"/>
                    <a:pt x="250" y="91"/>
                  </a:cubicBezTo>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10"/>
            <p:cNvSpPr>
              <a:spLocks/>
            </p:cNvSpPr>
            <p:nvPr/>
          </p:nvSpPr>
          <p:spPr bwMode="auto">
            <a:xfrm>
              <a:off x="2723" y="684"/>
              <a:ext cx="107" cy="178"/>
            </a:xfrm>
            <a:custGeom>
              <a:avLst/>
              <a:gdLst>
                <a:gd name="T0" fmla="*/ 45 w 45"/>
                <a:gd name="T1" fmla="*/ 4 h 75"/>
                <a:gd name="T2" fmla="*/ 4 w 45"/>
                <a:gd name="T3" fmla="*/ 33 h 75"/>
                <a:gd name="T4" fmla="*/ 33 w 45"/>
                <a:gd name="T5" fmla="*/ 75 h 75"/>
                <a:gd name="T6" fmla="*/ 45 w 45"/>
                <a:gd name="T7" fmla="*/ 4 h 75"/>
              </a:gdLst>
              <a:ahLst/>
              <a:cxnLst>
                <a:cxn ang="0">
                  <a:pos x="T0" y="T1"/>
                </a:cxn>
                <a:cxn ang="0">
                  <a:pos x="T2" y="T3"/>
                </a:cxn>
                <a:cxn ang="0">
                  <a:pos x="T4" y="T5"/>
                </a:cxn>
                <a:cxn ang="0">
                  <a:pos x="T6" y="T7"/>
                </a:cxn>
              </a:cxnLst>
              <a:rect l="0" t="0" r="r" b="b"/>
              <a:pathLst>
                <a:path w="45" h="75">
                  <a:moveTo>
                    <a:pt x="45" y="4"/>
                  </a:moveTo>
                  <a:cubicBezTo>
                    <a:pt x="26" y="0"/>
                    <a:pt x="7" y="14"/>
                    <a:pt x="4" y="33"/>
                  </a:cubicBezTo>
                  <a:cubicBezTo>
                    <a:pt x="0" y="53"/>
                    <a:pt x="13" y="72"/>
                    <a:pt x="33" y="75"/>
                  </a:cubicBezTo>
                  <a:cubicBezTo>
                    <a:pt x="45" y="4"/>
                    <a:pt x="45" y="4"/>
                    <a:pt x="45" y="4"/>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111"/>
            <p:cNvSpPr>
              <a:spLocks/>
            </p:cNvSpPr>
            <p:nvPr/>
          </p:nvSpPr>
          <p:spPr bwMode="auto">
            <a:xfrm>
              <a:off x="2818" y="737"/>
              <a:ext cx="5" cy="37"/>
            </a:xfrm>
            <a:custGeom>
              <a:avLst/>
              <a:gdLst>
                <a:gd name="T0" fmla="*/ 2 w 2"/>
                <a:gd name="T1" fmla="*/ 0 h 16"/>
                <a:gd name="T2" fmla="*/ 0 w 2"/>
                <a:gd name="T3" fmla="*/ 16 h 16"/>
                <a:gd name="T4" fmla="*/ 2 w 2"/>
                <a:gd name="T5" fmla="*/ 0 h 16"/>
                <a:gd name="T6" fmla="*/ 2 w 2"/>
                <a:gd name="T7" fmla="*/ 0 h 16"/>
              </a:gdLst>
              <a:ahLst/>
              <a:cxnLst>
                <a:cxn ang="0">
                  <a:pos x="T0" y="T1"/>
                </a:cxn>
                <a:cxn ang="0">
                  <a:pos x="T2" y="T3"/>
                </a:cxn>
                <a:cxn ang="0">
                  <a:pos x="T4" y="T5"/>
                </a:cxn>
                <a:cxn ang="0">
                  <a:pos x="T6" y="T7"/>
                </a:cxn>
              </a:cxnLst>
              <a:rect l="0" t="0" r="r" b="b"/>
              <a:pathLst>
                <a:path w="2" h="16">
                  <a:moveTo>
                    <a:pt x="2" y="0"/>
                  </a:moveTo>
                  <a:cubicBezTo>
                    <a:pt x="0" y="16"/>
                    <a:pt x="0" y="16"/>
                    <a:pt x="0" y="16"/>
                  </a:cubicBezTo>
                  <a:cubicBezTo>
                    <a:pt x="2" y="0"/>
                    <a:pt x="2" y="0"/>
                    <a:pt x="2" y="0"/>
                  </a:cubicBezTo>
                  <a:cubicBezTo>
                    <a:pt x="2" y="0"/>
                    <a:pt x="2" y="0"/>
                    <a:pt x="2"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12"/>
            <p:cNvSpPr>
              <a:spLocks/>
            </p:cNvSpPr>
            <p:nvPr/>
          </p:nvSpPr>
          <p:spPr bwMode="auto">
            <a:xfrm>
              <a:off x="2771" y="734"/>
              <a:ext cx="52" cy="85"/>
            </a:xfrm>
            <a:custGeom>
              <a:avLst/>
              <a:gdLst>
                <a:gd name="T0" fmla="*/ 19 w 22"/>
                <a:gd name="T1" fmla="*/ 0 h 36"/>
                <a:gd name="T2" fmla="*/ 1 w 22"/>
                <a:gd name="T3" fmla="*/ 15 h 36"/>
                <a:gd name="T4" fmla="*/ 16 w 22"/>
                <a:gd name="T5" fmla="*/ 36 h 36"/>
                <a:gd name="T6" fmla="*/ 20 w 22"/>
                <a:gd name="T7" fmla="*/ 17 h 36"/>
                <a:gd name="T8" fmla="*/ 22 w 22"/>
                <a:gd name="T9" fmla="*/ 1 h 36"/>
                <a:gd name="T10" fmla="*/ 19 w 22"/>
                <a:gd name="T11" fmla="*/ 0 h 36"/>
              </a:gdLst>
              <a:ahLst/>
              <a:cxnLst>
                <a:cxn ang="0">
                  <a:pos x="T0" y="T1"/>
                </a:cxn>
                <a:cxn ang="0">
                  <a:pos x="T2" y="T3"/>
                </a:cxn>
                <a:cxn ang="0">
                  <a:pos x="T4" y="T5"/>
                </a:cxn>
                <a:cxn ang="0">
                  <a:pos x="T6" y="T7"/>
                </a:cxn>
                <a:cxn ang="0">
                  <a:pos x="T8" y="T9"/>
                </a:cxn>
                <a:cxn ang="0">
                  <a:pos x="T10" y="T11"/>
                </a:cxn>
              </a:cxnLst>
              <a:rect l="0" t="0" r="r" b="b"/>
              <a:pathLst>
                <a:path w="22" h="36">
                  <a:moveTo>
                    <a:pt x="19" y="0"/>
                  </a:moveTo>
                  <a:cubicBezTo>
                    <a:pt x="11" y="0"/>
                    <a:pt x="3" y="7"/>
                    <a:pt x="1" y="15"/>
                  </a:cubicBezTo>
                  <a:cubicBezTo>
                    <a:pt x="0" y="25"/>
                    <a:pt x="6" y="35"/>
                    <a:pt x="16" y="36"/>
                  </a:cubicBezTo>
                  <a:cubicBezTo>
                    <a:pt x="20" y="17"/>
                    <a:pt x="20" y="17"/>
                    <a:pt x="20" y="17"/>
                  </a:cubicBezTo>
                  <a:cubicBezTo>
                    <a:pt x="22" y="1"/>
                    <a:pt x="22" y="1"/>
                    <a:pt x="22" y="1"/>
                  </a:cubicBezTo>
                  <a:cubicBezTo>
                    <a:pt x="21" y="1"/>
                    <a:pt x="20" y="0"/>
                    <a:pt x="19"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11627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54162" y="1719261"/>
            <a:ext cx="8562295" cy="2179058"/>
          </a:xfrm>
        </p:spPr>
        <p:txBody>
          <a:bodyPr lIns="365760"/>
          <a:lstStyle/>
          <a:p>
            <a:r>
              <a:rPr lang="en-NZ" dirty="0" smtClean="0"/>
              <a:t>Calling the Office 365 OneDrive API</a:t>
            </a:r>
            <a:endParaRPr lang="en-NZ" dirty="0"/>
          </a:p>
        </p:txBody>
      </p:sp>
      <p:sp>
        <p:nvSpPr>
          <p:cNvPr id="4" name="Subtitle 2"/>
          <p:cNvSpPr txBox="1">
            <a:spLocks/>
          </p:cNvSpPr>
          <p:nvPr/>
        </p:nvSpPr>
        <p:spPr>
          <a:xfrm>
            <a:off x="1554162" y="3827463"/>
            <a:ext cx="8823325" cy="762000"/>
          </a:xfrm>
          <a:prstGeom prst="rect">
            <a:avLst/>
          </a:prstGeom>
        </p:spPr>
        <p:txBody>
          <a:bodyPr vert="horz" wrap="square" lIns="365760"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NZ" smtClean="0">
                <a:gradFill>
                  <a:gsLst>
                    <a:gs pos="92515">
                      <a:schemeClr val="tx1"/>
                    </a:gs>
                    <a:gs pos="0">
                      <a:schemeClr val="tx1"/>
                    </a:gs>
                  </a:gsLst>
                  <a:lin ang="5400000" scaled="0"/>
                </a:gradFill>
              </a:rPr>
              <a:t>Android</a:t>
            </a:r>
            <a:endParaRPr lang="en-NZ" dirty="0">
              <a:gradFill>
                <a:gsLst>
                  <a:gs pos="92515">
                    <a:schemeClr val="tx1"/>
                  </a:gs>
                  <a:gs pos="0">
                    <a:schemeClr val="tx1"/>
                  </a:gs>
                </a:gsLst>
                <a:lin ang="5400000" scaled="0"/>
              </a:gradFill>
            </a:endParaRPr>
          </a:p>
        </p:txBody>
      </p:sp>
      <p:sp>
        <p:nvSpPr>
          <p:cNvPr id="5" name="Text To Outline"/>
          <p:cNvSpPr/>
          <p:nvPr/>
        </p:nvSpPr>
        <p:spPr bwMode="auto">
          <a:xfrm>
            <a:off x="520416" y="1821599"/>
            <a:ext cx="1337244" cy="1767380"/>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rgbClr val="00193E"/>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6" name="Group 5"/>
          <p:cNvGrpSpPr>
            <a:grpSpLocks noChangeAspect="1"/>
          </p:cNvGrpSpPr>
          <p:nvPr/>
        </p:nvGrpSpPr>
        <p:grpSpPr bwMode="auto">
          <a:xfrm>
            <a:off x="8496300" y="2718461"/>
            <a:ext cx="3613152" cy="4310989"/>
            <a:chOff x="4978" y="1333"/>
            <a:chExt cx="2594" cy="3095"/>
          </a:xfrm>
        </p:grpSpPr>
        <p:sp>
          <p:nvSpPr>
            <p:cNvPr id="7" name="Freeform 5"/>
            <p:cNvSpPr>
              <a:spLocks/>
            </p:cNvSpPr>
            <p:nvPr/>
          </p:nvSpPr>
          <p:spPr bwMode="auto">
            <a:xfrm>
              <a:off x="5561" y="1465"/>
              <a:ext cx="1246" cy="1903"/>
            </a:xfrm>
            <a:custGeom>
              <a:avLst/>
              <a:gdLst>
                <a:gd name="T0" fmla="*/ 1007 w 1007"/>
                <a:gd name="T1" fmla="*/ 277 h 1539"/>
                <a:gd name="T2" fmla="*/ 933 w 1007"/>
                <a:gd name="T3" fmla="*/ 203 h 1539"/>
                <a:gd name="T4" fmla="*/ 859 w 1007"/>
                <a:gd name="T5" fmla="*/ 277 h 1539"/>
                <a:gd name="T6" fmla="*/ 859 w 1007"/>
                <a:gd name="T7" fmla="*/ 689 h 1539"/>
                <a:gd name="T8" fmla="*/ 823 w 1007"/>
                <a:gd name="T9" fmla="*/ 689 h 1539"/>
                <a:gd name="T10" fmla="*/ 823 w 1007"/>
                <a:gd name="T11" fmla="*/ 197 h 1539"/>
                <a:gd name="T12" fmla="*/ 823 w 1007"/>
                <a:gd name="T13" fmla="*/ 197 h 1539"/>
                <a:gd name="T14" fmla="*/ 749 w 1007"/>
                <a:gd name="T15" fmla="*/ 124 h 1539"/>
                <a:gd name="T16" fmla="*/ 676 w 1007"/>
                <a:gd name="T17" fmla="*/ 197 h 1539"/>
                <a:gd name="T18" fmla="*/ 676 w 1007"/>
                <a:gd name="T19" fmla="*/ 197 h 1539"/>
                <a:gd name="T20" fmla="*/ 676 w 1007"/>
                <a:gd name="T21" fmla="*/ 646 h 1539"/>
                <a:gd name="T22" fmla="*/ 639 w 1007"/>
                <a:gd name="T23" fmla="*/ 646 h 1539"/>
                <a:gd name="T24" fmla="*/ 639 w 1007"/>
                <a:gd name="T25" fmla="*/ 73 h 1539"/>
                <a:gd name="T26" fmla="*/ 566 w 1007"/>
                <a:gd name="T27" fmla="*/ 0 h 1539"/>
                <a:gd name="T28" fmla="*/ 492 w 1007"/>
                <a:gd name="T29" fmla="*/ 73 h 1539"/>
                <a:gd name="T30" fmla="*/ 492 w 1007"/>
                <a:gd name="T31" fmla="*/ 603 h 1539"/>
                <a:gd name="T32" fmla="*/ 455 w 1007"/>
                <a:gd name="T33" fmla="*/ 603 h 1539"/>
                <a:gd name="T34" fmla="*/ 455 w 1007"/>
                <a:gd name="T35" fmla="*/ 391 h 1539"/>
                <a:gd name="T36" fmla="*/ 455 w 1007"/>
                <a:gd name="T37" fmla="*/ 160 h 1539"/>
                <a:gd name="T38" fmla="*/ 382 w 1007"/>
                <a:gd name="T39" fmla="*/ 86 h 1539"/>
                <a:gd name="T40" fmla="*/ 308 w 1007"/>
                <a:gd name="T41" fmla="*/ 160 h 1539"/>
                <a:gd name="T42" fmla="*/ 308 w 1007"/>
                <a:gd name="T43" fmla="*/ 689 h 1539"/>
                <a:gd name="T44" fmla="*/ 309 w 1007"/>
                <a:gd name="T45" fmla="*/ 690 h 1539"/>
                <a:gd name="T46" fmla="*/ 309 w 1007"/>
                <a:gd name="T47" fmla="*/ 867 h 1539"/>
                <a:gd name="T48" fmla="*/ 146 w 1007"/>
                <a:gd name="T49" fmla="*/ 552 h 1539"/>
                <a:gd name="T50" fmla="*/ 44 w 1007"/>
                <a:gd name="T51" fmla="*/ 530 h 1539"/>
                <a:gd name="T52" fmla="*/ 22 w 1007"/>
                <a:gd name="T53" fmla="*/ 631 h 1539"/>
                <a:gd name="T54" fmla="*/ 210 w 1007"/>
                <a:gd name="T55" fmla="*/ 1025 h 1539"/>
                <a:gd name="T56" fmla="*/ 404 w 1007"/>
                <a:gd name="T57" fmla="*/ 1296 h 1539"/>
                <a:gd name="T58" fmla="*/ 404 w 1007"/>
                <a:gd name="T59" fmla="*/ 1539 h 1539"/>
                <a:gd name="T60" fmla="*/ 946 w 1007"/>
                <a:gd name="T61" fmla="*/ 1539 h 1539"/>
                <a:gd name="T62" fmla="*/ 945 w 1007"/>
                <a:gd name="T63" fmla="*/ 1305 h 1539"/>
                <a:gd name="T64" fmla="*/ 1007 w 1007"/>
                <a:gd name="T65" fmla="*/ 1029 h 1539"/>
                <a:gd name="T66" fmla="*/ 1007 w 1007"/>
                <a:gd name="T67" fmla="*/ 277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7" h="1539">
                  <a:moveTo>
                    <a:pt x="1007" y="277"/>
                  </a:moveTo>
                  <a:cubicBezTo>
                    <a:pt x="1007" y="236"/>
                    <a:pt x="974" y="203"/>
                    <a:pt x="933" y="203"/>
                  </a:cubicBezTo>
                  <a:cubicBezTo>
                    <a:pt x="892" y="203"/>
                    <a:pt x="859" y="236"/>
                    <a:pt x="859" y="277"/>
                  </a:cubicBezTo>
                  <a:cubicBezTo>
                    <a:pt x="859" y="689"/>
                    <a:pt x="859" y="689"/>
                    <a:pt x="859" y="689"/>
                  </a:cubicBezTo>
                  <a:cubicBezTo>
                    <a:pt x="823" y="689"/>
                    <a:pt x="823" y="689"/>
                    <a:pt x="823" y="689"/>
                  </a:cubicBezTo>
                  <a:cubicBezTo>
                    <a:pt x="823" y="197"/>
                    <a:pt x="823" y="197"/>
                    <a:pt x="823" y="197"/>
                  </a:cubicBezTo>
                  <a:cubicBezTo>
                    <a:pt x="823" y="197"/>
                    <a:pt x="823" y="197"/>
                    <a:pt x="823" y="197"/>
                  </a:cubicBezTo>
                  <a:cubicBezTo>
                    <a:pt x="823" y="156"/>
                    <a:pt x="790" y="124"/>
                    <a:pt x="749" y="124"/>
                  </a:cubicBezTo>
                  <a:cubicBezTo>
                    <a:pt x="709" y="124"/>
                    <a:pt x="676" y="156"/>
                    <a:pt x="676" y="197"/>
                  </a:cubicBezTo>
                  <a:cubicBezTo>
                    <a:pt x="676" y="197"/>
                    <a:pt x="676" y="197"/>
                    <a:pt x="676" y="197"/>
                  </a:cubicBezTo>
                  <a:cubicBezTo>
                    <a:pt x="676" y="646"/>
                    <a:pt x="676" y="646"/>
                    <a:pt x="676" y="646"/>
                  </a:cubicBezTo>
                  <a:cubicBezTo>
                    <a:pt x="639" y="646"/>
                    <a:pt x="639" y="646"/>
                    <a:pt x="639" y="646"/>
                  </a:cubicBezTo>
                  <a:cubicBezTo>
                    <a:pt x="639" y="73"/>
                    <a:pt x="639" y="73"/>
                    <a:pt x="639" y="73"/>
                  </a:cubicBezTo>
                  <a:cubicBezTo>
                    <a:pt x="639" y="33"/>
                    <a:pt x="606" y="0"/>
                    <a:pt x="566" y="0"/>
                  </a:cubicBezTo>
                  <a:cubicBezTo>
                    <a:pt x="525" y="0"/>
                    <a:pt x="492" y="33"/>
                    <a:pt x="492" y="73"/>
                  </a:cubicBezTo>
                  <a:cubicBezTo>
                    <a:pt x="492" y="603"/>
                    <a:pt x="492" y="603"/>
                    <a:pt x="492" y="603"/>
                  </a:cubicBezTo>
                  <a:cubicBezTo>
                    <a:pt x="455" y="603"/>
                    <a:pt x="455" y="603"/>
                    <a:pt x="455" y="603"/>
                  </a:cubicBezTo>
                  <a:cubicBezTo>
                    <a:pt x="455" y="391"/>
                    <a:pt x="455" y="391"/>
                    <a:pt x="455" y="391"/>
                  </a:cubicBezTo>
                  <a:cubicBezTo>
                    <a:pt x="455" y="160"/>
                    <a:pt x="455" y="160"/>
                    <a:pt x="455" y="160"/>
                  </a:cubicBezTo>
                  <a:cubicBezTo>
                    <a:pt x="455" y="119"/>
                    <a:pt x="422" y="86"/>
                    <a:pt x="382" y="86"/>
                  </a:cubicBezTo>
                  <a:cubicBezTo>
                    <a:pt x="341" y="86"/>
                    <a:pt x="308" y="119"/>
                    <a:pt x="308" y="160"/>
                  </a:cubicBezTo>
                  <a:cubicBezTo>
                    <a:pt x="308" y="689"/>
                    <a:pt x="308" y="689"/>
                    <a:pt x="308" y="689"/>
                  </a:cubicBezTo>
                  <a:cubicBezTo>
                    <a:pt x="309" y="690"/>
                    <a:pt x="309" y="690"/>
                    <a:pt x="309" y="690"/>
                  </a:cubicBezTo>
                  <a:cubicBezTo>
                    <a:pt x="309" y="867"/>
                    <a:pt x="309" y="867"/>
                    <a:pt x="309" y="867"/>
                  </a:cubicBezTo>
                  <a:cubicBezTo>
                    <a:pt x="146" y="552"/>
                    <a:pt x="146" y="552"/>
                    <a:pt x="146" y="552"/>
                  </a:cubicBezTo>
                  <a:cubicBezTo>
                    <a:pt x="124" y="518"/>
                    <a:pt x="79" y="508"/>
                    <a:pt x="44" y="530"/>
                  </a:cubicBezTo>
                  <a:cubicBezTo>
                    <a:pt x="10" y="552"/>
                    <a:pt x="0" y="597"/>
                    <a:pt x="22" y="631"/>
                  </a:cubicBezTo>
                  <a:cubicBezTo>
                    <a:pt x="210" y="1025"/>
                    <a:pt x="210" y="1025"/>
                    <a:pt x="210" y="1025"/>
                  </a:cubicBezTo>
                  <a:cubicBezTo>
                    <a:pt x="404" y="1296"/>
                    <a:pt x="404" y="1296"/>
                    <a:pt x="404" y="1296"/>
                  </a:cubicBezTo>
                  <a:cubicBezTo>
                    <a:pt x="404" y="1539"/>
                    <a:pt x="404" y="1539"/>
                    <a:pt x="404" y="1539"/>
                  </a:cubicBezTo>
                  <a:cubicBezTo>
                    <a:pt x="946" y="1539"/>
                    <a:pt x="946" y="1539"/>
                    <a:pt x="946" y="1539"/>
                  </a:cubicBezTo>
                  <a:cubicBezTo>
                    <a:pt x="945" y="1305"/>
                    <a:pt x="945" y="1305"/>
                    <a:pt x="945" y="1305"/>
                  </a:cubicBezTo>
                  <a:cubicBezTo>
                    <a:pt x="1007" y="1029"/>
                    <a:pt x="1007" y="1029"/>
                    <a:pt x="1007" y="1029"/>
                  </a:cubicBezTo>
                  <a:lnTo>
                    <a:pt x="1007" y="27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42"/>
            <p:cNvSpPr>
              <a:spLocks noEditPoints="1"/>
            </p:cNvSpPr>
            <p:nvPr/>
          </p:nvSpPr>
          <p:spPr bwMode="auto">
            <a:xfrm>
              <a:off x="5986" y="3368"/>
              <a:ext cx="818" cy="1060"/>
            </a:xfrm>
            <a:custGeom>
              <a:avLst/>
              <a:gdLst>
                <a:gd name="T0" fmla="*/ 0 w 818"/>
                <a:gd name="T1" fmla="*/ 1060 h 1060"/>
                <a:gd name="T2" fmla="*/ 818 w 818"/>
                <a:gd name="T3" fmla="*/ 1060 h 1060"/>
                <a:gd name="T4" fmla="*/ 818 w 818"/>
                <a:gd name="T5" fmla="*/ 275 h 1060"/>
                <a:gd name="T6" fmla="*/ 0 w 818"/>
                <a:gd name="T7" fmla="*/ 275 h 1060"/>
                <a:gd name="T8" fmla="*/ 0 w 818"/>
                <a:gd name="T9" fmla="*/ 1060 h 1060"/>
                <a:gd name="T10" fmla="*/ 0 w 818"/>
                <a:gd name="T11" fmla="*/ 227 h 1060"/>
                <a:gd name="T12" fmla="*/ 818 w 818"/>
                <a:gd name="T13" fmla="*/ 227 h 1060"/>
                <a:gd name="T14" fmla="*/ 818 w 818"/>
                <a:gd name="T15" fmla="*/ 178 h 1060"/>
                <a:gd name="T16" fmla="*/ 0 w 818"/>
                <a:gd name="T17" fmla="*/ 178 h 1060"/>
                <a:gd name="T18" fmla="*/ 0 w 818"/>
                <a:gd name="T19" fmla="*/ 227 h 1060"/>
                <a:gd name="T20" fmla="*/ 0 w 818"/>
                <a:gd name="T21" fmla="*/ 128 h 1060"/>
                <a:gd name="T22" fmla="*/ 818 w 818"/>
                <a:gd name="T23" fmla="*/ 128 h 1060"/>
                <a:gd name="T24" fmla="*/ 818 w 818"/>
                <a:gd name="T25" fmla="*/ 0 h 1060"/>
                <a:gd name="T26" fmla="*/ 0 w 818"/>
                <a:gd name="T27" fmla="*/ 0 h 1060"/>
                <a:gd name="T28" fmla="*/ 0 w 818"/>
                <a:gd name="T29" fmla="*/ 128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8" h="1060">
                  <a:moveTo>
                    <a:pt x="0" y="1060"/>
                  </a:moveTo>
                  <a:lnTo>
                    <a:pt x="818" y="1060"/>
                  </a:lnTo>
                  <a:lnTo>
                    <a:pt x="818" y="275"/>
                  </a:lnTo>
                  <a:lnTo>
                    <a:pt x="0" y="275"/>
                  </a:lnTo>
                  <a:lnTo>
                    <a:pt x="0" y="1060"/>
                  </a:lnTo>
                  <a:close/>
                  <a:moveTo>
                    <a:pt x="0" y="227"/>
                  </a:moveTo>
                  <a:lnTo>
                    <a:pt x="818" y="227"/>
                  </a:lnTo>
                  <a:lnTo>
                    <a:pt x="818" y="178"/>
                  </a:lnTo>
                  <a:lnTo>
                    <a:pt x="0" y="178"/>
                  </a:lnTo>
                  <a:lnTo>
                    <a:pt x="0" y="227"/>
                  </a:lnTo>
                  <a:close/>
                  <a:moveTo>
                    <a:pt x="0" y="128"/>
                  </a:moveTo>
                  <a:lnTo>
                    <a:pt x="818" y="128"/>
                  </a:lnTo>
                  <a:lnTo>
                    <a:pt x="818" y="0"/>
                  </a:lnTo>
                  <a:lnTo>
                    <a:pt x="0" y="0"/>
                  </a:lnTo>
                  <a:lnTo>
                    <a:pt x="0" y="128"/>
                  </a:ln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43"/>
            <p:cNvSpPr>
              <a:spLocks noEditPoints="1"/>
            </p:cNvSpPr>
            <p:nvPr/>
          </p:nvSpPr>
          <p:spPr bwMode="auto">
            <a:xfrm>
              <a:off x="6821" y="1495"/>
              <a:ext cx="460" cy="273"/>
            </a:xfrm>
            <a:custGeom>
              <a:avLst/>
              <a:gdLst>
                <a:gd name="T0" fmla="*/ 281 w 372"/>
                <a:gd name="T1" fmla="*/ 71 h 221"/>
                <a:gd name="T2" fmla="*/ 284 w 372"/>
                <a:gd name="T3" fmla="*/ 71 h 221"/>
                <a:gd name="T4" fmla="*/ 206 w 372"/>
                <a:gd name="T5" fmla="*/ 0 h 221"/>
                <a:gd name="T6" fmla="*/ 136 w 372"/>
                <a:gd name="T7" fmla="*/ 42 h 221"/>
                <a:gd name="T8" fmla="*/ 106 w 372"/>
                <a:gd name="T9" fmla="*/ 34 h 221"/>
                <a:gd name="T10" fmla="*/ 46 w 372"/>
                <a:gd name="T11" fmla="*/ 94 h 221"/>
                <a:gd name="T12" fmla="*/ 47 w 372"/>
                <a:gd name="T13" fmla="*/ 104 h 221"/>
                <a:gd name="T14" fmla="*/ 0 w 372"/>
                <a:gd name="T15" fmla="*/ 153 h 221"/>
                <a:gd name="T16" fmla="*/ 46 w 372"/>
                <a:gd name="T17" fmla="*/ 202 h 221"/>
                <a:gd name="T18" fmla="*/ 46 w 372"/>
                <a:gd name="T19" fmla="*/ 202 h 221"/>
                <a:gd name="T20" fmla="*/ 49 w 372"/>
                <a:gd name="T21" fmla="*/ 202 h 221"/>
                <a:gd name="T22" fmla="*/ 49 w 372"/>
                <a:gd name="T23" fmla="*/ 202 h 221"/>
                <a:gd name="T24" fmla="*/ 49 w 372"/>
                <a:gd name="T25" fmla="*/ 202 h 221"/>
                <a:gd name="T26" fmla="*/ 82 w 372"/>
                <a:gd name="T27" fmla="*/ 202 h 221"/>
                <a:gd name="T28" fmla="*/ 72 w 372"/>
                <a:gd name="T29" fmla="*/ 171 h 221"/>
                <a:gd name="T30" fmla="*/ 125 w 372"/>
                <a:gd name="T31" fmla="*/ 113 h 221"/>
                <a:gd name="T32" fmla="*/ 200 w 372"/>
                <a:gd name="T33" fmla="*/ 49 h 221"/>
                <a:gd name="T34" fmla="*/ 259 w 372"/>
                <a:gd name="T35" fmla="*/ 76 h 221"/>
                <a:gd name="T36" fmla="*/ 281 w 372"/>
                <a:gd name="T37" fmla="*/ 71 h 221"/>
                <a:gd name="T38" fmla="*/ 336 w 372"/>
                <a:gd name="T39" fmla="*/ 139 h 221"/>
                <a:gd name="T40" fmla="*/ 337 w 372"/>
                <a:gd name="T41" fmla="*/ 136 h 221"/>
                <a:gd name="T42" fmla="*/ 283 w 372"/>
                <a:gd name="T43" fmla="*/ 82 h 221"/>
                <a:gd name="T44" fmla="*/ 256 w 372"/>
                <a:gd name="T45" fmla="*/ 89 h 221"/>
                <a:gd name="T46" fmla="*/ 200 w 372"/>
                <a:gd name="T47" fmla="*/ 58 h 221"/>
                <a:gd name="T48" fmla="*/ 136 w 372"/>
                <a:gd name="T49" fmla="*/ 122 h 221"/>
                <a:gd name="T50" fmla="*/ 133 w 372"/>
                <a:gd name="T51" fmla="*/ 121 h 221"/>
                <a:gd name="T52" fmla="*/ 84 w 372"/>
                <a:gd name="T53" fmla="*/ 171 h 221"/>
                <a:gd name="T54" fmla="*/ 133 w 372"/>
                <a:gd name="T55" fmla="*/ 220 h 221"/>
                <a:gd name="T56" fmla="*/ 133 w 372"/>
                <a:gd name="T57" fmla="*/ 220 h 221"/>
                <a:gd name="T58" fmla="*/ 133 w 372"/>
                <a:gd name="T59" fmla="*/ 220 h 221"/>
                <a:gd name="T60" fmla="*/ 322 w 372"/>
                <a:gd name="T61" fmla="*/ 220 h 221"/>
                <a:gd name="T62" fmla="*/ 331 w 372"/>
                <a:gd name="T63" fmla="*/ 221 h 221"/>
                <a:gd name="T64" fmla="*/ 372 w 372"/>
                <a:gd name="T65" fmla="*/ 180 h 221"/>
                <a:gd name="T66" fmla="*/ 336 w 372"/>
                <a:gd name="T67" fmla="*/ 13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21">
                  <a:moveTo>
                    <a:pt x="281" y="71"/>
                  </a:moveTo>
                  <a:cubicBezTo>
                    <a:pt x="282" y="71"/>
                    <a:pt x="283" y="71"/>
                    <a:pt x="284" y="71"/>
                  </a:cubicBezTo>
                  <a:cubicBezTo>
                    <a:pt x="280" y="31"/>
                    <a:pt x="247" y="0"/>
                    <a:pt x="206" y="0"/>
                  </a:cubicBezTo>
                  <a:cubicBezTo>
                    <a:pt x="176" y="0"/>
                    <a:pt x="149" y="17"/>
                    <a:pt x="136" y="42"/>
                  </a:cubicBezTo>
                  <a:cubicBezTo>
                    <a:pt x="127" y="37"/>
                    <a:pt x="117" y="34"/>
                    <a:pt x="106" y="34"/>
                  </a:cubicBezTo>
                  <a:cubicBezTo>
                    <a:pt x="73" y="34"/>
                    <a:pt x="46" y="61"/>
                    <a:pt x="46" y="94"/>
                  </a:cubicBezTo>
                  <a:cubicBezTo>
                    <a:pt x="46" y="97"/>
                    <a:pt x="46" y="101"/>
                    <a:pt x="47" y="104"/>
                  </a:cubicBezTo>
                  <a:cubicBezTo>
                    <a:pt x="21" y="105"/>
                    <a:pt x="0" y="127"/>
                    <a:pt x="0" y="153"/>
                  </a:cubicBezTo>
                  <a:cubicBezTo>
                    <a:pt x="0" y="179"/>
                    <a:pt x="20" y="201"/>
                    <a:pt x="46" y="202"/>
                  </a:cubicBezTo>
                  <a:cubicBezTo>
                    <a:pt x="46" y="202"/>
                    <a:pt x="46" y="202"/>
                    <a:pt x="46" y="202"/>
                  </a:cubicBezTo>
                  <a:cubicBezTo>
                    <a:pt x="49" y="202"/>
                    <a:pt x="49" y="202"/>
                    <a:pt x="49" y="202"/>
                  </a:cubicBezTo>
                  <a:cubicBezTo>
                    <a:pt x="49" y="202"/>
                    <a:pt x="49" y="202"/>
                    <a:pt x="49" y="202"/>
                  </a:cubicBezTo>
                  <a:cubicBezTo>
                    <a:pt x="49" y="202"/>
                    <a:pt x="49" y="202"/>
                    <a:pt x="49" y="202"/>
                  </a:cubicBezTo>
                  <a:cubicBezTo>
                    <a:pt x="82" y="202"/>
                    <a:pt x="82" y="202"/>
                    <a:pt x="82" y="202"/>
                  </a:cubicBezTo>
                  <a:cubicBezTo>
                    <a:pt x="76" y="193"/>
                    <a:pt x="72" y="182"/>
                    <a:pt x="72" y="171"/>
                  </a:cubicBezTo>
                  <a:cubicBezTo>
                    <a:pt x="72" y="140"/>
                    <a:pt x="96" y="115"/>
                    <a:pt x="125" y="113"/>
                  </a:cubicBezTo>
                  <a:cubicBezTo>
                    <a:pt x="131" y="76"/>
                    <a:pt x="162" y="49"/>
                    <a:pt x="200" y="49"/>
                  </a:cubicBezTo>
                  <a:cubicBezTo>
                    <a:pt x="224" y="49"/>
                    <a:pt x="245" y="59"/>
                    <a:pt x="259" y="76"/>
                  </a:cubicBezTo>
                  <a:cubicBezTo>
                    <a:pt x="266" y="73"/>
                    <a:pt x="273" y="71"/>
                    <a:pt x="281" y="71"/>
                  </a:cubicBezTo>
                  <a:moveTo>
                    <a:pt x="336" y="139"/>
                  </a:moveTo>
                  <a:cubicBezTo>
                    <a:pt x="336" y="138"/>
                    <a:pt x="337" y="137"/>
                    <a:pt x="337" y="136"/>
                  </a:cubicBezTo>
                  <a:cubicBezTo>
                    <a:pt x="337" y="106"/>
                    <a:pt x="312" y="82"/>
                    <a:pt x="283" y="82"/>
                  </a:cubicBezTo>
                  <a:cubicBezTo>
                    <a:pt x="273" y="82"/>
                    <a:pt x="264" y="85"/>
                    <a:pt x="256" y="89"/>
                  </a:cubicBezTo>
                  <a:cubicBezTo>
                    <a:pt x="244" y="71"/>
                    <a:pt x="224" y="58"/>
                    <a:pt x="200" y="58"/>
                  </a:cubicBezTo>
                  <a:cubicBezTo>
                    <a:pt x="165" y="58"/>
                    <a:pt x="136" y="87"/>
                    <a:pt x="136" y="122"/>
                  </a:cubicBezTo>
                  <a:cubicBezTo>
                    <a:pt x="135" y="121"/>
                    <a:pt x="134" y="121"/>
                    <a:pt x="133" y="121"/>
                  </a:cubicBezTo>
                  <a:cubicBezTo>
                    <a:pt x="106" y="121"/>
                    <a:pt x="84" y="144"/>
                    <a:pt x="84" y="171"/>
                  </a:cubicBezTo>
                  <a:cubicBezTo>
                    <a:pt x="84" y="198"/>
                    <a:pt x="106" y="220"/>
                    <a:pt x="133" y="220"/>
                  </a:cubicBezTo>
                  <a:cubicBezTo>
                    <a:pt x="133" y="220"/>
                    <a:pt x="133" y="220"/>
                    <a:pt x="133" y="220"/>
                  </a:cubicBezTo>
                  <a:cubicBezTo>
                    <a:pt x="133" y="220"/>
                    <a:pt x="133" y="220"/>
                    <a:pt x="133" y="220"/>
                  </a:cubicBezTo>
                  <a:cubicBezTo>
                    <a:pt x="322" y="220"/>
                    <a:pt x="322" y="220"/>
                    <a:pt x="322" y="220"/>
                  </a:cubicBezTo>
                  <a:cubicBezTo>
                    <a:pt x="325" y="220"/>
                    <a:pt x="328" y="221"/>
                    <a:pt x="331" y="221"/>
                  </a:cubicBezTo>
                  <a:cubicBezTo>
                    <a:pt x="353" y="221"/>
                    <a:pt x="372" y="202"/>
                    <a:pt x="372" y="180"/>
                  </a:cubicBezTo>
                  <a:cubicBezTo>
                    <a:pt x="372" y="159"/>
                    <a:pt x="356" y="142"/>
                    <a:pt x="336" y="13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45"/>
            <p:cNvSpPr>
              <a:spLocks noEditPoints="1"/>
            </p:cNvSpPr>
            <p:nvPr/>
          </p:nvSpPr>
          <p:spPr bwMode="auto">
            <a:xfrm>
              <a:off x="4978" y="1333"/>
              <a:ext cx="2594" cy="2077"/>
            </a:xfrm>
            <a:custGeom>
              <a:avLst/>
              <a:gdLst>
                <a:gd name="T0" fmla="*/ 970 w 2098"/>
                <a:gd name="T1" fmla="*/ 548 h 1680"/>
                <a:gd name="T2" fmla="*/ 927 w 2098"/>
                <a:gd name="T3" fmla="*/ 511 h 1680"/>
                <a:gd name="T4" fmla="*/ 1111 w 2098"/>
                <a:gd name="T5" fmla="*/ 577 h 1680"/>
                <a:gd name="T6" fmla="*/ 1144 w 2098"/>
                <a:gd name="T7" fmla="*/ 524 h 1680"/>
                <a:gd name="T8" fmla="*/ 1111 w 2098"/>
                <a:gd name="T9" fmla="*/ 577 h 1680"/>
                <a:gd name="T10" fmla="*/ 1111 w 2098"/>
                <a:gd name="T11" fmla="*/ 718 h 1680"/>
                <a:gd name="T12" fmla="*/ 1148 w 2098"/>
                <a:gd name="T13" fmla="*/ 727 h 1680"/>
                <a:gd name="T14" fmla="*/ 1639 w 2098"/>
                <a:gd name="T15" fmla="*/ 202 h 1680"/>
                <a:gd name="T16" fmla="*/ 1552 w 2098"/>
                <a:gd name="T17" fmla="*/ 88 h 1680"/>
                <a:gd name="T18" fmla="*/ 1295 w 2098"/>
                <a:gd name="T19" fmla="*/ 362 h 1680"/>
                <a:gd name="T20" fmla="*/ 1631 w 2098"/>
                <a:gd name="T21" fmla="*/ 198 h 1680"/>
                <a:gd name="T22" fmla="*/ 1100 w 2098"/>
                <a:gd name="T23" fmla="*/ 972 h 1680"/>
                <a:gd name="T24" fmla="*/ 999 w 2098"/>
                <a:gd name="T25" fmla="*/ 972 h 1680"/>
                <a:gd name="T26" fmla="*/ 1100 w 2098"/>
                <a:gd name="T27" fmla="*/ 972 h 1680"/>
                <a:gd name="T28" fmla="*/ 1924 w 2098"/>
                <a:gd name="T29" fmla="*/ 773 h 1680"/>
                <a:gd name="T30" fmla="*/ 1479 w 2098"/>
                <a:gd name="T31" fmla="*/ 737 h 1680"/>
                <a:gd name="T32" fmla="*/ 2090 w 2098"/>
                <a:gd name="T33" fmla="*/ 845 h 1680"/>
                <a:gd name="T34" fmla="*/ 1119 w 2098"/>
                <a:gd name="T35" fmla="*/ 963 h 1680"/>
                <a:gd name="T36" fmla="*/ 1295 w 2098"/>
                <a:gd name="T37" fmla="*/ 730 h 1680"/>
                <a:gd name="T38" fmla="*/ 1331 w 2098"/>
                <a:gd name="T39" fmla="*/ 722 h 1680"/>
                <a:gd name="T40" fmla="*/ 1566 w 2098"/>
                <a:gd name="T41" fmla="*/ 329 h 1680"/>
                <a:gd name="T42" fmla="*/ 1143 w 2098"/>
                <a:gd name="T43" fmla="*/ 917 h 1680"/>
                <a:gd name="T44" fmla="*/ 1049 w 2098"/>
                <a:gd name="T45" fmla="*/ 963 h 1680"/>
                <a:gd name="T46" fmla="*/ 957 w 2098"/>
                <a:gd name="T47" fmla="*/ 918 h 1680"/>
                <a:gd name="T48" fmla="*/ 402 w 2098"/>
                <a:gd name="T49" fmla="*/ 31 h 1680"/>
                <a:gd name="T50" fmla="*/ 780 w 2098"/>
                <a:gd name="T51" fmla="*/ 346 h 1680"/>
                <a:gd name="T52" fmla="*/ 531 w 2098"/>
                <a:gd name="T53" fmla="*/ 90 h 1680"/>
                <a:gd name="T54" fmla="*/ 409 w 2098"/>
                <a:gd name="T55" fmla="*/ 123 h 1680"/>
                <a:gd name="T56" fmla="*/ 950 w 2098"/>
                <a:gd name="T57" fmla="*/ 924 h 1680"/>
                <a:gd name="T58" fmla="*/ 311 w 2098"/>
                <a:gd name="T59" fmla="*/ 927 h 1680"/>
                <a:gd name="T60" fmla="*/ 140 w 2098"/>
                <a:gd name="T61" fmla="*/ 789 h 1680"/>
                <a:gd name="T62" fmla="*/ 493 w 2098"/>
                <a:gd name="T63" fmla="*/ 736 h 1680"/>
                <a:gd name="T64" fmla="*/ 0 w 2098"/>
                <a:gd name="T65" fmla="*/ 845 h 1680"/>
                <a:gd name="T66" fmla="*/ 310 w 2098"/>
                <a:gd name="T67" fmla="*/ 936 h 1680"/>
                <a:gd name="T68" fmla="*/ 1045 w 2098"/>
                <a:gd name="T69" fmla="*/ 1042 h 1680"/>
                <a:gd name="T70" fmla="*/ 413 w 2098"/>
                <a:gd name="T71" fmla="*/ 1667 h 1680"/>
                <a:gd name="T72" fmla="*/ 577 w 2098"/>
                <a:gd name="T73" fmla="*/ 1290 h 1680"/>
                <a:gd name="T74" fmla="*/ 407 w 2098"/>
                <a:gd name="T75" fmla="*/ 1674 h 1680"/>
                <a:gd name="T76" fmla="*/ 501 w 2098"/>
                <a:gd name="T77" fmla="*/ 1639 h 1680"/>
                <a:gd name="T78" fmla="*/ 1051 w 2098"/>
                <a:gd name="T79" fmla="*/ 1049 h 1680"/>
                <a:gd name="T80" fmla="*/ 1609 w 2098"/>
                <a:gd name="T81" fmla="*/ 1631 h 1680"/>
                <a:gd name="T82" fmla="*/ 1702 w 2098"/>
                <a:gd name="T83" fmla="*/ 1666 h 1680"/>
                <a:gd name="T84" fmla="*/ 1464 w 2098"/>
                <a:gd name="T85" fmla="*/ 1204 h 1680"/>
                <a:gd name="T86" fmla="*/ 1444 w 2098"/>
                <a:gd name="T87" fmla="*/ 1474 h 1680"/>
                <a:gd name="T88" fmla="*/ 1112 w 2098"/>
                <a:gd name="T89" fmla="*/ 972 h 1680"/>
                <a:gd name="T90" fmla="*/ 2013 w 2098"/>
                <a:gd name="T91" fmla="*/ 897 h 1680"/>
                <a:gd name="T92" fmla="*/ 657 w 2098"/>
                <a:gd name="T93" fmla="*/ 735 h 1680"/>
                <a:gd name="T94" fmla="*/ 780 w 2098"/>
                <a:gd name="T95" fmla="*/ 722 h 1680"/>
                <a:gd name="T96" fmla="*/ 657 w 2098"/>
                <a:gd name="T97" fmla="*/ 735 h 1680"/>
                <a:gd name="T98" fmla="*/ 624 w 2098"/>
                <a:gd name="T99" fmla="*/ 1217 h 1680"/>
                <a:gd name="T100" fmla="*/ 687 w 2098"/>
                <a:gd name="T101" fmla="*/ 1139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98" h="1680">
                  <a:moveTo>
                    <a:pt x="964" y="554"/>
                  </a:moveTo>
                  <a:cubicBezTo>
                    <a:pt x="970" y="548"/>
                    <a:pt x="970" y="548"/>
                    <a:pt x="970" y="548"/>
                  </a:cubicBezTo>
                  <a:cubicBezTo>
                    <a:pt x="958" y="533"/>
                    <a:pt x="940" y="512"/>
                    <a:pt x="927" y="498"/>
                  </a:cubicBezTo>
                  <a:cubicBezTo>
                    <a:pt x="927" y="511"/>
                    <a:pt x="927" y="511"/>
                    <a:pt x="927" y="511"/>
                  </a:cubicBezTo>
                  <a:cubicBezTo>
                    <a:pt x="940" y="526"/>
                    <a:pt x="951" y="539"/>
                    <a:pt x="964" y="554"/>
                  </a:cubicBezTo>
                  <a:moveTo>
                    <a:pt x="1111" y="577"/>
                  </a:moveTo>
                  <a:cubicBezTo>
                    <a:pt x="1125" y="561"/>
                    <a:pt x="1138" y="545"/>
                    <a:pt x="1151" y="529"/>
                  </a:cubicBezTo>
                  <a:cubicBezTo>
                    <a:pt x="1144" y="524"/>
                    <a:pt x="1144" y="524"/>
                    <a:pt x="1144" y="524"/>
                  </a:cubicBezTo>
                  <a:cubicBezTo>
                    <a:pt x="1131" y="539"/>
                    <a:pt x="1118" y="555"/>
                    <a:pt x="1105" y="571"/>
                  </a:cubicBezTo>
                  <a:lnTo>
                    <a:pt x="1111" y="577"/>
                  </a:lnTo>
                  <a:close/>
                  <a:moveTo>
                    <a:pt x="1148" y="718"/>
                  </a:moveTo>
                  <a:cubicBezTo>
                    <a:pt x="1137" y="718"/>
                    <a:pt x="1122" y="718"/>
                    <a:pt x="1111" y="718"/>
                  </a:cubicBezTo>
                  <a:cubicBezTo>
                    <a:pt x="1111" y="727"/>
                    <a:pt x="1111" y="727"/>
                    <a:pt x="1111" y="727"/>
                  </a:cubicBezTo>
                  <a:cubicBezTo>
                    <a:pt x="1122" y="727"/>
                    <a:pt x="1137" y="727"/>
                    <a:pt x="1148" y="727"/>
                  </a:cubicBezTo>
                  <a:lnTo>
                    <a:pt x="1148" y="718"/>
                  </a:lnTo>
                  <a:close/>
                  <a:moveTo>
                    <a:pt x="1639" y="202"/>
                  </a:moveTo>
                  <a:cubicBezTo>
                    <a:pt x="1696" y="93"/>
                    <a:pt x="1713" y="32"/>
                    <a:pt x="1692" y="15"/>
                  </a:cubicBezTo>
                  <a:cubicBezTo>
                    <a:pt x="1672" y="0"/>
                    <a:pt x="1627" y="24"/>
                    <a:pt x="1552" y="88"/>
                  </a:cubicBezTo>
                  <a:cubicBezTo>
                    <a:pt x="1484" y="147"/>
                    <a:pt x="1396" y="236"/>
                    <a:pt x="1295" y="349"/>
                  </a:cubicBezTo>
                  <a:cubicBezTo>
                    <a:pt x="1295" y="362"/>
                    <a:pt x="1295" y="362"/>
                    <a:pt x="1295" y="362"/>
                  </a:cubicBezTo>
                  <a:cubicBezTo>
                    <a:pt x="1542" y="86"/>
                    <a:pt x="1662" y="4"/>
                    <a:pt x="1686" y="22"/>
                  </a:cubicBezTo>
                  <a:cubicBezTo>
                    <a:pt x="1694" y="29"/>
                    <a:pt x="1705" y="58"/>
                    <a:pt x="1631" y="198"/>
                  </a:cubicBezTo>
                  <a:lnTo>
                    <a:pt x="1639" y="202"/>
                  </a:lnTo>
                  <a:close/>
                  <a:moveTo>
                    <a:pt x="1100" y="972"/>
                  </a:moveTo>
                  <a:cubicBezTo>
                    <a:pt x="1084" y="993"/>
                    <a:pt x="1067" y="1014"/>
                    <a:pt x="1051" y="1035"/>
                  </a:cubicBezTo>
                  <a:cubicBezTo>
                    <a:pt x="1034" y="1014"/>
                    <a:pt x="1017" y="993"/>
                    <a:pt x="999" y="972"/>
                  </a:cubicBezTo>
                  <a:cubicBezTo>
                    <a:pt x="1016" y="972"/>
                    <a:pt x="1033" y="972"/>
                    <a:pt x="1049" y="972"/>
                  </a:cubicBezTo>
                  <a:cubicBezTo>
                    <a:pt x="1066" y="972"/>
                    <a:pt x="1083" y="972"/>
                    <a:pt x="1100" y="972"/>
                  </a:cubicBezTo>
                  <a:moveTo>
                    <a:pt x="2098" y="845"/>
                  </a:moveTo>
                  <a:cubicBezTo>
                    <a:pt x="2098" y="818"/>
                    <a:pt x="2041" y="794"/>
                    <a:pt x="1924" y="773"/>
                  </a:cubicBezTo>
                  <a:cubicBezTo>
                    <a:pt x="1814" y="753"/>
                    <a:pt x="1659" y="738"/>
                    <a:pt x="1479" y="728"/>
                  </a:cubicBezTo>
                  <a:cubicBezTo>
                    <a:pt x="1479" y="737"/>
                    <a:pt x="1479" y="737"/>
                    <a:pt x="1479" y="737"/>
                  </a:cubicBezTo>
                  <a:cubicBezTo>
                    <a:pt x="1659" y="747"/>
                    <a:pt x="1813" y="762"/>
                    <a:pt x="1922" y="782"/>
                  </a:cubicBezTo>
                  <a:cubicBezTo>
                    <a:pt x="2073" y="809"/>
                    <a:pt x="2090" y="835"/>
                    <a:pt x="2090" y="845"/>
                  </a:cubicBezTo>
                  <a:cubicBezTo>
                    <a:pt x="2090" y="856"/>
                    <a:pt x="2068" y="894"/>
                    <a:pt x="1787" y="927"/>
                  </a:cubicBezTo>
                  <a:cubicBezTo>
                    <a:pt x="1607" y="949"/>
                    <a:pt x="1371" y="961"/>
                    <a:pt x="1119" y="963"/>
                  </a:cubicBezTo>
                  <a:cubicBezTo>
                    <a:pt x="1129" y="950"/>
                    <a:pt x="1140" y="936"/>
                    <a:pt x="1150" y="923"/>
                  </a:cubicBezTo>
                  <a:cubicBezTo>
                    <a:pt x="1200" y="858"/>
                    <a:pt x="1249" y="793"/>
                    <a:pt x="1295" y="730"/>
                  </a:cubicBezTo>
                  <a:cubicBezTo>
                    <a:pt x="1307" y="730"/>
                    <a:pt x="1319" y="730"/>
                    <a:pt x="1331" y="731"/>
                  </a:cubicBezTo>
                  <a:cubicBezTo>
                    <a:pt x="1331" y="722"/>
                    <a:pt x="1331" y="722"/>
                    <a:pt x="1331" y="722"/>
                  </a:cubicBezTo>
                  <a:cubicBezTo>
                    <a:pt x="1321" y="722"/>
                    <a:pt x="1312" y="721"/>
                    <a:pt x="1301" y="721"/>
                  </a:cubicBezTo>
                  <a:cubicBezTo>
                    <a:pt x="1405" y="579"/>
                    <a:pt x="1496" y="444"/>
                    <a:pt x="1566" y="329"/>
                  </a:cubicBezTo>
                  <a:cubicBezTo>
                    <a:pt x="1559" y="324"/>
                    <a:pt x="1559" y="324"/>
                    <a:pt x="1559" y="324"/>
                  </a:cubicBezTo>
                  <a:cubicBezTo>
                    <a:pt x="1457" y="492"/>
                    <a:pt x="1309" y="703"/>
                    <a:pt x="1143" y="917"/>
                  </a:cubicBezTo>
                  <a:cubicBezTo>
                    <a:pt x="1131" y="933"/>
                    <a:pt x="1119" y="948"/>
                    <a:pt x="1107" y="963"/>
                  </a:cubicBezTo>
                  <a:cubicBezTo>
                    <a:pt x="1088" y="963"/>
                    <a:pt x="1069" y="963"/>
                    <a:pt x="1049" y="963"/>
                  </a:cubicBezTo>
                  <a:cubicBezTo>
                    <a:pt x="1030" y="963"/>
                    <a:pt x="1011" y="963"/>
                    <a:pt x="992" y="963"/>
                  </a:cubicBezTo>
                  <a:cubicBezTo>
                    <a:pt x="980" y="948"/>
                    <a:pt x="969" y="933"/>
                    <a:pt x="957" y="918"/>
                  </a:cubicBezTo>
                  <a:cubicBezTo>
                    <a:pt x="783" y="700"/>
                    <a:pt x="630" y="487"/>
                    <a:pt x="525" y="318"/>
                  </a:cubicBezTo>
                  <a:cubicBezTo>
                    <a:pt x="377" y="79"/>
                    <a:pt x="393" y="38"/>
                    <a:pt x="402" y="31"/>
                  </a:cubicBezTo>
                  <a:cubicBezTo>
                    <a:pt x="416" y="19"/>
                    <a:pt x="461" y="44"/>
                    <a:pt x="526" y="97"/>
                  </a:cubicBezTo>
                  <a:cubicBezTo>
                    <a:pt x="592" y="152"/>
                    <a:pt x="681" y="240"/>
                    <a:pt x="780" y="346"/>
                  </a:cubicBezTo>
                  <a:cubicBezTo>
                    <a:pt x="780" y="333"/>
                    <a:pt x="780" y="333"/>
                    <a:pt x="780" y="333"/>
                  </a:cubicBezTo>
                  <a:cubicBezTo>
                    <a:pt x="681" y="226"/>
                    <a:pt x="598" y="145"/>
                    <a:pt x="531" y="90"/>
                  </a:cubicBezTo>
                  <a:cubicBezTo>
                    <a:pt x="459" y="31"/>
                    <a:pt x="415" y="9"/>
                    <a:pt x="396" y="24"/>
                  </a:cubicBezTo>
                  <a:cubicBezTo>
                    <a:pt x="381" y="36"/>
                    <a:pt x="386" y="68"/>
                    <a:pt x="409" y="123"/>
                  </a:cubicBezTo>
                  <a:cubicBezTo>
                    <a:pt x="430" y="173"/>
                    <a:pt x="467" y="241"/>
                    <a:pt x="518" y="323"/>
                  </a:cubicBezTo>
                  <a:cubicBezTo>
                    <a:pt x="623" y="492"/>
                    <a:pt x="776" y="705"/>
                    <a:pt x="950" y="924"/>
                  </a:cubicBezTo>
                  <a:cubicBezTo>
                    <a:pt x="960" y="937"/>
                    <a:pt x="971" y="950"/>
                    <a:pt x="981" y="963"/>
                  </a:cubicBezTo>
                  <a:cubicBezTo>
                    <a:pt x="728" y="961"/>
                    <a:pt x="492" y="949"/>
                    <a:pt x="311" y="927"/>
                  </a:cubicBezTo>
                  <a:cubicBezTo>
                    <a:pt x="31" y="894"/>
                    <a:pt x="9" y="856"/>
                    <a:pt x="9" y="845"/>
                  </a:cubicBezTo>
                  <a:cubicBezTo>
                    <a:pt x="9" y="836"/>
                    <a:pt x="22" y="813"/>
                    <a:pt x="140" y="789"/>
                  </a:cubicBezTo>
                  <a:cubicBezTo>
                    <a:pt x="226" y="771"/>
                    <a:pt x="350" y="756"/>
                    <a:pt x="497" y="745"/>
                  </a:cubicBezTo>
                  <a:cubicBezTo>
                    <a:pt x="493" y="736"/>
                    <a:pt x="493" y="736"/>
                    <a:pt x="493" y="736"/>
                  </a:cubicBezTo>
                  <a:cubicBezTo>
                    <a:pt x="346" y="747"/>
                    <a:pt x="224" y="762"/>
                    <a:pt x="139" y="780"/>
                  </a:cubicBezTo>
                  <a:cubicBezTo>
                    <a:pt x="46" y="799"/>
                    <a:pt x="0" y="821"/>
                    <a:pt x="0" y="845"/>
                  </a:cubicBezTo>
                  <a:cubicBezTo>
                    <a:pt x="0" y="864"/>
                    <a:pt x="28" y="881"/>
                    <a:pt x="86" y="897"/>
                  </a:cubicBezTo>
                  <a:cubicBezTo>
                    <a:pt x="139" y="911"/>
                    <a:pt x="214" y="925"/>
                    <a:pt x="310" y="936"/>
                  </a:cubicBezTo>
                  <a:cubicBezTo>
                    <a:pt x="493" y="957"/>
                    <a:pt x="732" y="970"/>
                    <a:pt x="988" y="972"/>
                  </a:cubicBezTo>
                  <a:cubicBezTo>
                    <a:pt x="1007" y="995"/>
                    <a:pt x="1026" y="1019"/>
                    <a:pt x="1045" y="1042"/>
                  </a:cubicBezTo>
                  <a:cubicBezTo>
                    <a:pt x="908" y="1212"/>
                    <a:pt x="775" y="1364"/>
                    <a:pt x="663" y="1479"/>
                  </a:cubicBezTo>
                  <a:cubicBezTo>
                    <a:pt x="465" y="1680"/>
                    <a:pt x="421" y="1674"/>
                    <a:pt x="413" y="1667"/>
                  </a:cubicBezTo>
                  <a:cubicBezTo>
                    <a:pt x="391" y="1651"/>
                    <a:pt x="425" y="1544"/>
                    <a:pt x="584" y="1294"/>
                  </a:cubicBezTo>
                  <a:cubicBezTo>
                    <a:pt x="577" y="1290"/>
                    <a:pt x="577" y="1290"/>
                    <a:pt x="577" y="1290"/>
                  </a:cubicBezTo>
                  <a:cubicBezTo>
                    <a:pt x="510" y="1394"/>
                    <a:pt x="459" y="1483"/>
                    <a:pt x="430" y="1548"/>
                  </a:cubicBezTo>
                  <a:cubicBezTo>
                    <a:pt x="397" y="1620"/>
                    <a:pt x="390" y="1661"/>
                    <a:pt x="407" y="1674"/>
                  </a:cubicBezTo>
                  <a:cubicBezTo>
                    <a:pt x="411" y="1677"/>
                    <a:pt x="416" y="1679"/>
                    <a:pt x="421" y="1679"/>
                  </a:cubicBezTo>
                  <a:cubicBezTo>
                    <a:pt x="439" y="1679"/>
                    <a:pt x="465" y="1665"/>
                    <a:pt x="501" y="1639"/>
                  </a:cubicBezTo>
                  <a:cubicBezTo>
                    <a:pt x="545" y="1606"/>
                    <a:pt x="601" y="1554"/>
                    <a:pt x="669" y="1485"/>
                  </a:cubicBezTo>
                  <a:cubicBezTo>
                    <a:pt x="781" y="1371"/>
                    <a:pt x="914" y="1219"/>
                    <a:pt x="1051" y="1049"/>
                  </a:cubicBezTo>
                  <a:cubicBezTo>
                    <a:pt x="1190" y="1217"/>
                    <a:pt x="1324" y="1367"/>
                    <a:pt x="1438" y="1480"/>
                  </a:cubicBezTo>
                  <a:cubicBezTo>
                    <a:pt x="1507" y="1548"/>
                    <a:pt x="1564" y="1599"/>
                    <a:pt x="1609" y="1631"/>
                  </a:cubicBezTo>
                  <a:cubicBezTo>
                    <a:pt x="1644" y="1657"/>
                    <a:pt x="1671" y="1670"/>
                    <a:pt x="1688" y="1670"/>
                  </a:cubicBezTo>
                  <a:cubicBezTo>
                    <a:pt x="1694" y="1670"/>
                    <a:pt x="1699" y="1669"/>
                    <a:pt x="1702" y="1666"/>
                  </a:cubicBezTo>
                  <a:cubicBezTo>
                    <a:pt x="1754" y="1624"/>
                    <a:pt x="1554" y="1319"/>
                    <a:pt x="1466" y="1192"/>
                  </a:cubicBezTo>
                  <a:cubicBezTo>
                    <a:pt x="1464" y="1204"/>
                    <a:pt x="1464" y="1204"/>
                    <a:pt x="1464" y="1204"/>
                  </a:cubicBezTo>
                  <a:cubicBezTo>
                    <a:pt x="1675" y="1511"/>
                    <a:pt x="1721" y="1640"/>
                    <a:pt x="1697" y="1659"/>
                  </a:cubicBezTo>
                  <a:cubicBezTo>
                    <a:pt x="1688" y="1666"/>
                    <a:pt x="1645" y="1673"/>
                    <a:pt x="1444" y="1474"/>
                  </a:cubicBezTo>
                  <a:cubicBezTo>
                    <a:pt x="1330" y="1361"/>
                    <a:pt x="1196" y="1210"/>
                    <a:pt x="1056" y="1042"/>
                  </a:cubicBezTo>
                  <a:cubicBezTo>
                    <a:pt x="1075" y="1019"/>
                    <a:pt x="1093" y="995"/>
                    <a:pt x="1112" y="972"/>
                  </a:cubicBezTo>
                  <a:cubicBezTo>
                    <a:pt x="1367" y="970"/>
                    <a:pt x="1606" y="957"/>
                    <a:pt x="1788" y="936"/>
                  </a:cubicBezTo>
                  <a:cubicBezTo>
                    <a:pt x="1885" y="925"/>
                    <a:pt x="1960" y="911"/>
                    <a:pt x="2013" y="897"/>
                  </a:cubicBezTo>
                  <a:cubicBezTo>
                    <a:pt x="2070" y="881"/>
                    <a:pt x="2098" y="864"/>
                    <a:pt x="2098" y="845"/>
                  </a:cubicBezTo>
                  <a:moveTo>
                    <a:pt x="657" y="735"/>
                  </a:moveTo>
                  <a:cubicBezTo>
                    <a:pt x="697" y="733"/>
                    <a:pt x="738" y="732"/>
                    <a:pt x="780" y="730"/>
                  </a:cubicBezTo>
                  <a:cubicBezTo>
                    <a:pt x="780" y="722"/>
                    <a:pt x="780" y="722"/>
                    <a:pt x="780" y="722"/>
                  </a:cubicBezTo>
                  <a:cubicBezTo>
                    <a:pt x="738" y="723"/>
                    <a:pt x="693" y="725"/>
                    <a:pt x="653" y="727"/>
                  </a:cubicBezTo>
                  <a:lnTo>
                    <a:pt x="657" y="735"/>
                  </a:lnTo>
                  <a:close/>
                  <a:moveTo>
                    <a:pt x="682" y="1131"/>
                  </a:moveTo>
                  <a:cubicBezTo>
                    <a:pt x="662" y="1160"/>
                    <a:pt x="643" y="1189"/>
                    <a:pt x="624" y="1217"/>
                  </a:cubicBezTo>
                  <a:cubicBezTo>
                    <a:pt x="631" y="1222"/>
                    <a:pt x="631" y="1222"/>
                    <a:pt x="631" y="1222"/>
                  </a:cubicBezTo>
                  <a:cubicBezTo>
                    <a:pt x="649" y="1195"/>
                    <a:pt x="668" y="1167"/>
                    <a:pt x="687" y="1139"/>
                  </a:cubicBezTo>
                  <a:cubicBezTo>
                    <a:pt x="685" y="1135"/>
                    <a:pt x="682" y="1131"/>
                    <a:pt x="682" y="113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46"/>
            <p:cNvSpPr>
              <a:spLocks/>
            </p:cNvSpPr>
            <p:nvPr/>
          </p:nvSpPr>
          <p:spPr bwMode="auto">
            <a:xfrm>
              <a:off x="5496" y="1613"/>
              <a:ext cx="154" cy="162"/>
            </a:xfrm>
            <a:custGeom>
              <a:avLst/>
              <a:gdLst>
                <a:gd name="T0" fmla="*/ 125 w 125"/>
                <a:gd name="T1" fmla="*/ 131 h 131"/>
                <a:gd name="T2" fmla="*/ 0 w 125"/>
                <a:gd name="T3" fmla="*/ 90 h 131"/>
                <a:gd name="T4" fmla="*/ 125 w 125"/>
                <a:gd name="T5" fmla="*/ 0 h 131"/>
                <a:gd name="T6" fmla="*/ 125 w 125"/>
                <a:gd name="T7" fmla="*/ 131 h 131"/>
              </a:gdLst>
              <a:ahLst/>
              <a:cxnLst>
                <a:cxn ang="0">
                  <a:pos x="T0" y="T1"/>
                </a:cxn>
                <a:cxn ang="0">
                  <a:pos x="T2" y="T3"/>
                </a:cxn>
                <a:cxn ang="0">
                  <a:pos x="T4" y="T5"/>
                </a:cxn>
                <a:cxn ang="0">
                  <a:pos x="T6" y="T7"/>
                </a:cxn>
              </a:cxnLst>
              <a:rect l="0" t="0" r="r" b="b"/>
              <a:pathLst>
                <a:path w="125" h="131">
                  <a:moveTo>
                    <a:pt x="125" y="131"/>
                  </a:moveTo>
                  <a:cubicBezTo>
                    <a:pt x="0" y="90"/>
                    <a:pt x="0" y="90"/>
                    <a:pt x="0" y="90"/>
                  </a:cubicBezTo>
                  <a:cubicBezTo>
                    <a:pt x="18" y="35"/>
                    <a:pt x="67" y="0"/>
                    <a:pt x="125" y="0"/>
                  </a:cubicBezTo>
                  <a:lnTo>
                    <a:pt x="125" y="13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47"/>
            <p:cNvSpPr>
              <a:spLocks/>
            </p:cNvSpPr>
            <p:nvPr/>
          </p:nvSpPr>
          <p:spPr bwMode="auto">
            <a:xfrm>
              <a:off x="5485" y="1725"/>
              <a:ext cx="165" cy="101"/>
            </a:xfrm>
            <a:custGeom>
              <a:avLst/>
              <a:gdLst>
                <a:gd name="T0" fmla="*/ 134 w 134"/>
                <a:gd name="T1" fmla="*/ 41 h 82"/>
                <a:gd name="T2" fmla="*/ 9 w 134"/>
                <a:gd name="T3" fmla="*/ 82 h 82"/>
                <a:gd name="T4" fmla="*/ 9 w 134"/>
                <a:gd name="T5" fmla="*/ 0 h 82"/>
                <a:gd name="T6" fmla="*/ 134 w 134"/>
                <a:gd name="T7" fmla="*/ 41 h 82"/>
              </a:gdLst>
              <a:ahLst/>
              <a:cxnLst>
                <a:cxn ang="0">
                  <a:pos x="T0" y="T1"/>
                </a:cxn>
                <a:cxn ang="0">
                  <a:pos x="T2" y="T3"/>
                </a:cxn>
                <a:cxn ang="0">
                  <a:pos x="T4" y="T5"/>
                </a:cxn>
                <a:cxn ang="0">
                  <a:pos x="T6" y="T7"/>
                </a:cxn>
              </a:cxnLst>
              <a:rect l="0" t="0" r="r" b="b"/>
              <a:pathLst>
                <a:path w="134" h="82">
                  <a:moveTo>
                    <a:pt x="134" y="41"/>
                  </a:moveTo>
                  <a:cubicBezTo>
                    <a:pt x="9" y="82"/>
                    <a:pt x="9" y="82"/>
                    <a:pt x="9" y="82"/>
                  </a:cubicBezTo>
                  <a:cubicBezTo>
                    <a:pt x="0" y="54"/>
                    <a:pt x="0" y="28"/>
                    <a:pt x="9" y="0"/>
                  </a:cubicBezTo>
                  <a:lnTo>
                    <a:pt x="134" y="41"/>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48"/>
            <p:cNvSpPr>
              <a:spLocks/>
            </p:cNvSpPr>
            <p:nvPr/>
          </p:nvSpPr>
          <p:spPr bwMode="auto">
            <a:xfrm>
              <a:off x="5496" y="1775"/>
              <a:ext cx="154" cy="131"/>
            </a:xfrm>
            <a:custGeom>
              <a:avLst/>
              <a:gdLst>
                <a:gd name="T0" fmla="*/ 125 w 125"/>
                <a:gd name="T1" fmla="*/ 0 h 106"/>
                <a:gd name="T2" fmla="*/ 48 w 125"/>
                <a:gd name="T3" fmla="*/ 106 h 106"/>
                <a:gd name="T4" fmla="*/ 0 w 125"/>
                <a:gd name="T5" fmla="*/ 41 h 106"/>
                <a:gd name="T6" fmla="*/ 125 w 125"/>
                <a:gd name="T7" fmla="*/ 0 h 106"/>
              </a:gdLst>
              <a:ahLst/>
              <a:cxnLst>
                <a:cxn ang="0">
                  <a:pos x="T0" y="T1"/>
                </a:cxn>
                <a:cxn ang="0">
                  <a:pos x="T2" y="T3"/>
                </a:cxn>
                <a:cxn ang="0">
                  <a:pos x="T4" y="T5"/>
                </a:cxn>
                <a:cxn ang="0">
                  <a:pos x="T6" y="T7"/>
                </a:cxn>
              </a:cxnLst>
              <a:rect l="0" t="0" r="r" b="b"/>
              <a:pathLst>
                <a:path w="125" h="106">
                  <a:moveTo>
                    <a:pt x="125" y="0"/>
                  </a:moveTo>
                  <a:cubicBezTo>
                    <a:pt x="48" y="106"/>
                    <a:pt x="48" y="106"/>
                    <a:pt x="48" y="106"/>
                  </a:cubicBezTo>
                  <a:cubicBezTo>
                    <a:pt x="25" y="89"/>
                    <a:pt x="9" y="68"/>
                    <a:pt x="0" y="41"/>
                  </a:cubicBezTo>
                  <a:lnTo>
                    <a:pt x="125" y="0"/>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49"/>
            <p:cNvSpPr>
              <a:spLocks/>
            </p:cNvSpPr>
            <p:nvPr/>
          </p:nvSpPr>
          <p:spPr bwMode="auto">
            <a:xfrm>
              <a:off x="5555" y="1775"/>
              <a:ext cx="250" cy="182"/>
            </a:xfrm>
            <a:custGeom>
              <a:avLst/>
              <a:gdLst>
                <a:gd name="T0" fmla="*/ 77 w 202"/>
                <a:gd name="T1" fmla="*/ 0 h 147"/>
                <a:gd name="T2" fmla="*/ 202 w 202"/>
                <a:gd name="T3" fmla="*/ 41 h 147"/>
                <a:gd name="T4" fmla="*/ 37 w 202"/>
                <a:gd name="T5" fmla="*/ 125 h 147"/>
                <a:gd name="T6" fmla="*/ 0 w 202"/>
                <a:gd name="T7" fmla="*/ 106 h 147"/>
                <a:gd name="T8" fmla="*/ 77 w 202"/>
                <a:gd name="T9" fmla="*/ 0 h 147"/>
              </a:gdLst>
              <a:ahLst/>
              <a:cxnLst>
                <a:cxn ang="0">
                  <a:pos x="T0" y="T1"/>
                </a:cxn>
                <a:cxn ang="0">
                  <a:pos x="T2" y="T3"/>
                </a:cxn>
                <a:cxn ang="0">
                  <a:pos x="T4" y="T5"/>
                </a:cxn>
                <a:cxn ang="0">
                  <a:pos x="T6" y="T7"/>
                </a:cxn>
                <a:cxn ang="0">
                  <a:pos x="T8" y="T9"/>
                </a:cxn>
              </a:cxnLst>
              <a:rect l="0" t="0" r="r" b="b"/>
              <a:pathLst>
                <a:path w="202" h="147">
                  <a:moveTo>
                    <a:pt x="77" y="0"/>
                  </a:moveTo>
                  <a:cubicBezTo>
                    <a:pt x="202" y="41"/>
                    <a:pt x="202" y="41"/>
                    <a:pt x="202" y="41"/>
                  </a:cubicBezTo>
                  <a:cubicBezTo>
                    <a:pt x="180" y="110"/>
                    <a:pt x="106" y="147"/>
                    <a:pt x="37" y="125"/>
                  </a:cubicBezTo>
                  <a:cubicBezTo>
                    <a:pt x="23" y="120"/>
                    <a:pt x="12" y="115"/>
                    <a:pt x="0" y="106"/>
                  </a:cubicBezTo>
                  <a:lnTo>
                    <a:pt x="77"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50"/>
            <p:cNvSpPr>
              <a:spLocks/>
            </p:cNvSpPr>
            <p:nvPr/>
          </p:nvSpPr>
          <p:spPr bwMode="auto">
            <a:xfrm>
              <a:off x="5650" y="1613"/>
              <a:ext cx="162" cy="213"/>
            </a:xfrm>
            <a:custGeom>
              <a:avLst/>
              <a:gdLst>
                <a:gd name="T0" fmla="*/ 0 w 131"/>
                <a:gd name="T1" fmla="*/ 131 h 172"/>
                <a:gd name="T2" fmla="*/ 0 w 131"/>
                <a:gd name="T3" fmla="*/ 0 h 172"/>
                <a:gd name="T4" fmla="*/ 131 w 131"/>
                <a:gd name="T5" fmla="*/ 131 h 172"/>
                <a:gd name="T6" fmla="*/ 125 w 131"/>
                <a:gd name="T7" fmla="*/ 172 h 172"/>
                <a:gd name="T8" fmla="*/ 0 w 131"/>
                <a:gd name="T9" fmla="*/ 131 h 172"/>
              </a:gdLst>
              <a:ahLst/>
              <a:cxnLst>
                <a:cxn ang="0">
                  <a:pos x="T0" y="T1"/>
                </a:cxn>
                <a:cxn ang="0">
                  <a:pos x="T2" y="T3"/>
                </a:cxn>
                <a:cxn ang="0">
                  <a:pos x="T4" y="T5"/>
                </a:cxn>
                <a:cxn ang="0">
                  <a:pos x="T6" y="T7"/>
                </a:cxn>
                <a:cxn ang="0">
                  <a:pos x="T8" y="T9"/>
                </a:cxn>
              </a:cxnLst>
              <a:rect l="0" t="0" r="r" b="b"/>
              <a:pathLst>
                <a:path w="131" h="172">
                  <a:moveTo>
                    <a:pt x="0" y="131"/>
                  </a:moveTo>
                  <a:cubicBezTo>
                    <a:pt x="0" y="0"/>
                    <a:pt x="0" y="0"/>
                    <a:pt x="0" y="0"/>
                  </a:cubicBezTo>
                  <a:cubicBezTo>
                    <a:pt x="73" y="0"/>
                    <a:pt x="131" y="59"/>
                    <a:pt x="131" y="131"/>
                  </a:cubicBezTo>
                  <a:cubicBezTo>
                    <a:pt x="131" y="146"/>
                    <a:pt x="129" y="158"/>
                    <a:pt x="125" y="172"/>
                  </a:cubicBezTo>
                  <a:lnTo>
                    <a:pt x="0" y="131"/>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51"/>
            <p:cNvSpPr>
              <a:spLocks noEditPoints="1"/>
            </p:cNvSpPr>
            <p:nvPr/>
          </p:nvSpPr>
          <p:spPr bwMode="auto">
            <a:xfrm>
              <a:off x="6980" y="2114"/>
              <a:ext cx="361" cy="265"/>
            </a:xfrm>
            <a:custGeom>
              <a:avLst/>
              <a:gdLst>
                <a:gd name="T0" fmla="*/ 141 w 292"/>
                <a:gd name="T1" fmla="*/ 22 h 214"/>
                <a:gd name="T2" fmla="*/ 267 w 292"/>
                <a:gd name="T3" fmla="*/ 22 h 214"/>
                <a:gd name="T4" fmla="*/ 256 w 292"/>
                <a:gd name="T5" fmla="*/ 3 h 214"/>
                <a:gd name="T6" fmla="*/ 251 w 292"/>
                <a:gd name="T7" fmla="*/ 0 h 214"/>
                <a:gd name="T8" fmla="*/ 158 w 292"/>
                <a:gd name="T9" fmla="*/ 0 h 214"/>
                <a:gd name="T10" fmla="*/ 153 w 292"/>
                <a:gd name="T11" fmla="*/ 3 h 214"/>
                <a:gd name="T12" fmla="*/ 141 w 292"/>
                <a:gd name="T13" fmla="*/ 22 h 214"/>
                <a:gd name="T14" fmla="*/ 292 w 292"/>
                <a:gd name="T15" fmla="*/ 38 h 214"/>
                <a:gd name="T16" fmla="*/ 285 w 292"/>
                <a:gd name="T17" fmla="*/ 31 h 214"/>
                <a:gd name="T18" fmla="*/ 232 w 292"/>
                <a:gd name="T19" fmla="*/ 31 h 214"/>
                <a:gd name="T20" fmla="*/ 61 w 292"/>
                <a:gd name="T21" fmla="*/ 31 h 214"/>
                <a:gd name="T22" fmla="*/ 8 w 292"/>
                <a:gd name="T23" fmla="*/ 31 h 214"/>
                <a:gd name="T24" fmla="*/ 0 w 292"/>
                <a:gd name="T25" fmla="*/ 38 h 214"/>
                <a:gd name="T26" fmla="*/ 0 w 292"/>
                <a:gd name="T27" fmla="*/ 207 h 214"/>
                <a:gd name="T28" fmla="*/ 8 w 292"/>
                <a:gd name="T29" fmla="*/ 214 h 214"/>
                <a:gd name="T30" fmla="*/ 61 w 292"/>
                <a:gd name="T31" fmla="*/ 214 h 214"/>
                <a:gd name="T32" fmla="*/ 232 w 292"/>
                <a:gd name="T33" fmla="*/ 214 h 214"/>
                <a:gd name="T34" fmla="*/ 285 w 292"/>
                <a:gd name="T35" fmla="*/ 214 h 214"/>
                <a:gd name="T36" fmla="*/ 292 w 292"/>
                <a:gd name="T37" fmla="*/ 207 h 214"/>
                <a:gd name="T38" fmla="*/ 292 w 292"/>
                <a:gd name="T39" fmla="*/ 3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2" h="214">
                  <a:moveTo>
                    <a:pt x="141" y="22"/>
                  </a:moveTo>
                  <a:cubicBezTo>
                    <a:pt x="267" y="22"/>
                    <a:pt x="267" y="22"/>
                    <a:pt x="267" y="22"/>
                  </a:cubicBezTo>
                  <a:cubicBezTo>
                    <a:pt x="256" y="3"/>
                    <a:pt x="256" y="3"/>
                    <a:pt x="256" y="3"/>
                  </a:cubicBezTo>
                  <a:cubicBezTo>
                    <a:pt x="256" y="3"/>
                    <a:pt x="254" y="0"/>
                    <a:pt x="251" y="0"/>
                  </a:cubicBezTo>
                  <a:cubicBezTo>
                    <a:pt x="158" y="0"/>
                    <a:pt x="158" y="0"/>
                    <a:pt x="158" y="0"/>
                  </a:cubicBezTo>
                  <a:cubicBezTo>
                    <a:pt x="158" y="0"/>
                    <a:pt x="154" y="0"/>
                    <a:pt x="153" y="3"/>
                  </a:cubicBezTo>
                  <a:lnTo>
                    <a:pt x="141" y="22"/>
                  </a:lnTo>
                  <a:close/>
                  <a:moveTo>
                    <a:pt x="292" y="38"/>
                  </a:moveTo>
                  <a:cubicBezTo>
                    <a:pt x="292" y="38"/>
                    <a:pt x="292" y="31"/>
                    <a:pt x="285" y="31"/>
                  </a:cubicBezTo>
                  <a:cubicBezTo>
                    <a:pt x="232" y="31"/>
                    <a:pt x="232" y="31"/>
                    <a:pt x="232" y="31"/>
                  </a:cubicBezTo>
                  <a:cubicBezTo>
                    <a:pt x="61" y="31"/>
                    <a:pt x="61" y="31"/>
                    <a:pt x="61" y="31"/>
                  </a:cubicBezTo>
                  <a:cubicBezTo>
                    <a:pt x="8" y="31"/>
                    <a:pt x="8" y="31"/>
                    <a:pt x="8" y="31"/>
                  </a:cubicBezTo>
                  <a:cubicBezTo>
                    <a:pt x="0" y="31"/>
                    <a:pt x="0" y="38"/>
                    <a:pt x="0" y="38"/>
                  </a:cubicBezTo>
                  <a:cubicBezTo>
                    <a:pt x="0" y="207"/>
                    <a:pt x="0" y="207"/>
                    <a:pt x="0" y="207"/>
                  </a:cubicBezTo>
                  <a:cubicBezTo>
                    <a:pt x="0" y="214"/>
                    <a:pt x="8" y="214"/>
                    <a:pt x="8" y="214"/>
                  </a:cubicBezTo>
                  <a:cubicBezTo>
                    <a:pt x="61" y="214"/>
                    <a:pt x="61" y="214"/>
                    <a:pt x="61" y="214"/>
                  </a:cubicBezTo>
                  <a:cubicBezTo>
                    <a:pt x="232" y="214"/>
                    <a:pt x="232" y="214"/>
                    <a:pt x="232" y="214"/>
                  </a:cubicBezTo>
                  <a:cubicBezTo>
                    <a:pt x="285" y="214"/>
                    <a:pt x="285" y="214"/>
                    <a:pt x="285" y="214"/>
                  </a:cubicBezTo>
                  <a:cubicBezTo>
                    <a:pt x="285" y="214"/>
                    <a:pt x="292" y="214"/>
                    <a:pt x="292" y="207"/>
                  </a:cubicBezTo>
                  <a:lnTo>
                    <a:pt x="292" y="38"/>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Oval 52"/>
            <p:cNvSpPr>
              <a:spLocks noChangeArrowheads="1"/>
            </p:cNvSpPr>
            <p:nvPr/>
          </p:nvSpPr>
          <p:spPr bwMode="auto">
            <a:xfrm>
              <a:off x="6807" y="2889"/>
              <a:ext cx="324" cy="325"/>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53"/>
            <p:cNvSpPr>
              <a:spLocks/>
            </p:cNvSpPr>
            <p:nvPr/>
          </p:nvSpPr>
          <p:spPr bwMode="auto">
            <a:xfrm>
              <a:off x="6938" y="2984"/>
              <a:ext cx="91" cy="134"/>
            </a:xfrm>
            <a:custGeom>
              <a:avLst/>
              <a:gdLst>
                <a:gd name="T0" fmla="*/ 0 w 91"/>
                <a:gd name="T1" fmla="*/ 134 h 134"/>
                <a:gd name="T2" fmla="*/ 91 w 91"/>
                <a:gd name="T3" fmla="*/ 67 h 134"/>
                <a:gd name="T4" fmla="*/ 0 w 91"/>
                <a:gd name="T5" fmla="*/ 0 h 134"/>
                <a:gd name="T6" fmla="*/ 0 w 91"/>
                <a:gd name="T7" fmla="*/ 134 h 134"/>
              </a:gdLst>
              <a:ahLst/>
              <a:cxnLst>
                <a:cxn ang="0">
                  <a:pos x="T0" y="T1"/>
                </a:cxn>
                <a:cxn ang="0">
                  <a:pos x="T2" y="T3"/>
                </a:cxn>
                <a:cxn ang="0">
                  <a:pos x="T4" y="T5"/>
                </a:cxn>
                <a:cxn ang="0">
                  <a:pos x="T6" y="T7"/>
                </a:cxn>
              </a:cxnLst>
              <a:rect l="0" t="0" r="r" b="b"/>
              <a:pathLst>
                <a:path w="91" h="134">
                  <a:moveTo>
                    <a:pt x="0" y="134"/>
                  </a:moveTo>
                  <a:lnTo>
                    <a:pt x="91" y="67"/>
                  </a:lnTo>
                  <a:lnTo>
                    <a:pt x="0" y="0"/>
                  </a:lnTo>
                  <a:lnTo>
                    <a:pt x="0" y="1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4"/>
            <p:cNvSpPr>
              <a:spLocks noEditPoints="1"/>
            </p:cNvSpPr>
            <p:nvPr/>
          </p:nvSpPr>
          <p:spPr bwMode="auto">
            <a:xfrm>
              <a:off x="5451" y="2801"/>
              <a:ext cx="332" cy="254"/>
            </a:xfrm>
            <a:custGeom>
              <a:avLst/>
              <a:gdLst>
                <a:gd name="T0" fmla="*/ 166 w 332"/>
                <a:gd name="T1" fmla="*/ 142 h 254"/>
                <a:gd name="T2" fmla="*/ 332 w 332"/>
                <a:gd name="T3" fmla="*/ 24 h 254"/>
                <a:gd name="T4" fmla="*/ 332 w 332"/>
                <a:gd name="T5" fmla="*/ 0 h 254"/>
                <a:gd name="T6" fmla="*/ 166 w 332"/>
                <a:gd name="T7" fmla="*/ 0 h 254"/>
                <a:gd name="T8" fmla="*/ 0 w 332"/>
                <a:gd name="T9" fmla="*/ 0 h 254"/>
                <a:gd name="T10" fmla="*/ 0 w 332"/>
                <a:gd name="T11" fmla="*/ 24 h 254"/>
                <a:gd name="T12" fmla="*/ 166 w 332"/>
                <a:gd name="T13" fmla="*/ 142 h 254"/>
                <a:gd name="T14" fmla="*/ 332 w 332"/>
                <a:gd name="T15" fmla="*/ 254 h 254"/>
                <a:gd name="T16" fmla="*/ 332 w 332"/>
                <a:gd name="T17" fmla="*/ 47 h 254"/>
                <a:gd name="T18" fmla="*/ 166 w 332"/>
                <a:gd name="T19" fmla="*/ 168 h 254"/>
                <a:gd name="T20" fmla="*/ 0 w 332"/>
                <a:gd name="T21" fmla="*/ 47 h 254"/>
                <a:gd name="T22" fmla="*/ 0 w 332"/>
                <a:gd name="T23" fmla="*/ 254 h 254"/>
                <a:gd name="T24" fmla="*/ 166 w 332"/>
                <a:gd name="T25" fmla="*/ 254 h 254"/>
                <a:gd name="T26" fmla="*/ 332 w 332"/>
                <a:gd name="T27" fmla="*/ 25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2" h="254">
                  <a:moveTo>
                    <a:pt x="166" y="142"/>
                  </a:moveTo>
                  <a:lnTo>
                    <a:pt x="332" y="24"/>
                  </a:lnTo>
                  <a:lnTo>
                    <a:pt x="332" y="0"/>
                  </a:lnTo>
                  <a:lnTo>
                    <a:pt x="166" y="0"/>
                  </a:lnTo>
                  <a:lnTo>
                    <a:pt x="0" y="0"/>
                  </a:lnTo>
                  <a:lnTo>
                    <a:pt x="0" y="24"/>
                  </a:lnTo>
                  <a:lnTo>
                    <a:pt x="166" y="142"/>
                  </a:lnTo>
                  <a:close/>
                  <a:moveTo>
                    <a:pt x="332" y="254"/>
                  </a:moveTo>
                  <a:lnTo>
                    <a:pt x="332" y="47"/>
                  </a:lnTo>
                  <a:lnTo>
                    <a:pt x="166" y="168"/>
                  </a:lnTo>
                  <a:lnTo>
                    <a:pt x="0" y="47"/>
                  </a:lnTo>
                  <a:lnTo>
                    <a:pt x="0" y="254"/>
                  </a:lnTo>
                  <a:lnTo>
                    <a:pt x="166" y="254"/>
                  </a:lnTo>
                  <a:lnTo>
                    <a:pt x="332" y="254"/>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5"/>
            <p:cNvSpPr>
              <a:spLocks/>
            </p:cNvSpPr>
            <p:nvPr/>
          </p:nvSpPr>
          <p:spPr bwMode="auto">
            <a:xfrm>
              <a:off x="5000" y="2325"/>
              <a:ext cx="544" cy="312"/>
            </a:xfrm>
            <a:custGeom>
              <a:avLst/>
              <a:gdLst>
                <a:gd name="T0" fmla="*/ 347 w 440"/>
                <a:gd name="T1" fmla="*/ 24 h 252"/>
                <a:gd name="T2" fmla="*/ 293 w 440"/>
                <a:gd name="T3" fmla="*/ 3 h 252"/>
                <a:gd name="T4" fmla="*/ 257 w 440"/>
                <a:gd name="T5" fmla="*/ 31 h 252"/>
                <a:gd name="T6" fmla="*/ 220 w 440"/>
                <a:gd name="T7" fmla="*/ 33 h 252"/>
                <a:gd name="T8" fmla="*/ 184 w 440"/>
                <a:gd name="T9" fmla="*/ 31 h 252"/>
                <a:gd name="T10" fmla="*/ 148 w 440"/>
                <a:gd name="T11" fmla="*/ 3 h 252"/>
                <a:gd name="T12" fmla="*/ 94 w 440"/>
                <a:gd name="T13" fmla="*/ 24 h 252"/>
                <a:gd name="T14" fmla="*/ 69 w 440"/>
                <a:gd name="T15" fmla="*/ 246 h 252"/>
                <a:gd name="T16" fmla="*/ 128 w 440"/>
                <a:gd name="T17" fmla="*/ 210 h 252"/>
                <a:gd name="T18" fmla="*/ 220 w 440"/>
                <a:gd name="T19" fmla="*/ 179 h 252"/>
                <a:gd name="T20" fmla="*/ 312 w 440"/>
                <a:gd name="T21" fmla="*/ 210 h 252"/>
                <a:gd name="T22" fmla="*/ 372 w 440"/>
                <a:gd name="T23" fmla="*/ 246 h 252"/>
                <a:gd name="T24" fmla="*/ 347 w 440"/>
                <a:gd name="T25" fmla="*/ 2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0" h="252">
                  <a:moveTo>
                    <a:pt x="347" y="24"/>
                  </a:moveTo>
                  <a:cubicBezTo>
                    <a:pt x="341" y="13"/>
                    <a:pt x="299" y="0"/>
                    <a:pt x="293" y="3"/>
                  </a:cubicBezTo>
                  <a:cubicBezTo>
                    <a:pt x="290" y="6"/>
                    <a:pt x="265" y="28"/>
                    <a:pt x="257" y="31"/>
                  </a:cubicBezTo>
                  <a:cubicBezTo>
                    <a:pt x="249" y="33"/>
                    <a:pt x="220" y="33"/>
                    <a:pt x="220" y="33"/>
                  </a:cubicBezTo>
                  <a:cubicBezTo>
                    <a:pt x="220" y="33"/>
                    <a:pt x="192" y="33"/>
                    <a:pt x="184" y="31"/>
                  </a:cubicBezTo>
                  <a:cubicBezTo>
                    <a:pt x="175" y="28"/>
                    <a:pt x="151" y="6"/>
                    <a:pt x="148" y="3"/>
                  </a:cubicBezTo>
                  <a:cubicBezTo>
                    <a:pt x="141" y="0"/>
                    <a:pt x="99" y="13"/>
                    <a:pt x="94" y="24"/>
                  </a:cubicBezTo>
                  <a:cubicBezTo>
                    <a:pt x="94" y="24"/>
                    <a:pt x="0" y="222"/>
                    <a:pt x="69" y="246"/>
                  </a:cubicBezTo>
                  <a:cubicBezTo>
                    <a:pt x="99" y="252"/>
                    <a:pt x="111" y="226"/>
                    <a:pt x="128" y="210"/>
                  </a:cubicBezTo>
                  <a:cubicBezTo>
                    <a:pt x="145" y="194"/>
                    <a:pt x="170" y="179"/>
                    <a:pt x="220" y="179"/>
                  </a:cubicBezTo>
                  <a:cubicBezTo>
                    <a:pt x="271" y="179"/>
                    <a:pt x="295" y="194"/>
                    <a:pt x="312" y="210"/>
                  </a:cubicBezTo>
                  <a:cubicBezTo>
                    <a:pt x="329" y="226"/>
                    <a:pt x="341" y="252"/>
                    <a:pt x="372" y="246"/>
                  </a:cubicBezTo>
                  <a:cubicBezTo>
                    <a:pt x="440" y="222"/>
                    <a:pt x="347" y="24"/>
                    <a:pt x="347" y="24"/>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Oval 56"/>
            <p:cNvSpPr>
              <a:spLocks noChangeArrowheads="1"/>
            </p:cNvSpPr>
            <p:nvPr/>
          </p:nvSpPr>
          <p:spPr bwMode="auto">
            <a:xfrm>
              <a:off x="5250" y="2416"/>
              <a:ext cx="46" cy="44"/>
            </a:xfrm>
            <a:prstGeom prst="ellipse">
              <a:avLst/>
            </a:prstGeom>
            <a:solidFill>
              <a:srgbClr val="45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63125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81724" y="1602898"/>
            <a:ext cx="5992813" cy="3788729"/>
          </a:xfrm>
        </p:spPr>
        <p:txBody>
          <a:bodyPr/>
          <a:lstStyle/>
          <a:p>
            <a:pPr marL="0" indent="0">
              <a:spcBef>
                <a:spcPts val="2400"/>
              </a:spcBef>
              <a:buNone/>
            </a:pPr>
            <a:r>
              <a:rPr lang="en-US" sz="3400" dirty="0"/>
              <a:t>The </a:t>
            </a:r>
            <a:r>
              <a:rPr lang="en-US" sz="3400" dirty="0" smtClean="0"/>
              <a:t>Office 365 </a:t>
            </a:r>
            <a:r>
              <a:rPr lang="en-US" sz="3400" dirty="0"/>
              <a:t>OneDrive Pro SDK for Android provides programmatic access to the Files in in your </a:t>
            </a:r>
            <a:r>
              <a:rPr lang="en-US" sz="3400" dirty="0" smtClean="0"/>
              <a:t>Office 365 </a:t>
            </a:r>
            <a:r>
              <a:rPr lang="en-US" sz="3400" dirty="0"/>
              <a:t>OneDrive for Business </a:t>
            </a:r>
            <a:r>
              <a:rPr lang="en-US" sz="3400" dirty="0" smtClean="0"/>
              <a:t>account</a:t>
            </a:r>
            <a:endParaRPr lang="en-US" sz="3400" dirty="0"/>
          </a:p>
          <a:p>
            <a:pPr marL="0" indent="0">
              <a:spcBef>
                <a:spcPts val="2400"/>
              </a:spcBef>
              <a:buNone/>
            </a:pPr>
            <a:r>
              <a:rPr lang="en-US" sz="3400" dirty="0"/>
              <a:t>Authentication is handled </a:t>
            </a:r>
            <a:r>
              <a:rPr lang="en-US" sz="3400" dirty="0" smtClean="0"/>
              <a:t/>
            </a:r>
            <a:br>
              <a:rPr lang="en-US" sz="3400" dirty="0" smtClean="0"/>
            </a:br>
            <a:r>
              <a:rPr lang="en-US" sz="3400" dirty="0" smtClean="0"/>
              <a:t>by </a:t>
            </a:r>
            <a:r>
              <a:rPr lang="en-US" sz="3400" dirty="0"/>
              <a:t>Azure Active </a:t>
            </a:r>
            <a:r>
              <a:rPr lang="en-US" sz="3400" dirty="0" smtClean="0"/>
              <a:t>Directory</a:t>
            </a:r>
            <a:endParaRPr lang="en-US" sz="3400" dirty="0"/>
          </a:p>
        </p:txBody>
      </p:sp>
      <p:grpSp>
        <p:nvGrpSpPr>
          <p:cNvPr id="8" name="Group 7"/>
          <p:cNvGrpSpPr/>
          <p:nvPr/>
        </p:nvGrpSpPr>
        <p:grpSpPr>
          <a:xfrm>
            <a:off x="9233803" y="182358"/>
            <a:ext cx="3139172" cy="287338"/>
            <a:chOff x="9233803" y="182358"/>
            <a:chExt cx="3139172" cy="287338"/>
          </a:xfrm>
        </p:grpSpPr>
        <p:sp>
          <p:nvSpPr>
            <p:cNvPr id="6" name="Text To Outline"/>
            <p:cNvSpPr/>
            <p:nvPr/>
          </p:nvSpPr>
          <p:spPr bwMode="auto">
            <a:xfrm>
              <a:off x="9243468" y="288528"/>
              <a:ext cx="106001" cy="140097"/>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rgbClr val="00193E"/>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Box 6"/>
            <p:cNvSpPr txBox="1"/>
            <p:nvPr/>
          </p:nvSpPr>
          <p:spPr>
            <a:xfrm>
              <a:off x="9233803" y="182358"/>
              <a:ext cx="3139172"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Calling the Office 365 OneDrive API</a:t>
              </a:r>
            </a:p>
          </p:txBody>
        </p:sp>
      </p:grpSp>
      <p:sp>
        <p:nvSpPr>
          <p:cNvPr id="9" name="Rectangle 8"/>
          <p:cNvSpPr/>
          <p:nvPr/>
        </p:nvSpPr>
        <p:spPr bwMode="auto">
          <a:xfrm>
            <a:off x="0" y="0"/>
            <a:ext cx="5761038"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258">
                      <a:schemeClr val="bg1"/>
                    </a:gs>
                    <a:gs pos="29000">
                      <a:schemeClr val="bg1"/>
                    </a:gs>
                  </a:gsLst>
                  <a:lin ang="5400000" scaled="0"/>
                </a:gradFill>
              </a:rPr>
              <a:t>Overview</a:t>
            </a:r>
            <a:endParaRPr lang="en-US" dirty="0">
              <a:gradFill>
                <a:gsLst>
                  <a:gs pos="7258">
                    <a:schemeClr val="bg1"/>
                  </a:gs>
                  <a:gs pos="29000">
                    <a:schemeClr val="bg1"/>
                  </a:gs>
                </a:gsLst>
                <a:lin ang="5400000" scaled="0"/>
              </a:gradFill>
            </a:endParaRPr>
          </a:p>
        </p:txBody>
      </p:sp>
      <p:sp>
        <p:nvSpPr>
          <p:cNvPr id="11" name="Freeform 10"/>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3803047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64" presetClass="path" presetSubtype="0" decel="100000" fill="hold" grpId="1" nodeType="withEffect">
                                  <p:stCondLst>
                                    <p:cond delay="0"/>
                                  </p:stCondLst>
                                  <p:childTnLst>
                                    <p:animMotion origin="layout" path="M -2.8338E-7 -4.13073E-7 L -2.8338E-7 -0.04335 " pathEditMode="relative" rAng="0" ptsTypes="AA">
                                      <p:cBhvr>
                                        <p:cTn id="17" dur="500" spd="-100000" fill="hold"/>
                                        <p:tgtEl>
                                          <p:spTgt spid="10"/>
                                        </p:tgtEl>
                                        <p:attrNameLst>
                                          <p:attrName>ppt_x</p:attrName>
                                          <p:attrName>ppt_y</p:attrName>
                                        </p:attrNameLst>
                                      </p:cBhvr>
                                      <p:rCtr x="0" y="-2179"/>
                                    </p:animMotion>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500"/>
                                        <p:tgtEl>
                                          <p:spTgt spid="2">
                                            <p:txEl>
                                              <p:pRg st="0" end="0"/>
                                            </p:txEl>
                                          </p:spTgt>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Effect transition="in" filter="fade">
                                      <p:cBhvr>
                                        <p:cTn id="25"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9" grpId="0" animBg="1"/>
      <p:bldP spid="10" grpId="0"/>
      <p:bldP spid="10" grpId="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81724" y="1476375"/>
            <a:ext cx="5992814" cy="3800015"/>
          </a:xfrm>
        </p:spPr>
        <p:txBody>
          <a:bodyPr/>
          <a:lstStyle/>
          <a:p>
            <a:pPr marL="0" indent="0">
              <a:spcBef>
                <a:spcPts val="2400"/>
              </a:spcBef>
              <a:buNone/>
            </a:pPr>
            <a:r>
              <a:rPr lang="en-NZ" sz="3400" dirty="0">
                <a:hlinkClick r:id="rId3"/>
              </a:rPr>
              <a:t>https://github.com/OfficeDev/Office-365-SDK-for-Android</a:t>
            </a:r>
            <a:endParaRPr lang="en-NZ" sz="3400" dirty="0"/>
          </a:p>
          <a:p>
            <a:pPr marL="0" indent="0">
              <a:spcBef>
                <a:spcPts val="2400"/>
              </a:spcBef>
              <a:buNone/>
            </a:pPr>
            <a:r>
              <a:rPr lang="en-US" sz="3400" dirty="0"/>
              <a:t>Install by adding to your </a:t>
            </a:r>
            <a:r>
              <a:rPr lang="en-US" sz="3400" dirty="0" err="1"/>
              <a:t>build.gradle</a:t>
            </a:r>
            <a:r>
              <a:rPr lang="en-US" sz="3400" dirty="0"/>
              <a:t>:</a:t>
            </a:r>
          </a:p>
          <a:p>
            <a:pPr marL="228600" indent="-228600">
              <a:spcBef>
                <a:spcPts val="816"/>
              </a:spcBef>
            </a:pPr>
            <a:r>
              <a:rPr lang="en-US" sz="2200" dirty="0">
                <a:latin typeface="Consolas" panose="020B0609020204030204" pitchFamily="49" charset="0"/>
                <a:cs typeface="Consolas" panose="020B0609020204030204" pitchFamily="49" charset="0"/>
              </a:rPr>
              <a:t>com.microsoft.services:discovery-services:0.9+</a:t>
            </a:r>
          </a:p>
          <a:p>
            <a:pPr marL="228600" indent="-228600">
              <a:spcBef>
                <a:spcPts val="816"/>
              </a:spcBef>
            </a:pPr>
            <a:r>
              <a:rPr lang="en-US" sz="2200" dirty="0">
                <a:latin typeface="Consolas" panose="020B0609020204030204" pitchFamily="49" charset="0"/>
                <a:cs typeface="Consolas" panose="020B0609020204030204" pitchFamily="49" charset="0"/>
              </a:rPr>
              <a:t>com.microsoft.services:file-services:0.9+</a:t>
            </a:r>
          </a:p>
        </p:txBody>
      </p:sp>
      <p:grpSp>
        <p:nvGrpSpPr>
          <p:cNvPr id="5" name="Group 4"/>
          <p:cNvGrpSpPr/>
          <p:nvPr/>
        </p:nvGrpSpPr>
        <p:grpSpPr>
          <a:xfrm>
            <a:off x="9233803" y="182358"/>
            <a:ext cx="3139172" cy="287338"/>
            <a:chOff x="9233803" y="182358"/>
            <a:chExt cx="3139172" cy="287338"/>
          </a:xfrm>
        </p:grpSpPr>
        <p:sp>
          <p:nvSpPr>
            <p:cNvPr id="6" name="Text To Outline"/>
            <p:cNvSpPr/>
            <p:nvPr/>
          </p:nvSpPr>
          <p:spPr bwMode="auto">
            <a:xfrm>
              <a:off x="9243468" y="288528"/>
              <a:ext cx="106001" cy="140097"/>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rgbClr val="00193E"/>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Box 6"/>
            <p:cNvSpPr txBox="1"/>
            <p:nvPr/>
          </p:nvSpPr>
          <p:spPr>
            <a:xfrm>
              <a:off x="9233803" y="182358"/>
              <a:ext cx="3139172"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Calling the Office 365 OneDrive API</a:t>
              </a:r>
            </a:p>
          </p:txBody>
        </p:sp>
      </p:grpSp>
      <p:sp>
        <p:nvSpPr>
          <p:cNvPr id="8" name="Rectangle 7"/>
          <p:cNvSpPr/>
          <p:nvPr/>
        </p:nvSpPr>
        <p:spPr bwMode="auto">
          <a:xfrm>
            <a:off x="0" y="0"/>
            <a:ext cx="5761038"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258">
                      <a:schemeClr val="bg1"/>
                    </a:gs>
                    <a:gs pos="29000">
                      <a:schemeClr val="bg1"/>
                    </a:gs>
                  </a:gsLst>
                  <a:lin ang="5400000" scaled="0"/>
                </a:gradFill>
              </a:rPr>
              <a:t>Where can I find it?</a:t>
            </a:r>
            <a:endParaRPr lang="en-US" dirty="0">
              <a:gradFill>
                <a:gsLst>
                  <a:gs pos="7258">
                    <a:schemeClr val="bg1"/>
                  </a:gs>
                  <a:gs pos="29000">
                    <a:schemeClr val="bg1"/>
                  </a:gs>
                </a:gsLst>
                <a:lin ang="5400000" scaled="0"/>
              </a:gradFill>
            </a:endParaRPr>
          </a:p>
        </p:txBody>
      </p:sp>
      <p:sp>
        <p:nvSpPr>
          <p:cNvPr id="10" name="Freeform 9"/>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266659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64" presetClass="path" presetSubtype="0" decel="100000" fill="hold" grpId="1" nodeType="withEffect">
                                  <p:stCondLst>
                                    <p:cond delay="0"/>
                                  </p:stCondLst>
                                  <p:childTnLst>
                                    <p:animMotion origin="layout" path="M -2.8338E-7 -4.13073E-7 L -2.8338E-7 -0.04335 " pathEditMode="relative" rAng="0" ptsTypes="AA">
                                      <p:cBhvr>
                                        <p:cTn id="9" dur="500" spd="-100000" fill="hold"/>
                                        <p:tgtEl>
                                          <p:spTgt spid="9"/>
                                        </p:tgtEl>
                                        <p:attrNameLst>
                                          <p:attrName>ppt_x</p:attrName>
                                          <p:attrName>ppt_y</p:attrName>
                                        </p:attrNameLst>
                                      </p:cBhvr>
                                      <p:rCtr x="0" y="-2179"/>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p:bldP spid="9"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81724" y="2568521"/>
            <a:ext cx="5992814" cy="1705082"/>
          </a:xfrm>
        </p:spPr>
        <p:txBody>
          <a:bodyPr/>
          <a:lstStyle/>
          <a:p>
            <a:pPr marL="0" indent="0">
              <a:spcBef>
                <a:spcPts val="2400"/>
              </a:spcBef>
              <a:buNone/>
            </a:pPr>
            <a:r>
              <a:rPr lang="en-US" sz="3400" dirty="0"/>
              <a:t>Files</a:t>
            </a:r>
          </a:p>
          <a:p>
            <a:pPr marL="231775" lvl="1" indent="-231775"/>
            <a:r>
              <a:rPr lang="en-US" sz="2200" dirty="0"/>
              <a:t>Create, read, </a:t>
            </a:r>
            <a:r>
              <a:rPr lang="en-US" sz="2200" dirty="0" smtClean="0"/>
              <a:t>update, </a:t>
            </a:r>
            <a:r>
              <a:rPr lang="en-US" sz="2200" dirty="0"/>
              <a:t>and delete </a:t>
            </a:r>
            <a:r>
              <a:rPr lang="en-US" sz="2200" dirty="0" smtClean="0"/>
              <a:t/>
            </a:r>
            <a:br>
              <a:rPr lang="en-US" sz="2200" dirty="0" smtClean="0"/>
            </a:br>
            <a:r>
              <a:rPr lang="en-US" sz="2200" dirty="0" smtClean="0"/>
              <a:t>Files and </a:t>
            </a:r>
            <a:r>
              <a:rPr lang="en-US" sz="2200" dirty="0"/>
              <a:t>Folders</a:t>
            </a:r>
          </a:p>
          <a:p>
            <a:pPr marL="231775" lvl="1" indent="-231775"/>
            <a:r>
              <a:rPr lang="en-US" sz="2200" dirty="0"/>
              <a:t>Upload and download File contents</a:t>
            </a:r>
          </a:p>
        </p:txBody>
      </p:sp>
      <p:grpSp>
        <p:nvGrpSpPr>
          <p:cNvPr id="5" name="Group 4"/>
          <p:cNvGrpSpPr/>
          <p:nvPr/>
        </p:nvGrpSpPr>
        <p:grpSpPr>
          <a:xfrm>
            <a:off x="9233803" y="182358"/>
            <a:ext cx="3139172" cy="287338"/>
            <a:chOff x="9233803" y="182358"/>
            <a:chExt cx="3139172" cy="287338"/>
          </a:xfrm>
        </p:grpSpPr>
        <p:sp>
          <p:nvSpPr>
            <p:cNvPr id="6" name="Text To Outline"/>
            <p:cNvSpPr/>
            <p:nvPr/>
          </p:nvSpPr>
          <p:spPr bwMode="auto">
            <a:xfrm>
              <a:off x="9243468" y="288528"/>
              <a:ext cx="106001" cy="140097"/>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rgbClr val="00193E"/>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Box 6"/>
            <p:cNvSpPr txBox="1"/>
            <p:nvPr/>
          </p:nvSpPr>
          <p:spPr>
            <a:xfrm>
              <a:off x="9233803" y="182358"/>
              <a:ext cx="3139172"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Calling the Office 365 OneDrive API</a:t>
              </a:r>
            </a:p>
          </p:txBody>
        </p:sp>
      </p:grpSp>
      <p:sp>
        <p:nvSpPr>
          <p:cNvPr id="8" name="Rectangle 7"/>
          <p:cNvSpPr/>
          <p:nvPr/>
        </p:nvSpPr>
        <p:spPr bwMode="auto">
          <a:xfrm>
            <a:off x="0" y="0"/>
            <a:ext cx="5761038"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258">
                      <a:schemeClr val="bg1"/>
                    </a:gs>
                    <a:gs pos="29000">
                      <a:schemeClr val="bg1"/>
                    </a:gs>
                  </a:gsLst>
                  <a:lin ang="5400000" scaled="0"/>
                </a:gradFill>
              </a:rPr>
              <a:t>What can I do </a:t>
            </a:r>
            <a:br>
              <a:rPr lang="en-US" dirty="0" smtClean="0">
                <a:gradFill>
                  <a:gsLst>
                    <a:gs pos="7258">
                      <a:schemeClr val="bg1"/>
                    </a:gs>
                    <a:gs pos="29000">
                      <a:schemeClr val="bg1"/>
                    </a:gs>
                  </a:gsLst>
                  <a:lin ang="5400000" scaled="0"/>
                </a:gradFill>
              </a:rPr>
            </a:br>
            <a:r>
              <a:rPr lang="en-US" dirty="0" smtClean="0">
                <a:gradFill>
                  <a:gsLst>
                    <a:gs pos="7258">
                      <a:schemeClr val="bg1"/>
                    </a:gs>
                    <a:gs pos="29000">
                      <a:schemeClr val="bg1"/>
                    </a:gs>
                  </a:gsLst>
                  <a:lin ang="5400000" scaled="0"/>
                </a:gradFill>
              </a:rPr>
              <a:t>with it?</a:t>
            </a:r>
            <a:endParaRPr lang="en-US" dirty="0">
              <a:gradFill>
                <a:gsLst>
                  <a:gs pos="7258">
                    <a:schemeClr val="bg1"/>
                  </a:gs>
                  <a:gs pos="29000">
                    <a:schemeClr val="bg1"/>
                  </a:gs>
                </a:gsLst>
                <a:lin ang="5400000" scaled="0"/>
              </a:gradFill>
            </a:endParaRPr>
          </a:p>
        </p:txBody>
      </p:sp>
      <p:sp>
        <p:nvSpPr>
          <p:cNvPr id="10" name="Freeform 9"/>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1651899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64" presetClass="path" presetSubtype="0" decel="100000" fill="hold" grpId="1" nodeType="withEffect">
                                  <p:stCondLst>
                                    <p:cond delay="0"/>
                                  </p:stCondLst>
                                  <p:childTnLst>
                                    <p:animMotion origin="layout" path="M -2.8338E-7 -4.13073E-7 L -2.8338E-7 -0.04335 " pathEditMode="relative" rAng="0" ptsTypes="AA">
                                      <p:cBhvr>
                                        <p:cTn id="9" dur="500" spd="-100000" fill="hold"/>
                                        <p:tgtEl>
                                          <p:spTgt spid="9"/>
                                        </p:tgtEl>
                                        <p:attrNameLst>
                                          <p:attrName>ppt_x</p:attrName>
                                          <p:attrName>ppt_y</p:attrName>
                                        </p:attrNameLst>
                                      </p:cBhvr>
                                      <p:rCtr x="0" y="-2179"/>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9" grpId="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dirty="0"/>
          </a:p>
        </p:txBody>
      </p:sp>
      <p:sp>
        <p:nvSpPr>
          <p:cNvPr id="6" name="Text Placeholder 5"/>
          <p:cNvSpPr>
            <a:spLocks noGrp="1"/>
          </p:cNvSpPr>
          <p:nvPr>
            <p:ph type="body" sz="quarter" idx="12"/>
          </p:nvPr>
        </p:nvSpPr>
        <p:spPr/>
        <p:txBody>
          <a:bodyPr/>
          <a:lstStyle/>
          <a:p>
            <a:r>
              <a:rPr lang="en-US" smtClean="0"/>
              <a:t>OneDrive for Business</a:t>
            </a:r>
            <a:endParaRPr lang="en-US" dirty="0"/>
          </a:p>
        </p:txBody>
      </p:sp>
      <p:sp>
        <p:nvSpPr>
          <p:cNvPr id="4" name="Slide Number Placeholder 3"/>
          <p:cNvSpPr>
            <a:spLocks noGrp="1"/>
          </p:cNvSpPr>
          <p:nvPr>
            <p:ph type="sldNum" sz="quarter" idx="4294967295"/>
          </p:nvPr>
        </p:nvSpPr>
        <p:spPr>
          <a:xfrm>
            <a:off x="0" y="6467475"/>
            <a:ext cx="560388" cy="219075"/>
          </a:xfrm>
          <a:prstGeom prst="rect">
            <a:avLst/>
          </a:prstGeom>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29</a:t>
            </a:fld>
            <a:endParaRPr lang="en-US" dirty="0">
              <a:gradFill>
                <a:gsLst>
                  <a:gs pos="100000">
                    <a:srgbClr val="797A7D"/>
                  </a:gs>
                  <a:gs pos="0">
                    <a:srgbClr val="797A7D"/>
                  </a:gs>
                </a:gsLst>
                <a:lin ang="5400000" scaled="0"/>
              </a:gradFill>
            </a:endParaRPr>
          </a:p>
        </p:txBody>
      </p:sp>
      <p:grpSp>
        <p:nvGrpSpPr>
          <p:cNvPr id="9" name="Group 4"/>
          <p:cNvGrpSpPr>
            <a:grpSpLocks noChangeAspect="1"/>
          </p:cNvGrpSpPr>
          <p:nvPr/>
        </p:nvGrpSpPr>
        <p:grpSpPr bwMode="auto">
          <a:xfrm>
            <a:off x="7848600" y="1534883"/>
            <a:ext cx="4130676" cy="5196117"/>
            <a:chOff x="3052" y="1114"/>
            <a:chExt cx="1733" cy="2180"/>
          </a:xfrm>
        </p:grpSpPr>
        <p:sp>
          <p:nvSpPr>
            <p:cNvPr id="11" name="Freeform 5"/>
            <p:cNvSpPr>
              <a:spLocks/>
            </p:cNvSpPr>
            <p:nvPr/>
          </p:nvSpPr>
          <p:spPr bwMode="auto">
            <a:xfrm>
              <a:off x="3710" y="1403"/>
              <a:ext cx="346" cy="71"/>
            </a:xfrm>
            <a:custGeom>
              <a:avLst/>
              <a:gdLst>
                <a:gd name="T0" fmla="*/ 146 w 146"/>
                <a:gd name="T1" fmla="*/ 23 h 30"/>
                <a:gd name="T2" fmla="*/ 139 w 146"/>
                <a:gd name="T3" fmla="*/ 30 h 30"/>
                <a:gd name="T4" fmla="*/ 8 w 146"/>
                <a:gd name="T5" fmla="*/ 30 h 30"/>
                <a:gd name="T6" fmla="*/ 0 w 146"/>
                <a:gd name="T7" fmla="*/ 23 h 30"/>
                <a:gd name="T8" fmla="*/ 0 w 146"/>
                <a:gd name="T9" fmla="*/ 7 h 30"/>
                <a:gd name="T10" fmla="*/ 8 w 146"/>
                <a:gd name="T11" fmla="*/ 0 h 30"/>
                <a:gd name="T12" fmla="*/ 139 w 146"/>
                <a:gd name="T13" fmla="*/ 0 h 30"/>
                <a:gd name="T14" fmla="*/ 146 w 146"/>
                <a:gd name="T15" fmla="*/ 7 h 30"/>
                <a:gd name="T16" fmla="*/ 146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146" y="23"/>
                  </a:moveTo>
                  <a:cubicBezTo>
                    <a:pt x="146" y="27"/>
                    <a:pt x="143" y="30"/>
                    <a:pt x="139" y="30"/>
                  </a:cubicBezTo>
                  <a:cubicBezTo>
                    <a:pt x="8" y="30"/>
                    <a:pt x="8" y="30"/>
                    <a:pt x="8" y="30"/>
                  </a:cubicBezTo>
                  <a:cubicBezTo>
                    <a:pt x="3" y="30"/>
                    <a:pt x="0" y="27"/>
                    <a:pt x="0" y="23"/>
                  </a:cubicBezTo>
                  <a:cubicBezTo>
                    <a:pt x="0" y="7"/>
                    <a:pt x="0" y="7"/>
                    <a:pt x="0" y="7"/>
                  </a:cubicBezTo>
                  <a:cubicBezTo>
                    <a:pt x="0" y="3"/>
                    <a:pt x="3"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6"/>
            <p:cNvSpPr>
              <a:spLocks noChangeArrowheads="1"/>
            </p:cNvSpPr>
            <p:nvPr/>
          </p:nvSpPr>
          <p:spPr bwMode="auto">
            <a:xfrm>
              <a:off x="3693" y="2353"/>
              <a:ext cx="380" cy="12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7"/>
            <p:cNvSpPr>
              <a:spLocks noChangeArrowheads="1"/>
            </p:cNvSpPr>
            <p:nvPr/>
          </p:nvSpPr>
          <p:spPr bwMode="auto">
            <a:xfrm>
              <a:off x="3693" y="2353"/>
              <a:ext cx="97" cy="8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p:nvSpPr>
          <p:spPr bwMode="auto">
            <a:xfrm>
              <a:off x="3562" y="3164"/>
              <a:ext cx="228" cy="118"/>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9"/>
            <p:cNvSpPr>
              <a:spLocks noChangeArrowheads="1"/>
            </p:cNvSpPr>
            <p:nvPr/>
          </p:nvSpPr>
          <p:spPr bwMode="auto">
            <a:xfrm>
              <a:off x="3975" y="2353"/>
              <a:ext cx="98" cy="8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p:nvSpPr>
          <p:spPr bwMode="auto">
            <a:xfrm>
              <a:off x="3845" y="3164"/>
              <a:ext cx="228" cy="118"/>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p:cNvSpPr>
            <p:nvPr/>
          </p:nvSpPr>
          <p:spPr bwMode="auto">
            <a:xfrm>
              <a:off x="3553" y="1671"/>
              <a:ext cx="660" cy="682"/>
            </a:xfrm>
            <a:custGeom>
              <a:avLst/>
              <a:gdLst>
                <a:gd name="T0" fmla="*/ 219 w 278"/>
                <a:gd name="T1" fmla="*/ 0 h 288"/>
                <a:gd name="T2" fmla="*/ 59 w 278"/>
                <a:gd name="T3" fmla="*/ 0 h 288"/>
                <a:gd name="T4" fmla="*/ 0 w 278"/>
                <a:gd name="T5" fmla="*/ 59 h 288"/>
                <a:gd name="T6" fmla="*/ 0 w 278"/>
                <a:gd name="T7" fmla="*/ 109 h 288"/>
                <a:gd name="T8" fmla="*/ 59 w 278"/>
                <a:gd name="T9" fmla="*/ 109 h 288"/>
                <a:gd name="T10" fmla="*/ 59 w 278"/>
                <a:gd name="T11" fmla="*/ 288 h 288"/>
                <a:gd name="T12" fmla="*/ 219 w 278"/>
                <a:gd name="T13" fmla="*/ 288 h 288"/>
                <a:gd name="T14" fmla="*/ 219 w 278"/>
                <a:gd name="T15" fmla="*/ 109 h 288"/>
                <a:gd name="T16" fmla="*/ 278 w 278"/>
                <a:gd name="T17" fmla="*/ 109 h 288"/>
                <a:gd name="T18" fmla="*/ 278 w 278"/>
                <a:gd name="T19" fmla="*/ 59 h 288"/>
                <a:gd name="T20" fmla="*/ 21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219" y="0"/>
                  </a:moveTo>
                  <a:cubicBezTo>
                    <a:pt x="59" y="0"/>
                    <a:pt x="59" y="0"/>
                    <a:pt x="59" y="0"/>
                  </a:cubicBezTo>
                  <a:cubicBezTo>
                    <a:pt x="26" y="0"/>
                    <a:pt x="0" y="27"/>
                    <a:pt x="0" y="59"/>
                  </a:cubicBezTo>
                  <a:cubicBezTo>
                    <a:pt x="0" y="109"/>
                    <a:pt x="0" y="109"/>
                    <a:pt x="0" y="109"/>
                  </a:cubicBezTo>
                  <a:cubicBezTo>
                    <a:pt x="59" y="109"/>
                    <a:pt x="59" y="109"/>
                    <a:pt x="59" y="109"/>
                  </a:cubicBezTo>
                  <a:cubicBezTo>
                    <a:pt x="59" y="288"/>
                    <a:pt x="59" y="288"/>
                    <a:pt x="59" y="288"/>
                  </a:cubicBezTo>
                  <a:cubicBezTo>
                    <a:pt x="219" y="288"/>
                    <a:pt x="219" y="288"/>
                    <a:pt x="219" y="288"/>
                  </a:cubicBezTo>
                  <a:cubicBezTo>
                    <a:pt x="219" y="109"/>
                    <a:pt x="219" y="109"/>
                    <a:pt x="219" y="109"/>
                  </a:cubicBezTo>
                  <a:cubicBezTo>
                    <a:pt x="278" y="109"/>
                    <a:pt x="278" y="109"/>
                    <a:pt x="278" y="109"/>
                  </a:cubicBezTo>
                  <a:cubicBezTo>
                    <a:pt x="278" y="59"/>
                    <a:pt x="278" y="59"/>
                    <a:pt x="278" y="59"/>
                  </a:cubicBezTo>
                  <a:cubicBezTo>
                    <a:pt x="278" y="27"/>
                    <a:pt x="252" y="0"/>
                    <a:pt x="219" y="0"/>
                  </a:cubicBezTo>
                  <a:close/>
                </a:path>
              </a:pathLst>
            </a:custGeom>
            <a:solidFill>
              <a:srgbClr val="505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p:cNvSpPr>
            <p:nvPr/>
          </p:nvSpPr>
          <p:spPr bwMode="auto">
            <a:xfrm>
              <a:off x="3439" y="1929"/>
              <a:ext cx="235" cy="351"/>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3"/>
            <p:cNvSpPr>
              <a:spLocks noChangeArrowheads="1"/>
            </p:cNvSpPr>
            <p:nvPr/>
          </p:nvSpPr>
          <p:spPr bwMode="auto">
            <a:xfrm>
              <a:off x="4092" y="1929"/>
              <a:ext cx="102" cy="607"/>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p:cNvSpPr>
              <a:spLocks/>
            </p:cNvSpPr>
            <p:nvPr/>
          </p:nvSpPr>
          <p:spPr bwMode="auto">
            <a:xfrm>
              <a:off x="4092" y="2434"/>
              <a:ext cx="102" cy="204"/>
            </a:xfrm>
            <a:custGeom>
              <a:avLst/>
              <a:gdLst>
                <a:gd name="T0" fmla="*/ 0 w 43"/>
                <a:gd name="T1" fmla="*/ 0 h 86"/>
                <a:gd name="T2" fmla="*/ 0 w 43"/>
                <a:gd name="T3" fmla="*/ 86 h 86"/>
                <a:gd name="T4" fmla="*/ 43 w 43"/>
                <a:gd name="T5" fmla="*/ 43 h 86"/>
                <a:gd name="T6" fmla="*/ 0 w 43"/>
                <a:gd name="T7" fmla="*/ 0 h 86"/>
              </a:gdLst>
              <a:ahLst/>
              <a:cxnLst>
                <a:cxn ang="0">
                  <a:pos x="T0" y="T1"/>
                </a:cxn>
                <a:cxn ang="0">
                  <a:pos x="T2" y="T3"/>
                </a:cxn>
                <a:cxn ang="0">
                  <a:pos x="T4" y="T5"/>
                </a:cxn>
                <a:cxn ang="0">
                  <a:pos x="T6" y="T7"/>
                </a:cxn>
              </a:cxnLst>
              <a:rect l="0" t="0" r="r" b="b"/>
              <a:pathLst>
                <a:path w="43" h="86">
                  <a:moveTo>
                    <a:pt x="0" y="0"/>
                  </a:moveTo>
                  <a:cubicBezTo>
                    <a:pt x="0" y="86"/>
                    <a:pt x="0" y="86"/>
                    <a:pt x="0" y="86"/>
                  </a:cubicBezTo>
                  <a:cubicBezTo>
                    <a:pt x="24" y="86"/>
                    <a:pt x="43" y="67"/>
                    <a:pt x="43" y="43"/>
                  </a:cubicBezTo>
                  <a:cubicBezTo>
                    <a:pt x="43" y="19"/>
                    <a:pt x="24"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p:cNvSpPr>
              <a:spLocks/>
            </p:cNvSpPr>
            <p:nvPr/>
          </p:nvSpPr>
          <p:spPr bwMode="auto">
            <a:xfrm>
              <a:off x="3337" y="2176"/>
              <a:ext cx="206" cy="104"/>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6"/>
            <p:cNvSpPr>
              <a:spLocks noChangeArrowheads="1"/>
            </p:cNvSpPr>
            <p:nvPr/>
          </p:nvSpPr>
          <p:spPr bwMode="auto">
            <a:xfrm>
              <a:off x="4092" y="2408"/>
              <a:ext cx="104" cy="54"/>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7"/>
            <p:cNvSpPr>
              <a:spLocks noChangeArrowheads="1"/>
            </p:cNvSpPr>
            <p:nvPr/>
          </p:nvSpPr>
          <p:spPr bwMode="auto">
            <a:xfrm>
              <a:off x="3176" y="2128"/>
              <a:ext cx="453" cy="48"/>
            </a:xfrm>
            <a:prstGeom prst="rect">
              <a:avLst/>
            </a:prstGeom>
            <a:solidFill>
              <a:srgbClr val="5051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p:nvSpPr>
          <p:spPr bwMode="auto">
            <a:xfrm>
              <a:off x="3052" y="1901"/>
              <a:ext cx="472" cy="227"/>
            </a:xfrm>
            <a:custGeom>
              <a:avLst/>
              <a:gdLst>
                <a:gd name="T0" fmla="*/ 349 w 472"/>
                <a:gd name="T1" fmla="*/ 0 h 227"/>
                <a:gd name="T2" fmla="*/ 0 w 472"/>
                <a:gd name="T3" fmla="*/ 0 h 227"/>
                <a:gd name="T4" fmla="*/ 124 w 472"/>
                <a:gd name="T5" fmla="*/ 227 h 227"/>
                <a:gd name="T6" fmla="*/ 472 w 472"/>
                <a:gd name="T7" fmla="*/ 227 h 227"/>
                <a:gd name="T8" fmla="*/ 349 w 472"/>
                <a:gd name="T9" fmla="*/ 0 h 227"/>
              </a:gdLst>
              <a:ahLst/>
              <a:cxnLst>
                <a:cxn ang="0">
                  <a:pos x="T0" y="T1"/>
                </a:cxn>
                <a:cxn ang="0">
                  <a:pos x="T2" y="T3"/>
                </a:cxn>
                <a:cxn ang="0">
                  <a:pos x="T4" y="T5"/>
                </a:cxn>
                <a:cxn ang="0">
                  <a:pos x="T6" y="T7"/>
                </a:cxn>
                <a:cxn ang="0">
                  <a:pos x="T8" y="T9"/>
                </a:cxn>
              </a:cxnLst>
              <a:rect l="0" t="0" r="r" b="b"/>
              <a:pathLst>
                <a:path w="472" h="227">
                  <a:moveTo>
                    <a:pt x="349" y="0"/>
                  </a:moveTo>
                  <a:lnTo>
                    <a:pt x="0" y="0"/>
                  </a:lnTo>
                  <a:lnTo>
                    <a:pt x="124" y="227"/>
                  </a:lnTo>
                  <a:lnTo>
                    <a:pt x="472" y="227"/>
                  </a:lnTo>
                  <a:lnTo>
                    <a:pt x="349" y="0"/>
                  </a:ln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9"/>
            <p:cNvSpPr>
              <a:spLocks noChangeArrowheads="1"/>
            </p:cNvSpPr>
            <p:nvPr/>
          </p:nvSpPr>
          <p:spPr bwMode="auto">
            <a:xfrm>
              <a:off x="3524" y="2128"/>
              <a:ext cx="105" cy="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0"/>
            <p:cNvSpPr>
              <a:spLocks/>
            </p:cNvSpPr>
            <p:nvPr/>
          </p:nvSpPr>
          <p:spPr bwMode="auto">
            <a:xfrm>
              <a:off x="3823" y="1531"/>
              <a:ext cx="119" cy="199"/>
            </a:xfrm>
            <a:custGeom>
              <a:avLst/>
              <a:gdLst>
                <a:gd name="T0" fmla="*/ 60 w 119"/>
                <a:gd name="T1" fmla="*/ 199 h 199"/>
                <a:gd name="T2" fmla="*/ 0 w 119"/>
                <a:gd name="T3" fmla="*/ 140 h 199"/>
                <a:gd name="T4" fmla="*/ 0 w 119"/>
                <a:gd name="T5" fmla="*/ 0 h 199"/>
                <a:gd name="T6" fmla="*/ 119 w 119"/>
                <a:gd name="T7" fmla="*/ 0 h 199"/>
                <a:gd name="T8" fmla="*/ 119 w 119"/>
                <a:gd name="T9" fmla="*/ 140 h 199"/>
                <a:gd name="T10" fmla="*/ 60 w 119"/>
                <a:gd name="T11" fmla="*/ 199 h 199"/>
              </a:gdLst>
              <a:ahLst/>
              <a:cxnLst>
                <a:cxn ang="0">
                  <a:pos x="T0" y="T1"/>
                </a:cxn>
                <a:cxn ang="0">
                  <a:pos x="T2" y="T3"/>
                </a:cxn>
                <a:cxn ang="0">
                  <a:pos x="T4" y="T5"/>
                </a:cxn>
                <a:cxn ang="0">
                  <a:pos x="T6" y="T7"/>
                </a:cxn>
                <a:cxn ang="0">
                  <a:pos x="T8" y="T9"/>
                </a:cxn>
                <a:cxn ang="0">
                  <a:pos x="T10" y="T11"/>
                </a:cxn>
              </a:cxnLst>
              <a:rect l="0" t="0" r="r" b="b"/>
              <a:pathLst>
                <a:path w="119" h="199">
                  <a:moveTo>
                    <a:pt x="60" y="199"/>
                  </a:moveTo>
                  <a:lnTo>
                    <a:pt x="0" y="140"/>
                  </a:lnTo>
                  <a:lnTo>
                    <a:pt x="0" y="0"/>
                  </a:lnTo>
                  <a:lnTo>
                    <a:pt x="119" y="0"/>
                  </a:lnTo>
                  <a:lnTo>
                    <a:pt x="119" y="140"/>
                  </a:lnTo>
                  <a:lnTo>
                    <a:pt x="60" y="199"/>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1"/>
            <p:cNvSpPr>
              <a:spLocks/>
            </p:cNvSpPr>
            <p:nvPr/>
          </p:nvSpPr>
          <p:spPr bwMode="auto">
            <a:xfrm>
              <a:off x="3823" y="1531"/>
              <a:ext cx="119" cy="107"/>
            </a:xfrm>
            <a:custGeom>
              <a:avLst/>
              <a:gdLst>
                <a:gd name="T0" fmla="*/ 0 w 50"/>
                <a:gd name="T1" fmla="*/ 41 h 45"/>
                <a:gd name="T2" fmla="*/ 25 w 50"/>
                <a:gd name="T3" fmla="*/ 45 h 45"/>
                <a:gd name="T4" fmla="*/ 50 w 50"/>
                <a:gd name="T5" fmla="*/ 41 h 45"/>
                <a:gd name="T6" fmla="*/ 50 w 50"/>
                <a:gd name="T7" fmla="*/ 0 h 45"/>
                <a:gd name="T8" fmla="*/ 0 w 50"/>
                <a:gd name="T9" fmla="*/ 0 h 45"/>
                <a:gd name="T10" fmla="*/ 0 w 50"/>
                <a:gd name="T11" fmla="*/ 41 h 45"/>
              </a:gdLst>
              <a:ahLst/>
              <a:cxnLst>
                <a:cxn ang="0">
                  <a:pos x="T0" y="T1"/>
                </a:cxn>
                <a:cxn ang="0">
                  <a:pos x="T2" y="T3"/>
                </a:cxn>
                <a:cxn ang="0">
                  <a:pos x="T4" y="T5"/>
                </a:cxn>
                <a:cxn ang="0">
                  <a:pos x="T6" y="T7"/>
                </a:cxn>
                <a:cxn ang="0">
                  <a:pos x="T8" y="T9"/>
                </a:cxn>
                <a:cxn ang="0">
                  <a:pos x="T10" y="T11"/>
                </a:cxn>
              </a:cxnLst>
              <a:rect l="0" t="0" r="r" b="b"/>
              <a:pathLst>
                <a:path w="50" h="45">
                  <a:moveTo>
                    <a:pt x="0" y="41"/>
                  </a:moveTo>
                  <a:cubicBezTo>
                    <a:pt x="8" y="43"/>
                    <a:pt x="16" y="45"/>
                    <a:pt x="25" y="45"/>
                  </a:cubicBezTo>
                  <a:cubicBezTo>
                    <a:pt x="34" y="45"/>
                    <a:pt x="42" y="43"/>
                    <a:pt x="50" y="41"/>
                  </a:cubicBezTo>
                  <a:cubicBezTo>
                    <a:pt x="50" y="0"/>
                    <a:pt x="50" y="0"/>
                    <a:pt x="50" y="0"/>
                  </a:cubicBezTo>
                  <a:cubicBezTo>
                    <a:pt x="0" y="0"/>
                    <a:pt x="0" y="0"/>
                    <a:pt x="0" y="0"/>
                  </a:cubicBezTo>
                  <a:lnTo>
                    <a:pt x="0" y="4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
            <p:cNvSpPr>
              <a:spLocks/>
            </p:cNvSpPr>
            <p:nvPr/>
          </p:nvSpPr>
          <p:spPr bwMode="auto">
            <a:xfrm>
              <a:off x="3702" y="1309"/>
              <a:ext cx="361" cy="37"/>
            </a:xfrm>
            <a:custGeom>
              <a:avLst/>
              <a:gdLst>
                <a:gd name="T0" fmla="*/ 152 w 152"/>
                <a:gd name="T1" fmla="*/ 8 h 16"/>
                <a:gd name="T2" fmla="*/ 144 w 152"/>
                <a:gd name="T3" fmla="*/ 16 h 16"/>
                <a:gd name="T4" fmla="*/ 8 w 152"/>
                <a:gd name="T5" fmla="*/ 16 h 16"/>
                <a:gd name="T6" fmla="*/ 0 w 152"/>
                <a:gd name="T7" fmla="*/ 8 h 16"/>
                <a:gd name="T8" fmla="*/ 0 w 152"/>
                <a:gd name="T9" fmla="*/ 8 h 16"/>
                <a:gd name="T10" fmla="*/ 8 w 152"/>
                <a:gd name="T11" fmla="*/ 0 h 16"/>
                <a:gd name="T12" fmla="*/ 144 w 152"/>
                <a:gd name="T13" fmla="*/ 0 h 16"/>
                <a:gd name="T14" fmla="*/ 152 w 152"/>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6">
                  <a:moveTo>
                    <a:pt x="152" y="8"/>
                  </a:moveTo>
                  <a:cubicBezTo>
                    <a:pt x="152" y="12"/>
                    <a:pt x="148" y="16"/>
                    <a:pt x="144" y="16"/>
                  </a:cubicBezTo>
                  <a:cubicBezTo>
                    <a:pt x="8" y="16"/>
                    <a:pt x="8" y="16"/>
                    <a:pt x="8" y="16"/>
                  </a:cubicBezTo>
                  <a:cubicBezTo>
                    <a:pt x="4" y="16"/>
                    <a:pt x="0" y="12"/>
                    <a:pt x="0" y="8"/>
                  </a:cubicBezTo>
                  <a:cubicBezTo>
                    <a:pt x="0" y="8"/>
                    <a:pt x="0" y="8"/>
                    <a:pt x="0" y="8"/>
                  </a:cubicBezTo>
                  <a:cubicBezTo>
                    <a:pt x="0" y="3"/>
                    <a:pt x="4" y="0"/>
                    <a:pt x="8" y="0"/>
                  </a:cubicBezTo>
                  <a:cubicBezTo>
                    <a:pt x="144" y="0"/>
                    <a:pt x="144" y="0"/>
                    <a:pt x="144" y="0"/>
                  </a:cubicBezTo>
                  <a:cubicBezTo>
                    <a:pt x="148" y="0"/>
                    <a:pt x="152" y="3"/>
                    <a:pt x="152" y="8"/>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3"/>
            <p:cNvSpPr>
              <a:spLocks/>
            </p:cNvSpPr>
            <p:nvPr/>
          </p:nvSpPr>
          <p:spPr bwMode="auto">
            <a:xfrm>
              <a:off x="3740" y="1114"/>
              <a:ext cx="285" cy="197"/>
            </a:xfrm>
            <a:custGeom>
              <a:avLst/>
              <a:gdLst>
                <a:gd name="T0" fmla="*/ 60 w 120"/>
                <a:gd name="T1" fmla="*/ 0 h 83"/>
                <a:gd name="T2" fmla="*/ 0 w 120"/>
                <a:gd name="T3" fmla="*/ 61 h 83"/>
                <a:gd name="T4" fmla="*/ 0 w 120"/>
                <a:gd name="T5" fmla="*/ 83 h 83"/>
                <a:gd name="T6" fmla="*/ 120 w 120"/>
                <a:gd name="T7" fmla="*/ 83 h 83"/>
                <a:gd name="T8" fmla="*/ 120 w 120"/>
                <a:gd name="T9" fmla="*/ 61 h 83"/>
                <a:gd name="T10" fmla="*/ 60 w 120"/>
                <a:gd name="T11" fmla="*/ 0 h 83"/>
              </a:gdLst>
              <a:ahLst/>
              <a:cxnLst>
                <a:cxn ang="0">
                  <a:pos x="T0" y="T1"/>
                </a:cxn>
                <a:cxn ang="0">
                  <a:pos x="T2" y="T3"/>
                </a:cxn>
                <a:cxn ang="0">
                  <a:pos x="T4" y="T5"/>
                </a:cxn>
                <a:cxn ang="0">
                  <a:pos x="T6" y="T7"/>
                </a:cxn>
                <a:cxn ang="0">
                  <a:pos x="T8" y="T9"/>
                </a:cxn>
                <a:cxn ang="0">
                  <a:pos x="T10" y="T11"/>
                </a:cxn>
              </a:cxnLst>
              <a:rect l="0" t="0" r="r" b="b"/>
              <a:pathLst>
                <a:path w="120" h="83">
                  <a:moveTo>
                    <a:pt x="60" y="0"/>
                  </a:moveTo>
                  <a:cubicBezTo>
                    <a:pt x="27" y="0"/>
                    <a:pt x="0" y="27"/>
                    <a:pt x="0" y="61"/>
                  </a:cubicBezTo>
                  <a:cubicBezTo>
                    <a:pt x="0" y="83"/>
                    <a:pt x="0" y="83"/>
                    <a:pt x="0" y="83"/>
                  </a:cubicBezTo>
                  <a:cubicBezTo>
                    <a:pt x="120" y="83"/>
                    <a:pt x="120" y="83"/>
                    <a:pt x="120" y="83"/>
                  </a:cubicBezTo>
                  <a:cubicBezTo>
                    <a:pt x="120" y="61"/>
                    <a:pt x="120" y="61"/>
                    <a:pt x="120" y="61"/>
                  </a:cubicBezTo>
                  <a:cubicBezTo>
                    <a:pt x="120" y="27"/>
                    <a:pt x="93" y="0"/>
                    <a:pt x="60" y="0"/>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4"/>
            <p:cNvSpPr>
              <a:spLocks noChangeArrowheads="1"/>
            </p:cNvSpPr>
            <p:nvPr/>
          </p:nvSpPr>
          <p:spPr bwMode="auto">
            <a:xfrm>
              <a:off x="3740" y="1259"/>
              <a:ext cx="285" cy="5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p:nvSpPr>
          <p:spPr bwMode="auto">
            <a:xfrm>
              <a:off x="3740" y="1346"/>
              <a:ext cx="285" cy="268"/>
            </a:xfrm>
            <a:custGeom>
              <a:avLst/>
              <a:gdLst>
                <a:gd name="T0" fmla="*/ 0 w 120"/>
                <a:gd name="T1" fmla="*/ 0 h 113"/>
                <a:gd name="T2" fmla="*/ 0 w 120"/>
                <a:gd name="T3" fmla="*/ 93 h 113"/>
                <a:gd name="T4" fmla="*/ 1 w 120"/>
                <a:gd name="T5" fmla="*/ 93 h 113"/>
                <a:gd name="T6" fmla="*/ 60 w 120"/>
                <a:gd name="T7" fmla="*/ 113 h 113"/>
                <a:gd name="T8" fmla="*/ 119 w 120"/>
                <a:gd name="T9" fmla="*/ 93 h 113"/>
                <a:gd name="T10" fmla="*/ 120 w 120"/>
                <a:gd name="T11" fmla="*/ 93 h 113"/>
                <a:gd name="T12" fmla="*/ 120 w 120"/>
                <a:gd name="T13" fmla="*/ 0 h 113"/>
                <a:gd name="T14" fmla="*/ 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0" y="0"/>
                  </a:moveTo>
                  <a:cubicBezTo>
                    <a:pt x="0" y="93"/>
                    <a:pt x="0" y="93"/>
                    <a:pt x="0" y="93"/>
                  </a:cubicBezTo>
                  <a:cubicBezTo>
                    <a:pt x="1" y="93"/>
                    <a:pt x="1" y="93"/>
                    <a:pt x="1" y="93"/>
                  </a:cubicBezTo>
                  <a:cubicBezTo>
                    <a:pt x="17" y="105"/>
                    <a:pt x="38" y="113"/>
                    <a:pt x="60" y="113"/>
                  </a:cubicBezTo>
                  <a:cubicBezTo>
                    <a:pt x="82" y="113"/>
                    <a:pt x="103" y="105"/>
                    <a:pt x="119" y="93"/>
                  </a:cubicBezTo>
                  <a:cubicBezTo>
                    <a:pt x="120" y="93"/>
                    <a:pt x="120" y="93"/>
                    <a:pt x="120" y="93"/>
                  </a:cubicBezTo>
                  <a:cubicBezTo>
                    <a:pt x="120" y="0"/>
                    <a:pt x="120" y="0"/>
                    <a:pt x="120"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6"/>
            <p:cNvSpPr>
              <a:spLocks noChangeArrowheads="1"/>
            </p:cNvSpPr>
            <p:nvPr/>
          </p:nvSpPr>
          <p:spPr bwMode="auto">
            <a:xfrm>
              <a:off x="4092" y="1929"/>
              <a:ext cx="102" cy="29"/>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27"/>
            <p:cNvSpPr>
              <a:spLocks noChangeArrowheads="1"/>
            </p:cNvSpPr>
            <p:nvPr/>
          </p:nvSpPr>
          <p:spPr bwMode="auto">
            <a:xfrm>
              <a:off x="3572" y="1929"/>
              <a:ext cx="102" cy="29"/>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8"/>
            <p:cNvSpPr>
              <a:spLocks/>
            </p:cNvSpPr>
            <p:nvPr/>
          </p:nvSpPr>
          <p:spPr bwMode="auto">
            <a:xfrm>
              <a:off x="3783" y="1482"/>
              <a:ext cx="199" cy="45"/>
            </a:xfrm>
            <a:custGeom>
              <a:avLst/>
              <a:gdLst>
                <a:gd name="T0" fmla="*/ 75 w 84"/>
                <a:gd name="T1" fmla="*/ 0 h 19"/>
                <a:gd name="T2" fmla="*/ 74 w 84"/>
                <a:gd name="T3" fmla="*/ 0 h 19"/>
                <a:gd name="T4" fmla="*/ 80 w 84"/>
                <a:gd name="T5" fmla="*/ 7 h 19"/>
                <a:gd name="T6" fmla="*/ 76 w 84"/>
                <a:gd name="T7" fmla="*/ 14 h 19"/>
                <a:gd name="T8" fmla="*/ 54 w 84"/>
                <a:gd name="T9" fmla="*/ 6 h 19"/>
                <a:gd name="T10" fmla="*/ 42 w 84"/>
                <a:gd name="T11" fmla="*/ 13 h 19"/>
                <a:gd name="T12" fmla="*/ 30 w 84"/>
                <a:gd name="T13" fmla="*/ 6 h 19"/>
                <a:gd name="T14" fmla="*/ 8 w 84"/>
                <a:gd name="T15" fmla="*/ 14 h 19"/>
                <a:gd name="T16" fmla="*/ 4 w 84"/>
                <a:gd name="T17" fmla="*/ 7 h 19"/>
                <a:gd name="T18" fmla="*/ 10 w 84"/>
                <a:gd name="T19" fmla="*/ 0 h 19"/>
                <a:gd name="T20" fmla="*/ 9 w 84"/>
                <a:gd name="T21" fmla="*/ 0 h 19"/>
                <a:gd name="T22" fmla="*/ 0 w 84"/>
                <a:gd name="T23" fmla="*/ 9 h 19"/>
                <a:gd name="T24" fmla="*/ 8 w 84"/>
                <a:gd name="T25" fmla="*/ 19 h 19"/>
                <a:gd name="T26" fmla="*/ 40 w 84"/>
                <a:gd name="T27" fmla="*/ 19 h 19"/>
                <a:gd name="T28" fmla="*/ 44 w 84"/>
                <a:gd name="T29" fmla="*/ 19 h 19"/>
                <a:gd name="T30" fmla="*/ 76 w 84"/>
                <a:gd name="T31" fmla="*/ 19 h 19"/>
                <a:gd name="T32" fmla="*/ 84 w 84"/>
                <a:gd name="T33" fmla="*/ 9 h 19"/>
                <a:gd name="T34" fmla="*/ 75 w 84"/>
                <a:gd name="T3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19">
                  <a:moveTo>
                    <a:pt x="75" y="0"/>
                  </a:moveTo>
                  <a:cubicBezTo>
                    <a:pt x="75" y="0"/>
                    <a:pt x="75" y="0"/>
                    <a:pt x="74" y="0"/>
                  </a:cubicBezTo>
                  <a:cubicBezTo>
                    <a:pt x="78" y="0"/>
                    <a:pt x="80" y="3"/>
                    <a:pt x="80" y="7"/>
                  </a:cubicBezTo>
                  <a:cubicBezTo>
                    <a:pt x="80" y="10"/>
                    <a:pt x="79" y="14"/>
                    <a:pt x="76" y="14"/>
                  </a:cubicBezTo>
                  <a:cubicBezTo>
                    <a:pt x="65" y="14"/>
                    <a:pt x="63" y="6"/>
                    <a:pt x="54" y="6"/>
                  </a:cubicBezTo>
                  <a:cubicBezTo>
                    <a:pt x="47" y="6"/>
                    <a:pt x="44" y="9"/>
                    <a:pt x="42" y="13"/>
                  </a:cubicBezTo>
                  <a:cubicBezTo>
                    <a:pt x="40" y="9"/>
                    <a:pt x="37" y="6"/>
                    <a:pt x="30" y="6"/>
                  </a:cubicBezTo>
                  <a:cubicBezTo>
                    <a:pt x="21" y="6"/>
                    <a:pt x="19" y="14"/>
                    <a:pt x="8" y="14"/>
                  </a:cubicBezTo>
                  <a:cubicBezTo>
                    <a:pt x="5" y="14"/>
                    <a:pt x="4" y="10"/>
                    <a:pt x="4" y="7"/>
                  </a:cubicBezTo>
                  <a:cubicBezTo>
                    <a:pt x="4" y="3"/>
                    <a:pt x="7" y="0"/>
                    <a:pt x="10" y="0"/>
                  </a:cubicBezTo>
                  <a:cubicBezTo>
                    <a:pt x="9" y="0"/>
                    <a:pt x="9" y="0"/>
                    <a:pt x="9" y="0"/>
                  </a:cubicBezTo>
                  <a:cubicBezTo>
                    <a:pt x="4" y="0"/>
                    <a:pt x="0" y="4"/>
                    <a:pt x="0" y="9"/>
                  </a:cubicBezTo>
                  <a:cubicBezTo>
                    <a:pt x="0" y="14"/>
                    <a:pt x="4" y="18"/>
                    <a:pt x="8" y="19"/>
                  </a:cubicBezTo>
                  <a:cubicBezTo>
                    <a:pt x="14" y="19"/>
                    <a:pt x="33" y="19"/>
                    <a:pt x="40" y="19"/>
                  </a:cubicBezTo>
                  <a:cubicBezTo>
                    <a:pt x="42" y="19"/>
                    <a:pt x="44" y="19"/>
                    <a:pt x="44" y="19"/>
                  </a:cubicBezTo>
                  <a:cubicBezTo>
                    <a:pt x="51" y="19"/>
                    <a:pt x="70" y="19"/>
                    <a:pt x="76" y="19"/>
                  </a:cubicBezTo>
                  <a:cubicBezTo>
                    <a:pt x="80" y="18"/>
                    <a:pt x="84" y="14"/>
                    <a:pt x="84" y="9"/>
                  </a:cubicBezTo>
                  <a:cubicBezTo>
                    <a:pt x="84" y="4"/>
                    <a:pt x="80" y="0"/>
                    <a:pt x="75" y="0"/>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9"/>
            <p:cNvSpPr>
              <a:spLocks noEditPoints="1"/>
            </p:cNvSpPr>
            <p:nvPr/>
          </p:nvSpPr>
          <p:spPr bwMode="auto">
            <a:xfrm>
              <a:off x="3771" y="1387"/>
              <a:ext cx="221" cy="78"/>
            </a:xfrm>
            <a:custGeom>
              <a:avLst/>
              <a:gdLst>
                <a:gd name="T0" fmla="*/ 52 w 93"/>
                <a:gd name="T1" fmla="*/ 3 h 33"/>
                <a:gd name="T2" fmla="*/ 47 w 93"/>
                <a:gd name="T3" fmla="*/ 3 h 33"/>
                <a:gd name="T4" fmla="*/ 42 w 93"/>
                <a:gd name="T5" fmla="*/ 3 h 33"/>
                <a:gd name="T6" fmla="*/ 0 w 93"/>
                <a:gd name="T7" fmla="*/ 4 h 33"/>
                <a:gd name="T8" fmla="*/ 5 w 93"/>
                <a:gd name="T9" fmla="*/ 23 h 33"/>
                <a:gd name="T10" fmla="*/ 8 w 93"/>
                <a:gd name="T11" fmla="*/ 29 h 33"/>
                <a:gd name="T12" fmla="*/ 47 w 93"/>
                <a:gd name="T13" fmla="*/ 10 h 33"/>
                <a:gd name="T14" fmla="*/ 88 w 93"/>
                <a:gd name="T15" fmla="*/ 23 h 33"/>
                <a:gd name="T16" fmla="*/ 93 w 93"/>
                <a:gd name="T17" fmla="*/ 4 h 33"/>
                <a:gd name="T18" fmla="*/ 34 w 93"/>
                <a:gd name="T19" fmla="*/ 4 h 33"/>
                <a:gd name="T20" fmla="*/ 8 w 93"/>
                <a:gd name="T21" fmla="*/ 5 h 33"/>
                <a:gd name="T22" fmla="*/ 6 w 93"/>
                <a:gd name="T23" fmla="*/ 7 h 33"/>
                <a:gd name="T24" fmla="*/ 2 w 93"/>
                <a:gd name="T25" fmla="*/ 6 h 33"/>
                <a:gd name="T26" fmla="*/ 4 w 93"/>
                <a:gd name="T27" fmla="*/ 6 h 33"/>
                <a:gd name="T28" fmla="*/ 30 w 93"/>
                <a:gd name="T29" fmla="*/ 29 h 33"/>
                <a:gd name="T30" fmla="*/ 10 w 93"/>
                <a:gd name="T31" fmla="*/ 27 h 33"/>
                <a:gd name="T32" fmla="*/ 34 w 93"/>
                <a:gd name="T33" fmla="*/ 25 h 33"/>
                <a:gd name="T34" fmla="*/ 8 w 93"/>
                <a:gd name="T35" fmla="*/ 24 h 33"/>
                <a:gd name="T36" fmla="*/ 36 w 93"/>
                <a:gd name="T37" fmla="*/ 24 h 33"/>
                <a:gd name="T38" fmla="*/ 6 w 93"/>
                <a:gd name="T39" fmla="*/ 19 h 33"/>
                <a:gd name="T40" fmla="*/ 39 w 93"/>
                <a:gd name="T41" fmla="*/ 17 h 33"/>
                <a:gd name="T42" fmla="*/ 40 w 93"/>
                <a:gd name="T43" fmla="*/ 15 h 33"/>
                <a:gd name="T44" fmla="*/ 6 w 93"/>
                <a:gd name="T45" fmla="*/ 14 h 33"/>
                <a:gd name="T46" fmla="*/ 40 w 93"/>
                <a:gd name="T47" fmla="*/ 12 h 33"/>
                <a:gd name="T48" fmla="*/ 6 w 93"/>
                <a:gd name="T49" fmla="*/ 10 h 33"/>
                <a:gd name="T50" fmla="*/ 40 w 93"/>
                <a:gd name="T51" fmla="*/ 10 h 33"/>
                <a:gd name="T52" fmla="*/ 84 w 93"/>
                <a:gd name="T53" fmla="*/ 4 h 33"/>
                <a:gd name="T54" fmla="*/ 57 w 93"/>
                <a:gd name="T55" fmla="*/ 5 h 33"/>
                <a:gd name="T56" fmla="*/ 55 w 93"/>
                <a:gd name="T57" fmla="*/ 7 h 33"/>
                <a:gd name="T58" fmla="*/ 54 w 93"/>
                <a:gd name="T59" fmla="*/ 8 h 33"/>
                <a:gd name="T60" fmla="*/ 54 w 93"/>
                <a:gd name="T61" fmla="*/ 10 h 33"/>
                <a:gd name="T62" fmla="*/ 64 w 93"/>
                <a:gd name="T63" fmla="*/ 29 h 33"/>
                <a:gd name="T64" fmla="*/ 85 w 93"/>
                <a:gd name="T65" fmla="*/ 26 h 33"/>
                <a:gd name="T66" fmla="*/ 59 w 93"/>
                <a:gd name="T67" fmla="*/ 25 h 33"/>
                <a:gd name="T68" fmla="*/ 86 w 93"/>
                <a:gd name="T69" fmla="*/ 24 h 33"/>
                <a:gd name="T70" fmla="*/ 87 w 93"/>
                <a:gd name="T71" fmla="*/ 22 h 33"/>
                <a:gd name="T72" fmla="*/ 56 w 93"/>
                <a:gd name="T73" fmla="*/ 21 h 33"/>
                <a:gd name="T74" fmla="*/ 87 w 93"/>
                <a:gd name="T75" fmla="*/ 21 h 33"/>
                <a:gd name="T76" fmla="*/ 54 w 93"/>
                <a:gd name="T77" fmla="*/ 15 h 33"/>
                <a:gd name="T78" fmla="*/ 88 w 93"/>
                <a:gd name="T79" fmla="*/ 14 h 33"/>
                <a:gd name="T80" fmla="*/ 88 w 93"/>
                <a:gd name="T81" fmla="*/ 12 h 33"/>
                <a:gd name="T82" fmla="*/ 90 w 93"/>
                <a:gd name="T83" fmla="*/ 6 h 33"/>
                <a:gd name="T84" fmla="*/ 92 w 93"/>
                <a:gd name="T8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3" h="33">
                  <a:moveTo>
                    <a:pt x="92" y="2"/>
                  </a:moveTo>
                  <a:cubicBezTo>
                    <a:pt x="92" y="2"/>
                    <a:pt x="82" y="0"/>
                    <a:pt x="73" y="0"/>
                  </a:cubicBezTo>
                  <a:cubicBezTo>
                    <a:pt x="65" y="0"/>
                    <a:pt x="52" y="3"/>
                    <a:pt x="52" y="3"/>
                  </a:cubicBezTo>
                  <a:cubicBezTo>
                    <a:pt x="47" y="3"/>
                    <a:pt x="47" y="3"/>
                    <a:pt x="47" y="3"/>
                  </a:cubicBezTo>
                  <a:cubicBezTo>
                    <a:pt x="47" y="3"/>
                    <a:pt x="47" y="3"/>
                    <a:pt x="47" y="3"/>
                  </a:cubicBezTo>
                  <a:cubicBezTo>
                    <a:pt x="47" y="3"/>
                    <a:pt x="47" y="3"/>
                    <a:pt x="47" y="3"/>
                  </a:cubicBezTo>
                  <a:cubicBezTo>
                    <a:pt x="47" y="3"/>
                    <a:pt x="47" y="3"/>
                    <a:pt x="47" y="3"/>
                  </a:cubicBezTo>
                  <a:cubicBezTo>
                    <a:pt x="47" y="3"/>
                    <a:pt x="47" y="3"/>
                    <a:pt x="47" y="3"/>
                  </a:cubicBezTo>
                  <a:cubicBezTo>
                    <a:pt x="42" y="3"/>
                    <a:pt x="42" y="3"/>
                    <a:pt x="42" y="3"/>
                  </a:cubicBezTo>
                  <a:cubicBezTo>
                    <a:pt x="42" y="3"/>
                    <a:pt x="29" y="0"/>
                    <a:pt x="20" y="0"/>
                  </a:cubicBezTo>
                  <a:cubicBezTo>
                    <a:pt x="12" y="0"/>
                    <a:pt x="2" y="2"/>
                    <a:pt x="2" y="2"/>
                  </a:cubicBezTo>
                  <a:cubicBezTo>
                    <a:pt x="2" y="2"/>
                    <a:pt x="0" y="2"/>
                    <a:pt x="0" y="4"/>
                  </a:cubicBezTo>
                  <a:cubicBezTo>
                    <a:pt x="0" y="4"/>
                    <a:pt x="0" y="7"/>
                    <a:pt x="0" y="8"/>
                  </a:cubicBezTo>
                  <a:cubicBezTo>
                    <a:pt x="0" y="9"/>
                    <a:pt x="2" y="9"/>
                    <a:pt x="3" y="10"/>
                  </a:cubicBezTo>
                  <a:cubicBezTo>
                    <a:pt x="4" y="11"/>
                    <a:pt x="5" y="18"/>
                    <a:pt x="5" y="23"/>
                  </a:cubicBezTo>
                  <a:cubicBezTo>
                    <a:pt x="6" y="25"/>
                    <a:pt x="7" y="27"/>
                    <a:pt x="8" y="29"/>
                  </a:cubicBezTo>
                  <a:cubicBezTo>
                    <a:pt x="8" y="29"/>
                    <a:pt x="8" y="29"/>
                    <a:pt x="8" y="29"/>
                  </a:cubicBezTo>
                  <a:cubicBezTo>
                    <a:pt x="8" y="29"/>
                    <a:pt x="8" y="29"/>
                    <a:pt x="8" y="29"/>
                  </a:cubicBezTo>
                  <a:cubicBezTo>
                    <a:pt x="11" y="31"/>
                    <a:pt x="15" y="33"/>
                    <a:pt x="21" y="33"/>
                  </a:cubicBezTo>
                  <a:cubicBezTo>
                    <a:pt x="30" y="33"/>
                    <a:pt x="34" y="31"/>
                    <a:pt x="38" y="24"/>
                  </a:cubicBezTo>
                  <a:cubicBezTo>
                    <a:pt x="42" y="18"/>
                    <a:pt x="43" y="10"/>
                    <a:pt x="47" y="10"/>
                  </a:cubicBezTo>
                  <a:cubicBezTo>
                    <a:pt x="51" y="10"/>
                    <a:pt x="52" y="18"/>
                    <a:pt x="56" y="24"/>
                  </a:cubicBezTo>
                  <a:cubicBezTo>
                    <a:pt x="60" y="31"/>
                    <a:pt x="64" y="33"/>
                    <a:pt x="73" y="33"/>
                  </a:cubicBezTo>
                  <a:cubicBezTo>
                    <a:pt x="83" y="33"/>
                    <a:pt x="88" y="28"/>
                    <a:pt x="88" y="23"/>
                  </a:cubicBezTo>
                  <a:cubicBezTo>
                    <a:pt x="89" y="18"/>
                    <a:pt x="90" y="11"/>
                    <a:pt x="91" y="10"/>
                  </a:cubicBezTo>
                  <a:cubicBezTo>
                    <a:pt x="92" y="9"/>
                    <a:pt x="93" y="9"/>
                    <a:pt x="93" y="8"/>
                  </a:cubicBezTo>
                  <a:cubicBezTo>
                    <a:pt x="93" y="7"/>
                    <a:pt x="93" y="4"/>
                    <a:pt x="93" y="4"/>
                  </a:cubicBezTo>
                  <a:cubicBezTo>
                    <a:pt x="93" y="2"/>
                    <a:pt x="92" y="2"/>
                    <a:pt x="92" y="2"/>
                  </a:cubicBezTo>
                  <a:close/>
                  <a:moveTo>
                    <a:pt x="20" y="2"/>
                  </a:moveTo>
                  <a:cubicBezTo>
                    <a:pt x="25" y="2"/>
                    <a:pt x="30" y="2"/>
                    <a:pt x="34" y="4"/>
                  </a:cubicBezTo>
                  <a:cubicBezTo>
                    <a:pt x="9" y="4"/>
                    <a:pt x="9" y="4"/>
                    <a:pt x="9" y="4"/>
                  </a:cubicBezTo>
                  <a:cubicBezTo>
                    <a:pt x="12" y="2"/>
                    <a:pt x="15" y="2"/>
                    <a:pt x="20" y="2"/>
                  </a:cubicBezTo>
                  <a:close/>
                  <a:moveTo>
                    <a:pt x="8" y="5"/>
                  </a:moveTo>
                  <a:cubicBezTo>
                    <a:pt x="37" y="5"/>
                    <a:pt x="37" y="5"/>
                    <a:pt x="37" y="5"/>
                  </a:cubicBezTo>
                  <a:cubicBezTo>
                    <a:pt x="38" y="6"/>
                    <a:pt x="39" y="6"/>
                    <a:pt x="39" y="7"/>
                  </a:cubicBezTo>
                  <a:cubicBezTo>
                    <a:pt x="6" y="7"/>
                    <a:pt x="6" y="7"/>
                    <a:pt x="6" y="7"/>
                  </a:cubicBezTo>
                  <a:cubicBezTo>
                    <a:pt x="7" y="6"/>
                    <a:pt x="7" y="6"/>
                    <a:pt x="8" y="5"/>
                  </a:cubicBezTo>
                  <a:close/>
                  <a:moveTo>
                    <a:pt x="4" y="6"/>
                  </a:moveTo>
                  <a:cubicBezTo>
                    <a:pt x="3" y="6"/>
                    <a:pt x="2" y="6"/>
                    <a:pt x="2" y="6"/>
                  </a:cubicBezTo>
                  <a:cubicBezTo>
                    <a:pt x="2" y="5"/>
                    <a:pt x="3" y="5"/>
                    <a:pt x="4" y="5"/>
                  </a:cubicBezTo>
                  <a:cubicBezTo>
                    <a:pt x="4" y="5"/>
                    <a:pt x="5" y="5"/>
                    <a:pt x="5" y="6"/>
                  </a:cubicBezTo>
                  <a:cubicBezTo>
                    <a:pt x="5" y="6"/>
                    <a:pt x="4" y="6"/>
                    <a:pt x="4" y="6"/>
                  </a:cubicBezTo>
                  <a:close/>
                  <a:moveTo>
                    <a:pt x="22" y="31"/>
                  </a:moveTo>
                  <a:cubicBezTo>
                    <a:pt x="18" y="31"/>
                    <a:pt x="15" y="30"/>
                    <a:pt x="13" y="29"/>
                  </a:cubicBezTo>
                  <a:cubicBezTo>
                    <a:pt x="30" y="29"/>
                    <a:pt x="30" y="29"/>
                    <a:pt x="30" y="29"/>
                  </a:cubicBezTo>
                  <a:cubicBezTo>
                    <a:pt x="27" y="30"/>
                    <a:pt x="24" y="31"/>
                    <a:pt x="22" y="31"/>
                  </a:cubicBezTo>
                  <a:close/>
                  <a:moveTo>
                    <a:pt x="32" y="27"/>
                  </a:moveTo>
                  <a:cubicBezTo>
                    <a:pt x="10" y="27"/>
                    <a:pt x="10" y="27"/>
                    <a:pt x="10" y="27"/>
                  </a:cubicBezTo>
                  <a:cubicBezTo>
                    <a:pt x="10" y="27"/>
                    <a:pt x="9" y="26"/>
                    <a:pt x="9" y="26"/>
                  </a:cubicBezTo>
                  <a:cubicBezTo>
                    <a:pt x="9" y="26"/>
                    <a:pt x="9" y="25"/>
                    <a:pt x="8" y="25"/>
                  </a:cubicBezTo>
                  <a:cubicBezTo>
                    <a:pt x="34" y="25"/>
                    <a:pt x="34" y="25"/>
                    <a:pt x="34" y="25"/>
                  </a:cubicBezTo>
                  <a:cubicBezTo>
                    <a:pt x="34" y="26"/>
                    <a:pt x="33" y="27"/>
                    <a:pt x="32" y="27"/>
                  </a:cubicBezTo>
                  <a:close/>
                  <a:moveTo>
                    <a:pt x="36" y="24"/>
                  </a:moveTo>
                  <a:cubicBezTo>
                    <a:pt x="8" y="24"/>
                    <a:pt x="8" y="24"/>
                    <a:pt x="8" y="24"/>
                  </a:cubicBezTo>
                  <a:cubicBezTo>
                    <a:pt x="7" y="23"/>
                    <a:pt x="7" y="23"/>
                    <a:pt x="7" y="22"/>
                  </a:cubicBezTo>
                  <a:cubicBezTo>
                    <a:pt x="37" y="22"/>
                    <a:pt x="37" y="22"/>
                    <a:pt x="37" y="22"/>
                  </a:cubicBezTo>
                  <a:cubicBezTo>
                    <a:pt x="37" y="23"/>
                    <a:pt x="36" y="23"/>
                    <a:pt x="36" y="24"/>
                  </a:cubicBezTo>
                  <a:close/>
                  <a:moveTo>
                    <a:pt x="38" y="21"/>
                  </a:moveTo>
                  <a:cubicBezTo>
                    <a:pt x="7" y="21"/>
                    <a:pt x="7" y="21"/>
                    <a:pt x="7" y="21"/>
                  </a:cubicBezTo>
                  <a:cubicBezTo>
                    <a:pt x="6" y="20"/>
                    <a:pt x="6" y="19"/>
                    <a:pt x="6" y="19"/>
                  </a:cubicBezTo>
                  <a:cubicBezTo>
                    <a:pt x="39" y="19"/>
                    <a:pt x="39" y="19"/>
                    <a:pt x="39" y="19"/>
                  </a:cubicBezTo>
                  <a:cubicBezTo>
                    <a:pt x="38" y="19"/>
                    <a:pt x="38" y="20"/>
                    <a:pt x="38" y="21"/>
                  </a:cubicBezTo>
                  <a:close/>
                  <a:moveTo>
                    <a:pt x="39" y="17"/>
                  </a:moveTo>
                  <a:cubicBezTo>
                    <a:pt x="6" y="17"/>
                    <a:pt x="6" y="17"/>
                    <a:pt x="6" y="17"/>
                  </a:cubicBezTo>
                  <a:cubicBezTo>
                    <a:pt x="6" y="16"/>
                    <a:pt x="6" y="16"/>
                    <a:pt x="6" y="15"/>
                  </a:cubicBezTo>
                  <a:cubicBezTo>
                    <a:pt x="40" y="15"/>
                    <a:pt x="40" y="15"/>
                    <a:pt x="40" y="15"/>
                  </a:cubicBezTo>
                  <a:cubicBezTo>
                    <a:pt x="39" y="16"/>
                    <a:pt x="39" y="17"/>
                    <a:pt x="39" y="17"/>
                  </a:cubicBezTo>
                  <a:close/>
                  <a:moveTo>
                    <a:pt x="40" y="14"/>
                  </a:moveTo>
                  <a:cubicBezTo>
                    <a:pt x="6" y="14"/>
                    <a:pt x="6" y="14"/>
                    <a:pt x="6" y="14"/>
                  </a:cubicBezTo>
                  <a:cubicBezTo>
                    <a:pt x="6" y="13"/>
                    <a:pt x="6" y="13"/>
                    <a:pt x="6" y="13"/>
                  </a:cubicBezTo>
                  <a:cubicBezTo>
                    <a:pt x="6" y="12"/>
                    <a:pt x="6" y="12"/>
                    <a:pt x="6" y="12"/>
                  </a:cubicBezTo>
                  <a:cubicBezTo>
                    <a:pt x="40" y="12"/>
                    <a:pt x="40" y="12"/>
                    <a:pt x="40" y="12"/>
                  </a:cubicBezTo>
                  <a:cubicBezTo>
                    <a:pt x="40" y="12"/>
                    <a:pt x="40" y="13"/>
                    <a:pt x="40" y="14"/>
                  </a:cubicBezTo>
                  <a:close/>
                  <a:moveTo>
                    <a:pt x="40" y="10"/>
                  </a:moveTo>
                  <a:cubicBezTo>
                    <a:pt x="6" y="10"/>
                    <a:pt x="6" y="10"/>
                    <a:pt x="6" y="10"/>
                  </a:cubicBezTo>
                  <a:cubicBezTo>
                    <a:pt x="6" y="10"/>
                    <a:pt x="6" y="9"/>
                    <a:pt x="6" y="8"/>
                  </a:cubicBezTo>
                  <a:cubicBezTo>
                    <a:pt x="40" y="8"/>
                    <a:pt x="40" y="8"/>
                    <a:pt x="40" y="8"/>
                  </a:cubicBezTo>
                  <a:cubicBezTo>
                    <a:pt x="40" y="9"/>
                    <a:pt x="40" y="9"/>
                    <a:pt x="40" y="10"/>
                  </a:cubicBezTo>
                  <a:cubicBezTo>
                    <a:pt x="40" y="10"/>
                    <a:pt x="40" y="10"/>
                    <a:pt x="40" y="10"/>
                  </a:cubicBezTo>
                  <a:close/>
                  <a:moveTo>
                    <a:pt x="74" y="2"/>
                  </a:moveTo>
                  <a:cubicBezTo>
                    <a:pt x="79" y="2"/>
                    <a:pt x="82" y="2"/>
                    <a:pt x="84" y="4"/>
                  </a:cubicBezTo>
                  <a:cubicBezTo>
                    <a:pt x="60" y="4"/>
                    <a:pt x="60" y="4"/>
                    <a:pt x="60" y="4"/>
                  </a:cubicBezTo>
                  <a:cubicBezTo>
                    <a:pt x="64" y="2"/>
                    <a:pt x="69" y="2"/>
                    <a:pt x="74" y="2"/>
                  </a:cubicBezTo>
                  <a:close/>
                  <a:moveTo>
                    <a:pt x="57" y="5"/>
                  </a:moveTo>
                  <a:cubicBezTo>
                    <a:pt x="86" y="5"/>
                    <a:pt x="86" y="5"/>
                    <a:pt x="86" y="5"/>
                  </a:cubicBezTo>
                  <a:cubicBezTo>
                    <a:pt x="87" y="6"/>
                    <a:pt x="87" y="6"/>
                    <a:pt x="87" y="7"/>
                  </a:cubicBezTo>
                  <a:cubicBezTo>
                    <a:pt x="55" y="7"/>
                    <a:pt x="55" y="7"/>
                    <a:pt x="55" y="7"/>
                  </a:cubicBezTo>
                  <a:cubicBezTo>
                    <a:pt x="55" y="6"/>
                    <a:pt x="56" y="6"/>
                    <a:pt x="57" y="5"/>
                  </a:cubicBezTo>
                  <a:close/>
                  <a:moveTo>
                    <a:pt x="54" y="10"/>
                  </a:moveTo>
                  <a:cubicBezTo>
                    <a:pt x="54" y="9"/>
                    <a:pt x="54" y="9"/>
                    <a:pt x="54" y="8"/>
                  </a:cubicBezTo>
                  <a:cubicBezTo>
                    <a:pt x="88" y="8"/>
                    <a:pt x="88" y="8"/>
                    <a:pt x="88" y="8"/>
                  </a:cubicBezTo>
                  <a:cubicBezTo>
                    <a:pt x="88" y="9"/>
                    <a:pt x="88" y="10"/>
                    <a:pt x="88" y="10"/>
                  </a:cubicBezTo>
                  <a:cubicBezTo>
                    <a:pt x="54" y="10"/>
                    <a:pt x="54" y="10"/>
                    <a:pt x="54" y="10"/>
                  </a:cubicBezTo>
                  <a:cubicBezTo>
                    <a:pt x="54" y="10"/>
                    <a:pt x="54" y="10"/>
                    <a:pt x="54" y="10"/>
                  </a:cubicBezTo>
                  <a:close/>
                  <a:moveTo>
                    <a:pt x="72" y="31"/>
                  </a:moveTo>
                  <a:cubicBezTo>
                    <a:pt x="70" y="31"/>
                    <a:pt x="67" y="30"/>
                    <a:pt x="64" y="29"/>
                  </a:cubicBezTo>
                  <a:cubicBezTo>
                    <a:pt x="81" y="29"/>
                    <a:pt x="81" y="29"/>
                    <a:pt x="81" y="29"/>
                  </a:cubicBezTo>
                  <a:cubicBezTo>
                    <a:pt x="79" y="30"/>
                    <a:pt x="76" y="31"/>
                    <a:pt x="72" y="31"/>
                  </a:cubicBezTo>
                  <a:close/>
                  <a:moveTo>
                    <a:pt x="85" y="26"/>
                  </a:moveTo>
                  <a:cubicBezTo>
                    <a:pt x="85" y="26"/>
                    <a:pt x="84" y="27"/>
                    <a:pt x="83" y="27"/>
                  </a:cubicBezTo>
                  <a:cubicBezTo>
                    <a:pt x="62" y="27"/>
                    <a:pt x="62" y="27"/>
                    <a:pt x="62" y="27"/>
                  </a:cubicBezTo>
                  <a:cubicBezTo>
                    <a:pt x="61" y="27"/>
                    <a:pt x="60" y="26"/>
                    <a:pt x="59" y="25"/>
                  </a:cubicBezTo>
                  <a:cubicBezTo>
                    <a:pt x="85" y="25"/>
                    <a:pt x="85" y="25"/>
                    <a:pt x="85" y="25"/>
                  </a:cubicBezTo>
                  <a:cubicBezTo>
                    <a:pt x="85" y="25"/>
                    <a:pt x="85" y="26"/>
                    <a:pt x="85" y="26"/>
                  </a:cubicBezTo>
                  <a:close/>
                  <a:moveTo>
                    <a:pt x="86" y="24"/>
                  </a:moveTo>
                  <a:cubicBezTo>
                    <a:pt x="58" y="24"/>
                    <a:pt x="58" y="24"/>
                    <a:pt x="58" y="24"/>
                  </a:cubicBezTo>
                  <a:cubicBezTo>
                    <a:pt x="58" y="23"/>
                    <a:pt x="57" y="23"/>
                    <a:pt x="57" y="22"/>
                  </a:cubicBezTo>
                  <a:cubicBezTo>
                    <a:pt x="87" y="22"/>
                    <a:pt x="87" y="22"/>
                    <a:pt x="87" y="22"/>
                  </a:cubicBezTo>
                  <a:cubicBezTo>
                    <a:pt x="87" y="23"/>
                    <a:pt x="86" y="23"/>
                    <a:pt x="86" y="24"/>
                  </a:cubicBezTo>
                  <a:close/>
                  <a:moveTo>
                    <a:pt x="87" y="21"/>
                  </a:moveTo>
                  <a:cubicBezTo>
                    <a:pt x="56" y="21"/>
                    <a:pt x="56" y="21"/>
                    <a:pt x="56" y="21"/>
                  </a:cubicBezTo>
                  <a:cubicBezTo>
                    <a:pt x="56" y="20"/>
                    <a:pt x="55" y="19"/>
                    <a:pt x="55" y="19"/>
                  </a:cubicBezTo>
                  <a:cubicBezTo>
                    <a:pt x="88" y="19"/>
                    <a:pt x="88" y="19"/>
                    <a:pt x="88" y="19"/>
                  </a:cubicBezTo>
                  <a:cubicBezTo>
                    <a:pt x="88" y="19"/>
                    <a:pt x="87" y="20"/>
                    <a:pt x="87" y="21"/>
                  </a:cubicBezTo>
                  <a:close/>
                  <a:moveTo>
                    <a:pt x="88" y="17"/>
                  </a:moveTo>
                  <a:cubicBezTo>
                    <a:pt x="55" y="17"/>
                    <a:pt x="55" y="17"/>
                    <a:pt x="55" y="17"/>
                  </a:cubicBezTo>
                  <a:cubicBezTo>
                    <a:pt x="55" y="17"/>
                    <a:pt x="54" y="16"/>
                    <a:pt x="54" y="15"/>
                  </a:cubicBezTo>
                  <a:cubicBezTo>
                    <a:pt x="88" y="15"/>
                    <a:pt x="88" y="15"/>
                    <a:pt x="88" y="15"/>
                  </a:cubicBezTo>
                  <a:cubicBezTo>
                    <a:pt x="88" y="16"/>
                    <a:pt x="88" y="16"/>
                    <a:pt x="88" y="17"/>
                  </a:cubicBezTo>
                  <a:close/>
                  <a:moveTo>
                    <a:pt x="88" y="14"/>
                  </a:moveTo>
                  <a:cubicBezTo>
                    <a:pt x="54" y="14"/>
                    <a:pt x="54" y="14"/>
                    <a:pt x="54" y="14"/>
                  </a:cubicBezTo>
                  <a:cubicBezTo>
                    <a:pt x="54" y="13"/>
                    <a:pt x="54" y="12"/>
                    <a:pt x="54" y="12"/>
                  </a:cubicBezTo>
                  <a:cubicBezTo>
                    <a:pt x="88" y="12"/>
                    <a:pt x="88" y="12"/>
                    <a:pt x="88" y="12"/>
                  </a:cubicBezTo>
                  <a:cubicBezTo>
                    <a:pt x="88" y="12"/>
                    <a:pt x="88" y="12"/>
                    <a:pt x="88" y="13"/>
                  </a:cubicBezTo>
                  <a:cubicBezTo>
                    <a:pt x="88" y="13"/>
                    <a:pt x="88" y="13"/>
                    <a:pt x="88" y="14"/>
                  </a:cubicBezTo>
                  <a:close/>
                  <a:moveTo>
                    <a:pt x="90" y="6"/>
                  </a:moveTo>
                  <a:cubicBezTo>
                    <a:pt x="90" y="6"/>
                    <a:pt x="89" y="6"/>
                    <a:pt x="88" y="6"/>
                  </a:cubicBezTo>
                  <a:cubicBezTo>
                    <a:pt x="89" y="5"/>
                    <a:pt x="90" y="5"/>
                    <a:pt x="90" y="5"/>
                  </a:cubicBezTo>
                  <a:cubicBezTo>
                    <a:pt x="91" y="5"/>
                    <a:pt x="92" y="5"/>
                    <a:pt x="92" y="6"/>
                  </a:cubicBezTo>
                  <a:cubicBezTo>
                    <a:pt x="92" y="6"/>
                    <a:pt x="91" y="6"/>
                    <a:pt x="90" y="6"/>
                  </a:cubicBezTo>
                  <a:close/>
                </a:path>
              </a:pathLst>
            </a:custGeom>
            <a:solidFill>
              <a:srgbClr val="505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0"/>
            <p:cNvSpPr>
              <a:spLocks noChangeArrowheads="1"/>
            </p:cNvSpPr>
            <p:nvPr/>
          </p:nvSpPr>
          <p:spPr bwMode="auto">
            <a:xfrm>
              <a:off x="3740" y="1346"/>
              <a:ext cx="285" cy="10"/>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4"/>
            <p:cNvSpPr>
              <a:spLocks noEditPoints="1"/>
            </p:cNvSpPr>
            <p:nvPr/>
          </p:nvSpPr>
          <p:spPr bwMode="auto">
            <a:xfrm>
              <a:off x="4229" y="2739"/>
              <a:ext cx="556" cy="555"/>
            </a:xfrm>
            <a:custGeom>
              <a:avLst/>
              <a:gdLst>
                <a:gd name="T0" fmla="*/ 117 w 234"/>
                <a:gd name="T1" fmla="*/ 234 h 234"/>
                <a:gd name="T2" fmla="*/ 0 w 234"/>
                <a:gd name="T3" fmla="*/ 117 h 234"/>
                <a:gd name="T4" fmla="*/ 117 w 234"/>
                <a:gd name="T5" fmla="*/ 0 h 234"/>
                <a:gd name="T6" fmla="*/ 234 w 234"/>
                <a:gd name="T7" fmla="*/ 117 h 234"/>
                <a:gd name="T8" fmla="*/ 117 w 234"/>
                <a:gd name="T9" fmla="*/ 234 h 234"/>
                <a:gd name="T10" fmla="*/ 117 w 234"/>
                <a:gd name="T11" fmla="*/ 18 h 234"/>
                <a:gd name="T12" fmla="*/ 18 w 234"/>
                <a:gd name="T13" fmla="*/ 117 h 234"/>
                <a:gd name="T14" fmla="*/ 117 w 234"/>
                <a:gd name="T15" fmla="*/ 216 h 234"/>
                <a:gd name="T16" fmla="*/ 216 w 234"/>
                <a:gd name="T17" fmla="*/ 117 h 234"/>
                <a:gd name="T18" fmla="*/ 117 w 234"/>
                <a:gd name="T19" fmla="*/ 1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234"/>
                  </a:moveTo>
                  <a:cubicBezTo>
                    <a:pt x="53" y="234"/>
                    <a:pt x="0" y="182"/>
                    <a:pt x="0" y="117"/>
                  </a:cubicBezTo>
                  <a:cubicBezTo>
                    <a:pt x="0" y="53"/>
                    <a:pt x="53" y="0"/>
                    <a:pt x="117" y="0"/>
                  </a:cubicBezTo>
                  <a:cubicBezTo>
                    <a:pt x="182" y="0"/>
                    <a:pt x="234" y="53"/>
                    <a:pt x="234" y="117"/>
                  </a:cubicBezTo>
                  <a:cubicBezTo>
                    <a:pt x="234" y="182"/>
                    <a:pt x="182" y="234"/>
                    <a:pt x="117" y="234"/>
                  </a:cubicBezTo>
                  <a:close/>
                  <a:moveTo>
                    <a:pt x="117" y="18"/>
                  </a:moveTo>
                  <a:cubicBezTo>
                    <a:pt x="63" y="18"/>
                    <a:pt x="18" y="63"/>
                    <a:pt x="18" y="117"/>
                  </a:cubicBezTo>
                  <a:cubicBezTo>
                    <a:pt x="18" y="172"/>
                    <a:pt x="63" y="216"/>
                    <a:pt x="117" y="216"/>
                  </a:cubicBezTo>
                  <a:cubicBezTo>
                    <a:pt x="172" y="216"/>
                    <a:pt x="216" y="172"/>
                    <a:pt x="216" y="117"/>
                  </a:cubicBezTo>
                  <a:cubicBezTo>
                    <a:pt x="216" y="63"/>
                    <a:pt x="172" y="18"/>
                    <a:pt x="117" y="18"/>
                  </a:cubicBezTo>
                  <a:close/>
                </a:path>
              </a:pathLst>
            </a:custGeom>
            <a:solidFill>
              <a:srgbClr val="26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Line 35"/>
            <p:cNvSpPr>
              <a:spLocks noChangeShapeType="1"/>
            </p:cNvSpPr>
            <p:nvPr/>
          </p:nvSpPr>
          <p:spPr bwMode="auto">
            <a:xfrm flipV="1">
              <a:off x="4507" y="2341"/>
              <a:ext cx="0" cy="685"/>
            </a:xfrm>
            <a:prstGeom prst="line">
              <a:avLst/>
            </a:prstGeom>
            <a:noFill/>
            <a:ln w="79375" cap="rnd">
              <a:solidFill>
                <a:srgbClr val="009E4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6"/>
            <p:cNvSpPr>
              <a:spLocks/>
            </p:cNvSpPr>
            <p:nvPr/>
          </p:nvSpPr>
          <p:spPr bwMode="auto">
            <a:xfrm>
              <a:off x="4334" y="2280"/>
              <a:ext cx="313" cy="88"/>
            </a:xfrm>
            <a:custGeom>
              <a:avLst/>
              <a:gdLst>
                <a:gd name="T0" fmla="*/ 0 w 132"/>
                <a:gd name="T1" fmla="*/ 0 h 37"/>
                <a:gd name="T2" fmla="*/ 83 w 132"/>
                <a:gd name="T3" fmla="*/ 37 h 37"/>
                <a:gd name="T4" fmla="*/ 132 w 132"/>
                <a:gd name="T5" fmla="*/ 0 h 37"/>
                <a:gd name="T6" fmla="*/ 0 w 132"/>
                <a:gd name="T7" fmla="*/ 0 h 37"/>
              </a:gdLst>
              <a:ahLst/>
              <a:cxnLst>
                <a:cxn ang="0">
                  <a:pos x="T0" y="T1"/>
                </a:cxn>
                <a:cxn ang="0">
                  <a:pos x="T2" y="T3"/>
                </a:cxn>
                <a:cxn ang="0">
                  <a:pos x="T4" y="T5"/>
                </a:cxn>
                <a:cxn ang="0">
                  <a:pos x="T6" y="T7"/>
                </a:cxn>
              </a:cxnLst>
              <a:rect l="0" t="0" r="r" b="b"/>
              <a:pathLst>
                <a:path w="132" h="37">
                  <a:moveTo>
                    <a:pt x="0" y="0"/>
                  </a:moveTo>
                  <a:cubicBezTo>
                    <a:pt x="13" y="22"/>
                    <a:pt x="55" y="37"/>
                    <a:pt x="83" y="37"/>
                  </a:cubicBezTo>
                  <a:cubicBezTo>
                    <a:pt x="111" y="37"/>
                    <a:pt x="132" y="18"/>
                    <a:pt x="132" y="0"/>
                  </a:cubicBezTo>
                  <a:lnTo>
                    <a:pt x="0" y="0"/>
                  </a:lnTo>
                  <a:close/>
                </a:path>
              </a:pathLst>
            </a:custGeom>
            <a:solidFill>
              <a:srgbClr val="26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37"/>
            <p:cNvSpPr>
              <a:spLocks noChangeArrowheads="1"/>
            </p:cNvSpPr>
            <p:nvPr/>
          </p:nvSpPr>
          <p:spPr bwMode="auto">
            <a:xfrm>
              <a:off x="4448" y="2962"/>
              <a:ext cx="137" cy="13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8"/>
            <p:cNvSpPr>
              <a:spLocks/>
            </p:cNvSpPr>
            <p:nvPr/>
          </p:nvSpPr>
          <p:spPr bwMode="auto">
            <a:xfrm>
              <a:off x="4450" y="2865"/>
              <a:ext cx="114" cy="325"/>
            </a:xfrm>
            <a:custGeom>
              <a:avLst/>
              <a:gdLst>
                <a:gd name="T0" fmla="*/ 41 w 48"/>
                <a:gd name="T1" fmla="*/ 137 h 137"/>
                <a:gd name="T2" fmla="*/ 34 w 48"/>
                <a:gd name="T3" fmla="*/ 131 h 137"/>
                <a:gd name="T4" fmla="*/ 1 w 48"/>
                <a:gd name="T5" fmla="*/ 9 h 137"/>
                <a:gd name="T6" fmla="*/ 6 w 48"/>
                <a:gd name="T7" fmla="*/ 1 h 137"/>
                <a:gd name="T8" fmla="*/ 15 w 48"/>
                <a:gd name="T9" fmla="*/ 6 h 137"/>
                <a:gd name="T10" fmla="*/ 47 w 48"/>
                <a:gd name="T11" fmla="*/ 128 h 137"/>
                <a:gd name="T12" fmla="*/ 42 w 48"/>
                <a:gd name="T13" fmla="*/ 136 h 137"/>
                <a:gd name="T14" fmla="*/ 41 w 48"/>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37">
                  <a:moveTo>
                    <a:pt x="41" y="137"/>
                  </a:moveTo>
                  <a:cubicBezTo>
                    <a:pt x="38" y="137"/>
                    <a:pt x="35" y="134"/>
                    <a:pt x="34" y="131"/>
                  </a:cubicBezTo>
                  <a:cubicBezTo>
                    <a:pt x="1" y="9"/>
                    <a:pt x="1" y="9"/>
                    <a:pt x="1" y="9"/>
                  </a:cubicBezTo>
                  <a:cubicBezTo>
                    <a:pt x="0" y="5"/>
                    <a:pt x="3" y="2"/>
                    <a:pt x="6" y="1"/>
                  </a:cubicBezTo>
                  <a:cubicBezTo>
                    <a:pt x="10" y="0"/>
                    <a:pt x="14" y="2"/>
                    <a:pt x="15" y="6"/>
                  </a:cubicBezTo>
                  <a:cubicBezTo>
                    <a:pt x="47" y="128"/>
                    <a:pt x="47" y="128"/>
                    <a:pt x="47" y="128"/>
                  </a:cubicBezTo>
                  <a:cubicBezTo>
                    <a:pt x="48" y="131"/>
                    <a:pt x="46" y="135"/>
                    <a:pt x="42" y="136"/>
                  </a:cubicBezTo>
                  <a:cubicBezTo>
                    <a:pt x="42" y="136"/>
                    <a:pt x="41" y="137"/>
                    <a:pt x="41" y="137"/>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9"/>
            <p:cNvSpPr>
              <a:spLocks/>
            </p:cNvSpPr>
            <p:nvPr/>
          </p:nvSpPr>
          <p:spPr bwMode="auto">
            <a:xfrm>
              <a:off x="4490" y="3156"/>
              <a:ext cx="112" cy="34"/>
            </a:xfrm>
            <a:custGeom>
              <a:avLst/>
              <a:gdLst>
                <a:gd name="T0" fmla="*/ 40 w 47"/>
                <a:gd name="T1" fmla="*/ 14 h 14"/>
                <a:gd name="T2" fmla="*/ 7 w 47"/>
                <a:gd name="T3" fmla="*/ 14 h 14"/>
                <a:gd name="T4" fmla="*/ 0 w 47"/>
                <a:gd name="T5" fmla="*/ 7 h 14"/>
                <a:gd name="T6" fmla="*/ 7 w 47"/>
                <a:gd name="T7" fmla="*/ 0 h 14"/>
                <a:gd name="T8" fmla="*/ 40 w 47"/>
                <a:gd name="T9" fmla="*/ 0 h 14"/>
                <a:gd name="T10" fmla="*/ 47 w 47"/>
                <a:gd name="T11" fmla="*/ 7 h 14"/>
                <a:gd name="T12" fmla="*/ 40 w 4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47" h="14">
                  <a:moveTo>
                    <a:pt x="40" y="14"/>
                  </a:moveTo>
                  <a:cubicBezTo>
                    <a:pt x="7" y="14"/>
                    <a:pt x="7" y="14"/>
                    <a:pt x="7" y="14"/>
                  </a:cubicBezTo>
                  <a:cubicBezTo>
                    <a:pt x="3" y="14"/>
                    <a:pt x="0" y="10"/>
                    <a:pt x="0" y="7"/>
                  </a:cubicBezTo>
                  <a:cubicBezTo>
                    <a:pt x="0" y="3"/>
                    <a:pt x="3" y="0"/>
                    <a:pt x="7" y="0"/>
                  </a:cubicBezTo>
                  <a:cubicBezTo>
                    <a:pt x="40" y="0"/>
                    <a:pt x="40" y="0"/>
                    <a:pt x="40" y="0"/>
                  </a:cubicBezTo>
                  <a:cubicBezTo>
                    <a:pt x="44" y="0"/>
                    <a:pt x="47" y="3"/>
                    <a:pt x="47" y="7"/>
                  </a:cubicBezTo>
                  <a:cubicBezTo>
                    <a:pt x="47" y="10"/>
                    <a:pt x="44" y="14"/>
                    <a:pt x="40" y="1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0"/>
            <p:cNvSpPr>
              <a:spLocks/>
            </p:cNvSpPr>
            <p:nvPr/>
          </p:nvSpPr>
          <p:spPr bwMode="auto">
            <a:xfrm>
              <a:off x="4414" y="2865"/>
              <a:ext cx="112" cy="33"/>
            </a:xfrm>
            <a:custGeom>
              <a:avLst/>
              <a:gdLst>
                <a:gd name="T0" fmla="*/ 40 w 47"/>
                <a:gd name="T1" fmla="*/ 14 h 14"/>
                <a:gd name="T2" fmla="*/ 7 w 47"/>
                <a:gd name="T3" fmla="*/ 14 h 14"/>
                <a:gd name="T4" fmla="*/ 0 w 47"/>
                <a:gd name="T5" fmla="*/ 7 h 14"/>
                <a:gd name="T6" fmla="*/ 7 w 47"/>
                <a:gd name="T7" fmla="*/ 0 h 14"/>
                <a:gd name="T8" fmla="*/ 40 w 47"/>
                <a:gd name="T9" fmla="*/ 0 h 14"/>
                <a:gd name="T10" fmla="*/ 47 w 47"/>
                <a:gd name="T11" fmla="*/ 7 h 14"/>
                <a:gd name="T12" fmla="*/ 40 w 4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47" h="14">
                  <a:moveTo>
                    <a:pt x="40" y="14"/>
                  </a:moveTo>
                  <a:cubicBezTo>
                    <a:pt x="7" y="14"/>
                    <a:pt x="7" y="14"/>
                    <a:pt x="7" y="14"/>
                  </a:cubicBezTo>
                  <a:cubicBezTo>
                    <a:pt x="3" y="14"/>
                    <a:pt x="0" y="11"/>
                    <a:pt x="0" y="7"/>
                  </a:cubicBezTo>
                  <a:cubicBezTo>
                    <a:pt x="0" y="4"/>
                    <a:pt x="3" y="0"/>
                    <a:pt x="7" y="0"/>
                  </a:cubicBezTo>
                  <a:cubicBezTo>
                    <a:pt x="40" y="0"/>
                    <a:pt x="40" y="0"/>
                    <a:pt x="40" y="0"/>
                  </a:cubicBezTo>
                  <a:cubicBezTo>
                    <a:pt x="44" y="0"/>
                    <a:pt x="47" y="4"/>
                    <a:pt x="47" y="7"/>
                  </a:cubicBezTo>
                  <a:cubicBezTo>
                    <a:pt x="47" y="11"/>
                    <a:pt x="44" y="14"/>
                    <a:pt x="40" y="1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26350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br>
              <a:rPr lang="en-US" dirty="0" smtClean="0"/>
            </a:br>
            <a:endParaRPr lang="en-US" dirty="0"/>
          </a:p>
        </p:txBody>
      </p:sp>
      <p:grpSp>
        <p:nvGrpSpPr>
          <p:cNvPr id="6" name="Group 5"/>
          <p:cNvGrpSpPr/>
          <p:nvPr/>
        </p:nvGrpSpPr>
        <p:grpSpPr>
          <a:xfrm>
            <a:off x="457580" y="2378542"/>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1966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Introduction</a:t>
            </a:r>
          </a:p>
        </p:txBody>
      </p:sp>
      <p:sp>
        <p:nvSpPr>
          <p:cNvPr id="16" name="Rectangle 15"/>
          <p:cNvSpPr/>
          <p:nvPr/>
        </p:nvSpPr>
        <p:spPr bwMode="auto">
          <a:xfrm>
            <a:off x="1168400" y="2281494"/>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Azure AD authorization</a:t>
            </a:r>
            <a:endParaRPr lang="en-US" sz="3200" dirty="0">
              <a:gradFill>
                <a:gsLst>
                  <a:gs pos="1250">
                    <a:schemeClr val="tx1"/>
                  </a:gs>
                  <a:gs pos="99000">
                    <a:schemeClr val="tx1"/>
                  </a:gs>
                </a:gsLst>
                <a:lin ang="5400000" scaled="0"/>
              </a:gradFill>
              <a:latin typeface="+mj-lt"/>
            </a:endParaRPr>
          </a:p>
        </p:txBody>
      </p:sp>
      <p:sp>
        <p:nvSpPr>
          <p:cNvPr id="17" name="Rectangle 16"/>
          <p:cNvSpPr/>
          <p:nvPr/>
        </p:nvSpPr>
        <p:spPr bwMode="auto">
          <a:xfrm>
            <a:off x="1168400" y="312261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Exchange APIs</a:t>
            </a:r>
            <a:endParaRPr lang="en-US" sz="3200" dirty="0">
              <a:gradFill>
                <a:gsLst>
                  <a:gs pos="1250">
                    <a:schemeClr val="tx1"/>
                  </a:gs>
                  <a:gs pos="99000">
                    <a:schemeClr val="tx1"/>
                  </a:gs>
                </a:gsLst>
                <a:lin ang="5400000" scaled="0"/>
              </a:gradFill>
              <a:latin typeface="+mj-lt"/>
            </a:endParaRPr>
          </a:p>
        </p:txBody>
      </p:sp>
      <p:sp>
        <p:nvSpPr>
          <p:cNvPr id="18" name="Rectangle 17"/>
          <p:cNvSpPr/>
          <p:nvPr/>
        </p:nvSpPr>
        <p:spPr bwMode="auto">
          <a:xfrm>
            <a:off x="1168400" y="3963736"/>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OneDrive for Business APIs</a:t>
            </a:r>
            <a:endParaRPr lang="en-US" sz="3200" dirty="0">
              <a:gradFill>
                <a:gsLst>
                  <a:gs pos="1250">
                    <a:schemeClr val="tx1"/>
                  </a:gs>
                  <a:gs pos="99000">
                    <a:schemeClr val="tx1"/>
                  </a:gs>
                </a:gsLst>
                <a:lin ang="5400000" scaled="0"/>
              </a:gradFill>
              <a:latin typeface="+mj-lt"/>
            </a:endParaRPr>
          </a:p>
        </p:txBody>
      </p:sp>
      <p:grpSp>
        <p:nvGrpSpPr>
          <p:cNvPr id="19" name="Group 18"/>
          <p:cNvGrpSpPr/>
          <p:nvPr/>
        </p:nvGrpSpPr>
        <p:grpSpPr>
          <a:xfrm>
            <a:off x="457580" y="4060784"/>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2" name="Rectangle 21"/>
          <p:cNvSpPr/>
          <p:nvPr/>
        </p:nvSpPr>
        <p:spPr bwMode="auto">
          <a:xfrm>
            <a:off x="1168400" y="4804856"/>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SharePoint lists APIs</a:t>
            </a:r>
            <a:endParaRPr lang="en-US" sz="3200" dirty="0">
              <a:gradFill>
                <a:gsLst>
                  <a:gs pos="1250">
                    <a:schemeClr val="tx1"/>
                  </a:gs>
                  <a:gs pos="99000">
                    <a:schemeClr val="tx1"/>
                  </a:gs>
                </a:gsLst>
                <a:lin ang="5400000" scaled="0"/>
              </a:gradFill>
              <a:latin typeface="+mj-lt"/>
            </a:endParaRPr>
          </a:p>
        </p:txBody>
      </p:sp>
      <p:grpSp>
        <p:nvGrpSpPr>
          <p:cNvPr id="23" name="Group 22"/>
          <p:cNvGrpSpPr/>
          <p:nvPr/>
        </p:nvGrpSpPr>
        <p:grpSpPr>
          <a:xfrm>
            <a:off x="457580" y="4901904"/>
            <a:ext cx="364194" cy="364194"/>
            <a:chOff x="457580" y="2341896"/>
            <a:chExt cx="364194" cy="364194"/>
          </a:xfrm>
        </p:grpSpPr>
        <p:sp>
          <p:nvSpPr>
            <p:cNvPr id="24" name="Oval 2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 name="Right Arrow 24"/>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52165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54162" y="1668462"/>
            <a:ext cx="10396538" cy="2179058"/>
          </a:xfrm>
        </p:spPr>
        <p:txBody>
          <a:bodyPr lIns="365760"/>
          <a:lstStyle/>
          <a:p>
            <a:r>
              <a:rPr lang="en-NZ" dirty="0" smtClean="0"/>
              <a:t>Calling the Office 365 SharePoint lists API</a:t>
            </a:r>
            <a:endParaRPr lang="en-NZ" dirty="0"/>
          </a:p>
        </p:txBody>
      </p:sp>
      <p:sp>
        <p:nvSpPr>
          <p:cNvPr id="4" name="Rectangle 3"/>
          <p:cNvSpPr/>
          <p:nvPr/>
        </p:nvSpPr>
        <p:spPr bwMode="auto">
          <a:xfrm>
            <a:off x="360363" y="1143000"/>
            <a:ext cx="1857375" cy="298538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9900" b="1" dirty="0" smtClean="0">
                <a:gradFill>
                  <a:gsLst>
                    <a:gs pos="39823">
                      <a:schemeClr val="accent4">
                        <a:lumMod val="75000"/>
                      </a:schemeClr>
                    </a:gs>
                    <a:gs pos="60000">
                      <a:schemeClr val="accent4">
                        <a:lumMod val="75000"/>
                      </a:schemeClr>
                    </a:gs>
                  </a:gsLst>
                  <a:lin ang="5400000" scaled="0"/>
                </a:gradFill>
              </a:rPr>
              <a:t>5</a:t>
            </a:r>
            <a:endParaRPr lang="en-US" sz="19900" b="1" dirty="0">
              <a:gradFill>
                <a:gsLst>
                  <a:gs pos="39823">
                    <a:schemeClr val="accent4">
                      <a:lumMod val="75000"/>
                    </a:schemeClr>
                  </a:gs>
                  <a:gs pos="60000">
                    <a:schemeClr val="accent4">
                      <a:lumMod val="75000"/>
                    </a:schemeClr>
                  </a:gs>
                </a:gsLst>
                <a:lin ang="5400000" scaled="0"/>
              </a:gradFill>
            </a:endParaRPr>
          </a:p>
        </p:txBody>
      </p:sp>
      <p:sp>
        <p:nvSpPr>
          <p:cNvPr id="5" name="Subtitle 2"/>
          <p:cNvSpPr txBox="1">
            <a:spLocks/>
          </p:cNvSpPr>
          <p:nvPr/>
        </p:nvSpPr>
        <p:spPr>
          <a:xfrm>
            <a:off x="1554162" y="3827463"/>
            <a:ext cx="8823325" cy="762000"/>
          </a:xfrm>
          <a:prstGeom prst="rect">
            <a:avLst/>
          </a:prstGeom>
        </p:spPr>
        <p:txBody>
          <a:bodyPr vert="horz" wrap="square" lIns="365760"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NZ" smtClean="0">
                <a:gradFill>
                  <a:gsLst>
                    <a:gs pos="92515">
                      <a:schemeClr val="tx1"/>
                    </a:gs>
                    <a:gs pos="0">
                      <a:schemeClr val="tx1"/>
                    </a:gs>
                  </a:gsLst>
                  <a:lin ang="5400000" scaled="0"/>
                </a:gradFill>
              </a:rPr>
              <a:t>Android</a:t>
            </a:r>
            <a:endParaRPr lang="en-NZ" dirty="0">
              <a:gradFill>
                <a:gsLst>
                  <a:gs pos="92515">
                    <a:schemeClr val="tx1"/>
                  </a:gs>
                  <a:gs pos="0">
                    <a:schemeClr val="tx1"/>
                  </a:gs>
                </a:gsLst>
                <a:lin ang="5400000" scaled="0"/>
              </a:gradFill>
            </a:endParaRPr>
          </a:p>
        </p:txBody>
      </p:sp>
      <p:grpSp>
        <p:nvGrpSpPr>
          <p:cNvPr id="236" name="Group 235"/>
          <p:cNvGrpSpPr/>
          <p:nvPr/>
        </p:nvGrpSpPr>
        <p:grpSpPr>
          <a:xfrm>
            <a:off x="5638800" y="3879850"/>
            <a:ext cx="6508750" cy="3638550"/>
            <a:chOff x="5638800" y="3879850"/>
            <a:chExt cx="6508750" cy="3638550"/>
          </a:xfrm>
        </p:grpSpPr>
        <p:sp>
          <p:nvSpPr>
            <p:cNvPr id="116" name="AutoShape 112"/>
            <p:cNvSpPr>
              <a:spLocks noChangeAspect="1" noChangeArrowheads="1" noTextEdit="1"/>
            </p:cNvSpPr>
            <p:nvPr/>
          </p:nvSpPr>
          <p:spPr bwMode="auto">
            <a:xfrm>
              <a:off x="5638800" y="3886200"/>
              <a:ext cx="650875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26"/>
            <p:cNvSpPr>
              <a:spLocks/>
            </p:cNvSpPr>
            <p:nvPr/>
          </p:nvSpPr>
          <p:spPr bwMode="auto">
            <a:xfrm>
              <a:off x="7204075" y="5184775"/>
              <a:ext cx="1371600" cy="1363663"/>
            </a:xfrm>
            <a:custGeom>
              <a:avLst/>
              <a:gdLst>
                <a:gd name="T0" fmla="*/ 31 w 234"/>
                <a:gd name="T1" fmla="*/ 223 h 232"/>
                <a:gd name="T2" fmla="*/ 16 w 234"/>
                <a:gd name="T3" fmla="*/ 232 h 232"/>
                <a:gd name="T4" fmla="*/ 13 w 234"/>
                <a:gd name="T5" fmla="*/ 232 h 232"/>
                <a:gd name="T6" fmla="*/ 6 w 234"/>
                <a:gd name="T7" fmla="*/ 220 h 232"/>
                <a:gd name="T8" fmla="*/ 184 w 234"/>
                <a:gd name="T9" fmla="*/ 8 h 232"/>
                <a:gd name="T10" fmla="*/ 198 w 234"/>
                <a:gd name="T11" fmla="*/ 0 h 232"/>
                <a:gd name="T12" fmla="*/ 223 w 234"/>
                <a:gd name="T13" fmla="*/ 0 h 232"/>
                <a:gd name="T14" fmla="*/ 227 w 234"/>
                <a:gd name="T15" fmla="*/ 14 h 232"/>
                <a:gd name="T16" fmla="*/ 31 w 234"/>
                <a:gd name="T17" fmla="*/ 2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2">
                  <a:moveTo>
                    <a:pt x="31" y="223"/>
                  </a:moveTo>
                  <a:cubicBezTo>
                    <a:pt x="26" y="228"/>
                    <a:pt x="20" y="232"/>
                    <a:pt x="16" y="232"/>
                  </a:cubicBezTo>
                  <a:cubicBezTo>
                    <a:pt x="13" y="232"/>
                    <a:pt x="13" y="232"/>
                    <a:pt x="13" y="232"/>
                  </a:cubicBezTo>
                  <a:cubicBezTo>
                    <a:pt x="8" y="232"/>
                    <a:pt x="0" y="230"/>
                    <a:pt x="6" y="220"/>
                  </a:cubicBezTo>
                  <a:cubicBezTo>
                    <a:pt x="10" y="213"/>
                    <a:pt x="184" y="8"/>
                    <a:pt x="184" y="8"/>
                  </a:cubicBezTo>
                  <a:cubicBezTo>
                    <a:pt x="187" y="3"/>
                    <a:pt x="194" y="0"/>
                    <a:pt x="198" y="0"/>
                  </a:cubicBezTo>
                  <a:cubicBezTo>
                    <a:pt x="223" y="0"/>
                    <a:pt x="223" y="0"/>
                    <a:pt x="223" y="0"/>
                  </a:cubicBezTo>
                  <a:cubicBezTo>
                    <a:pt x="227" y="0"/>
                    <a:pt x="234" y="6"/>
                    <a:pt x="227" y="14"/>
                  </a:cubicBezTo>
                  <a:lnTo>
                    <a:pt x="31" y="223"/>
                  </a:ln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27"/>
            <p:cNvSpPr>
              <a:spLocks/>
            </p:cNvSpPr>
            <p:nvPr/>
          </p:nvSpPr>
          <p:spPr bwMode="auto">
            <a:xfrm>
              <a:off x="9801225" y="5184775"/>
              <a:ext cx="1373188" cy="1363663"/>
            </a:xfrm>
            <a:custGeom>
              <a:avLst/>
              <a:gdLst>
                <a:gd name="T0" fmla="*/ 203 w 234"/>
                <a:gd name="T1" fmla="*/ 223 h 232"/>
                <a:gd name="T2" fmla="*/ 218 w 234"/>
                <a:gd name="T3" fmla="*/ 232 h 232"/>
                <a:gd name="T4" fmla="*/ 221 w 234"/>
                <a:gd name="T5" fmla="*/ 232 h 232"/>
                <a:gd name="T6" fmla="*/ 228 w 234"/>
                <a:gd name="T7" fmla="*/ 220 h 232"/>
                <a:gd name="T8" fmla="*/ 50 w 234"/>
                <a:gd name="T9" fmla="*/ 8 h 232"/>
                <a:gd name="T10" fmla="*/ 36 w 234"/>
                <a:gd name="T11" fmla="*/ 0 h 232"/>
                <a:gd name="T12" fmla="*/ 11 w 234"/>
                <a:gd name="T13" fmla="*/ 0 h 232"/>
                <a:gd name="T14" fmla="*/ 7 w 234"/>
                <a:gd name="T15" fmla="*/ 14 h 232"/>
                <a:gd name="T16" fmla="*/ 203 w 234"/>
                <a:gd name="T17" fmla="*/ 2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2">
                  <a:moveTo>
                    <a:pt x="203" y="223"/>
                  </a:moveTo>
                  <a:cubicBezTo>
                    <a:pt x="208" y="228"/>
                    <a:pt x="214" y="232"/>
                    <a:pt x="218" y="232"/>
                  </a:cubicBezTo>
                  <a:cubicBezTo>
                    <a:pt x="221" y="232"/>
                    <a:pt x="221" y="232"/>
                    <a:pt x="221" y="232"/>
                  </a:cubicBezTo>
                  <a:cubicBezTo>
                    <a:pt x="226" y="232"/>
                    <a:pt x="234" y="230"/>
                    <a:pt x="228" y="220"/>
                  </a:cubicBezTo>
                  <a:cubicBezTo>
                    <a:pt x="224" y="213"/>
                    <a:pt x="50" y="8"/>
                    <a:pt x="50" y="8"/>
                  </a:cubicBezTo>
                  <a:cubicBezTo>
                    <a:pt x="47" y="3"/>
                    <a:pt x="40" y="0"/>
                    <a:pt x="36" y="0"/>
                  </a:cubicBezTo>
                  <a:cubicBezTo>
                    <a:pt x="11" y="0"/>
                    <a:pt x="11" y="0"/>
                    <a:pt x="11" y="0"/>
                  </a:cubicBezTo>
                  <a:cubicBezTo>
                    <a:pt x="7" y="0"/>
                    <a:pt x="0" y="6"/>
                    <a:pt x="7" y="14"/>
                  </a:cubicBezTo>
                  <a:lnTo>
                    <a:pt x="203" y="223"/>
                  </a:ln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28"/>
            <p:cNvSpPr>
              <a:spLocks/>
            </p:cNvSpPr>
            <p:nvPr/>
          </p:nvSpPr>
          <p:spPr bwMode="auto">
            <a:xfrm>
              <a:off x="7110413" y="4932363"/>
              <a:ext cx="4157663" cy="369888"/>
            </a:xfrm>
            <a:custGeom>
              <a:avLst/>
              <a:gdLst>
                <a:gd name="T0" fmla="*/ 709 w 709"/>
                <a:gd name="T1" fmla="*/ 0 h 63"/>
                <a:gd name="T2" fmla="*/ 0 w 709"/>
                <a:gd name="T3" fmla="*/ 0 h 63"/>
                <a:gd name="T4" fmla="*/ 0 w 709"/>
                <a:gd name="T5" fmla="*/ 9 h 63"/>
                <a:gd name="T6" fmla="*/ 354 w 709"/>
                <a:gd name="T7" fmla="*/ 63 h 63"/>
                <a:gd name="T8" fmla="*/ 709 w 709"/>
                <a:gd name="T9" fmla="*/ 8 h 63"/>
                <a:gd name="T10" fmla="*/ 709 w 709"/>
                <a:gd name="T11" fmla="*/ 0 h 63"/>
              </a:gdLst>
              <a:ahLst/>
              <a:cxnLst>
                <a:cxn ang="0">
                  <a:pos x="T0" y="T1"/>
                </a:cxn>
                <a:cxn ang="0">
                  <a:pos x="T2" y="T3"/>
                </a:cxn>
                <a:cxn ang="0">
                  <a:pos x="T4" y="T5"/>
                </a:cxn>
                <a:cxn ang="0">
                  <a:pos x="T6" y="T7"/>
                </a:cxn>
                <a:cxn ang="0">
                  <a:pos x="T8" y="T9"/>
                </a:cxn>
                <a:cxn ang="0">
                  <a:pos x="T10" y="T11"/>
                </a:cxn>
              </a:cxnLst>
              <a:rect l="0" t="0" r="r" b="b"/>
              <a:pathLst>
                <a:path w="709" h="63">
                  <a:moveTo>
                    <a:pt x="709" y="0"/>
                  </a:moveTo>
                  <a:cubicBezTo>
                    <a:pt x="0" y="0"/>
                    <a:pt x="0" y="0"/>
                    <a:pt x="0" y="0"/>
                  </a:cubicBezTo>
                  <a:cubicBezTo>
                    <a:pt x="0" y="9"/>
                    <a:pt x="0" y="9"/>
                    <a:pt x="0" y="9"/>
                  </a:cubicBezTo>
                  <a:cubicBezTo>
                    <a:pt x="58" y="41"/>
                    <a:pt x="195" y="63"/>
                    <a:pt x="354" y="63"/>
                  </a:cubicBezTo>
                  <a:cubicBezTo>
                    <a:pt x="514" y="63"/>
                    <a:pt x="651" y="41"/>
                    <a:pt x="709" y="8"/>
                  </a:cubicBezTo>
                  <a:lnTo>
                    <a:pt x="709" y="0"/>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29"/>
            <p:cNvSpPr>
              <a:spLocks/>
            </p:cNvSpPr>
            <p:nvPr/>
          </p:nvSpPr>
          <p:spPr bwMode="auto">
            <a:xfrm>
              <a:off x="8518525" y="3879850"/>
              <a:ext cx="1389063" cy="828675"/>
            </a:xfrm>
            <a:custGeom>
              <a:avLst/>
              <a:gdLst>
                <a:gd name="T0" fmla="*/ 237 w 237"/>
                <a:gd name="T1" fmla="*/ 133 h 141"/>
                <a:gd name="T2" fmla="*/ 229 w 237"/>
                <a:gd name="T3" fmla="*/ 141 h 141"/>
                <a:gd name="T4" fmla="*/ 7 w 237"/>
                <a:gd name="T5" fmla="*/ 141 h 141"/>
                <a:gd name="T6" fmla="*/ 0 w 237"/>
                <a:gd name="T7" fmla="*/ 133 h 141"/>
                <a:gd name="T8" fmla="*/ 0 w 237"/>
                <a:gd name="T9" fmla="*/ 7 h 141"/>
                <a:gd name="T10" fmla="*/ 7 w 237"/>
                <a:gd name="T11" fmla="*/ 0 h 141"/>
                <a:gd name="T12" fmla="*/ 229 w 237"/>
                <a:gd name="T13" fmla="*/ 0 h 141"/>
                <a:gd name="T14" fmla="*/ 237 w 237"/>
                <a:gd name="T15" fmla="*/ 7 h 141"/>
                <a:gd name="T16" fmla="*/ 237 w 237"/>
                <a:gd name="T17" fmla="*/ 13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141">
                  <a:moveTo>
                    <a:pt x="237" y="133"/>
                  </a:moveTo>
                  <a:cubicBezTo>
                    <a:pt x="237" y="137"/>
                    <a:pt x="233" y="141"/>
                    <a:pt x="229" y="141"/>
                  </a:cubicBezTo>
                  <a:cubicBezTo>
                    <a:pt x="7" y="141"/>
                    <a:pt x="7" y="141"/>
                    <a:pt x="7" y="141"/>
                  </a:cubicBezTo>
                  <a:cubicBezTo>
                    <a:pt x="3" y="141"/>
                    <a:pt x="0" y="137"/>
                    <a:pt x="0" y="133"/>
                  </a:cubicBezTo>
                  <a:cubicBezTo>
                    <a:pt x="0" y="7"/>
                    <a:pt x="0" y="7"/>
                    <a:pt x="0" y="7"/>
                  </a:cubicBezTo>
                  <a:cubicBezTo>
                    <a:pt x="0" y="3"/>
                    <a:pt x="3" y="0"/>
                    <a:pt x="7" y="0"/>
                  </a:cubicBezTo>
                  <a:cubicBezTo>
                    <a:pt x="229" y="0"/>
                    <a:pt x="229" y="0"/>
                    <a:pt x="229" y="0"/>
                  </a:cubicBezTo>
                  <a:cubicBezTo>
                    <a:pt x="233" y="0"/>
                    <a:pt x="237" y="3"/>
                    <a:pt x="237" y="7"/>
                  </a:cubicBezTo>
                  <a:lnTo>
                    <a:pt x="237" y="133"/>
                  </a:lnTo>
                  <a:close/>
                </a:path>
              </a:pathLst>
            </a:cu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30"/>
            <p:cNvSpPr>
              <a:spLocks/>
            </p:cNvSpPr>
            <p:nvPr/>
          </p:nvSpPr>
          <p:spPr bwMode="auto">
            <a:xfrm>
              <a:off x="9115425" y="4708525"/>
              <a:ext cx="182563" cy="217488"/>
            </a:xfrm>
            <a:custGeom>
              <a:avLst/>
              <a:gdLst>
                <a:gd name="T0" fmla="*/ 21 w 31"/>
                <a:gd name="T1" fmla="*/ 0 h 37"/>
                <a:gd name="T2" fmla="*/ 23 w 31"/>
                <a:gd name="T3" fmla="*/ 3 h 37"/>
                <a:gd name="T4" fmla="*/ 15 w 31"/>
                <a:gd name="T5" fmla="*/ 11 h 37"/>
                <a:gd name="T6" fmla="*/ 8 w 31"/>
                <a:gd name="T7" fmla="*/ 3 h 37"/>
                <a:gd name="T8" fmla="*/ 9 w 31"/>
                <a:gd name="T9" fmla="*/ 0 h 37"/>
                <a:gd name="T10" fmla="*/ 0 w 31"/>
                <a:gd name="T11" fmla="*/ 0 h 37"/>
                <a:gd name="T12" fmla="*/ 0 w 31"/>
                <a:gd name="T13" fmla="*/ 37 h 37"/>
                <a:gd name="T14" fmla="*/ 31 w 31"/>
                <a:gd name="T15" fmla="*/ 37 h 37"/>
                <a:gd name="T16" fmla="*/ 31 w 31"/>
                <a:gd name="T17" fmla="*/ 0 h 37"/>
                <a:gd name="T18" fmla="*/ 21 w 31"/>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7">
                  <a:moveTo>
                    <a:pt x="21" y="0"/>
                  </a:moveTo>
                  <a:cubicBezTo>
                    <a:pt x="22" y="1"/>
                    <a:pt x="23" y="2"/>
                    <a:pt x="23" y="3"/>
                  </a:cubicBezTo>
                  <a:cubicBezTo>
                    <a:pt x="23" y="7"/>
                    <a:pt x="19" y="11"/>
                    <a:pt x="15" y="11"/>
                  </a:cubicBezTo>
                  <a:cubicBezTo>
                    <a:pt x="11" y="11"/>
                    <a:pt x="8" y="7"/>
                    <a:pt x="8" y="3"/>
                  </a:cubicBezTo>
                  <a:cubicBezTo>
                    <a:pt x="8" y="2"/>
                    <a:pt x="8" y="1"/>
                    <a:pt x="9" y="0"/>
                  </a:cubicBezTo>
                  <a:cubicBezTo>
                    <a:pt x="0" y="0"/>
                    <a:pt x="0" y="0"/>
                    <a:pt x="0" y="0"/>
                  </a:cubicBezTo>
                  <a:cubicBezTo>
                    <a:pt x="0" y="37"/>
                    <a:pt x="0" y="37"/>
                    <a:pt x="0" y="37"/>
                  </a:cubicBezTo>
                  <a:cubicBezTo>
                    <a:pt x="31" y="37"/>
                    <a:pt x="31" y="37"/>
                    <a:pt x="31" y="37"/>
                  </a:cubicBezTo>
                  <a:cubicBezTo>
                    <a:pt x="31" y="0"/>
                    <a:pt x="31" y="0"/>
                    <a:pt x="31" y="0"/>
                  </a:cubicBezTo>
                  <a:lnTo>
                    <a:pt x="21" y="0"/>
                  </a:lnTo>
                  <a:close/>
                </a:path>
              </a:pathLst>
            </a:cu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31"/>
            <p:cNvSpPr>
              <a:spLocks noChangeArrowheads="1"/>
            </p:cNvSpPr>
            <p:nvPr/>
          </p:nvSpPr>
          <p:spPr bwMode="auto">
            <a:xfrm>
              <a:off x="8863013" y="4914900"/>
              <a:ext cx="692150" cy="17463"/>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32"/>
            <p:cNvSpPr>
              <a:spLocks/>
            </p:cNvSpPr>
            <p:nvPr/>
          </p:nvSpPr>
          <p:spPr bwMode="auto">
            <a:xfrm>
              <a:off x="8553450" y="3914775"/>
              <a:ext cx="1306513" cy="723900"/>
            </a:xfrm>
            <a:custGeom>
              <a:avLst/>
              <a:gdLst>
                <a:gd name="T0" fmla="*/ 223 w 223"/>
                <a:gd name="T1" fmla="*/ 120 h 123"/>
                <a:gd name="T2" fmla="*/ 220 w 223"/>
                <a:gd name="T3" fmla="*/ 123 h 123"/>
                <a:gd name="T4" fmla="*/ 3 w 223"/>
                <a:gd name="T5" fmla="*/ 123 h 123"/>
                <a:gd name="T6" fmla="*/ 0 w 223"/>
                <a:gd name="T7" fmla="*/ 120 h 123"/>
                <a:gd name="T8" fmla="*/ 0 w 223"/>
                <a:gd name="T9" fmla="*/ 3 h 123"/>
                <a:gd name="T10" fmla="*/ 3 w 223"/>
                <a:gd name="T11" fmla="*/ 0 h 123"/>
                <a:gd name="T12" fmla="*/ 220 w 223"/>
                <a:gd name="T13" fmla="*/ 0 h 123"/>
                <a:gd name="T14" fmla="*/ 223 w 223"/>
                <a:gd name="T15" fmla="*/ 3 h 123"/>
                <a:gd name="T16" fmla="*/ 223 w 223"/>
                <a:gd name="T17" fmla="*/ 12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123">
                  <a:moveTo>
                    <a:pt x="223" y="120"/>
                  </a:moveTo>
                  <a:cubicBezTo>
                    <a:pt x="223" y="122"/>
                    <a:pt x="222" y="123"/>
                    <a:pt x="220" y="123"/>
                  </a:cubicBezTo>
                  <a:cubicBezTo>
                    <a:pt x="3" y="123"/>
                    <a:pt x="3" y="123"/>
                    <a:pt x="3" y="123"/>
                  </a:cubicBezTo>
                  <a:cubicBezTo>
                    <a:pt x="2" y="123"/>
                    <a:pt x="0" y="122"/>
                    <a:pt x="0" y="120"/>
                  </a:cubicBezTo>
                  <a:cubicBezTo>
                    <a:pt x="0" y="3"/>
                    <a:pt x="0" y="3"/>
                    <a:pt x="0" y="3"/>
                  </a:cubicBezTo>
                  <a:cubicBezTo>
                    <a:pt x="0" y="1"/>
                    <a:pt x="2" y="0"/>
                    <a:pt x="3" y="0"/>
                  </a:cubicBezTo>
                  <a:cubicBezTo>
                    <a:pt x="220" y="0"/>
                    <a:pt x="220" y="0"/>
                    <a:pt x="220" y="0"/>
                  </a:cubicBezTo>
                  <a:cubicBezTo>
                    <a:pt x="222" y="0"/>
                    <a:pt x="223" y="1"/>
                    <a:pt x="223" y="3"/>
                  </a:cubicBezTo>
                  <a:lnTo>
                    <a:pt x="223" y="120"/>
                  </a:lnTo>
                  <a:close/>
                </a:path>
              </a:pathLst>
            </a:custGeom>
            <a:solidFill>
              <a:srgbClr val="F69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33"/>
            <p:cNvSpPr>
              <a:spLocks noChangeArrowheads="1"/>
            </p:cNvSpPr>
            <p:nvPr/>
          </p:nvSpPr>
          <p:spPr bwMode="auto">
            <a:xfrm>
              <a:off x="8658225" y="4079875"/>
              <a:ext cx="304800" cy="147638"/>
            </a:xfrm>
            <a:prstGeom prst="rect">
              <a:avLst/>
            </a:prstGeom>
            <a:solidFill>
              <a:srgbClr val="F9EC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134"/>
            <p:cNvSpPr>
              <a:spLocks noChangeArrowheads="1"/>
            </p:cNvSpPr>
            <p:nvPr/>
          </p:nvSpPr>
          <p:spPr bwMode="auto">
            <a:xfrm>
              <a:off x="8975725" y="4079875"/>
              <a:ext cx="298450" cy="14763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135"/>
            <p:cNvSpPr>
              <a:spLocks noChangeArrowheads="1"/>
            </p:cNvSpPr>
            <p:nvPr/>
          </p:nvSpPr>
          <p:spPr bwMode="auto">
            <a:xfrm>
              <a:off x="9285288" y="4079875"/>
              <a:ext cx="147638" cy="147638"/>
            </a:xfrm>
            <a:prstGeom prst="rect">
              <a:avLst/>
            </a:prstGeom>
            <a:solidFill>
              <a:srgbClr val="4573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6"/>
            <p:cNvSpPr>
              <a:spLocks noChangeArrowheads="1"/>
            </p:cNvSpPr>
            <p:nvPr/>
          </p:nvSpPr>
          <p:spPr bwMode="auto">
            <a:xfrm>
              <a:off x="9437688" y="4079875"/>
              <a:ext cx="147638" cy="147638"/>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137"/>
            <p:cNvSpPr>
              <a:spLocks noChangeArrowheads="1"/>
            </p:cNvSpPr>
            <p:nvPr/>
          </p:nvSpPr>
          <p:spPr bwMode="auto">
            <a:xfrm>
              <a:off x="9285288" y="4238625"/>
              <a:ext cx="147638" cy="141288"/>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138"/>
            <p:cNvSpPr>
              <a:spLocks noChangeArrowheads="1"/>
            </p:cNvSpPr>
            <p:nvPr/>
          </p:nvSpPr>
          <p:spPr bwMode="auto">
            <a:xfrm>
              <a:off x="8658225" y="4238625"/>
              <a:ext cx="146050" cy="141288"/>
            </a:xfrm>
            <a:prstGeom prst="rect">
              <a:avLst/>
            </a:prstGeom>
            <a:solidFill>
              <a:srgbClr val="5884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39"/>
            <p:cNvSpPr>
              <a:spLocks noChangeArrowheads="1"/>
            </p:cNvSpPr>
            <p:nvPr/>
          </p:nvSpPr>
          <p:spPr bwMode="auto">
            <a:xfrm>
              <a:off x="8658225" y="4391025"/>
              <a:ext cx="146050" cy="147638"/>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40"/>
            <p:cNvSpPr>
              <a:spLocks noChangeArrowheads="1"/>
            </p:cNvSpPr>
            <p:nvPr/>
          </p:nvSpPr>
          <p:spPr bwMode="auto">
            <a:xfrm>
              <a:off x="8816975" y="4391025"/>
              <a:ext cx="146050" cy="147638"/>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41"/>
            <p:cNvSpPr>
              <a:spLocks noChangeArrowheads="1"/>
            </p:cNvSpPr>
            <p:nvPr/>
          </p:nvSpPr>
          <p:spPr bwMode="auto">
            <a:xfrm>
              <a:off x="8975725" y="4238625"/>
              <a:ext cx="298450" cy="141288"/>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42"/>
            <p:cNvSpPr>
              <a:spLocks noChangeArrowheads="1"/>
            </p:cNvSpPr>
            <p:nvPr/>
          </p:nvSpPr>
          <p:spPr bwMode="auto">
            <a:xfrm>
              <a:off x="8975725" y="4391025"/>
              <a:ext cx="298450" cy="1476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43"/>
            <p:cNvSpPr>
              <a:spLocks noChangeArrowheads="1"/>
            </p:cNvSpPr>
            <p:nvPr/>
          </p:nvSpPr>
          <p:spPr bwMode="auto">
            <a:xfrm>
              <a:off x="9285288" y="4491038"/>
              <a:ext cx="300038" cy="4762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44"/>
            <p:cNvSpPr>
              <a:spLocks noChangeArrowheads="1"/>
            </p:cNvSpPr>
            <p:nvPr/>
          </p:nvSpPr>
          <p:spPr bwMode="auto">
            <a:xfrm>
              <a:off x="9285288" y="4391025"/>
              <a:ext cx="300038" cy="10001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45"/>
            <p:cNvSpPr>
              <a:spLocks noChangeArrowheads="1"/>
            </p:cNvSpPr>
            <p:nvPr/>
          </p:nvSpPr>
          <p:spPr bwMode="auto">
            <a:xfrm>
              <a:off x="9437688" y="4238625"/>
              <a:ext cx="147638" cy="141288"/>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46"/>
            <p:cNvSpPr>
              <a:spLocks noChangeArrowheads="1"/>
            </p:cNvSpPr>
            <p:nvPr/>
          </p:nvSpPr>
          <p:spPr bwMode="auto">
            <a:xfrm>
              <a:off x="9655175" y="4238625"/>
              <a:ext cx="146050" cy="141288"/>
            </a:xfrm>
            <a:prstGeom prst="rect">
              <a:avLst/>
            </a:prstGeom>
            <a:solidFill>
              <a:srgbClr val="109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47"/>
            <p:cNvSpPr>
              <a:spLocks noChangeArrowheads="1"/>
            </p:cNvSpPr>
            <p:nvPr/>
          </p:nvSpPr>
          <p:spPr bwMode="auto">
            <a:xfrm>
              <a:off x="9655175" y="4391025"/>
              <a:ext cx="146050" cy="147638"/>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48"/>
            <p:cNvSpPr>
              <a:spLocks noChangeArrowheads="1"/>
            </p:cNvSpPr>
            <p:nvPr/>
          </p:nvSpPr>
          <p:spPr bwMode="auto">
            <a:xfrm>
              <a:off x="9807575" y="4238625"/>
              <a:ext cx="52388" cy="141288"/>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49"/>
            <p:cNvSpPr>
              <a:spLocks noChangeArrowheads="1"/>
            </p:cNvSpPr>
            <p:nvPr/>
          </p:nvSpPr>
          <p:spPr bwMode="auto">
            <a:xfrm>
              <a:off x="9807575" y="4391025"/>
              <a:ext cx="52388" cy="147638"/>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50"/>
            <p:cNvSpPr>
              <a:spLocks noChangeArrowheads="1"/>
            </p:cNvSpPr>
            <p:nvPr/>
          </p:nvSpPr>
          <p:spPr bwMode="auto">
            <a:xfrm>
              <a:off x="9655175" y="4079875"/>
              <a:ext cx="204788" cy="147638"/>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51"/>
            <p:cNvSpPr>
              <a:spLocks noChangeArrowheads="1"/>
            </p:cNvSpPr>
            <p:nvPr/>
          </p:nvSpPr>
          <p:spPr bwMode="auto">
            <a:xfrm>
              <a:off x="8816975" y="4238625"/>
              <a:ext cx="76200" cy="69850"/>
            </a:xfrm>
            <a:prstGeom prst="rect">
              <a:avLst/>
            </a:prstGeom>
            <a:solidFill>
              <a:srgbClr val="DBBB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52"/>
            <p:cNvSpPr>
              <a:spLocks noChangeArrowheads="1"/>
            </p:cNvSpPr>
            <p:nvPr/>
          </p:nvSpPr>
          <p:spPr bwMode="auto">
            <a:xfrm>
              <a:off x="8893175" y="4238625"/>
              <a:ext cx="69850" cy="69850"/>
            </a:xfrm>
            <a:prstGeom prst="rect">
              <a:avLst/>
            </a:prstGeom>
            <a:solidFill>
              <a:srgbClr val="5151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53"/>
            <p:cNvSpPr>
              <a:spLocks noChangeArrowheads="1"/>
            </p:cNvSpPr>
            <p:nvPr/>
          </p:nvSpPr>
          <p:spPr bwMode="auto">
            <a:xfrm>
              <a:off x="8816975" y="4308475"/>
              <a:ext cx="76200" cy="77788"/>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54"/>
            <p:cNvSpPr>
              <a:spLocks noChangeArrowheads="1"/>
            </p:cNvSpPr>
            <p:nvPr/>
          </p:nvSpPr>
          <p:spPr bwMode="auto">
            <a:xfrm>
              <a:off x="8893175" y="4308475"/>
              <a:ext cx="69850" cy="77788"/>
            </a:xfrm>
            <a:prstGeom prst="rect">
              <a:avLst/>
            </a:prstGeom>
            <a:solidFill>
              <a:srgbClr val="CBC9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55"/>
            <p:cNvSpPr>
              <a:spLocks/>
            </p:cNvSpPr>
            <p:nvPr/>
          </p:nvSpPr>
          <p:spPr bwMode="auto">
            <a:xfrm>
              <a:off x="6342063" y="5930900"/>
              <a:ext cx="182563" cy="347663"/>
            </a:xfrm>
            <a:custGeom>
              <a:avLst/>
              <a:gdLst>
                <a:gd name="T0" fmla="*/ 115 w 115"/>
                <a:gd name="T1" fmla="*/ 219 h 219"/>
                <a:gd name="T2" fmla="*/ 0 w 115"/>
                <a:gd name="T3" fmla="*/ 219 h 219"/>
                <a:gd name="T4" fmla="*/ 15 w 115"/>
                <a:gd name="T5" fmla="*/ 0 h 219"/>
                <a:gd name="T6" fmla="*/ 104 w 115"/>
                <a:gd name="T7" fmla="*/ 0 h 219"/>
                <a:gd name="T8" fmla="*/ 115 w 115"/>
                <a:gd name="T9" fmla="*/ 219 h 219"/>
              </a:gdLst>
              <a:ahLst/>
              <a:cxnLst>
                <a:cxn ang="0">
                  <a:pos x="T0" y="T1"/>
                </a:cxn>
                <a:cxn ang="0">
                  <a:pos x="T2" y="T3"/>
                </a:cxn>
                <a:cxn ang="0">
                  <a:pos x="T4" y="T5"/>
                </a:cxn>
                <a:cxn ang="0">
                  <a:pos x="T6" y="T7"/>
                </a:cxn>
                <a:cxn ang="0">
                  <a:pos x="T8" y="T9"/>
                </a:cxn>
              </a:cxnLst>
              <a:rect l="0" t="0" r="r" b="b"/>
              <a:pathLst>
                <a:path w="115" h="219">
                  <a:moveTo>
                    <a:pt x="115" y="219"/>
                  </a:moveTo>
                  <a:lnTo>
                    <a:pt x="0" y="219"/>
                  </a:lnTo>
                  <a:lnTo>
                    <a:pt x="15" y="0"/>
                  </a:lnTo>
                  <a:lnTo>
                    <a:pt x="104" y="0"/>
                  </a:lnTo>
                  <a:lnTo>
                    <a:pt x="115" y="219"/>
                  </a:ln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56"/>
            <p:cNvSpPr>
              <a:spLocks/>
            </p:cNvSpPr>
            <p:nvPr/>
          </p:nvSpPr>
          <p:spPr bwMode="auto">
            <a:xfrm>
              <a:off x="6383338" y="5789613"/>
              <a:ext cx="100013" cy="141288"/>
            </a:xfrm>
            <a:custGeom>
              <a:avLst/>
              <a:gdLst>
                <a:gd name="T0" fmla="*/ 63 w 63"/>
                <a:gd name="T1" fmla="*/ 89 h 89"/>
                <a:gd name="T2" fmla="*/ 0 w 63"/>
                <a:gd name="T3" fmla="*/ 89 h 89"/>
                <a:gd name="T4" fmla="*/ 7 w 63"/>
                <a:gd name="T5" fmla="*/ 0 h 89"/>
                <a:gd name="T6" fmla="*/ 55 w 63"/>
                <a:gd name="T7" fmla="*/ 0 h 89"/>
                <a:gd name="T8" fmla="*/ 63 w 63"/>
                <a:gd name="T9" fmla="*/ 89 h 89"/>
              </a:gdLst>
              <a:ahLst/>
              <a:cxnLst>
                <a:cxn ang="0">
                  <a:pos x="T0" y="T1"/>
                </a:cxn>
                <a:cxn ang="0">
                  <a:pos x="T2" y="T3"/>
                </a:cxn>
                <a:cxn ang="0">
                  <a:pos x="T4" y="T5"/>
                </a:cxn>
                <a:cxn ang="0">
                  <a:pos x="T6" y="T7"/>
                </a:cxn>
                <a:cxn ang="0">
                  <a:pos x="T8" y="T9"/>
                </a:cxn>
              </a:cxnLst>
              <a:rect l="0" t="0" r="r" b="b"/>
              <a:pathLst>
                <a:path w="63" h="89">
                  <a:moveTo>
                    <a:pt x="63" y="89"/>
                  </a:moveTo>
                  <a:lnTo>
                    <a:pt x="0" y="89"/>
                  </a:lnTo>
                  <a:lnTo>
                    <a:pt x="7" y="0"/>
                  </a:lnTo>
                  <a:lnTo>
                    <a:pt x="55" y="0"/>
                  </a:lnTo>
                  <a:lnTo>
                    <a:pt x="63" y="89"/>
                  </a:ln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Oval 157"/>
            <p:cNvSpPr>
              <a:spLocks noChangeArrowheads="1"/>
            </p:cNvSpPr>
            <p:nvPr/>
          </p:nvSpPr>
          <p:spPr bwMode="auto">
            <a:xfrm>
              <a:off x="5856288" y="6337300"/>
              <a:ext cx="204788" cy="200025"/>
            </a:xfrm>
            <a:prstGeom prst="ellipse">
              <a:avLst/>
            </a:pr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Oval 158"/>
            <p:cNvSpPr>
              <a:spLocks noChangeArrowheads="1"/>
            </p:cNvSpPr>
            <p:nvPr/>
          </p:nvSpPr>
          <p:spPr bwMode="auto">
            <a:xfrm>
              <a:off x="6794500" y="6324600"/>
              <a:ext cx="204788" cy="206375"/>
            </a:xfrm>
            <a:prstGeom prst="ellipse">
              <a:avLst/>
            </a:pr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59"/>
            <p:cNvSpPr>
              <a:spLocks/>
            </p:cNvSpPr>
            <p:nvPr/>
          </p:nvSpPr>
          <p:spPr bwMode="auto">
            <a:xfrm>
              <a:off x="5954713" y="6165850"/>
              <a:ext cx="944563" cy="153988"/>
            </a:xfrm>
            <a:custGeom>
              <a:avLst/>
              <a:gdLst>
                <a:gd name="T0" fmla="*/ 161 w 161"/>
                <a:gd name="T1" fmla="*/ 26 h 26"/>
                <a:gd name="T2" fmla="*/ 140 w 161"/>
                <a:gd name="T3" fmla="*/ 12 h 26"/>
                <a:gd name="T4" fmla="*/ 81 w 161"/>
                <a:gd name="T5" fmla="*/ 0 h 26"/>
                <a:gd name="T6" fmla="*/ 21 w 161"/>
                <a:gd name="T7" fmla="*/ 12 h 26"/>
                <a:gd name="T8" fmla="*/ 0 w 161"/>
                <a:gd name="T9" fmla="*/ 26 h 26"/>
                <a:gd name="T10" fmla="*/ 161 w 161"/>
                <a:gd name="T11" fmla="*/ 26 h 26"/>
              </a:gdLst>
              <a:ahLst/>
              <a:cxnLst>
                <a:cxn ang="0">
                  <a:pos x="T0" y="T1"/>
                </a:cxn>
                <a:cxn ang="0">
                  <a:pos x="T2" y="T3"/>
                </a:cxn>
                <a:cxn ang="0">
                  <a:pos x="T4" y="T5"/>
                </a:cxn>
                <a:cxn ang="0">
                  <a:pos x="T6" y="T7"/>
                </a:cxn>
                <a:cxn ang="0">
                  <a:pos x="T8" y="T9"/>
                </a:cxn>
                <a:cxn ang="0">
                  <a:pos x="T10" y="T11"/>
                </a:cxn>
              </a:cxnLst>
              <a:rect l="0" t="0" r="r" b="b"/>
              <a:pathLst>
                <a:path w="161" h="26">
                  <a:moveTo>
                    <a:pt x="161" y="26"/>
                  </a:moveTo>
                  <a:cubicBezTo>
                    <a:pt x="157" y="18"/>
                    <a:pt x="150" y="15"/>
                    <a:pt x="140" y="12"/>
                  </a:cubicBezTo>
                  <a:cubicBezTo>
                    <a:pt x="81" y="0"/>
                    <a:pt x="81" y="0"/>
                    <a:pt x="81" y="0"/>
                  </a:cubicBezTo>
                  <a:cubicBezTo>
                    <a:pt x="21" y="12"/>
                    <a:pt x="21" y="12"/>
                    <a:pt x="21" y="12"/>
                  </a:cubicBezTo>
                  <a:cubicBezTo>
                    <a:pt x="12" y="14"/>
                    <a:pt x="4" y="18"/>
                    <a:pt x="0" y="26"/>
                  </a:cubicBezTo>
                  <a:lnTo>
                    <a:pt x="161" y="26"/>
                  </a:ln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60"/>
            <p:cNvSpPr>
              <a:spLocks noChangeArrowheads="1"/>
            </p:cNvSpPr>
            <p:nvPr/>
          </p:nvSpPr>
          <p:spPr bwMode="auto">
            <a:xfrm>
              <a:off x="5954713" y="6319838"/>
              <a:ext cx="106363" cy="117475"/>
            </a:xfrm>
            <a:prstGeom prst="rect">
              <a:avLst/>
            </a:prstGeom>
            <a:solidFill>
              <a:srgbClr val="1B1C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61"/>
            <p:cNvSpPr>
              <a:spLocks noChangeArrowheads="1"/>
            </p:cNvSpPr>
            <p:nvPr/>
          </p:nvSpPr>
          <p:spPr bwMode="auto">
            <a:xfrm>
              <a:off x="6794500" y="6319838"/>
              <a:ext cx="104775" cy="111125"/>
            </a:xfrm>
            <a:prstGeom prst="rect">
              <a:avLst/>
            </a:prstGeom>
            <a:solidFill>
              <a:srgbClr val="1B1C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62"/>
            <p:cNvSpPr>
              <a:spLocks/>
            </p:cNvSpPr>
            <p:nvPr/>
          </p:nvSpPr>
          <p:spPr bwMode="auto">
            <a:xfrm>
              <a:off x="6359525" y="6337300"/>
              <a:ext cx="47625" cy="200025"/>
            </a:xfrm>
            <a:custGeom>
              <a:avLst/>
              <a:gdLst>
                <a:gd name="T0" fmla="*/ 8 w 8"/>
                <a:gd name="T1" fmla="*/ 32 h 34"/>
                <a:gd name="T2" fmla="*/ 6 w 8"/>
                <a:gd name="T3" fmla="*/ 34 h 34"/>
                <a:gd name="T4" fmla="*/ 2 w 8"/>
                <a:gd name="T5" fmla="*/ 34 h 34"/>
                <a:gd name="T6" fmla="*/ 0 w 8"/>
                <a:gd name="T7" fmla="*/ 32 h 34"/>
                <a:gd name="T8" fmla="*/ 0 w 8"/>
                <a:gd name="T9" fmla="*/ 1 h 34"/>
                <a:gd name="T10" fmla="*/ 2 w 8"/>
                <a:gd name="T11" fmla="*/ 0 h 34"/>
                <a:gd name="T12" fmla="*/ 6 w 8"/>
                <a:gd name="T13" fmla="*/ 0 h 34"/>
                <a:gd name="T14" fmla="*/ 8 w 8"/>
                <a:gd name="T15" fmla="*/ 1 h 34"/>
                <a:gd name="T16" fmla="*/ 8 w 8"/>
                <a:gd name="T17" fmla="*/ 3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4">
                  <a:moveTo>
                    <a:pt x="8" y="32"/>
                  </a:moveTo>
                  <a:cubicBezTo>
                    <a:pt x="8" y="34"/>
                    <a:pt x="7" y="34"/>
                    <a:pt x="6" y="34"/>
                  </a:cubicBezTo>
                  <a:cubicBezTo>
                    <a:pt x="2" y="34"/>
                    <a:pt x="2" y="34"/>
                    <a:pt x="2" y="34"/>
                  </a:cubicBezTo>
                  <a:cubicBezTo>
                    <a:pt x="0" y="34"/>
                    <a:pt x="0" y="34"/>
                    <a:pt x="0" y="32"/>
                  </a:cubicBezTo>
                  <a:cubicBezTo>
                    <a:pt x="0" y="1"/>
                    <a:pt x="0" y="1"/>
                    <a:pt x="0" y="1"/>
                  </a:cubicBezTo>
                  <a:cubicBezTo>
                    <a:pt x="0" y="0"/>
                    <a:pt x="0" y="0"/>
                    <a:pt x="2" y="0"/>
                  </a:cubicBezTo>
                  <a:cubicBezTo>
                    <a:pt x="6" y="0"/>
                    <a:pt x="6" y="0"/>
                    <a:pt x="6" y="0"/>
                  </a:cubicBezTo>
                  <a:cubicBezTo>
                    <a:pt x="7" y="0"/>
                    <a:pt x="8" y="0"/>
                    <a:pt x="8" y="1"/>
                  </a:cubicBezTo>
                  <a:lnTo>
                    <a:pt x="8" y="32"/>
                  </a:ln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63"/>
            <p:cNvSpPr>
              <a:spLocks/>
            </p:cNvSpPr>
            <p:nvPr/>
          </p:nvSpPr>
          <p:spPr bwMode="auto">
            <a:xfrm>
              <a:off x="6459538" y="6337300"/>
              <a:ext cx="52388" cy="200025"/>
            </a:xfrm>
            <a:custGeom>
              <a:avLst/>
              <a:gdLst>
                <a:gd name="T0" fmla="*/ 9 w 9"/>
                <a:gd name="T1" fmla="*/ 32 h 34"/>
                <a:gd name="T2" fmla="*/ 7 w 9"/>
                <a:gd name="T3" fmla="*/ 34 h 34"/>
                <a:gd name="T4" fmla="*/ 2 w 9"/>
                <a:gd name="T5" fmla="*/ 34 h 34"/>
                <a:gd name="T6" fmla="*/ 0 w 9"/>
                <a:gd name="T7" fmla="*/ 32 h 34"/>
                <a:gd name="T8" fmla="*/ 0 w 9"/>
                <a:gd name="T9" fmla="*/ 1 h 34"/>
                <a:gd name="T10" fmla="*/ 2 w 9"/>
                <a:gd name="T11" fmla="*/ 0 h 34"/>
                <a:gd name="T12" fmla="*/ 7 w 9"/>
                <a:gd name="T13" fmla="*/ 0 h 34"/>
                <a:gd name="T14" fmla="*/ 9 w 9"/>
                <a:gd name="T15" fmla="*/ 1 h 34"/>
                <a:gd name="T16" fmla="*/ 9 w 9"/>
                <a:gd name="T17" fmla="*/ 3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4">
                  <a:moveTo>
                    <a:pt x="9" y="32"/>
                  </a:moveTo>
                  <a:cubicBezTo>
                    <a:pt x="9" y="34"/>
                    <a:pt x="8" y="34"/>
                    <a:pt x="7" y="34"/>
                  </a:cubicBezTo>
                  <a:cubicBezTo>
                    <a:pt x="2" y="34"/>
                    <a:pt x="2" y="34"/>
                    <a:pt x="2" y="34"/>
                  </a:cubicBezTo>
                  <a:cubicBezTo>
                    <a:pt x="1" y="34"/>
                    <a:pt x="0" y="34"/>
                    <a:pt x="0" y="32"/>
                  </a:cubicBezTo>
                  <a:cubicBezTo>
                    <a:pt x="0" y="1"/>
                    <a:pt x="0" y="1"/>
                    <a:pt x="0" y="1"/>
                  </a:cubicBezTo>
                  <a:cubicBezTo>
                    <a:pt x="0" y="0"/>
                    <a:pt x="1" y="0"/>
                    <a:pt x="2" y="0"/>
                  </a:cubicBezTo>
                  <a:cubicBezTo>
                    <a:pt x="7" y="0"/>
                    <a:pt x="7" y="0"/>
                    <a:pt x="7" y="0"/>
                  </a:cubicBezTo>
                  <a:cubicBezTo>
                    <a:pt x="8" y="0"/>
                    <a:pt x="9" y="0"/>
                    <a:pt x="9" y="1"/>
                  </a:cubicBezTo>
                  <a:lnTo>
                    <a:pt x="9" y="32"/>
                  </a:ln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64"/>
            <p:cNvSpPr>
              <a:spLocks noChangeArrowheads="1"/>
            </p:cNvSpPr>
            <p:nvPr/>
          </p:nvSpPr>
          <p:spPr bwMode="auto">
            <a:xfrm>
              <a:off x="6383338" y="6189663"/>
              <a:ext cx="106363" cy="288925"/>
            </a:xfrm>
            <a:prstGeom prst="rect">
              <a:avLst/>
            </a:prstGeom>
            <a:solidFill>
              <a:srgbClr val="1B1C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65"/>
            <p:cNvSpPr>
              <a:spLocks/>
            </p:cNvSpPr>
            <p:nvPr/>
          </p:nvSpPr>
          <p:spPr bwMode="auto">
            <a:xfrm>
              <a:off x="6130925" y="5726113"/>
              <a:ext cx="604838" cy="76200"/>
            </a:xfrm>
            <a:custGeom>
              <a:avLst/>
              <a:gdLst>
                <a:gd name="T0" fmla="*/ 103 w 103"/>
                <a:gd name="T1" fmla="*/ 6 h 13"/>
                <a:gd name="T2" fmla="*/ 96 w 103"/>
                <a:gd name="T3" fmla="*/ 13 h 13"/>
                <a:gd name="T4" fmla="*/ 7 w 103"/>
                <a:gd name="T5" fmla="*/ 13 h 13"/>
                <a:gd name="T6" fmla="*/ 0 w 103"/>
                <a:gd name="T7" fmla="*/ 6 h 13"/>
                <a:gd name="T8" fmla="*/ 0 w 103"/>
                <a:gd name="T9" fmla="*/ 6 h 13"/>
                <a:gd name="T10" fmla="*/ 7 w 103"/>
                <a:gd name="T11" fmla="*/ 0 h 13"/>
                <a:gd name="T12" fmla="*/ 96 w 103"/>
                <a:gd name="T13" fmla="*/ 0 h 13"/>
                <a:gd name="T14" fmla="*/ 103 w 10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3">
                  <a:moveTo>
                    <a:pt x="103" y="6"/>
                  </a:moveTo>
                  <a:cubicBezTo>
                    <a:pt x="103" y="10"/>
                    <a:pt x="100" y="13"/>
                    <a:pt x="96" y="13"/>
                  </a:cubicBezTo>
                  <a:cubicBezTo>
                    <a:pt x="7" y="13"/>
                    <a:pt x="7" y="13"/>
                    <a:pt x="7" y="13"/>
                  </a:cubicBezTo>
                  <a:cubicBezTo>
                    <a:pt x="3" y="13"/>
                    <a:pt x="0" y="10"/>
                    <a:pt x="0" y="6"/>
                  </a:cubicBezTo>
                  <a:cubicBezTo>
                    <a:pt x="0" y="6"/>
                    <a:pt x="0" y="6"/>
                    <a:pt x="0" y="6"/>
                  </a:cubicBezTo>
                  <a:cubicBezTo>
                    <a:pt x="0" y="3"/>
                    <a:pt x="3" y="0"/>
                    <a:pt x="7" y="0"/>
                  </a:cubicBezTo>
                  <a:cubicBezTo>
                    <a:pt x="96" y="0"/>
                    <a:pt x="96" y="0"/>
                    <a:pt x="96" y="0"/>
                  </a:cubicBezTo>
                  <a:cubicBezTo>
                    <a:pt x="100" y="0"/>
                    <a:pt x="103" y="3"/>
                    <a:pt x="103" y="6"/>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66"/>
            <p:cNvSpPr>
              <a:spLocks/>
            </p:cNvSpPr>
            <p:nvPr/>
          </p:nvSpPr>
          <p:spPr bwMode="auto">
            <a:xfrm>
              <a:off x="5861050" y="5678488"/>
              <a:ext cx="1149350" cy="82550"/>
            </a:xfrm>
            <a:custGeom>
              <a:avLst/>
              <a:gdLst>
                <a:gd name="T0" fmla="*/ 0 w 196"/>
                <a:gd name="T1" fmla="*/ 0 h 14"/>
                <a:gd name="T2" fmla="*/ 0 w 196"/>
                <a:gd name="T3" fmla="*/ 0 h 14"/>
                <a:gd name="T4" fmla="*/ 14 w 196"/>
                <a:gd name="T5" fmla="*/ 14 h 14"/>
                <a:gd name="T6" fmla="*/ 181 w 196"/>
                <a:gd name="T7" fmla="*/ 14 h 14"/>
                <a:gd name="T8" fmla="*/ 196 w 196"/>
                <a:gd name="T9" fmla="*/ 0 h 14"/>
                <a:gd name="T10" fmla="*/ 196 w 196"/>
                <a:gd name="T11" fmla="*/ 0 h 14"/>
                <a:gd name="T12" fmla="*/ 0 w 196"/>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96" h="14">
                  <a:moveTo>
                    <a:pt x="0" y="0"/>
                  </a:moveTo>
                  <a:cubicBezTo>
                    <a:pt x="0" y="0"/>
                    <a:pt x="0" y="0"/>
                    <a:pt x="0" y="0"/>
                  </a:cubicBezTo>
                  <a:cubicBezTo>
                    <a:pt x="0" y="8"/>
                    <a:pt x="6" y="14"/>
                    <a:pt x="14" y="14"/>
                  </a:cubicBezTo>
                  <a:cubicBezTo>
                    <a:pt x="181" y="14"/>
                    <a:pt x="181" y="14"/>
                    <a:pt x="181" y="14"/>
                  </a:cubicBezTo>
                  <a:cubicBezTo>
                    <a:pt x="189" y="14"/>
                    <a:pt x="196" y="8"/>
                    <a:pt x="196" y="0"/>
                  </a:cubicBezTo>
                  <a:cubicBezTo>
                    <a:pt x="196" y="0"/>
                    <a:pt x="196" y="0"/>
                    <a:pt x="196" y="0"/>
                  </a:cubicBezTo>
                  <a:lnTo>
                    <a:pt x="0" y="0"/>
                  </a:lnTo>
                  <a:close/>
                </a:path>
              </a:pathLst>
            </a:custGeom>
            <a:solidFill>
              <a:srgbClr val="A38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67"/>
            <p:cNvSpPr>
              <a:spLocks/>
            </p:cNvSpPr>
            <p:nvPr/>
          </p:nvSpPr>
          <p:spPr bwMode="auto">
            <a:xfrm>
              <a:off x="5773738" y="4421188"/>
              <a:ext cx="82550" cy="1022350"/>
            </a:xfrm>
            <a:custGeom>
              <a:avLst/>
              <a:gdLst>
                <a:gd name="T0" fmla="*/ 14 w 14"/>
                <a:gd name="T1" fmla="*/ 0 h 174"/>
                <a:gd name="T2" fmla="*/ 14 w 14"/>
                <a:gd name="T3" fmla="*/ 0 h 174"/>
                <a:gd name="T4" fmla="*/ 0 w 14"/>
                <a:gd name="T5" fmla="*/ 14 h 174"/>
                <a:gd name="T6" fmla="*/ 0 w 14"/>
                <a:gd name="T7" fmla="*/ 160 h 174"/>
                <a:gd name="T8" fmla="*/ 14 w 14"/>
                <a:gd name="T9" fmla="*/ 174 h 174"/>
                <a:gd name="T10" fmla="*/ 14 w 14"/>
                <a:gd name="T11" fmla="*/ 174 h 174"/>
                <a:gd name="T12" fmla="*/ 14 w 14"/>
                <a:gd name="T13" fmla="*/ 0 h 174"/>
              </a:gdLst>
              <a:ahLst/>
              <a:cxnLst>
                <a:cxn ang="0">
                  <a:pos x="T0" y="T1"/>
                </a:cxn>
                <a:cxn ang="0">
                  <a:pos x="T2" y="T3"/>
                </a:cxn>
                <a:cxn ang="0">
                  <a:pos x="T4" y="T5"/>
                </a:cxn>
                <a:cxn ang="0">
                  <a:pos x="T6" y="T7"/>
                </a:cxn>
                <a:cxn ang="0">
                  <a:pos x="T8" y="T9"/>
                </a:cxn>
                <a:cxn ang="0">
                  <a:pos x="T10" y="T11"/>
                </a:cxn>
                <a:cxn ang="0">
                  <a:pos x="T12" y="T13"/>
                </a:cxn>
              </a:cxnLst>
              <a:rect l="0" t="0" r="r" b="b"/>
              <a:pathLst>
                <a:path w="14" h="174">
                  <a:moveTo>
                    <a:pt x="14" y="0"/>
                  </a:moveTo>
                  <a:cubicBezTo>
                    <a:pt x="14" y="0"/>
                    <a:pt x="14" y="0"/>
                    <a:pt x="14" y="0"/>
                  </a:cubicBezTo>
                  <a:cubicBezTo>
                    <a:pt x="6" y="0"/>
                    <a:pt x="0" y="6"/>
                    <a:pt x="0" y="14"/>
                  </a:cubicBezTo>
                  <a:cubicBezTo>
                    <a:pt x="0" y="160"/>
                    <a:pt x="0" y="160"/>
                    <a:pt x="0" y="160"/>
                  </a:cubicBezTo>
                  <a:cubicBezTo>
                    <a:pt x="0" y="167"/>
                    <a:pt x="6" y="174"/>
                    <a:pt x="14" y="174"/>
                  </a:cubicBezTo>
                  <a:cubicBezTo>
                    <a:pt x="14" y="174"/>
                    <a:pt x="14" y="174"/>
                    <a:pt x="14" y="174"/>
                  </a:cubicBezTo>
                  <a:lnTo>
                    <a:pt x="14" y="0"/>
                  </a:lnTo>
                  <a:close/>
                </a:path>
              </a:pathLst>
            </a:custGeom>
            <a:solidFill>
              <a:srgbClr val="A38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68"/>
            <p:cNvSpPr>
              <a:spLocks/>
            </p:cNvSpPr>
            <p:nvPr/>
          </p:nvSpPr>
          <p:spPr bwMode="auto">
            <a:xfrm>
              <a:off x="5708650" y="4984750"/>
              <a:ext cx="598488" cy="869950"/>
            </a:xfrm>
            <a:custGeom>
              <a:avLst/>
              <a:gdLst>
                <a:gd name="T0" fmla="*/ 102 w 102"/>
                <a:gd name="T1" fmla="*/ 148 h 148"/>
                <a:gd name="T2" fmla="*/ 23 w 102"/>
                <a:gd name="T3" fmla="*/ 148 h 148"/>
                <a:gd name="T4" fmla="*/ 0 w 102"/>
                <a:gd name="T5" fmla="*/ 125 h 148"/>
                <a:gd name="T6" fmla="*/ 0 w 102"/>
                <a:gd name="T7" fmla="*/ 0 h 148"/>
                <a:gd name="T8" fmla="*/ 10 w 102"/>
                <a:gd name="T9" fmla="*/ 0 h 148"/>
                <a:gd name="T10" fmla="*/ 10 w 102"/>
                <a:gd name="T11" fmla="*/ 125 h 148"/>
                <a:gd name="T12" fmla="*/ 23 w 102"/>
                <a:gd name="T13" fmla="*/ 138 h 148"/>
                <a:gd name="T14" fmla="*/ 102 w 102"/>
                <a:gd name="T15" fmla="*/ 138 h 148"/>
                <a:gd name="T16" fmla="*/ 102 w 102"/>
                <a:gd name="T17" fmla="*/ 14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48">
                  <a:moveTo>
                    <a:pt x="102" y="148"/>
                  </a:moveTo>
                  <a:cubicBezTo>
                    <a:pt x="23" y="148"/>
                    <a:pt x="23" y="148"/>
                    <a:pt x="23" y="148"/>
                  </a:cubicBezTo>
                  <a:cubicBezTo>
                    <a:pt x="11" y="148"/>
                    <a:pt x="0" y="137"/>
                    <a:pt x="0" y="125"/>
                  </a:cubicBezTo>
                  <a:cubicBezTo>
                    <a:pt x="0" y="0"/>
                    <a:pt x="0" y="0"/>
                    <a:pt x="0" y="0"/>
                  </a:cubicBezTo>
                  <a:cubicBezTo>
                    <a:pt x="10" y="0"/>
                    <a:pt x="10" y="0"/>
                    <a:pt x="10" y="0"/>
                  </a:cubicBezTo>
                  <a:cubicBezTo>
                    <a:pt x="10" y="125"/>
                    <a:pt x="10" y="125"/>
                    <a:pt x="10" y="125"/>
                  </a:cubicBezTo>
                  <a:cubicBezTo>
                    <a:pt x="10" y="132"/>
                    <a:pt x="16" y="138"/>
                    <a:pt x="23" y="138"/>
                  </a:cubicBezTo>
                  <a:cubicBezTo>
                    <a:pt x="102" y="138"/>
                    <a:pt x="102" y="138"/>
                    <a:pt x="102" y="138"/>
                  </a:cubicBezTo>
                  <a:lnTo>
                    <a:pt x="102" y="148"/>
                  </a:ln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69"/>
            <p:cNvSpPr>
              <a:spLocks/>
            </p:cNvSpPr>
            <p:nvPr/>
          </p:nvSpPr>
          <p:spPr bwMode="auto">
            <a:xfrm>
              <a:off x="6154738" y="5843588"/>
              <a:ext cx="152400" cy="128588"/>
            </a:xfrm>
            <a:custGeom>
              <a:avLst/>
              <a:gdLst>
                <a:gd name="T0" fmla="*/ 0 w 26"/>
                <a:gd name="T1" fmla="*/ 0 h 22"/>
                <a:gd name="T2" fmla="*/ 0 w 26"/>
                <a:gd name="T3" fmla="*/ 12 h 22"/>
                <a:gd name="T4" fmla="*/ 11 w 26"/>
                <a:gd name="T5" fmla="*/ 22 h 22"/>
                <a:gd name="T6" fmla="*/ 16 w 26"/>
                <a:gd name="T7" fmla="*/ 22 h 22"/>
                <a:gd name="T8" fmla="*/ 26 w 26"/>
                <a:gd name="T9" fmla="*/ 12 h 22"/>
                <a:gd name="T10" fmla="*/ 26 w 26"/>
                <a:gd name="T11" fmla="*/ 0 h 22"/>
                <a:gd name="T12" fmla="*/ 0 w 26"/>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6" h="22">
                  <a:moveTo>
                    <a:pt x="0" y="0"/>
                  </a:moveTo>
                  <a:cubicBezTo>
                    <a:pt x="0" y="12"/>
                    <a:pt x="0" y="12"/>
                    <a:pt x="0" y="12"/>
                  </a:cubicBezTo>
                  <a:cubicBezTo>
                    <a:pt x="0" y="18"/>
                    <a:pt x="5" y="22"/>
                    <a:pt x="11" y="22"/>
                  </a:cubicBezTo>
                  <a:cubicBezTo>
                    <a:pt x="16" y="22"/>
                    <a:pt x="16" y="22"/>
                    <a:pt x="16" y="22"/>
                  </a:cubicBezTo>
                  <a:cubicBezTo>
                    <a:pt x="21" y="22"/>
                    <a:pt x="26" y="18"/>
                    <a:pt x="26" y="12"/>
                  </a:cubicBezTo>
                  <a:cubicBezTo>
                    <a:pt x="26" y="0"/>
                    <a:pt x="26" y="0"/>
                    <a:pt x="26" y="0"/>
                  </a:cubicBezTo>
                  <a:lnTo>
                    <a:pt x="0" y="0"/>
                  </a:ln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70"/>
            <p:cNvSpPr>
              <a:spLocks/>
            </p:cNvSpPr>
            <p:nvPr/>
          </p:nvSpPr>
          <p:spPr bwMode="auto">
            <a:xfrm>
              <a:off x="5638800" y="4914900"/>
              <a:ext cx="128588" cy="146050"/>
            </a:xfrm>
            <a:custGeom>
              <a:avLst/>
              <a:gdLst>
                <a:gd name="T0" fmla="*/ 22 w 22"/>
                <a:gd name="T1" fmla="*/ 0 h 25"/>
                <a:gd name="T2" fmla="*/ 10 w 22"/>
                <a:gd name="T3" fmla="*/ 0 h 25"/>
                <a:gd name="T4" fmla="*/ 0 w 22"/>
                <a:gd name="T5" fmla="*/ 10 h 25"/>
                <a:gd name="T6" fmla="*/ 0 w 22"/>
                <a:gd name="T7" fmla="*/ 15 h 25"/>
                <a:gd name="T8" fmla="*/ 10 w 22"/>
                <a:gd name="T9" fmla="*/ 25 h 25"/>
                <a:gd name="T10" fmla="*/ 22 w 22"/>
                <a:gd name="T11" fmla="*/ 25 h 25"/>
                <a:gd name="T12" fmla="*/ 22 w 2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2" h="25">
                  <a:moveTo>
                    <a:pt x="22" y="0"/>
                  </a:moveTo>
                  <a:cubicBezTo>
                    <a:pt x="10" y="0"/>
                    <a:pt x="10" y="0"/>
                    <a:pt x="10" y="0"/>
                  </a:cubicBezTo>
                  <a:cubicBezTo>
                    <a:pt x="5" y="0"/>
                    <a:pt x="0" y="4"/>
                    <a:pt x="0" y="10"/>
                  </a:cubicBezTo>
                  <a:cubicBezTo>
                    <a:pt x="0" y="15"/>
                    <a:pt x="0" y="15"/>
                    <a:pt x="0" y="15"/>
                  </a:cubicBezTo>
                  <a:cubicBezTo>
                    <a:pt x="0" y="20"/>
                    <a:pt x="5" y="25"/>
                    <a:pt x="10" y="25"/>
                  </a:cubicBezTo>
                  <a:cubicBezTo>
                    <a:pt x="22" y="25"/>
                    <a:pt x="22" y="25"/>
                    <a:pt x="22" y="25"/>
                  </a:cubicBezTo>
                  <a:lnTo>
                    <a:pt x="22" y="0"/>
                  </a:ln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71"/>
            <p:cNvSpPr>
              <a:spLocks/>
            </p:cNvSpPr>
            <p:nvPr/>
          </p:nvSpPr>
          <p:spPr bwMode="auto">
            <a:xfrm>
              <a:off x="5861050" y="5537200"/>
              <a:ext cx="1138238" cy="112713"/>
            </a:xfrm>
            <a:custGeom>
              <a:avLst/>
              <a:gdLst>
                <a:gd name="T0" fmla="*/ 194 w 194"/>
                <a:gd name="T1" fmla="*/ 10 h 19"/>
                <a:gd name="T2" fmla="*/ 185 w 194"/>
                <a:gd name="T3" fmla="*/ 0 h 19"/>
                <a:gd name="T4" fmla="*/ 9 w 194"/>
                <a:gd name="T5" fmla="*/ 0 h 19"/>
                <a:gd name="T6" fmla="*/ 0 w 194"/>
                <a:gd name="T7" fmla="*/ 10 h 19"/>
                <a:gd name="T8" fmla="*/ 0 w 194"/>
                <a:gd name="T9" fmla="*/ 10 h 19"/>
                <a:gd name="T10" fmla="*/ 9 w 194"/>
                <a:gd name="T11" fmla="*/ 19 h 19"/>
                <a:gd name="T12" fmla="*/ 185 w 194"/>
                <a:gd name="T13" fmla="*/ 19 h 19"/>
                <a:gd name="T14" fmla="*/ 194 w 194"/>
                <a:gd name="T15" fmla="*/ 1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19">
                  <a:moveTo>
                    <a:pt x="194" y="10"/>
                  </a:moveTo>
                  <a:cubicBezTo>
                    <a:pt x="194" y="5"/>
                    <a:pt x="190" y="0"/>
                    <a:pt x="185" y="0"/>
                  </a:cubicBezTo>
                  <a:cubicBezTo>
                    <a:pt x="9" y="0"/>
                    <a:pt x="9" y="0"/>
                    <a:pt x="9" y="0"/>
                  </a:cubicBezTo>
                  <a:cubicBezTo>
                    <a:pt x="4" y="0"/>
                    <a:pt x="0" y="5"/>
                    <a:pt x="0" y="10"/>
                  </a:cubicBezTo>
                  <a:cubicBezTo>
                    <a:pt x="0" y="10"/>
                    <a:pt x="0" y="10"/>
                    <a:pt x="0" y="10"/>
                  </a:cubicBezTo>
                  <a:cubicBezTo>
                    <a:pt x="0" y="15"/>
                    <a:pt x="4" y="19"/>
                    <a:pt x="9" y="19"/>
                  </a:cubicBezTo>
                  <a:cubicBezTo>
                    <a:pt x="185" y="19"/>
                    <a:pt x="185" y="19"/>
                    <a:pt x="185" y="19"/>
                  </a:cubicBezTo>
                  <a:cubicBezTo>
                    <a:pt x="190" y="19"/>
                    <a:pt x="194" y="15"/>
                    <a:pt x="194" y="1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72"/>
            <p:cNvSpPr>
              <a:spLocks/>
            </p:cNvSpPr>
            <p:nvPr/>
          </p:nvSpPr>
          <p:spPr bwMode="auto">
            <a:xfrm>
              <a:off x="11349038" y="5913438"/>
              <a:ext cx="223838" cy="171450"/>
            </a:xfrm>
            <a:custGeom>
              <a:avLst/>
              <a:gdLst>
                <a:gd name="T0" fmla="*/ 0 w 141"/>
                <a:gd name="T1" fmla="*/ 74 h 108"/>
                <a:gd name="T2" fmla="*/ 104 w 141"/>
                <a:gd name="T3" fmla="*/ 108 h 108"/>
                <a:gd name="T4" fmla="*/ 141 w 141"/>
                <a:gd name="T5" fmla="*/ 74 h 108"/>
                <a:gd name="T6" fmla="*/ 133 w 141"/>
                <a:gd name="T7" fmla="*/ 41 h 108"/>
                <a:gd name="T8" fmla="*/ 71 w 141"/>
                <a:gd name="T9" fmla="*/ 0 h 108"/>
                <a:gd name="T10" fmla="*/ 23 w 141"/>
                <a:gd name="T11" fmla="*/ 30 h 108"/>
                <a:gd name="T12" fmla="*/ 0 w 141"/>
                <a:gd name="T13" fmla="*/ 74 h 108"/>
              </a:gdLst>
              <a:ahLst/>
              <a:cxnLst>
                <a:cxn ang="0">
                  <a:pos x="T0" y="T1"/>
                </a:cxn>
                <a:cxn ang="0">
                  <a:pos x="T2" y="T3"/>
                </a:cxn>
                <a:cxn ang="0">
                  <a:pos x="T4" y="T5"/>
                </a:cxn>
                <a:cxn ang="0">
                  <a:pos x="T6" y="T7"/>
                </a:cxn>
                <a:cxn ang="0">
                  <a:pos x="T8" y="T9"/>
                </a:cxn>
                <a:cxn ang="0">
                  <a:pos x="T10" y="T11"/>
                </a:cxn>
                <a:cxn ang="0">
                  <a:pos x="T12" y="T13"/>
                </a:cxn>
              </a:cxnLst>
              <a:rect l="0" t="0" r="r" b="b"/>
              <a:pathLst>
                <a:path w="141" h="108">
                  <a:moveTo>
                    <a:pt x="0" y="74"/>
                  </a:moveTo>
                  <a:lnTo>
                    <a:pt x="104" y="108"/>
                  </a:lnTo>
                  <a:lnTo>
                    <a:pt x="141" y="74"/>
                  </a:lnTo>
                  <a:lnTo>
                    <a:pt x="133" y="41"/>
                  </a:lnTo>
                  <a:lnTo>
                    <a:pt x="71" y="0"/>
                  </a:lnTo>
                  <a:lnTo>
                    <a:pt x="23" y="30"/>
                  </a:lnTo>
                  <a:lnTo>
                    <a:pt x="0"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73"/>
            <p:cNvSpPr>
              <a:spLocks/>
            </p:cNvSpPr>
            <p:nvPr/>
          </p:nvSpPr>
          <p:spPr bwMode="auto">
            <a:xfrm>
              <a:off x="11760200" y="5848350"/>
              <a:ext cx="234950" cy="182563"/>
            </a:xfrm>
            <a:custGeom>
              <a:avLst/>
              <a:gdLst>
                <a:gd name="T0" fmla="*/ 52 w 148"/>
                <a:gd name="T1" fmla="*/ 115 h 115"/>
                <a:gd name="T2" fmla="*/ 11 w 148"/>
                <a:gd name="T3" fmla="*/ 108 h 115"/>
                <a:gd name="T4" fmla="*/ 0 w 148"/>
                <a:gd name="T5" fmla="*/ 30 h 115"/>
                <a:gd name="T6" fmla="*/ 41 w 148"/>
                <a:gd name="T7" fmla="*/ 0 h 115"/>
                <a:gd name="T8" fmla="*/ 133 w 148"/>
                <a:gd name="T9" fmla="*/ 15 h 115"/>
                <a:gd name="T10" fmla="*/ 148 w 148"/>
                <a:gd name="T11" fmla="*/ 89 h 115"/>
                <a:gd name="T12" fmla="*/ 115 w 148"/>
                <a:gd name="T13" fmla="*/ 115 h 115"/>
                <a:gd name="T14" fmla="*/ 52 w 148"/>
                <a:gd name="T15" fmla="*/ 115 h 1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115">
                  <a:moveTo>
                    <a:pt x="52" y="115"/>
                  </a:moveTo>
                  <a:lnTo>
                    <a:pt x="11" y="108"/>
                  </a:lnTo>
                  <a:lnTo>
                    <a:pt x="0" y="30"/>
                  </a:lnTo>
                  <a:lnTo>
                    <a:pt x="41" y="0"/>
                  </a:lnTo>
                  <a:lnTo>
                    <a:pt x="133" y="15"/>
                  </a:lnTo>
                  <a:lnTo>
                    <a:pt x="148" y="89"/>
                  </a:lnTo>
                  <a:lnTo>
                    <a:pt x="115" y="115"/>
                  </a:lnTo>
                  <a:lnTo>
                    <a:pt x="52"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74"/>
            <p:cNvSpPr>
              <a:spLocks/>
            </p:cNvSpPr>
            <p:nvPr/>
          </p:nvSpPr>
          <p:spPr bwMode="auto">
            <a:xfrm>
              <a:off x="11320463" y="5702300"/>
              <a:ext cx="193675" cy="241300"/>
            </a:xfrm>
            <a:custGeom>
              <a:avLst/>
              <a:gdLst>
                <a:gd name="T0" fmla="*/ 8 w 33"/>
                <a:gd name="T1" fmla="*/ 41 h 41"/>
                <a:gd name="T2" fmla="*/ 33 w 33"/>
                <a:gd name="T3" fmla="*/ 29 h 41"/>
                <a:gd name="T4" fmla="*/ 20 w 33"/>
                <a:gd name="T5" fmla="*/ 0 h 41"/>
                <a:gd name="T6" fmla="*/ 5 w 33"/>
                <a:gd name="T7" fmla="*/ 4 h 41"/>
                <a:gd name="T8" fmla="*/ 0 w 33"/>
                <a:gd name="T9" fmla="*/ 21 h 41"/>
                <a:gd name="T10" fmla="*/ 4 w 33"/>
                <a:gd name="T11" fmla="*/ 35 h 41"/>
                <a:gd name="T12" fmla="*/ 8 w 33"/>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33" h="41">
                  <a:moveTo>
                    <a:pt x="8" y="41"/>
                  </a:moveTo>
                  <a:cubicBezTo>
                    <a:pt x="33" y="29"/>
                    <a:pt x="33" y="29"/>
                    <a:pt x="33" y="29"/>
                  </a:cubicBezTo>
                  <a:cubicBezTo>
                    <a:pt x="20" y="0"/>
                    <a:pt x="20" y="0"/>
                    <a:pt x="20" y="0"/>
                  </a:cubicBezTo>
                  <a:cubicBezTo>
                    <a:pt x="20" y="0"/>
                    <a:pt x="10" y="4"/>
                    <a:pt x="5" y="4"/>
                  </a:cubicBezTo>
                  <a:cubicBezTo>
                    <a:pt x="1" y="4"/>
                    <a:pt x="0" y="21"/>
                    <a:pt x="0" y="21"/>
                  </a:cubicBezTo>
                  <a:cubicBezTo>
                    <a:pt x="4" y="35"/>
                    <a:pt x="4" y="35"/>
                    <a:pt x="4" y="35"/>
                  </a:cubicBezTo>
                  <a:lnTo>
                    <a:pt x="8" y="41"/>
                  </a:lnTo>
                  <a:close/>
                </a:path>
              </a:pathLst>
            </a:custGeom>
            <a:solidFill>
              <a:srgbClr val="FFD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75"/>
            <p:cNvSpPr>
              <a:spLocks/>
            </p:cNvSpPr>
            <p:nvPr/>
          </p:nvSpPr>
          <p:spPr bwMode="auto">
            <a:xfrm>
              <a:off x="11414125" y="6278563"/>
              <a:ext cx="252413" cy="217488"/>
            </a:xfrm>
            <a:custGeom>
              <a:avLst/>
              <a:gdLst>
                <a:gd name="T0" fmla="*/ 21 w 43"/>
                <a:gd name="T1" fmla="*/ 37 h 37"/>
                <a:gd name="T2" fmla="*/ 0 w 43"/>
                <a:gd name="T3" fmla="*/ 31 h 37"/>
                <a:gd name="T4" fmla="*/ 6 w 43"/>
                <a:gd name="T5" fmla="*/ 12 h 37"/>
                <a:gd name="T6" fmla="*/ 16 w 43"/>
                <a:gd name="T7" fmla="*/ 4 h 37"/>
                <a:gd name="T8" fmla="*/ 36 w 43"/>
                <a:gd name="T9" fmla="*/ 0 h 37"/>
                <a:gd name="T10" fmla="*/ 43 w 43"/>
                <a:gd name="T11" fmla="*/ 19 h 37"/>
                <a:gd name="T12" fmla="*/ 34 w 43"/>
                <a:gd name="T13" fmla="*/ 31 h 37"/>
                <a:gd name="T14" fmla="*/ 24 w 43"/>
                <a:gd name="T15" fmla="*/ 23 h 37"/>
                <a:gd name="T16" fmla="*/ 21 w 43"/>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37">
                  <a:moveTo>
                    <a:pt x="21" y="37"/>
                  </a:moveTo>
                  <a:cubicBezTo>
                    <a:pt x="0" y="31"/>
                    <a:pt x="0" y="31"/>
                    <a:pt x="0" y="31"/>
                  </a:cubicBezTo>
                  <a:cubicBezTo>
                    <a:pt x="6" y="12"/>
                    <a:pt x="6" y="12"/>
                    <a:pt x="6" y="12"/>
                  </a:cubicBezTo>
                  <a:cubicBezTo>
                    <a:pt x="6" y="12"/>
                    <a:pt x="12" y="4"/>
                    <a:pt x="16" y="4"/>
                  </a:cubicBezTo>
                  <a:cubicBezTo>
                    <a:pt x="19" y="5"/>
                    <a:pt x="36" y="0"/>
                    <a:pt x="36" y="0"/>
                  </a:cubicBezTo>
                  <a:cubicBezTo>
                    <a:pt x="43" y="19"/>
                    <a:pt x="43" y="19"/>
                    <a:pt x="43" y="19"/>
                  </a:cubicBezTo>
                  <a:cubicBezTo>
                    <a:pt x="43" y="19"/>
                    <a:pt x="36" y="33"/>
                    <a:pt x="34" y="31"/>
                  </a:cubicBezTo>
                  <a:cubicBezTo>
                    <a:pt x="31" y="30"/>
                    <a:pt x="24" y="23"/>
                    <a:pt x="24" y="23"/>
                  </a:cubicBezTo>
                  <a:lnTo>
                    <a:pt x="21" y="3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76"/>
            <p:cNvSpPr>
              <a:spLocks/>
            </p:cNvSpPr>
            <p:nvPr/>
          </p:nvSpPr>
          <p:spPr bwMode="auto">
            <a:xfrm>
              <a:off x="11690350" y="6248400"/>
              <a:ext cx="263525" cy="212725"/>
            </a:xfrm>
            <a:custGeom>
              <a:avLst/>
              <a:gdLst>
                <a:gd name="T0" fmla="*/ 0 w 166"/>
                <a:gd name="T1" fmla="*/ 111 h 134"/>
                <a:gd name="T2" fmla="*/ 99 w 166"/>
                <a:gd name="T3" fmla="*/ 134 h 134"/>
                <a:gd name="T4" fmla="*/ 166 w 166"/>
                <a:gd name="T5" fmla="*/ 52 h 134"/>
                <a:gd name="T6" fmla="*/ 136 w 166"/>
                <a:gd name="T7" fmla="*/ 0 h 134"/>
                <a:gd name="T8" fmla="*/ 66 w 166"/>
                <a:gd name="T9" fmla="*/ 0 h 134"/>
                <a:gd name="T10" fmla="*/ 3 w 166"/>
                <a:gd name="T11" fmla="*/ 59 h 134"/>
                <a:gd name="T12" fmla="*/ 0 w 166"/>
                <a:gd name="T13" fmla="*/ 111 h 134"/>
              </a:gdLst>
              <a:ahLst/>
              <a:cxnLst>
                <a:cxn ang="0">
                  <a:pos x="T0" y="T1"/>
                </a:cxn>
                <a:cxn ang="0">
                  <a:pos x="T2" y="T3"/>
                </a:cxn>
                <a:cxn ang="0">
                  <a:pos x="T4" y="T5"/>
                </a:cxn>
                <a:cxn ang="0">
                  <a:pos x="T6" y="T7"/>
                </a:cxn>
                <a:cxn ang="0">
                  <a:pos x="T8" y="T9"/>
                </a:cxn>
                <a:cxn ang="0">
                  <a:pos x="T10" y="T11"/>
                </a:cxn>
                <a:cxn ang="0">
                  <a:pos x="T12" y="T13"/>
                </a:cxn>
              </a:cxnLst>
              <a:rect l="0" t="0" r="r" b="b"/>
              <a:pathLst>
                <a:path w="166" h="134">
                  <a:moveTo>
                    <a:pt x="0" y="111"/>
                  </a:moveTo>
                  <a:lnTo>
                    <a:pt x="99" y="134"/>
                  </a:lnTo>
                  <a:lnTo>
                    <a:pt x="166" y="52"/>
                  </a:lnTo>
                  <a:lnTo>
                    <a:pt x="136" y="0"/>
                  </a:lnTo>
                  <a:lnTo>
                    <a:pt x="66" y="0"/>
                  </a:lnTo>
                  <a:lnTo>
                    <a:pt x="3" y="59"/>
                  </a:lnTo>
                  <a:lnTo>
                    <a:pt x="0" y="1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77"/>
            <p:cNvSpPr>
              <a:spLocks/>
            </p:cNvSpPr>
            <p:nvPr/>
          </p:nvSpPr>
          <p:spPr bwMode="auto">
            <a:xfrm>
              <a:off x="11514138" y="6102350"/>
              <a:ext cx="304800" cy="204788"/>
            </a:xfrm>
            <a:custGeom>
              <a:avLst/>
              <a:gdLst>
                <a:gd name="T0" fmla="*/ 100 w 192"/>
                <a:gd name="T1" fmla="*/ 126 h 129"/>
                <a:gd name="T2" fmla="*/ 0 w 192"/>
                <a:gd name="T3" fmla="*/ 92 h 129"/>
                <a:gd name="T4" fmla="*/ 26 w 192"/>
                <a:gd name="T5" fmla="*/ 40 h 129"/>
                <a:gd name="T6" fmla="*/ 74 w 192"/>
                <a:gd name="T7" fmla="*/ 0 h 129"/>
                <a:gd name="T8" fmla="*/ 111 w 192"/>
                <a:gd name="T9" fmla="*/ 74 h 129"/>
                <a:gd name="T10" fmla="*/ 192 w 192"/>
                <a:gd name="T11" fmla="*/ 26 h 129"/>
                <a:gd name="T12" fmla="*/ 181 w 192"/>
                <a:gd name="T13" fmla="*/ 85 h 129"/>
                <a:gd name="T14" fmla="*/ 137 w 192"/>
                <a:gd name="T15" fmla="*/ 129 h 129"/>
                <a:gd name="T16" fmla="*/ 100 w 192"/>
                <a:gd name="T17" fmla="*/ 12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29">
                  <a:moveTo>
                    <a:pt x="100" y="126"/>
                  </a:moveTo>
                  <a:lnTo>
                    <a:pt x="0" y="92"/>
                  </a:lnTo>
                  <a:lnTo>
                    <a:pt x="26" y="40"/>
                  </a:lnTo>
                  <a:lnTo>
                    <a:pt x="74" y="0"/>
                  </a:lnTo>
                  <a:lnTo>
                    <a:pt x="111" y="74"/>
                  </a:lnTo>
                  <a:lnTo>
                    <a:pt x="192" y="26"/>
                  </a:lnTo>
                  <a:lnTo>
                    <a:pt x="181" y="85"/>
                  </a:lnTo>
                  <a:lnTo>
                    <a:pt x="137" y="129"/>
                  </a:lnTo>
                  <a:lnTo>
                    <a:pt x="100" y="1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78"/>
            <p:cNvSpPr>
              <a:spLocks/>
            </p:cNvSpPr>
            <p:nvPr/>
          </p:nvSpPr>
          <p:spPr bwMode="auto">
            <a:xfrm>
              <a:off x="11355388" y="6078538"/>
              <a:ext cx="182563" cy="258763"/>
            </a:xfrm>
            <a:custGeom>
              <a:avLst/>
              <a:gdLst>
                <a:gd name="T0" fmla="*/ 1 w 31"/>
                <a:gd name="T1" fmla="*/ 44 h 44"/>
                <a:gd name="T2" fmla="*/ 16 w 31"/>
                <a:gd name="T3" fmla="*/ 36 h 44"/>
                <a:gd name="T4" fmla="*/ 31 w 31"/>
                <a:gd name="T5" fmla="*/ 22 h 44"/>
                <a:gd name="T6" fmla="*/ 24 w 31"/>
                <a:gd name="T7" fmla="*/ 4 h 44"/>
                <a:gd name="T8" fmla="*/ 10 w 31"/>
                <a:gd name="T9" fmla="*/ 1 h 44"/>
                <a:gd name="T10" fmla="*/ 0 w 31"/>
                <a:gd name="T11" fmla="*/ 22 h 44"/>
                <a:gd name="T12" fmla="*/ 1 w 31"/>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31" h="44">
                  <a:moveTo>
                    <a:pt x="1" y="44"/>
                  </a:moveTo>
                  <a:cubicBezTo>
                    <a:pt x="16" y="36"/>
                    <a:pt x="16" y="36"/>
                    <a:pt x="16" y="36"/>
                  </a:cubicBezTo>
                  <a:cubicBezTo>
                    <a:pt x="31" y="22"/>
                    <a:pt x="31" y="22"/>
                    <a:pt x="31" y="22"/>
                  </a:cubicBezTo>
                  <a:cubicBezTo>
                    <a:pt x="24" y="4"/>
                    <a:pt x="24" y="4"/>
                    <a:pt x="24" y="4"/>
                  </a:cubicBezTo>
                  <a:cubicBezTo>
                    <a:pt x="24" y="4"/>
                    <a:pt x="13" y="1"/>
                    <a:pt x="10" y="1"/>
                  </a:cubicBezTo>
                  <a:cubicBezTo>
                    <a:pt x="7" y="0"/>
                    <a:pt x="0" y="22"/>
                    <a:pt x="0" y="22"/>
                  </a:cubicBezTo>
                  <a:lnTo>
                    <a:pt x="1"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79"/>
            <p:cNvSpPr>
              <a:spLocks/>
            </p:cNvSpPr>
            <p:nvPr/>
          </p:nvSpPr>
          <p:spPr bwMode="auto">
            <a:xfrm>
              <a:off x="11777663" y="6048375"/>
              <a:ext cx="217488" cy="200025"/>
            </a:xfrm>
            <a:custGeom>
              <a:avLst/>
              <a:gdLst>
                <a:gd name="T0" fmla="*/ 122 w 137"/>
                <a:gd name="T1" fmla="*/ 100 h 126"/>
                <a:gd name="T2" fmla="*/ 118 w 137"/>
                <a:gd name="T3" fmla="*/ 104 h 126"/>
                <a:gd name="T4" fmla="*/ 67 w 137"/>
                <a:gd name="T5" fmla="*/ 126 h 126"/>
                <a:gd name="T6" fmla="*/ 33 w 137"/>
                <a:gd name="T7" fmla="*/ 100 h 126"/>
                <a:gd name="T8" fmla="*/ 0 w 137"/>
                <a:gd name="T9" fmla="*/ 60 h 126"/>
                <a:gd name="T10" fmla="*/ 15 w 137"/>
                <a:gd name="T11" fmla="*/ 0 h 126"/>
                <a:gd name="T12" fmla="*/ 111 w 137"/>
                <a:gd name="T13" fmla="*/ 0 h 126"/>
                <a:gd name="T14" fmla="*/ 129 w 137"/>
                <a:gd name="T15" fmla="*/ 48 h 126"/>
                <a:gd name="T16" fmla="*/ 137 w 137"/>
                <a:gd name="T17" fmla="*/ 78 h 126"/>
                <a:gd name="T18" fmla="*/ 122 w 137"/>
                <a:gd name="T19" fmla="*/ 10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26">
                  <a:moveTo>
                    <a:pt x="122" y="100"/>
                  </a:moveTo>
                  <a:lnTo>
                    <a:pt x="118" y="104"/>
                  </a:lnTo>
                  <a:lnTo>
                    <a:pt x="67" y="126"/>
                  </a:lnTo>
                  <a:lnTo>
                    <a:pt x="33" y="100"/>
                  </a:lnTo>
                  <a:lnTo>
                    <a:pt x="0" y="60"/>
                  </a:lnTo>
                  <a:lnTo>
                    <a:pt x="15" y="0"/>
                  </a:lnTo>
                  <a:lnTo>
                    <a:pt x="111" y="0"/>
                  </a:lnTo>
                  <a:lnTo>
                    <a:pt x="129" y="48"/>
                  </a:lnTo>
                  <a:lnTo>
                    <a:pt x="137" y="78"/>
                  </a:lnTo>
                  <a:lnTo>
                    <a:pt x="122"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80"/>
            <p:cNvSpPr>
              <a:spLocks/>
            </p:cNvSpPr>
            <p:nvPr/>
          </p:nvSpPr>
          <p:spPr bwMode="auto">
            <a:xfrm>
              <a:off x="11583988" y="5926138"/>
              <a:ext cx="193675" cy="204788"/>
            </a:xfrm>
            <a:custGeom>
              <a:avLst/>
              <a:gdLst>
                <a:gd name="T0" fmla="*/ 22 w 33"/>
                <a:gd name="T1" fmla="*/ 35 h 35"/>
                <a:gd name="T2" fmla="*/ 0 w 33"/>
                <a:gd name="T3" fmla="*/ 28 h 35"/>
                <a:gd name="T4" fmla="*/ 3 w 33"/>
                <a:gd name="T5" fmla="*/ 7 h 35"/>
                <a:gd name="T6" fmla="*/ 19 w 33"/>
                <a:gd name="T7" fmla="*/ 1 h 35"/>
                <a:gd name="T8" fmla="*/ 33 w 33"/>
                <a:gd name="T9" fmla="*/ 13 h 35"/>
                <a:gd name="T10" fmla="*/ 33 w 33"/>
                <a:gd name="T11" fmla="*/ 27 h 35"/>
                <a:gd name="T12" fmla="*/ 22 w 3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3" h="35">
                  <a:moveTo>
                    <a:pt x="22" y="35"/>
                  </a:moveTo>
                  <a:cubicBezTo>
                    <a:pt x="0" y="28"/>
                    <a:pt x="0" y="28"/>
                    <a:pt x="0" y="28"/>
                  </a:cubicBezTo>
                  <a:cubicBezTo>
                    <a:pt x="3" y="7"/>
                    <a:pt x="3" y="7"/>
                    <a:pt x="3" y="7"/>
                  </a:cubicBezTo>
                  <a:cubicBezTo>
                    <a:pt x="3" y="7"/>
                    <a:pt x="17" y="0"/>
                    <a:pt x="19" y="1"/>
                  </a:cubicBezTo>
                  <a:cubicBezTo>
                    <a:pt x="21" y="2"/>
                    <a:pt x="33" y="13"/>
                    <a:pt x="33" y="13"/>
                  </a:cubicBezTo>
                  <a:cubicBezTo>
                    <a:pt x="33" y="27"/>
                    <a:pt x="33" y="27"/>
                    <a:pt x="33" y="27"/>
                  </a:cubicBezTo>
                  <a:lnTo>
                    <a:pt x="22" y="35"/>
                  </a:lnTo>
                  <a:close/>
                </a:path>
              </a:pathLst>
            </a:custGeom>
            <a:solidFill>
              <a:srgbClr val="FFD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81"/>
            <p:cNvSpPr>
              <a:spLocks/>
            </p:cNvSpPr>
            <p:nvPr/>
          </p:nvSpPr>
          <p:spPr bwMode="auto">
            <a:xfrm>
              <a:off x="11255375" y="5508625"/>
              <a:ext cx="833438" cy="998538"/>
            </a:xfrm>
            <a:custGeom>
              <a:avLst/>
              <a:gdLst>
                <a:gd name="T0" fmla="*/ 525 w 525"/>
                <a:gd name="T1" fmla="*/ 0 h 629"/>
                <a:gd name="T2" fmla="*/ 0 w 525"/>
                <a:gd name="T3" fmla="*/ 0 h 629"/>
                <a:gd name="T4" fmla="*/ 56 w 525"/>
                <a:gd name="T5" fmla="*/ 629 h 629"/>
                <a:gd name="T6" fmla="*/ 462 w 525"/>
                <a:gd name="T7" fmla="*/ 629 h 629"/>
                <a:gd name="T8" fmla="*/ 525 w 525"/>
                <a:gd name="T9" fmla="*/ 0 h 629"/>
              </a:gdLst>
              <a:ahLst/>
              <a:cxnLst>
                <a:cxn ang="0">
                  <a:pos x="T0" y="T1"/>
                </a:cxn>
                <a:cxn ang="0">
                  <a:pos x="T2" y="T3"/>
                </a:cxn>
                <a:cxn ang="0">
                  <a:pos x="T4" y="T5"/>
                </a:cxn>
                <a:cxn ang="0">
                  <a:pos x="T6" y="T7"/>
                </a:cxn>
                <a:cxn ang="0">
                  <a:pos x="T8" y="T9"/>
                </a:cxn>
              </a:cxnLst>
              <a:rect l="0" t="0" r="r" b="b"/>
              <a:pathLst>
                <a:path w="525" h="629">
                  <a:moveTo>
                    <a:pt x="525" y="0"/>
                  </a:moveTo>
                  <a:lnTo>
                    <a:pt x="0" y="0"/>
                  </a:lnTo>
                  <a:lnTo>
                    <a:pt x="56" y="629"/>
                  </a:lnTo>
                  <a:lnTo>
                    <a:pt x="462" y="629"/>
                  </a:lnTo>
                  <a:lnTo>
                    <a:pt x="525" y="0"/>
                  </a:lnTo>
                  <a:close/>
                </a:path>
              </a:pathLst>
            </a:custGeom>
            <a:noFill/>
            <a:ln w="17463" cap="flat">
              <a:solidFill>
                <a:srgbClr val="5051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Freeform 202"/>
            <p:cNvSpPr>
              <a:spLocks/>
            </p:cNvSpPr>
            <p:nvPr/>
          </p:nvSpPr>
          <p:spPr bwMode="auto">
            <a:xfrm>
              <a:off x="10048875" y="4897438"/>
              <a:ext cx="187325" cy="34925"/>
            </a:xfrm>
            <a:custGeom>
              <a:avLst/>
              <a:gdLst>
                <a:gd name="T0" fmla="*/ 32 w 32"/>
                <a:gd name="T1" fmla="*/ 6 h 6"/>
                <a:gd name="T2" fmla="*/ 16 w 32"/>
                <a:gd name="T3" fmla="*/ 0 h 6"/>
                <a:gd name="T4" fmla="*/ 0 w 32"/>
                <a:gd name="T5" fmla="*/ 6 h 6"/>
                <a:gd name="T6" fmla="*/ 32 w 32"/>
                <a:gd name="T7" fmla="*/ 6 h 6"/>
              </a:gdLst>
              <a:ahLst/>
              <a:cxnLst>
                <a:cxn ang="0">
                  <a:pos x="T0" y="T1"/>
                </a:cxn>
                <a:cxn ang="0">
                  <a:pos x="T2" y="T3"/>
                </a:cxn>
                <a:cxn ang="0">
                  <a:pos x="T4" y="T5"/>
                </a:cxn>
                <a:cxn ang="0">
                  <a:pos x="T6" y="T7"/>
                </a:cxn>
              </a:cxnLst>
              <a:rect l="0" t="0" r="r" b="b"/>
              <a:pathLst>
                <a:path w="32" h="6">
                  <a:moveTo>
                    <a:pt x="32" y="6"/>
                  </a:moveTo>
                  <a:cubicBezTo>
                    <a:pt x="28" y="3"/>
                    <a:pt x="23" y="0"/>
                    <a:pt x="16" y="0"/>
                  </a:cubicBezTo>
                  <a:cubicBezTo>
                    <a:pt x="10" y="0"/>
                    <a:pt x="5" y="3"/>
                    <a:pt x="0" y="6"/>
                  </a:cubicBezTo>
                  <a:lnTo>
                    <a:pt x="32" y="6"/>
                  </a:ln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203"/>
            <p:cNvSpPr>
              <a:spLocks noChangeArrowheads="1"/>
            </p:cNvSpPr>
            <p:nvPr/>
          </p:nvSpPr>
          <p:spPr bwMode="auto">
            <a:xfrm>
              <a:off x="10129838" y="4767263"/>
              <a:ext cx="30163" cy="141288"/>
            </a:xfrm>
            <a:prstGeom prst="rect">
              <a:avLst/>
            </a:prstGeom>
            <a:solidFill>
              <a:srgbClr val="1B1C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04"/>
            <p:cNvSpPr>
              <a:spLocks/>
            </p:cNvSpPr>
            <p:nvPr/>
          </p:nvSpPr>
          <p:spPr bwMode="auto">
            <a:xfrm>
              <a:off x="10066338" y="4403725"/>
              <a:ext cx="157163" cy="452438"/>
            </a:xfrm>
            <a:custGeom>
              <a:avLst/>
              <a:gdLst>
                <a:gd name="T0" fmla="*/ 27 w 27"/>
                <a:gd name="T1" fmla="*/ 71 h 77"/>
                <a:gd name="T2" fmla="*/ 21 w 27"/>
                <a:gd name="T3" fmla="*/ 77 h 77"/>
                <a:gd name="T4" fmla="*/ 6 w 27"/>
                <a:gd name="T5" fmla="*/ 77 h 77"/>
                <a:gd name="T6" fmla="*/ 0 w 27"/>
                <a:gd name="T7" fmla="*/ 71 h 77"/>
                <a:gd name="T8" fmla="*/ 0 w 27"/>
                <a:gd name="T9" fmla="*/ 6 h 77"/>
                <a:gd name="T10" fmla="*/ 6 w 27"/>
                <a:gd name="T11" fmla="*/ 0 h 77"/>
                <a:gd name="T12" fmla="*/ 21 w 27"/>
                <a:gd name="T13" fmla="*/ 0 h 77"/>
                <a:gd name="T14" fmla="*/ 27 w 27"/>
                <a:gd name="T15" fmla="*/ 6 h 77"/>
                <a:gd name="T16" fmla="*/ 27 w 27"/>
                <a:gd name="T17"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77">
                  <a:moveTo>
                    <a:pt x="27" y="71"/>
                  </a:moveTo>
                  <a:cubicBezTo>
                    <a:pt x="27" y="75"/>
                    <a:pt x="25" y="77"/>
                    <a:pt x="21" y="77"/>
                  </a:cubicBezTo>
                  <a:cubicBezTo>
                    <a:pt x="6" y="77"/>
                    <a:pt x="6" y="77"/>
                    <a:pt x="6" y="77"/>
                  </a:cubicBezTo>
                  <a:cubicBezTo>
                    <a:pt x="2" y="77"/>
                    <a:pt x="0" y="75"/>
                    <a:pt x="0" y="71"/>
                  </a:cubicBezTo>
                  <a:cubicBezTo>
                    <a:pt x="0" y="6"/>
                    <a:pt x="0" y="6"/>
                    <a:pt x="0" y="6"/>
                  </a:cubicBezTo>
                  <a:cubicBezTo>
                    <a:pt x="0" y="3"/>
                    <a:pt x="2" y="0"/>
                    <a:pt x="6" y="0"/>
                  </a:cubicBezTo>
                  <a:cubicBezTo>
                    <a:pt x="21" y="0"/>
                    <a:pt x="21" y="0"/>
                    <a:pt x="21" y="0"/>
                  </a:cubicBezTo>
                  <a:cubicBezTo>
                    <a:pt x="25" y="0"/>
                    <a:pt x="27" y="3"/>
                    <a:pt x="27" y="6"/>
                  </a:cubicBezTo>
                  <a:lnTo>
                    <a:pt x="27" y="71"/>
                  </a:ln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Oval 205"/>
            <p:cNvSpPr>
              <a:spLocks noChangeArrowheads="1"/>
            </p:cNvSpPr>
            <p:nvPr/>
          </p:nvSpPr>
          <p:spPr bwMode="auto">
            <a:xfrm>
              <a:off x="10083800" y="4638675"/>
              <a:ext cx="122238" cy="12223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Oval 206"/>
            <p:cNvSpPr>
              <a:spLocks noChangeArrowheads="1"/>
            </p:cNvSpPr>
            <p:nvPr/>
          </p:nvSpPr>
          <p:spPr bwMode="auto">
            <a:xfrm>
              <a:off x="10118725" y="4679950"/>
              <a:ext cx="46038" cy="46038"/>
            </a:xfrm>
            <a:prstGeom prst="ellipse">
              <a:avLst/>
            </a:pr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Oval 207"/>
            <p:cNvSpPr>
              <a:spLocks noChangeArrowheads="1"/>
            </p:cNvSpPr>
            <p:nvPr/>
          </p:nvSpPr>
          <p:spPr bwMode="auto">
            <a:xfrm>
              <a:off x="10083800" y="4484688"/>
              <a:ext cx="122238" cy="119063"/>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Oval 208"/>
            <p:cNvSpPr>
              <a:spLocks noChangeArrowheads="1"/>
            </p:cNvSpPr>
            <p:nvPr/>
          </p:nvSpPr>
          <p:spPr bwMode="auto">
            <a:xfrm>
              <a:off x="10118725" y="4521200"/>
              <a:ext cx="46038" cy="46038"/>
            </a:xfrm>
            <a:prstGeom prst="ellipse">
              <a:avLst/>
            </a:pr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09"/>
            <p:cNvSpPr>
              <a:spLocks/>
            </p:cNvSpPr>
            <p:nvPr/>
          </p:nvSpPr>
          <p:spPr bwMode="auto">
            <a:xfrm>
              <a:off x="8224838" y="4897438"/>
              <a:ext cx="187325" cy="34925"/>
            </a:xfrm>
            <a:custGeom>
              <a:avLst/>
              <a:gdLst>
                <a:gd name="T0" fmla="*/ 32 w 32"/>
                <a:gd name="T1" fmla="*/ 6 h 6"/>
                <a:gd name="T2" fmla="*/ 16 w 32"/>
                <a:gd name="T3" fmla="*/ 0 h 6"/>
                <a:gd name="T4" fmla="*/ 0 w 32"/>
                <a:gd name="T5" fmla="*/ 6 h 6"/>
                <a:gd name="T6" fmla="*/ 32 w 32"/>
                <a:gd name="T7" fmla="*/ 6 h 6"/>
              </a:gdLst>
              <a:ahLst/>
              <a:cxnLst>
                <a:cxn ang="0">
                  <a:pos x="T0" y="T1"/>
                </a:cxn>
                <a:cxn ang="0">
                  <a:pos x="T2" y="T3"/>
                </a:cxn>
                <a:cxn ang="0">
                  <a:pos x="T4" y="T5"/>
                </a:cxn>
                <a:cxn ang="0">
                  <a:pos x="T6" y="T7"/>
                </a:cxn>
              </a:cxnLst>
              <a:rect l="0" t="0" r="r" b="b"/>
              <a:pathLst>
                <a:path w="32" h="6">
                  <a:moveTo>
                    <a:pt x="32" y="6"/>
                  </a:moveTo>
                  <a:cubicBezTo>
                    <a:pt x="28" y="3"/>
                    <a:pt x="22" y="0"/>
                    <a:pt x="16" y="0"/>
                  </a:cubicBezTo>
                  <a:cubicBezTo>
                    <a:pt x="10" y="0"/>
                    <a:pt x="5" y="3"/>
                    <a:pt x="0" y="6"/>
                  </a:cubicBezTo>
                  <a:lnTo>
                    <a:pt x="32" y="6"/>
                  </a:ln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Rectangle 210"/>
            <p:cNvSpPr>
              <a:spLocks noChangeArrowheads="1"/>
            </p:cNvSpPr>
            <p:nvPr/>
          </p:nvSpPr>
          <p:spPr bwMode="auto">
            <a:xfrm>
              <a:off x="8307388" y="4767263"/>
              <a:ext cx="28575" cy="141288"/>
            </a:xfrm>
            <a:prstGeom prst="rect">
              <a:avLst/>
            </a:prstGeom>
            <a:solidFill>
              <a:srgbClr val="1B1C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11"/>
            <p:cNvSpPr>
              <a:spLocks/>
            </p:cNvSpPr>
            <p:nvPr/>
          </p:nvSpPr>
          <p:spPr bwMode="auto">
            <a:xfrm>
              <a:off x="8242300" y="4403725"/>
              <a:ext cx="158750" cy="452438"/>
            </a:xfrm>
            <a:custGeom>
              <a:avLst/>
              <a:gdLst>
                <a:gd name="T0" fmla="*/ 27 w 27"/>
                <a:gd name="T1" fmla="*/ 71 h 77"/>
                <a:gd name="T2" fmla="*/ 21 w 27"/>
                <a:gd name="T3" fmla="*/ 77 h 77"/>
                <a:gd name="T4" fmla="*/ 5 w 27"/>
                <a:gd name="T5" fmla="*/ 77 h 77"/>
                <a:gd name="T6" fmla="*/ 0 w 27"/>
                <a:gd name="T7" fmla="*/ 71 h 77"/>
                <a:gd name="T8" fmla="*/ 0 w 27"/>
                <a:gd name="T9" fmla="*/ 6 h 77"/>
                <a:gd name="T10" fmla="*/ 5 w 27"/>
                <a:gd name="T11" fmla="*/ 0 h 77"/>
                <a:gd name="T12" fmla="*/ 21 w 27"/>
                <a:gd name="T13" fmla="*/ 0 h 77"/>
                <a:gd name="T14" fmla="*/ 27 w 27"/>
                <a:gd name="T15" fmla="*/ 6 h 77"/>
                <a:gd name="T16" fmla="*/ 27 w 27"/>
                <a:gd name="T17"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77">
                  <a:moveTo>
                    <a:pt x="27" y="71"/>
                  </a:moveTo>
                  <a:cubicBezTo>
                    <a:pt x="27" y="75"/>
                    <a:pt x="24" y="77"/>
                    <a:pt x="21" y="77"/>
                  </a:cubicBezTo>
                  <a:cubicBezTo>
                    <a:pt x="5" y="77"/>
                    <a:pt x="5" y="77"/>
                    <a:pt x="5" y="77"/>
                  </a:cubicBezTo>
                  <a:cubicBezTo>
                    <a:pt x="2" y="77"/>
                    <a:pt x="0" y="75"/>
                    <a:pt x="0" y="71"/>
                  </a:cubicBezTo>
                  <a:cubicBezTo>
                    <a:pt x="0" y="6"/>
                    <a:pt x="0" y="6"/>
                    <a:pt x="0" y="6"/>
                  </a:cubicBezTo>
                  <a:cubicBezTo>
                    <a:pt x="0" y="3"/>
                    <a:pt x="2" y="0"/>
                    <a:pt x="5" y="0"/>
                  </a:cubicBezTo>
                  <a:cubicBezTo>
                    <a:pt x="21" y="0"/>
                    <a:pt x="21" y="0"/>
                    <a:pt x="21" y="0"/>
                  </a:cubicBezTo>
                  <a:cubicBezTo>
                    <a:pt x="24" y="0"/>
                    <a:pt x="27" y="3"/>
                    <a:pt x="27" y="6"/>
                  </a:cubicBezTo>
                  <a:lnTo>
                    <a:pt x="27" y="71"/>
                  </a:ln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Oval 212"/>
            <p:cNvSpPr>
              <a:spLocks noChangeArrowheads="1"/>
            </p:cNvSpPr>
            <p:nvPr/>
          </p:nvSpPr>
          <p:spPr bwMode="auto">
            <a:xfrm>
              <a:off x="8259763" y="4638675"/>
              <a:ext cx="123825" cy="12223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Oval 213"/>
            <p:cNvSpPr>
              <a:spLocks noChangeArrowheads="1"/>
            </p:cNvSpPr>
            <p:nvPr/>
          </p:nvSpPr>
          <p:spPr bwMode="auto">
            <a:xfrm>
              <a:off x="8294688" y="4679950"/>
              <a:ext cx="47625" cy="46038"/>
            </a:xfrm>
            <a:prstGeom prst="ellipse">
              <a:avLst/>
            </a:pr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Oval 214"/>
            <p:cNvSpPr>
              <a:spLocks noChangeArrowheads="1"/>
            </p:cNvSpPr>
            <p:nvPr/>
          </p:nvSpPr>
          <p:spPr bwMode="auto">
            <a:xfrm>
              <a:off x="8259763" y="4484688"/>
              <a:ext cx="123825" cy="119063"/>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Oval 215"/>
            <p:cNvSpPr>
              <a:spLocks noChangeArrowheads="1"/>
            </p:cNvSpPr>
            <p:nvPr/>
          </p:nvSpPr>
          <p:spPr bwMode="auto">
            <a:xfrm>
              <a:off x="8294688" y="4521200"/>
              <a:ext cx="47625" cy="46038"/>
            </a:xfrm>
            <a:prstGeom prst="ellipse">
              <a:avLst/>
            </a:pr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16"/>
            <p:cNvSpPr>
              <a:spLocks noEditPoints="1"/>
            </p:cNvSpPr>
            <p:nvPr/>
          </p:nvSpPr>
          <p:spPr bwMode="auto">
            <a:xfrm>
              <a:off x="10652125" y="4567238"/>
              <a:ext cx="422275" cy="365125"/>
            </a:xfrm>
            <a:custGeom>
              <a:avLst/>
              <a:gdLst>
                <a:gd name="T0" fmla="*/ 60 w 72"/>
                <a:gd name="T1" fmla="*/ 12 h 62"/>
                <a:gd name="T2" fmla="*/ 51 w 72"/>
                <a:gd name="T3" fmla="*/ 12 h 62"/>
                <a:gd name="T4" fmla="*/ 51 w 72"/>
                <a:gd name="T5" fmla="*/ 2 h 62"/>
                <a:gd name="T6" fmla="*/ 49 w 72"/>
                <a:gd name="T7" fmla="*/ 0 h 62"/>
                <a:gd name="T8" fmla="*/ 2 w 72"/>
                <a:gd name="T9" fmla="*/ 0 h 62"/>
                <a:gd name="T10" fmla="*/ 0 w 72"/>
                <a:gd name="T11" fmla="*/ 2 h 62"/>
                <a:gd name="T12" fmla="*/ 0 w 72"/>
                <a:gd name="T13" fmla="*/ 57 h 62"/>
                <a:gd name="T14" fmla="*/ 2 w 72"/>
                <a:gd name="T15" fmla="*/ 59 h 62"/>
                <a:gd name="T16" fmla="*/ 4 w 72"/>
                <a:gd name="T17" fmla="*/ 59 h 62"/>
                <a:gd name="T18" fmla="*/ 4 w 72"/>
                <a:gd name="T19" fmla="*/ 62 h 62"/>
                <a:gd name="T20" fmla="*/ 47 w 72"/>
                <a:gd name="T21" fmla="*/ 62 h 62"/>
                <a:gd name="T22" fmla="*/ 47 w 72"/>
                <a:gd name="T23" fmla="*/ 59 h 62"/>
                <a:gd name="T24" fmla="*/ 49 w 72"/>
                <a:gd name="T25" fmla="*/ 59 h 62"/>
                <a:gd name="T26" fmla="*/ 51 w 72"/>
                <a:gd name="T27" fmla="*/ 57 h 62"/>
                <a:gd name="T28" fmla="*/ 51 w 72"/>
                <a:gd name="T29" fmla="*/ 46 h 62"/>
                <a:gd name="T30" fmla="*/ 60 w 72"/>
                <a:gd name="T31" fmla="*/ 46 h 62"/>
                <a:gd name="T32" fmla="*/ 72 w 72"/>
                <a:gd name="T33" fmla="*/ 35 h 62"/>
                <a:gd name="T34" fmla="*/ 72 w 72"/>
                <a:gd name="T35" fmla="*/ 24 h 62"/>
                <a:gd name="T36" fmla="*/ 60 w 72"/>
                <a:gd name="T37" fmla="*/ 12 h 62"/>
                <a:gd name="T38" fmla="*/ 66 w 72"/>
                <a:gd name="T39" fmla="*/ 35 h 62"/>
                <a:gd name="T40" fmla="*/ 60 w 72"/>
                <a:gd name="T41" fmla="*/ 40 h 62"/>
                <a:gd name="T42" fmla="*/ 51 w 72"/>
                <a:gd name="T43" fmla="*/ 40 h 62"/>
                <a:gd name="T44" fmla="*/ 51 w 72"/>
                <a:gd name="T45" fmla="*/ 18 h 62"/>
                <a:gd name="T46" fmla="*/ 60 w 72"/>
                <a:gd name="T47" fmla="*/ 18 h 62"/>
                <a:gd name="T48" fmla="*/ 66 w 72"/>
                <a:gd name="T49" fmla="*/ 24 h 62"/>
                <a:gd name="T50" fmla="*/ 66 w 72"/>
                <a:gd name="T51" fmla="*/ 3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62">
                  <a:moveTo>
                    <a:pt x="60" y="12"/>
                  </a:moveTo>
                  <a:cubicBezTo>
                    <a:pt x="51" y="12"/>
                    <a:pt x="51" y="12"/>
                    <a:pt x="51" y="12"/>
                  </a:cubicBezTo>
                  <a:cubicBezTo>
                    <a:pt x="51" y="2"/>
                    <a:pt x="51" y="2"/>
                    <a:pt x="51" y="2"/>
                  </a:cubicBezTo>
                  <a:cubicBezTo>
                    <a:pt x="51" y="1"/>
                    <a:pt x="50" y="0"/>
                    <a:pt x="49" y="0"/>
                  </a:cubicBezTo>
                  <a:cubicBezTo>
                    <a:pt x="2" y="0"/>
                    <a:pt x="2" y="0"/>
                    <a:pt x="2" y="0"/>
                  </a:cubicBezTo>
                  <a:cubicBezTo>
                    <a:pt x="1" y="0"/>
                    <a:pt x="0" y="1"/>
                    <a:pt x="0" y="2"/>
                  </a:cubicBezTo>
                  <a:cubicBezTo>
                    <a:pt x="0" y="57"/>
                    <a:pt x="0" y="57"/>
                    <a:pt x="0" y="57"/>
                  </a:cubicBezTo>
                  <a:cubicBezTo>
                    <a:pt x="0" y="58"/>
                    <a:pt x="1" y="59"/>
                    <a:pt x="2" y="59"/>
                  </a:cubicBezTo>
                  <a:cubicBezTo>
                    <a:pt x="4" y="59"/>
                    <a:pt x="4" y="59"/>
                    <a:pt x="4" y="59"/>
                  </a:cubicBezTo>
                  <a:cubicBezTo>
                    <a:pt x="4" y="62"/>
                    <a:pt x="4" y="62"/>
                    <a:pt x="4" y="62"/>
                  </a:cubicBezTo>
                  <a:cubicBezTo>
                    <a:pt x="47" y="62"/>
                    <a:pt x="47" y="62"/>
                    <a:pt x="47" y="62"/>
                  </a:cubicBezTo>
                  <a:cubicBezTo>
                    <a:pt x="47" y="59"/>
                    <a:pt x="47" y="59"/>
                    <a:pt x="47" y="59"/>
                  </a:cubicBezTo>
                  <a:cubicBezTo>
                    <a:pt x="49" y="59"/>
                    <a:pt x="49" y="59"/>
                    <a:pt x="49" y="59"/>
                  </a:cubicBezTo>
                  <a:cubicBezTo>
                    <a:pt x="50" y="59"/>
                    <a:pt x="51" y="58"/>
                    <a:pt x="51" y="57"/>
                  </a:cubicBezTo>
                  <a:cubicBezTo>
                    <a:pt x="51" y="46"/>
                    <a:pt x="51" y="46"/>
                    <a:pt x="51" y="46"/>
                  </a:cubicBezTo>
                  <a:cubicBezTo>
                    <a:pt x="60" y="46"/>
                    <a:pt x="60" y="46"/>
                    <a:pt x="60" y="46"/>
                  </a:cubicBezTo>
                  <a:cubicBezTo>
                    <a:pt x="66" y="46"/>
                    <a:pt x="72" y="41"/>
                    <a:pt x="72" y="35"/>
                  </a:cubicBezTo>
                  <a:cubicBezTo>
                    <a:pt x="72" y="24"/>
                    <a:pt x="72" y="24"/>
                    <a:pt x="72" y="24"/>
                  </a:cubicBezTo>
                  <a:cubicBezTo>
                    <a:pt x="72" y="17"/>
                    <a:pt x="66" y="12"/>
                    <a:pt x="60" y="12"/>
                  </a:cubicBezTo>
                  <a:close/>
                  <a:moveTo>
                    <a:pt x="66" y="35"/>
                  </a:moveTo>
                  <a:cubicBezTo>
                    <a:pt x="66" y="38"/>
                    <a:pt x="63" y="40"/>
                    <a:pt x="60" y="40"/>
                  </a:cubicBezTo>
                  <a:cubicBezTo>
                    <a:pt x="51" y="40"/>
                    <a:pt x="51" y="40"/>
                    <a:pt x="51" y="40"/>
                  </a:cubicBezTo>
                  <a:cubicBezTo>
                    <a:pt x="51" y="18"/>
                    <a:pt x="51" y="18"/>
                    <a:pt x="51" y="18"/>
                  </a:cubicBezTo>
                  <a:cubicBezTo>
                    <a:pt x="60" y="18"/>
                    <a:pt x="60" y="18"/>
                    <a:pt x="60" y="18"/>
                  </a:cubicBezTo>
                  <a:cubicBezTo>
                    <a:pt x="63" y="18"/>
                    <a:pt x="66" y="20"/>
                    <a:pt x="66" y="24"/>
                  </a:cubicBezTo>
                  <a:lnTo>
                    <a:pt x="66" y="35"/>
                  </a:lnTo>
                  <a:close/>
                </a:path>
              </a:pathLst>
            </a:custGeom>
            <a:solidFill>
              <a:srgbClr val="505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Rectangle 217"/>
            <p:cNvSpPr>
              <a:spLocks noChangeArrowheads="1"/>
            </p:cNvSpPr>
            <p:nvPr/>
          </p:nvSpPr>
          <p:spPr bwMode="auto">
            <a:xfrm>
              <a:off x="10699750" y="4695825"/>
              <a:ext cx="82550"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FFFFFF"/>
                  </a:solidFill>
                  <a:effectLst/>
                  <a:latin typeface="Myriad Pro" panose="020B0503030403020204" pitchFamily="34" charset="0"/>
                </a:rPr>
                <a:t>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1" name="Rectangle 218"/>
            <p:cNvSpPr>
              <a:spLocks noChangeArrowheads="1"/>
            </p:cNvSpPr>
            <p:nvPr/>
          </p:nvSpPr>
          <p:spPr bwMode="auto">
            <a:xfrm>
              <a:off x="10756900" y="4695825"/>
              <a:ext cx="111125"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FFFFFF"/>
                  </a:solidFill>
                  <a:effectLst/>
                  <a:latin typeface="Myriad Pro" panose="020B0503030403020204" pitchFamily="34" charset="0"/>
                </a:rPr>
                <a:t>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2" name="Rectangle 219"/>
            <p:cNvSpPr>
              <a:spLocks noChangeArrowheads="1"/>
            </p:cNvSpPr>
            <p:nvPr/>
          </p:nvSpPr>
          <p:spPr bwMode="auto">
            <a:xfrm>
              <a:off x="10852150" y="4695825"/>
              <a:ext cx="71438"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FFFFFF"/>
                  </a:solidFill>
                  <a:effectLst/>
                  <a:latin typeface="Myriad Pro" panose="020B0503030403020204" pitchFamily="34" charset="0"/>
                </a:rPr>
                <a:t>k</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224" name="Straight Connector 223"/>
            <p:cNvCxnSpPr/>
            <p:nvPr/>
          </p:nvCxnSpPr>
          <p:spPr>
            <a:xfrm>
              <a:off x="11296650" y="5908678"/>
              <a:ext cx="747713" cy="0"/>
            </a:xfrm>
            <a:prstGeom prst="line">
              <a:avLst/>
            </a:prstGeom>
            <a:noFill/>
            <a:ln w="17463" cap="flat">
              <a:solidFill>
                <a:srgbClr val="505150"/>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25" name="Straight Connector 224"/>
            <p:cNvCxnSpPr/>
            <p:nvPr/>
          </p:nvCxnSpPr>
          <p:spPr>
            <a:xfrm>
              <a:off x="11309350" y="6034884"/>
              <a:ext cx="725488" cy="0"/>
            </a:xfrm>
            <a:prstGeom prst="line">
              <a:avLst/>
            </a:prstGeom>
            <a:noFill/>
            <a:ln w="17463" cap="flat">
              <a:solidFill>
                <a:srgbClr val="505150"/>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27" name="Straight Connector 226"/>
            <p:cNvCxnSpPr/>
            <p:nvPr/>
          </p:nvCxnSpPr>
          <p:spPr>
            <a:xfrm>
              <a:off x="11318875" y="6161090"/>
              <a:ext cx="704056" cy="0"/>
            </a:xfrm>
            <a:prstGeom prst="line">
              <a:avLst/>
            </a:prstGeom>
            <a:noFill/>
            <a:ln w="17463" cap="flat">
              <a:solidFill>
                <a:srgbClr val="505150"/>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28" name="Straight Connector 227"/>
            <p:cNvCxnSpPr/>
            <p:nvPr/>
          </p:nvCxnSpPr>
          <p:spPr>
            <a:xfrm>
              <a:off x="11318875" y="6287296"/>
              <a:ext cx="688975" cy="0"/>
            </a:xfrm>
            <a:prstGeom prst="line">
              <a:avLst/>
            </a:prstGeom>
            <a:noFill/>
            <a:ln w="17463" cap="flat">
              <a:solidFill>
                <a:srgbClr val="505150"/>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32" name="Straight Connector 231"/>
            <p:cNvCxnSpPr/>
            <p:nvPr/>
          </p:nvCxnSpPr>
          <p:spPr>
            <a:xfrm>
              <a:off x="11337131" y="6413503"/>
              <a:ext cx="669925" cy="0"/>
            </a:xfrm>
            <a:prstGeom prst="line">
              <a:avLst/>
            </a:prstGeom>
            <a:noFill/>
            <a:ln w="17463" cap="flat">
              <a:solidFill>
                <a:srgbClr val="505150"/>
              </a:solidFill>
              <a:prstDash val="solid"/>
              <a:miter lim="800000"/>
              <a:headEnd/>
              <a:tailEnd/>
            </a:ln>
            <a:extLst>
              <a:ext uri="{909E8E84-426E-40DD-AFC4-6F175D3DCCD1}">
                <a14:hiddenFill xmlns:a14="http://schemas.microsoft.com/office/drawing/2010/main">
                  <a:solidFill>
                    <a:srgbClr val="FFFFFF"/>
                  </a:solidFill>
                </a14:hiddenFill>
              </a:ext>
            </a:extLst>
          </p:spPr>
        </p:cxnSp>
      </p:grpSp>
    </p:spTree>
    <p:extLst>
      <p:ext uri="{BB962C8B-B14F-4D97-AF65-F5344CB8AC3E}">
        <p14:creationId xmlns:p14="http://schemas.microsoft.com/office/powerpoint/2010/main" val="70809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83538" y="1602898"/>
            <a:ext cx="5992814" cy="3788729"/>
          </a:xfrm>
        </p:spPr>
        <p:txBody>
          <a:bodyPr/>
          <a:lstStyle/>
          <a:p>
            <a:pPr marL="0" indent="0">
              <a:spcBef>
                <a:spcPts val="2400"/>
              </a:spcBef>
              <a:buNone/>
            </a:pPr>
            <a:r>
              <a:rPr lang="en-US" sz="3400" dirty="0"/>
              <a:t>The Office 365 </a:t>
            </a:r>
            <a:r>
              <a:rPr lang="en-US" sz="3400" dirty="0" smtClean="0"/>
              <a:t>lists </a:t>
            </a:r>
            <a:r>
              <a:rPr lang="en-US" sz="3400" dirty="0"/>
              <a:t>SDK </a:t>
            </a:r>
            <a:r>
              <a:rPr lang="en-US" sz="3400" dirty="0" smtClean="0"/>
              <a:t/>
            </a:r>
            <a:br>
              <a:rPr lang="en-US" sz="3400" dirty="0" smtClean="0"/>
            </a:br>
            <a:r>
              <a:rPr lang="en-US" sz="3400" dirty="0" smtClean="0"/>
              <a:t>for </a:t>
            </a:r>
            <a:r>
              <a:rPr lang="en-US" sz="3400" dirty="0"/>
              <a:t>Android provides programmatic access to your Lists and List Items in Office 365 SharePoint Online</a:t>
            </a:r>
          </a:p>
          <a:p>
            <a:pPr marL="0" indent="0">
              <a:spcBef>
                <a:spcPts val="2400"/>
              </a:spcBef>
              <a:buNone/>
            </a:pPr>
            <a:r>
              <a:rPr lang="en-US" sz="3400" dirty="0"/>
              <a:t>Authentication is handled </a:t>
            </a:r>
            <a:r>
              <a:rPr lang="en-US" sz="3400" dirty="0" smtClean="0"/>
              <a:t/>
            </a:r>
            <a:br>
              <a:rPr lang="en-US" sz="3400" dirty="0" smtClean="0"/>
            </a:br>
            <a:r>
              <a:rPr lang="en-US" sz="3400" dirty="0" smtClean="0"/>
              <a:t>by </a:t>
            </a:r>
            <a:r>
              <a:rPr lang="en-US" sz="3400" dirty="0"/>
              <a:t>Azure Active </a:t>
            </a:r>
            <a:r>
              <a:rPr lang="en-US" sz="3400" dirty="0" smtClean="0"/>
              <a:t>Directory</a:t>
            </a:r>
            <a:endParaRPr lang="en-US" sz="3400" dirty="0"/>
          </a:p>
        </p:txBody>
      </p:sp>
      <p:sp>
        <p:nvSpPr>
          <p:cNvPr id="5" name="Rectangle 4"/>
          <p:cNvSpPr/>
          <p:nvPr/>
        </p:nvSpPr>
        <p:spPr bwMode="auto">
          <a:xfrm>
            <a:off x="0" y="0"/>
            <a:ext cx="5761038"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258">
                      <a:schemeClr val="bg1"/>
                    </a:gs>
                    <a:gs pos="29000">
                      <a:schemeClr val="bg1"/>
                    </a:gs>
                  </a:gsLst>
                  <a:lin ang="5400000" scaled="0"/>
                </a:gradFill>
              </a:rPr>
              <a:t>Overview</a:t>
            </a:r>
            <a:endParaRPr lang="en-US" dirty="0">
              <a:gradFill>
                <a:gsLst>
                  <a:gs pos="7258">
                    <a:schemeClr val="bg1"/>
                  </a:gs>
                  <a:gs pos="29000">
                    <a:schemeClr val="bg1"/>
                  </a:gs>
                </a:gsLst>
                <a:lin ang="5400000" scaled="0"/>
              </a:gradFill>
            </a:endParaRPr>
          </a:p>
        </p:txBody>
      </p:sp>
      <p:sp>
        <p:nvSpPr>
          <p:cNvPr id="7" name="Freeform 6"/>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nvGrpSpPr>
          <p:cNvPr id="12" name="Group 11"/>
          <p:cNvGrpSpPr/>
          <p:nvPr/>
        </p:nvGrpSpPr>
        <p:grpSpPr>
          <a:xfrm>
            <a:off x="8634697" y="163512"/>
            <a:ext cx="3722404" cy="306184"/>
            <a:chOff x="9345896" y="163512"/>
            <a:chExt cx="3722404" cy="306184"/>
          </a:xfrm>
        </p:grpSpPr>
        <p:sp>
          <p:nvSpPr>
            <p:cNvPr id="10" name="TextBox 9"/>
            <p:cNvSpPr txBox="1"/>
            <p:nvPr/>
          </p:nvSpPr>
          <p:spPr>
            <a:xfrm>
              <a:off x="9481453" y="182358"/>
              <a:ext cx="3586847"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Calling the Office 365 SharePoint lists API</a:t>
              </a:r>
            </a:p>
          </p:txBody>
        </p:sp>
        <p:sp>
          <p:nvSpPr>
            <p:cNvPr id="11" name="TextBox 10"/>
            <p:cNvSpPr txBox="1"/>
            <p:nvPr/>
          </p:nvSpPr>
          <p:spPr>
            <a:xfrm>
              <a:off x="9345896" y="163512"/>
              <a:ext cx="361882" cy="287338"/>
            </a:xfrm>
            <a:prstGeom prst="rect">
              <a:avLst/>
            </a:prstGeom>
            <a:noFill/>
          </p:spPr>
          <p:txBody>
            <a:bodyPr wrap="square" lIns="146304" tIns="91440" rIns="146304" bIns="91440" rtlCol="0">
              <a:noAutofit/>
            </a:bodyPr>
            <a:lstStyle/>
            <a:p>
              <a:pPr>
                <a:lnSpc>
                  <a:spcPct val="90000"/>
                </a:lnSpc>
              </a:pPr>
              <a:r>
                <a:rPr lang="en-US" sz="1600" b="1" dirty="0" smtClean="0">
                  <a:gradFill>
                    <a:gsLst>
                      <a:gs pos="68142">
                        <a:schemeClr val="accent4">
                          <a:lumMod val="75000"/>
                        </a:schemeClr>
                      </a:gs>
                      <a:gs pos="31000">
                        <a:schemeClr val="accent4">
                          <a:lumMod val="75000"/>
                        </a:schemeClr>
                      </a:gs>
                    </a:gsLst>
                    <a:lin ang="5400000" scaled="0"/>
                  </a:gradFill>
                </a:rPr>
                <a:t>5</a:t>
              </a:r>
            </a:p>
          </p:txBody>
        </p:sp>
      </p:grpSp>
    </p:spTree>
    <p:extLst>
      <p:ext uri="{BB962C8B-B14F-4D97-AF65-F5344CB8AC3E}">
        <p14:creationId xmlns:p14="http://schemas.microsoft.com/office/powerpoint/2010/main" val="4210271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64" presetClass="path" presetSubtype="0" decel="100000" fill="hold" grpId="1" nodeType="withEffect">
                                  <p:stCondLst>
                                    <p:cond delay="0"/>
                                  </p:stCondLst>
                                  <p:childTnLst>
                                    <p:animMotion origin="layout" path="M -2.8338E-7 -4.13073E-7 L -2.8338E-7 -0.04335 " pathEditMode="relative" rAng="0" ptsTypes="AA">
                                      <p:cBhvr>
                                        <p:cTn id="17" dur="500" spd="-100000" fill="hold"/>
                                        <p:tgtEl>
                                          <p:spTgt spid="6"/>
                                        </p:tgtEl>
                                        <p:attrNameLst>
                                          <p:attrName>ppt_x</p:attrName>
                                          <p:attrName>ppt_y</p:attrName>
                                        </p:attrNameLst>
                                      </p:cBhvr>
                                      <p:rCtr x="0" y="-2179"/>
                                    </p:animMotion>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500"/>
                                        <p:tgtEl>
                                          <p:spTgt spid="2">
                                            <p:txEl>
                                              <p:pRg st="0" end="0"/>
                                            </p:txEl>
                                          </p:spTgt>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Effect transition="in" filter="fade">
                                      <p:cBhvr>
                                        <p:cTn id="25"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animBg="1"/>
      <p:bldP spid="6" grpId="0"/>
      <p:bldP spid="6" grpId="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83538" y="1476375"/>
            <a:ext cx="5992814" cy="3088025"/>
          </a:xfrm>
        </p:spPr>
        <p:txBody>
          <a:bodyPr/>
          <a:lstStyle/>
          <a:p>
            <a:pPr marL="0" indent="0">
              <a:spcBef>
                <a:spcPts val="2400"/>
              </a:spcBef>
              <a:buNone/>
            </a:pPr>
            <a:r>
              <a:rPr lang="en-NZ" sz="3400" dirty="0">
                <a:hlinkClick r:id="rId3"/>
              </a:rPr>
              <a:t>https://github.com/OfficeDev/Office-365-SDK-for-Android</a:t>
            </a:r>
            <a:endParaRPr lang="en-NZ" sz="3400" dirty="0"/>
          </a:p>
          <a:p>
            <a:pPr marL="0" indent="0">
              <a:spcBef>
                <a:spcPts val="2400"/>
              </a:spcBef>
              <a:buNone/>
            </a:pPr>
            <a:r>
              <a:rPr lang="en-US" sz="3400" dirty="0"/>
              <a:t>Install by adding to your </a:t>
            </a:r>
            <a:r>
              <a:rPr lang="en-US" sz="3400" dirty="0" err="1"/>
              <a:t>build.gradle</a:t>
            </a:r>
            <a:r>
              <a:rPr lang="en-US" sz="3400" dirty="0"/>
              <a:t>:</a:t>
            </a:r>
          </a:p>
          <a:p>
            <a:pPr marL="228600" indent="-228600">
              <a:spcBef>
                <a:spcPts val="816"/>
              </a:spcBef>
            </a:pPr>
            <a:r>
              <a:rPr lang="en-US" sz="2200" dirty="0">
                <a:latin typeface="Consolas" panose="020B0609020204030204" pitchFamily="49" charset="0"/>
                <a:cs typeface="Consolas" panose="020B0609020204030204" pitchFamily="49" charset="0"/>
              </a:rPr>
              <a:t>com.microsoft.services:list-services:0.9+</a:t>
            </a:r>
          </a:p>
        </p:txBody>
      </p:sp>
      <p:sp>
        <p:nvSpPr>
          <p:cNvPr id="5" name="Rectangle 4"/>
          <p:cNvSpPr/>
          <p:nvPr/>
        </p:nvSpPr>
        <p:spPr bwMode="auto">
          <a:xfrm>
            <a:off x="0" y="0"/>
            <a:ext cx="5761038"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258">
                      <a:schemeClr val="bg1"/>
                    </a:gs>
                    <a:gs pos="29000">
                      <a:schemeClr val="bg1"/>
                    </a:gs>
                  </a:gsLst>
                  <a:lin ang="5400000" scaled="0"/>
                </a:gradFill>
              </a:rPr>
              <a:t>Where can I find it?</a:t>
            </a:r>
            <a:endParaRPr lang="en-US" dirty="0">
              <a:gradFill>
                <a:gsLst>
                  <a:gs pos="7258">
                    <a:schemeClr val="bg1"/>
                  </a:gs>
                  <a:gs pos="29000">
                    <a:schemeClr val="bg1"/>
                  </a:gs>
                </a:gsLst>
                <a:lin ang="5400000" scaled="0"/>
              </a:gradFill>
            </a:endParaRPr>
          </a:p>
        </p:txBody>
      </p:sp>
      <p:sp>
        <p:nvSpPr>
          <p:cNvPr id="7" name="Freeform 6"/>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nvGrpSpPr>
          <p:cNvPr id="8" name="Group 7"/>
          <p:cNvGrpSpPr/>
          <p:nvPr/>
        </p:nvGrpSpPr>
        <p:grpSpPr>
          <a:xfrm>
            <a:off x="8634697" y="163512"/>
            <a:ext cx="3722404" cy="306184"/>
            <a:chOff x="9345896" y="163512"/>
            <a:chExt cx="3722404" cy="306184"/>
          </a:xfrm>
        </p:grpSpPr>
        <p:sp>
          <p:nvSpPr>
            <p:cNvPr id="9" name="TextBox 8"/>
            <p:cNvSpPr txBox="1"/>
            <p:nvPr/>
          </p:nvSpPr>
          <p:spPr>
            <a:xfrm>
              <a:off x="9481453" y="182358"/>
              <a:ext cx="3586847"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Calling the Office 365 SharePoint lists API</a:t>
              </a:r>
            </a:p>
          </p:txBody>
        </p:sp>
        <p:sp>
          <p:nvSpPr>
            <p:cNvPr id="10" name="TextBox 9"/>
            <p:cNvSpPr txBox="1"/>
            <p:nvPr/>
          </p:nvSpPr>
          <p:spPr>
            <a:xfrm>
              <a:off x="9345896" y="163512"/>
              <a:ext cx="361882" cy="287338"/>
            </a:xfrm>
            <a:prstGeom prst="rect">
              <a:avLst/>
            </a:prstGeom>
            <a:noFill/>
          </p:spPr>
          <p:txBody>
            <a:bodyPr wrap="square" lIns="146304" tIns="91440" rIns="146304" bIns="91440" rtlCol="0">
              <a:noAutofit/>
            </a:bodyPr>
            <a:lstStyle/>
            <a:p>
              <a:pPr>
                <a:lnSpc>
                  <a:spcPct val="90000"/>
                </a:lnSpc>
              </a:pPr>
              <a:r>
                <a:rPr lang="en-US" sz="1600" b="1" dirty="0" smtClean="0">
                  <a:gradFill>
                    <a:gsLst>
                      <a:gs pos="68142">
                        <a:schemeClr val="accent4">
                          <a:lumMod val="75000"/>
                        </a:schemeClr>
                      </a:gs>
                      <a:gs pos="31000">
                        <a:schemeClr val="accent4">
                          <a:lumMod val="75000"/>
                        </a:schemeClr>
                      </a:gs>
                    </a:gsLst>
                    <a:lin ang="5400000" scaled="0"/>
                  </a:gradFill>
                </a:rPr>
                <a:t>5</a:t>
              </a:r>
            </a:p>
          </p:txBody>
        </p:sp>
      </p:grpSp>
    </p:spTree>
    <p:extLst>
      <p:ext uri="{BB962C8B-B14F-4D97-AF65-F5344CB8AC3E}">
        <p14:creationId xmlns:p14="http://schemas.microsoft.com/office/powerpoint/2010/main" val="120900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64" presetClass="path" presetSubtype="0" decel="100000" fill="hold" grpId="1" nodeType="withEffect">
                                  <p:stCondLst>
                                    <p:cond delay="0"/>
                                  </p:stCondLst>
                                  <p:childTnLst>
                                    <p:animMotion origin="layout" path="M -2.8338E-7 -4.13073E-7 L -2.8338E-7 -0.04335 " pathEditMode="relative" rAng="0" ptsTypes="AA">
                                      <p:cBhvr>
                                        <p:cTn id="9" dur="500" spd="-100000" fill="hold"/>
                                        <p:tgtEl>
                                          <p:spTgt spid="6"/>
                                        </p:tgtEl>
                                        <p:attrNameLst>
                                          <p:attrName>ppt_x</p:attrName>
                                          <p:attrName>ppt_y</p:attrName>
                                        </p:attrNameLst>
                                      </p:cBhvr>
                                      <p:rCtr x="0" y="-2179"/>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p:bldP spid="6"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83538" y="2035324"/>
            <a:ext cx="5992814" cy="2923877"/>
          </a:xfrm>
        </p:spPr>
        <p:txBody>
          <a:bodyPr/>
          <a:lstStyle/>
          <a:p>
            <a:pPr marL="0" indent="0">
              <a:spcBef>
                <a:spcPts val="2400"/>
              </a:spcBef>
              <a:buNone/>
            </a:pPr>
            <a:r>
              <a:rPr lang="en-US" sz="3400" dirty="0"/>
              <a:t>Lists</a:t>
            </a:r>
          </a:p>
          <a:p>
            <a:pPr marL="231775" lvl="1" indent="-231775"/>
            <a:r>
              <a:rPr lang="en-US" sz="2200" dirty="0"/>
              <a:t>Enumerate lists</a:t>
            </a:r>
          </a:p>
          <a:p>
            <a:pPr marL="231775" lvl="1" indent="-231775"/>
            <a:r>
              <a:rPr lang="en-US" sz="2200" dirty="0"/>
              <a:t>Enumerate list fields/columns</a:t>
            </a:r>
          </a:p>
          <a:p>
            <a:pPr marL="0" indent="0">
              <a:spcBef>
                <a:spcPts val="2400"/>
              </a:spcBef>
              <a:buNone/>
            </a:pPr>
            <a:r>
              <a:rPr lang="en-US" sz="3400" dirty="0"/>
              <a:t>List </a:t>
            </a:r>
            <a:r>
              <a:rPr lang="en-US" sz="3400" dirty="0" smtClean="0"/>
              <a:t>items</a:t>
            </a:r>
            <a:endParaRPr lang="en-US" sz="3400" dirty="0"/>
          </a:p>
          <a:p>
            <a:pPr marL="231775" lvl="1" indent="-231775"/>
            <a:r>
              <a:rPr lang="en-US" sz="2200" dirty="0"/>
              <a:t>Enumerate list items</a:t>
            </a:r>
          </a:p>
          <a:p>
            <a:pPr marL="231775" lvl="1" indent="-231775"/>
            <a:r>
              <a:rPr lang="en-US" sz="2200" dirty="0"/>
              <a:t>Create, read, </a:t>
            </a:r>
            <a:r>
              <a:rPr lang="en-US" sz="2200" dirty="0" smtClean="0"/>
              <a:t>update, </a:t>
            </a:r>
            <a:r>
              <a:rPr lang="en-US" sz="2200" dirty="0"/>
              <a:t>and delete list items</a:t>
            </a:r>
          </a:p>
        </p:txBody>
      </p:sp>
      <p:sp>
        <p:nvSpPr>
          <p:cNvPr id="5" name="Rectangle 4"/>
          <p:cNvSpPr/>
          <p:nvPr/>
        </p:nvSpPr>
        <p:spPr bwMode="auto">
          <a:xfrm>
            <a:off x="0" y="0"/>
            <a:ext cx="5761038"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258">
                      <a:schemeClr val="bg1"/>
                    </a:gs>
                    <a:gs pos="29000">
                      <a:schemeClr val="bg1"/>
                    </a:gs>
                  </a:gsLst>
                  <a:lin ang="5400000" scaled="0"/>
                </a:gradFill>
              </a:rPr>
              <a:t>What can I do</a:t>
            </a:r>
            <a:br>
              <a:rPr lang="en-US" dirty="0" smtClean="0">
                <a:gradFill>
                  <a:gsLst>
                    <a:gs pos="7258">
                      <a:schemeClr val="bg1"/>
                    </a:gs>
                    <a:gs pos="29000">
                      <a:schemeClr val="bg1"/>
                    </a:gs>
                  </a:gsLst>
                  <a:lin ang="5400000" scaled="0"/>
                </a:gradFill>
              </a:rPr>
            </a:br>
            <a:r>
              <a:rPr lang="en-US" dirty="0" smtClean="0">
                <a:gradFill>
                  <a:gsLst>
                    <a:gs pos="7258">
                      <a:schemeClr val="bg1"/>
                    </a:gs>
                    <a:gs pos="29000">
                      <a:schemeClr val="bg1"/>
                    </a:gs>
                  </a:gsLst>
                  <a:lin ang="5400000" scaled="0"/>
                </a:gradFill>
              </a:rPr>
              <a:t>with it?</a:t>
            </a:r>
            <a:endParaRPr lang="en-US" dirty="0">
              <a:gradFill>
                <a:gsLst>
                  <a:gs pos="7258">
                    <a:schemeClr val="bg1"/>
                  </a:gs>
                  <a:gs pos="29000">
                    <a:schemeClr val="bg1"/>
                  </a:gs>
                </a:gsLst>
                <a:lin ang="5400000" scaled="0"/>
              </a:gradFill>
            </a:endParaRPr>
          </a:p>
        </p:txBody>
      </p:sp>
      <p:sp>
        <p:nvSpPr>
          <p:cNvPr id="7" name="Freeform 6"/>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nvGrpSpPr>
          <p:cNvPr id="8" name="Group 7"/>
          <p:cNvGrpSpPr/>
          <p:nvPr/>
        </p:nvGrpSpPr>
        <p:grpSpPr>
          <a:xfrm>
            <a:off x="8634697" y="163512"/>
            <a:ext cx="3722404" cy="306184"/>
            <a:chOff x="9345896" y="163512"/>
            <a:chExt cx="3722404" cy="306184"/>
          </a:xfrm>
        </p:grpSpPr>
        <p:sp>
          <p:nvSpPr>
            <p:cNvPr id="9" name="TextBox 8"/>
            <p:cNvSpPr txBox="1"/>
            <p:nvPr/>
          </p:nvSpPr>
          <p:spPr>
            <a:xfrm>
              <a:off x="9481453" y="182358"/>
              <a:ext cx="3586847"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Calling the Office 365 SharePoint lists API</a:t>
              </a:r>
            </a:p>
          </p:txBody>
        </p:sp>
        <p:sp>
          <p:nvSpPr>
            <p:cNvPr id="10" name="TextBox 9"/>
            <p:cNvSpPr txBox="1"/>
            <p:nvPr/>
          </p:nvSpPr>
          <p:spPr>
            <a:xfrm>
              <a:off x="9345896" y="163512"/>
              <a:ext cx="361882" cy="287338"/>
            </a:xfrm>
            <a:prstGeom prst="rect">
              <a:avLst/>
            </a:prstGeom>
            <a:noFill/>
          </p:spPr>
          <p:txBody>
            <a:bodyPr wrap="square" lIns="146304" tIns="91440" rIns="146304" bIns="91440" rtlCol="0">
              <a:noAutofit/>
            </a:bodyPr>
            <a:lstStyle/>
            <a:p>
              <a:pPr>
                <a:lnSpc>
                  <a:spcPct val="90000"/>
                </a:lnSpc>
              </a:pPr>
              <a:r>
                <a:rPr lang="en-US" sz="1600" b="1" dirty="0" smtClean="0">
                  <a:gradFill>
                    <a:gsLst>
                      <a:gs pos="68142">
                        <a:schemeClr val="accent4">
                          <a:lumMod val="75000"/>
                        </a:schemeClr>
                      </a:gs>
                      <a:gs pos="31000">
                        <a:schemeClr val="accent4">
                          <a:lumMod val="75000"/>
                        </a:schemeClr>
                      </a:gs>
                    </a:gsLst>
                    <a:lin ang="5400000" scaled="0"/>
                  </a:gradFill>
                </a:rPr>
                <a:t>5</a:t>
              </a:r>
            </a:p>
          </p:txBody>
        </p:sp>
      </p:grpSp>
    </p:spTree>
    <p:extLst>
      <p:ext uri="{BB962C8B-B14F-4D97-AF65-F5344CB8AC3E}">
        <p14:creationId xmlns:p14="http://schemas.microsoft.com/office/powerpoint/2010/main" val="181708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64" presetClass="path" presetSubtype="0" decel="100000" fill="hold" grpId="1" nodeType="withEffect">
                                  <p:stCondLst>
                                    <p:cond delay="0"/>
                                  </p:stCondLst>
                                  <p:childTnLst>
                                    <p:animMotion origin="layout" path="M -2.8338E-7 -4.13073E-7 L -2.8338E-7 -0.04335 " pathEditMode="relative" rAng="0" ptsTypes="AA">
                                      <p:cBhvr>
                                        <p:cTn id="9" dur="500" spd="-100000" fill="hold"/>
                                        <p:tgtEl>
                                          <p:spTgt spid="6"/>
                                        </p:tgtEl>
                                        <p:attrNameLst>
                                          <p:attrName>ppt_x</p:attrName>
                                          <p:attrName>ppt_y</p:attrName>
                                        </p:attrNameLst>
                                      </p:cBhvr>
                                      <p:rCtr x="0" y="-2179"/>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fade">
                                      <p:cBhvr>
                                        <p:cTn id="16" dur="500"/>
                                        <p:tgtEl>
                                          <p:spTgt spid="2">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500"/>
                                        <p:tgtEl>
                                          <p:spTgt spid="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p:bldP spid="6"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dirty="0"/>
          </a:p>
        </p:txBody>
      </p:sp>
      <p:sp>
        <p:nvSpPr>
          <p:cNvPr id="6" name="Text Placeholder 5"/>
          <p:cNvSpPr>
            <a:spLocks noGrp="1"/>
          </p:cNvSpPr>
          <p:nvPr>
            <p:ph type="body" sz="quarter" idx="12"/>
          </p:nvPr>
        </p:nvSpPr>
        <p:spPr/>
        <p:txBody>
          <a:bodyPr/>
          <a:lstStyle/>
          <a:p>
            <a:r>
              <a:rPr lang="en-US" smtClean="0"/>
              <a:t>SharePoint lists</a:t>
            </a:r>
            <a:endParaRPr lang="en-US" dirty="0"/>
          </a:p>
        </p:txBody>
      </p:sp>
      <p:sp>
        <p:nvSpPr>
          <p:cNvPr id="4" name="Slide Number Placeholder 3"/>
          <p:cNvSpPr>
            <a:spLocks noGrp="1"/>
          </p:cNvSpPr>
          <p:nvPr>
            <p:ph type="sldNum" sz="quarter" idx="4294967295"/>
          </p:nvPr>
        </p:nvSpPr>
        <p:spPr>
          <a:xfrm>
            <a:off x="0" y="6467475"/>
            <a:ext cx="560388" cy="219075"/>
          </a:xfrm>
          <a:prstGeom prst="rect">
            <a:avLst/>
          </a:prstGeom>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34</a:t>
            </a:fld>
            <a:endParaRPr lang="en-US" dirty="0">
              <a:gradFill>
                <a:gsLst>
                  <a:gs pos="100000">
                    <a:srgbClr val="797A7D"/>
                  </a:gs>
                  <a:gs pos="0">
                    <a:srgbClr val="797A7D"/>
                  </a:gs>
                </a:gsLst>
                <a:lin ang="5400000" scaled="0"/>
              </a:gradFill>
            </a:endParaRPr>
          </a:p>
        </p:txBody>
      </p:sp>
      <p:grpSp>
        <p:nvGrpSpPr>
          <p:cNvPr id="8" name="Group 7"/>
          <p:cNvGrpSpPr/>
          <p:nvPr/>
        </p:nvGrpSpPr>
        <p:grpSpPr>
          <a:xfrm>
            <a:off x="5937247" y="3062258"/>
            <a:ext cx="6042028" cy="3686645"/>
            <a:chOff x="8092941" y="4424546"/>
            <a:chExt cx="3319523" cy="2025463"/>
          </a:xfrm>
        </p:grpSpPr>
        <p:grpSp>
          <p:nvGrpSpPr>
            <p:cNvPr id="9" name="Group 8"/>
            <p:cNvGrpSpPr/>
            <p:nvPr/>
          </p:nvGrpSpPr>
          <p:grpSpPr>
            <a:xfrm>
              <a:off x="8515202" y="4424546"/>
              <a:ext cx="2897262" cy="2025463"/>
              <a:chOff x="4243570" y="1476299"/>
              <a:chExt cx="3749792" cy="2621469"/>
            </a:xfrm>
          </p:grpSpPr>
          <p:grpSp>
            <p:nvGrpSpPr>
              <p:cNvPr id="11" name="Group 10"/>
              <p:cNvGrpSpPr/>
              <p:nvPr/>
            </p:nvGrpSpPr>
            <p:grpSpPr>
              <a:xfrm>
                <a:off x="6728351" y="3141663"/>
                <a:ext cx="896938" cy="695325"/>
                <a:chOff x="6638926" y="3141663"/>
                <a:chExt cx="896938" cy="695325"/>
              </a:xfrm>
            </p:grpSpPr>
            <p:sp>
              <p:nvSpPr>
                <p:cNvPr id="48"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49"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50"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51"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52"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53"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54"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55"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56"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57"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grpSp>
          <p:grpSp>
            <p:nvGrpSpPr>
              <p:cNvPr id="12" name="Group 11"/>
              <p:cNvGrpSpPr/>
              <p:nvPr/>
            </p:nvGrpSpPr>
            <p:grpSpPr>
              <a:xfrm rot="1103645">
                <a:off x="6767684" y="1476299"/>
                <a:ext cx="1225678" cy="1846263"/>
                <a:chOff x="6413501" y="1441450"/>
                <a:chExt cx="1225678" cy="1846263"/>
              </a:xfrm>
            </p:grpSpPr>
            <p:sp>
              <p:nvSpPr>
                <p:cNvPr id="24"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25"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26"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27"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28"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29"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30"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31"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32"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33"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34"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35"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36"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37"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38"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39"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40"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41"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42"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43"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44"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45"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46"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47"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grpSp>
          <p:grpSp>
            <p:nvGrpSpPr>
              <p:cNvPr id="13" name="Group 12"/>
              <p:cNvGrpSpPr/>
              <p:nvPr/>
            </p:nvGrpSpPr>
            <p:grpSpPr>
              <a:xfrm>
                <a:off x="4243570" y="3315652"/>
                <a:ext cx="2525262" cy="593085"/>
                <a:chOff x="4243570" y="3315652"/>
                <a:chExt cx="2525262" cy="593085"/>
              </a:xfrm>
            </p:grpSpPr>
            <p:sp>
              <p:nvSpPr>
                <p:cNvPr id="21" name="Freeform 20"/>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dirty="0" smtClean="0">
                    <a:solidFill>
                      <a:srgbClr val="505050"/>
                    </a:solidFill>
                  </a:endParaRPr>
                </a:p>
              </p:txBody>
            </p:sp>
            <p:sp>
              <p:nvSpPr>
                <p:cNvPr id="22" name="Freeform 21"/>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dirty="0" smtClean="0">
                    <a:solidFill>
                      <a:srgbClr val="505050"/>
                    </a:solidFill>
                  </a:endParaRPr>
                </a:p>
              </p:txBody>
            </p:sp>
            <p:sp>
              <p:nvSpPr>
                <p:cNvPr id="23" name="Freeform 22"/>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dirty="0" smtClean="0">
                    <a:solidFill>
                      <a:srgbClr val="505050"/>
                    </a:solidFill>
                  </a:endParaRPr>
                </a:p>
              </p:txBody>
            </p:sp>
          </p:grpSp>
          <p:grpSp>
            <p:nvGrpSpPr>
              <p:cNvPr id="14" name="Group 13"/>
              <p:cNvGrpSpPr/>
              <p:nvPr/>
            </p:nvGrpSpPr>
            <p:grpSpPr>
              <a:xfrm rot="2350315">
                <a:off x="5989331" y="2507581"/>
                <a:ext cx="598331" cy="829441"/>
                <a:chOff x="6006115" y="2691336"/>
                <a:chExt cx="598331" cy="829441"/>
              </a:xfrm>
            </p:grpSpPr>
            <p:sp>
              <p:nvSpPr>
                <p:cNvPr id="19" name="Freeform 18"/>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20" name="Rectangle 19"/>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7" name="Freeform 16"/>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18" name="Rectangle 17"/>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grpSp>
          <p:pic>
            <p:nvPicPr>
              <p:cNvPr id="16" name="Picture 1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10" name="Freeform 9"/>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dirty="0" smtClean="0">
                <a:solidFill>
                  <a:srgbClr val="505050"/>
                </a:solidFill>
              </a:endParaRPr>
            </a:p>
          </p:txBody>
        </p:sp>
      </p:grpSp>
    </p:spTree>
    <p:extLst>
      <p:ext uri="{BB962C8B-B14F-4D97-AF65-F5344CB8AC3E}">
        <p14:creationId xmlns:p14="http://schemas.microsoft.com/office/powerpoint/2010/main" val="41195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br>
              <a:rPr lang="en-US" dirty="0" smtClean="0"/>
            </a:br>
            <a:endParaRPr lang="en-US" dirty="0"/>
          </a:p>
        </p:txBody>
      </p:sp>
      <p:grpSp>
        <p:nvGrpSpPr>
          <p:cNvPr id="6" name="Group 5"/>
          <p:cNvGrpSpPr/>
          <p:nvPr/>
        </p:nvGrpSpPr>
        <p:grpSpPr>
          <a:xfrm>
            <a:off x="457580" y="2378542"/>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1966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Introduction</a:t>
            </a:r>
          </a:p>
        </p:txBody>
      </p:sp>
      <p:sp>
        <p:nvSpPr>
          <p:cNvPr id="16" name="Rectangle 15"/>
          <p:cNvSpPr/>
          <p:nvPr/>
        </p:nvSpPr>
        <p:spPr bwMode="auto">
          <a:xfrm>
            <a:off x="1168400" y="2281494"/>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Azure AD authorization</a:t>
            </a:r>
            <a:endParaRPr lang="en-US" sz="3200" dirty="0">
              <a:gradFill>
                <a:gsLst>
                  <a:gs pos="1250">
                    <a:schemeClr val="tx1"/>
                  </a:gs>
                  <a:gs pos="99000">
                    <a:schemeClr val="tx1"/>
                  </a:gs>
                </a:gsLst>
                <a:lin ang="5400000" scaled="0"/>
              </a:gradFill>
              <a:latin typeface="+mj-lt"/>
            </a:endParaRPr>
          </a:p>
        </p:txBody>
      </p:sp>
      <p:sp>
        <p:nvSpPr>
          <p:cNvPr id="17" name="Rectangle 16"/>
          <p:cNvSpPr/>
          <p:nvPr/>
        </p:nvSpPr>
        <p:spPr bwMode="auto">
          <a:xfrm>
            <a:off x="1168400" y="312261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Exchange APIs</a:t>
            </a:r>
            <a:endParaRPr lang="en-US" sz="3200" dirty="0">
              <a:gradFill>
                <a:gsLst>
                  <a:gs pos="1250">
                    <a:schemeClr val="tx1"/>
                  </a:gs>
                  <a:gs pos="99000">
                    <a:schemeClr val="tx1"/>
                  </a:gs>
                </a:gsLst>
                <a:lin ang="5400000" scaled="0"/>
              </a:gradFill>
              <a:latin typeface="+mj-lt"/>
            </a:endParaRPr>
          </a:p>
        </p:txBody>
      </p:sp>
      <p:sp>
        <p:nvSpPr>
          <p:cNvPr id="18" name="Rectangle 17"/>
          <p:cNvSpPr/>
          <p:nvPr/>
        </p:nvSpPr>
        <p:spPr bwMode="auto">
          <a:xfrm>
            <a:off x="1168400" y="3963736"/>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OneDrive for Business APIs</a:t>
            </a:r>
            <a:endParaRPr lang="en-US" sz="3200" dirty="0">
              <a:gradFill>
                <a:gsLst>
                  <a:gs pos="1250">
                    <a:schemeClr val="tx1"/>
                  </a:gs>
                  <a:gs pos="99000">
                    <a:schemeClr val="tx1"/>
                  </a:gs>
                </a:gsLst>
                <a:lin ang="5400000" scaled="0"/>
              </a:gradFill>
              <a:latin typeface="+mj-lt"/>
            </a:endParaRPr>
          </a:p>
        </p:txBody>
      </p:sp>
      <p:grpSp>
        <p:nvGrpSpPr>
          <p:cNvPr id="19" name="Group 18"/>
          <p:cNvGrpSpPr/>
          <p:nvPr/>
        </p:nvGrpSpPr>
        <p:grpSpPr>
          <a:xfrm>
            <a:off x="457580" y="4060784"/>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2" name="Rectangle 21"/>
          <p:cNvSpPr/>
          <p:nvPr/>
        </p:nvSpPr>
        <p:spPr bwMode="auto">
          <a:xfrm>
            <a:off x="1168400" y="4804856"/>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SharePoint lists APIs</a:t>
            </a:r>
            <a:endParaRPr lang="en-US" sz="3200" dirty="0">
              <a:gradFill>
                <a:gsLst>
                  <a:gs pos="1250">
                    <a:schemeClr val="tx1"/>
                  </a:gs>
                  <a:gs pos="99000">
                    <a:schemeClr val="tx1"/>
                  </a:gs>
                </a:gsLst>
                <a:lin ang="5400000" scaled="0"/>
              </a:gradFill>
              <a:latin typeface="+mj-lt"/>
            </a:endParaRPr>
          </a:p>
        </p:txBody>
      </p:sp>
      <p:grpSp>
        <p:nvGrpSpPr>
          <p:cNvPr id="23" name="Group 22"/>
          <p:cNvGrpSpPr/>
          <p:nvPr/>
        </p:nvGrpSpPr>
        <p:grpSpPr>
          <a:xfrm>
            <a:off x="457580" y="4901904"/>
            <a:ext cx="364194" cy="364194"/>
            <a:chOff x="457580" y="2341896"/>
            <a:chExt cx="364194" cy="364194"/>
          </a:xfrm>
        </p:grpSpPr>
        <p:sp>
          <p:nvSpPr>
            <p:cNvPr id="24" name="Oval 2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 name="Right Arrow 24"/>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 name="Group 25"/>
          <p:cNvGrpSpPr/>
          <p:nvPr/>
        </p:nvGrpSpPr>
        <p:grpSpPr>
          <a:xfrm>
            <a:off x="6981371" y="2879440"/>
            <a:ext cx="4997904" cy="3641245"/>
            <a:chOff x="5308651" y="1710037"/>
            <a:chExt cx="6843741" cy="4986038"/>
          </a:xfrm>
        </p:grpSpPr>
        <p:grpSp>
          <p:nvGrpSpPr>
            <p:cNvPr id="27" name="Group 26"/>
            <p:cNvGrpSpPr/>
            <p:nvPr/>
          </p:nvGrpSpPr>
          <p:grpSpPr>
            <a:xfrm>
              <a:off x="8356600" y="5895975"/>
              <a:ext cx="2466975" cy="800100"/>
              <a:chOff x="8356600" y="5222875"/>
              <a:chExt cx="2466975" cy="800100"/>
            </a:xfrm>
          </p:grpSpPr>
          <p:sp>
            <p:nvSpPr>
              <p:cNvPr id="246" name="Rectangle 245"/>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7" name="Group 246"/>
              <p:cNvGrpSpPr/>
              <p:nvPr/>
            </p:nvGrpSpPr>
            <p:grpSpPr>
              <a:xfrm>
                <a:off x="8415948" y="5283201"/>
                <a:ext cx="2344108" cy="678908"/>
                <a:chOff x="8415948" y="5283201"/>
                <a:chExt cx="2344108" cy="678908"/>
              </a:xfrm>
            </p:grpSpPr>
            <p:sp>
              <p:nvSpPr>
                <p:cNvPr id="248" name="Rectangle 247"/>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5" name="Rectangle 254"/>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0" name="Rectangle 259"/>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1" name="Rectangle 260"/>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2" name="Rectangle 261"/>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3" name="Rectangle 262"/>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4" name="Rectangle 263"/>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5" name="Rectangle 264"/>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6" name="Rectangle 265"/>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8" name="Rectangle 267"/>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9" name="Rectangle 268"/>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0" name="Rectangle 269"/>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1" name="Rectangle 270"/>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2" name="Rectangle 271"/>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3" name="Rectangle 272"/>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6" name="Rectangle 275"/>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7" name="Rectangle 276"/>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ectangle 277"/>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9" name="Rectangle 278"/>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0" name="Rectangle 279"/>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ectangle 280"/>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2" name="Rectangle 281"/>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3" name="Rectangle 282"/>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ectangle 283"/>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5" name="Rectangle 284"/>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7" name="Rectangle 286"/>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8" name="Rectangle 287"/>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9" name="Rectangle 288"/>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0" name="Rectangle 289"/>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1" name="Rectangle 290"/>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2" name="Rectangle 291"/>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3" name="Rectangle 292"/>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4" name="Rectangle 293"/>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8" name="Group 27"/>
            <p:cNvGrpSpPr/>
            <p:nvPr/>
          </p:nvGrpSpPr>
          <p:grpSpPr>
            <a:xfrm>
              <a:off x="5308651" y="3794814"/>
              <a:ext cx="2367066" cy="1665498"/>
              <a:chOff x="5308651" y="3121714"/>
              <a:chExt cx="2367066" cy="1665498"/>
            </a:xfrm>
          </p:grpSpPr>
          <p:sp>
            <p:nvSpPr>
              <p:cNvPr id="244"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Rectangle 244"/>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9" name="Group 28"/>
            <p:cNvGrpSpPr/>
            <p:nvPr/>
          </p:nvGrpSpPr>
          <p:grpSpPr>
            <a:xfrm>
              <a:off x="7740650" y="3804195"/>
              <a:ext cx="1476375" cy="1967955"/>
              <a:chOff x="7740650" y="3131095"/>
              <a:chExt cx="1476375" cy="1967955"/>
            </a:xfrm>
          </p:grpSpPr>
          <p:grpSp>
            <p:nvGrpSpPr>
              <p:cNvPr id="196" name="Group 195"/>
              <p:cNvGrpSpPr/>
              <p:nvPr/>
            </p:nvGrpSpPr>
            <p:grpSpPr>
              <a:xfrm>
                <a:off x="7740650" y="3131095"/>
                <a:ext cx="1476375" cy="1967955"/>
                <a:chOff x="7740650" y="3131095"/>
                <a:chExt cx="1476375" cy="1967955"/>
              </a:xfrm>
            </p:grpSpPr>
            <p:sp>
              <p:nvSpPr>
                <p:cNvPr id="242" name="Rectangle 241"/>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7" name="Group 196"/>
              <p:cNvGrpSpPr/>
              <p:nvPr/>
            </p:nvGrpSpPr>
            <p:grpSpPr>
              <a:xfrm>
                <a:off x="7861286" y="3300413"/>
                <a:ext cx="182880" cy="90578"/>
                <a:chOff x="7861286" y="3300413"/>
                <a:chExt cx="182880" cy="90578"/>
              </a:xfrm>
            </p:grpSpPr>
            <p:sp>
              <p:nvSpPr>
                <p:cNvPr id="240" name="Rectangle 239"/>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1" name="Rectangle 240"/>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8" name="Group 197"/>
              <p:cNvGrpSpPr/>
              <p:nvPr/>
            </p:nvGrpSpPr>
            <p:grpSpPr>
              <a:xfrm>
                <a:off x="7923541" y="3475943"/>
                <a:ext cx="1158557" cy="228744"/>
                <a:chOff x="7923541" y="3488009"/>
                <a:chExt cx="1158557" cy="228744"/>
              </a:xfrm>
            </p:grpSpPr>
            <p:sp>
              <p:nvSpPr>
                <p:cNvPr id="231" name="Rectangle 230"/>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6" name="Rectangle 235"/>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7" name="Rectangle 236"/>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8" name="Rectangle 237"/>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9" name="Rectangle 238"/>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9" name="Group 198"/>
              <p:cNvGrpSpPr/>
              <p:nvPr/>
            </p:nvGrpSpPr>
            <p:grpSpPr>
              <a:xfrm>
                <a:off x="7861286" y="3789639"/>
                <a:ext cx="303354" cy="90756"/>
                <a:chOff x="7861286" y="3793332"/>
                <a:chExt cx="303354" cy="90756"/>
              </a:xfrm>
            </p:grpSpPr>
            <p:sp>
              <p:nvSpPr>
                <p:cNvPr id="229" name="Rectangle 228"/>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0" name="Rectangle 229"/>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0" name="Group 199"/>
              <p:cNvGrpSpPr/>
              <p:nvPr/>
            </p:nvGrpSpPr>
            <p:grpSpPr>
              <a:xfrm>
                <a:off x="7861286" y="3965347"/>
                <a:ext cx="977279" cy="294462"/>
                <a:chOff x="7861286" y="3976867"/>
                <a:chExt cx="977279" cy="294462"/>
              </a:xfrm>
            </p:grpSpPr>
            <p:sp>
              <p:nvSpPr>
                <p:cNvPr id="220" name="Rectangle 219"/>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1" name="Rectangle 220"/>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2" name="Rectangle 221"/>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3" name="Rectangle 222"/>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5" name="Rectangle 224"/>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6" name="Rectangle 225"/>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7" name="Rectangle 226"/>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8" name="Rectangle 227"/>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1" name="Group 200"/>
              <p:cNvGrpSpPr/>
              <p:nvPr/>
            </p:nvGrpSpPr>
            <p:grpSpPr>
              <a:xfrm>
                <a:off x="7861286" y="4344761"/>
                <a:ext cx="1102374" cy="228744"/>
                <a:chOff x="7861286" y="4351628"/>
                <a:chExt cx="1102374" cy="228744"/>
              </a:xfrm>
            </p:grpSpPr>
            <p:sp>
              <p:nvSpPr>
                <p:cNvPr id="214" name="Rectangle 213"/>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8" name="Rectangle 217"/>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2" name="Group 201"/>
              <p:cNvGrpSpPr/>
              <p:nvPr/>
            </p:nvGrpSpPr>
            <p:grpSpPr>
              <a:xfrm>
                <a:off x="7983513" y="4658457"/>
                <a:ext cx="1116116" cy="161449"/>
                <a:chOff x="7983513" y="4654652"/>
                <a:chExt cx="1116116" cy="161449"/>
              </a:xfrm>
            </p:grpSpPr>
            <p:sp>
              <p:nvSpPr>
                <p:cNvPr id="207" name="Rectangle 206"/>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3" name="Group 202"/>
              <p:cNvGrpSpPr/>
              <p:nvPr/>
            </p:nvGrpSpPr>
            <p:grpSpPr>
              <a:xfrm>
                <a:off x="7861286" y="4904857"/>
                <a:ext cx="613124" cy="95731"/>
                <a:chOff x="7861286" y="4904857"/>
                <a:chExt cx="613124" cy="95731"/>
              </a:xfrm>
            </p:grpSpPr>
            <p:sp>
              <p:nvSpPr>
                <p:cNvPr id="204" name="Rectangle 203"/>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5" name="Rectangle 204"/>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6" name="Rectangle 205"/>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0" name="Group 29"/>
            <p:cNvGrpSpPr/>
            <p:nvPr/>
          </p:nvGrpSpPr>
          <p:grpSpPr>
            <a:xfrm>
              <a:off x="9345911" y="3797978"/>
              <a:ext cx="1476375" cy="1967955"/>
              <a:chOff x="9345911" y="3124878"/>
              <a:chExt cx="1476375" cy="1967955"/>
            </a:xfrm>
          </p:grpSpPr>
          <p:grpSp>
            <p:nvGrpSpPr>
              <p:cNvPr id="150" name="Group 149"/>
              <p:cNvGrpSpPr/>
              <p:nvPr/>
            </p:nvGrpSpPr>
            <p:grpSpPr>
              <a:xfrm>
                <a:off x="9345911" y="3124878"/>
                <a:ext cx="1476375" cy="1967955"/>
                <a:chOff x="7740650" y="3131095"/>
                <a:chExt cx="1476375" cy="1967955"/>
              </a:xfrm>
            </p:grpSpPr>
            <p:sp>
              <p:nvSpPr>
                <p:cNvPr id="194" name="Rectangle 193"/>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5" name="Rectangle 194"/>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1" name="Rectangle 150"/>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2" name="Rectangle 151"/>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3" name="Rectangle 152"/>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4" name="Group 153"/>
              <p:cNvGrpSpPr/>
              <p:nvPr/>
            </p:nvGrpSpPr>
            <p:grpSpPr>
              <a:xfrm>
                <a:off x="9437493" y="3559175"/>
                <a:ext cx="1288985" cy="117474"/>
                <a:chOff x="9437493" y="3559175"/>
                <a:chExt cx="1288985" cy="117474"/>
              </a:xfrm>
            </p:grpSpPr>
            <p:sp>
              <p:nvSpPr>
                <p:cNvPr id="187" name="Rectangle 186"/>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8" name="Rectangle 187"/>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9" name="Rectangle 188"/>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0" name="Rectangle 189"/>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1" name="Rectangle 190"/>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2" name="Rectangle 191"/>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3" name="Rectangle 192"/>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5" name="Group 154"/>
              <p:cNvGrpSpPr/>
              <p:nvPr/>
            </p:nvGrpSpPr>
            <p:grpSpPr>
              <a:xfrm>
                <a:off x="9465450" y="3797545"/>
                <a:ext cx="1188720" cy="146051"/>
                <a:chOff x="9465450" y="3797545"/>
                <a:chExt cx="1188720" cy="146051"/>
              </a:xfrm>
            </p:grpSpPr>
            <p:sp>
              <p:nvSpPr>
                <p:cNvPr id="181" name="Rectangle 180"/>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Rectangle 181"/>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3" name="Rectangle 182"/>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4" name="Rectangle 183"/>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5" name="Rectangle 184"/>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6" name="Group 155"/>
              <p:cNvGrpSpPr/>
              <p:nvPr/>
            </p:nvGrpSpPr>
            <p:grpSpPr>
              <a:xfrm>
                <a:off x="9465719" y="3362734"/>
                <a:ext cx="731520" cy="88380"/>
                <a:chOff x="9465719" y="3362734"/>
                <a:chExt cx="731520" cy="88380"/>
              </a:xfrm>
            </p:grpSpPr>
            <p:sp>
              <p:nvSpPr>
                <p:cNvPr id="179" name="Rectangle 178"/>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0" name="Rectangle 179"/>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7" name="Group 156"/>
              <p:cNvGrpSpPr/>
              <p:nvPr/>
            </p:nvGrpSpPr>
            <p:grpSpPr>
              <a:xfrm>
                <a:off x="9434530" y="4405572"/>
                <a:ext cx="356616" cy="212071"/>
                <a:chOff x="9434530" y="4405572"/>
                <a:chExt cx="356616" cy="212071"/>
              </a:xfrm>
            </p:grpSpPr>
            <p:sp>
              <p:nvSpPr>
                <p:cNvPr id="174" name="Rectangle 173"/>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5" name="Rectangle 174"/>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7" name="Rectangle 176"/>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8" name="Rectangle 177"/>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8" name="Rectangle 157"/>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9" name="Group 158"/>
              <p:cNvGrpSpPr/>
              <p:nvPr/>
            </p:nvGrpSpPr>
            <p:grpSpPr>
              <a:xfrm>
                <a:off x="9898578" y="4405572"/>
                <a:ext cx="365760" cy="212071"/>
                <a:chOff x="9898578" y="4405572"/>
                <a:chExt cx="365760" cy="212071"/>
              </a:xfrm>
            </p:grpSpPr>
            <p:grpSp>
              <p:nvGrpSpPr>
                <p:cNvPr id="168" name="Group 167"/>
                <p:cNvGrpSpPr/>
                <p:nvPr/>
              </p:nvGrpSpPr>
              <p:grpSpPr>
                <a:xfrm>
                  <a:off x="9898578" y="4405572"/>
                  <a:ext cx="365760" cy="212071"/>
                  <a:chOff x="9434530" y="4405572"/>
                  <a:chExt cx="365760" cy="212071"/>
                </a:xfrm>
              </p:grpSpPr>
              <p:sp>
                <p:nvSpPr>
                  <p:cNvPr id="170" name="Rectangle 169"/>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69" name="Rectangle 168"/>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0" name="Group 159"/>
              <p:cNvGrpSpPr/>
              <p:nvPr/>
            </p:nvGrpSpPr>
            <p:grpSpPr>
              <a:xfrm>
                <a:off x="10358034" y="4405249"/>
                <a:ext cx="365760" cy="212071"/>
                <a:chOff x="10358034" y="4405249"/>
                <a:chExt cx="365760" cy="212071"/>
              </a:xfrm>
            </p:grpSpPr>
            <p:sp>
              <p:nvSpPr>
                <p:cNvPr id="162" name="Rectangle 161"/>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6" name="Rectangle 165"/>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61" name="Rectangle 160"/>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 name="Group 30"/>
            <p:cNvGrpSpPr/>
            <p:nvPr/>
          </p:nvGrpSpPr>
          <p:grpSpPr>
            <a:xfrm>
              <a:off x="10915566" y="4874213"/>
              <a:ext cx="536092" cy="799475"/>
              <a:chOff x="5951537" y="5232400"/>
              <a:chExt cx="365126" cy="544513"/>
            </a:xfrm>
          </p:grpSpPr>
          <p:sp>
            <p:nvSpPr>
              <p:cNvPr id="146"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8"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p:cNvGrpSpPr/>
            <p:nvPr/>
          </p:nvGrpSpPr>
          <p:grpSpPr>
            <a:xfrm>
              <a:off x="10929938" y="2701925"/>
              <a:ext cx="1168400" cy="1011238"/>
              <a:chOff x="10929938" y="2028825"/>
              <a:chExt cx="1168400" cy="1011238"/>
            </a:xfrm>
          </p:grpSpPr>
          <p:sp>
            <p:nvSpPr>
              <p:cNvPr id="134"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0"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5"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p:cNvGrpSpPr/>
            <p:nvPr/>
          </p:nvGrpSpPr>
          <p:grpSpPr>
            <a:xfrm>
              <a:off x="9311043" y="1715016"/>
              <a:ext cx="1509358" cy="1959682"/>
              <a:chOff x="9311043" y="1041916"/>
              <a:chExt cx="1509358" cy="1959682"/>
            </a:xfrm>
          </p:grpSpPr>
          <p:grpSp>
            <p:nvGrpSpPr>
              <p:cNvPr id="115" name="Group 114"/>
              <p:cNvGrpSpPr/>
              <p:nvPr/>
            </p:nvGrpSpPr>
            <p:grpSpPr>
              <a:xfrm>
                <a:off x="9311043" y="1041916"/>
                <a:ext cx="1509358" cy="1959682"/>
                <a:chOff x="2699562" y="3794641"/>
                <a:chExt cx="1412658" cy="1813061"/>
              </a:xfrm>
            </p:grpSpPr>
            <p:sp>
              <p:nvSpPr>
                <p:cNvPr id="119"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0"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6" name="Rounded Rectangle 115"/>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7" name="Rounded Rectangle 116"/>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8" name="Rounded Rectangle 117"/>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 name="Group 33"/>
            <p:cNvGrpSpPr/>
            <p:nvPr/>
          </p:nvGrpSpPr>
          <p:grpSpPr>
            <a:xfrm>
              <a:off x="7202936" y="2137601"/>
              <a:ext cx="434396" cy="1567623"/>
              <a:chOff x="7202936" y="1464501"/>
              <a:chExt cx="434396" cy="1567623"/>
            </a:xfrm>
          </p:grpSpPr>
          <p:pic>
            <p:nvPicPr>
              <p:cNvPr id="104" name="Picture 103"/>
              <p:cNvPicPr>
                <a:picLocks noChangeAspect="1"/>
              </p:cNvPicPr>
              <p:nvPr/>
            </p:nvPicPr>
            <p:blipFill>
              <a:blip r:embed="rId3"/>
              <a:stretch>
                <a:fillRect/>
              </a:stretch>
            </p:blipFill>
            <p:spPr>
              <a:xfrm>
                <a:off x="7509783" y="1515955"/>
                <a:ext cx="127549" cy="1513579"/>
              </a:xfrm>
              <a:prstGeom prst="rect">
                <a:avLst/>
              </a:prstGeom>
            </p:spPr>
          </p:pic>
          <p:grpSp>
            <p:nvGrpSpPr>
              <p:cNvPr id="105" name="Group 104"/>
              <p:cNvGrpSpPr/>
              <p:nvPr/>
            </p:nvGrpSpPr>
            <p:grpSpPr>
              <a:xfrm flipV="1">
                <a:off x="7202936" y="1464501"/>
                <a:ext cx="164653" cy="1567623"/>
                <a:chOff x="7138988" y="855663"/>
                <a:chExt cx="228601" cy="2176462"/>
              </a:xfrm>
            </p:grpSpPr>
            <p:sp>
              <p:nvSpPr>
                <p:cNvPr id="106"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3"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35"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p:cNvGrpSpPr/>
            <p:nvPr/>
          </p:nvGrpSpPr>
          <p:grpSpPr>
            <a:xfrm>
              <a:off x="7743520" y="1710037"/>
              <a:ext cx="1470634" cy="1974359"/>
              <a:chOff x="7743520" y="1036937"/>
              <a:chExt cx="1470634" cy="1974359"/>
            </a:xfrm>
          </p:grpSpPr>
          <p:grpSp>
            <p:nvGrpSpPr>
              <p:cNvPr id="89" name="Group 88"/>
              <p:cNvGrpSpPr/>
              <p:nvPr/>
            </p:nvGrpSpPr>
            <p:grpSpPr>
              <a:xfrm>
                <a:off x="7743520" y="1036937"/>
                <a:ext cx="1470634" cy="1974359"/>
                <a:chOff x="7740650" y="1041915"/>
                <a:chExt cx="1470634" cy="1974359"/>
              </a:xfrm>
            </p:grpSpPr>
            <p:sp>
              <p:nvSpPr>
                <p:cNvPr id="102" name="Freeform 101"/>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3" name="Right Triangle 102"/>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0" name="Group 89"/>
              <p:cNvGrpSpPr/>
              <p:nvPr/>
            </p:nvGrpSpPr>
            <p:grpSpPr>
              <a:xfrm>
                <a:off x="7912042" y="1158011"/>
                <a:ext cx="1133265" cy="1611524"/>
                <a:chOff x="7912042" y="1158011"/>
                <a:chExt cx="1133265" cy="1611524"/>
              </a:xfrm>
            </p:grpSpPr>
            <p:sp>
              <p:nvSpPr>
                <p:cNvPr id="91" name="Right Bracket 90"/>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92" name="Straight Connector 91"/>
                <p:cNvCxnSpPr>
                  <a:stCxn id="91"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93" name="Oval 92"/>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4" name="Oval 93"/>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5" name="Flowchart: Decision 94"/>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6" name="Flowchart: Decision 95"/>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7" name="Flowchart: Process 96"/>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8" name="Flowchart: Process 97"/>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9" name="Flowchart: Process 98"/>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0" name="Flowchart: Process 99"/>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1" name="Flowchart: Process 100"/>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7" name="Group 36"/>
            <p:cNvGrpSpPr/>
            <p:nvPr/>
          </p:nvGrpSpPr>
          <p:grpSpPr>
            <a:xfrm>
              <a:off x="7983513" y="1945650"/>
              <a:ext cx="989927" cy="1378516"/>
              <a:chOff x="7983513" y="1272550"/>
              <a:chExt cx="989927" cy="1378516"/>
            </a:xfrm>
          </p:grpSpPr>
          <p:sp>
            <p:nvSpPr>
              <p:cNvPr id="72" name="Rectangle 71"/>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3" name="Rectangle 72"/>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4" name="Rectangle 73"/>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Rectangle 74"/>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6" name="Rectangle 75"/>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Rectangle 76"/>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Rectangle 77"/>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Rectangle 78"/>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Rectangle 79"/>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Rectangle 80"/>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Rectangle 81"/>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3" name="Rectangle 82"/>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4" name="Rectangle 83"/>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5" name="Rectangle 84"/>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6" name="Rectangle 85"/>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7" name="Rectangle 86"/>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8" name="Rectangle 87"/>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8" name="Group 37"/>
            <p:cNvGrpSpPr/>
            <p:nvPr/>
          </p:nvGrpSpPr>
          <p:grpSpPr>
            <a:xfrm>
              <a:off x="5895503" y="1955025"/>
              <a:ext cx="1229051" cy="1725027"/>
              <a:chOff x="5895503" y="1281925"/>
              <a:chExt cx="1229051" cy="1725027"/>
            </a:xfrm>
          </p:grpSpPr>
          <p:grpSp>
            <p:nvGrpSpPr>
              <p:cNvPr id="39" name="Group 38"/>
              <p:cNvGrpSpPr/>
              <p:nvPr/>
            </p:nvGrpSpPr>
            <p:grpSpPr>
              <a:xfrm>
                <a:off x="5895503" y="1281925"/>
                <a:ext cx="1229051" cy="1725027"/>
                <a:chOff x="5895503" y="1281925"/>
                <a:chExt cx="1229051" cy="1725027"/>
              </a:xfrm>
            </p:grpSpPr>
            <p:sp>
              <p:nvSpPr>
                <p:cNvPr id="70" name="Freeform 69"/>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1" name="Right Triangle 70"/>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0" name="Group 39"/>
              <p:cNvGrpSpPr/>
              <p:nvPr/>
            </p:nvGrpSpPr>
            <p:grpSpPr>
              <a:xfrm>
                <a:off x="5996740" y="1640587"/>
                <a:ext cx="1000052" cy="1136612"/>
                <a:chOff x="5996740" y="1640587"/>
                <a:chExt cx="1000052" cy="1136612"/>
              </a:xfrm>
            </p:grpSpPr>
            <p:grpSp>
              <p:nvGrpSpPr>
                <p:cNvPr id="41" name="Group 40"/>
                <p:cNvGrpSpPr/>
                <p:nvPr/>
              </p:nvGrpSpPr>
              <p:grpSpPr>
                <a:xfrm>
                  <a:off x="6265272" y="1646040"/>
                  <a:ext cx="731520" cy="87880"/>
                  <a:chOff x="6265272" y="1646040"/>
                  <a:chExt cx="731520" cy="87880"/>
                </a:xfrm>
              </p:grpSpPr>
              <p:sp>
                <p:nvSpPr>
                  <p:cNvPr id="67" name="Rectangle 66"/>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8" name="Rectangle 67"/>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Rectangle 68"/>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2" name="Group 41"/>
                <p:cNvGrpSpPr/>
                <p:nvPr/>
              </p:nvGrpSpPr>
              <p:grpSpPr>
                <a:xfrm>
                  <a:off x="6265272" y="1889531"/>
                  <a:ext cx="731520" cy="87880"/>
                  <a:chOff x="6265272" y="1889531"/>
                  <a:chExt cx="731520" cy="87880"/>
                </a:xfrm>
              </p:grpSpPr>
              <p:sp>
                <p:nvSpPr>
                  <p:cNvPr id="65" name="Rectangle 64"/>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 name="Rectangle 65"/>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3" name="Group 42"/>
                <p:cNvGrpSpPr/>
                <p:nvPr/>
              </p:nvGrpSpPr>
              <p:grpSpPr>
                <a:xfrm>
                  <a:off x="6265272" y="2130746"/>
                  <a:ext cx="709184" cy="87880"/>
                  <a:chOff x="6265272" y="2130746"/>
                  <a:chExt cx="709184" cy="87880"/>
                </a:xfrm>
              </p:grpSpPr>
              <p:sp>
                <p:nvSpPr>
                  <p:cNvPr id="62" name="Rectangle 61"/>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Rectangle 62"/>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 name="Rectangle 63"/>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4" name="Group 43"/>
                <p:cNvGrpSpPr/>
                <p:nvPr/>
              </p:nvGrpSpPr>
              <p:grpSpPr>
                <a:xfrm>
                  <a:off x="6265272" y="2374770"/>
                  <a:ext cx="731520" cy="87880"/>
                  <a:chOff x="6265272" y="2374770"/>
                  <a:chExt cx="731520" cy="87880"/>
                </a:xfrm>
              </p:grpSpPr>
              <p:sp>
                <p:nvSpPr>
                  <p:cNvPr id="60" name="Rectangle 59"/>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Rectangle 60"/>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5" name="Group 44"/>
                <p:cNvGrpSpPr/>
                <p:nvPr/>
              </p:nvGrpSpPr>
              <p:grpSpPr>
                <a:xfrm>
                  <a:off x="6265272" y="2623634"/>
                  <a:ext cx="731520" cy="87880"/>
                  <a:chOff x="6265272" y="2623634"/>
                  <a:chExt cx="731520" cy="87880"/>
                </a:xfrm>
              </p:grpSpPr>
              <p:sp>
                <p:nvSpPr>
                  <p:cNvPr id="57" name="Rectangle 56"/>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 name="Rectangle 57"/>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Rectangle 58"/>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46" name="Rectangle 45"/>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 name="Rectangle 46"/>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8" name="Group 47"/>
                <p:cNvGrpSpPr/>
                <p:nvPr/>
              </p:nvGrpSpPr>
              <p:grpSpPr>
                <a:xfrm>
                  <a:off x="5996740" y="1640587"/>
                  <a:ext cx="154817" cy="154817"/>
                  <a:chOff x="5996740" y="1640587"/>
                  <a:chExt cx="154817" cy="154817"/>
                </a:xfrm>
              </p:grpSpPr>
              <p:sp>
                <p:nvSpPr>
                  <p:cNvPr id="55" name="Rectangle 54"/>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56"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p:cNvGrpSpPr/>
                <p:nvPr/>
              </p:nvGrpSpPr>
              <p:grpSpPr>
                <a:xfrm>
                  <a:off x="5996740" y="1886036"/>
                  <a:ext cx="154817" cy="154817"/>
                  <a:chOff x="5996740" y="1886036"/>
                  <a:chExt cx="154817" cy="154817"/>
                </a:xfrm>
              </p:grpSpPr>
              <p:sp>
                <p:nvSpPr>
                  <p:cNvPr id="53" name="Rectangle 52"/>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54"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0" name="Group 49"/>
                <p:cNvGrpSpPr/>
                <p:nvPr/>
              </p:nvGrpSpPr>
              <p:grpSpPr>
                <a:xfrm>
                  <a:off x="5996740" y="2376934"/>
                  <a:ext cx="154817" cy="154817"/>
                  <a:chOff x="5996740" y="2376934"/>
                  <a:chExt cx="154817" cy="154817"/>
                </a:xfrm>
              </p:grpSpPr>
              <p:sp>
                <p:nvSpPr>
                  <p:cNvPr id="51" name="Rectangle 50"/>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spTree>
    <p:extLst>
      <p:ext uri="{BB962C8B-B14F-4D97-AF65-F5344CB8AC3E}">
        <p14:creationId xmlns:p14="http://schemas.microsoft.com/office/powerpoint/2010/main" val="127781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a:t>
            </a:r>
            <a:endParaRPr lang="en-US" dirty="0"/>
          </a:p>
        </p:txBody>
      </p:sp>
      <p:sp>
        <p:nvSpPr>
          <p:cNvPr id="2" name="Text Placeholder 1"/>
          <p:cNvSpPr>
            <a:spLocks noGrp="1"/>
          </p:cNvSpPr>
          <p:nvPr>
            <p:ph type="body" sz="quarter" idx="4294967295"/>
          </p:nvPr>
        </p:nvSpPr>
        <p:spPr>
          <a:xfrm>
            <a:off x="0" y="1476375"/>
            <a:ext cx="11374438" cy="2016125"/>
          </a:xfrm>
        </p:spPr>
        <p:txBody>
          <a:bodyPr/>
          <a:lstStyle/>
          <a:p>
            <a:r>
              <a:rPr lang="en-US" dirty="0" smtClean="0"/>
              <a:t>See </a:t>
            </a:r>
            <a:r>
              <a:rPr lang="en-US" dirty="0" smtClean="0">
                <a:hlinkClick r:id="rId2"/>
              </a:rPr>
              <a:t>http</a:t>
            </a:r>
            <a:r>
              <a:rPr lang="en-US" dirty="0">
                <a:hlinkClick r:id="rId2"/>
              </a:rPr>
              <a:t>://</a:t>
            </a:r>
            <a:r>
              <a:rPr lang="en-US" dirty="0" smtClean="0">
                <a:hlinkClick r:id="rId2"/>
              </a:rPr>
              <a:t>dev.office.com/android</a:t>
            </a:r>
            <a:r>
              <a:rPr lang="en-US" dirty="0" smtClean="0"/>
              <a:t> to get started.</a:t>
            </a:r>
          </a:p>
          <a:p>
            <a:r>
              <a:rPr lang="en-US" dirty="0" smtClean="0"/>
              <a:t>ADAL:</a:t>
            </a:r>
            <a:br>
              <a:rPr lang="en-US" dirty="0" smtClean="0"/>
            </a:br>
            <a:r>
              <a:rPr lang="en-US" sz="3500" dirty="0">
                <a:hlinkClick r:id="rId3"/>
              </a:rPr>
              <a:t>https://github.com/AzureAD/azure-activedirectory-library-for-android</a:t>
            </a:r>
            <a:endParaRPr lang="en-US" sz="3500" dirty="0"/>
          </a:p>
          <a:p>
            <a:r>
              <a:rPr lang="en-US" dirty="0" smtClean="0"/>
              <a:t>Office </a:t>
            </a:r>
            <a:r>
              <a:rPr lang="en-US" dirty="0"/>
              <a:t>365 </a:t>
            </a:r>
            <a:r>
              <a:rPr lang="en-US" dirty="0" smtClean="0"/>
              <a:t>SDKs:</a:t>
            </a:r>
            <a:br>
              <a:rPr lang="en-US" dirty="0" smtClean="0"/>
            </a:br>
            <a:r>
              <a:rPr lang="en-US" sz="3500" dirty="0">
                <a:hlinkClick r:id="rId4"/>
              </a:rPr>
              <a:t>https://github.com/OfficeDev/Office-365-SDK-for-Android</a:t>
            </a:r>
            <a:endParaRPr lang="en-US" sz="3500" dirty="0"/>
          </a:p>
          <a:p>
            <a:endParaRPr lang="en-US" dirty="0"/>
          </a:p>
          <a:p>
            <a:endParaRPr lang="en-US" dirty="0"/>
          </a:p>
        </p:txBody>
      </p:sp>
      <p:sp>
        <p:nvSpPr>
          <p:cNvPr id="4" name="Slide Number Placeholder 3"/>
          <p:cNvSpPr>
            <a:spLocks noGrp="1"/>
          </p:cNvSpPr>
          <p:nvPr>
            <p:ph type="sldNum" sz="quarter" idx="4294967295"/>
          </p:nvPr>
        </p:nvSpPr>
        <p:spPr>
          <a:xfrm>
            <a:off x="0" y="6526213"/>
            <a:ext cx="571500" cy="223837"/>
          </a:xfrm>
          <a:prstGeom prst="rect">
            <a:avLst/>
          </a:prstGeom>
        </p:spPr>
        <p:txBody>
          <a:bodyPr/>
          <a:lstStyle/>
          <a:p>
            <a:pPr defTabSz="914363"/>
            <a:fld id="{727B4C2D-45E2-4621-8491-2995EB46A674}" type="slidenum">
              <a:rPr lang="en-US" smtClean="0">
                <a:gradFill>
                  <a:gsLst>
                    <a:gs pos="100000">
                      <a:srgbClr val="797A7D"/>
                    </a:gs>
                    <a:gs pos="0">
                      <a:srgbClr val="797A7D"/>
                    </a:gs>
                  </a:gsLst>
                  <a:lin ang="5400000" scaled="0"/>
                </a:gradFill>
              </a:rPr>
              <a:pPr defTabSz="914363"/>
              <a:t>36</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00475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bwMode="auto">
          <a:xfrm>
            <a:off x="5549453" y="6515100"/>
            <a:ext cx="1382837" cy="385963"/>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12" name="Group 111"/>
          <p:cNvGrpSpPr/>
          <p:nvPr/>
        </p:nvGrpSpPr>
        <p:grpSpPr>
          <a:xfrm>
            <a:off x="4693684" y="3204799"/>
            <a:ext cx="3052220" cy="3741378"/>
            <a:chOff x="4662488" y="3198813"/>
            <a:chExt cx="3114676" cy="3817937"/>
          </a:xfrm>
        </p:grpSpPr>
        <p:sp>
          <p:nvSpPr>
            <p:cNvPr id="113"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4"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5"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6"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7"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8"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9"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20"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121" name="Rectangle 120"/>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2" name="Content Placeholder 6"/>
          <p:cNvSpPr txBox="1">
            <a:spLocks/>
          </p:cNvSpPr>
          <p:nvPr/>
        </p:nvSpPr>
        <p:spPr>
          <a:xfrm>
            <a:off x="2501" y="5196792"/>
            <a:ext cx="12187096" cy="63127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136" dirty="0" smtClean="0">
                <a:hlinkClick r:id="rId3"/>
              </a:rPr>
              <a:t>http://dev.office.com/devprogram</a:t>
            </a:r>
            <a:r>
              <a:rPr lang="en-US" sz="3136" dirty="0" smtClean="0"/>
              <a:t> </a:t>
            </a:r>
            <a:endParaRPr lang="en-US" sz="3136" dirty="0"/>
          </a:p>
        </p:txBody>
      </p:sp>
      <p:grpSp>
        <p:nvGrpSpPr>
          <p:cNvPr id="123" name="Group 122"/>
          <p:cNvGrpSpPr/>
          <p:nvPr/>
        </p:nvGrpSpPr>
        <p:grpSpPr>
          <a:xfrm>
            <a:off x="581707" y="2329165"/>
            <a:ext cx="2289395" cy="1914898"/>
            <a:chOff x="457200" y="2260433"/>
            <a:chExt cx="2290317" cy="1915668"/>
          </a:xfrm>
        </p:grpSpPr>
        <p:sp>
          <p:nvSpPr>
            <p:cNvPr id="124" name="Rectangle 123"/>
            <p:cNvSpPr/>
            <p:nvPr/>
          </p:nvSpPr>
          <p:spPr>
            <a:xfrm>
              <a:off x="457200" y="3466393"/>
              <a:ext cx="2290317" cy="709708"/>
            </a:xfrm>
            <a:prstGeom prst="rect">
              <a:avLst/>
            </a:prstGeom>
          </p:spPr>
          <p:txBody>
            <a:bodyPr wrap="square">
              <a:spAutoFit/>
            </a:bodyPr>
            <a:lstStyle/>
            <a:p>
              <a:pPr algn="ctr" defTabSz="914005"/>
              <a:r>
                <a:rPr lang="en-US" sz="1960" dirty="0" smtClean="0">
                  <a:gradFill>
                    <a:gsLst>
                      <a:gs pos="28319">
                        <a:srgbClr val="000000"/>
                      </a:gs>
                      <a:gs pos="52212">
                        <a:srgbClr val="000000"/>
                      </a:gs>
                    </a:gsLst>
                    <a:lin ang="5400000" scaled="0"/>
                  </a:gradFill>
                  <a:latin typeface="Segoe UI"/>
                </a:rPr>
                <a:t>Email </a:t>
              </a:r>
              <a:r>
                <a:rPr lang="en-US" sz="1960" dirty="0">
                  <a:gradFill>
                    <a:gsLst>
                      <a:gs pos="28319">
                        <a:srgbClr val="000000"/>
                      </a:gs>
                      <a:gs pos="52212">
                        <a:srgbClr val="000000"/>
                      </a:gs>
                    </a:gsLst>
                    <a:lin ang="5400000" scaled="0"/>
                  </a:gradFill>
                  <a:latin typeface="Segoe UI"/>
                </a:rPr>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125" name="Group 124"/>
            <p:cNvGrpSpPr/>
            <p:nvPr/>
          </p:nvGrpSpPr>
          <p:grpSpPr>
            <a:xfrm>
              <a:off x="746844" y="2260433"/>
              <a:ext cx="1711028" cy="991002"/>
              <a:chOff x="860785" y="2260433"/>
              <a:chExt cx="1711028" cy="991002"/>
            </a:xfrm>
          </p:grpSpPr>
          <p:grpSp>
            <p:nvGrpSpPr>
              <p:cNvPr id="126" name="Group 125"/>
              <p:cNvGrpSpPr/>
              <p:nvPr/>
            </p:nvGrpSpPr>
            <p:grpSpPr>
              <a:xfrm>
                <a:off x="860785" y="2260433"/>
                <a:ext cx="1711028" cy="991002"/>
                <a:chOff x="506413" y="1770063"/>
                <a:chExt cx="2105025" cy="1219200"/>
              </a:xfrm>
            </p:grpSpPr>
            <p:sp>
              <p:nvSpPr>
                <p:cNvPr id="13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14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14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143"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127" name="Rectangle 126"/>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28" name="Straight Connector 127"/>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33" name="Rectangle 132"/>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35" name="Straight Connector 134"/>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44" name="Group 143"/>
          <p:cNvGrpSpPr/>
          <p:nvPr/>
        </p:nvGrpSpPr>
        <p:grpSpPr>
          <a:xfrm>
            <a:off x="3405356" y="2351551"/>
            <a:ext cx="1609841" cy="2200139"/>
            <a:chOff x="3320378" y="2282825"/>
            <a:chExt cx="1610489" cy="2201025"/>
          </a:xfrm>
        </p:grpSpPr>
        <p:sp>
          <p:nvSpPr>
            <p:cNvPr id="145" name="Rectangle 144"/>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46" name="Group 145"/>
            <p:cNvGrpSpPr/>
            <p:nvPr/>
          </p:nvGrpSpPr>
          <p:grpSpPr>
            <a:xfrm>
              <a:off x="3376613" y="2282825"/>
              <a:ext cx="1422401" cy="1065213"/>
              <a:chOff x="3376613" y="2282825"/>
              <a:chExt cx="1422401" cy="1065213"/>
            </a:xfrm>
          </p:grpSpPr>
          <p:sp>
            <p:nvSpPr>
              <p:cNvPr id="147"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48"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49"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0"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1"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2"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3"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4"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5" name="TextBox 154"/>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156" name="Straight Connector 155"/>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0" name="Group 159"/>
              <p:cNvGrpSpPr/>
              <p:nvPr/>
            </p:nvGrpSpPr>
            <p:grpSpPr>
              <a:xfrm>
                <a:off x="3987801" y="2778125"/>
                <a:ext cx="811213" cy="569913"/>
                <a:chOff x="3987801" y="2778125"/>
                <a:chExt cx="811213" cy="569913"/>
              </a:xfrm>
            </p:grpSpPr>
            <p:sp>
              <p:nvSpPr>
                <p:cNvPr id="161"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2"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3"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4"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5"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6"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7"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8"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9"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0"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1"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2"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3"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4"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5"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6"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8"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9"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0"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1"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2"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3"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184" name="Group 183"/>
          <p:cNvGrpSpPr/>
          <p:nvPr/>
        </p:nvGrpSpPr>
        <p:grpSpPr>
          <a:xfrm>
            <a:off x="5549453" y="2282278"/>
            <a:ext cx="1609841" cy="1961785"/>
            <a:chOff x="5503728" y="2213527"/>
            <a:chExt cx="1610489" cy="1962574"/>
          </a:xfrm>
        </p:grpSpPr>
        <p:sp>
          <p:nvSpPr>
            <p:cNvPr id="185" name="Rectangle 184"/>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186" name="Picture 185"/>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187" name="Group 186"/>
          <p:cNvGrpSpPr/>
          <p:nvPr/>
        </p:nvGrpSpPr>
        <p:grpSpPr>
          <a:xfrm>
            <a:off x="7693546" y="2282127"/>
            <a:ext cx="1744304" cy="1961938"/>
            <a:chOff x="7453007" y="2213374"/>
            <a:chExt cx="1745006" cy="1962727"/>
          </a:xfrm>
        </p:grpSpPr>
        <p:sp>
          <p:nvSpPr>
            <p:cNvPr id="188" name="Rectangle 187"/>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89" name="Group 188"/>
            <p:cNvGrpSpPr/>
            <p:nvPr/>
          </p:nvGrpSpPr>
          <p:grpSpPr>
            <a:xfrm>
              <a:off x="7453007" y="2213374"/>
              <a:ext cx="1745006" cy="1177578"/>
              <a:chOff x="7353454" y="2213374"/>
              <a:chExt cx="1745006" cy="1177578"/>
            </a:xfrm>
          </p:grpSpPr>
          <p:grpSp>
            <p:nvGrpSpPr>
              <p:cNvPr id="190" name="Group 189"/>
              <p:cNvGrpSpPr/>
              <p:nvPr/>
            </p:nvGrpSpPr>
            <p:grpSpPr>
              <a:xfrm>
                <a:off x="7353454" y="2213374"/>
                <a:ext cx="1517514" cy="1152575"/>
                <a:chOff x="7377113" y="1308100"/>
                <a:chExt cx="1277937" cy="847725"/>
              </a:xfrm>
            </p:grpSpPr>
            <p:sp>
              <p:nvSpPr>
                <p:cNvPr id="19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191" name="Picture 190"/>
              <p:cNvPicPr>
                <a:picLocks noChangeAspect="1"/>
              </p:cNvPicPr>
              <p:nvPr/>
            </p:nvPicPr>
            <p:blipFill>
              <a:blip r:embed="rId5"/>
              <a:stretch>
                <a:fillRect/>
              </a:stretch>
            </p:blipFill>
            <p:spPr>
              <a:xfrm>
                <a:off x="8203393" y="2481212"/>
                <a:ext cx="895067" cy="909740"/>
              </a:xfrm>
              <a:prstGeom prst="rect">
                <a:avLst/>
              </a:prstGeom>
            </p:spPr>
          </p:pic>
        </p:grpSp>
      </p:grpSp>
      <p:grpSp>
        <p:nvGrpSpPr>
          <p:cNvPr id="197" name="Group 196"/>
          <p:cNvGrpSpPr/>
          <p:nvPr/>
        </p:nvGrpSpPr>
        <p:grpSpPr>
          <a:xfrm>
            <a:off x="9972106" y="2284902"/>
            <a:ext cx="1609841" cy="1802340"/>
            <a:chOff x="9851377" y="2216150"/>
            <a:chExt cx="1610489" cy="1803064"/>
          </a:xfrm>
        </p:grpSpPr>
        <p:sp>
          <p:nvSpPr>
            <p:cNvPr id="198" name="Rectangle 197"/>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199" name="Group 198"/>
            <p:cNvGrpSpPr/>
            <p:nvPr/>
          </p:nvGrpSpPr>
          <p:grpSpPr>
            <a:xfrm>
              <a:off x="10039877" y="2216150"/>
              <a:ext cx="1233488" cy="1268413"/>
              <a:chOff x="9902825" y="2216150"/>
              <a:chExt cx="1233488" cy="1268413"/>
            </a:xfrm>
          </p:grpSpPr>
          <p:sp>
            <p:nvSpPr>
              <p:cNvPr id="200"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1"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2"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3"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204" name="Straight Connector 203"/>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8" name="Group 207"/>
              <p:cNvGrpSpPr/>
              <p:nvPr/>
            </p:nvGrpSpPr>
            <p:grpSpPr>
              <a:xfrm>
                <a:off x="10802938" y="2917825"/>
                <a:ext cx="39688" cy="566738"/>
                <a:chOff x="10802938" y="2917825"/>
                <a:chExt cx="39688" cy="566738"/>
              </a:xfrm>
            </p:grpSpPr>
            <p:sp>
              <p:nvSpPr>
                <p:cNvPr id="209"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0"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1"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2"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3"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4"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6" name="Title 5"/>
          <p:cNvSpPr>
            <a:spLocks noGrp="1"/>
          </p:cNvSpPr>
          <p:nvPr>
            <p:ph type="title"/>
          </p:nvPr>
        </p:nvSpPr>
        <p:spPr/>
        <p:txBody>
          <a:bodyPr/>
          <a:lstStyle/>
          <a:p>
            <a:r>
              <a:rPr lang="en-US" dirty="0" smtClean="0"/>
              <a:t>Developer Program Launch</a:t>
            </a:r>
            <a:endParaRPr lang="en-US" dirty="0"/>
          </a:p>
        </p:txBody>
      </p:sp>
    </p:spTree>
    <p:extLst>
      <p:ext uri="{BB962C8B-B14F-4D97-AF65-F5344CB8AC3E}">
        <p14:creationId xmlns:p14="http://schemas.microsoft.com/office/powerpoint/2010/main" val="398880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112"/>
                                        </p:tgtEl>
                                        <p:attrNameLst>
                                          <p:attrName>r</p:attrName>
                                        </p:attrNameLst>
                                      </p:cBhvr>
                                    </p:animRot>
                                    <p:animRot by="-240000">
                                      <p:cBhvr>
                                        <p:cTn id="7" dur="250" fill="hold">
                                          <p:stCondLst>
                                            <p:cond delay="250"/>
                                          </p:stCondLst>
                                        </p:cTn>
                                        <p:tgtEl>
                                          <p:spTgt spid="112"/>
                                        </p:tgtEl>
                                        <p:attrNameLst>
                                          <p:attrName>r</p:attrName>
                                        </p:attrNameLst>
                                      </p:cBhvr>
                                    </p:animRot>
                                    <p:animRot by="240000">
                                      <p:cBhvr>
                                        <p:cTn id="8" dur="250" fill="hold">
                                          <p:stCondLst>
                                            <p:cond delay="500"/>
                                          </p:stCondLst>
                                        </p:cTn>
                                        <p:tgtEl>
                                          <p:spTgt spid="112"/>
                                        </p:tgtEl>
                                        <p:attrNameLst>
                                          <p:attrName>r</p:attrName>
                                        </p:attrNameLst>
                                      </p:cBhvr>
                                    </p:animRot>
                                    <p:animRot by="-240000">
                                      <p:cBhvr>
                                        <p:cTn id="9" dur="250" fill="hold">
                                          <p:stCondLst>
                                            <p:cond delay="750"/>
                                          </p:stCondLst>
                                        </p:cTn>
                                        <p:tgtEl>
                                          <p:spTgt spid="112"/>
                                        </p:tgtEl>
                                        <p:attrNameLst>
                                          <p:attrName>r</p:attrName>
                                        </p:attrNameLst>
                                      </p:cBhvr>
                                    </p:animRot>
                                    <p:animRot by="120000">
                                      <p:cBhvr>
                                        <p:cTn id="10" dur="250" fill="hold">
                                          <p:stCondLst>
                                            <p:cond delay="1000"/>
                                          </p:stCondLst>
                                        </p:cTn>
                                        <p:tgtEl>
                                          <p:spTgt spid="112"/>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112"/>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123"/>
                                        </p:tgtEl>
                                        <p:attrNameLst>
                                          <p:attrName>style.visibility</p:attrName>
                                        </p:attrNameLst>
                                      </p:cBhvr>
                                      <p:to>
                                        <p:strVal val="visible"/>
                                      </p:to>
                                    </p:set>
                                    <p:animEffect transition="in" filter="fade">
                                      <p:cBhvr>
                                        <p:cTn id="17" dur="1000"/>
                                        <p:tgtEl>
                                          <p:spTgt spid="123"/>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123"/>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144"/>
                                        </p:tgtEl>
                                        <p:attrNameLst>
                                          <p:attrName>style.visibility</p:attrName>
                                        </p:attrNameLst>
                                      </p:cBhvr>
                                      <p:to>
                                        <p:strVal val="visible"/>
                                      </p:to>
                                    </p:set>
                                    <p:animEffect transition="in" filter="fade">
                                      <p:cBhvr>
                                        <p:cTn id="23" dur="1000"/>
                                        <p:tgtEl>
                                          <p:spTgt spid="144"/>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144"/>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184"/>
                                        </p:tgtEl>
                                        <p:attrNameLst>
                                          <p:attrName>style.visibility</p:attrName>
                                        </p:attrNameLst>
                                      </p:cBhvr>
                                      <p:to>
                                        <p:strVal val="visible"/>
                                      </p:to>
                                    </p:set>
                                    <p:animEffect transition="in" filter="fade">
                                      <p:cBhvr>
                                        <p:cTn id="29" dur="1000"/>
                                        <p:tgtEl>
                                          <p:spTgt spid="184"/>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184"/>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187"/>
                                        </p:tgtEl>
                                        <p:attrNameLst>
                                          <p:attrName>style.visibility</p:attrName>
                                        </p:attrNameLst>
                                      </p:cBhvr>
                                      <p:to>
                                        <p:strVal val="visible"/>
                                      </p:to>
                                    </p:set>
                                    <p:animEffect transition="in" filter="fade">
                                      <p:cBhvr>
                                        <p:cTn id="35" dur="1000"/>
                                        <p:tgtEl>
                                          <p:spTgt spid="187"/>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187"/>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197"/>
                                        </p:tgtEl>
                                        <p:attrNameLst>
                                          <p:attrName>style.visibility</p:attrName>
                                        </p:attrNameLst>
                                      </p:cBhvr>
                                      <p:to>
                                        <p:strVal val="visible"/>
                                      </p:to>
                                    </p:set>
                                    <p:animEffect transition="in" filter="fade">
                                      <p:cBhvr>
                                        <p:cTn id="41" dur="1000"/>
                                        <p:tgtEl>
                                          <p:spTgt spid="197"/>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197"/>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122">
                                            <p:txEl>
                                              <p:pRg st="0" end="0"/>
                                            </p:txEl>
                                          </p:spTgt>
                                        </p:tgtEl>
                                        <p:attrNameLst>
                                          <p:attrName>style.visibility</p:attrName>
                                        </p:attrNameLst>
                                      </p:cBhvr>
                                      <p:to>
                                        <p:strVal val="visible"/>
                                      </p:to>
                                    </p:set>
                                    <p:animEffect transition="in" filter="fade">
                                      <p:cBhvr>
                                        <p:cTn id="47" dur="1000"/>
                                        <p:tgtEl>
                                          <p:spTgt spid="122">
                                            <p:txEl>
                                              <p:pRg st="0" end="0"/>
                                            </p:txEl>
                                          </p:spTgt>
                                        </p:tgtEl>
                                      </p:cBhvr>
                                    </p:animEffect>
                                  </p:childTnLst>
                                </p:cTn>
                              </p:par>
                              <p:par>
                                <p:cTn id="48" presetID="42" presetClass="path" presetSubtype="0" accel="50000" decel="50000" fill="hold" grpId="1" nodeType="withEffect">
                                  <p:stCondLst>
                                    <p:cond delay="0"/>
                                  </p:stCondLst>
                                  <p:childTnLst>
                                    <p:animMotion origin="layout" path="M -2.27981E-6 -0.08375 L -2.27981E-6 -2.00182E-6 " pathEditMode="relative" rAng="0" ptsTypes="AA">
                                      <p:cBhvr>
                                        <p:cTn id="49" dur="1000" fill="hold"/>
                                        <p:tgtEl>
                                          <p:spTgt spid="12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build="p"/>
      <p:bldP spid="122" grpId="1" build="p"/>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2" name="AutoShape 118"/>
          <p:cNvSpPr>
            <a:spLocks noChangeAspect="1" noChangeArrowheads="1" noTextEdit="1"/>
          </p:cNvSpPr>
          <p:nvPr/>
        </p:nvSpPr>
        <p:spPr bwMode="auto">
          <a:xfrm>
            <a:off x="8227642" y="150704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13" name="AutoShape 151"/>
          <p:cNvSpPr>
            <a:spLocks noChangeAspect="1" noChangeArrowheads="1" noTextEdit="1"/>
          </p:cNvSpPr>
          <p:nvPr/>
        </p:nvSpPr>
        <p:spPr bwMode="auto">
          <a:xfrm>
            <a:off x="8216753" y="492640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14" name="AutoShape 167"/>
          <p:cNvSpPr>
            <a:spLocks noChangeAspect="1" noChangeArrowheads="1" noTextEdit="1"/>
          </p:cNvSpPr>
          <p:nvPr/>
        </p:nvSpPr>
        <p:spPr bwMode="auto">
          <a:xfrm>
            <a:off x="6323505" y="492640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16" name="AutoShape 177"/>
          <p:cNvSpPr>
            <a:spLocks noChangeAspect="1" noChangeArrowheads="1" noTextEdit="1"/>
          </p:cNvSpPr>
          <p:nvPr/>
        </p:nvSpPr>
        <p:spPr bwMode="auto">
          <a:xfrm>
            <a:off x="4408478" y="492640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17" name="AutoShape 219"/>
          <p:cNvSpPr>
            <a:spLocks noChangeAspect="1" noChangeArrowheads="1" noTextEdit="1"/>
          </p:cNvSpPr>
          <p:nvPr/>
        </p:nvSpPr>
        <p:spPr bwMode="auto">
          <a:xfrm>
            <a:off x="2493454" y="324783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18" name="AutoShape 257"/>
          <p:cNvSpPr>
            <a:spLocks noChangeAspect="1" noChangeArrowheads="1" noTextEdit="1"/>
          </p:cNvSpPr>
          <p:nvPr/>
        </p:nvSpPr>
        <p:spPr bwMode="auto">
          <a:xfrm>
            <a:off x="590874" y="324783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19" name="AutoShape 3"/>
          <p:cNvSpPr>
            <a:spLocks noChangeAspect="1" noChangeArrowheads="1" noTextEdit="1"/>
          </p:cNvSpPr>
          <p:nvPr/>
        </p:nvSpPr>
        <p:spPr bwMode="auto">
          <a:xfrm>
            <a:off x="590873" y="150704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20" name="AutoShape 77"/>
          <p:cNvSpPr>
            <a:spLocks noChangeAspect="1" noChangeArrowheads="1" noTextEdit="1"/>
          </p:cNvSpPr>
          <p:nvPr/>
        </p:nvSpPr>
        <p:spPr bwMode="auto">
          <a:xfrm>
            <a:off x="4408480" y="150704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grpSp>
        <p:nvGrpSpPr>
          <p:cNvPr id="221" name="Group 220"/>
          <p:cNvGrpSpPr/>
          <p:nvPr/>
        </p:nvGrpSpPr>
        <p:grpSpPr>
          <a:xfrm>
            <a:off x="456277" y="1219444"/>
            <a:ext cx="5522617" cy="1864634"/>
            <a:chOff x="446695" y="1211263"/>
            <a:chExt cx="5524839" cy="1865385"/>
          </a:xfrm>
        </p:grpSpPr>
        <p:sp>
          <p:nvSpPr>
            <p:cNvPr id="223"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dirty="0">
                  <a:solidFill>
                    <a:srgbClr val="404040"/>
                  </a:solidFill>
                  <a:latin typeface="Segoe UI"/>
                  <a:hlinkClick r:id="rId3"/>
                </a:rPr>
                <a:t>https://www.yammer.com/itpronetwork</a:t>
              </a:r>
              <a:r>
                <a:rPr lang="en-US" sz="1799" dirty="0">
                  <a:solidFill>
                    <a:srgbClr val="404040"/>
                  </a:solidFill>
                  <a:latin typeface="Segoe UI"/>
                </a:rPr>
                <a:t> </a:t>
              </a:r>
            </a:p>
          </p:txBody>
        </p:sp>
        <p:sp>
          <p:nvSpPr>
            <p:cNvPr id="224"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225" name="Group 224"/>
          <p:cNvGrpSpPr/>
          <p:nvPr/>
        </p:nvGrpSpPr>
        <p:grpSpPr>
          <a:xfrm>
            <a:off x="8213089" y="1225817"/>
            <a:ext cx="3782426" cy="3620806"/>
            <a:chOff x="8206628" y="1217640"/>
            <a:chExt cx="3783948" cy="3622263"/>
          </a:xfrm>
        </p:grpSpPr>
        <p:grpSp>
          <p:nvGrpSpPr>
            <p:cNvPr id="226" name="Group 225"/>
            <p:cNvGrpSpPr/>
            <p:nvPr/>
          </p:nvGrpSpPr>
          <p:grpSpPr>
            <a:xfrm>
              <a:off x="10137980" y="1225066"/>
              <a:ext cx="1836984" cy="3614837"/>
              <a:chOff x="10137980" y="1225066"/>
              <a:chExt cx="1836984" cy="3614837"/>
            </a:xfrm>
          </p:grpSpPr>
          <p:sp>
            <p:nvSpPr>
              <p:cNvPr id="237"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38"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grpSp>
        <p:grpSp>
          <p:nvGrpSpPr>
            <p:cNvPr id="228" name="Group 227"/>
            <p:cNvGrpSpPr/>
            <p:nvPr/>
          </p:nvGrpSpPr>
          <p:grpSpPr>
            <a:xfrm>
              <a:off x="8206628" y="1217640"/>
              <a:ext cx="3783948" cy="1856191"/>
              <a:chOff x="8206628" y="1217640"/>
              <a:chExt cx="3783948" cy="1856191"/>
            </a:xfrm>
          </p:grpSpPr>
          <p:sp>
            <p:nvSpPr>
              <p:cNvPr id="230"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32"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dirty="0">
                    <a:solidFill>
                      <a:srgbClr val="404040"/>
                    </a:solidFill>
                    <a:latin typeface="Segoe UI"/>
                    <a:hlinkClick r:id="rId4"/>
                  </a:rPr>
                  <a:t>@OfficeDev</a:t>
                </a:r>
                <a:r>
                  <a:rPr lang="en-US" sz="1799" dirty="0">
                    <a:solidFill>
                      <a:srgbClr val="404040"/>
                    </a:solidFill>
                    <a:latin typeface="Segoe UI"/>
                  </a:rPr>
                  <a:t> </a:t>
                </a:r>
              </a:p>
            </p:txBody>
          </p:sp>
          <p:sp>
            <p:nvSpPr>
              <p:cNvPr id="236"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39" name="Group 238"/>
          <p:cNvGrpSpPr/>
          <p:nvPr/>
        </p:nvGrpSpPr>
        <p:grpSpPr>
          <a:xfrm>
            <a:off x="8228641" y="3163192"/>
            <a:ext cx="1835475" cy="1683431"/>
            <a:chOff x="8272463" y="3235325"/>
            <a:chExt cx="1761331" cy="1615428"/>
          </a:xfrm>
        </p:grpSpPr>
        <p:sp>
          <p:nvSpPr>
            <p:cNvPr id="240"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grpSp>
          <p:nvGrpSpPr>
            <p:cNvPr id="241" name="Group 240"/>
            <p:cNvGrpSpPr/>
            <p:nvPr/>
          </p:nvGrpSpPr>
          <p:grpSpPr>
            <a:xfrm>
              <a:off x="8385175" y="3462338"/>
              <a:ext cx="1535113" cy="1117599"/>
              <a:chOff x="8385175" y="3462338"/>
              <a:chExt cx="1535113" cy="1117599"/>
            </a:xfrm>
          </p:grpSpPr>
          <p:sp>
            <p:nvSpPr>
              <p:cNvPr id="242"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43"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44"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45"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46"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47"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48"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49"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50"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51"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52"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53"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54"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55"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56"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57"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58"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59"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60"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pic>
            <p:nvPicPr>
              <p:cNvPr id="261" name="Picture 260"/>
              <p:cNvPicPr>
                <a:picLocks noChangeAspect="1"/>
              </p:cNvPicPr>
              <p:nvPr/>
            </p:nvPicPr>
            <p:blipFill>
              <a:blip r:embed="rId5"/>
              <a:stretch>
                <a:fillRect/>
              </a:stretch>
            </p:blipFill>
            <p:spPr>
              <a:xfrm>
                <a:off x="8749942" y="3693929"/>
                <a:ext cx="307105" cy="443035"/>
              </a:xfrm>
              <a:prstGeom prst="rect">
                <a:avLst/>
              </a:prstGeom>
            </p:spPr>
          </p:pic>
          <p:grpSp>
            <p:nvGrpSpPr>
              <p:cNvPr id="262" name="Group 261"/>
              <p:cNvGrpSpPr/>
              <p:nvPr/>
            </p:nvGrpSpPr>
            <p:grpSpPr>
              <a:xfrm rot="5400000">
                <a:off x="9166188" y="3758283"/>
                <a:ext cx="306387" cy="444499"/>
                <a:chOff x="6878638" y="-701675"/>
                <a:chExt cx="306387" cy="444499"/>
              </a:xfrm>
            </p:grpSpPr>
            <p:sp>
              <p:nvSpPr>
                <p:cNvPr id="263"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64"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65"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66"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67"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69"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70"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71"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72"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73"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74"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76"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77"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78"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79"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80"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81"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82"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83"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84"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85"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86"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87"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88"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89"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90"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91"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92"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93"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94"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95"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96"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97"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98"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99"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00"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01"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02"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03"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04"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05"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06"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grpSp>
        </p:grpSp>
      </p:grpSp>
      <p:grpSp>
        <p:nvGrpSpPr>
          <p:cNvPr id="307" name="Group 306"/>
          <p:cNvGrpSpPr/>
          <p:nvPr/>
        </p:nvGrpSpPr>
        <p:grpSpPr>
          <a:xfrm>
            <a:off x="4430335" y="4923738"/>
            <a:ext cx="1777011" cy="1604991"/>
            <a:chOff x="4362450" y="4945063"/>
            <a:chExt cx="1738312" cy="1570037"/>
          </a:xfrm>
        </p:grpSpPr>
        <p:sp>
          <p:nvSpPr>
            <p:cNvPr id="308"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pic>
          <p:nvPicPr>
            <p:cNvPr id="309" name="Picture 308"/>
            <p:cNvPicPr>
              <a:picLocks noChangeAspect="1"/>
            </p:cNvPicPr>
            <p:nvPr/>
          </p:nvPicPr>
          <p:blipFill>
            <a:blip r:embed="rId6"/>
            <a:stretch>
              <a:fillRect/>
            </a:stretch>
          </p:blipFill>
          <p:spPr>
            <a:xfrm>
              <a:off x="4411773" y="5203812"/>
              <a:ext cx="1639667" cy="1052538"/>
            </a:xfrm>
            <a:prstGeom prst="rect">
              <a:avLst/>
            </a:prstGeom>
          </p:spPr>
        </p:pic>
      </p:grpSp>
      <p:grpSp>
        <p:nvGrpSpPr>
          <p:cNvPr id="310" name="Group 309"/>
          <p:cNvGrpSpPr/>
          <p:nvPr/>
        </p:nvGrpSpPr>
        <p:grpSpPr>
          <a:xfrm>
            <a:off x="6062396" y="1219444"/>
            <a:ext cx="2072415" cy="1863601"/>
            <a:chOff x="6312693" y="1447156"/>
            <a:chExt cx="1766094" cy="1588144"/>
          </a:xfrm>
        </p:grpSpPr>
        <p:sp>
          <p:nvSpPr>
            <p:cNvPr id="311"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grpSp>
          <p:nvGrpSpPr>
            <p:cNvPr id="312" name="Group 311"/>
            <p:cNvGrpSpPr/>
            <p:nvPr/>
          </p:nvGrpSpPr>
          <p:grpSpPr>
            <a:xfrm>
              <a:off x="6318250" y="1458913"/>
              <a:ext cx="1733550" cy="1576387"/>
              <a:chOff x="6318250" y="1458913"/>
              <a:chExt cx="1733550" cy="1576387"/>
            </a:xfrm>
          </p:grpSpPr>
          <p:sp>
            <p:nvSpPr>
              <p:cNvPr id="313"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14"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15"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16"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17"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1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2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2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2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2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2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2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2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2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2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2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3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3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3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3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3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3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3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3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3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3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4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45"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46"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47"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49"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50"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51"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52"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60"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61"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62"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63"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64"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65"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66"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67"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68"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dirty="0">
                    <a:solidFill>
                      <a:srgbClr val="FFFFFF"/>
                    </a:solidFill>
                    <a:latin typeface="Segoe Light" charset="0"/>
                  </a:rPr>
                  <a:t>S</a:t>
                </a:r>
                <a:endParaRPr lang="en-US" altLang="en-US" sz="1764" dirty="0">
                  <a:solidFill>
                    <a:srgbClr val="404040"/>
                  </a:solidFill>
                </a:endParaRPr>
              </a:p>
            </p:txBody>
          </p:sp>
          <p:sp>
            <p:nvSpPr>
              <p:cNvPr id="369"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dirty="0">
                    <a:solidFill>
                      <a:srgbClr val="FFFFFF"/>
                    </a:solidFill>
                    <a:latin typeface="Segoe Light" charset="0"/>
                  </a:rPr>
                  <a:t>t</a:t>
                </a:r>
                <a:endParaRPr lang="en-US" altLang="en-US" sz="1764" dirty="0">
                  <a:solidFill>
                    <a:srgbClr val="404040"/>
                  </a:solidFill>
                </a:endParaRPr>
              </a:p>
            </p:txBody>
          </p:sp>
          <p:sp>
            <p:nvSpPr>
              <p:cNvPr id="37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dirty="0">
                    <a:solidFill>
                      <a:srgbClr val="FFFFFF"/>
                    </a:solidFill>
                    <a:latin typeface="Segoe Light" charset="0"/>
                  </a:rPr>
                  <a:t>a</a:t>
                </a:r>
                <a:endParaRPr lang="en-US" altLang="en-US" sz="1764" dirty="0">
                  <a:solidFill>
                    <a:srgbClr val="404040"/>
                  </a:solidFill>
                </a:endParaRPr>
              </a:p>
            </p:txBody>
          </p:sp>
          <p:sp>
            <p:nvSpPr>
              <p:cNvPr id="37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dirty="0">
                    <a:solidFill>
                      <a:srgbClr val="FFFFFF"/>
                    </a:solidFill>
                    <a:latin typeface="Segoe Light" charset="0"/>
                  </a:rPr>
                  <a:t>r</a:t>
                </a:r>
                <a:endParaRPr lang="en-US" altLang="en-US" sz="1764" dirty="0">
                  <a:solidFill>
                    <a:srgbClr val="404040"/>
                  </a:solidFill>
                </a:endParaRPr>
              </a:p>
            </p:txBody>
          </p:sp>
          <p:sp>
            <p:nvSpPr>
              <p:cNvPr id="38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dirty="0">
                    <a:solidFill>
                      <a:srgbClr val="FFFFFF"/>
                    </a:solidFill>
                    <a:latin typeface="Segoe Light" charset="0"/>
                  </a:rPr>
                  <a:t>t</a:t>
                </a:r>
                <a:endParaRPr lang="en-US" altLang="en-US" sz="1764" dirty="0">
                  <a:solidFill>
                    <a:srgbClr val="404040"/>
                  </a:solidFill>
                </a:endParaRPr>
              </a:p>
            </p:txBody>
          </p:sp>
          <p:sp>
            <p:nvSpPr>
              <p:cNvPr id="38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8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8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95"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96"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97"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98"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99"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00"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01"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02"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03"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04"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05"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06"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07"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08"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10"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11"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57"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58"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59"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50"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51"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52"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53"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54"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55"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56"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57"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59"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60"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6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67"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dirty="0">
                    <a:solidFill>
                      <a:srgbClr val="FFFFFF"/>
                    </a:solidFill>
                    <a:latin typeface="Segoe Light" charset="0"/>
                  </a:rPr>
                  <a:t>S</a:t>
                </a:r>
                <a:endParaRPr lang="en-US" altLang="en-US" sz="1764" dirty="0">
                  <a:solidFill>
                    <a:srgbClr val="404040"/>
                  </a:solidFill>
                </a:endParaRPr>
              </a:p>
            </p:txBody>
          </p:sp>
          <p:sp>
            <p:nvSpPr>
              <p:cNvPr id="568"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dirty="0">
                    <a:solidFill>
                      <a:srgbClr val="FFFFFF"/>
                    </a:solidFill>
                    <a:latin typeface="Segoe Light" charset="0"/>
                  </a:rPr>
                  <a:t>t</a:t>
                </a:r>
                <a:endParaRPr lang="en-US" altLang="en-US" sz="1764" dirty="0">
                  <a:solidFill>
                    <a:srgbClr val="404040"/>
                  </a:solidFill>
                </a:endParaRPr>
              </a:p>
            </p:txBody>
          </p:sp>
          <p:sp>
            <p:nvSpPr>
              <p:cNvPr id="569"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dirty="0">
                    <a:solidFill>
                      <a:srgbClr val="FFFFFF"/>
                    </a:solidFill>
                    <a:latin typeface="Segoe Light" charset="0"/>
                  </a:rPr>
                  <a:t>a</a:t>
                </a:r>
                <a:endParaRPr lang="en-US" altLang="en-US" sz="1764" dirty="0">
                  <a:solidFill>
                    <a:srgbClr val="404040"/>
                  </a:solidFill>
                </a:endParaRPr>
              </a:p>
            </p:txBody>
          </p:sp>
          <p:sp>
            <p:nvSpPr>
              <p:cNvPr id="570"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dirty="0">
                    <a:solidFill>
                      <a:srgbClr val="FFFFFF"/>
                    </a:solidFill>
                    <a:latin typeface="Segoe Light" charset="0"/>
                  </a:rPr>
                  <a:t>r</a:t>
                </a:r>
                <a:endParaRPr lang="en-US" altLang="en-US" sz="1764" dirty="0">
                  <a:solidFill>
                    <a:srgbClr val="404040"/>
                  </a:solidFill>
                </a:endParaRPr>
              </a:p>
            </p:txBody>
          </p:sp>
          <p:sp>
            <p:nvSpPr>
              <p:cNvPr id="571"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dirty="0">
                    <a:solidFill>
                      <a:srgbClr val="FFFFFF"/>
                    </a:solidFill>
                    <a:latin typeface="Segoe Light" charset="0"/>
                  </a:rPr>
                  <a:t>t</a:t>
                </a:r>
                <a:endParaRPr lang="en-US" altLang="en-US" sz="1764" dirty="0">
                  <a:solidFill>
                    <a:srgbClr val="404040"/>
                  </a:solidFill>
                </a:endParaRPr>
              </a:p>
            </p:txBody>
          </p:sp>
          <p:sp>
            <p:nvSpPr>
              <p:cNvPr id="572"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73"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74"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75"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76"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grpSp>
      </p:grpSp>
      <p:grpSp>
        <p:nvGrpSpPr>
          <p:cNvPr id="577" name="Group 576"/>
          <p:cNvGrpSpPr/>
          <p:nvPr/>
        </p:nvGrpSpPr>
        <p:grpSpPr>
          <a:xfrm>
            <a:off x="456277" y="3163193"/>
            <a:ext cx="3893183" cy="3355959"/>
            <a:chOff x="446695" y="3155795"/>
            <a:chExt cx="3894750" cy="3357310"/>
          </a:xfrm>
        </p:grpSpPr>
        <p:grpSp>
          <p:nvGrpSpPr>
            <p:cNvPr id="578" name="Group 577"/>
            <p:cNvGrpSpPr/>
            <p:nvPr/>
          </p:nvGrpSpPr>
          <p:grpSpPr>
            <a:xfrm>
              <a:off x="446695" y="3155795"/>
              <a:ext cx="1862135" cy="3357310"/>
              <a:chOff x="446695" y="3155795"/>
              <a:chExt cx="1862135" cy="3357310"/>
            </a:xfrm>
          </p:grpSpPr>
          <p:sp>
            <p:nvSpPr>
              <p:cNvPr id="580"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grpSp>
            <p:nvGrpSpPr>
              <p:cNvPr id="581" name="Group 120"/>
              <p:cNvGrpSpPr/>
              <p:nvPr/>
            </p:nvGrpSpPr>
            <p:grpSpPr>
              <a:xfrm>
                <a:off x="882393" y="3526501"/>
                <a:ext cx="1006676" cy="1102030"/>
                <a:chOff x="4924425" y="-1920875"/>
                <a:chExt cx="1173163" cy="1284287"/>
              </a:xfrm>
              <a:solidFill>
                <a:schemeClr val="bg1"/>
              </a:solidFill>
            </p:grpSpPr>
            <p:sp>
              <p:nvSpPr>
                <p:cNvPr id="582"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83"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84"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85"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86"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87"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grpSp>
        </p:grpSp>
        <p:sp>
          <p:nvSpPr>
            <p:cNvPr id="579"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latin typeface="Segoe UI"/>
                </a:rPr>
                <a:t/>
              </a:r>
              <a:br>
                <a:rPr lang="en-US" sz="1764" dirty="0">
                  <a:solidFill>
                    <a:srgbClr val="404040"/>
                  </a:solidFill>
                  <a:latin typeface="Segoe UI"/>
                </a:rPr>
              </a:br>
              <a:r>
                <a:rPr lang="en-US" sz="1799" spc="-50" dirty="0">
                  <a:solidFill>
                    <a:srgbClr val="404040"/>
                  </a:solidFill>
                  <a:latin typeface="Segoe UI"/>
                  <a:hlinkClick r:id="rId7"/>
                </a:rPr>
                <a:t>http://</a:t>
              </a:r>
              <a:r>
                <a:rPr lang="en-US" sz="1799" dirty="0">
                  <a:solidFill>
                    <a:srgbClr val="404040"/>
                  </a:solidFill>
                  <a:latin typeface="Segoe UI"/>
                  <a:hlinkClick r:id="rId7"/>
                </a:rPr>
                <a:t>dev.office.com/podcasts</a:t>
              </a:r>
              <a:r>
                <a:rPr lang="en-US" sz="1799" spc="-50" dirty="0">
                  <a:solidFill>
                    <a:srgbClr val="404040"/>
                  </a:solidFill>
                  <a:latin typeface="Segoe UI"/>
                </a:rPr>
                <a:t> </a:t>
              </a:r>
            </a:p>
            <a:p>
              <a:pPr algn="ctr" defTabSz="914005">
                <a:defRPr/>
              </a:pPr>
              <a:endParaRPr lang="en-US" sz="1764" dirty="0">
                <a:solidFill>
                  <a:srgbClr val="404040"/>
                </a:solidFill>
                <a:latin typeface="Segoe UI"/>
              </a:endParaRPr>
            </a:p>
          </p:txBody>
        </p:sp>
      </p:grpSp>
      <p:grpSp>
        <p:nvGrpSpPr>
          <p:cNvPr id="588" name="Group 587"/>
          <p:cNvGrpSpPr/>
          <p:nvPr/>
        </p:nvGrpSpPr>
        <p:grpSpPr>
          <a:xfrm>
            <a:off x="10139981" y="4923293"/>
            <a:ext cx="1844238" cy="1597854"/>
            <a:chOff x="10134295" y="4916603"/>
            <a:chExt cx="1844980" cy="1598497"/>
          </a:xfrm>
        </p:grpSpPr>
        <p:sp>
          <p:nvSpPr>
            <p:cNvPr id="589"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a:gradFill>
                    <a:gsLst>
                      <a:gs pos="0">
                        <a:srgbClr val="FFFFFF"/>
                      </a:gs>
                      <a:gs pos="100000">
                        <a:srgbClr val="FFFFFF"/>
                      </a:gs>
                    </a:gsLst>
                    <a:lin ang="5400000" scaled="0"/>
                  </a:gradFill>
                  <a:latin typeface="Segoe UI Light"/>
                </a:rPr>
                <a:t>UserVoice</a:t>
              </a: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dirty="0">
                  <a:solidFill>
                    <a:srgbClr val="404040"/>
                  </a:solidFill>
                  <a:latin typeface="Segoe UI"/>
                  <a:hlinkClick r:id="rId8"/>
                </a:rPr>
                <a:t>http://officespdev.uservoice.com/</a:t>
              </a:r>
              <a:r>
                <a:rPr lang="en-US" sz="1199" dirty="0">
                  <a:solidFill>
                    <a:srgbClr val="404040"/>
                  </a:solidFill>
                  <a:latin typeface="Segoe UI"/>
                </a:rPr>
                <a:t>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590"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dirty="0">
                <a:solidFill>
                  <a:srgbClr val="000000"/>
                </a:solidFill>
                <a:latin typeface="Segoe UI"/>
              </a:endParaRPr>
            </a:p>
          </p:txBody>
        </p:sp>
      </p:grpSp>
      <p:grpSp>
        <p:nvGrpSpPr>
          <p:cNvPr id="591" name="Group 590"/>
          <p:cNvGrpSpPr/>
          <p:nvPr/>
        </p:nvGrpSpPr>
        <p:grpSpPr>
          <a:xfrm>
            <a:off x="2406669" y="3162596"/>
            <a:ext cx="1942791" cy="1681580"/>
            <a:chOff x="2397872" y="3155198"/>
            <a:chExt cx="1943573" cy="1682257"/>
          </a:xfrm>
        </p:grpSpPr>
        <p:sp>
          <p:nvSpPr>
            <p:cNvPr id="592"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[ms-office]</a:t>
              </a:r>
            </a:p>
          </p:txBody>
        </p:sp>
        <p:sp>
          <p:nvSpPr>
            <p:cNvPr id="593"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dirty="0">
                <a:gradFill>
                  <a:gsLst>
                    <a:gs pos="0">
                      <a:srgbClr val="FFFFFF"/>
                    </a:gs>
                    <a:gs pos="100000">
                      <a:srgbClr val="FFFFFF"/>
                    </a:gs>
                  </a:gsLst>
                  <a:lin ang="5400000" scaled="0"/>
                </a:gradFill>
                <a:latin typeface="Segoe UI"/>
              </a:endParaRPr>
            </a:p>
          </p:txBody>
        </p:sp>
      </p:grpSp>
      <p:grpSp>
        <p:nvGrpSpPr>
          <p:cNvPr id="594" name="Group 593"/>
          <p:cNvGrpSpPr/>
          <p:nvPr/>
        </p:nvGrpSpPr>
        <p:grpSpPr>
          <a:xfrm>
            <a:off x="4433895" y="3167906"/>
            <a:ext cx="3702219" cy="1678717"/>
            <a:chOff x="4425913" y="3160511"/>
            <a:chExt cx="3703709" cy="1679392"/>
          </a:xfrm>
        </p:grpSpPr>
        <p:sp>
          <p:nvSpPr>
            <p:cNvPr id="595"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dirty="0">
                  <a:solidFill>
                    <a:srgbClr val="FFFFFF"/>
                  </a:solidFill>
                  <a:latin typeface="Segoe UI"/>
                  <a:hlinkClick r:id="rId9"/>
                </a:rPr>
                <a:t>http://aka.ms/O365DevShow</a:t>
              </a:r>
              <a:r>
                <a:rPr lang="en-US" sz="1399" dirty="0">
                  <a:solidFill>
                    <a:srgbClr val="FFFFFF"/>
                  </a:solidFill>
                  <a:latin typeface="Segoe UI"/>
                </a:rPr>
                <a:t> </a:t>
              </a:r>
            </a:p>
          </p:txBody>
        </p:sp>
        <p:pic>
          <p:nvPicPr>
            <p:cNvPr id="596" name="Picture 595"/>
            <p:cNvPicPr>
              <a:picLocks noChangeAspect="1"/>
            </p:cNvPicPr>
            <p:nvPr/>
          </p:nvPicPr>
          <p:blipFill rotWithShape="1">
            <a:blip r:embed="rId10"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sp>
        <p:nvSpPr>
          <p:cNvPr id="597" name="Rectangle 596"/>
          <p:cNvSpPr/>
          <p:nvPr/>
        </p:nvSpPr>
        <p:spPr bwMode="auto">
          <a:xfrm>
            <a:off x="11980961" y="1000674"/>
            <a:ext cx="483813" cy="5853738"/>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8" name="Rectangle 597"/>
          <p:cNvSpPr/>
          <p:nvPr/>
        </p:nvSpPr>
        <p:spPr bwMode="auto">
          <a:xfrm>
            <a:off x="-12147" y="1000674"/>
            <a:ext cx="483813" cy="5853738"/>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99" name="Group 598"/>
          <p:cNvGrpSpPr/>
          <p:nvPr/>
        </p:nvGrpSpPr>
        <p:grpSpPr>
          <a:xfrm>
            <a:off x="6283211" y="4923293"/>
            <a:ext cx="3780906" cy="1597853"/>
            <a:chOff x="6275951" y="4916033"/>
            <a:chExt cx="3780906" cy="1597853"/>
          </a:xfrm>
        </p:grpSpPr>
        <p:sp>
          <p:nvSpPr>
            <p:cNvPr id="600"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601" name="Picture 600"/>
            <p:cNvPicPr>
              <a:picLocks noChangeAspect="1"/>
            </p:cNvPicPr>
            <p:nvPr/>
          </p:nvPicPr>
          <p:blipFill rotWithShape="1">
            <a:blip r:embed="rId11" cstate="print">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602" name="Rectangle 601"/>
          <p:cNvSpPr/>
          <p:nvPr/>
        </p:nvSpPr>
        <p:spPr bwMode="auto">
          <a:xfrm>
            <a:off x="-19408" y="-4542"/>
            <a:ext cx="12476923" cy="1220019"/>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Title 3"/>
          <p:cNvSpPr>
            <a:spLocks noGrp="1"/>
          </p:cNvSpPr>
          <p:nvPr>
            <p:ph type="title"/>
          </p:nvPr>
        </p:nvSpPr>
        <p:spPr/>
        <p:txBody>
          <a:bodyPr/>
          <a:lstStyle/>
          <a:p>
            <a:r>
              <a:rPr lang="en-US" dirty="0" smtClean="0"/>
              <a:t>Engage</a:t>
            </a:r>
            <a:endParaRPr lang="en-US" dirty="0"/>
          </a:p>
        </p:txBody>
      </p:sp>
      <p:sp>
        <p:nvSpPr>
          <p:cNvPr id="603" name="Rectangle 602"/>
          <p:cNvSpPr/>
          <p:nvPr/>
        </p:nvSpPr>
        <p:spPr bwMode="auto">
          <a:xfrm>
            <a:off x="-12148" y="6520861"/>
            <a:ext cx="12476923" cy="559992"/>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11765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4"/>
                                        </p:tgtEl>
                                        <p:attrNameLst>
                                          <p:attrName>style.visibility</p:attrName>
                                        </p:attrNameLst>
                                      </p:cBhvr>
                                      <p:to>
                                        <p:strVal val="visible"/>
                                      </p:to>
                                    </p:set>
                                    <p:animEffect transition="in" filter="fade">
                                      <p:cBhvr>
                                        <p:cTn id="7" dur="500"/>
                                        <p:tgtEl>
                                          <p:spTgt spid="594"/>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310"/>
                                        </p:tgtEl>
                                        <p:attrNameLst>
                                          <p:attrName>style.visibility</p:attrName>
                                        </p:attrNameLst>
                                      </p:cBhvr>
                                      <p:to>
                                        <p:strVal val="visible"/>
                                      </p:to>
                                    </p:set>
                                    <p:anim calcmode="lin" valueType="num">
                                      <p:cBhvr additive="base">
                                        <p:cTn id="11" dur="750" fill="hold"/>
                                        <p:tgtEl>
                                          <p:spTgt spid="310"/>
                                        </p:tgtEl>
                                        <p:attrNameLst>
                                          <p:attrName>ppt_x</p:attrName>
                                        </p:attrNameLst>
                                      </p:cBhvr>
                                      <p:tavLst>
                                        <p:tav tm="0">
                                          <p:val>
                                            <p:strVal val="#ppt_x"/>
                                          </p:val>
                                        </p:tav>
                                        <p:tav tm="100000">
                                          <p:val>
                                            <p:strVal val="#ppt_x"/>
                                          </p:val>
                                        </p:tav>
                                      </p:tavLst>
                                    </p:anim>
                                    <p:anim calcmode="lin" valueType="num">
                                      <p:cBhvr additive="base">
                                        <p:cTn id="12" dur="750" fill="hold"/>
                                        <p:tgtEl>
                                          <p:spTgt spid="310"/>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307"/>
                                        </p:tgtEl>
                                        <p:attrNameLst>
                                          <p:attrName>style.visibility</p:attrName>
                                        </p:attrNameLst>
                                      </p:cBhvr>
                                      <p:to>
                                        <p:strVal val="visible"/>
                                      </p:to>
                                    </p:set>
                                    <p:anim calcmode="lin" valueType="num">
                                      <p:cBhvr additive="base">
                                        <p:cTn id="15" dur="750" fill="hold"/>
                                        <p:tgtEl>
                                          <p:spTgt spid="307"/>
                                        </p:tgtEl>
                                        <p:attrNameLst>
                                          <p:attrName>ppt_x</p:attrName>
                                        </p:attrNameLst>
                                      </p:cBhvr>
                                      <p:tavLst>
                                        <p:tav tm="0">
                                          <p:val>
                                            <p:strVal val="#ppt_x"/>
                                          </p:val>
                                        </p:tav>
                                        <p:tav tm="100000">
                                          <p:val>
                                            <p:strVal val="#ppt_x"/>
                                          </p:val>
                                        </p:tav>
                                      </p:tavLst>
                                    </p:anim>
                                    <p:anim calcmode="lin" valueType="num">
                                      <p:cBhvr additive="base">
                                        <p:cTn id="16" dur="750" fill="hold"/>
                                        <p:tgtEl>
                                          <p:spTgt spid="307"/>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39"/>
                                        </p:tgtEl>
                                        <p:attrNameLst>
                                          <p:attrName>style.visibility</p:attrName>
                                        </p:attrNameLst>
                                      </p:cBhvr>
                                      <p:to>
                                        <p:strVal val="visible"/>
                                      </p:to>
                                    </p:set>
                                    <p:anim calcmode="lin" valueType="num">
                                      <p:cBhvr additive="base">
                                        <p:cTn id="19" dur="750" fill="hold"/>
                                        <p:tgtEl>
                                          <p:spTgt spid="239"/>
                                        </p:tgtEl>
                                        <p:attrNameLst>
                                          <p:attrName>ppt_x</p:attrName>
                                        </p:attrNameLst>
                                      </p:cBhvr>
                                      <p:tavLst>
                                        <p:tav tm="0">
                                          <p:val>
                                            <p:strVal val="1+#ppt_w/2"/>
                                          </p:val>
                                        </p:tav>
                                        <p:tav tm="100000">
                                          <p:val>
                                            <p:strVal val="#ppt_x"/>
                                          </p:val>
                                        </p:tav>
                                      </p:tavLst>
                                    </p:anim>
                                    <p:anim calcmode="lin" valueType="num">
                                      <p:cBhvr additive="base">
                                        <p:cTn id="20" dur="750" fill="hold"/>
                                        <p:tgtEl>
                                          <p:spTgt spid="239"/>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591"/>
                                        </p:tgtEl>
                                        <p:attrNameLst>
                                          <p:attrName>style.visibility</p:attrName>
                                        </p:attrNameLst>
                                      </p:cBhvr>
                                      <p:to>
                                        <p:strVal val="visible"/>
                                      </p:to>
                                    </p:set>
                                    <p:anim calcmode="lin" valueType="num">
                                      <p:cBhvr additive="base">
                                        <p:cTn id="23" dur="750" fill="hold"/>
                                        <p:tgtEl>
                                          <p:spTgt spid="591"/>
                                        </p:tgtEl>
                                        <p:attrNameLst>
                                          <p:attrName>ppt_x</p:attrName>
                                        </p:attrNameLst>
                                      </p:cBhvr>
                                      <p:tavLst>
                                        <p:tav tm="0">
                                          <p:val>
                                            <p:strVal val="0-#ppt_w/2"/>
                                          </p:val>
                                        </p:tav>
                                        <p:tav tm="100000">
                                          <p:val>
                                            <p:strVal val="#ppt_x"/>
                                          </p:val>
                                        </p:tav>
                                      </p:tavLst>
                                    </p:anim>
                                    <p:anim calcmode="lin" valueType="num">
                                      <p:cBhvr additive="base">
                                        <p:cTn id="24" dur="750" fill="hold"/>
                                        <p:tgtEl>
                                          <p:spTgt spid="591"/>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588"/>
                                        </p:tgtEl>
                                        <p:attrNameLst>
                                          <p:attrName>style.visibility</p:attrName>
                                        </p:attrNameLst>
                                      </p:cBhvr>
                                      <p:to>
                                        <p:strVal val="visible"/>
                                      </p:to>
                                    </p:set>
                                    <p:anim calcmode="lin" valueType="num">
                                      <p:cBhvr additive="base">
                                        <p:cTn id="27" dur="750" fill="hold"/>
                                        <p:tgtEl>
                                          <p:spTgt spid="588"/>
                                        </p:tgtEl>
                                        <p:attrNameLst>
                                          <p:attrName>ppt_x</p:attrName>
                                        </p:attrNameLst>
                                      </p:cBhvr>
                                      <p:tavLst>
                                        <p:tav tm="0">
                                          <p:val>
                                            <p:strVal val="1+#ppt_w/2"/>
                                          </p:val>
                                        </p:tav>
                                        <p:tav tm="100000">
                                          <p:val>
                                            <p:strVal val="#ppt_x"/>
                                          </p:val>
                                        </p:tav>
                                      </p:tavLst>
                                    </p:anim>
                                    <p:anim calcmode="lin" valueType="num">
                                      <p:cBhvr additive="base">
                                        <p:cTn id="28" dur="750" fill="hold"/>
                                        <p:tgtEl>
                                          <p:spTgt spid="588"/>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599"/>
                                        </p:tgtEl>
                                        <p:attrNameLst>
                                          <p:attrName>style.visibility</p:attrName>
                                        </p:attrNameLst>
                                      </p:cBhvr>
                                      <p:to>
                                        <p:strVal val="visible"/>
                                      </p:to>
                                    </p:set>
                                    <p:anim calcmode="lin" valueType="num">
                                      <p:cBhvr additive="base">
                                        <p:cTn id="31" dur="750" fill="hold"/>
                                        <p:tgtEl>
                                          <p:spTgt spid="599"/>
                                        </p:tgtEl>
                                        <p:attrNameLst>
                                          <p:attrName>ppt_x</p:attrName>
                                        </p:attrNameLst>
                                      </p:cBhvr>
                                      <p:tavLst>
                                        <p:tav tm="0">
                                          <p:val>
                                            <p:strVal val="#ppt_x"/>
                                          </p:val>
                                        </p:tav>
                                        <p:tav tm="100000">
                                          <p:val>
                                            <p:strVal val="#ppt_x"/>
                                          </p:val>
                                        </p:tav>
                                      </p:tavLst>
                                    </p:anim>
                                    <p:anim calcmode="lin" valueType="num">
                                      <p:cBhvr additive="base">
                                        <p:cTn id="32" dur="750" fill="hold"/>
                                        <p:tgtEl>
                                          <p:spTgt spid="599"/>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221"/>
                                        </p:tgtEl>
                                        <p:attrNameLst>
                                          <p:attrName>style.visibility</p:attrName>
                                        </p:attrNameLst>
                                      </p:cBhvr>
                                      <p:to>
                                        <p:strVal val="visible"/>
                                      </p:to>
                                    </p:set>
                                    <p:anim calcmode="lin" valueType="num">
                                      <p:cBhvr additive="base">
                                        <p:cTn id="35" dur="750" fill="hold"/>
                                        <p:tgtEl>
                                          <p:spTgt spid="221"/>
                                        </p:tgtEl>
                                        <p:attrNameLst>
                                          <p:attrName>ppt_x</p:attrName>
                                        </p:attrNameLst>
                                      </p:cBhvr>
                                      <p:tavLst>
                                        <p:tav tm="0">
                                          <p:val>
                                            <p:strVal val="0-#ppt_w/2"/>
                                          </p:val>
                                        </p:tav>
                                        <p:tav tm="100000">
                                          <p:val>
                                            <p:strVal val="#ppt_x"/>
                                          </p:val>
                                        </p:tav>
                                      </p:tavLst>
                                    </p:anim>
                                    <p:anim calcmode="lin" valueType="num">
                                      <p:cBhvr additive="base">
                                        <p:cTn id="36" dur="750" fill="hold"/>
                                        <p:tgtEl>
                                          <p:spTgt spid="22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577"/>
                                        </p:tgtEl>
                                        <p:attrNameLst>
                                          <p:attrName>style.visibility</p:attrName>
                                        </p:attrNameLst>
                                      </p:cBhvr>
                                      <p:to>
                                        <p:strVal val="visible"/>
                                      </p:to>
                                    </p:set>
                                    <p:anim calcmode="lin" valueType="num">
                                      <p:cBhvr additive="base">
                                        <p:cTn id="39" dur="750" fill="hold"/>
                                        <p:tgtEl>
                                          <p:spTgt spid="577"/>
                                        </p:tgtEl>
                                        <p:attrNameLst>
                                          <p:attrName>ppt_x</p:attrName>
                                        </p:attrNameLst>
                                      </p:cBhvr>
                                      <p:tavLst>
                                        <p:tav tm="0">
                                          <p:val>
                                            <p:strVal val="0-#ppt_w/2"/>
                                          </p:val>
                                        </p:tav>
                                        <p:tav tm="100000">
                                          <p:val>
                                            <p:strVal val="#ppt_x"/>
                                          </p:val>
                                        </p:tav>
                                      </p:tavLst>
                                    </p:anim>
                                    <p:anim calcmode="lin" valueType="num">
                                      <p:cBhvr additive="base">
                                        <p:cTn id="40" dur="750" fill="hold"/>
                                        <p:tgtEl>
                                          <p:spTgt spid="577"/>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225"/>
                                        </p:tgtEl>
                                        <p:attrNameLst>
                                          <p:attrName>style.visibility</p:attrName>
                                        </p:attrNameLst>
                                      </p:cBhvr>
                                      <p:to>
                                        <p:strVal val="visible"/>
                                      </p:to>
                                    </p:set>
                                    <p:anim calcmode="lin" valueType="num">
                                      <p:cBhvr additive="base">
                                        <p:cTn id="43" dur="750" fill="hold"/>
                                        <p:tgtEl>
                                          <p:spTgt spid="225"/>
                                        </p:tgtEl>
                                        <p:attrNameLst>
                                          <p:attrName>ppt_x</p:attrName>
                                        </p:attrNameLst>
                                      </p:cBhvr>
                                      <p:tavLst>
                                        <p:tav tm="0">
                                          <p:val>
                                            <p:strVal val="1+#ppt_w/2"/>
                                          </p:val>
                                        </p:tav>
                                        <p:tav tm="100000">
                                          <p:val>
                                            <p:strVal val="#ppt_x"/>
                                          </p:val>
                                        </p:tav>
                                      </p:tavLst>
                                    </p:anim>
                                    <p:anim calcmode="lin" valueType="num">
                                      <p:cBhvr additive="base">
                                        <p:cTn id="44" dur="750" fill="hold"/>
                                        <p:tgtEl>
                                          <p:spTgt spid="2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13229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9062" y="1884394"/>
            <a:ext cx="10772775" cy="1181862"/>
          </a:xfrm>
        </p:spPr>
        <p:txBody>
          <a:bodyPr lIns="365760"/>
          <a:lstStyle/>
          <a:p>
            <a:r>
              <a:rPr lang="en-US" dirty="0" smtClean="0"/>
              <a:t>Introduction</a:t>
            </a:r>
            <a:endParaRPr lang="en-US" dirty="0"/>
          </a:p>
        </p:txBody>
      </p:sp>
      <p:sp>
        <p:nvSpPr>
          <p:cNvPr id="3" name="Subtitle 2"/>
          <p:cNvSpPr>
            <a:spLocks noGrp="1"/>
          </p:cNvSpPr>
          <p:nvPr>
            <p:ph type="subTitle" idx="4294967295"/>
          </p:nvPr>
        </p:nvSpPr>
        <p:spPr>
          <a:xfrm>
            <a:off x="1389062" y="2903703"/>
            <a:ext cx="10772776" cy="564835"/>
          </a:xfrm>
        </p:spPr>
        <p:txBody>
          <a:bodyPr lIns="365760"/>
          <a:lstStyle/>
          <a:p>
            <a:pPr marL="0" indent="0">
              <a:buNone/>
            </a:pPr>
            <a:r>
              <a:rPr lang="en-US" sz="2745" dirty="0">
                <a:gradFill>
                  <a:gsLst>
                    <a:gs pos="33628">
                      <a:schemeClr val="tx1"/>
                    </a:gs>
                    <a:gs pos="56000">
                      <a:schemeClr val="tx1"/>
                    </a:gs>
                  </a:gsLst>
                  <a:lin ang="5400000" scaled="0"/>
                </a:gradFill>
              </a:rPr>
              <a:t>Getting started with </a:t>
            </a:r>
            <a:r>
              <a:rPr lang="en-US" sz="2745" dirty="0" smtClean="0">
                <a:gradFill>
                  <a:gsLst>
                    <a:gs pos="33628">
                      <a:schemeClr val="tx1"/>
                    </a:gs>
                    <a:gs pos="56000">
                      <a:schemeClr val="tx1"/>
                    </a:gs>
                  </a:gsLst>
                  <a:lin ang="5400000" scaled="0"/>
                </a:gradFill>
              </a:rPr>
              <a:t>mobile </a:t>
            </a:r>
            <a:r>
              <a:rPr lang="en-US" sz="2745" dirty="0">
                <a:gradFill>
                  <a:gsLst>
                    <a:gs pos="33628">
                      <a:schemeClr val="tx1"/>
                    </a:gs>
                    <a:gs pos="56000">
                      <a:schemeClr val="tx1"/>
                    </a:gs>
                  </a:gsLst>
                  <a:lin ang="5400000" scaled="0"/>
                </a:gradFill>
              </a:rPr>
              <a:t>development with Office 365</a:t>
            </a:r>
            <a:endParaRPr lang="en-US" dirty="0">
              <a:gradFill>
                <a:gsLst>
                  <a:gs pos="33628">
                    <a:schemeClr val="tx1"/>
                  </a:gs>
                  <a:gs pos="56000">
                    <a:schemeClr val="tx1"/>
                  </a:gs>
                </a:gsLst>
                <a:lin ang="5400000" scaled="0"/>
              </a:gradFill>
            </a:endParaRPr>
          </a:p>
        </p:txBody>
      </p:sp>
      <p:pic>
        <p:nvPicPr>
          <p:cNvPr id="4" name="Picture 3"/>
          <p:cNvPicPr>
            <a:picLocks noChangeAspect="1"/>
          </p:cNvPicPr>
          <p:nvPr/>
        </p:nvPicPr>
        <p:blipFill>
          <a:blip r:embed="rId2"/>
          <a:stretch>
            <a:fillRect/>
          </a:stretch>
        </p:blipFill>
        <p:spPr>
          <a:xfrm>
            <a:off x="6545179" y="3674037"/>
            <a:ext cx="5434096" cy="2841062"/>
          </a:xfrm>
          <a:prstGeom prst="rect">
            <a:avLst/>
          </a:prstGeom>
        </p:spPr>
      </p:pic>
      <p:sp>
        <p:nvSpPr>
          <p:cNvPr id="5" name="Freeform 4"/>
          <p:cNvSpPr>
            <a:spLocks/>
          </p:cNvSpPr>
          <p:nvPr/>
        </p:nvSpPr>
        <p:spPr bwMode="auto">
          <a:xfrm>
            <a:off x="436563" y="1536319"/>
            <a:ext cx="952500" cy="1878012"/>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1943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Developer vision</a:t>
            </a:r>
            <a:endParaRPr lang="en-US" dirty="0"/>
          </a:p>
        </p:txBody>
      </p:sp>
      <p:sp>
        <p:nvSpPr>
          <p:cNvPr id="173" name="Rectangle 172"/>
          <p:cNvSpPr/>
          <p:nvPr/>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4" name="Rectangle 173"/>
          <p:cNvSpPr/>
          <p:nvPr/>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5" name="Rectangle 174"/>
          <p:cNvSpPr/>
          <p:nvPr/>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Data"/>
          <p:cNvSpPr/>
          <p:nvPr/>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p>
        </p:txBody>
      </p:sp>
      <p:sp>
        <p:nvSpPr>
          <p:cNvPr id="177" name="USER"/>
          <p:cNvSpPr/>
          <p:nvPr/>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178" name="Group 177"/>
          <p:cNvGrpSpPr/>
          <p:nvPr/>
        </p:nvGrpSpPr>
        <p:grpSpPr>
          <a:xfrm>
            <a:off x="662415" y="3684587"/>
            <a:ext cx="5262336" cy="2763865"/>
            <a:chOff x="540178" y="2851546"/>
            <a:chExt cx="5262336" cy="2763865"/>
          </a:xfrm>
        </p:grpSpPr>
        <p:sp>
          <p:nvSpPr>
            <p:cNvPr id="179"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180" name="Rounded Rectangle 179"/>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1" name="Rounded Rectangle 180"/>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2" name="Oval 181"/>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3" name="Rectangle 182"/>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000000"/>
                </a:solidFill>
                <a:effectLst/>
                <a:uLnTx/>
                <a:uFillTx/>
                <a:latin typeface="Segoe UI"/>
                <a:ea typeface="+mn-ea"/>
                <a:cs typeface="+mn-cs"/>
              </a:endParaRPr>
            </a:p>
          </p:txBody>
        </p:sp>
        <p:sp>
          <p:nvSpPr>
            <p:cNvPr id="184" name="Rectangle 183"/>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85" name="Straight Connector 184"/>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2"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193"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194"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195"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196"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197"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198"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199"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00" name="Rectangle 199"/>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1" name="Rectangle 200"/>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000000"/>
                </a:solidFill>
                <a:effectLst/>
                <a:uLnTx/>
                <a:uFillTx/>
                <a:latin typeface="Segoe UI"/>
                <a:ea typeface="+mn-ea"/>
                <a:cs typeface="+mn-cs"/>
              </a:endParaRPr>
            </a:p>
          </p:txBody>
        </p:sp>
        <p:grpSp>
          <p:nvGrpSpPr>
            <p:cNvPr id="202" name="Group 201"/>
            <p:cNvGrpSpPr/>
            <p:nvPr/>
          </p:nvGrpSpPr>
          <p:grpSpPr>
            <a:xfrm>
              <a:off x="2786888" y="3533161"/>
              <a:ext cx="1165218" cy="775768"/>
              <a:chOff x="1536522" y="2097832"/>
              <a:chExt cx="830830" cy="553142"/>
            </a:xfrm>
          </p:grpSpPr>
          <p:sp>
            <p:nvSpPr>
              <p:cNvPr id="267" name="Rectangle 266"/>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8" name="Rectangle 267"/>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9" name="Rectangle 268"/>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0" name="Rectangle 269"/>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1" name="Rectangle 270"/>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2" name="Rectangle 271"/>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3" name="Rectangle 272"/>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4" name="Rectangle 273"/>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5" name="Rectangle 274"/>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6" name="Rectangle 275"/>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7" name="Rectangle 276"/>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8" name="Rectangle 277"/>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9" name="Rectangle 278"/>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0" name="Rectangle 279"/>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1" name="Rectangle 280"/>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2" name="Rectangle 281"/>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3" name="Rectangle 282"/>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4" name="Rectangle 283"/>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5" name="Rectangle 284"/>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6" name="Rectangle 285"/>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7" name="Rectangle 286"/>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8" name="Rectangle 287"/>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9" name="Rectangle 288"/>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0" name="Rectangle 289"/>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1" name="Rectangle 290"/>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2" name="Rectangle 291"/>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3" name="Rectangle 292"/>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4" name="Rectangle 293"/>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5" name="Rectangle 294"/>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6" name="Rectangle 295"/>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03"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204"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205"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206"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207"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208" name="Rectangle 207"/>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9" name="Rectangle 208"/>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210" name="Straight Connector 209"/>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1" name="Straight Connector 210"/>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2" name="Straight Connector 211"/>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3" name="Straight Connector 212"/>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4" name="Straight Connector 213"/>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5" name="Straight Connector 214"/>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216"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17"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FFFFFF"/>
                </a:solidFill>
                <a:effectLst/>
                <a:uLnTx/>
                <a:uFillTx/>
                <a:latin typeface="Segoe UI"/>
                <a:ea typeface="+mn-ea"/>
                <a:cs typeface="+mn-cs"/>
              </a:endParaRPr>
            </a:p>
          </p:txBody>
        </p:sp>
        <p:sp>
          <p:nvSpPr>
            <p:cNvPr id="218" name="Rectangle 217"/>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9" name="Round Same Side Corner Rectangle 218"/>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Oval 219"/>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1"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222"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223"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224"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225"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226"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227" name="Rectangle 226"/>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9" name="Rectangle 228"/>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31" name="Straight Connector 230"/>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6"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FFFFFF"/>
                </a:solidFill>
                <a:effectLst/>
                <a:uLnTx/>
                <a:uFillTx/>
                <a:latin typeface="Segoe UI"/>
                <a:ea typeface="+mn-ea"/>
                <a:cs typeface="+mn-cs"/>
              </a:endParaRPr>
            </a:p>
          </p:txBody>
        </p:sp>
        <p:sp>
          <p:nvSpPr>
            <p:cNvPr id="237" name="Rounded Rectangle 236"/>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38" name="Group 237"/>
            <p:cNvGrpSpPr/>
            <p:nvPr/>
          </p:nvGrpSpPr>
          <p:grpSpPr>
            <a:xfrm>
              <a:off x="751181" y="4641194"/>
              <a:ext cx="134394" cy="15647"/>
              <a:chOff x="5596078" y="2180378"/>
              <a:chExt cx="138544" cy="16130"/>
            </a:xfrm>
            <a:solidFill>
              <a:schemeClr val="tx1">
                <a:lumMod val="50000"/>
              </a:schemeClr>
            </a:solidFill>
          </p:grpSpPr>
          <p:sp>
            <p:nvSpPr>
              <p:cNvPr id="265" name="Rounded Rectangle 264"/>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6" name="Oval 265"/>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39" name="Oval 238"/>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Oval 239"/>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1" name="Rectangle 240"/>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2" name="Rectangle 241"/>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43" name="Straight Connector 242"/>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50" name="Group 249"/>
            <p:cNvGrpSpPr/>
            <p:nvPr/>
          </p:nvGrpSpPr>
          <p:grpSpPr>
            <a:xfrm>
              <a:off x="1022496" y="4379028"/>
              <a:ext cx="651017" cy="1236383"/>
              <a:chOff x="5651685" y="-476444"/>
              <a:chExt cx="1669255" cy="2809977"/>
            </a:xfrm>
          </p:grpSpPr>
          <p:sp>
            <p:nvSpPr>
              <p:cNvPr id="259" name="Rectangle 258"/>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0" name="Freeform 259"/>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61" name="Group 260"/>
              <p:cNvGrpSpPr/>
              <p:nvPr/>
            </p:nvGrpSpPr>
            <p:grpSpPr>
              <a:xfrm>
                <a:off x="6124436" y="2123612"/>
                <a:ext cx="723752" cy="98117"/>
                <a:chOff x="6147223" y="2123612"/>
                <a:chExt cx="723752" cy="98117"/>
              </a:xfrm>
            </p:grpSpPr>
            <p:sp>
              <p:nvSpPr>
                <p:cNvPr id="262" name="Rounded Rectangle 261"/>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3" name="Oval 262"/>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4" name="Oval 263"/>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251" name="Rounded Rectangle 250"/>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2" name="Rectangle 251"/>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3" name="Rectangle 252"/>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54" name="Straight Connector 253"/>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97" name="Rectangle 296"/>
          <p:cNvSpPr/>
          <p:nvPr/>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000000"/>
              </a:solidFill>
              <a:effectLst/>
              <a:uLnTx/>
              <a:uFillTx/>
              <a:latin typeface="Segoe UI"/>
              <a:ea typeface="+mn-ea"/>
              <a:cs typeface="+mn-cs"/>
            </a:endParaRPr>
          </a:p>
        </p:txBody>
      </p:sp>
      <p:sp>
        <p:nvSpPr>
          <p:cNvPr id="298" name="Rectangle 297"/>
          <p:cNvSpPr/>
          <p:nvPr/>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9" name="Rectangle 298"/>
          <p:cNvSpPr/>
          <p:nvPr/>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0" name="Rectangle 299"/>
          <p:cNvSpPr/>
          <p:nvPr/>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000000"/>
              </a:solidFill>
              <a:effectLst/>
              <a:uLnTx/>
              <a:uFillTx/>
              <a:latin typeface="Segoe UI"/>
              <a:ea typeface="+mn-ea"/>
              <a:cs typeface="+mn-cs"/>
            </a:endParaRPr>
          </a:p>
        </p:txBody>
      </p:sp>
      <p:sp>
        <p:nvSpPr>
          <p:cNvPr id="301" name="Rectangle 300"/>
          <p:cNvSpPr/>
          <p:nvPr/>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2" name="Rectangle 301"/>
          <p:cNvSpPr/>
          <p:nvPr/>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3" name="Rectangle 302"/>
          <p:cNvSpPr/>
          <p:nvPr/>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4" name="Oval 303"/>
          <p:cNvSpPr/>
          <p:nvPr/>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5" name="Freeform 18"/>
          <p:cNvSpPr>
            <a:spLocks noChangeAspect="1" noEditPoints="1"/>
          </p:cNvSpPr>
          <p:nvPr/>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306" name="Oval 305"/>
          <p:cNvSpPr/>
          <p:nvPr/>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7" name="Freeform 17"/>
          <p:cNvSpPr>
            <a:spLocks noEditPoints="1"/>
          </p:cNvSpPr>
          <p:nvPr/>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308" name="Oval 307"/>
          <p:cNvSpPr/>
          <p:nvPr/>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9" name="Freeform 308"/>
          <p:cNvSpPr>
            <a:spLocks noEditPoints="1"/>
          </p:cNvSpPr>
          <p:nvPr/>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310" name="Oval 309"/>
          <p:cNvSpPr/>
          <p:nvPr/>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11" name="Group 310"/>
          <p:cNvGrpSpPr/>
          <p:nvPr/>
        </p:nvGrpSpPr>
        <p:grpSpPr>
          <a:xfrm>
            <a:off x="10841227" y="3224349"/>
            <a:ext cx="555851" cy="484577"/>
            <a:chOff x="10450695" y="2384201"/>
            <a:chExt cx="683568" cy="595918"/>
          </a:xfrm>
        </p:grpSpPr>
        <p:sp>
          <p:nvSpPr>
            <p:cNvPr id="312" name="Rectangle 311"/>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3"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grpSp>
      <p:grpSp>
        <p:nvGrpSpPr>
          <p:cNvPr id="314" name="Group 313"/>
          <p:cNvGrpSpPr/>
          <p:nvPr/>
        </p:nvGrpSpPr>
        <p:grpSpPr>
          <a:xfrm>
            <a:off x="10386456" y="5380898"/>
            <a:ext cx="1344382" cy="1062056"/>
            <a:chOff x="9972097" y="4402078"/>
            <a:chExt cx="1344382" cy="1062056"/>
          </a:xfrm>
        </p:grpSpPr>
        <p:grpSp>
          <p:nvGrpSpPr>
            <p:cNvPr id="315" name="Group 314"/>
            <p:cNvGrpSpPr/>
            <p:nvPr/>
          </p:nvGrpSpPr>
          <p:grpSpPr>
            <a:xfrm>
              <a:off x="9973234" y="4402078"/>
              <a:ext cx="1342109" cy="1062056"/>
              <a:chOff x="10031532" y="4402078"/>
              <a:chExt cx="1342109" cy="1062056"/>
            </a:xfrm>
          </p:grpSpPr>
          <p:sp>
            <p:nvSpPr>
              <p:cNvPr id="317" name="Rectangle 316"/>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8"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000000"/>
                  </a:solidFill>
                  <a:effectLst/>
                  <a:uLnTx/>
                  <a:uFillTx/>
                  <a:latin typeface="Segoe UI"/>
                  <a:ea typeface="+mn-ea"/>
                  <a:cs typeface="+mn-cs"/>
                </a:endParaRPr>
              </a:p>
            </p:txBody>
          </p:sp>
          <p:sp>
            <p:nvSpPr>
              <p:cNvPr id="319" name="Rectangle 318"/>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000000"/>
                  </a:solidFill>
                  <a:effectLst/>
                  <a:uLnTx/>
                  <a:uFillTx/>
                  <a:latin typeface="Segoe UI"/>
                  <a:ea typeface="+mn-ea"/>
                  <a:cs typeface="+mn-cs"/>
                </a:endParaRPr>
              </a:p>
            </p:txBody>
          </p:sp>
          <p:sp>
            <p:nvSpPr>
              <p:cNvPr id="320" name="Rectangle 319"/>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316" name="TextBox 315"/>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321" name="Group 320"/>
          <p:cNvGrpSpPr/>
          <p:nvPr/>
        </p:nvGrpSpPr>
        <p:grpSpPr>
          <a:xfrm>
            <a:off x="7057359" y="5128940"/>
            <a:ext cx="899570" cy="1314014"/>
            <a:chOff x="6803259" y="4273052"/>
            <a:chExt cx="899570" cy="1314014"/>
          </a:xfrm>
        </p:grpSpPr>
        <p:sp>
          <p:nvSpPr>
            <p:cNvPr id="322" name="Rounded Rectangle 321"/>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3" name="Rounded Rectangle 322"/>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4" name="Oval 323"/>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5"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6" name="AutoShape 165"/>
          <p:cNvSpPr>
            <a:spLocks noChangeAspect="1" noChangeArrowheads="1" noTextEdit="1"/>
          </p:cNvSpPr>
          <p:nvPr/>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grpSp>
        <p:nvGrpSpPr>
          <p:cNvPr id="327" name="Group 326"/>
          <p:cNvGrpSpPr/>
          <p:nvPr/>
        </p:nvGrpSpPr>
        <p:grpSpPr>
          <a:xfrm>
            <a:off x="8537163" y="3947827"/>
            <a:ext cx="875225" cy="709078"/>
            <a:chOff x="8283062" y="3056784"/>
            <a:chExt cx="875225" cy="709078"/>
          </a:xfrm>
        </p:grpSpPr>
        <p:sp>
          <p:nvSpPr>
            <p:cNvPr id="331"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335"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grpSp>
      <p:grpSp>
        <p:nvGrpSpPr>
          <p:cNvPr id="336" name="Group 335"/>
          <p:cNvGrpSpPr/>
          <p:nvPr/>
        </p:nvGrpSpPr>
        <p:grpSpPr>
          <a:xfrm>
            <a:off x="9412385" y="3947827"/>
            <a:ext cx="606272" cy="715942"/>
            <a:chOff x="9158285" y="3056784"/>
            <a:chExt cx="606272" cy="715942"/>
          </a:xfrm>
        </p:grpSpPr>
        <p:sp>
          <p:nvSpPr>
            <p:cNvPr id="339"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341"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grpSp>
      <p:grpSp>
        <p:nvGrpSpPr>
          <p:cNvPr id="342" name="Group 341"/>
          <p:cNvGrpSpPr/>
          <p:nvPr/>
        </p:nvGrpSpPr>
        <p:grpSpPr>
          <a:xfrm>
            <a:off x="8398942" y="4591116"/>
            <a:ext cx="1331448" cy="1851838"/>
            <a:chOff x="8144842" y="4004140"/>
            <a:chExt cx="1331448" cy="1851838"/>
          </a:xfrm>
        </p:grpSpPr>
        <p:pic>
          <p:nvPicPr>
            <p:cNvPr id="343" name="Picture 342"/>
            <p:cNvPicPr>
              <a:picLocks noChangeAspect="1"/>
            </p:cNvPicPr>
            <p:nvPr/>
          </p:nvPicPr>
          <p:blipFill>
            <a:blip r:embed="rId3"/>
            <a:stretch>
              <a:fillRect/>
            </a:stretch>
          </p:blipFill>
          <p:spPr>
            <a:xfrm>
              <a:off x="8843731" y="4004140"/>
              <a:ext cx="632559" cy="1851838"/>
            </a:xfrm>
            <a:prstGeom prst="rect">
              <a:avLst/>
            </a:prstGeom>
          </p:spPr>
        </p:pic>
        <p:pic>
          <p:nvPicPr>
            <p:cNvPr id="344" name="Picture 343"/>
            <p:cNvPicPr>
              <a:picLocks noChangeAspect="1"/>
            </p:cNvPicPr>
            <p:nvPr/>
          </p:nvPicPr>
          <p:blipFill>
            <a:blip r:embed="rId4"/>
            <a:stretch>
              <a:fillRect/>
            </a:stretch>
          </p:blipFill>
          <p:spPr>
            <a:xfrm>
              <a:off x="8144842" y="4762867"/>
              <a:ext cx="1080760" cy="1093111"/>
            </a:xfrm>
            <a:prstGeom prst="rect">
              <a:avLst/>
            </a:prstGeom>
          </p:spPr>
        </p:pic>
      </p:grpSp>
      <p:grpSp>
        <p:nvGrpSpPr>
          <p:cNvPr id="345" name="Group 344"/>
          <p:cNvGrpSpPr/>
          <p:nvPr/>
        </p:nvGrpSpPr>
        <p:grpSpPr>
          <a:xfrm>
            <a:off x="10892139" y="3947827"/>
            <a:ext cx="454025" cy="1444602"/>
            <a:chOff x="10638038" y="3056784"/>
            <a:chExt cx="454025" cy="1444602"/>
          </a:xfrm>
        </p:grpSpPr>
        <p:sp>
          <p:nvSpPr>
            <p:cNvPr id="346"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347"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grpSp>
      <p:grpSp>
        <p:nvGrpSpPr>
          <p:cNvPr id="348" name="Group 347"/>
          <p:cNvGrpSpPr/>
          <p:nvPr/>
        </p:nvGrpSpPr>
        <p:grpSpPr>
          <a:xfrm>
            <a:off x="7245450" y="3947827"/>
            <a:ext cx="382588" cy="1813666"/>
            <a:chOff x="6991350" y="3056784"/>
            <a:chExt cx="382588" cy="1813666"/>
          </a:xfrm>
        </p:grpSpPr>
        <p:grpSp>
          <p:nvGrpSpPr>
            <p:cNvPr id="349" name="Group 348"/>
            <p:cNvGrpSpPr/>
            <p:nvPr/>
          </p:nvGrpSpPr>
          <p:grpSpPr>
            <a:xfrm>
              <a:off x="6991350" y="3092450"/>
              <a:ext cx="382588" cy="1778000"/>
              <a:chOff x="6991350" y="3092450"/>
              <a:chExt cx="382588" cy="1778000"/>
            </a:xfrm>
          </p:grpSpPr>
          <p:sp>
            <p:nvSpPr>
              <p:cNvPr id="351"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352"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grpSp>
        <p:sp>
          <p:nvSpPr>
            <p:cNvPr id="350"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grpSp>
      <p:grpSp>
        <p:nvGrpSpPr>
          <p:cNvPr id="353" name="Group 352"/>
          <p:cNvGrpSpPr/>
          <p:nvPr/>
        </p:nvGrpSpPr>
        <p:grpSpPr>
          <a:xfrm>
            <a:off x="10980539" y="192518"/>
            <a:ext cx="2360017" cy="287338"/>
            <a:chOff x="2440123" y="6593453"/>
            <a:chExt cx="3498991" cy="287338"/>
          </a:xfrm>
        </p:grpSpPr>
        <p:sp>
          <p:nvSpPr>
            <p:cNvPr id="354" name="TextBox 353"/>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Introduction</a:t>
              </a:r>
            </a:p>
          </p:txBody>
        </p:sp>
        <p:sp>
          <p:nvSpPr>
            <p:cNvPr id="355"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gradFill>
                  <a:gsLst>
                    <a:gs pos="8367">
                      <a:schemeClr val="tx1"/>
                    </a:gs>
                    <a:gs pos="31000">
                      <a:schemeClr val="tx1"/>
                    </a:gs>
                  </a:gsLst>
                  <a:lin ang="5400000" scaled="0"/>
                </a:gradFill>
              </a:endParaRPr>
            </a:p>
          </p:txBody>
        </p:sp>
      </p:grpSp>
    </p:spTree>
    <p:extLst>
      <p:ext uri="{BB962C8B-B14F-4D97-AF65-F5344CB8AC3E}">
        <p14:creationId xmlns:p14="http://schemas.microsoft.com/office/powerpoint/2010/main" val="118381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177"/>
                                        </p:tgtEl>
                                        <p:attrNameLst>
                                          <p:attrName>style.visibility</p:attrName>
                                        </p:attrNameLst>
                                      </p:cBhvr>
                                      <p:to>
                                        <p:strVal val="visible"/>
                                      </p:to>
                                    </p:set>
                                    <p:anim calcmode="lin" valueType="num">
                                      <p:cBhvr additive="base">
                                        <p:cTn id="7" dur="640" fill="hold"/>
                                        <p:tgtEl>
                                          <p:spTgt spid="177"/>
                                        </p:tgtEl>
                                        <p:attrNameLst>
                                          <p:attrName>ppt_x</p:attrName>
                                        </p:attrNameLst>
                                      </p:cBhvr>
                                      <p:tavLst>
                                        <p:tav tm="0">
                                          <p:val>
                                            <p:strVal val="0-#ppt_w/2"/>
                                          </p:val>
                                        </p:tav>
                                        <p:tav tm="100000">
                                          <p:val>
                                            <p:strVal val="#ppt_x"/>
                                          </p:val>
                                        </p:tav>
                                      </p:tavLst>
                                    </p:anim>
                                    <p:anim calcmode="lin" valueType="num">
                                      <p:cBhvr additive="base">
                                        <p:cTn id="8" dur="640" fill="hold"/>
                                        <p:tgtEl>
                                          <p:spTgt spid="177"/>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176"/>
                                        </p:tgtEl>
                                        <p:attrNameLst>
                                          <p:attrName>style.visibility</p:attrName>
                                        </p:attrNameLst>
                                      </p:cBhvr>
                                      <p:to>
                                        <p:strVal val="visible"/>
                                      </p:to>
                                    </p:set>
                                    <p:anim calcmode="lin" valueType="num">
                                      <p:cBhvr additive="base">
                                        <p:cTn id="12" dur="640" fill="hold"/>
                                        <p:tgtEl>
                                          <p:spTgt spid="176"/>
                                        </p:tgtEl>
                                        <p:attrNameLst>
                                          <p:attrName>ppt_x</p:attrName>
                                        </p:attrNameLst>
                                      </p:cBhvr>
                                      <p:tavLst>
                                        <p:tav tm="0">
                                          <p:val>
                                            <p:strVal val="1+#ppt_w/2"/>
                                          </p:val>
                                        </p:tav>
                                        <p:tav tm="100000">
                                          <p:val>
                                            <p:strVal val="#ppt_x"/>
                                          </p:val>
                                        </p:tav>
                                      </p:tavLst>
                                    </p:anim>
                                    <p:anim calcmode="lin" valueType="num">
                                      <p:cBhvr additive="base">
                                        <p:cTn id="13" dur="640" fill="hold"/>
                                        <p:tgtEl>
                                          <p:spTgt spid="17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97"/>
                                        </p:tgtEl>
                                        <p:attrNameLst>
                                          <p:attrName>style.visibility</p:attrName>
                                        </p:attrNameLst>
                                      </p:cBhvr>
                                      <p:to>
                                        <p:strVal val="visible"/>
                                      </p:to>
                                    </p:set>
                                    <p:animEffect transition="in" filter="fade">
                                      <p:cBhvr>
                                        <p:cTn id="18" dur="500"/>
                                        <p:tgtEl>
                                          <p:spTgt spid="297"/>
                                        </p:tgtEl>
                                      </p:cBhvr>
                                    </p:animEffect>
                                    <p:anim calcmode="lin" valueType="num">
                                      <p:cBhvr>
                                        <p:cTn id="19" dur="500" fill="hold"/>
                                        <p:tgtEl>
                                          <p:spTgt spid="297"/>
                                        </p:tgtEl>
                                        <p:attrNameLst>
                                          <p:attrName>ppt_x</p:attrName>
                                        </p:attrNameLst>
                                      </p:cBhvr>
                                      <p:tavLst>
                                        <p:tav tm="0">
                                          <p:val>
                                            <p:strVal val="#ppt_x"/>
                                          </p:val>
                                        </p:tav>
                                        <p:tav tm="100000">
                                          <p:val>
                                            <p:strVal val="#ppt_x"/>
                                          </p:val>
                                        </p:tav>
                                      </p:tavLst>
                                    </p:anim>
                                    <p:anim calcmode="lin" valueType="num">
                                      <p:cBhvr>
                                        <p:cTn id="20" dur="500" fill="hold"/>
                                        <p:tgtEl>
                                          <p:spTgt spid="297"/>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298"/>
                                        </p:tgtEl>
                                        <p:attrNameLst>
                                          <p:attrName>style.visibility</p:attrName>
                                        </p:attrNameLst>
                                      </p:cBhvr>
                                      <p:to>
                                        <p:strVal val="visible"/>
                                      </p:to>
                                    </p:set>
                                    <p:animEffect transition="in" filter="fade">
                                      <p:cBhvr>
                                        <p:cTn id="24" dur="500"/>
                                        <p:tgtEl>
                                          <p:spTgt spid="298"/>
                                        </p:tgtEl>
                                      </p:cBhvr>
                                    </p:animEffect>
                                    <p:anim calcmode="lin" valueType="num">
                                      <p:cBhvr>
                                        <p:cTn id="25" dur="500" fill="hold"/>
                                        <p:tgtEl>
                                          <p:spTgt spid="298"/>
                                        </p:tgtEl>
                                        <p:attrNameLst>
                                          <p:attrName>ppt_x</p:attrName>
                                        </p:attrNameLst>
                                      </p:cBhvr>
                                      <p:tavLst>
                                        <p:tav tm="0">
                                          <p:val>
                                            <p:strVal val="#ppt_x"/>
                                          </p:val>
                                        </p:tav>
                                        <p:tav tm="100000">
                                          <p:val>
                                            <p:strVal val="#ppt_x"/>
                                          </p:val>
                                        </p:tav>
                                      </p:tavLst>
                                    </p:anim>
                                    <p:anim calcmode="lin" valueType="num">
                                      <p:cBhvr>
                                        <p:cTn id="26" dur="500" fill="hold"/>
                                        <p:tgtEl>
                                          <p:spTgt spid="298"/>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299"/>
                                        </p:tgtEl>
                                        <p:attrNameLst>
                                          <p:attrName>style.visibility</p:attrName>
                                        </p:attrNameLst>
                                      </p:cBhvr>
                                      <p:to>
                                        <p:strVal val="visible"/>
                                      </p:to>
                                    </p:set>
                                    <p:animEffect transition="in" filter="fade">
                                      <p:cBhvr>
                                        <p:cTn id="30" dur="500"/>
                                        <p:tgtEl>
                                          <p:spTgt spid="299"/>
                                        </p:tgtEl>
                                      </p:cBhvr>
                                    </p:animEffect>
                                    <p:anim calcmode="lin" valueType="num">
                                      <p:cBhvr>
                                        <p:cTn id="31" dur="500" fill="hold"/>
                                        <p:tgtEl>
                                          <p:spTgt spid="299"/>
                                        </p:tgtEl>
                                        <p:attrNameLst>
                                          <p:attrName>ppt_x</p:attrName>
                                        </p:attrNameLst>
                                      </p:cBhvr>
                                      <p:tavLst>
                                        <p:tav tm="0">
                                          <p:val>
                                            <p:strVal val="#ppt_x"/>
                                          </p:val>
                                        </p:tav>
                                        <p:tav tm="100000">
                                          <p:val>
                                            <p:strVal val="#ppt_x"/>
                                          </p:val>
                                        </p:tav>
                                      </p:tavLst>
                                    </p:anim>
                                    <p:anim calcmode="lin" valueType="num">
                                      <p:cBhvr>
                                        <p:cTn id="32" dur="500" fill="hold"/>
                                        <p:tgtEl>
                                          <p:spTgt spid="299"/>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300"/>
                                        </p:tgtEl>
                                        <p:attrNameLst>
                                          <p:attrName>style.visibility</p:attrName>
                                        </p:attrNameLst>
                                      </p:cBhvr>
                                      <p:to>
                                        <p:strVal val="visible"/>
                                      </p:to>
                                    </p:set>
                                    <p:animEffect transition="in" filter="fade">
                                      <p:cBhvr>
                                        <p:cTn id="36" dur="500"/>
                                        <p:tgtEl>
                                          <p:spTgt spid="300"/>
                                        </p:tgtEl>
                                      </p:cBhvr>
                                    </p:animEffect>
                                    <p:anim calcmode="lin" valueType="num">
                                      <p:cBhvr>
                                        <p:cTn id="37" dur="500" fill="hold"/>
                                        <p:tgtEl>
                                          <p:spTgt spid="300"/>
                                        </p:tgtEl>
                                        <p:attrNameLst>
                                          <p:attrName>ppt_x</p:attrName>
                                        </p:attrNameLst>
                                      </p:cBhvr>
                                      <p:tavLst>
                                        <p:tav tm="0">
                                          <p:val>
                                            <p:strVal val="#ppt_x"/>
                                          </p:val>
                                        </p:tav>
                                        <p:tav tm="100000">
                                          <p:val>
                                            <p:strVal val="#ppt_x"/>
                                          </p:val>
                                        </p:tav>
                                      </p:tavLst>
                                    </p:anim>
                                    <p:anim calcmode="lin" valueType="num">
                                      <p:cBhvr>
                                        <p:cTn id="38" dur="500" fill="hold"/>
                                        <p:tgtEl>
                                          <p:spTgt spid="300"/>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301"/>
                                        </p:tgtEl>
                                        <p:attrNameLst>
                                          <p:attrName>style.visibility</p:attrName>
                                        </p:attrNameLst>
                                      </p:cBhvr>
                                      <p:to>
                                        <p:strVal val="visible"/>
                                      </p:to>
                                    </p:set>
                                    <p:animEffect transition="in" filter="fade">
                                      <p:cBhvr>
                                        <p:cTn id="42" dur="500"/>
                                        <p:tgtEl>
                                          <p:spTgt spid="301"/>
                                        </p:tgtEl>
                                      </p:cBhvr>
                                    </p:animEffect>
                                    <p:anim calcmode="lin" valueType="num">
                                      <p:cBhvr>
                                        <p:cTn id="43" dur="500" fill="hold"/>
                                        <p:tgtEl>
                                          <p:spTgt spid="301"/>
                                        </p:tgtEl>
                                        <p:attrNameLst>
                                          <p:attrName>ppt_x</p:attrName>
                                        </p:attrNameLst>
                                      </p:cBhvr>
                                      <p:tavLst>
                                        <p:tav tm="0">
                                          <p:val>
                                            <p:strVal val="#ppt_x"/>
                                          </p:val>
                                        </p:tav>
                                        <p:tav tm="100000">
                                          <p:val>
                                            <p:strVal val="#ppt_x"/>
                                          </p:val>
                                        </p:tav>
                                      </p:tavLst>
                                    </p:anim>
                                    <p:anim calcmode="lin" valueType="num">
                                      <p:cBhvr>
                                        <p:cTn id="44" dur="500" fill="hold"/>
                                        <p:tgtEl>
                                          <p:spTgt spid="301"/>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302"/>
                                        </p:tgtEl>
                                        <p:attrNameLst>
                                          <p:attrName>style.visibility</p:attrName>
                                        </p:attrNameLst>
                                      </p:cBhvr>
                                      <p:to>
                                        <p:strVal val="visible"/>
                                      </p:to>
                                    </p:set>
                                    <p:animEffect transition="in" filter="fade">
                                      <p:cBhvr>
                                        <p:cTn id="48" dur="500"/>
                                        <p:tgtEl>
                                          <p:spTgt spid="302"/>
                                        </p:tgtEl>
                                      </p:cBhvr>
                                    </p:animEffect>
                                    <p:anim calcmode="lin" valueType="num">
                                      <p:cBhvr>
                                        <p:cTn id="49" dur="500" fill="hold"/>
                                        <p:tgtEl>
                                          <p:spTgt spid="302"/>
                                        </p:tgtEl>
                                        <p:attrNameLst>
                                          <p:attrName>ppt_x</p:attrName>
                                        </p:attrNameLst>
                                      </p:cBhvr>
                                      <p:tavLst>
                                        <p:tav tm="0">
                                          <p:val>
                                            <p:strVal val="#ppt_x"/>
                                          </p:val>
                                        </p:tav>
                                        <p:tav tm="100000">
                                          <p:val>
                                            <p:strVal val="#ppt_x"/>
                                          </p:val>
                                        </p:tav>
                                      </p:tavLst>
                                    </p:anim>
                                    <p:anim calcmode="lin" valueType="num">
                                      <p:cBhvr>
                                        <p:cTn id="50" dur="500" fill="hold"/>
                                        <p:tgtEl>
                                          <p:spTgt spid="302"/>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303"/>
                                        </p:tgtEl>
                                        <p:attrNameLst>
                                          <p:attrName>style.visibility</p:attrName>
                                        </p:attrNameLst>
                                      </p:cBhvr>
                                      <p:to>
                                        <p:strVal val="visible"/>
                                      </p:to>
                                    </p:set>
                                    <p:animEffect transition="in" filter="fade">
                                      <p:cBhvr>
                                        <p:cTn id="54" dur="500"/>
                                        <p:tgtEl>
                                          <p:spTgt spid="303"/>
                                        </p:tgtEl>
                                      </p:cBhvr>
                                    </p:animEffect>
                                    <p:anim calcmode="lin" valueType="num">
                                      <p:cBhvr>
                                        <p:cTn id="55" dur="500" fill="hold"/>
                                        <p:tgtEl>
                                          <p:spTgt spid="303"/>
                                        </p:tgtEl>
                                        <p:attrNameLst>
                                          <p:attrName>ppt_x</p:attrName>
                                        </p:attrNameLst>
                                      </p:cBhvr>
                                      <p:tavLst>
                                        <p:tav tm="0">
                                          <p:val>
                                            <p:strVal val="#ppt_x"/>
                                          </p:val>
                                        </p:tav>
                                        <p:tav tm="100000">
                                          <p:val>
                                            <p:strVal val="#ppt_x"/>
                                          </p:val>
                                        </p:tav>
                                      </p:tavLst>
                                    </p:anim>
                                    <p:anim calcmode="lin" valueType="num">
                                      <p:cBhvr>
                                        <p:cTn id="56" dur="500" fill="hold"/>
                                        <p:tgtEl>
                                          <p:spTgt spid="303"/>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348"/>
                                        </p:tgtEl>
                                        <p:attrNameLst>
                                          <p:attrName>style.visibility</p:attrName>
                                        </p:attrNameLst>
                                      </p:cBhvr>
                                      <p:to>
                                        <p:strVal val="visible"/>
                                      </p:to>
                                    </p:set>
                                    <p:animEffect transition="in" filter="wipe(down)">
                                      <p:cBhvr>
                                        <p:cTn id="61" dur="1000"/>
                                        <p:tgtEl>
                                          <p:spTgt spid="348"/>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304"/>
                                        </p:tgtEl>
                                        <p:attrNameLst>
                                          <p:attrName>style.color</p:attrName>
                                        </p:attrNameLst>
                                      </p:cBhvr>
                                      <p:to>
                                        <a:srgbClr val="0078D7"/>
                                      </p:to>
                                    </p:animClr>
                                    <p:animClr clrSpc="rgb" dir="cw">
                                      <p:cBhvr>
                                        <p:cTn id="65" dur="500" fill="hold"/>
                                        <p:tgtEl>
                                          <p:spTgt spid="304"/>
                                        </p:tgtEl>
                                        <p:attrNameLst>
                                          <p:attrName>fillcolor</p:attrName>
                                        </p:attrNameLst>
                                      </p:cBhvr>
                                      <p:to>
                                        <a:srgbClr val="0078D7"/>
                                      </p:to>
                                    </p:animClr>
                                    <p:set>
                                      <p:cBhvr>
                                        <p:cTn id="66" dur="500" fill="hold"/>
                                        <p:tgtEl>
                                          <p:spTgt spid="304"/>
                                        </p:tgtEl>
                                        <p:attrNameLst>
                                          <p:attrName>fill.type</p:attrName>
                                        </p:attrNameLst>
                                      </p:cBhvr>
                                      <p:to>
                                        <p:strVal val="solid"/>
                                      </p:to>
                                    </p:set>
                                    <p:set>
                                      <p:cBhvr>
                                        <p:cTn id="67" dur="500" fill="hold"/>
                                        <p:tgtEl>
                                          <p:spTgt spid="304"/>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327"/>
                                        </p:tgtEl>
                                        <p:attrNameLst>
                                          <p:attrName>style.visibility</p:attrName>
                                        </p:attrNameLst>
                                      </p:cBhvr>
                                      <p:to>
                                        <p:strVal val="visible"/>
                                      </p:to>
                                    </p:set>
                                    <p:animEffect transition="in" filter="wipe(down)">
                                      <p:cBhvr>
                                        <p:cTn id="71" dur="600"/>
                                        <p:tgtEl>
                                          <p:spTgt spid="327"/>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306"/>
                                        </p:tgtEl>
                                        <p:attrNameLst>
                                          <p:attrName>style.color</p:attrName>
                                        </p:attrNameLst>
                                      </p:cBhvr>
                                      <p:to>
                                        <a:srgbClr val="FF8C00"/>
                                      </p:to>
                                    </p:animClr>
                                    <p:animClr clrSpc="rgb" dir="cw">
                                      <p:cBhvr>
                                        <p:cTn id="75" dur="500" fill="hold"/>
                                        <p:tgtEl>
                                          <p:spTgt spid="306"/>
                                        </p:tgtEl>
                                        <p:attrNameLst>
                                          <p:attrName>fillcolor</p:attrName>
                                        </p:attrNameLst>
                                      </p:cBhvr>
                                      <p:to>
                                        <a:srgbClr val="FF8C00"/>
                                      </p:to>
                                    </p:animClr>
                                    <p:set>
                                      <p:cBhvr>
                                        <p:cTn id="76" dur="500" fill="hold"/>
                                        <p:tgtEl>
                                          <p:spTgt spid="306"/>
                                        </p:tgtEl>
                                        <p:attrNameLst>
                                          <p:attrName>fill.type</p:attrName>
                                        </p:attrNameLst>
                                      </p:cBhvr>
                                      <p:to>
                                        <p:strVal val="solid"/>
                                      </p:to>
                                    </p:set>
                                    <p:set>
                                      <p:cBhvr>
                                        <p:cTn id="77" dur="500" fill="hold"/>
                                        <p:tgtEl>
                                          <p:spTgt spid="306"/>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336"/>
                                        </p:tgtEl>
                                        <p:attrNameLst>
                                          <p:attrName>style.visibility</p:attrName>
                                        </p:attrNameLst>
                                      </p:cBhvr>
                                      <p:to>
                                        <p:strVal val="visible"/>
                                      </p:to>
                                    </p:set>
                                    <p:animEffect transition="in" filter="wipe(down)">
                                      <p:cBhvr>
                                        <p:cTn id="81" dur="600"/>
                                        <p:tgtEl>
                                          <p:spTgt spid="336"/>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308"/>
                                        </p:tgtEl>
                                        <p:attrNameLst>
                                          <p:attrName>style.color</p:attrName>
                                        </p:attrNameLst>
                                      </p:cBhvr>
                                      <p:to>
                                        <a:srgbClr val="5C2D91"/>
                                      </p:to>
                                    </p:animClr>
                                    <p:animClr clrSpc="rgb" dir="cw">
                                      <p:cBhvr>
                                        <p:cTn id="85" dur="500" fill="hold"/>
                                        <p:tgtEl>
                                          <p:spTgt spid="308"/>
                                        </p:tgtEl>
                                        <p:attrNameLst>
                                          <p:attrName>fillcolor</p:attrName>
                                        </p:attrNameLst>
                                      </p:cBhvr>
                                      <p:to>
                                        <a:srgbClr val="5C2D91"/>
                                      </p:to>
                                    </p:animClr>
                                    <p:set>
                                      <p:cBhvr>
                                        <p:cTn id="86" dur="500" fill="hold"/>
                                        <p:tgtEl>
                                          <p:spTgt spid="308"/>
                                        </p:tgtEl>
                                        <p:attrNameLst>
                                          <p:attrName>fill.type</p:attrName>
                                        </p:attrNameLst>
                                      </p:cBhvr>
                                      <p:to>
                                        <p:strVal val="solid"/>
                                      </p:to>
                                    </p:set>
                                    <p:set>
                                      <p:cBhvr>
                                        <p:cTn id="87" dur="500" fill="hold"/>
                                        <p:tgtEl>
                                          <p:spTgt spid="308"/>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345"/>
                                        </p:tgtEl>
                                        <p:attrNameLst>
                                          <p:attrName>style.visibility</p:attrName>
                                        </p:attrNameLst>
                                      </p:cBhvr>
                                      <p:to>
                                        <p:strVal val="visible"/>
                                      </p:to>
                                    </p:set>
                                    <p:animEffect transition="in" filter="wipe(down)">
                                      <p:cBhvr>
                                        <p:cTn id="91" dur="1000"/>
                                        <p:tgtEl>
                                          <p:spTgt spid="345"/>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310"/>
                                        </p:tgtEl>
                                        <p:attrNameLst>
                                          <p:attrName>style.color</p:attrName>
                                        </p:attrNameLst>
                                      </p:cBhvr>
                                      <p:to>
                                        <a:srgbClr val="D83B01"/>
                                      </p:to>
                                    </p:animClr>
                                    <p:animClr clrSpc="rgb" dir="cw">
                                      <p:cBhvr>
                                        <p:cTn id="95" dur="500" fill="hold"/>
                                        <p:tgtEl>
                                          <p:spTgt spid="310"/>
                                        </p:tgtEl>
                                        <p:attrNameLst>
                                          <p:attrName>fillcolor</p:attrName>
                                        </p:attrNameLst>
                                      </p:cBhvr>
                                      <p:to>
                                        <a:srgbClr val="D83B01"/>
                                      </p:to>
                                    </p:animClr>
                                    <p:set>
                                      <p:cBhvr>
                                        <p:cTn id="96" dur="500" fill="hold"/>
                                        <p:tgtEl>
                                          <p:spTgt spid="310"/>
                                        </p:tgtEl>
                                        <p:attrNameLst>
                                          <p:attrName>fill.type</p:attrName>
                                        </p:attrNameLst>
                                      </p:cBhvr>
                                      <p:to>
                                        <p:strVal val="solid"/>
                                      </p:to>
                                    </p:set>
                                    <p:set>
                                      <p:cBhvr>
                                        <p:cTn id="97" dur="500" fill="hold"/>
                                        <p:tgtEl>
                                          <p:spTgt spid="3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animBg="1"/>
      <p:bldP spid="177" grpId="0" animBg="1"/>
      <p:bldP spid="297" grpId="0" animBg="1"/>
      <p:bldP spid="298" grpId="0" animBg="1"/>
      <p:bldP spid="299" grpId="0" animBg="1"/>
      <p:bldP spid="300" grpId="0" animBg="1"/>
      <p:bldP spid="301" grpId="0" animBg="1"/>
      <p:bldP spid="302" grpId="0" animBg="1"/>
      <p:bldP spid="303" grpId="0" animBg="1"/>
      <p:bldP spid="304" grpId="0" animBg="1"/>
      <p:bldP spid="306" grpId="0" animBg="1"/>
      <p:bldP spid="308" grpId="0" animBg="1"/>
      <p:bldP spid="3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201400" y="5636387"/>
            <a:ext cx="902930" cy="951737"/>
          </a:xfrm>
          <a:prstGeom prst="rect">
            <a:avLst/>
          </a:prstGeom>
        </p:spPr>
      </p:pic>
      <p:sp>
        <p:nvSpPr>
          <p:cNvPr id="5" name="Text Placeholder 1"/>
          <p:cNvSpPr txBox="1">
            <a:spLocks/>
          </p:cNvSpPr>
          <p:nvPr/>
        </p:nvSpPr>
        <p:spPr>
          <a:xfrm>
            <a:off x="6197602" y="642635"/>
            <a:ext cx="5964236" cy="570925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400"/>
              </a:spcBef>
              <a:buNone/>
            </a:pPr>
            <a:r>
              <a:rPr lang="en-US" sz="2800" dirty="0"/>
              <a:t>SDK generated from OData CSDL</a:t>
            </a:r>
          </a:p>
          <a:p>
            <a:pPr marL="231775" lvl="1" indent="-231775"/>
            <a:r>
              <a:rPr lang="en-US" sz="1800" dirty="0"/>
              <a:t>Standard interface for all platforms</a:t>
            </a:r>
          </a:p>
          <a:p>
            <a:pPr marL="0" indent="0">
              <a:spcBef>
                <a:spcPts val="2400"/>
              </a:spcBef>
              <a:buNone/>
            </a:pPr>
            <a:r>
              <a:rPr lang="en-US" sz="2800" dirty="0"/>
              <a:t>Dependency </a:t>
            </a:r>
            <a:r>
              <a:rPr lang="en-US" sz="2800" dirty="0" smtClean="0"/>
              <a:t>injection </a:t>
            </a:r>
            <a:r>
              <a:rPr lang="en-US" sz="2800" dirty="0"/>
              <a:t>optimized </a:t>
            </a:r>
            <a:r>
              <a:rPr lang="en-US" sz="2800" dirty="0" smtClean="0"/>
              <a:t/>
            </a:r>
            <a:br>
              <a:rPr lang="en-US" sz="2800" dirty="0" smtClean="0"/>
            </a:br>
            <a:r>
              <a:rPr lang="en-US" sz="2800" dirty="0" smtClean="0"/>
              <a:t>for </a:t>
            </a:r>
            <a:r>
              <a:rPr lang="en-US" sz="2800" dirty="0"/>
              <a:t>each platform:</a:t>
            </a:r>
          </a:p>
          <a:p>
            <a:pPr marL="231775" lvl="1" indent="-231775"/>
            <a:r>
              <a:rPr lang="en-US" sz="1800" dirty="0"/>
              <a:t>HTTP clients, </a:t>
            </a:r>
            <a:r>
              <a:rPr lang="en-US" sz="1800" dirty="0" err="1"/>
              <a:t>Async</a:t>
            </a:r>
            <a:r>
              <a:rPr lang="en-US" sz="1800" dirty="0"/>
              <a:t> frameworks, JSON parsers</a:t>
            </a:r>
          </a:p>
          <a:p>
            <a:pPr marL="231775" lvl="1" indent="-231775"/>
            <a:r>
              <a:rPr lang="en-US" sz="1800" dirty="0"/>
              <a:t>Authentication with Azure AD </a:t>
            </a:r>
            <a:r>
              <a:rPr lang="en-US" sz="1800" dirty="0" smtClean="0"/>
              <a:t>authentication libraries</a:t>
            </a:r>
            <a:endParaRPr lang="en-US" sz="1800" dirty="0"/>
          </a:p>
          <a:p>
            <a:pPr marL="0" indent="0">
              <a:spcBef>
                <a:spcPts val="2400"/>
              </a:spcBef>
              <a:buNone/>
            </a:pPr>
            <a:r>
              <a:rPr lang="en-US" sz="2800" dirty="0"/>
              <a:t>Industry-standard dependency manager support</a:t>
            </a:r>
          </a:p>
          <a:p>
            <a:pPr marL="231775" lvl="1" indent="-231775"/>
            <a:r>
              <a:rPr lang="en-US" sz="1800" dirty="0" err="1"/>
              <a:t>Gradle</a:t>
            </a:r>
            <a:r>
              <a:rPr lang="en-US" sz="1800" dirty="0"/>
              <a:t> and </a:t>
            </a:r>
            <a:r>
              <a:rPr lang="en-US" sz="1800" dirty="0" err="1"/>
              <a:t>JCenter</a:t>
            </a:r>
            <a:r>
              <a:rPr lang="en-US" sz="1800" dirty="0"/>
              <a:t> (Android Studio)</a:t>
            </a:r>
          </a:p>
          <a:p>
            <a:pPr marL="0" indent="0">
              <a:spcBef>
                <a:spcPts val="2400"/>
              </a:spcBef>
              <a:buNone/>
            </a:pPr>
            <a:r>
              <a:rPr lang="en-US" sz="2800" dirty="0"/>
              <a:t>Popular IDE </a:t>
            </a:r>
            <a:r>
              <a:rPr lang="en-US" sz="2800" dirty="0" smtClean="0"/>
              <a:t>support</a:t>
            </a:r>
            <a:endParaRPr lang="en-US" sz="2800" dirty="0"/>
          </a:p>
          <a:p>
            <a:pPr marL="231775" lvl="1" indent="-231775"/>
            <a:r>
              <a:rPr lang="en-US" sz="1800" dirty="0"/>
              <a:t>Eclipse, IntelliJ, Android Studio</a:t>
            </a:r>
          </a:p>
          <a:p>
            <a:pPr marL="0" indent="0">
              <a:spcBef>
                <a:spcPts val="2400"/>
              </a:spcBef>
              <a:buNone/>
            </a:pPr>
            <a:r>
              <a:rPr lang="en-US" sz="2800" dirty="0"/>
              <a:t>Open source </a:t>
            </a:r>
            <a:r>
              <a:rPr lang="en-US" sz="2800" dirty="0" smtClean="0"/>
              <a:t>end-to-end</a:t>
            </a:r>
            <a:endParaRPr lang="en-US" sz="2800" dirty="0"/>
          </a:p>
        </p:txBody>
      </p:sp>
      <p:sp>
        <p:nvSpPr>
          <p:cNvPr id="7" name="Rectangle 6"/>
          <p:cNvSpPr/>
          <p:nvPr/>
        </p:nvSpPr>
        <p:spPr bwMode="auto">
          <a:xfrm>
            <a:off x="0" y="0"/>
            <a:ext cx="5761038"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258">
                      <a:schemeClr val="bg1"/>
                    </a:gs>
                    <a:gs pos="29000">
                      <a:schemeClr val="bg1"/>
                    </a:gs>
                  </a:gsLst>
                  <a:lin ang="5400000" scaled="0"/>
                </a:gradFill>
              </a:rPr>
              <a:t>Android SKDs</a:t>
            </a:r>
            <a:endParaRPr lang="en-US" dirty="0">
              <a:gradFill>
                <a:gsLst>
                  <a:gs pos="7258">
                    <a:schemeClr val="bg1"/>
                  </a:gs>
                  <a:gs pos="29000">
                    <a:schemeClr val="bg1"/>
                  </a:gs>
                </a:gsLst>
                <a:lin ang="5400000" scaled="0"/>
              </a:gradFill>
            </a:endParaRPr>
          </a:p>
        </p:txBody>
      </p:sp>
      <p:sp>
        <p:nvSpPr>
          <p:cNvPr id="9" name="Freeform 8"/>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grpSp>
        <p:nvGrpSpPr>
          <p:cNvPr id="10" name="Group 9"/>
          <p:cNvGrpSpPr/>
          <p:nvPr/>
        </p:nvGrpSpPr>
        <p:grpSpPr>
          <a:xfrm>
            <a:off x="10980539" y="192518"/>
            <a:ext cx="2360017" cy="287338"/>
            <a:chOff x="2440123" y="6593453"/>
            <a:chExt cx="3498991" cy="287338"/>
          </a:xfrm>
        </p:grpSpPr>
        <p:sp>
          <p:nvSpPr>
            <p:cNvPr id="11" name="TextBox 10"/>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Introduction</a:t>
              </a:r>
            </a:p>
          </p:txBody>
        </p:sp>
        <p:sp>
          <p:nvSpPr>
            <p:cNvPr id="12"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gradFill>
                  <a:gsLst>
                    <a:gs pos="8367">
                      <a:schemeClr val="tx1"/>
                    </a:gs>
                    <a:gs pos="31000">
                      <a:schemeClr val="tx1"/>
                    </a:gs>
                  </a:gsLst>
                  <a:lin ang="5400000" scaled="0"/>
                </a:gradFill>
              </a:endParaRPr>
            </a:p>
          </p:txBody>
        </p:sp>
      </p:grpSp>
    </p:spTree>
    <p:extLst>
      <p:ext uri="{BB962C8B-B14F-4D97-AF65-F5344CB8AC3E}">
        <p14:creationId xmlns:p14="http://schemas.microsoft.com/office/powerpoint/2010/main" val="1116242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64" presetClass="path" presetSubtype="0" decel="100000" fill="hold" grpId="1" nodeType="withEffect">
                                  <p:stCondLst>
                                    <p:cond delay="0"/>
                                  </p:stCondLst>
                                  <p:childTnLst>
                                    <p:animMotion origin="layout" path="M -2.8338E-7 -4.13073E-7 L -2.8338E-7 -0.04335 " pathEditMode="relative" rAng="0" ptsTypes="AA">
                                      <p:cBhvr>
                                        <p:cTn id="17" dur="500" spd="-100000" fill="hold"/>
                                        <p:tgtEl>
                                          <p:spTgt spid="8"/>
                                        </p:tgtEl>
                                        <p:attrNameLst>
                                          <p:attrName>ppt_x</p:attrName>
                                          <p:attrName>ppt_y</p:attrName>
                                        </p:attrNameLst>
                                      </p:cBhvr>
                                      <p:rCtr x="0" y="-2179"/>
                                    </p:animMotion>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500"/>
                                        <p:tgtEl>
                                          <p:spTgt spid="5">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500"/>
                                        <p:tgtEl>
                                          <p:spTgt spid="5">
                                            <p:txEl>
                                              <p:pRg st="2" end="2"/>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fade">
                                      <p:cBhvr>
                                        <p:cTn id="31" dur="500"/>
                                        <p:tgtEl>
                                          <p:spTgt spid="5">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animEffect transition="in" filter="fade">
                                      <p:cBhvr>
                                        <p:cTn id="34" dur="500"/>
                                        <p:tgtEl>
                                          <p:spTgt spid="5">
                                            <p:txEl>
                                              <p:pRg st="4" end="4"/>
                                            </p:txEl>
                                          </p:spTgt>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animEffect transition="in" filter="fade">
                                      <p:cBhvr>
                                        <p:cTn id="38" dur="500"/>
                                        <p:tgtEl>
                                          <p:spTgt spid="5">
                                            <p:txEl>
                                              <p:pRg st="5" end="5"/>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fade">
                                      <p:cBhvr>
                                        <p:cTn id="41" dur="500"/>
                                        <p:tgtEl>
                                          <p:spTgt spid="5">
                                            <p:txEl>
                                              <p:pRg st="6" end="6"/>
                                            </p:txEl>
                                          </p:spTgt>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animEffect transition="in" filter="fade">
                                      <p:cBhvr>
                                        <p:cTn id="45" dur="500"/>
                                        <p:tgtEl>
                                          <p:spTgt spid="5">
                                            <p:txEl>
                                              <p:pRg st="7" end="7"/>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
                                            <p:txEl>
                                              <p:pRg st="8" end="8"/>
                                            </p:txEl>
                                          </p:spTgt>
                                        </p:tgtEl>
                                        <p:attrNameLst>
                                          <p:attrName>style.visibility</p:attrName>
                                        </p:attrNameLst>
                                      </p:cBhvr>
                                      <p:to>
                                        <p:strVal val="visible"/>
                                      </p:to>
                                    </p:set>
                                    <p:animEffect transition="in" filter="fade">
                                      <p:cBhvr>
                                        <p:cTn id="48" dur="500"/>
                                        <p:tgtEl>
                                          <p:spTgt spid="5">
                                            <p:txEl>
                                              <p:pRg st="8" end="8"/>
                                            </p:txEl>
                                          </p:spTgt>
                                        </p:tgtEl>
                                      </p:cBhvr>
                                    </p:animEffect>
                                  </p:childTnLst>
                                </p:cTn>
                              </p:par>
                            </p:childTnLst>
                          </p:cTn>
                        </p:par>
                        <p:par>
                          <p:cTn id="49" fill="hold">
                            <p:stCondLst>
                              <p:cond delay="3000"/>
                            </p:stCondLst>
                            <p:childTnLst>
                              <p:par>
                                <p:cTn id="50" presetID="10" presetClass="entr" presetSubtype="0" fill="hold" grpId="0" nodeType="after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par>
                                <p:cTn id="53" presetID="1" presetClass="entr" presetSubtype="0" fill="hold" nodeType="withEffect">
                                  <p:stCondLst>
                                    <p:cond delay="0"/>
                                  </p:stCondLst>
                                  <p:childTnLst>
                                    <p:set>
                                      <p:cBhvr>
                                        <p:cTn id="54" dur="1" fill="hold">
                                          <p:stCondLst>
                                            <p:cond delay="499"/>
                                          </p:stCondLst>
                                        </p:cTn>
                                        <p:tgtEl>
                                          <p:spTgt spid="4"/>
                                        </p:tgtEl>
                                        <p:attrNameLst>
                                          <p:attrName>style.visibility</p:attrName>
                                        </p:attrNameLst>
                                      </p:cBhvr>
                                      <p:to>
                                        <p:strVal val="visible"/>
                                      </p:to>
                                    </p:set>
                                  </p:childTnLst>
                                </p:cTn>
                              </p:par>
                              <p:par>
                                <p:cTn id="55" presetID="6" presetClass="emph" presetSubtype="0" accel="100000" autoRev="1" fill="hold" nodeType="withEffect">
                                  <p:stCondLst>
                                    <p:cond delay="0"/>
                                  </p:stCondLst>
                                  <p:childTnLst>
                                    <p:animScale>
                                      <p:cBhvr>
                                        <p:cTn id="56" dur="500" fill="hold"/>
                                        <p:tgtEl>
                                          <p:spTgt spid="4"/>
                                        </p:tgtEl>
                                      </p:cBhvr>
                                      <p:by x="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animBg="1"/>
      <p:bldP spid="8" grpId="0"/>
      <p:bldP spid="8" grpId="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194651" y="1799875"/>
            <a:ext cx="6256337" cy="3394775"/>
          </a:xfrm>
        </p:spPr>
        <p:txBody>
          <a:bodyPr/>
          <a:lstStyle/>
          <a:p>
            <a:pPr marL="0" indent="0">
              <a:spcBef>
                <a:spcPts val="2400"/>
              </a:spcBef>
              <a:buNone/>
            </a:pPr>
            <a:r>
              <a:rPr lang="en-US" sz="3400" dirty="0"/>
              <a:t>Add dependencies using </a:t>
            </a:r>
            <a:r>
              <a:rPr lang="en-US" sz="3400" dirty="0" smtClean="0"/>
              <a:t/>
            </a:r>
            <a:br>
              <a:rPr lang="en-US" sz="3400" dirty="0" smtClean="0"/>
            </a:br>
            <a:r>
              <a:rPr lang="en-US" sz="3400" dirty="0" err="1" smtClean="0"/>
              <a:t>Gradle</a:t>
            </a:r>
            <a:r>
              <a:rPr lang="en-US" sz="3400" dirty="0" smtClean="0"/>
              <a:t> </a:t>
            </a:r>
            <a:r>
              <a:rPr lang="en-US" sz="3400" dirty="0"/>
              <a:t>or </a:t>
            </a:r>
            <a:r>
              <a:rPr lang="en-US" sz="3400" dirty="0" err="1"/>
              <a:t>JCenter</a:t>
            </a:r>
            <a:endParaRPr lang="en-US" sz="3400" dirty="0"/>
          </a:p>
          <a:p>
            <a:pPr marL="0" indent="0">
              <a:spcBef>
                <a:spcPts val="2400"/>
              </a:spcBef>
              <a:buNone/>
            </a:pPr>
            <a:r>
              <a:rPr lang="en-US" sz="3400" dirty="0"/>
              <a:t>Start coding:</a:t>
            </a:r>
          </a:p>
          <a:p>
            <a:pPr marL="231775" lvl="1" indent="-231775"/>
            <a:r>
              <a:rPr lang="en-US" sz="2200" dirty="0"/>
              <a:t>Create a </a:t>
            </a:r>
            <a:r>
              <a:rPr lang="en-US" sz="2200" dirty="0" err="1"/>
              <a:t>DefaultDependencyResolver</a:t>
            </a:r>
            <a:endParaRPr lang="en-US" sz="2200" dirty="0"/>
          </a:p>
          <a:p>
            <a:pPr marL="231775" lvl="1" indent="-231775"/>
            <a:r>
              <a:rPr lang="en-US" sz="2200" dirty="0"/>
              <a:t>Authenticate using ADAL</a:t>
            </a:r>
          </a:p>
          <a:p>
            <a:pPr marL="231775" lvl="1" indent="-231775"/>
            <a:r>
              <a:rPr lang="en-US" sz="2200" dirty="0"/>
              <a:t>Create *Client class for services</a:t>
            </a:r>
          </a:p>
          <a:p>
            <a:pPr marL="231775" lvl="1" indent="-231775"/>
            <a:r>
              <a:rPr lang="en-US" sz="2200" dirty="0"/>
              <a:t>Navigate API using the client</a:t>
            </a:r>
          </a:p>
        </p:txBody>
      </p:sp>
      <p:grpSp>
        <p:nvGrpSpPr>
          <p:cNvPr id="4" name="Group 3"/>
          <p:cNvGrpSpPr/>
          <p:nvPr/>
        </p:nvGrpSpPr>
        <p:grpSpPr>
          <a:xfrm>
            <a:off x="10980539" y="192518"/>
            <a:ext cx="2360017" cy="287338"/>
            <a:chOff x="2440123" y="6593453"/>
            <a:chExt cx="3498991" cy="287338"/>
          </a:xfrm>
        </p:grpSpPr>
        <p:sp>
          <p:nvSpPr>
            <p:cNvPr id="5" name="TextBox 4"/>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Introduction</a:t>
              </a:r>
            </a:p>
          </p:txBody>
        </p:sp>
        <p:sp>
          <p:nvSpPr>
            <p:cNvPr id="6"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gradFill>
                  <a:gsLst>
                    <a:gs pos="8367">
                      <a:schemeClr val="tx1"/>
                    </a:gs>
                    <a:gs pos="31000">
                      <a:schemeClr val="tx1"/>
                    </a:gs>
                  </a:gsLst>
                  <a:lin ang="5400000" scaled="0"/>
                </a:gradFill>
              </a:endParaRPr>
            </a:p>
          </p:txBody>
        </p:sp>
      </p:grpSp>
      <p:sp>
        <p:nvSpPr>
          <p:cNvPr id="7" name="Rectangle 6"/>
          <p:cNvSpPr/>
          <p:nvPr/>
        </p:nvSpPr>
        <p:spPr bwMode="auto">
          <a:xfrm>
            <a:off x="0" y="0"/>
            <a:ext cx="5761038"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258">
                      <a:schemeClr val="bg1"/>
                    </a:gs>
                    <a:gs pos="29000">
                      <a:schemeClr val="bg1"/>
                    </a:gs>
                  </a:gsLst>
                  <a:lin ang="5400000" scaled="0"/>
                </a:gradFill>
              </a:rPr>
              <a:t>App Developer</a:t>
            </a:r>
            <a:endParaRPr lang="en-US" dirty="0">
              <a:gradFill>
                <a:gsLst>
                  <a:gs pos="7258">
                    <a:schemeClr val="bg1"/>
                  </a:gs>
                  <a:gs pos="29000">
                    <a:schemeClr val="bg1"/>
                  </a:gs>
                </a:gsLst>
                <a:lin ang="5400000" scaled="0"/>
              </a:gradFill>
            </a:endParaRPr>
          </a:p>
        </p:txBody>
      </p:sp>
      <p:sp>
        <p:nvSpPr>
          <p:cNvPr id="9" name="Freeform 8"/>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2485779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64" presetClass="path" presetSubtype="0" decel="100000" fill="hold" grpId="1" nodeType="withEffect">
                                  <p:stCondLst>
                                    <p:cond delay="0"/>
                                  </p:stCondLst>
                                  <p:childTnLst>
                                    <p:animMotion origin="layout" path="M -2.8338E-7 -4.13073E-7 L -2.8338E-7 -0.04335 " pathEditMode="relative" rAng="0" ptsTypes="AA">
                                      <p:cBhvr>
                                        <p:cTn id="9" dur="500" spd="-100000" fill="hold"/>
                                        <p:tgtEl>
                                          <p:spTgt spid="8"/>
                                        </p:tgtEl>
                                        <p:attrNameLst>
                                          <p:attrName>ppt_x</p:attrName>
                                          <p:attrName>ppt_y</p:attrName>
                                        </p:attrNameLst>
                                      </p:cBhvr>
                                      <p:rCtr x="0" y="-2179"/>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647543" y="2361837"/>
            <a:ext cx="5181599" cy="4135772"/>
          </a:xfrm>
          <a:prstGeom prst="rect">
            <a:avLst/>
          </a:prstGeom>
        </p:spPr>
      </p:pic>
      <p:sp>
        <p:nvSpPr>
          <p:cNvPr id="2" name="Title 1"/>
          <p:cNvSpPr>
            <a:spLocks noGrp="1"/>
          </p:cNvSpPr>
          <p:nvPr>
            <p:ph type="title"/>
          </p:nvPr>
        </p:nvSpPr>
        <p:spPr/>
        <p:txBody>
          <a:bodyPr/>
          <a:lstStyle/>
          <a:p>
            <a:r>
              <a:rPr lang="en-US" smtClean="0"/>
              <a:t>Getting Started</a:t>
            </a:r>
            <a:endParaRPr lang="en-NZ" dirty="0"/>
          </a:p>
        </p:txBody>
      </p:sp>
      <p:sp>
        <p:nvSpPr>
          <p:cNvPr id="3" name="Subtitle 2"/>
          <p:cNvSpPr>
            <a:spLocks noGrp="1"/>
          </p:cNvSpPr>
          <p:nvPr>
            <p:ph type="body" sz="quarter" idx="12"/>
          </p:nvPr>
        </p:nvSpPr>
        <p:spPr/>
        <p:txBody>
          <a:bodyPr/>
          <a:lstStyle/>
          <a:p>
            <a:r>
              <a:rPr lang="en-US" smtClean="0"/>
              <a:t>Android</a:t>
            </a:r>
            <a:endParaRPr lang="en-NZ" dirty="0"/>
          </a:p>
        </p:txBody>
      </p:sp>
      <p:sp>
        <p:nvSpPr>
          <p:cNvPr id="9" name="Rectangle 8"/>
          <p:cNvSpPr/>
          <p:nvPr/>
        </p:nvSpPr>
        <p:spPr bwMode="auto">
          <a:xfrm>
            <a:off x="7053942" y="2743200"/>
            <a:ext cx="4383677" cy="2438400"/>
          </a:xfrm>
          <a:prstGeom prst="rect">
            <a:avLst/>
          </a:prstGeom>
          <a:solidFill>
            <a:schemeClr val="accent2">
              <a:alpha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7" name="Picture 14"/>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8659694" y="3292716"/>
            <a:ext cx="1157299" cy="1353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084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80138" y="1645986"/>
            <a:ext cx="5981700" cy="3702552"/>
          </a:xfrm>
        </p:spPr>
        <p:txBody>
          <a:bodyPr/>
          <a:lstStyle/>
          <a:p>
            <a:pPr marL="0" indent="0">
              <a:spcBef>
                <a:spcPts val="2400"/>
              </a:spcBef>
              <a:buNone/>
            </a:pPr>
            <a:r>
              <a:rPr lang="en-US" sz="3400" dirty="0"/>
              <a:t>Android Studio</a:t>
            </a:r>
          </a:p>
          <a:p>
            <a:pPr marL="231775" lvl="1" indent="-231775"/>
            <a:r>
              <a:rPr lang="en-US" sz="2200" dirty="0"/>
              <a:t>Create a new Android project</a:t>
            </a:r>
          </a:p>
          <a:p>
            <a:pPr marL="0" indent="0">
              <a:spcBef>
                <a:spcPts val="2400"/>
              </a:spcBef>
              <a:buNone/>
            </a:pPr>
            <a:r>
              <a:rPr lang="en-US" sz="3400" dirty="0" err="1"/>
              <a:t>Gradle</a:t>
            </a:r>
            <a:endParaRPr lang="en-US" sz="3400" dirty="0"/>
          </a:p>
          <a:p>
            <a:pPr marL="231775" lvl="1" indent="-231775"/>
            <a:r>
              <a:rPr lang="en-US" sz="2200" dirty="0"/>
              <a:t>Dependencies are resolved automatically</a:t>
            </a:r>
          </a:p>
          <a:p>
            <a:pPr marL="231775" lvl="1" indent="-231775"/>
            <a:r>
              <a:rPr lang="en-US" sz="2200" dirty="0"/>
              <a:t>Just add them to your </a:t>
            </a:r>
            <a:r>
              <a:rPr lang="en-US" sz="2200" dirty="0" err="1"/>
              <a:t>build.gradle</a:t>
            </a:r>
            <a:endParaRPr lang="en-US" sz="2200" dirty="0"/>
          </a:p>
          <a:p>
            <a:pPr marL="0" lvl="1" indent="0">
              <a:spcBef>
                <a:spcPts val="2400"/>
              </a:spcBef>
              <a:buNone/>
            </a:pPr>
            <a:r>
              <a:rPr lang="en-US" sz="3400" dirty="0">
                <a:latin typeface="+mj-lt"/>
              </a:rPr>
              <a:t>Basic support for </a:t>
            </a:r>
            <a:r>
              <a:rPr lang="en-US" sz="3400" dirty="0" smtClean="0">
                <a:latin typeface="+mj-lt"/>
              </a:rPr>
              <a:t>Eclipse </a:t>
            </a:r>
            <a:r>
              <a:rPr lang="en-US" sz="3400" dirty="0">
                <a:latin typeface="+mj-lt"/>
              </a:rPr>
              <a:t>now</a:t>
            </a:r>
          </a:p>
          <a:p>
            <a:pPr marL="231775" lvl="1" indent="-231775"/>
            <a:r>
              <a:rPr lang="en-US" sz="2200" dirty="0"/>
              <a:t>Better support for Eclipse </a:t>
            </a:r>
            <a:r>
              <a:rPr lang="en-US" sz="2200" dirty="0" smtClean="0"/>
              <a:t>coming </a:t>
            </a:r>
            <a:r>
              <a:rPr lang="en-US" sz="2200" dirty="0"/>
              <a:t>soon</a:t>
            </a:r>
          </a:p>
        </p:txBody>
      </p:sp>
      <p:grpSp>
        <p:nvGrpSpPr>
          <p:cNvPr id="5" name="Group 4"/>
          <p:cNvGrpSpPr/>
          <p:nvPr/>
        </p:nvGrpSpPr>
        <p:grpSpPr>
          <a:xfrm>
            <a:off x="10980539" y="192518"/>
            <a:ext cx="2360017" cy="287338"/>
            <a:chOff x="2440123" y="6593453"/>
            <a:chExt cx="3498991" cy="287338"/>
          </a:xfrm>
        </p:grpSpPr>
        <p:sp>
          <p:nvSpPr>
            <p:cNvPr id="6" name="TextBox 5"/>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Introduction</a:t>
              </a:r>
            </a:p>
          </p:txBody>
        </p:sp>
        <p:sp>
          <p:nvSpPr>
            <p:cNvPr id="7" name="Freeform 6"/>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gradFill>
                  <a:gsLst>
                    <a:gs pos="8367">
                      <a:schemeClr val="tx1"/>
                    </a:gs>
                    <a:gs pos="31000">
                      <a:schemeClr val="tx1"/>
                    </a:gs>
                  </a:gsLst>
                  <a:lin ang="5400000" scaled="0"/>
                </a:gradFill>
              </a:endParaRPr>
            </a:p>
          </p:txBody>
        </p:sp>
      </p:grpSp>
      <p:sp>
        <p:nvSpPr>
          <p:cNvPr id="8" name="Rectangle 7"/>
          <p:cNvSpPr/>
          <p:nvPr/>
        </p:nvSpPr>
        <p:spPr bwMode="auto">
          <a:xfrm>
            <a:off x="0" y="0"/>
            <a:ext cx="5761038"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258">
                      <a:schemeClr val="bg1"/>
                    </a:gs>
                    <a:gs pos="29000">
                      <a:schemeClr val="bg1"/>
                    </a:gs>
                  </a:gsLst>
                  <a:lin ang="5400000" scaled="0"/>
                </a:gradFill>
              </a:rPr>
              <a:t>Tools</a:t>
            </a:r>
            <a:endParaRPr lang="en-US" dirty="0">
              <a:gradFill>
                <a:gsLst>
                  <a:gs pos="7258">
                    <a:schemeClr val="bg1"/>
                  </a:gs>
                  <a:gs pos="29000">
                    <a:schemeClr val="bg1"/>
                  </a:gs>
                </a:gsLst>
                <a:lin ang="5400000" scaled="0"/>
              </a:gradFill>
            </a:endParaRPr>
          </a:p>
        </p:txBody>
      </p:sp>
      <p:sp>
        <p:nvSpPr>
          <p:cNvPr id="10" name="Freeform 9"/>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187128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64" presetClass="path" presetSubtype="0" decel="100000" fill="hold" grpId="1" nodeType="withEffect">
                                  <p:stCondLst>
                                    <p:cond delay="0"/>
                                  </p:stCondLst>
                                  <p:childTnLst>
                                    <p:animMotion origin="layout" path="M -2.8338E-7 -4.13073E-7 L -2.8338E-7 -0.04335 " pathEditMode="relative" rAng="0" ptsTypes="AA">
                                      <p:cBhvr>
                                        <p:cTn id="9" dur="500" spd="-100000" fill="hold"/>
                                        <p:tgtEl>
                                          <p:spTgt spid="9"/>
                                        </p:tgtEl>
                                        <p:attrNameLst>
                                          <p:attrName>ppt_x</p:attrName>
                                          <p:attrName>ppt_y</p:attrName>
                                        </p:attrNameLst>
                                      </p:cBhvr>
                                      <p:rCtr x="0" y="-2179"/>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fade">
                                      <p:cBhvr>
                                        <p:cTn id="16" dur="500"/>
                                        <p:tgtEl>
                                          <p:spTgt spid="2">
                                            <p:txEl>
                                              <p:pRg st="1" end="1"/>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p:bldP spid="9" grpId="1"/>
    </p:bldLst>
  </p:timing>
</p:sld>
</file>

<file path=ppt/theme/theme1.xml><?xml version="1.0" encoding="utf-8"?>
<a:theme xmlns:a="http://schemas.openxmlformats.org/drawingml/2006/main" name="6-30540_Office_365_CloudRoadShow">
  <a:themeElements>
    <a:clrScheme name="Custom 23">
      <a:dk1>
        <a:srgbClr val="262626"/>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D83B01"/>
      </a:hlink>
      <a:folHlink>
        <a:srgbClr val="FE7E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_v02.potx" id="{B5470EB0-641B-4935-9E12-484AA2312254}" vid="{A0499B42-DE34-48E1-8CB5-0A4D707E13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AB9A4D22D365F449D9B21614A8CBE1E" ma:contentTypeVersion="0" ma:contentTypeDescription="Create a new document." ma:contentTypeScope="" ma:versionID="2ea515d6c6ff29a7da922d296f3e90c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FCC032-77F9-4F2B-92C8-85C2B9BD44E8}">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8968402-A887-4C8E-B0EB-CBD94ED72D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9F31F0E-7F2C-4312-AF87-A6631CFA9A7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11872</TotalTime>
  <Words>1324</Words>
  <Application>Microsoft Office PowerPoint</Application>
  <PresentationFormat>Custom</PresentationFormat>
  <Paragraphs>290</Paragraphs>
  <Slides>39</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Consolas</vt:lpstr>
      <vt:lpstr>Myriad Pro</vt:lpstr>
      <vt:lpstr>Segoe Light</vt:lpstr>
      <vt:lpstr>Segoe UI</vt:lpstr>
      <vt:lpstr>Segoe UI Light</vt:lpstr>
      <vt:lpstr>Wingdings</vt:lpstr>
      <vt:lpstr>6-30540_Office_365_CloudRoadShow</vt:lpstr>
      <vt:lpstr>Office 365 development</vt:lpstr>
      <vt:lpstr>Deep dive into native  Android development  with the Microsoft Graph</vt:lpstr>
      <vt:lpstr>Agenda </vt:lpstr>
      <vt:lpstr>Introduction</vt:lpstr>
      <vt:lpstr>Developer vision</vt:lpstr>
      <vt:lpstr>PowerPoint Presentation</vt:lpstr>
      <vt:lpstr>PowerPoint Presentation</vt:lpstr>
      <vt:lpstr>Getting Started</vt:lpstr>
      <vt:lpstr>PowerPoint Presentation</vt:lpstr>
      <vt:lpstr>Authentication  with Azure 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Calling the Office 365 Exchange API</vt:lpstr>
      <vt:lpstr>PowerPoint Presentation</vt:lpstr>
      <vt:lpstr>PowerPoint Presentation</vt:lpstr>
      <vt:lpstr>PowerPoint Presentation</vt:lpstr>
      <vt:lpstr>Demo</vt:lpstr>
      <vt:lpstr>Calling the Office 365 OneDrive API</vt:lpstr>
      <vt:lpstr>PowerPoint Presentation</vt:lpstr>
      <vt:lpstr>PowerPoint Presentation</vt:lpstr>
      <vt:lpstr>PowerPoint Presentation</vt:lpstr>
      <vt:lpstr>Demo</vt:lpstr>
      <vt:lpstr>Calling the Office 365 SharePoint lists API</vt:lpstr>
      <vt:lpstr>PowerPoint Presentation</vt:lpstr>
      <vt:lpstr>PowerPoint Presentation</vt:lpstr>
      <vt:lpstr>PowerPoint Presentation</vt:lpstr>
      <vt:lpstr>Demo</vt:lpstr>
      <vt:lpstr>Summary </vt:lpstr>
      <vt:lpstr>Resources</vt:lpstr>
      <vt:lpstr>Developer Program Launch</vt:lpstr>
      <vt:lpstr>Engage</vt:lpstr>
      <vt:lpstr>PowerPoint Presentation</vt:lpstr>
    </vt:vector>
  </TitlesOfParts>
  <Company>Intergen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O365 with Android and iOS</dc:title>
  <dc:creator>Benjamin Fox</dc:creator>
  <cp:lastModifiedBy>Jeremy Thake</cp:lastModifiedBy>
  <cp:revision>264</cp:revision>
  <dcterms:created xsi:type="dcterms:W3CDTF">2014-10-12T22:12:13Z</dcterms:created>
  <dcterms:modified xsi:type="dcterms:W3CDTF">2016-01-01T00:18:42Z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0x010100BAB9A4D22D365F449D9B21614A8CBE1E</vt:lpwstr>
  </property>
</Properties>
</file>