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0"/>
  </p:notesMasterIdLst>
  <p:handoutMasterIdLst>
    <p:handoutMasterId r:id="rId51"/>
  </p:handoutMasterIdLst>
  <p:sldIdLst>
    <p:sldId id="256" r:id="rId5"/>
    <p:sldId id="257" r:id="rId6"/>
    <p:sldId id="302" r:id="rId7"/>
    <p:sldId id="308" r:id="rId8"/>
    <p:sldId id="260" r:id="rId9"/>
    <p:sldId id="261" r:id="rId10"/>
    <p:sldId id="262" r:id="rId11"/>
    <p:sldId id="263" r:id="rId12"/>
    <p:sldId id="264" r:id="rId13"/>
    <p:sldId id="265" r:id="rId14"/>
    <p:sldId id="266" r:id="rId15"/>
    <p:sldId id="267" r:id="rId16"/>
    <p:sldId id="268" r:id="rId17"/>
    <p:sldId id="269" r:id="rId18"/>
    <p:sldId id="303" r:id="rId19"/>
    <p:sldId id="271" r:id="rId20"/>
    <p:sldId id="272" r:id="rId21"/>
    <p:sldId id="273" r:id="rId22"/>
    <p:sldId id="274" r:id="rId23"/>
    <p:sldId id="275" r:id="rId24"/>
    <p:sldId id="276" r:id="rId25"/>
    <p:sldId id="277" r:id="rId26"/>
    <p:sldId id="278" r:id="rId27"/>
    <p:sldId id="279" r:id="rId28"/>
    <p:sldId id="280" r:id="rId29"/>
    <p:sldId id="304"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305" r:id="rId46"/>
    <p:sldId id="298" r:id="rId47"/>
    <p:sldId id="300" r:id="rId48"/>
    <p:sldId id="301"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ttany Hart" initials="BH" lastIdx="6" clrIdx="4">
    <p:extLst>
      <p:ext uri="{19B8F6BF-5375-455C-9EA6-DF929625EA0E}">
        <p15:presenceInfo xmlns:p15="http://schemas.microsoft.com/office/powerpoint/2012/main" userId="S-1-5-21-383413107-1061881802-891584314-10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8D7"/>
    <a:srgbClr val="505050"/>
    <a:srgbClr val="D83B01"/>
    <a:srgbClr val="FFFFFF"/>
    <a:srgbClr val="262626"/>
    <a:srgbClr val="99ADD0"/>
    <a:srgbClr val="00BCF2"/>
    <a:srgbClr val="FF8C00"/>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2" autoAdjust="0"/>
  </p:normalViewPr>
  <p:slideViewPr>
    <p:cSldViewPr snapToGrid="0">
      <p:cViewPr varScale="1">
        <p:scale>
          <a:sx n="102" d="100"/>
          <a:sy n="102" d="100"/>
        </p:scale>
        <p:origin x="816" y="108"/>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EBA5A7-AA8F-4687-A967-D9A1B764C84B}" type="datetime8">
              <a:rPr lang="en-US" smtClean="0">
                <a:latin typeface="Segoe UI" pitchFamily="34" charset="0"/>
              </a:rPr>
              <a:t>1/2/2017 10:24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8C890F7A-235E-47B2-A09E-E09517EFCF7B}" type="datetime8">
              <a:rPr lang="en-US" smtClean="0"/>
              <a:t>1/2/2017 10:22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593699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server-side pattern is great</a:t>
            </a:r>
            <a:r>
              <a:rPr lang="en-US" baseline="0" dirty="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a:p>
          <a:p>
            <a:r>
              <a:rPr lang="en-US" baseline="0" dirty="0"/>
              <a:t>In some scenarios, the external application associated with a SharePoint Add-in will be self-contained which means it has not need to call into SharePoint to access content. In other scenarios, the external application associated with a SharePoint Add-in will be required to call back into SharePoint to read and write content such as list items and/or documents within the host web or the Add-in web. </a:t>
            </a:r>
            <a:endParaRPr lang="en-US" dirty="0"/>
          </a:p>
          <a:p>
            <a:endParaRPr lang="en-US" dirty="0"/>
          </a:p>
        </p:txBody>
      </p:sp>
    </p:spTree>
    <p:extLst>
      <p:ext uri="{BB962C8B-B14F-4D97-AF65-F5344CB8AC3E}">
        <p14:creationId xmlns:p14="http://schemas.microsoft.com/office/powerpoint/2010/main" val="240801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56999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an Add-in is installed, SharePoint</a:t>
            </a:r>
            <a:r>
              <a:rPr lang="en-US" baseline="0" dirty="0"/>
              <a:t> creates a special SharePoint site (</a:t>
            </a:r>
            <a:r>
              <a:rPr lang="en-US" baseline="0" dirty="0" err="1"/>
              <a:t>SPWeb</a:t>
            </a:r>
            <a:r>
              <a:rPr lang="en-US" baseline="0" dirty="0"/>
              <a:t>) for the Add-in. This site, called an Add-in Web, is given it’s own top-level URL that is different from the hosting site. This unique URL enforces two things:</a:t>
            </a:r>
          </a:p>
          <a:p>
            <a:endParaRPr lang="en-US" baseline="0" dirty="0"/>
          </a:p>
          <a:p>
            <a:r>
              <a:rPr lang="en-US" baseline="0" dirty="0"/>
              <a:t>Blocking cross site scripting (XSS) – because the hosting site &amp; the Add-in Web are in different domains, browsers will block any script that tries to access resources in different domains.</a:t>
            </a:r>
          </a:p>
          <a:p>
            <a:endParaRPr lang="en-US" baseline="0" dirty="0"/>
          </a:p>
          <a:p>
            <a:r>
              <a:rPr lang="en-US" baseline="0" dirty="0"/>
              <a:t>Enforcing Add-in Permissions – Add-ins will only be allowed to access SharePoint sites if they have been granted access to do so and when they do, they can access it using the CSOM or OData APIs.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111831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Consider an</a:t>
            </a:r>
            <a:r>
              <a:rPr lang="en-US" baseline="0" dirty="0"/>
              <a:t> Add-in installed in the </a:t>
            </a:r>
            <a:r>
              <a:rPr lang="en-US" baseline="0" dirty="0" err="1"/>
              <a:t>SPWeb</a:t>
            </a:r>
            <a:r>
              <a:rPr lang="en-US" baseline="0" dirty="0"/>
              <a:t> </a:t>
            </a:r>
            <a:r>
              <a:rPr lang="en-US" b="1" baseline="0" dirty="0"/>
              <a:t>http://intranet.contoso.com</a:t>
            </a:r>
          </a:p>
          <a:p>
            <a:pPr marL="171450" indent="-171450" algn="l">
              <a:buFont typeface="Arial" pitchFamily="34" charset="0"/>
              <a:buChar char="•"/>
            </a:pPr>
            <a:r>
              <a:rPr lang="en-US" baseline="0" dirty="0"/>
              <a:t>The Add-in URL will be (for example): </a:t>
            </a:r>
            <a:r>
              <a:rPr lang="en-US" b="1" baseline="0" dirty="0"/>
              <a:t>http://App-bf473b5225nn0f.Apps.contoso.com/SharePointAppTitle</a:t>
            </a:r>
          </a:p>
          <a:p>
            <a:pPr marL="171450" indent="-171450" algn="l">
              <a:buFont typeface="Arial" pitchFamily="34" charset="0"/>
              <a:buChar char="•"/>
            </a:pPr>
            <a:endParaRPr lang="en-US" b="1" baseline="0" dirty="0"/>
          </a:p>
          <a:p>
            <a:pPr marL="0" indent="0" algn="l">
              <a:buFont typeface="Arial" pitchFamily="34" charset="0"/>
              <a:buNone/>
            </a:pPr>
            <a:r>
              <a:rPr lang="en-US" b="0" baseline="0" dirty="0"/>
              <a:t>Dissecting the Add-in URL (use </a:t>
            </a:r>
            <a:r>
              <a:rPr lang="en-US" b="1" baseline="0" dirty="0"/>
              <a:t>http://fabrikam-AppUID.SharePoint.com/AppNAME</a:t>
            </a:r>
            <a:r>
              <a:rPr lang="en-US" b="0" baseline="0" dirty="0"/>
              <a:t> in the following explanation):</a:t>
            </a:r>
          </a:p>
          <a:p>
            <a:pPr marL="171450" indent="-171450" algn="l">
              <a:buFont typeface="Arial" pitchFamily="34" charset="0"/>
              <a:buChar char="•"/>
            </a:pPr>
            <a:r>
              <a:rPr lang="en-US" b="1" baseline="0" dirty="0" err="1"/>
              <a:t>AppUID</a:t>
            </a:r>
            <a:r>
              <a:rPr lang="en-US" b="1" baseline="0" dirty="0"/>
              <a:t>:</a:t>
            </a:r>
            <a:r>
              <a:rPr lang="en-US" b="0" baseline="0" dirty="0"/>
              <a:t> A unique 14 character identifier that is given to each Add-in installation in that particular customer / tenancy. This makes the domain unique for each Add-in.</a:t>
            </a:r>
          </a:p>
          <a:p>
            <a:pPr marL="171450" indent="-171450" algn="l">
              <a:buFont typeface="Arial" pitchFamily="34" charset="0"/>
              <a:buChar char="•"/>
            </a:pPr>
            <a:r>
              <a:rPr lang="en-US" b="1" baseline="0" dirty="0" err="1"/>
              <a:t>AppNAME</a:t>
            </a:r>
            <a:r>
              <a:rPr lang="en-US" b="1" baseline="0" dirty="0"/>
              <a:t>:</a:t>
            </a:r>
            <a:r>
              <a:rPr lang="en-US" b="0" baseline="0" dirty="0"/>
              <a:t> The name of the </a:t>
            </a:r>
            <a:r>
              <a:rPr lang="en-US" b="0" baseline="0" dirty="0" err="1"/>
              <a:t>SPWeb</a:t>
            </a:r>
            <a:r>
              <a:rPr lang="en-US" b="0" baseline="0" dirty="0"/>
              <a:t> folder under which the Add-in is installed. Currently this is a GUID and is automatically generated.</a:t>
            </a:r>
          </a:p>
          <a:p>
            <a:pPr marL="171450" indent="-171450" algn="l">
              <a:buFont typeface="Arial" pitchFamily="34" charset="0"/>
              <a:buChar char="•"/>
            </a:pPr>
            <a:endParaRPr lang="en-US" b="0" baseline="0" dirty="0"/>
          </a:p>
          <a:p>
            <a:pPr marL="0" indent="0" algn="l">
              <a:buFont typeface="Arial" pitchFamily="34" charset="0"/>
              <a:buNone/>
            </a:pPr>
            <a:r>
              <a:rPr lang="en-US" b="1" baseline="0" dirty="0"/>
              <a:t>On-Premises Deployment:</a:t>
            </a:r>
          </a:p>
          <a:p>
            <a:pPr marL="171450" indent="-171450" algn="l">
              <a:buFont typeface="Arial" pitchFamily="34" charset="0"/>
              <a:buChar char="•"/>
            </a:pPr>
            <a:r>
              <a:rPr lang="en-US" b="0" baseline="0" dirty="0"/>
              <a:t>In the case of an on-premise deployment, everything in the domain </a:t>
            </a:r>
            <a:r>
              <a:rPr lang="en-US" b="0" i="1" baseline="0" dirty="0"/>
              <a:t>except </a:t>
            </a:r>
            <a:r>
              <a:rPr lang="en-US" b="1" baseline="0" dirty="0" err="1"/>
              <a:t>AppUID</a:t>
            </a:r>
            <a:r>
              <a:rPr lang="en-US" b="0" baseline="0" dirty="0"/>
              <a:t> is configurable by the administrator; administrators can specify </a:t>
            </a:r>
            <a:r>
              <a:rPr lang="en-US" b="1" i="1" baseline="0" dirty="0"/>
              <a:t>tenant  </a:t>
            </a:r>
            <a:r>
              <a:rPr lang="en-US" b="0" baseline="0" dirty="0"/>
              <a:t>&amp; </a:t>
            </a:r>
            <a:r>
              <a:rPr lang="en-US" b="1" i="1" baseline="0" dirty="0"/>
              <a:t>domain.com </a:t>
            </a:r>
            <a:r>
              <a:rPr lang="en-US" b="0" baseline="0" dirty="0"/>
              <a:t>in the above scenario. This is set once while preparing the farm to support Add-ins.</a:t>
            </a:r>
          </a:p>
          <a:p>
            <a:pPr marL="171450" indent="-171450" algn="l">
              <a:buFont typeface="Arial" pitchFamily="34" charset="0"/>
              <a:buChar char="•"/>
            </a:pPr>
            <a:r>
              <a:rPr lang="en-US" b="0" baseline="0" dirty="0"/>
              <a:t>Developers have control over the </a:t>
            </a:r>
            <a:r>
              <a:rPr lang="en-US" b="1" baseline="0" dirty="0" err="1"/>
              <a:t>AppNAME</a:t>
            </a:r>
            <a:r>
              <a:rPr lang="en-US" b="1" baseline="0" dirty="0"/>
              <a:t> </a:t>
            </a:r>
            <a:r>
              <a:rPr lang="en-US" b="0" baseline="0" dirty="0"/>
              <a:t>within the </a:t>
            </a:r>
            <a:r>
              <a:rPr lang="en-US" b="0" baseline="0" dirty="0" err="1"/>
              <a:t>AppManifest</a:t>
            </a:r>
            <a:r>
              <a:rPr lang="en-US" b="0" baseline="0" dirty="0"/>
              <a:t> file of the Add-in package.</a:t>
            </a:r>
          </a:p>
          <a:p>
            <a:pPr marL="171450" indent="-171450" algn="l">
              <a:buFont typeface="Arial" pitchFamily="34" charset="0"/>
              <a:buChar char="•"/>
            </a:pPr>
            <a:r>
              <a:rPr lang="en-US" b="0" baseline="0" dirty="0"/>
              <a:t>Add-ins should be used with SSL when deployed to production. </a:t>
            </a:r>
          </a:p>
          <a:p>
            <a:pPr marL="171450" indent="-171450" algn="l">
              <a:buFont typeface="Arial" pitchFamily="34" charset="0"/>
              <a:buChar char="•"/>
            </a:pPr>
            <a:endParaRPr lang="en-US" b="0" baseline="0" dirty="0"/>
          </a:p>
          <a:p>
            <a:pPr marL="0" indent="0" algn="l">
              <a:buFont typeface="Arial" pitchFamily="34" charset="0"/>
              <a:buNone/>
            </a:pPr>
            <a:r>
              <a:rPr lang="en-US" b="1" baseline="0" dirty="0"/>
              <a:t>Hosted / Office 365 Deployment:</a:t>
            </a:r>
          </a:p>
          <a:p>
            <a:pPr marL="171450" indent="-171450" algn="l">
              <a:buFont typeface="Arial" pitchFamily="34" charset="0"/>
              <a:buChar char="•"/>
            </a:pPr>
            <a:r>
              <a:rPr lang="en-US" b="0" baseline="0" dirty="0"/>
              <a:t>In the case of a hosted deployment, the customer name (or tenant name) is determined when they create their account with Office 365 and it is not changed after that. The root domain (</a:t>
            </a:r>
            <a:r>
              <a:rPr lang="en-US" b="0" i="1" baseline="0" dirty="0"/>
              <a:t>domain.com in the above scenario</a:t>
            </a:r>
            <a:r>
              <a:rPr lang="en-US" b="0" baseline="0" dirty="0"/>
              <a:t>) is always SharePoint.com.</a:t>
            </a:r>
          </a:p>
          <a:p>
            <a:pPr marL="171450" indent="-171450" algn="l">
              <a:buFont typeface="Arial" pitchFamily="34" charset="0"/>
              <a:buChar char="•"/>
            </a:pPr>
            <a:endParaRPr lang="en-US"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228537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20488A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08: Introducing SharePoint Add-ins</a:t>
            </a:r>
            <a:endParaRPr lang="en-US" sz="1200" b="1" dirty="0">
              <a:solidFill>
                <a:srgbClr val="336699"/>
              </a:solidFill>
              <a:latin typeface="Arial"/>
            </a:endParaRPr>
          </a:p>
        </p:txBody>
      </p:sp>
    </p:spTree>
    <p:extLst>
      <p:ext uri="{BB962C8B-B14F-4D97-AF65-F5344CB8AC3E}">
        <p14:creationId xmlns:p14="http://schemas.microsoft.com/office/powerpoint/2010/main" val="102865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7521758-9349-4D25-A74D-E2171B900BD0}" type="datetime8">
              <a:rPr lang="en-US" smtClean="0"/>
              <a:t>1/2/2017 10:22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20</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65392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Another consideration</a:t>
            </a:r>
            <a:r>
              <a:rPr lang="en-US" baseline="0" dirty="0"/>
              <a:t> when building Add-ins involves the scope of the Add-in. Will the Add-in be scoped to a SharePoint site (or a web) as a document library is, or will it be tenant scoped. Tenant scoped means that the Add-in may contain data for multiple tenants (customers) and partition each experience per customer.</a:t>
            </a:r>
          </a:p>
          <a:p>
            <a:endParaRPr lang="en-US" baseline="0" dirty="0"/>
          </a:p>
          <a:p>
            <a:r>
              <a:rPr lang="en-US" baseline="0" dirty="0"/>
              <a:t>Tenant scoped Add-ins can not reside in SharePoint… these types of Add-ins can only be implemented as cloud apps.</a:t>
            </a:r>
            <a:endParaRPr lang="en-US" dirty="0"/>
          </a:p>
        </p:txBody>
      </p:sp>
    </p:spTree>
    <p:extLst>
      <p:ext uri="{BB962C8B-B14F-4D97-AF65-F5344CB8AC3E}">
        <p14:creationId xmlns:p14="http://schemas.microsoft.com/office/powerpoint/2010/main" val="1573196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F35672C7-1EA0-4E0E-88C8-F65E4E814EAC}" type="datetime8">
              <a:rPr lang="en-US" smtClean="0"/>
              <a:t>1/2/2017 10:22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56554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A09CB2D7-AEB8-40D0-9175-8739E34043E9}" type="datetime8">
              <a:rPr lang="en-US" smtClean="0"/>
              <a:t>1/2/2017 10:22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4467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20488A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08: Introducing SharePoint Add-ins</a:t>
            </a:r>
            <a:endParaRPr lang="en-US" sz="1200" b="1" dirty="0">
              <a:solidFill>
                <a:srgbClr val="336699"/>
              </a:solidFill>
              <a:latin typeface="Arial"/>
            </a:endParaRPr>
          </a:p>
        </p:txBody>
      </p:sp>
    </p:spTree>
    <p:extLst>
      <p:ext uri="{BB962C8B-B14F-4D97-AF65-F5344CB8AC3E}">
        <p14:creationId xmlns:p14="http://schemas.microsoft.com/office/powerpoint/2010/main" val="107139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A3A851C-AA3C-40AF-999F-42D3A983DAA5}" type="datetime8">
              <a:rPr lang="en-US" smtClean="0"/>
              <a:t>1/2/2017 10:22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43032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20488A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08: Introducing SharePoint Add-ins</a:t>
            </a:r>
            <a:endParaRPr lang="en-US" sz="1200" b="1" dirty="0">
              <a:solidFill>
                <a:srgbClr val="336699"/>
              </a:solidFill>
              <a:latin typeface="Arial"/>
            </a:endParaRPr>
          </a:p>
        </p:txBody>
      </p:sp>
    </p:spTree>
    <p:extLst>
      <p:ext uri="{BB962C8B-B14F-4D97-AF65-F5344CB8AC3E}">
        <p14:creationId xmlns:p14="http://schemas.microsoft.com/office/powerpoint/2010/main" val="371465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3B398C1-A320-490F-880D-6C03BF346044}" type="datetime8">
              <a:rPr lang="en-US" smtClean="0"/>
              <a:t>1/2/2017 10:22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74151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5968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21167B-6356-4825-BAD6-9AFB4F1E2B8D}" type="datetime8">
              <a:rPr lang="en-US" smtClean="0"/>
              <a:t>1/2/2017 10:22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994074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3C5358A-F772-4A8C-94D3-2F26F91A3574}" type="datetime8">
              <a:rPr lang="en-US" smtClean="0"/>
              <a:t>1/2/2017 10:22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81217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9664546-7159-4082-93C8-E604AC115BAB}" type="datetime8">
              <a:rPr lang="en-US" smtClean="0"/>
              <a:t>1/2/2017 10:22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14315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CF8CB78-6400-424F-9476-DD9DC72732CB}" type="datetime8">
              <a:rPr lang="en-US" smtClean="0"/>
              <a:t>1/2/2017 10:22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02913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F809EE7-AC04-4484-8844-B47F5C56F76F}" type="datetime8">
              <a:rPr lang="en-US" smtClean="0"/>
              <a:t>1/2/2017 10:22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9493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82BA7ED-FFA7-47D4-82DE-C5004868B90A}" type="datetime8">
              <a:rPr lang="en-US" smtClean="0"/>
              <a:t>1/2/2017 10:22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428800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509E05-EE16-4049-9E8B-594D0A26CE65}" type="datetime8">
              <a:rPr lang="en-US" smtClean="0"/>
              <a:t>1/2/2017 10:35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15144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address many of the challenges developers and site owners had in previous versions of SharePoint, Microsoft has introduced a new development option for SharePoint 2013: The SharePoint </a:t>
            </a:r>
            <a:r>
              <a:rPr lang="en-US" altLang="zh-CN" baseline="0" dirty="0"/>
              <a:t>Add-in</a:t>
            </a:r>
            <a:r>
              <a:rPr lang="en-US" baseline="0" dirty="0"/>
              <a:t> Model.</a:t>
            </a:r>
          </a:p>
          <a:p>
            <a:endParaRPr lang="en-US" baseline="0" dirty="0"/>
          </a:p>
          <a:p>
            <a:r>
              <a:rPr lang="en-US" baseline="0" dirty="0"/>
              <a:t>In this new model Add-ins do not necessary live within SharePoint. Instead the Add-in’s business logic executes within the context of the client (browser) or externally from SharePoint. This external option could be another non-SharePoint Web server or a cloud server. Add-ins are also more secure in that when they need to access SharePoint resources such as lists and libraries they must be explicitly granted permissions to do so. This is implemented using OAuth. When an Add-in is created, the developer specifies which permission the Add-in needs in order to function. When the Add-in is installed, the user installing the Add-in is prompted to accept the permission requests the Add-in needs (if they deny the permissions, the Add-in is not installed). Once granted permissions, the Add-ins can then talk to SharePoint using the Client Side Object Model (CSOM) or using some of the new OData services in SharePoint.</a:t>
            </a:r>
          </a:p>
          <a:p>
            <a:endParaRPr lang="en-US" baseline="0" dirty="0"/>
          </a:p>
          <a:p>
            <a:r>
              <a:rPr lang="en-US" baseline="0" dirty="0"/>
              <a:t>Developers can build Add-ins and submit them to a marketplace making it easy for customers to acquire these applications.</a:t>
            </a:r>
            <a:endParaRPr lang="en-US" dirty="0"/>
          </a:p>
        </p:txBody>
      </p:sp>
    </p:spTree>
    <p:extLst>
      <p:ext uri="{BB962C8B-B14F-4D97-AF65-F5344CB8AC3E}">
        <p14:creationId xmlns:p14="http://schemas.microsoft.com/office/powerpoint/2010/main" val="532958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03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dirty="0">
                <a:latin typeface="Segoe UI Light" pitchFamily="34" charset="0"/>
              </a:rPr>
              <a:t>It’s worth spending some time taking</a:t>
            </a:r>
            <a:r>
              <a:rPr lang="en-US" sz="900" baseline="0" dirty="0">
                <a:latin typeface="Segoe UI Light" pitchFamily="34" charset="0"/>
              </a:rPr>
              <a:t> you through how we think about modern app development at Microsoft. We have a series of products and platforms like SharePoint and Office that provide a lot of great out-of-the box functionality to help us be productive. To get even more from these products we want to be able to bring information in from other places. Services and data sources like Dynamics, Bing or something that lives out on the web or in the cloud. </a:t>
            </a:r>
            <a:endParaRPr lang="en-US" sz="900" dirty="0">
              <a:latin typeface="Segoe UI Light" pitchFamily="34" charset="0"/>
            </a:endParaRPr>
          </a:p>
          <a:p>
            <a:pPr lvl="0"/>
            <a:endParaRPr lang="en-US" sz="900" dirty="0">
              <a:latin typeface="Segoe UI Light" pitchFamily="34" charset="0"/>
            </a:endParaRPr>
          </a:p>
          <a:p>
            <a:pPr lvl="0"/>
            <a:r>
              <a:rPr lang="en-US" sz="900" dirty="0">
                <a:latin typeface="Segoe UI Light" pitchFamily="34" charset="0"/>
              </a:rPr>
              <a:t>With</a:t>
            </a:r>
            <a:r>
              <a:rPr lang="en-US" sz="900" baseline="0" dirty="0">
                <a:latin typeface="Segoe UI Light" pitchFamily="34" charset="0"/>
              </a:rPr>
              <a:t> the latest version of SharePoint we’re making it easier to bring together </a:t>
            </a:r>
            <a:r>
              <a:rPr lang="en-US" sz="900" dirty="0">
                <a:latin typeface="Segoe UI Light" pitchFamily="34" charset="0"/>
              </a:rPr>
              <a:t>rich web services and data to create powerful new Add-ins. </a:t>
            </a:r>
            <a:r>
              <a:rPr lang="en-US" sz="900" i="0" kern="1200" dirty="0">
                <a:solidFill>
                  <a:schemeClr val="tx1"/>
                </a:solidFill>
                <a:effectLst/>
                <a:latin typeface="Segoe UI" panose="020B0502040204020203" pitchFamily="34" charset="0"/>
                <a:ea typeface="+mn-ea"/>
                <a:cs typeface="Segoe UI" panose="020B0502040204020203" pitchFamily="34" charset="0"/>
              </a:rPr>
              <a:t>Add-ins run outside of the SharePoint process, are hosted externally and can be exposed through REST API’s. </a:t>
            </a:r>
            <a:endParaRPr lang="en-US" sz="900" dirty="0">
              <a:latin typeface="Segoe UI Light" pitchFamily="34" charset="0"/>
            </a:endParaRPr>
          </a:p>
          <a:p>
            <a:pPr lvl="0"/>
            <a:endParaRPr lang="en-US" sz="900" dirty="0">
              <a:latin typeface="Segoe UI Ligh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Segoe UI Light" pitchFamily="34" charset="0"/>
              </a:rPr>
              <a:t>Today</a:t>
            </a:r>
            <a:r>
              <a:rPr lang="en-US" sz="900" baseline="0" dirty="0">
                <a:latin typeface="Segoe UI Light" pitchFamily="34" charset="0"/>
              </a:rPr>
              <a:t> there are more than 700,000 SharePoint application developers and with this release we’re providing them with a place to surface their Add-ins through </a:t>
            </a:r>
            <a:r>
              <a:rPr lang="en-US" sz="1200" kern="1200" dirty="0">
                <a:solidFill>
                  <a:schemeClr val="tx1"/>
                </a:solidFill>
                <a:effectLst/>
                <a:latin typeface="+mn-lt"/>
                <a:ea typeface="+mn-ea"/>
                <a:cs typeface="+mn-cs"/>
              </a:rPr>
              <a:t>an online marketplace of rich partner solutions and applications designed to work with SharePoint and Office.</a:t>
            </a:r>
          </a:p>
          <a:p>
            <a:endParaRPr lang="en-US" sz="900" dirty="0">
              <a:latin typeface="Segoe UI Light" pitchFamily="34" charset="0"/>
            </a:endParaRPr>
          </a:p>
          <a:p>
            <a:endParaRPr lang="en-US" dirty="0"/>
          </a:p>
        </p:txBody>
      </p:sp>
      <p:sp>
        <p:nvSpPr>
          <p:cNvPr id="4" name="Date Placeholder 3"/>
          <p:cNvSpPr>
            <a:spLocks noGrp="1"/>
          </p:cNvSpPr>
          <p:nvPr>
            <p:ph type="dt" idx="10"/>
          </p:nvPr>
        </p:nvSpPr>
        <p:spPr>
          <a:xfrm>
            <a:off x="3884613" y="0"/>
            <a:ext cx="2971800" cy="458788"/>
          </a:xfrm>
          <a:prstGeom prst="rect">
            <a:avLst/>
          </a:prstGeom>
        </p:spPr>
        <p:txBody>
          <a:bodyPr/>
          <a:lstStyle/>
          <a:p>
            <a:fld id="{C446D52D-C14C-4B68-9646-B57290576D20}" type="datetime8">
              <a:rPr lang="en-US" smtClean="0">
                <a:solidFill>
                  <a:prstClr val="black"/>
                </a:solidFill>
              </a:rPr>
              <a:t>1/2/2017 10:22 AM</a:t>
            </a:fld>
            <a:endParaRPr lang="en-US">
              <a:solidFill>
                <a:prstClr val="black"/>
              </a:solidFill>
            </a:endParaRP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a:solidFill>
                  <a:prstClr val="black"/>
                </a:solidFill>
              </a:rPr>
              <a:t>Microsoft SharePoint</a:t>
            </a:r>
            <a:endParaRPr lang="en-US" dirty="0">
              <a:solidFill>
                <a:prstClr val="black"/>
              </a:solidFill>
            </a:endParaRPr>
          </a:p>
        </p:txBody>
      </p:sp>
      <p:sp>
        <p:nvSpPr>
          <p:cNvPr id="7" name="Footer Placeholder 6"/>
          <p:cNvSpPr>
            <a:spLocks noGrp="1"/>
          </p:cNvSpPr>
          <p:nvPr>
            <p:ph type="ftr" sz="quarter" idx="13"/>
          </p:nvPr>
        </p:nvSpPr>
        <p:spPr>
          <a:xfrm>
            <a:off x="0" y="8685213"/>
            <a:ext cx="2971800" cy="458787"/>
          </a:xfrm>
          <a:prstGeom prst="rect">
            <a:avLst/>
          </a:prstGeom>
        </p:spPr>
        <p:txBody>
          <a:bodyPr/>
          <a:lstStyle/>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101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SharePoint and add an Add-in</a:t>
            </a:r>
            <a:r>
              <a:rPr lang="en-US" baseline="0" dirty="0"/>
              <a:t> from the Office Store (ex: Weather Widget, Tiny Links, </a:t>
            </a:r>
            <a:r>
              <a:rPr lang="en-US" baseline="0" dirty="0" err="1"/>
              <a:t>etc</a:t>
            </a:r>
            <a:r>
              <a:rPr lang="en-US" baseline="0" dirty="0"/>
              <a:t>)</a:t>
            </a:r>
            <a:endParaRPr lang="en-US" dirty="0"/>
          </a:p>
        </p:txBody>
      </p:sp>
      <p:sp>
        <p:nvSpPr>
          <p:cNvPr id="4" name="Date Placeholder 3"/>
          <p:cNvSpPr>
            <a:spLocks noGrp="1"/>
          </p:cNvSpPr>
          <p:nvPr>
            <p:ph type="dt" idx="10"/>
          </p:nvPr>
        </p:nvSpPr>
        <p:spPr/>
        <p:txBody>
          <a:bodyPr/>
          <a:lstStyle/>
          <a:p>
            <a:fld id="{4011894F-80C3-4323-9F49-7F638770B228}" type="datetime8">
              <a:rPr lang="en-US" smtClean="0"/>
              <a:t>1/2/2017 10:22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851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768B217-95E3-443D-88D8-7A16ADD5BDCE}" type="datetime8">
              <a:rPr lang="en-US" smtClean="0"/>
              <a:t>1/2/2017 10:22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807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A653474-0622-40E8-8FD7-5F98BDCE1C47}" type="datetime8">
              <a:rPr lang="en-US" smtClean="0"/>
              <a:t>1/2/2017 10:22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2629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The client-side pattern typically</a:t>
            </a:r>
            <a:r>
              <a:rPr lang="en-US" baseline="0" dirty="0"/>
              <a:t> involves adding HTML pages, CSS files and JavaScript files to the Add-in web. This makes it possible to </a:t>
            </a:r>
            <a:r>
              <a:rPr lang="en-US" dirty="0"/>
              <a:t>add client-side code behind the pages of your Add-in. You can also add quite a few other elements to the Add-in web as well. Here is a short list of what you can add.</a:t>
            </a:r>
          </a:p>
          <a:p>
            <a:pPr marL="171450" indent="-171450">
              <a:buFont typeface="Arial" pitchFamily="34" charset="0"/>
              <a:buChar char="•"/>
            </a:pPr>
            <a:r>
              <a:rPr lang="en-US" dirty="0"/>
              <a:t>Site columns</a:t>
            </a:r>
          </a:p>
          <a:p>
            <a:pPr marL="171450" indent="-171450">
              <a:buFont typeface="Arial" pitchFamily="34" charset="0"/>
              <a:buChar char="•"/>
            </a:pPr>
            <a:r>
              <a:rPr lang="en-US" dirty="0"/>
              <a:t>Content types</a:t>
            </a:r>
          </a:p>
          <a:p>
            <a:pPr marL="171450" indent="-171450">
              <a:buFont typeface="Arial" pitchFamily="34" charset="0"/>
              <a:buChar char="•"/>
            </a:pPr>
            <a:r>
              <a:rPr lang="en-US" dirty="0"/>
              <a:t>List definitions</a:t>
            </a:r>
          </a:p>
          <a:p>
            <a:pPr marL="171450" indent="-171450">
              <a:buFont typeface="Arial" pitchFamily="34" charset="0"/>
              <a:buChar char="•"/>
            </a:pPr>
            <a:r>
              <a:rPr lang="en-US" dirty="0"/>
              <a:t>List instances</a:t>
            </a:r>
          </a:p>
          <a:p>
            <a:pPr marL="171450" indent="-171450">
              <a:buFont typeface="Arial" pitchFamily="34" charset="0"/>
              <a:buChar char="•"/>
            </a:pPr>
            <a:r>
              <a:rPr lang="en-US" dirty="0"/>
              <a:t>Site Pages</a:t>
            </a:r>
          </a:p>
          <a:p>
            <a:pPr marL="171450" indent="-171450">
              <a:buFont typeface="Arial" pitchFamily="34" charset="0"/>
              <a:buChar char="•"/>
            </a:pPr>
            <a:r>
              <a:rPr lang="en-US" dirty="0"/>
              <a:t>Web Part Pages</a:t>
            </a:r>
          </a:p>
          <a:p>
            <a:pPr marL="171450" indent="-171450">
              <a:buFont typeface="Arial" pitchFamily="34" charset="0"/>
              <a:buChar char="•"/>
            </a:pPr>
            <a:r>
              <a:rPr lang="en-US" dirty="0"/>
              <a:t>Web Parts</a:t>
            </a:r>
          </a:p>
          <a:p>
            <a:pPr marL="171450" indent="-171450">
              <a:buFont typeface="Arial" pitchFamily="34" charset="0"/>
              <a:buChar char="•"/>
            </a:pPr>
            <a:r>
              <a:rPr lang="en-US" dirty="0"/>
              <a:t>Custom Master Pages</a:t>
            </a:r>
          </a:p>
          <a:p>
            <a:pPr marL="171450" indent="-171450">
              <a:buFont typeface="Arial" pitchFamily="34" charset="0"/>
              <a:buChar char="•"/>
            </a:pPr>
            <a:endParaRPr lang="en-US" dirty="0"/>
          </a:p>
        </p:txBody>
      </p:sp>
    </p:spTree>
    <p:extLst>
      <p:ext uri="{BB962C8B-B14F-4D97-AF65-F5344CB8AC3E}">
        <p14:creationId xmlns:p14="http://schemas.microsoft.com/office/powerpoint/2010/main" val="3954191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server-side pattern is great</a:t>
            </a:r>
            <a:r>
              <a:rPr lang="en-US" baseline="0" dirty="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a:p>
          <a:p>
            <a:r>
              <a:rPr lang="en-US" baseline="0" dirty="0"/>
              <a:t>In some scenarios, the external application associated with a SharePoint Add-in will be self-contained which means it has not need to call into SharePoint to access content. In other scenarios, the external application associated with a SharePoint Add-in will be required to call back into SharePoint to read and write content such as list items and/or documents within the host web or the Add-in web. </a:t>
            </a:r>
            <a:endParaRPr lang="en-US" dirty="0"/>
          </a:p>
          <a:p>
            <a:endParaRPr lang="en-US" dirty="0"/>
          </a:p>
        </p:txBody>
      </p:sp>
    </p:spTree>
    <p:extLst>
      <p:ext uri="{BB962C8B-B14F-4D97-AF65-F5344CB8AC3E}">
        <p14:creationId xmlns:p14="http://schemas.microsoft.com/office/powerpoint/2010/main" val="3915283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a:t>
            </a:r>
            <a:r>
              <a:rPr lang="en-US" sz="1799" u="sng" dirty="0">
                <a:solidFill>
                  <a:schemeClr val="bg1"/>
                </a:solidFill>
                <a:latin typeface="+mn-lt"/>
              </a:rPr>
              <a:t>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7.xml"/><Relationship Id="rId4" Type="http://schemas.openxmlformats.org/officeDocument/2006/relationships/image" Target="../media/image1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hyperlink" Target="https://aka.ms/sppnp-samples"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hyperlink" Target="https://msdn.microsoft.com/en-us/pnp_articles/office-365-development-patterns-and-practices-solution-guidance"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554383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SharePoint add-ins</a:t>
            </a:r>
          </a:p>
        </p:txBody>
      </p:sp>
      <p:sp>
        <p:nvSpPr>
          <p:cNvPr id="3" name="Text Placeholder 2"/>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48138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pPr marL="0" indent="0">
              <a:buNone/>
            </a:pPr>
            <a:r>
              <a:rPr lang="en-US" dirty="0"/>
              <a:t>Lists/Libraries</a:t>
            </a:r>
          </a:p>
          <a:p>
            <a:pPr marL="0" indent="0">
              <a:buNone/>
            </a:pPr>
            <a:r>
              <a:rPr lang="en-US" dirty="0"/>
              <a:t>Web parts</a:t>
            </a:r>
          </a:p>
          <a:p>
            <a:pPr marL="0" indent="0">
              <a:buNone/>
            </a:pPr>
            <a:r>
              <a:rPr lang="en-US" dirty="0"/>
              <a:t>Site columns</a:t>
            </a:r>
          </a:p>
          <a:p>
            <a:pPr marL="0" indent="0">
              <a:buNone/>
            </a:pPr>
            <a:r>
              <a:rPr lang="en-US" dirty="0"/>
              <a:t>Content types</a:t>
            </a:r>
          </a:p>
          <a:p>
            <a:pPr marL="0" indent="0">
              <a:buNone/>
            </a:pPr>
            <a:r>
              <a:rPr lang="en-US" dirty="0"/>
              <a:t>Remote event receivers</a:t>
            </a:r>
          </a:p>
          <a:p>
            <a:pPr marL="0" indent="0">
              <a:buNone/>
            </a:pPr>
            <a:r>
              <a:rPr lang="en-US" dirty="0"/>
              <a:t>Workflows</a:t>
            </a:r>
          </a:p>
        </p:txBody>
      </p:sp>
      <p:sp>
        <p:nvSpPr>
          <p:cNvPr id="3" name="Title 2"/>
          <p:cNvSpPr>
            <a:spLocks noGrp="1"/>
          </p:cNvSpPr>
          <p:nvPr>
            <p:ph type="title"/>
          </p:nvPr>
        </p:nvSpPr>
        <p:spPr/>
        <p:txBody>
          <a:bodyPr/>
          <a:lstStyle/>
          <a:p>
            <a:r>
              <a:rPr lang="en-US" dirty="0"/>
              <a:t>SharePoint building blocks</a:t>
            </a:r>
          </a:p>
        </p:txBody>
      </p:sp>
      <p:sp>
        <p:nvSpPr>
          <p:cNvPr id="4" name="Footer Placeholder 3"/>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pPr>
              <a:defRPr/>
            </a:pPr>
            <a:endParaRPr lang="en-US" dirty="0"/>
          </a:p>
        </p:txBody>
      </p:sp>
    </p:spTree>
    <p:extLst>
      <p:ext uri="{BB962C8B-B14F-4D97-AF65-F5344CB8AC3E}">
        <p14:creationId xmlns:p14="http://schemas.microsoft.com/office/powerpoint/2010/main" val="17893700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add-ins</a:t>
            </a:r>
          </a:p>
        </p:txBody>
      </p:sp>
      <p:sp>
        <p:nvSpPr>
          <p:cNvPr id="26" name="Rectangle 25"/>
          <p:cNvSpPr/>
          <p:nvPr/>
        </p:nvSpPr>
        <p:spPr>
          <a:xfrm>
            <a:off x="6579327"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Azure</a:t>
            </a:r>
          </a:p>
        </p:txBody>
      </p:sp>
      <p:sp>
        <p:nvSpPr>
          <p:cNvPr id="27" name="Rectangle 26"/>
          <p:cNvSpPr/>
          <p:nvPr/>
        </p:nvSpPr>
        <p:spPr>
          <a:xfrm>
            <a:off x="6579327"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Apache</a:t>
            </a:r>
          </a:p>
        </p:txBody>
      </p:sp>
      <p:sp>
        <p:nvSpPr>
          <p:cNvPr id="28" name="Oval 28"/>
          <p:cNvSpPr/>
          <p:nvPr/>
        </p:nvSpPr>
        <p:spPr>
          <a:xfrm>
            <a:off x="6654406" y="3807617"/>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Web</a:t>
            </a:r>
          </a:p>
        </p:txBody>
      </p:sp>
      <p:sp>
        <p:nvSpPr>
          <p:cNvPr id="29" name="Oval 28"/>
          <p:cNvSpPr/>
          <p:nvPr/>
        </p:nvSpPr>
        <p:spPr>
          <a:xfrm>
            <a:off x="8482413" y="3807616"/>
            <a:ext cx="1758584" cy="9460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MySQL</a:t>
            </a:r>
          </a:p>
        </p:txBody>
      </p:sp>
      <p:sp>
        <p:nvSpPr>
          <p:cNvPr id="30" name="Oval 28"/>
          <p:cNvSpPr/>
          <p:nvPr/>
        </p:nvSpPr>
        <p:spPr>
          <a:xfrm>
            <a:off x="10315241" y="380501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Worker</a:t>
            </a:r>
          </a:p>
        </p:txBody>
      </p:sp>
      <p:sp>
        <p:nvSpPr>
          <p:cNvPr id="31" name="Rectangle 30"/>
          <p:cNvSpPr/>
          <p:nvPr/>
        </p:nvSpPr>
        <p:spPr>
          <a:xfrm>
            <a:off x="6579327"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IIS web server</a:t>
            </a:r>
          </a:p>
        </p:txBody>
      </p:sp>
      <p:sp>
        <p:nvSpPr>
          <p:cNvPr id="32" name="Oval 28"/>
          <p:cNvSpPr/>
          <p:nvPr/>
        </p:nvSpPr>
        <p:spPr>
          <a:xfrm>
            <a:off x="6654406"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4</a:t>
            </a:r>
          </a:p>
          <a:p>
            <a:pPr>
              <a:lnSpc>
                <a:spcPct val="90000"/>
              </a:lnSpc>
            </a:pPr>
            <a:r>
              <a:rPr lang="en-US" dirty="0">
                <a:gradFill>
                  <a:gsLst>
                    <a:gs pos="1250">
                      <a:schemeClr val="tx1"/>
                    </a:gs>
                    <a:gs pos="100000">
                      <a:schemeClr val="tx1"/>
                    </a:gs>
                  </a:gsLst>
                  <a:lin ang="5400000" scaled="0"/>
                </a:gradFill>
              </a:rPr>
              <a:t>Web</a:t>
            </a:r>
          </a:p>
        </p:txBody>
      </p:sp>
      <p:sp>
        <p:nvSpPr>
          <p:cNvPr id="33" name="Oval 28"/>
          <p:cNvSpPr/>
          <p:nvPr/>
        </p:nvSpPr>
        <p:spPr>
          <a:xfrm>
            <a:off x="8482413"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4</a:t>
            </a:r>
          </a:p>
          <a:p>
            <a:pPr>
              <a:lnSpc>
                <a:spcPct val="90000"/>
              </a:lnSpc>
            </a:pPr>
            <a:r>
              <a:rPr lang="en-US" dirty="0">
                <a:gradFill>
                  <a:gsLst>
                    <a:gs pos="1250">
                      <a:schemeClr val="tx1"/>
                    </a:gs>
                    <a:gs pos="100000">
                      <a:schemeClr val="tx1"/>
                    </a:gs>
                  </a:gsLst>
                  <a:lin ang="5400000" scaled="0"/>
                </a:gradFill>
              </a:rPr>
              <a:t>SQL</a:t>
            </a:r>
          </a:p>
        </p:txBody>
      </p:sp>
      <p:sp>
        <p:nvSpPr>
          <p:cNvPr id="34" name="Oval 28"/>
          <p:cNvSpPr/>
          <p:nvPr/>
        </p:nvSpPr>
        <p:spPr>
          <a:xfrm>
            <a:off x="10315241" y="5655952"/>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4</a:t>
            </a:r>
            <a:br>
              <a:rPr lang="en-US" dirty="0">
                <a:gradFill>
                  <a:gsLst>
                    <a:gs pos="1250">
                      <a:schemeClr val="tx1"/>
                    </a:gs>
                    <a:gs pos="100000">
                      <a:schemeClr val="tx1"/>
                    </a:gs>
                  </a:gsLst>
                  <a:lin ang="5400000" scaled="0"/>
                </a:gradFill>
              </a:rPr>
            </a:br>
            <a:r>
              <a:rPr lang="en-US" dirty="0">
                <a:gradFill>
                  <a:gsLst>
                    <a:gs pos="1250">
                      <a:schemeClr val="tx1"/>
                    </a:gs>
                    <a:gs pos="100000">
                      <a:schemeClr val="tx1"/>
                    </a:gs>
                  </a:gsLst>
                  <a:lin ang="5400000" scaled="0"/>
                </a:gradFill>
              </a:rPr>
              <a:t>Windows</a:t>
            </a:r>
            <a:br>
              <a:rPr lang="en-US" dirty="0">
                <a:gradFill>
                  <a:gsLst>
                    <a:gs pos="1250">
                      <a:schemeClr val="tx1"/>
                    </a:gs>
                    <a:gs pos="100000">
                      <a:schemeClr val="tx1"/>
                    </a:gs>
                  </a:gsLst>
                  <a:lin ang="5400000" scaled="0"/>
                </a:gradFill>
              </a:rPr>
            </a:br>
            <a:r>
              <a:rPr lang="en-US" dirty="0">
                <a:gradFill>
                  <a:gsLst>
                    <a:gs pos="1250">
                      <a:schemeClr val="tx1"/>
                    </a:gs>
                    <a:gs pos="100000">
                      <a:schemeClr val="tx1"/>
                    </a:gs>
                  </a:gsLst>
                  <a:lin ang="5400000" scaled="0"/>
                </a:gradFill>
              </a:rPr>
              <a:t>service</a:t>
            </a: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SharePoint</a:t>
            </a:r>
          </a:p>
        </p:txBody>
      </p:sp>
      <p:sp>
        <p:nvSpPr>
          <p:cNvPr id="36" name="Rectangle 35"/>
          <p:cNvSpPr/>
          <p:nvPr/>
        </p:nvSpPr>
        <p:spPr>
          <a:xfrm>
            <a:off x="408129" y="1840628"/>
            <a:ext cx="6013581" cy="4787900"/>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tx1"/>
                    </a:gs>
                    <a:gs pos="100000">
                      <a:schemeClr val="tx1"/>
                    </a:gs>
                  </a:gsLst>
                  <a:lin ang="5400000" scaled="0"/>
                </a:gradFill>
                <a:latin typeface="+mj-lt"/>
              </a:rPr>
              <a:t>Web application</a:t>
            </a: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Site collection</a:t>
            </a:r>
          </a:p>
        </p:txBody>
      </p:sp>
      <p:sp>
        <p:nvSpPr>
          <p:cNvPr id="39" name="Rectangle 38"/>
          <p:cNvSpPr/>
          <p:nvPr/>
        </p:nvSpPr>
        <p:spPr>
          <a:xfrm>
            <a:off x="578178" y="3055626"/>
            <a:ext cx="5695308" cy="3420502"/>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tx1"/>
                    </a:gs>
                    <a:gs pos="100000">
                      <a:schemeClr val="tx1"/>
                    </a:gs>
                  </a:gsLst>
                  <a:lin ang="5400000" scaled="0"/>
                </a:gradFill>
                <a:latin typeface="+mj-lt"/>
              </a:rPr>
              <a:t>Root site</a:t>
            </a: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1</a:t>
            </a:r>
          </a:p>
          <a:p>
            <a:pPr>
              <a:lnSpc>
                <a:spcPct val="90000"/>
              </a:lnSpc>
            </a:pPr>
            <a:r>
              <a:rPr lang="en-US" dirty="0">
                <a:gradFill>
                  <a:gsLst>
                    <a:gs pos="1250">
                      <a:schemeClr val="tx1"/>
                    </a:gs>
                    <a:gs pos="100000">
                      <a:schemeClr val="tx1"/>
                    </a:gs>
                  </a:gsLst>
                  <a:lin ang="5400000" scaled="0"/>
                </a:gradFill>
              </a:rPr>
              <a:t>SP hosted</a:t>
            </a: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2</a:t>
            </a:r>
          </a:p>
          <a:p>
            <a:pPr>
              <a:lnSpc>
                <a:spcPct val="90000"/>
              </a:lnSpc>
            </a:pPr>
            <a:r>
              <a:rPr lang="en-US" dirty="0">
                <a:gradFill>
                  <a:gsLst>
                    <a:gs pos="1250">
                      <a:schemeClr val="tx1"/>
                    </a:gs>
                    <a:gs pos="100000">
                      <a:schemeClr val="tx1"/>
                    </a:gs>
                  </a:gsLst>
                  <a:lin ang="5400000" scaled="0"/>
                </a:gradFill>
              </a:rPr>
              <a:t>Provider hosted</a:t>
            </a:r>
          </a:p>
        </p:txBody>
      </p:sp>
      <p:sp>
        <p:nvSpPr>
          <p:cNvPr id="42" name="Oval 28"/>
          <p:cNvSpPr/>
          <p:nvPr/>
        </p:nvSpPr>
        <p:spPr>
          <a:xfrm>
            <a:off x="4407049" y="3735545"/>
            <a:ext cx="1796358" cy="967371"/>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 Provider hosted</a:t>
            </a: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Sub site</a:t>
            </a: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Provider hosted</a:t>
            </a: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4</a:t>
            </a:r>
          </a:p>
          <a:p>
            <a:pPr>
              <a:lnSpc>
                <a:spcPct val="90000"/>
              </a:lnSpc>
            </a:pPr>
            <a:r>
              <a:rPr lang="en-US" dirty="0">
                <a:gradFill>
                  <a:gsLst>
                    <a:gs pos="1250">
                      <a:schemeClr val="bg1"/>
                    </a:gs>
                    <a:gs pos="100000">
                      <a:schemeClr val="bg1"/>
                    </a:gs>
                  </a:gsLst>
                  <a:lin ang="5400000" scaled="0"/>
                </a:gradFill>
              </a:rPr>
              <a:t>Provider hosted</a:t>
            </a:r>
          </a:p>
        </p:txBody>
      </p:sp>
      <p:sp>
        <p:nvSpPr>
          <p:cNvPr id="64" name="Oval 28"/>
          <p:cNvSpPr/>
          <p:nvPr/>
        </p:nvSpPr>
        <p:spPr>
          <a:xfrm>
            <a:off x="6656220"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Web</a:t>
            </a:r>
          </a:p>
        </p:txBody>
      </p:sp>
      <p:sp>
        <p:nvSpPr>
          <p:cNvPr id="65" name="Oval 28"/>
          <p:cNvSpPr/>
          <p:nvPr/>
        </p:nvSpPr>
        <p:spPr>
          <a:xfrm>
            <a:off x="8484227" y="1958182"/>
            <a:ext cx="1758584" cy="93741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SQL</a:t>
            </a:r>
          </a:p>
        </p:txBody>
      </p:sp>
      <p:sp>
        <p:nvSpPr>
          <p:cNvPr id="66" name="Oval 28"/>
          <p:cNvSpPr/>
          <p:nvPr/>
        </p:nvSpPr>
        <p:spPr>
          <a:xfrm>
            <a:off x="10317055" y="195557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Worker</a:t>
            </a:r>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125703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par>
                          <p:cTn id="91" fill="hold">
                            <p:stCondLst>
                              <p:cond delay="2000"/>
                            </p:stCondLst>
                            <p:childTnLst>
                              <p:par>
                                <p:cTn id="92" presetID="22" presetClass="entr" presetSubtype="4"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Client-side pattern</a:t>
            </a:r>
          </a:p>
        </p:txBody>
      </p:sp>
      <p:grpSp>
        <p:nvGrpSpPr>
          <p:cNvPr id="2" name="Group 1"/>
          <p:cNvGrpSpPr/>
          <p:nvPr/>
        </p:nvGrpSpPr>
        <p:grpSpPr>
          <a:xfrm>
            <a:off x="320842" y="1340881"/>
            <a:ext cx="11859350" cy="5464043"/>
            <a:chOff x="156317" y="1165754"/>
            <a:chExt cx="12123843" cy="5585905"/>
          </a:xfrm>
        </p:grpSpPr>
        <p:sp>
          <p:nvSpPr>
            <p:cNvPr id="18" name="Rectangle 17"/>
            <p:cNvSpPr/>
            <p:nvPr/>
          </p:nvSpPr>
          <p:spPr>
            <a:xfrm>
              <a:off x="156317" y="1165754"/>
              <a:ext cx="12123843" cy="5585905"/>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19493" tIns="59747" rIns="119493" bIns="59747" rtlCol="0" anchor="t" anchorCtr="0"/>
            <a:lstStyle/>
            <a:p>
              <a:r>
                <a:rPr lang="en-US" sz="4080" dirty="0">
                  <a:gradFill>
                    <a:gsLst>
                      <a:gs pos="1250">
                        <a:schemeClr val="bg2"/>
                      </a:gs>
                      <a:gs pos="100000">
                        <a:schemeClr val="bg2"/>
                      </a:gs>
                    </a:gsLst>
                    <a:lin ang="5400000" scaled="0"/>
                  </a:gradFill>
                  <a:latin typeface="+mj-lt"/>
                </a:rPr>
                <a:t>SharePoint environment</a:t>
              </a:r>
            </a:p>
            <a:p>
              <a:r>
                <a:rPr lang="en-US" sz="4080" dirty="0">
                  <a:gradFill>
                    <a:gsLst>
                      <a:gs pos="1250">
                        <a:schemeClr val="bg2"/>
                      </a:gs>
                      <a:gs pos="100000">
                        <a:schemeClr val="bg2"/>
                      </a:gs>
                    </a:gsLst>
                    <a:lin ang="5400000" scaled="0"/>
                  </a:gradFill>
                  <a:latin typeface="+mj-lt"/>
                </a:rPr>
                <a:t>Site collection</a:t>
              </a:r>
            </a:p>
          </p:txBody>
        </p:sp>
        <p:sp>
          <p:nvSpPr>
            <p:cNvPr id="9" name="Rectangle 8"/>
            <p:cNvSpPr/>
            <p:nvPr/>
          </p:nvSpPr>
          <p:spPr>
            <a:xfrm>
              <a:off x="275796" y="3030959"/>
              <a:ext cx="3110296"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Host web</a:t>
              </a:r>
            </a:p>
          </p:txBody>
        </p:sp>
        <p:sp>
          <p:nvSpPr>
            <p:cNvPr id="10" name="Rectangle 9"/>
            <p:cNvSpPr/>
            <p:nvPr/>
          </p:nvSpPr>
          <p:spPr>
            <a:xfrm>
              <a:off x="4559185" y="3030959"/>
              <a:ext cx="3265730"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Add-in web</a:t>
              </a:r>
            </a:p>
          </p:txBody>
        </p:sp>
        <p:sp>
          <p:nvSpPr>
            <p:cNvPr id="19" name="Rectangle 18"/>
            <p:cNvSpPr/>
            <p:nvPr/>
          </p:nvSpPr>
          <p:spPr>
            <a:xfrm>
              <a:off x="9015985" y="2098357"/>
              <a:ext cx="3108741" cy="452877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nSpc>
                  <a:spcPct val="90000"/>
                </a:lnSpc>
                <a:spcBef>
                  <a:spcPts val="1224"/>
                </a:spcBef>
              </a:pPr>
              <a:r>
                <a:rPr lang="en-US" sz="3264" dirty="0">
                  <a:gradFill>
                    <a:gsLst>
                      <a:gs pos="1250">
                        <a:schemeClr val="bg1"/>
                      </a:gs>
                      <a:gs pos="100000">
                        <a:schemeClr val="bg1"/>
                      </a:gs>
                    </a:gsLst>
                    <a:lin ang="5400000" scaled="0"/>
                  </a:gradFill>
                  <a:latin typeface="+mj-lt"/>
                </a:rPr>
                <a:t>Lists</a:t>
              </a:r>
            </a:p>
            <a:p>
              <a:pPr>
                <a:lnSpc>
                  <a:spcPct val="90000"/>
                </a:lnSpc>
                <a:spcBef>
                  <a:spcPts val="1224"/>
                </a:spcBef>
              </a:pPr>
              <a:r>
                <a:rPr lang="en-US" sz="3264" dirty="0">
                  <a:gradFill>
                    <a:gsLst>
                      <a:gs pos="1250">
                        <a:schemeClr val="bg1"/>
                      </a:gs>
                      <a:gs pos="100000">
                        <a:schemeClr val="bg1"/>
                      </a:gs>
                    </a:gsLst>
                    <a:lin ang="5400000" scaled="0"/>
                  </a:gradFill>
                  <a:latin typeface="+mj-lt"/>
                </a:rPr>
                <a:t>Site pages</a:t>
              </a:r>
            </a:p>
            <a:p>
              <a:pPr>
                <a:lnSpc>
                  <a:spcPct val="90000"/>
                </a:lnSpc>
                <a:spcBef>
                  <a:spcPts val="1224"/>
                </a:spcBef>
              </a:pPr>
              <a:r>
                <a:rPr lang="en-US" sz="3264" dirty="0">
                  <a:gradFill>
                    <a:gsLst>
                      <a:gs pos="1250">
                        <a:schemeClr val="bg1"/>
                      </a:gs>
                      <a:gs pos="100000">
                        <a:schemeClr val="bg1"/>
                      </a:gs>
                    </a:gsLst>
                    <a:lin ang="5400000" scaled="0"/>
                  </a:gradFill>
                  <a:latin typeface="+mj-lt"/>
                </a:rPr>
                <a:t>CSS files</a:t>
              </a:r>
            </a:p>
            <a:p>
              <a:pPr>
                <a:lnSpc>
                  <a:spcPct val="90000"/>
                </a:lnSpc>
                <a:spcBef>
                  <a:spcPts val="1224"/>
                </a:spcBef>
              </a:pPr>
              <a:r>
                <a:rPr lang="en-US" sz="3264" dirty="0">
                  <a:gradFill>
                    <a:gsLst>
                      <a:gs pos="1250">
                        <a:schemeClr val="bg1"/>
                      </a:gs>
                      <a:gs pos="100000">
                        <a:schemeClr val="bg1"/>
                      </a:gs>
                    </a:gsLst>
                    <a:lin ang="5400000" scaled="0"/>
                  </a:gradFill>
                  <a:latin typeface="+mj-lt"/>
                </a:rPr>
                <a:t>JavaScript files</a:t>
              </a:r>
            </a:p>
          </p:txBody>
        </p:sp>
        <p:sp>
          <p:nvSpPr>
            <p:cNvPr id="7" name="Right Arrow 6"/>
            <p:cNvSpPr/>
            <p:nvPr/>
          </p:nvSpPr>
          <p:spPr bwMode="auto">
            <a:xfrm>
              <a:off x="3120231" y="5371205"/>
              <a:ext cx="1429966"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p:cNvSpPr/>
            <p:nvPr/>
          </p:nvSpPr>
          <p:spPr bwMode="auto">
            <a:xfrm rot="10800000">
              <a:off x="7833903" y="5371205"/>
              <a:ext cx="1385987"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17693780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Server-side pattern</a:t>
            </a:r>
          </a:p>
        </p:txBody>
      </p:sp>
      <p:sp>
        <p:nvSpPr>
          <p:cNvPr id="18" name="Rectangle 17"/>
          <p:cNvSpPr/>
          <p:nvPr/>
        </p:nvSpPr>
        <p:spPr>
          <a:xfrm>
            <a:off x="314298" y="1349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171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997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2" name="Rectangle 31"/>
          <p:cNvSpPr/>
          <p:nvPr/>
        </p:nvSpPr>
        <p:spPr>
          <a:xfrm>
            <a:off x="2328196" y="4332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Add-in</a:t>
            </a:r>
            <a:br>
              <a:rPr lang="en-US" sz="2040" dirty="0">
                <a:gradFill>
                  <a:gsLst>
                    <a:gs pos="1250">
                      <a:schemeClr val="bg1"/>
                    </a:gs>
                    <a:gs pos="100000">
                      <a:schemeClr val="bg1"/>
                    </a:gs>
                  </a:gsLst>
                  <a:lin ang="5400000" scaled="0"/>
                </a:gradFill>
              </a:rPr>
            </a:br>
            <a:r>
              <a:rPr lang="en-US" sz="2040" dirty="0">
                <a:gradFill>
                  <a:gsLst>
                    <a:gs pos="1250">
                      <a:schemeClr val="bg1"/>
                    </a:gs>
                    <a:gs pos="100000">
                      <a:schemeClr val="bg1"/>
                    </a:gs>
                  </a:gsLst>
                  <a:lin ang="5400000" scaled="0"/>
                </a:gradFill>
              </a:rPr>
              <a:t>web</a:t>
            </a:r>
          </a:p>
        </p:txBody>
      </p:sp>
      <p:sp>
        <p:nvSpPr>
          <p:cNvPr id="34" name="Rectangle 33"/>
          <p:cNvSpPr/>
          <p:nvPr/>
        </p:nvSpPr>
        <p:spPr>
          <a:xfrm>
            <a:off x="2407575" y="5158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5" name="Right Arrow 34"/>
          <p:cNvSpPr/>
          <p:nvPr/>
        </p:nvSpPr>
        <p:spPr bwMode="auto">
          <a:xfrm>
            <a:off x="1940944" y="4473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349999"/>
            <a:ext cx="7489611" cy="5450517"/>
            <a:chOff x="1783302" y="1159306"/>
            <a:chExt cx="7516510" cy="5470093"/>
          </a:xfrm>
        </p:grpSpPr>
        <p:sp>
          <p:nvSpPr>
            <p:cNvPr id="13" name="Rectangle 12"/>
            <p:cNvSpPr/>
            <p:nvPr/>
          </p:nvSpPr>
          <p:spPr>
            <a:xfrm>
              <a:off x="3993829"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Microsoft 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a:t>
              </a: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a:t>
              </a: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352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496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
        <p:nvSpPr>
          <p:cNvPr id="6" name="Footer Placeholder 5"/>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950763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Hybrid pattern</a:t>
            </a:r>
          </a:p>
        </p:txBody>
      </p:sp>
      <p:sp>
        <p:nvSpPr>
          <p:cNvPr id="18" name="Rectangle 17"/>
          <p:cNvSpPr/>
          <p:nvPr/>
        </p:nvSpPr>
        <p:spPr>
          <a:xfrm>
            <a:off x="314298" y="1349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171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997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32" name="Rectangle 31"/>
          <p:cNvSpPr/>
          <p:nvPr/>
        </p:nvSpPr>
        <p:spPr>
          <a:xfrm>
            <a:off x="2328196" y="4332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Add-in web</a:t>
            </a:r>
          </a:p>
        </p:txBody>
      </p:sp>
      <p:sp>
        <p:nvSpPr>
          <p:cNvPr id="34" name="Rectangle 33"/>
          <p:cNvSpPr/>
          <p:nvPr/>
        </p:nvSpPr>
        <p:spPr>
          <a:xfrm>
            <a:off x="2407575" y="5158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Custom JavaScript</a:t>
            </a:r>
          </a:p>
        </p:txBody>
      </p:sp>
      <p:sp>
        <p:nvSpPr>
          <p:cNvPr id="35" name="Right Arrow 34"/>
          <p:cNvSpPr/>
          <p:nvPr/>
        </p:nvSpPr>
        <p:spPr bwMode="auto">
          <a:xfrm>
            <a:off x="1940944" y="4473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349999"/>
            <a:ext cx="7489611" cy="5450517"/>
            <a:chOff x="1783302" y="1159306"/>
            <a:chExt cx="7516510" cy="5470093"/>
          </a:xfrm>
        </p:grpSpPr>
        <p:sp>
          <p:nvSpPr>
            <p:cNvPr id="13" name="Rectangle 12"/>
            <p:cNvSpPr/>
            <p:nvPr/>
          </p:nvSpPr>
          <p:spPr>
            <a:xfrm>
              <a:off x="3993829"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Microsoft 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 service</a:t>
              </a: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 service</a:t>
              </a: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352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496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
        <p:nvSpPr>
          <p:cNvPr id="6" name="Footer Placeholder 5"/>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3093627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Provider versus SharePoint hosted</a:t>
            </a:r>
          </a:p>
        </p:txBody>
      </p:sp>
      <p:grpSp>
        <p:nvGrpSpPr>
          <p:cNvPr id="5" name="Group 4"/>
          <p:cNvGrpSpPr/>
          <p:nvPr/>
        </p:nvGrpSpPr>
        <p:grpSpPr>
          <a:xfrm>
            <a:off x="243840" y="1228965"/>
            <a:ext cx="11922034" cy="4890482"/>
            <a:chOff x="156317" y="1165754"/>
            <a:chExt cx="12123843" cy="5000834"/>
          </a:xfrm>
        </p:grpSpPr>
        <p:sp>
          <p:nvSpPr>
            <p:cNvPr id="2" name="Rectangle 1"/>
            <p:cNvSpPr/>
            <p:nvPr/>
          </p:nvSpPr>
          <p:spPr bwMode="auto">
            <a:xfrm>
              <a:off x="156317"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2448" dirty="0">
                  <a:gradFill>
                    <a:gsLst>
                      <a:gs pos="1250">
                        <a:schemeClr val="bg1"/>
                      </a:gs>
                      <a:gs pos="100000">
                        <a:schemeClr val="bg1"/>
                      </a:gs>
                    </a:gsLst>
                    <a:lin ang="5400000" scaled="0"/>
                  </a:gradFill>
                </a:rPr>
                <a:t>Provider hosted add-in</a:t>
              </a:r>
              <a:endParaRPr lang="en-US" sz="2448" b="1" dirty="0">
                <a:gradFill>
                  <a:gsLst>
                    <a:gs pos="1250">
                      <a:schemeClr val="bg1"/>
                    </a:gs>
                    <a:gs pos="100000">
                      <a:schemeClr val="bg1"/>
                    </a:gs>
                  </a:gsLst>
                  <a:lin ang="5400000" scaled="0"/>
                </a:gradFill>
              </a:endParaRPr>
            </a:p>
          </p:txBody>
        </p:sp>
        <p:sp>
          <p:nvSpPr>
            <p:cNvPr id="6" name="Rectangle 5"/>
            <p:cNvSpPr/>
            <p:nvPr/>
          </p:nvSpPr>
          <p:spPr bwMode="auto">
            <a:xfrm>
              <a:off x="6255478"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fontAlgn="ctr">
                <a:lnSpc>
                  <a:spcPct val="90000"/>
                </a:lnSpc>
              </a:pPr>
              <a:r>
                <a:rPr lang="en-US" sz="2448" dirty="0">
                  <a:gradFill>
                    <a:gsLst>
                      <a:gs pos="1250">
                        <a:schemeClr val="bg1"/>
                      </a:gs>
                      <a:gs pos="100000">
                        <a:schemeClr val="bg1"/>
                      </a:gs>
                    </a:gsLst>
                    <a:lin ang="5400000" scaled="0"/>
                  </a:gradFill>
                </a:rPr>
                <a:t>SharePoint hosted add-ins</a:t>
              </a:r>
            </a:p>
          </p:txBody>
        </p:sp>
        <p:sp>
          <p:nvSpPr>
            <p:cNvPr id="7" name="Rectangle 6"/>
            <p:cNvSpPr/>
            <p:nvPr/>
          </p:nvSpPr>
          <p:spPr bwMode="auto">
            <a:xfrm>
              <a:off x="156317"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Preferred hosting model for almost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all types of add-ins</a:t>
              </a:r>
              <a:endParaRPr lang="en-US" sz="2244" i="1" dirty="0">
                <a:gradFill>
                  <a:gsLst>
                    <a:gs pos="1250">
                      <a:schemeClr val="bg2"/>
                    </a:gs>
                    <a:gs pos="100000">
                      <a:schemeClr val="bg2"/>
                    </a:gs>
                  </a:gsLst>
                  <a:lin ang="5400000" scaled="0"/>
                </a:gradFill>
              </a:endParaRPr>
            </a:p>
          </p:txBody>
        </p:sp>
        <p:sp>
          <p:nvSpPr>
            <p:cNvPr id="8" name="Rectangle 7"/>
            <p:cNvSpPr/>
            <p:nvPr/>
          </p:nvSpPr>
          <p:spPr bwMode="auto">
            <a:xfrm>
              <a:off x="6255478"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Good for smaller add-ins and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resource storage</a:t>
              </a:r>
              <a:endParaRPr lang="en-US" sz="2244" i="1" dirty="0">
                <a:gradFill>
                  <a:gsLst>
                    <a:gs pos="1250">
                      <a:schemeClr val="bg2"/>
                    </a:gs>
                    <a:gs pos="100000">
                      <a:schemeClr val="bg2"/>
                    </a:gs>
                  </a:gsLst>
                  <a:lin ang="5400000" scaled="0"/>
                </a:gradFill>
              </a:endParaRPr>
            </a:p>
          </p:txBody>
        </p:sp>
        <p:sp>
          <p:nvSpPr>
            <p:cNvPr id="12" name="Rectangle 11"/>
            <p:cNvSpPr/>
            <p:nvPr/>
          </p:nvSpPr>
          <p:spPr bwMode="auto">
            <a:xfrm>
              <a:off x="156317"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Full power of web—choose your infrastructure and technology</a:t>
              </a:r>
            </a:p>
          </p:txBody>
        </p:sp>
        <p:sp>
          <p:nvSpPr>
            <p:cNvPr id="13" name="Rectangle 12"/>
            <p:cNvSpPr/>
            <p:nvPr/>
          </p:nvSpPr>
          <p:spPr bwMode="auto">
            <a:xfrm>
              <a:off x="6255478"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SharePoint-based; no server-side code</a:t>
              </a:r>
            </a:p>
          </p:txBody>
        </p:sp>
        <p:sp>
          <p:nvSpPr>
            <p:cNvPr id="14" name="Rectangle 13"/>
            <p:cNvSpPr/>
            <p:nvPr/>
          </p:nvSpPr>
          <p:spPr bwMode="auto">
            <a:xfrm>
              <a:off x="156317"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May require your own hosting</a:t>
              </a:r>
              <a:endParaRPr lang="en-US" sz="2244" dirty="0">
                <a:gradFill>
                  <a:gsLst>
                    <a:gs pos="1250">
                      <a:schemeClr val="bg2"/>
                    </a:gs>
                    <a:gs pos="100000">
                      <a:schemeClr val="bg2"/>
                    </a:gs>
                  </a:gsLst>
                  <a:lin ang="5400000" scaled="0"/>
                </a:gradFill>
              </a:endParaRPr>
            </a:p>
          </p:txBody>
        </p:sp>
        <p:sp>
          <p:nvSpPr>
            <p:cNvPr id="15" name="Rectangle 14"/>
            <p:cNvSpPr/>
            <p:nvPr/>
          </p:nvSpPr>
          <p:spPr bwMode="auto">
            <a:xfrm>
              <a:off x="6255478"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Automatically hosted in SharePoint</a:t>
              </a:r>
            </a:p>
          </p:txBody>
        </p:sp>
        <p:sp>
          <p:nvSpPr>
            <p:cNvPr id="16" name="Rectangle 15"/>
            <p:cNvSpPr/>
            <p:nvPr/>
          </p:nvSpPr>
          <p:spPr bwMode="auto">
            <a:xfrm>
              <a:off x="156317"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May require you own handling of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multitenancy and permission management</a:t>
              </a:r>
            </a:p>
          </p:txBody>
        </p:sp>
        <p:sp>
          <p:nvSpPr>
            <p:cNvPr id="17" name="Rectangle 16"/>
            <p:cNvSpPr/>
            <p:nvPr/>
          </p:nvSpPr>
          <p:spPr bwMode="auto">
            <a:xfrm>
              <a:off x="6255478"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Inherent multitenancy and isolation</a:t>
              </a:r>
            </a:p>
          </p:txBody>
        </p:sp>
      </p:gr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2853009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When add-ins are provisioned, new </a:t>
            </a:r>
            <a:r>
              <a:rPr lang="en-US" sz="4080" dirty="0" err="1">
                <a:gradFill>
                  <a:gsLst>
                    <a:gs pos="1250">
                      <a:schemeClr val="tx2"/>
                    </a:gs>
                    <a:gs pos="100000">
                      <a:schemeClr val="tx2"/>
                    </a:gs>
                  </a:gsLst>
                  <a:lin ang="5400000" scaled="0"/>
                </a:gradFill>
              </a:rPr>
              <a:t>SPWeb</a:t>
            </a:r>
            <a:r>
              <a:rPr lang="en-US" sz="4080" dirty="0">
                <a:gradFill>
                  <a:gsLst>
                    <a:gs pos="1250">
                      <a:schemeClr val="tx2"/>
                    </a:gs>
                    <a:gs pos="100000">
                      <a:schemeClr val="tx2"/>
                    </a:gs>
                  </a:gsLst>
                  <a:lin ang="5400000" scaled="0"/>
                </a:gradFill>
              </a:rPr>
              <a:t> </a:t>
            </a:r>
            <a:br>
              <a:rPr lang="en-US" sz="4080" dirty="0">
                <a:gradFill>
                  <a:gsLst>
                    <a:gs pos="1250">
                      <a:schemeClr val="tx2"/>
                    </a:gs>
                    <a:gs pos="100000">
                      <a:schemeClr val="tx2"/>
                    </a:gs>
                  </a:gsLst>
                  <a:lin ang="5400000" scaled="0"/>
                </a:gradFill>
              </a:rPr>
            </a:br>
            <a:r>
              <a:rPr lang="en-US" sz="4080" dirty="0">
                <a:gradFill>
                  <a:gsLst>
                    <a:gs pos="1250">
                      <a:schemeClr val="tx2"/>
                    </a:gs>
                    <a:gs pos="100000">
                      <a:schemeClr val="tx2"/>
                    </a:gs>
                  </a:gsLst>
                  <a:lin ang="5400000" scaled="0"/>
                </a:gradFill>
              </a:rPr>
              <a:t>(add-in web) created within hosting </a:t>
            </a:r>
            <a:r>
              <a:rPr lang="en-US" sz="4080" dirty="0" err="1">
                <a:gradFill>
                  <a:gsLst>
                    <a:gs pos="1250">
                      <a:schemeClr val="tx2"/>
                    </a:gs>
                    <a:gs pos="100000">
                      <a:schemeClr val="tx2"/>
                    </a:gs>
                  </a:gsLst>
                  <a:lin ang="5400000" scaled="0"/>
                </a:gradFill>
              </a:rPr>
              <a:t>SPWeb</a:t>
            </a:r>
            <a:endParaRPr lang="en-US" sz="4080" dirty="0">
              <a:gradFill>
                <a:gsLst>
                  <a:gs pos="1250">
                    <a:schemeClr val="tx2"/>
                  </a:gs>
                  <a:gs pos="100000">
                    <a:schemeClr val="tx2"/>
                  </a:gs>
                </a:gsLst>
                <a:lin ang="5400000" scaled="0"/>
              </a:gradFill>
            </a:endParaRPr>
          </a:p>
          <a:p>
            <a:pPr marL="342900" lvl="1" indent="-342900">
              <a:spcBef>
                <a:spcPts val="1224"/>
              </a:spcBef>
            </a:pPr>
            <a:r>
              <a:rPr lang="en-US" sz="2040" dirty="0"/>
              <a:t>Each add-in resides within it’s own </a:t>
            </a:r>
            <a:r>
              <a:rPr lang="en-US" sz="2040" dirty="0" err="1"/>
              <a:t>SPWeb</a:t>
            </a:r>
            <a:r>
              <a:rPr lang="en-US" sz="2040" dirty="0"/>
              <a:t> for isolation</a:t>
            </a:r>
          </a:p>
          <a:p>
            <a:pPr marL="342900" lvl="1" indent="-342900">
              <a:spcBef>
                <a:spcPts val="1224"/>
              </a:spcBef>
            </a:pPr>
            <a:r>
              <a:rPr lang="en-US" sz="2040" dirty="0"/>
              <a:t>Special DNS address configured by administrators</a:t>
            </a:r>
          </a:p>
          <a:p>
            <a:pPr marL="342900" lvl="1" indent="-342900">
              <a:spcBef>
                <a:spcPts val="1224"/>
              </a:spcBef>
            </a:pPr>
            <a:r>
              <a:rPr lang="en-US" sz="2040" dirty="0"/>
              <a:t>Add-in </a:t>
            </a:r>
            <a:r>
              <a:rPr lang="en-US" sz="2040" dirty="0" err="1"/>
              <a:t>SPWeb’s</a:t>
            </a:r>
            <a:r>
              <a:rPr lang="en-US" sz="2040" dirty="0"/>
              <a:t> live in separate domain (DNS)</a:t>
            </a:r>
          </a:p>
          <a:p>
            <a:pPr marL="0" indent="0">
              <a:spcBef>
                <a:spcPts val="1224"/>
              </a:spcBef>
              <a:buNone/>
            </a:pPr>
            <a:r>
              <a:rPr lang="en-US" sz="4080" dirty="0">
                <a:gradFill>
                  <a:gsLst>
                    <a:gs pos="1250">
                      <a:schemeClr val="tx2"/>
                    </a:gs>
                    <a:gs pos="100000">
                      <a:schemeClr val="tx2"/>
                    </a:gs>
                  </a:gsLst>
                  <a:lin ang="5400000" scaled="0"/>
                </a:gradFill>
              </a:rPr>
              <a:t>Each add-in hosted on it’s own unique URL because</a:t>
            </a:r>
          </a:p>
          <a:p>
            <a:pPr marL="342900" lvl="1" indent="-342900">
              <a:spcBef>
                <a:spcPts val="1224"/>
              </a:spcBef>
            </a:pPr>
            <a:r>
              <a:rPr lang="en-US" sz="2040" dirty="0"/>
              <a:t>Blocks XSS: isolation to special </a:t>
            </a:r>
            <a:r>
              <a:rPr lang="en-US" sz="2040" dirty="0" err="1"/>
              <a:t>SPWeb</a:t>
            </a:r>
            <a:r>
              <a:rPr lang="en-US" sz="2040" dirty="0"/>
              <a:t> under special domain blocks cross site scripting</a:t>
            </a:r>
          </a:p>
          <a:p>
            <a:pPr marL="342900" lvl="1" indent="-342900">
              <a:spcBef>
                <a:spcPts val="1224"/>
              </a:spcBef>
            </a:pPr>
            <a:r>
              <a:rPr lang="en-US" sz="2040" dirty="0"/>
              <a:t>Enforces add-in permissions: add-ins communicate with sites via CSOM/API and must be granted permissions to do so</a:t>
            </a:r>
          </a:p>
        </p:txBody>
      </p:sp>
      <p:sp>
        <p:nvSpPr>
          <p:cNvPr id="3" name="Title 2"/>
          <p:cNvSpPr>
            <a:spLocks noGrp="1"/>
          </p:cNvSpPr>
          <p:nvPr>
            <p:ph type="title"/>
          </p:nvPr>
        </p:nvSpPr>
        <p:spPr/>
        <p:txBody>
          <a:bodyPr/>
          <a:lstStyle/>
          <a:p>
            <a:r>
              <a:rPr lang="en-US" dirty="0"/>
              <a:t>Add-in isolation</a:t>
            </a:r>
          </a:p>
        </p:txBody>
      </p:sp>
      <p:sp>
        <p:nvSpPr>
          <p:cNvPr id="2" name="Footer Placeholder 1"/>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40824054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304380" y="3939696"/>
            <a:ext cx="1525554" cy="466114"/>
          </a:xfrm>
          <a:prstGeom prst="rect">
            <a:avLst/>
          </a:prstGeom>
          <a:solidFill>
            <a:schemeClr val="accent2">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dirty="0"/>
          </a:p>
        </p:txBody>
      </p:sp>
      <p:sp>
        <p:nvSpPr>
          <p:cNvPr id="13" name="Rectangular Callout 12"/>
          <p:cNvSpPr/>
          <p:nvPr/>
        </p:nvSpPr>
        <p:spPr bwMode="auto">
          <a:xfrm>
            <a:off x="5583370" y="4640822"/>
            <a:ext cx="4331413" cy="1784362"/>
          </a:xfrm>
          <a:prstGeom prst="wedgeRectCallout">
            <a:avLst>
              <a:gd name="adj1" fmla="val -32092"/>
              <a:gd name="adj2" fmla="val -63222"/>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ular Callout 3"/>
          <p:cNvSpPr/>
          <p:nvPr/>
        </p:nvSpPr>
        <p:spPr bwMode="auto">
          <a:xfrm>
            <a:off x="423467" y="4640822"/>
            <a:ext cx="4331413" cy="1784362"/>
          </a:xfrm>
          <a:prstGeom prst="wedgeRectCallout">
            <a:avLst>
              <a:gd name="adj1" fmla="val -7322"/>
              <a:gd name="adj2" fmla="val -63222"/>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a:xfrm>
            <a:off x="2292350" y="3939696"/>
            <a:ext cx="1217517" cy="466114"/>
          </a:xfrm>
          <a:prstGeom prst="rect">
            <a:avLst/>
          </a:prstGeom>
          <a:solidFill>
            <a:schemeClr val="accent3">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2" name="Text Placeholder 1"/>
          <p:cNvSpPr>
            <a:spLocks noGrp="1"/>
          </p:cNvSpPr>
          <p:nvPr>
            <p:ph type="body" sz="quarter" idx="10"/>
          </p:nvPr>
        </p:nvSpPr>
        <p:spPr/>
        <p:txBody>
          <a:bodyPr vert="horz" lIns="186521" tIns="149217" rIns="186521" bIns="149217" rtlCol="0">
            <a:noAutofit/>
          </a:bodyPr>
          <a:lstStyle/>
          <a:p>
            <a:pPr marL="0" indent="0">
              <a:lnSpc>
                <a:spcPct val="100000"/>
              </a:lnSpc>
              <a:buNone/>
            </a:pPr>
            <a:r>
              <a:rPr lang="en-US" sz="4080" dirty="0">
                <a:gradFill>
                  <a:gsLst>
                    <a:gs pos="1250">
                      <a:schemeClr val="tx2"/>
                    </a:gs>
                    <a:gs pos="100000">
                      <a:schemeClr val="tx2"/>
                    </a:gs>
                  </a:gsLst>
                  <a:lin ang="5400000" scaled="0"/>
                </a:gradFill>
              </a:rPr>
              <a:t>Scenario: </a:t>
            </a:r>
          </a:p>
          <a:p>
            <a:pPr marL="0" lvl="1" indent="0">
              <a:lnSpc>
                <a:spcPct val="100000"/>
              </a:lnSpc>
              <a:buNone/>
            </a:pPr>
            <a:r>
              <a:rPr lang="en-US" dirty="0"/>
              <a:t>Add-in installed in https://intranet.contoso.com </a:t>
            </a:r>
          </a:p>
          <a:p>
            <a:pPr marL="0" indent="0">
              <a:lnSpc>
                <a:spcPct val="100000"/>
              </a:lnSpc>
              <a:buNone/>
            </a:pPr>
            <a:endParaRPr lang="en-US" sz="4080" dirty="0"/>
          </a:p>
          <a:p>
            <a:pPr marL="0" indent="0">
              <a:lnSpc>
                <a:spcPct val="100000"/>
              </a:lnSpc>
              <a:buNone/>
            </a:pPr>
            <a:r>
              <a:rPr lang="en-US" sz="4080" dirty="0">
                <a:gradFill>
                  <a:gsLst>
                    <a:gs pos="0">
                      <a:schemeClr val="tx2"/>
                    </a:gs>
                    <a:gs pos="100000">
                      <a:schemeClr val="tx2"/>
                    </a:gs>
                  </a:gsLst>
                  <a:lin ang="5400000" scaled="0"/>
                </a:gradFill>
              </a:rPr>
              <a:t>Dissecting the add-in URL:</a:t>
            </a:r>
            <a:r>
              <a:rPr lang="en-US" sz="2040" dirty="0">
                <a:gradFill>
                  <a:gsLst>
                    <a:gs pos="0">
                      <a:schemeClr val="tx2"/>
                    </a:gs>
                    <a:gs pos="100000">
                      <a:schemeClr val="tx2"/>
                    </a:gs>
                  </a:gsLst>
                  <a:lin ang="5400000" scaled="0"/>
                </a:gradFill>
              </a:rPr>
              <a:t> </a:t>
            </a:r>
          </a:p>
          <a:p>
            <a:pPr marL="0" lvl="1" indent="0">
              <a:lnSpc>
                <a:spcPct val="100000"/>
              </a:lnSpc>
              <a:buNone/>
            </a:pPr>
            <a:r>
              <a:rPr lang="en-US" dirty="0"/>
              <a:t>https://tenant-AppUID.domain.com/AppNAME</a:t>
            </a:r>
          </a:p>
          <a:p>
            <a:endParaRPr lang="en-US" sz="2040" dirty="0"/>
          </a:p>
        </p:txBody>
      </p:sp>
      <p:sp>
        <p:nvSpPr>
          <p:cNvPr id="3" name="Title 2"/>
          <p:cNvSpPr>
            <a:spLocks noGrp="1"/>
          </p:cNvSpPr>
          <p:nvPr>
            <p:ph type="title"/>
          </p:nvPr>
        </p:nvSpPr>
        <p:spPr/>
        <p:txBody>
          <a:bodyPr/>
          <a:lstStyle/>
          <a:p>
            <a:r>
              <a:rPr lang="en-US" dirty="0"/>
              <a:t>Understanding the add-in URL</a:t>
            </a:r>
          </a:p>
        </p:txBody>
      </p:sp>
      <p:sp>
        <p:nvSpPr>
          <p:cNvPr id="7" name="Rounded Rectangle 6"/>
          <p:cNvSpPr/>
          <p:nvPr/>
        </p:nvSpPr>
        <p:spPr>
          <a:xfrm>
            <a:off x="423467" y="2606407"/>
            <a:ext cx="11287380" cy="466114"/>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19493" tIns="59747" rIns="119493" bIns="59747" rtlCol="0" anchor="ctr"/>
          <a:lstStyle/>
          <a:p>
            <a:pPr algn="ctr"/>
            <a:r>
              <a:rPr lang="en-US" sz="1733" b="1" dirty="0">
                <a:latin typeface="Courier New" pitchFamily="49" charset="0"/>
                <a:cs typeface="Courier New" pitchFamily="49" charset="0"/>
              </a:rPr>
              <a:t>https://app-bf473b5225nn0f.contoso.com/SharePointAppTitle</a:t>
            </a:r>
          </a:p>
        </p:txBody>
      </p:sp>
      <p:sp>
        <p:nvSpPr>
          <p:cNvPr id="19" name="Text Placeholder 8"/>
          <p:cNvSpPr txBox="1">
            <a:spLocks/>
          </p:cNvSpPr>
          <p:nvPr/>
        </p:nvSpPr>
        <p:spPr>
          <a:xfrm>
            <a:off x="423467" y="4640822"/>
            <a:ext cx="4331413" cy="652237"/>
          </a:xfrm>
          <a:prstGeom prst="rect">
            <a:avLst/>
          </a:prstGeom>
        </p:spPr>
        <p:txBody>
          <a:bodyPr vert="horz" lIns="186521" tIns="149217" rIns="186521" bIns="149217" rtlCol="0">
            <a:noAutofit/>
          </a:bodyPr>
          <a:lstStyle>
            <a:lvl1pPr marL="0" indent="0" algn="l" defTabSz="914400" rtl="0" eaLnBrk="1" latinLnBrk="0" hangingPunct="1">
              <a:lnSpc>
                <a:spcPct val="85000"/>
              </a:lnSpc>
              <a:spcBef>
                <a:spcPts val="2400"/>
              </a:spcBef>
              <a:spcAft>
                <a:spcPts val="0"/>
              </a:spcAft>
              <a:buClr>
                <a:srgbClr val="00B0F0"/>
              </a:buClr>
              <a:buSzPct val="100000"/>
              <a:buFont typeface="Wingdings" pitchFamily="2" charset="2"/>
              <a:buNone/>
              <a:defRPr sz="3200" kern="1200" spc="-70" baseline="0">
                <a:solidFill>
                  <a:srgbClr val="666666"/>
                </a:solidFill>
                <a:latin typeface="Segoe UI" pitchFamily="34" charset="0"/>
                <a:ea typeface="Segoe UI" pitchFamily="34" charset="0"/>
                <a:cs typeface="Segoe UI" pitchFamily="34" charset="0"/>
              </a:defRPr>
            </a:lvl1pPr>
            <a:lvl2pPr marL="457200" indent="0" algn="l" defTabSz="914400" rtl="0" eaLnBrk="1" latinLnBrk="0" hangingPunct="1">
              <a:lnSpc>
                <a:spcPct val="85000"/>
              </a:lnSpc>
              <a:spcBef>
                <a:spcPts val="600"/>
              </a:spcBef>
              <a:spcAft>
                <a:spcPts val="0"/>
              </a:spcAft>
              <a:buClr>
                <a:srgbClr val="00B0F0"/>
              </a:buClr>
              <a:buSzPct val="100000"/>
              <a:buFont typeface="Wingdings" pitchFamily="2" charset="2"/>
              <a:buNone/>
              <a:defRPr sz="2800" kern="1200" spc="-70" baseline="0">
                <a:solidFill>
                  <a:srgbClr val="666666"/>
                </a:solidFill>
                <a:latin typeface="Segoe UI" pitchFamily="34" charset="0"/>
                <a:ea typeface="Segoe UI" pitchFamily="34" charset="0"/>
                <a:cs typeface="Segoe UI" pitchFamily="34" charset="0"/>
              </a:defRPr>
            </a:lvl2pPr>
            <a:lvl3pPr marL="914400" indent="0" algn="l" defTabSz="914400" rtl="0" eaLnBrk="1" latinLnBrk="0" hangingPunct="1">
              <a:lnSpc>
                <a:spcPct val="85000"/>
              </a:lnSpc>
              <a:spcBef>
                <a:spcPts val="600"/>
              </a:spcBef>
              <a:spcAft>
                <a:spcPts val="0"/>
              </a:spcAft>
              <a:buClr>
                <a:srgbClr val="00B0F0"/>
              </a:buClr>
              <a:buFont typeface="Wingdings" pitchFamily="2" charset="2"/>
              <a:buNone/>
              <a:defRPr sz="2400" kern="1200" spc="-70" baseline="0">
                <a:solidFill>
                  <a:srgbClr val="666666"/>
                </a:solidFill>
                <a:latin typeface="Segoe UI" pitchFamily="34" charset="0"/>
                <a:ea typeface="Segoe UI" pitchFamily="34" charset="0"/>
                <a:cs typeface="Segoe UI" pitchFamily="34" charset="0"/>
              </a:defRPr>
            </a:lvl3pPr>
            <a:lvl4pPr marL="13716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4pPr>
            <a:lvl5pPr marL="18288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r>
              <a:rPr lang="en-US" sz="2040" b="1" spc="0" dirty="0" err="1">
                <a:gradFill>
                  <a:gsLst>
                    <a:gs pos="1250">
                      <a:schemeClr val="tx1"/>
                    </a:gs>
                    <a:gs pos="100000">
                      <a:schemeClr val="tx1"/>
                    </a:gs>
                  </a:gsLst>
                  <a:lin ang="5400000" scaled="0"/>
                </a:gradFill>
              </a:rPr>
              <a:t>AppUID</a:t>
            </a:r>
            <a:endParaRPr lang="en-US" sz="2040" b="1" spc="0" dirty="0">
              <a:gradFill>
                <a:gsLst>
                  <a:gs pos="1250">
                    <a:schemeClr val="tx1"/>
                  </a:gs>
                  <a:gs pos="100000">
                    <a:schemeClr val="tx1"/>
                  </a:gs>
                </a:gsLst>
                <a:lin ang="5400000" scaled="0"/>
              </a:gradFill>
            </a:endParaRPr>
          </a:p>
        </p:txBody>
      </p:sp>
      <p:sp>
        <p:nvSpPr>
          <p:cNvPr id="20" name="Content Placeholder 1"/>
          <p:cNvSpPr txBox="1">
            <a:spLocks/>
          </p:cNvSpPr>
          <p:nvPr/>
        </p:nvSpPr>
        <p:spPr>
          <a:xfrm>
            <a:off x="423467" y="5023757"/>
            <a:ext cx="4331413" cy="140142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tx1"/>
                    </a:gs>
                    <a:gs pos="100000">
                      <a:schemeClr val="tx1"/>
                    </a:gs>
                  </a:gsLst>
                  <a:lin ang="5400000" scaled="0"/>
                </a:gradFill>
              </a:rPr>
              <a:t>Unique ID given to each </a:t>
            </a:r>
            <a:br>
              <a:rPr lang="en-US" sz="2040" dirty="0">
                <a:gradFill>
                  <a:gsLst>
                    <a:gs pos="1250">
                      <a:schemeClr val="tx1"/>
                    </a:gs>
                    <a:gs pos="100000">
                      <a:schemeClr val="tx1"/>
                    </a:gs>
                  </a:gsLst>
                  <a:lin ang="5400000" scaled="0"/>
                </a:gradFill>
              </a:rPr>
            </a:br>
            <a:r>
              <a:rPr lang="en-US" sz="2040" dirty="0">
                <a:gradFill>
                  <a:gsLst>
                    <a:gs pos="1250">
                      <a:schemeClr val="tx1"/>
                    </a:gs>
                    <a:gs pos="100000">
                      <a:schemeClr val="tx1"/>
                    </a:gs>
                  </a:gsLst>
                  <a:lin ang="5400000" scaled="0"/>
                </a:gradFill>
              </a:rPr>
              <a:t>add-in installation in tenancy</a:t>
            </a:r>
          </a:p>
          <a:p>
            <a:pPr marL="0" indent="0">
              <a:lnSpc>
                <a:spcPct val="90000"/>
              </a:lnSpc>
              <a:spcBef>
                <a:spcPts val="1224"/>
              </a:spcBef>
              <a:buNone/>
            </a:pPr>
            <a:r>
              <a:rPr lang="en-US" sz="2040" dirty="0">
                <a:gradFill>
                  <a:gsLst>
                    <a:gs pos="1250">
                      <a:schemeClr val="tx1"/>
                    </a:gs>
                    <a:gs pos="100000">
                      <a:schemeClr val="tx1"/>
                    </a:gs>
                  </a:gsLst>
                  <a:lin ang="5400000" scaled="0"/>
                </a:gradFill>
              </a:rPr>
              <a:t>Makes each add-in domain unique</a:t>
            </a:r>
          </a:p>
        </p:txBody>
      </p:sp>
      <p:sp>
        <p:nvSpPr>
          <p:cNvPr id="21" name="Text Placeholder 9"/>
          <p:cNvSpPr txBox="1">
            <a:spLocks/>
          </p:cNvSpPr>
          <p:nvPr/>
        </p:nvSpPr>
        <p:spPr>
          <a:xfrm>
            <a:off x="5583370" y="4640822"/>
            <a:ext cx="5285566" cy="65223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spc="0" dirty="0" err="1">
                <a:gradFill>
                  <a:gsLst>
                    <a:gs pos="1250">
                      <a:schemeClr val="tx1"/>
                    </a:gs>
                    <a:gs pos="100000">
                      <a:schemeClr val="tx1"/>
                    </a:gs>
                  </a:gsLst>
                  <a:lin ang="5400000" scaled="0"/>
                </a:gradFill>
              </a:rPr>
              <a:t>AppNAME</a:t>
            </a:r>
            <a:endParaRPr lang="en-US" sz="2040" b="1" spc="0" dirty="0">
              <a:gradFill>
                <a:gsLst>
                  <a:gs pos="1250">
                    <a:schemeClr val="tx1"/>
                  </a:gs>
                  <a:gs pos="100000">
                    <a:schemeClr val="tx1"/>
                  </a:gs>
                </a:gsLst>
                <a:lin ang="5400000" scaled="0"/>
              </a:gradFill>
            </a:endParaRPr>
          </a:p>
        </p:txBody>
      </p:sp>
      <p:sp>
        <p:nvSpPr>
          <p:cNvPr id="22" name="Content Placeholder 2"/>
          <p:cNvSpPr txBox="1">
            <a:spLocks/>
          </p:cNvSpPr>
          <p:nvPr/>
        </p:nvSpPr>
        <p:spPr>
          <a:xfrm>
            <a:off x="5583370" y="5023757"/>
            <a:ext cx="4331413" cy="140142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tx1"/>
                    </a:gs>
                    <a:gs pos="100000">
                      <a:schemeClr val="tx1"/>
                    </a:gs>
                  </a:gsLst>
                  <a:lin ang="5400000" scaled="0"/>
                </a:gradFill>
              </a:rPr>
              <a:t>Name of </a:t>
            </a:r>
            <a:r>
              <a:rPr lang="en-US" sz="2040" dirty="0" err="1">
                <a:gradFill>
                  <a:gsLst>
                    <a:gs pos="1250">
                      <a:schemeClr val="tx1"/>
                    </a:gs>
                    <a:gs pos="100000">
                      <a:schemeClr val="tx1"/>
                    </a:gs>
                  </a:gsLst>
                  <a:lin ang="5400000" scaled="0"/>
                </a:gradFill>
              </a:rPr>
              <a:t>SPWeb</a:t>
            </a:r>
            <a:r>
              <a:rPr lang="en-US" sz="2040" dirty="0">
                <a:gradFill>
                  <a:gsLst>
                    <a:gs pos="1250">
                      <a:schemeClr val="tx1"/>
                    </a:gs>
                    <a:gs pos="100000">
                      <a:schemeClr val="tx1"/>
                    </a:gs>
                  </a:gsLst>
                  <a:lin ang="5400000" scaled="0"/>
                </a:gradFill>
              </a:rPr>
              <a:t> under where add-in </a:t>
            </a:r>
            <a:br>
              <a:rPr lang="en-US" sz="2040" dirty="0">
                <a:gradFill>
                  <a:gsLst>
                    <a:gs pos="1250">
                      <a:schemeClr val="tx1"/>
                    </a:gs>
                    <a:gs pos="100000">
                      <a:schemeClr val="tx1"/>
                    </a:gs>
                  </a:gsLst>
                  <a:lin ang="5400000" scaled="0"/>
                </a:gradFill>
              </a:rPr>
            </a:br>
            <a:r>
              <a:rPr lang="en-US" sz="2040" dirty="0">
                <a:gradFill>
                  <a:gsLst>
                    <a:gs pos="1250">
                      <a:schemeClr val="tx1"/>
                    </a:gs>
                    <a:gs pos="100000">
                      <a:schemeClr val="tx1"/>
                    </a:gs>
                  </a:gsLst>
                  <a:lin ang="5400000" scaled="0"/>
                </a:gradFill>
              </a:rPr>
              <a:t>is installed</a:t>
            </a:r>
          </a:p>
          <a:p>
            <a:pPr marL="0" indent="0">
              <a:lnSpc>
                <a:spcPct val="90000"/>
              </a:lnSpc>
              <a:spcBef>
                <a:spcPts val="1224"/>
              </a:spcBef>
              <a:buNone/>
            </a:pPr>
            <a:r>
              <a:rPr lang="en-US" sz="2040" dirty="0">
                <a:gradFill>
                  <a:gsLst>
                    <a:gs pos="1250">
                      <a:schemeClr val="tx1"/>
                    </a:gs>
                    <a:gs pos="100000">
                      <a:schemeClr val="tx1"/>
                    </a:gs>
                  </a:gsLst>
                  <a:lin ang="5400000" scaled="0"/>
                </a:gradFill>
              </a:rPr>
              <a:t>Developers have control</a:t>
            </a:r>
          </a:p>
        </p:txBody>
      </p:sp>
      <p:sp>
        <p:nvSpPr>
          <p:cNvPr id="16" name="Right Arrow 15"/>
          <p:cNvSpPr/>
          <p:nvPr/>
        </p:nvSpPr>
        <p:spPr bwMode="auto">
          <a:xfrm rot="2981525">
            <a:off x="7257329" y="2154507"/>
            <a:ext cx="1024587" cy="328178"/>
          </a:xfrm>
          <a:prstGeom prst="rightArrow">
            <a:avLst/>
          </a:prstGeom>
          <a:solidFill>
            <a:schemeClr val="accent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6160875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3761486"/>
          </a:xfrm>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Add-in entry points</a:t>
            </a:r>
          </a:p>
          <a:p>
            <a:pPr marL="342900" lvl="1" indent="-342900">
              <a:spcBef>
                <a:spcPts val="1224"/>
              </a:spcBef>
            </a:pPr>
            <a:r>
              <a:rPr lang="en-US" sz="2040" dirty="0"/>
              <a:t>Start page</a:t>
            </a:r>
          </a:p>
          <a:p>
            <a:pPr marL="342900" lvl="1" indent="-342900">
              <a:spcBef>
                <a:spcPts val="1224"/>
              </a:spcBef>
            </a:pPr>
            <a:r>
              <a:rPr lang="en-US" sz="2040" dirty="0"/>
              <a:t>Add-in parts</a:t>
            </a:r>
          </a:p>
          <a:p>
            <a:pPr marL="342900" lvl="1" indent="-342900">
              <a:spcBef>
                <a:spcPts val="1224"/>
              </a:spcBef>
            </a:pPr>
            <a:r>
              <a:rPr lang="en-US" sz="2040" dirty="0"/>
              <a:t>UI custom commands</a:t>
            </a:r>
          </a:p>
          <a:p>
            <a:pPr marL="342900" lvl="1" indent="-342900">
              <a:spcBef>
                <a:spcPts val="1224"/>
              </a:spcBef>
            </a:pPr>
            <a:r>
              <a:rPr lang="en-US" sz="2040" dirty="0"/>
              <a:t>Popup</a:t>
            </a:r>
          </a:p>
          <a:p>
            <a:pPr marL="0" indent="0">
              <a:spcBef>
                <a:spcPts val="1224"/>
              </a:spcBef>
              <a:buNone/>
            </a:pPr>
            <a:r>
              <a:rPr lang="en-US" dirty="0">
                <a:gradFill>
                  <a:gsLst>
                    <a:gs pos="1250">
                      <a:schemeClr val="tx2"/>
                    </a:gs>
                    <a:gs pos="100000">
                      <a:schemeClr val="tx2"/>
                    </a:gs>
                  </a:gsLst>
                  <a:lin ang="5400000" scaled="0"/>
                </a:gradFill>
              </a:rPr>
              <a:t>The Chrome Control</a:t>
            </a:r>
          </a:p>
          <a:p>
            <a:pPr marL="342900" lvl="1" indent="-342900">
              <a:spcBef>
                <a:spcPts val="1224"/>
              </a:spcBef>
            </a:pPr>
            <a:r>
              <a:rPr lang="en-US" sz="2040" dirty="0"/>
              <a:t>Use the Chrome Control to inherit style and links from the host web in a cloud add-in</a:t>
            </a:r>
          </a:p>
        </p:txBody>
      </p:sp>
      <p:sp>
        <p:nvSpPr>
          <p:cNvPr id="2" name="Title 1"/>
          <p:cNvSpPr>
            <a:spLocks noGrp="1"/>
          </p:cNvSpPr>
          <p:nvPr>
            <p:ph type="title"/>
          </p:nvPr>
        </p:nvSpPr>
        <p:spPr/>
        <p:txBody>
          <a:bodyPr/>
          <a:lstStyle/>
          <a:p>
            <a:r>
              <a:rPr lang="en-US" dirty="0"/>
              <a:t>Add-in entry points</a:t>
            </a:r>
          </a:p>
        </p:txBody>
      </p:sp>
      <p:sp>
        <p:nvSpPr>
          <p:cNvPr id="4" name="Footer Placeholder 3"/>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33491681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nchor="t"/>
          <a:lstStyle/>
          <a:p>
            <a:r>
              <a:rPr lang="en-US" dirty="0"/>
              <a:t>Getting started </a:t>
            </a:r>
            <a:br>
              <a:rPr lang="en-US" dirty="0"/>
            </a:br>
            <a:r>
              <a:rPr lang="en-US" dirty="0"/>
              <a:t>with SharePoint add-ins</a:t>
            </a:r>
          </a:p>
        </p:txBody>
      </p:sp>
    </p:spTree>
    <p:extLst>
      <p:ext uri="{BB962C8B-B14F-4D97-AF65-F5344CB8AC3E}">
        <p14:creationId xmlns:p14="http://schemas.microsoft.com/office/powerpoint/2010/main" val="74794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46063" y="5676757"/>
            <a:ext cx="11915775" cy="776082"/>
          </a:xfrm>
          <a:prstGeom prst="rect">
            <a:avLst/>
          </a:prstGeom>
          <a:solidFill>
            <a:schemeClr val="bg2">
              <a:lumMod val="75000"/>
            </a:schemeClr>
          </a:solidFill>
          <a:ln w="10795" cap="flat" cmpd="sng" algn="ctr">
            <a:noFill/>
            <a:prstDash val="solid"/>
          </a:ln>
          <a:effectLst/>
        </p:spPr>
        <p:txBody>
          <a:bodyPr lIns="182880" tIns="146304" rIns="182880" bIns="146304" rtlCol="0" anchor="t" anchorCtr="0"/>
          <a:lstStyle/>
          <a:p>
            <a:pPr marR="0" lvl="0" indent="0" defTabSz="914181" fontAlgn="auto">
              <a:lnSpc>
                <a:spcPct val="100000"/>
              </a:lnSpc>
              <a:spcBef>
                <a:spcPts val="0"/>
              </a:spcBef>
              <a:spcAft>
                <a:spcPts val="0"/>
              </a:spcAft>
              <a:buClrTx/>
              <a:buSzTx/>
              <a:buFontTx/>
              <a:buNone/>
              <a:tabLst/>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46063" y="2278864"/>
            <a:ext cx="11915775"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r>
              <a:rPr lang="en-US" sz="4000" dirty="0">
                <a:gradFill>
                  <a:gsLst>
                    <a:gs pos="0">
                      <a:schemeClr val="bg1"/>
                    </a:gs>
                    <a:gs pos="53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_</a:t>
            </a:r>
            <a:r>
              <a:rPr lang="en-US" sz="4000" dirty="0" err="1">
                <a:gradFill>
                  <a:gsLst>
                    <a:gs pos="0">
                      <a:schemeClr val="bg1"/>
                    </a:gs>
                    <a:gs pos="53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4000" dirty="0">
              <a:gradFill>
                <a:gsLst>
                  <a:gs pos="0">
                    <a:schemeClr val="bg1"/>
                  </a:gs>
                  <a:gs pos="53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46064" y="3177517"/>
            <a:ext cx="9172578" cy="2438568"/>
            <a:chOff x="246064" y="3177517"/>
            <a:chExt cx="9172578" cy="2089097"/>
          </a:xfrm>
        </p:grpSpPr>
        <p:sp>
          <p:nvSpPr>
            <p:cNvPr id="33" name="Right Arrow Callout 32"/>
            <p:cNvSpPr/>
            <p:nvPr/>
          </p:nvSpPr>
          <p:spPr>
            <a:xfrm rot="16200000">
              <a:off x="3787804" y="-364223"/>
              <a:ext cx="2089097" cy="9172578"/>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48123"/>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JavaScript library</a:t>
              </a:r>
            </a:p>
          </p:txBody>
        </p:sp>
        <p:sp>
          <p:nvSpPr>
            <p:cNvPr id="35" name="Rectangle 34"/>
            <p:cNvSpPr/>
            <p:nvPr/>
          </p:nvSpPr>
          <p:spPr>
            <a:xfrm>
              <a:off x="3428257" y="4148123"/>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Silverlight library</a:t>
              </a:r>
            </a:p>
          </p:txBody>
        </p:sp>
        <p:sp>
          <p:nvSpPr>
            <p:cNvPr id="36" name="Rectangle 35"/>
            <p:cNvSpPr/>
            <p:nvPr/>
          </p:nvSpPr>
          <p:spPr>
            <a:xfrm>
              <a:off x="6383601" y="4148123"/>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err="1">
                  <a:gradFill>
                    <a:gsLst>
                      <a:gs pos="0">
                        <a:schemeClr val="bg1"/>
                      </a:gs>
                      <a:gs pos="53000">
                        <a:schemeClr val="bg1"/>
                      </a:gs>
                    </a:gsLst>
                    <a:lin ang="5400000" scaled="0"/>
                  </a:gradFill>
                </a:rPr>
                <a:t>.Net</a:t>
              </a:r>
              <a:r>
                <a:rPr lang="en-US"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532570"/>
            </a:xfrm>
            <a:prstGeom prst="rect">
              <a:avLst/>
            </a:prstGeom>
            <a:noFill/>
            <a:ln>
              <a:noFill/>
            </a:ln>
          </p:spPr>
          <p:txBody>
            <a:bodyPr wrap="square" lIns="121872" tIns="60936" rIns="121872" bIns="60936" rtlCol="0">
              <a:spAutoFit/>
            </a:bodyPr>
            <a:lstStyle/>
            <a:p>
              <a:pPr algn="ctr" defTabSz="1644650">
                <a:lnSpc>
                  <a:spcPct val="90000"/>
                </a:lnSpc>
                <a:spcBef>
                  <a:spcPct val="0"/>
                </a:spcBef>
                <a:spcAft>
                  <a:spcPct val="35000"/>
                </a:spcAft>
              </a:pPr>
              <a:r>
                <a:rPr lang="en-US" dirty="0">
                  <a:gradFill>
                    <a:gsLst>
                      <a:gs pos="0">
                        <a:schemeClr val="bg1"/>
                      </a:gs>
                      <a:gs pos="53000">
                        <a:schemeClr val="bg1"/>
                      </a:gs>
                    </a:gsLst>
                    <a:lin ang="5400000" scaled="0"/>
                  </a:gradFill>
                </a:rPr>
                <a:t>Execute </a:t>
              </a:r>
              <a:br>
                <a:rPr lang="en-US" dirty="0">
                  <a:gradFill>
                    <a:gsLst>
                      <a:gs pos="0">
                        <a:schemeClr val="bg1"/>
                      </a:gs>
                      <a:gs pos="53000">
                        <a:schemeClr val="bg1"/>
                      </a:gs>
                    </a:gsLst>
                    <a:lin ang="5400000" scaled="0"/>
                  </a:gradFill>
                </a:rPr>
              </a:br>
              <a:r>
                <a:rPr lang="en-US" dirty="0">
                  <a:gradFill>
                    <a:gsLst>
                      <a:gs pos="0">
                        <a:schemeClr val="bg1"/>
                      </a:gs>
                      <a:gs pos="53000">
                        <a:schemeClr val="bg1"/>
                      </a:gs>
                    </a:gsLst>
                    <a:lin ang="5400000" scaled="0"/>
                  </a:gradFill>
                </a:rPr>
                <a:t>query</a:t>
              </a:r>
            </a:p>
          </p:txBody>
        </p:sp>
      </p:grpSp>
      <p:grpSp>
        <p:nvGrpSpPr>
          <p:cNvPr id="5" name="Group 4"/>
          <p:cNvGrpSpPr/>
          <p:nvPr/>
        </p:nvGrpSpPr>
        <p:grpSpPr>
          <a:xfrm>
            <a:off x="10333038" y="3177517"/>
            <a:ext cx="1859550" cy="2438570"/>
            <a:chOff x="10333038" y="3192446"/>
            <a:chExt cx="1859550" cy="2089098"/>
          </a:xfrm>
        </p:grpSpPr>
        <p:sp>
          <p:nvSpPr>
            <p:cNvPr id="41" name="Down Arrow 40"/>
            <p:cNvSpPr/>
            <p:nvPr/>
          </p:nvSpPr>
          <p:spPr>
            <a:xfrm rot="10800000">
              <a:off x="10333038" y="3192446"/>
              <a:ext cx="1859550" cy="208909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2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559581"/>
              <a:ext cx="1320456" cy="532570"/>
            </a:xfrm>
            <a:prstGeom prst="rect">
              <a:avLst/>
            </a:prstGeom>
            <a:noFill/>
            <a:ln>
              <a:noFill/>
            </a:ln>
          </p:spPr>
          <p:txBody>
            <a:bodyPr wrap="square" lIns="121872" tIns="60936" rIns="121872" bIns="60936" rtlCol="0">
              <a:spAutoFit/>
            </a:bodyPr>
            <a:lstStyle/>
            <a:p>
              <a:pPr marR="0" lvl="0" indent="0" algn="ctr" defTabSz="1644650" fontAlgn="auto">
                <a:lnSpc>
                  <a:spcPct val="90000"/>
                </a:lnSpc>
                <a:spcBef>
                  <a:spcPct val="0"/>
                </a:spcBef>
                <a:spcAft>
                  <a:spcPct val="35000"/>
                </a:spcAft>
                <a:buClrTx/>
                <a:buSzTx/>
                <a:buFontTx/>
                <a:buNone/>
                <a:tabLst/>
                <a:defRPr/>
              </a:pPr>
              <a:r>
                <a:rPr lang="en-US" dirty="0">
                  <a:gradFill>
                    <a:gsLst>
                      <a:gs pos="0">
                        <a:schemeClr val="bg1"/>
                      </a:gs>
                      <a:gs pos="53000">
                        <a:schemeClr val="bg1"/>
                      </a:gs>
                    </a:gsLst>
                    <a:lin ang="5400000" scaled="0"/>
                  </a:gradFill>
                </a:rPr>
                <a:t>REST/ OData</a:t>
              </a:r>
            </a:p>
          </p:txBody>
        </p:sp>
      </p:grpSp>
      <p:sp>
        <p:nvSpPr>
          <p:cNvPr id="47" name="Rectangle 46"/>
          <p:cNvSpPr/>
          <p:nvPr/>
        </p:nvSpPr>
        <p:spPr>
          <a:xfrm>
            <a:off x="10247650"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44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157" y="1212341"/>
            <a:ext cx="1920240"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grpSp>
        <p:nvGrpSpPr>
          <p:cNvPr id="8" name="Group 7"/>
          <p:cNvGrpSpPr/>
          <p:nvPr/>
        </p:nvGrpSpPr>
        <p:grpSpPr>
          <a:xfrm>
            <a:off x="246063" y="1212341"/>
            <a:ext cx="1961006" cy="1005851"/>
            <a:chOff x="246063" y="1212341"/>
            <a:chExt cx="1961006" cy="1005851"/>
          </a:xfrm>
        </p:grpSpPr>
        <p:sp>
          <p:nvSpPr>
            <p:cNvPr id="39" name="Rectangle 38"/>
            <p:cNvSpPr/>
            <p:nvPr/>
          </p:nvSpPr>
          <p:spPr>
            <a:xfrm>
              <a:off x="246063" y="1212341"/>
              <a:ext cx="1961006"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263321" y="1212341"/>
            <a:ext cx="1920240"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255485" y="1212341"/>
            <a:ext cx="1920240"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78993" y="1212341"/>
            <a:ext cx="1920240"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The SharePoint client APIs</a:t>
            </a:r>
          </a:p>
        </p:txBody>
      </p:sp>
      <p:sp>
        <p:nvSpPr>
          <p:cNvPr id="13" name="Rectangle 12"/>
          <p:cNvSpPr/>
          <p:nvPr/>
        </p:nvSpPr>
        <p:spPr bwMode="auto">
          <a:xfrm>
            <a:off x="4572335" y="-2263395"/>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41232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675439" y="907717"/>
            <a:ext cx="5486400" cy="5109091"/>
          </a:xfrm>
          <a:gradFill>
            <a:gsLst>
              <a:gs pos="1250">
                <a:schemeClr val="tx1"/>
              </a:gs>
              <a:gs pos="100000">
                <a:schemeClr val="tx1"/>
              </a:gs>
            </a:gsLst>
            <a:lin ang="5400000" scaled="0"/>
          </a:gradFill>
        </p:spPr>
        <p:txBody>
          <a:bodyPr/>
          <a:lstStyle/>
          <a:p>
            <a:pPr marL="0" indent="0">
              <a:buNone/>
            </a:pPr>
            <a:r>
              <a:rPr lang="en-US" dirty="0">
                <a:gradFill>
                  <a:gsLst>
                    <a:gs pos="92515">
                      <a:schemeClr val="accent1"/>
                    </a:gs>
                    <a:gs pos="0">
                      <a:schemeClr val="accent1"/>
                    </a:gs>
                  </a:gsLst>
                  <a:lin ang="5400000" scaled="0"/>
                </a:gradFill>
              </a:rPr>
              <a:t>Web scope</a:t>
            </a:r>
          </a:p>
          <a:p>
            <a:pPr lvl="1" indent="-342900">
              <a:buFont typeface="Arial" panose="020B0604020202020204" pitchFamily="34" charset="0"/>
              <a:buChar char="•"/>
            </a:pPr>
            <a:r>
              <a:rPr lang="en-US" dirty="0"/>
              <a:t>Can register and use resources </a:t>
            </a:r>
            <a:br>
              <a:rPr lang="en-US" dirty="0"/>
            </a:br>
            <a:r>
              <a:rPr lang="en-US" dirty="0"/>
              <a:t>in parent site, site collection</a:t>
            </a:r>
          </a:p>
          <a:p>
            <a:pPr marL="0" indent="0">
              <a:buNone/>
            </a:pPr>
            <a:r>
              <a:rPr lang="en-US" dirty="0">
                <a:gradFill>
                  <a:gsLst>
                    <a:gs pos="92515">
                      <a:schemeClr val="accent1"/>
                    </a:gs>
                    <a:gs pos="0">
                      <a:schemeClr val="accent1"/>
                    </a:gs>
                  </a:gsLst>
                  <a:lin ang="5400000" scaled="0"/>
                </a:gradFill>
              </a:rPr>
              <a:t>Tenant scope</a:t>
            </a:r>
          </a:p>
          <a:p>
            <a:pPr lvl="1" indent="-342900">
              <a:buFont typeface="Arial" pitchFamily="34" charset="0"/>
              <a:buChar char="•"/>
            </a:pPr>
            <a:r>
              <a:rPr lang="en-US" dirty="0"/>
              <a:t>Can register start page, </a:t>
            </a:r>
            <a:br>
              <a:rPr lang="en-US" dirty="0"/>
            </a:br>
            <a:r>
              <a:rPr lang="en-US" dirty="0"/>
              <a:t>custom actions</a:t>
            </a:r>
          </a:p>
          <a:p>
            <a:pPr lvl="1" indent="-342900">
              <a:buFont typeface="Arial" pitchFamily="34" charset="0"/>
              <a:buChar char="•"/>
            </a:pPr>
            <a:r>
              <a:rPr lang="en-US" dirty="0"/>
              <a:t>Tenant admins can filter-enable </a:t>
            </a:r>
            <a:br>
              <a:rPr lang="en-US" dirty="0"/>
            </a:br>
            <a:r>
              <a:rPr lang="en-US" dirty="0"/>
              <a:t>on sites</a:t>
            </a:r>
          </a:p>
          <a:p>
            <a:pPr marL="633413" lvl="2" indent="-280988">
              <a:buFont typeface="Arial" panose="020B0604020202020204" pitchFamily="34" charset="0"/>
              <a:buChar char="•"/>
            </a:pPr>
            <a:r>
              <a:rPr lang="en-US" dirty="0"/>
              <a:t>By site collection, managed path,  template type</a:t>
            </a:r>
          </a:p>
          <a:p>
            <a:pPr lvl="1" indent="-342900">
              <a:buFont typeface="Arial" pitchFamily="34" charset="0"/>
              <a:buChar char="•"/>
            </a:pPr>
            <a:r>
              <a:rPr lang="en-US" dirty="0"/>
              <a:t>(SharePoint-hosted tenant-scope add-ins not available)</a:t>
            </a:r>
          </a:p>
        </p:txBody>
      </p:sp>
      <p:grpSp>
        <p:nvGrpSpPr>
          <p:cNvPr id="6" name="Group 5"/>
          <p:cNvGrpSpPr/>
          <p:nvPr/>
        </p:nvGrpSpPr>
        <p:grpSpPr>
          <a:xfrm>
            <a:off x="746588" y="1782292"/>
            <a:ext cx="4758950" cy="4204852"/>
            <a:chOff x="-6056355" y="1834647"/>
            <a:chExt cx="3923413" cy="3466599"/>
          </a:xfrm>
        </p:grpSpPr>
        <p:sp>
          <p:nvSpPr>
            <p:cNvPr id="9" name="Freeform 7"/>
            <p:cNvSpPr>
              <a:spLocks/>
            </p:cNvSpPr>
            <p:nvPr/>
          </p:nvSpPr>
          <p:spPr bwMode="auto">
            <a:xfrm>
              <a:off x="-5966653" y="5063883"/>
              <a:ext cx="3331382" cy="237363"/>
            </a:xfrm>
            <a:custGeom>
              <a:avLst/>
              <a:gdLst>
                <a:gd name="T0" fmla="*/ 1394 w 1438"/>
                <a:gd name="T1" fmla="*/ 0 h 103"/>
                <a:gd name="T2" fmla="*/ 1388 w 1438"/>
                <a:gd name="T3" fmla="*/ 0 h 103"/>
                <a:gd name="T4" fmla="*/ 1344 w 1438"/>
                <a:gd name="T5" fmla="*/ 0 h 103"/>
                <a:gd name="T6" fmla="*/ 1344 w 1438"/>
                <a:gd name="T7" fmla="*/ 36 h 103"/>
                <a:gd name="T8" fmla="*/ 1249 w 1438"/>
                <a:gd name="T9" fmla="*/ 36 h 103"/>
                <a:gd name="T10" fmla="*/ 1249 w 1438"/>
                <a:gd name="T11" fmla="*/ 63 h 103"/>
                <a:gd name="T12" fmla="*/ 1180 w 1438"/>
                <a:gd name="T13" fmla="*/ 63 h 103"/>
                <a:gd name="T14" fmla="*/ 1180 w 1438"/>
                <a:gd name="T15" fmla="*/ 36 h 103"/>
                <a:gd name="T16" fmla="*/ 1023 w 1438"/>
                <a:gd name="T17" fmla="*/ 36 h 103"/>
                <a:gd name="T18" fmla="*/ 1023 w 1438"/>
                <a:gd name="T19" fmla="*/ 0 h 103"/>
                <a:gd name="T20" fmla="*/ 903 w 1438"/>
                <a:gd name="T21" fmla="*/ 0 h 103"/>
                <a:gd name="T22" fmla="*/ 903 w 1438"/>
                <a:gd name="T23" fmla="*/ 63 h 103"/>
                <a:gd name="T24" fmla="*/ 868 w 1438"/>
                <a:gd name="T25" fmla="*/ 63 h 103"/>
                <a:gd name="T26" fmla="*/ 834 w 1438"/>
                <a:gd name="T27" fmla="*/ 63 h 103"/>
                <a:gd name="T28" fmla="*/ 834 w 1438"/>
                <a:gd name="T29" fmla="*/ 0 h 103"/>
                <a:gd name="T30" fmla="*/ 738 w 1438"/>
                <a:gd name="T31" fmla="*/ 0 h 103"/>
                <a:gd name="T32" fmla="*/ 779 w 1438"/>
                <a:gd name="T33" fmla="*/ 40 h 103"/>
                <a:gd name="T34" fmla="*/ 779 w 1438"/>
                <a:gd name="T35" fmla="*/ 63 h 103"/>
                <a:gd name="T36" fmla="*/ 637 w 1438"/>
                <a:gd name="T37" fmla="*/ 63 h 103"/>
                <a:gd name="T38" fmla="*/ 637 w 1438"/>
                <a:gd name="T39" fmla="*/ 63 h 103"/>
                <a:gd name="T40" fmla="*/ 568 w 1438"/>
                <a:gd name="T41" fmla="*/ 63 h 103"/>
                <a:gd name="T42" fmla="*/ 478 w 1438"/>
                <a:gd name="T43" fmla="*/ 63 h 103"/>
                <a:gd name="T44" fmla="*/ 478 w 1438"/>
                <a:gd name="T45" fmla="*/ 63 h 103"/>
                <a:gd name="T46" fmla="*/ 478 w 1438"/>
                <a:gd name="T47" fmla="*/ 0 h 103"/>
                <a:gd name="T48" fmla="*/ 402 w 1438"/>
                <a:gd name="T49" fmla="*/ 0 h 103"/>
                <a:gd name="T50" fmla="*/ 402 w 1438"/>
                <a:gd name="T51" fmla="*/ 66 h 103"/>
                <a:gd name="T52" fmla="*/ 134 w 1438"/>
                <a:gd name="T53" fmla="*/ 66 h 103"/>
                <a:gd name="T54" fmla="*/ 134 w 1438"/>
                <a:gd name="T55" fmla="*/ 66 h 103"/>
                <a:gd name="T56" fmla="*/ 134 w 1438"/>
                <a:gd name="T57" fmla="*/ 66 h 103"/>
                <a:gd name="T58" fmla="*/ 0 w 1438"/>
                <a:gd name="T59" fmla="*/ 66 h 103"/>
                <a:gd name="T60" fmla="*/ 42 w 1438"/>
                <a:gd name="T61" fmla="*/ 103 h 103"/>
                <a:gd name="T62" fmla="*/ 1394 w 1438"/>
                <a:gd name="T63" fmla="*/ 103 h 103"/>
                <a:gd name="T64" fmla="*/ 1438 w 1438"/>
                <a:gd name="T65" fmla="*/ 51 h 103"/>
                <a:gd name="T66" fmla="*/ 1394 w 1438"/>
                <a:gd name="T6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8" h="103">
                  <a:moveTo>
                    <a:pt x="1394" y="0"/>
                  </a:moveTo>
                  <a:cubicBezTo>
                    <a:pt x="1392" y="0"/>
                    <a:pt x="1388" y="0"/>
                    <a:pt x="1388" y="0"/>
                  </a:cubicBezTo>
                  <a:cubicBezTo>
                    <a:pt x="1344" y="0"/>
                    <a:pt x="1344" y="0"/>
                    <a:pt x="1344" y="0"/>
                  </a:cubicBezTo>
                  <a:cubicBezTo>
                    <a:pt x="1344" y="36"/>
                    <a:pt x="1344" y="36"/>
                    <a:pt x="1344" y="36"/>
                  </a:cubicBezTo>
                  <a:cubicBezTo>
                    <a:pt x="1249" y="36"/>
                    <a:pt x="1249" y="36"/>
                    <a:pt x="1249" y="36"/>
                  </a:cubicBezTo>
                  <a:cubicBezTo>
                    <a:pt x="1249" y="63"/>
                    <a:pt x="1249" y="63"/>
                    <a:pt x="1249" y="63"/>
                  </a:cubicBezTo>
                  <a:cubicBezTo>
                    <a:pt x="1180" y="63"/>
                    <a:pt x="1180" y="63"/>
                    <a:pt x="1180" y="63"/>
                  </a:cubicBezTo>
                  <a:cubicBezTo>
                    <a:pt x="1180" y="36"/>
                    <a:pt x="1180" y="36"/>
                    <a:pt x="1180" y="36"/>
                  </a:cubicBezTo>
                  <a:cubicBezTo>
                    <a:pt x="1023" y="36"/>
                    <a:pt x="1023" y="36"/>
                    <a:pt x="1023" y="36"/>
                  </a:cubicBezTo>
                  <a:cubicBezTo>
                    <a:pt x="1023" y="0"/>
                    <a:pt x="1023" y="0"/>
                    <a:pt x="1023" y="0"/>
                  </a:cubicBezTo>
                  <a:cubicBezTo>
                    <a:pt x="903" y="0"/>
                    <a:pt x="903" y="0"/>
                    <a:pt x="903" y="0"/>
                  </a:cubicBezTo>
                  <a:cubicBezTo>
                    <a:pt x="903" y="63"/>
                    <a:pt x="903" y="63"/>
                    <a:pt x="903" y="63"/>
                  </a:cubicBezTo>
                  <a:cubicBezTo>
                    <a:pt x="868" y="63"/>
                    <a:pt x="868" y="63"/>
                    <a:pt x="868" y="63"/>
                  </a:cubicBezTo>
                  <a:cubicBezTo>
                    <a:pt x="834" y="63"/>
                    <a:pt x="834" y="63"/>
                    <a:pt x="834" y="63"/>
                  </a:cubicBezTo>
                  <a:cubicBezTo>
                    <a:pt x="834" y="0"/>
                    <a:pt x="834" y="0"/>
                    <a:pt x="834" y="0"/>
                  </a:cubicBezTo>
                  <a:cubicBezTo>
                    <a:pt x="738" y="0"/>
                    <a:pt x="738" y="0"/>
                    <a:pt x="738" y="0"/>
                  </a:cubicBezTo>
                  <a:cubicBezTo>
                    <a:pt x="779" y="40"/>
                    <a:pt x="779" y="40"/>
                    <a:pt x="779" y="40"/>
                  </a:cubicBezTo>
                  <a:cubicBezTo>
                    <a:pt x="779" y="63"/>
                    <a:pt x="779" y="63"/>
                    <a:pt x="779" y="63"/>
                  </a:cubicBezTo>
                  <a:cubicBezTo>
                    <a:pt x="637" y="63"/>
                    <a:pt x="637" y="63"/>
                    <a:pt x="637" y="63"/>
                  </a:cubicBezTo>
                  <a:cubicBezTo>
                    <a:pt x="637" y="63"/>
                    <a:pt x="637" y="63"/>
                    <a:pt x="637" y="63"/>
                  </a:cubicBezTo>
                  <a:cubicBezTo>
                    <a:pt x="568" y="63"/>
                    <a:pt x="568" y="63"/>
                    <a:pt x="568" y="63"/>
                  </a:cubicBezTo>
                  <a:cubicBezTo>
                    <a:pt x="478" y="63"/>
                    <a:pt x="478" y="63"/>
                    <a:pt x="478" y="63"/>
                  </a:cubicBezTo>
                  <a:cubicBezTo>
                    <a:pt x="478" y="63"/>
                    <a:pt x="478" y="63"/>
                    <a:pt x="478" y="63"/>
                  </a:cubicBezTo>
                  <a:cubicBezTo>
                    <a:pt x="478" y="0"/>
                    <a:pt x="478" y="0"/>
                    <a:pt x="478" y="0"/>
                  </a:cubicBezTo>
                  <a:cubicBezTo>
                    <a:pt x="402" y="0"/>
                    <a:pt x="402" y="0"/>
                    <a:pt x="402" y="0"/>
                  </a:cubicBezTo>
                  <a:cubicBezTo>
                    <a:pt x="402" y="66"/>
                    <a:pt x="402" y="66"/>
                    <a:pt x="402" y="66"/>
                  </a:cubicBezTo>
                  <a:cubicBezTo>
                    <a:pt x="134" y="66"/>
                    <a:pt x="134" y="66"/>
                    <a:pt x="134" y="66"/>
                  </a:cubicBezTo>
                  <a:cubicBezTo>
                    <a:pt x="134" y="66"/>
                    <a:pt x="134" y="66"/>
                    <a:pt x="134" y="66"/>
                  </a:cubicBezTo>
                  <a:cubicBezTo>
                    <a:pt x="134" y="66"/>
                    <a:pt x="134" y="66"/>
                    <a:pt x="134" y="66"/>
                  </a:cubicBezTo>
                  <a:cubicBezTo>
                    <a:pt x="0" y="66"/>
                    <a:pt x="0" y="66"/>
                    <a:pt x="0" y="66"/>
                  </a:cubicBezTo>
                  <a:cubicBezTo>
                    <a:pt x="5" y="87"/>
                    <a:pt x="22" y="103"/>
                    <a:pt x="42" y="103"/>
                  </a:cubicBezTo>
                  <a:cubicBezTo>
                    <a:pt x="45" y="103"/>
                    <a:pt x="1390" y="103"/>
                    <a:pt x="1394" y="103"/>
                  </a:cubicBezTo>
                  <a:cubicBezTo>
                    <a:pt x="1418" y="103"/>
                    <a:pt x="1438" y="80"/>
                    <a:pt x="1438" y="51"/>
                  </a:cubicBezTo>
                  <a:cubicBezTo>
                    <a:pt x="1438" y="23"/>
                    <a:pt x="1418" y="0"/>
                    <a:pt x="1394"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 name="Freeform 8"/>
            <p:cNvSpPr>
              <a:spLocks/>
            </p:cNvSpPr>
            <p:nvPr/>
          </p:nvSpPr>
          <p:spPr bwMode="auto">
            <a:xfrm>
              <a:off x="-5801050" y="3124961"/>
              <a:ext cx="1099881" cy="2090724"/>
            </a:xfrm>
            <a:custGeom>
              <a:avLst/>
              <a:gdLst>
                <a:gd name="T0" fmla="*/ 455 w 475"/>
                <a:gd name="T1" fmla="*/ 590 h 903"/>
                <a:gd name="T2" fmla="*/ 475 w 475"/>
                <a:gd name="T3" fmla="*/ 570 h 903"/>
                <a:gd name="T4" fmla="*/ 475 w 475"/>
                <a:gd name="T5" fmla="*/ 497 h 903"/>
                <a:gd name="T6" fmla="*/ 455 w 475"/>
                <a:gd name="T7" fmla="*/ 477 h 903"/>
                <a:gd name="T8" fmla="*/ 230 w 475"/>
                <a:gd name="T9" fmla="*/ 477 h 903"/>
                <a:gd name="T10" fmla="*/ 230 w 475"/>
                <a:gd name="T11" fmla="*/ 322 h 903"/>
                <a:gd name="T12" fmla="*/ 382 w 475"/>
                <a:gd name="T13" fmla="*/ 322 h 903"/>
                <a:gd name="T14" fmla="*/ 402 w 475"/>
                <a:gd name="T15" fmla="*/ 302 h 903"/>
                <a:gd name="T16" fmla="*/ 402 w 475"/>
                <a:gd name="T17" fmla="*/ 20 h 903"/>
                <a:gd name="T18" fmla="*/ 382 w 475"/>
                <a:gd name="T19" fmla="*/ 0 h 903"/>
                <a:gd name="T20" fmla="*/ 67 w 475"/>
                <a:gd name="T21" fmla="*/ 0 h 903"/>
                <a:gd name="T22" fmla="*/ 20 w 475"/>
                <a:gd name="T23" fmla="*/ 0 h 903"/>
                <a:gd name="T24" fmla="*/ 0 w 475"/>
                <a:gd name="T25" fmla="*/ 20 h 903"/>
                <a:gd name="T26" fmla="*/ 0 w 475"/>
                <a:gd name="T27" fmla="*/ 302 h 903"/>
                <a:gd name="T28" fmla="*/ 20 w 475"/>
                <a:gd name="T29" fmla="*/ 322 h 903"/>
                <a:gd name="T30" fmla="*/ 67 w 475"/>
                <a:gd name="T31" fmla="*/ 322 h 903"/>
                <a:gd name="T32" fmla="*/ 115 w 475"/>
                <a:gd name="T33" fmla="*/ 322 h 903"/>
                <a:gd name="T34" fmla="*/ 115 w 475"/>
                <a:gd name="T35" fmla="*/ 477 h 903"/>
                <a:gd name="T36" fmla="*/ 20 w 475"/>
                <a:gd name="T37" fmla="*/ 477 h 903"/>
                <a:gd name="T38" fmla="*/ 0 w 475"/>
                <a:gd name="T39" fmla="*/ 497 h 903"/>
                <a:gd name="T40" fmla="*/ 0 w 475"/>
                <a:gd name="T41" fmla="*/ 570 h 903"/>
                <a:gd name="T42" fmla="*/ 20 w 475"/>
                <a:gd name="T43" fmla="*/ 590 h 903"/>
                <a:gd name="T44" fmla="*/ 131 w 475"/>
                <a:gd name="T45" fmla="*/ 590 h 903"/>
                <a:gd name="T46" fmla="*/ 232 w 475"/>
                <a:gd name="T47" fmla="*/ 590 h 903"/>
                <a:gd name="T48" fmla="*/ 232 w 475"/>
                <a:gd name="T49" fmla="*/ 714 h 903"/>
                <a:gd name="T50" fmla="*/ 211 w 475"/>
                <a:gd name="T51" fmla="*/ 714 h 903"/>
                <a:gd name="T52" fmla="*/ 211 w 475"/>
                <a:gd name="T53" fmla="*/ 778 h 903"/>
                <a:gd name="T54" fmla="*/ 20 w 475"/>
                <a:gd name="T55" fmla="*/ 778 h 903"/>
                <a:gd name="T56" fmla="*/ 0 w 475"/>
                <a:gd name="T57" fmla="*/ 798 h 903"/>
                <a:gd name="T58" fmla="*/ 0 w 475"/>
                <a:gd name="T59" fmla="*/ 815 h 903"/>
                <a:gd name="T60" fmla="*/ 20 w 475"/>
                <a:gd name="T61" fmla="*/ 836 h 903"/>
                <a:gd name="T62" fmla="*/ 63 w 475"/>
                <a:gd name="T63" fmla="*/ 836 h 903"/>
                <a:gd name="T64" fmla="*/ 65 w 475"/>
                <a:gd name="T65" fmla="*/ 836 h 903"/>
                <a:gd name="T66" fmla="*/ 65 w 475"/>
                <a:gd name="T67" fmla="*/ 836 h 903"/>
                <a:gd name="T68" fmla="*/ 63 w 475"/>
                <a:gd name="T69" fmla="*/ 836 h 903"/>
                <a:gd name="T70" fmla="*/ 29 w 475"/>
                <a:gd name="T71" fmla="*/ 869 h 903"/>
                <a:gd name="T72" fmla="*/ 63 w 475"/>
                <a:gd name="T73" fmla="*/ 903 h 903"/>
                <a:gd name="T74" fmla="*/ 97 w 475"/>
                <a:gd name="T75" fmla="*/ 869 h 903"/>
                <a:gd name="T76" fmla="*/ 66 w 475"/>
                <a:gd name="T77" fmla="*/ 836 h 903"/>
                <a:gd name="T78" fmla="*/ 423 w 475"/>
                <a:gd name="T79" fmla="*/ 836 h 903"/>
                <a:gd name="T80" fmla="*/ 423 w 475"/>
                <a:gd name="T81" fmla="*/ 836 h 903"/>
                <a:gd name="T82" fmla="*/ 455 w 475"/>
                <a:gd name="T83" fmla="*/ 836 h 903"/>
                <a:gd name="T84" fmla="*/ 475 w 475"/>
                <a:gd name="T85" fmla="*/ 815 h 903"/>
                <a:gd name="T86" fmla="*/ 475 w 475"/>
                <a:gd name="T87" fmla="*/ 798 h 903"/>
                <a:gd name="T88" fmla="*/ 455 w 475"/>
                <a:gd name="T89" fmla="*/ 778 h 903"/>
                <a:gd name="T90" fmla="*/ 299 w 475"/>
                <a:gd name="T91" fmla="*/ 778 h 903"/>
                <a:gd name="T92" fmla="*/ 299 w 475"/>
                <a:gd name="T93" fmla="*/ 714 h 903"/>
                <a:gd name="T94" fmla="*/ 278 w 475"/>
                <a:gd name="T95" fmla="*/ 714 h 903"/>
                <a:gd name="T96" fmla="*/ 278 w 475"/>
                <a:gd name="T97" fmla="*/ 590 h 903"/>
                <a:gd name="T98" fmla="*/ 455 w 475"/>
                <a:gd name="T99" fmla="*/ 59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5" h="903">
                  <a:moveTo>
                    <a:pt x="455" y="590"/>
                  </a:moveTo>
                  <a:cubicBezTo>
                    <a:pt x="475" y="590"/>
                    <a:pt x="475" y="570"/>
                    <a:pt x="475" y="570"/>
                  </a:cubicBezTo>
                  <a:cubicBezTo>
                    <a:pt x="475" y="497"/>
                    <a:pt x="475" y="497"/>
                    <a:pt x="475" y="497"/>
                  </a:cubicBezTo>
                  <a:cubicBezTo>
                    <a:pt x="475" y="477"/>
                    <a:pt x="455" y="477"/>
                    <a:pt x="455" y="477"/>
                  </a:cubicBezTo>
                  <a:cubicBezTo>
                    <a:pt x="230" y="477"/>
                    <a:pt x="230" y="477"/>
                    <a:pt x="230" y="477"/>
                  </a:cubicBezTo>
                  <a:cubicBezTo>
                    <a:pt x="230" y="322"/>
                    <a:pt x="230" y="322"/>
                    <a:pt x="230" y="322"/>
                  </a:cubicBezTo>
                  <a:cubicBezTo>
                    <a:pt x="382" y="322"/>
                    <a:pt x="382" y="322"/>
                    <a:pt x="382" y="322"/>
                  </a:cubicBezTo>
                  <a:cubicBezTo>
                    <a:pt x="402" y="322"/>
                    <a:pt x="402" y="302"/>
                    <a:pt x="402" y="302"/>
                  </a:cubicBezTo>
                  <a:cubicBezTo>
                    <a:pt x="402" y="20"/>
                    <a:pt x="402" y="20"/>
                    <a:pt x="402" y="20"/>
                  </a:cubicBezTo>
                  <a:cubicBezTo>
                    <a:pt x="402" y="0"/>
                    <a:pt x="382" y="0"/>
                    <a:pt x="382" y="0"/>
                  </a:cubicBezTo>
                  <a:cubicBezTo>
                    <a:pt x="67" y="0"/>
                    <a:pt x="67" y="0"/>
                    <a:pt x="67" y="0"/>
                  </a:cubicBezTo>
                  <a:cubicBezTo>
                    <a:pt x="20" y="0"/>
                    <a:pt x="20" y="0"/>
                    <a:pt x="20" y="0"/>
                  </a:cubicBezTo>
                  <a:cubicBezTo>
                    <a:pt x="0" y="0"/>
                    <a:pt x="0" y="20"/>
                    <a:pt x="0" y="20"/>
                  </a:cubicBezTo>
                  <a:cubicBezTo>
                    <a:pt x="0" y="302"/>
                    <a:pt x="0" y="302"/>
                    <a:pt x="0" y="302"/>
                  </a:cubicBezTo>
                  <a:cubicBezTo>
                    <a:pt x="0" y="322"/>
                    <a:pt x="20" y="322"/>
                    <a:pt x="20" y="322"/>
                  </a:cubicBezTo>
                  <a:cubicBezTo>
                    <a:pt x="67" y="322"/>
                    <a:pt x="67" y="322"/>
                    <a:pt x="67" y="322"/>
                  </a:cubicBezTo>
                  <a:cubicBezTo>
                    <a:pt x="115" y="322"/>
                    <a:pt x="115" y="322"/>
                    <a:pt x="115" y="322"/>
                  </a:cubicBezTo>
                  <a:cubicBezTo>
                    <a:pt x="115" y="477"/>
                    <a:pt x="115" y="477"/>
                    <a:pt x="115" y="477"/>
                  </a:cubicBezTo>
                  <a:cubicBezTo>
                    <a:pt x="20" y="477"/>
                    <a:pt x="20" y="477"/>
                    <a:pt x="20" y="477"/>
                  </a:cubicBezTo>
                  <a:cubicBezTo>
                    <a:pt x="0" y="477"/>
                    <a:pt x="0" y="497"/>
                    <a:pt x="0" y="497"/>
                  </a:cubicBezTo>
                  <a:cubicBezTo>
                    <a:pt x="0" y="570"/>
                    <a:pt x="0" y="570"/>
                    <a:pt x="0" y="570"/>
                  </a:cubicBezTo>
                  <a:cubicBezTo>
                    <a:pt x="0" y="590"/>
                    <a:pt x="20" y="590"/>
                    <a:pt x="20" y="590"/>
                  </a:cubicBezTo>
                  <a:cubicBezTo>
                    <a:pt x="131" y="590"/>
                    <a:pt x="131" y="590"/>
                    <a:pt x="131" y="590"/>
                  </a:cubicBezTo>
                  <a:cubicBezTo>
                    <a:pt x="232" y="590"/>
                    <a:pt x="232" y="590"/>
                    <a:pt x="232" y="590"/>
                  </a:cubicBezTo>
                  <a:cubicBezTo>
                    <a:pt x="232" y="714"/>
                    <a:pt x="232" y="714"/>
                    <a:pt x="232" y="714"/>
                  </a:cubicBezTo>
                  <a:cubicBezTo>
                    <a:pt x="211" y="714"/>
                    <a:pt x="211" y="714"/>
                    <a:pt x="211" y="714"/>
                  </a:cubicBezTo>
                  <a:cubicBezTo>
                    <a:pt x="211" y="778"/>
                    <a:pt x="211" y="778"/>
                    <a:pt x="211" y="778"/>
                  </a:cubicBezTo>
                  <a:cubicBezTo>
                    <a:pt x="20" y="778"/>
                    <a:pt x="20" y="778"/>
                    <a:pt x="20" y="778"/>
                  </a:cubicBezTo>
                  <a:cubicBezTo>
                    <a:pt x="20" y="778"/>
                    <a:pt x="0" y="778"/>
                    <a:pt x="0" y="798"/>
                  </a:cubicBezTo>
                  <a:cubicBezTo>
                    <a:pt x="0" y="815"/>
                    <a:pt x="0" y="815"/>
                    <a:pt x="0" y="815"/>
                  </a:cubicBezTo>
                  <a:cubicBezTo>
                    <a:pt x="0" y="815"/>
                    <a:pt x="0" y="836"/>
                    <a:pt x="20" y="836"/>
                  </a:cubicBezTo>
                  <a:cubicBezTo>
                    <a:pt x="63" y="836"/>
                    <a:pt x="63" y="836"/>
                    <a:pt x="63" y="836"/>
                  </a:cubicBezTo>
                  <a:cubicBezTo>
                    <a:pt x="65" y="836"/>
                    <a:pt x="65" y="836"/>
                    <a:pt x="65" y="836"/>
                  </a:cubicBezTo>
                  <a:cubicBezTo>
                    <a:pt x="65" y="836"/>
                    <a:pt x="65" y="836"/>
                    <a:pt x="65" y="836"/>
                  </a:cubicBezTo>
                  <a:cubicBezTo>
                    <a:pt x="64" y="836"/>
                    <a:pt x="63" y="836"/>
                    <a:pt x="63" y="836"/>
                  </a:cubicBezTo>
                  <a:cubicBezTo>
                    <a:pt x="44" y="836"/>
                    <a:pt x="29" y="851"/>
                    <a:pt x="29" y="869"/>
                  </a:cubicBezTo>
                  <a:cubicBezTo>
                    <a:pt x="29" y="888"/>
                    <a:pt x="44" y="903"/>
                    <a:pt x="63" y="903"/>
                  </a:cubicBezTo>
                  <a:cubicBezTo>
                    <a:pt x="82" y="903"/>
                    <a:pt x="97" y="888"/>
                    <a:pt x="97" y="869"/>
                  </a:cubicBezTo>
                  <a:cubicBezTo>
                    <a:pt x="97" y="852"/>
                    <a:pt x="83" y="837"/>
                    <a:pt x="66" y="836"/>
                  </a:cubicBezTo>
                  <a:cubicBezTo>
                    <a:pt x="423" y="836"/>
                    <a:pt x="423" y="836"/>
                    <a:pt x="423" y="836"/>
                  </a:cubicBezTo>
                  <a:cubicBezTo>
                    <a:pt x="423" y="836"/>
                    <a:pt x="423" y="836"/>
                    <a:pt x="423" y="836"/>
                  </a:cubicBezTo>
                  <a:cubicBezTo>
                    <a:pt x="455" y="836"/>
                    <a:pt x="455" y="836"/>
                    <a:pt x="455" y="836"/>
                  </a:cubicBezTo>
                  <a:cubicBezTo>
                    <a:pt x="455" y="836"/>
                    <a:pt x="475" y="836"/>
                    <a:pt x="475" y="815"/>
                  </a:cubicBezTo>
                  <a:cubicBezTo>
                    <a:pt x="475" y="798"/>
                    <a:pt x="475" y="798"/>
                    <a:pt x="475" y="798"/>
                  </a:cubicBezTo>
                  <a:cubicBezTo>
                    <a:pt x="475" y="798"/>
                    <a:pt x="475" y="778"/>
                    <a:pt x="455" y="778"/>
                  </a:cubicBezTo>
                  <a:cubicBezTo>
                    <a:pt x="299" y="778"/>
                    <a:pt x="299" y="778"/>
                    <a:pt x="299" y="778"/>
                  </a:cubicBezTo>
                  <a:cubicBezTo>
                    <a:pt x="299" y="714"/>
                    <a:pt x="299" y="714"/>
                    <a:pt x="299" y="714"/>
                  </a:cubicBezTo>
                  <a:cubicBezTo>
                    <a:pt x="278" y="714"/>
                    <a:pt x="278" y="714"/>
                    <a:pt x="278" y="714"/>
                  </a:cubicBezTo>
                  <a:cubicBezTo>
                    <a:pt x="278" y="590"/>
                    <a:pt x="278" y="590"/>
                    <a:pt x="278" y="590"/>
                  </a:cubicBezTo>
                  <a:cubicBezTo>
                    <a:pt x="455" y="590"/>
                    <a:pt x="455" y="590"/>
                    <a:pt x="455" y="59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 name="Freeform 9"/>
            <p:cNvSpPr>
              <a:spLocks/>
            </p:cNvSpPr>
            <p:nvPr/>
          </p:nvSpPr>
          <p:spPr bwMode="auto">
            <a:xfrm>
              <a:off x="-3846934" y="2186551"/>
              <a:ext cx="1713992" cy="1030872"/>
            </a:xfrm>
            <a:custGeom>
              <a:avLst/>
              <a:gdLst>
                <a:gd name="T0" fmla="*/ 667 w 740"/>
                <a:gd name="T1" fmla="*/ 221 h 445"/>
                <a:gd name="T2" fmla="*/ 545 w 740"/>
                <a:gd name="T3" fmla="*/ 126 h 445"/>
                <a:gd name="T4" fmla="*/ 544 w 740"/>
                <a:gd name="T5" fmla="*/ 126 h 445"/>
                <a:gd name="T6" fmla="*/ 544 w 740"/>
                <a:gd name="T7" fmla="*/ 126 h 445"/>
                <a:gd name="T8" fmla="*/ 418 w 740"/>
                <a:gd name="T9" fmla="*/ 0 h 445"/>
                <a:gd name="T10" fmla="*/ 308 w 740"/>
                <a:gd name="T11" fmla="*/ 66 h 445"/>
                <a:gd name="T12" fmla="*/ 268 w 740"/>
                <a:gd name="T13" fmla="*/ 59 h 445"/>
                <a:gd name="T14" fmla="*/ 150 w 740"/>
                <a:gd name="T15" fmla="*/ 177 h 445"/>
                <a:gd name="T16" fmla="*/ 150 w 740"/>
                <a:gd name="T17" fmla="*/ 178 h 445"/>
                <a:gd name="T18" fmla="*/ 134 w 740"/>
                <a:gd name="T19" fmla="*/ 177 h 445"/>
                <a:gd name="T20" fmla="*/ 0 w 740"/>
                <a:gd name="T21" fmla="*/ 311 h 445"/>
                <a:gd name="T22" fmla="*/ 134 w 740"/>
                <a:gd name="T23" fmla="*/ 445 h 445"/>
                <a:gd name="T24" fmla="*/ 624 w 740"/>
                <a:gd name="T25" fmla="*/ 445 h 445"/>
                <a:gd name="T26" fmla="*/ 740 w 740"/>
                <a:gd name="T27" fmla="*/ 329 h 445"/>
                <a:gd name="T28" fmla="*/ 667 w 740"/>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0" h="445">
                  <a:moveTo>
                    <a:pt x="667" y="221"/>
                  </a:moveTo>
                  <a:cubicBezTo>
                    <a:pt x="653" y="166"/>
                    <a:pt x="604" y="126"/>
                    <a:pt x="545" y="126"/>
                  </a:cubicBezTo>
                  <a:cubicBezTo>
                    <a:pt x="544" y="126"/>
                    <a:pt x="544" y="126"/>
                    <a:pt x="544" y="126"/>
                  </a:cubicBezTo>
                  <a:cubicBezTo>
                    <a:pt x="544" y="126"/>
                    <a:pt x="544" y="126"/>
                    <a:pt x="544" y="126"/>
                  </a:cubicBezTo>
                  <a:cubicBezTo>
                    <a:pt x="544" y="56"/>
                    <a:pt x="487" y="0"/>
                    <a:pt x="418" y="0"/>
                  </a:cubicBezTo>
                  <a:cubicBezTo>
                    <a:pt x="370" y="0"/>
                    <a:pt x="329" y="27"/>
                    <a:pt x="308" y="66"/>
                  </a:cubicBezTo>
                  <a:cubicBezTo>
                    <a:pt x="295" y="62"/>
                    <a:pt x="282" y="59"/>
                    <a:pt x="268" y="59"/>
                  </a:cubicBezTo>
                  <a:cubicBezTo>
                    <a:pt x="203" y="59"/>
                    <a:pt x="150" y="112"/>
                    <a:pt x="150" y="177"/>
                  </a:cubicBezTo>
                  <a:cubicBezTo>
                    <a:pt x="150" y="178"/>
                    <a:pt x="150" y="178"/>
                    <a:pt x="150" y="178"/>
                  </a:cubicBezTo>
                  <a:cubicBezTo>
                    <a:pt x="145" y="178"/>
                    <a:pt x="140" y="177"/>
                    <a:pt x="134" y="177"/>
                  </a:cubicBezTo>
                  <a:cubicBezTo>
                    <a:pt x="60" y="177"/>
                    <a:pt x="0" y="237"/>
                    <a:pt x="0" y="311"/>
                  </a:cubicBezTo>
                  <a:cubicBezTo>
                    <a:pt x="0" y="385"/>
                    <a:pt x="60" y="445"/>
                    <a:pt x="134" y="445"/>
                  </a:cubicBezTo>
                  <a:cubicBezTo>
                    <a:pt x="624" y="445"/>
                    <a:pt x="624" y="445"/>
                    <a:pt x="624" y="445"/>
                  </a:cubicBezTo>
                  <a:cubicBezTo>
                    <a:pt x="688" y="445"/>
                    <a:pt x="740" y="393"/>
                    <a:pt x="740" y="329"/>
                  </a:cubicBezTo>
                  <a:cubicBezTo>
                    <a:pt x="740" y="280"/>
                    <a:pt x="710"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 name="Freeform 10"/>
            <p:cNvSpPr>
              <a:spLocks noEditPoints="1"/>
            </p:cNvSpPr>
            <p:nvPr/>
          </p:nvSpPr>
          <p:spPr bwMode="auto">
            <a:xfrm>
              <a:off x="-2878156" y="2893119"/>
              <a:ext cx="361567" cy="242883"/>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7" y="170"/>
                  </a:moveTo>
                  <a:lnTo>
                    <a:pt x="255" y="170"/>
                  </a:lnTo>
                  <a:lnTo>
                    <a:pt x="255" y="7"/>
                  </a:lnTo>
                  <a:lnTo>
                    <a:pt x="7" y="7"/>
                  </a:lnTo>
                  <a:lnTo>
                    <a:pt x="7"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3" name="Freeform 11"/>
            <p:cNvSpPr>
              <a:spLocks noEditPoints="1"/>
            </p:cNvSpPr>
            <p:nvPr/>
          </p:nvSpPr>
          <p:spPr bwMode="auto">
            <a:xfrm>
              <a:off x="-2878156" y="2893119"/>
              <a:ext cx="361567" cy="242883"/>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moveTo>
                    <a:pt x="7" y="170"/>
                  </a:moveTo>
                  <a:lnTo>
                    <a:pt x="255" y="170"/>
                  </a:lnTo>
                  <a:lnTo>
                    <a:pt x="255" y="7"/>
                  </a:lnTo>
                  <a:lnTo>
                    <a:pt x="7" y="7"/>
                  </a:lnTo>
                  <a:lnTo>
                    <a:pt x="7"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4" name="Freeform 12"/>
            <p:cNvSpPr>
              <a:spLocks noEditPoints="1"/>
            </p:cNvSpPr>
            <p:nvPr/>
          </p:nvSpPr>
          <p:spPr bwMode="auto">
            <a:xfrm>
              <a:off x="-3325284" y="2479114"/>
              <a:ext cx="1192342" cy="738308"/>
            </a:xfrm>
            <a:custGeom>
              <a:avLst/>
              <a:gdLst>
                <a:gd name="T0" fmla="*/ 345 w 515"/>
                <a:gd name="T1" fmla="*/ 183 h 319"/>
                <a:gd name="T2" fmla="*/ 197 w 515"/>
                <a:gd name="T3" fmla="*/ 183 h 319"/>
                <a:gd name="T4" fmla="*/ 197 w 515"/>
                <a:gd name="T5" fmla="*/ 280 h 319"/>
                <a:gd name="T6" fmla="*/ 285 w 515"/>
                <a:gd name="T7" fmla="*/ 280 h 319"/>
                <a:gd name="T8" fmla="*/ 240 w 515"/>
                <a:gd name="T9" fmla="*/ 238 h 319"/>
                <a:gd name="T10" fmla="*/ 239 w 515"/>
                <a:gd name="T11" fmla="*/ 233 h 319"/>
                <a:gd name="T12" fmla="*/ 242 w 515"/>
                <a:gd name="T13" fmla="*/ 231 h 319"/>
                <a:gd name="T14" fmla="*/ 244 w 515"/>
                <a:gd name="T15" fmla="*/ 231 h 319"/>
                <a:gd name="T16" fmla="*/ 295 w 515"/>
                <a:gd name="T17" fmla="*/ 280 h 319"/>
                <a:gd name="T18" fmla="*/ 345 w 515"/>
                <a:gd name="T19" fmla="*/ 280 h 319"/>
                <a:gd name="T20" fmla="*/ 345 w 515"/>
                <a:gd name="T21" fmla="*/ 183 h 319"/>
                <a:gd name="T22" fmla="*/ 320 w 515"/>
                <a:gd name="T23" fmla="*/ 0 h 319"/>
                <a:gd name="T24" fmla="*/ 320 w 515"/>
                <a:gd name="T25" fmla="*/ 0 h 319"/>
                <a:gd name="T26" fmla="*/ 0 w 515"/>
                <a:gd name="T27" fmla="*/ 319 h 319"/>
                <a:gd name="T28" fmla="*/ 302 w 515"/>
                <a:gd name="T29" fmla="*/ 319 h 319"/>
                <a:gd name="T30" fmla="*/ 288 w 515"/>
                <a:gd name="T31" fmla="*/ 284 h 319"/>
                <a:gd name="T32" fmla="*/ 193 w 515"/>
                <a:gd name="T33" fmla="*/ 284 h 319"/>
                <a:gd name="T34" fmla="*/ 193 w 515"/>
                <a:gd name="T35" fmla="*/ 179 h 319"/>
                <a:gd name="T36" fmla="*/ 349 w 515"/>
                <a:gd name="T37" fmla="*/ 179 h 319"/>
                <a:gd name="T38" fmla="*/ 349 w 515"/>
                <a:gd name="T39" fmla="*/ 284 h 319"/>
                <a:gd name="T40" fmla="*/ 297 w 515"/>
                <a:gd name="T41" fmla="*/ 284 h 319"/>
                <a:gd name="T42" fmla="*/ 311 w 515"/>
                <a:gd name="T43" fmla="*/ 319 h 319"/>
                <a:gd name="T44" fmla="*/ 399 w 515"/>
                <a:gd name="T45" fmla="*/ 319 h 319"/>
                <a:gd name="T46" fmla="*/ 515 w 515"/>
                <a:gd name="T47" fmla="*/ 203 h 319"/>
                <a:gd name="T48" fmla="*/ 442 w 515"/>
                <a:gd name="T49" fmla="*/ 95 h 319"/>
                <a:gd name="T50" fmla="*/ 320 w 515"/>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5" h="319">
                  <a:moveTo>
                    <a:pt x="345" y="183"/>
                  </a:moveTo>
                  <a:cubicBezTo>
                    <a:pt x="197" y="183"/>
                    <a:pt x="197" y="183"/>
                    <a:pt x="197" y="183"/>
                  </a:cubicBezTo>
                  <a:cubicBezTo>
                    <a:pt x="197" y="280"/>
                    <a:pt x="197" y="280"/>
                    <a:pt x="197" y="280"/>
                  </a:cubicBezTo>
                  <a:cubicBezTo>
                    <a:pt x="285" y="280"/>
                    <a:pt x="285" y="280"/>
                    <a:pt x="285" y="280"/>
                  </a:cubicBezTo>
                  <a:cubicBezTo>
                    <a:pt x="275" y="264"/>
                    <a:pt x="260" y="249"/>
                    <a:pt x="240" y="238"/>
                  </a:cubicBezTo>
                  <a:cubicBezTo>
                    <a:pt x="239" y="237"/>
                    <a:pt x="238" y="235"/>
                    <a:pt x="239" y="233"/>
                  </a:cubicBezTo>
                  <a:cubicBezTo>
                    <a:pt x="240" y="231"/>
                    <a:pt x="241" y="231"/>
                    <a:pt x="242" y="231"/>
                  </a:cubicBezTo>
                  <a:cubicBezTo>
                    <a:pt x="243" y="231"/>
                    <a:pt x="244" y="231"/>
                    <a:pt x="244" y="231"/>
                  </a:cubicBezTo>
                  <a:cubicBezTo>
                    <a:pt x="267" y="244"/>
                    <a:pt x="284" y="261"/>
                    <a:pt x="295" y="280"/>
                  </a:cubicBezTo>
                  <a:cubicBezTo>
                    <a:pt x="345" y="280"/>
                    <a:pt x="345" y="280"/>
                    <a:pt x="345" y="280"/>
                  </a:cubicBezTo>
                  <a:cubicBezTo>
                    <a:pt x="345" y="183"/>
                    <a:pt x="345" y="183"/>
                    <a:pt x="345" y="183"/>
                  </a:cubicBezTo>
                  <a:moveTo>
                    <a:pt x="320" y="0"/>
                  </a:moveTo>
                  <a:cubicBezTo>
                    <a:pt x="320" y="0"/>
                    <a:pt x="320" y="0"/>
                    <a:pt x="320" y="0"/>
                  </a:cubicBezTo>
                  <a:cubicBezTo>
                    <a:pt x="0" y="319"/>
                    <a:pt x="0" y="319"/>
                    <a:pt x="0" y="319"/>
                  </a:cubicBezTo>
                  <a:cubicBezTo>
                    <a:pt x="302" y="319"/>
                    <a:pt x="302" y="319"/>
                    <a:pt x="302" y="319"/>
                  </a:cubicBezTo>
                  <a:cubicBezTo>
                    <a:pt x="299" y="307"/>
                    <a:pt x="294" y="295"/>
                    <a:pt x="288"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8" y="307"/>
                    <a:pt x="311" y="319"/>
                  </a:cubicBezTo>
                  <a:cubicBezTo>
                    <a:pt x="399" y="319"/>
                    <a:pt x="399" y="319"/>
                    <a:pt x="399" y="319"/>
                  </a:cubicBezTo>
                  <a:cubicBezTo>
                    <a:pt x="463" y="319"/>
                    <a:pt x="515" y="267"/>
                    <a:pt x="515" y="203"/>
                  </a:cubicBezTo>
                  <a:cubicBezTo>
                    <a:pt x="515" y="154"/>
                    <a:pt x="485" y="112"/>
                    <a:pt x="442" y="95"/>
                  </a:cubicBezTo>
                  <a:cubicBezTo>
                    <a:pt x="428" y="40"/>
                    <a:pt x="379" y="0"/>
                    <a:pt x="32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5" name="Freeform 13"/>
            <p:cNvSpPr>
              <a:spLocks/>
            </p:cNvSpPr>
            <p:nvPr/>
          </p:nvSpPr>
          <p:spPr bwMode="auto">
            <a:xfrm>
              <a:off x="-2878156" y="2893119"/>
              <a:ext cx="361567" cy="242883"/>
            </a:xfrm>
            <a:custGeom>
              <a:avLst/>
              <a:gdLst>
                <a:gd name="T0" fmla="*/ 156 w 156"/>
                <a:gd name="T1" fmla="*/ 0 h 105"/>
                <a:gd name="T2" fmla="*/ 0 w 156"/>
                <a:gd name="T3" fmla="*/ 0 h 105"/>
                <a:gd name="T4" fmla="*/ 0 w 156"/>
                <a:gd name="T5" fmla="*/ 105 h 105"/>
                <a:gd name="T6" fmla="*/ 95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2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5" y="105"/>
                    <a:pt x="95" y="105"/>
                    <a:pt x="95"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2" y="101"/>
                    <a:pt x="102" y="101"/>
                    <a:pt x="102" y="101"/>
                  </a:cubicBezTo>
                  <a:cubicBezTo>
                    <a:pt x="103"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6" name="Freeform 14"/>
            <p:cNvSpPr>
              <a:spLocks/>
            </p:cNvSpPr>
            <p:nvPr/>
          </p:nvSpPr>
          <p:spPr bwMode="auto">
            <a:xfrm>
              <a:off x="-3431546" y="4877581"/>
              <a:ext cx="124202" cy="143522"/>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3"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7" name="Freeform 15"/>
            <p:cNvSpPr>
              <a:spLocks/>
            </p:cNvSpPr>
            <p:nvPr/>
          </p:nvSpPr>
          <p:spPr bwMode="auto">
            <a:xfrm>
              <a:off x="-3279743" y="4877581"/>
              <a:ext cx="125582" cy="143522"/>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8" name="Freeform 16"/>
            <p:cNvSpPr>
              <a:spLocks/>
            </p:cNvSpPr>
            <p:nvPr/>
          </p:nvSpPr>
          <p:spPr bwMode="auto">
            <a:xfrm>
              <a:off x="-3235582" y="3011800"/>
              <a:ext cx="691393" cy="1909942"/>
            </a:xfrm>
            <a:custGeom>
              <a:avLst/>
              <a:gdLst>
                <a:gd name="T0" fmla="*/ 34 w 298"/>
                <a:gd name="T1" fmla="*/ 825 h 825"/>
                <a:gd name="T2" fmla="*/ 30 w 298"/>
                <a:gd name="T3" fmla="*/ 822 h 825"/>
                <a:gd name="T4" fmla="*/ 145 w 298"/>
                <a:gd name="T5" fmla="*/ 450 h 825"/>
                <a:gd name="T6" fmla="*/ 261 w 298"/>
                <a:gd name="T7" fmla="*/ 217 h 825"/>
                <a:gd name="T8" fmla="*/ 201 w 298"/>
                <a:gd name="T9" fmla="*/ 8 h 825"/>
                <a:gd name="T10" fmla="*/ 200 w 298"/>
                <a:gd name="T11" fmla="*/ 3 h 825"/>
                <a:gd name="T12" fmla="*/ 205 w 298"/>
                <a:gd name="T13" fmla="*/ 1 h 825"/>
                <a:gd name="T14" fmla="*/ 269 w 298"/>
                <a:gd name="T15" fmla="*/ 218 h 825"/>
                <a:gd name="T16" fmla="*/ 152 w 298"/>
                <a:gd name="T17" fmla="*/ 455 h 825"/>
                <a:gd name="T18" fmla="*/ 38 w 298"/>
                <a:gd name="T19" fmla="*/ 820 h 825"/>
                <a:gd name="T20" fmla="*/ 35 w 298"/>
                <a:gd name="T21" fmla="*/ 825 h 825"/>
                <a:gd name="T22" fmla="*/ 34 w 298"/>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825">
                  <a:moveTo>
                    <a:pt x="34" y="825"/>
                  </a:moveTo>
                  <a:cubicBezTo>
                    <a:pt x="32" y="825"/>
                    <a:pt x="31" y="823"/>
                    <a:pt x="30" y="822"/>
                  </a:cubicBezTo>
                  <a:cubicBezTo>
                    <a:pt x="0" y="676"/>
                    <a:pt x="74" y="561"/>
                    <a:pt x="145" y="450"/>
                  </a:cubicBezTo>
                  <a:cubicBezTo>
                    <a:pt x="192" y="377"/>
                    <a:pt x="241" y="302"/>
                    <a:pt x="261" y="217"/>
                  </a:cubicBezTo>
                  <a:cubicBezTo>
                    <a:pt x="273" y="170"/>
                    <a:pt x="289" y="57"/>
                    <a:pt x="201" y="8"/>
                  </a:cubicBezTo>
                  <a:cubicBezTo>
                    <a:pt x="200" y="7"/>
                    <a:pt x="199" y="5"/>
                    <a:pt x="200" y="3"/>
                  </a:cubicBezTo>
                  <a:cubicBezTo>
                    <a:pt x="201" y="1"/>
                    <a:pt x="203" y="0"/>
                    <a:pt x="205" y="1"/>
                  </a:cubicBezTo>
                  <a:cubicBezTo>
                    <a:pt x="298" y="53"/>
                    <a:pt x="281" y="170"/>
                    <a:pt x="269" y="218"/>
                  </a:cubicBezTo>
                  <a:cubicBezTo>
                    <a:pt x="248" y="305"/>
                    <a:pt x="199" y="381"/>
                    <a:pt x="152" y="455"/>
                  </a:cubicBezTo>
                  <a:cubicBezTo>
                    <a:pt x="78" y="569"/>
                    <a:pt x="9" y="677"/>
                    <a:pt x="38" y="820"/>
                  </a:cubicBezTo>
                  <a:cubicBezTo>
                    <a:pt x="39"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0" name="Freeform 17"/>
            <p:cNvSpPr>
              <a:spLocks/>
            </p:cNvSpPr>
            <p:nvPr/>
          </p:nvSpPr>
          <p:spPr bwMode="auto">
            <a:xfrm>
              <a:off x="-4988215" y="2858618"/>
              <a:ext cx="669313" cy="481625"/>
            </a:xfrm>
            <a:custGeom>
              <a:avLst/>
              <a:gdLst>
                <a:gd name="T0" fmla="*/ 0 w 289"/>
                <a:gd name="T1" fmla="*/ 37 h 208"/>
                <a:gd name="T2" fmla="*/ 286 w 289"/>
                <a:gd name="T3" fmla="*/ 208 h 208"/>
                <a:gd name="T4" fmla="*/ 289 w 289"/>
                <a:gd name="T5" fmla="*/ 208 h 208"/>
                <a:gd name="T6" fmla="*/ 289 w 289"/>
                <a:gd name="T7" fmla="*/ 129 h 208"/>
                <a:gd name="T8" fmla="*/ 70 w 289"/>
                <a:gd name="T9" fmla="*/ 0 h 208"/>
                <a:gd name="T10" fmla="*/ 0 w 289"/>
                <a:gd name="T11" fmla="*/ 37 h 208"/>
              </a:gdLst>
              <a:ahLst/>
              <a:cxnLst>
                <a:cxn ang="0">
                  <a:pos x="T0" y="T1"/>
                </a:cxn>
                <a:cxn ang="0">
                  <a:pos x="T2" y="T3"/>
                </a:cxn>
                <a:cxn ang="0">
                  <a:pos x="T4" y="T5"/>
                </a:cxn>
                <a:cxn ang="0">
                  <a:pos x="T6" y="T7"/>
                </a:cxn>
                <a:cxn ang="0">
                  <a:pos x="T8" y="T9"/>
                </a:cxn>
                <a:cxn ang="0">
                  <a:pos x="T10" y="T11"/>
                </a:cxn>
              </a:cxnLst>
              <a:rect l="0" t="0" r="r" b="b"/>
              <a:pathLst>
                <a:path w="289" h="208">
                  <a:moveTo>
                    <a:pt x="0" y="37"/>
                  </a:moveTo>
                  <a:cubicBezTo>
                    <a:pt x="42" y="120"/>
                    <a:pt x="133" y="208"/>
                    <a:pt x="286" y="208"/>
                  </a:cubicBezTo>
                  <a:cubicBezTo>
                    <a:pt x="287" y="208"/>
                    <a:pt x="288" y="208"/>
                    <a:pt x="289" y="208"/>
                  </a:cubicBezTo>
                  <a:cubicBezTo>
                    <a:pt x="289" y="129"/>
                    <a:pt x="289" y="129"/>
                    <a:pt x="289" y="129"/>
                  </a:cubicBezTo>
                  <a:cubicBezTo>
                    <a:pt x="164" y="128"/>
                    <a:pt x="106" y="67"/>
                    <a:pt x="70" y="0"/>
                  </a:cubicBezTo>
                  <a:cubicBezTo>
                    <a:pt x="42" y="11"/>
                    <a:pt x="0" y="37"/>
                    <a:pt x="0" y="37"/>
                  </a:cubicBezTo>
                </a:path>
              </a:pathLst>
            </a:custGeom>
            <a:solidFill>
              <a:srgbClr val="672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1" name="Rectangle 18"/>
            <p:cNvSpPr>
              <a:spLocks noChangeArrowheads="1"/>
            </p:cNvSpPr>
            <p:nvPr/>
          </p:nvSpPr>
          <p:spPr bwMode="auto">
            <a:xfrm>
              <a:off x="-3595769" y="5016963"/>
              <a:ext cx="742454" cy="1297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Rectangle 19"/>
            <p:cNvSpPr>
              <a:spLocks noChangeArrowheads="1"/>
            </p:cNvSpPr>
            <p:nvPr/>
          </p:nvSpPr>
          <p:spPr bwMode="auto">
            <a:xfrm>
              <a:off x="-3595769" y="5016963"/>
              <a:ext cx="742454" cy="12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3" name="Freeform 20"/>
            <p:cNvSpPr>
              <a:spLocks/>
            </p:cNvSpPr>
            <p:nvPr/>
          </p:nvSpPr>
          <p:spPr bwMode="auto">
            <a:xfrm>
              <a:off x="-4561787" y="4983842"/>
              <a:ext cx="400207" cy="22494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4" name="Freeform 21"/>
            <p:cNvSpPr>
              <a:spLocks/>
            </p:cNvSpPr>
            <p:nvPr/>
          </p:nvSpPr>
          <p:spPr bwMode="auto">
            <a:xfrm>
              <a:off x="-4561787" y="4983842"/>
              <a:ext cx="400207" cy="22494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22"/>
            <p:cNvSpPr>
              <a:spLocks/>
            </p:cNvSpPr>
            <p:nvPr/>
          </p:nvSpPr>
          <p:spPr bwMode="auto">
            <a:xfrm>
              <a:off x="-5663048" y="4006791"/>
              <a:ext cx="1327585" cy="977051"/>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23"/>
            <p:cNvSpPr>
              <a:spLocks/>
            </p:cNvSpPr>
            <p:nvPr/>
          </p:nvSpPr>
          <p:spPr bwMode="auto">
            <a:xfrm>
              <a:off x="-5663048" y="4006791"/>
              <a:ext cx="1327585" cy="977051"/>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Rectangle 24"/>
            <p:cNvSpPr>
              <a:spLocks noChangeArrowheads="1"/>
            </p:cNvSpPr>
            <p:nvPr/>
          </p:nvSpPr>
          <p:spPr bwMode="auto">
            <a:xfrm>
              <a:off x="-4858493" y="4037152"/>
              <a:ext cx="224944" cy="946691"/>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Rectangle 25"/>
            <p:cNvSpPr>
              <a:spLocks noChangeArrowheads="1"/>
            </p:cNvSpPr>
            <p:nvPr/>
          </p:nvSpPr>
          <p:spPr bwMode="auto">
            <a:xfrm>
              <a:off x="-4858493" y="4037152"/>
              <a:ext cx="224944" cy="946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26"/>
            <p:cNvSpPr>
              <a:spLocks/>
            </p:cNvSpPr>
            <p:nvPr/>
          </p:nvSpPr>
          <p:spPr bwMode="auto">
            <a:xfrm>
              <a:off x="-5663048" y="2527414"/>
              <a:ext cx="924617" cy="1479377"/>
            </a:xfrm>
            <a:custGeom>
              <a:avLst/>
              <a:gdLst>
                <a:gd name="T0" fmla="*/ 321 w 399"/>
                <a:gd name="T1" fmla="*/ 13 h 639"/>
                <a:gd name="T2" fmla="*/ 101 w 399"/>
                <a:gd name="T3" fmla="*/ 13 h 639"/>
                <a:gd name="T4" fmla="*/ 0 w 399"/>
                <a:gd name="T5" fmla="*/ 142 h 639"/>
                <a:gd name="T6" fmla="*/ 0 w 399"/>
                <a:gd name="T7" fmla="*/ 639 h 639"/>
                <a:gd name="T8" fmla="*/ 399 w 399"/>
                <a:gd name="T9" fmla="*/ 639 h 639"/>
                <a:gd name="T10" fmla="*/ 399 w 399"/>
                <a:gd name="T11" fmla="*/ 148 h 639"/>
                <a:gd name="T12" fmla="*/ 321 w 399"/>
                <a:gd name="T13" fmla="*/ 13 h 639"/>
              </a:gdLst>
              <a:ahLst/>
              <a:cxnLst>
                <a:cxn ang="0">
                  <a:pos x="T0" y="T1"/>
                </a:cxn>
                <a:cxn ang="0">
                  <a:pos x="T2" y="T3"/>
                </a:cxn>
                <a:cxn ang="0">
                  <a:pos x="T4" y="T5"/>
                </a:cxn>
                <a:cxn ang="0">
                  <a:pos x="T6" y="T7"/>
                </a:cxn>
                <a:cxn ang="0">
                  <a:pos x="T8" y="T9"/>
                </a:cxn>
                <a:cxn ang="0">
                  <a:pos x="T10" y="T11"/>
                </a:cxn>
                <a:cxn ang="0">
                  <a:pos x="T12" y="T13"/>
                </a:cxn>
              </a:cxnLst>
              <a:rect l="0" t="0" r="r" b="b"/>
              <a:pathLst>
                <a:path w="399" h="639">
                  <a:moveTo>
                    <a:pt x="321" y="13"/>
                  </a:moveTo>
                  <a:cubicBezTo>
                    <a:pt x="101" y="13"/>
                    <a:pt x="101" y="13"/>
                    <a:pt x="101" y="13"/>
                  </a:cubicBezTo>
                  <a:cubicBezTo>
                    <a:pt x="101" y="13"/>
                    <a:pt x="0" y="0"/>
                    <a:pt x="0" y="142"/>
                  </a:cubicBezTo>
                  <a:cubicBezTo>
                    <a:pt x="0" y="639"/>
                    <a:pt x="0" y="639"/>
                    <a:pt x="0" y="639"/>
                  </a:cubicBezTo>
                  <a:cubicBezTo>
                    <a:pt x="399" y="639"/>
                    <a:pt x="399" y="639"/>
                    <a:pt x="399" y="639"/>
                  </a:cubicBezTo>
                  <a:cubicBezTo>
                    <a:pt x="399" y="148"/>
                    <a:pt x="399" y="148"/>
                    <a:pt x="399" y="148"/>
                  </a:cubicBezTo>
                  <a:cubicBezTo>
                    <a:pt x="399" y="34"/>
                    <a:pt x="341" y="16"/>
                    <a:pt x="321" y="13"/>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Rectangle 27"/>
            <p:cNvSpPr>
              <a:spLocks noChangeArrowheads="1"/>
            </p:cNvSpPr>
            <p:nvPr/>
          </p:nvSpPr>
          <p:spPr bwMode="auto">
            <a:xfrm>
              <a:off x="-4490026" y="4983842"/>
              <a:ext cx="66241" cy="224943"/>
            </a:xfrm>
            <a:prstGeom prst="rect">
              <a:avLst/>
            </a:prstGeom>
            <a:solidFill>
              <a:srgbClr val="1221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Rectangle 28"/>
            <p:cNvSpPr>
              <a:spLocks noChangeArrowheads="1"/>
            </p:cNvSpPr>
            <p:nvPr/>
          </p:nvSpPr>
          <p:spPr bwMode="auto">
            <a:xfrm>
              <a:off x="-4490026" y="4983842"/>
              <a:ext cx="66241" cy="224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Rectangle 29"/>
            <p:cNvSpPr>
              <a:spLocks noChangeArrowheads="1"/>
            </p:cNvSpPr>
            <p:nvPr/>
          </p:nvSpPr>
          <p:spPr bwMode="auto">
            <a:xfrm>
              <a:off x="-4490026" y="4128233"/>
              <a:ext cx="66241" cy="855610"/>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Rectangle 30"/>
            <p:cNvSpPr>
              <a:spLocks noChangeArrowheads="1"/>
            </p:cNvSpPr>
            <p:nvPr/>
          </p:nvSpPr>
          <p:spPr bwMode="auto">
            <a:xfrm>
              <a:off x="-4490026" y="4128233"/>
              <a:ext cx="66241" cy="85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31"/>
            <p:cNvSpPr>
              <a:spLocks/>
            </p:cNvSpPr>
            <p:nvPr/>
          </p:nvSpPr>
          <p:spPr bwMode="auto">
            <a:xfrm>
              <a:off x="-4858493" y="4983842"/>
              <a:ext cx="338106" cy="22494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32"/>
            <p:cNvSpPr>
              <a:spLocks/>
            </p:cNvSpPr>
            <p:nvPr/>
          </p:nvSpPr>
          <p:spPr bwMode="auto">
            <a:xfrm>
              <a:off x="-4858493" y="4983842"/>
              <a:ext cx="338106" cy="22494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33"/>
            <p:cNvSpPr>
              <a:spLocks noEditPoints="1"/>
            </p:cNvSpPr>
            <p:nvPr/>
          </p:nvSpPr>
          <p:spPr bwMode="auto">
            <a:xfrm>
              <a:off x="-4858493" y="4491177"/>
              <a:ext cx="0" cy="572706"/>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close/>
                  <a:moveTo>
                    <a:pt x="0" y="0"/>
                  </a:moveTo>
                  <a:lnTo>
                    <a:pt x="0" y="0"/>
                  </a:lnTo>
                  <a:lnTo>
                    <a:pt x="0" y="316"/>
                  </a:lnTo>
                  <a:lnTo>
                    <a:pt x="0" y="316"/>
                  </a:lnTo>
                  <a:lnTo>
                    <a:pt x="0"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Freeform 34"/>
            <p:cNvSpPr>
              <a:spLocks noEditPoints="1"/>
            </p:cNvSpPr>
            <p:nvPr/>
          </p:nvSpPr>
          <p:spPr bwMode="auto">
            <a:xfrm>
              <a:off x="-4858493" y="4491177"/>
              <a:ext cx="0" cy="572706"/>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moveTo>
                    <a:pt x="0" y="0"/>
                  </a:moveTo>
                  <a:lnTo>
                    <a:pt x="0" y="0"/>
                  </a:lnTo>
                  <a:lnTo>
                    <a:pt x="0" y="316"/>
                  </a:lnTo>
                  <a:lnTo>
                    <a:pt x="0" y="3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35"/>
            <p:cNvSpPr>
              <a:spLocks noChangeArrowheads="1"/>
            </p:cNvSpPr>
            <p:nvPr/>
          </p:nvSpPr>
          <p:spPr bwMode="auto">
            <a:xfrm>
              <a:off x="-4858493" y="5063883"/>
              <a:ext cx="1380" cy="144902"/>
            </a:xfrm>
            <a:prstGeom prst="rect">
              <a:avLst/>
            </a:prstGeom>
            <a:solidFill>
              <a:srgbClr val="0090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0" name="Rectangle 36"/>
            <p:cNvSpPr>
              <a:spLocks noChangeArrowheads="1"/>
            </p:cNvSpPr>
            <p:nvPr/>
          </p:nvSpPr>
          <p:spPr bwMode="auto">
            <a:xfrm>
              <a:off x="-4858493" y="5063883"/>
              <a:ext cx="1380" cy="14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1" name="Freeform 37"/>
            <p:cNvSpPr>
              <a:spLocks noEditPoints="1"/>
            </p:cNvSpPr>
            <p:nvPr/>
          </p:nvSpPr>
          <p:spPr bwMode="auto">
            <a:xfrm>
              <a:off x="-5663048" y="4228974"/>
              <a:ext cx="804555" cy="832149"/>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close/>
                  <a:moveTo>
                    <a:pt x="150" y="0"/>
                  </a:moveTo>
                  <a:lnTo>
                    <a:pt x="93" y="0"/>
                  </a:lnTo>
                  <a:lnTo>
                    <a:pt x="0" y="0"/>
                  </a:lnTo>
                  <a:lnTo>
                    <a:pt x="0" y="4"/>
                  </a:lnTo>
                  <a:lnTo>
                    <a:pt x="150" y="4"/>
                  </a:lnTo>
                  <a:lnTo>
                    <a:pt x="150" y="0"/>
                  </a:lnTo>
                  <a:close/>
                  <a:moveTo>
                    <a:pt x="583" y="0"/>
                  </a:moveTo>
                  <a:lnTo>
                    <a:pt x="286" y="0"/>
                  </a:lnTo>
                  <a:lnTo>
                    <a:pt x="265" y="0"/>
                  </a:lnTo>
                  <a:lnTo>
                    <a:pt x="265" y="4"/>
                  </a:lnTo>
                  <a:lnTo>
                    <a:pt x="583" y="4"/>
                  </a:lnTo>
                  <a:lnTo>
                    <a:pt x="583" y="190"/>
                  </a:lnTo>
                  <a:lnTo>
                    <a:pt x="583" y="190"/>
                  </a:lnTo>
                  <a:lnTo>
                    <a:pt x="583" y="0"/>
                  </a:lnTo>
                  <a:close/>
                </a:path>
              </a:pathLst>
            </a:custGeom>
            <a:solidFill>
              <a:srgbClr val="0061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2" name="Freeform 38"/>
            <p:cNvSpPr>
              <a:spLocks noEditPoints="1"/>
            </p:cNvSpPr>
            <p:nvPr/>
          </p:nvSpPr>
          <p:spPr bwMode="auto">
            <a:xfrm>
              <a:off x="-5663048" y="4228974"/>
              <a:ext cx="804555" cy="832149"/>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moveTo>
                    <a:pt x="150" y="0"/>
                  </a:moveTo>
                  <a:lnTo>
                    <a:pt x="93" y="0"/>
                  </a:lnTo>
                  <a:lnTo>
                    <a:pt x="0" y="0"/>
                  </a:lnTo>
                  <a:lnTo>
                    <a:pt x="0" y="4"/>
                  </a:lnTo>
                  <a:lnTo>
                    <a:pt x="150" y="4"/>
                  </a:lnTo>
                  <a:lnTo>
                    <a:pt x="150" y="0"/>
                  </a:lnTo>
                  <a:moveTo>
                    <a:pt x="583" y="0"/>
                  </a:moveTo>
                  <a:lnTo>
                    <a:pt x="286" y="0"/>
                  </a:lnTo>
                  <a:lnTo>
                    <a:pt x="265" y="0"/>
                  </a:lnTo>
                  <a:lnTo>
                    <a:pt x="265" y="4"/>
                  </a:lnTo>
                  <a:lnTo>
                    <a:pt x="583" y="4"/>
                  </a:lnTo>
                  <a:lnTo>
                    <a:pt x="583" y="190"/>
                  </a:lnTo>
                  <a:lnTo>
                    <a:pt x="583" y="190"/>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3" name="Freeform 39"/>
            <p:cNvSpPr>
              <a:spLocks noEditPoints="1"/>
            </p:cNvSpPr>
            <p:nvPr/>
          </p:nvSpPr>
          <p:spPr bwMode="auto">
            <a:xfrm>
              <a:off x="-5663048" y="4128233"/>
              <a:ext cx="804555" cy="100741"/>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close/>
                  <a:moveTo>
                    <a:pt x="583" y="0"/>
                  </a:moveTo>
                  <a:lnTo>
                    <a:pt x="265" y="0"/>
                  </a:lnTo>
                  <a:lnTo>
                    <a:pt x="265" y="73"/>
                  </a:lnTo>
                  <a:lnTo>
                    <a:pt x="286" y="73"/>
                  </a:lnTo>
                  <a:lnTo>
                    <a:pt x="583" y="73"/>
                  </a:lnTo>
                  <a:lnTo>
                    <a:pt x="583"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4" name="Freeform 40"/>
            <p:cNvSpPr>
              <a:spLocks noEditPoints="1"/>
            </p:cNvSpPr>
            <p:nvPr/>
          </p:nvSpPr>
          <p:spPr bwMode="auto">
            <a:xfrm>
              <a:off x="-5663048" y="4128233"/>
              <a:ext cx="804555" cy="100741"/>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moveTo>
                    <a:pt x="583" y="0"/>
                  </a:moveTo>
                  <a:lnTo>
                    <a:pt x="265" y="0"/>
                  </a:lnTo>
                  <a:lnTo>
                    <a:pt x="265" y="73"/>
                  </a:lnTo>
                  <a:lnTo>
                    <a:pt x="286" y="73"/>
                  </a:lnTo>
                  <a:lnTo>
                    <a:pt x="583" y="73"/>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5" name="Freeform 41"/>
            <p:cNvSpPr>
              <a:spLocks/>
            </p:cNvSpPr>
            <p:nvPr/>
          </p:nvSpPr>
          <p:spPr bwMode="auto">
            <a:xfrm>
              <a:off x="-4858493" y="4128233"/>
              <a:ext cx="106262" cy="85561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6" name="Freeform 42"/>
            <p:cNvSpPr>
              <a:spLocks/>
            </p:cNvSpPr>
            <p:nvPr/>
          </p:nvSpPr>
          <p:spPr bwMode="auto">
            <a:xfrm>
              <a:off x="-4858493" y="4128233"/>
              <a:ext cx="106262" cy="85561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7" name="Freeform 43"/>
            <p:cNvSpPr>
              <a:spLocks/>
            </p:cNvSpPr>
            <p:nvPr/>
          </p:nvSpPr>
          <p:spPr bwMode="auto">
            <a:xfrm>
              <a:off x="-4858493" y="4983842"/>
              <a:ext cx="106262" cy="22494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close/>
                </a:path>
              </a:pathLst>
            </a:custGeom>
            <a:solidFill>
              <a:srgbClr val="122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8" name="Freeform 44"/>
            <p:cNvSpPr>
              <a:spLocks/>
            </p:cNvSpPr>
            <p:nvPr/>
          </p:nvSpPr>
          <p:spPr bwMode="auto">
            <a:xfrm>
              <a:off x="-4858493" y="4983842"/>
              <a:ext cx="106262" cy="22494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45"/>
            <p:cNvSpPr>
              <a:spLocks noChangeArrowheads="1"/>
            </p:cNvSpPr>
            <p:nvPr/>
          </p:nvSpPr>
          <p:spPr bwMode="auto">
            <a:xfrm>
              <a:off x="-4650109" y="3438225"/>
              <a:ext cx="160083" cy="17705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46"/>
            <p:cNvSpPr>
              <a:spLocks noChangeArrowheads="1"/>
            </p:cNvSpPr>
            <p:nvPr/>
          </p:nvSpPr>
          <p:spPr bwMode="auto">
            <a:xfrm>
              <a:off x="-4650109" y="3438225"/>
              <a:ext cx="160083" cy="177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Freeform 47"/>
            <p:cNvSpPr>
              <a:spLocks/>
            </p:cNvSpPr>
            <p:nvPr/>
          </p:nvSpPr>
          <p:spPr bwMode="auto">
            <a:xfrm>
              <a:off x="-3235582" y="3438225"/>
              <a:ext cx="162843" cy="1770560"/>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48"/>
            <p:cNvSpPr>
              <a:spLocks/>
            </p:cNvSpPr>
            <p:nvPr/>
          </p:nvSpPr>
          <p:spPr bwMode="auto">
            <a:xfrm>
              <a:off x="-3235582" y="3438225"/>
              <a:ext cx="162843" cy="1770560"/>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Freeform 49"/>
            <p:cNvSpPr>
              <a:spLocks/>
            </p:cNvSpPr>
            <p:nvPr/>
          </p:nvSpPr>
          <p:spPr bwMode="auto">
            <a:xfrm>
              <a:off x="-4571447"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Freeform 50"/>
            <p:cNvSpPr>
              <a:spLocks/>
            </p:cNvSpPr>
            <p:nvPr/>
          </p:nvSpPr>
          <p:spPr bwMode="auto">
            <a:xfrm>
              <a:off x="-4571447"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Freeform 51"/>
            <p:cNvSpPr>
              <a:spLocks noEditPoints="1"/>
            </p:cNvSpPr>
            <p:nvPr/>
          </p:nvSpPr>
          <p:spPr bwMode="auto">
            <a:xfrm>
              <a:off x="-3072739" y="3486525"/>
              <a:ext cx="0" cy="1530437"/>
            </a:xfrm>
            <a:custGeom>
              <a:avLst/>
              <a:gdLst>
                <a:gd name="T0" fmla="*/ 390 h 661"/>
                <a:gd name="T1" fmla="*/ 391 h 661"/>
                <a:gd name="T2" fmla="*/ 661 h 661"/>
                <a:gd name="T3" fmla="*/ 661 h 661"/>
                <a:gd name="T4" fmla="*/ 390 h 661"/>
                <a:gd name="T5" fmla="*/ 0 h 661"/>
                <a:gd name="T6" fmla="*/ 0 h 661"/>
                <a:gd name="T7" fmla="*/ 373 h 661"/>
                <a:gd name="T8" fmla="*/ 373 h 661"/>
                <a:gd name="T9" fmla="*/ 0 h 66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61">
                  <a:moveTo>
                    <a:pt x="0" y="390"/>
                  </a:moveTo>
                  <a:cubicBezTo>
                    <a:pt x="0" y="390"/>
                    <a:pt x="0" y="391"/>
                    <a:pt x="0" y="391"/>
                  </a:cubicBezTo>
                  <a:cubicBezTo>
                    <a:pt x="0" y="661"/>
                    <a:pt x="0" y="661"/>
                    <a:pt x="0" y="661"/>
                  </a:cubicBezTo>
                  <a:cubicBezTo>
                    <a:pt x="0" y="661"/>
                    <a:pt x="0" y="661"/>
                    <a:pt x="0" y="661"/>
                  </a:cubicBezTo>
                  <a:cubicBezTo>
                    <a:pt x="0" y="390"/>
                    <a:pt x="0" y="390"/>
                    <a:pt x="0" y="390"/>
                  </a:cubicBezTo>
                  <a:moveTo>
                    <a:pt x="0" y="0"/>
                  </a:moveTo>
                  <a:cubicBezTo>
                    <a:pt x="0" y="0"/>
                    <a:pt x="0" y="0"/>
                    <a:pt x="0" y="0"/>
                  </a:cubicBezTo>
                  <a:cubicBezTo>
                    <a:pt x="0" y="373"/>
                    <a:pt x="0" y="373"/>
                    <a:pt x="0" y="373"/>
                  </a:cubicBezTo>
                  <a:cubicBezTo>
                    <a:pt x="0" y="373"/>
                    <a:pt x="0" y="373"/>
                    <a:pt x="0" y="373"/>
                  </a:cubicBezTo>
                  <a:cubicBezTo>
                    <a:pt x="0" y="0"/>
                    <a:pt x="0" y="0"/>
                    <a:pt x="0"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Freeform 52"/>
            <p:cNvSpPr>
              <a:spLocks/>
            </p:cNvSpPr>
            <p:nvPr/>
          </p:nvSpPr>
          <p:spPr bwMode="auto">
            <a:xfrm>
              <a:off x="-3072739" y="5146684"/>
              <a:ext cx="0" cy="62101"/>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Freeform 53"/>
            <p:cNvSpPr>
              <a:spLocks/>
            </p:cNvSpPr>
            <p:nvPr/>
          </p:nvSpPr>
          <p:spPr bwMode="auto">
            <a:xfrm>
              <a:off x="-3072739" y="5146684"/>
              <a:ext cx="0" cy="62101"/>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54"/>
            <p:cNvSpPr>
              <a:spLocks/>
            </p:cNvSpPr>
            <p:nvPr/>
          </p:nvSpPr>
          <p:spPr bwMode="auto">
            <a:xfrm>
              <a:off x="-3072739" y="4350415"/>
              <a:ext cx="0" cy="41400"/>
            </a:xfrm>
            <a:custGeom>
              <a:avLst/>
              <a:gdLst>
                <a:gd name="T0" fmla="*/ 0 h 18"/>
                <a:gd name="T1" fmla="*/ 0 h 18"/>
                <a:gd name="T2" fmla="*/ 18 h 18"/>
                <a:gd name="T3" fmla="*/ 17 h 18"/>
                <a:gd name="T4" fmla="*/ 0 h 18"/>
              </a:gdLst>
              <a:ahLst/>
              <a:cxnLst>
                <a:cxn ang="0">
                  <a:pos x="0" y="T0"/>
                </a:cxn>
                <a:cxn ang="0">
                  <a:pos x="0" y="T1"/>
                </a:cxn>
                <a:cxn ang="0">
                  <a:pos x="0" y="T2"/>
                </a:cxn>
                <a:cxn ang="0">
                  <a:pos x="0" y="T3"/>
                </a:cxn>
                <a:cxn ang="0">
                  <a:pos x="0" y="T4"/>
                </a:cxn>
              </a:cxnLst>
              <a:rect l="0" t="0" r="r" b="b"/>
              <a:pathLst>
                <a:path h="18">
                  <a:moveTo>
                    <a:pt x="0" y="0"/>
                  </a:moveTo>
                  <a:cubicBezTo>
                    <a:pt x="0" y="0"/>
                    <a:pt x="0" y="0"/>
                    <a:pt x="0" y="0"/>
                  </a:cubicBezTo>
                  <a:cubicBezTo>
                    <a:pt x="0" y="18"/>
                    <a:pt x="0" y="18"/>
                    <a:pt x="0" y="18"/>
                  </a:cubicBezTo>
                  <a:cubicBezTo>
                    <a:pt x="0" y="18"/>
                    <a:pt x="0" y="17"/>
                    <a:pt x="0" y="17"/>
                  </a:cubicBezTo>
                  <a:cubicBezTo>
                    <a:pt x="0" y="0"/>
                    <a:pt x="0" y="0"/>
                    <a:pt x="0" y="0"/>
                  </a:cubicBezTo>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55"/>
            <p:cNvSpPr>
              <a:spLocks noChangeArrowheads="1"/>
            </p:cNvSpPr>
            <p:nvPr/>
          </p:nvSpPr>
          <p:spPr bwMode="auto">
            <a:xfrm>
              <a:off x="-3072739" y="5016963"/>
              <a:ext cx="1380" cy="129721"/>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56"/>
            <p:cNvSpPr>
              <a:spLocks noChangeArrowheads="1"/>
            </p:cNvSpPr>
            <p:nvPr/>
          </p:nvSpPr>
          <p:spPr bwMode="auto">
            <a:xfrm>
              <a:off x="-3072739" y="5016963"/>
              <a:ext cx="1380" cy="12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Freeform 57"/>
            <p:cNvSpPr>
              <a:spLocks/>
            </p:cNvSpPr>
            <p:nvPr/>
          </p:nvSpPr>
          <p:spPr bwMode="auto">
            <a:xfrm>
              <a:off x="-3154161"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Freeform 58"/>
            <p:cNvSpPr>
              <a:spLocks/>
            </p:cNvSpPr>
            <p:nvPr/>
          </p:nvSpPr>
          <p:spPr bwMode="auto">
            <a:xfrm>
              <a:off x="-3154161"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59"/>
            <p:cNvSpPr>
              <a:spLocks noChangeArrowheads="1"/>
            </p:cNvSpPr>
            <p:nvPr/>
          </p:nvSpPr>
          <p:spPr bwMode="auto">
            <a:xfrm>
              <a:off x="-4034617" y="3438225"/>
              <a:ext cx="160083" cy="17705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60"/>
            <p:cNvSpPr>
              <a:spLocks noChangeArrowheads="1"/>
            </p:cNvSpPr>
            <p:nvPr/>
          </p:nvSpPr>
          <p:spPr bwMode="auto">
            <a:xfrm>
              <a:off x="-4034617" y="3438225"/>
              <a:ext cx="160083" cy="177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Freeform 61"/>
            <p:cNvSpPr>
              <a:spLocks/>
            </p:cNvSpPr>
            <p:nvPr/>
          </p:nvSpPr>
          <p:spPr bwMode="auto">
            <a:xfrm>
              <a:off x="-3955956" y="5063883"/>
              <a:ext cx="81422" cy="144902"/>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62"/>
            <p:cNvSpPr>
              <a:spLocks/>
            </p:cNvSpPr>
            <p:nvPr/>
          </p:nvSpPr>
          <p:spPr bwMode="auto">
            <a:xfrm>
              <a:off x="-3955956" y="5063883"/>
              <a:ext cx="81422" cy="144902"/>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63"/>
            <p:cNvSpPr>
              <a:spLocks/>
            </p:cNvSpPr>
            <p:nvPr/>
          </p:nvSpPr>
          <p:spPr bwMode="auto">
            <a:xfrm>
              <a:off x="-3955956"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64"/>
            <p:cNvSpPr>
              <a:spLocks/>
            </p:cNvSpPr>
            <p:nvPr/>
          </p:nvSpPr>
          <p:spPr bwMode="auto">
            <a:xfrm>
              <a:off x="-3955956"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Rectangle 65"/>
            <p:cNvSpPr>
              <a:spLocks noChangeArrowheads="1"/>
            </p:cNvSpPr>
            <p:nvPr/>
          </p:nvSpPr>
          <p:spPr bwMode="auto">
            <a:xfrm>
              <a:off x="-4837792" y="3319543"/>
              <a:ext cx="161463" cy="68724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Rectangle 66"/>
            <p:cNvSpPr>
              <a:spLocks noChangeArrowheads="1"/>
            </p:cNvSpPr>
            <p:nvPr/>
          </p:nvSpPr>
          <p:spPr bwMode="auto">
            <a:xfrm>
              <a:off x="-4837792" y="3319543"/>
              <a:ext cx="161463" cy="68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67"/>
            <p:cNvSpPr>
              <a:spLocks/>
            </p:cNvSpPr>
            <p:nvPr/>
          </p:nvSpPr>
          <p:spPr bwMode="auto">
            <a:xfrm>
              <a:off x="-5664428" y="3870170"/>
              <a:ext cx="1380" cy="136622"/>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Freeform 68"/>
            <p:cNvSpPr>
              <a:spLocks/>
            </p:cNvSpPr>
            <p:nvPr/>
          </p:nvSpPr>
          <p:spPr bwMode="auto">
            <a:xfrm>
              <a:off x="-5664428" y="3870170"/>
              <a:ext cx="1380" cy="136622"/>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Rectangle 69"/>
            <p:cNvSpPr>
              <a:spLocks noChangeArrowheads="1"/>
            </p:cNvSpPr>
            <p:nvPr/>
          </p:nvSpPr>
          <p:spPr bwMode="auto">
            <a:xfrm>
              <a:off x="-5663048" y="3351284"/>
              <a:ext cx="1380" cy="518886"/>
            </a:xfrm>
            <a:prstGeom prst="rect">
              <a:avLst/>
            </a:prstGeom>
            <a:solidFill>
              <a:srgbClr val="0061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70"/>
            <p:cNvSpPr>
              <a:spLocks/>
            </p:cNvSpPr>
            <p:nvPr/>
          </p:nvSpPr>
          <p:spPr bwMode="auto">
            <a:xfrm>
              <a:off x="-5663048" y="3351284"/>
              <a:ext cx="0" cy="518886"/>
            </a:xfrm>
            <a:custGeom>
              <a:avLst/>
              <a:gdLst>
                <a:gd name="T0" fmla="*/ 0 h 376"/>
                <a:gd name="T1" fmla="*/ 376 h 376"/>
                <a:gd name="T2" fmla="*/ 376 h 376"/>
                <a:gd name="T3" fmla="*/ 0 h 376"/>
              </a:gdLst>
              <a:ahLst/>
              <a:cxnLst>
                <a:cxn ang="0">
                  <a:pos x="0" y="T0"/>
                </a:cxn>
                <a:cxn ang="0">
                  <a:pos x="0" y="T1"/>
                </a:cxn>
                <a:cxn ang="0">
                  <a:pos x="0" y="T2"/>
                </a:cxn>
                <a:cxn ang="0">
                  <a:pos x="0" y="T3"/>
                </a:cxn>
              </a:cxnLst>
              <a:rect l="0" t="0" r="r" b="b"/>
              <a:pathLst>
                <a:path h="376">
                  <a:moveTo>
                    <a:pt x="0" y="0"/>
                  </a:moveTo>
                  <a:lnTo>
                    <a:pt x="0" y="376"/>
                  </a:lnTo>
                  <a:lnTo>
                    <a:pt x="0" y="37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Freeform 71"/>
            <p:cNvSpPr>
              <a:spLocks noEditPoints="1"/>
            </p:cNvSpPr>
            <p:nvPr/>
          </p:nvSpPr>
          <p:spPr bwMode="auto">
            <a:xfrm>
              <a:off x="-5663048" y="3351284"/>
              <a:ext cx="825255" cy="655507"/>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close/>
                  <a:moveTo>
                    <a:pt x="0" y="0"/>
                  </a:moveTo>
                  <a:lnTo>
                    <a:pt x="0" y="0"/>
                  </a:lnTo>
                  <a:lnTo>
                    <a:pt x="0" y="376"/>
                  </a:lnTo>
                  <a:lnTo>
                    <a:pt x="0" y="475"/>
                  </a:lnTo>
                  <a:lnTo>
                    <a:pt x="150" y="475"/>
                  </a:lnTo>
                  <a:lnTo>
                    <a:pt x="150" y="98"/>
                  </a:lnTo>
                  <a:lnTo>
                    <a:pt x="150" y="88"/>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Freeform 72"/>
            <p:cNvSpPr>
              <a:spLocks noEditPoints="1"/>
            </p:cNvSpPr>
            <p:nvPr/>
          </p:nvSpPr>
          <p:spPr bwMode="auto">
            <a:xfrm>
              <a:off x="-5663048" y="3351284"/>
              <a:ext cx="825255" cy="655507"/>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moveTo>
                    <a:pt x="0" y="0"/>
                  </a:moveTo>
                  <a:lnTo>
                    <a:pt x="0" y="0"/>
                  </a:lnTo>
                  <a:lnTo>
                    <a:pt x="0" y="376"/>
                  </a:lnTo>
                  <a:lnTo>
                    <a:pt x="0" y="475"/>
                  </a:lnTo>
                  <a:lnTo>
                    <a:pt x="150" y="475"/>
                  </a:lnTo>
                  <a:lnTo>
                    <a:pt x="150" y="98"/>
                  </a:lnTo>
                  <a:lnTo>
                    <a:pt x="15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73"/>
            <p:cNvSpPr>
              <a:spLocks/>
            </p:cNvSpPr>
            <p:nvPr/>
          </p:nvSpPr>
          <p:spPr bwMode="auto">
            <a:xfrm>
              <a:off x="-4944054" y="2948319"/>
              <a:ext cx="280145" cy="281523"/>
            </a:xfrm>
            <a:custGeom>
              <a:avLst/>
              <a:gdLst>
                <a:gd name="T0" fmla="*/ 104 w 121"/>
                <a:gd name="T1" fmla="*/ 22 h 121"/>
                <a:gd name="T2" fmla="*/ 38 w 121"/>
                <a:gd name="T3" fmla="*/ 17 h 121"/>
                <a:gd name="T4" fmla="*/ 37 w 121"/>
                <a:gd name="T5" fmla="*/ 18 h 121"/>
                <a:gd name="T6" fmla="*/ 37 w 121"/>
                <a:gd name="T7" fmla="*/ 18 h 121"/>
                <a:gd name="T8" fmla="*/ 0 w 121"/>
                <a:gd name="T9" fmla="*/ 50 h 121"/>
                <a:gd name="T10" fmla="*/ 61 w 121"/>
                <a:gd name="T11" fmla="*/ 121 h 121"/>
                <a:gd name="T12" fmla="*/ 98 w 121"/>
                <a:gd name="T13" fmla="*/ 89 h 121"/>
                <a:gd name="T14" fmla="*/ 98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8" y="0"/>
                    <a:pt x="38" y="17"/>
                  </a:cubicBezTo>
                  <a:cubicBezTo>
                    <a:pt x="38" y="17"/>
                    <a:pt x="37" y="18"/>
                    <a:pt x="37" y="18"/>
                  </a:cubicBezTo>
                  <a:cubicBezTo>
                    <a:pt x="37" y="18"/>
                    <a:pt x="37" y="18"/>
                    <a:pt x="37" y="18"/>
                  </a:cubicBezTo>
                  <a:cubicBezTo>
                    <a:pt x="0" y="50"/>
                    <a:pt x="0" y="50"/>
                    <a:pt x="0" y="50"/>
                  </a:cubicBezTo>
                  <a:cubicBezTo>
                    <a:pt x="61" y="121"/>
                    <a:pt x="61" y="121"/>
                    <a:pt x="61" y="121"/>
                  </a:cubicBezTo>
                  <a:cubicBezTo>
                    <a:pt x="98" y="89"/>
                    <a:pt x="98" y="89"/>
                    <a:pt x="98" y="89"/>
                  </a:cubicBezTo>
                  <a:cubicBezTo>
                    <a:pt x="98" y="89"/>
                    <a:pt x="98" y="89"/>
                    <a:pt x="98" y="89"/>
                  </a:cubicBezTo>
                  <a:cubicBezTo>
                    <a:pt x="98" y="88"/>
                    <a:pt x="99" y="88"/>
                    <a:pt x="99" y="88"/>
                  </a:cubicBezTo>
                  <a:cubicBezTo>
                    <a:pt x="119" y="71"/>
                    <a:pt x="121" y="41"/>
                    <a:pt x="104" y="2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74"/>
            <p:cNvSpPr>
              <a:spLocks noChangeArrowheads="1"/>
            </p:cNvSpPr>
            <p:nvPr/>
          </p:nvSpPr>
          <p:spPr bwMode="auto">
            <a:xfrm>
              <a:off x="-5456044" y="3302983"/>
              <a:ext cx="2383305" cy="18354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Rectangle 75"/>
            <p:cNvSpPr>
              <a:spLocks noChangeArrowheads="1"/>
            </p:cNvSpPr>
            <p:nvPr/>
          </p:nvSpPr>
          <p:spPr bwMode="auto">
            <a:xfrm>
              <a:off x="-5456044" y="3302983"/>
              <a:ext cx="2383305" cy="18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76"/>
            <p:cNvSpPr>
              <a:spLocks/>
            </p:cNvSpPr>
            <p:nvPr/>
          </p:nvSpPr>
          <p:spPr bwMode="auto">
            <a:xfrm>
              <a:off x="-4571447" y="3302983"/>
              <a:ext cx="1498708" cy="183542"/>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77"/>
            <p:cNvSpPr>
              <a:spLocks/>
            </p:cNvSpPr>
            <p:nvPr/>
          </p:nvSpPr>
          <p:spPr bwMode="auto">
            <a:xfrm>
              <a:off x="-4571447" y="3302983"/>
              <a:ext cx="1498708" cy="183542"/>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Rectangle 78"/>
            <p:cNvSpPr>
              <a:spLocks noChangeArrowheads="1"/>
            </p:cNvSpPr>
            <p:nvPr/>
          </p:nvSpPr>
          <p:spPr bwMode="auto">
            <a:xfrm>
              <a:off x="-4892993" y="3196722"/>
              <a:ext cx="898397" cy="106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79"/>
            <p:cNvSpPr>
              <a:spLocks noChangeArrowheads="1"/>
            </p:cNvSpPr>
            <p:nvPr/>
          </p:nvSpPr>
          <p:spPr bwMode="auto">
            <a:xfrm>
              <a:off x="-4892993" y="3196722"/>
              <a:ext cx="898397" cy="10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80"/>
            <p:cNvSpPr>
              <a:spLocks/>
            </p:cNvSpPr>
            <p:nvPr/>
          </p:nvSpPr>
          <p:spPr bwMode="auto">
            <a:xfrm>
              <a:off x="-4892993" y="3196722"/>
              <a:ext cx="380887" cy="106261"/>
            </a:xfrm>
            <a:custGeom>
              <a:avLst/>
              <a:gdLst>
                <a:gd name="T0" fmla="*/ 95 w 165"/>
                <a:gd name="T1" fmla="*/ 0 h 46"/>
                <a:gd name="T2" fmla="*/ 55 w 165"/>
                <a:gd name="T3" fmla="*/ 0 h 46"/>
                <a:gd name="T4" fmla="*/ 28 w 165"/>
                <a:gd name="T5" fmla="*/ 0 h 46"/>
                <a:gd name="T6" fmla="*/ 0 w 165"/>
                <a:gd name="T7" fmla="*/ 0 h 46"/>
                <a:gd name="T8" fmla="*/ 0 w 165"/>
                <a:gd name="T9" fmla="*/ 46 h 46"/>
                <a:gd name="T10" fmla="*/ 165 w 165"/>
                <a:gd name="T11" fmla="*/ 46 h 46"/>
                <a:gd name="T12" fmla="*/ 165 w 165"/>
                <a:gd name="T13" fmla="*/ 11 h 46"/>
                <a:gd name="T14" fmla="*/ 118 w 165"/>
                <a:gd name="T15" fmla="*/ 11 h 46"/>
                <a:gd name="T16" fmla="*/ 95 w 16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46">
                  <a:moveTo>
                    <a:pt x="95" y="0"/>
                  </a:moveTo>
                  <a:cubicBezTo>
                    <a:pt x="55" y="0"/>
                    <a:pt x="55" y="0"/>
                    <a:pt x="55" y="0"/>
                  </a:cubicBezTo>
                  <a:cubicBezTo>
                    <a:pt x="28" y="0"/>
                    <a:pt x="28" y="0"/>
                    <a:pt x="28" y="0"/>
                  </a:cubicBezTo>
                  <a:cubicBezTo>
                    <a:pt x="0" y="0"/>
                    <a:pt x="0" y="0"/>
                    <a:pt x="0" y="0"/>
                  </a:cubicBezTo>
                  <a:cubicBezTo>
                    <a:pt x="0" y="46"/>
                    <a:pt x="0" y="46"/>
                    <a:pt x="0" y="46"/>
                  </a:cubicBezTo>
                  <a:cubicBezTo>
                    <a:pt x="165" y="46"/>
                    <a:pt x="165" y="46"/>
                    <a:pt x="165" y="46"/>
                  </a:cubicBezTo>
                  <a:cubicBezTo>
                    <a:pt x="165" y="11"/>
                    <a:pt x="165" y="11"/>
                    <a:pt x="165" y="11"/>
                  </a:cubicBezTo>
                  <a:cubicBezTo>
                    <a:pt x="118" y="11"/>
                    <a:pt x="118" y="11"/>
                    <a:pt x="118" y="11"/>
                  </a:cubicBezTo>
                  <a:cubicBezTo>
                    <a:pt x="118" y="11"/>
                    <a:pt x="103" y="11"/>
                    <a:pt x="9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5" name="Freeform 81"/>
            <p:cNvSpPr>
              <a:spLocks/>
            </p:cNvSpPr>
            <p:nvPr/>
          </p:nvSpPr>
          <p:spPr bwMode="auto">
            <a:xfrm>
              <a:off x="-4687369" y="2172750"/>
              <a:ext cx="1273764" cy="1050192"/>
            </a:xfrm>
            <a:custGeom>
              <a:avLst/>
              <a:gdLst>
                <a:gd name="T0" fmla="*/ 550 w 550"/>
                <a:gd name="T1" fmla="*/ 28 h 453"/>
                <a:gd name="T2" fmla="*/ 550 w 550"/>
                <a:gd name="T3" fmla="*/ 424 h 453"/>
                <a:gd name="T4" fmla="*/ 522 w 550"/>
                <a:gd name="T5" fmla="*/ 453 h 453"/>
                <a:gd name="T6" fmla="*/ 29 w 550"/>
                <a:gd name="T7" fmla="*/ 453 h 453"/>
                <a:gd name="T8" fmla="*/ 0 w 550"/>
                <a:gd name="T9" fmla="*/ 424 h 453"/>
                <a:gd name="T10" fmla="*/ 0 w 550"/>
                <a:gd name="T11" fmla="*/ 28 h 453"/>
                <a:gd name="T12" fmla="*/ 29 w 550"/>
                <a:gd name="T13" fmla="*/ 0 h 453"/>
                <a:gd name="T14" fmla="*/ 522 w 550"/>
                <a:gd name="T15" fmla="*/ 0 h 453"/>
                <a:gd name="T16" fmla="*/ 550 w 550"/>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453">
                  <a:moveTo>
                    <a:pt x="550" y="28"/>
                  </a:moveTo>
                  <a:cubicBezTo>
                    <a:pt x="550" y="424"/>
                    <a:pt x="550" y="424"/>
                    <a:pt x="550" y="424"/>
                  </a:cubicBezTo>
                  <a:cubicBezTo>
                    <a:pt x="550" y="424"/>
                    <a:pt x="550" y="453"/>
                    <a:pt x="522" y="453"/>
                  </a:cubicBezTo>
                  <a:cubicBezTo>
                    <a:pt x="29" y="453"/>
                    <a:pt x="29" y="453"/>
                    <a:pt x="29" y="453"/>
                  </a:cubicBezTo>
                  <a:cubicBezTo>
                    <a:pt x="29" y="453"/>
                    <a:pt x="0" y="453"/>
                    <a:pt x="0" y="424"/>
                  </a:cubicBezTo>
                  <a:cubicBezTo>
                    <a:pt x="0" y="28"/>
                    <a:pt x="0" y="28"/>
                    <a:pt x="0" y="28"/>
                  </a:cubicBezTo>
                  <a:cubicBezTo>
                    <a:pt x="0" y="28"/>
                    <a:pt x="0" y="0"/>
                    <a:pt x="29" y="0"/>
                  </a:cubicBezTo>
                  <a:cubicBezTo>
                    <a:pt x="522" y="0"/>
                    <a:pt x="522" y="0"/>
                    <a:pt x="522" y="0"/>
                  </a:cubicBezTo>
                  <a:cubicBezTo>
                    <a:pt x="522" y="0"/>
                    <a:pt x="550" y="0"/>
                    <a:pt x="550"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6" name="Freeform 82"/>
            <p:cNvSpPr>
              <a:spLocks/>
            </p:cNvSpPr>
            <p:nvPr/>
          </p:nvSpPr>
          <p:spPr bwMode="auto">
            <a:xfrm>
              <a:off x="-4633548" y="2172750"/>
              <a:ext cx="1311024" cy="1050192"/>
            </a:xfrm>
            <a:custGeom>
              <a:avLst/>
              <a:gdLst>
                <a:gd name="T0" fmla="*/ 566 w 566"/>
                <a:gd name="T1" fmla="*/ 28 h 453"/>
                <a:gd name="T2" fmla="*/ 566 w 566"/>
                <a:gd name="T3" fmla="*/ 424 h 453"/>
                <a:gd name="T4" fmla="*/ 538 w 566"/>
                <a:gd name="T5" fmla="*/ 453 h 453"/>
                <a:gd name="T6" fmla="*/ 28 w 566"/>
                <a:gd name="T7" fmla="*/ 453 h 453"/>
                <a:gd name="T8" fmla="*/ 0 w 566"/>
                <a:gd name="T9" fmla="*/ 424 h 453"/>
                <a:gd name="T10" fmla="*/ 0 w 566"/>
                <a:gd name="T11" fmla="*/ 28 h 453"/>
                <a:gd name="T12" fmla="*/ 28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8" y="453"/>
                    <a:pt x="28" y="453"/>
                    <a:pt x="28" y="453"/>
                  </a:cubicBezTo>
                  <a:cubicBezTo>
                    <a:pt x="28" y="453"/>
                    <a:pt x="0" y="453"/>
                    <a:pt x="0" y="424"/>
                  </a:cubicBezTo>
                  <a:cubicBezTo>
                    <a:pt x="0" y="28"/>
                    <a:pt x="0" y="28"/>
                    <a:pt x="0" y="28"/>
                  </a:cubicBezTo>
                  <a:cubicBezTo>
                    <a:pt x="0" y="28"/>
                    <a:pt x="0" y="0"/>
                    <a:pt x="28" y="0"/>
                  </a:cubicBezTo>
                  <a:cubicBezTo>
                    <a:pt x="538" y="0"/>
                    <a:pt x="538" y="0"/>
                    <a:pt x="538" y="0"/>
                  </a:cubicBezTo>
                  <a:cubicBezTo>
                    <a:pt x="538" y="0"/>
                    <a:pt x="566" y="0"/>
                    <a:pt x="566" y="28"/>
                  </a:cubicBezTo>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83"/>
            <p:cNvSpPr>
              <a:spLocks/>
            </p:cNvSpPr>
            <p:nvPr/>
          </p:nvSpPr>
          <p:spPr bwMode="auto">
            <a:xfrm>
              <a:off x="-4633548" y="2302472"/>
              <a:ext cx="1311024" cy="920470"/>
            </a:xfrm>
            <a:custGeom>
              <a:avLst/>
              <a:gdLst>
                <a:gd name="T0" fmla="*/ 566 w 566"/>
                <a:gd name="T1" fmla="*/ 0 h 397"/>
                <a:gd name="T2" fmla="*/ 0 w 566"/>
                <a:gd name="T3" fmla="*/ 340 h 397"/>
                <a:gd name="T4" fmla="*/ 0 w 566"/>
                <a:gd name="T5" fmla="*/ 368 h 397"/>
                <a:gd name="T6" fmla="*/ 28 w 566"/>
                <a:gd name="T7" fmla="*/ 397 h 397"/>
                <a:gd name="T8" fmla="*/ 538 w 566"/>
                <a:gd name="T9" fmla="*/ 397 h 397"/>
                <a:gd name="T10" fmla="*/ 566 w 566"/>
                <a:gd name="T11" fmla="*/ 368 h 397"/>
                <a:gd name="T12" fmla="*/ 566 w 566"/>
                <a:gd name="T13" fmla="*/ 17 h 397"/>
                <a:gd name="T14" fmla="*/ 566 w 566"/>
                <a:gd name="T15" fmla="*/ 0 h 3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97">
                  <a:moveTo>
                    <a:pt x="566" y="0"/>
                  </a:moveTo>
                  <a:cubicBezTo>
                    <a:pt x="0" y="340"/>
                    <a:pt x="0" y="340"/>
                    <a:pt x="0" y="340"/>
                  </a:cubicBezTo>
                  <a:cubicBezTo>
                    <a:pt x="0" y="368"/>
                    <a:pt x="0" y="368"/>
                    <a:pt x="0" y="368"/>
                  </a:cubicBezTo>
                  <a:cubicBezTo>
                    <a:pt x="0" y="397"/>
                    <a:pt x="28" y="397"/>
                    <a:pt x="28" y="397"/>
                  </a:cubicBezTo>
                  <a:cubicBezTo>
                    <a:pt x="538" y="397"/>
                    <a:pt x="538" y="397"/>
                    <a:pt x="538" y="397"/>
                  </a:cubicBezTo>
                  <a:cubicBezTo>
                    <a:pt x="566" y="397"/>
                    <a:pt x="566" y="368"/>
                    <a:pt x="566" y="368"/>
                  </a:cubicBezTo>
                  <a:cubicBezTo>
                    <a:pt x="566" y="17"/>
                    <a:pt x="566" y="17"/>
                    <a:pt x="566" y="17"/>
                  </a:cubicBezTo>
                  <a:cubicBezTo>
                    <a:pt x="566" y="0"/>
                    <a:pt x="566" y="0"/>
                    <a:pt x="566" y="0"/>
                  </a:cubicBezTo>
                </a:path>
              </a:pathLst>
            </a:custGeom>
            <a:solidFill>
              <a:srgbClr val="5DA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84"/>
            <p:cNvSpPr>
              <a:spLocks/>
            </p:cNvSpPr>
            <p:nvPr/>
          </p:nvSpPr>
          <p:spPr bwMode="auto">
            <a:xfrm>
              <a:off x="-5271120" y="2281772"/>
              <a:ext cx="229084" cy="278763"/>
            </a:xfrm>
            <a:custGeom>
              <a:avLst/>
              <a:gdLst>
                <a:gd name="T0" fmla="*/ 99 w 99"/>
                <a:gd name="T1" fmla="*/ 11 h 120"/>
                <a:gd name="T2" fmla="*/ 67 w 99"/>
                <a:gd name="T3" fmla="*/ 0 h 120"/>
                <a:gd name="T4" fmla="*/ 57 w 99"/>
                <a:gd name="T5" fmla="*/ 26 h 120"/>
                <a:gd name="T6" fmla="*/ 0 w 99"/>
                <a:gd name="T7" fmla="*/ 26 h 120"/>
                <a:gd name="T8" fmla="*/ 1 w 99"/>
                <a:gd name="T9" fmla="*/ 120 h 120"/>
                <a:gd name="T10" fmla="*/ 69 w 99"/>
                <a:gd name="T11" fmla="*/ 120 h 120"/>
                <a:gd name="T12" fmla="*/ 68 w 99"/>
                <a:gd name="T13" fmla="*/ 66 h 120"/>
                <a:gd name="T14" fmla="*/ 99 w 99"/>
                <a:gd name="T15" fmla="*/ 11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0">
                  <a:moveTo>
                    <a:pt x="99" y="11"/>
                  </a:moveTo>
                  <a:cubicBezTo>
                    <a:pt x="67" y="0"/>
                    <a:pt x="67" y="0"/>
                    <a:pt x="67" y="0"/>
                  </a:cubicBezTo>
                  <a:cubicBezTo>
                    <a:pt x="57" y="26"/>
                    <a:pt x="57" y="26"/>
                    <a:pt x="57" y="26"/>
                  </a:cubicBezTo>
                  <a:cubicBezTo>
                    <a:pt x="0" y="26"/>
                    <a:pt x="0" y="26"/>
                    <a:pt x="0" y="26"/>
                  </a:cubicBezTo>
                  <a:cubicBezTo>
                    <a:pt x="1" y="120"/>
                    <a:pt x="1" y="120"/>
                    <a:pt x="1" y="120"/>
                  </a:cubicBezTo>
                  <a:cubicBezTo>
                    <a:pt x="69" y="120"/>
                    <a:pt x="69" y="120"/>
                    <a:pt x="69" y="120"/>
                  </a:cubicBezTo>
                  <a:cubicBezTo>
                    <a:pt x="68" y="66"/>
                    <a:pt x="68" y="66"/>
                    <a:pt x="68" y="66"/>
                  </a:cubicBezTo>
                  <a:cubicBezTo>
                    <a:pt x="69" y="48"/>
                    <a:pt x="74" y="19"/>
                    <a:pt x="99" y="11"/>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Freeform 85"/>
            <p:cNvSpPr>
              <a:spLocks noEditPoints="1"/>
            </p:cNvSpPr>
            <p:nvPr/>
          </p:nvSpPr>
          <p:spPr bwMode="auto">
            <a:xfrm>
              <a:off x="-3820713" y="2893119"/>
              <a:ext cx="361567" cy="242883"/>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6 w 262"/>
                <a:gd name="T11" fmla="*/ 170 h 176"/>
                <a:gd name="T12" fmla="*/ 255 w 262"/>
                <a:gd name="T13" fmla="*/ 170 h 176"/>
                <a:gd name="T14" fmla="*/ 255 w 262"/>
                <a:gd name="T15" fmla="*/ 7 h 176"/>
                <a:gd name="T16" fmla="*/ 6 w 262"/>
                <a:gd name="T17" fmla="*/ 7 h 176"/>
                <a:gd name="T18" fmla="*/ 6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6" y="170"/>
                  </a:moveTo>
                  <a:lnTo>
                    <a:pt x="255" y="170"/>
                  </a:lnTo>
                  <a:lnTo>
                    <a:pt x="255" y="7"/>
                  </a:lnTo>
                  <a:lnTo>
                    <a:pt x="6" y="7"/>
                  </a:lnTo>
                  <a:lnTo>
                    <a:pt x="6"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Freeform 86"/>
            <p:cNvSpPr>
              <a:spLocks/>
            </p:cNvSpPr>
            <p:nvPr/>
          </p:nvSpPr>
          <p:spPr bwMode="auto">
            <a:xfrm>
              <a:off x="-3690991" y="3002140"/>
              <a:ext cx="534070" cy="1915462"/>
            </a:xfrm>
            <a:custGeom>
              <a:avLst/>
              <a:gdLst>
                <a:gd name="T0" fmla="*/ 136 w 231"/>
                <a:gd name="T1" fmla="*/ 827 h 827"/>
                <a:gd name="T2" fmla="*/ 133 w 231"/>
                <a:gd name="T3" fmla="*/ 824 h 827"/>
                <a:gd name="T4" fmla="*/ 155 w 231"/>
                <a:gd name="T5" fmla="*/ 530 h 827"/>
                <a:gd name="T6" fmla="*/ 143 w 231"/>
                <a:gd name="T7" fmla="*/ 57 h 827"/>
                <a:gd name="T8" fmla="*/ 5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1 h 827"/>
                <a:gd name="T20" fmla="*/ 138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5" y="827"/>
                    <a:pt x="133" y="826"/>
                    <a:pt x="133" y="824"/>
                  </a:cubicBezTo>
                  <a:cubicBezTo>
                    <a:pt x="113" y="765"/>
                    <a:pt x="133" y="651"/>
                    <a:pt x="155" y="530"/>
                  </a:cubicBezTo>
                  <a:cubicBezTo>
                    <a:pt x="187" y="350"/>
                    <a:pt x="223" y="146"/>
                    <a:pt x="143" y="57"/>
                  </a:cubicBezTo>
                  <a:cubicBezTo>
                    <a:pt x="112" y="23"/>
                    <a:pt x="67" y="8"/>
                    <a:pt x="5" y="13"/>
                  </a:cubicBezTo>
                  <a:cubicBezTo>
                    <a:pt x="2" y="13"/>
                    <a:pt x="1" y="11"/>
                    <a:pt x="0" y="9"/>
                  </a:cubicBezTo>
                  <a:cubicBezTo>
                    <a:pt x="0" y="7"/>
                    <a:pt x="2" y="5"/>
                    <a:pt x="4" y="5"/>
                  </a:cubicBezTo>
                  <a:cubicBezTo>
                    <a:pt x="68" y="0"/>
                    <a:pt x="117" y="16"/>
                    <a:pt x="149" y="52"/>
                  </a:cubicBezTo>
                  <a:cubicBezTo>
                    <a:pt x="231" y="143"/>
                    <a:pt x="195" y="350"/>
                    <a:pt x="162" y="532"/>
                  </a:cubicBezTo>
                  <a:cubicBezTo>
                    <a:pt x="141" y="651"/>
                    <a:pt x="121" y="764"/>
                    <a:pt x="140" y="821"/>
                  </a:cubicBezTo>
                  <a:cubicBezTo>
                    <a:pt x="141" y="824"/>
                    <a:pt x="140" y="826"/>
                    <a:pt x="138" y="827"/>
                  </a:cubicBezTo>
                  <a:cubicBezTo>
                    <a:pt x="137" y="827"/>
                    <a:pt x="137"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87"/>
            <p:cNvSpPr>
              <a:spLocks/>
            </p:cNvSpPr>
            <p:nvPr/>
          </p:nvSpPr>
          <p:spPr bwMode="auto">
            <a:xfrm>
              <a:off x="-2980277" y="5016963"/>
              <a:ext cx="126962" cy="129721"/>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Freeform 88"/>
            <p:cNvSpPr>
              <a:spLocks/>
            </p:cNvSpPr>
            <p:nvPr/>
          </p:nvSpPr>
          <p:spPr bwMode="auto">
            <a:xfrm>
              <a:off x="-2980277" y="5016963"/>
              <a:ext cx="126962" cy="129721"/>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89"/>
            <p:cNvSpPr>
              <a:spLocks noChangeArrowheads="1"/>
            </p:cNvSpPr>
            <p:nvPr/>
          </p:nvSpPr>
          <p:spPr bwMode="auto">
            <a:xfrm>
              <a:off x="-5456044" y="3438225"/>
              <a:ext cx="158703" cy="177332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Rectangle 90"/>
            <p:cNvSpPr>
              <a:spLocks noChangeArrowheads="1"/>
            </p:cNvSpPr>
            <p:nvPr/>
          </p:nvSpPr>
          <p:spPr bwMode="auto">
            <a:xfrm>
              <a:off x="-5456044" y="3438225"/>
              <a:ext cx="158703" cy="177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Freeform 91"/>
            <p:cNvSpPr>
              <a:spLocks/>
            </p:cNvSpPr>
            <p:nvPr/>
          </p:nvSpPr>
          <p:spPr bwMode="auto">
            <a:xfrm>
              <a:off x="-5376002" y="3486525"/>
              <a:ext cx="78661" cy="960491"/>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Freeform 92"/>
            <p:cNvSpPr>
              <a:spLocks/>
            </p:cNvSpPr>
            <p:nvPr/>
          </p:nvSpPr>
          <p:spPr bwMode="auto">
            <a:xfrm>
              <a:off x="-5376002" y="3486525"/>
              <a:ext cx="78661" cy="960491"/>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Freeform 93"/>
            <p:cNvSpPr>
              <a:spLocks/>
            </p:cNvSpPr>
            <p:nvPr/>
          </p:nvSpPr>
          <p:spPr bwMode="auto">
            <a:xfrm>
              <a:off x="-5268360" y="2523274"/>
              <a:ext cx="157323" cy="99361"/>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Freeform 94"/>
            <p:cNvSpPr>
              <a:spLocks/>
            </p:cNvSpPr>
            <p:nvPr/>
          </p:nvSpPr>
          <p:spPr bwMode="auto">
            <a:xfrm>
              <a:off x="-5268360" y="2523274"/>
              <a:ext cx="157323" cy="99361"/>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Freeform 95"/>
            <p:cNvSpPr>
              <a:spLocks/>
            </p:cNvSpPr>
            <p:nvPr/>
          </p:nvSpPr>
          <p:spPr bwMode="auto">
            <a:xfrm>
              <a:off x="-5266980" y="2619876"/>
              <a:ext cx="155943" cy="565806"/>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Freeform 96"/>
            <p:cNvSpPr>
              <a:spLocks/>
            </p:cNvSpPr>
            <p:nvPr/>
          </p:nvSpPr>
          <p:spPr bwMode="auto">
            <a:xfrm>
              <a:off x="-5266980" y="2619876"/>
              <a:ext cx="155943" cy="565806"/>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Freeform 97"/>
            <p:cNvSpPr>
              <a:spLocks/>
            </p:cNvSpPr>
            <p:nvPr/>
          </p:nvSpPr>
          <p:spPr bwMode="auto">
            <a:xfrm>
              <a:off x="-5266980" y="2619876"/>
              <a:ext cx="155943" cy="565806"/>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Freeform 98"/>
            <p:cNvSpPr>
              <a:spLocks/>
            </p:cNvSpPr>
            <p:nvPr/>
          </p:nvSpPr>
          <p:spPr bwMode="auto">
            <a:xfrm>
              <a:off x="-5266980" y="2619876"/>
              <a:ext cx="155943" cy="565806"/>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Freeform 99"/>
            <p:cNvSpPr>
              <a:spLocks/>
            </p:cNvSpPr>
            <p:nvPr/>
          </p:nvSpPr>
          <p:spPr bwMode="auto">
            <a:xfrm>
              <a:off x="-5226959" y="2619876"/>
              <a:ext cx="75901" cy="106261"/>
            </a:xfrm>
            <a:custGeom>
              <a:avLst/>
              <a:gdLst>
                <a:gd name="T0" fmla="*/ 0 w 55"/>
                <a:gd name="T1" fmla="*/ 47 h 77"/>
                <a:gd name="T2" fmla="*/ 7 w 55"/>
                <a:gd name="T3" fmla="*/ 77 h 77"/>
                <a:gd name="T4" fmla="*/ 42 w 55"/>
                <a:gd name="T5" fmla="*/ 77 h 77"/>
                <a:gd name="T6" fmla="*/ 55 w 55"/>
                <a:gd name="T7" fmla="*/ 35 h 77"/>
                <a:gd name="T8" fmla="*/ 25 w 55"/>
                <a:gd name="T9" fmla="*/ 0 h 77"/>
                <a:gd name="T10" fmla="*/ 0 w 55"/>
                <a:gd name="T11" fmla="*/ 47 h 77"/>
              </a:gdLst>
              <a:ahLst/>
              <a:cxnLst>
                <a:cxn ang="0">
                  <a:pos x="T0" y="T1"/>
                </a:cxn>
                <a:cxn ang="0">
                  <a:pos x="T2" y="T3"/>
                </a:cxn>
                <a:cxn ang="0">
                  <a:pos x="T4" y="T5"/>
                </a:cxn>
                <a:cxn ang="0">
                  <a:pos x="T6" y="T7"/>
                </a:cxn>
                <a:cxn ang="0">
                  <a:pos x="T8" y="T9"/>
                </a:cxn>
                <a:cxn ang="0">
                  <a:pos x="T10" y="T11"/>
                </a:cxn>
              </a:cxnLst>
              <a:rect l="0" t="0" r="r" b="b"/>
              <a:pathLst>
                <a:path w="55" h="77">
                  <a:moveTo>
                    <a:pt x="0" y="47"/>
                  </a:moveTo>
                  <a:lnTo>
                    <a:pt x="7" y="77"/>
                  </a:lnTo>
                  <a:lnTo>
                    <a:pt x="42" y="77"/>
                  </a:lnTo>
                  <a:lnTo>
                    <a:pt x="55" y="35"/>
                  </a:lnTo>
                  <a:lnTo>
                    <a:pt x="25" y="0"/>
                  </a:lnTo>
                  <a:lnTo>
                    <a:pt x="0" y="47"/>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Freeform 100"/>
            <p:cNvSpPr>
              <a:spLocks/>
            </p:cNvSpPr>
            <p:nvPr/>
          </p:nvSpPr>
          <p:spPr bwMode="auto">
            <a:xfrm>
              <a:off x="-5236620" y="2726137"/>
              <a:ext cx="92462" cy="459545"/>
            </a:xfrm>
            <a:custGeom>
              <a:avLst/>
              <a:gdLst>
                <a:gd name="T0" fmla="*/ 49 w 67"/>
                <a:gd name="T1" fmla="*/ 0 h 333"/>
                <a:gd name="T2" fmla="*/ 14 w 67"/>
                <a:gd name="T3" fmla="*/ 0 h 333"/>
                <a:gd name="T4" fmla="*/ 0 w 67"/>
                <a:gd name="T5" fmla="*/ 83 h 333"/>
                <a:gd name="T6" fmla="*/ 35 w 67"/>
                <a:gd name="T7" fmla="*/ 333 h 333"/>
                <a:gd name="T8" fmla="*/ 67 w 67"/>
                <a:gd name="T9" fmla="*/ 98 h 333"/>
                <a:gd name="T10" fmla="*/ 49 w 67"/>
                <a:gd name="T11" fmla="*/ 0 h 333"/>
              </a:gdLst>
              <a:ahLst/>
              <a:cxnLst>
                <a:cxn ang="0">
                  <a:pos x="T0" y="T1"/>
                </a:cxn>
                <a:cxn ang="0">
                  <a:pos x="T2" y="T3"/>
                </a:cxn>
                <a:cxn ang="0">
                  <a:pos x="T4" y="T5"/>
                </a:cxn>
                <a:cxn ang="0">
                  <a:pos x="T6" y="T7"/>
                </a:cxn>
                <a:cxn ang="0">
                  <a:pos x="T8" y="T9"/>
                </a:cxn>
                <a:cxn ang="0">
                  <a:pos x="T10" y="T11"/>
                </a:cxn>
              </a:cxnLst>
              <a:rect l="0" t="0" r="r" b="b"/>
              <a:pathLst>
                <a:path w="67" h="333">
                  <a:moveTo>
                    <a:pt x="49" y="0"/>
                  </a:moveTo>
                  <a:lnTo>
                    <a:pt x="14" y="0"/>
                  </a:lnTo>
                  <a:lnTo>
                    <a:pt x="0" y="83"/>
                  </a:lnTo>
                  <a:lnTo>
                    <a:pt x="35" y="333"/>
                  </a:lnTo>
                  <a:lnTo>
                    <a:pt x="67" y="98"/>
                  </a:lnTo>
                  <a:lnTo>
                    <a:pt x="49"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101"/>
            <p:cNvSpPr>
              <a:spLocks/>
            </p:cNvSpPr>
            <p:nvPr/>
          </p:nvSpPr>
          <p:spPr bwMode="auto">
            <a:xfrm>
              <a:off x="-5266980" y="2557775"/>
              <a:ext cx="78661" cy="147662"/>
            </a:xfrm>
            <a:custGeom>
              <a:avLst/>
              <a:gdLst>
                <a:gd name="T0" fmla="*/ 57 w 57"/>
                <a:gd name="T1" fmla="*/ 45 h 107"/>
                <a:gd name="T2" fmla="*/ 19 w 57"/>
                <a:gd name="T3" fmla="*/ 107 h 107"/>
                <a:gd name="T4" fmla="*/ 0 w 57"/>
                <a:gd name="T5" fmla="*/ 45 h 107"/>
                <a:gd name="T6" fmla="*/ 0 w 57"/>
                <a:gd name="T7" fmla="*/ 0 h 107"/>
                <a:gd name="T8" fmla="*/ 57 w 57"/>
                <a:gd name="T9" fmla="*/ 45 h 107"/>
              </a:gdLst>
              <a:ahLst/>
              <a:cxnLst>
                <a:cxn ang="0">
                  <a:pos x="T0" y="T1"/>
                </a:cxn>
                <a:cxn ang="0">
                  <a:pos x="T2" y="T3"/>
                </a:cxn>
                <a:cxn ang="0">
                  <a:pos x="T4" y="T5"/>
                </a:cxn>
                <a:cxn ang="0">
                  <a:pos x="T6" y="T7"/>
                </a:cxn>
                <a:cxn ang="0">
                  <a:pos x="T8" y="T9"/>
                </a:cxn>
              </a:cxnLst>
              <a:rect l="0" t="0" r="r" b="b"/>
              <a:pathLst>
                <a:path w="57" h="107">
                  <a:moveTo>
                    <a:pt x="57" y="45"/>
                  </a:moveTo>
                  <a:lnTo>
                    <a:pt x="19" y="107"/>
                  </a:lnTo>
                  <a:lnTo>
                    <a:pt x="0" y="45"/>
                  </a:lnTo>
                  <a:lnTo>
                    <a:pt x="0" y="0"/>
                  </a:lnTo>
                  <a:lnTo>
                    <a:pt x="5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102"/>
            <p:cNvSpPr>
              <a:spLocks/>
            </p:cNvSpPr>
            <p:nvPr/>
          </p:nvSpPr>
          <p:spPr bwMode="auto">
            <a:xfrm>
              <a:off x="-5192459" y="2557775"/>
              <a:ext cx="81422" cy="147662"/>
            </a:xfrm>
            <a:custGeom>
              <a:avLst/>
              <a:gdLst>
                <a:gd name="T0" fmla="*/ 0 w 59"/>
                <a:gd name="T1" fmla="*/ 45 h 107"/>
                <a:gd name="T2" fmla="*/ 39 w 59"/>
                <a:gd name="T3" fmla="*/ 107 h 107"/>
                <a:gd name="T4" fmla="*/ 59 w 59"/>
                <a:gd name="T5" fmla="*/ 45 h 107"/>
                <a:gd name="T6" fmla="*/ 59 w 59"/>
                <a:gd name="T7" fmla="*/ 0 h 107"/>
                <a:gd name="T8" fmla="*/ 0 w 59"/>
                <a:gd name="T9" fmla="*/ 45 h 107"/>
              </a:gdLst>
              <a:ahLst/>
              <a:cxnLst>
                <a:cxn ang="0">
                  <a:pos x="T0" y="T1"/>
                </a:cxn>
                <a:cxn ang="0">
                  <a:pos x="T2" y="T3"/>
                </a:cxn>
                <a:cxn ang="0">
                  <a:pos x="T4" y="T5"/>
                </a:cxn>
                <a:cxn ang="0">
                  <a:pos x="T6" y="T7"/>
                </a:cxn>
                <a:cxn ang="0">
                  <a:pos x="T8" y="T9"/>
                </a:cxn>
              </a:cxnLst>
              <a:rect l="0" t="0" r="r" b="b"/>
              <a:pathLst>
                <a:path w="59" h="107">
                  <a:moveTo>
                    <a:pt x="0" y="45"/>
                  </a:moveTo>
                  <a:lnTo>
                    <a:pt x="39" y="107"/>
                  </a:lnTo>
                  <a:lnTo>
                    <a:pt x="59" y="45"/>
                  </a:lnTo>
                  <a:lnTo>
                    <a:pt x="59" y="0"/>
                  </a:ln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7" name="Freeform 103"/>
            <p:cNvSpPr>
              <a:spLocks/>
            </p:cNvSpPr>
            <p:nvPr/>
          </p:nvSpPr>
          <p:spPr bwMode="auto">
            <a:xfrm>
              <a:off x="-5032376" y="2819978"/>
              <a:ext cx="95222" cy="64861"/>
            </a:xfrm>
            <a:custGeom>
              <a:avLst/>
              <a:gdLst>
                <a:gd name="T0" fmla="*/ 0 w 69"/>
                <a:gd name="T1" fmla="*/ 47 h 47"/>
                <a:gd name="T2" fmla="*/ 35 w 69"/>
                <a:gd name="T3" fmla="*/ 0 h 47"/>
                <a:gd name="T4" fmla="*/ 69 w 69"/>
                <a:gd name="T5" fmla="*/ 47 h 47"/>
                <a:gd name="T6" fmla="*/ 0 w 69"/>
                <a:gd name="T7" fmla="*/ 47 h 47"/>
              </a:gdLst>
              <a:ahLst/>
              <a:cxnLst>
                <a:cxn ang="0">
                  <a:pos x="T0" y="T1"/>
                </a:cxn>
                <a:cxn ang="0">
                  <a:pos x="T2" y="T3"/>
                </a:cxn>
                <a:cxn ang="0">
                  <a:pos x="T4" y="T5"/>
                </a:cxn>
                <a:cxn ang="0">
                  <a:pos x="T6" y="T7"/>
                </a:cxn>
              </a:cxnLst>
              <a:rect l="0" t="0" r="r" b="b"/>
              <a:pathLst>
                <a:path w="69" h="47">
                  <a:moveTo>
                    <a:pt x="0" y="47"/>
                  </a:moveTo>
                  <a:lnTo>
                    <a:pt x="35" y="0"/>
                  </a:lnTo>
                  <a:lnTo>
                    <a:pt x="69"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104"/>
            <p:cNvSpPr>
              <a:spLocks/>
            </p:cNvSpPr>
            <p:nvPr/>
          </p:nvSpPr>
          <p:spPr bwMode="auto">
            <a:xfrm>
              <a:off x="-4984075" y="2819978"/>
              <a:ext cx="92462" cy="64861"/>
            </a:xfrm>
            <a:custGeom>
              <a:avLst/>
              <a:gdLst>
                <a:gd name="T0" fmla="*/ 0 w 67"/>
                <a:gd name="T1" fmla="*/ 47 h 47"/>
                <a:gd name="T2" fmla="*/ 35 w 67"/>
                <a:gd name="T3" fmla="*/ 0 h 47"/>
                <a:gd name="T4" fmla="*/ 67 w 67"/>
                <a:gd name="T5" fmla="*/ 47 h 47"/>
                <a:gd name="T6" fmla="*/ 0 w 67"/>
                <a:gd name="T7" fmla="*/ 47 h 47"/>
              </a:gdLst>
              <a:ahLst/>
              <a:cxnLst>
                <a:cxn ang="0">
                  <a:pos x="T0" y="T1"/>
                </a:cxn>
                <a:cxn ang="0">
                  <a:pos x="T2" y="T3"/>
                </a:cxn>
                <a:cxn ang="0">
                  <a:pos x="T4" y="T5"/>
                </a:cxn>
                <a:cxn ang="0">
                  <a:pos x="T6" y="T7"/>
                </a:cxn>
              </a:cxnLst>
              <a:rect l="0" t="0" r="r" b="b"/>
              <a:pathLst>
                <a:path w="67" h="47">
                  <a:moveTo>
                    <a:pt x="0" y="47"/>
                  </a:moveTo>
                  <a:lnTo>
                    <a:pt x="35" y="0"/>
                  </a:lnTo>
                  <a:lnTo>
                    <a:pt x="67"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9" name="Freeform 105"/>
            <p:cNvSpPr>
              <a:spLocks/>
            </p:cNvSpPr>
            <p:nvPr/>
          </p:nvSpPr>
          <p:spPr bwMode="auto">
            <a:xfrm>
              <a:off x="-4997875" y="2226571"/>
              <a:ext cx="37261" cy="37260"/>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0" name="Freeform 106"/>
            <p:cNvSpPr>
              <a:spLocks/>
            </p:cNvSpPr>
            <p:nvPr/>
          </p:nvSpPr>
          <p:spPr bwMode="auto">
            <a:xfrm>
              <a:off x="-4937154" y="2171370"/>
              <a:ext cx="99362" cy="189062"/>
            </a:xfrm>
            <a:custGeom>
              <a:avLst/>
              <a:gdLst>
                <a:gd name="T0" fmla="*/ 57 w 72"/>
                <a:gd name="T1" fmla="*/ 0 h 137"/>
                <a:gd name="T2" fmla="*/ 72 w 72"/>
                <a:gd name="T3" fmla="*/ 137 h 137"/>
                <a:gd name="T4" fmla="*/ 0 w 72"/>
                <a:gd name="T5" fmla="*/ 124 h 137"/>
                <a:gd name="T6" fmla="*/ 57 w 72"/>
                <a:gd name="T7" fmla="*/ 0 h 137"/>
              </a:gdLst>
              <a:ahLst/>
              <a:cxnLst>
                <a:cxn ang="0">
                  <a:pos x="T0" y="T1"/>
                </a:cxn>
                <a:cxn ang="0">
                  <a:pos x="T2" y="T3"/>
                </a:cxn>
                <a:cxn ang="0">
                  <a:pos x="T4" y="T5"/>
                </a:cxn>
                <a:cxn ang="0">
                  <a:pos x="T6" y="T7"/>
                </a:cxn>
              </a:cxnLst>
              <a:rect l="0" t="0" r="r" b="b"/>
              <a:pathLst>
                <a:path w="72" h="137">
                  <a:moveTo>
                    <a:pt x="57" y="0"/>
                  </a:moveTo>
                  <a:lnTo>
                    <a:pt x="72" y="137"/>
                  </a:lnTo>
                  <a:lnTo>
                    <a:pt x="0" y="124"/>
                  </a:lnTo>
                  <a:lnTo>
                    <a:pt x="57"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1" name="Freeform 107"/>
            <p:cNvSpPr>
              <a:spLocks/>
            </p:cNvSpPr>
            <p:nvPr/>
          </p:nvSpPr>
          <p:spPr bwMode="auto">
            <a:xfrm>
              <a:off x="-5291821" y="1976788"/>
              <a:ext cx="460929" cy="567186"/>
            </a:xfrm>
            <a:custGeom>
              <a:avLst/>
              <a:gdLst>
                <a:gd name="T0" fmla="*/ 22 w 199"/>
                <a:gd name="T1" fmla="*/ 0 h 245"/>
                <a:gd name="T2" fmla="*/ 1 w 199"/>
                <a:gd name="T3" fmla="*/ 124 h 245"/>
                <a:gd name="T4" fmla="*/ 1 w 199"/>
                <a:gd name="T5" fmla="*/ 125 h 245"/>
                <a:gd name="T6" fmla="*/ 0 w 199"/>
                <a:gd name="T7" fmla="*/ 143 h 245"/>
                <a:gd name="T8" fmla="*/ 31 w 199"/>
                <a:gd name="T9" fmla="*/ 138 h 245"/>
                <a:gd name="T10" fmla="*/ 47 w 199"/>
                <a:gd name="T11" fmla="*/ 190 h 245"/>
                <a:gd name="T12" fmla="*/ 161 w 199"/>
                <a:gd name="T13" fmla="*/ 245 h 245"/>
                <a:gd name="T14" fmla="*/ 169 w 199"/>
                <a:gd name="T15" fmla="*/ 198 h 245"/>
                <a:gd name="T16" fmla="*/ 185 w 199"/>
                <a:gd name="T17" fmla="*/ 109 h 245"/>
                <a:gd name="T18" fmla="*/ 199 w 199"/>
                <a:gd name="T19" fmla="*/ 32 h 245"/>
                <a:gd name="T20" fmla="*/ 22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2" y="0"/>
                  </a:moveTo>
                  <a:cubicBezTo>
                    <a:pt x="1" y="124"/>
                    <a:pt x="1" y="124"/>
                    <a:pt x="1" y="124"/>
                  </a:cubicBezTo>
                  <a:cubicBezTo>
                    <a:pt x="1" y="125"/>
                    <a:pt x="1" y="125"/>
                    <a:pt x="1" y="125"/>
                  </a:cubicBezTo>
                  <a:cubicBezTo>
                    <a:pt x="0" y="131"/>
                    <a:pt x="0" y="137"/>
                    <a:pt x="0" y="143"/>
                  </a:cubicBezTo>
                  <a:cubicBezTo>
                    <a:pt x="31" y="138"/>
                    <a:pt x="31" y="138"/>
                    <a:pt x="31" y="138"/>
                  </a:cubicBezTo>
                  <a:cubicBezTo>
                    <a:pt x="34" y="158"/>
                    <a:pt x="40" y="176"/>
                    <a:pt x="47" y="190"/>
                  </a:cubicBezTo>
                  <a:cubicBezTo>
                    <a:pt x="64" y="215"/>
                    <a:pt x="96" y="241"/>
                    <a:pt x="161" y="245"/>
                  </a:cubicBezTo>
                  <a:cubicBezTo>
                    <a:pt x="169" y="198"/>
                    <a:pt x="169" y="198"/>
                    <a:pt x="169" y="198"/>
                  </a:cubicBezTo>
                  <a:cubicBezTo>
                    <a:pt x="185" y="109"/>
                    <a:pt x="185" y="109"/>
                    <a:pt x="185" y="109"/>
                  </a:cubicBezTo>
                  <a:cubicBezTo>
                    <a:pt x="199" y="32"/>
                    <a:pt x="199" y="32"/>
                    <a:pt x="199" y="32"/>
                  </a:cubicBezTo>
                  <a:cubicBezTo>
                    <a:pt x="22" y="0"/>
                    <a:pt x="22" y="0"/>
                    <a:pt x="22" y="0"/>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2" name="Freeform 108"/>
            <p:cNvSpPr>
              <a:spLocks/>
            </p:cNvSpPr>
            <p:nvPr/>
          </p:nvSpPr>
          <p:spPr bwMode="auto">
            <a:xfrm>
              <a:off x="-4997875" y="2226571"/>
              <a:ext cx="37261" cy="37260"/>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3" name="Freeform 109"/>
            <p:cNvSpPr>
              <a:spLocks/>
            </p:cNvSpPr>
            <p:nvPr/>
          </p:nvSpPr>
          <p:spPr bwMode="auto">
            <a:xfrm>
              <a:off x="-5369102" y="1834647"/>
              <a:ext cx="556150" cy="582367"/>
            </a:xfrm>
            <a:custGeom>
              <a:avLst/>
              <a:gdLst>
                <a:gd name="T0" fmla="*/ 145 w 240"/>
                <a:gd name="T1" fmla="*/ 15 h 251"/>
                <a:gd name="T2" fmla="*/ 110 w 240"/>
                <a:gd name="T3" fmla="*/ 18 h 251"/>
                <a:gd name="T4" fmla="*/ 79 w 240"/>
                <a:gd name="T5" fmla="*/ 20 h 251"/>
                <a:gd name="T6" fmla="*/ 58 w 240"/>
                <a:gd name="T7" fmla="*/ 55 h 251"/>
                <a:gd name="T8" fmla="*/ 14 w 240"/>
                <a:gd name="T9" fmla="*/ 99 h 251"/>
                <a:gd name="T10" fmla="*/ 25 w 240"/>
                <a:gd name="T11" fmla="*/ 228 h 251"/>
                <a:gd name="T12" fmla="*/ 25 w 240"/>
                <a:gd name="T13" fmla="*/ 229 h 251"/>
                <a:gd name="T14" fmla="*/ 26 w 240"/>
                <a:gd name="T15" fmla="*/ 229 h 251"/>
                <a:gd name="T16" fmla="*/ 76 w 240"/>
                <a:gd name="T17" fmla="*/ 241 h 251"/>
                <a:gd name="T18" fmla="*/ 67 w 240"/>
                <a:gd name="T19" fmla="*/ 196 h 251"/>
                <a:gd name="T20" fmla="*/ 67 w 240"/>
                <a:gd name="T21" fmla="*/ 196 h 251"/>
                <a:gd name="T22" fmla="*/ 97 w 240"/>
                <a:gd name="T23" fmla="*/ 130 h 251"/>
                <a:gd name="T24" fmla="*/ 96 w 240"/>
                <a:gd name="T25" fmla="*/ 129 h 251"/>
                <a:gd name="T26" fmla="*/ 101 w 240"/>
                <a:gd name="T27" fmla="*/ 126 h 251"/>
                <a:gd name="T28" fmla="*/ 150 w 240"/>
                <a:gd name="T29" fmla="*/ 123 h 251"/>
                <a:gd name="T30" fmla="*/ 231 w 240"/>
                <a:gd name="T31" fmla="*/ 92 h 251"/>
                <a:gd name="T32" fmla="*/ 231 w 240"/>
                <a:gd name="T33" fmla="*/ 92 h 251"/>
                <a:gd name="T34" fmla="*/ 231 w 240"/>
                <a:gd name="T35" fmla="*/ 91 h 251"/>
                <a:gd name="T36" fmla="*/ 231 w 240"/>
                <a:gd name="T37" fmla="*/ 91 h 251"/>
                <a:gd name="T38" fmla="*/ 231 w 240"/>
                <a:gd name="T39" fmla="*/ 91 h 251"/>
                <a:gd name="T40" fmla="*/ 145 w 240"/>
                <a:gd name="T41"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251">
                  <a:moveTo>
                    <a:pt x="145" y="15"/>
                  </a:moveTo>
                  <a:cubicBezTo>
                    <a:pt x="132" y="20"/>
                    <a:pt x="124" y="21"/>
                    <a:pt x="110" y="18"/>
                  </a:cubicBezTo>
                  <a:cubicBezTo>
                    <a:pt x="99" y="16"/>
                    <a:pt x="90" y="16"/>
                    <a:pt x="79" y="20"/>
                  </a:cubicBezTo>
                  <a:cubicBezTo>
                    <a:pt x="69" y="24"/>
                    <a:pt x="60" y="40"/>
                    <a:pt x="58" y="55"/>
                  </a:cubicBezTo>
                  <a:cubicBezTo>
                    <a:pt x="27" y="62"/>
                    <a:pt x="14" y="99"/>
                    <a:pt x="14" y="99"/>
                  </a:cubicBezTo>
                  <a:cubicBezTo>
                    <a:pt x="0" y="174"/>
                    <a:pt x="10" y="210"/>
                    <a:pt x="25" y="228"/>
                  </a:cubicBezTo>
                  <a:cubicBezTo>
                    <a:pt x="25" y="229"/>
                    <a:pt x="25" y="229"/>
                    <a:pt x="25" y="229"/>
                  </a:cubicBezTo>
                  <a:cubicBezTo>
                    <a:pt x="26" y="229"/>
                    <a:pt x="26" y="229"/>
                    <a:pt x="26" y="229"/>
                  </a:cubicBezTo>
                  <a:cubicBezTo>
                    <a:pt x="46" y="251"/>
                    <a:pt x="76" y="241"/>
                    <a:pt x="76" y="241"/>
                  </a:cubicBezTo>
                  <a:cubicBezTo>
                    <a:pt x="71" y="231"/>
                    <a:pt x="67" y="196"/>
                    <a:pt x="67" y="196"/>
                  </a:cubicBezTo>
                  <a:cubicBezTo>
                    <a:pt x="67" y="196"/>
                    <a:pt x="67" y="196"/>
                    <a:pt x="67" y="196"/>
                  </a:cubicBezTo>
                  <a:cubicBezTo>
                    <a:pt x="89" y="166"/>
                    <a:pt x="97" y="130"/>
                    <a:pt x="97" y="130"/>
                  </a:cubicBezTo>
                  <a:cubicBezTo>
                    <a:pt x="96" y="129"/>
                    <a:pt x="96" y="129"/>
                    <a:pt x="96" y="129"/>
                  </a:cubicBezTo>
                  <a:cubicBezTo>
                    <a:pt x="98" y="128"/>
                    <a:pt x="99" y="127"/>
                    <a:pt x="101" y="126"/>
                  </a:cubicBezTo>
                  <a:cubicBezTo>
                    <a:pt x="118" y="114"/>
                    <a:pt x="129" y="120"/>
                    <a:pt x="150" y="123"/>
                  </a:cubicBezTo>
                  <a:cubicBezTo>
                    <a:pt x="175" y="126"/>
                    <a:pt x="217" y="117"/>
                    <a:pt x="231" y="92"/>
                  </a:cubicBezTo>
                  <a:cubicBezTo>
                    <a:pt x="231" y="92"/>
                    <a:pt x="231" y="92"/>
                    <a:pt x="231" y="92"/>
                  </a:cubicBezTo>
                  <a:cubicBezTo>
                    <a:pt x="231" y="92"/>
                    <a:pt x="231" y="91"/>
                    <a:pt x="231" y="91"/>
                  </a:cubicBezTo>
                  <a:cubicBezTo>
                    <a:pt x="231" y="91"/>
                    <a:pt x="231" y="91"/>
                    <a:pt x="231" y="91"/>
                  </a:cubicBezTo>
                  <a:cubicBezTo>
                    <a:pt x="231" y="91"/>
                    <a:pt x="231" y="91"/>
                    <a:pt x="231" y="91"/>
                  </a:cubicBezTo>
                  <a:cubicBezTo>
                    <a:pt x="240" y="45"/>
                    <a:pt x="186" y="0"/>
                    <a:pt x="145" y="1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4" name="Freeform 110"/>
            <p:cNvSpPr>
              <a:spLocks/>
            </p:cNvSpPr>
            <p:nvPr/>
          </p:nvSpPr>
          <p:spPr bwMode="auto">
            <a:xfrm>
              <a:off x="-5222819" y="2295572"/>
              <a:ext cx="12420" cy="49681"/>
            </a:xfrm>
            <a:custGeom>
              <a:avLst/>
              <a:gdLst>
                <a:gd name="T0" fmla="*/ 1 w 5"/>
                <a:gd name="T1" fmla="*/ 0 h 21"/>
                <a:gd name="T2" fmla="*/ 0 w 5"/>
                <a:gd name="T3" fmla="*/ 1 h 21"/>
                <a:gd name="T4" fmla="*/ 5 w 5"/>
                <a:gd name="T5" fmla="*/ 21 h 21"/>
                <a:gd name="T6" fmla="*/ 1 w 5"/>
                <a:gd name="T7" fmla="*/ 0 h 21"/>
              </a:gdLst>
              <a:ahLst/>
              <a:cxnLst>
                <a:cxn ang="0">
                  <a:pos x="T0" y="T1"/>
                </a:cxn>
                <a:cxn ang="0">
                  <a:pos x="T2" y="T3"/>
                </a:cxn>
                <a:cxn ang="0">
                  <a:pos x="T4" y="T5"/>
                </a:cxn>
                <a:cxn ang="0">
                  <a:pos x="T6" y="T7"/>
                </a:cxn>
              </a:cxnLst>
              <a:rect l="0" t="0" r="r" b="b"/>
              <a:pathLst>
                <a:path w="5" h="21">
                  <a:moveTo>
                    <a:pt x="1" y="0"/>
                  </a:moveTo>
                  <a:cubicBezTo>
                    <a:pt x="0" y="1"/>
                    <a:pt x="0" y="1"/>
                    <a:pt x="0" y="1"/>
                  </a:cubicBezTo>
                  <a:cubicBezTo>
                    <a:pt x="0" y="1"/>
                    <a:pt x="2" y="10"/>
                    <a:pt x="5" y="21"/>
                  </a:cubicBezTo>
                  <a:cubicBezTo>
                    <a:pt x="4" y="14"/>
                    <a:pt x="2" y="7"/>
                    <a:pt x="1" y="0"/>
                  </a:cubicBezTo>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5" name="Rectangle 111"/>
            <p:cNvSpPr>
              <a:spLocks noChangeArrowheads="1"/>
            </p:cNvSpPr>
            <p:nvPr/>
          </p:nvSpPr>
          <p:spPr bwMode="auto">
            <a:xfrm>
              <a:off x="-6056355" y="4447016"/>
              <a:ext cx="1021219" cy="768669"/>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6" name="Rectangle 112"/>
            <p:cNvSpPr>
              <a:spLocks noChangeArrowheads="1"/>
            </p:cNvSpPr>
            <p:nvPr/>
          </p:nvSpPr>
          <p:spPr bwMode="auto">
            <a:xfrm>
              <a:off x="-6056355" y="4447016"/>
              <a:ext cx="1021219" cy="76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7" name="Freeform 113"/>
            <p:cNvSpPr>
              <a:spLocks/>
            </p:cNvSpPr>
            <p:nvPr/>
          </p:nvSpPr>
          <p:spPr bwMode="auto">
            <a:xfrm>
              <a:off x="-5257320" y="4447016"/>
              <a:ext cx="222184" cy="768669"/>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8" name="Freeform 114"/>
            <p:cNvSpPr>
              <a:spLocks/>
            </p:cNvSpPr>
            <p:nvPr/>
          </p:nvSpPr>
          <p:spPr bwMode="auto">
            <a:xfrm>
              <a:off x="-5257320" y="4447016"/>
              <a:ext cx="222184" cy="768669"/>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9" name="Freeform 115"/>
            <p:cNvSpPr>
              <a:spLocks/>
            </p:cNvSpPr>
            <p:nvPr/>
          </p:nvSpPr>
          <p:spPr bwMode="auto">
            <a:xfrm>
              <a:off x="-5741709" y="4315915"/>
              <a:ext cx="347766" cy="172502"/>
            </a:xfrm>
            <a:custGeom>
              <a:avLst/>
              <a:gdLst>
                <a:gd name="T0" fmla="*/ 220 w 252"/>
                <a:gd name="T1" fmla="*/ 125 h 125"/>
                <a:gd name="T2" fmla="*/ 220 w 252"/>
                <a:gd name="T3" fmla="*/ 33 h 125"/>
                <a:gd name="T4" fmla="*/ 34 w 252"/>
                <a:gd name="T5" fmla="*/ 33 h 125"/>
                <a:gd name="T6" fmla="*/ 34 w 252"/>
                <a:gd name="T7" fmla="*/ 120 h 125"/>
                <a:gd name="T8" fmla="*/ 34 w 252"/>
                <a:gd name="T9" fmla="*/ 120 h 125"/>
                <a:gd name="T10" fmla="*/ 0 w 252"/>
                <a:gd name="T11" fmla="*/ 120 h 125"/>
                <a:gd name="T12" fmla="*/ 0 w 252"/>
                <a:gd name="T13" fmla="*/ 0 h 125"/>
                <a:gd name="T14" fmla="*/ 252 w 252"/>
                <a:gd name="T15" fmla="*/ 0 h 125"/>
                <a:gd name="T16" fmla="*/ 252 w 252"/>
                <a:gd name="T17" fmla="*/ 125 h 125"/>
                <a:gd name="T18" fmla="*/ 220 w 252"/>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25">
                  <a:moveTo>
                    <a:pt x="220" y="125"/>
                  </a:moveTo>
                  <a:lnTo>
                    <a:pt x="220" y="33"/>
                  </a:lnTo>
                  <a:lnTo>
                    <a:pt x="34" y="33"/>
                  </a:lnTo>
                  <a:lnTo>
                    <a:pt x="34" y="120"/>
                  </a:lnTo>
                  <a:lnTo>
                    <a:pt x="34" y="120"/>
                  </a:lnTo>
                  <a:lnTo>
                    <a:pt x="0" y="120"/>
                  </a:lnTo>
                  <a:lnTo>
                    <a:pt x="0" y="0"/>
                  </a:lnTo>
                  <a:lnTo>
                    <a:pt x="252" y="0"/>
                  </a:lnTo>
                  <a:lnTo>
                    <a:pt x="252" y="125"/>
                  </a:lnTo>
                  <a:lnTo>
                    <a:pt x="220" y="12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0" name="Freeform 116"/>
            <p:cNvSpPr>
              <a:spLocks/>
            </p:cNvSpPr>
            <p:nvPr/>
          </p:nvSpPr>
          <p:spPr bwMode="auto">
            <a:xfrm>
              <a:off x="-5253180" y="2127210"/>
              <a:ext cx="111782" cy="178022"/>
            </a:xfrm>
            <a:custGeom>
              <a:avLst/>
              <a:gdLst>
                <a:gd name="T0" fmla="*/ 48 w 48"/>
                <a:gd name="T1" fmla="*/ 4 h 77"/>
                <a:gd name="T2" fmla="*/ 4 w 48"/>
                <a:gd name="T3" fmla="*/ 33 h 77"/>
                <a:gd name="T4" fmla="*/ 33 w 48"/>
                <a:gd name="T5" fmla="*/ 77 h 77"/>
                <a:gd name="T6" fmla="*/ 48 w 48"/>
                <a:gd name="T7" fmla="*/ 4 h 77"/>
              </a:gdLst>
              <a:ahLst/>
              <a:cxnLst>
                <a:cxn ang="0">
                  <a:pos x="T0" y="T1"/>
                </a:cxn>
                <a:cxn ang="0">
                  <a:pos x="T2" y="T3"/>
                </a:cxn>
                <a:cxn ang="0">
                  <a:pos x="T4" y="T5"/>
                </a:cxn>
                <a:cxn ang="0">
                  <a:pos x="T6" y="T7"/>
                </a:cxn>
              </a:cxnLst>
              <a:rect l="0" t="0" r="r" b="b"/>
              <a:pathLst>
                <a:path w="48" h="77">
                  <a:moveTo>
                    <a:pt x="48" y="4"/>
                  </a:moveTo>
                  <a:cubicBezTo>
                    <a:pt x="28" y="0"/>
                    <a:pt x="8" y="13"/>
                    <a:pt x="4" y="33"/>
                  </a:cubicBezTo>
                  <a:cubicBezTo>
                    <a:pt x="0" y="53"/>
                    <a:pt x="13" y="73"/>
                    <a:pt x="33" y="77"/>
                  </a:cubicBezTo>
                  <a:cubicBezTo>
                    <a:pt x="48" y="4"/>
                    <a:pt x="48" y="4"/>
                    <a:pt x="48" y="4"/>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1" name="Freeform 117"/>
            <p:cNvSpPr>
              <a:spLocks/>
            </p:cNvSpPr>
            <p:nvPr/>
          </p:nvSpPr>
          <p:spPr bwMode="auto">
            <a:xfrm>
              <a:off x="-5164858" y="2178271"/>
              <a:ext cx="13800" cy="73141"/>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close/>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2" name="Freeform 118"/>
            <p:cNvSpPr>
              <a:spLocks/>
            </p:cNvSpPr>
            <p:nvPr/>
          </p:nvSpPr>
          <p:spPr bwMode="auto">
            <a:xfrm>
              <a:off x="-5164858" y="2178271"/>
              <a:ext cx="13800" cy="73141"/>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3" name="Freeform 119"/>
            <p:cNvSpPr>
              <a:spLocks/>
            </p:cNvSpPr>
            <p:nvPr/>
          </p:nvSpPr>
          <p:spPr bwMode="auto">
            <a:xfrm>
              <a:off x="-5206259" y="2178271"/>
              <a:ext cx="55201" cy="85561"/>
            </a:xfrm>
            <a:custGeom>
              <a:avLst/>
              <a:gdLst>
                <a:gd name="T0" fmla="*/ 21 w 24"/>
                <a:gd name="T1" fmla="*/ 0 h 37"/>
                <a:gd name="T2" fmla="*/ 2 w 24"/>
                <a:gd name="T3" fmla="*/ 15 h 37"/>
                <a:gd name="T4" fmla="*/ 17 w 24"/>
                <a:gd name="T5" fmla="*/ 37 h 37"/>
                <a:gd name="T6" fmla="*/ 18 w 24"/>
                <a:gd name="T7" fmla="*/ 32 h 37"/>
                <a:gd name="T8" fmla="*/ 24 w 24"/>
                <a:gd name="T9" fmla="*/ 0 h 37"/>
                <a:gd name="T10" fmla="*/ 21 w 24"/>
                <a:gd name="T11" fmla="*/ 0 h 37"/>
              </a:gdLst>
              <a:ahLst/>
              <a:cxnLst>
                <a:cxn ang="0">
                  <a:pos x="T0" y="T1"/>
                </a:cxn>
                <a:cxn ang="0">
                  <a:pos x="T2" y="T3"/>
                </a:cxn>
                <a:cxn ang="0">
                  <a:pos x="T4" y="T5"/>
                </a:cxn>
                <a:cxn ang="0">
                  <a:pos x="T6" y="T7"/>
                </a:cxn>
                <a:cxn ang="0">
                  <a:pos x="T8" y="T9"/>
                </a:cxn>
                <a:cxn ang="0">
                  <a:pos x="T10" y="T11"/>
                </a:cxn>
              </a:cxnLst>
              <a:rect l="0" t="0" r="r" b="b"/>
              <a:pathLst>
                <a:path w="24" h="37">
                  <a:moveTo>
                    <a:pt x="21" y="0"/>
                  </a:moveTo>
                  <a:cubicBezTo>
                    <a:pt x="12" y="0"/>
                    <a:pt x="4" y="6"/>
                    <a:pt x="2" y="15"/>
                  </a:cubicBezTo>
                  <a:cubicBezTo>
                    <a:pt x="0" y="25"/>
                    <a:pt x="7" y="35"/>
                    <a:pt x="17" y="37"/>
                  </a:cubicBezTo>
                  <a:cubicBezTo>
                    <a:pt x="18" y="32"/>
                    <a:pt x="18" y="32"/>
                    <a:pt x="18" y="32"/>
                  </a:cubicBezTo>
                  <a:cubicBezTo>
                    <a:pt x="24" y="0"/>
                    <a:pt x="24" y="0"/>
                    <a:pt x="24" y="0"/>
                  </a:cubicBezTo>
                  <a:cubicBezTo>
                    <a:pt x="23" y="0"/>
                    <a:pt x="22" y="0"/>
                    <a:pt x="21" y="0"/>
                  </a:cubicBezTo>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
        <p:nvSpPr>
          <p:cNvPr id="124" name="Title 3"/>
          <p:cNvSpPr txBox="1">
            <a:spLocks/>
          </p:cNvSpPr>
          <p:nvPr/>
        </p:nvSpPr>
        <p:spPr>
          <a:xfrm>
            <a:off x="300851" y="299914"/>
            <a:ext cx="11375536" cy="762786"/>
          </a:xfrm>
          <a:prstGeom prst="rect">
            <a:avLst/>
          </a:prstGeom>
        </p:spPr>
        <p:txBody>
          <a:bodyPr vert="horz" wrap="square" lIns="146304" tIns="91440" rIns="146304" bIns="91440" rtlCol="0" anchor="t">
            <a:noAutofit/>
          </a:bodyPr>
          <a:lst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gradFill>
                  <a:gsLst>
                    <a:gs pos="1250">
                      <a:schemeClr val="tx1"/>
                    </a:gs>
                    <a:gs pos="100000">
                      <a:schemeClr val="tx1"/>
                    </a:gs>
                  </a:gsLst>
                  <a:lin ang="5400000" scaled="0"/>
                </a:gradFill>
              </a:rPr>
              <a:t>Add-in scoping</a:t>
            </a:r>
          </a:p>
        </p:txBody>
      </p:sp>
      <p:sp>
        <p:nvSpPr>
          <p:cNvPr id="127" name="Footer Placeholder 126"/>
          <p:cNvSpPr>
            <a:spLocks noGrp="1"/>
          </p:cNvSpPr>
          <p:nvPr>
            <p:ph type="ftr" sz="quarter" idx="12"/>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82737597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3"/>
          <a:stretch>
            <a:fillRect/>
          </a:stretch>
        </p:blipFill>
        <p:spPr>
          <a:xfrm>
            <a:off x="7693800" y="1171061"/>
            <a:ext cx="3811254" cy="1953438"/>
          </a:xfrm>
          <a:prstGeom prst="rect">
            <a:avLst/>
          </a:prstGeom>
        </p:spPr>
      </p:pic>
      <p:sp>
        <p:nvSpPr>
          <p:cNvPr id="4" name="Title 3"/>
          <p:cNvSpPr>
            <a:spLocks noGrp="1"/>
          </p:cNvSpPr>
          <p:nvPr>
            <p:ph type="title"/>
          </p:nvPr>
        </p:nvSpPr>
        <p:spPr/>
        <p:txBody>
          <a:bodyPr/>
          <a:lstStyle/>
          <a:p>
            <a:r>
              <a:rPr lang="en-US" dirty="0"/>
              <a:t>Add-ins in site collection hierarchy</a:t>
            </a:r>
          </a:p>
        </p:txBody>
      </p:sp>
      <p:grpSp>
        <p:nvGrpSpPr>
          <p:cNvPr id="152" name="Group 151"/>
          <p:cNvGrpSpPr/>
          <p:nvPr/>
        </p:nvGrpSpPr>
        <p:grpSpPr>
          <a:xfrm>
            <a:off x="1070117" y="5140913"/>
            <a:ext cx="4532465" cy="605896"/>
            <a:chOff x="1046777" y="5040569"/>
            <a:chExt cx="4443997" cy="594070"/>
          </a:xfrm>
        </p:grpSpPr>
        <p:sp>
          <p:nvSpPr>
            <p:cNvPr id="15" name="TextBox 34"/>
            <p:cNvSpPr txBox="1">
              <a:spLocks noChangeArrowheads="1"/>
            </p:cNvSpPr>
            <p:nvPr/>
          </p:nvSpPr>
          <p:spPr bwMode="auto">
            <a:xfrm>
              <a:off x="1509127" y="5306857"/>
              <a:ext cx="3981647"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https://intranet.contoso.com/sites/groupx</a:t>
              </a:r>
              <a:endParaRPr lang="en-US" sz="1071" dirty="0">
                <a:gradFill>
                  <a:gsLst>
                    <a:gs pos="21239">
                      <a:schemeClr val="tx1"/>
                    </a:gs>
                    <a:gs pos="47000">
                      <a:schemeClr val="tx1"/>
                    </a:gs>
                  </a:gsLst>
                </a:gradFill>
              </a:endParaRPr>
            </a:p>
          </p:txBody>
        </p:sp>
        <p:pic>
          <p:nvPicPr>
            <p:cNvPr id="69" name="Picture 68"/>
            <p:cNvPicPr>
              <a:picLocks noChangeAspect="1"/>
            </p:cNvPicPr>
            <p:nvPr/>
          </p:nvPicPr>
          <p:blipFill>
            <a:blip r:embed="rId4"/>
            <a:stretch>
              <a:fillRect/>
            </a:stretch>
          </p:blipFill>
          <p:spPr>
            <a:xfrm>
              <a:off x="1046777" y="5040569"/>
              <a:ext cx="906373" cy="511040"/>
            </a:xfrm>
            <a:prstGeom prst="rect">
              <a:avLst/>
            </a:prstGeom>
          </p:spPr>
        </p:pic>
      </p:grpSp>
      <p:grpSp>
        <p:nvGrpSpPr>
          <p:cNvPr id="5" name="Group 4"/>
          <p:cNvGrpSpPr/>
          <p:nvPr/>
        </p:nvGrpSpPr>
        <p:grpSpPr>
          <a:xfrm>
            <a:off x="705213" y="1557526"/>
            <a:ext cx="967513" cy="979007"/>
            <a:chOff x="1283997" y="1117101"/>
            <a:chExt cx="2496635" cy="2526296"/>
          </a:xfrm>
        </p:grpSpPr>
        <p:pic>
          <p:nvPicPr>
            <p:cNvPr id="94" name="Picture 93"/>
            <p:cNvPicPr>
              <a:picLocks noChangeAspect="1"/>
            </p:cNvPicPr>
            <p:nvPr/>
          </p:nvPicPr>
          <p:blipFill>
            <a:blip r:embed="rId5"/>
            <a:stretch>
              <a:fillRect/>
            </a:stretch>
          </p:blipFill>
          <p:spPr>
            <a:xfrm>
              <a:off x="1283997" y="1118377"/>
              <a:ext cx="1422316" cy="2523744"/>
            </a:xfrm>
            <a:prstGeom prst="rect">
              <a:avLst/>
            </a:prstGeom>
          </p:spPr>
        </p:pic>
        <p:pic>
          <p:nvPicPr>
            <p:cNvPr id="95" name="Picture 94"/>
            <p:cNvPicPr>
              <a:picLocks noChangeAspect="1"/>
            </p:cNvPicPr>
            <p:nvPr/>
          </p:nvPicPr>
          <p:blipFill>
            <a:blip r:embed="rId6"/>
            <a:stretch>
              <a:fillRect/>
            </a:stretch>
          </p:blipFill>
          <p:spPr>
            <a:xfrm>
              <a:off x="2847351" y="1117101"/>
              <a:ext cx="933281" cy="2526296"/>
            </a:xfrm>
            <a:prstGeom prst="rect">
              <a:avLst/>
            </a:prstGeom>
          </p:spPr>
        </p:pic>
      </p:grpSp>
      <p:grpSp>
        <p:nvGrpSpPr>
          <p:cNvPr id="148" name="Group 147"/>
          <p:cNvGrpSpPr/>
          <p:nvPr/>
        </p:nvGrpSpPr>
        <p:grpSpPr>
          <a:xfrm>
            <a:off x="1776727" y="1920356"/>
            <a:ext cx="5714061" cy="353750"/>
            <a:chOff x="1739595" y="1882873"/>
            <a:chExt cx="5602529" cy="346845"/>
          </a:xfrm>
        </p:grpSpPr>
        <p:sp>
          <p:nvSpPr>
            <p:cNvPr id="96" name="Right Arrow 95"/>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50" name="Group 149"/>
          <p:cNvGrpSpPr/>
          <p:nvPr/>
        </p:nvGrpSpPr>
        <p:grpSpPr>
          <a:xfrm>
            <a:off x="8594825" y="2501914"/>
            <a:ext cx="1297255" cy="4258003"/>
            <a:chOff x="8424612" y="2453080"/>
            <a:chExt cx="1271934" cy="4174892"/>
          </a:xfrm>
        </p:grpSpPr>
        <p:sp>
          <p:nvSpPr>
            <p:cNvPr id="98" name="Right Arrow 97"/>
            <p:cNvSpPr/>
            <p:nvPr/>
          </p:nvSpPr>
          <p:spPr bwMode="auto">
            <a:xfrm rot="18857559" flipH="1">
              <a:off x="6498152" y="4379540"/>
              <a:ext cx="4174892" cy="3219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9349701"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9" name="Group 148"/>
          <p:cNvGrpSpPr/>
          <p:nvPr/>
        </p:nvGrpSpPr>
        <p:grpSpPr>
          <a:xfrm>
            <a:off x="10894893" y="3124498"/>
            <a:ext cx="353750" cy="2117404"/>
            <a:chOff x="10679785" y="3063511"/>
            <a:chExt cx="346845" cy="2076075"/>
          </a:xfrm>
        </p:grpSpPr>
        <p:sp>
          <p:nvSpPr>
            <p:cNvPr id="97" name="Right Arrow 96"/>
            <p:cNvSpPr/>
            <p:nvPr/>
          </p:nvSpPr>
          <p:spPr bwMode="auto">
            <a:xfrm rot="5400000">
              <a:off x="9819283" y="3940663"/>
              <a:ext cx="2076075"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0679785"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55" name="Group 154"/>
          <p:cNvGrpSpPr/>
          <p:nvPr/>
        </p:nvGrpSpPr>
        <p:grpSpPr>
          <a:xfrm>
            <a:off x="5313985" y="4045857"/>
            <a:ext cx="515024" cy="2194327"/>
            <a:chOff x="5207810" y="3966887"/>
            <a:chExt cx="504971" cy="2151496"/>
          </a:xfrm>
        </p:grpSpPr>
        <p:sp>
          <p:nvSpPr>
            <p:cNvPr id="101" name="Right Arrow 100"/>
            <p:cNvSpPr/>
            <p:nvPr/>
          </p:nvSpPr>
          <p:spPr bwMode="auto">
            <a:xfrm rot="14830649" flipH="1">
              <a:off x="4461978" y="486758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5207810" y="437985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6" name="Group 155"/>
          <p:cNvGrpSpPr/>
          <p:nvPr/>
        </p:nvGrpSpPr>
        <p:grpSpPr>
          <a:xfrm>
            <a:off x="6044955" y="3871458"/>
            <a:ext cx="1706846" cy="385861"/>
            <a:chOff x="5924512" y="3795892"/>
            <a:chExt cx="1673530" cy="378329"/>
          </a:xfrm>
        </p:grpSpPr>
        <p:sp>
          <p:nvSpPr>
            <p:cNvPr id="106" name="Right Arrow 105"/>
            <p:cNvSpPr/>
            <p:nvPr/>
          </p:nvSpPr>
          <p:spPr bwMode="auto">
            <a:xfrm rot="638817">
              <a:off x="5924512" y="3854181"/>
              <a:ext cx="167353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6546403" y="379589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8" name="Group 157"/>
          <p:cNvGrpSpPr/>
          <p:nvPr/>
        </p:nvGrpSpPr>
        <p:grpSpPr>
          <a:xfrm>
            <a:off x="8710020" y="4815313"/>
            <a:ext cx="2637537" cy="1035817"/>
            <a:chOff x="8537558" y="4721324"/>
            <a:chExt cx="2586055" cy="1015599"/>
          </a:xfrm>
        </p:grpSpPr>
        <p:grpSp>
          <p:nvGrpSpPr>
            <p:cNvPr id="46" name="Group 45"/>
            <p:cNvGrpSpPr/>
            <p:nvPr/>
          </p:nvGrpSpPr>
          <p:grpSpPr>
            <a:xfrm>
              <a:off x="9335582" y="4721324"/>
              <a:ext cx="1788031" cy="1015599"/>
              <a:chOff x="2454115" y="3594733"/>
              <a:chExt cx="1788750" cy="1016006"/>
            </a:xfrm>
          </p:grpSpPr>
          <p:sp>
            <p:nvSpPr>
              <p:cNvPr id="47" name="Freeform 46"/>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50" name="Freeform 49"/>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sp>
            <p:nvSpPr>
              <p:cNvPr id="51" name="Freeform 50"/>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Add-in </a:t>
                </a:r>
                <a:br>
                  <a:rPr lang="en-US" sz="1122" dirty="0">
                    <a:gradFill>
                      <a:gsLst>
                        <a:gs pos="0">
                          <a:srgbClr val="FFFFFF"/>
                        </a:gs>
                        <a:gs pos="100000">
                          <a:srgbClr val="FFFFFF"/>
                        </a:gs>
                      </a:gsLst>
                      <a:lin ang="5400000" scaled="0"/>
                    </a:gradFill>
                  </a:rPr>
                </a:br>
                <a:r>
                  <a:rPr lang="en-US" sz="1122" dirty="0">
                    <a:gradFill>
                      <a:gsLst>
                        <a:gs pos="0">
                          <a:srgbClr val="FFFFFF"/>
                        </a:gs>
                        <a:gs pos="100000">
                          <a:srgbClr val="FFFFFF"/>
                        </a:gs>
                      </a:gsLst>
                      <a:lin ang="5400000" scaled="0"/>
                    </a:gradFill>
                  </a:rPr>
                  <a:t>web</a:t>
                </a:r>
              </a:p>
            </p:txBody>
          </p:sp>
        </p:grpSp>
        <p:sp>
          <p:nvSpPr>
            <p:cNvPr id="107" name="Freeform 9"/>
            <p:cNvSpPr>
              <a:spLocks noEditPoints="1"/>
            </p:cNvSpPr>
            <p:nvPr/>
          </p:nvSpPr>
          <p:spPr bwMode="auto">
            <a:xfrm>
              <a:off x="8537558" y="4974338"/>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159" name="Group 158"/>
          <p:cNvGrpSpPr/>
          <p:nvPr/>
        </p:nvGrpSpPr>
        <p:grpSpPr>
          <a:xfrm>
            <a:off x="1760004" y="2675399"/>
            <a:ext cx="1601747" cy="386629"/>
            <a:chOff x="1723198" y="2623179"/>
            <a:chExt cx="1570483" cy="379082"/>
          </a:xfrm>
        </p:grpSpPr>
        <p:sp>
          <p:nvSpPr>
            <p:cNvPr id="109" name="Right Arrow 108"/>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157" name="Group 156"/>
          <p:cNvGrpSpPr/>
          <p:nvPr/>
        </p:nvGrpSpPr>
        <p:grpSpPr>
          <a:xfrm>
            <a:off x="1304107" y="5815203"/>
            <a:ext cx="5689802" cy="949711"/>
            <a:chOff x="1276200" y="5701697"/>
            <a:chExt cx="5578743" cy="931174"/>
          </a:xfrm>
        </p:grpSpPr>
        <p:sp>
          <p:nvSpPr>
            <p:cNvPr id="108" name="Freeform 9"/>
            <p:cNvSpPr>
              <a:spLocks noEditPoints="1"/>
            </p:cNvSpPr>
            <p:nvPr/>
          </p:nvSpPr>
          <p:spPr bwMode="auto">
            <a:xfrm>
              <a:off x="127620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147" name="Group 146"/>
            <p:cNvGrpSpPr/>
            <p:nvPr/>
          </p:nvGrpSpPr>
          <p:grpSpPr>
            <a:xfrm>
              <a:off x="2058750" y="5701697"/>
              <a:ext cx="4796193" cy="927666"/>
              <a:chOff x="2775922" y="5701697"/>
              <a:chExt cx="4796193" cy="927666"/>
            </a:xfrm>
          </p:grpSpPr>
          <p:grpSp>
            <p:nvGrpSpPr>
              <p:cNvPr id="54" name="Group 53"/>
              <p:cNvGrpSpPr/>
              <p:nvPr/>
            </p:nvGrpSpPr>
            <p:grpSpPr>
              <a:xfrm>
                <a:off x="3105150" y="6080982"/>
                <a:ext cx="4000500" cy="185635"/>
                <a:chOff x="3105150" y="5855895"/>
                <a:chExt cx="4000500" cy="185635"/>
              </a:xfrm>
            </p:grpSpPr>
            <p:cxnSp>
              <p:nvCxnSpPr>
                <p:cNvPr id="20" name="Straight Connector 1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Freeform 39"/>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41" name="Freeform 40"/>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42" name="Freeform 41"/>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43" name="Freeform 42"/>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44" name="Freeform 43"/>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45" name="Freeform 44"/>
              <p:cNvSpPr/>
              <p:nvPr/>
            </p:nvSpPr>
            <p:spPr>
              <a:xfrm>
                <a:off x="6672361" y="6217883"/>
                <a:ext cx="899754"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Add-in web</a:t>
                </a:r>
              </a:p>
            </p:txBody>
          </p:sp>
        </p:grpSp>
      </p:grpSp>
      <p:grpSp>
        <p:nvGrpSpPr>
          <p:cNvPr id="151" name="Group 150"/>
          <p:cNvGrpSpPr/>
          <p:nvPr/>
        </p:nvGrpSpPr>
        <p:grpSpPr>
          <a:xfrm>
            <a:off x="7859972" y="3967678"/>
            <a:ext cx="4376523" cy="594914"/>
            <a:chOff x="7704102" y="3890234"/>
            <a:chExt cx="4291098" cy="583302"/>
          </a:xfrm>
        </p:grpSpPr>
        <p:sp>
          <p:nvSpPr>
            <p:cNvPr id="89" name="TextBox 34"/>
            <p:cNvSpPr txBox="1">
              <a:spLocks noChangeArrowheads="1"/>
            </p:cNvSpPr>
            <p:nvPr/>
          </p:nvSpPr>
          <p:spPr bwMode="auto">
            <a:xfrm>
              <a:off x="8101915" y="4145754"/>
              <a:ext cx="3893285"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lin ang="5400000" scaled="0"/>
                  </a:gradFill>
                </a:rPr>
                <a:t>https://intranet.contoso.com/sites/team</a:t>
              </a:r>
              <a:endParaRPr lang="en-US" sz="1071" dirty="0">
                <a:gradFill>
                  <a:gsLst>
                    <a:gs pos="21239">
                      <a:schemeClr val="tx1"/>
                    </a:gs>
                    <a:gs pos="47000">
                      <a:schemeClr val="tx1"/>
                    </a:gs>
                  </a:gsLst>
                  <a:lin ang="5400000" scaled="0"/>
                </a:gradFill>
              </a:endParaRPr>
            </a:p>
          </p:txBody>
        </p:sp>
        <p:pic>
          <p:nvPicPr>
            <p:cNvPr id="121" name="Picture 120"/>
            <p:cNvPicPr>
              <a:picLocks noChangeAspect="1"/>
            </p:cNvPicPr>
            <p:nvPr/>
          </p:nvPicPr>
          <p:blipFill>
            <a:blip r:embed="rId4"/>
            <a:stretch>
              <a:fillRect/>
            </a:stretch>
          </p:blipFill>
          <p:spPr>
            <a:xfrm>
              <a:off x="7704102" y="3890234"/>
              <a:ext cx="906373" cy="511040"/>
            </a:xfrm>
            <a:prstGeom prst="rect">
              <a:avLst/>
            </a:prstGeom>
          </p:spPr>
        </p:pic>
      </p:grpSp>
      <p:grpSp>
        <p:nvGrpSpPr>
          <p:cNvPr id="154" name="Group 153"/>
          <p:cNvGrpSpPr/>
          <p:nvPr/>
        </p:nvGrpSpPr>
        <p:grpSpPr>
          <a:xfrm>
            <a:off x="2826021" y="3094972"/>
            <a:ext cx="3230121" cy="953039"/>
            <a:chOff x="2768408" y="3034562"/>
            <a:chExt cx="3167073" cy="934437"/>
          </a:xfrm>
        </p:grpSpPr>
        <p:grpSp>
          <p:nvGrpSpPr>
            <p:cNvPr id="153" name="Group 152"/>
            <p:cNvGrpSpPr/>
            <p:nvPr/>
          </p:nvGrpSpPr>
          <p:grpSpPr>
            <a:xfrm>
              <a:off x="2768408" y="3365015"/>
              <a:ext cx="3167073" cy="603984"/>
              <a:chOff x="2768408" y="3365015"/>
              <a:chExt cx="3167073" cy="603984"/>
            </a:xfrm>
          </p:grpSpPr>
          <p:sp>
            <p:nvSpPr>
              <p:cNvPr id="9" name="TextBox 34"/>
              <p:cNvSpPr txBox="1">
                <a:spLocks noChangeArrowheads="1"/>
              </p:cNvSpPr>
              <p:nvPr/>
            </p:nvSpPr>
            <p:spPr bwMode="auto">
              <a:xfrm>
                <a:off x="3069853" y="3641349"/>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a:t>
                </a:r>
                <a:r>
                  <a:rPr lang="en-US" sz="1530">
                    <a:gradFill>
                      <a:gsLst>
                        <a:gs pos="21239">
                          <a:schemeClr val="tx1"/>
                        </a:gs>
                        <a:gs pos="47000">
                          <a:schemeClr val="tx1"/>
                        </a:gs>
                      </a:gsLst>
                    </a:gradFill>
                  </a:rPr>
                  <a:t>://*.contosoApp.com</a:t>
                </a:r>
                <a:endParaRPr lang="en-US" sz="1530" dirty="0">
                  <a:gradFill>
                    <a:gsLst>
                      <a:gs pos="21239">
                        <a:schemeClr val="tx1"/>
                      </a:gs>
                      <a:gs pos="47000">
                        <a:schemeClr val="tx1"/>
                      </a:gs>
                    </a:gsLst>
                  </a:gradFill>
                </a:endParaRPr>
              </a:p>
            </p:txBody>
          </p:sp>
          <p:pic>
            <p:nvPicPr>
              <p:cNvPr id="120" name="Picture 119"/>
              <p:cNvPicPr>
                <a:picLocks noChangeAspect="1"/>
              </p:cNvPicPr>
              <p:nvPr/>
            </p:nvPicPr>
            <p:blipFill>
              <a:blip r:embed="rId4"/>
              <a:stretch>
                <a:fillRect/>
              </a:stretch>
            </p:blipFill>
            <p:spPr>
              <a:xfrm>
                <a:off x="2768408" y="3365015"/>
                <a:ext cx="906373" cy="511040"/>
              </a:xfrm>
              <a:prstGeom prst="rect">
                <a:avLst/>
              </a:prstGeom>
            </p:spPr>
          </p:pic>
        </p:grpSp>
        <p:grpSp>
          <p:nvGrpSpPr>
            <p:cNvPr id="146" name="Group 145"/>
            <p:cNvGrpSpPr/>
            <p:nvPr/>
          </p:nvGrpSpPr>
          <p:grpSpPr>
            <a:xfrm>
              <a:off x="3572485" y="3034562"/>
              <a:ext cx="601115" cy="448162"/>
              <a:chOff x="3715579" y="4192197"/>
              <a:chExt cx="601115" cy="448162"/>
            </a:xfrm>
          </p:grpSpPr>
          <p:sp>
            <p:nvSpPr>
              <p:cNvPr id="56" name="Rectangle 55"/>
              <p:cNvSpPr/>
              <p:nvPr/>
            </p:nvSpPr>
            <p:spPr bwMode="auto">
              <a:xfrm>
                <a:off x="3715579" y="4192197"/>
                <a:ext cx="601115"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Add-in</a:t>
                </a:r>
              </a:p>
            </p:txBody>
          </p:sp>
          <p:sp>
            <p:nvSpPr>
              <p:cNvPr id="145"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2" name="Footer Placeholder 1"/>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512793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75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750"/>
                                        <p:tgtEl>
                                          <p:spTgt spid="150"/>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750"/>
                                        <p:tgtEl>
                                          <p:spTgt spid="149"/>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750"/>
                                        <p:tgtEl>
                                          <p:spTgt spid="151"/>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75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750"/>
                                        <p:tgtEl>
                                          <p:spTgt spid="157"/>
                                        </p:tgtEl>
                                      </p:cBhvr>
                                    </p:animEffect>
                                  </p:childTnLst>
                                </p:cTn>
                              </p:par>
                              <p:par>
                                <p:cTn id="28" presetID="10" presetClass="entr" presetSubtype="0" fill="hold"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75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750"/>
                                        <p:tgtEl>
                                          <p:spTgt spid="154"/>
                                        </p:tgtEl>
                                      </p:cBhvr>
                                    </p:animEffect>
                                  </p:childTnLst>
                                </p:cTn>
                              </p:par>
                              <p:par>
                                <p:cTn id="36" presetID="10" presetClass="entr" presetSubtype="0" fill="hold"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750"/>
                                        <p:tgtEl>
                                          <p:spTgt spid="1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fade">
                                      <p:cBhvr>
                                        <p:cTn id="43" dur="750"/>
                                        <p:tgtEl>
                                          <p:spTgt spid="156"/>
                                        </p:tgtEl>
                                      </p:cBhvr>
                                    </p:animEffect>
                                  </p:childTnLst>
                                </p:cTn>
                              </p:par>
                              <p:par>
                                <p:cTn id="44" presetID="10" presetClass="entr" presetSubtype="0" fill="hold" nodeType="with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itle 51"/>
          <p:cNvSpPr>
            <a:spLocks noGrp="1"/>
          </p:cNvSpPr>
          <p:nvPr>
            <p:ph type="title"/>
          </p:nvPr>
        </p:nvSpPr>
        <p:spPr/>
        <p:txBody>
          <a:bodyPr/>
          <a:lstStyle/>
          <a:p>
            <a:r>
              <a:rPr lang="en-US" dirty="0"/>
              <a:t>Centrally deployed add-ins</a:t>
            </a:r>
          </a:p>
        </p:txBody>
      </p:sp>
      <p:grpSp>
        <p:nvGrpSpPr>
          <p:cNvPr id="64" name="Group 63"/>
          <p:cNvGrpSpPr/>
          <p:nvPr/>
        </p:nvGrpSpPr>
        <p:grpSpPr>
          <a:xfrm>
            <a:off x="705213" y="1557526"/>
            <a:ext cx="967513" cy="979007"/>
            <a:chOff x="1283997" y="1117101"/>
            <a:chExt cx="2496635" cy="2526296"/>
          </a:xfrm>
        </p:grpSpPr>
        <p:pic>
          <p:nvPicPr>
            <p:cNvPr id="65" name="Picture 64"/>
            <p:cNvPicPr>
              <a:picLocks noChangeAspect="1"/>
            </p:cNvPicPr>
            <p:nvPr/>
          </p:nvPicPr>
          <p:blipFill>
            <a:blip r:embed="rId3"/>
            <a:stretch>
              <a:fillRect/>
            </a:stretch>
          </p:blipFill>
          <p:spPr>
            <a:xfrm>
              <a:off x="1283997" y="1118377"/>
              <a:ext cx="1422316" cy="2523744"/>
            </a:xfrm>
            <a:prstGeom prst="rect">
              <a:avLst/>
            </a:prstGeom>
          </p:spPr>
        </p:pic>
        <p:pic>
          <p:nvPicPr>
            <p:cNvPr id="66" name="Picture 65"/>
            <p:cNvPicPr>
              <a:picLocks noChangeAspect="1"/>
            </p:cNvPicPr>
            <p:nvPr/>
          </p:nvPicPr>
          <p:blipFill>
            <a:blip r:embed="rId4"/>
            <a:stretch>
              <a:fillRect/>
            </a:stretch>
          </p:blipFill>
          <p:spPr>
            <a:xfrm>
              <a:off x="2847351" y="1117101"/>
              <a:ext cx="933281" cy="2526296"/>
            </a:xfrm>
            <a:prstGeom prst="rect">
              <a:avLst/>
            </a:prstGeom>
          </p:spPr>
        </p:pic>
      </p:grpSp>
      <p:grpSp>
        <p:nvGrpSpPr>
          <p:cNvPr id="113" name="Group 112"/>
          <p:cNvGrpSpPr/>
          <p:nvPr/>
        </p:nvGrpSpPr>
        <p:grpSpPr>
          <a:xfrm>
            <a:off x="1776727" y="1171061"/>
            <a:ext cx="9728327" cy="1953438"/>
            <a:chOff x="1739595" y="1148203"/>
            <a:chExt cx="9538441" cy="1915309"/>
          </a:xfrm>
        </p:grpSpPr>
        <p:pic>
          <p:nvPicPr>
            <p:cNvPr id="54" name="Picture 53"/>
            <p:cNvPicPr>
              <a:picLocks noChangeAspect="1"/>
            </p:cNvPicPr>
            <p:nvPr/>
          </p:nvPicPr>
          <p:blipFill>
            <a:blip r:embed="rId5"/>
            <a:stretch>
              <a:fillRect/>
            </a:stretch>
          </p:blipFill>
          <p:spPr>
            <a:xfrm>
              <a:off x="7541173" y="1148203"/>
              <a:ext cx="3736863" cy="1915309"/>
            </a:xfrm>
            <a:prstGeom prst="rect">
              <a:avLst/>
            </a:prstGeom>
          </p:spPr>
        </p:pic>
        <p:grpSp>
          <p:nvGrpSpPr>
            <p:cNvPr id="112" name="Group 111"/>
            <p:cNvGrpSpPr/>
            <p:nvPr/>
          </p:nvGrpSpPr>
          <p:grpSpPr>
            <a:xfrm>
              <a:off x="1739595" y="1882873"/>
              <a:ext cx="5602529" cy="346845"/>
              <a:chOff x="1739595" y="1882873"/>
              <a:chExt cx="5602529" cy="346845"/>
            </a:xfrm>
          </p:grpSpPr>
          <p:sp>
            <p:nvSpPr>
              <p:cNvPr id="67" name="Right Arrow 66"/>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grpSp>
        <p:nvGrpSpPr>
          <p:cNvPr id="114" name="Group 113"/>
          <p:cNvGrpSpPr/>
          <p:nvPr/>
        </p:nvGrpSpPr>
        <p:grpSpPr>
          <a:xfrm>
            <a:off x="7859972" y="2936524"/>
            <a:ext cx="4376523" cy="1789695"/>
            <a:chOff x="7704102" y="2879207"/>
            <a:chExt cx="4291098" cy="1754762"/>
          </a:xfrm>
        </p:grpSpPr>
        <p:grpSp>
          <p:nvGrpSpPr>
            <p:cNvPr id="57" name="Group 56"/>
            <p:cNvGrpSpPr/>
            <p:nvPr/>
          </p:nvGrpSpPr>
          <p:grpSpPr>
            <a:xfrm>
              <a:off x="9566110" y="3618370"/>
              <a:ext cx="1853546" cy="1015599"/>
              <a:chOff x="2450292" y="3594733"/>
              <a:chExt cx="1854292" cy="1016006"/>
            </a:xfrm>
          </p:grpSpPr>
          <p:sp>
            <p:nvSpPr>
              <p:cNvPr id="58" name="Freeform 57"/>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61" name="Freeform 60"/>
              <p:cNvSpPr/>
              <p:nvPr/>
            </p:nvSpPr>
            <p:spPr>
              <a:xfrm>
                <a:off x="2450292" y="4199093"/>
                <a:ext cx="827114"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Add-In </a:t>
                </a:r>
                <a:br>
                  <a:rPr lang="en-US" sz="1122" dirty="0">
                    <a:gradFill>
                      <a:gsLst>
                        <a:gs pos="0">
                          <a:srgbClr val="FFFFFF"/>
                        </a:gs>
                        <a:gs pos="100000">
                          <a:srgbClr val="FFFFFF"/>
                        </a:gs>
                      </a:gsLst>
                      <a:lin ang="5400000" scaled="0"/>
                    </a:gradFill>
                  </a:rPr>
                </a:br>
                <a:r>
                  <a:rPr lang="en-US" sz="1122" dirty="0">
                    <a:gradFill>
                      <a:gsLst>
                        <a:gs pos="0">
                          <a:srgbClr val="FFFFFF"/>
                        </a:gs>
                        <a:gs pos="100000">
                          <a:srgbClr val="FFFFFF"/>
                        </a:gs>
                      </a:gsLst>
                      <a:lin ang="5400000" scaled="0"/>
                    </a:gradFill>
                  </a:rPr>
                  <a:t>web</a:t>
                </a:r>
              </a:p>
            </p:txBody>
          </p:sp>
          <p:sp>
            <p:nvSpPr>
              <p:cNvPr id="62" name="Freeform 61"/>
              <p:cNvSpPr/>
              <p:nvPr/>
            </p:nvSpPr>
            <p:spPr>
              <a:xfrm>
                <a:off x="3419574" y="4199093"/>
                <a:ext cx="885010"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Add-In </a:t>
                </a:r>
                <a:br>
                  <a:rPr lang="en-US" sz="1122" dirty="0">
                    <a:gradFill>
                      <a:gsLst>
                        <a:gs pos="0">
                          <a:srgbClr val="FFFFFF"/>
                        </a:gs>
                        <a:gs pos="100000">
                          <a:srgbClr val="FFFFFF"/>
                        </a:gs>
                      </a:gsLst>
                      <a:lin ang="5400000" scaled="0"/>
                    </a:gradFill>
                  </a:rPr>
                </a:br>
                <a:r>
                  <a:rPr lang="en-US" sz="1122" dirty="0">
                    <a:gradFill>
                      <a:gsLst>
                        <a:gs pos="0">
                          <a:srgbClr val="FFFFFF"/>
                        </a:gs>
                        <a:gs pos="100000">
                          <a:srgbClr val="FFFFFF"/>
                        </a:gs>
                      </a:gsLst>
                      <a:lin ang="5400000" scaled="0"/>
                    </a:gradFill>
                  </a:rPr>
                  <a:t>web</a:t>
                </a:r>
              </a:p>
            </p:txBody>
          </p:sp>
        </p:grpSp>
        <p:sp>
          <p:nvSpPr>
            <p:cNvPr id="72" name="Rectangle 71"/>
            <p:cNvSpPr/>
            <p:nvPr/>
          </p:nvSpPr>
          <p:spPr bwMode="auto">
            <a:xfrm>
              <a:off x="8948838" y="2879207"/>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sp>
          <p:nvSpPr>
            <p:cNvPr id="77" name="Freeform 9"/>
            <p:cNvSpPr>
              <a:spLocks noEditPoints="1"/>
            </p:cNvSpPr>
            <p:nvPr/>
          </p:nvSpPr>
          <p:spPr bwMode="auto">
            <a:xfrm>
              <a:off x="8771908" y="3871384"/>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TextBox 34"/>
            <p:cNvSpPr txBox="1">
              <a:spLocks noChangeArrowheads="1"/>
            </p:cNvSpPr>
            <p:nvPr/>
          </p:nvSpPr>
          <p:spPr bwMode="auto">
            <a:xfrm>
              <a:off x="8101915" y="3295523"/>
              <a:ext cx="3893285" cy="312073"/>
            </a:xfrm>
            <a:prstGeom prst="rect">
              <a:avLst/>
            </a:prstGeom>
            <a:noFill/>
            <a:ln w="9525">
              <a:noFill/>
              <a:miter lim="800000"/>
              <a:headEnd/>
              <a:tailEnd/>
            </a:ln>
          </p:spPr>
          <p:txBody>
            <a:bodyPr wrap="square">
              <a:spAutoFit/>
            </a:bodyPr>
            <a:lstStyle/>
            <a:p>
              <a:pPr algn="r"/>
              <a:r>
                <a:rPr lang="en-US" sz="1428" dirty="0">
                  <a:gradFill>
                    <a:gsLst>
                      <a:gs pos="21239">
                        <a:schemeClr val="tx1"/>
                      </a:gs>
                      <a:gs pos="47000">
                        <a:schemeClr val="tx1"/>
                      </a:gs>
                    </a:gsLst>
                  </a:gradFill>
                </a:rPr>
                <a:t>https://intranet.contoso.com/sites/catalog</a:t>
              </a:r>
              <a:endParaRPr lang="en-US" sz="1071" dirty="0">
                <a:gradFill>
                  <a:gsLst>
                    <a:gs pos="21239">
                      <a:schemeClr val="tx1"/>
                    </a:gs>
                    <a:gs pos="47000">
                      <a:schemeClr val="tx1"/>
                    </a:gs>
                  </a:gsLst>
                </a:gradFill>
              </a:endParaRPr>
            </a:p>
          </p:txBody>
        </p:sp>
        <p:pic>
          <p:nvPicPr>
            <p:cNvPr id="97" name="Picture 96"/>
            <p:cNvPicPr>
              <a:picLocks noChangeAspect="1"/>
            </p:cNvPicPr>
            <p:nvPr/>
          </p:nvPicPr>
          <p:blipFill>
            <a:blip r:embed="rId6"/>
            <a:stretch>
              <a:fillRect/>
            </a:stretch>
          </p:blipFill>
          <p:spPr>
            <a:xfrm>
              <a:off x="7704102" y="3040003"/>
              <a:ext cx="906373" cy="511040"/>
            </a:xfrm>
            <a:prstGeom prst="rect">
              <a:avLst/>
            </a:prstGeom>
          </p:spPr>
        </p:pic>
      </p:grpSp>
      <p:grpSp>
        <p:nvGrpSpPr>
          <p:cNvPr id="118" name="Group 117"/>
          <p:cNvGrpSpPr/>
          <p:nvPr/>
        </p:nvGrpSpPr>
        <p:grpSpPr>
          <a:xfrm>
            <a:off x="883863" y="3846452"/>
            <a:ext cx="9132822" cy="2918462"/>
            <a:chOff x="864159" y="3771374"/>
            <a:chExt cx="8954560" cy="2861497"/>
          </a:xfrm>
        </p:grpSpPr>
        <p:sp>
          <p:nvSpPr>
            <p:cNvPr id="56" name="TextBox 34"/>
            <p:cNvSpPr txBox="1">
              <a:spLocks noChangeArrowheads="1"/>
            </p:cNvSpPr>
            <p:nvPr/>
          </p:nvSpPr>
          <p:spPr bwMode="auto">
            <a:xfrm>
              <a:off x="3956658" y="5403021"/>
              <a:ext cx="3981647"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https://intranet.contoso.com/sites/orgZ</a:t>
              </a:r>
              <a:endParaRPr lang="en-US" sz="1071" dirty="0">
                <a:gradFill>
                  <a:gsLst>
                    <a:gs pos="21239">
                      <a:schemeClr val="tx1"/>
                    </a:gs>
                    <a:gs pos="47000">
                      <a:schemeClr val="tx1"/>
                    </a:gs>
                  </a:gsLst>
                </a:gradFill>
              </a:endParaRPr>
            </a:p>
          </p:txBody>
        </p:sp>
        <p:pic>
          <p:nvPicPr>
            <p:cNvPr id="63" name="Picture 62"/>
            <p:cNvPicPr>
              <a:picLocks noChangeAspect="1"/>
            </p:cNvPicPr>
            <p:nvPr/>
          </p:nvPicPr>
          <p:blipFill>
            <a:blip r:embed="rId6"/>
            <a:stretch>
              <a:fillRect/>
            </a:stretch>
          </p:blipFill>
          <p:spPr>
            <a:xfrm>
              <a:off x="3221594" y="5136733"/>
              <a:ext cx="906373" cy="511040"/>
            </a:xfrm>
            <a:prstGeom prst="rect">
              <a:avLst/>
            </a:prstGeom>
          </p:spPr>
        </p:pic>
        <p:grpSp>
          <p:nvGrpSpPr>
            <p:cNvPr id="117" name="Group 116"/>
            <p:cNvGrpSpPr/>
            <p:nvPr/>
          </p:nvGrpSpPr>
          <p:grpSpPr>
            <a:xfrm>
              <a:off x="864159" y="3771374"/>
              <a:ext cx="8954560" cy="2861497"/>
              <a:chOff x="864159" y="3771374"/>
              <a:chExt cx="8954560" cy="2861497"/>
            </a:xfrm>
          </p:grpSpPr>
          <p:sp>
            <p:nvSpPr>
              <p:cNvPr id="73" name="Right Arrow 72"/>
              <p:cNvSpPr/>
              <p:nvPr/>
            </p:nvSpPr>
            <p:spPr bwMode="auto">
              <a:xfrm rot="8605833" flipH="1">
                <a:off x="7667223" y="538732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566540" y="5403021"/>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78" name="Freeform 9"/>
              <p:cNvSpPr>
                <a:spLocks noEditPoints="1"/>
              </p:cNvSpPr>
              <p:nvPr/>
            </p:nvSpPr>
            <p:spPr bwMode="auto">
              <a:xfrm>
                <a:off x="227081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82" name="Group 81"/>
              <p:cNvGrpSpPr/>
              <p:nvPr/>
            </p:nvGrpSpPr>
            <p:grpSpPr>
              <a:xfrm>
                <a:off x="3053360" y="5701697"/>
                <a:ext cx="4719399" cy="927666"/>
                <a:chOff x="2775922" y="5701697"/>
                <a:chExt cx="4719399" cy="927666"/>
              </a:xfrm>
            </p:grpSpPr>
            <p:grpSp>
              <p:nvGrpSpPr>
                <p:cNvPr id="83" name="Group 82"/>
                <p:cNvGrpSpPr/>
                <p:nvPr/>
              </p:nvGrpSpPr>
              <p:grpSpPr>
                <a:xfrm>
                  <a:off x="3105150" y="6080982"/>
                  <a:ext cx="4000500" cy="185635"/>
                  <a:chOff x="3105150" y="5855895"/>
                  <a:chExt cx="4000500" cy="185635"/>
                </a:xfrm>
              </p:grpSpPr>
              <p:cxnSp>
                <p:nvCxnSpPr>
                  <p:cNvPr id="90" name="Straight Connector 8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Freeform 83"/>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85" name="Freeform 84"/>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86" name="Freeform 85"/>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87" name="Freeform 86"/>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88" name="Freeform 87"/>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89" name="Freeform 88"/>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Add-In web</a:t>
                  </a:r>
                </a:p>
              </p:txBody>
            </p:sp>
          </p:grpSp>
          <p:grpSp>
            <p:nvGrpSpPr>
              <p:cNvPr id="101" name="Group 100"/>
              <p:cNvGrpSpPr/>
              <p:nvPr/>
            </p:nvGrpSpPr>
            <p:grpSpPr>
              <a:xfrm>
                <a:off x="1662183" y="4510667"/>
                <a:ext cx="1410287" cy="1015599"/>
                <a:chOff x="2454115" y="3594733"/>
                <a:chExt cx="1410854" cy="1016006"/>
              </a:xfrm>
            </p:grpSpPr>
            <p:sp>
              <p:nvSpPr>
                <p:cNvPr id="102" name="Freeform 101"/>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3" name="Freeform 102"/>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4" name="Freeform 103"/>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105" name="Freeform 104"/>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grpSp>
          <p:sp>
            <p:nvSpPr>
              <p:cNvPr id="107" name="Freeform 9"/>
              <p:cNvSpPr>
                <a:spLocks noEditPoints="1"/>
              </p:cNvSpPr>
              <p:nvPr/>
            </p:nvSpPr>
            <p:spPr bwMode="auto">
              <a:xfrm>
                <a:off x="864159" y="4763681"/>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Right Arrow 107"/>
              <p:cNvSpPr/>
              <p:nvPr/>
            </p:nvSpPr>
            <p:spPr bwMode="auto">
              <a:xfrm>
                <a:off x="3224333" y="4518089"/>
                <a:ext cx="528989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9" name="TextBox 34"/>
              <p:cNvSpPr txBox="1">
                <a:spLocks noChangeArrowheads="1"/>
              </p:cNvSpPr>
              <p:nvPr/>
            </p:nvSpPr>
            <p:spPr bwMode="auto">
              <a:xfrm>
                <a:off x="2832850" y="4192300"/>
                <a:ext cx="3394365"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https://intranet.contoso.com/sites/team</a:t>
                </a:r>
                <a:endParaRPr lang="en-US" sz="1071" dirty="0">
                  <a:gradFill>
                    <a:gsLst>
                      <a:gs pos="21239">
                        <a:schemeClr val="tx1"/>
                      </a:gs>
                      <a:gs pos="47000">
                        <a:schemeClr val="tx1"/>
                      </a:gs>
                    </a:gsLst>
                  </a:gradFill>
                </a:endParaRPr>
              </a:p>
            </p:txBody>
          </p:sp>
          <p:sp>
            <p:nvSpPr>
              <p:cNvPr id="76" name="Rectangle 75"/>
              <p:cNvSpPr/>
              <p:nvPr/>
            </p:nvSpPr>
            <p:spPr bwMode="auto">
              <a:xfrm>
                <a:off x="5695856" y="4484940"/>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110" name="Right Arrow 109"/>
              <p:cNvSpPr/>
              <p:nvPr/>
            </p:nvSpPr>
            <p:spPr bwMode="auto">
              <a:xfrm rot="8231211">
                <a:off x="3000212" y="3771374"/>
                <a:ext cx="491478"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11" name="Picture 110"/>
              <p:cNvPicPr>
                <a:picLocks noChangeAspect="1"/>
              </p:cNvPicPr>
              <p:nvPr/>
            </p:nvPicPr>
            <p:blipFill>
              <a:blip r:embed="rId6"/>
              <a:stretch>
                <a:fillRect/>
              </a:stretch>
            </p:blipFill>
            <p:spPr>
              <a:xfrm>
                <a:off x="2073565" y="3966335"/>
                <a:ext cx="906373" cy="511040"/>
              </a:xfrm>
              <a:prstGeom prst="rect">
                <a:avLst/>
              </a:prstGeom>
            </p:spPr>
          </p:pic>
        </p:grpSp>
      </p:grpSp>
      <p:grpSp>
        <p:nvGrpSpPr>
          <p:cNvPr id="116" name="Group 115"/>
          <p:cNvGrpSpPr/>
          <p:nvPr/>
        </p:nvGrpSpPr>
        <p:grpSpPr>
          <a:xfrm>
            <a:off x="1760004" y="2675399"/>
            <a:ext cx="4705172" cy="1110830"/>
            <a:chOff x="1723198" y="2623179"/>
            <a:chExt cx="4613333" cy="1089148"/>
          </a:xfrm>
        </p:grpSpPr>
        <p:grpSp>
          <p:nvGrpSpPr>
            <p:cNvPr id="115" name="Group 114"/>
            <p:cNvGrpSpPr/>
            <p:nvPr/>
          </p:nvGrpSpPr>
          <p:grpSpPr>
            <a:xfrm>
              <a:off x="1723198" y="2680489"/>
              <a:ext cx="4613333" cy="1031838"/>
              <a:chOff x="1723198" y="2680489"/>
              <a:chExt cx="4613333" cy="1031838"/>
            </a:xfrm>
          </p:grpSpPr>
          <p:sp>
            <p:nvSpPr>
              <p:cNvPr id="55" name="TextBox 34"/>
              <p:cNvSpPr txBox="1">
                <a:spLocks noChangeArrowheads="1"/>
              </p:cNvSpPr>
              <p:nvPr/>
            </p:nvSpPr>
            <p:spPr bwMode="auto">
              <a:xfrm>
                <a:off x="3470903" y="3384677"/>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sp>
            <p:nvSpPr>
              <p:cNvPr id="80" name="Right Arrow 79"/>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6"/>
              <a:stretch>
                <a:fillRect/>
              </a:stretch>
            </p:blipFill>
            <p:spPr>
              <a:xfrm>
                <a:off x="3169458" y="3108343"/>
                <a:ext cx="906373" cy="511040"/>
              </a:xfrm>
              <a:prstGeom prst="rect">
                <a:avLst/>
              </a:prstGeom>
            </p:spPr>
          </p:pic>
          <p:grpSp>
            <p:nvGrpSpPr>
              <p:cNvPr id="98" name="Group 97"/>
              <p:cNvGrpSpPr/>
              <p:nvPr/>
            </p:nvGrpSpPr>
            <p:grpSpPr>
              <a:xfrm>
                <a:off x="3973536" y="2777890"/>
                <a:ext cx="529760" cy="448162"/>
                <a:chOff x="3715580" y="4192197"/>
                <a:chExt cx="529760" cy="448162"/>
              </a:xfrm>
            </p:grpSpPr>
            <p:sp>
              <p:nvSpPr>
                <p:cNvPr id="99" name="Rectangle 98"/>
                <p:cNvSpPr/>
                <p:nvPr/>
              </p:nvSpPr>
              <p:spPr bwMode="auto">
                <a:xfrm>
                  <a:off x="3715580" y="4192197"/>
                  <a:ext cx="529760"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Add-in</a:t>
                  </a:r>
                </a:p>
              </p:txBody>
            </p:sp>
            <p:sp>
              <p:nvSpPr>
                <p:cNvPr id="100"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81" name="Rectangle 80"/>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sp>
        <p:nvSpPr>
          <p:cNvPr id="2" name="Footer Placeholder 1"/>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2575261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5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75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75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122636"/>
          </a:xfrm>
        </p:spPr>
        <p:txBody>
          <a:bodyPr vert="horz" lIns="186521" tIns="149217" rIns="186521" bIns="149217" rtlCol="0">
            <a:noAutofit/>
          </a:bodyPr>
          <a:lstStyle/>
          <a:p>
            <a:pPr marL="0" indent="0">
              <a:spcBef>
                <a:spcPts val="1224"/>
              </a:spcBef>
              <a:buNone/>
            </a:pPr>
            <a:r>
              <a:rPr lang="en-US" sz="4080" dirty="0">
                <a:gradFill>
                  <a:gsLst>
                    <a:gs pos="100000">
                      <a:schemeClr val="tx2"/>
                    </a:gs>
                    <a:gs pos="1250">
                      <a:schemeClr val="tx2"/>
                    </a:gs>
                  </a:gsLst>
                  <a:lin ang="5400000" scaled="0"/>
                </a:gradFill>
              </a:rPr>
              <a:t>Packaging add-ins</a:t>
            </a:r>
          </a:p>
          <a:p>
            <a:pPr marL="342900" lvl="1" indent="-342900">
              <a:spcBef>
                <a:spcPts val="1224"/>
              </a:spcBef>
            </a:pPr>
            <a:r>
              <a:rPr lang="en-US" sz="2040" dirty="0"/>
              <a:t>.app file extension—a package typically includes the following files:</a:t>
            </a:r>
          </a:p>
          <a:p>
            <a:pPr marL="571192" lvl="2" indent="-342900">
              <a:spcBef>
                <a:spcPts val="1224"/>
              </a:spcBef>
            </a:pPr>
            <a:r>
              <a:rPr lang="en-US" sz="2040" dirty="0"/>
              <a:t>AppManifest.xml</a:t>
            </a:r>
          </a:p>
          <a:p>
            <a:pPr marL="571192" lvl="2" indent="-342900">
              <a:spcBef>
                <a:spcPts val="1224"/>
              </a:spcBef>
            </a:pPr>
            <a:r>
              <a:rPr lang="en-US" sz="2040" dirty="0"/>
              <a:t>AppIcon.png</a:t>
            </a:r>
          </a:p>
          <a:p>
            <a:pPr marL="571192" lvl="2" indent="-342900">
              <a:spcBef>
                <a:spcPts val="1224"/>
              </a:spcBef>
            </a:pPr>
            <a:r>
              <a:rPr lang="en-US" sz="2040" dirty="0"/>
              <a:t>Solution file</a:t>
            </a:r>
          </a:p>
          <a:p>
            <a:pPr marL="571192" lvl="2" indent="-342900">
              <a:spcBef>
                <a:spcPts val="1224"/>
              </a:spcBef>
            </a:pPr>
            <a:r>
              <a:rPr lang="en-US" sz="2040" dirty="0"/>
              <a:t>Data tier application package</a:t>
            </a:r>
          </a:p>
          <a:p>
            <a:pPr marL="571192" lvl="2" indent="-342900">
              <a:spcBef>
                <a:spcPts val="1224"/>
              </a:spcBef>
            </a:pPr>
            <a:r>
              <a:rPr lang="en-US" sz="2040" dirty="0"/>
              <a:t>Auto hosted apps</a:t>
            </a:r>
          </a:p>
          <a:p>
            <a:pPr marL="0" indent="0">
              <a:spcBef>
                <a:spcPts val="1224"/>
              </a:spcBef>
              <a:buNone/>
            </a:pPr>
            <a:r>
              <a:rPr lang="en-US" sz="4080" dirty="0">
                <a:gradFill>
                  <a:gsLst>
                    <a:gs pos="1250">
                      <a:schemeClr val="tx2"/>
                    </a:gs>
                    <a:gs pos="100000">
                      <a:schemeClr val="tx2"/>
                    </a:gs>
                  </a:gsLst>
                  <a:lin ang="5400000" scaled="0"/>
                </a:gradFill>
              </a:rPr>
              <a:t>Publishing add-ins</a:t>
            </a:r>
          </a:p>
          <a:p>
            <a:pPr marL="342900" lvl="1" indent="-342900">
              <a:spcBef>
                <a:spcPts val="1224"/>
              </a:spcBef>
            </a:pPr>
            <a:r>
              <a:rPr lang="en-US" sz="2040" dirty="0"/>
              <a:t>Office Store</a:t>
            </a:r>
          </a:p>
          <a:p>
            <a:pPr marL="342900" lvl="1" indent="-342900">
              <a:spcBef>
                <a:spcPts val="1224"/>
              </a:spcBef>
            </a:pPr>
            <a:r>
              <a:rPr lang="en-US" sz="2040" dirty="0"/>
              <a:t>Add-in catalogs</a:t>
            </a:r>
          </a:p>
        </p:txBody>
      </p:sp>
      <p:sp>
        <p:nvSpPr>
          <p:cNvPr id="2" name="Title 1"/>
          <p:cNvSpPr>
            <a:spLocks noGrp="1"/>
          </p:cNvSpPr>
          <p:nvPr>
            <p:ph type="title"/>
          </p:nvPr>
        </p:nvSpPr>
        <p:spPr/>
        <p:txBody>
          <a:bodyPr/>
          <a:lstStyle/>
          <a:p>
            <a:r>
              <a:rPr lang="en-US" dirty="0"/>
              <a:t>Packaging and publishing add-ins</a:t>
            </a:r>
          </a:p>
        </p:txBody>
      </p:sp>
      <p:sp>
        <p:nvSpPr>
          <p:cNvPr id="4" name="Footer Placeholder 3"/>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349338595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 domain calls</a:t>
            </a:r>
            <a:endParaRPr lang="en-US" dirty="0"/>
          </a:p>
        </p:txBody>
      </p:sp>
      <p:sp>
        <p:nvSpPr>
          <p:cNvPr id="3" name="Content Placeholder 2"/>
          <p:cNvSpPr>
            <a:spLocks noGrp="1"/>
          </p:cNvSpPr>
          <p:nvPr>
            <p:ph type="body" sz="quarter" idx="4294967295"/>
          </p:nvPr>
        </p:nvSpPr>
        <p:spPr>
          <a:xfrm>
            <a:off x="274638" y="1177925"/>
            <a:ext cx="11607799" cy="5484813"/>
          </a:xfrm>
        </p:spPr>
        <p:txBody>
          <a:bodyPr vert="horz" lIns="186521" tIns="149217" rIns="186521" bIns="149217" rtlCol="0">
            <a:noAutofit/>
          </a:bodyPr>
          <a:lstStyle/>
          <a:p>
            <a:pPr marL="0" indent="0">
              <a:spcBef>
                <a:spcPts val="1224"/>
              </a:spcBef>
              <a:buNone/>
            </a:pPr>
            <a:r>
              <a:rPr lang="en-US" sz="4080" dirty="0">
                <a:gradFill>
                  <a:gsLst>
                    <a:gs pos="100000">
                      <a:schemeClr val="tx2"/>
                    </a:gs>
                    <a:gs pos="0">
                      <a:schemeClr val="tx2"/>
                    </a:gs>
                  </a:gsLst>
                  <a:lin ang="5400000" scaled="0"/>
                </a:gradFill>
              </a:rPr>
              <a:t>Using the cross domain library</a:t>
            </a:r>
          </a:p>
          <a:p>
            <a:pPr marL="342900" lvl="1" indent="-342900">
              <a:spcBef>
                <a:spcPts val="1224"/>
              </a:spcBef>
            </a:pPr>
            <a:r>
              <a:rPr lang="en-US" sz="2040" dirty="0"/>
              <a:t>Access content in the add-in web from JavaScript in a remote web</a:t>
            </a:r>
          </a:p>
          <a:p>
            <a:pPr marL="342900" lvl="1" indent="-342900">
              <a:spcBef>
                <a:spcPts val="1224"/>
              </a:spcBef>
            </a:pPr>
            <a:r>
              <a:rPr lang="en-US" sz="2040" dirty="0"/>
              <a:t>SP.RequestExecutor.js</a:t>
            </a:r>
          </a:p>
          <a:p>
            <a:pPr marL="342900" lvl="1" indent="-342900">
              <a:spcBef>
                <a:spcPts val="1224"/>
              </a:spcBef>
            </a:pPr>
            <a:r>
              <a:rPr lang="en-US" sz="2040" dirty="0"/>
              <a:t>AppWebProxy.aspx</a:t>
            </a:r>
          </a:p>
          <a:p>
            <a:pPr marL="0" indent="0">
              <a:spcBef>
                <a:spcPts val="1224"/>
              </a:spcBef>
              <a:buNone/>
            </a:pPr>
            <a:r>
              <a:rPr lang="en-US" sz="4080" dirty="0">
                <a:gradFill>
                  <a:gsLst>
                    <a:gs pos="100000">
                      <a:schemeClr val="tx2"/>
                    </a:gs>
                    <a:gs pos="0">
                      <a:schemeClr val="tx2"/>
                    </a:gs>
                  </a:gsLst>
                  <a:lin ang="5400000" scaled="0"/>
                </a:gradFill>
              </a:rPr>
              <a:t>Using the web proxy</a:t>
            </a:r>
          </a:p>
          <a:p>
            <a:pPr marL="342900" lvl="1" indent="-342900">
              <a:spcBef>
                <a:spcPts val="1224"/>
              </a:spcBef>
            </a:pPr>
            <a:r>
              <a:rPr lang="en-US" sz="2040" dirty="0"/>
              <a:t>Access content in SharePoint or elsewhere from JavaScript in a remote web</a:t>
            </a:r>
          </a:p>
          <a:p>
            <a:pPr marL="342900" lvl="1" indent="-342900">
              <a:spcBef>
                <a:spcPts val="1224"/>
              </a:spcBef>
            </a:pPr>
            <a:r>
              <a:rPr lang="en-US" sz="2040" dirty="0" err="1"/>
              <a:t>SP.WebRequestInfo</a:t>
            </a:r>
            <a:endParaRPr lang="en-US" sz="2040" dirty="0"/>
          </a:p>
          <a:p>
            <a:pPr marL="342900" lvl="1" indent="-342900">
              <a:spcBef>
                <a:spcPts val="1224"/>
              </a:spcBef>
            </a:pPr>
            <a:r>
              <a:rPr lang="en-US" sz="2040" dirty="0"/>
              <a:t>Trusting domains for cross domain calls</a:t>
            </a:r>
          </a:p>
        </p:txBody>
      </p:sp>
      <p:sp>
        <p:nvSpPr>
          <p:cNvPr id="5" name="Footer Placeholder 4"/>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28118538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Versioning</a:t>
            </a:r>
          </a:p>
        </p:txBody>
      </p:sp>
      <p:sp>
        <p:nvSpPr>
          <p:cNvPr id="26" name="Rectangle 25"/>
          <p:cNvSpPr/>
          <p:nvPr/>
        </p:nvSpPr>
        <p:spPr>
          <a:xfrm>
            <a:off x="6579327"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Azure</a:t>
            </a:r>
          </a:p>
        </p:txBody>
      </p:sp>
      <p:sp>
        <p:nvSpPr>
          <p:cNvPr id="27" name="Rectangle 26"/>
          <p:cNvSpPr/>
          <p:nvPr/>
        </p:nvSpPr>
        <p:spPr>
          <a:xfrm>
            <a:off x="6579327"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Apache</a:t>
            </a:r>
          </a:p>
        </p:txBody>
      </p:sp>
      <p:sp>
        <p:nvSpPr>
          <p:cNvPr id="28" name="Oval 28"/>
          <p:cNvSpPr/>
          <p:nvPr/>
        </p:nvSpPr>
        <p:spPr>
          <a:xfrm>
            <a:off x="6654406" y="3807617"/>
            <a:ext cx="1758584" cy="94609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a:t>
            </a:r>
          </a:p>
          <a:p>
            <a:pPr>
              <a:lnSpc>
                <a:spcPct val="90000"/>
              </a:lnSpc>
            </a:pPr>
            <a:r>
              <a:rPr lang="en-US" dirty="0">
                <a:gradFill>
                  <a:gsLst>
                    <a:gs pos="1250">
                      <a:schemeClr val="tx1"/>
                    </a:gs>
                    <a:gs pos="100000">
                      <a:schemeClr val="tx1"/>
                    </a:gs>
                  </a:gsLst>
                  <a:lin ang="5400000" scaled="0"/>
                </a:gradFill>
              </a:rPr>
              <a:t>Web</a:t>
            </a:r>
          </a:p>
          <a:p>
            <a:pPr>
              <a:lnSpc>
                <a:spcPct val="90000"/>
              </a:lnSpc>
            </a:pPr>
            <a:r>
              <a:rPr lang="en-US" dirty="0">
                <a:gradFill>
                  <a:gsLst>
                    <a:gs pos="1250">
                      <a:schemeClr val="tx1"/>
                    </a:gs>
                    <a:gs pos="100000">
                      <a:schemeClr val="tx1"/>
                    </a:gs>
                  </a:gsLst>
                  <a:lin ang="5400000" scaled="0"/>
                </a:gradFill>
              </a:rPr>
              <a:t>V3.0.0.0</a:t>
            </a:r>
          </a:p>
          <a:p>
            <a:pPr>
              <a:lnSpc>
                <a:spcPct val="90000"/>
              </a:lnSpc>
            </a:pPr>
            <a:endParaRPr lang="en-US" dirty="0">
              <a:gradFill>
                <a:gsLst>
                  <a:gs pos="1250">
                    <a:schemeClr val="tx1"/>
                  </a:gs>
                  <a:gs pos="100000">
                    <a:schemeClr val="tx1"/>
                  </a:gs>
                </a:gsLst>
                <a:lin ang="5400000" scaled="0"/>
              </a:gradFill>
            </a:endParaRPr>
          </a:p>
        </p:txBody>
      </p:sp>
      <p:sp>
        <p:nvSpPr>
          <p:cNvPr id="29" name="Oval 28"/>
          <p:cNvSpPr/>
          <p:nvPr/>
        </p:nvSpPr>
        <p:spPr>
          <a:xfrm>
            <a:off x="8482413" y="3805010"/>
            <a:ext cx="1758584" cy="9486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a:t>
            </a:r>
          </a:p>
          <a:p>
            <a:pPr>
              <a:lnSpc>
                <a:spcPct val="90000"/>
              </a:lnSpc>
            </a:pPr>
            <a:r>
              <a:rPr lang="en-US" dirty="0">
                <a:gradFill>
                  <a:gsLst>
                    <a:gs pos="1250">
                      <a:schemeClr val="tx1"/>
                    </a:gs>
                    <a:gs pos="100000">
                      <a:schemeClr val="tx1"/>
                    </a:gs>
                  </a:gsLst>
                  <a:lin ang="5400000" scaled="0"/>
                </a:gradFill>
              </a:rPr>
              <a:t>MySQL</a:t>
            </a:r>
          </a:p>
          <a:p>
            <a:pPr>
              <a:lnSpc>
                <a:spcPct val="90000"/>
              </a:lnSpc>
            </a:pPr>
            <a:r>
              <a:rPr lang="en-US" dirty="0">
                <a:gradFill>
                  <a:gsLst>
                    <a:gs pos="1250">
                      <a:schemeClr val="tx1"/>
                    </a:gs>
                    <a:gs pos="100000">
                      <a:schemeClr val="tx1"/>
                    </a:gs>
                  </a:gsLst>
                  <a:lin ang="5400000" scaled="0"/>
                </a:gradFill>
              </a:rPr>
              <a:t>V3.0.0.0</a:t>
            </a:r>
          </a:p>
          <a:p>
            <a:pPr>
              <a:lnSpc>
                <a:spcPct val="90000"/>
              </a:lnSpc>
            </a:pPr>
            <a:endParaRPr lang="en-US" dirty="0">
              <a:gradFill>
                <a:gsLst>
                  <a:gs pos="1250">
                    <a:schemeClr val="tx1"/>
                  </a:gs>
                  <a:gs pos="100000">
                    <a:schemeClr val="tx1"/>
                  </a:gs>
                </a:gsLst>
                <a:lin ang="5400000" scaled="0"/>
              </a:gradFill>
            </a:endParaRPr>
          </a:p>
        </p:txBody>
      </p:sp>
      <p:sp>
        <p:nvSpPr>
          <p:cNvPr id="30" name="Oval 28"/>
          <p:cNvSpPr/>
          <p:nvPr/>
        </p:nvSpPr>
        <p:spPr>
          <a:xfrm>
            <a:off x="10315241" y="3805010"/>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a:t>
            </a:r>
          </a:p>
          <a:p>
            <a:pPr>
              <a:lnSpc>
                <a:spcPct val="90000"/>
              </a:lnSpc>
            </a:pPr>
            <a:r>
              <a:rPr lang="en-US" dirty="0">
                <a:gradFill>
                  <a:gsLst>
                    <a:gs pos="1250">
                      <a:schemeClr val="tx1"/>
                    </a:gs>
                    <a:gs pos="100000">
                      <a:schemeClr val="tx1"/>
                    </a:gs>
                  </a:gsLst>
                  <a:lin ang="5400000" scaled="0"/>
                </a:gradFill>
              </a:rPr>
              <a:t>Worker</a:t>
            </a:r>
          </a:p>
          <a:p>
            <a:pPr>
              <a:lnSpc>
                <a:spcPct val="90000"/>
              </a:lnSpc>
            </a:pPr>
            <a:r>
              <a:rPr lang="en-US" dirty="0">
                <a:gradFill>
                  <a:gsLst>
                    <a:gs pos="1250">
                      <a:schemeClr val="tx1"/>
                    </a:gs>
                    <a:gs pos="100000">
                      <a:schemeClr val="tx1"/>
                    </a:gs>
                  </a:gsLst>
                  <a:lin ang="5400000" scaled="0"/>
                </a:gradFill>
              </a:rPr>
              <a:t>V3.0.0.0</a:t>
            </a:r>
          </a:p>
          <a:p>
            <a:pPr>
              <a:lnSpc>
                <a:spcPct val="90000"/>
              </a:lnSpc>
            </a:pPr>
            <a:endParaRPr lang="en-US" dirty="0">
              <a:gradFill>
                <a:gsLst>
                  <a:gs pos="1250">
                    <a:schemeClr val="tx1"/>
                  </a:gs>
                  <a:gs pos="100000">
                    <a:schemeClr val="tx1"/>
                  </a:gs>
                </a:gsLst>
                <a:lin ang="5400000" scaled="0"/>
              </a:gradFill>
            </a:endParaRPr>
          </a:p>
        </p:txBody>
      </p:sp>
      <p:sp>
        <p:nvSpPr>
          <p:cNvPr id="31" name="Rectangle 30"/>
          <p:cNvSpPr/>
          <p:nvPr/>
        </p:nvSpPr>
        <p:spPr>
          <a:xfrm>
            <a:off x="6579327"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IIS web  server</a:t>
            </a:r>
          </a:p>
        </p:txBody>
      </p:sp>
      <p:sp>
        <p:nvSpPr>
          <p:cNvPr id="32" name="Oval 28"/>
          <p:cNvSpPr/>
          <p:nvPr/>
        </p:nvSpPr>
        <p:spPr>
          <a:xfrm>
            <a:off x="6654406" y="5658558"/>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4</a:t>
            </a:r>
          </a:p>
          <a:p>
            <a:pPr>
              <a:lnSpc>
                <a:spcPct val="90000"/>
              </a:lnSpc>
            </a:pPr>
            <a:r>
              <a:rPr lang="en-US" dirty="0">
                <a:gradFill>
                  <a:gsLst>
                    <a:gs pos="1250">
                      <a:schemeClr val="bg1"/>
                    </a:gs>
                    <a:gs pos="100000">
                      <a:schemeClr val="bg1"/>
                    </a:gs>
                  </a:gsLst>
                  <a:lin ang="5400000" scaled="0"/>
                </a:gradFill>
              </a:rPr>
              <a:t>Web</a:t>
            </a:r>
          </a:p>
          <a:p>
            <a:pPr>
              <a:lnSpc>
                <a:spcPct val="90000"/>
              </a:lnSpc>
            </a:pPr>
            <a:r>
              <a:rPr lang="en-US" dirty="0">
                <a:gradFill>
                  <a:gsLst>
                    <a:gs pos="1250">
                      <a:schemeClr val="bg1"/>
                    </a:gs>
                    <a:gs pos="100000">
                      <a:schemeClr val="bg1"/>
                    </a:gs>
                  </a:gsLst>
                  <a:lin ang="5400000" scaled="0"/>
                </a:gradFill>
              </a:rPr>
              <a:t>V2.0.0.0</a:t>
            </a:r>
          </a:p>
        </p:txBody>
      </p:sp>
      <p:sp>
        <p:nvSpPr>
          <p:cNvPr id="33" name="Oval 28"/>
          <p:cNvSpPr/>
          <p:nvPr/>
        </p:nvSpPr>
        <p:spPr>
          <a:xfrm>
            <a:off x="8482413" y="5658558"/>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4</a:t>
            </a:r>
          </a:p>
          <a:p>
            <a:pPr>
              <a:lnSpc>
                <a:spcPct val="90000"/>
              </a:lnSpc>
            </a:pPr>
            <a:r>
              <a:rPr lang="en-US" dirty="0">
                <a:gradFill>
                  <a:gsLst>
                    <a:gs pos="1250">
                      <a:schemeClr val="bg1"/>
                    </a:gs>
                    <a:gs pos="100000">
                      <a:schemeClr val="bg1"/>
                    </a:gs>
                  </a:gsLst>
                  <a:lin ang="5400000" scaled="0"/>
                </a:gradFill>
              </a:rPr>
              <a:t>SQL</a:t>
            </a:r>
          </a:p>
          <a:p>
            <a:pPr>
              <a:lnSpc>
                <a:spcPct val="90000"/>
              </a:lnSpc>
            </a:pPr>
            <a:r>
              <a:rPr lang="en-US" dirty="0">
                <a:gradFill>
                  <a:gsLst>
                    <a:gs pos="1250">
                      <a:schemeClr val="bg1"/>
                    </a:gs>
                    <a:gs pos="100000">
                      <a:schemeClr val="bg1"/>
                    </a:gs>
                  </a:gsLst>
                  <a:lin ang="5400000" scaled="0"/>
                </a:gradFill>
              </a:rPr>
              <a:t>V2.0.0.0</a:t>
            </a:r>
          </a:p>
          <a:p>
            <a:pPr>
              <a:lnSpc>
                <a:spcPct val="90000"/>
              </a:lnSpc>
            </a:pPr>
            <a:endParaRPr lang="en-US" dirty="0">
              <a:gradFill>
                <a:gsLst>
                  <a:gs pos="1250">
                    <a:schemeClr val="bg1"/>
                  </a:gs>
                  <a:gs pos="100000">
                    <a:schemeClr val="bg1"/>
                  </a:gs>
                </a:gsLst>
                <a:lin ang="5400000" scaled="0"/>
              </a:gradFill>
            </a:endParaRP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SharePoint</a:t>
            </a:r>
          </a:p>
        </p:txBody>
      </p:sp>
      <p:sp>
        <p:nvSpPr>
          <p:cNvPr id="36" name="Rectangle 35"/>
          <p:cNvSpPr/>
          <p:nvPr/>
        </p:nvSpPr>
        <p:spPr>
          <a:xfrm>
            <a:off x="408129" y="1840628"/>
            <a:ext cx="6013581" cy="4787900"/>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tx1"/>
                    </a:gs>
                    <a:gs pos="100000">
                      <a:schemeClr val="tx1"/>
                    </a:gs>
                  </a:gsLst>
                  <a:lin ang="5400000" scaled="0"/>
                </a:gradFill>
                <a:latin typeface="+mj-lt"/>
              </a:rPr>
              <a:t>Web application</a:t>
            </a: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Site collection</a:t>
            </a:r>
          </a:p>
        </p:txBody>
      </p:sp>
      <p:sp>
        <p:nvSpPr>
          <p:cNvPr id="39" name="Rectangle 38"/>
          <p:cNvSpPr/>
          <p:nvPr/>
        </p:nvSpPr>
        <p:spPr>
          <a:xfrm>
            <a:off x="578178" y="3055626"/>
            <a:ext cx="5695308" cy="3420502"/>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tx1"/>
                    </a:gs>
                    <a:gs pos="100000">
                      <a:schemeClr val="tx1"/>
                    </a:gs>
                  </a:gsLst>
                  <a:lin ang="5400000" scaled="0"/>
                </a:gradFill>
                <a:latin typeface="+mj-lt"/>
              </a:rPr>
              <a:t>Root site</a:t>
            </a: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1</a:t>
            </a:r>
          </a:p>
          <a:p>
            <a:pPr>
              <a:lnSpc>
                <a:spcPct val="90000"/>
              </a:lnSpc>
            </a:pPr>
            <a:r>
              <a:rPr lang="en-US" dirty="0">
                <a:gradFill>
                  <a:gsLst>
                    <a:gs pos="1250">
                      <a:schemeClr val="tx1"/>
                    </a:gs>
                    <a:gs pos="100000">
                      <a:schemeClr val="tx1"/>
                    </a:gs>
                  </a:gsLst>
                  <a:lin ang="5400000" scaled="0"/>
                </a:gradFill>
              </a:rPr>
              <a:t>V3.0.0.0</a:t>
            </a: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2</a:t>
            </a:r>
          </a:p>
          <a:p>
            <a:pPr>
              <a:lnSpc>
                <a:spcPct val="90000"/>
              </a:lnSpc>
            </a:pPr>
            <a:r>
              <a:rPr lang="en-US" dirty="0">
                <a:gradFill>
                  <a:gsLst>
                    <a:gs pos="1250">
                      <a:schemeClr val="tx1"/>
                    </a:gs>
                    <a:gs pos="100000">
                      <a:schemeClr val="tx1"/>
                    </a:gs>
                  </a:gsLst>
                  <a:lin ang="5400000" scaled="0"/>
                </a:gradFill>
              </a:rPr>
              <a:t>V3.0.0.0</a:t>
            </a:r>
          </a:p>
        </p:txBody>
      </p:sp>
      <p:sp>
        <p:nvSpPr>
          <p:cNvPr id="42" name="Oval 28"/>
          <p:cNvSpPr/>
          <p:nvPr/>
        </p:nvSpPr>
        <p:spPr>
          <a:xfrm>
            <a:off x="4407049" y="3735545"/>
            <a:ext cx="1796358" cy="967371"/>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 V3.0.0.0</a:t>
            </a: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Sub site</a:t>
            </a: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V2.0.0.0</a:t>
            </a: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4</a:t>
            </a:r>
          </a:p>
          <a:p>
            <a:pPr>
              <a:lnSpc>
                <a:spcPct val="90000"/>
              </a:lnSpc>
            </a:pPr>
            <a:r>
              <a:rPr lang="en-US" dirty="0">
                <a:gradFill>
                  <a:gsLst>
                    <a:gs pos="1250">
                      <a:schemeClr val="bg1"/>
                    </a:gs>
                    <a:gs pos="100000">
                      <a:schemeClr val="bg1"/>
                    </a:gs>
                  </a:gsLst>
                  <a:lin ang="5400000" scaled="0"/>
                </a:gradFill>
              </a:rPr>
              <a:t>V2.0.0.0</a:t>
            </a:r>
          </a:p>
        </p:txBody>
      </p:sp>
      <p:sp>
        <p:nvSpPr>
          <p:cNvPr id="64" name="Oval 28"/>
          <p:cNvSpPr/>
          <p:nvPr/>
        </p:nvSpPr>
        <p:spPr>
          <a:xfrm>
            <a:off x="6656220"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Web</a:t>
            </a:r>
          </a:p>
          <a:p>
            <a:pPr>
              <a:lnSpc>
                <a:spcPct val="90000"/>
              </a:lnSpc>
            </a:pPr>
            <a:r>
              <a:rPr lang="en-US" dirty="0">
                <a:gradFill>
                  <a:gsLst>
                    <a:gs pos="1250">
                      <a:schemeClr val="bg1"/>
                    </a:gs>
                    <a:gs pos="100000">
                      <a:schemeClr val="bg1"/>
                    </a:gs>
                  </a:gsLst>
                  <a:lin ang="5400000" scaled="0"/>
                </a:gradFill>
              </a:rPr>
              <a:t>V3.0.0.0</a:t>
            </a:r>
          </a:p>
        </p:txBody>
      </p:sp>
      <p:sp>
        <p:nvSpPr>
          <p:cNvPr id="65" name="Oval 28"/>
          <p:cNvSpPr/>
          <p:nvPr/>
        </p:nvSpPr>
        <p:spPr>
          <a:xfrm>
            <a:off x="8484227"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SQL</a:t>
            </a:r>
          </a:p>
          <a:p>
            <a:pPr>
              <a:lnSpc>
                <a:spcPct val="90000"/>
              </a:lnSpc>
            </a:pPr>
            <a:r>
              <a:rPr lang="en-US" dirty="0">
                <a:gradFill>
                  <a:gsLst>
                    <a:gs pos="1250">
                      <a:schemeClr val="bg1"/>
                    </a:gs>
                    <a:gs pos="100000">
                      <a:schemeClr val="bg1"/>
                    </a:gs>
                  </a:gsLst>
                  <a:lin ang="5400000" scaled="0"/>
                </a:gradFill>
              </a:rPr>
              <a:t>V3.0.0.0</a:t>
            </a:r>
          </a:p>
          <a:p>
            <a:pPr>
              <a:lnSpc>
                <a:spcPct val="90000"/>
              </a:lnSpc>
            </a:pPr>
            <a:endParaRPr lang="en-US" dirty="0">
              <a:gradFill>
                <a:gsLst>
                  <a:gs pos="1250">
                    <a:schemeClr val="bg1"/>
                  </a:gs>
                  <a:gs pos="100000">
                    <a:schemeClr val="bg1"/>
                  </a:gs>
                </a:gsLst>
                <a:lin ang="5400000" scaled="0"/>
              </a:gradFill>
            </a:endParaRPr>
          </a:p>
        </p:txBody>
      </p:sp>
      <p:sp>
        <p:nvSpPr>
          <p:cNvPr id="66" name="Oval 28"/>
          <p:cNvSpPr/>
          <p:nvPr/>
        </p:nvSpPr>
        <p:spPr>
          <a:xfrm>
            <a:off x="10317055" y="195557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Worker</a:t>
            </a:r>
          </a:p>
          <a:p>
            <a:pPr>
              <a:lnSpc>
                <a:spcPct val="90000"/>
              </a:lnSpc>
            </a:pPr>
            <a:r>
              <a:rPr lang="en-US" dirty="0">
                <a:gradFill>
                  <a:gsLst>
                    <a:gs pos="1250">
                      <a:schemeClr val="bg1"/>
                    </a:gs>
                    <a:gs pos="100000">
                      <a:schemeClr val="bg1"/>
                    </a:gs>
                  </a:gsLst>
                  <a:lin ang="5400000" scaled="0"/>
                </a:gradFill>
              </a:rPr>
              <a:t>V3.0.0.0</a:t>
            </a:r>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2902277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p:cNvPicPr>
            <a:picLocks noChangeAspect="1"/>
          </p:cNvPicPr>
          <p:nvPr/>
        </p:nvPicPr>
        <p:blipFill>
          <a:blip r:embed="rId3"/>
          <a:stretch>
            <a:fillRect/>
          </a:stretch>
        </p:blipFill>
        <p:spPr>
          <a:xfrm>
            <a:off x="2906922" y="3624385"/>
            <a:ext cx="3589104" cy="2229916"/>
          </a:xfrm>
          <a:prstGeom prst="rect">
            <a:avLst/>
          </a:prstGeom>
          <a:noFill/>
          <a:ln>
            <a:noFill/>
          </a:ln>
        </p:spPr>
      </p:pic>
      <p:grpSp>
        <p:nvGrpSpPr>
          <p:cNvPr id="37" name="Group 36"/>
          <p:cNvGrpSpPr/>
          <p:nvPr/>
        </p:nvGrpSpPr>
        <p:grpSpPr>
          <a:xfrm>
            <a:off x="685887" y="1203718"/>
            <a:ext cx="1754371" cy="2183300"/>
            <a:chOff x="8215764" y="2164438"/>
            <a:chExt cx="1719680" cy="1947553"/>
          </a:xfrm>
        </p:grpSpPr>
        <p:sp>
          <p:nvSpPr>
            <p:cNvPr id="38" name="Rectangle 37"/>
            <p:cNvSpPr/>
            <p:nvPr/>
          </p:nvSpPr>
          <p:spPr bwMode="auto">
            <a:xfrm>
              <a:off x="8215764" y="2164438"/>
              <a:ext cx="1719680" cy="1947553"/>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Marketplace</a:t>
              </a:r>
            </a:p>
          </p:txBody>
        </p:sp>
        <p:pic>
          <p:nvPicPr>
            <p:cNvPr id="40" name="Picture 3" descr="\\tk2offfsm03\FileShares\IPOAWSFS101\SharedFolders\OODESIGN\PROJECTS\O15\O15_REDESIGN\WORKING_FILES\10_10_11\Screens\To Becca\Add-ins_V24.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642920" y="2639412"/>
              <a:ext cx="865370" cy="1341140"/>
            </a:xfrm>
            <a:prstGeom prst="rect">
              <a:avLst/>
            </a:prstGeom>
            <a:solidFill>
              <a:schemeClr val="bg1">
                <a:lumMod val="95000"/>
              </a:schemeClr>
            </a:solidFill>
            <a:ln>
              <a:noFill/>
            </a:ln>
            <a:extLst/>
          </p:spPr>
        </p:pic>
      </p:grpSp>
      <p:sp>
        <p:nvSpPr>
          <p:cNvPr id="41" name="Title 1"/>
          <p:cNvSpPr>
            <a:spLocks noGrp="1"/>
          </p:cNvSpPr>
          <p:nvPr>
            <p:ph type="title"/>
          </p:nvPr>
        </p:nvSpPr>
        <p:spPr/>
        <p:txBody>
          <a:bodyPr/>
          <a:lstStyle/>
          <a:p>
            <a:r>
              <a:rPr lang="en-US"/>
              <a:t>SP Add-in upgrade process</a:t>
            </a:r>
            <a:endParaRPr lang="en-US" dirty="0"/>
          </a:p>
        </p:txBody>
      </p:sp>
      <p:grpSp>
        <p:nvGrpSpPr>
          <p:cNvPr id="42" name="Group 41"/>
          <p:cNvGrpSpPr/>
          <p:nvPr/>
        </p:nvGrpSpPr>
        <p:grpSpPr>
          <a:xfrm>
            <a:off x="7305097" y="2165810"/>
            <a:ext cx="4466759" cy="3841179"/>
            <a:chOff x="4724610" y="1693700"/>
            <a:chExt cx="3284680" cy="3766738"/>
          </a:xfrm>
        </p:grpSpPr>
        <p:sp>
          <p:nvSpPr>
            <p:cNvPr id="48" name="Rectangle 47"/>
            <p:cNvSpPr/>
            <p:nvPr/>
          </p:nvSpPr>
          <p:spPr>
            <a:xfrm>
              <a:off x="4724610" y="3054331"/>
              <a:ext cx="1073207" cy="888259"/>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Parent site</a:t>
              </a:r>
            </a:p>
          </p:txBody>
        </p:sp>
        <p:sp>
          <p:nvSpPr>
            <p:cNvPr id="49" name="Rectangle 48"/>
            <p:cNvSpPr/>
            <p:nvPr/>
          </p:nvSpPr>
          <p:spPr>
            <a:xfrm>
              <a:off x="6436147" y="2653193"/>
              <a:ext cx="1573141"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A</a:t>
              </a:r>
            </a:p>
          </p:txBody>
        </p:sp>
        <p:sp>
          <p:nvSpPr>
            <p:cNvPr id="50" name="Rectangle 49"/>
            <p:cNvSpPr/>
            <p:nvPr/>
          </p:nvSpPr>
          <p:spPr>
            <a:xfrm>
              <a:off x="6436147" y="3612686"/>
              <a:ext cx="1573143"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B</a:t>
              </a:r>
            </a:p>
          </p:txBody>
        </p:sp>
        <p:sp>
          <p:nvSpPr>
            <p:cNvPr id="56" name="Rectangle 55"/>
            <p:cNvSpPr/>
            <p:nvPr/>
          </p:nvSpPr>
          <p:spPr>
            <a:xfrm>
              <a:off x="6436147" y="4572179"/>
              <a:ext cx="1573141"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C</a:t>
              </a:r>
            </a:p>
          </p:txBody>
        </p:sp>
        <p:sp>
          <p:nvSpPr>
            <p:cNvPr id="57" name="Rectangle 56"/>
            <p:cNvSpPr/>
            <p:nvPr/>
          </p:nvSpPr>
          <p:spPr>
            <a:xfrm>
              <a:off x="6626294" y="1693700"/>
              <a:ext cx="1382995" cy="8882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Add-in</a:t>
              </a:r>
            </a:p>
            <a:p>
              <a:pPr defTabSz="932468"/>
              <a:r>
                <a:rPr lang="en-US" sz="1873" dirty="0">
                  <a:gradFill>
                    <a:gsLst>
                      <a:gs pos="1250">
                        <a:schemeClr val="tx1"/>
                      </a:gs>
                      <a:gs pos="100000">
                        <a:schemeClr val="tx1"/>
                      </a:gs>
                    </a:gsLst>
                    <a:lin ang="5400000" scaled="0"/>
                  </a:gradFill>
                </a:rPr>
                <a:t>V1.0.0.0</a:t>
              </a:r>
            </a:p>
          </p:txBody>
        </p:sp>
        <p:cxnSp>
          <p:nvCxnSpPr>
            <p:cNvPr id="58" name="Straight Connector 57"/>
            <p:cNvCxnSpPr>
              <a:stCxn id="48" idx="3"/>
              <a:endCxn id="97" idx="1"/>
            </p:cNvCxnSpPr>
            <p:nvPr/>
          </p:nvCxnSpPr>
          <p:spPr>
            <a:xfrm flipV="1">
              <a:off x="5797817" y="2137829"/>
              <a:ext cx="828476" cy="1360632"/>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3"/>
              <a:endCxn id="49" idx="1"/>
            </p:cNvCxnSpPr>
            <p:nvPr/>
          </p:nvCxnSpPr>
          <p:spPr>
            <a:xfrm flipV="1">
              <a:off x="5797817" y="3097323"/>
              <a:ext cx="638330" cy="40113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3"/>
              <a:endCxn id="50" idx="1"/>
            </p:cNvCxnSpPr>
            <p:nvPr/>
          </p:nvCxnSpPr>
          <p:spPr>
            <a:xfrm>
              <a:off x="5797817" y="3498461"/>
              <a:ext cx="638330" cy="558354"/>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48" idx="3"/>
              <a:endCxn id="56" idx="1"/>
            </p:cNvCxnSpPr>
            <p:nvPr/>
          </p:nvCxnSpPr>
          <p:spPr>
            <a:xfrm>
              <a:off x="5797817" y="3498461"/>
              <a:ext cx="638330" cy="151784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2559076" y="1203717"/>
            <a:ext cx="2434490" cy="1101363"/>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4000">
                      <a:schemeClr val="tx1"/>
                    </a:gs>
                    <a:gs pos="100000">
                      <a:schemeClr val="tx1"/>
                    </a:gs>
                  </a:gsLst>
                  <a:lin ang="5400000" scaled="0"/>
                </a:gradFill>
              </a:rPr>
              <a:t>Add-in</a:t>
            </a:r>
            <a:br>
              <a:rPr lang="en-US" sz="2856" dirty="0">
                <a:gradFill>
                  <a:gsLst>
                    <a:gs pos="4000">
                      <a:schemeClr val="tx1"/>
                    </a:gs>
                    <a:gs pos="100000">
                      <a:schemeClr val="tx1"/>
                    </a:gs>
                  </a:gsLst>
                  <a:lin ang="5400000" scaled="0"/>
                </a:gradFill>
              </a:rPr>
            </a:br>
            <a:r>
              <a:rPr lang="en-US" sz="1836" dirty="0">
                <a:gradFill>
                  <a:gsLst>
                    <a:gs pos="4000">
                      <a:schemeClr val="tx1"/>
                    </a:gs>
                    <a:gs pos="100000">
                      <a:schemeClr val="tx1"/>
                    </a:gs>
                  </a:gsLst>
                  <a:lin ang="5400000" scaled="0"/>
                </a:gradFill>
                <a:latin typeface="+mn-lt"/>
              </a:rPr>
              <a:t>1.0.0.0</a:t>
            </a:r>
            <a:endParaRPr lang="en-US" sz="2856" dirty="0">
              <a:gradFill>
                <a:gsLst>
                  <a:gs pos="4000">
                    <a:schemeClr val="tx1"/>
                  </a:gs>
                  <a:gs pos="100000">
                    <a:schemeClr val="tx1"/>
                  </a:gs>
                </a:gsLst>
                <a:lin ang="5400000" scaled="0"/>
              </a:gradFill>
              <a:latin typeface="+mn-lt"/>
            </a:endParaRPr>
          </a:p>
        </p:txBody>
      </p:sp>
      <p:grpSp>
        <p:nvGrpSpPr>
          <p:cNvPr id="63" name="Group 19"/>
          <p:cNvGrpSpPr>
            <a:grpSpLocks noChangeAspect="1"/>
          </p:cNvGrpSpPr>
          <p:nvPr/>
        </p:nvGrpSpPr>
        <p:grpSpPr bwMode="auto">
          <a:xfrm flipH="1">
            <a:off x="696135" y="3505218"/>
            <a:ext cx="1848209" cy="3294724"/>
            <a:chOff x="3792" y="2554"/>
            <a:chExt cx="888" cy="1583"/>
          </a:xfrm>
        </p:grpSpPr>
        <p:sp>
          <p:nvSpPr>
            <p:cNvPr id="64" name="Freeform 20"/>
            <p:cNvSpPr>
              <a:spLocks/>
            </p:cNvSpPr>
            <p:nvPr/>
          </p:nvSpPr>
          <p:spPr bwMode="auto">
            <a:xfrm>
              <a:off x="4295" y="2698"/>
              <a:ext cx="265" cy="5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21"/>
            <p:cNvSpPr>
              <a:spLocks noChangeArrowheads="1"/>
            </p:cNvSpPr>
            <p:nvPr/>
          </p:nvSpPr>
          <p:spPr bwMode="auto">
            <a:xfrm>
              <a:off x="4282" y="3425"/>
              <a:ext cx="291" cy="97"/>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Rectangle 22"/>
            <p:cNvSpPr>
              <a:spLocks noChangeArrowheads="1"/>
            </p:cNvSpPr>
            <p:nvPr/>
          </p:nvSpPr>
          <p:spPr bwMode="auto">
            <a:xfrm>
              <a:off x="4282" y="3425"/>
              <a:ext cx="75"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23"/>
            <p:cNvSpPr>
              <a:spLocks/>
            </p:cNvSpPr>
            <p:nvPr/>
          </p:nvSpPr>
          <p:spPr bwMode="auto">
            <a:xfrm>
              <a:off x="4183"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Rectangle 24"/>
            <p:cNvSpPr>
              <a:spLocks noChangeArrowheads="1"/>
            </p:cNvSpPr>
            <p:nvPr/>
          </p:nvSpPr>
          <p:spPr bwMode="auto">
            <a:xfrm>
              <a:off x="4499" y="3425"/>
              <a:ext cx="74"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25"/>
            <p:cNvSpPr>
              <a:spLocks/>
            </p:cNvSpPr>
            <p:nvPr/>
          </p:nvSpPr>
          <p:spPr bwMode="auto">
            <a:xfrm>
              <a:off x="4399"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26"/>
            <p:cNvSpPr>
              <a:spLocks/>
            </p:cNvSpPr>
            <p:nvPr/>
          </p:nvSpPr>
          <p:spPr bwMode="auto">
            <a:xfrm>
              <a:off x="4175" y="2903"/>
              <a:ext cx="505" cy="52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27"/>
            <p:cNvSpPr>
              <a:spLocks/>
            </p:cNvSpPr>
            <p:nvPr/>
          </p:nvSpPr>
          <p:spPr bwMode="auto">
            <a:xfrm>
              <a:off x="4088" y="3100"/>
              <a:ext cx="180" cy="269"/>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Rectangle 28"/>
            <p:cNvSpPr>
              <a:spLocks noChangeArrowheads="1"/>
            </p:cNvSpPr>
            <p:nvPr/>
          </p:nvSpPr>
          <p:spPr bwMode="auto">
            <a:xfrm>
              <a:off x="4588" y="3100"/>
              <a:ext cx="78" cy="46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Freeform 29"/>
            <p:cNvSpPr>
              <a:spLocks/>
            </p:cNvSpPr>
            <p:nvPr/>
          </p:nvSpPr>
          <p:spPr bwMode="auto">
            <a:xfrm>
              <a:off x="4588" y="3487"/>
              <a:ext cx="78" cy="156"/>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30"/>
            <p:cNvSpPr>
              <a:spLocks/>
            </p:cNvSpPr>
            <p:nvPr/>
          </p:nvSpPr>
          <p:spPr bwMode="auto">
            <a:xfrm>
              <a:off x="4010" y="3289"/>
              <a:ext cx="158" cy="80"/>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Rectangle 31"/>
            <p:cNvSpPr>
              <a:spLocks noChangeArrowheads="1"/>
            </p:cNvSpPr>
            <p:nvPr/>
          </p:nvSpPr>
          <p:spPr bwMode="auto">
            <a:xfrm>
              <a:off x="4588" y="3467"/>
              <a:ext cx="79" cy="4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Rectangle 32"/>
            <p:cNvSpPr>
              <a:spLocks noChangeArrowheads="1"/>
            </p:cNvSpPr>
            <p:nvPr/>
          </p:nvSpPr>
          <p:spPr bwMode="auto">
            <a:xfrm>
              <a:off x="3887" y="3253"/>
              <a:ext cx="34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33"/>
            <p:cNvSpPr>
              <a:spLocks/>
            </p:cNvSpPr>
            <p:nvPr/>
          </p:nvSpPr>
          <p:spPr bwMode="auto">
            <a:xfrm>
              <a:off x="3792" y="3079"/>
              <a:ext cx="362" cy="174"/>
            </a:xfrm>
            <a:custGeom>
              <a:avLst/>
              <a:gdLst>
                <a:gd name="T0" fmla="*/ 267 w 362"/>
                <a:gd name="T1" fmla="*/ 0 h 174"/>
                <a:gd name="T2" fmla="*/ 0 w 362"/>
                <a:gd name="T3" fmla="*/ 0 h 174"/>
                <a:gd name="T4" fmla="*/ 95 w 362"/>
                <a:gd name="T5" fmla="*/ 174 h 174"/>
                <a:gd name="T6" fmla="*/ 362 w 362"/>
                <a:gd name="T7" fmla="*/ 174 h 174"/>
                <a:gd name="T8" fmla="*/ 267 w 362"/>
                <a:gd name="T9" fmla="*/ 0 h 174"/>
              </a:gdLst>
              <a:ahLst/>
              <a:cxnLst>
                <a:cxn ang="0">
                  <a:pos x="T0" y="T1"/>
                </a:cxn>
                <a:cxn ang="0">
                  <a:pos x="T2" y="T3"/>
                </a:cxn>
                <a:cxn ang="0">
                  <a:pos x="T4" y="T5"/>
                </a:cxn>
                <a:cxn ang="0">
                  <a:pos x="T6" y="T7"/>
                </a:cxn>
                <a:cxn ang="0">
                  <a:pos x="T8" y="T9"/>
                </a:cxn>
              </a:cxnLst>
              <a:rect l="0" t="0" r="r" b="b"/>
              <a:pathLst>
                <a:path w="362" h="174">
                  <a:moveTo>
                    <a:pt x="267" y="0"/>
                  </a:moveTo>
                  <a:lnTo>
                    <a:pt x="0" y="0"/>
                  </a:lnTo>
                  <a:lnTo>
                    <a:pt x="95" y="174"/>
                  </a:lnTo>
                  <a:lnTo>
                    <a:pt x="362" y="174"/>
                  </a:lnTo>
                  <a:lnTo>
                    <a:pt x="2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34"/>
            <p:cNvSpPr>
              <a:spLocks noChangeArrowheads="1"/>
            </p:cNvSpPr>
            <p:nvPr/>
          </p:nvSpPr>
          <p:spPr bwMode="auto">
            <a:xfrm>
              <a:off x="4154" y="3253"/>
              <a:ext cx="7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35"/>
            <p:cNvSpPr>
              <a:spLocks/>
            </p:cNvSpPr>
            <p:nvPr/>
          </p:nvSpPr>
          <p:spPr bwMode="auto">
            <a:xfrm>
              <a:off x="4382" y="2796"/>
              <a:ext cx="91" cy="152"/>
            </a:xfrm>
            <a:custGeom>
              <a:avLst/>
              <a:gdLst>
                <a:gd name="T0" fmla="*/ 46 w 91"/>
                <a:gd name="T1" fmla="*/ 152 h 152"/>
                <a:gd name="T2" fmla="*/ 0 w 91"/>
                <a:gd name="T3" fmla="*/ 107 h 152"/>
                <a:gd name="T4" fmla="*/ 0 w 91"/>
                <a:gd name="T5" fmla="*/ 0 h 152"/>
                <a:gd name="T6" fmla="*/ 91 w 91"/>
                <a:gd name="T7" fmla="*/ 0 h 152"/>
                <a:gd name="T8" fmla="*/ 91 w 91"/>
                <a:gd name="T9" fmla="*/ 107 h 152"/>
                <a:gd name="T10" fmla="*/ 46 w 91"/>
                <a:gd name="T11" fmla="*/ 152 h 152"/>
              </a:gdLst>
              <a:ahLst/>
              <a:cxnLst>
                <a:cxn ang="0">
                  <a:pos x="T0" y="T1"/>
                </a:cxn>
                <a:cxn ang="0">
                  <a:pos x="T2" y="T3"/>
                </a:cxn>
                <a:cxn ang="0">
                  <a:pos x="T4" y="T5"/>
                </a:cxn>
                <a:cxn ang="0">
                  <a:pos x="T6" y="T7"/>
                </a:cxn>
                <a:cxn ang="0">
                  <a:pos x="T8" y="T9"/>
                </a:cxn>
                <a:cxn ang="0">
                  <a:pos x="T10" y="T11"/>
                </a:cxn>
              </a:cxnLst>
              <a:rect l="0" t="0" r="r" b="b"/>
              <a:pathLst>
                <a:path w="91" h="152">
                  <a:moveTo>
                    <a:pt x="46" y="152"/>
                  </a:moveTo>
                  <a:lnTo>
                    <a:pt x="0" y="107"/>
                  </a:lnTo>
                  <a:lnTo>
                    <a:pt x="0" y="0"/>
                  </a:lnTo>
                  <a:lnTo>
                    <a:pt x="91" y="0"/>
                  </a:lnTo>
                  <a:lnTo>
                    <a:pt x="91" y="107"/>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36"/>
            <p:cNvSpPr>
              <a:spLocks/>
            </p:cNvSpPr>
            <p:nvPr/>
          </p:nvSpPr>
          <p:spPr bwMode="auto">
            <a:xfrm>
              <a:off x="4382" y="2796"/>
              <a:ext cx="91" cy="8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37"/>
            <p:cNvSpPr>
              <a:spLocks/>
            </p:cNvSpPr>
            <p:nvPr/>
          </p:nvSpPr>
          <p:spPr bwMode="auto">
            <a:xfrm>
              <a:off x="4319" y="2554"/>
              <a:ext cx="218" cy="149"/>
            </a:xfrm>
            <a:custGeom>
              <a:avLst/>
              <a:gdLst>
                <a:gd name="T0" fmla="*/ 60 w 120"/>
                <a:gd name="T1" fmla="*/ 0 h 82"/>
                <a:gd name="T2" fmla="*/ 0 w 120"/>
                <a:gd name="T3" fmla="*/ 60 h 82"/>
                <a:gd name="T4" fmla="*/ 0 w 120"/>
                <a:gd name="T5" fmla="*/ 82 h 82"/>
                <a:gd name="T6" fmla="*/ 120 w 120"/>
                <a:gd name="T7" fmla="*/ 82 h 82"/>
                <a:gd name="T8" fmla="*/ 12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27" y="0"/>
                    <a:pt x="0" y="27"/>
                    <a:pt x="0" y="60"/>
                  </a:cubicBezTo>
                  <a:cubicBezTo>
                    <a:pt x="0" y="82"/>
                    <a:pt x="0" y="82"/>
                    <a:pt x="0" y="82"/>
                  </a:cubicBezTo>
                  <a:cubicBezTo>
                    <a:pt x="120" y="82"/>
                    <a:pt x="120" y="82"/>
                    <a:pt x="120" y="82"/>
                  </a:cubicBezTo>
                  <a:cubicBezTo>
                    <a:pt x="120" y="60"/>
                    <a:pt x="120" y="60"/>
                    <a:pt x="120" y="60"/>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38"/>
            <p:cNvSpPr>
              <a:spLocks/>
            </p:cNvSpPr>
            <p:nvPr/>
          </p:nvSpPr>
          <p:spPr bwMode="auto">
            <a:xfrm>
              <a:off x="4319" y="2654"/>
              <a:ext cx="218" cy="205"/>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39"/>
            <p:cNvSpPr>
              <a:spLocks noChangeArrowheads="1"/>
            </p:cNvSpPr>
            <p:nvPr/>
          </p:nvSpPr>
          <p:spPr bwMode="auto">
            <a:xfrm>
              <a:off x="4588"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Rectangle 40"/>
            <p:cNvSpPr>
              <a:spLocks noChangeArrowheads="1"/>
            </p:cNvSpPr>
            <p:nvPr/>
          </p:nvSpPr>
          <p:spPr bwMode="auto">
            <a:xfrm>
              <a:off x="4190"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85" name="Group 84"/>
          <p:cNvGrpSpPr/>
          <p:nvPr/>
        </p:nvGrpSpPr>
        <p:grpSpPr>
          <a:xfrm>
            <a:off x="2906922" y="5854301"/>
            <a:ext cx="3589104" cy="652815"/>
            <a:chOff x="2128161" y="6049480"/>
            <a:chExt cx="4066458" cy="640073"/>
          </a:xfrm>
        </p:grpSpPr>
        <p:sp>
          <p:nvSpPr>
            <p:cNvPr id="86" name="Rectangle 85"/>
            <p:cNvSpPr/>
            <p:nvPr/>
          </p:nvSpPr>
          <p:spPr>
            <a:xfrm>
              <a:off x="2128161" y="6049480"/>
              <a:ext cx="4066458" cy="64007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r" defTabSz="932468"/>
              <a:r>
                <a:rPr lang="en-US" sz="2244" dirty="0">
                  <a:gradFill>
                    <a:gsLst>
                      <a:gs pos="1250">
                        <a:schemeClr val="tx1"/>
                      </a:gs>
                      <a:gs pos="100000">
                        <a:schemeClr val="tx1"/>
                      </a:gs>
                    </a:gsLst>
                    <a:lin ang="5400000" scaled="0"/>
                  </a:gradFill>
                </a:rPr>
                <a:t>New version available</a:t>
              </a:r>
            </a:p>
          </p:txBody>
        </p:sp>
        <p:sp>
          <p:nvSpPr>
            <p:cNvPr id="87" name="5-Point Star 86"/>
            <p:cNvSpPr/>
            <p:nvPr/>
          </p:nvSpPr>
          <p:spPr bwMode="auto">
            <a:xfrm>
              <a:off x="2214558" y="6148322"/>
              <a:ext cx="574525" cy="442389"/>
            </a:xfrm>
            <a:prstGeom prst="star5">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2244" dirty="0"/>
            </a:p>
          </p:txBody>
        </p:sp>
      </p:grpSp>
      <p:sp>
        <p:nvSpPr>
          <p:cNvPr id="88" name="Freeform 11"/>
          <p:cNvSpPr>
            <a:spLocks noChangeAspect="1" noEditPoints="1"/>
          </p:cNvSpPr>
          <p:nvPr/>
        </p:nvSpPr>
        <p:spPr bwMode="auto">
          <a:xfrm>
            <a:off x="3858690" y="1337990"/>
            <a:ext cx="951653" cy="832821"/>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3"/>
          </a:solidFill>
          <a:ln>
            <a:noFill/>
          </a:ln>
          <a:extLst/>
        </p:spPr>
        <p:txBody>
          <a:bodyPr vert="horz" wrap="square" lIns="93260" tIns="46630" rIns="93260" bIns="46630" numCol="1" anchor="t" anchorCtr="0" compatLnSpc="1">
            <a:prstTxWarp prst="textNoShape">
              <a:avLst/>
            </a:prstTxWarp>
          </a:bodyPr>
          <a:lstStyle/>
          <a:p>
            <a:endParaRPr lang="en-US" sz="1873"/>
          </a:p>
        </p:txBody>
      </p:sp>
      <p:sp>
        <p:nvSpPr>
          <p:cNvPr id="89" name="Bent Arrow 88"/>
          <p:cNvSpPr/>
          <p:nvPr/>
        </p:nvSpPr>
        <p:spPr bwMode="auto">
          <a:xfrm rot="5400000">
            <a:off x="2578215" y="2376560"/>
            <a:ext cx="1004787" cy="1072525"/>
          </a:xfrm>
          <a:prstGeom prst="bentArrow">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90" name="Group 89"/>
          <p:cNvGrpSpPr/>
          <p:nvPr/>
        </p:nvGrpSpPr>
        <p:grpSpPr>
          <a:xfrm>
            <a:off x="2559072" y="1203718"/>
            <a:ext cx="2434490" cy="1101363"/>
            <a:chOff x="2117877" y="1216726"/>
            <a:chExt cx="2386972" cy="1079866"/>
          </a:xfrm>
        </p:grpSpPr>
        <p:sp>
          <p:nvSpPr>
            <p:cNvPr id="91" name="TextBox 90"/>
            <p:cNvSpPr txBox="1"/>
            <p:nvPr/>
          </p:nvSpPr>
          <p:spPr>
            <a:xfrm>
              <a:off x="2117877" y="1216726"/>
              <a:ext cx="2386972" cy="1079866"/>
            </a:xfrm>
            <a:prstGeom prst="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1250">
                        <a:schemeClr val="tx1"/>
                      </a:gs>
                      <a:gs pos="100000">
                        <a:schemeClr val="tx1"/>
                      </a:gs>
                    </a:gsLst>
                    <a:lin ang="5400000" scaled="0"/>
                  </a:gradFill>
                </a:rPr>
                <a:t>Add-in</a:t>
              </a:r>
              <a:br>
                <a:rPr lang="en-US" sz="2856" dirty="0">
                  <a:gradFill>
                    <a:gsLst>
                      <a:gs pos="1250">
                        <a:schemeClr val="tx1"/>
                      </a:gs>
                      <a:gs pos="100000">
                        <a:schemeClr val="tx1"/>
                      </a:gs>
                    </a:gsLst>
                    <a:lin ang="5400000" scaled="0"/>
                  </a:gradFill>
                </a:rPr>
              </a:br>
              <a:r>
                <a:rPr lang="en-US" sz="1836" dirty="0">
                  <a:gradFill>
                    <a:gsLst>
                      <a:gs pos="1250">
                        <a:schemeClr val="tx1"/>
                      </a:gs>
                      <a:gs pos="100000">
                        <a:schemeClr val="tx1"/>
                      </a:gs>
                    </a:gsLst>
                    <a:lin ang="5400000" scaled="0"/>
                  </a:gradFill>
                  <a:latin typeface="+mn-lt"/>
                </a:rPr>
                <a:t>1.0.1.0</a:t>
              </a:r>
              <a:endParaRPr lang="en-US" sz="2856" dirty="0">
                <a:gradFill>
                  <a:gsLst>
                    <a:gs pos="1250">
                      <a:schemeClr val="tx1"/>
                    </a:gs>
                    <a:gs pos="100000">
                      <a:schemeClr val="tx1"/>
                    </a:gs>
                  </a:gsLst>
                  <a:lin ang="5400000" scaled="0"/>
                </a:gradFill>
                <a:latin typeface="+mn-lt"/>
              </a:endParaRPr>
            </a:p>
          </p:txBody>
        </p:sp>
        <p:sp>
          <p:nvSpPr>
            <p:cNvPr id="92" name="Freeform 11"/>
            <p:cNvSpPr>
              <a:spLocks noChangeAspect="1" noEditPoints="1"/>
            </p:cNvSpPr>
            <p:nvPr/>
          </p:nvSpPr>
          <p:spPr bwMode="auto">
            <a:xfrm>
              <a:off x="3400915" y="1348377"/>
              <a:ext cx="933078" cy="81656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73"/>
            </a:p>
          </p:txBody>
        </p:sp>
      </p:grpSp>
      <p:cxnSp>
        <p:nvCxnSpPr>
          <p:cNvPr id="93" name="Straight Connector 92"/>
          <p:cNvCxnSpPr/>
          <p:nvPr/>
        </p:nvCxnSpPr>
        <p:spPr>
          <a:xfrm>
            <a:off x="2090617" y="4746937"/>
            <a:ext cx="816303"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8764529" y="1196520"/>
            <a:ext cx="3007325" cy="2809718"/>
            <a:chOff x="9020783" y="1209127"/>
            <a:chExt cx="2948625" cy="2754876"/>
          </a:xfrm>
        </p:grpSpPr>
        <p:sp>
          <p:nvSpPr>
            <p:cNvPr id="95" name="Rectangle 94"/>
            <p:cNvSpPr/>
            <p:nvPr/>
          </p:nvSpPr>
          <p:spPr>
            <a:xfrm>
              <a:off x="10125415" y="1209127"/>
              <a:ext cx="1843993" cy="8881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Add-in</a:t>
              </a:r>
            </a:p>
            <a:p>
              <a:pPr defTabSz="932468"/>
              <a:r>
                <a:rPr lang="en-US" sz="1873" dirty="0">
                  <a:gradFill>
                    <a:gsLst>
                      <a:gs pos="1250">
                        <a:schemeClr val="tx1"/>
                      </a:gs>
                      <a:gs pos="100000">
                        <a:schemeClr val="tx1"/>
                      </a:gs>
                    </a:gsLst>
                    <a:lin ang="5400000" scaled="0"/>
                  </a:gradFill>
                </a:rPr>
                <a:t>V1.0.0.0</a:t>
              </a:r>
            </a:p>
          </p:txBody>
        </p:sp>
        <p:cxnSp>
          <p:nvCxnSpPr>
            <p:cNvPr id="96" name="Straight Connector 95"/>
            <p:cNvCxnSpPr>
              <a:stCxn id="48" idx="3"/>
              <a:endCxn id="98" idx="1"/>
            </p:cNvCxnSpPr>
            <p:nvPr/>
          </p:nvCxnSpPr>
          <p:spPr>
            <a:xfrm flipV="1">
              <a:off x="9020781" y="1653193"/>
              <a:ext cx="1104634" cy="231081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97" name="Rectangle 96"/>
          <p:cNvSpPr/>
          <p:nvPr/>
        </p:nvSpPr>
        <p:spPr>
          <a:xfrm>
            <a:off x="9891151" y="2165809"/>
            <a:ext cx="2139276" cy="905813"/>
          </a:xfrm>
          <a:prstGeom prst="rect">
            <a:avLst/>
          </a:prstGeom>
          <a:solidFill>
            <a:schemeClr val="accent3"/>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add-in</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8" name="Rectangle 97"/>
          <p:cNvSpPr/>
          <p:nvPr/>
        </p:nvSpPr>
        <p:spPr>
          <a:xfrm>
            <a:off x="9891152" y="1196519"/>
            <a:ext cx="2139273" cy="905813"/>
          </a:xfrm>
          <a:prstGeom prst="rect">
            <a:avLst/>
          </a:prstGeom>
          <a:solidFill>
            <a:schemeClr val="accent3"/>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add-in</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9" name="Multiply 98"/>
          <p:cNvSpPr/>
          <p:nvPr/>
        </p:nvSpPr>
        <p:spPr>
          <a:xfrm>
            <a:off x="10352582" y="2099040"/>
            <a:ext cx="1170185" cy="1059292"/>
          </a:xfrm>
          <a:prstGeom prst="mathMultiply">
            <a:avLst>
              <a:gd name="adj1" fmla="val 17155"/>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lIns="111010" tIns="55505" rIns="111010" bIns="55505" rtlCol="0" anchor="ctr"/>
          <a:lstStyle/>
          <a:p>
            <a:pPr algn="ctr"/>
            <a:endParaRPr lang="en-US" sz="1800"/>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406633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8" grpId="0" animBg="1"/>
      <p:bldP spid="89" grpId="0" animBg="1"/>
      <p:bldP spid="97" grpId="0" animBg="1"/>
      <p:bldP spid="98" grpId="0" animBg="1"/>
      <p:bldP spid="9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add-ins</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parts</a:t>
              </a:r>
            </a:p>
            <a:p>
              <a:pPr marL="0" indent="0">
                <a:lnSpc>
                  <a:spcPct val="100000"/>
                </a:lnSpc>
                <a:spcBef>
                  <a:spcPts val="0"/>
                </a:spcBef>
                <a:spcAft>
                  <a:spcPts val="612"/>
                </a:spcAft>
                <a:buNone/>
              </a:pPr>
              <a:r>
                <a:rPr lang="en-US" sz="1937" dirty="0">
                  <a:solidFill>
                    <a:schemeClr val="tx1"/>
                  </a:soli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commands</a:t>
              </a:r>
            </a:p>
            <a:p>
              <a:pPr marL="0" indent="0">
                <a:lnSpc>
                  <a:spcPct val="100000"/>
                </a:lnSpc>
                <a:spcBef>
                  <a:spcPts val="0"/>
                </a:spcBef>
                <a:spcAft>
                  <a:spcPts val="612"/>
                </a:spcAft>
                <a:buNone/>
              </a:pPr>
              <a:r>
                <a:rPr lang="en-US" sz="1937" dirty="0">
                  <a:solidFill>
                    <a:schemeClr val="tx1"/>
                  </a:soli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gradFill>
                    <a:gsLst>
                      <a:gs pos="0">
                        <a:schemeClr val="tx1"/>
                      </a:gs>
                      <a:gs pos="100000">
                        <a:schemeClr val="tx1"/>
                      </a:gs>
                    </a:gsLst>
                    <a:lin ang="5400000" scaled="1"/>
                  </a:gradFill>
                  <a:latin typeface="Segoe UI Light"/>
                </a:rPr>
                <a:t>Full Page add-ins</a:t>
              </a: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Implement complete app 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SharePoint dialog</a:t>
                </a:r>
              </a:p>
              <a:p>
                <a:pPr marL="0" indent="0">
                  <a:lnSpc>
                    <a:spcPct val="100000"/>
                  </a:lnSpc>
                  <a:spcBef>
                    <a:spcPts val="0"/>
                  </a:spcBef>
                  <a:spcAft>
                    <a:spcPts val="612"/>
                  </a:spcAft>
                  <a:buNone/>
                </a:pPr>
                <a:r>
                  <a:rPr lang="en-US" sz="1937" dirty="0">
                    <a:solidFill>
                      <a:schemeClr val="tx1"/>
                    </a:soli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 name="Rectangle 2"/>
          <p:cNvSpPr/>
          <p:nvPr/>
        </p:nvSpPr>
        <p:spPr bwMode="auto">
          <a:xfrm>
            <a:off x="421065" y="2807963"/>
            <a:ext cx="9681882" cy="3576013"/>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5" name="Footer Placeholder 4"/>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158193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0" y="471091"/>
            <a:ext cx="7460827" cy="559562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a14="http://schemas.microsoft.com/office/drawing/2010/main" xmlns="">
                <a:solidFill>
                  <a:schemeClr val="accent1"/>
                </a:solidFill>
              </a14:hiddenFill>
            </a:ext>
          </a:extLst>
        </p:spPr>
      </p:pic>
      <p:pic>
        <p:nvPicPr>
          <p:cNvPr id="3" name="Picture 2"/>
          <p:cNvPicPr>
            <a:picLocks noChangeAspect="1"/>
          </p:cNvPicPr>
          <p:nvPr/>
        </p:nvPicPr>
        <p:blipFill>
          <a:blip r:embed="rId4"/>
          <a:stretch>
            <a:fillRect/>
          </a:stretch>
        </p:blipFill>
        <p:spPr>
          <a:xfrm>
            <a:off x="3310553" y="2109866"/>
            <a:ext cx="10098336" cy="4884659"/>
          </a:xfrm>
          <a:prstGeom prst="rect">
            <a:avLst/>
          </a:prstGeom>
        </p:spPr>
      </p:pic>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r>
              <a:rPr lang="en-US" dirty="0"/>
              <a:t>Full page add-ins</a:t>
            </a:r>
          </a:p>
        </p:txBody>
      </p:sp>
    </p:spTree>
    <p:extLst>
      <p:ext uri="{BB962C8B-B14F-4D97-AF65-F5344CB8AC3E}">
        <p14:creationId xmlns:p14="http://schemas.microsoft.com/office/powerpoint/2010/main" val="42164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br>
              <a:rPr lang="en-US"/>
            </a:br>
            <a:endParaRPr lang="en-US" dirty="0"/>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Intro to the add-in model</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SharePoint add-ins</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Getting started</a:t>
            </a:r>
          </a:p>
        </p:txBody>
      </p:sp>
    </p:spTree>
    <p:extLst>
      <p:ext uri="{BB962C8B-B14F-4D97-AF65-F5344CB8AC3E}">
        <p14:creationId xmlns:p14="http://schemas.microsoft.com/office/powerpoint/2010/main" val="166215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add-ins</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gradFill>
                  <a:gsLst>
                    <a:gs pos="0">
                      <a:schemeClr val="tx1"/>
                    </a:gs>
                    <a:gs pos="100000">
                      <a:schemeClr val="tx1"/>
                    </a:gs>
                  </a:gsLst>
                  <a:lin ang="5400000" scaled="1"/>
                </a:gra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gradFill>
                    <a:gsLst>
                      <a:gs pos="0">
                        <a:schemeClr val="tx1"/>
                      </a:gs>
                      <a:gs pos="100000">
                        <a:schemeClr val="tx1"/>
                      </a:gs>
                    </a:gsLst>
                    <a:lin ang="5400000" scaled="1"/>
                  </a:gradFill>
                  <a:latin typeface="Segoe UI Light"/>
                </a:rPr>
                <a:t>Add-in parts</a:t>
              </a: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commands</a:t>
              </a:r>
            </a:p>
            <a:p>
              <a:pPr marL="0" indent="0">
                <a:lnSpc>
                  <a:spcPct val="100000"/>
                </a:lnSpc>
                <a:spcBef>
                  <a:spcPts val="0"/>
                </a:spcBef>
                <a:spcAft>
                  <a:spcPts val="612"/>
                </a:spcAft>
                <a:buNone/>
              </a:pPr>
              <a:r>
                <a:rPr lang="en-US" sz="1937" dirty="0">
                  <a:solidFill>
                    <a:schemeClr val="tx1"/>
                  </a:soli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Full page add-ins</a:t>
              </a:r>
            </a:p>
            <a:p>
              <a:pPr marL="0" indent="0">
                <a:lnSpc>
                  <a:spcPct val="100000"/>
                </a:lnSpc>
                <a:spcBef>
                  <a:spcPts val="0"/>
                </a:spcBef>
                <a:spcAft>
                  <a:spcPts val="612"/>
                </a:spcAft>
                <a:buNone/>
              </a:pPr>
              <a:r>
                <a:rPr lang="en-US" sz="1937" dirty="0">
                  <a:solidFill>
                    <a:schemeClr val="tx1"/>
                  </a:solidFill>
                </a:rPr>
                <a:t>Implement complete add-in 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SharePoint dialog</a:t>
                </a:r>
              </a:p>
              <a:p>
                <a:pPr marL="0" indent="0">
                  <a:lnSpc>
                    <a:spcPct val="100000"/>
                  </a:lnSpc>
                  <a:spcBef>
                    <a:spcPts val="0"/>
                  </a:spcBef>
                  <a:spcAft>
                    <a:spcPts val="612"/>
                  </a:spcAft>
                  <a:buNone/>
                </a:pPr>
                <a:r>
                  <a:rPr lang="en-US" sz="1937" dirty="0">
                    <a:solidFill>
                      <a:schemeClr val="tx1"/>
                    </a:soli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8" name="Rectangle 37"/>
          <p:cNvSpPr/>
          <p:nvPr/>
        </p:nvSpPr>
        <p:spPr bwMode="auto">
          <a:xfrm>
            <a:off x="436563" y="4023480"/>
            <a:ext cx="9681882" cy="236049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9" name="Rectangle 38"/>
          <p:cNvSpPr/>
          <p:nvPr/>
        </p:nvSpPr>
        <p:spPr bwMode="auto">
          <a:xfrm>
            <a:off x="436563" y="1560806"/>
            <a:ext cx="9681882" cy="1271389"/>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4" name="Footer Placeholder 3"/>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6705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9563" y="258923"/>
            <a:ext cx="7460827" cy="5888724"/>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705033" y="2988805"/>
            <a:ext cx="7460827" cy="344589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645503" y="492259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827379" y="545077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r>
              <a:rPr lang="en-US" dirty="0"/>
              <a:t>Add-in parts</a:t>
            </a:r>
          </a:p>
        </p:txBody>
      </p:sp>
    </p:spTree>
    <p:extLst>
      <p:ext uri="{BB962C8B-B14F-4D97-AF65-F5344CB8AC3E}">
        <p14:creationId xmlns:p14="http://schemas.microsoft.com/office/powerpoint/2010/main" val="275030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add-ins</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parts</a:t>
              </a:r>
            </a:p>
            <a:p>
              <a:pPr marL="0" indent="0">
                <a:lnSpc>
                  <a:spcPct val="100000"/>
                </a:lnSpc>
                <a:spcBef>
                  <a:spcPts val="0"/>
                </a:spcBef>
                <a:spcAft>
                  <a:spcPts val="612"/>
                </a:spcAft>
                <a:buNone/>
              </a:pPr>
              <a:r>
                <a:rPr lang="en-US" sz="1937" dirty="0">
                  <a:solidFill>
                    <a:schemeClr val="tx1"/>
                  </a:soli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gradFill>
                  <a:gsLst>
                    <a:gs pos="0">
                      <a:schemeClr val="tx1"/>
                    </a:gs>
                    <a:gs pos="100000">
                      <a:schemeClr val="tx1"/>
                    </a:gs>
                  </a:gsLst>
                  <a:lin ang="5400000" scaled="1"/>
                </a:gra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gradFill>
                    <a:gsLst>
                      <a:gs pos="0">
                        <a:schemeClr val="tx1"/>
                      </a:gs>
                      <a:gs pos="100000">
                        <a:schemeClr val="tx1"/>
                      </a:gs>
                    </a:gsLst>
                    <a:lin ang="5400000" scaled="1"/>
                  </a:gradFill>
                  <a:latin typeface="Segoe UI Light"/>
                </a:rPr>
                <a:t>Add-in commands</a:t>
              </a: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Full page add-ins</a:t>
              </a:r>
            </a:p>
            <a:p>
              <a:pPr marL="0" indent="0">
                <a:lnSpc>
                  <a:spcPct val="100000"/>
                </a:lnSpc>
                <a:spcBef>
                  <a:spcPts val="0"/>
                </a:spcBef>
                <a:spcAft>
                  <a:spcPts val="612"/>
                </a:spcAft>
                <a:buNone/>
              </a:pPr>
              <a:r>
                <a:rPr lang="en-US" sz="1937" dirty="0">
                  <a:solidFill>
                    <a:schemeClr val="tx1"/>
                  </a:solidFill>
                </a:rPr>
                <a:t>Implement complete add-in 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SharePoint dialog</a:t>
                </a:r>
              </a:p>
              <a:p>
                <a:pPr marL="0" indent="0">
                  <a:lnSpc>
                    <a:spcPct val="100000"/>
                  </a:lnSpc>
                  <a:spcBef>
                    <a:spcPts val="0"/>
                  </a:spcBef>
                  <a:spcAft>
                    <a:spcPts val="612"/>
                  </a:spcAft>
                  <a:buNone/>
                </a:pPr>
                <a:r>
                  <a:rPr lang="en-US" sz="1937" dirty="0">
                    <a:solidFill>
                      <a:schemeClr val="tx1"/>
                    </a:soli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8" name="Rectangle 37"/>
          <p:cNvSpPr/>
          <p:nvPr/>
        </p:nvSpPr>
        <p:spPr bwMode="auto">
          <a:xfrm>
            <a:off x="460988" y="1661759"/>
            <a:ext cx="9681882" cy="236049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9" name="Rectangle 38"/>
          <p:cNvSpPr/>
          <p:nvPr/>
        </p:nvSpPr>
        <p:spPr bwMode="auto">
          <a:xfrm>
            <a:off x="381281" y="5193383"/>
            <a:ext cx="9681882" cy="1190593"/>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 name="Footer Placeholder 2"/>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65763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41491" y="879821"/>
            <a:ext cx="8544448" cy="5957750"/>
          </a:xfrm>
          <a:prstGeom prst="rect">
            <a:avLst/>
          </a:prstGeom>
        </p:spPr>
      </p:pic>
      <p:sp>
        <p:nvSpPr>
          <p:cNvPr id="6" name="Right Arrow 5"/>
          <p:cNvSpPr/>
          <p:nvPr/>
        </p:nvSpPr>
        <p:spPr bwMode="auto">
          <a:xfrm>
            <a:off x="8501943" y="1947779"/>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r>
              <a:rPr lang="en-US" dirty="0"/>
              <a:t>Add-in commands</a:t>
            </a:r>
          </a:p>
        </p:txBody>
      </p:sp>
    </p:spTree>
    <p:extLst>
      <p:ext uri="{BB962C8B-B14F-4D97-AF65-F5344CB8AC3E}">
        <p14:creationId xmlns:p14="http://schemas.microsoft.com/office/powerpoint/2010/main" val="366136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add-ins</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parts</a:t>
              </a:r>
            </a:p>
            <a:p>
              <a:pPr marL="0" indent="0">
                <a:lnSpc>
                  <a:spcPct val="100000"/>
                </a:lnSpc>
                <a:spcBef>
                  <a:spcPts val="0"/>
                </a:spcBef>
                <a:spcAft>
                  <a:spcPts val="612"/>
                </a:spcAft>
                <a:buNone/>
              </a:pPr>
              <a:r>
                <a:rPr lang="en-US" sz="1937" dirty="0">
                  <a:solidFill>
                    <a:schemeClr val="tx1"/>
                  </a:soli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commands</a:t>
              </a:r>
            </a:p>
            <a:p>
              <a:pPr marL="0" indent="0">
                <a:lnSpc>
                  <a:spcPct val="100000"/>
                </a:lnSpc>
                <a:spcBef>
                  <a:spcPts val="0"/>
                </a:spcBef>
                <a:spcAft>
                  <a:spcPts val="612"/>
                </a:spcAft>
                <a:buNone/>
              </a:pPr>
              <a:r>
                <a:rPr lang="en-US" sz="1937" dirty="0">
                  <a:solidFill>
                    <a:schemeClr val="tx1"/>
                  </a:soli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Full page add-ins</a:t>
              </a:r>
            </a:p>
            <a:p>
              <a:pPr marL="0" indent="0">
                <a:lnSpc>
                  <a:spcPct val="100000"/>
                </a:lnSpc>
                <a:spcBef>
                  <a:spcPts val="0"/>
                </a:spcBef>
                <a:spcAft>
                  <a:spcPts val="612"/>
                </a:spcAft>
                <a:buNone/>
              </a:pPr>
              <a:r>
                <a:rPr lang="en-US" sz="1937" dirty="0">
                  <a:solidFill>
                    <a:schemeClr val="tx1"/>
                  </a:solidFill>
                </a:rPr>
                <a:t>Implement complete add-in 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gradFill>
                      <a:gsLst>
                        <a:gs pos="0">
                          <a:schemeClr val="tx1"/>
                        </a:gs>
                        <a:gs pos="100000">
                          <a:schemeClr val="tx1"/>
                        </a:gs>
                      </a:gsLst>
                      <a:lin ang="5400000" scaled="1"/>
                    </a:gradFill>
                    <a:latin typeface="Segoe UI Light"/>
                  </a:rPr>
                  <a:t>SharePoint dialog</a:t>
                </a: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8" name="Rectangle 37"/>
          <p:cNvSpPr/>
          <p:nvPr/>
        </p:nvSpPr>
        <p:spPr bwMode="auto">
          <a:xfrm>
            <a:off x="274639" y="1697985"/>
            <a:ext cx="9681882" cy="3547220"/>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 name="Footer Placeholder 2"/>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72827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78143" y="773724"/>
            <a:ext cx="9341446" cy="5612648"/>
          </a:xfrm>
          <a:prstGeom prst="rect">
            <a:avLst/>
          </a:prstGeom>
        </p:spPr>
      </p:pic>
      <p:sp>
        <p:nvSpPr>
          <p:cNvPr id="6" name="Right Arrow 5"/>
          <p:cNvSpPr/>
          <p:nvPr/>
        </p:nvSpPr>
        <p:spPr bwMode="auto">
          <a:xfrm>
            <a:off x="4396528" y="3500850"/>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r>
              <a:rPr lang="en-US" dirty="0"/>
              <a:t>SharePoint dialog</a:t>
            </a:r>
          </a:p>
        </p:txBody>
      </p:sp>
    </p:spTree>
    <p:extLst>
      <p:ext uri="{BB962C8B-B14F-4D97-AF65-F5344CB8AC3E}">
        <p14:creationId xmlns:p14="http://schemas.microsoft.com/office/powerpoint/2010/main" val="89053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a:t>SharePoint add-ins </a:t>
            </a:r>
            <a:r>
              <a:rPr lang="en-US" dirty="0"/>
              <a:t>samples</a:t>
            </a:r>
          </a:p>
        </p:txBody>
      </p:sp>
      <p:sp>
        <p:nvSpPr>
          <p:cNvPr id="2" name="Text Placeholder 1"/>
          <p:cNvSpPr>
            <a:spLocks noGrp="1"/>
          </p:cNvSpPr>
          <p:nvPr>
            <p:ph type="body" sz="quarter" idx="12"/>
          </p:nvPr>
        </p:nvSpPr>
        <p:spPr/>
        <p:txBody>
          <a:bodyPr/>
          <a:lstStyle/>
          <a:p>
            <a:r>
              <a:rPr lang="en-US"/>
              <a:t>Demo</a:t>
            </a:r>
            <a:endParaRPr lang="en-US" dirty="0"/>
          </a:p>
        </p:txBody>
      </p:sp>
      <p:sp>
        <p:nvSpPr>
          <p:cNvPr id="5"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t> SharePoint add-ins</a:t>
            </a:r>
          </a:p>
          <a:p>
            <a:pPr algn="r"/>
            <a:endParaRPr lang="en-US" dirty="0"/>
          </a:p>
        </p:txBody>
      </p:sp>
    </p:spTree>
    <p:extLst>
      <p:ext uri="{BB962C8B-B14F-4D97-AF65-F5344CB8AC3E}">
        <p14:creationId xmlns:p14="http://schemas.microsoft.com/office/powerpoint/2010/main" val="14237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Getting started</a:t>
            </a:r>
          </a:p>
        </p:txBody>
      </p:sp>
      <p:sp>
        <p:nvSpPr>
          <p:cNvPr id="3" name="Text Placeholder 2"/>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3211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2015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746" y="1151163"/>
            <a:ext cx="8037349" cy="5574842"/>
          </a:xfrm>
          <a:prstGeom prst="rect">
            <a:avLst/>
          </a:prstGeom>
        </p:spPr>
      </p:pic>
      <p:sp>
        <p:nvSpPr>
          <p:cNvPr id="2" name="Footer Placeholder 1"/>
          <p:cNvSpPr>
            <a:spLocks noGrp="1"/>
          </p:cNvSpPr>
          <p:nvPr>
            <p:ph type="ftr" sz="quarter" idx="10"/>
          </p:nvPr>
        </p:nvSpPr>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17454691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86521" tIns="149217" rIns="186521" bIns="149217" rtlCol="0">
            <a:noAutofit/>
          </a:bodyPr>
          <a:lstStyle/>
          <a:p>
            <a:pPr marL="0" indent="0">
              <a:spcBef>
                <a:spcPts val="1224"/>
              </a:spcBef>
              <a:buNone/>
            </a:pPr>
            <a:r>
              <a:rPr lang="en-US" dirty="0"/>
              <a:t>Office 365 developer tenant</a:t>
            </a:r>
          </a:p>
          <a:p>
            <a:pPr marL="0" indent="0">
              <a:spcBef>
                <a:spcPts val="1224"/>
              </a:spcBef>
              <a:buNone/>
            </a:pPr>
            <a:r>
              <a:rPr lang="en-US" dirty="0"/>
              <a:t>Office 365 individual developer site collection</a:t>
            </a:r>
          </a:p>
          <a:p>
            <a:pPr marL="0" indent="0">
              <a:spcBef>
                <a:spcPts val="1224"/>
              </a:spcBef>
              <a:buNone/>
            </a:pPr>
            <a:r>
              <a:rPr lang="en-US" dirty="0"/>
              <a:t>On-premises SharePoint server</a:t>
            </a:r>
          </a:p>
        </p:txBody>
      </p:sp>
      <p:sp>
        <p:nvSpPr>
          <p:cNvPr id="3" name="Title 2"/>
          <p:cNvSpPr>
            <a:spLocks noGrp="1"/>
          </p:cNvSpPr>
          <p:nvPr>
            <p:ph type="title"/>
          </p:nvPr>
        </p:nvSpPr>
        <p:spPr/>
        <p:txBody>
          <a:bodyPr/>
          <a:lstStyle/>
          <a:p>
            <a:r>
              <a:rPr lang="en-US"/>
              <a:t>Environment</a:t>
            </a:r>
            <a:endParaRPr lang="en-US" dirty="0"/>
          </a:p>
        </p:txBody>
      </p:sp>
      <p:sp>
        <p:nvSpPr>
          <p:cNvPr id="5" name="Footer Placeholder 4"/>
          <p:cNvSpPr>
            <a:spLocks noGrp="1"/>
          </p:cNvSpPr>
          <p:nvPr>
            <p:ph type="ftr" sz="quarter" idx="11"/>
          </p:nvPr>
        </p:nvSpPr>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sz="1400" dirty="0"/>
          </a:p>
        </p:txBody>
      </p:sp>
    </p:spTree>
    <p:extLst>
      <p:ext uri="{BB962C8B-B14F-4D97-AF65-F5344CB8AC3E}">
        <p14:creationId xmlns:p14="http://schemas.microsoft.com/office/powerpoint/2010/main" val="14046006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4" name="Picture 3"/>
          <p:cNvPicPr>
            <a:picLocks noChangeAspect="1"/>
          </p:cNvPicPr>
          <p:nvPr/>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3" name="Picture 2"/>
          <p:cNvPicPr>
            <a:picLocks noChangeAspect="1"/>
          </p:cNvPicPr>
          <p:nvPr/>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5" name="Rectangle 4"/>
          <p:cNvSpPr/>
          <p:nvPr/>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p:cNvSpPr txBox="1">
            <a:spLocks/>
          </p:cNvSpPr>
          <p:nvPr/>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0" name="Title 2"/>
          <p:cNvSpPr txBox="1">
            <a:spLocks/>
          </p:cNvSpPr>
          <p:nvPr/>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4" name="Freeform 131"/>
          <p:cNvSpPr>
            <a:spLocks noChangeAspect="1"/>
          </p:cNvSpPr>
          <p:nvPr/>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5" name="Freeform 5"/>
          <p:cNvSpPr>
            <a:spLocks noChangeAspect="1"/>
          </p:cNvSpPr>
          <p:nvPr/>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6" name="Group 15"/>
          <p:cNvGrpSpPr/>
          <p:nvPr/>
        </p:nvGrpSpPr>
        <p:grpSpPr>
          <a:xfrm>
            <a:off x="10065030" y="1680068"/>
            <a:ext cx="624747" cy="631712"/>
            <a:chOff x="4420977" y="3337861"/>
            <a:chExt cx="889375" cy="899290"/>
          </a:xfrm>
          <a:solidFill>
            <a:srgbClr val="F8F8F8"/>
          </a:solidFill>
        </p:grpSpPr>
        <p:sp>
          <p:nvSpPr>
            <p:cNvPr id="17" name="Oval 16"/>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 name="Oval 17"/>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Oval 18"/>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21" name="Straight Arrow Connector 20"/>
          <p:cNvCxnSpPr/>
          <p:nvPr/>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24" name="TextBox 23"/>
          <p:cNvSpPr txBox="1"/>
          <p:nvPr/>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25" name="TextBox 24"/>
          <p:cNvSpPr txBox="1"/>
          <p:nvPr/>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26" name="Isosceles Triangle 25"/>
          <p:cNvSpPr/>
          <p:nvPr/>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p:cNvSpPr/>
          <p:nvPr/>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8" name="Isosceles Triangle 27"/>
          <p:cNvSpPr/>
          <p:nvPr/>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248257" y="6469577"/>
            <a:ext cx="1734959" cy="34600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Rectangle 29"/>
          <p:cNvSpPr/>
          <p:nvPr/>
        </p:nvSpPr>
        <p:spPr bwMode="auto">
          <a:xfrm>
            <a:off x="6000179" y="6507284"/>
            <a:ext cx="1734959" cy="34600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4814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1+#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p:tgtEl>
                                          <p:spTgt spid="26"/>
                                        </p:tgtEl>
                                        <p:attrNameLst>
                                          <p:attrName>ppt_y</p:attrName>
                                        </p:attrNameLst>
                                      </p:cBhvr>
                                      <p:tavLst>
                                        <p:tav tm="0">
                                          <p:val>
                                            <p:strVal val="#ppt_y-#ppt_h*1.125000"/>
                                          </p:val>
                                        </p:tav>
                                        <p:tav tm="100000">
                                          <p:val>
                                            <p:strVal val="#ppt_y"/>
                                          </p:val>
                                        </p:tav>
                                      </p:tavLst>
                                    </p:anim>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750" fill="hold"/>
                                        <p:tgtEl>
                                          <p:spTgt spid="3"/>
                                        </p:tgtEl>
                                        <p:attrNameLst>
                                          <p:attrName>ppt_x</p:attrName>
                                        </p:attrNameLst>
                                      </p:cBhvr>
                                      <p:tavLst>
                                        <p:tav tm="0">
                                          <p:val>
                                            <p:strVal val="#ppt_x"/>
                                          </p:val>
                                        </p:tav>
                                        <p:tav tm="100000">
                                          <p:val>
                                            <p:strVal val="#ppt_x"/>
                                          </p:val>
                                        </p:tav>
                                      </p:tavLst>
                                    </p:anim>
                                    <p:anim calcmode="lin" valueType="num">
                                      <p:cBhvr additive="base">
                                        <p:cTn id="26" dur="75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750" fill="hold"/>
                                        <p:tgtEl>
                                          <p:spTgt spid="24"/>
                                        </p:tgtEl>
                                        <p:attrNameLst>
                                          <p:attrName>ppt_x</p:attrName>
                                        </p:attrNameLst>
                                      </p:cBhvr>
                                      <p:tavLst>
                                        <p:tav tm="0">
                                          <p:val>
                                            <p:strVal val="1+#ppt_w/2"/>
                                          </p:val>
                                        </p:tav>
                                        <p:tav tm="100000">
                                          <p:val>
                                            <p:strVal val="#ppt_x"/>
                                          </p:val>
                                        </p:tav>
                                      </p:tavLst>
                                    </p:anim>
                                    <p:anim calcmode="lin" valueType="num">
                                      <p:cBhvr additive="base">
                                        <p:cTn id="30" dur="750" fill="hold"/>
                                        <p:tgtEl>
                                          <p:spTgt spid="24"/>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750"/>
                                        <p:tgtEl>
                                          <p:spTgt spid="21"/>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p:tgtEl>
                                          <p:spTgt spid="27"/>
                                        </p:tgtEl>
                                        <p:attrNameLst>
                                          <p:attrName>ppt_y</p:attrName>
                                        </p:attrNameLst>
                                      </p:cBhvr>
                                      <p:tavLst>
                                        <p:tav tm="0">
                                          <p:val>
                                            <p:strVal val="#ppt_y-#ppt_h*1.125000"/>
                                          </p:val>
                                        </p:tav>
                                        <p:tav tm="100000">
                                          <p:val>
                                            <p:strVal val="#ppt_y"/>
                                          </p:val>
                                        </p:tav>
                                      </p:tavLst>
                                    </p:anim>
                                    <p:animEffect transition="in" filter="wipe(down)">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750" fill="hold"/>
                                        <p:tgtEl>
                                          <p:spTgt spid="4"/>
                                        </p:tgtEl>
                                        <p:attrNameLst>
                                          <p:attrName>ppt_x</p:attrName>
                                        </p:attrNameLst>
                                      </p:cBhvr>
                                      <p:tavLst>
                                        <p:tav tm="0">
                                          <p:val>
                                            <p:strVal val="#ppt_x"/>
                                          </p:val>
                                        </p:tav>
                                        <p:tav tm="100000">
                                          <p:val>
                                            <p:strVal val="#ppt_x"/>
                                          </p:val>
                                        </p:tav>
                                      </p:tavLst>
                                    </p:anim>
                                    <p:anim calcmode="lin" valueType="num">
                                      <p:cBhvr additive="base">
                                        <p:cTn id="47" dur="750" fill="hold"/>
                                        <p:tgtEl>
                                          <p:spTgt spid="4"/>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750" fill="hold"/>
                                        <p:tgtEl>
                                          <p:spTgt spid="25"/>
                                        </p:tgtEl>
                                        <p:attrNameLst>
                                          <p:attrName>ppt_x</p:attrName>
                                        </p:attrNameLst>
                                      </p:cBhvr>
                                      <p:tavLst>
                                        <p:tav tm="0">
                                          <p:val>
                                            <p:strVal val="1+#ppt_w/2"/>
                                          </p:val>
                                        </p:tav>
                                        <p:tav tm="100000">
                                          <p:val>
                                            <p:strVal val="#ppt_x"/>
                                          </p:val>
                                        </p:tav>
                                      </p:tavLst>
                                    </p:anim>
                                    <p:anim calcmode="lin" valueType="num">
                                      <p:cBhvr additive="base">
                                        <p:cTn id="51" dur="750" fill="hold"/>
                                        <p:tgtEl>
                                          <p:spTgt spid="25"/>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750"/>
                                        <p:tgtEl>
                                          <p:spTgt spid="22"/>
                                        </p:tgtEl>
                                      </p:cBhvr>
                                    </p:animEffect>
                                  </p:childTnLst>
                                </p:cTn>
                              </p:par>
                              <p:par>
                                <p:cTn id="55" presetID="12" presetClass="entr" presetSubtype="4" fill="hold" nodeType="withEffect">
                                  <p:stCondLst>
                                    <p:cond delay="25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p:tgtEl>
                                          <p:spTgt spid="16"/>
                                        </p:tgtEl>
                                        <p:attrNameLst>
                                          <p:attrName>ppt_y</p:attrName>
                                        </p:attrNameLst>
                                      </p:cBhvr>
                                      <p:tavLst>
                                        <p:tav tm="0">
                                          <p:val>
                                            <p:strVal val="#ppt_y+#ppt_h*1.125000"/>
                                          </p:val>
                                        </p:tav>
                                        <p:tav tm="100000">
                                          <p:val>
                                            <p:strVal val="#ppt_y"/>
                                          </p:val>
                                        </p:tav>
                                      </p:tavLst>
                                    </p:anim>
                                    <p:animEffect transition="in" filter="wipe(up)">
                                      <p:cBhvr>
                                        <p:cTn id="58" dur="500"/>
                                        <p:tgtEl>
                                          <p:spTgt spid="16"/>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p:tgtEl>
                                          <p:spTgt spid="28"/>
                                        </p:tgtEl>
                                        <p:attrNameLst>
                                          <p:attrName>ppt_y</p:attrName>
                                        </p:attrNameLst>
                                      </p:cBhvr>
                                      <p:tavLst>
                                        <p:tav tm="0">
                                          <p:val>
                                            <p:strVal val="#ppt_y-#ppt_h*1.125000"/>
                                          </p:val>
                                        </p:tav>
                                        <p:tav tm="100000">
                                          <p:val>
                                            <p:strVal val="#ppt_y"/>
                                          </p:val>
                                        </p:tav>
                                      </p:tavLst>
                                    </p:anim>
                                    <p:animEffect transition="in" filter="wipe(down)">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3" grpId="0" animBg="1"/>
      <p:bldP spid="24" grpId="0" animBg="1"/>
      <p:bldP spid="25" grpId="0" animBg="1"/>
      <p:bldP spid="26" grpId="0" animBg="1"/>
      <p:bldP spid="27" grpId="0" animBg="1"/>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Building your first SharePoint add-in</a:t>
            </a:r>
          </a:p>
        </p:txBody>
      </p:sp>
      <p:sp>
        <p:nvSpPr>
          <p:cNvPr id="2" name="Text Placeholder 1"/>
          <p:cNvSpPr>
            <a:spLocks noGrp="1"/>
          </p:cNvSpPr>
          <p:nvPr>
            <p:ph type="body" sz="quarter" idx="12"/>
          </p:nvPr>
        </p:nvSpPr>
        <p:spPr/>
        <p:txBody>
          <a:bodyPr/>
          <a:lstStyle/>
          <a:p>
            <a:r>
              <a:rPr lang="en-US"/>
              <a:t>Demo</a:t>
            </a:r>
            <a:endParaRPr lang="en-US" dirty="0"/>
          </a:p>
        </p:txBody>
      </p:sp>
      <p:sp>
        <p:nvSpPr>
          <p:cNvPr id="6"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t> Getting started</a:t>
            </a:r>
            <a:endParaRPr lang="en-US" dirty="0"/>
          </a:p>
        </p:txBody>
      </p:sp>
    </p:spTree>
    <p:extLst>
      <p:ext uri="{BB962C8B-B14F-4D97-AF65-F5344CB8AC3E}">
        <p14:creationId xmlns:p14="http://schemas.microsoft.com/office/powerpoint/2010/main" val="388052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12432" y="1654810"/>
            <a:ext cx="11249406" cy="2901950"/>
          </a:xfrm>
        </p:spPr>
        <p:txBody>
          <a:bodyPr vert="horz" lIns="186521" tIns="149217" rIns="186521" bIns="149217" rtlCol="0">
            <a:noAutofit/>
          </a:bodyPr>
          <a:lstStyle/>
          <a:p>
            <a:pPr marL="0" indent="0">
              <a:spcBef>
                <a:spcPts val="1224"/>
              </a:spcBef>
              <a:buNone/>
            </a:pPr>
            <a:r>
              <a:rPr lang="en-US" dirty="0">
                <a:gradFill>
                  <a:gsLst>
                    <a:gs pos="1250">
                      <a:schemeClr val="tx1"/>
                    </a:gs>
                    <a:gs pos="99000">
                      <a:schemeClr val="tx1"/>
                    </a:gs>
                  </a:gsLst>
                  <a:lin ang="5400000" scaled="0"/>
                </a:gradFill>
              </a:rPr>
              <a:t>Surface your business solutions in Office 365 </a:t>
            </a:r>
            <a:br>
              <a:rPr lang="en-US" dirty="0">
                <a:gradFill>
                  <a:gsLst>
                    <a:gs pos="1250">
                      <a:schemeClr val="tx1"/>
                    </a:gs>
                    <a:gs pos="99000">
                      <a:schemeClr val="tx1"/>
                    </a:gs>
                  </a:gsLst>
                  <a:lin ang="5400000" scaled="0"/>
                </a:gradFill>
              </a:rPr>
            </a:br>
            <a:r>
              <a:rPr lang="en-US" dirty="0">
                <a:gradFill>
                  <a:gsLst>
                    <a:gs pos="1250">
                      <a:schemeClr val="tx1"/>
                    </a:gs>
                    <a:gs pos="99000">
                      <a:schemeClr val="tx1"/>
                    </a:gs>
                  </a:gsLst>
                  <a:lin ang="5400000" scaled="0"/>
                </a:gradFill>
              </a:rPr>
              <a:t>user interface</a:t>
            </a:r>
          </a:p>
          <a:p>
            <a:pPr marL="0" indent="0">
              <a:spcBef>
                <a:spcPts val="1224"/>
              </a:spcBef>
              <a:buNone/>
            </a:pPr>
            <a:r>
              <a:rPr lang="en-US" dirty="0">
                <a:gradFill>
                  <a:gsLst>
                    <a:gs pos="1250">
                      <a:schemeClr val="tx1"/>
                    </a:gs>
                    <a:gs pos="99000">
                      <a:schemeClr val="tx1"/>
                    </a:gs>
                  </a:gsLst>
                  <a:lin ang="5400000" scaled="0"/>
                </a:gradFill>
              </a:rPr>
              <a:t>Leverage the building blocks of the platform</a:t>
            </a:r>
          </a:p>
          <a:p>
            <a:pPr marL="0" indent="0">
              <a:spcBef>
                <a:spcPts val="1224"/>
              </a:spcBef>
              <a:buNone/>
            </a:pPr>
            <a:r>
              <a:rPr lang="en-US" dirty="0">
                <a:gradFill>
                  <a:gsLst>
                    <a:gs pos="1250">
                      <a:schemeClr val="tx1"/>
                    </a:gs>
                    <a:gs pos="99000">
                      <a:schemeClr val="tx1"/>
                    </a:gs>
                  </a:gsLst>
                  <a:lin ang="5400000" scaled="0"/>
                </a:gradFill>
              </a:rPr>
              <a:t>Use the development platform of your choice</a:t>
            </a:r>
          </a:p>
          <a:p>
            <a:pPr marL="0" indent="0">
              <a:buNone/>
            </a:pPr>
            <a:endParaRPr lang="en-US" dirty="0">
              <a:gradFill>
                <a:gsLst>
                  <a:gs pos="1250">
                    <a:schemeClr val="tx1"/>
                  </a:gs>
                  <a:gs pos="99000">
                    <a:schemeClr val="tx1"/>
                  </a:gs>
                </a:gsLst>
                <a:lin ang="5400000" scaled="0"/>
              </a:gradFill>
            </a:endParaRPr>
          </a:p>
        </p:txBody>
      </p:sp>
      <p:sp>
        <p:nvSpPr>
          <p:cNvPr id="2" name="Title 1"/>
          <p:cNvSpPr>
            <a:spLocks noGrp="1"/>
          </p:cNvSpPr>
          <p:nvPr>
            <p:ph type="title"/>
          </p:nvPr>
        </p:nvSpPr>
        <p:spPr/>
        <p:txBody>
          <a:bodyPr/>
          <a:lstStyle/>
          <a:p>
            <a:r>
              <a:rPr lang="en-US" dirty="0"/>
              <a:t>Conclusion</a:t>
            </a:r>
          </a:p>
        </p:txBody>
      </p:sp>
      <p:grpSp>
        <p:nvGrpSpPr>
          <p:cNvPr id="4" name="Group 3"/>
          <p:cNvGrpSpPr/>
          <p:nvPr/>
        </p:nvGrpSpPr>
        <p:grpSpPr>
          <a:xfrm>
            <a:off x="457580" y="3157812"/>
            <a:ext cx="364194" cy="364194"/>
            <a:chOff x="457580" y="2341896"/>
            <a:chExt cx="364194" cy="364194"/>
          </a:xfrm>
        </p:grpSpPr>
        <p:sp>
          <p:nvSpPr>
            <p:cNvPr id="5" name="Oval 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Right Arrow 5"/>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 name="Group 6"/>
          <p:cNvGrpSpPr/>
          <p:nvPr/>
        </p:nvGrpSpPr>
        <p:grpSpPr>
          <a:xfrm>
            <a:off x="457580" y="1868523"/>
            <a:ext cx="364194" cy="364194"/>
            <a:chOff x="457580" y="2341896"/>
            <a:chExt cx="364194" cy="364194"/>
          </a:xfrm>
        </p:grpSpPr>
        <p:sp>
          <p:nvSpPr>
            <p:cNvPr id="8" name="Oval 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ight Arrow 8"/>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0" name="Group 9"/>
          <p:cNvGrpSpPr/>
          <p:nvPr/>
        </p:nvGrpSpPr>
        <p:grpSpPr>
          <a:xfrm>
            <a:off x="457580" y="3859670"/>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8983030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Intro to the add-in model</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SharePoint add-ins</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Getting started</a:t>
            </a:r>
          </a:p>
        </p:txBody>
      </p:sp>
    </p:spTree>
    <p:extLst>
      <p:ext uri="{BB962C8B-B14F-4D97-AF65-F5344CB8AC3E}">
        <p14:creationId xmlns:p14="http://schemas.microsoft.com/office/powerpoint/2010/main" val="337869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6675439" y="2241533"/>
            <a:ext cx="5514975" cy="3139321"/>
          </a:xfrm>
        </p:spPr>
        <p:txBody>
          <a:bodyPr/>
          <a:lstStyle/>
          <a:p>
            <a:pPr>
              <a:buClr>
                <a:schemeClr val="accent5"/>
              </a:buClr>
            </a:pPr>
            <a:r>
              <a:rPr lang="en-US" sz="3200" dirty="0">
                <a:solidFill>
                  <a:schemeClr val="bg1">
                    <a:lumMod val="85000"/>
                    <a:lumOff val="15000"/>
                  </a:schemeClr>
                </a:solidFill>
                <a:hlinkClick r:id="rId3"/>
              </a:rPr>
              <a:t>SharePoint Code Samples  </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4"/>
              </a:rPr>
              <a:t>SharePoint Training videos &amp; hands on labs </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5"/>
              </a:rPr>
              <a:t>SharePoint documentation</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6"/>
              </a:rPr>
              <a:t>SharePoint patterns and practices solution guidance</a:t>
            </a:r>
            <a:endParaRPr lang="en-US" sz="3200" dirty="0">
              <a:solidFill>
                <a:schemeClr val="bg1">
                  <a:lumMod val="85000"/>
                  <a:lumOff val="15000"/>
                </a:schemeClr>
              </a:solidFill>
            </a:endParaRPr>
          </a:p>
        </p:txBody>
      </p:sp>
      <p:sp>
        <p:nvSpPr>
          <p:cNvPr id="2" name="Title 1"/>
          <p:cNvSpPr>
            <a:spLocks noGrp="1"/>
          </p:cNvSpPr>
          <p:nvPr>
            <p:ph type="title" idx="4294967295"/>
          </p:nvPr>
        </p:nvSpPr>
        <p:spPr>
          <a:xfrm>
            <a:off x="289782" y="304800"/>
            <a:ext cx="5922963" cy="920750"/>
          </a:xfrm>
        </p:spPr>
        <p:txBody>
          <a:bodyPr>
            <a:normAutofit fontScale="90000"/>
          </a:bodyPr>
          <a:lstStyle/>
          <a:p>
            <a:r>
              <a:rPr lang="en-US" sz="5507" spc="-102" dirty="0">
                <a:ln w="3175">
                  <a:noFill/>
                </a:ln>
                <a:gradFill>
                  <a:gsLst>
                    <a:gs pos="1250">
                      <a:schemeClr val="tx1"/>
                    </a:gs>
                    <a:gs pos="100000">
                      <a:schemeClr val="tx1"/>
                    </a:gs>
                  </a:gsLst>
                  <a:lin ang="5400000" scaled="0"/>
                </a:gradFill>
                <a:ea typeface="+mn-ea"/>
                <a:cs typeface="Arial" charset="0"/>
              </a:rPr>
              <a:t>Further reading…</a:t>
            </a:r>
          </a:p>
        </p:txBody>
      </p:sp>
      <p:grpSp>
        <p:nvGrpSpPr>
          <p:cNvPr id="20" name="Group 19"/>
          <p:cNvGrpSpPr/>
          <p:nvPr/>
        </p:nvGrpSpPr>
        <p:grpSpPr>
          <a:xfrm>
            <a:off x="1117600" y="1605529"/>
            <a:ext cx="3809180" cy="5105091"/>
            <a:chOff x="990600" y="1605529"/>
            <a:chExt cx="3809180" cy="5105091"/>
          </a:xfrm>
        </p:grpSpPr>
        <p:sp>
          <p:nvSpPr>
            <p:cNvPr id="19" name="Rectangle 18"/>
            <p:cNvSpPr/>
            <p:nvPr/>
          </p:nvSpPr>
          <p:spPr bwMode="auto">
            <a:xfrm>
              <a:off x="3438424" y="2178861"/>
              <a:ext cx="602134" cy="1051826"/>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1005840" y="1636009"/>
              <a:ext cx="2255520" cy="1503431"/>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 name="Group 3"/>
            <p:cNvGrpSpPr/>
            <p:nvPr/>
          </p:nvGrpSpPr>
          <p:grpSpPr>
            <a:xfrm>
              <a:off x="990600" y="1605529"/>
              <a:ext cx="3809180" cy="5105091"/>
              <a:chOff x="7841294" y="1339954"/>
              <a:chExt cx="4032250" cy="5404051"/>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22A4D8"/>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18769C"/>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accent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accent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90B7"/>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5" name="Freeform 13"/>
              <p:cNvSpPr>
                <a:spLocks/>
              </p:cNvSpPr>
              <p:nvPr/>
            </p:nvSpPr>
            <p:spPr bwMode="auto">
              <a:xfrm>
                <a:off x="10357960" y="5270636"/>
                <a:ext cx="1515584" cy="1473369"/>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spTree>
    <p:extLst>
      <p:ext uri="{BB962C8B-B14F-4D97-AF65-F5344CB8AC3E}">
        <p14:creationId xmlns:p14="http://schemas.microsoft.com/office/powerpoint/2010/main" val="389376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Freeform 210"/>
          <p:cNvSpPr/>
          <p:nvPr/>
        </p:nvSpPr>
        <p:spPr bwMode="auto">
          <a:xfrm>
            <a:off x="-19409" y="-4542"/>
            <a:ext cx="12476924" cy="7078135"/>
          </a:xfrm>
          <a:custGeom>
            <a:avLst/>
            <a:gdLst>
              <a:gd name="connsiteX0" fmla="*/ 483815 w 12476924"/>
              <a:gd name="connsiteY0" fmla="*/ 1220019 h 7078135"/>
              <a:gd name="connsiteX1" fmla="*/ 483815 w 12476924"/>
              <a:gd name="connsiteY1" fmla="*/ 6518143 h 7078135"/>
              <a:gd name="connsiteX2" fmla="*/ 11993109 w 12476924"/>
              <a:gd name="connsiteY2" fmla="*/ 6518143 h 7078135"/>
              <a:gd name="connsiteX3" fmla="*/ 11993109 w 12476924"/>
              <a:gd name="connsiteY3" fmla="*/ 1220019 h 7078135"/>
              <a:gd name="connsiteX4" fmla="*/ 0 w 12476924"/>
              <a:gd name="connsiteY4" fmla="*/ 0 h 7078135"/>
              <a:gd name="connsiteX5" fmla="*/ 12476923 w 12476924"/>
              <a:gd name="connsiteY5" fmla="*/ 0 h 7078135"/>
              <a:gd name="connsiteX6" fmla="*/ 12476923 w 12476924"/>
              <a:gd name="connsiteY6" fmla="*/ 1220019 h 7078135"/>
              <a:gd name="connsiteX7" fmla="*/ 12476922 w 12476924"/>
              <a:gd name="connsiteY7" fmla="*/ 1220019 h 7078135"/>
              <a:gd name="connsiteX8" fmla="*/ 12476922 w 12476924"/>
              <a:gd name="connsiteY8" fmla="*/ 6518143 h 7078135"/>
              <a:gd name="connsiteX9" fmla="*/ 12476924 w 12476924"/>
              <a:gd name="connsiteY9" fmla="*/ 6518143 h 7078135"/>
              <a:gd name="connsiteX10" fmla="*/ 12476924 w 12476924"/>
              <a:gd name="connsiteY10" fmla="*/ 7078135 h 7078135"/>
              <a:gd name="connsiteX11" fmla="*/ 2 w 12476924"/>
              <a:gd name="connsiteY11" fmla="*/ 7078135 h 7078135"/>
              <a:gd name="connsiteX12" fmla="*/ 2 w 12476924"/>
              <a:gd name="connsiteY12" fmla="*/ 6851694 h 7078135"/>
              <a:gd name="connsiteX13" fmla="*/ 2 w 12476924"/>
              <a:gd name="connsiteY13" fmla="*/ 6851694 h 7078135"/>
              <a:gd name="connsiteX14" fmla="*/ 2 w 12476924"/>
              <a:gd name="connsiteY14" fmla="*/ 1220019 h 7078135"/>
              <a:gd name="connsiteX15" fmla="*/ 0 w 12476924"/>
              <a:gd name="connsiteY15" fmla="*/ 1220019 h 70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76924" h="7078135">
                <a:moveTo>
                  <a:pt x="483815" y="1220019"/>
                </a:moveTo>
                <a:lnTo>
                  <a:pt x="483815" y="6518143"/>
                </a:lnTo>
                <a:lnTo>
                  <a:pt x="11993109" y="6518143"/>
                </a:lnTo>
                <a:lnTo>
                  <a:pt x="11993109" y="1220019"/>
                </a:lnTo>
                <a:close/>
                <a:moveTo>
                  <a:pt x="0" y="0"/>
                </a:moveTo>
                <a:lnTo>
                  <a:pt x="12476923" y="0"/>
                </a:lnTo>
                <a:lnTo>
                  <a:pt x="12476923" y="1220019"/>
                </a:lnTo>
                <a:lnTo>
                  <a:pt x="12476922" y="1220019"/>
                </a:lnTo>
                <a:lnTo>
                  <a:pt x="12476922" y="6518143"/>
                </a:lnTo>
                <a:lnTo>
                  <a:pt x="12476924" y="6518143"/>
                </a:lnTo>
                <a:lnTo>
                  <a:pt x="12476924" y="7078135"/>
                </a:lnTo>
                <a:lnTo>
                  <a:pt x="2" y="7078135"/>
                </a:lnTo>
                <a:lnTo>
                  <a:pt x="2" y="6851694"/>
                </a:lnTo>
                <a:lnTo>
                  <a:pt x="2" y="6851694"/>
                </a:lnTo>
                <a:lnTo>
                  <a:pt x="2" y="1220019"/>
                </a:lnTo>
                <a:lnTo>
                  <a:pt x="0" y="122001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294743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5175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Intro to the add-in model</a:t>
            </a:r>
          </a:p>
        </p:txBody>
      </p:sp>
      <p:sp>
        <p:nvSpPr>
          <p:cNvPr id="3" name="Text Placeholder 2"/>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9308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49217" tIns="93260" rIns="149217" bIns="932603" rtlCol="0">
            <a:noAutofit/>
          </a:bodyPr>
          <a:lstStyle/>
          <a:p>
            <a:pPr marL="0" indent="0">
              <a:buNone/>
            </a:pPr>
            <a:r>
              <a:rPr lang="en-US" dirty="0"/>
              <a:t>Surface your add-ins in the Office 365 platform</a:t>
            </a:r>
          </a:p>
          <a:p>
            <a:pPr marL="0" indent="0">
              <a:buNone/>
            </a:pPr>
            <a:r>
              <a:rPr lang="en-US" dirty="0"/>
              <a:t>In context of your business users productivity activities</a:t>
            </a:r>
          </a:p>
          <a:p>
            <a:pPr marL="0" indent="0">
              <a:buNone/>
            </a:pPr>
            <a:r>
              <a:rPr lang="en-US" dirty="0"/>
              <a:t>In Office Client, Office Online, and modern apps</a:t>
            </a:r>
          </a:p>
        </p:txBody>
      </p:sp>
      <p:sp>
        <p:nvSpPr>
          <p:cNvPr id="3" name="Title 2"/>
          <p:cNvSpPr>
            <a:spLocks noGrp="1"/>
          </p:cNvSpPr>
          <p:nvPr>
            <p:ph type="title"/>
          </p:nvPr>
        </p:nvSpPr>
        <p:spPr/>
        <p:txBody>
          <a:bodyPr/>
          <a:lstStyle/>
          <a:p>
            <a:r>
              <a:rPr lang="en-US" dirty="0"/>
              <a:t>Contextual add-ins</a:t>
            </a:r>
          </a:p>
        </p:txBody>
      </p:sp>
      <p:sp>
        <p:nvSpPr>
          <p:cNvPr id="4" name="Footer Placeholder 3"/>
          <p:cNvSpPr>
            <a:spLocks noGrp="1"/>
          </p:cNvSpPr>
          <p:nvPr>
            <p:ph type="ftr" sz="quarter" idx="11"/>
          </p:nvPr>
        </p:nvSpPr>
        <p:spPr>
          <a:gradFill>
            <a:gsLst>
              <a:gs pos="93305">
                <a:srgbClr val="FFFFFF"/>
              </a:gs>
              <a:gs pos="83000">
                <a:srgbClr val="FFFFFF"/>
              </a:gs>
            </a:gsLst>
            <a:lin ang="5400000" scaled="0"/>
          </a:gradFill>
        </p:spPr>
        <p:txBody>
          <a:bodyPr/>
          <a:lstStyle/>
          <a:p>
            <a:pPr>
              <a:defRPr/>
            </a:pPr>
            <a:r>
              <a:rPr lang="en-US" sz="1400" dirty="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93305">
                      <a:schemeClr val="accent2"/>
                    </a:gs>
                    <a:gs pos="11000">
                      <a:schemeClr val="accent2"/>
                    </a:gs>
                  </a:gsLst>
                  <a:lin ang="5400000" scaled="0"/>
                </a:gradFill>
              </a:rPr>
              <a:t> </a:t>
            </a:r>
            <a:r>
              <a:rPr lang="en-US" sz="1400" dirty="0">
                <a:gradFill>
                  <a:gsLst>
                    <a:gs pos="8367">
                      <a:srgbClr val="000000"/>
                    </a:gs>
                    <a:gs pos="31000">
                      <a:srgbClr val="000000"/>
                    </a:gs>
                  </a:gsLst>
                  <a:lin ang="5400000" scaled="0"/>
                </a:gradFill>
              </a:rPr>
              <a:t>Intro to the add-in model</a:t>
            </a:r>
          </a:p>
          <a:p>
            <a:pPr>
              <a:defRPr/>
            </a:pPr>
            <a:endParaRPr lang="en-US" dirty="0"/>
          </a:p>
        </p:txBody>
      </p:sp>
    </p:spTree>
    <p:extLst>
      <p:ext uri="{BB962C8B-B14F-4D97-AF65-F5344CB8AC3E}">
        <p14:creationId xmlns:p14="http://schemas.microsoft.com/office/powerpoint/2010/main" val="3451294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4598015"/>
          </a:xfrm>
        </p:spPr>
        <p:txBody>
          <a:bodyPr vert="horz" lIns="149217" tIns="93260" rIns="149217" bIns="93260" rtlCol="0">
            <a:noAutofit/>
          </a:bodyPr>
          <a:lstStyle/>
          <a:p>
            <a:pPr marL="0" indent="0">
              <a:buNone/>
            </a:pPr>
            <a:r>
              <a:rPr lang="en-US" sz="3671" dirty="0"/>
              <a:t>SharePoint add-ins do not “live” on the SharePoint server</a:t>
            </a:r>
          </a:p>
          <a:p>
            <a:pPr marL="0" indent="0">
              <a:buNone/>
            </a:pPr>
            <a:r>
              <a:rPr lang="en-US" sz="3671" dirty="0"/>
              <a:t>Custom code executes in the client, cloud, or on-premises</a:t>
            </a:r>
          </a:p>
          <a:p>
            <a:pPr marL="0" indent="0">
              <a:buNone/>
            </a:pPr>
            <a:r>
              <a:rPr lang="en-US" sz="3671" dirty="0"/>
              <a:t>Add-ins are granted permissions to SharePoint via OAuth </a:t>
            </a:r>
          </a:p>
          <a:p>
            <a:pPr marL="0" indent="0">
              <a:buNone/>
            </a:pPr>
            <a:r>
              <a:rPr lang="en-US" sz="3671" dirty="0"/>
              <a:t>Add-ins communicate with SharePoint via REST/CSOM</a:t>
            </a:r>
          </a:p>
          <a:p>
            <a:pPr marL="0" indent="0">
              <a:buNone/>
            </a:pPr>
            <a:r>
              <a:rPr lang="en-US" sz="3671" dirty="0"/>
              <a:t>Acquire add-ins via centralized location</a:t>
            </a:r>
          </a:p>
          <a:p>
            <a:pPr marL="573088" lvl="1" indent="-346075"/>
            <a:r>
              <a:rPr lang="en-US" dirty="0"/>
              <a:t>Add-in catalog</a:t>
            </a:r>
          </a:p>
          <a:p>
            <a:pPr marL="573088" lvl="1" indent="-346075"/>
            <a:r>
              <a:rPr lang="en-US" dirty="0"/>
              <a:t>Public store (via submission process)</a:t>
            </a:r>
          </a:p>
          <a:p>
            <a:pPr marL="573088" lvl="1" indent="-346075"/>
            <a:r>
              <a:rPr lang="en-US" dirty="0"/>
              <a:t>APIs for manual deployment</a:t>
            </a:r>
          </a:p>
        </p:txBody>
      </p:sp>
      <p:sp>
        <p:nvSpPr>
          <p:cNvPr id="3" name="Title 2"/>
          <p:cNvSpPr>
            <a:spLocks noGrp="1"/>
          </p:cNvSpPr>
          <p:nvPr>
            <p:ph type="title"/>
          </p:nvPr>
        </p:nvSpPr>
        <p:spPr/>
        <p:txBody>
          <a:bodyPr/>
          <a:lstStyle/>
          <a:p>
            <a:r>
              <a:rPr lang="en-US" dirty="0"/>
              <a:t>Introducing the add-in model</a:t>
            </a:r>
          </a:p>
        </p:txBody>
      </p:sp>
      <p:sp>
        <p:nvSpPr>
          <p:cNvPr id="2" name="Footer Placeholder 1"/>
          <p:cNvSpPr>
            <a:spLocks noGrp="1"/>
          </p:cNvSpPr>
          <p:nvPr>
            <p:ph type="ftr" sz="quarter" idx="11"/>
          </p:nvPr>
        </p:nvSpPr>
        <p:spPr/>
        <p:txBody>
          <a:bodyPr/>
          <a:lstStyle/>
          <a:p>
            <a:pPr>
              <a:defRPr/>
            </a:pPr>
            <a:r>
              <a:rPr lang="en-US" sz="1400" dirty="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93305">
                      <a:schemeClr val="accent2"/>
                    </a:gs>
                    <a:gs pos="11000">
                      <a:schemeClr val="accent2"/>
                    </a:gs>
                  </a:gsLst>
                  <a:lin ang="5400000" scaled="0"/>
                </a:gradFill>
              </a:rPr>
              <a:t> </a:t>
            </a:r>
            <a:r>
              <a:rPr lang="en-US" sz="1400" dirty="0">
                <a:gradFill>
                  <a:gsLst>
                    <a:gs pos="8367">
                      <a:srgbClr val="000000"/>
                    </a:gs>
                    <a:gs pos="31000">
                      <a:srgbClr val="000000"/>
                    </a:gs>
                  </a:gsLst>
                  <a:lin ang="5400000" scaled="0"/>
                </a:gradFill>
              </a:rPr>
              <a:t>Intro to the add-in model</a:t>
            </a:r>
            <a:endParaRPr lang="en-US" sz="1400" dirty="0"/>
          </a:p>
          <a:p>
            <a:endParaRPr lang="en-US" dirty="0"/>
          </a:p>
        </p:txBody>
      </p:sp>
    </p:spTree>
    <p:extLst>
      <p:ext uri="{BB962C8B-B14F-4D97-AF65-F5344CB8AC3E}">
        <p14:creationId xmlns:p14="http://schemas.microsoft.com/office/powerpoint/2010/main" val="2604614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Modern app development </a:t>
            </a:r>
          </a:p>
        </p:txBody>
      </p:sp>
      <p:sp>
        <p:nvSpPr>
          <p:cNvPr id="70" name="Chevron 45"/>
          <p:cNvSpPr/>
          <p:nvPr/>
        </p:nvSpPr>
        <p:spPr bwMode="auto">
          <a:xfrm flipH="1">
            <a:off x="3962637" y="1463747"/>
            <a:ext cx="4493463" cy="661911"/>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124584" defTabSz="69900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Add-ins</a:t>
            </a:r>
          </a:p>
        </p:txBody>
      </p:sp>
      <p:sp>
        <p:nvSpPr>
          <p:cNvPr id="71" name="Rectangle 70"/>
          <p:cNvSpPr/>
          <p:nvPr/>
        </p:nvSpPr>
        <p:spPr bwMode="auto">
          <a:xfrm>
            <a:off x="3962639" y="5098601"/>
            <a:ext cx="4493462" cy="650384"/>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Add-in catalog and store</a:t>
            </a:r>
          </a:p>
        </p:txBody>
      </p:sp>
      <p:grpSp>
        <p:nvGrpSpPr>
          <p:cNvPr id="72" name="Group 71"/>
          <p:cNvGrpSpPr/>
          <p:nvPr/>
        </p:nvGrpSpPr>
        <p:grpSpPr>
          <a:xfrm>
            <a:off x="5496668" y="2196705"/>
            <a:ext cx="1443904" cy="1382877"/>
            <a:chOff x="5447932" y="2245599"/>
            <a:chExt cx="1298111" cy="1101697"/>
          </a:xfrm>
        </p:grpSpPr>
        <p:sp>
          <p:nvSpPr>
            <p:cNvPr id="73" name="Rectangle 72"/>
            <p:cNvSpPr/>
            <p:nvPr/>
          </p:nvSpPr>
          <p:spPr bwMode="auto">
            <a:xfrm>
              <a:off x="5447932" y="2245599"/>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Vacation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request</a:t>
              </a:r>
            </a:p>
          </p:txBody>
        </p:sp>
        <p:pic>
          <p:nvPicPr>
            <p:cNvPr id="74" name="Picture 35" descr="C:\Users\sakuu\Documents\Ballmer WPC\AI\Vacation.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921098" y="2329791"/>
              <a:ext cx="384831" cy="5420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5" name="Group 74"/>
          <p:cNvGrpSpPr/>
          <p:nvPr/>
        </p:nvGrpSpPr>
        <p:grpSpPr>
          <a:xfrm>
            <a:off x="7015985" y="2196705"/>
            <a:ext cx="1443904" cy="1382877"/>
            <a:chOff x="6861111" y="2245599"/>
            <a:chExt cx="1135849" cy="1101697"/>
          </a:xfrm>
        </p:grpSpPr>
        <p:sp>
          <p:nvSpPr>
            <p:cNvPr id="76" name="Rectangle 75"/>
            <p:cNvSpPr/>
            <p:nvPr/>
          </p:nvSpPr>
          <p:spPr bwMode="auto">
            <a:xfrm>
              <a:off x="6861111"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Event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planning</a:t>
              </a:r>
            </a:p>
          </p:txBody>
        </p:sp>
        <p:pic>
          <p:nvPicPr>
            <p:cNvPr id="77" name="Picture 48" descr="C:\Users\sakuu\Documents\Ballmer MGX 2011\Tile Icons\Calendar Engineer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228754" y="2380558"/>
              <a:ext cx="458478" cy="5136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8" name="Group 77"/>
          <p:cNvGrpSpPr/>
          <p:nvPr/>
        </p:nvGrpSpPr>
        <p:grpSpPr>
          <a:xfrm>
            <a:off x="3962662" y="2196708"/>
            <a:ext cx="1443904" cy="1382879"/>
            <a:chOff x="4034752" y="2245599"/>
            <a:chExt cx="1135849" cy="1101697"/>
          </a:xfrm>
        </p:grpSpPr>
        <p:sp>
          <p:nvSpPr>
            <p:cNvPr id="79" name="Rectangle 78"/>
            <p:cNvSpPr/>
            <p:nvPr/>
          </p:nvSpPr>
          <p:spPr bwMode="auto">
            <a:xfrm>
              <a:off x="4034752"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Expense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calculator</a:t>
              </a:r>
            </a:p>
          </p:txBody>
        </p:sp>
        <p:sp>
          <p:nvSpPr>
            <p:cNvPr id="80" name="Freeform 111"/>
            <p:cNvSpPr>
              <a:spLocks noEditPoints="1"/>
            </p:cNvSpPr>
            <p:nvPr/>
          </p:nvSpPr>
          <p:spPr bwMode="black">
            <a:xfrm>
              <a:off x="4472865" y="2482996"/>
              <a:ext cx="259622" cy="344280"/>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198" tIns="46600" rIns="93198" bIns="46600" numCol="1" anchor="t" anchorCtr="0" compatLnSpc="1">
              <a:prstTxWarp prst="textNoShape">
                <a:avLst/>
              </a:prstTxWarp>
            </a:bodyPr>
            <a:lstStyle/>
            <a:p>
              <a:pPr defTabSz="931910"/>
              <a:endParaRPr lang="en-US" sz="1428">
                <a:solidFill>
                  <a:srgbClr val="000000"/>
                </a:solidFill>
              </a:endParaRPr>
            </a:p>
          </p:txBody>
        </p:sp>
      </p:grpSp>
      <p:grpSp>
        <p:nvGrpSpPr>
          <p:cNvPr id="81" name="Group 80"/>
          <p:cNvGrpSpPr/>
          <p:nvPr/>
        </p:nvGrpSpPr>
        <p:grpSpPr>
          <a:xfrm>
            <a:off x="5491980" y="3653751"/>
            <a:ext cx="1447581" cy="1377789"/>
            <a:chOff x="5177948" y="3393458"/>
            <a:chExt cx="1298111" cy="1101697"/>
          </a:xfrm>
        </p:grpSpPr>
        <p:sp>
          <p:nvSpPr>
            <p:cNvPr id="82" name="Rectangle 81"/>
            <p:cNvSpPr/>
            <p:nvPr/>
          </p:nvSpPr>
          <p:spPr bwMode="auto">
            <a:xfrm>
              <a:off x="5177948" y="3393458"/>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Learning management</a:t>
              </a:r>
            </a:p>
          </p:txBody>
        </p:sp>
        <p:sp>
          <p:nvSpPr>
            <p:cNvPr id="83" name="Freeform 82"/>
            <p:cNvSpPr>
              <a:spLocks noEditPoints="1"/>
            </p:cNvSpPr>
            <p:nvPr/>
          </p:nvSpPr>
          <p:spPr bwMode="black">
            <a:xfrm>
              <a:off x="5632917" y="3544887"/>
              <a:ext cx="412866" cy="39941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0" tIns="0" rIns="0" bIns="46600" numCol="1" anchor="b" anchorCtr="0" compatLnSpc="1">
              <a:prstTxWarp prst="textNoShape">
                <a:avLst/>
              </a:prstTxWarp>
              <a:noAutofit/>
            </a:bodyPr>
            <a:lstStyle/>
            <a:p>
              <a:pPr defTabSz="931910"/>
              <a:endParaRPr lang="en-US" sz="1428">
                <a:solidFill>
                  <a:srgbClr val="000000"/>
                </a:solidFill>
              </a:endParaRPr>
            </a:p>
          </p:txBody>
        </p:sp>
      </p:grpSp>
      <p:grpSp>
        <p:nvGrpSpPr>
          <p:cNvPr id="84" name="Group 83"/>
          <p:cNvGrpSpPr/>
          <p:nvPr/>
        </p:nvGrpSpPr>
        <p:grpSpPr>
          <a:xfrm>
            <a:off x="7008520" y="3653751"/>
            <a:ext cx="1447581" cy="1377789"/>
            <a:chOff x="6861111" y="3421114"/>
            <a:chExt cx="1298111" cy="1101697"/>
          </a:xfrm>
        </p:grpSpPr>
        <p:sp>
          <p:nvSpPr>
            <p:cNvPr id="85" name="Rectangle 84"/>
            <p:cNvSpPr/>
            <p:nvPr/>
          </p:nvSpPr>
          <p:spPr bwMode="auto">
            <a:xfrm>
              <a:off x="6861111"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Risk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management</a:t>
              </a:r>
            </a:p>
          </p:txBody>
        </p:sp>
        <p:pic>
          <p:nvPicPr>
            <p:cNvPr id="86" name="Picture 4" descr="W:\Open Engagements\Productivity\MS-Unified Communications\#1601 BizProd MOD Team Core Content Work\New Iconography\Words\Caution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7372" y="3461735"/>
              <a:ext cx="598755" cy="5987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3962638" y="3653751"/>
            <a:ext cx="1447581" cy="1377789"/>
            <a:chOff x="4034752" y="3421114"/>
            <a:chExt cx="1298111" cy="1101697"/>
          </a:xfrm>
        </p:grpSpPr>
        <p:sp>
          <p:nvSpPr>
            <p:cNvPr id="88" name="Rectangle 87"/>
            <p:cNvSpPr/>
            <p:nvPr/>
          </p:nvSpPr>
          <p:spPr bwMode="auto">
            <a:xfrm>
              <a:off x="4034752"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Help-desk</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support</a:t>
              </a:r>
            </a:p>
          </p:txBody>
        </p:sp>
        <p:pic>
          <p:nvPicPr>
            <p:cNvPr id="89" name="Picture 8" descr="W:\Open Engagements\Productivity\MS-Unified Communications\#1601 BizProd MOD Team Core Content Work\New Iconography\People\PhoneOperator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9848" y="3485460"/>
              <a:ext cx="594834" cy="594834"/>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bwMode="auto">
          <a:xfrm>
            <a:off x="8544231" y="1463746"/>
            <a:ext cx="3435043" cy="6619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Services and data</a:t>
            </a:r>
          </a:p>
        </p:txBody>
      </p:sp>
      <p:sp>
        <p:nvSpPr>
          <p:cNvPr id="14" name="Rectangle 13"/>
          <p:cNvSpPr/>
          <p:nvPr/>
        </p:nvSpPr>
        <p:spPr bwMode="auto">
          <a:xfrm>
            <a:off x="8546205" y="2196703"/>
            <a:ext cx="3433070" cy="35522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C:\Users\v-sacars\Documents\Microsoft\Product logos\dyn-brand_bL_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4766" y="2760453"/>
            <a:ext cx="2434301" cy="526420"/>
          </a:xfrm>
          <a:prstGeom prst="rect">
            <a:avLst/>
          </a:prstGeom>
          <a:noFill/>
          <a:extLst/>
        </p:spPr>
      </p:pic>
      <p:pic>
        <p:nvPicPr>
          <p:cNvPr id="39" name="Picture 3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9549848" y="3497787"/>
            <a:ext cx="1524136" cy="319064"/>
          </a:xfrm>
          <a:prstGeom prst="rect">
            <a:avLst/>
          </a:prstGeom>
          <a:noFill/>
        </p:spPr>
      </p:pic>
      <p:sp>
        <p:nvSpPr>
          <p:cNvPr id="49" name="Freeform 10"/>
          <p:cNvSpPr>
            <a:spLocks noChangeAspect="1" noEditPoints="1"/>
          </p:cNvSpPr>
          <p:nvPr/>
        </p:nvSpPr>
        <p:spPr bwMode="auto">
          <a:xfrm>
            <a:off x="9629775" y="5063641"/>
            <a:ext cx="1364282" cy="528574"/>
          </a:xfrm>
          <a:custGeom>
            <a:avLst/>
            <a:gdLst>
              <a:gd name="T0" fmla="*/ 25 w 839"/>
              <a:gd name="T1" fmla="*/ 8 h 323"/>
              <a:gd name="T2" fmla="*/ 73 w 839"/>
              <a:gd name="T3" fmla="*/ 26 h 323"/>
              <a:gd name="T4" fmla="*/ 71 w 839"/>
              <a:gd name="T5" fmla="*/ 206 h 323"/>
              <a:gd name="T6" fmla="*/ 2 w 839"/>
              <a:gd name="T7" fmla="*/ 268 h 323"/>
              <a:gd name="T8" fmla="*/ 178 w 839"/>
              <a:gd name="T9" fmla="*/ 176 h 323"/>
              <a:gd name="T10" fmla="*/ 131 w 839"/>
              <a:gd name="T11" fmla="*/ 154 h 323"/>
              <a:gd name="T12" fmla="*/ 98 w 839"/>
              <a:gd name="T13" fmla="*/ 86 h 323"/>
              <a:gd name="T14" fmla="*/ 257 w 839"/>
              <a:gd name="T15" fmla="*/ 133 h 323"/>
              <a:gd name="T16" fmla="*/ 257 w 839"/>
              <a:gd name="T17" fmla="*/ 208 h 323"/>
              <a:gd name="T18" fmla="*/ 76 w 839"/>
              <a:gd name="T19" fmla="*/ 319 h 323"/>
              <a:gd name="T20" fmla="*/ 3 w 839"/>
              <a:gd name="T21" fmla="*/ 272 h 323"/>
              <a:gd name="T22" fmla="*/ 0 w 839"/>
              <a:gd name="T23" fmla="*/ 3 h 323"/>
              <a:gd name="T24" fmla="*/ 839 w 839"/>
              <a:gd name="T25" fmla="*/ 119 h 323"/>
              <a:gd name="T26" fmla="*/ 817 w 839"/>
              <a:gd name="T27" fmla="*/ 124 h 323"/>
              <a:gd name="T28" fmla="*/ 816 w 839"/>
              <a:gd name="T29" fmla="*/ 138 h 323"/>
              <a:gd name="T30" fmla="*/ 790 w 839"/>
              <a:gd name="T31" fmla="*/ 118 h 323"/>
              <a:gd name="T32" fmla="*/ 718 w 839"/>
              <a:gd name="T33" fmla="*/ 223 h 323"/>
              <a:gd name="T34" fmla="*/ 815 w 839"/>
              <a:gd name="T35" fmla="*/ 235 h 323"/>
              <a:gd name="T36" fmla="*/ 818 w 839"/>
              <a:gd name="T37" fmla="*/ 234 h 323"/>
              <a:gd name="T38" fmla="*/ 781 w 839"/>
              <a:gd name="T39" fmla="*/ 302 h 323"/>
              <a:gd name="T40" fmla="*/ 728 w 839"/>
              <a:gd name="T41" fmla="*/ 293 h 323"/>
              <a:gd name="T42" fmla="*/ 726 w 839"/>
              <a:gd name="T43" fmla="*/ 314 h 323"/>
              <a:gd name="T44" fmla="*/ 836 w 839"/>
              <a:gd name="T45" fmla="*/ 271 h 323"/>
              <a:gd name="T46" fmla="*/ 839 w 839"/>
              <a:gd name="T47" fmla="*/ 119 h 323"/>
              <a:gd name="T48" fmla="*/ 764 w 839"/>
              <a:gd name="T49" fmla="*/ 240 h 323"/>
              <a:gd name="T50" fmla="*/ 742 w 839"/>
              <a:gd name="T51" fmla="*/ 156 h 323"/>
              <a:gd name="T52" fmla="*/ 816 w 839"/>
              <a:gd name="T53" fmla="*/ 163 h 323"/>
              <a:gd name="T54" fmla="*/ 815 w 839"/>
              <a:gd name="T55" fmla="*/ 212 h 323"/>
              <a:gd name="T56" fmla="*/ 376 w 839"/>
              <a:gd name="T57" fmla="*/ 256 h 323"/>
              <a:gd name="T58" fmla="*/ 380 w 839"/>
              <a:gd name="T59" fmla="*/ 242 h 323"/>
              <a:gd name="T60" fmla="*/ 470 w 839"/>
              <a:gd name="T61" fmla="*/ 230 h 323"/>
              <a:gd name="T62" fmla="*/ 433 w 839"/>
              <a:gd name="T63" fmla="*/ 117 h 323"/>
              <a:gd name="T64" fmla="*/ 376 w 839"/>
              <a:gd name="T65" fmla="*/ 144 h 323"/>
              <a:gd name="T66" fmla="*/ 376 w 839"/>
              <a:gd name="T67" fmla="*/ 103 h 323"/>
              <a:gd name="T68" fmla="*/ 374 w 839"/>
              <a:gd name="T69" fmla="*/ 60 h 323"/>
              <a:gd name="T70" fmla="*/ 355 w 839"/>
              <a:gd name="T71" fmla="*/ 256 h 323"/>
              <a:gd name="T72" fmla="*/ 413 w 839"/>
              <a:gd name="T73" fmla="*/ 242 h 323"/>
              <a:gd name="T74" fmla="*/ 376 w 839"/>
              <a:gd name="T75" fmla="*/ 203 h 323"/>
              <a:gd name="T76" fmla="*/ 435 w 839"/>
              <a:gd name="T77" fmla="*/ 138 h 323"/>
              <a:gd name="T78" fmla="*/ 459 w 839"/>
              <a:gd name="T79" fmla="*/ 185 h 323"/>
              <a:gd name="T80" fmla="*/ 569 w 839"/>
              <a:gd name="T81" fmla="*/ 257 h 323"/>
              <a:gd name="T82" fmla="*/ 590 w 839"/>
              <a:gd name="T83" fmla="*/ 248 h 323"/>
              <a:gd name="T84" fmla="*/ 627 w 839"/>
              <a:gd name="T85" fmla="*/ 135 h 323"/>
              <a:gd name="T86" fmla="*/ 661 w 839"/>
              <a:gd name="T87" fmla="*/ 173 h 323"/>
              <a:gd name="T88" fmla="*/ 661 w 839"/>
              <a:gd name="T89" fmla="*/ 256 h 323"/>
              <a:gd name="T90" fmla="*/ 683 w 839"/>
              <a:gd name="T91" fmla="*/ 253 h 323"/>
              <a:gd name="T92" fmla="*/ 680 w 839"/>
              <a:gd name="T93" fmla="*/ 149 h 323"/>
              <a:gd name="T94" fmla="*/ 594 w 839"/>
              <a:gd name="T95" fmla="*/ 138 h 323"/>
              <a:gd name="T96" fmla="*/ 590 w 839"/>
              <a:gd name="T97" fmla="*/ 138 h 323"/>
              <a:gd name="T98" fmla="*/ 588 w 839"/>
              <a:gd name="T99" fmla="*/ 120 h 323"/>
              <a:gd name="T100" fmla="*/ 569 w 839"/>
              <a:gd name="T101" fmla="*/ 257 h 323"/>
              <a:gd name="T102" fmla="*/ 531 w 839"/>
              <a:gd name="T103" fmla="*/ 256 h 323"/>
              <a:gd name="T104" fmla="*/ 515 w 839"/>
              <a:gd name="T105" fmla="*/ 120 h 323"/>
              <a:gd name="T106" fmla="*/ 510 w 839"/>
              <a:gd name="T107" fmla="*/ 256 h 323"/>
              <a:gd name="T108" fmla="*/ 507 w 839"/>
              <a:gd name="T109" fmla="*/ 73 h 323"/>
              <a:gd name="T110" fmla="*/ 535 w 839"/>
              <a:gd name="T111" fmla="*/ 7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9" h="323">
                <a:moveTo>
                  <a:pt x="0" y="0"/>
                </a:moveTo>
                <a:cubicBezTo>
                  <a:pt x="9" y="2"/>
                  <a:pt x="17" y="5"/>
                  <a:pt x="25" y="8"/>
                </a:cubicBezTo>
                <a:cubicBezTo>
                  <a:pt x="40" y="12"/>
                  <a:pt x="55" y="17"/>
                  <a:pt x="70" y="21"/>
                </a:cubicBezTo>
                <a:cubicBezTo>
                  <a:pt x="72" y="22"/>
                  <a:pt x="73" y="23"/>
                  <a:pt x="73" y="26"/>
                </a:cubicBezTo>
                <a:cubicBezTo>
                  <a:pt x="73" y="84"/>
                  <a:pt x="73" y="142"/>
                  <a:pt x="73" y="200"/>
                </a:cubicBezTo>
                <a:cubicBezTo>
                  <a:pt x="73" y="202"/>
                  <a:pt x="72" y="204"/>
                  <a:pt x="71" y="206"/>
                </a:cubicBezTo>
                <a:cubicBezTo>
                  <a:pt x="49" y="225"/>
                  <a:pt x="28" y="244"/>
                  <a:pt x="6" y="263"/>
                </a:cubicBezTo>
                <a:cubicBezTo>
                  <a:pt x="5" y="265"/>
                  <a:pt x="3" y="266"/>
                  <a:pt x="2" y="268"/>
                </a:cubicBezTo>
                <a:cubicBezTo>
                  <a:pt x="2" y="268"/>
                  <a:pt x="2" y="268"/>
                  <a:pt x="2" y="269"/>
                </a:cubicBezTo>
                <a:cubicBezTo>
                  <a:pt x="61" y="238"/>
                  <a:pt x="119" y="207"/>
                  <a:pt x="178" y="176"/>
                </a:cubicBezTo>
                <a:cubicBezTo>
                  <a:pt x="169" y="172"/>
                  <a:pt x="161" y="168"/>
                  <a:pt x="153" y="165"/>
                </a:cubicBezTo>
                <a:cubicBezTo>
                  <a:pt x="146" y="161"/>
                  <a:pt x="139" y="158"/>
                  <a:pt x="131" y="154"/>
                </a:cubicBezTo>
                <a:cubicBezTo>
                  <a:pt x="130" y="154"/>
                  <a:pt x="129" y="153"/>
                  <a:pt x="128" y="151"/>
                </a:cubicBezTo>
                <a:cubicBezTo>
                  <a:pt x="118" y="130"/>
                  <a:pt x="108" y="108"/>
                  <a:pt x="98" y="86"/>
                </a:cubicBezTo>
                <a:cubicBezTo>
                  <a:pt x="98" y="85"/>
                  <a:pt x="97" y="85"/>
                  <a:pt x="97" y="84"/>
                </a:cubicBezTo>
                <a:cubicBezTo>
                  <a:pt x="151" y="100"/>
                  <a:pt x="204" y="117"/>
                  <a:pt x="257" y="133"/>
                </a:cubicBezTo>
                <a:cubicBezTo>
                  <a:pt x="257" y="134"/>
                  <a:pt x="257" y="135"/>
                  <a:pt x="257" y="137"/>
                </a:cubicBezTo>
                <a:cubicBezTo>
                  <a:pt x="257" y="160"/>
                  <a:pt x="257" y="184"/>
                  <a:pt x="257" y="208"/>
                </a:cubicBezTo>
                <a:cubicBezTo>
                  <a:pt x="257" y="211"/>
                  <a:pt x="257" y="212"/>
                  <a:pt x="255" y="213"/>
                </a:cubicBezTo>
                <a:cubicBezTo>
                  <a:pt x="195" y="249"/>
                  <a:pt x="135" y="284"/>
                  <a:pt x="76" y="319"/>
                </a:cubicBezTo>
                <a:cubicBezTo>
                  <a:pt x="74" y="321"/>
                  <a:pt x="72" y="321"/>
                  <a:pt x="70" y="319"/>
                </a:cubicBezTo>
                <a:cubicBezTo>
                  <a:pt x="48" y="303"/>
                  <a:pt x="26" y="288"/>
                  <a:pt x="3" y="272"/>
                </a:cubicBezTo>
                <a:cubicBezTo>
                  <a:pt x="2" y="271"/>
                  <a:pt x="1" y="271"/>
                  <a:pt x="0" y="270"/>
                </a:cubicBezTo>
                <a:cubicBezTo>
                  <a:pt x="0" y="181"/>
                  <a:pt x="0" y="92"/>
                  <a:pt x="0" y="3"/>
                </a:cubicBezTo>
                <a:cubicBezTo>
                  <a:pt x="0" y="2"/>
                  <a:pt x="0" y="1"/>
                  <a:pt x="0" y="0"/>
                </a:cubicBezTo>
                <a:close/>
                <a:moveTo>
                  <a:pt x="839" y="119"/>
                </a:moveTo>
                <a:cubicBezTo>
                  <a:pt x="833" y="119"/>
                  <a:pt x="828" y="120"/>
                  <a:pt x="822" y="119"/>
                </a:cubicBezTo>
                <a:cubicBezTo>
                  <a:pt x="818" y="119"/>
                  <a:pt x="817" y="120"/>
                  <a:pt x="817" y="124"/>
                </a:cubicBezTo>
                <a:cubicBezTo>
                  <a:pt x="818" y="129"/>
                  <a:pt x="817" y="133"/>
                  <a:pt x="817" y="138"/>
                </a:cubicBezTo>
                <a:cubicBezTo>
                  <a:pt x="817" y="138"/>
                  <a:pt x="817" y="138"/>
                  <a:pt x="816" y="138"/>
                </a:cubicBezTo>
                <a:cubicBezTo>
                  <a:pt x="816" y="137"/>
                  <a:pt x="815" y="136"/>
                  <a:pt x="814" y="135"/>
                </a:cubicBezTo>
                <a:cubicBezTo>
                  <a:pt x="809" y="127"/>
                  <a:pt x="801" y="121"/>
                  <a:pt x="790" y="118"/>
                </a:cubicBezTo>
                <a:cubicBezTo>
                  <a:pt x="766" y="112"/>
                  <a:pt x="740" y="118"/>
                  <a:pt x="725" y="143"/>
                </a:cubicBezTo>
                <a:cubicBezTo>
                  <a:pt x="710" y="168"/>
                  <a:pt x="709" y="196"/>
                  <a:pt x="718" y="223"/>
                </a:cubicBezTo>
                <a:cubicBezTo>
                  <a:pt x="725" y="245"/>
                  <a:pt x="741" y="258"/>
                  <a:pt x="764" y="260"/>
                </a:cubicBezTo>
                <a:cubicBezTo>
                  <a:pt x="786" y="262"/>
                  <a:pt x="803" y="254"/>
                  <a:pt x="815" y="235"/>
                </a:cubicBezTo>
                <a:cubicBezTo>
                  <a:pt x="816" y="235"/>
                  <a:pt x="816" y="234"/>
                  <a:pt x="816" y="233"/>
                </a:cubicBezTo>
                <a:cubicBezTo>
                  <a:pt x="817" y="234"/>
                  <a:pt x="817" y="234"/>
                  <a:pt x="818" y="234"/>
                </a:cubicBezTo>
                <a:cubicBezTo>
                  <a:pt x="817" y="244"/>
                  <a:pt x="817" y="254"/>
                  <a:pt x="816" y="264"/>
                </a:cubicBezTo>
                <a:cubicBezTo>
                  <a:pt x="814" y="285"/>
                  <a:pt x="801" y="298"/>
                  <a:pt x="781" y="302"/>
                </a:cubicBezTo>
                <a:cubicBezTo>
                  <a:pt x="764" y="305"/>
                  <a:pt x="748" y="303"/>
                  <a:pt x="732" y="296"/>
                </a:cubicBezTo>
                <a:cubicBezTo>
                  <a:pt x="731" y="295"/>
                  <a:pt x="730" y="294"/>
                  <a:pt x="728" y="293"/>
                </a:cubicBezTo>
                <a:cubicBezTo>
                  <a:pt x="726" y="300"/>
                  <a:pt x="724" y="306"/>
                  <a:pt x="722" y="312"/>
                </a:cubicBezTo>
                <a:cubicBezTo>
                  <a:pt x="724" y="313"/>
                  <a:pt x="725" y="313"/>
                  <a:pt x="726" y="314"/>
                </a:cubicBezTo>
                <a:cubicBezTo>
                  <a:pt x="745" y="321"/>
                  <a:pt x="764" y="323"/>
                  <a:pt x="783" y="320"/>
                </a:cubicBezTo>
                <a:cubicBezTo>
                  <a:pt x="813" y="316"/>
                  <a:pt x="830" y="300"/>
                  <a:pt x="836" y="271"/>
                </a:cubicBezTo>
                <a:cubicBezTo>
                  <a:pt x="838" y="266"/>
                  <a:pt x="838" y="260"/>
                  <a:pt x="839" y="254"/>
                </a:cubicBezTo>
                <a:cubicBezTo>
                  <a:pt x="839" y="209"/>
                  <a:pt x="839" y="164"/>
                  <a:pt x="839" y="119"/>
                </a:cubicBezTo>
                <a:close/>
                <a:moveTo>
                  <a:pt x="815" y="212"/>
                </a:moveTo>
                <a:cubicBezTo>
                  <a:pt x="808" y="234"/>
                  <a:pt x="786" y="246"/>
                  <a:pt x="764" y="240"/>
                </a:cubicBezTo>
                <a:cubicBezTo>
                  <a:pt x="752" y="237"/>
                  <a:pt x="744" y="229"/>
                  <a:pt x="740" y="218"/>
                </a:cubicBezTo>
                <a:cubicBezTo>
                  <a:pt x="732" y="197"/>
                  <a:pt x="732" y="176"/>
                  <a:pt x="742" y="156"/>
                </a:cubicBezTo>
                <a:cubicBezTo>
                  <a:pt x="750" y="140"/>
                  <a:pt x="766" y="133"/>
                  <a:pt x="784" y="135"/>
                </a:cubicBezTo>
                <a:cubicBezTo>
                  <a:pt x="799" y="137"/>
                  <a:pt x="812" y="149"/>
                  <a:pt x="816" y="163"/>
                </a:cubicBezTo>
                <a:cubicBezTo>
                  <a:pt x="817" y="171"/>
                  <a:pt x="817" y="178"/>
                  <a:pt x="818" y="187"/>
                </a:cubicBezTo>
                <a:cubicBezTo>
                  <a:pt x="817" y="195"/>
                  <a:pt x="817" y="204"/>
                  <a:pt x="815" y="212"/>
                </a:cubicBezTo>
                <a:close/>
                <a:moveTo>
                  <a:pt x="355" y="256"/>
                </a:moveTo>
                <a:cubicBezTo>
                  <a:pt x="362" y="256"/>
                  <a:pt x="369" y="256"/>
                  <a:pt x="376" y="256"/>
                </a:cubicBezTo>
                <a:cubicBezTo>
                  <a:pt x="376" y="250"/>
                  <a:pt x="376" y="244"/>
                  <a:pt x="376" y="236"/>
                </a:cubicBezTo>
                <a:cubicBezTo>
                  <a:pt x="378" y="239"/>
                  <a:pt x="379" y="240"/>
                  <a:pt x="380" y="242"/>
                </a:cubicBezTo>
                <a:cubicBezTo>
                  <a:pt x="386" y="250"/>
                  <a:pt x="394" y="256"/>
                  <a:pt x="403" y="258"/>
                </a:cubicBezTo>
                <a:cubicBezTo>
                  <a:pt x="426" y="264"/>
                  <a:pt x="455" y="258"/>
                  <a:pt x="470" y="230"/>
                </a:cubicBezTo>
                <a:cubicBezTo>
                  <a:pt x="483" y="207"/>
                  <a:pt x="484" y="182"/>
                  <a:pt x="477" y="157"/>
                </a:cubicBezTo>
                <a:cubicBezTo>
                  <a:pt x="471" y="135"/>
                  <a:pt x="456" y="120"/>
                  <a:pt x="433" y="117"/>
                </a:cubicBezTo>
                <a:cubicBezTo>
                  <a:pt x="410" y="114"/>
                  <a:pt x="391" y="121"/>
                  <a:pt x="378" y="142"/>
                </a:cubicBezTo>
                <a:cubicBezTo>
                  <a:pt x="378" y="142"/>
                  <a:pt x="377" y="143"/>
                  <a:pt x="376" y="144"/>
                </a:cubicBezTo>
                <a:cubicBezTo>
                  <a:pt x="376" y="142"/>
                  <a:pt x="376" y="141"/>
                  <a:pt x="376" y="139"/>
                </a:cubicBezTo>
                <a:cubicBezTo>
                  <a:pt x="376" y="127"/>
                  <a:pt x="376" y="115"/>
                  <a:pt x="376" y="103"/>
                </a:cubicBezTo>
                <a:cubicBezTo>
                  <a:pt x="376" y="90"/>
                  <a:pt x="376" y="77"/>
                  <a:pt x="376" y="63"/>
                </a:cubicBezTo>
                <a:cubicBezTo>
                  <a:pt x="376" y="62"/>
                  <a:pt x="375" y="60"/>
                  <a:pt x="374" y="60"/>
                </a:cubicBezTo>
                <a:cubicBezTo>
                  <a:pt x="368" y="58"/>
                  <a:pt x="361" y="56"/>
                  <a:pt x="355" y="54"/>
                </a:cubicBezTo>
                <a:cubicBezTo>
                  <a:pt x="355" y="122"/>
                  <a:pt x="355" y="189"/>
                  <a:pt x="355" y="256"/>
                </a:cubicBezTo>
                <a:close/>
                <a:moveTo>
                  <a:pt x="452" y="219"/>
                </a:moveTo>
                <a:cubicBezTo>
                  <a:pt x="444" y="235"/>
                  <a:pt x="430" y="243"/>
                  <a:pt x="413" y="242"/>
                </a:cubicBezTo>
                <a:cubicBezTo>
                  <a:pt x="397" y="241"/>
                  <a:pt x="383" y="230"/>
                  <a:pt x="378" y="214"/>
                </a:cubicBezTo>
                <a:cubicBezTo>
                  <a:pt x="377" y="211"/>
                  <a:pt x="376" y="207"/>
                  <a:pt x="376" y="203"/>
                </a:cubicBezTo>
                <a:cubicBezTo>
                  <a:pt x="376" y="192"/>
                  <a:pt x="375" y="181"/>
                  <a:pt x="377" y="171"/>
                </a:cubicBezTo>
                <a:cubicBezTo>
                  <a:pt x="382" y="139"/>
                  <a:pt x="412" y="128"/>
                  <a:pt x="435" y="138"/>
                </a:cubicBezTo>
                <a:cubicBezTo>
                  <a:pt x="448" y="143"/>
                  <a:pt x="454" y="155"/>
                  <a:pt x="457" y="168"/>
                </a:cubicBezTo>
                <a:cubicBezTo>
                  <a:pt x="458" y="174"/>
                  <a:pt x="458" y="179"/>
                  <a:pt x="459" y="185"/>
                </a:cubicBezTo>
                <a:cubicBezTo>
                  <a:pt x="458" y="196"/>
                  <a:pt x="457" y="208"/>
                  <a:pt x="452" y="219"/>
                </a:cubicBezTo>
                <a:close/>
                <a:moveTo>
                  <a:pt x="569" y="257"/>
                </a:moveTo>
                <a:cubicBezTo>
                  <a:pt x="573" y="257"/>
                  <a:pt x="578" y="257"/>
                  <a:pt x="582" y="257"/>
                </a:cubicBezTo>
                <a:cubicBezTo>
                  <a:pt x="590" y="257"/>
                  <a:pt x="590" y="257"/>
                  <a:pt x="590" y="248"/>
                </a:cubicBezTo>
                <a:cubicBezTo>
                  <a:pt x="590" y="223"/>
                  <a:pt x="590" y="198"/>
                  <a:pt x="591" y="173"/>
                </a:cubicBezTo>
                <a:cubicBezTo>
                  <a:pt x="591" y="153"/>
                  <a:pt x="607" y="135"/>
                  <a:pt x="627" y="135"/>
                </a:cubicBezTo>
                <a:cubicBezTo>
                  <a:pt x="642" y="134"/>
                  <a:pt x="653" y="141"/>
                  <a:pt x="657" y="154"/>
                </a:cubicBezTo>
                <a:cubicBezTo>
                  <a:pt x="659" y="160"/>
                  <a:pt x="661" y="167"/>
                  <a:pt x="661" y="173"/>
                </a:cubicBezTo>
                <a:cubicBezTo>
                  <a:pt x="661" y="200"/>
                  <a:pt x="661" y="226"/>
                  <a:pt x="661" y="252"/>
                </a:cubicBezTo>
                <a:cubicBezTo>
                  <a:pt x="661" y="253"/>
                  <a:pt x="661" y="255"/>
                  <a:pt x="661" y="256"/>
                </a:cubicBezTo>
                <a:cubicBezTo>
                  <a:pt x="668" y="256"/>
                  <a:pt x="675" y="256"/>
                  <a:pt x="683" y="256"/>
                </a:cubicBezTo>
                <a:cubicBezTo>
                  <a:pt x="683" y="255"/>
                  <a:pt x="683" y="254"/>
                  <a:pt x="683" y="253"/>
                </a:cubicBezTo>
                <a:cubicBezTo>
                  <a:pt x="683" y="226"/>
                  <a:pt x="683" y="199"/>
                  <a:pt x="683" y="172"/>
                </a:cubicBezTo>
                <a:cubicBezTo>
                  <a:pt x="683" y="165"/>
                  <a:pt x="682" y="157"/>
                  <a:pt x="680" y="149"/>
                </a:cubicBezTo>
                <a:cubicBezTo>
                  <a:pt x="676" y="134"/>
                  <a:pt x="667" y="123"/>
                  <a:pt x="652" y="118"/>
                </a:cubicBezTo>
                <a:cubicBezTo>
                  <a:pt x="631" y="113"/>
                  <a:pt x="608" y="118"/>
                  <a:pt x="594" y="138"/>
                </a:cubicBezTo>
                <a:cubicBezTo>
                  <a:pt x="593" y="140"/>
                  <a:pt x="592" y="141"/>
                  <a:pt x="591" y="143"/>
                </a:cubicBezTo>
                <a:cubicBezTo>
                  <a:pt x="590" y="141"/>
                  <a:pt x="590" y="139"/>
                  <a:pt x="590" y="138"/>
                </a:cubicBezTo>
                <a:cubicBezTo>
                  <a:pt x="590" y="133"/>
                  <a:pt x="590" y="128"/>
                  <a:pt x="590" y="123"/>
                </a:cubicBezTo>
                <a:cubicBezTo>
                  <a:pt x="590" y="121"/>
                  <a:pt x="590" y="119"/>
                  <a:pt x="588" y="120"/>
                </a:cubicBezTo>
                <a:cubicBezTo>
                  <a:pt x="582" y="120"/>
                  <a:pt x="575" y="120"/>
                  <a:pt x="569" y="120"/>
                </a:cubicBezTo>
                <a:cubicBezTo>
                  <a:pt x="569" y="165"/>
                  <a:pt x="569" y="211"/>
                  <a:pt x="569" y="257"/>
                </a:cubicBezTo>
                <a:close/>
                <a:moveTo>
                  <a:pt x="510" y="256"/>
                </a:moveTo>
                <a:cubicBezTo>
                  <a:pt x="518" y="256"/>
                  <a:pt x="524" y="256"/>
                  <a:pt x="531" y="256"/>
                </a:cubicBezTo>
                <a:cubicBezTo>
                  <a:pt x="531" y="211"/>
                  <a:pt x="531" y="165"/>
                  <a:pt x="531" y="120"/>
                </a:cubicBezTo>
                <a:cubicBezTo>
                  <a:pt x="526" y="120"/>
                  <a:pt x="520" y="120"/>
                  <a:pt x="515" y="120"/>
                </a:cubicBezTo>
                <a:cubicBezTo>
                  <a:pt x="513" y="120"/>
                  <a:pt x="512" y="120"/>
                  <a:pt x="510" y="120"/>
                </a:cubicBezTo>
                <a:cubicBezTo>
                  <a:pt x="510" y="165"/>
                  <a:pt x="510" y="211"/>
                  <a:pt x="510" y="256"/>
                </a:cubicBezTo>
                <a:close/>
                <a:moveTo>
                  <a:pt x="521" y="59"/>
                </a:moveTo>
                <a:cubicBezTo>
                  <a:pt x="513" y="59"/>
                  <a:pt x="507" y="65"/>
                  <a:pt x="507" y="73"/>
                </a:cubicBezTo>
                <a:cubicBezTo>
                  <a:pt x="507" y="81"/>
                  <a:pt x="513" y="87"/>
                  <a:pt x="521" y="87"/>
                </a:cubicBezTo>
                <a:cubicBezTo>
                  <a:pt x="529" y="87"/>
                  <a:pt x="535" y="81"/>
                  <a:pt x="535" y="73"/>
                </a:cubicBezTo>
                <a:cubicBezTo>
                  <a:pt x="535" y="65"/>
                  <a:pt x="529" y="59"/>
                  <a:pt x="521" y="5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50" name="Freeform 45"/>
          <p:cNvSpPr>
            <a:spLocks noChangeAspect="1" noEditPoints="1"/>
          </p:cNvSpPr>
          <p:nvPr/>
        </p:nvSpPr>
        <p:spPr bwMode="auto">
          <a:xfrm>
            <a:off x="9549848" y="2393849"/>
            <a:ext cx="1524136" cy="269990"/>
          </a:xfrm>
          <a:custGeom>
            <a:avLst/>
            <a:gdLst>
              <a:gd name="T0" fmla="*/ 784 w 1460"/>
              <a:gd name="T1" fmla="*/ 14 h 256"/>
              <a:gd name="T2" fmla="*/ 928 w 1460"/>
              <a:gd name="T3" fmla="*/ 73 h 256"/>
              <a:gd name="T4" fmla="*/ 817 w 1460"/>
              <a:gd name="T5" fmla="*/ 161 h 256"/>
              <a:gd name="T6" fmla="*/ 872 w 1460"/>
              <a:gd name="T7" fmla="*/ 130 h 256"/>
              <a:gd name="T8" fmla="*/ 848 w 1460"/>
              <a:gd name="T9" fmla="*/ 39 h 256"/>
              <a:gd name="T10" fmla="*/ 307 w 1460"/>
              <a:gd name="T11" fmla="*/ 246 h 256"/>
              <a:gd name="T12" fmla="*/ 271 w 1460"/>
              <a:gd name="T13" fmla="*/ 80 h 256"/>
              <a:gd name="T14" fmla="*/ 194 w 1460"/>
              <a:gd name="T15" fmla="*/ 108 h 256"/>
              <a:gd name="T16" fmla="*/ 194 w 1460"/>
              <a:gd name="T17" fmla="*/ 251 h 256"/>
              <a:gd name="T18" fmla="*/ 207 w 1460"/>
              <a:gd name="T19" fmla="*/ 116 h 256"/>
              <a:gd name="T20" fmla="*/ 280 w 1460"/>
              <a:gd name="T21" fmla="*/ 245 h 256"/>
              <a:gd name="T22" fmla="*/ 751 w 1460"/>
              <a:gd name="T23" fmla="*/ 173 h 256"/>
              <a:gd name="T24" fmla="*/ 677 w 1460"/>
              <a:gd name="T25" fmla="*/ 231 h 256"/>
              <a:gd name="T26" fmla="*/ 739 w 1460"/>
              <a:gd name="T27" fmla="*/ 217 h 256"/>
              <a:gd name="T28" fmla="*/ 663 w 1460"/>
              <a:gd name="T29" fmla="*/ 254 h 256"/>
              <a:gd name="T30" fmla="*/ 665 w 1460"/>
              <a:gd name="T31" fmla="*/ 79 h 256"/>
              <a:gd name="T32" fmla="*/ 751 w 1460"/>
              <a:gd name="T33" fmla="*/ 169 h 256"/>
              <a:gd name="T34" fmla="*/ 699 w 1460"/>
              <a:gd name="T35" fmla="*/ 104 h 256"/>
              <a:gd name="T36" fmla="*/ 112 w 1460"/>
              <a:gd name="T37" fmla="*/ 13 h 256"/>
              <a:gd name="T38" fmla="*/ 19 w 1460"/>
              <a:gd name="T39" fmla="*/ 116 h 256"/>
              <a:gd name="T40" fmla="*/ 104 w 1460"/>
              <a:gd name="T41" fmla="*/ 198 h 256"/>
              <a:gd name="T42" fmla="*/ 1 w 1460"/>
              <a:gd name="T43" fmla="*/ 209 h 256"/>
              <a:gd name="T44" fmla="*/ 99 w 1460"/>
              <a:gd name="T45" fmla="*/ 246 h 256"/>
              <a:gd name="T46" fmla="*/ 71 w 1460"/>
              <a:gd name="T47" fmla="*/ 118 h 256"/>
              <a:gd name="T48" fmla="*/ 58 w 1460"/>
              <a:gd name="T49" fmla="*/ 37 h 256"/>
              <a:gd name="T50" fmla="*/ 123 w 1460"/>
              <a:gd name="T51" fmla="*/ 17 h 256"/>
              <a:gd name="T52" fmla="*/ 439 w 1460"/>
              <a:gd name="T53" fmla="*/ 225 h 256"/>
              <a:gd name="T54" fmla="*/ 334 w 1460"/>
              <a:gd name="T55" fmla="*/ 211 h 256"/>
              <a:gd name="T56" fmla="*/ 435 w 1460"/>
              <a:gd name="T57" fmla="*/ 144 h 256"/>
              <a:gd name="T58" fmla="*/ 413 w 1460"/>
              <a:gd name="T59" fmla="*/ 101 h 256"/>
              <a:gd name="T60" fmla="*/ 350 w 1460"/>
              <a:gd name="T61" fmla="*/ 118 h 256"/>
              <a:gd name="T62" fmla="*/ 414 w 1460"/>
              <a:gd name="T63" fmla="*/ 77 h 256"/>
              <a:gd name="T64" fmla="*/ 468 w 1460"/>
              <a:gd name="T65" fmla="*/ 247 h 256"/>
              <a:gd name="T66" fmla="*/ 401 w 1460"/>
              <a:gd name="T67" fmla="*/ 171 h 256"/>
              <a:gd name="T68" fmla="*/ 426 w 1460"/>
              <a:gd name="T69" fmla="*/ 219 h 256"/>
              <a:gd name="T70" fmla="*/ 1089 w 1460"/>
              <a:gd name="T71" fmla="*/ 212 h 256"/>
              <a:gd name="T72" fmla="*/ 939 w 1460"/>
              <a:gd name="T73" fmla="*/ 128 h 256"/>
              <a:gd name="T74" fmla="*/ 1099 w 1460"/>
              <a:gd name="T75" fmla="*/ 164 h 256"/>
              <a:gd name="T76" fmla="*/ 1004 w 1460"/>
              <a:gd name="T77" fmla="*/ 101 h 256"/>
              <a:gd name="T78" fmla="*/ 1012 w 1460"/>
              <a:gd name="T79" fmla="*/ 232 h 256"/>
              <a:gd name="T80" fmla="*/ 1227 w 1460"/>
              <a:gd name="T81" fmla="*/ 251 h 256"/>
              <a:gd name="T82" fmla="*/ 1270 w 1460"/>
              <a:gd name="T83" fmla="*/ 101 h 256"/>
              <a:gd name="T84" fmla="*/ 1313 w 1460"/>
              <a:gd name="T85" fmla="*/ 245 h 256"/>
              <a:gd name="T86" fmla="*/ 1340 w 1460"/>
              <a:gd name="T87" fmla="*/ 146 h 256"/>
              <a:gd name="T88" fmla="*/ 1262 w 1460"/>
              <a:gd name="T89" fmla="*/ 80 h 256"/>
              <a:gd name="T90" fmla="*/ 1200 w 1460"/>
              <a:gd name="T91" fmla="*/ 82 h 256"/>
              <a:gd name="T92" fmla="*/ 1417 w 1460"/>
              <a:gd name="T93" fmla="*/ 31 h 256"/>
              <a:gd name="T94" fmla="*/ 1361 w 1460"/>
              <a:gd name="T95" fmla="*/ 105 h 256"/>
              <a:gd name="T96" fmla="*/ 1392 w 1460"/>
              <a:gd name="T97" fmla="*/ 224 h 256"/>
              <a:gd name="T98" fmla="*/ 1460 w 1460"/>
              <a:gd name="T99" fmla="*/ 246 h 256"/>
              <a:gd name="T100" fmla="*/ 1419 w 1460"/>
              <a:gd name="T101" fmla="*/ 216 h 256"/>
              <a:gd name="T102" fmla="*/ 1459 w 1460"/>
              <a:gd name="T103" fmla="*/ 104 h 256"/>
              <a:gd name="T104" fmla="*/ 535 w 1460"/>
              <a:gd name="T105" fmla="*/ 246 h 256"/>
              <a:gd name="T106" fmla="*/ 570 w 1460"/>
              <a:gd name="T107" fmla="*/ 104 h 256"/>
              <a:gd name="T108" fmla="*/ 594 w 1460"/>
              <a:gd name="T109" fmla="*/ 80 h 256"/>
              <a:gd name="T110" fmla="*/ 535 w 1460"/>
              <a:gd name="T111" fmla="*/ 82 h 256"/>
              <a:gd name="T112" fmla="*/ 1130 w 1460"/>
              <a:gd name="T113" fmla="*/ 82 h 256"/>
              <a:gd name="T114" fmla="*/ 1144 w 1460"/>
              <a:gd name="T115" fmla="*/ 3 h 256"/>
              <a:gd name="T116" fmla="*/ 1144 w 1460"/>
              <a:gd name="T117"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0" h="256">
                <a:moveTo>
                  <a:pt x="811" y="161"/>
                </a:moveTo>
                <a:cubicBezTo>
                  <a:pt x="811" y="191"/>
                  <a:pt x="811" y="221"/>
                  <a:pt x="811" y="251"/>
                </a:cubicBezTo>
                <a:cubicBezTo>
                  <a:pt x="802" y="251"/>
                  <a:pt x="793" y="251"/>
                  <a:pt x="784" y="251"/>
                </a:cubicBezTo>
                <a:cubicBezTo>
                  <a:pt x="784" y="172"/>
                  <a:pt x="784" y="93"/>
                  <a:pt x="784" y="14"/>
                </a:cubicBezTo>
                <a:cubicBezTo>
                  <a:pt x="785" y="13"/>
                  <a:pt x="786" y="13"/>
                  <a:pt x="787" y="13"/>
                </a:cubicBezTo>
                <a:cubicBezTo>
                  <a:pt x="808" y="13"/>
                  <a:pt x="829" y="13"/>
                  <a:pt x="850" y="13"/>
                </a:cubicBezTo>
                <a:cubicBezTo>
                  <a:pt x="861" y="13"/>
                  <a:pt x="873" y="15"/>
                  <a:pt x="884" y="18"/>
                </a:cubicBezTo>
                <a:cubicBezTo>
                  <a:pt x="910" y="27"/>
                  <a:pt x="925" y="46"/>
                  <a:pt x="928" y="73"/>
                </a:cubicBezTo>
                <a:cubicBezTo>
                  <a:pt x="930" y="86"/>
                  <a:pt x="929" y="98"/>
                  <a:pt x="925" y="110"/>
                </a:cubicBezTo>
                <a:cubicBezTo>
                  <a:pt x="917" y="133"/>
                  <a:pt x="901" y="147"/>
                  <a:pt x="878" y="155"/>
                </a:cubicBezTo>
                <a:cubicBezTo>
                  <a:pt x="867" y="160"/>
                  <a:pt x="856" y="161"/>
                  <a:pt x="844" y="161"/>
                </a:cubicBezTo>
                <a:cubicBezTo>
                  <a:pt x="835" y="161"/>
                  <a:pt x="826" y="161"/>
                  <a:pt x="817" y="161"/>
                </a:cubicBezTo>
                <a:cubicBezTo>
                  <a:pt x="815" y="161"/>
                  <a:pt x="814" y="161"/>
                  <a:pt x="811" y="161"/>
                </a:cubicBezTo>
                <a:close/>
                <a:moveTo>
                  <a:pt x="812" y="136"/>
                </a:moveTo>
                <a:cubicBezTo>
                  <a:pt x="826" y="136"/>
                  <a:pt x="840" y="136"/>
                  <a:pt x="854" y="135"/>
                </a:cubicBezTo>
                <a:cubicBezTo>
                  <a:pt x="860" y="135"/>
                  <a:pt x="867" y="133"/>
                  <a:pt x="872" y="130"/>
                </a:cubicBezTo>
                <a:cubicBezTo>
                  <a:pt x="886" y="124"/>
                  <a:pt x="894" y="115"/>
                  <a:pt x="898" y="101"/>
                </a:cubicBezTo>
                <a:cubicBezTo>
                  <a:pt x="900" y="92"/>
                  <a:pt x="900" y="84"/>
                  <a:pt x="899" y="75"/>
                </a:cubicBezTo>
                <a:cubicBezTo>
                  <a:pt x="896" y="58"/>
                  <a:pt x="886" y="47"/>
                  <a:pt x="870" y="42"/>
                </a:cubicBezTo>
                <a:cubicBezTo>
                  <a:pt x="863" y="40"/>
                  <a:pt x="856" y="39"/>
                  <a:pt x="848" y="39"/>
                </a:cubicBezTo>
                <a:cubicBezTo>
                  <a:pt x="837" y="39"/>
                  <a:pt x="826" y="39"/>
                  <a:pt x="815" y="39"/>
                </a:cubicBezTo>
                <a:cubicBezTo>
                  <a:pt x="814" y="39"/>
                  <a:pt x="813" y="39"/>
                  <a:pt x="812" y="39"/>
                </a:cubicBezTo>
                <a:cubicBezTo>
                  <a:pt x="812" y="71"/>
                  <a:pt x="812" y="103"/>
                  <a:pt x="812" y="136"/>
                </a:cubicBezTo>
                <a:close/>
                <a:moveTo>
                  <a:pt x="307" y="246"/>
                </a:moveTo>
                <a:cubicBezTo>
                  <a:pt x="307" y="237"/>
                  <a:pt x="307" y="228"/>
                  <a:pt x="307" y="219"/>
                </a:cubicBezTo>
                <a:cubicBezTo>
                  <a:pt x="307" y="193"/>
                  <a:pt x="307" y="167"/>
                  <a:pt x="307" y="141"/>
                </a:cubicBezTo>
                <a:cubicBezTo>
                  <a:pt x="307" y="129"/>
                  <a:pt x="305" y="117"/>
                  <a:pt x="300" y="106"/>
                </a:cubicBezTo>
                <a:cubicBezTo>
                  <a:pt x="294" y="93"/>
                  <a:pt x="285" y="84"/>
                  <a:pt x="271" y="80"/>
                </a:cubicBezTo>
                <a:cubicBezTo>
                  <a:pt x="258" y="76"/>
                  <a:pt x="245" y="76"/>
                  <a:pt x="231" y="80"/>
                </a:cubicBezTo>
                <a:cubicBezTo>
                  <a:pt x="217" y="84"/>
                  <a:pt x="206" y="93"/>
                  <a:pt x="197" y="105"/>
                </a:cubicBezTo>
                <a:cubicBezTo>
                  <a:pt x="196" y="106"/>
                  <a:pt x="195" y="107"/>
                  <a:pt x="194" y="109"/>
                </a:cubicBezTo>
                <a:cubicBezTo>
                  <a:pt x="194" y="108"/>
                  <a:pt x="194" y="108"/>
                  <a:pt x="194" y="108"/>
                </a:cubicBezTo>
                <a:cubicBezTo>
                  <a:pt x="194" y="72"/>
                  <a:pt x="194" y="36"/>
                  <a:pt x="194" y="0"/>
                </a:cubicBezTo>
                <a:cubicBezTo>
                  <a:pt x="184" y="0"/>
                  <a:pt x="175" y="0"/>
                  <a:pt x="167" y="0"/>
                </a:cubicBezTo>
                <a:cubicBezTo>
                  <a:pt x="167" y="84"/>
                  <a:pt x="167" y="167"/>
                  <a:pt x="167" y="251"/>
                </a:cubicBezTo>
                <a:cubicBezTo>
                  <a:pt x="176" y="251"/>
                  <a:pt x="184" y="251"/>
                  <a:pt x="194" y="251"/>
                </a:cubicBezTo>
                <a:cubicBezTo>
                  <a:pt x="194" y="249"/>
                  <a:pt x="194" y="247"/>
                  <a:pt x="194" y="245"/>
                </a:cubicBezTo>
                <a:cubicBezTo>
                  <a:pt x="194" y="216"/>
                  <a:pt x="194" y="187"/>
                  <a:pt x="194" y="158"/>
                </a:cubicBezTo>
                <a:cubicBezTo>
                  <a:pt x="194" y="155"/>
                  <a:pt x="194" y="152"/>
                  <a:pt x="194" y="149"/>
                </a:cubicBezTo>
                <a:cubicBezTo>
                  <a:pt x="195" y="137"/>
                  <a:pt x="198" y="126"/>
                  <a:pt x="207" y="116"/>
                </a:cubicBezTo>
                <a:cubicBezTo>
                  <a:pt x="219" y="102"/>
                  <a:pt x="235" y="97"/>
                  <a:pt x="253" y="102"/>
                </a:cubicBezTo>
                <a:cubicBezTo>
                  <a:pt x="266" y="105"/>
                  <a:pt x="272" y="114"/>
                  <a:pt x="276" y="126"/>
                </a:cubicBezTo>
                <a:cubicBezTo>
                  <a:pt x="279" y="135"/>
                  <a:pt x="280" y="144"/>
                  <a:pt x="280" y="153"/>
                </a:cubicBezTo>
                <a:cubicBezTo>
                  <a:pt x="280" y="184"/>
                  <a:pt x="280" y="215"/>
                  <a:pt x="280" y="245"/>
                </a:cubicBezTo>
                <a:cubicBezTo>
                  <a:pt x="280" y="247"/>
                  <a:pt x="280" y="249"/>
                  <a:pt x="280" y="251"/>
                </a:cubicBezTo>
                <a:cubicBezTo>
                  <a:pt x="289" y="251"/>
                  <a:pt x="298" y="251"/>
                  <a:pt x="307" y="251"/>
                </a:cubicBezTo>
                <a:cubicBezTo>
                  <a:pt x="307" y="249"/>
                  <a:pt x="307" y="248"/>
                  <a:pt x="307" y="246"/>
                </a:cubicBezTo>
                <a:close/>
                <a:moveTo>
                  <a:pt x="751" y="173"/>
                </a:moveTo>
                <a:cubicBezTo>
                  <a:pt x="711" y="173"/>
                  <a:pt x="671" y="173"/>
                  <a:pt x="632" y="173"/>
                </a:cubicBezTo>
                <a:cubicBezTo>
                  <a:pt x="631" y="178"/>
                  <a:pt x="632" y="183"/>
                  <a:pt x="633" y="188"/>
                </a:cubicBezTo>
                <a:cubicBezTo>
                  <a:pt x="633" y="192"/>
                  <a:pt x="634" y="196"/>
                  <a:pt x="636" y="200"/>
                </a:cubicBezTo>
                <a:cubicBezTo>
                  <a:pt x="643" y="219"/>
                  <a:pt x="657" y="229"/>
                  <a:pt x="677" y="231"/>
                </a:cubicBezTo>
                <a:cubicBezTo>
                  <a:pt x="698" y="234"/>
                  <a:pt x="718" y="228"/>
                  <a:pt x="735" y="216"/>
                </a:cubicBezTo>
                <a:cubicBezTo>
                  <a:pt x="736" y="215"/>
                  <a:pt x="737" y="215"/>
                  <a:pt x="738" y="214"/>
                </a:cubicBezTo>
                <a:cubicBezTo>
                  <a:pt x="738" y="214"/>
                  <a:pt x="738" y="214"/>
                  <a:pt x="739" y="214"/>
                </a:cubicBezTo>
                <a:cubicBezTo>
                  <a:pt x="739" y="215"/>
                  <a:pt x="739" y="216"/>
                  <a:pt x="739" y="217"/>
                </a:cubicBezTo>
                <a:cubicBezTo>
                  <a:pt x="739" y="223"/>
                  <a:pt x="739" y="229"/>
                  <a:pt x="739" y="235"/>
                </a:cubicBezTo>
                <a:cubicBezTo>
                  <a:pt x="739" y="238"/>
                  <a:pt x="738" y="240"/>
                  <a:pt x="736" y="241"/>
                </a:cubicBezTo>
                <a:cubicBezTo>
                  <a:pt x="727" y="247"/>
                  <a:pt x="717" y="251"/>
                  <a:pt x="706" y="253"/>
                </a:cubicBezTo>
                <a:cubicBezTo>
                  <a:pt x="692" y="255"/>
                  <a:pt x="677" y="256"/>
                  <a:pt x="663" y="254"/>
                </a:cubicBezTo>
                <a:cubicBezTo>
                  <a:pt x="636" y="249"/>
                  <a:pt x="619" y="233"/>
                  <a:pt x="610" y="208"/>
                </a:cubicBezTo>
                <a:cubicBezTo>
                  <a:pt x="604" y="193"/>
                  <a:pt x="602" y="177"/>
                  <a:pt x="603" y="161"/>
                </a:cubicBezTo>
                <a:cubicBezTo>
                  <a:pt x="604" y="145"/>
                  <a:pt x="608" y="131"/>
                  <a:pt x="615" y="117"/>
                </a:cubicBezTo>
                <a:cubicBezTo>
                  <a:pt x="626" y="97"/>
                  <a:pt x="643" y="84"/>
                  <a:pt x="665" y="79"/>
                </a:cubicBezTo>
                <a:cubicBezTo>
                  <a:pt x="679" y="76"/>
                  <a:pt x="693" y="76"/>
                  <a:pt x="707" y="81"/>
                </a:cubicBezTo>
                <a:cubicBezTo>
                  <a:pt x="726" y="88"/>
                  <a:pt x="738" y="102"/>
                  <a:pt x="745" y="121"/>
                </a:cubicBezTo>
                <a:cubicBezTo>
                  <a:pt x="749" y="132"/>
                  <a:pt x="751" y="144"/>
                  <a:pt x="751" y="156"/>
                </a:cubicBezTo>
                <a:cubicBezTo>
                  <a:pt x="751" y="160"/>
                  <a:pt x="751" y="165"/>
                  <a:pt x="751" y="169"/>
                </a:cubicBezTo>
                <a:cubicBezTo>
                  <a:pt x="751" y="170"/>
                  <a:pt x="751" y="171"/>
                  <a:pt x="751" y="173"/>
                </a:cubicBezTo>
                <a:close/>
                <a:moveTo>
                  <a:pt x="723" y="149"/>
                </a:moveTo>
                <a:cubicBezTo>
                  <a:pt x="723" y="139"/>
                  <a:pt x="721" y="129"/>
                  <a:pt x="716" y="119"/>
                </a:cubicBezTo>
                <a:cubicBezTo>
                  <a:pt x="712" y="112"/>
                  <a:pt x="706" y="107"/>
                  <a:pt x="699" y="104"/>
                </a:cubicBezTo>
                <a:cubicBezTo>
                  <a:pt x="685" y="98"/>
                  <a:pt x="671" y="99"/>
                  <a:pt x="658" y="106"/>
                </a:cubicBezTo>
                <a:cubicBezTo>
                  <a:pt x="642" y="116"/>
                  <a:pt x="635" y="131"/>
                  <a:pt x="632" y="149"/>
                </a:cubicBezTo>
                <a:cubicBezTo>
                  <a:pt x="635" y="150"/>
                  <a:pt x="718" y="150"/>
                  <a:pt x="723" y="149"/>
                </a:cubicBezTo>
                <a:close/>
                <a:moveTo>
                  <a:pt x="112" y="13"/>
                </a:moveTo>
                <a:cubicBezTo>
                  <a:pt x="98" y="9"/>
                  <a:pt x="84" y="9"/>
                  <a:pt x="71" y="10"/>
                </a:cubicBezTo>
                <a:cubicBezTo>
                  <a:pt x="62" y="10"/>
                  <a:pt x="54" y="11"/>
                  <a:pt x="46" y="14"/>
                </a:cubicBezTo>
                <a:cubicBezTo>
                  <a:pt x="21" y="23"/>
                  <a:pt x="4" y="39"/>
                  <a:pt x="2" y="67"/>
                </a:cubicBezTo>
                <a:cubicBezTo>
                  <a:pt x="0" y="86"/>
                  <a:pt x="5" y="103"/>
                  <a:pt x="19" y="116"/>
                </a:cubicBezTo>
                <a:cubicBezTo>
                  <a:pt x="28" y="124"/>
                  <a:pt x="37" y="130"/>
                  <a:pt x="47" y="136"/>
                </a:cubicBezTo>
                <a:cubicBezTo>
                  <a:pt x="54" y="141"/>
                  <a:pt x="63" y="145"/>
                  <a:pt x="70" y="150"/>
                </a:cubicBezTo>
                <a:cubicBezTo>
                  <a:pt x="78" y="155"/>
                  <a:pt x="85" y="160"/>
                  <a:pt x="91" y="166"/>
                </a:cubicBezTo>
                <a:cubicBezTo>
                  <a:pt x="101" y="174"/>
                  <a:pt x="105" y="186"/>
                  <a:pt x="104" y="198"/>
                </a:cubicBezTo>
                <a:cubicBezTo>
                  <a:pt x="103" y="212"/>
                  <a:pt x="96" y="222"/>
                  <a:pt x="82" y="226"/>
                </a:cubicBezTo>
                <a:cubicBezTo>
                  <a:pt x="78" y="228"/>
                  <a:pt x="73" y="229"/>
                  <a:pt x="69" y="229"/>
                </a:cubicBezTo>
                <a:cubicBezTo>
                  <a:pt x="45" y="232"/>
                  <a:pt x="23" y="225"/>
                  <a:pt x="4" y="211"/>
                </a:cubicBezTo>
                <a:cubicBezTo>
                  <a:pt x="3" y="210"/>
                  <a:pt x="2" y="210"/>
                  <a:pt x="1" y="209"/>
                </a:cubicBezTo>
                <a:cubicBezTo>
                  <a:pt x="1" y="218"/>
                  <a:pt x="1" y="226"/>
                  <a:pt x="1" y="235"/>
                </a:cubicBezTo>
                <a:cubicBezTo>
                  <a:pt x="1" y="242"/>
                  <a:pt x="1" y="242"/>
                  <a:pt x="8" y="245"/>
                </a:cubicBezTo>
                <a:cubicBezTo>
                  <a:pt x="26" y="253"/>
                  <a:pt x="46" y="256"/>
                  <a:pt x="66" y="255"/>
                </a:cubicBezTo>
                <a:cubicBezTo>
                  <a:pt x="77" y="254"/>
                  <a:pt x="88" y="251"/>
                  <a:pt x="99" y="246"/>
                </a:cubicBezTo>
                <a:cubicBezTo>
                  <a:pt x="117" y="237"/>
                  <a:pt x="129" y="223"/>
                  <a:pt x="133" y="203"/>
                </a:cubicBezTo>
                <a:cubicBezTo>
                  <a:pt x="136" y="182"/>
                  <a:pt x="131" y="164"/>
                  <a:pt x="116" y="150"/>
                </a:cubicBezTo>
                <a:cubicBezTo>
                  <a:pt x="110" y="144"/>
                  <a:pt x="104" y="139"/>
                  <a:pt x="97" y="134"/>
                </a:cubicBezTo>
                <a:cubicBezTo>
                  <a:pt x="88" y="129"/>
                  <a:pt x="79" y="124"/>
                  <a:pt x="71" y="118"/>
                </a:cubicBezTo>
                <a:cubicBezTo>
                  <a:pt x="62" y="113"/>
                  <a:pt x="54" y="108"/>
                  <a:pt x="46" y="102"/>
                </a:cubicBezTo>
                <a:cubicBezTo>
                  <a:pt x="36" y="95"/>
                  <a:pt x="31" y="85"/>
                  <a:pt x="31" y="73"/>
                </a:cubicBezTo>
                <a:cubicBezTo>
                  <a:pt x="30" y="59"/>
                  <a:pt x="35" y="49"/>
                  <a:pt x="47" y="42"/>
                </a:cubicBezTo>
                <a:cubicBezTo>
                  <a:pt x="50" y="40"/>
                  <a:pt x="54" y="38"/>
                  <a:pt x="58" y="37"/>
                </a:cubicBezTo>
                <a:cubicBezTo>
                  <a:pt x="67" y="34"/>
                  <a:pt x="76" y="34"/>
                  <a:pt x="85" y="35"/>
                </a:cubicBezTo>
                <a:cubicBezTo>
                  <a:pt x="98" y="36"/>
                  <a:pt x="110" y="40"/>
                  <a:pt x="120" y="47"/>
                </a:cubicBezTo>
                <a:cubicBezTo>
                  <a:pt x="121" y="47"/>
                  <a:pt x="122" y="48"/>
                  <a:pt x="123" y="48"/>
                </a:cubicBezTo>
                <a:cubicBezTo>
                  <a:pt x="123" y="38"/>
                  <a:pt x="123" y="28"/>
                  <a:pt x="123" y="17"/>
                </a:cubicBezTo>
                <a:cubicBezTo>
                  <a:pt x="119" y="16"/>
                  <a:pt x="116" y="14"/>
                  <a:pt x="112" y="13"/>
                </a:cubicBezTo>
                <a:close/>
                <a:moveTo>
                  <a:pt x="467" y="251"/>
                </a:moveTo>
                <a:cubicBezTo>
                  <a:pt x="458" y="251"/>
                  <a:pt x="450" y="251"/>
                  <a:pt x="441" y="251"/>
                </a:cubicBezTo>
                <a:cubicBezTo>
                  <a:pt x="440" y="242"/>
                  <a:pt x="441" y="234"/>
                  <a:pt x="439" y="225"/>
                </a:cubicBezTo>
                <a:cubicBezTo>
                  <a:pt x="439" y="227"/>
                  <a:pt x="438" y="228"/>
                  <a:pt x="437" y="229"/>
                </a:cubicBezTo>
                <a:cubicBezTo>
                  <a:pt x="426" y="246"/>
                  <a:pt x="410" y="255"/>
                  <a:pt x="389" y="255"/>
                </a:cubicBezTo>
                <a:cubicBezTo>
                  <a:pt x="380" y="255"/>
                  <a:pt x="371" y="254"/>
                  <a:pt x="362" y="251"/>
                </a:cubicBezTo>
                <a:cubicBezTo>
                  <a:pt x="345" y="243"/>
                  <a:pt x="335" y="230"/>
                  <a:pt x="334" y="211"/>
                </a:cubicBezTo>
                <a:cubicBezTo>
                  <a:pt x="333" y="204"/>
                  <a:pt x="334" y="197"/>
                  <a:pt x="335" y="191"/>
                </a:cubicBezTo>
                <a:cubicBezTo>
                  <a:pt x="338" y="178"/>
                  <a:pt x="345" y="168"/>
                  <a:pt x="356" y="162"/>
                </a:cubicBezTo>
                <a:cubicBezTo>
                  <a:pt x="365" y="156"/>
                  <a:pt x="375" y="153"/>
                  <a:pt x="385" y="151"/>
                </a:cubicBezTo>
                <a:cubicBezTo>
                  <a:pt x="402" y="149"/>
                  <a:pt x="419" y="146"/>
                  <a:pt x="435" y="144"/>
                </a:cubicBezTo>
                <a:cubicBezTo>
                  <a:pt x="437" y="144"/>
                  <a:pt x="438" y="144"/>
                  <a:pt x="440" y="143"/>
                </a:cubicBezTo>
                <a:cubicBezTo>
                  <a:pt x="440" y="141"/>
                  <a:pt x="440" y="138"/>
                  <a:pt x="440" y="136"/>
                </a:cubicBezTo>
                <a:cubicBezTo>
                  <a:pt x="440" y="130"/>
                  <a:pt x="438" y="123"/>
                  <a:pt x="436" y="118"/>
                </a:cubicBezTo>
                <a:cubicBezTo>
                  <a:pt x="431" y="108"/>
                  <a:pt x="423" y="102"/>
                  <a:pt x="413" y="101"/>
                </a:cubicBezTo>
                <a:cubicBezTo>
                  <a:pt x="400" y="99"/>
                  <a:pt x="388" y="101"/>
                  <a:pt x="376" y="106"/>
                </a:cubicBezTo>
                <a:cubicBezTo>
                  <a:pt x="368" y="109"/>
                  <a:pt x="361" y="113"/>
                  <a:pt x="354" y="118"/>
                </a:cubicBezTo>
                <a:cubicBezTo>
                  <a:pt x="353" y="119"/>
                  <a:pt x="352" y="120"/>
                  <a:pt x="350" y="121"/>
                </a:cubicBezTo>
                <a:cubicBezTo>
                  <a:pt x="350" y="119"/>
                  <a:pt x="350" y="119"/>
                  <a:pt x="350" y="118"/>
                </a:cubicBezTo>
                <a:cubicBezTo>
                  <a:pt x="350" y="111"/>
                  <a:pt x="350" y="103"/>
                  <a:pt x="350" y="96"/>
                </a:cubicBezTo>
                <a:cubicBezTo>
                  <a:pt x="350" y="94"/>
                  <a:pt x="351" y="92"/>
                  <a:pt x="353" y="91"/>
                </a:cubicBezTo>
                <a:cubicBezTo>
                  <a:pt x="357" y="90"/>
                  <a:pt x="361" y="87"/>
                  <a:pt x="365" y="86"/>
                </a:cubicBezTo>
                <a:cubicBezTo>
                  <a:pt x="381" y="80"/>
                  <a:pt x="397" y="76"/>
                  <a:pt x="414" y="77"/>
                </a:cubicBezTo>
                <a:cubicBezTo>
                  <a:pt x="420" y="78"/>
                  <a:pt x="426" y="79"/>
                  <a:pt x="432" y="80"/>
                </a:cubicBezTo>
                <a:cubicBezTo>
                  <a:pt x="447" y="85"/>
                  <a:pt x="457" y="95"/>
                  <a:pt x="463" y="110"/>
                </a:cubicBezTo>
                <a:cubicBezTo>
                  <a:pt x="466" y="120"/>
                  <a:pt x="468" y="130"/>
                  <a:pt x="468" y="140"/>
                </a:cubicBezTo>
                <a:cubicBezTo>
                  <a:pt x="468" y="176"/>
                  <a:pt x="468" y="212"/>
                  <a:pt x="468" y="247"/>
                </a:cubicBezTo>
                <a:cubicBezTo>
                  <a:pt x="468" y="248"/>
                  <a:pt x="467" y="249"/>
                  <a:pt x="467" y="251"/>
                </a:cubicBezTo>
                <a:close/>
                <a:moveTo>
                  <a:pt x="440" y="165"/>
                </a:moveTo>
                <a:cubicBezTo>
                  <a:pt x="439" y="165"/>
                  <a:pt x="439" y="165"/>
                  <a:pt x="438" y="165"/>
                </a:cubicBezTo>
                <a:cubicBezTo>
                  <a:pt x="426" y="167"/>
                  <a:pt x="414" y="169"/>
                  <a:pt x="401" y="171"/>
                </a:cubicBezTo>
                <a:cubicBezTo>
                  <a:pt x="393" y="172"/>
                  <a:pt x="385" y="173"/>
                  <a:pt x="378" y="176"/>
                </a:cubicBezTo>
                <a:cubicBezTo>
                  <a:pt x="369" y="180"/>
                  <a:pt x="363" y="187"/>
                  <a:pt x="362" y="196"/>
                </a:cubicBezTo>
                <a:cubicBezTo>
                  <a:pt x="359" y="216"/>
                  <a:pt x="369" y="227"/>
                  <a:pt x="384" y="231"/>
                </a:cubicBezTo>
                <a:cubicBezTo>
                  <a:pt x="400" y="234"/>
                  <a:pt x="414" y="231"/>
                  <a:pt x="426" y="219"/>
                </a:cubicBezTo>
                <a:cubicBezTo>
                  <a:pt x="434" y="211"/>
                  <a:pt x="439" y="200"/>
                  <a:pt x="440" y="188"/>
                </a:cubicBezTo>
                <a:cubicBezTo>
                  <a:pt x="440" y="180"/>
                  <a:pt x="440" y="173"/>
                  <a:pt x="440" y="165"/>
                </a:cubicBezTo>
                <a:close/>
                <a:moveTo>
                  <a:pt x="1099" y="164"/>
                </a:moveTo>
                <a:cubicBezTo>
                  <a:pt x="1099" y="182"/>
                  <a:pt x="1096" y="197"/>
                  <a:pt x="1089" y="212"/>
                </a:cubicBezTo>
                <a:cubicBezTo>
                  <a:pt x="1076" y="236"/>
                  <a:pt x="1056" y="250"/>
                  <a:pt x="1029" y="254"/>
                </a:cubicBezTo>
                <a:cubicBezTo>
                  <a:pt x="1015" y="256"/>
                  <a:pt x="1002" y="256"/>
                  <a:pt x="989" y="252"/>
                </a:cubicBezTo>
                <a:cubicBezTo>
                  <a:pt x="963" y="244"/>
                  <a:pt x="945" y="227"/>
                  <a:pt x="937" y="202"/>
                </a:cubicBezTo>
                <a:cubicBezTo>
                  <a:pt x="929" y="177"/>
                  <a:pt x="929" y="152"/>
                  <a:pt x="939" y="128"/>
                </a:cubicBezTo>
                <a:cubicBezTo>
                  <a:pt x="950" y="98"/>
                  <a:pt x="972" y="82"/>
                  <a:pt x="1003" y="78"/>
                </a:cubicBezTo>
                <a:cubicBezTo>
                  <a:pt x="1016" y="76"/>
                  <a:pt x="1030" y="76"/>
                  <a:pt x="1044" y="80"/>
                </a:cubicBezTo>
                <a:cubicBezTo>
                  <a:pt x="1070" y="88"/>
                  <a:pt x="1086" y="105"/>
                  <a:pt x="1094" y="131"/>
                </a:cubicBezTo>
                <a:cubicBezTo>
                  <a:pt x="1098" y="142"/>
                  <a:pt x="1099" y="154"/>
                  <a:pt x="1099" y="164"/>
                </a:cubicBezTo>
                <a:close/>
                <a:moveTo>
                  <a:pt x="1071" y="167"/>
                </a:moveTo>
                <a:cubicBezTo>
                  <a:pt x="1071" y="154"/>
                  <a:pt x="1070" y="141"/>
                  <a:pt x="1064" y="130"/>
                </a:cubicBezTo>
                <a:cubicBezTo>
                  <a:pt x="1058" y="116"/>
                  <a:pt x="1049" y="107"/>
                  <a:pt x="1035" y="103"/>
                </a:cubicBezTo>
                <a:cubicBezTo>
                  <a:pt x="1025" y="100"/>
                  <a:pt x="1014" y="100"/>
                  <a:pt x="1004" y="101"/>
                </a:cubicBezTo>
                <a:cubicBezTo>
                  <a:pt x="984" y="105"/>
                  <a:pt x="971" y="118"/>
                  <a:pt x="964" y="137"/>
                </a:cubicBezTo>
                <a:cubicBezTo>
                  <a:pt x="958" y="156"/>
                  <a:pt x="958" y="175"/>
                  <a:pt x="963" y="193"/>
                </a:cubicBezTo>
                <a:cubicBezTo>
                  <a:pt x="968" y="211"/>
                  <a:pt x="979" y="223"/>
                  <a:pt x="997" y="229"/>
                </a:cubicBezTo>
                <a:cubicBezTo>
                  <a:pt x="1002" y="230"/>
                  <a:pt x="1007" y="231"/>
                  <a:pt x="1012" y="232"/>
                </a:cubicBezTo>
                <a:cubicBezTo>
                  <a:pt x="1040" y="233"/>
                  <a:pt x="1061" y="221"/>
                  <a:pt x="1068" y="192"/>
                </a:cubicBezTo>
                <a:cubicBezTo>
                  <a:pt x="1070" y="184"/>
                  <a:pt x="1071" y="175"/>
                  <a:pt x="1071" y="167"/>
                </a:cubicBezTo>
                <a:close/>
                <a:moveTo>
                  <a:pt x="1200" y="251"/>
                </a:moveTo>
                <a:cubicBezTo>
                  <a:pt x="1209" y="251"/>
                  <a:pt x="1218" y="251"/>
                  <a:pt x="1227" y="251"/>
                </a:cubicBezTo>
                <a:cubicBezTo>
                  <a:pt x="1227" y="249"/>
                  <a:pt x="1227" y="247"/>
                  <a:pt x="1227" y="245"/>
                </a:cubicBezTo>
                <a:cubicBezTo>
                  <a:pt x="1227" y="215"/>
                  <a:pt x="1227" y="184"/>
                  <a:pt x="1227" y="154"/>
                </a:cubicBezTo>
                <a:cubicBezTo>
                  <a:pt x="1227" y="148"/>
                  <a:pt x="1228" y="143"/>
                  <a:pt x="1229" y="138"/>
                </a:cubicBezTo>
                <a:cubicBezTo>
                  <a:pt x="1233" y="120"/>
                  <a:pt x="1247" y="102"/>
                  <a:pt x="1270" y="101"/>
                </a:cubicBezTo>
                <a:cubicBezTo>
                  <a:pt x="1282" y="100"/>
                  <a:pt x="1292" y="102"/>
                  <a:pt x="1301" y="111"/>
                </a:cubicBezTo>
                <a:cubicBezTo>
                  <a:pt x="1305" y="115"/>
                  <a:pt x="1308" y="121"/>
                  <a:pt x="1310" y="127"/>
                </a:cubicBezTo>
                <a:cubicBezTo>
                  <a:pt x="1312" y="135"/>
                  <a:pt x="1313" y="144"/>
                  <a:pt x="1313" y="153"/>
                </a:cubicBezTo>
                <a:cubicBezTo>
                  <a:pt x="1313" y="184"/>
                  <a:pt x="1313" y="215"/>
                  <a:pt x="1313" y="245"/>
                </a:cubicBezTo>
                <a:cubicBezTo>
                  <a:pt x="1313" y="247"/>
                  <a:pt x="1313" y="249"/>
                  <a:pt x="1313" y="251"/>
                </a:cubicBezTo>
                <a:cubicBezTo>
                  <a:pt x="1323" y="251"/>
                  <a:pt x="1331" y="251"/>
                  <a:pt x="1341" y="251"/>
                </a:cubicBezTo>
                <a:cubicBezTo>
                  <a:pt x="1341" y="249"/>
                  <a:pt x="1341" y="247"/>
                  <a:pt x="1341" y="245"/>
                </a:cubicBezTo>
                <a:cubicBezTo>
                  <a:pt x="1341" y="212"/>
                  <a:pt x="1341" y="179"/>
                  <a:pt x="1340" y="146"/>
                </a:cubicBezTo>
                <a:cubicBezTo>
                  <a:pt x="1340" y="143"/>
                  <a:pt x="1341" y="141"/>
                  <a:pt x="1340" y="139"/>
                </a:cubicBezTo>
                <a:cubicBezTo>
                  <a:pt x="1340" y="127"/>
                  <a:pt x="1338" y="116"/>
                  <a:pt x="1333" y="106"/>
                </a:cubicBezTo>
                <a:cubicBezTo>
                  <a:pt x="1326" y="92"/>
                  <a:pt x="1316" y="83"/>
                  <a:pt x="1301" y="79"/>
                </a:cubicBezTo>
                <a:cubicBezTo>
                  <a:pt x="1288" y="76"/>
                  <a:pt x="1275" y="76"/>
                  <a:pt x="1262" y="80"/>
                </a:cubicBezTo>
                <a:cubicBezTo>
                  <a:pt x="1248" y="85"/>
                  <a:pt x="1238" y="93"/>
                  <a:pt x="1230" y="105"/>
                </a:cubicBezTo>
                <a:cubicBezTo>
                  <a:pt x="1229" y="106"/>
                  <a:pt x="1229" y="108"/>
                  <a:pt x="1227" y="108"/>
                </a:cubicBezTo>
                <a:cubicBezTo>
                  <a:pt x="1227" y="99"/>
                  <a:pt x="1227" y="91"/>
                  <a:pt x="1227" y="82"/>
                </a:cubicBezTo>
                <a:cubicBezTo>
                  <a:pt x="1218" y="82"/>
                  <a:pt x="1209" y="82"/>
                  <a:pt x="1200" y="82"/>
                </a:cubicBezTo>
                <a:cubicBezTo>
                  <a:pt x="1200" y="138"/>
                  <a:pt x="1200" y="194"/>
                  <a:pt x="1200" y="251"/>
                </a:cubicBezTo>
                <a:close/>
                <a:moveTo>
                  <a:pt x="1459" y="81"/>
                </a:moveTo>
                <a:cubicBezTo>
                  <a:pt x="1445" y="81"/>
                  <a:pt x="1431" y="81"/>
                  <a:pt x="1417" y="81"/>
                </a:cubicBezTo>
                <a:cubicBezTo>
                  <a:pt x="1417" y="64"/>
                  <a:pt x="1417" y="48"/>
                  <a:pt x="1417" y="31"/>
                </a:cubicBezTo>
                <a:cubicBezTo>
                  <a:pt x="1407" y="34"/>
                  <a:pt x="1399" y="37"/>
                  <a:pt x="1390" y="40"/>
                </a:cubicBezTo>
                <a:cubicBezTo>
                  <a:pt x="1389" y="54"/>
                  <a:pt x="1390" y="67"/>
                  <a:pt x="1389" y="81"/>
                </a:cubicBezTo>
                <a:cubicBezTo>
                  <a:pt x="1380" y="81"/>
                  <a:pt x="1370" y="81"/>
                  <a:pt x="1361" y="81"/>
                </a:cubicBezTo>
                <a:cubicBezTo>
                  <a:pt x="1361" y="89"/>
                  <a:pt x="1361" y="97"/>
                  <a:pt x="1361" y="105"/>
                </a:cubicBezTo>
                <a:cubicBezTo>
                  <a:pt x="1370" y="105"/>
                  <a:pt x="1380" y="105"/>
                  <a:pt x="1390" y="105"/>
                </a:cubicBezTo>
                <a:cubicBezTo>
                  <a:pt x="1390" y="107"/>
                  <a:pt x="1390" y="109"/>
                  <a:pt x="1390" y="110"/>
                </a:cubicBezTo>
                <a:cubicBezTo>
                  <a:pt x="1390" y="141"/>
                  <a:pt x="1390" y="172"/>
                  <a:pt x="1390" y="203"/>
                </a:cubicBezTo>
                <a:cubicBezTo>
                  <a:pt x="1390" y="210"/>
                  <a:pt x="1390" y="217"/>
                  <a:pt x="1392" y="224"/>
                </a:cubicBezTo>
                <a:cubicBezTo>
                  <a:pt x="1395" y="240"/>
                  <a:pt x="1405" y="250"/>
                  <a:pt x="1422" y="254"/>
                </a:cubicBezTo>
                <a:cubicBezTo>
                  <a:pt x="1424" y="254"/>
                  <a:pt x="1426" y="254"/>
                  <a:pt x="1428" y="255"/>
                </a:cubicBezTo>
                <a:cubicBezTo>
                  <a:pt x="1438" y="255"/>
                  <a:pt x="1447" y="255"/>
                  <a:pt x="1457" y="251"/>
                </a:cubicBezTo>
                <a:cubicBezTo>
                  <a:pt x="1459" y="250"/>
                  <a:pt x="1460" y="249"/>
                  <a:pt x="1460" y="246"/>
                </a:cubicBezTo>
                <a:cubicBezTo>
                  <a:pt x="1459" y="241"/>
                  <a:pt x="1460" y="235"/>
                  <a:pt x="1460" y="230"/>
                </a:cubicBezTo>
                <a:cubicBezTo>
                  <a:pt x="1460" y="229"/>
                  <a:pt x="1459" y="228"/>
                  <a:pt x="1459" y="226"/>
                </a:cubicBezTo>
                <a:cubicBezTo>
                  <a:pt x="1452" y="231"/>
                  <a:pt x="1444" y="232"/>
                  <a:pt x="1437" y="231"/>
                </a:cubicBezTo>
                <a:cubicBezTo>
                  <a:pt x="1427" y="230"/>
                  <a:pt x="1421" y="225"/>
                  <a:pt x="1419" y="216"/>
                </a:cubicBezTo>
                <a:cubicBezTo>
                  <a:pt x="1418" y="212"/>
                  <a:pt x="1417" y="207"/>
                  <a:pt x="1417" y="203"/>
                </a:cubicBezTo>
                <a:cubicBezTo>
                  <a:pt x="1417" y="171"/>
                  <a:pt x="1417" y="140"/>
                  <a:pt x="1417" y="108"/>
                </a:cubicBezTo>
                <a:cubicBezTo>
                  <a:pt x="1417" y="107"/>
                  <a:pt x="1417" y="106"/>
                  <a:pt x="1417" y="104"/>
                </a:cubicBezTo>
                <a:cubicBezTo>
                  <a:pt x="1431" y="104"/>
                  <a:pt x="1445" y="104"/>
                  <a:pt x="1459" y="104"/>
                </a:cubicBezTo>
                <a:cubicBezTo>
                  <a:pt x="1460" y="100"/>
                  <a:pt x="1460" y="85"/>
                  <a:pt x="1459" y="81"/>
                </a:cubicBezTo>
                <a:close/>
                <a:moveTo>
                  <a:pt x="508" y="251"/>
                </a:moveTo>
                <a:cubicBezTo>
                  <a:pt x="517" y="251"/>
                  <a:pt x="526" y="251"/>
                  <a:pt x="535" y="251"/>
                </a:cubicBezTo>
                <a:cubicBezTo>
                  <a:pt x="535" y="249"/>
                  <a:pt x="535" y="247"/>
                  <a:pt x="535" y="246"/>
                </a:cubicBezTo>
                <a:cubicBezTo>
                  <a:pt x="535" y="219"/>
                  <a:pt x="535" y="193"/>
                  <a:pt x="535" y="166"/>
                </a:cubicBezTo>
                <a:cubicBezTo>
                  <a:pt x="535" y="159"/>
                  <a:pt x="536" y="153"/>
                  <a:pt x="537" y="146"/>
                </a:cubicBezTo>
                <a:cubicBezTo>
                  <a:pt x="538" y="135"/>
                  <a:pt x="542" y="125"/>
                  <a:pt x="549" y="117"/>
                </a:cubicBezTo>
                <a:cubicBezTo>
                  <a:pt x="555" y="110"/>
                  <a:pt x="561" y="105"/>
                  <a:pt x="570" y="104"/>
                </a:cubicBezTo>
                <a:cubicBezTo>
                  <a:pt x="579" y="103"/>
                  <a:pt x="587" y="103"/>
                  <a:pt x="595" y="108"/>
                </a:cubicBezTo>
                <a:cubicBezTo>
                  <a:pt x="595" y="108"/>
                  <a:pt x="596" y="108"/>
                  <a:pt x="596" y="108"/>
                </a:cubicBezTo>
                <a:cubicBezTo>
                  <a:pt x="596" y="99"/>
                  <a:pt x="596" y="90"/>
                  <a:pt x="596" y="81"/>
                </a:cubicBezTo>
                <a:cubicBezTo>
                  <a:pt x="595" y="80"/>
                  <a:pt x="595" y="80"/>
                  <a:pt x="594" y="80"/>
                </a:cubicBezTo>
                <a:cubicBezTo>
                  <a:pt x="579" y="76"/>
                  <a:pt x="564" y="78"/>
                  <a:pt x="552" y="89"/>
                </a:cubicBezTo>
                <a:cubicBezTo>
                  <a:pt x="545" y="95"/>
                  <a:pt x="541" y="103"/>
                  <a:pt x="537" y="111"/>
                </a:cubicBezTo>
                <a:cubicBezTo>
                  <a:pt x="537" y="113"/>
                  <a:pt x="537" y="114"/>
                  <a:pt x="535" y="115"/>
                </a:cubicBezTo>
                <a:cubicBezTo>
                  <a:pt x="535" y="104"/>
                  <a:pt x="535" y="93"/>
                  <a:pt x="535" y="82"/>
                </a:cubicBezTo>
                <a:cubicBezTo>
                  <a:pt x="526" y="82"/>
                  <a:pt x="517" y="82"/>
                  <a:pt x="508" y="82"/>
                </a:cubicBezTo>
                <a:cubicBezTo>
                  <a:pt x="508" y="138"/>
                  <a:pt x="508" y="194"/>
                  <a:pt x="508" y="251"/>
                </a:cubicBezTo>
                <a:close/>
                <a:moveTo>
                  <a:pt x="1157" y="82"/>
                </a:moveTo>
                <a:cubicBezTo>
                  <a:pt x="1152" y="81"/>
                  <a:pt x="1134" y="81"/>
                  <a:pt x="1130" y="82"/>
                </a:cubicBezTo>
                <a:cubicBezTo>
                  <a:pt x="1130" y="138"/>
                  <a:pt x="1130" y="194"/>
                  <a:pt x="1130" y="251"/>
                </a:cubicBezTo>
                <a:cubicBezTo>
                  <a:pt x="1139" y="251"/>
                  <a:pt x="1148" y="251"/>
                  <a:pt x="1157" y="251"/>
                </a:cubicBezTo>
                <a:cubicBezTo>
                  <a:pt x="1157" y="194"/>
                  <a:pt x="1157" y="138"/>
                  <a:pt x="1157" y="82"/>
                </a:cubicBezTo>
                <a:close/>
                <a:moveTo>
                  <a:pt x="1144" y="3"/>
                </a:moveTo>
                <a:cubicBezTo>
                  <a:pt x="1134" y="3"/>
                  <a:pt x="1126" y="11"/>
                  <a:pt x="1126" y="20"/>
                </a:cubicBezTo>
                <a:cubicBezTo>
                  <a:pt x="1126" y="31"/>
                  <a:pt x="1134" y="38"/>
                  <a:pt x="1144" y="38"/>
                </a:cubicBezTo>
                <a:cubicBezTo>
                  <a:pt x="1154" y="38"/>
                  <a:pt x="1162" y="31"/>
                  <a:pt x="1162" y="21"/>
                </a:cubicBezTo>
                <a:cubicBezTo>
                  <a:pt x="1162" y="11"/>
                  <a:pt x="1154" y="3"/>
                  <a:pt x="1144" y="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sp>
        <p:nvSpPr>
          <p:cNvPr id="38" name="Freeform 5"/>
          <p:cNvSpPr>
            <a:spLocks noEditPoints="1"/>
          </p:cNvSpPr>
          <p:nvPr/>
        </p:nvSpPr>
        <p:spPr bwMode="auto">
          <a:xfrm>
            <a:off x="9452302" y="4097615"/>
            <a:ext cx="1757328" cy="226099"/>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Freeform 33"/>
          <p:cNvSpPr>
            <a:spLocks noEditPoints="1"/>
          </p:cNvSpPr>
          <p:nvPr/>
        </p:nvSpPr>
        <p:spPr bwMode="auto">
          <a:xfrm>
            <a:off x="9098241" y="4594377"/>
            <a:ext cx="2427350" cy="274430"/>
          </a:xfrm>
          <a:custGeom>
            <a:avLst/>
            <a:gdLst>
              <a:gd name="T0" fmla="*/ 8 w 1061"/>
              <a:gd name="T1" fmla="*/ 95 h 117"/>
              <a:gd name="T2" fmla="*/ 64 w 1061"/>
              <a:gd name="T3" fmla="*/ 36 h 117"/>
              <a:gd name="T4" fmla="*/ 80 w 1061"/>
              <a:gd name="T5" fmla="*/ 23 h 117"/>
              <a:gd name="T6" fmla="*/ 621 w 1061"/>
              <a:gd name="T7" fmla="*/ 116 h 117"/>
              <a:gd name="T8" fmla="*/ 473 w 1061"/>
              <a:gd name="T9" fmla="*/ 41 h 117"/>
              <a:gd name="T10" fmla="*/ 424 w 1061"/>
              <a:gd name="T11" fmla="*/ 32 h 117"/>
              <a:gd name="T12" fmla="*/ 412 w 1061"/>
              <a:gd name="T13" fmla="*/ 32 h 117"/>
              <a:gd name="T14" fmla="*/ 423 w 1061"/>
              <a:gd name="T15" fmla="*/ 95 h 117"/>
              <a:gd name="T16" fmla="*/ 474 w 1061"/>
              <a:gd name="T17" fmla="*/ 95 h 117"/>
              <a:gd name="T18" fmla="*/ 1011 w 1061"/>
              <a:gd name="T19" fmla="*/ 60 h 117"/>
              <a:gd name="T20" fmla="*/ 552 w 1061"/>
              <a:gd name="T21" fmla="*/ 9 h 117"/>
              <a:gd name="T22" fmla="*/ 530 w 1061"/>
              <a:gd name="T23" fmla="*/ 88 h 117"/>
              <a:gd name="T24" fmla="*/ 518 w 1061"/>
              <a:gd name="T25" fmla="*/ 28 h 117"/>
              <a:gd name="T26" fmla="*/ 847 w 1061"/>
              <a:gd name="T27" fmla="*/ 66 h 117"/>
              <a:gd name="T28" fmla="*/ 843 w 1061"/>
              <a:gd name="T29" fmla="*/ 88 h 117"/>
              <a:gd name="T30" fmla="*/ 752 w 1061"/>
              <a:gd name="T31" fmla="*/ 40 h 117"/>
              <a:gd name="T32" fmla="*/ 736 w 1061"/>
              <a:gd name="T33" fmla="*/ 36 h 117"/>
              <a:gd name="T34" fmla="*/ 264 w 1061"/>
              <a:gd name="T35" fmla="*/ 32 h 117"/>
              <a:gd name="T36" fmla="*/ 340 w 1061"/>
              <a:gd name="T37" fmla="*/ 49 h 117"/>
              <a:gd name="T38" fmla="*/ 707 w 1061"/>
              <a:gd name="T39" fmla="*/ 95 h 117"/>
              <a:gd name="T40" fmla="*/ 661 w 1061"/>
              <a:gd name="T41" fmla="*/ 9 h 117"/>
              <a:gd name="T42" fmla="*/ 919 w 1061"/>
              <a:gd name="T43" fmla="*/ 95 h 117"/>
              <a:gd name="T44" fmla="*/ 294 w 1061"/>
              <a:gd name="T45" fmla="*/ 94 h 117"/>
              <a:gd name="T46" fmla="*/ 329 w 1061"/>
              <a:gd name="T47" fmla="*/ 34 h 117"/>
              <a:gd name="T48" fmla="*/ 293 w 1061"/>
              <a:gd name="T49" fmla="*/ 92 h 117"/>
              <a:gd name="T50" fmla="*/ 134 w 1061"/>
              <a:gd name="T51" fmla="*/ 48 h 117"/>
              <a:gd name="T52" fmla="*/ 191 w 1061"/>
              <a:gd name="T53" fmla="*/ 32 h 117"/>
              <a:gd name="T54" fmla="*/ 222 w 1061"/>
              <a:gd name="T55" fmla="*/ 42 h 117"/>
              <a:gd name="T56" fmla="*/ 1023 w 1061"/>
              <a:gd name="T57" fmla="*/ 32 h 117"/>
              <a:gd name="T58" fmla="*/ 1054 w 1061"/>
              <a:gd name="T59" fmla="*/ 33 h 117"/>
              <a:gd name="T60" fmla="*/ 858 w 1061"/>
              <a:gd name="T61" fmla="*/ 94 h 117"/>
              <a:gd name="T62" fmla="*/ 890 w 1061"/>
              <a:gd name="T63" fmla="*/ 31 h 117"/>
              <a:gd name="T64" fmla="*/ 109 w 1061"/>
              <a:gd name="T65" fmla="*/ 95 h 117"/>
              <a:gd name="T66" fmla="*/ 480 w 1061"/>
              <a:gd name="T67" fmla="*/ 36 h 117"/>
              <a:gd name="T68" fmla="*/ 481 w 1061"/>
              <a:gd name="T69" fmla="*/ 33 h 117"/>
              <a:gd name="T70" fmla="*/ 480 w 1061"/>
              <a:gd name="T71" fmla="*/ 33 h 117"/>
              <a:gd name="T72" fmla="*/ 1061 w 1061"/>
              <a:gd name="T73" fmla="*/ 34 h 117"/>
              <a:gd name="T74" fmla="*/ 1058 w 1061"/>
              <a:gd name="T75" fmla="*/ 36 h 117"/>
              <a:gd name="T76" fmla="*/ 1061 w 1061"/>
              <a:gd name="T77" fmla="*/ 36 h 117"/>
              <a:gd name="T78" fmla="*/ 480 w 1061"/>
              <a:gd name="T79" fmla="*/ 36 h 117"/>
              <a:gd name="T80" fmla="*/ 477 w 1061"/>
              <a:gd name="T81" fmla="*/ 33 h 117"/>
              <a:gd name="T82" fmla="*/ 481 w 1061"/>
              <a:gd name="T83" fmla="*/ 36 h 117"/>
              <a:gd name="T84" fmla="*/ 620 w 1061"/>
              <a:gd name="T85" fmla="*/ 17 h 117"/>
              <a:gd name="T86" fmla="*/ 1000 w 1061"/>
              <a:gd name="T87" fmla="*/ 57 h 117"/>
              <a:gd name="T88" fmla="*/ 809 w 1061"/>
              <a:gd name="T89" fmla="*/ 45 h 117"/>
              <a:gd name="T90" fmla="*/ 235 w 1061"/>
              <a:gd name="T91" fmla="*/ 52 h 117"/>
              <a:gd name="T92" fmla="*/ 348 w 1061"/>
              <a:gd name="T93" fmla="*/ 64 h 117"/>
              <a:gd name="T94" fmla="*/ 478 w 1061"/>
              <a:gd name="T95" fmla="*/ 36 h 117"/>
              <a:gd name="T96" fmla="*/ 481 w 1061"/>
              <a:gd name="T97" fmla="*/ 35 h 117"/>
              <a:gd name="T98" fmla="*/ 1057 w 1061"/>
              <a:gd name="T99" fmla="*/ 34 h 117"/>
              <a:gd name="T100" fmla="*/ 1060 w 1061"/>
              <a:gd name="T101" fmla="*/ 35 h 117"/>
              <a:gd name="T102" fmla="*/ 478 w 1061"/>
              <a:gd name="T103" fmla="*/ 32 h 117"/>
              <a:gd name="T104" fmla="*/ 1059 w 1061"/>
              <a:gd name="T105" fmla="*/ 35 h 117"/>
              <a:gd name="T106" fmla="*/ 480 w 1061"/>
              <a:gd name="T107" fmla="*/ 35 h 117"/>
              <a:gd name="T108" fmla="*/ 478 w 1061"/>
              <a:gd name="T109" fmla="*/ 33 h 117"/>
              <a:gd name="T110" fmla="*/ 1060 w 1061"/>
              <a:gd name="T111" fmla="*/ 33 h 117"/>
              <a:gd name="T112" fmla="*/ 1060 w 1061"/>
              <a:gd name="T113" fmla="*/ 33 h 117"/>
              <a:gd name="T114" fmla="*/ 1060 w 1061"/>
              <a:gd name="T11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1" h="117">
                <a:moveTo>
                  <a:pt x="80" y="23"/>
                </a:moveTo>
                <a:cubicBezTo>
                  <a:pt x="80" y="24"/>
                  <a:pt x="80" y="24"/>
                  <a:pt x="79" y="25"/>
                </a:cubicBezTo>
                <a:cubicBezTo>
                  <a:pt x="69" y="48"/>
                  <a:pt x="59" y="71"/>
                  <a:pt x="49" y="94"/>
                </a:cubicBezTo>
                <a:cubicBezTo>
                  <a:pt x="49" y="94"/>
                  <a:pt x="49" y="94"/>
                  <a:pt x="49" y="95"/>
                </a:cubicBezTo>
                <a:cubicBezTo>
                  <a:pt x="48" y="95"/>
                  <a:pt x="48" y="96"/>
                  <a:pt x="47" y="95"/>
                </a:cubicBezTo>
                <a:cubicBezTo>
                  <a:pt x="46" y="95"/>
                  <a:pt x="44" y="96"/>
                  <a:pt x="43" y="95"/>
                </a:cubicBezTo>
                <a:cubicBezTo>
                  <a:pt x="42" y="95"/>
                  <a:pt x="42" y="93"/>
                  <a:pt x="41" y="92"/>
                </a:cubicBezTo>
                <a:cubicBezTo>
                  <a:pt x="31" y="69"/>
                  <a:pt x="21" y="47"/>
                  <a:pt x="11" y="25"/>
                </a:cubicBezTo>
                <a:cubicBezTo>
                  <a:pt x="11" y="24"/>
                  <a:pt x="11" y="24"/>
                  <a:pt x="10" y="23"/>
                </a:cubicBezTo>
                <a:cubicBezTo>
                  <a:pt x="10" y="24"/>
                  <a:pt x="10" y="25"/>
                  <a:pt x="10" y="25"/>
                </a:cubicBezTo>
                <a:cubicBezTo>
                  <a:pt x="10" y="48"/>
                  <a:pt x="10" y="71"/>
                  <a:pt x="10" y="93"/>
                </a:cubicBezTo>
                <a:cubicBezTo>
                  <a:pt x="10" y="96"/>
                  <a:pt x="11" y="95"/>
                  <a:pt x="8" y="95"/>
                </a:cubicBezTo>
                <a:cubicBezTo>
                  <a:pt x="6" y="95"/>
                  <a:pt x="4" y="95"/>
                  <a:pt x="1" y="95"/>
                </a:cubicBezTo>
                <a:cubicBezTo>
                  <a:pt x="0" y="95"/>
                  <a:pt x="0" y="95"/>
                  <a:pt x="0" y="95"/>
                </a:cubicBezTo>
                <a:cubicBezTo>
                  <a:pt x="0" y="94"/>
                  <a:pt x="0" y="94"/>
                  <a:pt x="0" y="93"/>
                </a:cubicBezTo>
                <a:cubicBezTo>
                  <a:pt x="0" y="65"/>
                  <a:pt x="0" y="37"/>
                  <a:pt x="0" y="9"/>
                </a:cubicBezTo>
                <a:cubicBezTo>
                  <a:pt x="0" y="7"/>
                  <a:pt x="0" y="7"/>
                  <a:pt x="2" y="7"/>
                </a:cubicBezTo>
                <a:cubicBezTo>
                  <a:pt x="6" y="7"/>
                  <a:pt x="9" y="7"/>
                  <a:pt x="12" y="7"/>
                </a:cubicBezTo>
                <a:cubicBezTo>
                  <a:pt x="14" y="7"/>
                  <a:pt x="14" y="7"/>
                  <a:pt x="15" y="8"/>
                </a:cubicBezTo>
                <a:cubicBezTo>
                  <a:pt x="21" y="24"/>
                  <a:pt x="28" y="39"/>
                  <a:pt x="35" y="55"/>
                </a:cubicBezTo>
                <a:cubicBezTo>
                  <a:pt x="38" y="62"/>
                  <a:pt x="41" y="69"/>
                  <a:pt x="45" y="76"/>
                </a:cubicBezTo>
                <a:cubicBezTo>
                  <a:pt x="45" y="77"/>
                  <a:pt x="45" y="77"/>
                  <a:pt x="45" y="78"/>
                </a:cubicBezTo>
                <a:cubicBezTo>
                  <a:pt x="46" y="77"/>
                  <a:pt x="46" y="77"/>
                  <a:pt x="46" y="76"/>
                </a:cubicBezTo>
                <a:cubicBezTo>
                  <a:pt x="52" y="63"/>
                  <a:pt x="58" y="50"/>
                  <a:pt x="64" y="36"/>
                </a:cubicBezTo>
                <a:cubicBezTo>
                  <a:pt x="69" y="27"/>
                  <a:pt x="73" y="18"/>
                  <a:pt x="77" y="8"/>
                </a:cubicBezTo>
                <a:cubicBezTo>
                  <a:pt x="77" y="7"/>
                  <a:pt x="78" y="7"/>
                  <a:pt x="79" y="7"/>
                </a:cubicBezTo>
                <a:cubicBezTo>
                  <a:pt x="83" y="7"/>
                  <a:pt x="86" y="7"/>
                  <a:pt x="90" y="7"/>
                </a:cubicBezTo>
                <a:cubicBezTo>
                  <a:pt x="91" y="7"/>
                  <a:pt x="91" y="7"/>
                  <a:pt x="91" y="8"/>
                </a:cubicBezTo>
                <a:cubicBezTo>
                  <a:pt x="91" y="11"/>
                  <a:pt x="91" y="13"/>
                  <a:pt x="91" y="16"/>
                </a:cubicBezTo>
                <a:cubicBezTo>
                  <a:pt x="91" y="42"/>
                  <a:pt x="91" y="68"/>
                  <a:pt x="91" y="94"/>
                </a:cubicBezTo>
                <a:cubicBezTo>
                  <a:pt x="91" y="96"/>
                  <a:pt x="91" y="95"/>
                  <a:pt x="89" y="95"/>
                </a:cubicBezTo>
                <a:cubicBezTo>
                  <a:pt x="86" y="95"/>
                  <a:pt x="84" y="95"/>
                  <a:pt x="82" y="95"/>
                </a:cubicBezTo>
                <a:cubicBezTo>
                  <a:pt x="80" y="95"/>
                  <a:pt x="80" y="95"/>
                  <a:pt x="80" y="94"/>
                </a:cubicBezTo>
                <a:cubicBezTo>
                  <a:pt x="80" y="94"/>
                  <a:pt x="80" y="94"/>
                  <a:pt x="80" y="93"/>
                </a:cubicBezTo>
                <a:cubicBezTo>
                  <a:pt x="80" y="71"/>
                  <a:pt x="80" y="48"/>
                  <a:pt x="80" y="25"/>
                </a:cubicBezTo>
                <a:cubicBezTo>
                  <a:pt x="80" y="25"/>
                  <a:pt x="80" y="24"/>
                  <a:pt x="80" y="23"/>
                </a:cubicBezTo>
                <a:close/>
                <a:moveTo>
                  <a:pt x="644" y="72"/>
                </a:moveTo>
                <a:cubicBezTo>
                  <a:pt x="647" y="65"/>
                  <a:pt x="648" y="58"/>
                  <a:pt x="648" y="50"/>
                </a:cubicBezTo>
                <a:cubicBezTo>
                  <a:pt x="648" y="43"/>
                  <a:pt x="647" y="37"/>
                  <a:pt x="644" y="30"/>
                </a:cubicBezTo>
                <a:cubicBezTo>
                  <a:pt x="640" y="19"/>
                  <a:pt x="631" y="11"/>
                  <a:pt x="620" y="7"/>
                </a:cubicBezTo>
                <a:cubicBezTo>
                  <a:pt x="612" y="5"/>
                  <a:pt x="605" y="5"/>
                  <a:pt x="597" y="6"/>
                </a:cubicBezTo>
                <a:cubicBezTo>
                  <a:pt x="585" y="9"/>
                  <a:pt x="575" y="16"/>
                  <a:pt x="569" y="27"/>
                </a:cubicBezTo>
                <a:cubicBezTo>
                  <a:pt x="566" y="34"/>
                  <a:pt x="564" y="42"/>
                  <a:pt x="564" y="50"/>
                </a:cubicBezTo>
                <a:cubicBezTo>
                  <a:pt x="564" y="57"/>
                  <a:pt x="565" y="64"/>
                  <a:pt x="567" y="71"/>
                </a:cubicBezTo>
                <a:cubicBezTo>
                  <a:pt x="571" y="80"/>
                  <a:pt x="577" y="88"/>
                  <a:pt x="586" y="93"/>
                </a:cubicBezTo>
                <a:cubicBezTo>
                  <a:pt x="591" y="95"/>
                  <a:pt x="597" y="97"/>
                  <a:pt x="603" y="97"/>
                </a:cubicBezTo>
                <a:cubicBezTo>
                  <a:pt x="605" y="97"/>
                  <a:pt x="605" y="97"/>
                  <a:pt x="606" y="98"/>
                </a:cubicBezTo>
                <a:cubicBezTo>
                  <a:pt x="611" y="104"/>
                  <a:pt x="616" y="110"/>
                  <a:pt x="621" y="116"/>
                </a:cubicBezTo>
                <a:cubicBezTo>
                  <a:pt x="622" y="117"/>
                  <a:pt x="623" y="117"/>
                  <a:pt x="624" y="117"/>
                </a:cubicBezTo>
                <a:cubicBezTo>
                  <a:pt x="628" y="117"/>
                  <a:pt x="631" y="117"/>
                  <a:pt x="635" y="117"/>
                </a:cubicBezTo>
                <a:cubicBezTo>
                  <a:pt x="636" y="117"/>
                  <a:pt x="636" y="117"/>
                  <a:pt x="637" y="117"/>
                </a:cubicBezTo>
                <a:cubicBezTo>
                  <a:pt x="630" y="110"/>
                  <a:pt x="623" y="103"/>
                  <a:pt x="616" y="96"/>
                </a:cubicBezTo>
                <a:cubicBezTo>
                  <a:pt x="630" y="92"/>
                  <a:pt x="639" y="85"/>
                  <a:pt x="644" y="72"/>
                </a:cubicBezTo>
                <a:close/>
                <a:moveTo>
                  <a:pt x="474" y="87"/>
                </a:moveTo>
                <a:cubicBezTo>
                  <a:pt x="471" y="88"/>
                  <a:pt x="468" y="88"/>
                  <a:pt x="465" y="88"/>
                </a:cubicBezTo>
                <a:cubicBezTo>
                  <a:pt x="462" y="87"/>
                  <a:pt x="460" y="86"/>
                  <a:pt x="459" y="83"/>
                </a:cubicBezTo>
                <a:cubicBezTo>
                  <a:pt x="459" y="81"/>
                  <a:pt x="458" y="79"/>
                  <a:pt x="458" y="77"/>
                </a:cubicBezTo>
                <a:cubicBezTo>
                  <a:pt x="458" y="65"/>
                  <a:pt x="458" y="54"/>
                  <a:pt x="458" y="42"/>
                </a:cubicBezTo>
                <a:cubicBezTo>
                  <a:pt x="458" y="41"/>
                  <a:pt x="458" y="41"/>
                  <a:pt x="460" y="41"/>
                </a:cubicBezTo>
                <a:cubicBezTo>
                  <a:pt x="465" y="41"/>
                  <a:pt x="469" y="41"/>
                  <a:pt x="473" y="41"/>
                </a:cubicBezTo>
                <a:cubicBezTo>
                  <a:pt x="474" y="41"/>
                  <a:pt x="474" y="41"/>
                  <a:pt x="474" y="40"/>
                </a:cubicBezTo>
                <a:cubicBezTo>
                  <a:pt x="474" y="38"/>
                  <a:pt x="474" y="35"/>
                  <a:pt x="474" y="33"/>
                </a:cubicBezTo>
                <a:cubicBezTo>
                  <a:pt x="474" y="32"/>
                  <a:pt x="474" y="32"/>
                  <a:pt x="473" y="32"/>
                </a:cubicBezTo>
                <a:cubicBezTo>
                  <a:pt x="469" y="32"/>
                  <a:pt x="465" y="32"/>
                  <a:pt x="461" y="32"/>
                </a:cubicBezTo>
                <a:cubicBezTo>
                  <a:pt x="458" y="32"/>
                  <a:pt x="458" y="32"/>
                  <a:pt x="458" y="30"/>
                </a:cubicBezTo>
                <a:cubicBezTo>
                  <a:pt x="458" y="25"/>
                  <a:pt x="458" y="20"/>
                  <a:pt x="458" y="15"/>
                </a:cubicBezTo>
                <a:cubicBezTo>
                  <a:pt x="458" y="14"/>
                  <a:pt x="459" y="14"/>
                  <a:pt x="458" y="13"/>
                </a:cubicBezTo>
                <a:cubicBezTo>
                  <a:pt x="455" y="14"/>
                  <a:pt x="452" y="15"/>
                  <a:pt x="450" y="16"/>
                </a:cubicBezTo>
                <a:cubicBezTo>
                  <a:pt x="448" y="17"/>
                  <a:pt x="448" y="16"/>
                  <a:pt x="448" y="18"/>
                </a:cubicBezTo>
                <a:cubicBezTo>
                  <a:pt x="448" y="22"/>
                  <a:pt x="448" y="27"/>
                  <a:pt x="448" y="31"/>
                </a:cubicBezTo>
                <a:cubicBezTo>
                  <a:pt x="448" y="32"/>
                  <a:pt x="448" y="32"/>
                  <a:pt x="447" y="32"/>
                </a:cubicBezTo>
                <a:cubicBezTo>
                  <a:pt x="440" y="32"/>
                  <a:pt x="432" y="32"/>
                  <a:pt x="424" y="32"/>
                </a:cubicBezTo>
                <a:cubicBezTo>
                  <a:pt x="424" y="32"/>
                  <a:pt x="423" y="32"/>
                  <a:pt x="423" y="31"/>
                </a:cubicBezTo>
                <a:cubicBezTo>
                  <a:pt x="423" y="28"/>
                  <a:pt x="423" y="25"/>
                  <a:pt x="423" y="22"/>
                </a:cubicBezTo>
                <a:cubicBezTo>
                  <a:pt x="423" y="20"/>
                  <a:pt x="424" y="17"/>
                  <a:pt x="424" y="15"/>
                </a:cubicBezTo>
                <a:cubicBezTo>
                  <a:pt x="425" y="12"/>
                  <a:pt x="427" y="10"/>
                  <a:pt x="430" y="10"/>
                </a:cubicBezTo>
                <a:cubicBezTo>
                  <a:pt x="431" y="9"/>
                  <a:pt x="433" y="9"/>
                  <a:pt x="435" y="9"/>
                </a:cubicBezTo>
                <a:cubicBezTo>
                  <a:pt x="437" y="9"/>
                  <a:pt x="439" y="10"/>
                  <a:pt x="441" y="10"/>
                </a:cubicBezTo>
                <a:cubicBezTo>
                  <a:pt x="441" y="8"/>
                  <a:pt x="441" y="5"/>
                  <a:pt x="441" y="2"/>
                </a:cubicBezTo>
                <a:cubicBezTo>
                  <a:pt x="441" y="2"/>
                  <a:pt x="440" y="1"/>
                  <a:pt x="440" y="1"/>
                </a:cubicBezTo>
                <a:cubicBezTo>
                  <a:pt x="434" y="0"/>
                  <a:pt x="429" y="0"/>
                  <a:pt x="424" y="2"/>
                </a:cubicBezTo>
                <a:cubicBezTo>
                  <a:pt x="417" y="6"/>
                  <a:pt x="414" y="12"/>
                  <a:pt x="413" y="19"/>
                </a:cubicBezTo>
                <a:cubicBezTo>
                  <a:pt x="413" y="23"/>
                  <a:pt x="413" y="27"/>
                  <a:pt x="413" y="31"/>
                </a:cubicBezTo>
                <a:cubicBezTo>
                  <a:pt x="413" y="32"/>
                  <a:pt x="413" y="32"/>
                  <a:pt x="412" y="32"/>
                </a:cubicBezTo>
                <a:cubicBezTo>
                  <a:pt x="409" y="32"/>
                  <a:pt x="406" y="32"/>
                  <a:pt x="403" y="32"/>
                </a:cubicBezTo>
                <a:cubicBezTo>
                  <a:pt x="403" y="32"/>
                  <a:pt x="402" y="32"/>
                  <a:pt x="402" y="33"/>
                </a:cubicBezTo>
                <a:cubicBezTo>
                  <a:pt x="402" y="35"/>
                  <a:pt x="402" y="38"/>
                  <a:pt x="402" y="40"/>
                </a:cubicBezTo>
                <a:cubicBezTo>
                  <a:pt x="402" y="40"/>
                  <a:pt x="403" y="41"/>
                  <a:pt x="403" y="41"/>
                </a:cubicBezTo>
                <a:cubicBezTo>
                  <a:pt x="406" y="41"/>
                  <a:pt x="409" y="41"/>
                  <a:pt x="412" y="41"/>
                </a:cubicBezTo>
                <a:cubicBezTo>
                  <a:pt x="413" y="41"/>
                  <a:pt x="413" y="41"/>
                  <a:pt x="413" y="42"/>
                </a:cubicBezTo>
                <a:cubicBezTo>
                  <a:pt x="413" y="42"/>
                  <a:pt x="413" y="43"/>
                  <a:pt x="413" y="43"/>
                </a:cubicBezTo>
                <a:cubicBezTo>
                  <a:pt x="413" y="60"/>
                  <a:pt x="413" y="77"/>
                  <a:pt x="413" y="93"/>
                </a:cubicBezTo>
                <a:cubicBezTo>
                  <a:pt x="413" y="94"/>
                  <a:pt x="413" y="94"/>
                  <a:pt x="413" y="94"/>
                </a:cubicBezTo>
                <a:cubicBezTo>
                  <a:pt x="413" y="95"/>
                  <a:pt x="413" y="95"/>
                  <a:pt x="414" y="95"/>
                </a:cubicBezTo>
                <a:cubicBezTo>
                  <a:pt x="416" y="95"/>
                  <a:pt x="418" y="96"/>
                  <a:pt x="420" y="95"/>
                </a:cubicBezTo>
                <a:cubicBezTo>
                  <a:pt x="421" y="95"/>
                  <a:pt x="422" y="96"/>
                  <a:pt x="423" y="95"/>
                </a:cubicBezTo>
                <a:cubicBezTo>
                  <a:pt x="424" y="95"/>
                  <a:pt x="423" y="93"/>
                  <a:pt x="423" y="92"/>
                </a:cubicBezTo>
                <a:cubicBezTo>
                  <a:pt x="423" y="75"/>
                  <a:pt x="423" y="59"/>
                  <a:pt x="423" y="42"/>
                </a:cubicBezTo>
                <a:cubicBezTo>
                  <a:pt x="423" y="40"/>
                  <a:pt x="423" y="41"/>
                  <a:pt x="425" y="41"/>
                </a:cubicBezTo>
                <a:cubicBezTo>
                  <a:pt x="432" y="41"/>
                  <a:pt x="439" y="41"/>
                  <a:pt x="446" y="41"/>
                </a:cubicBezTo>
                <a:cubicBezTo>
                  <a:pt x="447" y="41"/>
                  <a:pt x="447" y="41"/>
                  <a:pt x="447" y="41"/>
                </a:cubicBezTo>
                <a:cubicBezTo>
                  <a:pt x="448" y="41"/>
                  <a:pt x="448" y="41"/>
                  <a:pt x="448" y="42"/>
                </a:cubicBezTo>
                <a:cubicBezTo>
                  <a:pt x="448" y="42"/>
                  <a:pt x="448" y="42"/>
                  <a:pt x="448" y="43"/>
                </a:cubicBezTo>
                <a:cubicBezTo>
                  <a:pt x="448" y="55"/>
                  <a:pt x="448" y="66"/>
                  <a:pt x="448" y="78"/>
                </a:cubicBezTo>
                <a:cubicBezTo>
                  <a:pt x="448" y="81"/>
                  <a:pt x="449" y="85"/>
                  <a:pt x="450" y="88"/>
                </a:cubicBezTo>
                <a:cubicBezTo>
                  <a:pt x="451" y="92"/>
                  <a:pt x="454" y="95"/>
                  <a:pt x="459" y="96"/>
                </a:cubicBezTo>
                <a:cubicBezTo>
                  <a:pt x="462" y="97"/>
                  <a:pt x="465" y="97"/>
                  <a:pt x="469" y="97"/>
                </a:cubicBezTo>
                <a:cubicBezTo>
                  <a:pt x="470" y="96"/>
                  <a:pt x="472" y="96"/>
                  <a:pt x="474" y="95"/>
                </a:cubicBezTo>
                <a:cubicBezTo>
                  <a:pt x="474" y="95"/>
                  <a:pt x="474" y="95"/>
                  <a:pt x="474" y="94"/>
                </a:cubicBezTo>
                <a:cubicBezTo>
                  <a:pt x="474" y="92"/>
                  <a:pt x="474" y="89"/>
                  <a:pt x="474" y="87"/>
                </a:cubicBezTo>
                <a:cubicBezTo>
                  <a:pt x="474" y="86"/>
                  <a:pt x="474" y="86"/>
                  <a:pt x="474" y="87"/>
                </a:cubicBezTo>
                <a:close/>
                <a:moveTo>
                  <a:pt x="1004" y="83"/>
                </a:moveTo>
                <a:cubicBezTo>
                  <a:pt x="998" y="87"/>
                  <a:pt x="990" y="89"/>
                  <a:pt x="982" y="88"/>
                </a:cubicBezTo>
                <a:cubicBezTo>
                  <a:pt x="975" y="87"/>
                  <a:pt x="971" y="83"/>
                  <a:pt x="968" y="77"/>
                </a:cubicBezTo>
                <a:cubicBezTo>
                  <a:pt x="967" y="74"/>
                  <a:pt x="966" y="71"/>
                  <a:pt x="966" y="68"/>
                </a:cubicBezTo>
                <a:cubicBezTo>
                  <a:pt x="966" y="66"/>
                  <a:pt x="966" y="66"/>
                  <a:pt x="968" y="66"/>
                </a:cubicBezTo>
                <a:cubicBezTo>
                  <a:pt x="981" y="66"/>
                  <a:pt x="995" y="66"/>
                  <a:pt x="1009" y="66"/>
                </a:cubicBezTo>
                <a:cubicBezTo>
                  <a:pt x="1009" y="66"/>
                  <a:pt x="1009" y="66"/>
                  <a:pt x="1010" y="66"/>
                </a:cubicBezTo>
                <a:cubicBezTo>
                  <a:pt x="1010" y="66"/>
                  <a:pt x="1011" y="66"/>
                  <a:pt x="1011" y="65"/>
                </a:cubicBezTo>
                <a:cubicBezTo>
                  <a:pt x="1011" y="63"/>
                  <a:pt x="1011" y="62"/>
                  <a:pt x="1011" y="60"/>
                </a:cubicBezTo>
                <a:cubicBezTo>
                  <a:pt x="1010" y="55"/>
                  <a:pt x="1010" y="50"/>
                  <a:pt x="1008" y="46"/>
                </a:cubicBezTo>
                <a:cubicBezTo>
                  <a:pt x="1005" y="39"/>
                  <a:pt x="1001" y="34"/>
                  <a:pt x="994" y="32"/>
                </a:cubicBezTo>
                <a:cubicBezTo>
                  <a:pt x="988" y="30"/>
                  <a:pt x="982" y="30"/>
                  <a:pt x="977" y="32"/>
                </a:cubicBezTo>
                <a:cubicBezTo>
                  <a:pt x="968" y="34"/>
                  <a:pt x="963" y="39"/>
                  <a:pt x="959" y="47"/>
                </a:cubicBezTo>
                <a:cubicBezTo>
                  <a:pt x="954" y="58"/>
                  <a:pt x="954" y="70"/>
                  <a:pt x="958" y="81"/>
                </a:cubicBezTo>
                <a:cubicBezTo>
                  <a:pt x="962" y="90"/>
                  <a:pt x="968" y="95"/>
                  <a:pt x="977" y="96"/>
                </a:cubicBezTo>
                <a:cubicBezTo>
                  <a:pt x="984" y="98"/>
                  <a:pt x="991" y="97"/>
                  <a:pt x="997" y="95"/>
                </a:cubicBezTo>
                <a:cubicBezTo>
                  <a:pt x="1000" y="94"/>
                  <a:pt x="1003" y="93"/>
                  <a:pt x="1005" y="92"/>
                </a:cubicBezTo>
                <a:cubicBezTo>
                  <a:pt x="1006" y="91"/>
                  <a:pt x="1006" y="91"/>
                  <a:pt x="1006" y="90"/>
                </a:cubicBezTo>
                <a:cubicBezTo>
                  <a:pt x="1006" y="87"/>
                  <a:pt x="1006" y="85"/>
                  <a:pt x="1006" y="81"/>
                </a:cubicBezTo>
                <a:cubicBezTo>
                  <a:pt x="1005" y="82"/>
                  <a:pt x="1005" y="82"/>
                  <a:pt x="1004" y="83"/>
                </a:cubicBezTo>
                <a:close/>
                <a:moveTo>
                  <a:pt x="552" y="9"/>
                </a:moveTo>
                <a:cubicBezTo>
                  <a:pt x="552" y="8"/>
                  <a:pt x="552" y="8"/>
                  <a:pt x="552" y="8"/>
                </a:cubicBezTo>
                <a:cubicBezTo>
                  <a:pt x="551" y="7"/>
                  <a:pt x="550" y="7"/>
                  <a:pt x="549" y="7"/>
                </a:cubicBezTo>
                <a:cubicBezTo>
                  <a:pt x="545" y="6"/>
                  <a:pt x="542" y="5"/>
                  <a:pt x="539" y="5"/>
                </a:cubicBezTo>
                <a:cubicBezTo>
                  <a:pt x="534" y="5"/>
                  <a:pt x="529" y="5"/>
                  <a:pt x="524" y="7"/>
                </a:cubicBezTo>
                <a:cubicBezTo>
                  <a:pt x="513" y="10"/>
                  <a:pt x="507" y="18"/>
                  <a:pt x="507" y="28"/>
                </a:cubicBezTo>
                <a:cubicBezTo>
                  <a:pt x="507" y="35"/>
                  <a:pt x="509" y="40"/>
                  <a:pt x="513" y="45"/>
                </a:cubicBezTo>
                <a:cubicBezTo>
                  <a:pt x="516" y="48"/>
                  <a:pt x="519" y="50"/>
                  <a:pt x="522" y="52"/>
                </a:cubicBezTo>
                <a:cubicBezTo>
                  <a:pt x="525" y="53"/>
                  <a:pt x="528" y="55"/>
                  <a:pt x="531" y="57"/>
                </a:cubicBezTo>
                <a:cubicBezTo>
                  <a:pt x="534" y="59"/>
                  <a:pt x="537" y="61"/>
                  <a:pt x="540" y="63"/>
                </a:cubicBezTo>
                <a:cubicBezTo>
                  <a:pt x="544" y="66"/>
                  <a:pt x="545" y="71"/>
                  <a:pt x="545" y="76"/>
                </a:cubicBezTo>
                <a:cubicBezTo>
                  <a:pt x="545" y="81"/>
                  <a:pt x="542" y="84"/>
                  <a:pt x="537" y="86"/>
                </a:cubicBezTo>
                <a:cubicBezTo>
                  <a:pt x="535" y="87"/>
                  <a:pt x="532" y="87"/>
                  <a:pt x="530" y="88"/>
                </a:cubicBezTo>
                <a:cubicBezTo>
                  <a:pt x="522" y="88"/>
                  <a:pt x="514" y="85"/>
                  <a:pt x="508" y="81"/>
                </a:cubicBezTo>
                <a:cubicBezTo>
                  <a:pt x="507" y="80"/>
                  <a:pt x="507" y="80"/>
                  <a:pt x="507" y="80"/>
                </a:cubicBezTo>
                <a:cubicBezTo>
                  <a:pt x="507" y="84"/>
                  <a:pt x="507" y="87"/>
                  <a:pt x="507" y="91"/>
                </a:cubicBezTo>
                <a:cubicBezTo>
                  <a:pt x="507" y="92"/>
                  <a:pt x="507" y="92"/>
                  <a:pt x="508" y="92"/>
                </a:cubicBezTo>
                <a:cubicBezTo>
                  <a:pt x="509" y="93"/>
                  <a:pt x="511" y="94"/>
                  <a:pt x="513" y="95"/>
                </a:cubicBezTo>
                <a:cubicBezTo>
                  <a:pt x="521" y="97"/>
                  <a:pt x="529" y="98"/>
                  <a:pt x="537" y="96"/>
                </a:cubicBezTo>
                <a:cubicBezTo>
                  <a:pt x="543" y="94"/>
                  <a:pt x="548" y="92"/>
                  <a:pt x="551" y="88"/>
                </a:cubicBezTo>
                <a:cubicBezTo>
                  <a:pt x="557" y="81"/>
                  <a:pt x="559" y="66"/>
                  <a:pt x="549" y="57"/>
                </a:cubicBezTo>
                <a:cubicBezTo>
                  <a:pt x="547" y="55"/>
                  <a:pt x="545" y="53"/>
                  <a:pt x="542" y="52"/>
                </a:cubicBezTo>
                <a:cubicBezTo>
                  <a:pt x="539" y="50"/>
                  <a:pt x="536" y="48"/>
                  <a:pt x="533" y="46"/>
                </a:cubicBezTo>
                <a:cubicBezTo>
                  <a:pt x="530" y="44"/>
                  <a:pt x="526" y="42"/>
                  <a:pt x="523" y="40"/>
                </a:cubicBezTo>
                <a:cubicBezTo>
                  <a:pt x="519" y="37"/>
                  <a:pt x="518" y="33"/>
                  <a:pt x="518" y="28"/>
                </a:cubicBezTo>
                <a:cubicBezTo>
                  <a:pt x="518" y="23"/>
                  <a:pt x="520" y="20"/>
                  <a:pt x="524" y="17"/>
                </a:cubicBezTo>
                <a:cubicBezTo>
                  <a:pt x="525" y="16"/>
                  <a:pt x="527" y="16"/>
                  <a:pt x="528" y="15"/>
                </a:cubicBezTo>
                <a:cubicBezTo>
                  <a:pt x="533" y="14"/>
                  <a:pt x="537" y="14"/>
                  <a:pt x="541" y="15"/>
                </a:cubicBezTo>
                <a:cubicBezTo>
                  <a:pt x="545" y="16"/>
                  <a:pt x="549" y="17"/>
                  <a:pt x="552" y="20"/>
                </a:cubicBezTo>
                <a:cubicBezTo>
                  <a:pt x="552" y="16"/>
                  <a:pt x="552" y="13"/>
                  <a:pt x="552" y="9"/>
                </a:cubicBezTo>
                <a:close/>
                <a:moveTo>
                  <a:pt x="842" y="82"/>
                </a:moveTo>
                <a:cubicBezTo>
                  <a:pt x="835" y="87"/>
                  <a:pt x="827" y="89"/>
                  <a:pt x="819" y="88"/>
                </a:cubicBezTo>
                <a:cubicBezTo>
                  <a:pt x="812" y="87"/>
                  <a:pt x="807" y="83"/>
                  <a:pt x="805" y="77"/>
                </a:cubicBezTo>
                <a:cubicBezTo>
                  <a:pt x="804" y="74"/>
                  <a:pt x="803" y="71"/>
                  <a:pt x="803" y="68"/>
                </a:cubicBezTo>
                <a:cubicBezTo>
                  <a:pt x="803" y="66"/>
                  <a:pt x="803" y="66"/>
                  <a:pt x="804" y="66"/>
                </a:cubicBezTo>
                <a:cubicBezTo>
                  <a:pt x="818" y="66"/>
                  <a:pt x="832" y="66"/>
                  <a:pt x="845" y="66"/>
                </a:cubicBezTo>
                <a:cubicBezTo>
                  <a:pt x="846" y="66"/>
                  <a:pt x="846" y="66"/>
                  <a:pt x="847" y="66"/>
                </a:cubicBezTo>
                <a:cubicBezTo>
                  <a:pt x="847" y="66"/>
                  <a:pt x="847" y="66"/>
                  <a:pt x="847" y="65"/>
                </a:cubicBezTo>
                <a:cubicBezTo>
                  <a:pt x="847" y="63"/>
                  <a:pt x="847" y="60"/>
                  <a:pt x="847" y="57"/>
                </a:cubicBezTo>
                <a:cubicBezTo>
                  <a:pt x="847" y="53"/>
                  <a:pt x="847" y="50"/>
                  <a:pt x="845" y="47"/>
                </a:cubicBezTo>
                <a:cubicBezTo>
                  <a:pt x="843" y="40"/>
                  <a:pt x="839" y="35"/>
                  <a:pt x="831" y="32"/>
                </a:cubicBezTo>
                <a:cubicBezTo>
                  <a:pt x="825" y="30"/>
                  <a:pt x="818" y="30"/>
                  <a:pt x="811" y="32"/>
                </a:cubicBezTo>
                <a:cubicBezTo>
                  <a:pt x="804" y="35"/>
                  <a:pt x="798" y="41"/>
                  <a:pt x="795" y="49"/>
                </a:cubicBezTo>
                <a:cubicBezTo>
                  <a:pt x="792" y="55"/>
                  <a:pt x="792" y="62"/>
                  <a:pt x="792" y="68"/>
                </a:cubicBezTo>
                <a:cubicBezTo>
                  <a:pt x="793" y="73"/>
                  <a:pt x="793" y="77"/>
                  <a:pt x="795" y="81"/>
                </a:cubicBezTo>
                <a:cubicBezTo>
                  <a:pt x="799" y="89"/>
                  <a:pt x="805" y="94"/>
                  <a:pt x="814" y="96"/>
                </a:cubicBezTo>
                <a:cubicBezTo>
                  <a:pt x="818" y="97"/>
                  <a:pt x="822" y="97"/>
                  <a:pt x="826" y="97"/>
                </a:cubicBezTo>
                <a:cubicBezTo>
                  <a:pt x="831" y="96"/>
                  <a:pt x="836" y="95"/>
                  <a:pt x="841" y="92"/>
                </a:cubicBezTo>
                <a:cubicBezTo>
                  <a:pt x="843" y="91"/>
                  <a:pt x="843" y="91"/>
                  <a:pt x="843" y="88"/>
                </a:cubicBezTo>
                <a:cubicBezTo>
                  <a:pt x="843" y="86"/>
                  <a:pt x="843" y="84"/>
                  <a:pt x="843" y="82"/>
                </a:cubicBezTo>
                <a:cubicBezTo>
                  <a:pt x="842" y="82"/>
                  <a:pt x="842" y="82"/>
                  <a:pt x="842" y="82"/>
                </a:cubicBezTo>
                <a:close/>
                <a:moveTo>
                  <a:pt x="735" y="81"/>
                </a:moveTo>
                <a:cubicBezTo>
                  <a:pt x="735" y="84"/>
                  <a:pt x="735" y="87"/>
                  <a:pt x="735" y="91"/>
                </a:cubicBezTo>
                <a:cubicBezTo>
                  <a:pt x="735" y="92"/>
                  <a:pt x="736" y="92"/>
                  <a:pt x="737" y="93"/>
                </a:cubicBezTo>
                <a:cubicBezTo>
                  <a:pt x="739" y="94"/>
                  <a:pt x="742" y="95"/>
                  <a:pt x="745" y="96"/>
                </a:cubicBezTo>
                <a:cubicBezTo>
                  <a:pt x="753" y="98"/>
                  <a:pt x="761" y="98"/>
                  <a:pt x="768" y="95"/>
                </a:cubicBezTo>
                <a:cubicBezTo>
                  <a:pt x="777" y="92"/>
                  <a:pt x="783" y="87"/>
                  <a:pt x="784" y="77"/>
                </a:cubicBezTo>
                <a:cubicBezTo>
                  <a:pt x="786" y="70"/>
                  <a:pt x="784" y="63"/>
                  <a:pt x="778" y="58"/>
                </a:cubicBezTo>
                <a:cubicBezTo>
                  <a:pt x="776" y="56"/>
                  <a:pt x="774" y="54"/>
                  <a:pt x="771" y="52"/>
                </a:cubicBezTo>
                <a:cubicBezTo>
                  <a:pt x="768" y="50"/>
                  <a:pt x="764" y="48"/>
                  <a:pt x="761" y="46"/>
                </a:cubicBezTo>
                <a:cubicBezTo>
                  <a:pt x="758" y="44"/>
                  <a:pt x="755" y="42"/>
                  <a:pt x="752" y="40"/>
                </a:cubicBezTo>
                <a:cubicBezTo>
                  <a:pt x="748" y="37"/>
                  <a:pt x="746" y="34"/>
                  <a:pt x="746" y="29"/>
                </a:cubicBezTo>
                <a:cubicBezTo>
                  <a:pt x="746" y="24"/>
                  <a:pt x="748" y="21"/>
                  <a:pt x="751" y="18"/>
                </a:cubicBezTo>
                <a:cubicBezTo>
                  <a:pt x="753" y="17"/>
                  <a:pt x="755" y="16"/>
                  <a:pt x="757" y="15"/>
                </a:cubicBezTo>
                <a:cubicBezTo>
                  <a:pt x="765" y="14"/>
                  <a:pt x="773" y="15"/>
                  <a:pt x="780" y="19"/>
                </a:cubicBezTo>
                <a:cubicBezTo>
                  <a:pt x="780" y="19"/>
                  <a:pt x="780" y="20"/>
                  <a:pt x="781" y="20"/>
                </a:cubicBezTo>
                <a:cubicBezTo>
                  <a:pt x="781" y="20"/>
                  <a:pt x="781" y="20"/>
                  <a:pt x="781" y="20"/>
                </a:cubicBezTo>
                <a:cubicBezTo>
                  <a:pt x="781" y="16"/>
                  <a:pt x="781" y="13"/>
                  <a:pt x="781" y="9"/>
                </a:cubicBezTo>
                <a:cubicBezTo>
                  <a:pt x="781" y="8"/>
                  <a:pt x="781" y="8"/>
                  <a:pt x="780" y="8"/>
                </a:cubicBezTo>
                <a:cubicBezTo>
                  <a:pt x="779" y="7"/>
                  <a:pt x="778" y="7"/>
                  <a:pt x="777" y="7"/>
                </a:cubicBezTo>
                <a:cubicBezTo>
                  <a:pt x="772" y="5"/>
                  <a:pt x="766" y="5"/>
                  <a:pt x="760" y="5"/>
                </a:cubicBezTo>
                <a:cubicBezTo>
                  <a:pt x="756" y="6"/>
                  <a:pt x="753" y="6"/>
                  <a:pt x="749" y="8"/>
                </a:cubicBezTo>
                <a:cubicBezTo>
                  <a:pt x="737" y="14"/>
                  <a:pt x="733" y="25"/>
                  <a:pt x="736" y="36"/>
                </a:cubicBezTo>
                <a:cubicBezTo>
                  <a:pt x="738" y="41"/>
                  <a:pt x="741" y="44"/>
                  <a:pt x="744" y="47"/>
                </a:cubicBezTo>
                <a:cubicBezTo>
                  <a:pt x="748" y="50"/>
                  <a:pt x="751" y="52"/>
                  <a:pt x="755" y="54"/>
                </a:cubicBezTo>
                <a:cubicBezTo>
                  <a:pt x="758" y="56"/>
                  <a:pt x="762" y="58"/>
                  <a:pt x="765" y="61"/>
                </a:cubicBezTo>
                <a:cubicBezTo>
                  <a:pt x="767" y="62"/>
                  <a:pt x="769" y="63"/>
                  <a:pt x="770" y="65"/>
                </a:cubicBezTo>
                <a:cubicBezTo>
                  <a:pt x="774" y="69"/>
                  <a:pt x="775" y="74"/>
                  <a:pt x="773" y="79"/>
                </a:cubicBezTo>
                <a:cubicBezTo>
                  <a:pt x="772" y="83"/>
                  <a:pt x="768" y="86"/>
                  <a:pt x="764" y="87"/>
                </a:cubicBezTo>
                <a:cubicBezTo>
                  <a:pt x="764" y="87"/>
                  <a:pt x="763" y="87"/>
                  <a:pt x="763" y="87"/>
                </a:cubicBezTo>
                <a:cubicBezTo>
                  <a:pt x="757" y="88"/>
                  <a:pt x="751" y="87"/>
                  <a:pt x="745" y="85"/>
                </a:cubicBezTo>
                <a:cubicBezTo>
                  <a:pt x="742" y="84"/>
                  <a:pt x="738" y="82"/>
                  <a:pt x="735" y="80"/>
                </a:cubicBezTo>
                <a:cubicBezTo>
                  <a:pt x="735" y="80"/>
                  <a:pt x="735" y="81"/>
                  <a:pt x="735" y="81"/>
                </a:cubicBezTo>
                <a:close/>
                <a:moveTo>
                  <a:pt x="283" y="50"/>
                </a:moveTo>
                <a:cubicBezTo>
                  <a:pt x="280" y="41"/>
                  <a:pt x="274" y="34"/>
                  <a:pt x="264" y="32"/>
                </a:cubicBezTo>
                <a:cubicBezTo>
                  <a:pt x="259" y="30"/>
                  <a:pt x="254" y="30"/>
                  <a:pt x="248" y="31"/>
                </a:cubicBezTo>
                <a:cubicBezTo>
                  <a:pt x="237" y="33"/>
                  <a:pt x="230" y="39"/>
                  <a:pt x="226" y="49"/>
                </a:cubicBezTo>
                <a:cubicBezTo>
                  <a:pt x="222" y="58"/>
                  <a:pt x="222" y="68"/>
                  <a:pt x="225" y="77"/>
                </a:cubicBezTo>
                <a:cubicBezTo>
                  <a:pt x="228" y="86"/>
                  <a:pt x="234" y="92"/>
                  <a:pt x="243" y="95"/>
                </a:cubicBezTo>
                <a:cubicBezTo>
                  <a:pt x="248" y="97"/>
                  <a:pt x="254" y="97"/>
                  <a:pt x="260" y="97"/>
                </a:cubicBezTo>
                <a:cubicBezTo>
                  <a:pt x="270" y="95"/>
                  <a:pt x="277" y="90"/>
                  <a:pt x="282" y="81"/>
                </a:cubicBezTo>
                <a:cubicBezTo>
                  <a:pt x="284" y="76"/>
                  <a:pt x="285" y="70"/>
                  <a:pt x="285" y="65"/>
                </a:cubicBezTo>
                <a:cubicBezTo>
                  <a:pt x="285" y="59"/>
                  <a:pt x="285" y="54"/>
                  <a:pt x="283" y="50"/>
                </a:cubicBezTo>
                <a:close/>
                <a:moveTo>
                  <a:pt x="398" y="50"/>
                </a:moveTo>
                <a:cubicBezTo>
                  <a:pt x="395" y="41"/>
                  <a:pt x="389" y="34"/>
                  <a:pt x="379" y="32"/>
                </a:cubicBezTo>
                <a:cubicBezTo>
                  <a:pt x="374" y="30"/>
                  <a:pt x="368" y="30"/>
                  <a:pt x="363" y="31"/>
                </a:cubicBezTo>
                <a:cubicBezTo>
                  <a:pt x="352" y="33"/>
                  <a:pt x="344" y="39"/>
                  <a:pt x="340" y="49"/>
                </a:cubicBezTo>
                <a:cubicBezTo>
                  <a:pt x="337" y="58"/>
                  <a:pt x="336" y="68"/>
                  <a:pt x="339" y="77"/>
                </a:cubicBezTo>
                <a:cubicBezTo>
                  <a:pt x="342" y="86"/>
                  <a:pt x="349" y="93"/>
                  <a:pt x="358" y="96"/>
                </a:cubicBezTo>
                <a:cubicBezTo>
                  <a:pt x="364" y="97"/>
                  <a:pt x="369" y="97"/>
                  <a:pt x="375" y="97"/>
                </a:cubicBezTo>
                <a:cubicBezTo>
                  <a:pt x="385" y="95"/>
                  <a:pt x="392" y="89"/>
                  <a:pt x="397" y="80"/>
                </a:cubicBezTo>
                <a:cubicBezTo>
                  <a:pt x="399" y="75"/>
                  <a:pt x="400" y="69"/>
                  <a:pt x="400" y="63"/>
                </a:cubicBezTo>
                <a:cubicBezTo>
                  <a:pt x="400" y="59"/>
                  <a:pt x="400" y="54"/>
                  <a:pt x="398" y="50"/>
                </a:cubicBezTo>
                <a:close/>
                <a:moveTo>
                  <a:pt x="661" y="93"/>
                </a:moveTo>
                <a:cubicBezTo>
                  <a:pt x="661" y="94"/>
                  <a:pt x="661" y="94"/>
                  <a:pt x="661" y="95"/>
                </a:cubicBezTo>
                <a:cubicBezTo>
                  <a:pt x="661" y="95"/>
                  <a:pt x="662" y="96"/>
                  <a:pt x="662" y="95"/>
                </a:cubicBezTo>
                <a:cubicBezTo>
                  <a:pt x="663" y="95"/>
                  <a:pt x="663" y="95"/>
                  <a:pt x="663" y="95"/>
                </a:cubicBezTo>
                <a:cubicBezTo>
                  <a:pt x="677" y="95"/>
                  <a:pt x="691" y="95"/>
                  <a:pt x="706" y="95"/>
                </a:cubicBezTo>
                <a:cubicBezTo>
                  <a:pt x="706" y="95"/>
                  <a:pt x="706" y="95"/>
                  <a:pt x="707" y="95"/>
                </a:cubicBezTo>
                <a:cubicBezTo>
                  <a:pt x="707" y="95"/>
                  <a:pt x="707" y="95"/>
                  <a:pt x="707" y="95"/>
                </a:cubicBezTo>
                <a:cubicBezTo>
                  <a:pt x="707" y="92"/>
                  <a:pt x="707" y="89"/>
                  <a:pt x="707" y="87"/>
                </a:cubicBezTo>
                <a:cubicBezTo>
                  <a:pt x="707" y="86"/>
                  <a:pt x="707" y="86"/>
                  <a:pt x="707" y="86"/>
                </a:cubicBezTo>
                <a:cubicBezTo>
                  <a:pt x="706" y="86"/>
                  <a:pt x="706" y="86"/>
                  <a:pt x="705" y="86"/>
                </a:cubicBezTo>
                <a:cubicBezTo>
                  <a:pt x="695" y="86"/>
                  <a:pt x="684" y="86"/>
                  <a:pt x="674" y="86"/>
                </a:cubicBezTo>
                <a:cubicBezTo>
                  <a:pt x="672" y="86"/>
                  <a:pt x="672" y="86"/>
                  <a:pt x="672" y="84"/>
                </a:cubicBezTo>
                <a:cubicBezTo>
                  <a:pt x="672" y="59"/>
                  <a:pt x="672" y="34"/>
                  <a:pt x="672" y="9"/>
                </a:cubicBezTo>
                <a:cubicBezTo>
                  <a:pt x="672" y="9"/>
                  <a:pt x="672" y="8"/>
                  <a:pt x="672" y="8"/>
                </a:cubicBezTo>
                <a:cubicBezTo>
                  <a:pt x="672" y="7"/>
                  <a:pt x="671" y="7"/>
                  <a:pt x="671" y="7"/>
                </a:cubicBezTo>
                <a:cubicBezTo>
                  <a:pt x="668" y="7"/>
                  <a:pt x="665" y="7"/>
                  <a:pt x="663" y="7"/>
                </a:cubicBezTo>
                <a:cubicBezTo>
                  <a:pt x="661" y="7"/>
                  <a:pt x="661" y="6"/>
                  <a:pt x="661" y="8"/>
                </a:cubicBezTo>
                <a:cubicBezTo>
                  <a:pt x="661" y="8"/>
                  <a:pt x="661" y="9"/>
                  <a:pt x="661" y="9"/>
                </a:cubicBezTo>
                <a:cubicBezTo>
                  <a:pt x="661" y="23"/>
                  <a:pt x="661" y="37"/>
                  <a:pt x="661" y="51"/>
                </a:cubicBezTo>
                <a:cubicBezTo>
                  <a:pt x="661" y="65"/>
                  <a:pt x="661" y="79"/>
                  <a:pt x="661" y="93"/>
                </a:cubicBezTo>
                <a:close/>
                <a:moveTo>
                  <a:pt x="923" y="83"/>
                </a:moveTo>
                <a:cubicBezTo>
                  <a:pt x="920" y="73"/>
                  <a:pt x="916" y="64"/>
                  <a:pt x="913" y="54"/>
                </a:cubicBezTo>
                <a:cubicBezTo>
                  <a:pt x="911" y="47"/>
                  <a:pt x="908" y="41"/>
                  <a:pt x="906" y="34"/>
                </a:cubicBezTo>
                <a:cubicBezTo>
                  <a:pt x="905" y="32"/>
                  <a:pt x="905" y="32"/>
                  <a:pt x="904" y="32"/>
                </a:cubicBezTo>
                <a:cubicBezTo>
                  <a:pt x="901" y="32"/>
                  <a:pt x="899" y="32"/>
                  <a:pt x="897" y="32"/>
                </a:cubicBezTo>
                <a:cubicBezTo>
                  <a:pt x="896" y="32"/>
                  <a:pt x="895" y="32"/>
                  <a:pt x="894" y="32"/>
                </a:cubicBezTo>
                <a:cubicBezTo>
                  <a:pt x="894" y="33"/>
                  <a:pt x="894" y="33"/>
                  <a:pt x="895" y="33"/>
                </a:cubicBezTo>
                <a:cubicBezTo>
                  <a:pt x="899" y="45"/>
                  <a:pt x="903" y="56"/>
                  <a:pt x="907" y="67"/>
                </a:cubicBezTo>
                <a:cubicBezTo>
                  <a:pt x="911" y="76"/>
                  <a:pt x="914" y="85"/>
                  <a:pt x="917" y="94"/>
                </a:cubicBezTo>
                <a:cubicBezTo>
                  <a:pt x="918" y="96"/>
                  <a:pt x="918" y="95"/>
                  <a:pt x="919" y="95"/>
                </a:cubicBezTo>
                <a:cubicBezTo>
                  <a:pt x="922" y="95"/>
                  <a:pt x="924" y="95"/>
                  <a:pt x="927" y="95"/>
                </a:cubicBezTo>
                <a:cubicBezTo>
                  <a:pt x="928" y="95"/>
                  <a:pt x="928" y="96"/>
                  <a:pt x="929" y="94"/>
                </a:cubicBezTo>
                <a:cubicBezTo>
                  <a:pt x="937" y="74"/>
                  <a:pt x="945" y="54"/>
                  <a:pt x="953" y="34"/>
                </a:cubicBezTo>
                <a:cubicBezTo>
                  <a:pt x="953" y="33"/>
                  <a:pt x="953" y="33"/>
                  <a:pt x="953" y="32"/>
                </a:cubicBezTo>
                <a:cubicBezTo>
                  <a:pt x="953" y="32"/>
                  <a:pt x="952" y="32"/>
                  <a:pt x="952" y="32"/>
                </a:cubicBezTo>
                <a:cubicBezTo>
                  <a:pt x="949" y="32"/>
                  <a:pt x="947" y="32"/>
                  <a:pt x="944" y="32"/>
                </a:cubicBezTo>
                <a:cubicBezTo>
                  <a:pt x="943" y="32"/>
                  <a:pt x="943" y="32"/>
                  <a:pt x="942" y="34"/>
                </a:cubicBezTo>
                <a:cubicBezTo>
                  <a:pt x="936" y="50"/>
                  <a:pt x="930" y="66"/>
                  <a:pt x="924" y="82"/>
                </a:cubicBezTo>
                <a:cubicBezTo>
                  <a:pt x="924" y="83"/>
                  <a:pt x="924" y="83"/>
                  <a:pt x="923" y="84"/>
                </a:cubicBezTo>
                <a:cubicBezTo>
                  <a:pt x="923" y="83"/>
                  <a:pt x="923" y="83"/>
                  <a:pt x="923" y="83"/>
                </a:cubicBezTo>
                <a:close/>
                <a:moveTo>
                  <a:pt x="293" y="92"/>
                </a:moveTo>
                <a:cubicBezTo>
                  <a:pt x="293" y="93"/>
                  <a:pt x="293" y="93"/>
                  <a:pt x="294" y="94"/>
                </a:cubicBezTo>
                <a:cubicBezTo>
                  <a:pt x="299" y="96"/>
                  <a:pt x="304" y="97"/>
                  <a:pt x="310" y="97"/>
                </a:cubicBezTo>
                <a:cubicBezTo>
                  <a:pt x="314" y="97"/>
                  <a:pt x="318" y="96"/>
                  <a:pt x="321" y="94"/>
                </a:cubicBezTo>
                <a:cubicBezTo>
                  <a:pt x="329" y="91"/>
                  <a:pt x="333" y="83"/>
                  <a:pt x="331" y="74"/>
                </a:cubicBezTo>
                <a:cubicBezTo>
                  <a:pt x="330" y="71"/>
                  <a:pt x="328" y="68"/>
                  <a:pt x="325" y="66"/>
                </a:cubicBezTo>
                <a:cubicBezTo>
                  <a:pt x="322" y="63"/>
                  <a:pt x="319" y="61"/>
                  <a:pt x="316" y="60"/>
                </a:cubicBezTo>
                <a:cubicBezTo>
                  <a:pt x="314" y="59"/>
                  <a:pt x="311" y="58"/>
                  <a:pt x="309" y="57"/>
                </a:cubicBezTo>
                <a:cubicBezTo>
                  <a:pt x="308" y="56"/>
                  <a:pt x="307" y="56"/>
                  <a:pt x="306" y="55"/>
                </a:cubicBezTo>
                <a:cubicBezTo>
                  <a:pt x="302" y="52"/>
                  <a:pt x="302" y="46"/>
                  <a:pt x="305" y="42"/>
                </a:cubicBezTo>
                <a:cubicBezTo>
                  <a:pt x="307" y="40"/>
                  <a:pt x="310" y="40"/>
                  <a:pt x="312" y="39"/>
                </a:cubicBezTo>
                <a:cubicBezTo>
                  <a:pt x="318" y="39"/>
                  <a:pt x="323" y="40"/>
                  <a:pt x="328" y="43"/>
                </a:cubicBezTo>
                <a:cubicBezTo>
                  <a:pt x="328" y="43"/>
                  <a:pt x="328" y="44"/>
                  <a:pt x="329" y="43"/>
                </a:cubicBezTo>
                <a:cubicBezTo>
                  <a:pt x="329" y="40"/>
                  <a:pt x="329" y="37"/>
                  <a:pt x="329" y="34"/>
                </a:cubicBezTo>
                <a:cubicBezTo>
                  <a:pt x="329" y="34"/>
                  <a:pt x="328" y="33"/>
                  <a:pt x="328" y="33"/>
                </a:cubicBezTo>
                <a:cubicBezTo>
                  <a:pt x="320" y="30"/>
                  <a:pt x="313" y="29"/>
                  <a:pt x="306" y="32"/>
                </a:cubicBezTo>
                <a:cubicBezTo>
                  <a:pt x="298" y="35"/>
                  <a:pt x="294" y="39"/>
                  <a:pt x="293" y="47"/>
                </a:cubicBezTo>
                <a:cubicBezTo>
                  <a:pt x="292" y="54"/>
                  <a:pt x="294" y="59"/>
                  <a:pt x="300" y="63"/>
                </a:cubicBezTo>
                <a:cubicBezTo>
                  <a:pt x="302" y="65"/>
                  <a:pt x="305" y="66"/>
                  <a:pt x="307" y="67"/>
                </a:cubicBezTo>
                <a:cubicBezTo>
                  <a:pt x="310" y="68"/>
                  <a:pt x="313" y="70"/>
                  <a:pt x="315" y="71"/>
                </a:cubicBezTo>
                <a:cubicBezTo>
                  <a:pt x="316" y="72"/>
                  <a:pt x="318" y="73"/>
                  <a:pt x="319" y="73"/>
                </a:cubicBezTo>
                <a:cubicBezTo>
                  <a:pt x="322" y="77"/>
                  <a:pt x="322" y="85"/>
                  <a:pt x="317" y="87"/>
                </a:cubicBezTo>
                <a:cubicBezTo>
                  <a:pt x="315" y="88"/>
                  <a:pt x="313" y="88"/>
                  <a:pt x="311" y="88"/>
                </a:cubicBezTo>
                <a:cubicBezTo>
                  <a:pt x="305" y="89"/>
                  <a:pt x="299" y="87"/>
                  <a:pt x="294" y="83"/>
                </a:cubicBezTo>
                <a:cubicBezTo>
                  <a:pt x="294" y="83"/>
                  <a:pt x="293" y="83"/>
                  <a:pt x="293" y="83"/>
                </a:cubicBezTo>
                <a:cubicBezTo>
                  <a:pt x="293" y="86"/>
                  <a:pt x="293" y="89"/>
                  <a:pt x="293" y="92"/>
                </a:cubicBezTo>
                <a:close/>
                <a:moveTo>
                  <a:pt x="177" y="84"/>
                </a:moveTo>
                <a:cubicBezTo>
                  <a:pt x="172" y="87"/>
                  <a:pt x="166" y="89"/>
                  <a:pt x="161" y="88"/>
                </a:cubicBezTo>
                <a:cubicBezTo>
                  <a:pt x="153" y="88"/>
                  <a:pt x="147" y="84"/>
                  <a:pt x="144" y="77"/>
                </a:cubicBezTo>
                <a:cubicBezTo>
                  <a:pt x="140" y="68"/>
                  <a:pt x="140" y="59"/>
                  <a:pt x="144" y="50"/>
                </a:cubicBezTo>
                <a:cubicBezTo>
                  <a:pt x="148" y="44"/>
                  <a:pt x="153" y="40"/>
                  <a:pt x="160" y="39"/>
                </a:cubicBezTo>
                <a:cubicBezTo>
                  <a:pt x="166" y="39"/>
                  <a:pt x="171" y="40"/>
                  <a:pt x="176" y="43"/>
                </a:cubicBezTo>
                <a:cubicBezTo>
                  <a:pt x="177" y="43"/>
                  <a:pt x="177" y="44"/>
                  <a:pt x="178" y="44"/>
                </a:cubicBezTo>
                <a:cubicBezTo>
                  <a:pt x="178" y="43"/>
                  <a:pt x="178" y="43"/>
                  <a:pt x="178" y="43"/>
                </a:cubicBezTo>
                <a:cubicBezTo>
                  <a:pt x="178" y="40"/>
                  <a:pt x="178" y="38"/>
                  <a:pt x="178" y="36"/>
                </a:cubicBezTo>
                <a:cubicBezTo>
                  <a:pt x="178" y="34"/>
                  <a:pt x="178" y="34"/>
                  <a:pt x="176" y="33"/>
                </a:cubicBezTo>
                <a:cubicBezTo>
                  <a:pt x="170" y="30"/>
                  <a:pt x="163" y="30"/>
                  <a:pt x="157" y="31"/>
                </a:cubicBezTo>
                <a:cubicBezTo>
                  <a:pt x="146" y="33"/>
                  <a:pt x="138" y="39"/>
                  <a:pt x="134" y="48"/>
                </a:cubicBezTo>
                <a:cubicBezTo>
                  <a:pt x="130" y="58"/>
                  <a:pt x="129" y="67"/>
                  <a:pt x="132" y="77"/>
                </a:cubicBezTo>
                <a:cubicBezTo>
                  <a:pt x="135" y="86"/>
                  <a:pt x="141" y="92"/>
                  <a:pt x="150" y="95"/>
                </a:cubicBezTo>
                <a:cubicBezTo>
                  <a:pt x="156" y="97"/>
                  <a:pt x="162" y="97"/>
                  <a:pt x="168" y="96"/>
                </a:cubicBezTo>
                <a:cubicBezTo>
                  <a:pt x="171" y="96"/>
                  <a:pt x="174" y="95"/>
                  <a:pt x="177" y="93"/>
                </a:cubicBezTo>
                <a:cubicBezTo>
                  <a:pt x="178" y="93"/>
                  <a:pt x="178" y="93"/>
                  <a:pt x="178" y="92"/>
                </a:cubicBezTo>
                <a:cubicBezTo>
                  <a:pt x="178" y="89"/>
                  <a:pt x="178" y="86"/>
                  <a:pt x="178" y="83"/>
                </a:cubicBezTo>
                <a:cubicBezTo>
                  <a:pt x="177" y="83"/>
                  <a:pt x="177" y="84"/>
                  <a:pt x="177" y="84"/>
                </a:cubicBezTo>
                <a:close/>
                <a:moveTo>
                  <a:pt x="200" y="44"/>
                </a:moveTo>
                <a:cubicBezTo>
                  <a:pt x="200" y="44"/>
                  <a:pt x="200" y="43"/>
                  <a:pt x="200" y="43"/>
                </a:cubicBezTo>
                <a:cubicBezTo>
                  <a:pt x="200" y="40"/>
                  <a:pt x="199" y="36"/>
                  <a:pt x="200" y="33"/>
                </a:cubicBezTo>
                <a:cubicBezTo>
                  <a:pt x="200" y="32"/>
                  <a:pt x="199" y="32"/>
                  <a:pt x="198" y="32"/>
                </a:cubicBezTo>
                <a:cubicBezTo>
                  <a:pt x="196" y="32"/>
                  <a:pt x="194" y="32"/>
                  <a:pt x="191" y="32"/>
                </a:cubicBezTo>
                <a:cubicBezTo>
                  <a:pt x="189" y="32"/>
                  <a:pt x="189" y="32"/>
                  <a:pt x="189" y="34"/>
                </a:cubicBezTo>
                <a:cubicBezTo>
                  <a:pt x="189" y="54"/>
                  <a:pt x="189" y="74"/>
                  <a:pt x="189" y="93"/>
                </a:cubicBezTo>
                <a:cubicBezTo>
                  <a:pt x="189" y="94"/>
                  <a:pt x="189" y="94"/>
                  <a:pt x="189" y="94"/>
                </a:cubicBezTo>
                <a:cubicBezTo>
                  <a:pt x="189" y="95"/>
                  <a:pt x="190" y="96"/>
                  <a:pt x="190" y="95"/>
                </a:cubicBezTo>
                <a:cubicBezTo>
                  <a:pt x="193" y="95"/>
                  <a:pt x="196" y="95"/>
                  <a:pt x="198" y="95"/>
                </a:cubicBezTo>
                <a:cubicBezTo>
                  <a:pt x="199" y="95"/>
                  <a:pt x="200" y="95"/>
                  <a:pt x="200" y="94"/>
                </a:cubicBezTo>
                <a:cubicBezTo>
                  <a:pt x="200" y="94"/>
                  <a:pt x="200" y="94"/>
                  <a:pt x="200" y="93"/>
                </a:cubicBezTo>
                <a:cubicBezTo>
                  <a:pt x="200" y="83"/>
                  <a:pt x="200" y="73"/>
                  <a:pt x="200" y="63"/>
                </a:cubicBezTo>
                <a:cubicBezTo>
                  <a:pt x="200" y="61"/>
                  <a:pt x="200" y="59"/>
                  <a:pt x="200" y="56"/>
                </a:cubicBezTo>
                <a:cubicBezTo>
                  <a:pt x="201" y="52"/>
                  <a:pt x="202" y="48"/>
                  <a:pt x="205" y="45"/>
                </a:cubicBezTo>
                <a:cubicBezTo>
                  <a:pt x="208" y="42"/>
                  <a:pt x="211" y="40"/>
                  <a:pt x="215" y="40"/>
                </a:cubicBezTo>
                <a:cubicBezTo>
                  <a:pt x="217" y="40"/>
                  <a:pt x="220" y="41"/>
                  <a:pt x="222" y="42"/>
                </a:cubicBezTo>
                <a:cubicBezTo>
                  <a:pt x="222" y="39"/>
                  <a:pt x="222" y="36"/>
                  <a:pt x="222" y="32"/>
                </a:cubicBezTo>
                <a:cubicBezTo>
                  <a:pt x="222" y="32"/>
                  <a:pt x="222" y="32"/>
                  <a:pt x="221" y="31"/>
                </a:cubicBezTo>
                <a:cubicBezTo>
                  <a:pt x="220" y="31"/>
                  <a:pt x="219" y="31"/>
                  <a:pt x="217" y="31"/>
                </a:cubicBezTo>
                <a:cubicBezTo>
                  <a:pt x="213" y="31"/>
                  <a:pt x="210" y="32"/>
                  <a:pt x="206" y="35"/>
                </a:cubicBezTo>
                <a:cubicBezTo>
                  <a:pt x="204" y="37"/>
                  <a:pt x="202" y="39"/>
                  <a:pt x="201" y="42"/>
                </a:cubicBezTo>
                <a:cubicBezTo>
                  <a:pt x="201" y="43"/>
                  <a:pt x="200" y="44"/>
                  <a:pt x="200" y="44"/>
                </a:cubicBezTo>
                <a:cubicBezTo>
                  <a:pt x="200" y="44"/>
                  <a:pt x="200" y="44"/>
                  <a:pt x="200" y="44"/>
                </a:cubicBezTo>
                <a:close/>
                <a:moveTo>
                  <a:pt x="1032" y="44"/>
                </a:moveTo>
                <a:cubicBezTo>
                  <a:pt x="1032" y="44"/>
                  <a:pt x="1032" y="44"/>
                  <a:pt x="1032" y="43"/>
                </a:cubicBezTo>
                <a:cubicBezTo>
                  <a:pt x="1032" y="40"/>
                  <a:pt x="1032" y="37"/>
                  <a:pt x="1032" y="33"/>
                </a:cubicBezTo>
                <a:cubicBezTo>
                  <a:pt x="1032" y="32"/>
                  <a:pt x="1031" y="32"/>
                  <a:pt x="1030" y="32"/>
                </a:cubicBezTo>
                <a:cubicBezTo>
                  <a:pt x="1028" y="32"/>
                  <a:pt x="1026" y="32"/>
                  <a:pt x="1023" y="32"/>
                </a:cubicBezTo>
                <a:cubicBezTo>
                  <a:pt x="1021" y="32"/>
                  <a:pt x="1021" y="32"/>
                  <a:pt x="1021" y="34"/>
                </a:cubicBezTo>
                <a:cubicBezTo>
                  <a:pt x="1021" y="54"/>
                  <a:pt x="1021" y="74"/>
                  <a:pt x="1021" y="94"/>
                </a:cubicBezTo>
                <a:cubicBezTo>
                  <a:pt x="1021" y="94"/>
                  <a:pt x="1021" y="94"/>
                  <a:pt x="1021" y="94"/>
                </a:cubicBezTo>
                <a:cubicBezTo>
                  <a:pt x="1021" y="95"/>
                  <a:pt x="1021" y="95"/>
                  <a:pt x="1023" y="95"/>
                </a:cubicBezTo>
                <a:cubicBezTo>
                  <a:pt x="1025" y="95"/>
                  <a:pt x="1027" y="95"/>
                  <a:pt x="1030" y="95"/>
                </a:cubicBezTo>
                <a:cubicBezTo>
                  <a:pt x="1032" y="95"/>
                  <a:pt x="1032" y="96"/>
                  <a:pt x="1032" y="94"/>
                </a:cubicBezTo>
                <a:cubicBezTo>
                  <a:pt x="1032" y="84"/>
                  <a:pt x="1032" y="74"/>
                  <a:pt x="1032" y="63"/>
                </a:cubicBezTo>
                <a:cubicBezTo>
                  <a:pt x="1032" y="61"/>
                  <a:pt x="1032" y="59"/>
                  <a:pt x="1032" y="57"/>
                </a:cubicBezTo>
                <a:cubicBezTo>
                  <a:pt x="1033" y="52"/>
                  <a:pt x="1034" y="48"/>
                  <a:pt x="1038" y="44"/>
                </a:cubicBezTo>
                <a:cubicBezTo>
                  <a:pt x="1040" y="42"/>
                  <a:pt x="1043" y="40"/>
                  <a:pt x="1047" y="40"/>
                </a:cubicBezTo>
                <a:cubicBezTo>
                  <a:pt x="1049" y="40"/>
                  <a:pt x="1052" y="41"/>
                  <a:pt x="1054" y="42"/>
                </a:cubicBezTo>
                <a:cubicBezTo>
                  <a:pt x="1054" y="39"/>
                  <a:pt x="1054" y="36"/>
                  <a:pt x="1054" y="33"/>
                </a:cubicBezTo>
                <a:cubicBezTo>
                  <a:pt x="1054" y="32"/>
                  <a:pt x="1054" y="32"/>
                  <a:pt x="1053" y="31"/>
                </a:cubicBezTo>
                <a:cubicBezTo>
                  <a:pt x="1052" y="31"/>
                  <a:pt x="1050" y="31"/>
                  <a:pt x="1049" y="31"/>
                </a:cubicBezTo>
                <a:cubicBezTo>
                  <a:pt x="1045" y="31"/>
                  <a:pt x="1042" y="32"/>
                  <a:pt x="1039" y="34"/>
                </a:cubicBezTo>
                <a:cubicBezTo>
                  <a:pt x="1036" y="37"/>
                  <a:pt x="1034" y="39"/>
                  <a:pt x="1033" y="43"/>
                </a:cubicBezTo>
                <a:cubicBezTo>
                  <a:pt x="1032" y="43"/>
                  <a:pt x="1032" y="44"/>
                  <a:pt x="1032" y="45"/>
                </a:cubicBezTo>
                <a:cubicBezTo>
                  <a:pt x="1032" y="44"/>
                  <a:pt x="1032" y="44"/>
                  <a:pt x="1032" y="44"/>
                </a:cubicBezTo>
                <a:close/>
                <a:moveTo>
                  <a:pt x="868" y="43"/>
                </a:moveTo>
                <a:cubicBezTo>
                  <a:pt x="868" y="40"/>
                  <a:pt x="868" y="37"/>
                  <a:pt x="868" y="33"/>
                </a:cubicBezTo>
                <a:cubicBezTo>
                  <a:pt x="868" y="32"/>
                  <a:pt x="868" y="32"/>
                  <a:pt x="867" y="32"/>
                </a:cubicBezTo>
                <a:cubicBezTo>
                  <a:pt x="865" y="32"/>
                  <a:pt x="862" y="32"/>
                  <a:pt x="860" y="32"/>
                </a:cubicBezTo>
                <a:cubicBezTo>
                  <a:pt x="858" y="32"/>
                  <a:pt x="858" y="32"/>
                  <a:pt x="858" y="34"/>
                </a:cubicBezTo>
                <a:cubicBezTo>
                  <a:pt x="858" y="54"/>
                  <a:pt x="858" y="74"/>
                  <a:pt x="858" y="94"/>
                </a:cubicBezTo>
                <a:cubicBezTo>
                  <a:pt x="858" y="94"/>
                  <a:pt x="858" y="94"/>
                  <a:pt x="858" y="95"/>
                </a:cubicBezTo>
                <a:cubicBezTo>
                  <a:pt x="858" y="95"/>
                  <a:pt x="858" y="95"/>
                  <a:pt x="859" y="95"/>
                </a:cubicBezTo>
                <a:cubicBezTo>
                  <a:pt x="862" y="95"/>
                  <a:pt x="865" y="95"/>
                  <a:pt x="868" y="95"/>
                </a:cubicBezTo>
                <a:cubicBezTo>
                  <a:pt x="868" y="95"/>
                  <a:pt x="868" y="95"/>
                  <a:pt x="868" y="95"/>
                </a:cubicBezTo>
                <a:cubicBezTo>
                  <a:pt x="868" y="94"/>
                  <a:pt x="868" y="94"/>
                  <a:pt x="868" y="94"/>
                </a:cubicBezTo>
                <a:cubicBezTo>
                  <a:pt x="868" y="84"/>
                  <a:pt x="868" y="74"/>
                  <a:pt x="868" y="65"/>
                </a:cubicBezTo>
                <a:cubicBezTo>
                  <a:pt x="868" y="62"/>
                  <a:pt x="868" y="60"/>
                  <a:pt x="869" y="58"/>
                </a:cubicBezTo>
                <a:cubicBezTo>
                  <a:pt x="869" y="53"/>
                  <a:pt x="871" y="49"/>
                  <a:pt x="874" y="45"/>
                </a:cubicBezTo>
                <a:cubicBezTo>
                  <a:pt x="878" y="39"/>
                  <a:pt x="886" y="40"/>
                  <a:pt x="890" y="42"/>
                </a:cubicBezTo>
                <a:cubicBezTo>
                  <a:pt x="891" y="42"/>
                  <a:pt x="891" y="42"/>
                  <a:pt x="891" y="42"/>
                </a:cubicBezTo>
                <a:cubicBezTo>
                  <a:pt x="891" y="39"/>
                  <a:pt x="891" y="36"/>
                  <a:pt x="891" y="33"/>
                </a:cubicBezTo>
                <a:cubicBezTo>
                  <a:pt x="891" y="32"/>
                  <a:pt x="891" y="32"/>
                  <a:pt x="890" y="31"/>
                </a:cubicBezTo>
                <a:cubicBezTo>
                  <a:pt x="889" y="31"/>
                  <a:pt x="888" y="31"/>
                  <a:pt x="886" y="31"/>
                </a:cubicBezTo>
                <a:cubicBezTo>
                  <a:pt x="882" y="31"/>
                  <a:pt x="878" y="32"/>
                  <a:pt x="874" y="35"/>
                </a:cubicBezTo>
                <a:cubicBezTo>
                  <a:pt x="872" y="38"/>
                  <a:pt x="871" y="40"/>
                  <a:pt x="869" y="43"/>
                </a:cubicBezTo>
                <a:cubicBezTo>
                  <a:pt x="869" y="44"/>
                  <a:pt x="869" y="44"/>
                  <a:pt x="868" y="45"/>
                </a:cubicBezTo>
                <a:cubicBezTo>
                  <a:pt x="868" y="44"/>
                  <a:pt x="868" y="44"/>
                  <a:pt x="868" y="43"/>
                </a:cubicBezTo>
                <a:close/>
                <a:moveTo>
                  <a:pt x="119" y="58"/>
                </a:moveTo>
                <a:cubicBezTo>
                  <a:pt x="119" y="50"/>
                  <a:pt x="119" y="42"/>
                  <a:pt x="119" y="34"/>
                </a:cubicBezTo>
                <a:cubicBezTo>
                  <a:pt x="119" y="32"/>
                  <a:pt x="119" y="32"/>
                  <a:pt x="117" y="32"/>
                </a:cubicBezTo>
                <a:cubicBezTo>
                  <a:pt x="115" y="32"/>
                  <a:pt x="113" y="32"/>
                  <a:pt x="110" y="32"/>
                </a:cubicBezTo>
                <a:cubicBezTo>
                  <a:pt x="108" y="32"/>
                  <a:pt x="109" y="32"/>
                  <a:pt x="109" y="34"/>
                </a:cubicBezTo>
                <a:cubicBezTo>
                  <a:pt x="109" y="54"/>
                  <a:pt x="109" y="74"/>
                  <a:pt x="109" y="94"/>
                </a:cubicBezTo>
                <a:cubicBezTo>
                  <a:pt x="109" y="94"/>
                  <a:pt x="109" y="94"/>
                  <a:pt x="109" y="95"/>
                </a:cubicBezTo>
                <a:cubicBezTo>
                  <a:pt x="109" y="95"/>
                  <a:pt x="109" y="95"/>
                  <a:pt x="109" y="95"/>
                </a:cubicBezTo>
                <a:cubicBezTo>
                  <a:pt x="112" y="95"/>
                  <a:pt x="115" y="95"/>
                  <a:pt x="118" y="95"/>
                </a:cubicBezTo>
                <a:cubicBezTo>
                  <a:pt x="119" y="95"/>
                  <a:pt x="119" y="95"/>
                  <a:pt x="119" y="95"/>
                </a:cubicBezTo>
                <a:cubicBezTo>
                  <a:pt x="119" y="94"/>
                  <a:pt x="119" y="94"/>
                  <a:pt x="119" y="94"/>
                </a:cubicBezTo>
                <a:cubicBezTo>
                  <a:pt x="119" y="84"/>
                  <a:pt x="119" y="74"/>
                  <a:pt x="119" y="64"/>
                </a:cubicBezTo>
                <a:cubicBezTo>
                  <a:pt x="119" y="62"/>
                  <a:pt x="119" y="60"/>
                  <a:pt x="119" y="58"/>
                </a:cubicBezTo>
                <a:close/>
                <a:moveTo>
                  <a:pt x="114" y="3"/>
                </a:moveTo>
                <a:cubicBezTo>
                  <a:pt x="110" y="3"/>
                  <a:pt x="107" y="6"/>
                  <a:pt x="107" y="9"/>
                </a:cubicBezTo>
                <a:cubicBezTo>
                  <a:pt x="107" y="13"/>
                  <a:pt x="110" y="16"/>
                  <a:pt x="114" y="16"/>
                </a:cubicBezTo>
                <a:cubicBezTo>
                  <a:pt x="118" y="16"/>
                  <a:pt x="121" y="13"/>
                  <a:pt x="121" y="9"/>
                </a:cubicBezTo>
                <a:cubicBezTo>
                  <a:pt x="121" y="6"/>
                  <a:pt x="118" y="3"/>
                  <a:pt x="114" y="3"/>
                </a:cubicBezTo>
                <a:close/>
                <a:moveTo>
                  <a:pt x="480" y="36"/>
                </a:moveTo>
                <a:cubicBezTo>
                  <a:pt x="479" y="36"/>
                  <a:pt x="479" y="36"/>
                  <a:pt x="478" y="35"/>
                </a:cubicBezTo>
                <a:cubicBezTo>
                  <a:pt x="478" y="35"/>
                  <a:pt x="478" y="34"/>
                  <a:pt x="478" y="34"/>
                </a:cubicBezTo>
                <a:cubicBezTo>
                  <a:pt x="477" y="34"/>
                  <a:pt x="477" y="33"/>
                  <a:pt x="477" y="33"/>
                </a:cubicBezTo>
                <a:cubicBezTo>
                  <a:pt x="476" y="34"/>
                  <a:pt x="477" y="35"/>
                  <a:pt x="477" y="36"/>
                </a:cubicBezTo>
                <a:cubicBezTo>
                  <a:pt x="478" y="36"/>
                  <a:pt x="479" y="37"/>
                  <a:pt x="480" y="36"/>
                </a:cubicBezTo>
                <a:cubicBezTo>
                  <a:pt x="480" y="36"/>
                  <a:pt x="480" y="36"/>
                  <a:pt x="480" y="36"/>
                </a:cubicBezTo>
                <a:close/>
                <a:moveTo>
                  <a:pt x="480" y="33"/>
                </a:moveTo>
                <a:cubicBezTo>
                  <a:pt x="480" y="33"/>
                  <a:pt x="480" y="33"/>
                  <a:pt x="480" y="33"/>
                </a:cubicBezTo>
                <a:cubicBezTo>
                  <a:pt x="480" y="33"/>
                  <a:pt x="480" y="33"/>
                  <a:pt x="480" y="33"/>
                </a:cubicBezTo>
                <a:cubicBezTo>
                  <a:pt x="481" y="34"/>
                  <a:pt x="480" y="35"/>
                  <a:pt x="481" y="35"/>
                </a:cubicBezTo>
                <a:cubicBezTo>
                  <a:pt x="481" y="36"/>
                  <a:pt x="481" y="35"/>
                  <a:pt x="481" y="35"/>
                </a:cubicBezTo>
                <a:cubicBezTo>
                  <a:pt x="482" y="34"/>
                  <a:pt x="482" y="34"/>
                  <a:pt x="481" y="33"/>
                </a:cubicBezTo>
                <a:cubicBezTo>
                  <a:pt x="481" y="33"/>
                  <a:pt x="480" y="33"/>
                  <a:pt x="480" y="33"/>
                </a:cubicBezTo>
                <a:close/>
                <a:moveTo>
                  <a:pt x="1059" y="36"/>
                </a:moveTo>
                <a:cubicBezTo>
                  <a:pt x="1059" y="36"/>
                  <a:pt x="1058" y="36"/>
                  <a:pt x="1058" y="35"/>
                </a:cubicBezTo>
                <a:cubicBezTo>
                  <a:pt x="1058" y="35"/>
                  <a:pt x="1058" y="35"/>
                  <a:pt x="1057" y="35"/>
                </a:cubicBezTo>
                <a:cubicBezTo>
                  <a:pt x="1057" y="35"/>
                  <a:pt x="1057" y="35"/>
                  <a:pt x="1057" y="35"/>
                </a:cubicBezTo>
                <a:cubicBezTo>
                  <a:pt x="1057" y="36"/>
                  <a:pt x="1057" y="36"/>
                  <a:pt x="1058" y="36"/>
                </a:cubicBezTo>
                <a:cubicBezTo>
                  <a:pt x="1059" y="37"/>
                  <a:pt x="1059" y="36"/>
                  <a:pt x="1059" y="36"/>
                </a:cubicBezTo>
                <a:close/>
                <a:moveTo>
                  <a:pt x="478" y="33"/>
                </a:moveTo>
                <a:cubicBezTo>
                  <a:pt x="478" y="33"/>
                  <a:pt x="478" y="33"/>
                  <a:pt x="478" y="33"/>
                </a:cubicBezTo>
                <a:cubicBezTo>
                  <a:pt x="479" y="33"/>
                  <a:pt x="479" y="33"/>
                  <a:pt x="480" y="33"/>
                </a:cubicBezTo>
                <a:cubicBezTo>
                  <a:pt x="480" y="33"/>
                  <a:pt x="480" y="33"/>
                  <a:pt x="480" y="33"/>
                </a:cubicBezTo>
                <a:cubicBezTo>
                  <a:pt x="480" y="33"/>
                  <a:pt x="480" y="33"/>
                  <a:pt x="480" y="33"/>
                </a:cubicBezTo>
                <a:cubicBezTo>
                  <a:pt x="480" y="33"/>
                  <a:pt x="480" y="32"/>
                  <a:pt x="480" y="32"/>
                </a:cubicBezTo>
                <a:cubicBezTo>
                  <a:pt x="480" y="32"/>
                  <a:pt x="479" y="32"/>
                  <a:pt x="478" y="32"/>
                </a:cubicBezTo>
                <a:cubicBezTo>
                  <a:pt x="478" y="32"/>
                  <a:pt x="478" y="32"/>
                  <a:pt x="478" y="33"/>
                </a:cubicBezTo>
                <a:close/>
                <a:moveTo>
                  <a:pt x="1057" y="34"/>
                </a:moveTo>
                <a:cubicBezTo>
                  <a:pt x="1058" y="34"/>
                  <a:pt x="1058" y="33"/>
                  <a:pt x="1058" y="33"/>
                </a:cubicBezTo>
                <a:cubicBezTo>
                  <a:pt x="1058" y="33"/>
                  <a:pt x="1058" y="33"/>
                  <a:pt x="1058" y="33"/>
                </a:cubicBezTo>
                <a:cubicBezTo>
                  <a:pt x="1058" y="32"/>
                  <a:pt x="1058" y="32"/>
                  <a:pt x="1058" y="32"/>
                </a:cubicBezTo>
                <a:cubicBezTo>
                  <a:pt x="1057" y="32"/>
                  <a:pt x="1057" y="33"/>
                  <a:pt x="1057" y="34"/>
                </a:cubicBezTo>
                <a:cubicBezTo>
                  <a:pt x="1057" y="34"/>
                  <a:pt x="1057" y="34"/>
                  <a:pt x="1057" y="34"/>
                </a:cubicBezTo>
                <a:close/>
                <a:moveTo>
                  <a:pt x="1060" y="33"/>
                </a:moveTo>
                <a:cubicBezTo>
                  <a:pt x="1060" y="33"/>
                  <a:pt x="1060" y="33"/>
                  <a:pt x="1060" y="33"/>
                </a:cubicBezTo>
                <a:cubicBezTo>
                  <a:pt x="1060" y="33"/>
                  <a:pt x="1060" y="33"/>
                  <a:pt x="1061" y="34"/>
                </a:cubicBezTo>
                <a:cubicBezTo>
                  <a:pt x="1061" y="34"/>
                  <a:pt x="1061" y="34"/>
                  <a:pt x="1061" y="33"/>
                </a:cubicBezTo>
                <a:cubicBezTo>
                  <a:pt x="1061" y="33"/>
                  <a:pt x="1061" y="32"/>
                  <a:pt x="1060" y="32"/>
                </a:cubicBezTo>
                <a:cubicBezTo>
                  <a:pt x="1060" y="32"/>
                  <a:pt x="1060" y="32"/>
                  <a:pt x="1060" y="33"/>
                </a:cubicBezTo>
                <a:close/>
                <a:moveTo>
                  <a:pt x="1058" y="32"/>
                </a:moveTo>
                <a:cubicBezTo>
                  <a:pt x="1058" y="32"/>
                  <a:pt x="1058" y="32"/>
                  <a:pt x="1058" y="33"/>
                </a:cubicBezTo>
                <a:cubicBezTo>
                  <a:pt x="1059" y="33"/>
                  <a:pt x="1059" y="33"/>
                  <a:pt x="1060" y="32"/>
                </a:cubicBezTo>
                <a:cubicBezTo>
                  <a:pt x="1060" y="32"/>
                  <a:pt x="1060" y="32"/>
                  <a:pt x="1060" y="32"/>
                </a:cubicBezTo>
                <a:cubicBezTo>
                  <a:pt x="1059" y="32"/>
                  <a:pt x="1059" y="32"/>
                  <a:pt x="1058" y="32"/>
                </a:cubicBezTo>
                <a:close/>
                <a:moveTo>
                  <a:pt x="1060" y="36"/>
                </a:moveTo>
                <a:cubicBezTo>
                  <a:pt x="1060" y="36"/>
                  <a:pt x="1060" y="36"/>
                  <a:pt x="1059" y="36"/>
                </a:cubicBezTo>
                <a:cubicBezTo>
                  <a:pt x="1059" y="36"/>
                  <a:pt x="1059" y="36"/>
                  <a:pt x="1059" y="36"/>
                </a:cubicBezTo>
                <a:cubicBezTo>
                  <a:pt x="1059" y="36"/>
                  <a:pt x="1058" y="36"/>
                  <a:pt x="1058" y="36"/>
                </a:cubicBezTo>
                <a:cubicBezTo>
                  <a:pt x="1059" y="37"/>
                  <a:pt x="1059" y="37"/>
                  <a:pt x="1060" y="36"/>
                </a:cubicBezTo>
                <a:close/>
                <a:moveTo>
                  <a:pt x="1061" y="35"/>
                </a:moveTo>
                <a:cubicBezTo>
                  <a:pt x="1061" y="35"/>
                  <a:pt x="1061" y="35"/>
                  <a:pt x="1061" y="35"/>
                </a:cubicBezTo>
                <a:cubicBezTo>
                  <a:pt x="1061" y="34"/>
                  <a:pt x="1061" y="34"/>
                  <a:pt x="1061" y="33"/>
                </a:cubicBezTo>
                <a:cubicBezTo>
                  <a:pt x="1061" y="33"/>
                  <a:pt x="1061" y="33"/>
                  <a:pt x="1061" y="33"/>
                </a:cubicBezTo>
                <a:cubicBezTo>
                  <a:pt x="1061" y="34"/>
                  <a:pt x="1061" y="34"/>
                  <a:pt x="1061" y="35"/>
                </a:cubicBezTo>
                <a:close/>
                <a:moveTo>
                  <a:pt x="1061" y="36"/>
                </a:moveTo>
                <a:cubicBezTo>
                  <a:pt x="1061" y="36"/>
                  <a:pt x="1061" y="36"/>
                  <a:pt x="1060" y="35"/>
                </a:cubicBezTo>
                <a:cubicBezTo>
                  <a:pt x="1060" y="35"/>
                  <a:pt x="1060" y="35"/>
                  <a:pt x="1060" y="36"/>
                </a:cubicBezTo>
                <a:cubicBezTo>
                  <a:pt x="1060" y="36"/>
                  <a:pt x="1059" y="36"/>
                  <a:pt x="1059" y="36"/>
                </a:cubicBezTo>
                <a:cubicBezTo>
                  <a:pt x="1059" y="36"/>
                  <a:pt x="1060" y="36"/>
                  <a:pt x="1060" y="36"/>
                </a:cubicBezTo>
                <a:cubicBezTo>
                  <a:pt x="1060" y="36"/>
                  <a:pt x="1061" y="36"/>
                  <a:pt x="1061" y="36"/>
                </a:cubicBezTo>
                <a:close/>
                <a:moveTo>
                  <a:pt x="1057" y="35"/>
                </a:moveTo>
                <a:cubicBezTo>
                  <a:pt x="1057" y="35"/>
                  <a:pt x="1057" y="35"/>
                  <a:pt x="1057" y="35"/>
                </a:cubicBezTo>
                <a:cubicBezTo>
                  <a:pt x="1057" y="34"/>
                  <a:pt x="1057" y="34"/>
                  <a:pt x="1057" y="34"/>
                </a:cubicBezTo>
                <a:cubicBezTo>
                  <a:pt x="1057" y="34"/>
                  <a:pt x="1057" y="34"/>
                  <a:pt x="1057" y="34"/>
                </a:cubicBezTo>
                <a:cubicBezTo>
                  <a:pt x="1057" y="34"/>
                  <a:pt x="1057" y="35"/>
                  <a:pt x="1057" y="35"/>
                </a:cubicBezTo>
                <a:close/>
                <a:moveTo>
                  <a:pt x="480" y="36"/>
                </a:moveTo>
                <a:cubicBezTo>
                  <a:pt x="480" y="36"/>
                  <a:pt x="480" y="36"/>
                  <a:pt x="480" y="36"/>
                </a:cubicBezTo>
                <a:cubicBezTo>
                  <a:pt x="480" y="35"/>
                  <a:pt x="480" y="35"/>
                  <a:pt x="480" y="35"/>
                </a:cubicBezTo>
                <a:cubicBezTo>
                  <a:pt x="480" y="35"/>
                  <a:pt x="480" y="35"/>
                  <a:pt x="480" y="35"/>
                </a:cubicBezTo>
                <a:cubicBezTo>
                  <a:pt x="480" y="36"/>
                  <a:pt x="480" y="36"/>
                  <a:pt x="480" y="36"/>
                </a:cubicBezTo>
                <a:cubicBezTo>
                  <a:pt x="480" y="36"/>
                  <a:pt x="480" y="36"/>
                  <a:pt x="480" y="36"/>
                </a:cubicBezTo>
                <a:cubicBezTo>
                  <a:pt x="480" y="36"/>
                  <a:pt x="480" y="36"/>
                  <a:pt x="480" y="36"/>
                </a:cubicBezTo>
                <a:close/>
                <a:moveTo>
                  <a:pt x="1061" y="35"/>
                </a:moveTo>
                <a:cubicBezTo>
                  <a:pt x="1061" y="35"/>
                  <a:pt x="1061" y="35"/>
                  <a:pt x="1061" y="35"/>
                </a:cubicBezTo>
                <a:cubicBezTo>
                  <a:pt x="1060" y="35"/>
                  <a:pt x="1060" y="35"/>
                  <a:pt x="1060" y="36"/>
                </a:cubicBezTo>
                <a:cubicBezTo>
                  <a:pt x="1060" y="36"/>
                  <a:pt x="1061" y="36"/>
                  <a:pt x="1061" y="36"/>
                </a:cubicBezTo>
                <a:cubicBezTo>
                  <a:pt x="1061" y="36"/>
                  <a:pt x="1061" y="35"/>
                  <a:pt x="1061" y="35"/>
                </a:cubicBezTo>
                <a:close/>
                <a:moveTo>
                  <a:pt x="478" y="33"/>
                </a:moveTo>
                <a:cubicBezTo>
                  <a:pt x="478" y="33"/>
                  <a:pt x="478" y="33"/>
                  <a:pt x="478" y="33"/>
                </a:cubicBezTo>
                <a:cubicBezTo>
                  <a:pt x="477" y="33"/>
                  <a:pt x="477" y="33"/>
                  <a:pt x="477" y="33"/>
                </a:cubicBezTo>
                <a:cubicBezTo>
                  <a:pt x="477" y="33"/>
                  <a:pt x="477" y="33"/>
                  <a:pt x="477" y="33"/>
                </a:cubicBezTo>
                <a:cubicBezTo>
                  <a:pt x="477" y="33"/>
                  <a:pt x="477" y="34"/>
                  <a:pt x="477" y="34"/>
                </a:cubicBezTo>
                <a:cubicBezTo>
                  <a:pt x="478" y="34"/>
                  <a:pt x="478" y="33"/>
                  <a:pt x="478" y="33"/>
                </a:cubicBezTo>
                <a:close/>
                <a:moveTo>
                  <a:pt x="477" y="33"/>
                </a:moveTo>
                <a:cubicBezTo>
                  <a:pt x="478" y="33"/>
                  <a:pt x="478" y="33"/>
                  <a:pt x="478" y="33"/>
                </a:cubicBezTo>
                <a:cubicBezTo>
                  <a:pt x="478" y="33"/>
                  <a:pt x="478" y="33"/>
                  <a:pt x="478" y="33"/>
                </a:cubicBezTo>
                <a:cubicBezTo>
                  <a:pt x="478" y="33"/>
                  <a:pt x="478" y="33"/>
                  <a:pt x="478" y="33"/>
                </a:cubicBezTo>
                <a:cubicBezTo>
                  <a:pt x="478" y="33"/>
                  <a:pt x="478" y="33"/>
                  <a:pt x="478" y="33"/>
                </a:cubicBezTo>
                <a:cubicBezTo>
                  <a:pt x="478" y="33"/>
                  <a:pt x="478" y="32"/>
                  <a:pt x="478" y="32"/>
                </a:cubicBezTo>
                <a:cubicBezTo>
                  <a:pt x="478" y="32"/>
                  <a:pt x="478" y="32"/>
                  <a:pt x="478" y="32"/>
                </a:cubicBezTo>
                <a:cubicBezTo>
                  <a:pt x="478" y="32"/>
                  <a:pt x="478" y="32"/>
                  <a:pt x="477" y="33"/>
                </a:cubicBezTo>
                <a:close/>
                <a:moveTo>
                  <a:pt x="481" y="36"/>
                </a:moveTo>
                <a:cubicBezTo>
                  <a:pt x="481" y="36"/>
                  <a:pt x="481" y="36"/>
                  <a:pt x="481" y="36"/>
                </a:cubicBezTo>
                <a:cubicBezTo>
                  <a:pt x="480" y="36"/>
                  <a:pt x="480" y="36"/>
                  <a:pt x="480" y="36"/>
                </a:cubicBezTo>
                <a:cubicBezTo>
                  <a:pt x="480" y="36"/>
                  <a:pt x="480" y="36"/>
                  <a:pt x="480" y="36"/>
                </a:cubicBezTo>
                <a:cubicBezTo>
                  <a:pt x="481" y="36"/>
                  <a:pt x="481" y="36"/>
                  <a:pt x="481" y="36"/>
                </a:cubicBezTo>
                <a:close/>
                <a:moveTo>
                  <a:pt x="481" y="33"/>
                </a:moveTo>
                <a:cubicBezTo>
                  <a:pt x="481" y="33"/>
                  <a:pt x="481" y="32"/>
                  <a:pt x="480" y="32"/>
                </a:cubicBezTo>
                <a:cubicBezTo>
                  <a:pt x="480" y="32"/>
                  <a:pt x="480" y="33"/>
                  <a:pt x="480" y="33"/>
                </a:cubicBezTo>
                <a:cubicBezTo>
                  <a:pt x="481" y="33"/>
                  <a:pt x="481" y="33"/>
                  <a:pt x="481" y="33"/>
                </a:cubicBezTo>
                <a:close/>
                <a:moveTo>
                  <a:pt x="481" y="36"/>
                </a:moveTo>
                <a:cubicBezTo>
                  <a:pt x="481" y="36"/>
                  <a:pt x="481" y="36"/>
                  <a:pt x="481" y="36"/>
                </a:cubicBezTo>
                <a:cubicBezTo>
                  <a:pt x="481" y="36"/>
                  <a:pt x="481" y="36"/>
                  <a:pt x="481" y="35"/>
                </a:cubicBezTo>
                <a:cubicBezTo>
                  <a:pt x="481" y="35"/>
                  <a:pt x="481" y="35"/>
                  <a:pt x="481" y="35"/>
                </a:cubicBezTo>
                <a:cubicBezTo>
                  <a:pt x="481" y="35"/>
                  <a:pt x="480" y="36"/>
                  <a:pt x="481" y="36"/>
                </a:cubicBezTo>
                <a:close/>
                <a:moveTo>
                  <a:pt x="637" y="52"/>
                </a:moveTo>
                <a:cubicBezTo>
                  <a:pt x="637" y="46"/>
                  <a:pt x="636" y="39"/>
                  <a:pt x="634" y="33"/>
                </a:cubicBezTo>
                <a:cubicBezTo>
                  <a:pt x="631" y="26"/>
                  <a:pt x="627" y="21"/>
                  <a:pt x="620" y="17"/>
                </a:cubicBezTo>
                <a:cubicBezTo>
                  <a:pt x="614" y="14"/>
                  <a:pt x="607" y="14"/>
                  <a:pt x="600" y="15"/>
                </a:cubicBezTo>
                <a:cubicBezTo>
                  <a:pt x="591" y="17"/>
                  <a:pt x="584" y="22"/>
                  <a:pt x="580" y="30"/>
                </a:cubicBezTo>
                <a:cubicBezTo>
                  <a:pt x="577" y="35"/>
                  <a:pt x="576" y="40"/>
                  <a:pt x="575" y="46"/>
                </a:cubicBezTo>
                <a:cubicBezTo>
                  <a:pt x="574" y="54"/>
                  <a:pt x="575" y="61"/>
                  <a:pt x="578" y="68"/>
                </a:cubicBezTo>
                <a:cubicBezTo>
                  <a:pt x="581" y="76"/>
                  <a:pt x="586" y="82"/>
                  <a:pt x="594" y="85"/>
                </a:cubicBezTo>
                <a:cubicBezTo>
                  <a:pt x="599" y="87"/>
                  <a:pt x="604" y="88"/>
                  <a:pt x="610" y="87"/>
                </a:cubicBezTo>
                <a:cubicBezTo>
                  <a:pt x="620" y="86"/>
                  <a:pt x="628" y="81"/>
                  <a:pt x="632" y="72"/>
                </a:cubicBezTo>
                <a:cubicBezTo>
                  <a:pt x="636" y="66"/>
                  <a:pt x="637" y="60"/>
                  <a:pt x="637" y="52"/>
                </a:cubicBezTo>
                <a:cubicBezTo>
                  <a:pt x="637" y="52"/>
                  <a:pt x="637" y="52"/>
                  <a:pt x="637" y="52"/>
                </a:cubicBezTo>
                <a:close/>
                <a:moveTo>
                  <a:pt x="967" y="58"/>
                </a:moveTo>
                <a:cubicBezTo>
                  <a:pt x="977" y="58"/>
                  <a:pt x="988" y="58"/>
                  <a:pt x="999" y="58"/>
                </a:cubicBezTo>
                <a:cubicBezTo>
                  <a:pt x="1000" y="58"/>
                  <a:pt x="1000" y="57"/>
                  <a:pt x="1000" y="57"/>
                </a:cubicBezTo>
                <a:cubicBezTo>
                  <a:pt x="1000" y="54"/>
                  <a:pt x="999" y="51"/>
                  <a:pt x="998" y="48"/>
                </a:cubicBezTo>
                <a:cubicBezTo>
                  <a:pt x="997" y="44"/>
                  <a:pt x="994" y="42"/>
                  <a:pt x="991" y="40"/>
                </a:cubicBezTo>
                <a:cubicBezTo>
                  <a:pt x="985" y="38"/>
                  <a:pt x="980" y="39"/>
                  <a:pt x="975" y="42"/>
                </a:cubicBezTo>
                <a:cubicBezTo>
                  <a:pt x="969" y="46"/>
                  <a:pt x="967" y="51"/>
                  <a:pt x="966" y="58"/>
                </a:cubicBezTo>
                <a:cubicBezTo>
                  <a:pt x="966" y="58"/>
                  <a:pt x="966" y="58"/>
                  <a:pt x="967" y="58"/>
                </a:cubicBezTo>
                <a:close/>
                <a:moveTo>
                  <a:pt x="804" y="58"/>
                </a:moveTo>
                <a:cubicBezTo>
                  <a:pt x="814" y="58"/>
                  <a:pt x="825" y="58"/>
                  <a:pt x="836" y="58"/>
                </a:cubicBezTo>
                <a:cubicBezTo>
                  <a:pt x="836" y="58"/>
                  <a:pt x="836" y="58"/>
                  <a:pt x="836" y="58"/>
                </a:cubicBezTo>
                <a:cubicBezTo>
                  <a:pt x="837" y="58"/>
                  <a:pt x="837" y="57"/>
                  <a:pt x="837" y="57"/>
                </a:cubicBezTo>
                <a:cubicBezTo>
                  <a:pt x="837" y="54"/>
                  <a:pt x="836" y="51"/>
                  <a:pt x="835" y="49"/>
                </a:cubicBezTo>
                <a:cubicBezTo>
                  <a:pt x="834" y="44"/>
                  <a:pt x="831" y="41"/>
                  <a:pt x="826" y="40"/>
                </a:cubicBezTo>
                <a:cubicBezTo>
                  <a:pt x="819" y="38"/>
                  <a:pt x="813" y="40"/>
                  <a:pt x="809" y="45"/>
                </a:cubicBezTo>
                <a:cubicBezTo>
                  <a:pt x="805" y="48"/>
                  <a:pt x="804" y="53"/>
                  <a:pt x="803" y="58"/>
                </a:cubicBezTo>
                <a:cubicBezTo>
                  <a:pt x="803" y="58"/>
                  <a:pt x="803" y="58"/>
                  <a:pt x="804" y="58"/>
                </a:cubicBezTo>
                <a:close/>
                <a:moveTo>
                  <a:pt x="234" y="69"/>
                </a:moveTo>
                <a:cubicBezTo>
                  <a:pt x="234" y="70"/>
                  <a:pt x="234" y="72"/>
                  <a:pt x="235" y="73"/>
                </a:cubicBezTo>
                <a:cubicBezTo>
                  <a:pt x="236" y="80"/>
                  <a:pt x="240" y="85"/>
                  <a:pt x="247" y="87"/>
                </a:cubicBezTo>
                <a:cubicBezTo>
                  <a:pt x="250" y="88"/>
                  <a:pt x="254" y="89"/>
                  <a:pt x="258" y="88"/>
                </a:cubicBezTo>
                <a:cubicBezTo>
                  <a:pt x="266" y="87"/>
                  <a:pt x="271" y="83"/>
                  <a:pt x="273" y="75"/>
                </a:cubicBezTo>
                <a:cubicBezTo>
                  <a:pt x="274" y="72"/>
                  <a:pt x="275" y="70"/>
                  <a:pt x="275" y="67"/>
                </a:cubicBezTo>
                <a:cubicBezTo>
                  <a:pt x="275" y="62"/>
                  <a:pt x="275" y="57"/>
                  <a:pt x="273" y="51"/>
                </a:cubicBezTo>
                <a:cubicBezTo>
                  <a:pt x="271" y="46"/>
                  <a:pt x="267" y="42"/>
                  <a:pt x="261" y="40"/>
                </a:cubicBezTo>
                <a:cubicBezTo>
                  <a:pt x="259" y="39"/>
                  <a:pt x="256" y="39"/>
                  <a:pt x="253" y="39"/>
                </a:cubicBezTo>
                <a:cubicBezTo>
                  <a:pt x="245" y="39"/>
                  <a:pt x="239" y="44"/>
                  <a:pt x="235" y="52"/>
                </a:cubicBezTo>
                <a:cubicBezTo>
                  <a:pt x="234" y="56"/>
                  <a:pt x="233" y="60"/>
                  <a:pt x="233" y="64"/>
                </a:cubicBezTo>
                <a:cubicBezTo>
                  <a:pt x="233" y="66"/>
                  <a:pt x="233" y="67"/>
                  <a:pt x="234" y="69"/>
                </a:cubicBezTo>
                <a:close/>
                <a:moveTo>
                  <a:pt x="349" y="74"/>
                </a:moveTo>
                <a:cubicBezTo>
                  <a:pt x="351" y="80"/>
                  <a:pt x="356" y="85"/>
                  <a:pt x="363" y="87"/>
                </a:cubicBezTo>
                <a:cubicBezTo>
                  <a:pt x="365" y="88"/>
                  <a:pt x="368" y="88"/>
                  <a:pt x="371" y="88"/>
                </a:cubicBezTo>
                <a:cubicBezTo>
                  <a:pt x="379" y="88"/>
                  <a:pt x="385" y="84"/>
                  <a:pt x="388" y="76"/>
                </a:cubicBezTo>
                <a:cubicBezTo>
                  <a:pt x="389" y="72"/>
                  <a:pt x="390" y="68"/>
                  <a:pt x="390" y="64"/>
                </a:cubicBezTo>
                <a:cubicBezTo>
                  <a:pt x="390" y="60"/>
                  <a:pt x="389" y="55"/>
                  <a:pt x="387" y="51"/>
                </a:cubicBezTo>
                <a:cubicBezTo>
                  <a:pt x="385" y="45"/>
                  <a:pt x="381" y="41"/>
                  <a:pt x="375" y="40"/>
                </a:cubicBezTo>
                <a:cubicBezTo>
                  <a:pt x="372" y="39"/>
                  <a:pt x="370" y="39"/>
                  <a:pt x="368" y="39"/>
                </a:cubicBezTo>
                <a:cubicBezTo>
                  <a:pt x="360" y="40"/>
                  <a:pt x="354" y="44"/>
                  <a:pt x="350" y="51"/>
                </a:cubicBezTo>
                <a:cubicBezTo>
                  <a:pt x="349" y="55"/>
                  <a:pt x="348" y="60"/>
                  <a:pt x="348" y="64"/>
                </a:cubicBezTo>
                <a:cubicBezTo>
                  <a:pt x="348" y="67"/>
                  <a:pt x="348" y="70"/>
                  <a:pt x="349" y="74"/>
                </a:cubicBezTo>
                <a:close/>
                <a:moveTo>
                  <a:pt x="477" y="33"/>
                </a:moveTo>
                <a:cubicBezTo>
                  <a:pt x="477" y="33"/>
                  <a:pt x="477" y="34"/>
                  <a:pt x="477" y="34"/>
                </a:cubicBezTo>
                <a:cubicBezTo>
                  <a:pt x="477" y="34"/>
                  <a:pt x="477" y="35"/>
                  <a:pt x="478" y="36"/>
                </a:cubicBezTo>
                <a:cubicBezTo>
                  <a:pt x="478" y="36"/>
                  <a:pt x="478" y="36"/>
                  <a:pt x="478" y="35"/>
                </a:cubicBezTo>
                <a:cubicBezTo>
                  <a:pt x="479" y="35"/>
                  <a:pt x="479" y="34"/>
                  <a:pt x="478" y="33"/>
                </a:cubicBezTo>
                <a:cubicBezTo>
                  <a:pt x="478" y="33"/>
                  <a:pt x="478" y="33"/>
                  <a:pt x="478" y="33"/>
                </a:cubicBezTo>
                <a:cubicBezTo>
                  <a:pt x="478" y="33"/>
                  <a:pt x="477" y="33"/>
                  <a:pt x="477" y="33"/>
                </a:cubicBezTo>
                <a:close/>
                <a:moveTo>
                  <a:pt x="480" y="35"/>
                </a:moveTo>
                <a:cubicBezTo>
                  <a:pt x="478" y="34"/>
                  <a:pt x="478" y="35"/>
                  <a:pt x="478" y="35"/>
                </a:cubicBezTo>
                <a:cubicBezTo>
                  <a:pt x="478" y="36"/>
                  <a:pt x="478" y="36"/>
                  <a:pt x="478" y="36"/>
                </a:cubicBezTo>
                <a:cubicBezTo>
                  <a:pt x="478" y="36"/>
                  <a:pt x="478" y="36"/>
                  <a:pt x="478" y="36"/>
                </a:cubicBezTo>
                <a:cubicBezTo>
                  <a:pt x="478" y="36"/>
                  <a:pt x="479" y="36"/>
                  <a:pt x="480" y="36"/>
                </a:cubicBezTo>
                <a:cubicBezTo>
                  <a:pt x="480" y="36"/>
                  <a:pt x="480" y="36"/>
                  <a:pt x="480" y="36"/>
                </a:cubicBezTo>
                <a:cubicBezTo>
                  <a:pt x="480" y="35"/>
                  <a:pt x="480" y="35"/>
                  <a:pt x="480" y="35"/>
                </a:cubicBezTo>
                <a:close/>
                <a:moveTo>
                  <a:pt x="480" y="33"/>
                </a:moveTo>
                <a:cubicBezTo>
                  <a:pt x="480" y="33"/>
                  <a:pt x="480" y="33"/>
                  <a:pt x="480" y="33"/>
                </a:cubicBezTo>
                <a:cubicBezTo>
                  <a:pt x="480" y="33"/>
                  <a:pt x="480" y="33"/>
                  <a:pt x="480" y="33"/>
                </a:cubicBezTo>
                <a:cubicBezTo>
                  <a:pt x="480" y="33"/>
                  <a:pt x="480" y="34"/>
                  <a:pt x="479" y="34"/>
                </a:cubicBezTo>
                <a:cubicBezTo>
                  <a:pt x="479" y="34"/>
                  <a:pt x="479" y="35"/>
                  <a:pt x="480" y="35"/>
                </a:cubicBezTo>
                <a:cubicBezTo>
                  <a:pt x="480" y="35"/>
                  <a:pt x="480" y="35"/>
                  <a:pt x="480" y="35"/>
                </a:cubicBezTo>
                <a:cubicBezTo>
                  <a:pt x="480" y="35"/>
                  <a:pt x="480" y="36"/>
                  <a:pt x="480" y="36"/>
                </a:cubicBezTo>
                <a:cubicBezTo>
                  <a:pt x="480" y="36"/>
                  <a:pt x="481" y="36"/>
                  <a:pt x="481" y="36"/>
                </a:cubicBezTo>
                <a:cubicBezTo>
                  <a:pt x="481" y="36"/>
                  <a:pt x="481" y="35"/>
                  <a:pt x="481" y="35"/>
                </a:cubicBezTo>
                <a:cubicBezTo>
                  <a:pt x="481" y="35"/>
                  <a:pt x="481" y="34"/>
                  <a:pt x="480" y="33"/>
                </a:cubicBezTo>
                <a:close/>
                <a:moveTo>
                  <a:pt x="480" y="33"/>
                </a:moveTo>
                <a:cubicBezTo>
                  <a:pt x="480" y="33"/>
                  <a:pt x="480" y="33"/>
                  <a:pt x="480" y="33"/>
                </a:cubicBezTo>
                <a:cubicBezTo>
                  <a:pt x="480" y="33"/>
                  <a:pt x="480" y="33"/>
                  <a:pt x="480" y="33"/>
                </a:cubicBezTo>
                <a:cubicBezTo>
                  <a:pt x="480" y="33"/>
                  <a:pt x="480" y="33"/>
                  <a:pt x="480" y="33"/>
                </a:cubicBezTo>
                <a:cubicBezTo>
                  <a:pt x="480" y="33"/>
                  <a:pt x="480" y="33"/>
                  <a:pt x="480" y="33"/>
                </a:cubicBezTo>
                <a:cubicBezTo>
                  <a:pt x="480" y="33"/>
                  <a:pt x="480" y="33"/>
                  <a:pt x="480" y="33"/>
                </a:cubicBezTo>
                <a:close/>
                <a:moveTo>
                  <a:pt x="1058" y="36"/>
                </a:moveTo>
                <a:cubicBezTo>
                  <a:pt x="1058" y="36"/>
                  <a:pt x="1058" y="36"/>
                  <a:pt x="1058" y="36"/>
                </a:cubicBezTo>
                <a:cubicBezTo>
                  <a:pt x="1059" y="35"/>
                  <a:pt x="1059" y="34"/>
                  <a:pt x="1058" y="33"/>
                </a:cubicBezTo>
                <a:cubicBezTo>
                  <a:pt x="1058" y="33"/>
                  <a:pt x="1058" y="33"/>
                  <a:pt x="1058" y="33"/>
                </a:cubicBezTo>
                <a:cubicBezTo>
                  <a:pt x="1057" y="33"/>
                  <a:pt x="1057" y="33"/>
                  <a:pt x="1057" y="34"/>
                </a:cubicBezTo>
                <a:cubicBezTo>
                  <a:pt x="1057" y="34"/>
                  <a:pt x="1057" y="34"/>
                  <a:pt x="1057" y="35"/>
                </a:cubicBezTo>
                <a:cubicBezTo>
                  <a:pt x="1057" y="35"/>
                  <a:pt x="1057" y="36"/>
                  <a:pt x="1058" y="36"/>
                </a:cubicBezTo>
                <a:close/>
                <a:moveTo>
                  <a:pt x="1060" y="35"/>
                </a:moveTo>
                <a:cubicBezTo>
                  <a:pt x="1060" y="35"/>
                  <a:pt x="1060" y="35"/>
                  <a:pt x="1060" y="35"/>
                </a:cubicBezTo>
                <a:cubicBezTo>
                  <a:pt x="1059" y="35"/>
                  <a:pt x="1059" y="35"/>
                  <a:pt x="1059" y="34"/>
                </a:cubicBezTo>
                <a:cubicBezTo>
                  <a:pt x="1059" y="34"/>
                  <a:pt x="1059" y="34"/>
                  <a:pt x="1058" y="35"/>
                </a:cubicBezTo>
                <a:cubicBezTo>
                  <a:pt x="1058" y="35"/>
                  <a:pt x="1058" y="35"/>
                  <a:pt x="1058" y="36"/>
                </a:cubicBezTo>
                <a:cubicBezTo>
                  <a:pt x="1058" y="36"/>
                  <a:pt x="1058" y="36"/>
                  <a:pt x="1058" y="36"/>
                </a:cubicBezTo>
                <a:cubicBezTo>
                  <a:pt x="1058" y="36"/>
                  <a:pt x="1058" y="36"/>
                  <a:pt x="1059" y="36"/>
                </a:cubicBezTo>
                <a:cubicBezTo>
                  <a:pt x="1059" y="36"/>
                  <a:pt x="1059" y="36"/>
                  <a:pt x="1059" y="36"/>
                </a:cubicBezTo>
                <a:cubicBezTo>
                  <a:pt x="1060" y="36"/>
                  <a:pt x="1060" y="36"/>
                  <a:pt x="1060" y="36"/>
                </a:cubicBezTo>
                <a:cubicBezTo>
                  <a:pt x="1060" y="36"/>
                  <a:pt x="1060" y="36"/>
                  <a:pt x="1060" y="35"/>
                </a:cubicBezTo>
                <a:close/>
                <a:moveTo>
                  <a:pt x="479" y="33"/>
                </a:moveTo>
                <a:cubicBezTo>
                  <a:pt x="479" y="33"/>
                  <a:pt x="478" y="33"/>
                  <a:pt x="478" y="32"/>
                </a:cubicBezTo>
                <a:cubicBezTo>
                  <a:pt x="478" y="32"/>
                  <a:pt x="478" y="32"/>
                  <a:pt x="478" y="32"/>
                </a:cubicBezTo>
                <a:cubicBezTo>
                  <a:pt x="478" y="33"/>
                  <a:pt x="478" y="33"/>
                  <a:pt x="478" y="33"/>
                </a:cubicBezTo>
                <a:cubicBezTo>
                  <a:pt x="478" y="34"/>
                  <a:pt x="478" y="35"/>
                  <a:pt x="478" y="36"/>
                </a:cubicBezTo>
                <a:cubicBezTo>
                  <a:pt x="478" y="36"/>
                  <a:pt x="478" y="36"/>
                  <a:pt x="478" y="36"/>
                </a:cubicBezTo>
                <a:cubicBezTo>
                  <a:pt x="478" y="35"/>
                  <a:pt x="479" y="34"/>
                  <a:pt x="479" y="33"/>
                </a:cubicBezTo>
                <a:close/>
                <a:moveTo>
                  <a:pt x="480" y="33"/>
                </a:moveTo>
                <a:cubicBezTo>
                  <a:pt x="480" y="33"/>
                  <a:pt x="480" y="33"/>
                  <a:pt x="480" y="33"/>
                </a:cubicBezTo>
                <a:cubicBezTo>
                  <a:pt x="480" y="33"/>
                  <a:pt x="480" y="33"/>
                  <a:pt x="480" y="33"/>
                </a:cubicBezTo>
                <a:cubicBezTo>
                  <a:pt x="480" y="33"/>
                  <a:pt x="480" y="33"/>
                  <a:pt x="480" y="33"/>
                </a:cubicBezTo>
                <a:cubicBezTo>
                  <a:pt x="480" y="32"/>
                  <a:pt x="479" y="32"/>
                  <a:pt x="478" y="32"/>
                </a:cubicBezTo>
                <a:cubicBezTo>
                  <a:pt x="478" y="33"/>
                  <a:pt x="478" y="33"/>
                  <a:pt x="478" y="33"/>
                </a:cubicBezTo>
                <a:cubicBezTo>
                  <a:pt x="479" y="33"/>
                  <a:pt x="479" y="33"/>
                  <a:pt x="480" y="33"/>
                </a:cubicBezTo>
                <a:close/>
                <a:moveTo>
                  <a:pt x="1058" y="33"/>
                </a:moveTo>
                <a:cubicBezTo>
                  <a:pt x="1058" y="33"/>
                  <a:pt x="1058" y="33"/>
                  <a:pt x="1058" y="33"/>
                </a:cubicBezTo>
                <a:cubicBezTo>
                  <a:pt x="1059" y="33"/>
                  <a:pt x="1059" y="33"/>
                  <a:pt x="1060" y="33"/>
                </a:cubicBezTo>
                <a:cubicBezTo>
                  <a:pt x="1060" y="33"/>
                  <a:pt x="1060" y="33"/>
                  <a:pt x="1060" y="33"/>
                </a:cubicBezTo>
                <a:cubicBezTo>
                  <a:pt x="1060" y="33"/>
                  <a:pt x="1060" y="33"/>
                  <a:pt x="1060" y="32"/>
                </a:cubicBezTo>
                <a:cubicBezTo>
                  <a:pt x="1059" y="32"/>
                  <a:pt x="1059" y="32"/>
                  <a:pt x="1058" y="33"/>
                </a:cubicBezTo>
                <a:cubicBezTo>
                  <a:pt x="1058" y="33"/>
                  <a:pt x="1058" y="33"/>
                  <a:pt x="1058" y="33"/>
                </a:cubicBezTo>
                <a:close/>
                <a:moveTo>
                  <a:pt x="1060" y="33"/>
                </a:moveTo>
                <a:cubicBezTo>
                  <a:pt x="1060" y="34"/>
                  <a:pt x="1060" y="34"/>
                  <a:pt x="1060" y="34"/>
                </a:cubicBezTo>
                <a:cubicBezTo>
                  <a:pt x="1059" y="34"/>
                  <a:pt x="1059" y="34"/>
                  <a:pt x="1059" y="35"/>
                </a:cubicBezTo>
                <a:cubicBezTo>
                  <a:pt x="1060" y="35"/>
                  <a:pt x="1060" y="35"/>
                  <a:pt x="1060" y="36"/>
                </a:cubicBezTo>
                <a:cubicBezTo>
                  <a:pt x="1060" y="36"/>
                  <a:pt x="1060" y="36"/>
                  <a:pt x="1060" y="36"/>
                </a:cubicBezTo>
                <a:cubicBezTo>
                  <a:pt x="1060" y="36"/>
                  <a:pt x="1060" y="36"/>
                  <a:pt x="1060" y="36"/>
                </a:cubicBezTo>
                <a:cubicBezTo>
                  <a:pt x="1060" y="36"/>
                  <a:pt x="1060" y="36"/>
                  <a:pt x="1060" y="36"/>
                </a:cubicBezTo>
                <a:cubicBezTo>
                  <a:pt x="1060" y="35"/>
                  <a:pt x="1061" y="35"/>
                  <a:pt x="1061" y="35"/>
                </a:cubicBezTo>
                <a:cubicBezTo>
                  <a:pt x="1061" y="34"/>
                  <a:pt x="1061" y="34"/>
                  <a:pt x="1061" y="33"/>
                </a:cubicBezTo>
                <a:cubicBezTo>
                  <a:pt x="1061" y="33"/>
                  <a:pt x="1060" y="33"/>
                  <a:pt x="1060" y="33"/>
                </a:cubicBezTo>
                <a:cubicBezTo>
                  <a:pt x="1060" y="33"/>
                  <a:pt x="1060" y="33"/>
                  <a:pt x="1060" y="33"/>
                </a:cubicBezTo>
                <a:cubicBezTo>
                  <a:pt x="1060" y="33"/>
                  <a:pt x="1060" y="33"/>
                  <a:pt x="1060" y="33"/>
                </a:cubicBezTo>
                <a:close/>
                <a:moveTo>
                  <a:pt x="479" y="35"/>
                </a:moveTo>
                <a:cubicBezTo>
                  <a:pt x="479" y="35"/>
                  <a:pt x="480" y="36"/>
                  <a:pt x="480" y="36"/>
                </a:cubicBezTo>
                <a:cubicBezTo>
                  <a:pt x="480" y="36"/>
                  <a:pt x="480" y="35"/>
                  <a:pt x="480" y="35"/>
                </a:cubicBezTo>
                <a:cubicBezTo>
                  <a:pt x="480" y="35"/>
                  <a:pt x="480" y="35"/>
                  <a:pt x="480" y="35"/>
                </a:cubicBezTo>
                <a:cubicBezTo>
                  <a:pt x="480" y="35"/>
                  <a:pt x="479" y="35"/>
                  <a:pt x="479" y="35"/>
                </a:cubicBezTo>
                <a:close/>
                <a:moveTo>
                  <a:pt x="478" y="33"/>
                </a:moveTo>
                <a:cubicBezTo>
                  <a:pt x="478" y="33"/>
                  <a:pt x="477" y="33"/>
                  <a:pt x="477" y="33"/>
                </a:cubicBezTo>
                <a:cubicBezTo>
                  <a:pt x="478" y="33"/>
                  <a:pt x="478" y="33"/>
                  <a:pt x="478" y="33"/>
                </a:cubicBezTo>
                <a:cubicBezTo>
                  <a:pt x="478" y="33"/>
                  <a:pt x="478" y="33"/>
                  <a:pt x="478" y="33"/>
                </a:cubicBezTo>
                <a:close/>
                <a:moveTo>
                  <a:pt x="480" y="34"/>
                </a:moveTo>
                <a:cubicBezTo>
                  <a:pt x="480" y="34"/>
                  <a:pt x="480" y="34"/>
                  <a:pt x="480" y="34"/>
                </a:cubicBezTo>
                <a:cubicBezTo>
                  <a:pt x="479" y="34"/>
                  <a:pt x="480" y="34"/>
                  <a:pt x="480" y="33"/>
                </a:cubicBezTo>
                <a:cubicBezTo>
                  <a:pt x="480" y="33"/>
                  <a:pt x="480" y="33"/>
                  <a:pt x="480" y="33"/>
                </a:cubicBezTo>
                <a:cubicBezTo>
                  <a:pt x="480" y="33"/>
                  <a:pt x="480" y="33"/>
                  <a:pt x="480" y="33"/>
                </a:cubicBezTo>
                <a:cubicBezTo>
                  <a:pt x="479" y="33"/>
                  <a:pt x="479" y="33"/>
                  <a:pt x="478" y="33"/>
                </a:cubicBezTo>
                <a:cubicBezTo>
                  <a:pt x="478" y="34"/>
                  <a:pt x="478" y="35"/>
                  <a:pt x="478" y="36"/>
                </a:cubicBezTo>
                <a:cubicBezTo>
                  <a:pt x="479" y="36"/>
                  <a:pt x="479" y="35"/>
                  <a:pt x="479" y="35"/>
                </a:cubicBezTo>
                <a:cubicBezTo>
                  <a:pt x="479" y="34"/>
                  <a:pt x="479" y="35"/>
                  <a:pt x="479" y="35"/>
                </a:cubicBezTo>
                <a:cubicBezTo>
                  <a:pt x="479" y="35"/>
                  <a:pt x="480" y="35"/>
                  <a:pt x="480" y="35"/>
                </a:cubicBezTo>
                <a:cubicBezTo>
                  <a:pt x="480" y="34"/>
                  <a:pt x="480" y="34"/>
                  <a:pt x="480" y="34"/>
                </a:cubicBezTo>
                <a:close/>
                <a:moveTo>
                  <a:pt x="480" y="34"/>
                </a:moveTo>
                <a:cubicBezTo>
                  <a:pt x="480" y="34"/>
                  <a:pt x="480" y="34"/>
                  <a:pt x="480" y="34"/>
                </a:cubicBezTo>
                <a:cubicBezTo>
                  <a:pt x="480" y="34"/>
                  <a:pt x="480" y="33"/>
                  <a:pt x="480" y="33"/>
                </a:cubicBezTo>
                <a:cubicBezTo>
                  <a:pt x="480" y="33"/>
                  <a:pt x="480" y="33"/>
                  <a:pt x="480" y="33"/>
                </a:cubicBezTo>
                <a:cubicBezTo>
                  <a:pt x="480" y="33"/>
                  <a:pt x="480" y="33"/>
                  <a:pt x="480" y="33"/>
                </a:cubicBezTo>
                <a:cubicBezTo>
                  <a:pt x="479" y="34"/>
                  <a:pt x="479" y="34"/>
                  <a:pt x="480" y="34"/>
                </a:cubicBezTo>
                <a:close/>
                <a:moveTo>
                  <a:pt x="1060" y="33"/>
                </a:moveTo>
                <a:cubicBezTo>
                  <a:pt x="1060" y="33"/>
                  <a:pt x="1060" y="33"/>
                  <a:pt x="1060" y="33"/>
                </a:cubicBezTo>
                <a:cubicBezTo>
                  <a:pt x="1059" y="33"/>
                  <a:pt x="1059" y="33"/>
                  <a:pt x="1058" y="33"/>
                </a:cubicBezTo>
                <a:cubicBezTo>
                  <a:pt x="1058" y="34"/>
                  <a:pt x="1058" y="35"/>
                  <a:pt x="1058" y="36"/>
                </a:cubicBezTo>
                <a:cubicBezTo>
                  <a:pt x="1059" y="36"/>
                  <a:pt x="1058" y="35"/>
                  <a:pt x="1059" y="34"/>
                </a:cubicBezTo>
                <a:cubicBezTo>
                  <a:pt x="1059" y="34"/>
                  <a:pt x="1059" y="34"/>
                  <a:pt x="1059" y="34"/>
                </a:cubicBezTo>
                <a:cubicBezTo>
                  <a:pt x="1059" y="34"/>
                  <a:pt x="1059" y="34"/>
                  <a:pt x="1059" y="34"/>
                </a:cubicBezTo>
                <a:cubicBezTo>
                  <a:pt x="1059" y="34"/>
                  <a:pt x="1059" y="34"/>
                  <a:pt x="1059" y="34"/>
                </a:cubicBezTo>
                <a:cubicBezTo>
                  <a:pt x="1059" y="34"/>
                  <a:pt x="1059" y="35"/>
                  <a:pt x="1059" y="35"/>
                </a:cubicBezTo>
                <a:cubicBezTo>
                  <a:pt x="1059" y="35"/>
                  <a:pt x="1059" y="35"/>
                  <a:pt x="1059" y="35"/>
                </a:cubicBezTo>
                <a:cubicBezTo>
                  <a:pt x="1059" y="35"/>
                  <a:pt x="1060" y="35"/>
                  <a:pt x="1060" y="35"/>
                </a:cubicBezTo>
                <a:cubicBezTo>
                  <a:pt x="1060" y="34"/>
                  <a:pt x="1060" y="34"/>
                  <a:pt x="1060" y="34"/>
                </a:cubicBezTo>
                <a:cubicBezTo>
                  <a:pt x="1060" y="34"/>
                  <a:pt x="1060" y="34"/>
                  <a:pt x="1060" y="33"/>
                </a:cubicBezTo>
                <a:close/>
                <a:moveTo>
                  <a:pt x="1059" y="35"/>
                </a:moveTo>
                <a:cubicBezTo>
                  <a:pt x="1059" y="35"/>
                  <a:pt x="1059" y="34"/>
                  <a:pt x="1059" y="34"/>
                </a:cubicBezTo>
                <a:cubicBezTo>
                  <a:pt x="1059" y="34"/>
                  <a:pt x="1059" y="34"/>
                  <a:pt x="1059" y="34"/>
                </a:cubicBezTo>
                <a:cubicBezTo>
                  <a:pt x="1058" y="34"/>
                  <a:pt x="1059" y="34"/>
                  <a:pt x="1059" y="34"/>
                </a:cubicBezTo>
                <a:cubicBezTo>
                  <a:pt x="1059" y="35"/>
                  <a:pt x="1059" y="35"/>
                  <a:pt x="1059" y="35"/>
                </a:cubicBezTo>
                <a:close/>
                <a:moveTo>
                  <a:pt x="1060" y="36"/>
                </a:moveTo>
                <a:cubicBezTo>
                  <a:pt x="1060" y="35"/>
                  <a:pt x="1060" y="35"/>
                  <a:pt x="1060" y="35"/>
                </a:cubicBezTo>
                <a:cubicBezTo>
                  <a:pt x="1059" y="35"/>
                  <a:pt x="1059" y="35"/>
                  <a:pt x="1059" y="35"/>
                </a:cubicBezTo>
                <a:cubicBezTo>
                  <a:pt x="1059" y="35"/>
                  <a:pt x="1059" y="36"/>
                  <a:pt x="1060" y="36"/>
                </a:cubicBezTo>
                <a:close/>
                <a:moveTo>
                  <a:pt x="1060" y="34"/>
                </a:moveTo>
                <a:cubicBezTo>
                  <a:pt x="1060" y="34"/>
                  <a:pt x="1060" y="33"/>
                  <a:pt x="1060" y="33"/>
                </a:cubicBezTo>
                <a:cubicBezTo>
                  <a:pt x="1060" y="34"/>
                  <a:pt x="1060" y="34"/>
                  <a:pt x="1060" y="34"/>
                </a:cubicBezTo>
                <a:cubicBezTo>
                  <a:pt x="1060" y="34"/>
                  <a:pt x="1060" y="34"/>
                  <a:pt x="1060" y="34"/>
                </a:cubicBezTo>
                <a:close/>
                <a:moveTo>
                  <a:pt x="479" y="33"/>
                </a:moveTo>
                <a:cubicBezTo>
                  <a:pt x="479" y="33"/>
                  <a:pt x="479" y="34"/>
                  <a:pt x="479" y="34"/>
                </a:cubicBezTo>
                <a:cubicBezTo>
                  <a:pt x="479" y="34"/>
                  <a:pt x="479" y="34"/>
                  <a:pt x="480" y="34"/>
                </a:cubicBezTo>
                <a:cubicBezTo>
                  <a:pt x="480" y="34"/>
                  <a:pt x="480" y="34"/>
                  <a:pt x="480" y="34"/>
                </a:cubicBezTo>
                <a:cubicBezTo>
                  <a:pt x="480" y="34"/>
                  <a:pt x="480" y="34"/>
                  <a:pt x="480" y="33"/>
                </a:cubicBezTo>
                <a:cubicBezTo>
                  <a:pt x="479" y="33"/>
                  <a:pt x="479" y="33"/>
                  <a:pt x="479" y="33"/>
                </a:cubicBezTo>
                <a:close/>
                <a:moveTo>
                  <a:pt x="1059" y="33"/>
                </a:moveTo>
                <a:cubicBezTo>
                  <a:pt x="1058" y="33"/>
                  <a:pt x="1059" y="34"/>
                  <a:pt x="1059" y="34"/>
                </a:cubicBezTo>
                <a:cubicBezTo>
                  <a:pt x="1059" y="34"/>
                  <a:pt x="1059" y="34"/>
                  <a:pt x="1059" y="34"/>
                </a:cubicBezTo>
                <a:cubicBezTo>
                  <a:pt x="1059" y="34"/>
                  <a:pt x="1059" y="33"/>
                  <a:pt x="1059" y="3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nvGrpSpPr>
          <p:cNvPr id="2" name="Group 1"/>
          <p:cNvGrpSpPr/>
          <p:nvPr/>
        </p:nvGrpSpPr>
        <p:grpSpPr>
          <a:xfrm>
            <a:off x="436563" y="1463746"/>
            <a:ext cx="3447179" cy="4285240"/>
            <a:chOff x="303213" y="1519840"/>
            <a:chExt cx="3619213" cy="4499099"/>
          </a:xfrm>
        </p:grpSpPr>
        <p:sp>
          <p:nvSpPr>
            <p:cNvPr id="7" name="Rectangle 6"/>
            <p:cNvSpPr/>
            <p:nvPr/>
          </p:nvSpPr>
          <p:spPr bwMode="auto">
            <a:xfrm>
              <a:off x="303213" y="2289376"/>
              <a:ext cx="3616205" cy="372956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03213" y="1519840"/>
              <a:ext cx="3619213" cy="69494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Products and platforms</a:t>
              </a:r>
            </a:p>
          </p:txBody>
        </p:sp>
        <p:sp>
          <p:nvSpPr>
            <p:cNvPr id="45" name="Freeform 5"/>
            <p:cNvSpPr>
              <a:spLocks noEditPoints="1"/>
            </p:cNvSpPr>
            <p:nvPr/>
          </p:nvSpPr>
          <p:spPr bwMode="auto">
            <a:xfrm>
              <a:off x="672594" y="3307669"/>
              <a:ext cx="2613044" cy="524833"/>
            </a:xfrm>
            <a:custGeom>
              <a:avLst/>
              <a:gdLst>
                <a:gd name="T0" fmla="*/ 0 w 1687"/>
                <a:gd name="T1" fmla="*/ 302 h 337"/>
                <a:gd name="T2" fmla="*/ 59 w 1687"/>
                <a:gd name="T3" fmla="*/ 232 h 337"/>
                <a:gd name="T4" fmla="*/ 94 w 1687"/>
                <a:gd name="T5" fmla="*/ 156 h 337"/>
                <a:gd name="T6" fmla="*/ 120 w 1687"/>
                <a:gd name="T7" fmla="*/ 129 h 337"/>
                <a:gd name="T8" fmla="*/ 74 w 1687"/>
                <a:gd name="T9" fmla="*/ 175 h 337"/>
                <a:gd name="T10" fmla="*/ 64 w 1687"/>
                <a:gd name="T11" fmla="*/ 208 h 337"/>
                <a:gd name="T12" fmla="*/ 300 w 1687"/>
                <a:gd name="T13" fmla="*/ 191 h 337"/>
                <a:gd name="T14" fmla="*/ 219 w 1687"/>
                <a:gd name="T15" fmla="*/ 231 h 337"/>
                <a:gd name="T16" fmla="*/ 255 w 1687"/>
                <a:gd name="T17" fmla="*/ 286 h 337"/>
                <a:gd name="T18" fmla="*/ 318 w 1687"/>
                <a:gd name="T19" fmla="*/ 202 h 337"/>
                <a:gd name="T20" fmla="*/ 275 w 1687"/>
                <a:gd name="T21" fmla="*/ 88 h 337"/>
                <a:gd name="T22" fmla="*/ 216 w 1687"/>
                <a:gd name="T23" fmla="*/ 60 h 337"/>
                <a:gd name="T24" fmla="*/ 263 w 1687"/>
                <a:gd name="T25" fmla="*/ 103 h 337"/>
                <a:gd name="T26" fmla="*/ 1227 w 1687"/>
                <a:gd name="T27" fmla="*/ 137 h 337"/>
                <a:gd name="T28" fmla="*/ 1128 w 1687"/>
                <a:gd name="T29" fmla="*/ 232 h 337"/>
                <a:gd name="T30" fmla="*/ 1128 w 1687"/>
                <a:gd name="T31" fmla="*/ 172 h 337"/>
                <a:gd name="T32" fmla="*/ 1174 w 1687"/>
                <a:gd name="T33" fmla="*/ 92 h 337"/>
                <a:gd name="T34" fmla="*/ 602 w 1687"/>
                <a:gd name="T35" fmla="*/ 269 h 337"/>
                <a:gd name="T36" fmla="*/ 673 w 1687"/>
                <a:gd name="T37" fmla="*/ 168 h 337"/>
                <a:gd name="T38" fmla="*/ 699 w 1687"/>
                <a:gd name="T39" fmla="*/ 270 h 337"/>
                <a:gd name="T40" fmla="*/ 673 w 1687"/>
                <a:gd name="T41" fmla="*/ 126 h 337"/>
                <a:gd name="T42" fmla="*/ 602 w 1687"/>
                <a:gd name="T43" fmla="*/ 57 h 337"/>
                <a:gd name="T44" fmla="*/ 537 w 1687"/>
                <a:gd name="T45" fmla="*/ 70 h 337"/>
                <a:gd name="T46" fmla="*/ 516 w 1687"/>
                <a:gd name="T47" fmla="*/ 200 h 337"/>
                <a:gd name="T48" fmla="*/ 437 w 1687"/>
                <a:gd name="T49" fmla="*/ 234 h 337"/>
                <a:gd name="T50" fmla="*/ 532 w 1687"/>
                <a:gd name="T51" fmla="*/ 182 h 337"/>
                <a:gd name="T52" fmla="*/ 489 w 1687"/>
                <a:gd name="T53" fmla="*/ 87 h 337"/>
                <a:gd name="T54" fmla="*/ 974 w 1687"/>
                <a:gd name="T55" fmla="*/ 204 h 337"/>
                <a:gd name="T56" fmla="*/ 1064 w 1687"/>
                <a:gd name="T57" fmla="*/ 239 h 337"/>
                <a:gd name="T58" fmla="*/ 1004 w 1687"/>
                <a:gd name="T59" fmla="*/ 273 h 337"/>
                <a:gd name="T60" fmla="*/ 1045 w 1687"/>
                <a:gd name="T61" fmla="*/ 129 h 337"/>
                <a:gd name="T62" fmla="*/ 1033 w 1687"/>
                <a:gd name="T63" fmla="*/ 146 h 337"/>
                <a:gd name="T64" fmla="*/ 1366 w 1687"/>
                <a:gd name="T65" fmla="*/ 237 h 337"/>
                <a:gd name="T66" fmla="*/ 1303 w 1687"/>
                <a:gd name="T67" fmla="*/ 122 h 337"/>
                <a:gd name="T68" fmla="*/ 1351 w 1687"/>
                <a:gd name="T69" fmla="*/ 196 h 337"/>
                <a:gd name="T70" fmla="*/ 1257 w 1687"/>
                <a:gd name="T71" fmla="*/ 209 h 337"/>
                <a:gd name="T72" fmla="*/ 814 w 1687"/>
                <a:gd name="T73" fmla="*/ 178 h 337"/>
                <a:gd name="T74" fmla="*/ 736 w 1687"/>
                <a:gd name="T75" fmla="*/ 159 h 337"/>
                <a:gd name="T76" fmla="*/ 835 w 1687"/>
                <a:gd name="T77" fmla="*/ 160 h 337"/>
                <a:gd name="T78" fmla="*/ 813 w 1687"/>
                <a:gd name="T79" fmla="*/ 270 h 337"/>
                <a:gd name="T80" fmla="*/ 722 w 1687"/>
                <a:gd name="T81" fmla="*/ 229 h 337"/>
                <a:gd name="T82" fmla="*/ 813 w 1687"/>
                <a:gd name="T83" fmla="*/ 197 h 337"/>
                <a:gd name="T84" fmla="*/ 798 w 1687"/>
                <a:gd name="T85" fmla="*/ 245 h 337"/>
                <a:gd name="T86" fmla="*/ 1583 w 1687"/>
                <a:gd name="T87" fmla="*/ 164 h 337"/>
                <a:gd name="T88" fmla="*/ 1488 w 1687"/>
                <a:gd name="T89" fmla="*/ 148 h 337"/>
                <a:gd name="T90" fmla="*/ 1488 w 1687"/>
                <a:gd name="T91" fmla="*/ 269 h 337"/>
                <a:gd name="T92" fmla="*/ 1559 w 1687"/>
                <a:gd name="T93" fmla="*/ 167 h 337"/>
                <a:gd name="T94" fmla="*/ 1584 w 1687"/>
                <a:gd name="T95" fmla="*/ 270 h 337"/>
                <a:gd name="T96" fmla="*/ 1637 w 1687"/>
                <a:gd name="T97" fmla="*/ 263 h 337"/>
                <a:gd name="T98" fmla="*/ 1683 w 1687"/>
                <a:gd name="T99" fmla="*/ 251 h 337"/>
                <a:gd name="T100" fmla="*/ 1651 w 1687"/>
                <a:gd name="T101" fmla="*/ 146 h 337"/>
                <a:gd name="T102" fmla="*/ 1650 w 1687"/>
                <a:gd name="T103" fmla="*/ 83 h 337"/>
                <a:gd name="T104" fmla="*/ 1627 w 1687"/>
                <a:gd name="T105" fmla="*/ 126 h 337"/>
                <a:gd name="T106" fmla="*/ 1627 w 1687"/>
                <a:gd name="T107" fmla="*/ 148 h 337"/>
                <a:gd name="T108" fmla="*/ 895 w 1687"/>
                <a:gd name="T109" fmla="*/ 195 h 337"/>
                <a:gd name="T110" fmla="*/ 947 w 1687"/>
                <a:gd name="T111" fmla="*/ 130 h 337"/>
                <a:gd name="T112" fmla="*/ 895 w 1687"/>
                <a:gd name="T113" fmla="*/ 152 h 337"/>
                <a:gd name="T114" fmla="*/ 1403 w 1687"/>
                <a:gd name="T115" fmla="*/ 270 h 337"/>
                <a:gd name="T116" fmla="*/ 1403 w 1687"/>
                <a:gd name="T117" fmla="*/ 126 h 337"/>
                <a:gd name="T118" fmla="*/ 1399 w 1687"/>
                <a:gd name="T119" fmla="*/ 7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7" h="337">
                  <a:moveTo>
                    <a:pt x="0" y="35"/>
                  </a:moveTo>
                  <a:cubicBezTo>
                    <a:pt x="65" y="24"/>
                    <a:pt x="131" y="12"/>
                    <a:pt x="196" y="0"/>
                  </a:cubicBezTo>
                  <a:cubicBezTo>
                    <a:pt x="196" y="113"/>
                    <a:pt x="196" y="225"/>
                    <a:pt x="196" y="337"/>
                  </a:cubicBezTo>
                  <a:cubicBezTo>
                    <a:pt x="131" y="325"/>
                    <a:pt x="66" y="314"/>
                    <a:pt x="0" y="302"/>
                  </a:cubicBezTo>
                  <a:cubicBezTo>
                    <a:pt x="0" y="213"/>
                    <a:pt x="0" y="125"/>
                    <a:pt x="0" y="35"/>
                  </a:cubicBezTo>
                  <a:close/>
                  <a:moveTo>
                    <a:pt x="56" y="202"/>
                  </a:moveTo>
                  <a:cubicBezTo>
                    <a:pt x="56" y="211"/>
                    <a:pt x="56" y="220"/>
                    <a:pt x="57" y="229"/>
                  </a:cubicBezTo>
                  <a:cubicBezTo>
                    <a:pt x="57" y="230"/>
                    <a:pt x="58" y="231"/>
                    <a:pt x="59" y="232"/>
                  </a:cubicBezTo>
                  <a:cubicBezTo>
                    <a:pt x="67" y="237"/>
                    <a:pt x="77" y="239"/>
                    <a:pt x="86" y="239"/>
                  </a:cubicBezTo>
                  <a:cubicBezTo>
                    <a:pt x="103" y="240"/>
                    <a:pt x="116" y="232"/>
                    <a:pt x="122" y="218"/>
                  </a:cubicBezTo>
                  <a:cubicBezTo>
                    <a:pt x="130" y="198"/>
                    <a:pt x="124" y="178"/>
                    <a:pt x="107" y="165"/>
                  </a:cubicBezTo>
                  <a:cubicBezTo>
                    <a:pt x="103" y="162"/>
                    <a:pt x="98" y="159"/>
                    <a:pt x="94" y="156"/>
                  </a:cubicBezTo>
                  <a:cubicBezTo>
                    <a:pt x="91" y="154"/>
                    <a:pt x="87" y="151"/>
                    <a:pt x="84" y="148"/>
                  </a:cubicBezTo>
                  <a:cubicBezTo>
                    <a:pt x="80" y="144"/>
                    <a:pt x="79" y="139"/>
                    <a:pt x="80" y="134"/>
                  </a:cubicBezTo>
                  <a:cubicBezTo>
                    <a:pt x="82" y="126"/>
                    <a:pt x="89" y="121"/>
                    <a:pt x="98" y="122"/>
                  </a:cubicBezTo>
                  <a:cubicBezTo>
                    <a:pt x="106" y="123"/>
                    <a:pt x="113" y="126"/>
                    <a:pt x="120" y="129"/>
                  </a:cubicBezTo>
                  <a:cubicBezTo>
                    <a:pt x="120" y="120"/>
                    <a:pt x="120" y="111"/>
                    <a:pt x="120" y="101"/>
                  </a:cubicBezTo>
                  <a:cubicBezTo>
                    <a:pt x="115" y="100"/>
                    <a:pt x="110" y="99"/>
                    <a:pt x="105" y="98"/>
                  </a:cubicBezTo>
                  <a:cubicBezTo>
                    <a:pt x="91" y="97"/>
                    <a:pt x="77" y="99"/>
                    <a:pt x="66" y="111"/>
                  </a:cubicBezTo>
                  <a:cubicBezTo>
                    <a:pt x="50" y="129"/>
                    <a:pt x="53" y="159"/>
                    <a:pt x="74" y="175"/>
                  </a:cubicBezTo>
                  <a:cubicBezTo>
                    <a:pt x="79" y="179"/>
                    <a:pt x="85" y="182"/>
                    <a:pt x="90" y="186"/>
                  </a:cubicBezTo>
                  <a:cubicBezTo>
                    <a:pt x="93" y="189"/>
                    <a:pt x="96" y="193"/>
                    <a:pt x="98" y="197"/>
                  </a:cubicBezTo>
                  <a:cubicBezTo>
                    <a:pt x="101" y="206"/>
                    <a:pt x="96" y="214"/>
                    <a:pt x="86" y="215"/>
                  </a:cubicBezTo>
                  <a:cubicBezTo>
                    <a:pt x="78" y="216"/>
                    <a:pt x="71" y="213"/>
                    <a:pt x="64" y="208"/>
                  </a:cubicBezTo>
                  <a:cubicBezTo>
                    <a:pt x="62" y="207"/>
                    <a:pt x="60" y="204"/>
                    <a:pt x="56" y="202"/>
                  </a:cubicBezTo>
                  <a:close/>
                  <a:moveTo>
                    <a:pt x="301" y="142"/>
                  </a:moveTo>
                  <a:cubicBezTo>
                    <a:pt x="302" y="143"/>
                    <a:pt x="301" y="146"/>
                    <a:pt x="300" y="147"/>
                  </a:cubicBezTo>
                  <a:cubicBezTo>
                    <a:pt x="290" y="161"/>
                    <a:pt x="289" y="177"/>
                    <a:pt x="300" y="191"/>
                  </a:cubicBezTo>
                  <a:cubicBezTo>
                    <a:pt x="302" y="193"/>
                    <a:pt x="302" y="194"/>
                    <a:pt x="301" y="197"/>
                  </a:cubicBezTo>
                  <a:cubicBezTo>
                    <a:pt x="294" y="213"/>
                    <a:pt x="283" y="225"/>
                    <a:pt x="267" y="233"/>
                  </a:cubicBezTo>
                  <a:cubicBezTo>
                    <a:pt x="264" y="234"/>
                    <a:pt x="262" y="234"/>
                    <a:pt x="259" y="232"/>
                  </a:cubicBezTo>
                  <a:cubicBezTo>
                    <a:pt x="248" y="222"/>
                    <a:pt x="231" y="221"/>
                    <a:pt x="219" y="231"/>
                  </a:cubicBezTo>
                  <a:cubicBezTo>
                    <a:pt x="216" y="233"/>
                    <a:pt x="215" y="235"/>
                    <a:pt x="215" y="238"/>
                  </a:cubicBezTo>
                  <a:cubicBezTo>
                    <a:pt x="216" y="251"/>
                    <a:pt x="216" y="263"/>
                    <a:pt x="215" y="276"/>
                  </a:cubicBezTo>
                  <a:cubicBezTo>
                    <a:pt x="215" y="280"/>
                    <a:pt x="217" y="283"/>
                    <a:pt x="220" y="285"/>
                  </a:cubicBezTo>
                  <a:cubicBezTo>
                    <a:pt x="231" y="292"/>
                    <a:pt x="243" y="293"/>
                    <a:pt x="255" y="286"/>
                  </a:cubicBezTo>
                  <a:cubicBezTo>
                    <a:pt x="266" y="280"/>
                    <a:pt x="272" y="269"/>
                    <a:pt x="271" y="256"/>
                  </a:cubicBezTo>
                  <a:cubicBezTo>
                    <a:pt x="271" y="252"/>
                    <a:pt x="272" y="251"/>
                    <a:pt x="275" y="249"/>
                  </a:cubicBezTo>
                  <a:cubicBezTo>
                    <a:pt x="283" y="244"/>
                    <a:pt x="291" y="239"/>
                    <a:pt x="298" y="232"/>
                  </a:cubicBezTo>
                  <a:cubicBezTo>
                    <a:pt x="308" y="224"/>
                    <a:pt x="314" y="213"/>
                    <a:pt x="318" y="202"/>
                  </a:cubicBezTo>
                  <a:cubicBezTo>
                    <a:pt x="342" y="203"/>
                    <a:pt x="357" y="189"/>
                    <a:pt x="357" y="169"/>
                  </a:cubicBezTo>
                  <a:cubicBezTo>
                    <a:pt x="357" y="153"/>
                    <a:pt x="344" y="133"/>
                    <a:pt x="319" y="136"/>
                  </a:cubicBezTo>
                  <a:cubicBezTo>
                    <a:pt x="318" y="135"/>
                    <a:pt x="317" y="133"/>
                    <a:pt x="317" y="132"/>
                  </a:cubicBezTo>
                  <a:cubicBezTo>
                    <a:pt x="308" y="112"/>
                    <a:pt x="294" y="98"/>
                    <a:pt x="275" y="88"/>
                  </a:cubicBezTo>
                  <a:cubicBezTo>
                    <a:pt x="272" y="87"/>
                    <a:pt x="271" y="85"/>
                    <a:pt x="271" y="82"/>
                  </a:cubicBezTo>
                  <a:cubicBezTo>
                    <a:pt x="272" y="69"/>
                    <a:pt x="265" y="56"/>
                    <a:pt x="253" y="50"/>
                  </a:cubicBezTo>
                  <a:cubicBezTo>
                    <a:pt x="241" y="44"/>
                    <a:pt x="229" y="46"/>
                    <a:pt x="218" y="54"/>
                  </a:cubicBezTo>
                  <a:cubicBezTo>
                    <a:pt x="217" y="56"/>
                    <a:pt x="216" y="58"/>
                    <a:pt x="216" y="60"/>
                  </a:cubicBezTo>
                  <a:cubicBezTo>
                    <a:pt x="215" y="74"/>
                    <a:pt x="215" y="87"/>
                    <a:pt x="216" y="101"/>
                  </a:cubicBezTo>
                  <a:cubicBezTo>
                    <a:pt x="216" y="102"/>
                    <a:pt x="216" y="105"/>
                    <a:pt x="217" y="105"/>
                  </a:cubicBezTo>
                  <a:cubicBezTo>
                    <a:pt x="223" y="108"/>
                    <a:pt x="228" y="112"/>
                    <a:pt x="234" y="113"/>
                  </a:cubicBezTo>
                  <a:cubicBezTo>
                    <a:pt x="245" y="115"/>
                    <a:pt x="255" y="111"/>
                    <a:pt x="263" y="103"/>
                  </a:cubicBezTo>
                  <a:cubicBezTo>
                    <a:pt x="281" y="110"/>
                    <a:pt x="294" y="123"/>
                    <a:pt x="301" y="142"/>
                  </a:cubicBezTo>
                  <a:close/>
                  <a:moveTo>
                    <a:pt x="1104" y="67"/>
                  </a:moveTo>
                  <a:cubicBezTo>
                    <a:pt x="1130" y="68"/>
                    <a:pt x="1155" y="67"/>
                    <a:pt x="1179" y="70"/>
                  </a:cubicBezTo>
                  <a:cubicBezTo>
                    <a:pt x="1214" y="75"/>
                    <a:pt x="1231" y="102"/>
                    <a:pt x="1227" y="137"/>
                  </a:cubicBezTo>
                  <a:cubicBezTo>
                    <a:pt x="1224" y="168"/>
                    <a:pt x="1199" y="190"/>
                    <a:pt x="1167" y="193"/>
                  </a:cubicBezTo>
                  <a:cubicBezTo>
                    <a:pt x="1156" y="194"/>
                    <a:pt x="1145" y="193"/>
                    <a:pt x="1134" y="194"/>
                  </a:cubicBezTo>
                  <a:cubicBezTo>
                    <a:pt x="1132" y="194"/>
                    <a:pt x="1130" y="194"/>
                    <a:pt x="1128" y="194"/>
                  </a:cubicBezTo>
                  <a:cubicBezTo>
                    <a:pt x="1128" y="207"/>
                    <a:pt x="1128" y="219"/>
                    <a:pt x="1128" y="232"/>
                  </a:cubicBezTo>
                  <a:cubicBezTo>
                    <a:pt x="1128" y="244"/>
                    <a:pt x="1128" y="257"/>
                    <a:pt x="1128" y="270"/>
                  </a:cubicBezTo>
                  <a:cubicBezTo>
                    <a:pt x="1120" y="270"/>
                    <a:pt x="1112" y="270"/>
                    <a:pt x="1104" y="270"/>
                  </a:cubicBezTo>
                  <a:cubicBezTo>
                    <a:pt x="1104" y="203"/>
                    <a:pt x="1104" y="136"/>
                    <a:pt x="1104" y="67"/>
                  </a:cubicBezTo>
                  <a:close/>
                  <a:moveTo>
                    <a:pt x="1128" y="172"/>
                  </a:moveTo>
                  <a:cubicBezTo>
                    <a:pt x="1136" y="172"/>
                    <a:pt x="1144" y="172"/>
                    <a:pt x="1152" y="172"/>
                  </a:cubicBezTo>
                  <a:cubicBezTo>
                    <a:pt x="1156" y="172"/>
                    <a:pt x="1160" y="172"/>
                    <a:pt x="1164" y="171"/>
                  </a:cubicBezTo>
                  <a:cubicBezTo>
                    <a:pt x="1187" y="168"/>
                    <a:pt x="1200" y="157"/>
                    <a:pt x="1202" y="136"/>
                  </a:cubicBezTo>
                  <a:cubicBezTo>
                    <a:pt x="1205" y="114"/>
                    <a:pt x="1197" y="96"/>
                    <a:pt x="1174" y="92"/>
                  </a:cubicBezTo>
                  <a:cubicBezTo>
                    <a:pt x="1159" y="89"/>
                    <a:pt x="1144" y="90"/>
                    <a:pt x="1128" y="89"/>
                  </a:cubicBezTo>
                  <a:cubicBezTo>
                    <a:pt x="1128" y="117"/>
                    <a:pt x="1128" y="144"/>
                    <a:pt x="1128" y="172"/>
                  </a:cubicBezTo>
                  <a:close/>
                  <a:moveTo>
                    <a:pt x="579" y="269"/>
                  </a:moveTo>
                  <a:cubicBezTo>
                    <a:pt x="587" y="269"/>
                    <a:pt x="594" y="269"/>
                    <a:pt x="602" y="269"/>
                  </a:cubicBezTo>
                  <a:cubicBezTo>
                    <a:pt x="602" y="267"/>
                    <a:pt x="602" y="265"/>
                    <a:pt x="602" y="263"/>
                  </a:cubicBezTo>
                  <a:cubicBezTo>
                    <a:pt x="602" y="238"/>
                    <a:pt x="602" y="213"/>
                    <a:pt x="602" y="187"/>
                  </a:cubicBezTo>
                  <a:cubicBezTo>
                    <a:pt x="603" y="170"/>
                    <a:pt x="609" y="155"/>
                    <a:pt x="625" y="146"/>
                  </a:cubicBezTo>
                  <a:cubicBezTo>
                    <a:pt x="646" y="135"/>
                    <a:pt x="668" y="145"/>
                    <a:pt x="673" y="168"/>
                  </a:cubicBezTo>
                  <a:cubicBezTo>
                    <a:pt x="674" y="173"/>
                    <a:pt x="675" y="178"/>
                    <a:pt x="675" y="183"/>
                  </a:cubicBezTo>
                  <a:cubicBezTo>
                    <a:pt x="675" y="210"/>
                    <a:pt x="675" y="237"/>
                    <a:pt x="676" y="264"/>
                  </a:cubicBezTo>
                  <a:cubicBezTo>
                    <a:pt x="676" y="266"/>
                    <a:pt x="676" y="268"/>
                    <a:pt x="676" y="270"/>
                  </a:cubicBezTo>
                  <a:cubicBezTo>
                    <a:pt x="684" y="270"/>
                    <a:pt x="691" y="270"/>
                    <a:pt x="699" y="270"/>
                  </a:cubicBezTo>
                  <a:cubicBezTo>
                    <a:pt x="699" y="268"/>
                    <a:pt x="699" y="267"/>
                    <a:pt x="699" y="266"/>
                  </a:cubicBezTo>
                  <a:cubicBezTo>
                    <a:pt x="699" y="238"/>
                    <a:pt x="699" y="209"/>
                    <a:pt x="699" y="181"/>
                  </a:cubicBezTo>
                  <a:cubicBezTo>
                    <a:pt x="699" y="174"/>
                    <a:pt x="698" y="167"/>
                    <a:pt x="697" y="160"/>
                  </a:cubicBezTo>
                  <a:cubicBezTo>
                    <a:pt x="694" y="145"/>
                    <a:pt x="687" y="133"/>
                    <a:pt x="673" y="126"/>
                  </a:cubicBezTo>
                  <a:cubicBezTo>
                    <a:pt x="649" y="116"/>
                    <a:pt x="621" y="124"/>
                    <a:pt x="606" y="145"/>
                  </a:cubicBezTo>
                  <a:cubicBezTo>
                    <a:pt x="605" y="146"/>
                    <a:pt x="604" y="147"/>
                    <a:pt x="603" y="148"/>
                  </a:cubicBezTo>
                  <a:cubicBezTo>
                    <a:pt x="603" y="148"/>
                    <a:pt x="603" y="148"/>
                    <a:pt x="602" y="148"/>
                  </a:cubicBezTo>
                  <a:cubicBezTo>
                    <a:pt x="602" y="117"/>
                    <a:pt x="602" y="87"/>
                    <a:pt x="602" y="57"/>
                  </a:cubicBezTo>
                  <a:cubicBezTo>
                    <a:pt x="594" y="57"/>
                    <a:pt x="587" y="57"/>
                    <a:pt x="579" y="57"/>
                  </a:cubicBezTo>
                  <a:cubicBezTo>
                    <a:pt x="579" y="128"/>
                    <a:pt x="579" y="199"/>
                    <a:pt x="579" y="269"/>
                  </a:cubicBezTo>
                  <a:close/>
                  <a:moveTo>
                    <a:pt x="541" y="76"/>
                  </a:moveTo>
                  <a:cubicBezTo>
                    <a:pt x="542" y="73"/>
                    <a:pt x="540" y="71"/>
                    <a:pt x="537" y="70"/>
                  </a:cubicBezTo>
                  <a:cubicBezTo>
                    <a:pt x="514" y="63"/>
                    <a:pt x="490" y="61"/>
                    <a:pt x="468" y="72"/>
                  </a:cubicBezTo>
                  <a:cubicBezTo>
                    <a:pt x="429" y="90"/>
                    <a:pt x="430" y="137"/>
                    <a:pt x="454" y="156"/>
                  </a:cubicBezTo>
                  <a:cubicBezTo>
                    <a:pt x="464" y="164"/>
                    <a:pt x="475" y="171"/>
                    <a:pt x="486" y="178"/>
                  </a:cubicBezTo>
                  <a:cubicBezTo>
                    <a:pt x="496" y="185"/>
                    <a:pt x="507" y="192"/>
                    <a:pt x="516" y="200"/>
                  </a:cubicBezTo>
                  <a:cubicBezTo>
                    <a:pt x="525" y="208"/>
                    <a:pt x="527" y="220"/>
                    <a:pt x="523" y="232"/>
                  </a:cubicBezTo>
                  <a:cubicBezTo>
                    <a:pt x="520" y="243"/>
                    <a:pt x="511" y="248"/>
                    <a:pt x="501" y="250"/>
                  </a:cubicBezTo>
                  <a:cubicBezTo>
                    <a:pt x="490" y="253"/>
                    <a:pt x="480" y="252"/>
                    <a:pt x="470" y="250"/>
                  </a:cubicBezTo>
                  <a:cubicBezTo>
                    <a:pt x="458" y="247"/>
                    <a:pt x="447" y="242"/>
                    <a:pt x="437" y="234"/>
                  </a:cubicBezTo>
                  <a:cubicBezTo>
                    <a:pt x="437" y="242"/>
                    <a:pt x="437" y="250"/>
                    <a:pt x="437" y="258"/>
                  </a:cubicBezTo>
                  <a:cubicBezTo>
                    <a:pt x="437" y="261"/>
                    <a:pt x="438" y="263"/>
                    <a:pt x="441" y="264"/>
                  </a:cubicBezTo>
                  <a:cubicBezTo>
                    <a:pt x="465" y="274"/>
                    <a:pt x="489" y="277"/>
                    <a:pt x="514" y="269"/>
                  </a:cubicBezTo>
                  <a:cubicBezTo>
                    <a:pt x="556" y="255"/>
                    <a:pt x="560" y="204"/>
                    <a:pt x="532" y="182"/>
                  </a:cubicBezTo>
                  <a:cubicBezTo>
                    <a:pt x="522" y="174"/>
                    <a:pt x="511" y="167"/>
                    <a:pt x="500" y="159"/>
                  </a:cubicBezTo>
                  <a:cubicBezTo>
                    <a:pt x="491" y="153"/>
                    <a:pt x="482" y="148"/>
                    <a:pt x="473" y="142"/>
                  </a:cubicBezTo>
                  <a:cubicBezTo>
                    <a:pt x="468" y="138"/>
                    <a:pt x="465" y="133"/>
                    <a:pt x="464" y="127"/>
                  </a:cubicBezTo>
                  <a:cubicBezTo>
                    <a:pt x="459" y="107"/>
                    <a:pt x="469" y="91"/>
                    <a:pt x="489" y="87"/>
                  </a:cubicBezTo>
                  <a:cubicBezTo>
                    <a:pt x="508" y="84"/>
                    <a:pt x="525" y="87"/>
                    <a:pt x="541" y="98"/>
                  </a:cubicBezTo>
                  <a:cubicBezTo>
                    <a:pt x="541" y="90"/>
                    <a:pt x="541" y="83"/>
                    <a:pt x="541" y="76"/>
                  </a:cubicBezTo>
                  <a:close/>
                  <a:moveTo>
                    <a:pt x="1076" y="204"/>
                  </a:moveTo>
                  <a:cubicBezTo>
                    <a:pt x="1041" y="204"/>
                    <a:pt x="1007" y="204"/>
                    <a:pt x="974" y="204"/>
                  </a:cubicBezTo>
                  <a:cubicBezTo>
                    <a:pt x="974" y="220"/>
                    <a:pt x="978" y="234"/>
                    <a:pt x="991" y="245"/>
                  </a:cubicBezTo>
                  <a:cubicBezTo>
                    <a:pt x="1003" y="254"/>
                    <a:pt x="1016" y="255"/>
                    <a:pt x="1030" y="253"/>
                  </a:cubicBezTo>
                  <a:cubicBezTo>
                    <a:pt x="1042" y="251"/>
                    <a:pt x="1053" y="247"/>
                    <a:pt x="1062" y="240"/>
                  </a:cubicBezTo>
                  <a:cubicBezTo>
                    <a:pt x="1063" y="239"/>
                    <a:pt x="1063" y="239"/>
                    <a:pt x="1064" y="239"/>
                  </a:cubicBezTo>
                  <a:cubicBezTo>
                    <a:pt x="1064" y="239"/>
                    <a:pt x="1064" y="239"/>
                    <a:pt x="1065" y="239"/>
                  </a:cubicBezTo>
                  <a:cubicBezTo>
                    <a:pt x="1065" y="245"/>
                    <a:pt x="1066" y="251"/>
                    <a:pt x="1065" y="258"/>
                  </a:cubicBezTo>
                  <a:cubicBezTo>
                    <a:pt x="1065" y="259"/>
                    <a:pt x="1063" y="261"/>
                    <a:pt x="1062" y="262"/>
                  </a:cubicBezTo>
                  <a:cubicBezTo>
                    <a:pt x="1044" y="273"/>
                    <a:pt x="1024" y="275"/>
                    <a:pt x="1004" y="273"/>
                  </a:cubicBezTo>
                  <a:cubicBezTo>
                    <a:pt x="984" y="270"/>
                    <a:pt x="968" y="260"/>
                    <a:pt x="959" y="242"/>
                  </a:cubicBezTo>
                  <a:cubicBezTo>
                    <a:pt x="955" y="234"/>
                    <a:pt x="952" y="225"/>
                    <a:pt x="951" y="216"/>
                  </a:cubicBezTo>
                  <a:cubicBezTo>
                    <a:pt x="947" y="193"/>
                    <a:pt x="950" y="170"/>
                    <a:pt x="964" y="150"/>
                  </a:cubicBezTo>
                  <a:cubicBezTo>
                    <a:pt x="985" y="118"/>
                    <a:pt x="1023" y="117"/>
                    <a:pt x="1045" y="129"/>
                  </a:cubicBezTo>
                  <a:cubicBezTo>
                    <a:pt x="1063" y="138"/>
                    <a:pt x="1071" y="155"/>
                    <a:pt x="1074" y="174"/>
                  </a:cubicBezTo>
                  <a:cubicBezTo>
                    <a:pt x="1075" y="183"/>
                    <a:pt x="1075" y="193"/>
                    <a:pt x="1076" y="204"/>
                  </a:cubicBezTo>
                  <a:close/>
                  <a:moveTo>
                    <a:pt x="1051" y="184"/>
                  </a:moveTo>
                  <a:cubicBezTo>
                    <a:pt x="1052" y="168"/>
                    <a:pt x="1045" y="152"/>
                    <a:pt x="1033" y="146"/>
                  </a:cubicBezTo>
                  <a:cubicBezTo>
                    <a:pt x="1002" y="132"/>
                    <a:pt x="976" y="158"/>
                    <a:pt x="975" y="184"/>
                  </a:cubicBezTo>
                  <a:cubicBezTo>
                    <a:pt x="1000" y="184"/>
                    <a:pt x="1025" y="184"/>
                    <a:pt x="1051" y="184"/>
                  </a:cubicBezTo>
                  <a:close/>
                  <a:moveTo>
                    <a:pt x="1375" y="197"/>
                  </a:moveTo>
                  <a:cubicBezTo>
                    <a:pt x="1375" y="211"/>
                    <a:pt x="1373" y="225"/>
                    <a:pt x="1366" y="237"/>
                  </a:cubicBezTo>
                  <a:cubicBezTo>
                    <a:pt x="1352" y="264"/>
                    <a:pt x="1329" y="274"/>
                    <a:pt x="1300" y="273"/>
                  </a:cubicBezTo>
                  <a:cubicBezTo>
                    <a:pt x="1261" y="272"/>
                    <a:pt x="1235" y="245"/>
                    <a:pt x="1233" y="205"/>
                  </a:cubicBezTo>
                  <a:cubicBezTo>
                    <a:pt x="1233" y="192"/>
                    <a:pt x="1234" y="179"/>
                    <a:pt x="1238" y="167"/>
                  </a:cubicBezTo>
                  <a:cubicBezTo>
                    <a:pt x="1248" y="139"/>
                    <a:pt x="1271" y="123"/>
                    <a:pt x="1303" y="122"/>
                  </a:cubicBezTo>
                  <a:cubicBezTo>
                    <a:pt x="1320" y="122"/>
                    <a:pt x="1336" y="125"/>
                    <a:pt x="1350" y="136"/>
                  </a:cubicBezTo>
                  <a:cubicBezTo>
                    <a:pt x="1366" y="149"/>
                    <a:pt x="1373" y="167"/>
                    <a:pt x="1375" y="188"/>
                  </a:cubicBezTo>
                  <a:cubicBezTo>
                    <a:pt x="1375" y="191"/>
                    <a:pt x="1375" y="194"/>
                    <a:pt x="1375" y="197"/>
                  </a:cubicBezTo>
                  <a:close/>
                  <a:moveTo>
                    <a:pt x="1351" y="196"/>
                  </a:moveTo>
                  <a:cubicBezTo>
                    <a:pt x="1351" y="193"/>
                    <a:pt x="1351" y="187"/>
                    <a:pt x="1350" y="181"/>
                  </a:cubicBezTo>
                  <a:cubicBezTo>
                    <a:pt x="1346" y="158"/>
                    <a:pt x="1331" y="143"/>
                    <a:pt x="1308" y="142"/>
                  </a:cubicBezTo>
                  <a:cubicBezTo>
                    <a:pt x="1284" y="141"/>
                    <a:pt x="1266" y="154"/>
                    <a:pt x="1259" y="177"/>
                  </a:cubicBezTo>
                  <a:cubicBezTo>
                    <a:pt x="1257" y="187"/>
                    <a:pt x="1256" y="198"/>
                    <a:pt x="1257" y="209"/>
                  </a:cubicBezTo>
                  <a:cubicBezTo>
                    <a:pt x="1260" y="239"/>
                    <a:pt x="1281" y="256"/>
                    <a:pt x="1311" y="253"/>
                  </a:cubicBezTo>
                  <a:cubicBezTo>
                    <a:pt x="1327" y="252"/>
                    <a:pt x="1338" y="244"/>
                    <a:pt x="1345" y="230"/>
                  </a:cubicBezTo>
                  <a:cubicBezTo>
                    <a:pt x="1350" y="220"/>
                    <a:pt x="1351" y="209"/>
                    <a:pt x="1351" y="196"/>
                  </a:cubicBezTo>
                  <a:close/>
                  <a:moveTo>
                    <a:pt x="814" y="178"/>
                  </a:moveTo>
                  <a:cubicBezTo>
                    <a:pt x="812" y="170"/>
                    <a:pt x="811" y="163"/>
                    <a:pt x="808" y="156"/>
                  </a:cubicBezTo>
                  <a:cubicBezTo>
                    <a:pt x="804" y="145"/>
                    <a:pt x="793" y="141"/>
                    <a:pt x="778" y="142"/>
                  </a:cubicBezTo>
                  <a:cubicBezTo>
                    <a:pt x="764" y="144"/>
                    <a:pt x="751" y="149"/>
                    <a:pt x="740" y="157"/>
                  </a:cubicBezTo>
                  <a:cubicBezTo>
                    <a:pt x="739" y="158"/>
                    <a:pt x="738" y="158"/>
                    <a:pt x="736" y="159"/>
                  </a:cubicBezTo>
                  <a:cubicBezTo>
                    <a:pt x="736" y="152"/>
                    <a:pt x="736" y="144"/>
                    <a:pt x="737" y="137"/>
                  </a:cubicBezTo>
                  <a:cubicBezTo>
                    <a:pt x="737" y="136"/>
                    <a:pt x="738" y="135"/>
                    <a:pt x="739" y="134"/>
                  </a:cubicBezTo>
                  <a:cubicBezTo>
                    <a:pt x="759" y="124"/>
                    <a:pt x="780" y="119"/>
                    <a:pt x="803" y="124"/>
                  </a:cubicBezTo>
                  <a:cubicBezTo>
                    <a:pt x="822" y="128"/>
                    <a:pt x="832" y="141"/>
                    <a:pt x="835" y="160"/>
                  </a:cubicBezTo>
                  <a:cubicBezTo>
                    <a:pt x="836" y="164"/>
                    <a:pt x="836" y="169"/>
                    <a:pt x="836" y="173"/>
                  </a:cubicBezTo>
                  <a:cubicBezTo>
                    <a:pt x="836" y="204"/>
                    <a:pt x="836" y="235"/>
                    <a:pt x="836" y="266"/>
                  </a:cubicBezTo>
                  <a:cubicBezTo>
                    <a:pt x="836" y="267"/>
                    <a:pt x="836" y="268"/>
                    <a:pt x="836" y="270"/>
                  </a:cubicBezTo>
                  <a:cubicBezTo>
                    <a:pt x="828" y="270"/>
                    <a:pt x="821" y="270"/>
                    <a:pt x="813" y="270"/>
                  </a:cubicBezTo>
                  <a:cubicBezTo>
                    <a:pt x="813" y="263"/>
                    <a:pt x="813" y="256"/>
                    <a:pt x="813" y="247"/>
                  </a:cubicBezTo>
                  <a:cubicBezTo>
                    <a:pt x="811" y="250"/>
                    <a:pt x="810" y="252"/>
                    <a:pt x="808" y="254"/>
                  </a:cubicBezTo>
                  <a:cubicBezTo>
                    <a:pt x="793" y="274"/>
                    <a:pt x="762" y="280"/>
                    <a:pt x="741" y="267"/>
                  </a:cubicBezTo>
                  <a:cubicBezTo>
                    <a:pt x="727" y="258"/>
                    <a:pt x="722" y="245"/>
                    <a:pt x="722" y="229"/>
                  </a:cubicBezTo>
                  <a:cubicBezTo>
                    <a:pt x="723" y="212"/>
                    <a:pt x="731" y="199"/>
                    <a:pt x="747" y="191"/>
                  </a:cubicBezTo>
                  <a:cubicBezTo>
                    <a:pt x="759" y="185"/>
                    <a:pt x="772" y="184"/>
                    <a:pt x="785" y="182"/>
                  </a:cubicBezTo>
                  <a:cubicBezTo>
                    <a:pt x="794" y="181"/>
                    <a:pt x="804" y="180"/>
                    <a:pt x="814" y="178"/>
                  </a:cubicBezTo>
                  <a:close/>
                  <a:moveTo>
                    <a:pt x="813" y="197"/>
                  </a:moveTo>
                  <a:cubicBezTo>
                    <a:pt x="807" y="198"/>
                    <a:pt x="801" y="199"/>
                    <a:pt x="796" y="200"/>
                  </a:cubicBezTo>
                  <a:cubicBezTo>
                    <a:pt x="784" y="202"/>
                    <a:pt x="771" y="204"/>
                    <a:pt x="760" y="207"/>
                  </a:cubicBezTo>
                  <a:cubicBezTo>
                    <a:pt x="743" y="212"/>
                    <a:pt x="743" y="239"/>
                    <a:pt x="755" y="248"/>
                  </a:cubicBezTo>
                  <a:cubicBezTo>
                    <a:pt x="766" y="256"/>
                    <a:pt x="786" y="255"/>
                    <a:pt x="798" y="245"/>
                  </a:cubicBezTo>
                  <a:cubicBezTo>
                    <a:pt x="813" y="233"/>
                    <a:pt x="814" y="216"/>
                    <a:pt x="813" y="197"/>
                  </a:cubicBezTo>
                  <a:close/>
                  <a:moveTo>
                    <a:pt x="1584" y="265"/>
                  </a:moveTo>
                  <a:cubicBezTo>
                    <a:pt x="1584" y="237"/>
                    <a:pt x="1584" y="209"/>
                    <a:pt x="1584" y="181"/>
                  </a:cubicBezTo>
                  <a:cubicBezTo>
                    <a:pt x="1584" y="175"/>
                    <a:pt x="1584" y="169"/>
                    <a:pt x="1583" y="164"/>
                  </a:cubicBezTo>
                  <a:cubicBezTo>
                    <a:pt x="1580" y="147"/>
                    <a:pt x="1573" y="133"/>
                    <a:pt x="1556" y="126"/>
                  </a:cubicBezTo>
                  <a:cubicBezTo>
                    <a:pt x="1538" y="119"/>
                    <a:pt x="1508" y="120"/>
                    <a:pt x="1491" y="145"/>
                  </a:cubicBezTo>
                  <a:cubicBezTo>
                    <a:pt x="1490" y="146"/>
                    <a:pt x="1490" y="147"/>
                    <a:pt x="1489" y="149"/>
                  </a:cubicBezTo>
                  <a:cubicBezTo>
                    <a:pt x="1488" y="148"/>
                    <a:pt x="1488" y="148"/>
                    <a:pt x="1488" y="148"/>
                  </a:cubicBezTo>
                  <a:cubicBezTo>
                    <a:pt x="1488" y="141"/>
                    <a:pt x="1488" y="133"/>
                    <a:pt x="1488" y="126"/>
                  </a:cubicBezTo>
                  <a:cubicBezTo>
                    <a:pt x="1480" y="126"/>
                    <a:pt x="1472" y="126"/>
                    <a:pt x="1465" y="126"/>
                  </a:cubicBezTo>
                  <a:cubicBezTo>
                    <a:pt x="1465" y="174"/>
                    <a:pt x="1465" y="222"/>
                    <a:pt x="1465" y="269"/>
                  </a:cubicBezTo>
                  <a:cubicBezTo>
                    <a:pt x="1473" y="269"/>
                    <a:pt x="1480" y="269"/>
                    <a:pt x="1488" y="269"/>
                  </a:cubicBezTo>
                  <a:cubicBezTo>
                    <a:pt x="1488" y="267"/>
                    <a:pt x="1488" y="266"/>
                    <a:pt x="1488" y="264"/>
                  </a:cubicBezTo>
                  <a:cubicBezTo>
                    <a:pt x="1488" y="238"/>
                    <a:pt x="1488" y="212"/>
                    <a:pt x="1488" y="186"/>
                  </a:cubicBezTo>
                  <a:cubicBezTo>
                    <a:pt x="1488" y="169"/>
                    <a:pt x="1495" y="155"/>
                    <a:pt x="1510" y="146"/>
                  </a:cubicBezTo>
                  <a:cubicBezTo>
                    <a:pt x="1531" y="135"/>
                    <a:pt x="1553" y="145"/>
                    <a:pt x="1559" y="167"/>
                  </a:cubicBezTo>
                  <a:cubicBezTo>
                    <a:pt x="1560" y="172"/>
                    <a:pt x="1561" y="177"/>
                    <a:pt x="1561" y="182"/>
                  </a:cubicBezTo>
                  <a:cubicBezTo>
                    <a:pt x="1561" y="209"/>
                    <a:pt x="1561" y="237"/>
                    <a:pt x="1561" y="264"/>
                  </a:cubicBezTo>
                  <a:cubicBezTo>
                    <a:pt x="1561" y="266"/>
                    <a:pt x="1561" y="268"/>
                    <a:pt x="1561" y="270"/>
                  </a:cubicBezTo>
                  <a:cubicBezTo>
                    <a:pt x="1569" y="270"/>
                    <a:pt x="1577" y="270"/>
                    <a:pt x="1584" y="270"/>
                  </a:cubicBezTo>
                  <a:cubicBezTo>
                    <a:pt x="1584" y="268"/>
                    <a:pt x="1584" y="267"/>
                    <a:pt x="1584" y="265"/>
                  </a:cubicBezTo>
                  <a:close/>
                  <a:moveTo>
                    <a:pt x="1627" y="148"/>
                  </a:moveTo>
                  <a:cubicBezTo>
                    <a:pt x="1627" y="177"/>
                    <a:pt x="1627" y="205"/>
                    <a:pt x="1627" y="233"/>
                  </a:cubicBezTo>
                  <a:cubicBezTo>
                    <a:pt x="1627" y="244"/>
                    <a:pt x="1630" y="254"/>
                    <a:pt x="1637" y="263"/>
                  </a:cubicBezTo>
                  <a:cubicBezTo>
                    <a:pt x="1648" y="276"/>
                    <a:pt x="1673" y="275"/>
                    <a:pt x="1685" y="270"/>
                  </a:cubicBezTo>
                  <a:cubicBezTo>
                    <a:pt x="1686" y="269"/>
                    <a:pt x="1687" y="268"/>
                    <a:pt x="1687" y="267"/>
                  </a:cubicBezTo>
                  <a:cubicBezTo>
                    <a:pt x="1687" y="261"/>
                    <a:pt x="1687" y="255"/>
                    <a:pt x="1687" y="249"/>
                  </a:cubicBezTo>
                  <a:cubicBezTo>
                    <a:pt x="1685" y="250"/>
                    <a:pt x="1684" y="250"/>
                    <a:pt x="1683" y="251"/>
                  </a:cubicBezTo>
                  <a:cubicBezTo>
                    <a:pt x="1666" y="259"/>
                    <a:pt x="1653" y="251"/>
                    <a:pt x="1651" y="232"/>
                  </a:cubicBezTo>
                  <a:cubicBezTo>
                    <a:pt x="1651" y="231"/>
                    <a:pt x="1651" y="229"/>
                    <a:pt x="1651" y="228"/>
                  </a:cubicBezTo>
                  <a:cubicBezTo>
                    <a:pt x="1651" y="202"/>
                    <a:pt x="1651" y="177"/>
                    <a:pt x="1651" y="151"/>
                  </a:cubicBezTo>
                  <a:cubicBezTo>
                    <a:pt x="1651" y="150"/>
                    <a:pt x="1651" y="148"/>
                    <a:pt x="1651" y="146"/>
                  </a:cubicBezTo>
                  <a:cubicBezTo>
                    <a:pt x="1663" y="146"/>
                    <a:pt x="1675" y="146"/>
                    <a:pt x="1687" y="146"/>
                  </a:cubicBezTo>
                  <a:cubicBezTo>
                    <a:pt x="1687" y="139"/>
                    <a:pt x="1687" y="132"/>
                    <a:pt x="1687" y="126"/>
                  </a:cubicBezTo>
                  <a:cubicBezTo>
                    <a:pt x="1674" y="126"/>
                    <a:pt x="1663" y="126"/>
                    <a:pt x="1650" y="126"/>
                  </a:cubicBezTo>
                  <a:cubicBezTo>
                    <a:pt x="1650" y="111"/>
                    <a:pt x="1650" y="97"/>
                    <a:pt x="1650" y="83"/>
                  </a:cubicBezTo>
                  <a:cubicBezTo>
                    <a:pt x="1643" y="85"/>
                    <a:pt x="1636" y="87"/>
                    <a:pt x="1630" y="90"/>
                  </a:cubicBezTo>
                  <a:cubicBezTo>
                    <a:pt x="1629" y="90"/>
                    <a:pt x="1627" y="93"/>
                    <a:pt x="1627" y="94"/>
                  </a:cubicBezTo>
                  <a:cubicBezTo>
                    <a:pt x="1627" y="101"/>
                    <a:pt x="1627" y="108"/>
                    <a:pt x="1627" y="116"/>
                  </a:cubicBezTo>
                  <a:cubicBezTo>
                    <a:pt x="1627" y="119"/>
                    <a:pt x="1627" y="122"/>
                    <a:pt x="1627" y="126"/>
                  </a:cubicBezTo>
                  <a:cubicBezTo>
                    <a:pt x="1619" y="126"/>
                    <a:pt x="1611" y="126"/>
                    <a:pt x="1603" y="126"/>
                  </a:cubicBezTo>
                  <a:cubicBezTo>
                    <a:pt x="1603" y="133"/>
                    <a:pt x="1603" y="139"/>
                    <a:pt x="1603" y="146"/>
                  </a:cubicBezTo>
                  <a:cubicBezTo>
                    <a:pt x="1611" y="146"/>
                    <a:pt x="1619" y="146"/>
                    <a:pt x="1627" y="146"/>
                  </a:cubicBezTo>
                  <a:cubicBezTo>
                    <a:pt x="1627" y="147"/>
                    <a:pt x="1627" y="148"/>
                    <a:pt x="1627" y="148"/>
                  </a:cubicBezTo>
                  <a:close/>
                  <a:moveTo>
                    <a:pt x="872" y="269"/>
                  </a:moveTo>
                  <a:cubicBezTo>
                    <a:pt x="880" y="269"/>
                    <a:pt x="887" y="269"/>
                    <a:pt x="895" y="269"/>
                  </a:cubicBezTo>
                  <a:cubicBezTo>
                    <a:pt x="895" y="267"/>
                    <a:pt x="895" y="265"/>
                    <a:pt x="895" y="263"/>
                  </a:cubicBezTo>
                  <a:cubicBezTo>
                    <a:pt x="895" y="241"/>
                    <a:pt x="895" y="218"/>
                    <a:pt x="895" y="195"/>
                  </a:cubicBezTo>
                  <a:cubicBezTo>
                    <a:pt x="895" y="185"/>
                    <a:pt x="897" y="175"/>
                    <a:pt x="901" y="165"/>
                  </a:cubicBezTo>
                  <a:cubicBezTo>
                    <a:pt x="908" y="150"/>
                    <a:pt x="919" y="143"/>
                    <a:pt x="935" y="145"/>
                  </a:cubicBezTo>
                  <a:cubicBezTo>
                    <a:pt x="939" y="146"/>
                    <a:pt x="943" y="147"/>
                    <a:pt x="947" y="148"/>
                  </a:cubicBezTo>
                  <a:cubicBezTo>
                    <a:pt x="947" y="142"/>
                    <a:pt x="947" y="136"/>
                    <a:pt x="947" y="130"/>
                  </a:cubicBezTo>
                  <a:cubicBezTo>
                    <a:pt x="948" y="126"/>
                    <a:pt x="946" y="124"/>
                    <a:pt x="942" y="124"/>
                  </a:cubicBezTo>
                  <a:cubicBezTo>
                    <a:pt x="925" y="121"/>
                    <a:pt x="911" y="127"/>
                    <a:pt x="901" y="143"/>
                  </a:cubicBezTo>
                  <a:cubicBezTo>
                    <a:pt x="899" y="146"/>
                    <a:pt x="898" y="149"/>
                    <a:pt x="896" y="153"/>
                  </a:cubicBezTo>
                  <a:cubicBezTo>
                    <a:pt x="896" y="153"/>
                    <a:pt x="895" y="152"/>
                    <a:pt x="895" y="152"/>
                  </a:cubicBezTo>
                  <a:cubicBezTo>
                    <a:pt x="895" y="144"/>
                    <a:pt x="895" y="135"/>
                    <a:pt x="895" y="126"/>
                  </a:cubicBezTo>
                  <a:cubicBezTo>
                    <a:pt x="887" y="126"/>
                    <a:pt x="880" y="126"/>
                    <a:pt x="872" y="126"/>
                  </a:cubicBezTo>
                  <a:cubicBezTo>
                    <a:pt x="872" y="174"/>
                    <a:pt x="872" y="222"/>
                    <a:pt x="872" y="269"/>
                  </a:cubicBezTo>
                  <a:close/>
                  <a:moveTo>
                    <a:pt x="1403" y="270"/>
                  </a:moveTo>
                  <a:cubicBezTo>
                    <a:pt x="1411" y="270"/>
                    <a:pt x="1418" y="270"/>
                    <a:pt x="1426" y="270"/>
                  </a:cubicBezTo>
                  <a:cubicBezTo>
                    <a:pt x="1426" y="221"/>
                    <a:pt x="1426" y="174"/>
                    <a:pt x="1426" y="126"/>
                  </a:cubicBezTo>
                  <a:cubicBezTo>
                    <a:pt x="1424" y="126"/>
                    <a:pt x="1423" y="126"/>
                    <a:pt x="1421" y="126"/>
                  </a:cubicBezTo>
                  <a:cubicBezTo>
                    <a:pt x="1415" y="126"/>
                    <a:pt x="1409" y="126"/>
                    <a:pt x="1403" y="126"/>
                  </a:cubicBezTo>
                  <a:cubicBezTo>
                    <a:pt x="1403" y="174"/>
                    <a:pt x="1403" y="222"/>
                    <a:pt x="1403" y="270"/>
                  </a:cubicBezTo>
                  <a:close/>
                  <a:moveTo>
                    <a:pt x="1430" y="75"/>
                  </a:moveTo>
                  <a:cubicBezTo>
                    <a:pt x="1430" y="66"/>
                    <a:pt x="1424" y="59"/>
                    <a:pt x="1415" y="59"/>
                  </a:cubicBezTo>
                  <a:cubicBezTo>
                    <a:pt x="1406" y="59"/>
                    <a:pt x="1400" y="65"/>
                    <a:pt x="1399" y="74"/>
                  </a:cubicBezTo>
                  <a:cubicBezTo>
                    <a:pt x="1399" y="83"/>
                    <a:pt x="1405" y="89"/>
                    <a:pt x="1414" y="89"/>
                  </a:cubicBezTo>
                  <a:cubicBezTo>
                    <a:pt x="1423" y="89"/>
                    <a:pt x="1430" y="83"/>
                    <a:pt x="1430" y="75"/>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prstClr val="black"/>
                </a:solidFill>
              </a:endParaRPr>
            </a:p>
          </p:txBody>
        </p:sp>
        <p:sp>
          <p:nvSpPr>
            <p:cNvPr id="46" name="Freeform 23"/>
            <p:cNvSpPr>
              <a:spLocks noChangeAspect="1" noEditPoints="1"/>
            </p:cNvSpPr>
            <p:nvPr/>
          </p:nvSpPr>
          <p:spPr bwMode="black">
            <a:xfrm>
              <a:off x="898751" y="4169591"/>
              <a:ext cx="2176226" cy="688255"/>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563"/>
              <a:endParaRPr lang="en-US" sz="1800" dirty="0">
                <a:solidFill>
                  <a:srgbClr val="505050"/>
                </a:solidFill>
              </a:endParaRPr>
            </a:p>
          </p:txBody>
        </p:sp>
      </p:grpSp>
      <p:sp>
        <p:nvSpPr>
          <p:cNvPr id="5" name="Footer Placeholder 4"/>
          <p:cNvSpPr>
            <a:spLocks noGrp="1"/>
          </p:cNvSpPr>
          <p:nvPr>
            <p:ph type="ftr" sz="quarter" idx="10"/>
          </p:nvPr>
        </p:nvSpPr>
        <p:spPr/>
        <p:txBody>
          <a:bodyPr/>
          <a:lstStyle/>
          <a:p>
            <a:pPr>
              <a:defRPr/>
            </a:pPr>
            <a:r>
              <a:rPr lang="en-US" sz="1400" dirty="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93305">
                      <a:schemeClr val="accent2"/>
                    </a:gs>
                    <a:gs pos="11000">
                      <a:schemeClr val="accent2"/>
                    </a:gs>
                  </a:gsLst>
                  <a:lin ang="5400000" scaled="0"/>
                </a:gradFill>
              </a:rPr>
              <a:t> </a:t>
            </a:r>
            <a:r>
              <a:rPr lang="en-US" sz="1400" dirty="0">
                <a:gradFill>
                  <a:gsLst>
                    <a:gs pos="8367">
                      <a:srgbClr val="000000"/>
                    </a:gs>
                    <a:gs pos="31000">
                      <a:srgbClr val="000000"/>
                    </a:gs>
                  </a:gsLst>
                  <a:lin ang="5400000" scaled="0"/>
                </a:gradFill>
              </a:rPr>
              <a:t>Intro to the add-in model</a:t>
            </a:r>
            <a:endParaRPr lang="en-US" sz="1400" dirty="0"/>
          </a:p>
          <a:p>
            <a:endParaRPr lang="en-US" dirty="0"/>
          </a:p>
        </p:txBody>
      </p:sp>
    </p:spTree>
    <p:extLst>
      <p:ext uri="{BB962C8B-B14F-4D97-AF65-F5344CB8AC3E}">
        <p14:creationId xmlns:p14="http://schemas.microsoft.com/office/powerpoint/2010/main" val="363770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735860"/>
          </a:xfrm>
        </p:spPr>
        <p:txBody>
          <a:bodyPr/>
          <a:lstStyle/>
          <a:p>
            <a:r>
              <a:rPr lang="en-US" dirty="0"/>
              <a:t>Demo</a:t>
            </a:r>
            <a:br>
              <a:rPr lang="en-US" dirty="0"/>
            </a:br>
            <a:r>
              <a:rPr lang="en-US" sz="4000" dirty="0"/>
              <a:t>Adding your first add-in</a:t>
            </a:r>
          </a:p>
        </p:txBody>
      </p:sp>
      <p:sp>
        <p:nvSpPr>
          <p:cNvPr id="4"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t> Intro to the add-in model</a:t>
            </a:r>
          </a:p>
          <a:p>
            <a:pPr algn="r"/>
            <a:endParaRPr lang="en-US" dirty="0"/>
          </a:p>
        </p:txBody>
      </p:sp>
    </p:spTree>
    <p:extLst>
      <p:ext uri="{BB962C8B-B14F-4D97-AF65-F5344CB8AC3E}">
        <p14:creationId xmlns:p14="http://schemas.microsoft.com/office/powerpoint/2010/main" val="168515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196</TotalTime>
  <Words>4222</Words>
  <Application>Microsoft Office PowerPoint</Application>
  <PresentationFormat>Custom</PresentationFormat>
  <Paragraphs>563</Paragraphs>
  <Slides>45</Slides>
  <Notes>30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宋体</vt:lpstr>
      <vt:lpstr>Arial</vt:lpstr>
      <vt:lpstr>Calibri</vt:lpstr>
      <vt:lpstr>Consolas</vt:lpstr>
      <vt:lpstr>Courier New</vt:lpstr>
      <vt:lpstr>Segoe Light</vt:lpstr>
      <vt:lpstr>Segoe UI</vt:lpstr>
      <vt:lpstr>Segoe UI Black</vt:lpstr>
      <vt:lpstr>Segoe UI Light</vt:lpstr>
      <vt:lpstr>Segoe UI Semibold</vt:lpstr>
      <vt:lpstr>Segoe UI Semilight</vt:lpstr>
      <vt:lpstr>Times New Roman</vt:lpstr>
      <vt:lpstr>Wingdings</vt:lpstr>
      <vt:lpstr>6-30540_Office_365_CloudRoadShow</vt:lpstr>
      <vt:lpstr>Office 365 development</vt:lpstr>
      <vt:lpstr>Getting started  with SharePoint add-ins</vt:lpstr>
      <vt:lpstr>Agenda </vt:lpstr>
      <vt:lpstr>PowerPoint Presentation</vt:lpstr>
      <vt:lpstr>PowerPoint Presentation</vt:lpstr>
      <vt:lpstr>Contextual add-ins</vt:lpstr>
      <vt:lpstr>Introducing the add-in model</vt:lpstr>
      <vt:lpstr>Modern app development </vt:lpstr>
      <vt:lpstr>Demo Adding your first add-in</vt:lpstr>
      <vt:lpstr>PowerPoint Presentation</vt:lpstr>
      <vt:lpstr>SharePoint building blocks</vt:lpstr>
      <vt:lpstr>Architecture of add-ins</vt:lpstr>
      <vt:lpstr>Client-side pattern</vt:lpstr>
      <vt:lpstr>Server-side pattern</vt:lpstr>
      <vt:lpstr>Hybrid pattern</vt:lpstr>
      <vt:lpstr>Provider versus SharePoint hosted</vt:lpstr>
      <vt:lpstr>Add-in isolation</vt:lpstr>
      <vt:lpstr>Understanding the add-in URL</vt:lpstr>
      <vt:lpstr>Add-in entry points</vt:lpstr>
      <vt:lpstr>The SharePoint client APIs</vt:lpstr>
      <vt:lpstr>PowerPoint Presentation</vt:lpstr>
      <vt:lpstr>Add-ins in site collection hierarchy</vt:lpstr>
      <vt:lpstr>Centrally deployed add-ins</vt:lpstr>
      <vt:lpstr>Packaging and publishing add-ins</vt:lpstr>
      <vt:lpstr>Cross domain calls</vt:lpstr>
      <vt:lpstr>Versioning</vt:lpstr>
      <vt:lpstr>SP Add-in upgrade process</vt:lpstr>
      <vt:lpstr>SharePoint add-ins A new way to build extensions for SharePoint</vt:lpstr>
      <vt:lpstr>PowerPoint Presentation</vt:lpstr>
      <vt:lpstr>SharePoint add-ins A new way to build extensions for SharePoint</vt:lpstr>
      <vt:lpstr>PowerPoint Presentation</vt:lpstr>
      <vt:lpstr>SharePoint add-ins A new way to build extensions for SharePoint</vt:lpstr>
      <vt:lpstr>PowerPoint Presentation</vt:lpstr>
      <vt:lpstr>SharePoint add-ins A new way to build extensions for SharePoint</vt:lpstr>
      <vt:lpstr>PowerPoint Presentation</vt:lpstr>
      <vt:lpstr>SharePoint add-ins samples</vt:lpstr>
      <vt:lpstr>PowerPoint Presentation</vt:lpstr>
      <vt:lpstr>Visual Studio 2015</vt:lpstr>
      <vt:lpstr>Environment</vt:lpstr>
      <vt:lpstr>Building your first SharePoint add-in</vt:lpstr>
      <vt:lpstr>Conclusion</vt:lpstr>
      <vt:lpstr>Summary</vt:lpstr>
      <vt:lpstr>Further reading…</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Taylor Denning</dc:creator>
  <cp:keywords>MSVID, Brand Guidelines, Branding, Visual Identity, grid</cp:keywords>
  <dc:description>Template: _x000d_
Formatting: _x000d_
Audience Type:</dc:description>
  <cp:lastModifiedBy>Vesa Juvonen</cp:lastModifiedBy>
  <cp:revision>37</cp:revision>
  <dcterms:created xsi:type="dcterms:W3CDTF">2016-01-18T21:46:24Z</dcterms:created>
  <dcterms:modified xsi:type="dcterms:W3CDTF">2017-01-02T09:17:30Z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